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9" r:id="rId3"/>
    <p:sldMasterId id="2147483692" r:id="rId4"/>
  </p:sldMasterIdLst>
  <p:notesMasterIdLst>
    <p:notesMasterId r:id="rId104"/>
  </p:notesMasterIdLst>
  <p:sldIdLst>
    <p:sldId id="257" r:id="rId5"/>
    <p:sldId id="368" r:id="rId6"/>
    <p:sldId id="258" r:id="rId7"/>
    <p:sldId id="270" r:id="rId8"/>
    <p:sldId id="260" r:id="rId9"/>
    <p:sldId id="272" r:id="rId10"/>
    <p:sldId id="262" r:id="rId11"/>
    <p:sldId id="273" r:id="rId12"/>
    <p:sldId id="276" r:id="rId13"/>
    <p:sldId id="277" r:id="rId14"/>
    <p:sldId id="265" r:id="rId15"/>
    <p:sldId id="266" r:id="rId16"/>
    <p:sldId id="267" r:id="rId17"/>
    <p:sldId id="278" r:id="rId18"/>
    <p:sldId id="274" r:id="rId19"/>
    <p:sldId id="279" r:id="rId20"/>
    <p:sldId id="302" r:id="rId21"/>
    <p:sldId id="280" r:id="rId22"/>
    <p:sldId id="281" r:id="rId23"/>
    <p:sldId id="282" r:id="rId24"/>
    <p:sldId id="283" r:id="rId25"/>
    <p:sldId id="303" r:id="rId26"/>
    <p:sldId id="284" r:id="rId27"/>
    <p:sldId id="285" r:id="rId28"/>
    <p:sldId id="286" r:id="rId29"/>
    <p:sldId id="287" r:id="rId30"/>
    <p:sldId id="288" r:id="rId31"/>
    <p:sldId id="289" r:id="rId32"/>
    <p:sldId id="305" r:id="rId33"/>
    <p:sldId id="290" r:id="rId34"/>
    <p:sldId id="291" r:id="rId35"/>
    <p:sldId id="292" r:id="rId36"/>
    <p:sldId id="293" r:id="rId37"/>
    <p:sldId id="294" r:id="rId38"/>
    <p:sldId id="296" r:id="rId39"/>
    <p:sldId id="297" r:id="rId40"/>
    <p:sldId id="298" r:id="rId41"/>
    <p:sldId id="300" r:id="rId42"/>
    <p:sldId id="369" r:id="rId43"/>
    <p:sldId id="370" r:id="rId44"/>
    <p:sldId id="259" r:id="rId45"/>
    <p:sldId id="371" r:id="rId46"/>
    <p:sldId id="372" r:id="rId47"/>
    <p:sldId id="261" r:id="rId48"/>
    <p:sldId id="373" r:id="rId49"/>
    <p:sldId id="374" r:id="rId50"/>
    <p:sldId id="263" r:id="rId51"/>
    <p:sldId id="264" r:id="rId52"/>
    <p:sldId id="375" r:id="rId53"/>
    <p:sldId id="376" r:id="rId54"/>
    <p:sldId id="377" r:id="rId55"/>
    <p:sldId id="268" r:id="rId56"/>
    <p:sldId id="269" r:id="rId57"/>
    <p:sldId id="378" r:id="rId58"/>
    <p:sldId id="271" r:id="rId59"/>
    <p:sldId id="379" r:id="rId60"/>
    <p:sldId id="380" r:id="rId61"/>
    <p:sldId id="381" r:id="rId62"/>
    <p:sldId id="382" r:id="rId63"/>
    <p:sldId id="383" r:id="rId64"/>
    <p:sldId id="384" r:id="rId65"/>
    <p:sldId id="385" r:id="rId66"/>
    <p:sldId id="386" r:id="rId67"/>
    <p:sldId id="387" r:id="rId68"/>
    <p:sldId id="388" r:id="rId69"/>
    <p:sldId id="389" r:id="rId70"/>
    <p:sldId id="390" r:id="rId71"/>
    <p:sldId id="391" r:id="rId72"/>
    <p:sldId id="392" r:id="rId73"/>
    <p:sldId id="393" r:id="rId74"/>
    <p:sldId id="394" r:id="rId75"/>
    <p:sldId id="339" r:id="rId76"/>
    <p:sldId id="340" r:id="rId77"/>
    <p:sldId id="395" r:id="rId78"/>
    <p:sldId id="341" r:id="rId79"/>
    <p:sldId id="342" r:id="rId80"/>
    <p:sldId id="343" r:id="rId81"/>
    <p:sldId id="396" r:id="rId82"/>
    <p:sldId id="397" r:id="rId83"/>
    <p:sldId id="398" r:id="rId84"/>
    <p:sldId id="344" r:id="rId85"/>
    <p:sldId id="345" r:id="rId86"/>
    <p:sldId id="399" r:id="rId87"/>
    <p:sldId id="400" r:id="rId88"/>
    <p:sldId id="346" r:id="rId89"/>
    <p:sldId id="347" r:id="rId90"/>
    <p:sldId id="348" r:id="rId91"/>
    <p:sldId id="349" r:id="rId92"/>
    <p:sldId id="401" r:id="rId93"/>
    <p:sldId id="350" r:id="rId94"/>
    <p:sldId id="351" r:id="rId95"/>
    <p:sldId id="402" r:id="rId96"/>
    <p:sldId id="403" r:id="rId97"/>
    <p:sldId id="404" r:id="rId98"/>
    <p:sldId id="405" r:id="rId99"/>
    <p:sldId id="406" r:id="rId100"/>
    <p:sldId id="407" r:id="rId101"/>
    <p:sldId id="408" r:id="rId102"/>
    <p:sldId id="409" r:id="rId1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8" d="100"/>
          <a:sy n="78" d="100"/>
        </p:scale>
        <p:origin x="3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theme" Target="theme/theme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A4EA3B-AE53-40EA-8489-B1E075C42F16}" type="doc">
      <dgm:prSet loTypeId="urn:microsoft.com/office/officeart/2005/8/layout/matrix2" loCatId="matrix" qsTypeId="urn:microsoft.com/office/officeart/2005/8/quickstyle/3d3" qsCatId="3D" csTypeId="urn:microsoft.com/office/officeart/2005/8/colors/accent1_2" csCatId="accent1" phldr="1"/>
      <dgm:spPr/>
      <dgm:t>
        <a:bodyPr/>
        <a:lstStyle/>
        <a:p>
          <a:pPr rtl="1"/>
          <a:endParaRPr lang="ar-JO"/>
        </a:p>
      </dgm:t>
    </dgm:pt>
    <dgm:pt modelId="{DD62559F-0490-4C74-A334-EFA076934D7F}">
      <dgm:prSet phldrT="[نص]"/>
      <dgm:spPr/>
      <dgm:t>
        <a:bodyPr/>
        <a:lstStyle/>
        <a:p>
          <a:pPr rtl="1"/>
          <a:r>
            <a:rPr lang="en-US" b="1" i="1" u="none" dirty="0"/>
            <a:t>History</a:t>
          </a:r>
          <a:r>
            <a:rPr lang="en-US" dirty="0"/>
            <a:t> </a:t>
          </a:r>
          <a:endParaRPr lang="ar-JO" dirty="0"/>
        </a:p>
      </dgm:t>
    </dgm:pt>
    <dgm:pt modelId="{8AE0FAED-5EF7-469D-A1A8-6A4A384F91A5}" type="parTrans" cxnId="{647FD567-C7E2-401A-9FD1-A632A3D36026}">
      <dgm:prSet/>
      <dgm:spPr/>
      <dgm:t>
        <a:bodyPr/>
        <a:lstStyle/>
        <a:p>
          <a:pPr rtl="1"/>
          <a:endParaRPr lang="ar-JO"/>
        </a:p>
      </dgm:t>
    </dgm:pt>
    <dgm:pt modelId="{31B06B17-A493-4935-B0C9-4873D204E86B}" type="sibTrans" cxnId="{647FD567-C7E2-401A-9FD1-A632A3D36026}">
      <dgm:prSet/>
      <dgm:spPr/>
      <dgm:t>
        <a:bodyPr/>
        <a:lstStyle/>
        <a:p>
          <a:pPr rtl="1"/>
          <a:endParaRPr lang="ar-JO"/>
        </a:p>
      </dgm:t>
    </dgm:pt>
    <dgm:pt modelId="{6167E889-1B4D-46F1-86E5-6307E66442A3}">
      <dgm:prSet phldrT="[نص]"/>
      <dgm:spPr/>
      <dgm:t>
        <a:bodyPr/>
        <a:lstStyle/>
        <a:p>
          <a:pPr rtl="1"/>
          <a:r>
            <a:rPr lang="en-US" b="1" i="1" dirty="0"/>
            <a:t>Physical examination </a:t>
          </a:r>
          <a:endParaRPr lang="ar-JO" b="1" i="1" dirty="0"/>
        </a:p>
      </dgm:t>
    </dgm:pt>
    <dgm:pt modelId="{CB70C412-40B9-4C18-B96C-1C47EC2EB718}" type="parTrans" cxnId="{6AA3FDC1-8D03-4CF4-9CC1-3B76279065DF}">
      <dgm:prSet/>
      <dgm:spPr/>
      <dgm:t>
        <a:bodyPr/>
        <a:lstStyle/>
        <a:p>
          <a:pPr rtl="1"/>
          <a:endParaRPr lang="ar-JO"/>
        </a:p>
      </dgm:t>
    </dgm:pt>
    <dgm:pt modelId="{1628A8D8-B039-4285-A6EF-4B567D743CB5}" type="sibTrans" cxnId="{6AA3FDC1-8D03-4CF4-9CC1-3B76279065DF}">
      <dgm:prSet/>
      <dgm:spPr/>
      <dgm:t>
        <a:bodyPr/>
        <a:lstStyle/>
        <a:p>
          <a:pPr rtl="1"/>
          <a:endParaRPr lang="ar-JO"/>
        </a:p>
      </dgm:t>
    </dgm:pt>
    <dgm:pt modelId="{CF608A35-E26F-40F4-85FF-B19FB18B4602}">
      <dgm:prSet phldrT="[نص]"/>
      <dgm:spPr/>
      <dgm:t>
        <a:bodyPr/>
        <a:lstStyle/>
        <a:p>
          <a:pPr rtl="1"/>
          <a:r>
            <a:rPr lang="en-US" b="1" i="1" dirty="0"/>
            <a:t>Investigation </a:t>
          </a:r>
          <a:endParaRPr lang="ar-JO" b="1" i="1" dirty="0"/>
        </a:p>
      </dgm:t>
    </dgm:pt>
    <dgm:pt modelId="{0E5D5287-E6DC-4A9A-9E2E-261F17C126B8}" type="parTrans" cxnId="{9CC0BE0D-F92B-460C-B193-9C02B4A5ADAE}">
      <dgm:prSet/>
      <dgm:spPr/>
      <dgm:t>
        <a:bodyPr/>
        <a:lstStyle/>
        <a:p>
          <a:pPr rtl="1"/>
          <a:endParaRPr lang="ar-JO"/>
        </a:p>
      </dgm:t>
    </dgm:pt>
    <dgm:pt modelId="{FEB580B3-342A-43C5-991B-2108D270F658}" type="sibTrans" cxnId="{9CC0BE0D-F92B-460C-B193-9C02B4A5ADAE}">
      <dgm:prSet/>
      <dgm:spPr/>
      <dgm:t>
        <a:bodyPr/>
        <a:lstStyle/>
        <a:p>
          <a:pPr rtl="1"/>
          <a:endParaRPr lang="ar-JO"/>
        </a:p>
      </dgm:t>
    </dgm:pt>
    <dgm:pt modelId="{18E3AF05-DECA-4F5F-889C-889FBEEDB199}">
      <dgm:prSet phldrT="[نص]"/>
      <dgm:spPr/>
      <dgm:t>
        <a:bodyPr/>
        <a:lstStyle/>
        <a:p>
          <a:pPr rtl="1"/>
          <a:r>
            <a:rPr lang="en-US" b="1" i="1" dirty="0"/>
            <a:t>Treatment </a:t>
          </a:r>
          <a:endParaRPr lang="ar-JO" b="1" i="1" dirty="0"/>
        </a:p>
      </dgm:t>
    </dgm:pt>
    <dgm:pt modelId="{DE15EA67-3297-4BD7-A980-6EE398AB4E33}" type="parTrans" cxnId="{71C10DE5-B4A8-4C9B-9CA9-F773951CBB6B}">
      <dgm:prSet/>
      <dgm:spPr/>
      <dgm:t>
        <a:bodyPr/>
        <a:lstStyle/>
        <a:p>
          <a:pPr rtl="1"/>
          <a:endParaRPr lang="ar-JO"/>
        </a:p>
      </dgm:t>
    </dgm:pt>
    <dgm:pt modelId="{C29CFE11-9907-4310-8953-652DBADD7EA7}" type="sibTrans" cxnId="{71C10DE5-B4A8-4C9B-9CA9-F773951CBB6B}">
      <dgm:prSet/>
      <dgm:spPr/>
      <dgm:t>
        <a:bodyPr/>
        <a:lstStyle/>
        <a:p>
          <a:pPr rtl="1"/>
          <a:endParaRPr lang="ar-JO"/>
        </a:p>
      </dgm:t>
    </dgm:pt>
    <dgm:pt modelId="{BAD97F74-20DD-42D4-B427-F1E9B9260D7B}" type="pres">
      <dgm:prSet presAssocID="{6BA4EA3B-AE53-40EA-8489-B1E075C42F16}" presName="matrix" presStyleCnt="0">
        <dgm:presLayoutVars>
          <dgm:chMax val="1"/>
          <dgm:dir/>
          <dgm:resizeHandles val="exact"/>
        </dgm:presLayoutVars>
      </dgm:prSet>
      <dgm:spPr/>
    </dgm:pt>
    <dgm:pt modelId="{7376157E-C87C-4A4C-9284-F3FCD5169FA9}" type="pres">
      <dgm:prSet presAssocID="{6BA4EA3B-AE53-40EA-8489-B1E075C42F16}" presName="axisShape" presStyleLbl="bgShp" presStyleIdx="0" presStyleCnt="1"/>
      <dgm:spPr/>
    </dgm:pt>
    <dgm:pt modelId="{B09B42F8-084D-4172-BAA3-80A1689510F3}" type="pres">
      <dgm:prSet presAssocID="{6BA4EA3B-AE53-40EA-8489-B1E075C42F16}" presName="rect1" presStyleLbl="node1" presStyleIdx="0" presStyleCnt="4">
        <dgm:presLayoutVars>
          <dgm:chMax val="0"/>
          <dgm:chPref val="0"/>
          <dgm:bulletEnabled val="1"/>
        </dgm:presLayoutVars>
      </dgm:prSet>
      <dgm:spPr/>
    </dgm:pt>
    <dgm:pt modelId="{BD6F27DE-FDE9-41F8-B450-19E47914C448}" type="pres">
      <dgm:prSet presAssocID="{6BA4EA3B-AE53-40EA-8489-B1E075C42F16}" presName="rect2" presStyleLbl="node1" presStyleIdx="1" presStyleCnt="4">
        <dgm:presLayoutVars>
          <dgm:chMax val="0"/>
          <dgm:chPref val="0"/>
          <dgm:bulletEnabled val="1"/>
        </dgm:presLayoutVars>
      </dgm:prSet>
      <dgm:spPr/>
    </dgm:pt>
    <dgm:pt modelId="{A7C168A6-2F28-471B-9119-0BB9D239B7AB}" type="pres">
      <dgm:prSet presAssocID="{6BA4EA3B-AE53-40EA-8489-B1E075C42F16}" presName="rect3" presStyleLbl="node1" presStyleIdx="2" presStyleCnt="4">
        <dgm:presLayoutVars>
          <dgm:chMax val="0"/>
          <dgm:chPref val="0"/>
          <dgm:bulletEnabled val="1"/>
        </dgm:presLayoutVars>
      </dgm:prSet>
      <dgm:spPr/>
    </dgm:pt>
    <dgm:pt modelId="{3292A540-33B6-4C05-8461-48D94B52A6DA}" type="pres">
      <dgm:prSet presAssocID="{6BA4EA3B-AE53-40EA-8489-B1E075C42F16}" presName="rect4" presStyleLbl="node1" presStyleIdx="3" presStyleCnt="4">
        <dgm:presLayoutVars>
          <dgm:chMax val="0"/>
          <dgm:chPref val="0"/>
          <dgm:bulletEnabled val="1"/>
        </dgm:presLayoutVars>
      </dgm:prSet>
      <dgm:spPr/>
    </dgm:pt>
  </dgm:ptLst>
  <dgm:cxnLst>
    <dgm:cxn modelId="{9CC0BE0D-F92B-460C-B193-9C02B4A5ADAE}" srcId="{6BA4EA3B-AE53-40EA-8489-B1E075C42F16}" destId="{CF608A35-E26F-40F4-85FF-B19FB18B4602}" srcOrd="2" destOrd="0" parTransId="{0E5D5287-E6DC-4A9A-9E2E-261F17C126B8}" sibTransId="{FEB580B3-342A-43C5-991B-2108D270F658}"/>
    <dgm:cxn modelId="{52DC0335-CB65-4D44-A48F-543BC237A91F}" type="presOf" srcId="{18E3AF05-DECA-4F5F-889C-889FBEEDB199}" destId="{3292A540-33B6-4C05-8461-48D94B52A6DA}" srcOrd="0" destOrd="0" presId="urn:microsoft.com/office/officeart/2005/8/layout/matrix2"/>
    <dgm:cxn modelId="{647FD567-C7E2-401A-9FD1-A632A3D36026}" srcId="{6BA4EA3B-AE53-40EA-8489-B1E075C42F16}" destId="{DD62559F-0490-4C74-A334-EFA076934D7F}" srcOrd="0" destOrd="0" parTransId="{8AE0FAED-5EF7-469D-A1A8-6A4A384F91A5}" sibTransId="{31B06B17-A493-4935-B0C9-4873D204E86B}"/>
    <dgm:cxn modelId="{65122F72-6EDA-4A80-BAC7-BE1F08C95FB4}" type="presOf" srcId="{CF608A35-E26F-40F4-85FF-B19FB18B4602}" destId="{A7C168A6-2F28-471B-9119-0BB9D239B7AB}" srcOrd="0" destOrd="0" presId="urn:microsoft.com/office/officeart/2005/8/layout/matrix2"/>
    <dgm:cxn modelId="{A6107D9F-4EB7-4C73-BF96-2DBBE04658E3}" type="presOf" srcId="{DD62559F-0490-4C74-A334-EFA076934D7F}" destId="{B09B42F8-084D-4172-BAA3-80A1689510F3}" srcOrd="0" destOrd="0" presId="urn:microsoft.com/office/officeart/2005/8/layout/matrix2"/>
    <dgm:cxn modelId="{A45C6DA6-8B7D-4BDF-86D6-B7BE912E78A2}" type="presOf" srcId="{6BA4EA3B-AE53-40EA-8489-B1E075C42F16}" destId="{BAD97F74-20DD-42D4-B427-F1E9B9260D7B}" srcOrd="0" destOrd="0" presId="urn:microsoft.com/office/officeart/2005/8/layout/matrix2"/>
    <dgm:cxn modelId="{6AA3FDC1-8D03-4CF4-9CC1-3B76279065DF}" srcId="{6BA4EA3B-AE53-40EA-8489-B1E075C42F16}" destId="{6167E889-1B4D-46F1-86E5-6307E66442A3}" srcOrd="1" destOrd="0" parTransId="{CB70C412-40B9-4C18-B96C-1C47EC2EB718}" sibTransId="{1628A8D8-B039-4285-A6EF-4B567D743CB5}"/>
    <dgm:cxn modelId="{D17D92D1-476E-45F3-83A4-6CBA5C44543B}" type="presOf" srcId="{6167E889-1B4D-46F1-86E5-6307E66442A3}" destId="{BD6F27DE-FDE9-41F8-B450-19E47914C448}" srcOrd="0" destOrd="0" presId="urn:microsoft.com/office/officeart/2005/8/layout/matrix2"/>
    <dgm:cxn modelId="{71C10DE5-B4A8-4C9B-9CA9-F773951CBB6B}" srcId="{6BA4EA3B-AE53-40EA-8489-B1E075C42F16}" destId="{18E3AF05-DECA-4F5F-889C-889FBEEDB199}" srcOrd="3" destOrd="0" parTransId="{DE15EA67-3297-4BD7-A980-6EE398AB4E33}" sibTransId="{C29CFE11-9907-4310-8953-652DBADD7EA7}"/>
    <dgm:cxn modelId="{40DE619B-3DA4-4A6A-9B10-14CD25D12D63}" type="presParOf" srcId="{BAD97F74-20DD-42D4-B427-F1E9B9260D7B}" destId="{7376157E-C87C-4A4C-9284-F3FCD5169FA9}" srcOrd="0" destOrd="0" presId="urn:microsoft.com/office/officeart/2005/8/layout/matrix2"/>
    <dgm:cxn modelId="{33487FF9-E73D-419A-B33B-A505578F4DD9}" type="presParOf" srcId="{BAD97F74-20DD-42D4-B427-F1E9B9260D7B}" destId="{B09B42F8-084D-4172-BAA3-80A1689510F3}" srcOrd="1" destOrd="0" presId="urn:microsoft.com/office/officeart/2005/8/layout/matrix2"/>
    <dgm:cxn modelId="{5C5DCDCA-E280-4D78-9155-0ECE2ABB2B8F}" type="presParOf" srcId="{BAD97F74-20DD-42D4-B427-F1E9B9260D7B}" destId="{BD6F27DE-FDE9-41F8-B450-19E47914C448}" srcOrd="2" destOrd="0" presId="urn:microsoft.com/office/officeart/2005/8/layout/matrix2"/>
    <dgm:cxn modelId="{CA520638-9C86-4D09-904B-0F3F7DB845AA}" type="presParOf" srcId="{BAD97F74-20DD-42D4-B427-F1E9B9260D7B}" destId="{A7C168A6-2F28-471B-9119-0BB9D239B7AB}" srcOrd="3" destOrd="0" presId="urn:microsoft.com/office/officeart/2005/8/layout/matrix2"/>
    <dgm:cxn modelId="{F0D08AC3-FB76-4D69-844D-C807574F2FD5}" type="presParOf" srcId="{BAD97F74-20DD-42D4-B427-F1E9B9260D7B}" destId="{3292A540-33B6-4C05-8461-48D94B52A6DA}"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6157E-C87C-4A4C-9284-F3FCD5169FA9}">
      <dsp:nvSpPr>
        <dsp:cNvPr id="0" name=""/>
        <dsp:cNvSpPr/>
      </dsp:nvSpPr>
      <dsp:spPr>
        <a:xfrm>
          <a:off x="2115839" y="0"/>
          <a:ext cx="4912320" cy="4912320"/>
        </a:xfrm>
        <a:prstGeom prst="quadArrow">
          <a:avLst>
            <a:gd name="adj1" fmla="val 2000"/>
            <a:gd name="adj2" fmla="val 4000"/>
            <a:gd name="adj3" fmla="val 500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09B42F8-084D-4172-BAA3-80A1689510F3}">
      <dsp:nvSpPr>
        <dsp:cNvPr id="0" name=""/>
        <dsp:cNvSpPr/>
      </dsp:nvSpPr>
      <dsp:spPr>
        <a:xfrm>
          <a:off x="2435140" y="319300"/>
          <a:ext cx="1964928" cy="1964928"/>
        </a:xfrm>
        <a:prstGeom prst="roundRect">
          <a:avLst/>
        </a:prstGeom>
        <a:solidFill>
          <a:schemeClr val="accent1">
            <a:hueOff val="0"/>
            <a:satOff val="0"/>
            <a:lumOff val="0"/>
            <a:alphaOff val="0"/>
          </a:schemeClr>
        </a:solidFill>
        <a:ln>
          <a:noFill/>
        </a:ln>
        <a:effectLst>
          <a:outerShdw blurRad="50800" dist="38100" dir="5400000" sy="96000" rotWithShape="0">
            <a:srgbClr val="000000">
              <a:alpha val="5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en-US" sz="1900" b="1" i="1" u="none" kern="1200" dirty="0"/>
            <a:t>History</a:t>
          </a:r>
          <a:r>
            <a:rPr lang="en-US" sz="1900" kern="1200" dirty="0"/>
            <a:t> </a:t>
          </a:r>
          <a:endParaRPr lang="ar-JO" sz="1900" kern="1200" dirty="0"/>
        </a:p>
      </dsp:txBody>
      <dsp:txXfrm>
        <a:off x="2531060" y="415220"/>
        <a:ext cx="1773088" cy="1773088"/>
      </dsp:txXfrm>
    </dsp:sp>
    <dsp:sp modelId="{BD6F27DE-FDE9-41F8-B450-19E47914C448}">
      <dsp:nvSpPr>
        <dsp:cNvPr id="0" name=""/>
        <dsp:cNvSpPr/>
      </dsp:nvSpPr>
      <dsp:spPr>
        <a:xfrm>
          <a:off x="4743931" y="319300"/>
          <a:ext cx="1964928" cy="1964928"/>
        </a:xfrm>
        <a:prstGeom prst="roundRect">
          <a:avLst/>
        </a:prstGeom>
        <a:solidFill>
          <a:schemeClr val="accent1">
            <a:hueOff val="0"/>
            <a:satOff val="0"/>
            <a:lumOff val="0"/>
            <a:alphaOff val="0"/>
          </a:schemeClr>
        </a:solidFill>
        <a:ln>
          <a:noFill/>
        </a:ln>
        <a:effectLst>
          <a:outerShdw blurRad="50800" dist="38100" dir="5400000" sy="96000" rotWithShape="0">
            <a:srgbClr val="000000">
              <a:alpha val="5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en-US" sz="1900" b="1" i="1" kern="1200" dirty="0"/>
            <a:t>Physical examination </a:t>
          </a:r>
          <a:endParaRPr lang="ar-JO" sz="1900" b="1" i="1" kern="1200" dirty="0"/>
        </a:p>
      </dsp:txBody>
      <dsp:txXfrm>
        <a:off x="4839851" y="415220"/>
        <a:ext cx="1773088" cy="1773088"/>
      </dsp:txXfrm>
    </dsp:sp>
    <dsp:sp modelId="{A7C168A6-2F28-471B-9119-0BB9D239B7AB}">
      <dsp:nvSpPr>
        <dsp:cNvPr id="0" name=""/>
        <dsp:cNvSpPr/>
      </dsp:nvSpPr>
      <dsp:spPr>
        <a:xfrm>
          <a:off x="2435140" y="2628091"/>
          <a:ext cx="1964928" cy="1964928"/>
        </a:xfrm>
        <a:prstGeom prst="roundRect">
          <a:avLst/>
        </a:prstGeom>
        <a:solidFill>
          <a:schemeClr val="accent1">
            <a:hueOff val="0"/>
            <a:satOff val="0"/>
            <a:lumOff val="0"/>
            <a:alphaOff val="0"/>
          </a:schemeClr>
        </a:solidFill>
        <a:ln>
          <a:noFill/>
        </a:ln>
        <a:effectLst>
          <a:outerShdw blurRad="50800" dist="38100" dir="5400000" sy="96000" rotWithShape="0">
            <a:srgbClr val="000000">
              <a:alpha val="5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en-US" sz="1900" b="1" i="1" kern="1200" dirty="0"/>
            <a:t>Investigation </a:t>
          </a:r>
          <a:endParaRPr lang="ar-JO" sz="1900" b="1" i="1" kern="1200" dirty="0"/>
        </a:p>
      </dsp:txBody>
      <dsp:txXfrm>
        <a:off x="2531060" y="2724011"/>
        <a:ext cx="1773088" cy="1773088"/>
      </dsp:txXfrm>
    </dsp:sp>
    <dsp:sp modelId="{3292A540-33B6-4C05-8461-48D94B52A6DA}">
      <dsp:nvSpPr>
        <dsp:cNvPr id="0" name=""/>
        <dsp:cNvSpPr/>
      </dsp:nvSpPr>
      <dsp:spPr>
        <a:xfrm>
          <a:off x="4743931" y="2628091"/>
          <a:ext cx="1964928" cy="1964928"/>
        </a:xfrm>
        <a:prstGeom prst="roundRect">
          <a:avLst/>
        </a:prstGeom>
        <a:solidFill>
          <a:schemeClr val="accent1">
            <a:hueOff val="0"/>
            <a:satOff val="0"/>
            <a:lumOff val="0"/>
            <a:alphaOff val="0"/>
          </a:schemeClr>
        </a:solidFill>
        <a:ln>
          <a:noFill/>
        </a:ln>
        <a:effectLst>
          <a:outerShdw blurRad="50800" dist="38100" dir="5400000" sy="96000" rotWithShape="0">
            <a:srgbClr val="000000">
              <a:alpha val="5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en-US" sz="1900" b="1" i="1" kern="1200" dirty="0"/>
            <a:t>Treatment </a:t>
          </a:r>
          <a:endParaRPr lang="ar-JO" sz="1900" b="1" i="1" kern="1200" dirty="0"/>
        </a:p>
      </dsp:txBody>
      <dsp:txXfrm>
        <a:off x="4839851" y="2724011"/>
        <a:ext cx="1773088" cy="1773088"/>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7DD91-A680-4D4A-AC40-80FD8C9E0508}" type="datetimeFigureOut">
              <a:rPr lang="en-US" smtClean="0"/>
              <a:t>9/14/2020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128F0-1052-4E25-A8B6-D8C179561D05}" type="slidenum">
              <a:rPr lang="en-US" smtClean="0"/>
              <a:t>‹#›</a:t>
            </a:fld>
            <a:endParaRPr lang="en-US"/>
          </a:p>
        </p:txBody>
      </p:sp>
    </p:spTree>
    <p:extLst>
      <p:ext uri="{BB962C8B-B14F-4D97-AF65-F5344CB8AC3E}">
        <p14:creationId xmlns:p14="http://schemas.microsoft.com/office/powerpoint/2010/main" val="1426291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uptodate.com/contents/chronic-functional-constipation-and-fecal-incontinence-in-infants-and-children-treatment/abstract/45-48"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uptodate.com/contents/bisacodyl-pediatric-drug-information?source=see_link" TargetMode="External"/><Relationship Id="rId2" Type="http://schemas.openxmlformats.org/officeDocument/2006/relationships/slide" Target="../slides/slide77.xml"/><Relationship Id="rId1" Type="http://schemas.openxmlformats.org/officeDocument/2006/relationships/notesMaster" Target="../notesMasters/notesMaster1.xml"/><Relationship Id="rId4" Type="http://schemas.openxmlformats.org/officeDocument/2006/relationships/hyperlink" Target="http://www.uptodate.com/contents/chronic-functional-constipation-and-fecal-incontinence-in-infants-and-children-treatment/abstract/5,24"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54023-9CB6-43B4-9D14-160CE6CA852F}" type="slidenum">
              <a:rPr lang="en-US" smtClean="0"/>
              <a:t>1</a:t>
            </a:fld>
            <a:endParaRPr lang="en-US"/>
          </a:p>
        </p:txBody>
      </p:sp>
    </p:spTree>
    <p:extLst>
      <p:ext uri="{BB962C8B-B14F-4D97-AF65-F5344CB8AC3E}">
        <p14:creationId xmlns:p14="http://schemas.microsoft.com/office/powerpoint/2010/main" val="2095327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5A1C9EA7-0C26-4840-AD1E-4F0F736E8E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F20A11CC-0F01-4A33-9FCE-C5C2186DF2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r>
              <a:rPr lang="en-US" altLang="en-US" dirty="0">
                <a:cs typeface="Arial" panose="020B0604020202020204" pitchFamily="34" charset="0"/>
              </a:rPr>
              <a:t>*here are three periods during which the infant and developing child are particularly prone to develop functional constipation. The first occurs after the introduction of cereals and solid food into the infant's diet, the second with toilet training, and the third during the start of school</a:t>
            </a:r>
            <a:endParaRPr lang="ar-JO" altLang="en-US" dirty="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dirty="0">
                <a:solidFill>
                  <a:schemeClr val="hlink"/>
                </a:solidFill>
                <a:cs typeface="Arial" panose="020B0604020202020204" pitchFamily="34" charset="0"/>
              </a:rPr>
              <a:t>Situational</a:t>
            </a:r>
            <a:br>
              <a:rPr lang="en-US" altLang="en-US" sz="1200" dirty="0">
                <a:solidFill>
                  <a:schemeClr val="hlink"/>
                </a:solidFill>
                <a:cs typeface="Arial" panose="020B0604020202020204" pitchFamily="34" charset="0"/>
              </a:rPr>
            </a:br>
            <a:r>
              <a:rPr lang="en-US" altLang="en-US" sz="1200" dirty="0">
                <a:latin typeface="Arial" panose="020B0604020202020204" pitchFamily="34" charset="0"/>
                <a:cs typeface="Arial" panose="020B0604020202020204" pitchFamily="34" charset="0"/>
              </a:rPr>
              <a:t>   </a:t>
            </a:r>
            <a:r>
              <a:rPr lang="en-US" altLang="en-US" sz="1200" dirty="0">
                <a:cs typeface="Arial" panose="020B0604020202020204" pitchFamily="34" charset="0"/>
              </a:rPr>
              <a:t> </a:t>
            </a:r>
            <a:r>
              <a:rPr lang="en-US" altLang="en-US" sz="1100" b="1" u="sng" dirty="0">
                <a:solidFill>
                  <a:srgbClr val="C09B00"/>
                </a:solidFill>
                <a:cs typeface="Arial" panose="020B0604020202020204" pitchFamily="34" charset="0"/>
              </a:rPr>
              <a:t>Coercive</a:t>
            </a:r>
            <a:r>
              <a:rPr lang="en-US" altLang="en-US" sz="1200" dirty="0">
                <a:cs typeface="Arial" panose="020B0604020202020204" pitchFamily="34" charset="0"/>
              </a:rPr>
              <a:t> toilet training</a:t>
            </a:r>
            <a:br>
              <a:rPr lang="en-US" altLang="en-US" sz="1200" dirty="0">
                <a:cs typeface="Arial" panose="020B0604020202020204" pitchFamily="34" charset="0"/>
              </a:rPr>
            </a:br>
            <a:r>
              <a:rPr lang="en-US" altLang="en-US" sz="1200" dirty="0">
                <a:latin typeface="Arial" panose="020B0604020202020204" pitchFamily="34" charset="0"/>
                <a:cs typeface="Arial" panose="020B0604020202020204" pitchFamily="34" charset="0"/>
              </a:rPr>
              <a:t>   </a:t>
            </a:r>
            <a:r>
              <a:rPr lang="en-US" altLang="en-US" sz="1200" dirty="0">
                <a:cs typeface="Arial" panose="020B0604020202020204" pitchFamily="34" charset="0"/>
              </a:rPr>
              <a:t> Toilet </a:t>
            </a:r>
            <a:r>
              <a:rPr lang="en-US" altLang="en-US" sz="1100" b="1" u="sng" dirty="0">
                <a:solidFill>
                  <a:srgbClr val="C09B00"/>
                </a:solidFill>
                <a:cs typeface="Arial" panose="020B0604020202020204" pitchFamily="34" charset="0"/>
              </a:rPr>
              <a:t>phobia</a:t>
            </a:r>
            <a:r>
              <a:rPr lang="en-US" altLang="en-US" sz="1200" dirty="0">
                <a:cs typeface="Arial" panose="020B0604020202020204" pitchFamily="34" charset="0"/>
              </a:rPr>
              <a:t>                                           </a:t>
            </a:r>
            <a:r>
              <a:rPr lang="en-US" altLang="en-US" sz="1050" dirty="0">
                <a:solidFill>
                  <a:srgbClr val="FF0000"/>
                </a:solidFill>
                <a:cs typeface="Arial" panose="020B0604020202020204" pitchFamily="34" charset="0"/>
              </a:rPr>
              <a:t>Toilet training issues  </a:t>
            </a:r>
            <a:br>
              <a:rPr lang="en-US" altLang="en-US" sz="1200" dirty="0">
                <a:cs typeface="Arial" panose="020B0604020202020204" pitchFamily="34" charset="0"/>
              </a:rPr>
            </a:br>
            <a:r>
              <a:rPr lang="en-US" altLang="en-US" sz="1200" dirty="0">
                <a:latin typeface="Arial" panose="020B0604020202020204" pitchFamily="34" charset="0"/>
                <a:cs typeface="Arial" panose="020B0604020202020204" pitchFamily="34" charset="0"/>
              </a:rPr>
              <a:t>   </a:t>
            </a:r>
            <a:r>
              <a:rPr lang="en-US" altLang="en-US" sz="1200" dirty="0">
                <a:cs typeface="Arial" panose="020B0604020202020204" pitchFamily="34" charset="0"/>
              </a:rPr>
              <a:t> School </a:t>
            </a:r>
            <a:r>
              <a:rPr lang="en-US" altLang="en-US" sz="1100" b="1" u="sng" dirty="0">
                <a:solidFill>
                  <a:srgbClr val="C09B00"/>
                </a:solidFill>
                <a:cs typeface="Arial" panose="020B0604020202020204" pitchFamily="34" charset="0"/>
              </a:rPr>
              <a:t>bathroom</a:t>
            </a:r>
            <a:r>
              <a:rPr lang="en-US" altLang="en-US" sz="1200" dirty="0">
                <a:cs typeface="Arial" panose="020B0604020202020204" pitchFamily="34" charset="0"/>
              </a:rPr>
              <a:t> </a:t>
            </a:r>
            <a:r>
              <a:rPr lang="en-US" altLang="en-US" sz="1100" b="1" u="sng" dirty="0">
                <a:solidFill>
                  <a:srgbClr val="C09B00"/>
                </a:solidFill>
                <a:cs typeface="Arial" panose="020B0604020202020204" pitchFamily="34" charset="0"/>
              </a:rPr>
              <a:t>avoidance</a:t>
            </a:r>
            <a:r>
              <a:rPr lang="en-US" altLang="en-US" sz="1200" dirty="0">
                <a:cs typeface="Arial" panose="020B0604020202020204" pitchFamily="34" charset="0"/>
              </a:rPr>
              <a:t>          </a:t>
            </a:r>
            <a:br>
              <a:rPr lang="en-US" altLang="en-US" sz="1200" dirty="0">
                <a:cs typeface="Arial" panose="020B0604020202020204" pitchFamily="34" charset="0"/>
              </a:rPr>
            </a:br>
            <a:r>
              <a:rPr lang="en-US" altLang="en-US" sz="1200" dirty="0">
                <a:latin typeface="Arial" panose="020B0604020202020204" pitchFamily="34" charset="0"/>
                <a:cs typeface="Arial" panose="020B0604020202020204" pitchFamily="34" charset="0"/>
              </a:rPr>
              <a:t>   </a:t>
            </a:r>
            <a:r>
              <a:rPr lang="en-US" altLang="en-US" sz="1200" dirty="0">
                <a:cs typeface="Arial" panose="020B0604020202020204" pitchFamily="34" charset="0"/>
              </a:rPr>
              <a:t> </a:t>
            </a:r>
            <a:r>
              <a:rPr lang="en-US" altLang="en-US" sz="1100" b="1" u="sng" dirty="0">
                <a:solidFill>
                  <a:srgbClr val="C09B00"/>
                </a:solidFill>
                <a:cs typeface="Arial" panose="020B0604020202020204" pitchFamily="34" charset="0"/>
              </a:rPr>
              <a:t>Sexual</a:t>
            </a:r>
            <a:r>
              <a:rPr lang="en-US" altLang="en-US" sz="1200" dirty="0">
                <a:cs typeface="Arial" panose="020B0604020202020204" pitchFamily="34" charset="0"/>
              </a:rPr>
              <a:t> abuse</a:t>
            </a:r>
          </a:p>
          <a:p>
            <a:pPr algn="l" rtl="0" eaLnBrk="1" hangingPunct="1">
              <a:spcBef>
                <a:spcPct val="0"/>
              </a:spcBef>
            </a:pPr>
            <a:endParaRPr lang="ar-JO" altLang="en-US" dirty="0"/>
          </a:p>
        </p:txBody>
      </p:sp>
      <p:sp>
        <p:nvSpPr>
          <p:cNvPr id="56324" name="Slide Number Placeholder 3">
            <a:extLst>
              <a:ext uri="{FF2B5EF4-FFF2-40B4-BE49-F238E27FC236}">
                <a16:creationId xmlns:a16="http://schemas.microsoft.com/office/drawing/2014/main" id="{698F69DA-92C9-4C14-8AF2-C5D4AEC25D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3B530D1-24C2-4607-9B4F-82F7B89FC8AB}" type="slidenum">
              <a:rPr lang="ar-JO" altLang="en-US"/>
              <a:pPr/>
              <a:t>15</a:t>
            </a:fld>
            <a:endParaRPr lang="ar-JO"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fontAlgn="t"/>
            <a:endParaRPr lang="en-US"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BD2213-32DE-4D47-B048-086A0174EE8F}" type="slidenum">
              <a:rPr kumimoji="0" lang="en-US" alt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6453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fontAlgn="t"/>
            <a:endParaRPr lang="ar-JO" dirty="0">
              <a:solidFill>
                <a:srgbClr val="C00000"/>
              </a:solidFill>
            </a:endParaRPr>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BD2213-32DE-4D47-B048-086A0174EE8F}" type="slidenum">
              <a:rPr kumimoji="0" lang="en-US" alt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564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7D7BFD7-A1FD-483D-AF9A-F9BD89070E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0B334AB8-8911-44AF-828F-57ECD32D01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endParaRPr lang="ar-JO" altLang="en-US" dirty="0"/>
          </a:p>
        </p:txBody>
      </p:sp>
      <p:sp>
        <p:nvSpPr>
          <p:cNvPr id="57348" name="Slide Number Placeholder 3">
            <a:extLst>
              <a:ext uri="{FF2B5EF4-FFF2-40B4-BE49-F238E27FC236}">
                <a16:creationId xmlns:a16="http://schemas.microsoft.com/office/drawing/2014/main" id="{A0444F0F-4B23-4854-93E3-6EED2EC821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B8E3749-B005-4454-A1EE-0795BF4DAB05}" type="slidenum">
              <a:rPr kumimoji="0" lang="ar-JO"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ar-JO"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31757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A99EAA2C-BA6C-41F6-8719-512930FD50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8B6B1735-D0ED-4580-A3C5-79604086C0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endParaRPr lang="ar-JO" altLang="en-US" dirty="0"/>
          </a:p>
        </p:txBody>
      </p:sp>
      <p:sp>
        <p:nvSpPr>
          <p:cNvPr id="58372" name="Slide Number Placeholder 3">
            <a:extLst>
              <a:ext uri="{FF2B5EF4-FFF2-40B4-BE49-F238E27FC236}">
                <a16:creationId xmlns:a16="http://schemas.microsoft.com/office/drawing/2014/main" id="{E65BEAC2-B263-4A3C-BCC0-C92D57D7D2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6658FE9-4AB5-44A3-A100-0F2A7FF9D2AE}" type="slidenum">
              <a:rPr kumimoji="0" lang="ar-JO"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ar-JO"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05478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BD2213-32DE-4D47-B048-086A0174EE8F}" type="slidenum">
              <a:rPr kumimoji="0" lang="en-US" alt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0193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b="0" i="0" kern="1200" dirty="0">
                <a:solidFill>
                  <a:schemeClr val="tx1"/>
                </a:solidFill>
                <a:effectLst/>
                <a:uFillTx/>
                <a:latin typeface="+mn-lt"/>
                <a:ea typeface="+mn-ea"/>
                <a:cs typeface="+mn-cs"/>
              </a:rPr>
              <a:t>The physical examination begins with general assessment of growth</a:t>
            </a:r>
            <a:r>
              <a:rPr lang="en-US" sz="1200" b="0" i="0" kern="1200" baseline="0" dirty="0">
                <a:solidFill>
                  <a:schemeClr val="tx1"/>
                </a:solidFill>
                <a:effectLst/>
                <a:uFillTx/>
                <a:latin typeface="+mn-lt"/>
                <a:ea typeface="+mn-ea"/>
                <a:cs typeface="+mn-cs"/>
              </a:rPr>
              <a:t> </a:t>
            </a:r>
          </a:p>
          <a:p>
            <a:pPr eaLnBrk="1" hangingPunct="1">
              <a:spcBef>
                <a:spcPct val="0"/>
              </a:spcBef>
            </a:pPr>
            <a:r>
              <a:rPr lang="en-US" sz="1200" b="0" i="0" kern="1200" dirty="0">
                <a:solidFill>
                  <a:schemeClr val="tx1"/>
                </a:solidFill>
                <a:effectLst/>
                <a:uFillTx/>
                <a:latin typeface="+mn-lt"/>
                <a:ea typeface="+mn-ea"/>
                <a:cs typeface="+mn-cs"/>
              </a:rPr>
              <a:t>Height and weight should be measured and plotted on growth charts.</a:t>
            </a:r>
          </a:p>
          <a:p>
            <a:pPr eaLnBrk="1" hangingPunct="1">
              <a:spcBef>
                <a:spcPct val="0"/>
              </a:spcBef>
            </a:pPr>
            <a:r>
              <a:rPr lang="en-US" sz="1200" b="0" i="0" kern="1200" dirty="0">
                <a:solidFill>
                  <a:schemeClr val="tx1"/>
                </a:solidFill>
                <a:effectLst/>
                <a:uFillTx/>
                <a:latin typeface="+mn-lt"/>
                <a:ea typeface="+mn-ea"/>
                <a:cs typeface="+mn-cs"/>
              </a:rPr>
              <a:t>The abdomen is inspected for distention, auscultated for bowel sounds, and palpated for masses and tenderness</a:t>
            </a:r>
            <a:endParaRPr lang="en-US" altLang="en-US" dirty="0">
              <a:uFillTx/>
              <a:cs typeface="Arial" panose="020B0604020202020204" pitchFamily="34" charset="0"/>
            </a:endParaRPr>
          </a:p>
        </p:txBody>
      </p:sp>
      <p:sp>
        <p:nvSpPr>
          <p:cNvPr id="59396" name="Slide Number Placeholder 3"/>
          <p:cNvSpPr>
            <a:spLocks noGrp="1"/>
          </p:cNvSpPr>
          <p:nvPr>
            <p:ph type="sldNum" sz="quarter" idx="5"/>
          </p:nvPr>
        </p:nvSpPr>
        <p:spPr bwMode="auto">
          <a:noFill/>
        </p:spPr>
        <p:txBody>
          <a:bodyPr/>
          <a:lstStyle>
            <a:lvl1pPr>
              <a:defRPr>
                <a:solidFill>
                  <a:schemeClr val="tx1"/>
                </a:solidFill>
                <a:uFillTx/>
                <a:latin typeface="Calibri" panose="020F0502020204030204" pitchFamily="34" charset="0"/>
                <a:cs typeface="Arial" panose="020B0604020202020204" pitchFamily="34" charset="0"/>
              </a:defRPr>
            </a:lvl1pPr>
            <a:lvl2pPr marL="742950" indent="-285750">
              <a:defRPr>
                <a:solidFill>
                  <a:schemeClr val="tx1"/>
                </a:solidFill>
                <a:uFillTx/>
                <a:latin typeface="Calibri" panose="020F0502020204030204" pitchFamily="34" charset="0"/>
                <a:cs typeface="Arial" panose="020B0604020202020204" pitchFamily="34" charset="0"/>
              </a:defRPr>
            </a:lvl2pPr>
            <a:lvl3pPr marL="1143000" indent="-228600">
              <a:defRPr>
                <a:solidFill>
                  <a:schemeClr val="tx1"/>
                </a:solidFill>
                <a:uFillTx/>
                <a:latin typeface="Calibri" panose="020F0502020204030204" pitchFamily="34" charset="0"/>
                <a:cs typeface="Arial" panose="020B0604020202020204" pitchFamily="34" charset="0"/>
              </a:defRPr>
            </a:lvl3pPr>
            <a:lvl4pPr marL="1600200" indent="-228600">
              <a:defRPr>
                <a:solidFill>
                  <a:schemeClr val="tx1"/>
                </a:solidFill>
                <a:uFillTx/>
                <a:latin typeface="Calibri" panose="020F0502020204030204" pitchFamily="34" charset="0"/>
                <a:cs typeface="Arial" panose="020B0604020202020204" pitchFamily="34" charset="0"/>
              </a:defRPr>
            </a:lvl4pPr>
            <a:lvl5pPr marL="2057400" indent="-228600">
              <a:defRPr>
                <a:solidFill>
                  <a:schemeClr val="tx1"/>
                </a:solidFill>
                <a:uFillTx/>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9pPr>
          </a:lstStyle>
          <a:p>
            <a:pPr marL="0" marR="0" lvl="0" indent="0" algn="l" defTabSz="914400" rtl="1" eaLnBrk="1" fontAlgn="auto" latinLnBrk="0" hangingPunct="1">
              <a:lnSpc>
                <a:spcPct val="100000"/>
              </a:lnSpc>
              <a:spcBef>
                <a:spcPts val="0"/>
              </a:spcBef>
              <a:spcAft>
                <a:spcPts val="0"/>
              </a:spcAft>
              <a:buClrTx/>
              <a:buSzTx/>
              <a:buFontTx/>
              <a:buNone/>
              <a:tabLst/>
              <a:defRPr/>
            </a:pPr>
            <a:fld id="{DD4B4EAB-F601-4214-93B7-4FFEDC41BFC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45483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uFillTx/>
            </a:endParaRPr>
          </a:p>
          <a:p>
            <a:r>
              <a:rPr lang="en-US" sz="1200" b="0" i="0" kern="1200" dirty="0">
                <a:solidFill>
                  <a:schemeClr val="tx1"/>
                </a:solidFill>
                <a:effectLst/>
                <a:uFillTx/>
                <a:latin typeface="+mn-lt"/>
                <a:ea typeface="+mn-ea"/>
                <a:cs typeface="+mn-cs"/>
              </a:rPr>
              <a:t>sacral dimples or pits that might indicate an abnormality of the distal spinal cord.</a:t>
            </a:r>
          </a:p>
          <a:p>
            <a:endParaRPr lang="en-US" sz="1200" b="0" i="0" kern="1200" dirty="0">
              <a:solidFill>
                <a:schemeClr val="tx1"/>
              </a:solidFill>
              <a:effectLst/>
              <a:uFillTx/>
              <a:latin typeface="+mn-lt"/>
              <a:ea typeface="+mn-ea"/>
              <a:cs typeface="+mn-cs"/>
            </a:endParaRPr>
          </a:p>
          <a:p>
            <a:r>
              <a:rPr lang="en-US" sz="1200" b="0" i="0" kern="1200" dirty="0">
                <a:solidFill>
                  <a:schemeClr val="tx1"/>
                </a:solidFill>
                <a:effectLst/>
                <a:uFillTx/>
                <a:latin typeface="+mn-lt"/>
                <a:ea typeface="+mn-ea"/>
                <a:cs typeface="+mn-cs"/>
              </a:rPr>
              <a:t>n infants, neurologic examination focuses on tone and muscle strength. In older children, the focus is on gait, deep tendon reflexes, and signs of weakness in the lower extremities</a:t>
            </a:r>
            <a:endParaRPr lang="en-US" dirty="0">
              <a:uFillTx/>
            </a:endParaRPr>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3DCE8F5-1341-475C-BF40-2E24D91E80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219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en-US" altLang="en-US" dirty="0">
              <a:uFillTx/>
              <a:cs typeface="Arial" panose="020B0604020202020204" pitchFamily="34" charset="0"/>
            </a:endParaRPr>
          </a:p>
          <a:p>
            <a:r>
              <a:rPr lang="en-US" sz="1200" b="0" i="0" kern="1200" dirty="0">
                <a:solidFill>
                  <a:schemeClr val="tx1"/>
                </a:solidFill>
                <a:effectLst/>
                <a:uFillTx/>
                <a:latin typeface="+mn-lt"/>
                <a:ea typeface="+mn-ea"/>
                <a:cs typeface="+mn-cs"/>
              </a:rPr>
              <a:t>Also note the location of the anus on the perineum. In most children, the anus is approximately halfway between the posterior fourchette (base of the scrotum in boys; where the labia minora meet in girls) and the tip of the coccyx.</a:t>
            </a:r>
          </a:p>
          <a:p>
            <a:r>
              <a:rPr lang="en-US" sz="1200" b="0" i="0" kern="1200" dirty="0">
                <a:solidFill>
                  <a:schemeClr val="tx1"/>
                </a:solidFill>
                <a:effectLst/>
                <a:uFillTx/>
                <a:latin typeface="+mn-lt"/>
                <a:ea typeface="+mn-ea"/>
                <a:cs typeface="+mn-cs"/>
              </a:rPr>
              <a:t>Whether children with anterior displacement of the anus</a:t>
            </a:r>
          </a:p>
          <a:p>
            <a:pPr algn="l" rtl="0" eaLnBrk="1" hangingPunct="1">
              <a:spcBef>
                <a:spcPct val="0"/>
              </a:spcBef>
            </a:pPr>
            <a:endParaRPr lang="en-US" altLang="en-US" dirty="0">
              <a:uFillTx/>
              <a:cs typeface="Arial" panose="020B0604020202020204" pitchFamily="34" charset="0"/>
            </a:endParaRPr>
          </a:p>
        </p:txBody>
      </p:sp>
      <p:sp>
        <p:nvSpPr>
          <p:cNvPr id="60420" name="Slide Number Placeholder 3"/>
          <p:cNvSpPr>
            <a:spLocks noGrp="1"/>
          </p:cNvSpPr>
          <p:nvPr>
            <p:ph type="sldNum" sz="quarter" idx="5"/>
          </p:nvPr>
        </p:nvSpPr>
        <p:spPr bwMode="auto">
          <a:noFill/>
        </p:spPr>
        <p:txBody>
          <a:bodyPr/>
          <a:lstStyle>
            <a:lvl1pPr>
              <a:defRPr>
                <a:solidFill>
                  <a:schemeClr val="tx1"/>
                </a:solidFill>
                <a:uFillTx/>
                <a:latin typeface="Calibri" panose="020F0502020204030204" pitchFamily="34" charset="0"/>
                <a:cs typeface="Arial" panose="020B0604020202020204" pitchFamily="34" charset="0"/>
              </a:defRPr>
            </a:lvl1pPr>
            <a:lvl2pPr marL="742950" indent="-285750">
              <a:defRPr>
                <a:solidFill>
                  <a:schemeClr val="tx1"/>
                </a:solidFill>
                <a:uFillTx/>
                <a:latin typeface="Calibri" panose="020F0502020204030204" pitchFamily="34" charset="0"/>
                <a:cs typeface="Arial" panose="020B0604020202020204" pitchFamily="34" charset="0"/>
              </a:defRPr>
            </a:lvl2pPr>
            <a:lvl3pPr marL="1143000" indent="-228600">
              <a:defRPr>
                <a:solidFill>
                  <a:schemeClr val="tx1"/>
                </a:solidFill>
                <a:uFillTx/>
                <a:latin typeface="Calibri" panose="020F0502020204030204" pitchFamily="34" charset="0"/>
                <a:cs typeface="Arial" panose="020B0604020202020204" pitchFamily="34" charset="0"/>
              </a:defRPr>
            </a:lvl3pPr>
            <a:lvl4pPr marL="1600200" indent="-228600">
              <a:defRPr>
                <a:solidFill>
                  <a:schemeClr val="tx1"/>
                </a:solidFill>
                <a:uFillTx/>
                <a:latin typeface="Calibri" panose="020F0502020204030204" pitchFamily="34" charset="0"/>
                <a:cs typeface="Arial" panose="020B0604020202020204" pitchFamily="34" charset="0"/>
              </a:defRPr>
            </a:lvl4pPr>
            <a:lvl5pPr marL="2057400" indent="-228600">
              <a:defRPr>
                <a:solidFill>
                  <a:schemeClr val="tx1"/>
                </a:solidFill>
                <a:uFillTx/>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9pPr>
          </a:lstStyle>
          <a:p>
            <a:pPr marL="0" marR="0" lvl="0" indent="0" algn="l" defTabSz="914400" rtl="1" eaLnBrk="1" fontAlgn="auto" latinLnBrk="0" hangingPunct="1">
              <a:lnSpc>
                <a:spcPct val="100000"/>
              </a:lnSpc>
              <a:spcBef>
                <a:spcPts val="0"/>
              </a:spcBef>
              <a:spcAft>
                <a:spcPts val="0"/>
              </a:spcAft>
              <a:buClrTx/>
              <a:buSzTx/>
              <a:buFontTx/>
              <a:buNone/>
              <a:tabLst/>
              <a:defRPr/>
            </a:pPr>
            <a:fld id="{52BEB24D-36CB-495D-BA97-2BE3154F293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32622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uFillTx/>
                <a:latin typeface="+mn-lt"/>
                <a:ea typeface="+mn-ea"/>
                <a:cs typeface="+mn-cs"/>
              </a:rPr>
              <a:t>confirm the presence of an anal wink. To elicit an anal wink, stroke the perianal skin with a pin or probe. In response to the stroking, the subcutaneous portion of the external anal sphincter should contract and visibly pucker at the anal margin. Failure to elicit this reflex can indicate an abnormality with either peripheral sensory or motor nerves or central connections mediating the reflex.</a:t>
            </a:r>
            <a:endParaRPr lang="en-US" dirty="0">
              <a:uFillTx/>
            </a:endParaRPr>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3DCE8F5-1341-475C-BF40-2E24D91E80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283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Arial" panose="020B0604020202020204" pitchFamily="34" charset="0"/>
              </a:rPr>
              <a:t>Physicians define it as: two or fewer stools per </a:t>
            </a:r>
            <a:r>
              <a:rPr lang="en-US" altLang="en-US" sz="1200" dirty="0" err="1">
                <a:cs typeface="Arial" panose="020B0604020202020204" pitchFamily="34" charset="0"/>
              </a:rPr>
              <a:t>wk</a:t>
            </a:r>
            <a:r>
              <a:rPr lang="en-US" altLang="en-US" sz="1200" dirty="0">
                <a:cs typeface="Arial" panose="020B0604020202020204" pitchFamily="34" charset="0"/>
              </a:rPr>
              <a:t> OR passage of hard stools for at least 2 </a:t>
            </a:r>
            <a:r>
              <a:rPr lang="en-US" altLang="en-US" sz="1200" dirty="0" err="1">
                <a:cs typeface="Arial" panose="020B0604020202020204" pitchFamily="34" charset="0"/>
              </a:rPr>
              <a:t>wks</a:t>
            </a:r>
            <a:endParaRPr lang="en-US" altLang="en-US" sz="1200" dirty="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1BD2213-32DE-4D47-B048-086A0174EE8F}" type="slidenum">
              <a:rPr lang="en-US" altLang="es-ES" smtClean="0"/>
              <a:pPr/>
              <a:t>3</a:t>
            </a:fld>
            <a:endParaRPr lang="en-US" altLang="es-ES"/>
          </a:p>
        </p:txBody>
      </p:sp>
    </p:spTree>
    <p:extLst>
      <p:ext uri="{BB962C8B-B14F-4D97-AF65-F5344CB8AC3E}">
        <p14:creationId xmlns:p14="http://schemas.microsoft.com/office/powerpoint/2010/main" val="3983930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uFillTx/>
                <a:latin typeface="+mn-lt"/>
                <a:ea typeface="+mn-ea"/>
                <a:cs typeface="+mn-cs"/>
              </a:rPr>
              <a:t>An abdominal radiograph can also be useful in assessing the colonic fecal burden among children who are obese or who refuse a rectal examination. It can also be helpful in assessing the efficacy of medical therapy when the child's history is unclear</a:t>
            </a:r>
          </a:p>
          <a:p>
            <a:endParaRPr lang="en-US" sz="1200" b="0" i="0" kern="1200" dirty="0">
              <a:solidFill>
                <a:schemeClr val="tx1"/>
              </a:solidFill>
              <a:effectLst/>
              <a:uFillTx/>
              <a:latin typeface="+mn-lt"/>
              <a:ea typeface="+mn-ea"/>
              <a:cs typeface="+mn-cs"/>
            </a:endParaRPr>
          </a:p>
          <a:p>
            <a:r>
              <a:rPr lang="en-US" sz="1200" b="0" i="0" kern="1200" dirty="0">
                <a:solidFill>
                  <a:schemeClr val="tx1"/>
                </a:solidFill>
                <a:effectLst/>
                <a:uFillTx/>
                <a:latin typeface="+mn-lt"/>
                <a:ea typeface="+mn-ea"/>
                <a:cs typeface="+mn-cs"/>
              </a:rPr>
              <a:t>for the presence of stools </a:t>
            </a:r>
            <a:endParaRPr lang="en-US" dirty="0">
              <a:uFillTx/>
            </a:endParaRPr>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3DCE8F5-1341-475C-BF40-2E24D91E80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87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en-US" altLang="en-US" dirty="0">
              <a:uFillTx/>
              <a:cs typeface="Arial" panose="020B0604020202020204" pitchFamily="34" charset="0"/>
            </a:endParaRPr>
          </a:p>
        </p:txBody>
      </p:sp>
      <p:sp>
        <p:nvSpPr>
          <p:cNvPr id="61444" name="Slide Number Placeholder 3"/>
          <p:cNvSpPr>
            <a:spLocks noGrp="1"/>
          </p:cNvSpPr>
          <p:nvPr>
            <p:ph type="sldNum" sz="quarter" idx="5"/>
          </p:nvPr>
        </p:nvSpPr>
        <p:spPr bwMode="auto">
          <a:noFill/>
        </p:spPr>
        <p:txBody>
          <a:bodyPr/>
          <a:lstStyle>
            <a:lvl1pPr>
              <a:defRPr>
                <a:solidFill>
                  <a:schemeClr val="tx1"/>
                </a:solidFill>
                <a:uFillTx/>
                <a:latin typeface="Calibri" panose="020F0502020204030204" pitchFamily="34" charset="0"/>
                <a:cs typeface="Arial" panose="020B0604020202020204" pitchFamily="34" charset="0"/>
              </a:defRPr>
            </a:lvl1pPr>
            <a:lvl2pPr marL="742950" indent="-285750">
              <a:defRPr>
                <a:solidFill>
                  <a:schemeClr val="tx1"/>
                </a:solidFill>
                <a:uFillTx/>
                <a:latin typeface="Calibri" panose="020F0502020204030204" pitchFamily="34" charset="0"/>
                <a:cs typeface="Arial" panose="020B0604020202020204" pitchFamily="34" charset="0"/>
              </a:defRPr>
            </a:lvl2pPr>
            <a:lvl3pPr marL="1143000" indent="-228600">
              <a:defRPr>
                <a:solidFill>
                  <a:schemeClr val="tx1"/>
                </a:solidFill>
                <a:uFillTx/>
                <a:latin typeface="Calibri" panose="020F0502020204030204" pitchFamily="34" charset="0"/>
                <a:cs typeface="Arial" panose="020B0604020202020204" pitchFamily="34" charset="0"/>
              </a:defRPr>
            </a:lvl3pPr>
            <a:lvl4pPr marL="1600200" indent="-228600">
              <a:defRPr>
                <a:solidFill>
                  <a:schemeClr val="tx1"/>
                </a:solidFill>
                <a:uFillTx/>
                <a:latin typeface="Calibri" panose="020F0502020204030204" pitchFamily="34" charset="0"/>
                <a:cs typeface="Arial" panose="020B0604020202020204" pitchFamily="34" charset="0"/>
              </a:defRPr>
            </a:lvl4pPr>
            <a:lvl5pPr marL="2057400" indent="-228600">
              <a:defRPr>
                <a:solidFill>
                  <a:schemeClr val="tx1"/>
                </a:solidFill>
                <a:uFillTx/>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9pPr>
          </a:lstStyle>
          <a:p>
            <a:pPr marL="0" marR="0" lvl="0" indent="0" algn="l" defTabSz="914400" rtl="1" eaLnBrk="1" fontAlgn="auto" latinLnBrk="0" hangingPunct="1">
              <a:lnSpc>
                <a:spcPct val="100000"/>
              </a:lnSpc>
              <a:spcBef>
                <a:spcPts val="0"/>
              </a:spcBef>
              <a:spcAft>
                <a:spcPts val="0"/>
              </a:spcAft>
              <a:buClrTx/>
              <a:buSzTx/>
              <a:buFontTx/>
              <a:buNone/>
              <a:tabLst/>
              <a:defRPr/>
            </a:pPr>
            <a:fld id="{BB79BD68-5CA3-476D-AC7E-8F59C952185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70156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3DCE8F5-1341-475C-BF40-2E24D91E80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959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uFillTx/>
              <a:cs typeface="Arial" panose="020B0604020202020204" pitchFamily="34" charset="0"/>
            </a:endParaRPr>
          </a:p>
        </p:txBody>
      </p:sp>
      <p:sp>
        <p:nvSpPr>
          <p:cNvPr id="62468" name="Slide Number Placeholder 3"/>
          <p:cNvSpPr>
            <a:spLocks noGrp="1"/>
          </p:cNvSpPr>
          <p:nvPr>
            <p:ph type="sldNum" sz="quarter" idx="5"/>
          </p:nvPr>
        </p:nvSpPr>
        <p:spPr bwMode="auto">
          <a:noFill/>
        </p:spPr>
        <p:txBody>
          <a:bodyPr/>
          <a:lstStyle>
            <a:lvl1pPr>
              <a:defRPr>
                <a:solidFill>
                  <a:schemeClr val="tx1"/>
                </a:solidFill>
                <a:uFillTx/>
                <a:latin typeface="Calibri" panose="020F0502020204030204" pitchFamily="34" charset="0"/>
                <a:cs typeface="Arial" panose="020B0604020202020204" pitchFamily="34" charset="0"/>
              </a:defRPr>
            </a:lvl1pPr>
            <a:lvl2pPr marL="742950" indent="-285750">
              <a:defRPr>
                <a:solidFill>
                  <a:schemeClr val="tx1"/>
                </a:solidFill>
                <a:uFillTx/>
                <a:latin typeface="Calibri" panose="020F0502020204030204" pitchFamily="34" charset="0"/>
                <a:cs typeface="Arial" panose="020B0604020202020204" pitchFamily="34" charset="0"/>
              </a:defRPr>
            </a:lvl2pPr>
            <a:lvl3pPr marL="1143000" indent="-228600">
              <a:defRPr>
                <a:solidFill>
                  <a:schemeClr val="tx1"/>
                </a:solidFill>
                <a:uFillTx/>
                <a:latin typeface="Calibri" panose="020F0502020204030204" pitchFamily="34" charset="0"/>
                <a:cs typeface="Arial" panose="020B0604020202020204" pitchFamily="34" charset="0"/>
              </a:defRPr>
            </a:lvl3pPr>
            <a:lvl4pPr marL="1600200" indent="-228600">
              <a:defRPr>
                <a:solidFill>
                  <a:schemeClr val="tx1"/>
                </a:solidFill>
                <a:uFillTx/>
                <a:latin typeface="Calibri" panose="020F0502020204030204" pitchFamily="34" charset="0"/>
                <a:cs typeface="Arial" panose="020B0604020202020204" pitchFamily="34" charset="0"/>
              </a:defRPr>
            </a:lvl4pPr>
            <a:lvl5pPr marL="2057400" indent="-228600">
              <a:defRPr>
                <a:solidFill>
                  <a:schemeClr val="tx1"/>
                </a:solidFill>
                <a:uFillTx/>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9pPr>
          </a:lstStyle>
          <a:p>
            <a:pPr marL="0" marR="0" lvl="0" indent="0" algn="l" defTabSz="914400" rtl="1" eaLnBrk="1" fontAlgn="auto" latinLnBrk="0" hangingPunct="1">
              <a:lnSpc>
                <a:spcPct val="100000"/>
              </a:lnSpc>
              <a:spcBef>
                <a:spcPts val="0"/>
              </a:spcBef>
              <a:spcAft>
                <a:spcPts val="0"/>
              </a:spcAft>
              <a:buClrTx/>
              <a:buSzTx/>
              <a:buFontTx/>
              <a:buNone/>
              <a:tabLst/>
              <a:defRPr/>
            </a:pPr>
            <a:fld id="{B2BCB2BF-83CE-4D24-96ED-2116C8D1D44B}"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57949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uFillTx/>
                <a:latin typeface="+mn-lt"/>
                <a:ea typeface="+mn-ea"/>
                <a:cs typeface="+mn-cs"/>
              </a:rPr>
              <a:t>Signs and symptoms of lead poisoning in children include:</a:t>
            </a:r>
          </a:p>
          <a:p>
            <a:r>
              <a:rPr lang="en-US" sz="1200" b="0" i="0" kern="1200" dirty="0">
                <a:solidFill>
                  <a:schemeClr val="tx1"/>
                </a:solidFill>
                <a:effectLst/>
                <a:uFillTx/>
                <a:latin typeface="+mn-lt"/>
                <a:ea typeface="+mn-ea"/>
                <a:cs typeface="+mn-cs"/>
              </a:rPr>
              <a:t>Developmental delay</a:t>
            </a:r>
          </a:p>
          <a:p>
            <a:r>
              <a:rPr lang="en-US" sz="1200" b="0" i="0" kern="1200" dirty="0">
                <a:solidFill>
                  <a:schemeClr val="tx1"/>
                </a:solidFill>
                <a:effectLst/>
                <a:uFillTx/>
                <a:latin typeface="+mn-lt"/>
                <a:ea typeface="+mn-ea"/>
                <a:cs typeface="+mn-cs"/>
              </a:rPr>
              <a:t>Learning difficulties</a:t>
            </a:r>
          </a:p>
          <a:p>
            <a:r>
              <a:rPr lang="en-US" sz="1200" b="0" i="0" kern="1200" dirty="0">
                <a:solidFill>
                  <a:schemeClr val="tx1"/>
                </a:solidFill>
                <a:effectLst/>
                <a:uFillTx/>
                <a:latin typeface="+mn-lt"/>
                <a:ea typeface="+mn-ea"/>
                <a:cs typeface="+mn-cs"/>
              </a:rPr>
              <a:t>Irritability</a:t>
            </a:r>
          </a:p>
          <a:p>
            <a:r>
              <a:rPr lang="en-US" sz="1200" b="0" i="0" kern="1200" dirty="0">
                <a:solidFill>
                  <a:schemeClr val="tx1"/>
                </a:solidFill>
                <a:effectLst/>
                <a:uFillTx/>
                <a:latin typeface="+mn-lt"/>
                <a:ea typeface="+mn-ea"/>
                <a:cs typeface="+mn-cs"/>
              </a:rPr>
              <a:t>Loss of appetite</a:t>
            </a:r>
          </a:p>
          <a:p>
            <a:r>
              <a:rPr lang="en-US" sz="1200" b="0" i="0" kern="1200" dirty="0">
                <a:solidFill>
                  <a:schemeClr val="tx1"/>
                </a:solidFill>
                <a:effectLst/>
                <a:uFillTx/>
                <a:latin typeface="+mn-lt"/>
                <a:ea typeface="+mn-ea"/>
                <a:cs typeface="+mn-cs"/>
              </a:rPr>
              <a:t>Weight loss</a:t>
            </a:r>
          </a:p>
          <a:p>
            <a:r>
              <a:rPr lang="en-US" sz="1200" b="0" i="0" kern="1200" dirty="0">
                <a:solidFill>
                  <a:schemeClr val="tx1"/>
                </a:solidFill>
                <a:effectLst/>
                <a:uFillTx/>
                <a:latin typeface="+mn-lt"/>
                <a:ea typeface="+mn-ea"/>
                <a:cs typeface="+mn-cs"/>
              </a:rPr>
              <a:t>Sluggishness and fatigue</a:t>
            </a:r>
          </a:p>
          <a:p>
            <a:r>
              <a:rPr lang="en-US" sz="1200" b="0" i="0" kern="1200" dirty="0">
                <a:solidFill>
                  <a:schemeClr val="tx1"/>
                </a:solidFill>
                <a:effectLst/>
                <a:uFillTx/>
                <a:latin typeface="+mn-lt"/>
                <a:ea typeface="+mn-ea"/>
                <a:cs typeface="+mn-cs"/>
              </a:rPr>
              <a:t>Abdominal pain</a:t>
            </a:r>
          </a:p>
          <a:p>
            <a:r>
              <a:rPr lang="en-US" sz="1200" b="0" i="0" kern="1200" dirty="0">
                <a:solidFill>
                  <a:schemeClr val="tx1"/>
                </a:solidFill>
                <a:effectLst/>
                <a:uFillTx/>
                <a:latin typeface="+mn-lt"/>
                <a:ea typeface="+mn-ea"/>
                <a:cs typeface="+mn-cs"/>
              </a:rPr>
              <a:t>Vomiting</a:t>
            </a:r>
          </a:p>
          <a:p>
            <a:r>
              <a:rPr lang="en-US" sz="1200" b="0" i="0" kern="1200" dirty="0">
                <a:solidFill>
                  <a:schemeClr val="tx1"/>
                </a:solidFill>
                <a:effectLst/>
                <a:uFillTx/>
                <a:latin typeface="+mn-lt"/>
                <a:ea typeface="+mn-ea"/>
                <a:cs typeface="+mn-cs"/>
              </a:rPr>
              <a:t>Constipation</a:t>
            </a:r>
          </a:p>
          <a:p>
            <a:r>
              <a:rPr lang="en-US" sz="1200" b="0" i="0" kern="1200" dirty="0">
                <a:solidFill>
                  <a:schemeClr val="tx1"/>
                </a:solidFill>
                <a:effectLst/>
                <a:uFillTx/>
                <a:latin typeface="+mn-lt"/>
                <a:ea typeface="+mn-ea"/>
                <a:cs typeface="+mn-cs"/>
              </a:rPr>
              <a:t>Hearing loss</a:t>
            </a:r>
          </a:p>
          <a:p>
            <a:r>
              <a:rPr lang="en-US" sz="1200" b="0" i="0" kern="1200" dirty="0">
                <a:solidFill>
                  <a:schemeClr val="tx1"/>
                </a:solidFill>
                <a:effectLst/>
                <a:uFillTx/>
                <a:latin typeface="+mn-lt"/>
                <a:ea typeface="+mn-ea"/>
                <a:cs typeface="+mn-cs"/>
              </a:rPr>
              <a:t>Seizures</a:t>
            </a:r>
          </a:p>
          <a:p>
            <a:r>
              <a:rPr lang="en-US" sz="1200" b="0" i="0" kern="1200" dirty="0">
                <a:solidFill>
                  <a:schemeClr val="tx1"/>
                </a:solidFill>
                <a:effectLst/>
                <a:uFillTx/>
                <a:latin typeface="+mn-lt"/>
                <a:ea typeface="+mn-ea"/>
                <a:cs typeface="+mn-cs"/>
              </a:rPr>
              <a:t>Eating things, such as paint chips, that aren't food (pica)</a:t>
            </a:r>
          </a:p>
          <a:p>
            <a:endParaRPr lang="en-US" dirty="0">
              <a:uFillTx/>
            </a:endParaRPr>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3DCE8F5-1341-475C-BF40-2E24D91E80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646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uFillTx/>
              <a:cs typeface="Arial" panose="020B0604020202020204" pitchFamily="34" charset="0"/>
            </a:endParaRPr>
          </a:p>
        </p:txBody>
      </p:sp>
      <p:sp>
        <p:nvSpPr>
          <p:cNvPr id="63492" name="Slide Number Placeholder 3"/>
          <p:cNvSpPr>
            <a:spLocks noGrp="1"/>
          </p:cNvSpPr>
          <p:nvPr>
            <p:ph type="sldNum" sz="quarter" idx="5"/>
          </p:nvPr>
        </p:nvSpPr>
        <p:spPr bwMode="auto">
          <a:noFill/>
        </p:spPr>
        <p:txBody>
          <a:bodyPr/>
          <a:lstStyle>
            <a:lvl1pPr>
              <a:defRPr>
                <a:solidFill>
                  <a:schemeClr val="tx1"/>
                </a:solidFill>
                <a:uFillTx/>
                <a:latin typeface="Calibri" panose="020F0502020204030204" pitchFamily="34" charset="0"/>
                <a:cs typeface="Arial" panose="020B0604020202020204" pitchFamily="34" charset="0"/>
              </a:defRPr>
            </a:lvl1pPr>
            <a:lvl2pPr marL="742950" indent="-285750">
              <a:defRPr>
                <a:solidFill>
                  <a:schemeClr val="tx1"/>
                </a:solidFill>
                <a:uFillTx/>
                <a:latin typeface="Calibri" panose="020F0502020204030204" pitchFamily="34" charset="0"/>
                <a:cs typeface="Arial" panose="020B0604020202020204" pitchFamily="34" charset="0"/>
              </a:defRPr>
            </a:lvl2pPr>
            <a:lvl3pPr marL="1143000" indent="-228600">
              <a:defRPr>
                <a:solidFill>
                  <a:schemeClr val="tx1"/>
                </a:solidFill>
                <a:uFillTx/>
                <a:latin typeface="Calibri" panose="020F0502020204030204" pitchFamily="34" charset="0"/>
                <a:cs typeface="Arial" panose="020B0604020202020204" pitchFamily="34" charset="0"/>
              </a:defRPr>
            </a:lvl3pPr>
            <a:lvl4pPr marL="1600200" indent="-228600">
              <a:defRPr>
                <a:solidFill>
                  <a:schemeClr val="tx1"/>
                </a:solidFill>
                <a:uFillTx/>
                <a:latin typeface="Calibri" panose="020F0502020204030204" pitchFamily="34" charset="0"/>
                <a:cs typeface="Arial" panose="020B0604020202020204" pitchFamily="34" charset="0"/>
              </a:defRPr>
            </a:lvl4pPr>
            <a:lvl5pPr marL="2057400" indent="-228600">
              <a:defRPr>
                <a:solidFill>
                  <a:schemeClr val="tx1"/>
                </a:solidFill>
                <a:uFillTx/>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9pPr>
          </a:lstStyle>
          <a:p>
            <a:pPr marL="0" marR="0" lvl="0" indent="0" algn="l" defTabSz="914400" rtl="1" eaLnBrk="1" fontAlgn="auto" latinLnBrk="0" hangingPunct="1">
              <a:lnSpc>
                <a:spcPct val="100000"/>
              </a:lnSpc>
              <a:spcBef>
                <a:spcPts val="0"/>
              </a:spcBef>
              <a:spcAft>
                <a:spcPts val="0"/>
              </a:spcAft>
              <a:buClrTx/>
              <a:buSzTx/>
              <a:buFontTx/>
              <a:buNone/>
              <a:tabLst/>
              <a:defRPr/>
            </a:pPr>
            <a:fld id="{439700EF-E1E1-4C40-A96E-D1D5B1446B9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27894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pPr>
            <a:endParaRPr lang="en-US" altLang="en-US" dirty="0">
              <a:uFillTx/>
              <a:cs typeface="Arial" panose="020B0604020202020204" pitchFamily="34" charset="0"/>
            </a:endParaRPr>
          </a:p>
          <a:p>
            <a:endParaRPr lang="en-US" dirty="0">
              <a:uFillTx/>
            </a:endParaRPr>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3DCE8F5-1341-475C-BF40-2E24D91E80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900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3DCE8F5-1341-475C-BF40-2E24D91E80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286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6451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endParaRPr lang="ar-SA" altLang="en-US" dirty="0">
              <a:uFillTx/>
            </a:endParaRPr>
          </a:p>
        </p:txBody>
      </p:sp>
      <p:sp>
        <p:nvSpPr>
          <p:cNvPr id="64516" name="عنصر نائب لرقم الشريحة 3"/>
          <p:cNvSpPr>
            <a:spLocks noGrp="1"/>
          </p:cNvSpPr>
          <p:nvPr>
            <p:ph type="sldNum" sz="quarter" idx="5"/>
          </p:nvPr>
        </p:nvSpPr>
        <p:spPr bwMode="auto">
          <a:noFill/>
        </p:spPr>
        <p:txBody>
          <a:bodyPr/>
          <a:lstStyle>
            <a:lvl1pPr>
              <a:defRPr>
                <a:solidFill>
                  <a:schemeClr val="tx1"/>
                </a:solidFill>
                <a:uFillTx/>
                <a:latin typeface="Calibri" panose="020F0502020204030204" pitchFamily="34" charset="0"/>
                <a:cs typeface="Arial" panose="020B0604020202020204" pitchFamily="34" charset="0"/>
              </a:defRPr>
            </a:lvl1pPr>
            <a:lvl2pPr marL="742950" indent="-285750">
              <a:defRPr>
                <a:solidFill>
                  <a:schemeClr val="tx1"/>
                </a:solidFill>
                <a:uFillTx/>
                <a:latin typeface="Calibri" panose="020F0502020204030204" pitchFamily="34" charset="0"/>
                <a:cs typeface="Arial" panose="020B0604020202020204" pitchFamily="34" charset="0"/>
              </a:defRPr>
            </a:lvl2pPr>
            <a:lvl3pPr marL="1143000" indent="-228600">
              <a:defRPr>
                <a:solidFill>
                  <a:schemeClr val="tx1"/>
                </a:solidFill>
                <a:uFillTx/>
                <a:latin typeface="Calibri" panose="020F0502020204030204" pitchFamily="34" charset="0"/>
                <a:cs typeface="Arial" panose="020B0604020202020204" pitchFamily="34" charset="0"/>
              </a:defRPr>
            </a:lvl3pPr>
            <a:lvl4pPr marL="1600200" indent="-228600">
              <a:defRPr>
                <a:solidFill>
                  <a:schemeClr val="tx1"/>
                </a:solidFill>
                <a:uFillTx/>
                <a:latin typeface="Calibri" panose="020F0502020204030204" pitchFamily="34" charset="0"/>
                <a:cs typeface="Arial" panose="020B0604020202020204" pitchFamily="34" charset="0"/>
              </a:defRPr>
            </a:lvl4pPr>
            <a:lvl5pPr marL="2057400" indent="-228600">
              <a:defRPr>
                <a:solidFill>
                  <a:schemeClr val="tx1"/>
                </a:solidFill>
                <a:uFillTx/>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9pPr>
          </a:lstStyle>
          <a:p>
            <a:pPr marL="0" marR="0" lvl="0" indent="0" algn="l" defTabSz="914400" rtl="1" eaLnBrk="1" fontAlgn="auto" latinLnBrk="0" hangingPunct="1">
              <a:lnSpc>
                <a:spcPct val="100000"/>
              </a:lnSpc>
              <a:spcBef>
                <a:spcPts val="0"/>
              </a:spcBef>
              <a:spcAft>
                <a:spcPts val="0"/>
              </a:spcAft>
              <a:buClrTx/>
              <a:buSzTx/>
              <a:buFontTx/>
              <a:buNone/>
              <a:tabLst/>
              <a:defRPr/>
            </a:pPr>
            <a:fld id="{E177DCD2-B37B-4A4C-9FAB-71ED213EBC9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83471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uFillTx/>
                <a:latin typeface="+mn-lt"/>
                <a:ea typeface="+mn-ea"/>
                <a:cs typeface="+mn-cs"/>
              </a:rPr>
              <a:t>Anorectal manometry can be useful in discriminating between functional constipation and </a:t>
            </a:r>
            <a:r>
              <a:rPr lang="en-US" sz="1200" b="0" i="0" kern="1200" dirty="0" err="1">
                <a:solidFill>
                  <a:schemeClr val="tx1"/>
                </a:solidFill>
                <a:effectLst/>
                <a:uFillTx/>
                <a:latin typeface="+mn-lt"/>
                <a:ea typeface="+mn-ea"/>
                <a:cs typeface="+mn-cs"/>
              </a:rPr>
              <a:t>Hirschsprung</a:t>
            </a:r>
            <a:r>
              <a:rPr lang="en-US" sz="1200" b="0" i="0" kern="1200" dirty="0">
                <a:solidFill>
                  <a:schemeClr val="tx1"/>
                </a:solidFill>
                <a:effectLst/>
                <a:uFillTx/>
                <a:latin typeface="+mn-lt"/>
                <a:ea typeface="+mn-ea"/>
                <a:cs typeface="+mn-cs"/>
              </a:rPr>
              <a:t> disease. A balloon catheter is inserted into the rectum during this test. </a:t>
            </a:r>
          </a:p>
          <a:p>
            <a:pPr marL="0" marR="0" lvl="0" indent="0" algn="l" defTabSz="914400" rtl="0" eaLnBrk="1" fontAlgn="auto" latinLnBrk="0" hangingPunct="1">
              <a:lnSpc>
                <a:spcPct val="100000"/>
              </a:lnSpc>
              <a:spcBef>
                <a:spcPts val="0"/>
              </a:spcBef>
              <a:spcAft>
                <a:spcPts val="0"/>
              </a:spcAft>
              <a:buFontTx/>
              <a:buNone/>
              <a:defRPr>
                <a:uFillTx/>
              </a:defRPr>
            </a:pPr>
            <a:r>
              <a:rPr lang="en-US" altLang="es-ES" sz="1200" dirty="0">
                <a:solidFill>
                  <a:schemeClr val="tx1">
                    <a:lumMod val="95000"/>
                    <a:lumOff val="5000"/>
                  </a:schemeClr>
                </a:solidFill>
                <a:uFillTx/>
                <a:cs typeface="Arial" panose="020B0604020202020204" pitchFamily="34" charset="0"/>
              </a:rPr>
              <a:t>The procedure includes measurements of the </a:t>
            </a:r>
            <a:r>
              <a:rPr lang="en-US" altLang="es-ES" sz="1200" b="1" dirty="0" err="1">
                <a:solidFill>
                  <a:schemeClr val="tx1">
                    <a:lumMod val="95000"/>
                    <a:lumOff val="5000"/>
                  </a:schemeClr>
                </a:solidFill>
                <a:uFillTx/>
                <a:cs typeface="Arial" panose="020B0604020202020204" pitchFamily="34" charset="0"/>
              </a:rPr>
              <a:t>rectoanal</a:t>
            </a:r>
            <a:r>
              <a:rPr lang="en-US" altLang="es-ES" sz="1200" b="1" dirty="0">
                <a:solidFill>
                  <a:schemeClr val="tx1">
                    <a:lumMod val="95000"/>
                    <a:lumOff val="5000"/>
                  </a:schemeClr>
                </a:solidFill>
                <a:uFillTx/>
                <a:cs typeface="Arial" panose="020B0604020202020204" pitchFamily="34" charset="0"/>
              </a:rPr>
              <a:t> inhibitory reflex</a:t>
            </a:r>
            <a:r>
              <a:rPr lang="en-US" altLang="es-ES" sz="1200" dirty="0">
                <a:solidFill>
                  <a:schemeClr val="tx1">
                    <a:lumMod val="95000"/>
                    <a:lumOff val="5000"/>
                  </a:schemeClr>
                </a:solidFill>
                <a:uFillTx/>
                <a:cs typeface="Arial" panose="020B0604020202020204" pitchFamily="34" charset="0"/>
              </a:rPr>
              <a:t> , </a:t>
            </a:r>
            <a:r>
              <a:rPr lang="en-US" altLang="es-ES" sz="1200" b="1" dirty="0">
                <a:solidFill>
                  <a:schemeClr val="tx1">
                    <a:lumMod val="95000"/>
                    <a:lumOff val="5000"/>
                  </a:schemeClr>
                </a:solidFill>
                <a:uFillTx/>
                <a:cs typeface="Arial" panose="020B0604020202020204" pitchFamily="34" charset="0"/>
              </a:rPr>
              <a:t>rectal sensation </a:t>
            </a:r>
            <a:r>
              <a:rPr lang="en-US" altLang="es-ES" sz="1200" dirty="0">
                <a:solidFill>
                  <a:schemeClr val="tx1">
                    <a:lumMod val="95000"/>
                    <a:lumOff val="5000"/>
                  </a:schemeClr>
                </a:solidFill>
                <a:uFillTx/>
                <a:cs typeface="Arial" panose="020B0604020202020204" pitchFamily="34" charset="0"/>
              </a:rPr>
              <a:t>and </a:t>
            </a:r>
            <a:r>
              <a:rPr lang="en-US" altLang="es-ES" sz="1200" b="1" dirty="0">
                <a:solidFill>
                  <a:schemeClr val="tx1">
                    <a:lumMod val="95000"/>
                    <a:lumOff val="5000"/>
                  </a:schemeClr>
                </a:solidFill>
                <a:uFillTx/>
                <a:cs typeface="Arial" panose="020B0604020202020204" pitchFamily="34" charset="0"/>
              </a:rPr>
              <a:t>compliance, and squeeze pressures</a:t>
            </a:r>
            <a:r>
              <a:rPr lang="en-US" altLang="es-ES" sz="1200" dirty="0">
                <a:solidFill>
                  <a:schemeClr val="tx1">
                    <a:lumMod val="95000"/>
                    <a:lumOff val="5000"/>
                  </a:schemeClr>
                </a:solidFill>
                <a:uFillTx/>
                <a:cs typeface="Arial" panose="020B0604020202020204" pitchFamily="34" charset="0"/>
              </a:rPr>
              <a:t>. </a:t>
            </a:r>
            <a:endParaRPr lang="en-US" sz="1200" b="0" i="0" kern="1200" dirty="0">
              <a:solidFill>
                <a:schemeClr val="tx1"/>
              </a:solidFill>
              <a:effectLst/>
              <a:uFillTx/>
              <a:latin typeface="+mn-lt"/>
              <a:ea typeface="+mn-ea"/>
              <a:cs typeface="+mn-cs"/>
            </a:endParaRPr>
          </a:p>
          <a:p>
            <a:r>
              <a:rPr lang="en-US" sz="1200" b="0" i="0" kern="1200" dirty="0">
                <a:solidFill>
                  <a:schemeClr val="tx1"/>
                </a:solidFill>
                <a:effectLst/>
                <a:uFillTx/>
                <a:latin typeface="+mn-lt"/>
                <a:ea typeface="+mn-ea"/>
                <a:cs typeface="+mn-cs"/>
              </a:rPr>
              <a:t>Normally, when the rectal balloon is inflated, the internal anal sphincter relaxes reflexively (anorectal reflex)</a:t>
            </a:r>
          </a:p>
          <a:p>
            <a:endParaRPr lang="en-US" sz="1200" b="0" i="0" kern="1200" dirty="0">
              <a:solidFill>
                <a:schemeClr val="tx1"/>
              </a:solidFill>
              <a:effectLst/>
              <a:uFillTx/>
              <a:latin typeface="+mn-lt"/>
              <a:ea typeface="+mn-ea"/>
              <a:cs typeface="+mn-cs"/>
            </a:endParaRPr>
          </a:p>
          <a:p>
            <a:r>
              <a:rPr lang="en-US" sz="1200" b="0" i="0" kern="1200" dirty="0">
                <a:solidFill>
                  <a:schemeClr val="tx1"/>
                </a:solidFill>
                <a:effectLst/>
                <a:uFillTx/>
                <a:latin typeface="+mn-lt"/>
                <a:ea typeface="+mn-ea"/>
                <a:cs typeface="+mn-cs"/>
              </a:rPr>
              <a:t>Among patients with </a:t>
            </a:r>
            <a:r>
              <a:rPr lang="en-US" sz="1200" b="0" i="0" kern="1200" dirty="0" err="1">
                <a:solidFill>
                  <a:schemeClr val="tx1"/>
                </a:solidFill>
                <a:effectLst/>
                <a:uFillTx/>
                <a:latin typeface="+mn-lt"/>
                <a:ea typeface="+mn-ea"/>
                <a:cs typeface="+mn-cs"/>
              </a:rPr>
              <a:t>Hirschsprung</a:t>
            </a:r>
            <a:r>
              <a:rPr lang="en-US" sz="1200" b="0" i="0" kern="1200" dirty="0">
                <a:solidFill>
                  <a:schemeClr val="tx1"/>
                </a:solidFill>
                <a:effectLst/>
                <a:uFillTx/>
                <a:latin typeface="+mn-lt"/>
                <a:ea typeface="+mn-ea"/>
                <a:cs typeface="+mn-cs"/>
              </a:rPr>
              <a:t> disease, the internal anal sphincter fails to relax in response to rectal distention.</a:t>
            </a:r>
          </a:p>
          <a:p>
            <a:endParaRPr lang="en-US" dirty="0">
              <a:uFillTx/>
            </a:endParaRPr>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3DCE8F5-1341-475C-BF40-2E24D91E80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694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dirty="0">
                <a:solidFill>
                  <a:srgbClr val="FF0000"/>
                </a:solidFill>
              </a:rPr>
              <a:t> 3-5%</a:t>
            </a:r>
            <a:endParaRPr lang="en-US" altLang="en-US" dirty="0"/>
          </a:p>
          <a:p>
            <a:pPr eaLnBrk="1" hangingPunct="1">
              <a:lnSpc>
                <a:spcPct val="90000"/>
              </a:lnSpc>
            </a:pPr>
            <a:r>
              <a:rPr lang="en-US" altLang="en-US" dirty="0"/>
              <a:t>of all visits to pediatric outpatient clinics</a:t>
            </a:r>
            <a:endParaRPr lang="en-US" dirty="0"/>
          </a:p>
        </p:txBody>
      </p:sp>
      <p:sp>
        <p:nvSpPr>
          <p:cNvPr id="4" name="Slide Number Placeholder 3"/>
          <p:cNvSpPr>
            <a:spLocks noGrp="1"/>
          </p:cNvSpPr>
          <p:nvPr>
            <p:ph type="sldNum" sz="quarter" idx="10"/>
          </p:nvPr>
        </p:nvSpPr>
        <p:spPr/>
        <p:txBody>
          <a:bodyPr/>
          <a:lstStyle/>
          <a:p>
            <a:fld id="{20154023-9CB6-43B4-9D14-160CE6CA852F}" type="slidenum">
              <a:rPr lang="en-US" smtClean="0"/>
              <a:t>4</a:t>
            </a:fld>
            <a:endParaRPr lang="en-US"/>
          </a:p>
        </p:txBody>
      </p:sp>
    </p:spTree>
    <p:extLst>
      <p:ext uri="{BB962C8B-B14F-4D97-AF65-F5344CB8AC3E}">
        <p14:creationId xmlns:p14="http://schemas.microsoft.com/office/powerpoint/2010/main" val="1360669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ar-SA" altLang="en-US" dirty="0">
              <a:uFillTx/>
            </a:endParaRPr>
          </a:p>
          <a:p>
            <a:endParaRPr lang="en-US" dirty="0">
              <a:uFillTx/>
            </a:endParaRPr>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3DCE8F5-1341-475C-BF40-2E24D91E80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145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CD003F7-DBF4-4B7E-8851-B1C1046C54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72F5B60B-6C4D-4221-ADF7-25AE444A16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3796" name="Slide Number Placeholder 3">
            <a:extLst>
              <a:ext uri="{FF2B5EF4-FFF2-40B4-BE49-F238E27FC236}">
                <a16:creationId xmlns:a16="http://schemas.microsoft.com/office/drawing/2014/main" id="{61A9A2B0-9EF5-46E9-A2D3-5E37B85AD2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FA0623-64D4-41F4-97A2-16990FE4263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0AD1CA4-FE58-43C4-A731-E07C80331F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BE88A998-44AA-4B71-864D-7276E2326C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The PEG without electrolytes is generally the most palatable of these options and better accepted by children </a:t>
            </a:r>
            <a:endParaRPr lang="en-US" altLang="en-US" b="1">
              <a:solidFill>
                <a:srgbClr val="0000FF"/>
              </a:solidFill>
            </a:endParaRPr>
          </a:p>
          <a:p>
            <a:pPr>
              <a:spcBef>
                <a:spcPct val="0"/>
              </a:spcBef>
            </a:pPr>
            <a:endParaRPr lang="en-US" altLang="en-US"/>
          </a:p>
        </p:txBody>
      </p:sp>
      <p:sp>
        <p:nvSpPr>
          <p:cNvPr id="34820" name="Slide Number Placeholder 3">
            <a:extLst>
              <a:ext uri="{FF2B5EF4-FFF2-40B4-BE49-F238E27FC236}">
                <a16:creationId xmlns:a16="http://schemas.microsoft.com/office/drawing/2014/main" id="{9A0C40DF-DB4B-4250-B152-B62C009A77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13DE2C-480B-467A-8DBF-F4BB086EE599}"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DF4B808E-B8CF-451C-8493-D72801D739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DDBD7728-4AEC-47AC-AC44-8F8663C189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The rate of the PEG-electrolyte infusion should be slowed if the child develops vomiting or abdominal distension. Bowel perforation has been reported in children undergoing bowel disimpaction with nasogastric PEG-electrolyte solutions, especially in patients with previous bowel surgeries, who may have unrecognized sub-acute bowel obstruction due to a stricture or an adhesion.</a:t>
            </a:r>
          </a:p>
        </p:txBody>
      </p:sp>
      <p:sp>
        <p:nvSpPr>
          <p:cNvPr id="35844" name="Slide Number Placeholder 3">
            <a:extLst>
              <a:ext uri="{FF2B5EF4-FFF2-40B4-BE49-F238E27FC236}">
                <a16:creationId xmlns:a16="http://schemas.microsoft.com/office/drawing/2014/main" id="{25ABC768-9C04-45CC-9D41-C59F66EE93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0506B3-370C-4F29-B1DB-3517FC78F6A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D01290E-6F98-48B7-9A2F-9B041ECC87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E174ED8-CF46-42D7-8B11-A3A82F40E5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several case reports of life-threatening hyperphosphatemia and hypocalcemic tetany, particularly in young children, those with colonic dysmotility, and/or with repeated administration of enemas [</a:t>
            </a:r>
            <a:r>
              <a:rPr lang="en-US" altLang="en-US" u="sng">
                <a:hlinkClick r:id="rId3"/>
              </a:rPr>
              <a:t>45-48</a:t>
            </a:r>
            <a:r>
              <a:rPr lang="en-US" altLang="en-US"/>
              <a:t>]. Phosphate-based enemas should be avoided in children with renal insufficiency</a:t>
            </a:r>
          </a:p>
        </p:txBody>
      </p:sp>
      <p:sp>
        <p:nvSpPr>
          <p:cNvPr id="36868" name="Slide Number Placeholder 3">
            <a:extLst>
              <a:ext uri="{FF2B5EF4-FFF2-40B4-BE49-F238E27FC236}">
                <a16:creationId xmlns:a16="http://schemas.microsoft.com/office/drawing/2014/main" id="{ADFA1772-C24A-4F6E-B4CA-E56DDF0B42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2F9B99-870C-48A2-B32B-011DB8AD5FF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58960657-9E2C-4E5B-A52F-53C3ECB914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28AEFC33-19CA-4BF6-A390-008E48FCB2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 the initial treatment is with oral medication to soften the stool, and rectal medication is added on day two to help evacuate the impacted stool. An alternative combination approach consists of three to four consecutive three-day cycles in which a phosphate sodium enema is administered on day one, a </a:t>
            </a:r>
            <a:r>
              <a:rPr lang="en-US" altLang="en-US" u="sng">
                <a:hlinkClick r:id="rId3"/>
              </a:rPr>
              <a:t>bisacodyl</a:t>
            </a:r>
            <a:r>
              <a:rPr lang="en-US" altLang="en-US"/>
              <a:t> suppository on day two, and bisacodyl tablet (10 mg) on day three [</a:t>
            </a:r>
            <a:r>
              <a:rPr lang="en-US" altLang="en-US" u="sng">
                <a:hlinkClick r:id="rId4"/>
              </a:rPr>
              <a:t>5,24</a:t>
            </a:r>
            <a:r>
              <a:rPr lang="en-US" altLang="en-US"/>
              <a:t>].</a:t>
            </a:r>
          </a:p>
        </p:txBody>
      </p:sp>
      <p:sp>
        <p:nvSpPr>
          <p:cNvPr id="37892" name="Slide Number Placeholder 3">
            <a:extLst>
              <a:ext uri="{FF2B5EF4-FFF2-40B4-BE49-F238E27FC236}">
                <a16:creationId xmlns:a16="http://schemas.microsoft.com/office/drawing/2014/main" id="{63A9BB79-9B02-4141-B6D2-6E767575A2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63C60A-C72E-4381-A029-6E35D617974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C6C35A19-684C-4024-88C0-95AE2D06E6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290DC5EA-CA2C-4934-8FCC-55112450A3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spcBef>
                <a:spcPct val="0"/>
              </a:spcBef>
            </a:pPr>
            <a:r>
              <a:rPr lang="en-US" altLang="en-US" sz="1600"/>
              <a:t> In young children, eliminating any pain associated with the passage of bowel movements is extremely important. Using very large doses of laxatives to produce very soft stools may be necessary. </a:t>
            </a:r>
          </a:p>
          <a:p>
            <a:pPr>
              <a:spcBef>
                <a:spcPct val="0"/>
              </a:spcBef>
            </a:pPr>
            <a:endParaRPr lang="en-US" altLang="en-US"/>
          </a:p>
        </p:txBody>
      </p:sp>
      <p:sp>
        <p:nvSpPr>
          <p:cNvPr id="38916" name="Slide Number Placeholder 3">
            <a:extLst>
              <a:ext uri="{FF2B5EF4-FFF2-40B4-BE49-F238E27FC236}">
                <a16:creationId xmlns:a16="http://schemas.microsoft.com/office/drawing/2014/main" id="{8921358B-8D69-4C76-A5C4-3269B56A33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B1910D-BA07-48C7-BE7B-6E820179CC62}"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BB6BB578-88CB-46FD-8DC0-84B03DBBE5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744B7875-FD81-4A9B-B371-4CC3ED0875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9940" name="Slide Number Placeholder 3">
            <a:extLst>
              <a:ext uri="{FF2B5EF4-FFF2-40B4-BE49-F238E27FC236}">
                <a16:creationId xmlns:a16="http://schemas.microsoft.com/office/drawing/2014/main" id="{4E18F0DB-97F4-44E2-B523-8F04F10DFC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63CF55-AF0F-48BC-912C-A8D76C12457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6D4BB2C5-D459-4305-A690-DB0D4C6CC7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CF4BFFBC-65D8-42AB-8F01-147CC333C7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 For children with acute or mild chronic constipation, a reasonable target for dietary fiber can be calculated as the child’s age plus 5 to 10 grams/day (ie, 11 to 16 grams/day for a six year old child).</a:t>
            </a:r>
          </a:p>
        </p:txBody>
      </p:sp>
      <p:sp>
        <p:nvSpPr>
          <p:cNvPr id="40964" name="Slide Number Placeholder 3">
            <a:extLst>
              <a:ext uri="{FF2B5EF4-FFF2-40B4-BE49-F238E27FC236}">
                <a16:creationId xmlns:a16="http://schemas.microsoft.com/office/drawing/2014/main" id="{29952104-843F-4587-831D-8EE4DF9A7E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1BFA023-84A2-4119-99D0-9641CB621EF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CF4101E-1494-41B5-A521-95CEBFAB28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4DF4E95A-7629-49B5-94A5-51612C1B2F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In many cases, laxatives need to be taken for months and sometimes years to induce daily soft stools </a:t>
            </a:r>
          </a:p>
        </p:txBody>
      </p:sp>
      <p:sp>
        <p:nvSpPr>
          <p:cNvPr id="41988" name="Slide Number Placeholder 3">
            <a:extLst>
              <a:ext uri="{FF2B5EF4-FFF2-40B4-BE49-F238E27FC236}">
                <a16:creationId xmlns:a16="http://schemas.microsoft.com/office/drawing/2014/main" id="{E42437E5-C147-4D16-9B03-8FD507B730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FFABDA-ED99-4034-A9F3-74D15CC7BB7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1E53DE5-EB18-461B-A537-232D8D5F5F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03F9C127-B21D-451C-8BA5-F5D6DF67F9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spcBef>
                <a:spcPct val="0"/>
              </a:spcBef>
            </a:pPr>
            <a:r>
              <a:rPr lang="en-US" altLang="en-US" dirty="0">
                <a:cs typeface="Arial" panose="020B0604020202020204" pitchFamily="34" charset="0"/>
              </a:rPr>
              <a:t>Fecal incontinence (the preferred term over encopresis or soiling) is now included among the diagnostic criteria for functional constipation</a:t>
            </a:r>
          </a:p>
          <a:p>
            <a:pPr algn="l" eaLnBrk="1" hangingPunct="1">
              <a:spcBef>
                <a:spcPct val="0"/>
              </a:spcBef>
            </a:pPr>
            <a:endParaRPr lang="ar-JO" altLang="en-US" dirty="0"/>
          </a:p>
          <a:p>
            <a:pPr marL="45720" indent="0" algn="l" rtl="0">
              <a:buNone/>
              <a:defRPr/>
            </a:pPr>
            <a:r>
              <a:rPr lang="en-US" sz="1200" b="1" dirty="0">
                <a:solidFill>
                  <a:srgbClr val="FF0000"/>
                </a:solidFill>
              </a:rPr>
              <a:t>Definition</a:t>
            </a:r>
            <a:endParaRPr lang="en-US" sz="1400" dirty="0"/>
          </a:p>
          <a:p>
            <a:pPr marL="45720" indent="0" algn="l" rtl="0">
              <a:buNone/>
              <a:defRPr/>
            </a:pPr>
            <a:r>
              <a:rPr lang="en-US" sz="1200" dirty="0"/>
              <a:t>voluntary or involuntary passage of feces into inappropriate places at least once a month for 3 consecutive months once a developmental age of 4 </a:t>
            </a:r>
            <a:r>
              <a:rPr lang="en-US" sz="1200" dirty="0" err="1"/>
              <a:t>yr</a:t>
            </a:r>
            <a:r>
              <a:rPr lang="en-US" sz="1200" dirty="0"/>
              <a:t> has been reached.</a:t>
            </a:r>
          </a:p>
          <a:p>
            <a:r>
              <a:rPr lang="en-US" sz="1200" b="1" i="0" u="none" strike="noStrike" kern="1200" baseline="0" dirty="0">
                <a:solidFill>
                  <a:schemeClr val="tx1"/>
                </a:solidFill>
                <a:latin typeface="+mn-lt"/>
                <a:ea typeface="+mn-ea"/>
                <a:cs typeface="+mn-cs"/>
              </a:rPr>
              <a:t>Encopresis </a:t>
            </a:r>
            <a:r>
              <a:rPr lang="en-US" sz="1200" b="0" i="0" u="none" strike="noStrike" kern="1200" baseline="0" dirty="0">
                <a:solidFill>
                  <a:schemeClr val="tx1"/>
                </a:solidFill>
                <a:latin typeface="+mn-lt"/>
                <a:ea typeface="+mn-ea"/>
                <a:cs typeface="+mn-cs"/>
              </a:rPr>
              <a:t>(incontinence) : Voluntary or involuntary passage of stool in an appropriate place at least once</a:t>
            </a:r>
          </a:p>
          <a:p>
            <a:r>
              <a:rPr lang="en-US" sz="1200" b="0" i="0" u="none" strike="noStrike" kern="1200" baseline="0" dirty="0">
                <a:solidFill>
                  <a:schemeClr val="tx1"/>
                </a:solidFill>
                <a:latin typeface="+mn-lt"/>
                <a:ea typeface="+mn-ea"/>
                <a:cs typeface="+mn-cs"/>
              </a:rPr>
              <a:t>per month for three consecutive months.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Developmental age should be more than 4 years</a:t>
            </a:r>
            <a:endParaRPr lang="ar-JO" altLang="en-US" dirty="0"/>
          </a:p>
        </p:txBody>
      </p:sp>
      <p:sp>
        <p:nvSpPr>
          <p:cNvPr id="52228" name="Slide Number Placeholder 3">
            <a:extLst>
              <a:ext uri="{FF2B5EF4-FFF2-40B4-BE49-F238E27FC236}">
                <a16:creationId xmlns:a16="http://schemas.microsoft.com/office/drawing/2014/main" id="{436747B4-8940-42CF-A77F-D6A0A75474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B9421BA-CA8B-43CD-B045-3474431D4F34}" type="slidenum">
              <a:rPr lang="ar-JO" altLang="en-US"/>
              <a:pPr/>
              <a:t>5</a:t>
            </a:fld>
            <a:endParaRPr lang="ar-JO"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364E7F2B-D7ED-483F-A5AF-8A354FCFA5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8F9DC3D4-2496-4499-AD5D-A284A4C536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3012" name="Slide Number Placeholder 3">
            <a:extLst>
              <a:ext uri="{FF2B5EF4-FFF2-40B4-BE49-F238E27FC236}">
                <a16:creationId xmlns:a16="http://schemas.microsoft.com/office/drawing/2014/main" id="{F9CEB8C2-C900-4896-9082-C624B6BABC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B33981-127E-4365-BE54-4AD3B4F83F6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None/>
              <a:defRPr/>
            </a:pPr>
            <a:endParaRPr lang="en-US" sz="1200" dirty="0"/>
          </a:p>
          <a:p>
            <a:pPr marL="45720" indent="0" algn="l" rtl="0">
              <a:buNone/>
              <a:defRPr/>
            </a:pPr>
            <a:r>
              <a:rPr lang="en-US" sz="1200" b="1" dirty="0">
                <a:solidFill>
                  <a:srgbClr val="FF0000"/>
                </a:solidFill>
              </a:rPr>
              <a:t>Subtypes :</a:t>
            </a:r>
          </a:p>
          <a:p>
            <a:pPr marL="0" indent="0">
              <a:buNone/>
              <a:defRPr/>
            </a:pPr>
            <a:r>
              <a:rPr lang="en-US" sz="1200" b="1" dirty="0">
                <a:solidFill>
                  <a:srgbClr val="FF0000"/>
                </a:solidFill>
              </a:rPr>
              <a:t>1)Retentive encopresis : </a:t>
            </a:r>
            <a:r>
              <a:rPr lang="en-US" sz="1200" dirty="0"/>
              <a:t>65-95%</a:t>
            </a:r>
          </a:p>
          <a:p>
            <a:pPr marL="0" indent="0">
              <a:buNone/>
              <a:defRPr/>
            </a:pPr>
            <a:r>
              <a:rPr lang="en-US" sz="1200" dirty="0"/>
              <a:t>-w/ constipation &amp; overflow incontinence</a:t>
            </a:r>
          </a:p>
          <a:p>
            <a:pPr marL="0" indent="0">
              <a:buNone/>
              <a:defRPr/>
            </a:pPr>
            <a:r>
              <a:rPr lang="en-US" sz="1200" dirty="0"/>
              <a:t>-often the result of </a:t>
            </a:r>
            <a:r>
              <a:rPr lang="en-US" sz="1200" u="sng" dirty="0"/>
              <a:t>chronic constipation </a:t>
            </a:r>
            <a:r>
              <a:rPr lang="en-US" sz="1200" dirty="0"/>
              <a:t>and fecal impaction</a:t>
            </a:r>
          </a:p>
          <a:p>
            <a:pPr marL="457200" indent="-457200" algn="l" rtl="0">
              <a:buFont typeface="Wingdings" pitchFamily="2" charset="2"/>
              <a:buNone/>
              <a:defRPr/>
            </a:pPr>
            <a:r>
              <a:rPr lang="en-US" sz="1200" b="1" dirty="0">
                <a:solidFill>
                  <a:srgbClr val="FF0000"/>
                </a:solidFill>
              </a:rPr>
              <a:t>2)</a:t>
            </a:r>
            <a:r>
              <a:rPr lang="en-US" sz="1200" b="1" dirty="0" err="1">
                <a:solidFill>
                  <a:srgbClr val="FF0000"/>
                </a:solidFill>
              </a:rPr>
              <a:t>Nonretentive</a:t>
            </a:r>
            <a:r>
              <a:rPr lang="en-US" sz="1200" b="1" dirty="0">
                <a:solidFill>
                  <a:srgbClr val="FF0000"/>
                </a:solidFill>
              </a:rPr>
              <a:t> encopresis </a:t>
            </a:r>
          </a:p>
          <a:p>
            <a:pPr marL="457200" indent="-457200" algn="l" rtl="0">
              <a:buFont typeface="Wingdings" pitchFamily="2" charset="2"/>
              <a:buNone/>
              <a:defRPr/>
            </a:pPr>
            <a:r>
              <a:rPr lang="en-US" sz="1200" dirty="0"/>
              <a:t>-w/o constipation &amp; overflow incontinence </a:t>
            </a:r>
          </a:p>
          <a:p>
            <a:pPr marL="457200" indent="-457200" algn="l" rtl="0">
              <a:buFont typeface="Wingdings" pitchFamily="2" charset="2"/>
              <a:buNone/>
              <a:defRPr/>
            </a:pPr>
            <a:r>
              <a:rPr lang="en-US" sz="1200" dirty="0"/>
              <a:t>-no evidence of fecal impaction</a:t>
            </a:r>
          </a:p>
          <a:p>
            <a:pPr marL="457200" indent="-457200" algn="l" rtl="0">
              <a:buFont typeface="Wingdings" pitchFamily="2" charset="2"/>
              <a:buNone/>
              <a:defRPr/>
            </a:pPr>
            <a:r>
              <a:rPr lang="en-US" sz="1200" dirty="0"/>
              <a:t>-no evidence of anatomic, inflammatory, metabolic, endocrine, or neoplastic process that could explain the symptoms.</a:t>
            </a:r>
          </a:p>
          <a:p>
            <a:pPr marL="457200" indent="-457200" algn="l" rtl="0">
              <a:buFont typeface="Wingdings" pitchFamily="2" charset="2"/>
              <a:buNone/>
              <a:defRPr/>
            </a:pPr>
            <a:r>
              <a:rPr lang="en-US" sz="1200" dirty="0"/>
              <a:t>-It is more likely to have associated 1ry underlying </a:t>
            </a:r>
            <a:r>
              <a:rPr lang="en-US" sz="1200" dirty="0">
                <a:solidFill>
                  <a:srgbClr val="FF0000"/>
                </a:solidFill>
              </a:rPr>
              <a:t>psychological etiology</a:t>
            </a:r>
          </a:p>
          <a:p>
            <a:pPr>
              <a:defRPr/>
            </a:pPr>
            <a:endParaRPr lang="ar-JO" dirty="0"/>
          </a:p>
          <a:p>
            <a:pPr marL="0" indent="0">
              <a:buNone/>
              <a:defRPr/>
            </a:pPr>
            <a:endParaRPr lang="en-US" dirty="0"/>
          </a:p>
        </p:txBody>
      </p:sp>
      <p:sp>
        <p:nvSpPr>
          <p:cNvPr id="4" name="Slide Number Placeholder 3"/>
          <p:cNvSpPr>
            <a:spLocks noGrp="1"/>
          </p:cNvSpPr>
          <p:nvPr>
            <p:ph type="sldNum" sz="quarter" idx="10"/>
          </p:nvPr>
        </p:nvSpPr>
        <p:spPr/>
        <p:txBody>
          <a:bodyPr/>
          <a:lstStyle/>
          <a:p>
            <a:fld id="{20154023-9CB6-43B4-9D14-160CE6CA852F}" type="slidenum">
              <a:rPr lang="en-US" smtClean="0"/>
              <a:t>6</a:t>
            </a:fld>
            <a:endParaRPr lang="en-US"/>
          </a:p>
        </p:txBody>
      </p:sp>
    </p:spTree>
    <p:extLst>
      <p:ext uri="{BB962C8B-B14F-4D97-AF65-F5344CB8AC3E}">
        <p14:creationId xmlns:p14="http://schemas.microsoft.com/office/powerpoint/2010/main" val="1307445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E215023C-40D5-41F6-B7CC-B478306EEA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173D9A5F-8B0D-45B8-AFFE-34A4AF2FA4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r>
              <a:rPr lang="en-US" altLang="en-US" dirty="0">
                <a:cs typeface="Arial" panose="020B0604020202020204" pitchFamily="34" charset="0"/>
              </a:rPr>
              <a:t>-90 percent of normal newborns pass meconium within the first 24 hours of life. </a:t>
            </a:r>
          </a:p>
          <a:p>
            <a:pPr algn="l" rtl="0" eaLnBrk="1" hangingPunct="1">
              <a:spcBef>
                <a:spcPct val="0"/>
              </a:spcBef>
            </a:pPr>
            <a:r>
              <a:rPr lang="en-US" altLang="en-US" dirty="0">
                <a:cs typeface="Arial" panose="020B0604020202020204" pitchFamily="34" charset="0"/>
              </a:rPr>
              <a:t>-The gradual decrease in bowel movement frequency with advancing age correlates with changes in transit time and varying patterns of colonic motility</a:t>
            </a:r>
          </a:p>
          <a:p>
            <a:r>
              <a:rPr lang="en-US" sz="1200" b="0" i="0" u="none" strike="noStrike" kern="1200" baseline="0" dirty="0">
                <a:solidFill>
                  <a:schemeClr val="tx1"/>
                </a:solidFill>
                <a:latin typeface="+mn-lt"/>
                <a:ea typeface="+mn-ea"/>
                <a:cs typeface="+mn-cs"/>
              </a:rPr>
              <a:t>-start to decrease gradually with age due to :</a:t>
            </a:r>
          </a:p>
          <a:p>
            <a:r>
              <a:rPr lang="en-US" sz="1200" b="0" i="0" u="none" strike="noStrike" kern="1200" baseline="0" dirty="0">
                <a:solidFill>
                  <a:schemeClr val="tx1"/>
                </a:solidFill>
                <a:latin typeface="+mn-lt"/>
                <a:ea typeface="+mn-ea"/>
                <a:cs typeface="+mn-cs"/>
              </a:rPr>
              <a:t>1. change in the transient time</a:t>
            </a:r>
          </a:p>
          <a:p>
            <a:r>
              <a:rPr lang="en-US" sz="1200" b="0" i="0" u="none" strike="noStrike" kern="1200" baseline="0" dirty="0">
                <a:solidFill>
                  <a:schemeClr val="tx1"/>
                </a:solidFill>
                <a:latin typeface="+mn-lt"/>
                <a:ea typeface="+mn-ea"/>
                <a:cs typeface="+mn-cs"/>
              </a:rPr>
              <a:t>2. pattern of colonic motility</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In childhood :most of them will</a:t>
            </a:r>
            <a:endParaRPr lang="ar-JO" altLang="en-US" dirty="0"/>
          </a:p>
        </p:txBody>
      </p:sp>
      <p:sp>
        <p:nvSpPr>
          <p:cNvPr id="54276" name="Slide Number Placeholder 3">
            <a:extLst>
              <a:ext uri="{FF2B5EF4-FFF2-40B4-BE49-F238E27FC236}">
                <a16:creationId xmlns:a16="http://schemas.microsoft.com/office/drawing/2014/main" id="{5F18641F-16A1-4F71-A600-651C3E15DC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719DCA9-68CF-40F5-9B9A-8533531CE2E1}" type="slidenum">
              <a:rPr lang="ar-JO" altLang="en-US"/>
              <a:pPr/>
              <a:t>7</a:t>
            </a:fld>
            <a:endParaRPr lang="ar-JO"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Voluntarily constrict anal sphincter (no evacuation)&gt;stretching of ampulla &gt;water absorbed and become</a:t>
            </a:r>
          </a:p>
          <a:p>
            <a:r>
              <a:rPr lang="en-US" sz="1200" b="0" i="0" u="none" strike="noStrike" kern="1200" baseline="0" dirty="0">
                <a:solidFill>
                  <a:schemeClr val="tx1"/>
                </a:solidFill>
                <a:latin typeface="+mn-lt"/>
                <a:ea typeface="+mn-ea"/>
                <a:cs typeface="+mn-cs"/>
              </a:rPr>
              <a:t>hard stool &gt; with time &gt; overstretched ampulla &gt; decrease urge to defecate &gt; stool pushed to anal canal</a:t>
            </a:r>
          </a:p>
          <a:p>
            <a:r>
              <a:rPr lang="en-US" sz="1200" b="0" i="0" u="none" strike="noStrike" kern="1200" baseline="0" dirty="0">
                <a:solidFill>
                  <a:schemeClr val="tx1"/>
                </a:solidFill>
                <a:latin typeface="+mn-lt"/>
                <a:ea typeface="+mn-ea"/>
                <a:cs typeface="+mn-cs"/>
              </a:rPr>
              <a:t>leading to soiling.</a:t>
            </a:r>
          </a:p>
          <a:p>
            <a:pPr algn="l" rtl="0" eaLnBrk="1" hangingPunct="1"/>
            <a:r>
              <a:rPr lang="en-US" altLang="en-US" sz="1200" dirty="0">
                <a:cs typeface="Arial" panose="020B0604020202020204" pitchFamily="34" charset="0"/>
              </a:rPr>
              <a:t>In most cases, childhood constipation develops when the child begins to associate </a:t>
            </a:r>
            <a:r>
              <a:rPr lang="en-US" altLang="en-US" sz="1200" b="1" dirty="0">
                <a:solidFill>
                  <a:srgbClr val="FF0000"/>
                </a:solidFill>
                <a:cs typeface="Arial" panose="020B0604020202020204" pitchFamily="34" charset="0"/>
              </a:rPr>
              <a:t>pain with defecation  </a:t>
            </a:r>
            <a:endParaRPr lang="en-US" altLang="en-US" sz="1200" dirty="0">
              <a:cs typeface="Arial" panose="020B0604020202020204" pitchFamily="34" charset="0"/>
            </a:endParaRPr>
          </a:p>
          <a:p>
            <a:pPr algn="ctr">
              <a:buFontTx/>
              <a:buNone/>
            </a:pPr>
            <a:r>
              <a:rPr lang="en-US" altLang="en-US" sz="1200" b="1" dirty="0">
                <a:cs typeface="Arial" panose="020B0604020202020204" pitchFamily="34" charset="0"/>
              </a:rPr>
              <a:t>Child voluntarily constricts anal sphincters and does not evacuate his bowel</a:t>
            </a:r>
          </a:p>
          <a:p>
            <a:pPr algn="ctr">
              <a:buFontTx/>
              <a:buNone/>
            </a:pPr>
            <a:r>
              <a:rPr lang="en-US" altLang="en-US" sz="1200" b="1" dirty="0">
                <a:solidFill>
                  <a:schemeClr val="hlink"/>
                </a:solidFill>
                <a:cs typeface="Arial" panose="020B0604020202020204" pitchFamily="34" charset="0"/>
                <a:sym typeface="Symbol" panose="05050102010706020507" pitchFamily="18" charset="2"/>
              </a:rPr>
              <a:t></a:t>
            </a:r>
          </a:p>
          <a:p>
            <a:pPr algn="ctr">
              <a:buFontTx/>
              <a:buNone/>
            </a:pPr>
            <a:r>
              <a:rPr lang="en-US" altLang="en-US" sz="1200" b="1" dirty="0">
                <a:cs typeface="Arial" panose="020B0604020202020204" pitchFamily="34" charset="0"/>
                <a:sym typeface="Symbol" panose="05050102010706020507" pitchFamily="18" charset="2"/>
              </a:rPr>
              <a:t>Rectal </a:t>
            </a:r>
            <a:r>
              <a:rPr lang="en-US" altLang="en-US" sz="1200" b="1" u="sng" dirty="0">
                <a:solidFill>
                  <a:srgbClr val="C09B00"/>
                </a:solidFill>
                <a:cs typeface="Arial" panose="020B0604020202020204" pitchFamily="34" charset="0"/>
                <a:sym typeface="Symbol" panose="05050102010706020507" pitchFamily="18" charset="2"/>
              </a:rPr>
              <a:t>ampulla</a:t>
            </a:r>
            <a:r>
              <a:rPr lang="en-US" altLang="en-US" sz="1200" b="1" dirty="0">
                <a:cs typeface="Arial" panose="020B0604020202020204" pitchFamily="34" charset="0"/>
                <a:sym typeface="Symbol" panose="05050102010706020507" pitchFamily="18" charset="2"/>
              </a:rPr>
              <a:t> </a:t>
            </a:r>
            <a:r>
              <a:rPr lang="en-US" altLang="en-US" sz="1200" b="1" u="sng" dirty="0">
                <a:solidFill>
                  <a:srgbClr val="C09B00"/>
                </a:solidFill>
                <a:cs typeface="Arial" panose="020B0604020202020204" pitchFamily="34" charset="0"/>
                <a:sym typeface="Symbol" panose="05050102010706020507" pitchFamily="18" charset="2"/>
              </a:rPr>
              <a:t>stretches</a:t>
            </a:r>
            <a:r>
              <a:rPr lang="en-US" altLang="en-US" sz="1200" b="1" dirty="0">
                <a:cs typeface="Arial" panose="020B0604020202020204" pitchFamily="34" charset="0"/>
                <a:sym typeface="Symbol" panose="05050102010706020507" pitchFamily="18" charset="2"/>
              </a:rPr>
              <a:t> and accommodates increasing amount of stool</a:t>
            </a:r>
          </a:p>
          <a:p>
            <a:pPr algn="ctr">
              <a:buFontTx/>
              <a:buNone/>
            </a:pPr>
            <a:r>
              <a:rPr lang="en-US" altLang="en-US" sz="1200" b="1" dirty="0">
                <a:solidFill>
                  <a:schemeClr val="hlink"/>
                </a:solidFill>
                <a:cs typeface="Arial" panose="020B0604020202020204" pitchFamily="34" charset="0"/>
                <a:sym typeface="Symbol" panose="05050102010706020507" pitchFamily="18" charset="2"/>
              </a:rPr>
              <a:t></a:t>
            </a:r>
          </a:p>
          <a:p>
            <a:pPr algn="ctr">
              <a:buFontTx/>
              <a:buNone/>
            </a:pPr>
            <a:r>
              <a:rPr lang="en-US" altLang="en-US" sz="1200" b="1" dirty="0">
                <a:cs typeface="Arial" panose="020B0604020202020204" pitchFamily="34" charset="0"/>
                <a:sym typeface="Symbol" panose="05050102010706020507" pitchFamily="18" charset="2"/>
              </a:rPr>
              <a:t>Water is mainly absorbed and stool becomes harder</a:t>
            </a:r>
          </a:p>
          <a:p>
            <a:pPr algn="ctr">
              <a:buFontTx/>
              <a:buNone/>
            </a:pPr>
            <a:r>
              <a:rPr lang="en-US" altLang="en-US" sz="1200" b="1" dirty="0">
                <a:solidFill>
                  <a:schemeClr val="hlink"/>
                </a:solidFill>
                <a:cs typeface="Arial" panose="020B0604020202020204" pitchFamily="34" charset="0"/>
                <a:sym typeface="Symbol" panose="05050102010706020507" pitchFamily="18" charset="2"/>
              </a:rPr>
              <a:t></a:t>
            </a:r>
          </a:p>
          <a:p>
            <a:pPr algn="ctr">
              <a:buFontTx/>
              <a:buNone/>
            </a:pPr>
            <a:r>
              <a:rPr lang="en-US" altLang="en-US" sz="1200" b="1" dirty="0">
                <a:cs typeface="Arial" panose="020B0604020202020204" pitchFamily="34" charset="0"/>
                <a:sym typeface="Symbol" panose="05050102010706020507" pitchFamily="18" charset="2"/>
              </a:rPr>
              <a:t>With passage of time rectal ampulla overstretches</a:t>
            </a:r>
          </a:p>
          <a:p>
            <a:pPr algn="ctr">
              <a:buFontTx/>
              <a:buNone/>
            </a:pPr>
            <a:r>
              <a:rPr lang="en-US" altLang="en-US" sz="1200" b="1" dirty="0">
                <a:solidFill>
                  <a:schemeClr val="hlink"/>
                </a:solidFill>
                <a:cs typeface="Arial" panose="020B0604020202020204" pitchFamily="34" charset="0"/>
                <a:sym typeface="Symbol" panose="05050102010706020507" pitchFamily="18" charset="2"/>
              </a:rPr>
              <a:t></a:t>
            </a:r>
          </a:p>
          <a:p>
            <a:pPr algn="ctr">
              <a:buFontTx/>
              <a:buNone/>
            </a:pPr>
            <a:r>
              <a:rPr lang="en-US" altLang="en-US" sz="1200" b="1" u="sng" dirty="0">
                <a:solidFill>
                  <a:srgbClr val="C09B00"/>
                </a:solidFill>
                <a:cs typeface="Arial" panose="020B0604020202020204" pitchFamily="34" charset="0"/>
                <a:sym typeface="Symbol" panose="05050102010706020507" pitchFamily="18" charset="2"/>
              </a:rPr>
              <a:t>Overstretching</a:t>
            </a:r>
            <a:r>
              <a:rPr lang="en-US" altLang="en-US" sz="1200" b="1" dirty="0">
                <a:cs typeface="Arial" panose="020B0604020202020204" pitchFamily="34" charset="0"/>
                <a:sym typeface="Symbol" panose="05050102010706020507" pitchFamily="18" charset="2"/>
              </a:rPr>
              <a:t> </a:t>
            </a:r>
            <a:r>
              <a:rPr lang="en-US" altLang="en-US" sz="1200" b="1" u="sng" dirty="0">
                <a:solidFill>
                  <a:srgbClr val="C09B00"/>
                </a:solidFill>
                <a:cs typeface="Arial" panose="020B0604020202020204" pitchFamily="34" charset="0"/>
                <a:sym typeface="Symbol" panose="05050102010706020507" pitchFamily="18" charset="2"/>
              </a:rPr>
              <a:t>reduces</a:t>
            </a:r>
            <a:r>
              <a:rPr lang="en-US" altLang="en-US" sz="1200" b="1" dirty="0">
                <a:cs typeface="Arial" panose="020B0604020202020204" pitchFamily="34" charset="0"/>
                <a:sym typeface="Symbol" panose="05050102010706020507" pitchFamily="18" charset="2"/>
              </a:rPr>
              <a:t> the urge to </a:t>
            </a:r>
            <a:r>
              <a:rPr lang="en-US" altLang="en-US" sz="1200" b="1" u="sng" dirty="0" err="1">
                <a:solidFill>
                  <a:srgbClr val="C09B00"/>
                </a:solidFill>
                <a:cs typeface="Arial" panose="020B0604020202020204" pitchFamily="34" charset="0"/>
                <a:sym typeface="Symbol" panose="05050102010706020507" pitchFamily="18" charset="2"/>
              </a:rPr>
              <a:t>daefecate</a:t>
            </a:r>
            <a:endParaRPr lang="en-US" altLang="en-US" sz="1200" b="1" u="sng" dirty="0">
              <a:solidFill>
                <a:srgbClr val="C09B00"/>
              </a:solidFill>
              <a:cs typeface="Arial" panose="020B0604020202020204" pitchFamily="34" charset="0"/>
              <a:sym typeface="Symbol" panose="05050102010706020507" pitchFamily="18" charset="2"/>
            </a:endParaRPr>
          </a:p>
          <a:p>
            <a:pPr algn="ctr">
              <a:buFontTx/>
              <a:buNone/>
            </a:pPr>
            <a:r>
              <a:rPr lang="en-US" altLang="en-US" sz="1200" b="1" dirty="0">
                <a:solidFill>
                  <a:schemeClr val="hlink"/>
                </a:solidFill>
                <a:cs typeface="Arial" panose="020B0604020202020204" pitchFamily="34" charset="0"/>
                <a:sym typeface="Symbol" panose="05050102010706020507" pitchFamily="18" charset="2"/>
              </a:rPr>
              <a:t></a:t>
            </a:r>
          </a:p>
          <a:p>
            <a:pPr algn="ctr">
              <a:buFontTx/>
              <a:buNone/>
            </a:pPr>
            <a:r>
              <a:rPr lang="en-US" altLang="en-US" sz="1200" b="1" dirty="0">
                <a:cs typeface="Arial" panose="020B0604020202020204" pitchFamily="34" charset="0"/>
              </a:rPr>
              <a:t>Stool is pushed into the anal canal also and starts collecting there leading to </a:t>
            </a:r>
            <a:r>
              <a:rPr lang="en-US" altLang="en-US" sz="1200" b="1" u="sng" dirty="0">
                <a:solidFill>
                  <a:srgbClr val="C09B00"/>
                </a:solidFill>
                <a:cs typeface="Arial" panose="020B0604020202020204" pitchFamily="34" charset="0"/>
              </a:rPr>
              <a:t>soiling</a:t>
            </a:r>
          </a:p>
          <a:p>
            <a:endParaRPr lang="en-US" dirty="0"/>
          </a:p>
        </p:txBody>
      </p:sp>
      <p:sp>
        <p:nvSpPr>
          <p:cNvPr id="4" name="Slide Number Placeholder 3"/>
          <p:cNvSpPr>
            <a:spLocks noGrp="1"/>
          </p:cNvSpPr>
          <p:nvPr>
            <p:ph type="sldNum" sz="quarter" idx="5"/>
          </p:nvPr>
        </p:nvSpPr>
        <p:spPr/>
        <p:txBody>
          <a:bodyPr/>
          <a:lstStyle/>
          <a:p>
            <a:fld id="{D1BD2213-32DE-4D47-B048-086A0174EE8F}" type="slidenum">
              <a:rPr lang="en-US" altLang="es-ES" smtClean="0"/>
              <a:pPr/>
              <a:t>8</a:t>
            </a:fld>
            <a:endParaRPr lang="en-US" altLang="es-ES"/>
          </a:p>
        </p:txBody>
      </p:sp>
    </p:spTree>
    <p:extLst>
      <p:ext uri="{BB962C8B-B14F-4D97-AF65-F5344CB8AC3E}">
        <p14:creationId xmlns:p14="http://schemas.microsoft.com/office/powerpoint/2010/main" val="2664398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CA659997-1781-424E-A794-C3FF5C8BA4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0453B526-3E30-4A68-98B9-BA9654DB7E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r>
              <a:rPr lang="en-US" altLang="en-US" b="1" dirty="0">
                <a:cs typeface="Times New Roman" panose="02020603050405020304" pitchFamily="18" charset="0"/>
              </a:rPr>
              <a:t>Functional constipation</a:t>
            </a:r>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dirty="0">
                <a:cs typeface="Arial" panose="020B0604020202020204" pitchFamily="34" charset="0"/>
              </a:rPr>
              <a:t>It  is responsible for more than </a:t>
            </a:r>
            <a:r>
              <a:rPr lang="en-US" altLang="en-US" sz="1100" b="1" u="sng" dirty="0">
                <a:solidFill>
                  <a:srgbClr val="C09B00"/>
                </a:solidFill>
                <a:cs typeface="Arial" panose="020B0604020202020204" pitchFamily="34" charset="0"/>
              </a:rPr>
              <a:t>95% </a:t>
            </a:r>
            <a:r>
              <a:rPr lang="en-US" altLang="en-US" sz="1200" dirty="0">
                <a:cs typeface="Arial" panose="020B0604020202020204" pitchFamily="34" charset="0"/>
              </a:rPr>
              <a:t>of cases of constipation in healthy children </a:t>
            </a:r>
            <a:r>
              <a:rPr lang="en-US" altLang="en-US" sz="1200" dirty="0">
                <a:solidFill>
                  <a:srgbClr val="FF0000"/>
                </a:solidFill>
                <a:cs typeface="Arial" panose="020B0604020202020204" pitchFamily="34" charset="0"/>
              </a:rPr>
              <a:t>one year and older</a:t>
            </a:r>
            <a:r>
              <a:rPr lang="en-US" altLang="en-US" sz="1200" dirty="0">
                <a:cs typeface="Arial" panose="020B0604020202020204" pitchFamily="34" charset="0"/>
              </a:rPr>
              <a:t>, and is particularly common among </a:t>
            </a:r>
            <a:r>
              <a:rPr lang="en-US" altLang="en-US" sz="1200" dirty="0">
                <a:solidFill>
                  <a:srgbClr val="FF0000"/>
                </a:solidFill>
                <a:cs typeface="Arial" panose="020B0604020202020204" pitchFamily="34" charset="0"/>
              </a:rPr>
              <a:t>preschool-age children</a:t>
            </a:r>
          </a:p>
          <a:p>
            <a:r>
              <a:rPr lang="en-US" sz="1200" b="1" i="0" u="none" strike="noStrike" kern="1200" baseline="0" dirty="0">
                <a:solidFill>
                  <a:schemeClr val="tx1"/>
                </a:solidFill>
                <a:latin typeface="+mn-lt"/>
                <a:ea typeface="+mn-ea"/>
                <a:cs typeface="+mn-cs"/>
              </a:rPr>
              <a:t>1-functional: </a:t>
            </a:r>
            <a:r>
              <a:rPr lang="en-US" sz="1200" b="0" i="0" u="none" strike="noStrike" kern="1200" baseline="0" dirty="0">
                <a:solidFill>
                  <a:schemeClr val="tx1"/>
                </a:solidFill>
                <a:latin typeface="+mn-lt"/>
                <a:ea typeface="+mn-ea"/>
                <a:cs typeface="+mn-cs"/>
              </a:rPr>
              <a:t>95%</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age of 1 year and older (especially in preschool age)</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No anatomical or biochemical causes</a:t>
            </a:r>
            <a:endParaRPr lang="ar-SA" altLang="en-US" dirty="0"/>
          </a:p>
        </p:txBody>
      </p:sp>
      <p:sp>
        <p:nvSpPr>
          <p:cNvPr id="55300" name="Slide Number Placeholder 3">
            <a:extLst>
              <a:ext uri="{FF2B5EF4-FFF2-40B4-BE49-F238E27FC236}">
                <a16:creationId xmlns:a16="http://schemas.microsoft.com/office/drawing/2014/main" id="{69AB0D15-C66F-4CD7-BC92-7798AEE6FD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D0C5DA6-1FCB-4C2A-9E07-23F979E3C1B9}" type="slidenum">
              <a:rPr lang="ar-JO" altLang="en-US"/>
              <a:pPr/>
              <a:t>12</a:t>
            </a:fld>
            <a:endParaRPr lang="ar-JO"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features of the ROME classification are summarized as below:</a:t>
            </a:r>
          </a:p>
          <a:p>
            <a:r>
              <a:rPr lang="en-US" sz="1200" b="0" i="0" kern="1200" dirty="0">
                <a:solidFill>
                  <a:schemeClr val="tx1"/>
                </a:solidFill>
                <a:effectLst/>
                <a:latin typeface="+mn-lt"/>
                <a:ea typeface="+mn-ea"/>
                <a:cs typeface="+mn-cs"/>
              </a:rPr>
              <a:t>History of agonizing or rigid bowel movements</a:t>
            </a:r>
          </a:p>
          <a:p>
            <a:r>
              <a:rPr lang="en-US" sz="1200" b="0" i="0" kern="1200" dirty="0">
                <a:solidFill>
                  <a:schemeClr val="tx1"/>
                </a:solidFill>
                <a:effectLst/>
                <a:latin typeface="+mn-lt"/>
                <a:ea typeface="+mn-ea"/>
                <a:cs typeface="+mn-cs"/>
              </a:rPr>
              <a:t>Passing of stools so large that they obstruct the toilet</a:t>
            </a:r>
          </a:p>
          <a:p>
            <a:r>
              <a:rPr lang="en-US" sz="1200" b="0" i="0" kern="1200" dirty="0">
                <a:solidFill>
                  <a:schemeClr val="tx1"/>
                </a:solidFill>
                <a:effectLst/>
                <a:latin typeface="+mn-lt"/>
                <a:ea typeface="+mn-ea"/>
                <a:cs typeface="+mn-cs"/>
              </a:rPr>
              <a:t>At least one episode of fecal incontinence per week</a:t>
            </a:r>
          </a:p>
          <a:p>
            <a:pPr rtl="0"/>
            <a:r>
              <a:rPr lang="en-US" sz="1200" b="0" i="0" kern="1200" dirty="0">
                <a:solidFill>
                  <a:schemeClr val="tx1"/>
                </a:solidFill>
                <a:effectLst/>
                <a:latin typeface="+mn-lt"/>
                <a:ea typeface="+mn-ea"/>
                <a:cs typeface="+mn-cs"/>
              </a:rPr>
              <a:t>History of retentive posturing</a:t>
            </a:r>
            <a:r>
              <a:rPr lang="en-US" altLang="en-US" sz="1200" dirty="0">
                <a:cs typeface="Arial" panose="020B0604020202020204" pitchFamily="34" charset="0"/>
              </a:rPr>
              <a:t>(</a:t>
            </a:r>
            <a:r>
              <a:rPr lang="en-US" sz="1200" dirty="0"/>
              <a:t>standing or sitting with legs extended and stiff or crossed legs)</a:t>
            </a:r>
            <a:r>
              <a:rPr lang="en-US" sz="1200" b="0" i="0" kern="1200" dirty="0">
                <a:solidFill>
                  <a:schemeClr val="tx1"/>
                </a:solidFill>
                <a:effectLst/>
                <a:latin typeface="+mn-lt"/>
                <a:ea typeface="+mn-ea"/>
                <a:cs typeface="+mn-cs"/>
              </a:rPr>
              <a:t> or excessive voluntary stool retention</a:t>
            </a:r>
          </a:p>
          <a:p>
            <a:r>
              <a:rPr lang="en-US" sz="1200" b="0" i="0" kern="1200" dirty="0">
                <a:solidFill>
                  <a:schemeClr val="tx1"/>
                </a:solidFill>
                <a:effectLst/>
                <a:latin typeface="+mn-lt"/>
                <a:ea typeface="+mn-ea"/>
                <a:cs typeface="+mn-cs"/>
              </a:rPr>
              <a:t>Two or fewer defecations in the toilet per week</a:t>
            </a:r>
          </a:p>
          <a:p>
            <a:r>
              <a:rPr lang="en-US" sz="1200" b="0" i="0" kern="1200" dirty="0">
                <a:solidFill>
                  <a:schemeClr val="tx1"/>
                </a:solidFill>
                <a:effectLst/>
                <a:latin typeface="+mn-lt"/>
                <a:ea typeface="+mn-ea"/>
                <a:cs typeface="+mn-cs"/>
              </a:rPr>
              <a:t>Presence of a large fecal mass in the rectum</a:t>
            </a:r>
          </a:p>
          <a:p>
            <a:r>
              <a:rPr lang="en-US" sz="1200" b="0" i="0" kern="1200" dirty="0">
                <a:solidFill>
                  <a:schemeClr val="tx1"/>
                </a:solidFill>
                <a:effectLst/>
                <a:latin typeface="+mn-lt"/>
                <a:ea typeface="+mn-ea"/>
                <a:cs typeface="+mn-cs"/>
              </a:rPr>
              <a:t>The latest in the terminology of pediatric constipation is “</a:t>
            </a:r>
            <a:r>
              <a:rPr lang="en-US" sz="1200" b="1" i="0" kern="1200" dirty="0">
                <a:solidFill>
                  <a:schemeClr val="tx1"/>
                </a:solidFill>
                <a:effectLst/>
                <a:latin typeface="+mn-lt"/>
                <a:ea typeface="+mn-ea"/>
                <a:cs typeface="+mn-cs"/>
              </a:rPr>
              <a:t>non-retentive fecal soiling</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Originally coined for children soiling albeit no difficult infrequent defecation; </a:t>
            </a:r>
            <a:r>
              <a:rPr lang="en-US" sz="1200" b="1" i="0" kern="1200" dirty="0">
                <a:solidFill>
                  <a:schemeClr val="tx1"/>
                </a:solidFill>
                <a:effectLst/>
                <a:latin typeface="+mn-lt"/>
                <a:ea typeface="+mn-ea"/>
                <a:cs typeface="+mn-cs"/>
              </a:rPr>
              <a:t>PACCT</a:t>
            </a:r>
            <a:r>
              <a:rPr lang="en-US" sz="1200" b="0" i="0" kern="1200" dirty="0">
                <a:solidFill>
                  <a:schemeClr val="tx1"/>
                </a:solidFill>
                <a:effectLst/>
                <a:latin typeface="+mn-lt"/>
                <a:ea typeface="+mn-ea"/>
                <a:cs typeface="+mn-cs"/>
              </a:rPr>
              <a:t> (The Paris Consensus on Childhood Constipation Terminology Group) define this pathology as “passage of stools in an inappropriate place, occurring in children with a mental age of 4 years and older, with no evidence of constipation on history or examination.”</a:t>
            </a:r>
          </a:p>
          <a:p>
            <a:endParaRPr lang="en-US" dirty="0"/>
          </a:p>
        </p:txBody>
      </p:sp>
      <p:sp>
        <p:nvSpPr>
          <p:cNvPr id="4" name="Slide Number Placeholder 3"/>
          <p:cNvSpPr>
            <a:spLocks noGrp="1"/>
          </p:cNvSpPr>
          <p:nvPr>
            <p:ph type="sldNum" sz="quarter" idx="10"/>
          </p:nvPr>
        </p:nvSpPr>
        <p:spPr/>
        <p:txBody>
          <a:bodyPr/>
          <a:lstStyle/>
          <a:p>
            <a:fld id="{20154023-9CB6-43B4-9D14-160CE6CA852F}" type="slidenum">
              <a:rPr lang="en-US" smtClean="0"/>
              <a:t>13</a:t>
            </a:fld>
            <a:endParaRPr lang="en-US"/>
          </a:p>
        </p:txBody>
      </p:sp>
    </p:spTree>
    <p:extLst>
      <p:ext uri="{BB962C8B-B14F-4D97-AF65-F5344CB8AC3E}">
        <p14:creationId xmlns:p14="http://schemas.microsoft.com/office/powerpoint/2010/main" val="2395614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1BC92-7C72-42FF-A562-B16B35EA81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7B7C24-1E6F-4101-8381-F7940997D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BD4A98-22A2-43BF-ADE2-6AAAF7A470C6}"/>
              </a:ext>
            </a:extLst>
          </p:cNvPr>
          <p:cNvSpPr>
            <a:spLocks noGrp="1"/>
          </p:cNvSpPr>
          <p:nvPr>
            <p:ph type="dt" sz="half" idx="10"/>
          </p:nvPr>
        </p:nvSpPr>
        <p:spPr/>
        <p:txBody>
          <a:bodyPr/>
          <a:lstStyle/>
          <a:p>
            <a:fld id="{E3E82FF6-592A-478B-B38F-3F5233A39DA6}" type="datetimeFigureOut">
              <a:rPr lang="en-US" smtClean="0"/>
              <a:t>9/14/2020</a:t>
            </a:fld>
            <a:endParaRPr lang="en-US"/>
          </a:p>
        </p:txBody>
      </p:sp>
      <p:sp>
        <p:nvSpPr>
          <p:cNvPr id="5" name="Footer Placeholder 4">
            <a:extLst>
              <a:ext uri="{FF2B5EF4-FFF2-40B4-BE49-F238E27FC236}">
                <a16:creationId xmlns:a16="http://schemas.microsoft.com/office/drawing/2014/main" id="{47984122-0095-4020-A541-F44CFE888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C8843D-C7BB-4C45-9161-165E6FC7519F}"/>
              </a:ext>
            </a:extLst>
          </p:cNvPr>
          <p:cNvSpPr>
            <a:spLocks noGrp="1"/>
          </p:cNvSpPr>
          <p:nvPr>
            <p:ph type="sldNum" sz="quarter" idx="12"/>
          </p:nvPr>
        </p:nvSpPr>
        <p:spPr/>
        <p:txBody>
          <a:bodyPr/>
          <a:lstStyle/>
          <a:p>
            <a:fld id="{5DA9F9AF-7B22-49D8-9E19-646929179FBE}" type="slidenum">
              <a:rPr lang="en-US" smtClean="0"/>
              <a:t>‹#›</a:t>
            </a:fld>
            <a:endParaRPr lang="en-US"/>
          </a:p>
        </p:txBody>
      </p:sp>
    </p:spTree>
    <p:extLst>
      <p:ext uri="{BB962C8B-B14F-4D97-AF65-F5344CB8AC3E}">
        <p14:creationId xmlns:p14="http://schemas.microsoft.com/office/powerpoint/2010/main" val="3105929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5F076-B38F-4B5F-805A-550589B67A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B9A5CB-3FBE-44E6-92B0-A48BB56AC2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F36B40-407A-4A52-8F45-19B4F2E2F1E2}"/>
              </a:ext>
            </a:extLst>
          </p:cNvPr>
          <p:cNvSpPr>
            <a:spLocks noGrp="1"/>
          </p:cNvSpPr>
          <p:nvPr>
            <p:ph type="dt" sz="half" idx="10"/>
          </p:nvPr>
        </p:nvSpPr>
        <p:spPr/>
        <p:txBody>
          <a:bodyPr/>
          <a:lstStyle/>
          <a:p>
            <a:fld id="{E3E82FF6-592A-478B-B38F-3F5233A39DA6}" type="datetimeFigureOut">
              <a:rPr lang="en-US" smtClean="0"/>
              <a:t>9/14/2020</a:t>
            </a:fld>
            <a:endParaRPr lang="en-US"/>
          </a:p>
        </p:txBody>
      </p:sp>
      <p:sp>
        <p:nvSpPr>
          <p:cNvPr id="5" name="Footer Placeholder 4">
            <a:extLst>
              <a:ext uri="{FF2B5EF4-FFF2-40B4-BE49-F238E27FC236}">
                <a16:creationId xmlns:a16="http://schemas.microsoft.com/office/drawing/2014/main" id="{41F5C61B-79A9-475D-A47A-F3C70E976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0956B-A3ED-4B6E-ACD2-4D7D40A88A46}"/>
              </a:ext>
            </a:extLst>
          </p:cNvPr>
          <p:cNvSpPr>
            <a:spLocks noGrp="1"/>
          </p:cNvSpPr>
          <p:nvPr>
            <p:ph type="sldNum" sz="quarter" idx="12"/>
          </p:nvPr>
        </p:nvSpPr>
        <p:spPr/>
        <p:txBody>
          <a:bodyPr/>
          <a:lstStyle/>
          <a:p>
            <a:fld id="{5DA9F9AF-7B22-49D8-9E19-646929179FBE}" type="slidenum">
              <a:rPr lang="en-US" smtClean="0"/>
              <a:t>‹#›</a:t>
            </a:fld>
            <a:endParaRPr lang="en-US"/>
          </a:p>
        </p:txBody>
      </p:sp>
    </p:spTree>
    <p:extLst>
      <p:ext uri="{BB962C8B-B14F-4D97-AF65-F5344CB8AC3E}">
        <p14:creationId xmlns:p14="http://schemas.microsoft.com/office/powerpoint/2010/main" val="421789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E96290-0194-449C-B0FC-7A81CEC5B4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2F7926-6ED5-49C7-ABE5-EEE4BC336D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F434A6-74DD-43DD-B0BC-080822A35117}"/>
              </a:ext>
            </a:extLst>
          </p:cNvPr>
          <p:cNvSpPr>
            <a:spLocks noGrp="1"/>
          </p:cNvSpPr>
          <p:nvPr>
            <p:ph type="dt" sz="half" idx="10"/>
          </p:nvPr>
        </p:nvSpPr>
        <p:spPr/>
        <p:txBody>
          <a:bodyPr/>
          <a:lstStyle/>
          <a:p>
            <a:fld id="{E3E82FF6-592A-478B-B38F-3F5233A39DA6}" type="datetimeFigureOut">
              <a:rPr lang="en-US" smtClean="0"/>
              <a:t>9/14/2020</a:t>
            </a:fld>
            <a:endParaRPr lang="en-US"/>
          </a:p>
        </p:txBody>
      </p:sp>
      <p:sp>
        <p:nvSpPr>
          <p:cNvPr id="5" name="Footer Placeholder 4">
            <a:extLst>
              <a:ext uri="{FF2B5EF4-FFF2-40B4-BE49-F238E27FC236}">
                <a16:creationId xmlns:a16="http://schemas.microsoft.com/office/drawing/2014/main" id="{1BC72F49-1B66-4C20-8B3E-6252537B7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38A3C-1FB5-4083-995E-D7679C45456F}"/>
              </a:ext>
            </a:extLst>
          </p:cNvPr>
          <p:cNvSpPr>
            <a:spLocks noGrp="1"/>
          </p:cNvSpPr>
          <p:nvPr>
            <p:ph type="sldNum" sz="quarter" idx="12"/>
          </p:nvPr>
        </p:nvSpPr>
        <p:spPr/>
        <p:txBody>
          <a:bodyPr/>
          <a:lstStyle/>
          <a:p>
            <a:fld id="{5DA9F9AF-7B22-49D8-9E19-646929179FBE}" type="slidenum">
              <a:rPr lang="en-US" smtClean="0"/>
              <a:t>‹#›</a:t>
            </a:fld>
            <a:endParaRPr lang="en-US"/>
          </a:p>
        </p:txBody>
      </p:sp>
    </p:spTree>
    <p:extLst>
      <p:ext uri="{BB962C8B-B14F-4D97-AF65-F5344CB8AC3E}">
        <p14:creationId xmlns:p14="http://schemas.microsoft.com/office/powerpoint/2010/main" val="4185611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860117" y="2017713"/>
            <a:ext cx="5080000" cy="4114800"/>
          </a:xfrm>
        </p:spPr>
        <p:txBody>
          <a:bodyPr/>
          <a:lstStyle/>
          <a:p>
            <a:pPr lvl="0"/>
            <a:endParaRPr lang="en-US" noProof="0"/>
          </a:p>
        </p:txBody>
      </p:sp>
      <p:sp>
        <p:nvSpPr>
          <p:cNvPr id="5" name="Rectangle 11">
            <a:extLst>
              <a:ext uri="{FF2B5EF4-FFF2-40B4-BE49-F238E27FC236}">
                <a16:creationId xmlns:a16="http://schemas.microsoft.com/office/drawing/2014/main" id="{D6D4480C-E2E0-4301-B269-DE9625513D51}"/>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13E61185-8A32-4AE1-89FA-28DBEFBF02BA}"/>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FD284005-87FA-4270-98AB-FC26CF0173B9}"/>
              </a:ext>
            </a:extLst>
          </p:cNvPr>
          <p:cNvSpPr>
            <a:spLocks noGrp="1" noChangeArrowheads="1"/>
          </p:cNvSpPr>
          <p:nvPr>
            <p:ph type="sldNum" sz="quarter" idx="12"/>
          </p:nvPr>
        </p:nvSpPr>
        <p:spPr/>
        <p:txBody>
          <a:bodyPr/>
          <a:lstStyle>
            <a:lvl1pPr>
              <a:defRPr/>
            </a:lvl1pPr>
          </a:lstStyle>
          <a:p>
            <a:fld id="{9A520816-4651-4CC5-8625-5E29E809E969}" type="slidenum">
              <a:rPr lang="ar-SA" altLang="es-ES"/>
              <a:pPr/>
              <a:t>‹#›</a:t>
            </a:fld>
            <a:endParaRPr lang="en-US" altLang="es-ES"/>
          </a:p>
        </p:txBody>
      </p:sp>
    </p:spTree>
    <p:extLst>
      <p:ext uri="{BB962C8B-B14F-4D97-AF65-F5344CB8AC3E}">
        <p14:creationId xmlns:p14="http://schemas.microsoft.com/office/powerpoint/2010/main" val="1517188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796" y="1122363"/>
            <a:ext cx="10364411"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3796" y="3602038"/>
            <a:ext cx="1036441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fld id="{E51C6569-1B2A-4698-98FF-DCDAFEDB3128}" type="datetimeFigureOut">
              <a:rPr lang="en-US" smtClean="0">
                <a:solidFill>
                  <a:srgbClr val="464653"/>
                </a:solidFill>
                <a:latin typeface="Calibri" panose="020F0502020204030204" pitchFamily="34" charset="0"/>
                <a:cs typeface="Arial" panose="020B0604020202020204" pitchFamily="34" charset="0"/>
              </a:rPr>
              <a:pPr fontAlgn="base">
                <a:spcBef>
                  <a:spcPct val="0"/>
                </a:spcBef>
                <a:spcAft>
                  <a:spcPct val="0"/>
                </a:spcAft>
                <a:defRPr/>
              </a:pPr>
              <a:t>9/14/2020</a:t>
            </a:fld>
            <a:endParaRPr lang="en-US">
              <a:solidFill>
                <a:srgbClr val="464653"/>
              </a:solidFill>
              <a:latin typeface="Calibri" panose="020F050202020403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464653"/>
              </a:solidFill>
              <a:latin typeface="Calibri" panose="020F050202020403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DD70ADA5-E04E-4A34-8419-F2C58697B8F4}" type="slidenum">
              <a:rPr lang="en-US" altLang="es-ES" smtClean="0">
                <a:solidFill>
                  <a:srgbClr val="464653"/>
                </a:solidFill>
                <a:latin typeface="Calibri" panose="020F0502020204030204" pitchFamily="34" charset="0"/>
                <a:cs typeface="Arial" panose="020B0604020202020204" pitchFamily="34" charset="0"/>
              </a:rPr>
              <a:pPr fontAlgn="base">
                <a:spcBef>
                  <a:spcPct val="0"/>
                </a:spcBef>
                <a:spcAft>
                  <a:spcPct val="0"/>
                </a:spcAft>
              </a:pPr>
              <a:t>‹#›</a:t>
            </a:fld>
            <a:endParaRPr lang="en-US" altLang="es-ES">
              <a:solidFill>
                <a:srgbClr val="464653"/>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79465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fld id="{E51C6569-1B2A-4698-98FF-DCDAFEDB3128}" type="datetimeFigureOut">
              <a:rPr lang="en-US" smtClean="0">
                <a:solidFill>
                  <a:srgbClr val="464653"/>
                </a:solidFill>
                <a:latin typeface="Calibri" panose="020F0502020204030204" pitchFamily="34" charset="0"/>
                <a:cs typeface="Arial" panose="020B0604020202020204" pitchFamily="34" charset="0"/>
              </a:rPr>
              <a:pPr fontAlgn="base">
                <a:spcBef>
                  <a:spcPct val="0"/>
                </a:spcBef>
                <a:spcAft>
                  <a:spcPct val="0"/>
                </a:spcAft>
                <a:defRPr/>
              </a:pPr>
              <a:t>9/14/2020</a:t>
            </a:fld>
            <a:endParaRPr lang="en-US">
              <a:solidFill>
                <a:srgbClr val="464653"/>
              </a:solidFill>
              <a:latin typeface="Calibri" panose="020F050202020403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464653"/>
              </a:solidFill>
              <a:latin typeface="Calibri" panose="020F050202020403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DD70ADA5-E04E-4A34-8419-F2C58697B8F4}" type="slidenum">
              <a:rPr lang="en-US" altLang="es-ES" smtClean="0">
                <a:solidFill>
                  <a:srgbClr val="464653"/>
                </a:solidFill>
                <a:latin typeface="Calibri" panose="020F0502020204030204" pitchFamily="34" charset="0"/>
                <a:cs typeface="Arial" panose="020B0604020202020204" pitchFamily="34" charset="0"/>
              </a:rPr>
              <a:pPr fontAlgn="base">
                <a:spcBef>
                  <a:spcPct val="0"/>
                </a:spcBef>
                <a:spcAft>
                  <a:spcPct val="0"/>
                </a:spcAft>
              </a:pPr>
              <a:t>‹#›</a:t>
            </a:fld>
            <a:endParaRPr lang="en-US" altLang="es-ES">
              <a:solidFill>
                <a:srgbClr val="464653"/>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998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8"/>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40"/>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fld id="{E51C6569-1B2A-4698-98FF-DCDAFEDB3128}" type="datetimeFigureOut">
              <a:rPr lang="en-US" smtClean="0">
                <a:solidFill>
                  <a:srgbClr val="464653"/>
                </a:solidFill>
                <a:latin typeface="Calibri" panose="020F0502020204030204" pitchFamily="34" charset="0"/>
                <a:cs typeface="Arial" panose="020B0604020202020204" pitchFamily="34" charset="0"/>
              </a:rPr>
              <a:pPr fontAlgn="base">
                <a:spcBef>
                  <a:spcPct val="0"/>
                </a:spcBef>
                <a:spcAft>
                  <a:spcPct val="0"/>
                </a:spcAft>
                <a:defRPr/>
              </a:pPr>
              <a:t>9/14/2020</a:t>
            </a:fld>
            <a:endParaRPr lang="en-US">
              <a:solidFill>
                <a:srgbClr val="464653"/>
              </a:solidFill>
              <a:latin typeface="Calibri" panose="020F050202020403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464653"/>
              </a:solidFill>
              <a:latin typeface="Calibri" panose="020F050202020403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DD70ADA5-E04E-4A34-8419-F2C58697B8F4}" type="slidenum">
              <a:rPr lang="en-US" altLang="es-ES" smtClean="0">
                <a:solidFill>
                  <a:srgbClr val="464653"/>
                </a:solidFill>
                <a:latin typeface="Calibri" panose="020F0502020204030204" pitchFamily="34" charset="0"/>
                <a:cs typeface="Arial" panose="020B0604020202020204" pitchFamily="34" charset="0"/>
              </a:rPr>
              <a:pPr fontAlgn="base">
                <a:spcBef>
                  <a:spcPct val="0"/>
                </a:spcBef>
                <a:spcAft>
                  <a:spcPct val="0"/>
                </a:spcAft>
              </a:pPr>
              <a:t>‹#›</a:t>
            </a:fld>
            <a:endParaRPr lang="en-US" altLang="es-ES">
              <a:solidFill>
                <a:srgbClr val="464653"/>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73498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2"/>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21"/>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21"/>
            <a:ext cx="5094155"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fld id="{E51C6569-1B2A-4698-98FF-DCDAFEDB3128}" type="datetimeFigureOut">
              <a:rPr lang="en-US" smtClean="0">
                <a:solidFill>
                  <a:srgbClr val="464653"/>
                </a:solidFill>
                <a:latin typeface="Calibri" panose="020F0502020204030204" pitchFamily="34" charset="0"/>
                <a:cs typeface="Arial" panose="020B0604020202020204" pitchFamily="34" charset="0"/>
              </a:rPr>
              <a:pPr fontAlgn="base">
                <a:spcBef>
                  <a:spcPct val="0"/>
                </a:spcBef>
                <a:spcAft>
                  <a:spcPct val="0"/>
                </a:spcAft>
                <a:defRPr/>
              </a:pPr>
              <a:t>9/14/2020</a:t>
            </a:fld>
            <a:endParaRPr lang="en-US">
              <a:solidFill>
                <a:srgbClr val="464653"/>
              </a:solidFill>
              <a:latin typeface="Calibri" panose="020F050202020403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464653"/>
              </a:solidFill>
              <a:latin typeface="Calibri" panose="020F050202020403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DD70ADA5-E04E-4A34-8419-F2C58697B8F4}" type="slidenum">
              <a:rPr lang="en-US" altLang="es-ES" smtClean="0">
                <a:solidFill>
                  <a:srgbClr val="464653"/>
                </a:solidFill>
                <a:latin typeface="Calibri" panose="020F0502020204030204" pitchFamily="34" charset="0"/>
                <a:cs typeface="Arial" panose="020B0604020202020204" pitchFamily="34" charset="0"/>
              </a:rPr>
              <a:pPr fontAlgn="base">
                <a:spcBef>
                  <a:spcPct val="0"/>
                </a:spcBef>
                <a:spcAft>
                  <a:spcPct val="0"/>
                </a:spcAft>
              </a:pPr>
              <a:t>‹#›</a:t>
            </a:fld>
            <a:endParaRPr lang="en-US" altLang="es-ES">
              <a:solidFill>
                <a:srgbClr val="464653"/>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8220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2"/>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20569" y="2088320"/>
            <a:ext cx="4800435"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78974" y="2088320"/>
            <a:ext cx="4788583"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fld id="{E51C6569-1B2A-4698-98FF-DCDAFEDB3128}" type="datetimeFigureOut">
              <a:rPr lang="en-US" smtClean="0">
                <a:solidFill>
                  <a:srgbClr val="464653"/>
                </a:solidFill>
                <a:latin typeface="Calibri" panose="020F0502020204030204" pitchFamily="34" charset="0"/>
                <a:cs typeface="Arial" panose="020B0604020202020204" pitchFamily="34" charset="0"/>
              </a:rPr>
              <a:pPr fontAlgn="base">
                <a:spcBef>
                  <a:spcPct val="0"/>
                </a:spcBef>
                <a:spcAft>
                  <a:spcPct val="0"/>
                </a:spcAft>
                <a:defRPr/>
              </a:pPr>
              <a:t>9/14/2020</a:t>
            </a:fld>
            <a:endParaRPr lang="en-US">
              <a:solidFill>
                <a:srgbClr val="464653"/>
              </a:solidFill>
              <a:latin typeface="Calibri" panose="020F0502020204030204" pitchFamily="34" charset="0"/>
              <a:cs typeface="Arial" panose="020B0604020202020204" pitchFamily="34"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srgbClr val="464653"/>
              </a:solidFill>
              <a:latin typeface="Calibri" panose="020F0502020204030204" pitchFamily="34" charset="0"/>
              <a:cs typeface="Arial" panose="020B0604020202020204" pitchFamily="34"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pPr>
            <a:fld id="{DD70ADA5-E04E-4A34-8419-F2C58697B8F4}" type="slidenum">
              <a:rPr lang="en-US" altLang="es-ES" smtClean="0">
                <a:solidFill>
                  <a:srgbClr val="464653"/>
                </a:solidFill>
                <a:latin typeface="Calibri" panose="020F0502020204030204" pitchFamily="34" charset="0"/>
                <a:cs typeface="Arial" panose="020B0604020202020204" pitchFamily="34" charset="0"/>
              </a:rPr>
              <a:pPr fontAlgn="base">
                <a:spcBef>
                  <a:spcPct val="0"/>
                </a:spcBef>
                <a:spcAft>
                  <a:spcPct val="0"/>
                </a:spcAft>
              </a:pPr>
              <a:t>‹#›</a:t>
            </a:fld>
            <a:endParaRPr lang="en-US" altLang="es-ES">
              <a:solidFill>
                <a:srgbClr val="464653"/>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8445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fld id="{E51C6569-1B2A-4698-98FF-DCDAFEDB3128}" type="datetimeFigureOut">
              <a:rPr lang="en-US" smtClean="0">
                <a:solidFill>
                  <a:srgbClr val="464653"/>
                </a:solidFill>
                <a:latin typeface="Calibri" panose="020F0502020204030204" pitchFamily="34" charset="0"/>
                <a:cs typeface="Arial" panose="020B0604020202020204" pitchFamily="34" charset="0"/>
              </a:rPr>
              <a:pPr fontAlgn="base">
                <a:spcBef>
                  <a:spcPct val="0"/>
                </a:spcBef>
                <a:spcAft>
                  <a:spcPct val="0"/>
                </a:spcAft>
                <a:defRPr/>
              </a:pPr>
              <a:t>9/14/2020</a:t>
            </a:fld>
            <a:endParaRPr lang="en-US">
              <a:solidFill>
                <a:srgbClr val="464653"/>
              </a:solidFill>
              <a:latin typeface="Calibri" panose="020F050202020403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srgbClr val="464653"/>
              </a:solidFill>
              <a:latin typeface="Calibri" panose="020F050202020403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pPr>
            <a:fld id="{DD70ADA5-E04E-4A34-8419-F2C58697B8F4}" type="slidenum">
              <a:rPr lang="en-US" altLang="es-ES" smtClean="0">
                <a:solidFill>
                  <a:srgbClr val="464653"/>
                </a:solidFill>
                <a:latin typeface="Calibri" panose="020F0502020204030204" pitchFamily="34" charset="0"/>
                <a:cs typeface="Arial" panose="020B0604020202020204" pitchFamily="34" charset="0"/>
              </a:rPr>
              <a:pPr fontAlgn="base">
                <a:spcBef>
                  <a:spcPct val="0"/>
                </a:spcBef>
                <a:spcAft>
                  <a:spcPct val="0"/>
                </a:spcAft>
              </a:pPr>
              <a:t>‹#›</a:t>
            </a:fld>
            <a:endParaRPr lang="en-US" altLang="es-ES">
              <a:solidFill>
                <a:srgbClr val="464653"/>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87187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fld id="{E51C6569-1B2A-4698-98FF-DCDAFEDB3128}" type="datetimeFigureOut">
              <a:rPr lang="en-US" smtClean="0">
                <a:solidFill>
                  <a:srgbClr val="464653"/>
                </a:solidFill>
                <a:latin typeface="Calibri" panose="020F0502020204030204" pitchFamily="34" charset="0"/>
                <a:cs typeface="Arial" panose="020B0604020202020204" pitchFamily="34" charset="0"/>
              </a:rPr>
              <a:pPr fontAlgn="base">
                <a:spcBef>
                  <a:spcPct val="0"/>
                </a:spcBef>
                <a:spcAft>
                  <a:spcPct val="0"/>
                </a:spcAft>
                <a:defRPr/>
              </a:pPr>
              <a:t>9/14/2020</a:t>
            </a:fld>
            <a:endParaRPr lang="en-US">
              <a:solidFill>
                <a:srgbClr val="464653"/>
              </a:solidFill>
              <a:latin typeface="Calibri" panose="020F050202020403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a:solidFill>
                <a:srgbClr val="464653"/>
              </a:solidFill>
              <a:latin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DD70ADA5-E04E-4A34-8419-F2C58697B8F4}" type="slidenum">
              <a:rPr lang="en-US" altLang="es-ES" smtClean="0">
                <a:solidFill>
                  <a:srgbClr val="464653"/>
                </a:solidFill>
                <a:latin typeface="Calibri" panose="020F0502020204030204" pitchFamily="34" charset="0"/>
                <a:cs typeface="Arial" panose="020B0604020202020204" pitchFamily="34" charset="0"/>
              </a:rPr>
              <a:pPr fontAlgn="base">
                <a:spcBef>
                  <a:spcPct val="0"/>
                </a:spcBef>
                <a:spcAft>
                  <a:spcPct val="0"/>
                </a:spcAft>
              </a:pPr>
              <a:t>‹#›</a:t>
            </a:fld>
            <a:endParaRPr lang="en-US" altLang="es-ES">
              <a:solidFill>
                <a:srgbClr val="464653"/>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28728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30431-178D-485A-8BBA-39E922895C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49EDF5-84C4-4D20-88AE-70B4D631A1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C443EA-2D00-42C5-A683-6B5341D4C383}"/>
              </a:ext>
            </a:extLst>
          </p:cNvPr>
          <p:cNvSpPr>
            <a:spLocks noGrp="1"/>
          </p:cNvSpPr>
          <p:nvPr>
            <p:ph type="dt" sz="half" idx="10"/>
          </p:nvPr>
        </p:nvSpPr>
        <p:spPr/>
        <p:txBody>
          <a:bodyPr/>
          <a:lstStyle/>
          <a:p>
            <a:fld id="{E3E82FF6-592A-478B-B38F-3F5233A39DA6}" type="datetimeFigureOut">
              <a:rPr lang="en-US" smtClean="0"/>
              <a:t>9/14/2020</a:t>
            </a:fld>
            <a:endParaRPr lang="en-US"/>
          </a:p>
        </p:txBody>
      </p:sp>
      <p:sp>
        <p:nvSpPr>
          <p:cNvPr id="5" name="Footer Placeholder 4">
            <a:extLst>
              <a:ext uri="{FF2B5EF4-FFF2-40B4-BE49-F238E27FC236}">
                <a16:creationId xmlns:a16="http://schemas.microsoft.com/office/drawing/2014/main" id="{69FDE56D-ABA7-48E0-8C53-C947502DD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EC680-B53B-405C-8793-E520A99D93CC}"/>
              </a:ext>
            </a:extLst>
          </p:cNvPr>
          <p:cNvSpPr>
            <a:spLocks noGrp="1"/>
          </p:cNvSpPr>
          <p:nvPr>
            <p:ph type="sldNum" sz="quarter" idx="12"/>
          </p:nvPr>
        </p:nvSpPr>
        <p:spPr/>
        <p:txBody>
          <a:bodyPr/>
          <a:lstStyle/>
          <a:p>
            <a:fld id="{5DA9F9AF-7B22-49D8-9E19-646929179FBE}" type="slidenum">
              <a:rPr lang="en-US" smtClean="0"/>
              <a:t>‹#›</a:t>
            </a:fld>
            <a:endParaRPr lang="en-US"/>
          </a:p>
        </p:txBody>
      </p:sp>
    </p:spTree>
    <p:extLst>
      <p:ext uri="{BB962C8B-B14F-4D97-AF65-F5344CB8AC3E}">
        <p14:creationId xmlns:p14="http://schemas.microsoft.com/office/powerpoint/2010/main" val="1762502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5"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2"/>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fld id="{E51C6569-1B2A-4698-98FF-DCDAFEDB3128}" type="datetimeFigureOut">
              <a:rPr lang="en-US" smtClean="0">
                <a:solidFill>
                  <a:srgbClr val="464653"/>
                </a:solidFill>
                <a:latin typeface="Calibri" panose="020F0502020204030204" pitchFamily="34" charset="0"/>
                <a:cs typeface="Arial" panose="020B0604020202020204" pitchFamily="34" charset="0"/>
              </a:rPr>
              <a:pPr fontAlgn="base">
                <a:spcBef>
                  <a:spcPct val="0"/>
                </a:spcBef>
                <a:spcAft>
                  <a:spcPct val="0"/>
                </a:spcAft>
                <a:defRPr/>
              </a:pPr>
              <a:t>9/14/2020</a:t>
            </a:fld>
            <a:endParaRPr lang="en-US">
              <a:solidFill>
                <a:srgbClr val="464653"/>
              </a:solidFill>
              <a:latin typeface="Calibri" panose="020F050202020403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464653"/>
              </a:solidFill>
              <a:latin typeface="Calibri" panose="020F050202020403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DD70ADA5-E04E-4A34-8419-F2C58697B8F4}" type="slidenum">
              <a:rPr lang="en-US" altLang="es-ES" smtClean="0">
                <a:solidFill>
                  <a:srgbClr val="464653"/>
                </a:solidFill>
                <a:latin typeface="Calibri" panose="020F0502020204030204" pitchFamily="34" charset="0"/>
                <a:cs typeface="Arial" panose="020B0604020202020204" pitchFamily="34" charset="0"/>
              </a:rPr>
              <a:pPr fontAlgn="base">
                <a:spcBef>
                  <a:spcPct val="0"/>
                </a:spcBef>
                <a:spcAft>
                  <a:spcPct val="0"/>
                </a:spcAft>
              </a:pPr>
              <a:t>‹#›</a:t>
            </a:fld>
            <a:endParaRPr lang="en-US" altLang="es-ES">
              <a:solidFill>
                <a:srgbClr val="464653"/>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57427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9" y="609600"/>
            <a:ext cx="5556804"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99910" y="758881"/>
            <a:ext cx="39559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2971800"/>
            <a:ext cx="5561656"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fld id="{E51C6569-1B2A-4698-98FF-DCDAFEDB3128}" type="datetimeFigureOut">
              <a:rPr lang="en-US" smtClean="0">
                <a:solidFill>
                  <a:srgbClr val="464653"/>
                </a:solidFill>
                <a:latin typeface="Calibri" panose="020F0502020204030204" pitchFamily="34" charset="0"/>
                <a:cs typeface="Arial" panose="020B0604020202020204" pitchFamily="34" charset="0"/>
              </a:rPr>
              <a:pPr fontAlgn="base">
                <a:spcBef>
                  <a:spcPct val="0"/>
                </a:spcBef>
                <a:spcAft>
                  <a:spcPct val="0"/>
                </a:spcAft>
                <a:defRPr/>
              </a:pPr>
              <a:t>9/14/2020</a:t>
            </a:fld>
            <a:endParaRPr lang="en-US">
              <a:solidFill>
                <a:srgbClr val="464653"/>
              </a:solidFill>
              <a:latin typeface="Calibri" panose="020F050202020403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464653"/>
              </a:solidFill>
              <a:latin typeface="Calibri" panose="020F050202020403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DD70ADA5-E04E-4A34-8419-F2C58697B8F4}" type="slidenum">
              <a:rPr lang="en-US" altLang="es-ES" smtClean="0">
                <a:solidFill>
                  <a:srgbClr val="464653"/>
                </a:solidFill>
                <a:latin typeface="Calibri" panose="020F0502020204030204" pitchFamily="34" charset="0"/>
                <a:cs typeface="Arial" panose="020B0604020202020204" pitchFamily="34" charset="0"/>
              </a:rPr>
              <a:pPr fontAlgn="base">
                <a:spcBef>
                  <a:spcPct val="0"/>
                </a:spcBef>
                <a:spcAft>
                  <a:spcPct val="0"/>
                </a:spcAft>
              </a:pPr>
              <a:t>‹#›</a:t>
            </a:fld>
            <a:endParaRPr lang="en-US" altLang="es-ES">
              <a:solidFill>
                <a:srgbClr val="464653"/>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73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7" y="4289374"/>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7" y="621323"/>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fld id="{E51C6569-1B2A-4698-98FF-DCDAFEDB3128}" type="datetimeFigureOut">
              <a:rPr lang="en-US" smtClean="0">
                <a:solidFill>
                  <a:srgbClr val="464653"/>
                </a:solidFill>
                <a:latin typeface="Calibri" panose="020F0502020204030204" pitchFamily="34" charset="0"/>
                <a:cs typeface="Arial" panose="020B0604020202020204" pitchFamily="34" charset="0"/>
              </a:rPr>
              <a:pPr fontAlgn="base">
                <a:spcBef>
                  <a:spcPct val="0"/>
                </a:spcBef>
                <a:spcAft>
                  <a:spcPct val="0"/>
                </a:spcAft>
                <a:defRPr/>
              </a:pPr>
              <a:t>9/14/2020</a:t>
            </a:fld>
            <a:endParaRPr lang="en-US">
              <a:solidFill>
                <a:srgbClr val="464653"/>
              </a:solidFill>
              <a:latin typeface="Calibri" panose="020F050202020403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464653"/>
              </a:solidFill>
              <a:latin typeface="Calibri" panose="020F050202020403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DD70ADA5-E04E-4A34-8419-F2C58697B8F4}" type="slidenum">
              <a:rPr lang="en-US" altLang="es-ES" smtClean="0">
                <a:solidFill>
                  <a:srgbClr val="464653"/>
                </a:solidFill>
                <a:latin typeface="Calibri" panose="020F0502020204030204" pitchFamily="34" charset="0"/>
                <a:cs typeface="Arial" panose="020B0604020202020204" pitchFamily="34" charset="0"/>
              </a:rPr>
              <a:pPr fontAlgn="base">
                <a:spcBef>
                  <a:spcPct val="0"/>
                </a:spcBef>
                <a:spcAft>
                  <a:spcPct val="0"/>
                </a:spcAft>
              </a:pPr>
              <a:t>‹#›</a:t>
            </a:fld>
            <a:endParaRPr lang="en-US" altLang="es-ES">
              <a:solidFill>
                <a:srgbClr val="464653"/>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83687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2"/>
            <a:ext cx="10353763"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7"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fld id="{E51C6569-1B2A-4698-98FF-DCDAFEDB3128}" type="datetimeFigureOut">
              <a:rPr lang="en-US" smtClean="0">
                <a:solidFill>
                  <a:srgbClr val="464653"/>
                </a:solidFill>
                <a:latin typeface="Calibri" panose="020F0502020204030204" pitchFamily="34" charset="0"/>
                <a:cs typeface="Arial" panose="020B0604020202020204" pitchFamily="34" charset="0"/>
              </a:rPr>
              <a:pPr fontAlgn="base">
                <a:spcBef>
                  <a:spcPct val="0"/>
                </a:spcBef>
                <a:spcAft>
                  <a:spcPct val="0"/>
                </a:spcAft>
                <a:defRPr/>
              </a:pPr>
              <a:t>9/14/2020</a:t>
            </a:fld>
            <a:endParaRPr lang="en-US">
              <a:solidFill>
                <a:srgbClr val="464653"/>
              </a:solidFill>
              <a:latin typeface="Calibri" panose="020F050202020403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464653"/>
              </a:solidFill>
              <a:latin typeface="Calibri" panose="020F050202020403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DD70ADA5-E04E-4A34-8419-F2C58697B8F4}" type="slidenum">
              <a:rPr lang="en-US" altLang="es-ES" smtClean="0">
                <a:solidFill>
                  <a:srgbClr val="464653"/>
                </a:solidFill>
                <a:latin typeface="Calibri" panose="020F0502020204030204" pitchFamily="34" charset="0"/>
                <a:cs typeface="Arial" panose="020B0604020202020204" pitchFamily="34" charset="0"/>
              </a:rPr>
              <a:pPr fontAlgn="base">
                <a:spcBef>
                  <a:spcPct val="0"/>
                </a:spcBef>
                <a:spcAft>
                  <a:spcPct val="0"/>
                </a:spcAft>
              </a:pPr>
              <a:t>‹#›</a:t>
            </a:fld>
            <a:endParaRPr lang="en-US" altLang="es-ES">
              <a:solidFill>
                <a:srgbClr val="464653"/>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35137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3" y="4204821"/>
            <a:ext cx="10353763"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fld id="{E51C6569-1B2A-4698-98FF-DCDAFEDB3128}" type="datetimeFigureOut">
              <a:rPr lang="en-US" smtClean="0">
                <a:solidFill>
                  <a:srgbClr val="464653"/>
                </a:solidFill>
                <a:latin typeface="Calibri" panose="020F0502020204030204" pitchFamily="34" charset="0"/>
                <a:cs typeface="Arial" panose="020B0604020202020204" pitchFamily="34" charset="0"/>
              </a:rPr>
              <a:pPr fontAlgn="base">
                <a:spcBef>
                  <a:spcPct val="0"/>
                </a:spcBef>
                <a:spcAft>
                  <a:spcPct val="0"/>
                </a:spcAft>
                <a:defRPr/>
              </a:pPr>
              <a:t>9/14/2020</a:t>
            </a:fld>
            <a:endParaRPr lang="en-US">
              <a:solidFill>
                <a:srgbClr val="464653"/>
              </a:solidFill>
              <a:latin typeface="Calibri" panose="020F050202020403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464653"/>
              </a:solidFill>
              <a:latin typeface="Calibri" panose="020F050202020403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DD70ADA5-E04E-4A34-8419-F2C58697B8F4}" type="slidenum">
              <a:rPr lang="en-US" altLang="es-ES" smtClean="0">
                <a:solidFill>
                  <a:srgbClr val="464653"/>
                </a:solidFill>
                <a:latin typeface="Calibri" panose="020F0502020204030204" pitchFamily="34" charset="0"/>
                <a:cs typeface="Arial" panose="020B0604020202020204" pitchFamily="34" charset="0"/>
              </a:rPr>
              <a:pPr fontAlgn="base">
                <a:spcBef>
                  <a:spcPct val="0"/>
                </a:spcBef>
                <a:spcAft>
                  <a:spcPct val="0"/>
                </a:spcAft>
              </a:pPr>
              <a:t>‹#›</a:t>
            </a:fld>
            <a:endParaRPr lang="en-US" altLang="es-ES">
              <a:solidFill>
                <a:srgbClr val="464653"/>
              </a:solidFill>
              <a:latin typeface="Calibri" panose="020F0502020204030204" pitchFamily="34" charset="0"/>
              <a:cs typeface="Arial" panose="020B0604020202020204" pitchFamily="34" charset="0"/>
            </a:endParaRPr>
          </a:p>
        </p:txBody>
      </p:sp>
      <p:sp>
        <p:nvSpPr>
          <p:cNvPr id="10" name="TextBox 9"/>
          <p:cNvSpPr txBox="1"/>
          <p:nvPr/>
        </p:nvSpPr>
        <p:spPr>
          <a:xfrm>
            <a:off x="673660" y="64174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95628" y="307337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62310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7" y="2126944"/>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fld id="{E51C6569-1B2A-4698-98FF-DCDAFEDB3128}" type="datetimeFigureOut">
              <a:rPr lang="en-US" smtClean="0">
                <a:solidFill>
                  <a:srgbClr val="464653"/>
                </a:solidFill>
                <a:latin typeface="Calibri" panose="020F0502020204030204" pitchFamily="34" charset="0"/>
                <a:cs typeface="Arial" panose="020B0604020202020204" pitchFamily="34" charset="0"/>
              </a:rPr>
              <a:pPr fontAlgn="base">
                <a:spcBef>
                  <a:spcPct val="0"/>
                </a:spcBef>
                <a:spcAft>
                  <a:spcPct val="0"/>
                </a:spcAft>
                <a:defRPr/>
              </a:pPr>
              <a:t>9/14/2020</a:t>
            </a:fld>
            <a:endParaRPr lang="en-US">
              <a:solidFill>
                <a:srgbClr val="464653"/>
              </a:solidFill>
              <a:latin typeface="Calibri" panose="020F050202020403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464653"/>
              </a:solidFill>
              <a:latin typeface="Calibri" panose="020F050202020403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DD70ADA5-E04E-4A34-8419-F2C58697B8F4}" type="slidenum">
              <a:rPr lang="en-US" altLang="es-ES" smtClean="0">
                <a:solidFill>
                  <a:srgbClr val="464653"/>
                </a:solidFill>
                <a:latin typeface="Calibri" panose="020F0502020204030204" pitchFamily="34" charset="0"/>
                <a:cs typeface="Arial" panose="020B0604020202020204" pitchFamily="34" charset="0"/>
              </a:rPr>
              <a:pPr fontAlgn="base">
                <a:spcBef>
                  <a:spcPct val="0"/>
                </a:spcBef>
                <a:spcAft>
                  <a:spcPct val="0"/>
                </a:spcAft>
              </a:pPr>
              <a:t>‹#›</a:t>
            </a:fld>
            <a:endParaRPr lang="en-US" altLang="es-ES">
              <a:solidFill>
                <a:srgbClr val="464653"/>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75699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3" y="609602"/>
            <a:ext cx="10353763"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2088321"/>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9"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9"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7"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fontAlgn="base">
              <a:spcBef>
                <a:spcPct val="0"/>
              </a:spcBef>
              <a:spcAft>
                <a:spcPct val="0"/>
              </a:spcAft>
              <a:defRPr/>
            </a:pPr>
            <a:fld id="{E51C6569-1B2A-4698-98FF-DCDAFEDB3128}" type="datetimeFigureOut">
              <a:rPr lang="en-US" smtClean="0">
                <a:solidFill>
                  <a:srgbClr val="464653"/>
                </a:solidFill>
                <a:latin typeface="Calibri" panose="020F0502020204030204" pitchFamily="34" charset="0"/>
                <a:cs typeface="Arial" panose="020B0604020202020204" pitchFamily="34" charset="0"/>
              </a:rPr>
              <a:pPr fontAlgn="base">
                <a:spcBef>
                  <a:spcPct val="0"/>
                </a:spcBef>
                <a:spcAft>
                  <a:spcPct val="0"/>
                </a:spcAft>
                <a:defRPr/>
              </a:pPr>
              <a:t>9/14/2020</a:t>
            </a:fld>
            <a:endParaRPr lang="en-US">
              <a:solidFill>
                <a:srgbClr val="464653"/>
              </a:solidFill>
              <a:latin typeface="Calibri" panose="020F050202020403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srgbClr val="464653"/>
              </a:solidFill>
              <a:latin typeface="Calibri" panose="020F050202020403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pPr>
            <a:fld id="{DD70ADA5-E04E-4A34-8419-F2C58697B8F4}" type="slidenum">
              <a:rPr lang="en-US" altLang="es-ES" smtClean="0">
                <a:solidFill>
                  <a:srgbClr val="464653"/>
                </a:solidFill>
                <a:latin typeface="Calibri" panose="020F0502020204030204" pitchFamily="34" charset="0"/>
                <a:cs typeface="Arial" panose="020B0604020202020204" pitchFamily="34" charset="0"/>
              </a:rPr>
              <a:pPr fontAlgn="base">
                <a:spcBef>
                  <a:spcPct val="0"/>
                </a:spcBef>
                <a:spcAft>
                  <a:spcPct val="0"/>
                </a:spcAft>
              </a:pPr>
              <a:t>‹#›</a:t>
            </a:fld>
            <a:endParaRPr lang="en-US" altLang="es-ES">
              <a:solidFill>
                <a:srgbClr val="464653"/>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04942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2"/>
            <a:ext cx="10353763"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6" y="3989147"/>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092235"/>
            <a:ext cx="2940051"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6" y="4565409"/>
            <a:ext cx="3298955"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2" y="3989147"/>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092235"/>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565408"/>
            <a:ext cx="330033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3989147"/>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5" y="2092235"/>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7" y="4565410"/>
            <a:ext cx="3294259"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fontAlgn="base">
              <a:spcBef>
                <a:spcPct val="0"/>
              </a:spcBef>
              <a:spcAft>
                <a:spcPct val="0"/>
              </a:spcAft>
              <a:defRPr/>
            </a:pPr>
            <a:fld id="{E51C6569-1B2A-4698-98FF-DCDAFEDB3128}" type="datetimeFigureOut">
              <a:rPr lang="en-US" smtClean="0">
                <a:solidFill>
                  <a:srgbClr val="464653"/>
                </a:solidFill>
                <a:latin typeface="Calibri" panose="020F0502020204030204" pitchFamily="34" charset="0"/>
                <a:cs typeface="Arial" panose="020B0604020202020204" pitchFamily="34" charset="0"/>
              </a:rPr>
              <a:pPr fontAlgn="base">
                <a:spcBef>
                  <a:spcPct val="0"/>
                </a:spcBef>
                <a:spcAft>
                  <a:spcPct val="0"/>
                </a:spcAft>
                <a:defRPr/>
              </a:pPr>
              <a:t>9/14/2020</a:t>
            </a:fld>
            <a:endParaRPr lang="en-US">
              <a:solidFill>
                <a:srgbClr val="464653"/>
              </a:solidFill>
              <a:latin typeface="Calibri" panose="020F050202020403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srgbClr val="464653"/>
              </a:solidFill>
              <a:latin typeface="Calibri" panose="020F050202020403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pPr>
            <a:fld id="{DD70ADA5-E04E-4A34-8419-F2C58697B8F4}" type="slidenum">
              <a:rPr lang="en-US" altLang="es-ES" smtClean="0">
                <a:solidFill>
                  <a:srgbClr val="464653"/>
                </a:solidFill>
                <a:latin typeface="Calibri" panose="020F0502020204030204" pitchFamily="34" charset="0"/>
                <a:cs typeface="Arial" panose="020B0604020202020204" pitchFamily="34" charset="0"/>
              </a:rPr>
              <a:pPr fontAlgn="base">
                <a:spcBef>
                  <a:spcPct val="0"/>
                </a:spcBef>
                <a:spcAft>
                  <a:spcPct val="0"/>
                </a:spcAft>
              </a:pPr>
              <a:t>‹#›</a:t>
            </a:fld>
            <a:endParaRPr lang="en-US" altLang="es-ES">
              <a:solidFill>
                <a:srgbClr val="464653"/>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6551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fld id="{E51C6569-1B2A-4698-98FF-DCDAFEDB3128}" type="datetimeFigureOut">
              <a:rPr lang="en-US" smtClean="0">
                <a:solidFill>
                  <a:srgbClr val="464653"/>
                </a:solidFill>
                <a:latin typeface="Calibri" panose="020F0502020204030204" pitchFamily="34" charset="0"/>
                <a:cs typeface="Arial" panose="020B0604020202020204" pitchFamily="34" charset="0"/>
              </a:rPr>
              <a:pPr fontAlgn="base">
                <a:spcBef>
                  <a:spcPct val="0"/>
                </a:spcBef>
                <a:spcAft>
                  <a:spcPct val="0"/>
                </a:spcAft>
                <a:defRPr/>
              </a:pPr>
              <a:t>9/14/2020</a:t>
            </a:fld>
            <a:endParaRPr lang="en-US">
              <a:solidFill>
                <a:srgbClr val="464653"/>
              </a:solidFill>
              <a:latin typeface="Calibri" panose="020F050202020403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464653"/>
              </a:solidFill>
              <a:latin typeface="Calibri" panose="020F050202020403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DD70ADA5-E04E-4A34-8419-F2C58697B8F4}" type="slidenum">
              <a:rPr lang="en-US" altLang="es-ES" smtClean="0">
                <a:solidFill>
                  <a:srgbClr val="464653"/>
                </a:solidFill>
                <a:latin typeface="Calibri" panose="020F0502020204030204" pitchFamily="34" charset="0"/>
                <a:cs typeface="Arial" panose="020B0604020202020204" pitchFamily="34" charset="0"/>
              </a:rPr>
              <a:pPr fontAlgn="base">
                <a:spcBef>
                  <a:spcPct val="0"/>
                </a:spcBef>
                <a:spcAft>
                  <a:spcPct val="0"/>
                </a:spcAft>
              </a:pPr>
              <a:t>‹#›</a:t>
            </a:fld>
            <a:endParaRPr lang="en-US" altLang="es-ES">
              <a:solidFill>
                <a:srgbClr val="464653"/>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0603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609601"/>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601"/>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fld id="{E51C6569-1B2A-4698-98FF-DCDAFEDB3128}" type="datetimeFigureOut">
              <a:rPr lang="en-US" smtClean="0">
                <a:solidFill>
                  <a:srgbClr val="464653"/>
                </a:solidFill>
                <a:latin typeface="Calibri" panose="020F0502020204030204" pitchFamily="34" charset="0"/>
                <a:cs typeface="Arial" panose="020B0604020202020204" pitchFamily="34" charset="0"/>
              </a:rPr>
              <a:pPr fontAlgn="base">
                <a:spcBef>
                  <a:spcPct val="0"/>
                </a:spcBef>
                <a:spcAft>
                  <a:spcPct val="0"/>
                </a:spcAft>
                <a:defRPr/>
              </a:pPr>
              <a:t>9/14/2020</a:t>
            </a:fld>
            <a:endParaRPr lang="en-US">
              <a:solidFill>
                <a:srgbClr val="464653"/>
              </a:solidFill>
              <a:latin typeface="Calibri" panose="020F050202020403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464653"/>
              </a:solidFill>
              <a:latin typeface="Calibri" panose="020F050202020403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DD70ADA5-E04E-4A34-8419-F2C58697B8F4}" type="slidenum">
              <a:rPr lang="en-US" altLang="es-ES" smtClean="0">
                <a:solidFill>
                  <a:srgbClr val="464653"/>
                </a:solidFill>
                <a:latin typeface="Calibri" panose="020F0502020204030204" pitchFamily="34" charset="0"/>
                <a:cs typeface="Arial" panose="020B0604020202020204" pitchFamily="34" charset="0"/>
              </a:rPr>
              <a:pPr fontAlgn="base">
                <a:spcBef>
                  <a:spcPct val="0"/>
                </a:spcBef>
                <a:spcAft>
                  <a:spcPct val="0"/>
                </a:spcAft>
              </a:pPr>
              <a:t>‹#›</a:t>
            </a:fld>
            <a:endParaRPr lang="en-US" altLang="es-ES">
              <a:solidFill>
                <a:srgbClr val="464653"/>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391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940CF-7CF5-4C40-B95B-113099BC4F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51BF1C-78CF-4FA8-B735-1C26664450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0E2102-BE43-4510-80FE-3EAE42464676}"/>
              </a:ext>
            </a:extLst>
          </p:cNvPr>
          <p:cNvSpPr>
            <a:spLocks noGrp="1"/>
          </p:cNvSpPr>
          <p:nvPr>
            <p:ph type="dt" sz="half" idx="10"/>
          </p:nvPr>
        </p:nvSpPr>
        <p:spPr/>
        <p:txBody>
          <a:bodyPr/>
          <a:lstStyle/>
          <a:p>
            <a:fld id="{E3E82FF6-592A-478B-B38F-3F5233A39DA6}" type="datetimeFigureOut">
              <a:rPr lang="en-US" smtClean="0"/>
              <a:t>9/14/2020</a:t>
            </a:fld>
            <a:endParaRPr lang="en-US"/>
          </a:p>
        </p:txBody>
      </p:sp>
      <p:sp>
        <p:nvSpPr>
          <p:cNvPr id="5" name="Footer Placeholder 4">
            <a:extLst>
              <a:ext uri="{FF2B5EF4-FFF2-40B4-BE49-F238E27FC236}">
                <a16:creationId xmlns:a16="http://schemas.microsoft.com/office/drawing/2014/main" id="{7B00303F-FE1C-4373-9CA6-4E3284EC8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068B1D-AE1E-454B-AFC6-618F94710104}"/>
              </a:ext>
            </a:extLst>
          </p:cNvPr>
          <p:cNvSpPr>
            <a:spLocks noGrp="1"/>
          </p:cNvSpPr>
          <p:nvPr>
            <p:ph type="sldNum" sz="quarter" idx="12"/>
          </p:nvPr>
        </p:nvSpPr>
        <p:spPr/>
        <p:txBody>
          <a:bodyPr/>
          <a:lstStyle/>
          <a:p>
            <a:fld id="{5DA9F9AF-7B22-49D8-9E19-646929179FBE}" type="slidenum">
              <a:rPr lang="en-US" smtClean="0"/>
              <a:t>‹#›</a:t>
            </a:fld>
            <a:endParaRPr lang="en-US"/>
          </a:p>
        </p:txBody>
      </p:sp>
    </p:spTree>
    <p:extLst>
      <p:ext uri="{BB962C8B-B14F-4D97-AF65-F5344CB8AC3E}">
        <p14:creationId xmlns:p14="http://schemas.microsoft.com/office/powerpoint/2010/main" val="417043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4DAA1D-F2DF-4B37-AF24-00BD9392F55D}" type="datetimeFigureOut">
              <a:rPr lang="ar-JO" smtClean="0"/>
              <a:t>27/01/1442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FFD7ED7F-4426-4D0D-A539-63E5110FBF46}" type="slidenum">
              <a:rPr lang="ar-JO" smtClean="0"/>
              <a:t>‹#›</a:t>
            </a:fld>
            <a:endParaRPr lang="ar-JO"/>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63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4DAA1D-F2DF-4B37-AF24-00BD9392F55D}" type="datetimeFigureOut">
              <a:rPr lang="ar-JO" smtClean="0"/>
              <a:t>27/01/1442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FFD7ED7F-4426-4D0D-A539-63E5110FBF46}" type="slidenum">
              <a:rPr lang="ar-JO" smtClean="0"/>
              <a:t>‹#›</a:t>
            </a:fld>
            <a:endParaRPr lang="ar-JO"/>
          </a:p>
        </p:txBody>
      </p:sp>
    </p:spTree>
    <p:extLst>
      <p:ext uri="{BB962C8B-B14F-4D97-AF65-F5344CB8AC3E}">
        <p14:creationId xmlns:p14="http://schemas.microsoft.com/office/powerpoint/2010/main" val="909491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4DAA1D-F2DF-4B37-AF24-00BD9392F55D}" type="datetimeFigureOut">
              <a:rPr lang="ar-JO" smtClean="0"/>
              <a:t>27/01/1442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FFD7ED7F-4426-4D0D-A539-63E5110FBF46}" type="slidenum">
              <a:rPr lang="ar-JO" smtClean="0"/>
              <a:t>‹#›</a:t>
            </a:fld>
            <a:endParaRPr lang="ar-JO"/>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322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4DAA1D-F2DF-4B37-AF24-00BD9392F55D}" type="datetimeFigureOut">
              <a:rPr lang="ar-JO" smtClean="0"/>
              <a:t>27/01/1442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FFD7ED7F-4426-4D0D-A539-63E5110FBF46}" type="slidenum">
              <a:rPr lang="ar-JO" smtClean="0"/>
              <a:t>‹#›</a:t>
            </a:fld>
            <a:endParaRPr lang="ar-JO"/>
          </a:p>
        </p:txBody>
      </p:sp>
    </p:spTree>
    <p:extLst>
      <p:ext uri="{BB962C8B-B14F-4D97-AF65-F5344CB8AC3E}">
        <p14:creationId xmlns:p14="http://schemas.microsoft.com/office/powerpoint/2010/main" val="3373321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4DAA1D-F2DF-4B37-AF24-00BD9392F55D}" type="datetimeFigureOut">
              <a:rPr lang="ar-JO" smtClean="0"/>
              <a:t>27/01/1442</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FFD7ED7F-4426-4D0D-A539-63E5110FBF46}" type="slidenum">
              <a:rPr lang="ar-JO" smtClean="0"/>
              <a:t>‹#›</a:t>
            </a:fld>
            <a:endParaRPr lang="ar-JO"/>
          </a:p>
        </p:txBody>
      </p:sp>
    </p:spTree>
    <p:extLst>
      <p:ext uri="{BB962C8B-B14F-4D97-AF65-F5344CB8AC3E}">
        <p14:creationId xmlns:p14="http://schemas.microsoft.com/office/powerpoint/2010/main" val="2156486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4DAA1D-F2DF-4B37-AF24-00BD9392F55D}" type="datetimeFigureOut">
              <a:rPr lang="ar-JO" smtClean="0"/>
              <a:t>27/01/1442</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FFD7ED7F-4426-4D0D-A539-63E5110FBF46}" type="slidenum">
              <a:rPr lang="ar-JO" smtClean="0"/>
              <a:t>‹#›</a:t>
            </a:fld>
            <a:endParaRPr lang="ar-JO"/>
          </a:p>
        </p:txBody>
      </p:sp>
    </p:spTree>
    <p:extLst>
      <p:ext uri="{BB962C8B-B14F-4D97-AF65-F5344CB8AC3E}">
        <p14:creationId xmlns:p14="http://schemas.microsoft.com/office/powerpoint/2010/main" val="40738369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4DAA1D-F2DF-4B37-AF24-00BD9392F55D}" type="datetimeFigureOut">
              <a:rPr lang="ar-JO" smtClean="0"/>
              <a:t>27/01/1442</a:t>
            </a:fld>
            <a:endParaRPr lang="ar-JO"/>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ar-JO"/>
          </a:p>
        </p:txBody>
      </p:sp>
      <p:sp>
        <p:nvSpPr>
          <p:cNvPr id="9" name="Slide Number Placeholder 8"/>
          <p:cNvSpPr>
            <a:spLocks noGrp="1"/>
          </p:cNvSpPr>
          <p:nvPr>
            <p:ph type="sldNum" sz="quarter" idx="12"/>
          </p:nvPr>
        </p:nvSpPr>
        <p:spPr/>
        <p:txBody>
          <a:bodyPr/>
          <a:lstStyle/>
          <a:p>
            <a:fld id="{FFD7ED7F-4426-4D0D-A539-63E5110FBF46}" type="slidenum">
              <a:rPr lang="ar-JO" smtClean="0"/>
              <a:t>‹#›</a:t>
            </a:fld>
            <a:endParaRPr lang="ar-JO"/>
          </a:p>
        </p:txBody>
      </p:sp>
    </p:spTree>
    <p:extLst>
      <p:ext uri="{BB962C8B-B14F-4D97-AF65-F5344CB8AC3E}">
        <p14:creationId xmlns:p14="http://schemas.microsoft.com/office/powerpoint/2010/main" val="17179708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84DAA1D-F2DF-4B37-AF24-00BD9392F55D}" type="datetimeFigureOut">
              <a:rPr lang="ar-JO" smtClean="0"/>
              <a:t>27/01/1442</a:t>
            </a:fld>
            <a:endParaRPr lang="ar-JO"/>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ar-JO"/>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FD7ED7F-4426-4D0D-A539-63E5110FBF46}" type="slidenum">
              <a:rPr lang="ar-JO" smtClean="0"/>
              <a:t>‹#›</a:t>
            </a:fld>
            <a:endParaRPr lang="ar-JO"/>
          </a:p>
        </p:txBody>
      </p:sp>
    </p:spTree>
    <p:extLst>
      <p:ext uri="{BB962C8B-B14F-4D97-AF65-F5344CB8AC3E}">
        <p14:creationId xmlns:p14="http://schemas.microsoft.com/office/powerpoint/2010/main" val="3945559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4DAA1D-F2DF-4B37-AF24-00BD9392F55D}" type="datetimeFigureOut">
              <a:rPr lang="ar-JO" smtClean="0"/>
              <a:t>27/01/1442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FFD7ED7F-4426-4D0D-A539-63E5110FBF46}" type="slidenum">
              <a:rPr lang="ar-JO" smtClean="0"/>
              <a:t>‹#›</a:t>
            </a:fld>
            <a:endParaRPr lang="ar-JO"/>
          </a:p>
        </p:txBody>
      </p:sp>
    </p:spTree>
    <p:extLst>
      <p:ext uri="{BB962C8B-B14F-4D97-AF65-F5344CB8AC3E}">
        <p14:creationId xmlns:p14="http://schemas.microsoft.com/office/powerpoint/2010/main" val="3725506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4DAA1D-F2DF-4B37-AF24-00BD9392F55D}" type="datetimeFigureOut">
              <a:rPr lang="ar-JO" smtClean="0"/>
              <a:t>27/01/1442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FFD7ED7F-4426-4D0D-A539-63E5110FBF46}" type="slidenum">
              <a:rPr lang="ar-JO" smtClean="0"/>
              <a:t>‹#›</a:t>
            </a:fld>
            <a:endParaRPr lang="ar-JO"/>
          </a:p>
        </p:txBody>
      </p:sp>
    </p:spTree>
    <p:extLst>
      <p:ext uri="{BB962C8B-B14F-4D97-AF65-F5344CB8AC3E}">
        <p14:creationId xmlns:p14="http://schemas.microsoft.com/office/powerpoint/2010/main" val="1287461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1ACA-2526-4E54-A879-0EAADB50B5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F98A36-236D-4587-8F05-1F4D1275E6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ECA70-AA5F-44D4-B758-C349F04F19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3739D5-E370-4F67-8C8E-1DBA80E0B752}"/>
              </a:ext>
            </a:extLst>
          </p:cNvPr>
          <p:cNvSpPr>
            <a:spLocks noGrp="1"/>
          </p:cNvSpPr>
          <p:nvPr>
            <p:ph type="dt" sz="half" idx="10"/>
          </p:nvPr>
        </p:nvSpPr>
        <p:spPr/>
        <p:txBody>
          <a:bodyPr/>
          <a:lstStyle/>
          <a:p>
            <a:fld id="{E3E82FF6-592A-478B-B38F-3F5233A39DA6}" type="datetimeFigureOut">
              <a:rPr lang="en-US" smtClean="0"/>
              <a:t>9/14/2020</a:t>
            </a:fld>
            <a:endParaRPr lang="en-US"/>
          </a:p>
        </p:txBody>
      </p:sp>
      <p:sp>
        <p:nvSpPr>
          <p:cNvPr id="6" name="Footer Placeholder 5">
            <a:extLst>
              <a:ext uri="{FF2B5EF4-FFF2-40B4-BE49-F238E27FC236}">
                <a16:creationId xmlns:a16="http://schemas.microsoft.com/office/drawing/2014/main" id="{29C5277D-D718-41C0-81D4-8E1A590050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5E0CF4-3DAA-43EF-B53B-4408692EBA36}"/>
              </a:ext>
            </a:extLst>
          </p:cNvPr>
          <p:cNvSpPr>
            <a:spLocks noGrp="1"/>
          </p:cNvSpPr>
          <p:nvPr>
            <p:ph type="sldNum" sz="quarter" idx="12"/>
          </p:nvPr>
        </p:nvSpPr>
        <p:spPr/>
        <p:txBody>
          <a:bodyPr/>
          <a:lstStyle/>
          <a:p>
            <a:fld id="{5DA9F9AF-7B22-49D8-9E19-646929179FBE}" type="slidenum">
              <a:rPr lang="en-US" smtClean="0"/>
              <a:t>‹#›</a:t>
            </a:fld>
            <a:endParaRPr lang="en-US"/>
          </a:p>
        </p:txBody>
      </p:sp>
    </p:spTree>
    <p:extLst>
      <p:ext uri="{BB962C8B-B14F-4D97-AF65-F5344CB8AC3E}">
        <p14:creationId xmlns:p14="http://schemas.microsoft.com/office/powerpoint/2010/main" val="6712981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4DAA1D-F2DF-4B37-AF24-00BD9392F55D}" type="datetimeFigureOut">
              <a:rPr lang="ar-JO" smtClean="0"/>
              <a:t>27/01/1442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FFD7ED7F-4426-4D0D-A539-63E5110FBF46}" type="slidenum">
              <a:rPr lang="ar-JO" smtClean="0"/>
              <a:t>‹#›</a:t>
            </a:fld>
            <a:endParaRPr lang="ar-JO"/>
          </a:p>
        </p:txBody>
      </p:sp>
    </p:spTree>
    <p:extLst>
      <p:ext uri="{BB962C8B-B14F-4D97-AF65-F5344CB8AC3E}">
        <p14:creationId xmlns:p14="http://schemas.microsoft.com/office/powerpoint/2010/main" val="4113408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Cover">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4515708" y="213496"/>
            <a:ext cx="7432899"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uFillTx/>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uFillTx/>
              </a:rPr>
              <a:t>Insert or Drag and Drop your Image</a:t>
            </a:r>
          </a:p>
        </p:txBody>
      </p:sp>
      <p:sp>
        <p:nvSpPr>
          <p:cNvPr id="7" name="Freeform: Shape 6"/>
          <p:cNvSpPr>
            <a:spLocks/>
          </p:cNvSpPr>
          <p:nvPr userDrawn="1"/>
        </p:nvSpPr>
        <p:spPr>
          <a:xfrm>
            <a:off x="10828241"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reeform: Shape 7"/>
          <p:cNvSpPr>
            <a:spLocks/>
          </p:cNvSpPr>
          <p:nvPr userDrawn="1"/>
        </p:nvSpPr>
        <p:spPr>
          <a:xfrm flipH="1">
            <a:off x="9850379"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3" name="Subtitle 2"/>
          <p:cNvSpPr>
            <a:spLocks noGrp="1"/>
          </p:cNvSpPr>
          <p:nvPr>
            <p:ph type="subTitle" idx="1" hasCustomPrompt="1"/>
          </p:nvPr>
        </p:nvSpPr>
        <p:spPr>
          <a:xfrm>
            <a:off x="960642" y="4586628"/>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uFillTx/>
              </a:defRPr>
            </a:lvl1pPr>
          </a:lstStyle>
          <a:p>
            <a:pPr lvl="0"/>
            <a:r>
              <a:rPr lang="en-US" noProof="0">
                <a:uFillTx/>
              </a:rPr>
              <a:t>Click to edit subtitle</a:t>
            </a:r>
          </a:p>
        </p:txBody>
      </p:sp>
      <p:sp>
        <p:nvSpPr>
          <p:cNvPr id="4" name="Title 3"/>
          <p:cNvSpPr>
            <a:spLocks noGrp="1"/>
          </p:cNvSpPr>
          <p:nvPr>
            <p:ph type="title"/>
          </p:nvPr>
        </p:nvSpPr>
        <p:spPr>
          <a:xfrm>
            <a:off x="725244" y="3323857"/>
            <a:ext cx="6249625" cy="1610345"/>
          </a:xfrm>
          <a:noFill/>
          <a:scene3d>
            <a:camera prst="isometricOffAxis1Right"/>
            <a:lightRig rig="flat" dir="t"/>
          </a:scene3d>
        </p:spPr>
        <p:txBody>
          <a:bodyPr vert="horz" lIns="0" tIns="0" rIns="0" bIns="0" rtlCol="0" anchor="t">
            <a:noAutofit/>
            <a:sp3d extrusionH="304800" prstMaterial="plastic">
              <a:extrusionClr>
                <a:schemeClr val="bg1"/>
              </a:extrusionClr>
            </a:sp3d>
          </a:bodyPr>
          <a:lstStyle>
            <a:lvl1pPr>
              <a:defRPr lang="en-ZA" sz="6600" spc="-300">
                <a:solidFill>
                  <a:schemeClr val="tx1"/>
                </a:solidFill>
                <a:uFillTx/>
              </a:defRPr>
            </a:lvl1pPr>
          </a:lstStyle>
          <a:p>
            <a:pPr marL="0" lvl="0">
              <a:lnSpc>
                <a:spcPts val="5000"/>
              </a:lnSpc>
            </a:pPr>
            <a:r>
              <a:rPr lang="en-US" noProof="0">
                <a:uFillTx/>
              </a:rPr>
              <a:t>Click to edit Master title style</a:t>
            </a:r>
          </a:p>
        </p:txBody>
      </p:sp>
    </p:spTree>
    <p:extLst>
      <p:ext uri="{BB962C8B-B14F-4D97-AF65-F5344CB8AC3E}">
        <p14:creationId xmlns:p14="http://schemas.microsoft.com/office/powerpoint/2010/main" val="29470868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a:extLst>
              <a:ext uri="{FF2B5EF4-FFF2-40B4-BE49-F238E27FC236}">
                <a16:creationId xmlns:a16="http://schemas.microsoft.com/office/drawing/2014/main" id="{0A0BFF13-39BA-49CB-A495-62D368E63D09}"/>
              </a:ext>
            </a:extLst>
          </p:cNvPr>
          <p:cNvSpPr>
            <a:spLocks noGrp="1"/>
          </p:cNvSpPr>
          <p:nvPr>
            <p:ph type="dt" sz="half" idx="10"/>
          </p:nvPr>
        </p:nvSpPr>
        <p:spPr/>
        <p:txBody>
          <a:bodyPr/>
          <a:lstStyle>
            <a:lvl1pPr>
              <a:defRPr/>
            </a:lvl1pPr>
          </a:lstStyle>
          <a:p>
            <a:pPr>
              <a:defRPr/>
            </a:pPr>
            <a:fld id="{1B4D185B-882F-445C-9F79-E5AB6CABF121}" type="datetimeFigureOut">
              <a:rPr lang="en-US"/>
              <a:pPr>
                <a:defRPr/>
              </a:pPr>
              <a:t>9/14/2020</a:t>
            </a:fld>
            <a:endParaRPr lang="en-US"/>
          </a:p>
        </p:txBody>
      </p:sp>
      <p:sp>
        <p:nvSpPr>
          <p:cNvPr id="5" name="عنصر نائب للتذييل 4">
            <a:extLst>
              <a:ext uri="{FF2B5EF4-FFF2-40B4-BE49-F238E27FC236}">
                <a16:creationId xmlns:a16="http://schemas.microsoft.com/office/drawing/2014/main" id="{DC679465-E162-4DDA-9F98-A7106D2EDEAA}"/>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1714E9B5-D3C7-4F06-8078-AC9E5530F6FE}"/>
              </a:ext>
            </a:extLst>
          </p:cNvPr>
          <p:cNvSpPr>
            <a:spLocks noGrp="1"/>
          </p:cNvSpPr>
          <p:nvPr>
            <p:ph type="sldNum" sz="quarter" idx="12"/>
          </p:nvPr>
        </p:nvSpPr>
        <p:spPr/>
        <p:txBody>
          <a:bodyPr/>
          <a:lstStyle>
            <a:lvl1pPr>
              <a:defRPr/>
            </a:lvl1pPr>
          </a:lstStyle>
          <a:p>
            <a:fld id="{1A2F4043-BAA0-4985-89C6-B667F7C11727}" type="slidenum">
              <a:rPr lang="en-US" altLang="es-ES"/>
              <a:pPr/>
              <a:t>‹#›</a:t>
            </a:fld>
            <a:endParaRPr lang="en-US" altLang="es-ES"/>
          </a:p>
        </p:txBody>
      </p:sp>
    </p:spTree>
    <p:extLst>
      <p:ext uri="{BB962C8B-B14F-4D97-AF65-F5344CB8AC3E}">
        <p14:creationId xmlns:p14="http://schemas.microsoft.com/office/powerpoint/2010/main" val="7569695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476E435F-F5E3-43A4-A72A-4ABE6FC48E52}"/>
              </a:ext>
            </a:extLst>
          </p:cNvPr>
          <p:cNvSpPr>
            <a:spLocks noGrp="1"/>
          </p:cNvSpPr>
          <p:nvPr>
            <p:ph type="dt" sz="half" idx="10"/>
          </p:nvPr>
        </p:nvSpPr>
        <p:spPr/>
        <p:txBody>
          <a:bodyPr/>
          <a:lstStyle>
            <a:lvl1pPr>
              <a:defRPr/>
            </a:lvl1pPr>
          </a:lstStyle>
          <a:p>
            <a:pPr>
              <a:defRPr/>
            </a:pPr>
            <a:fld id="{A61BA2A8-9044-4DA7-8AA8-45BA2218DA3A}" type="datetimeFigureOut">
              <a:rPr lang="en-US"/>
              <a:pPr>
                <a:defRPr/>
              </a:pPr>
              <a:t>9/14/2020</a:t>
            </a:fld>
            <a:endParaRPr lang="en-US"/>
          </a:p>
        </p:txBody>
      </p:sp>
      <p:sp>
        <p:nvSpPr>
          <p:cNvPr id="5" name="عنصر نائب للتذييل 4">
            <a:extLst>
              <a:ext uri="{FF2B5EF4-FFF2-40B4-BE49-F238E27FC236}">
                <a16:creationId xmlns:a16="http://schemas.microsoft.com/office/drawing/2014/main" id="{9DF20603-BF1A-4F6D-9054-A03AA7C3DF45}"/>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30961980-EC0B-4F21-B59B-A747A318240A}"/>
              </a:ext>
            </a:extLst>
          </p:cNvPr>
          <p:cNvSpPr>
            <a:spLocks noGrp="1"/>
          </p:cNvSpPr>
          <p:nvPr>
            <p:ph type="sldNum" sz="quarter" idx="12"/>
          </p:nvPr>
        </p:nvSpPr>
        <p:spPr/>
        <p:txBody>
          <a:bodyPr/>
          <a:lstStyle>
            <a:lvl1pPr>
              <a:defRPr/>
            </a:lvl1pPr>
          </a:lstStyle>
          <a:p>
            <a:fld id="{01EF1A2C-F8A6-49CB-8CCF-7EF816E981F0}" type="slidenum">
              <a:rPr lang="en-US" altLang="es-ES"/>
              <a:pPr/>
              <a:t>‹#›</a:t>
            </a:fld>
            <a:endParaRPr lang="en-US" altLang="es-ES"/>
          </a:p>
        </p:txBody>
      </p:sp>
    </p:spTree>
    <p:extLst>
      <p:ext uri="{BB962C8B-B14F-4D97-AF65-F5344CB8AC3E}">
        <p14:creationId xmlns:p14="http://schemas.microsoft.com/office/powerpoint/2010/main" val="9128402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a:extLst>
              <a:ext uri="{FF2B5EF4-FFF2-40B4-BE49-F238E27FC236}">
                <a16:creationId xmlns:a16="http://schemas.microsoft.com/office/drawing/2014/main" id="{D26EB97E-BBE2-406A-B598-188E9DF2AE0C}"/>
              </a:ext>
            </a:extLst>
          </p:cNvPr>
          <p:cNvSpPr>
            <a:spLocks noGrp="1"/>
          </p:cNvSpPr>
          <p:nvPr>
            <p:ph type="dt" sz="half" idx="10"/>
          </p:nvPr>
        </p:nvSpPr>
        <p:spPr/>
        <p:txBody>
          <a:bodyPr/>
          <a:lstStyle>
            <a:lvl1pPr>
              <a:defRPr/>
            </a:lvl1pPr>
          </a:lstStyle>
          <a:p>
            <a:pPr>
              <a:defRPr/>
            </a:pPr>
            <a:fld id="{169C3192-1B6C-4CEA-B6F9-54843B1E0610}" type="datetimeFigureOut">
              <a:rPr lang="en-US"/>
              <a:pPr>
                <a:defRPr/>
              </a:pPr>
              <a:t>9/14/2020</a:t>
            </a:fld>
            <a:endParaRPr lang="en-US"/>
          </a:p>
        </p:txBody>
      </p:sp>
      <p:sp>
        <p:nvSpPr>
          <p:cNvPr id="5" name="عنصر نائب للتذييل 4">
            <a:extLst>
              <a:ext uri="{FF2B5EF4-FFF2-40B4-BE49-F238E27FC236}">
                <a16:creationId xmlns:a16="http://schemas.microsoft.com/office/drawing/2014/main" id="{D9599B52-732B-4087-931D-C1F6A7B9B644}"/>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3E9E2B00-25CE-4118-9C8E-B7A565DD8795}"/>
              </a:ext>
            </a:extLst>
          </p:cNvPr>
          <p:cNvSpPr>
            <a:spLocks noGrp="1"/>
          </p:cNvSpPr>
          <p:nvPr>
            <p:ph type="sldNum" sz="quarter" idx="12"/>
          </p:nvPr>
        </p:nvSpPr>
        <p:spPr/>
        <p:txBody>
          <a:bodyPr/>
          <a:lstStyle>
            <a:lvl1pPr>
              <a:defRPr/>
            </a:lvl1pPr>
          </a:lstStyle>
          <a:p>
            <a:fld id="{79117EE6-5E7E-4726-A5F6-6B9616809950}" type="slidenum">
              <a:rPr lang="en-US" altLang="es-ES"/>
              <a:pPr/>
              <a:t>‹#›</a:t>
            </a:fld>
            <a:endParaRPr lang="en-US" altLang="es-ES"/>
          </a:p>
        </p:txBody>
      </p:sp>
    </p:spTree>
    <p:extLst>
      <p:ext uri="{BB962C8B-B14F-4D97-AF65-F5344CB8AC3E}">
        <p14:creationId xmlns:p14="http://schemas.microsoft.com/office/powerpoint/2010/main" val="35796429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3">
            <a:extLst>
              <a:ext uri="{FF2B5EF4-FFF2-40B4-BE49-F238E27FC236}">
                <a16:creationId xmlns:a16="http://schemas.microsoft.com/office/drawing/2014/main" id="{3E9739C0-2982-496C-95EC-15BC50383655}"/>
              </a:ext>
            </a:extLst>
          </p:cNvPr>
          <p:cNvSpPr>
            <a:spLocks noGrp="1"/>
          </p:cNvSpPr>
          <p:nvPr>
            <p:ph type="dt" sz="half" idx="10"/>
          </p:nvPr>
        </p:nvSpPr>
        <p:spPr/>
        <p:txBody>
          <a:bodyPr/>
          <a:lstStyle>
            <a:lvl1pPr>
              <a:defRPr/>
            </a:lvl1pPr>
          </a:lstStyle>
          <a:p>
            <a:pPr>
              <a:defRPr/>
            </a:pPr>
            <a:fld id="{8B2B77BE-85C6-4909-9F58-A0BF2BD2C35C}" type="datetimeFigureOut">
              <a:rPr lang="en-US"/>
              <a:pPr>
                <a:defRPr/>
              </a:pPr>
              <a:t>9/14/2020</a:t>
            </a:fld>
            <a:endParaRPr lang="en-US"/>
          </a:p>
        </p:txBody>
      </p:sp>
      <p:sp>
        <p:nvSpPr>
          <p:cNvPr id="6" name="عنصر نائب للتذييل 4">
            <a:extLst>
              <a:ext uri="{FF2B5EF4-FFF2-40B4-BE49-F238E27FC236}">
                <a16:creationId xmlns:a16="http://schemas.microsoft.com/office/drawing/2014/main" id="{FC383C4D-32EA-4FCB-AA24-40D726530332}"/>
              </a:ext>
            </a:extLst>
          </p:cNvPr>
          <p:cNvSpPr>
            <a:spLocks noGrp="1"/>
          </p:cNvSpPr>
          <p:nvPr>
            <p:ph type="ftr" sz="quarter" idx="11"/>
          </p:nvPr>
        </p:nvSpPr>
        <p:spPr/>
        <p:txBody>
          <a:bodyPr/>
          <a:lstStyle>
            <a:lvl1pPr>
              <a:defRPr/>
            </a:lvl1pPr>
          </a:lstStyle>
          <a:p>
            <a:pPr>
              <a:defRPr/>
            </a:pPr>
            <a:endParaRPr lang="en-US"/>
          </a:p>
        </p:txBody>
      </p:sp>
      <p:sp>
        <p:nvSpPr>
          <p:cNvPr id="7" name="عنصر نائب لرقم الشريحة 5">
            <a:extLst>
              <a:ext uri="{FF2B5EF4-FFF2-40B4-BE49-F238E27FC236}">
                <a16:creationId xmlns:a16="http://schemas.microsoft.com/office/drawing/2014/main" id="{8E595DF0-7F77-406A-9F60-B38368014505}"/>
              </a:ext>
            </a:extLst>
          </p:cNvPr>
          <p:cNvSpPr>
            <a:spLocks noGrp="1"/>
          </p:cNvSpPr>
          <p:nvPr>
            <p:ph type="sldNum" sz="quarter" idx="12"/>
          </p:nvPr>
        </p:nvSpPr>
        <p:spPr/>
        <p:txBody>
          <a:bodyPr/>
          <a:lstStyle>
            <a:lvl1pPr>
              <a:defRPr/>
            </a:lvl1pPr>
          </a:lstStyle>
          <a:p>
            <a:fld id="{BE3F6CAA-A2BF-440F-A3D1-99E470D31A82}" type="slidenum">
              <a:rPr lang="en-US" altLang="es-ES"/>
              <a:pPr/>
              <a:t>‹#›</a:t>
            </a:fld>
            <a:endParaRPr lang="en-US" altLang="es-ES"/>
          </a:p>
        </p:txBody>
      </p:sp>
    </p:spTree>
    <p:extLst>
      <p:ext uri="{BB962C8B-B14F-4D97-AF65-F5344CB8AC3E}">
        <p14:creationId xmlns:p14="http://schemas.microsoft.com/office/powerpoint/2010/main" val="4109741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3">
            <a:extLst>
              <a:ext uri="{FF2B5EF4-FFF2-40B4-BE49-F238E27FC236}">
                <a16:creationId xmlns:a16="http://schemas.microsoft.com/office/drawing/2014/main" id="{8E64F65E-4730-43F1-AF18-BDB899AB9F18}"/>
              </a:ext>
            </a:extLst>
          </p:cNvPr>
          <p:cNvSpPr>
            <a:spLocks noGrp="1"/>
          </p:cNvSpPr>
          <p:nvPr>
            <p:ph type="dt" sz="half" idx="10"/>
          </p:nvPr>
        </p:nvSpPr>
        <p:spPr/>
        <p:txBody>
          <a:bodyPr/>
          <a:lstStyle>
            <a:lvl1pPr>
              <a:defRPr/>
            </a:lvl1pPr>
          </a:lstStyle>
          <a:p>
            <a:pPr>
              <a:defRPr/>
            </a:pPr>
            <a:fld id="{2D31EE70-010D-488A-9745-55117C5FBD7C}" type="datetimeFigureOut">
              <a:rPr lang="en-US"/>
              <a:pPr>
                <a:defRPr/>
              </a:pPr>
              <a:t>9/14/2020</a:t>
            </a:fld>
            <a:endParaRPr lang="en-US"/>
          </a:p>
        </p:txBody>
      </p:sp>
      <p:sp>
        <p:nvSpPr>
          <p:cNvPr id="8" name="عنصر نائب للتذييل 4">
            <a:extLst>
              <a:ext uri="{FF2B5EF4-FFF2-40B4-BE49-F238E27FC236}">
                <a16:creationId xmlns:a16="http://schemas.microsoft.com/office/drawing/2014/main" id="{61BC9933-8540-4D7B-81C0-E7F10ADD4106}"/>
              </a:ext>
            </a:extLst>
          </p:cNvPr>
          <p:cNvSpPr>
            <a:spLocks noGrp="1"/>
          </p:cNvSpPr>
          <p:nvPr>
            <p:ph type="ftr" sz="quarter" idx="11"/>
          </p:nvPr>
        </p:nvSpPr>
        <p:spPr/>
        <p:txBody>
          <a:bodyPr/>
          <a:lstStyle>
            <a:lvl1pPr>
              <a:defRPr/>
            </a:lvl1pPr>
          </a:lstStyle>
          <a:p>
            <a:pPr>
              <a:defRPr/>
            </a:pPr>
            <a:endParaRPr lang="en-US"/>
          </a:p>
        </p:txBody>
      </p:sp>
      <p:sp>
        <p:nvSpPr>
          <p:cNvPr id="9" name="عنصر نائب لرقم الشريحة 5">
            <a:extLst>
              <a:ext uri="{FF2B5EF4-FFF2-40B4-BE49-F238E27FC236}">
                <a16:creationId xmlns:a16="http://schemas.microsoft.com/office/drawing/2014/main" id="{6EE04723-49F1-4F55-AF86-05199117498B}"/>
              </a:ext>
            </a:extLst>
          </p:cNvPr>
          <p:cNvSpPr>
            <a:spLocks noGrp="1"/>
          </p:cNvSpPr>
          <p:nvPr>
            <p:ph type="sldNum" sz="quarter" idx="12"/>
          </p:nvPr>
        </p:nvSpPr>
        <p:spPr/>
        <p:txBody>
          <a:bodyPr/>
          <a:lstStyle>
            <a:lvl1pPr>
              <a:defRPr/>
            </a:lvl1pPr>
          </a:lstStyle>
          <a:p>
            <a:fld id="{47057EF4-AE84-4E90-AD7E-C1AACD1DC8DD}" type="slidenum">
              <a:rPr lang="en-US" altLang="es-ES"/>
              <a:pPr/>
              <a:t>‹#›</a:t>
            </a:fld>
            <a:endParaRPr lang="en-US" altLang="es-ES"/>
          </a:p>
        </p:txBody>
      </p:sp>
    </p:spTree>
    <p:extLst>
      <p:ext uri="{BB962C8B-B14F-4D97-AF65-F5344CB8AC3E}">
        <p14:creationId xmlns:p14="http://schemas.microsoft.com/office/powerpoint/2010/main" val="543689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3">
            <a:extLst>
              <a:ext uri="{FF2B5EF4-FFF2-40B4-BE49-F238E27FC236}">
                <a16:creationId xmlns:a16="http://schemas.microsoft.com/office/drawing/2014/main" id="{E6982AD1-7141-4FD9-BC3F-F8D25DAC9F32}"/>
              </a:ext>
            </a:extLst>
          </p:cNvPr>
          <p:cNvSpPr>
            <a:spLocks noGrp="1"/>
          </p:cNvSpPr>
          <p:nvPr>
            <p:ph type="dt" sz="half" idx="10"/>
          </p:nvPr>
        </p:nvSpPr>
        <p:spPr/>
        <p:txBody>
          <a:bodyPr/>
          <a:lstStyle>
            <a:lvl1pPr>
              <a:defRPr/>
            </a:lvl1pPr>
          </a:lstStyle>
          <a:p>
            <a:pPr>
              <a:defRPr/>
            </a:pPr>
            <a:fld id="{A3A71120-52C9-44FA-AAB3-A84D36CCB257}" type="datetimeFigureOut">
              <a:rPr lang="en-US"/>
              <a:pPr>
                <a:defRPr/>
              </a:pPr>
              <a:t>9/14/2020</a:t>
            </a:fld>
            <a:endParaRPr lang="en-US"/>
          </a:p>
        </p:txBody>
      </p:sp>
      <p:sp>
        <p:nvSpPr>
          <p:cNvPr id="4" name="عنصر نائب للتذييل 4">
            <a:extLst>
              <a:ext uri="{FF2B5EF4-FFF2-40B4-BE49-F238E27FC236}">
                <a16:creationId xmlns:a16="http://schemas.microsoft.com/office/drawing/2014/main" id="{CD192739-92AC-41CC-B119-E757FDDDB9DF}"/>
              </a:ext>
            </a:extLst>
          </p:cNvPr>
          <p:cNvSpPr>
            <a:spLocks noGrp="1"/>
          </p:cNvSpPr>
          <p:nvPr>
            <p:ph type="ftr" sz="quarter" idx="11"/>
          </p:nvPr>
        </p:nvSpPr>
        <p:spPr/>
        <p:txBody>
          <a:bodyPr/>
          <a:lstStyle>
            <a:lvl1pPr>
              <a:defRPr/>
            </a:lvl1pPr>
          </a:lstStyle>
          <a:p>
            <a:pPr>
              <a:defRPr/>
            </a:pPr>
            <a:endParaRPr lang="en-US"/>
          </a:p>
        </p:txBody>
      </p:sp>
      <p:sp>
        <p:nvSpPr>
          <p:cNvPr id="5" name="عنصر نائب لرقم الشريحة 5">
            <a:extLst>
              <a:ext uri="{FF2B5EF4-FFF2-40B4-BE49-F238E27FC236}">
                <a16:creationId xmlns:a16="http://schemas.microsoft.com/office/drawing/2014/main" id="{C5AAA0DF-70C8-4715-9D7D-7713700BB653}"/>
              </a:ext>
            </a:extLst>
          </p:cNvPr>
          <p:cNvSpPr>
            <a:spLocks noGrp="1"/>
          </p:cNvSpPr>
          <p:nvPr>
            <p:ph type="sldNum" sz="quarter" idx="12"/>
          </p:nvPr>
        </p:nvSpPr>
        <p:spPr/>
        <p:txBody>
          <a:bodyPr/>
          <a:lstStyle>
            <a:lvl1pPr>
              <a:defRPr/>
            </a:lvl1pPr>
          </a:lstStyle>
          <a:p>
            <a:fld id="{3D585A0A-1843-4637-9F9A-EBB2EDB9F502}" type="slidenum">
              <a:rPr lang="en-US" altLang="es-ES"/>
              <a:pPr/>
              <a:t>‹#›</a:t>
            </a:fld>
            <a:endParaRPr lang="en-US" altLang="es-ES"/>
          </a:p>
        </p:txBody>
      </p:sp>
    </p:spTree>
    <p:extLst>
      <p:ext uri="{BB962C8B-B14F-4D97-AF65-F5344CB8AC3E}">
        <p14:creationId xmlns:p14="http://schemas.microsoft.com/office/powerpoint/2010/main" val="2757162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a:extLst>
              <a:ext uri="{FF2B5EF4-FFF2-40B4-BE49-F238E27FC236}">
                <a16:creationId xmlns:a16="http://schemas.microsoft.com/office/drawing/2014/main" id="{1D38F369-9CED-4CA7-A750-86E452275E84}"/>
              </a:ext>
            </a:extLst>
          </p:cNvPr>
          <p:cNvSpPr>
            <a:spLocks noGrp="1"/>
          </p:cNvSpPr>
          <p:nvPr>
            <p:ph type="dt" sz="half" idx="10"/>
          </p:nvPr>
        </p:nvSpPr>
        <p:spPr/>
        <p:txBody>
          <a:bodyPr/>
          <a:lstStyle>
            <a:lvl1pPr>
              <a:defRPr/>
            </a:lvl1pPr>
          </a:lstStyle>
          <a:p>
            <a:pPr>
              <a:defRPr/>
            </a:pPr>
            <a:fld id="{FC3BE102-98CB-41C2-92BA-DC19A272F736}" type="datetimeFigureOut">
              <a:rPr lang="en-US"/>
              <a:pPr>
                <a:defRPr/>
              </a:pPr>
              <a:t>9/14/2020</a:t>
            </a:fld>
            <a:endParaRPr lang="en-US"/>
          </a:p>
        </p:txBody>
      </p:sp>
      <p:sp>
        <p:nvSpPr>
          <p:cNvPr id="3" name="عنصر نائب للتذييل 4">
            <a:extLst>
              <a:ext uri="{FF2B5EF4-FFF2-40B4-BE49-F238E27FC236}">
                <a16:creationId xmlns:a16="http://schemas.microsoft.com/office/drawing/2014/main" id="{E2DE4EBF-3E27-4183-8EFB-3EDDF6C89433}"/>
              </a:ext>
            </a:extLst>
          </p:cNvPr>
          <p:cNvSpPr>
            <a:spLocks noGrp="1"/>
          </p:cNvSpPr>
          <p:nvPr>
            <p:ph type="ftr" sz="quarter" idx="11"/>
          </p:nvPr>
        </p:nvSpPr>
        <p:spPr/>
        <p:txBody>
          <a:bodyPr/>
          <a:lstStyle>
            <a:lvl1pPr>
              <a:defRPr/>
            </a:lvl1pPr>
          </a:lstStyle>
          <a:p>
            <a:pPr>
              <a:defRPr/>
            </a:pPr>
            <a:endParaRPr lang="en-US"/>
          </a:p>
        </p:txBody>
      </p:sp>
      <p:sp>
        <p:nvSpPr>
          <p:cNvPr id="4" name="عنصر نائب لرقم الشريحة 5">
            <a:extLst>
              <a:ext uri="{FF2B5EF4-FFF2-40B4-BE49-F238E27FC236}">
                <a16:creationId xmlns:a16="http://schemas.microsoft.com/office/drawing/2014/main" id="{1767E0B7-7752-42AE-A3EE-E19C49FF6801}"/>
              </a:ext>
            </a:extLst>
          </p:cNvPr>
          <p:cNvSpPr>
            <a:spLocks noGrp="1"/>
          </p:cNvSpPr>
          <p:nvPr>
            <p:ph type="sldNum" sz="quarter" idx="12"/>
          </p:nvPr>
        </p:nvSpPr>
        <p:spPr/>
        <p:txBody>
          <a:bodyPr/>
          <a:lstStyle>
            <a:lvl1pPr>
              <a:defRPr/>
            </a:lvl1pPr>
          </a:lstStyle>
          <a:p>
            <a:fld id="{EAEA46FE-E67D-4DE0-AB76-D1F74EF119D8}" type="slidenum">
              <a:rPr lang="en-US" altLang="es-ES"/>
              <a:pPr/>
              <a:t>‹#›</a:t>
            </a:fld>
            <a:endParaRPr lang="en-US" altLang="es-ES"/>
          </a:p>
        </p:txBody>
      </p:sp>
    </p:spTree>
    <p:extLst>
      <p:ext uri="{BB962C8B-B14F-4D97-AF65-F5344CB8AC3E}">
        <p14:creationId xmlns:p14="http://schemas.microsoft.com/office/powerpoint/2010/main" val="3328880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id="{48790496-CEED-435D-B707-A8A54A5EC5AE}"/>
              </a:ext>
            </a:extLst>
          </p:cNvPr>
          <p:cNvSpPr>
            <a:spLocks noGrp="1"/>
          </p:cNvSpPr>
          <p:nvPr>
            <p:ph type="dt" sz="half" idx="10"/>
          </p:nvPr>
        </p:nvSpPr>
        <p:spPr/>
        <p:txBody>
          <a:bodyPr/>
          <a:lstStyle>
            <a:lvl1pPr>
              <a:defRPr/>
            </a:lvl1pPr>
          </a:lstStyle>
          <a:p>
            <a:pPr>
              <a:defRPr/>
            </a:pPr>
            <a:fld id="{4A8A3006-EA06-4858-93FF-CF1862E2AC83}" type="datetimeFigureOut">
              <a:rPr lang="en-US"/>
              <a:pPr>
                <a:defRPr/>
              </a:pPr>
              <a:t>9/14/2020</a:t>
            </a:fld>
            <a:endParaRPr lang="en-US"/>
          </a:p>
        </p:txBody>
      </p:sp>
      <p:sp>
        <p:nvSpPr>
          <p:cNvPr id="6" name="عنصر نائب للتذييل 4">
            <a:extLst>
              <a:ext uri="{FF2B5EF4-FFF2-40B4-BE49-F238E27FC236}">
                <a16:creationId xmlns:a16="http://schemas.microsoft.com/office/drawing/2014/main" id="{CDF35575-0B1F-4A31-9DE5-995E8BF0AB9F}"/>
              </a:ext>
            </a:extLst>
          </p:cNvPr>
          <p:cNvSpPr>
            <a:spLocks noGrp="1"/>
          </p:cNvSpPr>
          <p:nvPr>
            <p:ph type="ftr" sz="quarter" idx="11"/>
          </p:nvPr>
        </p:nvSpPr>
        <p:spPr/>
        <p:txBody>
          <a:bodyPr/>
          <a:lstStyle>
            <a:lvl1pPr>
              <a:defRPr/>
            </a:lvl1pPr>
          </a:lstStyle>
          <a:p>
            <a:pPr>
              <a:defRPr/>
            </a:pPr>
            <a:endParaRPr lang="en-US"/>
          </a:p>
        </p:txBody>
      </p:sp>
      <p:sp>
        <p:nvSpPr>
          <p:cNvPr id="7" name="عنصر نائب لرقم الشريحة 5">
            <a:extLst>
              <a:ext uri="{FF2B5EF4-FFF2-40B4-BE49-F238E27FC236}">
                <a16:creationId xmlns:a16="http://schemas.microsoft.com/office/drawing/2014/main" id="{1DD9BBF3-5560-4134-803B-6E7DF3B72285}"/>
              </a:ext>
            </a:extLst>
          </p:cNvPr>
          <p:cNvSpPr>
            <a:spLocks noGrp="1"/>
          </p:cNvSpPr>
          <p:nvPr>
            <p:ph type="sldNum" sz="quarter" idx="12"/>
          </p:nvPr>
        </p:nvSpPr>
        <p:spPr/>
        <p:txBody>
          <a:bodyPr/>
          <a:lstStyle>
            <a:lvl1pPr>
              <a:defRPr/>
            </a:lvl1pPr>
          </a:lstStyle>
          <a:p>
            <a:fld id="{51BD5983-C4ED-4612-900C-A73CF62B5D7A}" type="slidenum">
              <a:rPr lang="en-US" altLang="es-ES"/>
              <a:pPr/>
              <a:t>‹#›</a:t>
            </a:fld>
            <a:endParaRPr lang="en-US" altLang="es-ES"/>
          </a:p>
        </p:txBody>
      </p:sp>
    </p:spTree>
    <p:extLst>
      <p:ext uri="{BB962C8B-B14F-4D97-AF65-F5344CB8AC3E}">
        <p14:creationId xmlns:p14="http://schemas.microsoft.com/office/powerpoint/2010/main" val="1409733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9A246-2A82-4D44-9F65-6278EB1EAE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2ECD31-FF11-4642-971B-DD6DD27F79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F06E7B-B4DF-48C5-BD56-ADD3B4CE61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E4B656-6EFC-4B86-9346-17920DEAB0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AFD698-226C-4F6B-8C23-B5F37953ED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8CF73D-B5E4-43D9-A086-A43E3C30376A}"/>
              </a:ext>
            </a:extLst>
          </p:cNvPr>
          <p:cNvSpPr>
            <a:spLocks noGrp="1"/>
          </p:cNvSpPr>
          <p:nvPr>
            <p:ph type="dt" sz="half" idx="10"/>
          </p:nvPr>
        </p:nvSpPr>
        <p:spPr/>
        <p:txBody>
          <a:bodyPr/>
          <a:lstStyle/>
          <a:p>
            <a:fld id="{E3E82FF6-592A-478B-B38F-3F5233A39DA6}" type="datetimeFigureOut">
              <a:rPr lang="en-US" smtClean="0"/>
              <a:t>9/14/2020</a:t>
            </a:fld>
            <a:endParaRPr lang="en-US"/>
          </a:p>
        </p:txBody>
      </p:sp>
      <p:sp>
        <p:nvSpPr>
          <p:cNvPr id="8" name="Footer Placeholder 7">
            <a:extLst>
              <a:ext uri="{FF2B5EF4-FFF2-40B4-BE49-F238E27FC236}">
                <a16:creationId xmlns:a16="http://schemas.microsoft.com/office/drawing/2014/main" id="{7C7E20A2-4D88-49B3-AFDF-333DE13D5C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F0979C-8BE5-4049-88DF-CA836549A67F}"/>
              </a:ext>
            </a:extLst>
          </p:cNvPr>
          <p:cNvSpPr>
            <a:spLocks noGrp="1"/>
          </p:cNvSpPr>
          <p:nvPr>
            <p:ph type="sldNum" sz="quarter" idx="12"/>
          </p:nvPr>
        </p:nvSpPr>
        <p:spPr/>
        <p:txBody>
          <a:bodyPr/>
          <a:lstStyle/>
          <a:p>
            <a:fld id="{5DA9F9AF-7B22-49D8-9E19-646929179FBE}" type="slidenum">
              <a:rPr lang="en-US" smtClean="0"/>
              <a:t>‹#›</a:t>
            </a:fld>
            <a:endParaRPr lang="en-US"/>
          </a:p>
        </p:txBody>
      </p:sp>
    </p:spTree>
    <p:extLst>
      <p:ext uri="{BB962C8B-B14F-4D97-AF65-F5344CB8AC3E}">
        <p14:creationId xmlns:p14="http://schemas.microsoft.com/office/powerpoint/2010/main" val="34229860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id="{8580C304-8C81-4AA3-8BE1-35E1FADFE459}"/>
              </a:ext>
            </a:extLst>
          </p:cNvPr>
          <p:cNvSpPr>
            <a:spLocks noGrp="1"/>
          </p:cNvSpPr>
          <p:nvPr>
            <p:ph type="dt" sz="half" idx="10"/>
          </p:nvPr>
        </p:nvSpPr>
        <p:spPr/>
        <p:txBody>
          <a:bodyPr/>
          <a:lstStyle>
            <a:lvl1pPr>
              <a:defRPr/>
            </a:lvl1pPr>
          </a:lstStyle>
          <a:p>
            <a:pPr>
              <a:defRPr/>
            </a:pPr>
            <a:fld id="{74BEFA90-B4B5-4E8D-98AF-FAE05D6BED15}" type="datetimeFigureOut">
              <a:rPr lang="en-US"/>
              <a:pPr>
                <a:defRPr/>
              </a:pPr>
              <a:t>9/14/2020</a:t>
            </a:fld>
            <a:endParaRPr lang="en-US"/>
          </a:p>
        </p:txBody>
      </p:sp>
      <p:sp>
        <p:nvSpPr>
          <p:cNvPr id="6" name="عنصر نائب للتذييل 4">
            <a:extLst>
              <a:ext uri="{FF2B5EF4-FFF2-40B4-BE49-F238E27FC236}">
                <a16:creationId xmlns:a16="http://schemas.microsoft.com/office/drawing/2014/main" id="{53C03AE8-9257-417E-A715-3222B538DDD7}"/>
              </a:ext>
            </a:extLst>
          </p:cNvPr>
          <p:cNvSpPr>
            <a:spLocks noGrp="1"/>
          </p:cNvSpPr>
          <p:nvPr>
            <p:ph type="ftr" sz="quarter" idx="11"/>
          </p:nvPr>
        </p:nvSpPr>
        <p:spPr/>
        <p:txBody>
          <a:bodyPr/>
          <a:lstStyle>
            <a:lvl1pPr>
              <a:defRPr/>
            </a:lvl1pPr>
          </a:lstStyle>
          <a:p>
            <a:pPr>
              <a:defRPr/>
            </a:pPr>
            <a:endParaRPr lang="en-US"/>
          </a:p>
        </p:txBody>
      </p:sp>
      <p:sp>
        <p:nvSpPr>
          <p:cNvPr id="7" name="عنصر نائب لرقم الشريحة 5">
            <a:extLst>
              <a:ext uri="{FF2B5EF4-FFF2-40B4-BE49-F238E27FC236}">
                <a16:creationId xmlns:a16="http://schemas.microsoft.com/office/drawing/2014/main" id="{A27CE5FC-2738-4EC6-89A1-743E70070096}"/>
              </a:ext>
            </a:extLst>
          </p:cNvPr>
          <p:cNvSpPr>
            <a:spLocks noGrp="1"/>
          </p:cNvSpPr>
          <p:nvPr>
            <p:ph type="sldNum" sz="quarter" idx="12"/>
          </p:nvPr>
        </p:nvSpPr>
        <p:spPr/>
        <p:txBody>
          <a:bodyPr/>
          <a:lstStyle>
            <a:lvl1pPr>
              <a:defRPr/>
            </a:lvl1pPr>
          </a:lstStyle>
          <a:p>
            <a:fld id="{7B6D4893-92F8-4877-A273-4838136541FF}" type="slidenum">
              <a:rPr lang="en-US" altLang="es-ES"/>
              <a:pPr/>
              <a:t>‹#›</a:t>
            </a:fld>
            <a:endParaRPr lang="en-US" altLang="es-ES"/>
          </a:p>
        </p:txBody>
      </p:sp>
    </p:spTree>
    <p:extLst>
      <p:ext uri="{BB962C8B-B14F-4D97-AF65-F5344CB8AC3E}">
        <p14:creationId xmlns:p14="http://schemas.microsoft.com/office/powerpoint/2010/main" val="24439518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0ED56224-53E7-4A67-B72C-68963C1D34DD}"/>
              </a:ext>
            </a:extLst>
          </p:cNvPr>
          <p:cNvSpPr>
            <a:spLocks noGrp="1"/>
          </p:cNvSpPr>
          <p:nvPr>
            <p:ph type="dt" sz="half" idx="10"/>
          </p:nvPr>
        </p:nvSpPr>
        <p:spPr/>
        <p:txBody>
          <a:bodyPr/>
          <a:lstStyle>
            <a:lvl1pPr>
              <a:defRPr/>
            </a:lvl1pPr>
          </a:lstStyle>
          <a:p>
            <a:pPr>
              <a:defRPr/>
            </a:pPr>
            <a:fld id="{90EB8A48-1A71-4D58-8659-41A5DB2260FC}" type="datetimeFigureOut">
              <a:rPr lang="en-US"/>
              <a:pPr>
                <a:defRPr/>
              </a:pPr>
              <a:t>9/14/2020</a:t>
            </a:fld>
            <a:endParaRPr lang="en-US"/>
          </a:p>
        </p:txBody>
      </p:sp>
      <p:sp>
        <p:nvSpPr>
          <p:cNvPr id="5" name="عنصر نائب للتذييل 4">
            <a:extLst>
              <a:ext uri="{FF2B5EF4-FFF2-40B4-BE49-F238E27FC236}">
                <a16:creationId xmlns:a16="http://schemas.microsoft.com/office/drawing/2014/main" id="{C412D0DE-2ADE-4803-BE97-BEFEBA3E2232}"/>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ED09C717-5A7C-41A7-8C93-7C4E9713D387}"/>
              </a:ext>
            </a:extLst>
          </p:cNvPr>
          <p:cNvSpPr>
            <a:spLocks noGrp="1"/>
          </p:cNvSpPr>
          <p:nvPr>
            <p:ph type="sldNum" sz="quarter" idx="12"/>
          </p:nvPr>
        </p:nvSpPr>
        <p:spPr/>
        <p:txBody>
          <a:bodyPr/>
          <a:lstStyle>
            <a:lvl1pPr>
              <a:defRPr/>
            </a:lvl1pPr>
          </a:lstStyle>
          <a:p>
            <a:fld id="{444FADB0-CDCB-43BF-9B43-5965C9A01112}" type="slidenum">
              <a:rPr lang="en-US" altLang="es-ES"/>
              <a:pPr/>
              <a:t>‹#›</a:t>
            </a:fld>
            <a:endParaRPr lang="en-US" altLang="es-ES"/>
          </a:p>
        </p:txBody>
      </p:sp>
    </p:spTree>
    <p:extLst>
      <p:ext uri="{BB962C8B-B14F-4D97-AF65-F5344CB8AC3E}">
        <p14:creationId xmlns:p14="http://schemas.microsoft.com/office/powerpoint/2010/main" val="25272992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4077AB80-304D-417F-8FBF-AABE5ECFE23D}"/>
              </a:ext>
            </a:extLst>
          </p:cNvPr>
          <p:cNvSpPr>
            <a:spLocks noGrp="1"/>
          </p:cNvSpPr>
          <p:nvPr>
            <p:ph type="dt" sz="half" idx="10"/>
          </p:nvPr>
        </p:nvSpPr>
        <p:spPr/>
        <p:txBody>
          <a:bodyPr/>
          <a:lstStyle>
            <a:lvl1pPr>
              <a:defRPr/>
            </a:lvl1pPr>
          </a:lstStyle>
          <a:p>
            <a:pPr>
              <a:defRPr/>
            </a:pPr>
            <a:fld id="{956B9934-A90C-45AF-86A0-4DB5B0359C53}" type="datetimeFigureOut">
              <a:rPr lang="en-US"/>
              <a:pPr>
                <a:defRPr/>
              </a:pPr>
              <a:t>9/14/2020</a:t>
            </a:fld>
            <a:endParaRPr lang="en-US"/>
          </a:p>
        </p:txBody>
      </p:sp>
      <p:sp>
        <p:nvSpPr>
          <p:cNvPr id="5" name="عنصر نائب للتذييل 4">
            <a:extLst>
              <a:ext uri="{FF2B5EF4-FFF2-40B4-BE49-F238E27FC236}">
                <a16:creationId xmlns:a16="http://schemas.microsoft.com/office/drawing/2014/main" id="{291C9196-3401-418A-83DD-F037CA8622DF}"/>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363D3FB4-6EC9-4E50-B3A9-E41D9E257929}"/>
              </a:ext>
            </a:extLst>
          </p:cNvPr>
          <p:cNvSpPr>
            <a:spLocks noGrp="1"/>
          </p:cNvSpPr>
          <p:nvPr>
            <p:ph type="sldNum" sz="quarter" idx="12"/>
          </p:nvPr>
        </p:nvSpPr>
        <p:spPr/>
        <p:txBody>
          <a:bodyPr/>
          <a:lstStyle>
            <a:lvl1pPr>
              <a:defRPr/>
            </a:lvl1pPr>
          </a:lstStyle>
          <a:p>
            <a:fld id="{3FB6A344-16E2-42C5-9AEE-35202706B85F}" type="slidenum">
              <a:rPr lang="en-US" altLang="es-ES"/>
              <a:pPr/>
              <a:t>‹#›</a:t>
            </a:fld>
            <a:endParaRPr lang="en-US" altLang="es-ES"/>
          </a:p>
        </p:txBody>
      </p:sp>
    </p:spTree>
    <p:extLst>
      <p:ext uri="{BB962C8B-B14F-4D97-AF65-F5344CB8AC3E}">
        <p14:creationId xmlns:p14="http://schemas.microsoft.com/office/powerpoint/2010/main" val="442084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840F2-E9C6-4E28-821D-ADCBD603F4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B0777B-7A40-46EA-AFA6-DBC697902707}"/>
              </a:ext>
            </a:extLst>
          </p:cNvPr>
          <p:cNvSpPr>
            <a:spLocks noGrp="1"/>
          </p:cNvSpPr>
          <p:nvPr>
            <p:ph type="dt" sz="half" idx="10"/>
          </p:nvPr>
        </p:nvSpPr>
        <p:spPr/>
        <p:txBody>
          <a:bodyPr/>
          <a:lstStyle/>
          <a:p>
            <a:fld id="{E3E82FF6-592A-478B-B38F-3F5233A39DA6}" type="datetimeFigureOut">
              <a:rPr lang="en-US" smtClean="0"/>
              <a:t>9/14/2020</a:t>
            </a:fld>
            <a:endParaRPr lang="en-US"/>
          </a:p>
        </p:txBody>
      </p:sp>
      <p:sp>
        <p:nvSpPr>
          <p:cNvPr id="4" name="Footer Placeholder 3">
            <a:extLst>
              <a:ext uri="{FF2B5EF4-FFF2-40B4-BE49-F238E27FC236}">
                <a16:creationId xmlns:a16="http://schemas.microsoft.com/office/drawing/2014/main" id="{0B2B51EF-2EA0-4F43-8B04-A711B8E2A6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FCD5AB-5E22-49DB-A265-12D375B76746}"/>
              </a:ext>
            </a:extLst>
          </p:cNvPr>
          <p:cNvSpPr>
            <a:spLocks noGrp="1"/>
          </p:cNvSpPr>
          <p:nvPr>
            <p:ph type="sldNum" sz="quarter" idx="12"/>
          </p:nvPr>
        </p:nvSpPr>
        <p:spPr/>
        <p:txBody>
          <a:bodyPr/>
          <a:lstStyle/>
          <a:p>
            <a:fld id="{5DA9F9AF-7B22-49D8-9E19-646929179FBE}" type="slidenum">
              <a:rPr lang="en-US" smtClean="0"/>
              <a:t>‹#›</a:t>
            </a:fld>
            <a:endParaRPr lang="en-US"/>
          </a:p>
        </p:txBody>
      </p:sp>
    </p:spTree>
    <p:extLst>
      <p:ext uri="{BB962C8B-B14F-4D97-AF65-F5344CB8AC3E}">
        <p14:creationId xmlns:p14="http://schemas.microsoft.com/office/powerpoint/2010/main" val="11261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BA6ED3-0336-42BC-AA95-E26A98E5670B}"/>
              </a:ext>
            </a:extLst>
          </p:cNvPr>
          <p:cNvSpPr>
            <a:spLocks noGrp="1"/>
          </p:cNvSpPr>
          <p:nvPr>
            <p:ph type="dt" sz="half" idx="10"/>
          </p:nvPr>
        </p:nvSpPr>
        <p:spPr/>
        <p:txBody>
          <a:bodyPr/>
          <a:lstStyle/>
          <a:p>
            <a:fld id="{E3E82FF6-592A-478B-B38F-3F5233A39DA6}" type="datetimeFigureOut">
              <a:rPr lang="en-US" smtClean="0"/>
              <a:t>9/14/2020</a:t>
            </a:fld>
            <a:endParaRPr lang="en-US"/>
          </a:p>
        </p:txBody>
      </p:sp>
      <p:sp>
        <p:nvSpPr>
          <p:cNvPr id="3" name="Footer Placeholder 2">
            <a:extLst>
              <a:ext uri="{FF2B5EF4-FFF2-40B4-BE49-F238E27FC236}">
                <a16:creationId xmlns:a16="http://schemas.microsoft.com/office/drawing/2014/main" id="{4DB37A5C-0F73-4860-9E4C-B44D1F936F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744400-A059-422C-9BC8-A6BD4C8734FA}"/>
              </a:ext>
            </a:extLst>
          </p:cNvPr>
          <p:cNvSpPr>
            <a:spLocks noGrp="1"/>
          </p:cNvSpPr>
          <p:nvPr>
            <p:ph type="sldNum" sz="quarter" idx="12"/>
          </p:nvPr>
        </p:nvSpPr>
        <p:spPr/>
        <p:txBody>
          <a:bodyPr/>
          <a:lstStyle/>
          <a:p>
            <a:fld id="{5DA9F9AF-7B22-49D8-9E19-646929179FBE}" type="slidenum">
              <a:rPr lang="en-US" smtClean="0"/>
              <a:t>‹#›</a:t>
            </a:fld>
            <a:endParaRPr lang="en-US"/>
          </a:p>
        </p:txBody>
      </p:sp>
    </p:spTree>
    <p:extLst>
      <p:ext uri="{BB962C8B-B14F-4D97-AF65-F5344CB8AC3E}">
        <p14:creationId xmlns:p14="http://schemas.microsoft.com/office/powerpoint/2010/main" val="1989757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B6ED7-48E4-496F-82E2-0D0D2CBC75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1EEC5C-F3FE-44F4-8AA3-BECFEE146B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BA65A7-F453-4AB4-BF36-C8AE95509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DD0681-80EC-448A-8D8E-788F65BDF07F}"/>
              </a:ext>
            </a:extLst>
          </p:cNvPr>
          <p:cNvSpPr>
            <a:spLocks noGrp="1"/>
          </p:cNvSpPr>
          <p:nvPr>
            <p:ph type="dt" sz="half" idx="10"/>
          </p:nvPr>
        </p:nvSpPr>
        <p:spPr/>
        <p:txBody>
          <a:bodyPr/>
          <a:lstStyle/>
          <a:p>
            <a:fld id="{E3E82FF6-592A-478B-B38F-3F5233A39DA6}" type="datetimeFigureOut">
              <a:rPr lang="en-US" smtClean="0"/>
              <a:t>9/14/2020</a:t>
            </a:fld>
            <a:endParaRPr lang="en-US"/>
          </a:p>
        </p:txBody>
      </p:sp>
      <p:sp>
        <p:nvSpPr>
          <p:cNvPr id="6" name="Footer Placeholder 5">
            <a:extLst>
              <a:ext uri="{FF2B5EF4-FFF2-40B4-BE49-F238E27FC236}">
                <a16:creationId xmlns:a16="http://schemas.microsoft.com/office/drawing/2014/main" id="{06862E28-131D-40BE-A065-81BD673C3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08EAFF-E47A-4D4F-BA20-691B894272B9}"/>
              </a:ext>
            </a:extLst>
          </p:cNvPr>
          <p:cNvSpPr>
            <a:spLocks noGrp="1"/>
          </p:cNvSpPr>
          <p:nvPr>
            <p:ph type="sldNum" sz="quarter" idx="12"/>
          </p:nvPr>
        </p:nvSpPr>
        <p:spPr/>
        <p:txBody>
          <a:bodyPr/>
          <a:lstStyle/>
          <a:p>
            <a:fld id="{5DA9F9AF-7B22-49D8-9E19-646929179FBE}" type="slidenum">
              <a:rPr lang="en-US" smtClean="0"/>
              <a:t>‹#›</a:t>
            </a:fld>
            <a:endParaRPr lang="en-US"/>
          </a:p>
        </p:txBody>
      </p:sp>
    </p:spTree>
    <p:extLst>
      <p:ext uri="{BB962C8B-B14F-4D97-AF65-F5344CB8AC3E}">
        <p14:creationId xmlns:p14="http://schemas.microsoft.com/office/powerpoint/2010/main" val="3673422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68DD4-38A8-4CE4-A300-3894F68B5E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C3C2C1-1B66-488D-B8F4-CA499D4231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00AB8A-05CA-462E-9F9C-F6AED9267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1FDB9-1742-4AA4-A288-5D3C6BD95EA9}"/>
              </a:ext>
            </a:extLst>
          </p:cNvPr>
          <p:cNvSpPr>
            <a:spLocks noGrp="1"/>
          </p:cNvSpPr>
          <p:nvPr>
            <p:ph type="dt" sz="half" idx="10"/>
          </p:nvPr>
        </p:nvSpPr>
        <p:spPr/>
        <p:txBody>
          <a:bodyPr/>
          <a:lstStyle/>
          <a:p>
            <a:fld id="{E3E82FF6-592A-478B-B38F-3F5233A39DA6}" type="datetimeFigureOut">
              <a:rPr lang="en-US" smtClean="0"/>
              <a:t>9/14/2020</a:t>
            </a:fld>
            <a:endParaRPr lang="en-US"/>
          </a:p>
        </p:txBody>
      </p:sp>
      <p:sp>
        <p:nvSpPr>
          <p:cNvPr id="6" name="Footer Placeholder 5">
            <a:extLst>
              <a:ext uri="{FF2B5EF4-FFF2-40B4-BE49-F238E27FC236}">
                <a16:creationId xmlns:a16="http://schemas.microsoft.com/office/drawing/2014/main" id="{8D136E2F-1EB5-4CD2-BF5B-DFEE7C4CE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BC3C4-B84E-4A5E-912C-B4379184851B}"/>
              </a:ext>
            </a:extLst>
          </p:cNvPr>
          <p:cNvSpPr>
            <a:spLocks noGrp="1"/>
          </p:cNvSpPr>
          <p:nvPr>
            <p:ph type="sldNum" sz="quarter" idx="12"/>
          </p:nvPr>
        </p:nvSpPr>
        <p:spPr/>
        <p:txBody>
          <a:bodyPr/>
          <a:lstStyle/>
          <a:p>
            <a:fld id="{5DA9F9AF-7B22-49D8-9E19-646929179FBE}" type="slidenum">
              <a:rPr lang="en-US" smtClean="0"/>
              <a:t>‹#›</a:t>
            </a:fld>
            <a:endParaRPr lang="en-US"/>
          </a:p>
        </p:txBody>
      </p:sp>
    </p:spTree>
    <p:extLst>
      <p:ext uri="{BB962C8B-B14F-4D97-AF65-F5344CB8AC3E}">
        <p14:creationId xmlns:p14="http://schemas.microsoft.com/office/powerpoint/2010/main" val="3884994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CAB2BC-84E8-407D-92B8-7366D8FA48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DB87CE-69F1-4EEE-9807-634953C623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054B3-51E0-4EFF-AD03-B935340893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82FF6-592A-478B-B38F-3F5233A39DA6}" type="datetimeFigureOut">
              <a:rPr lang="en-US" smtClean="0"/>
              <a:t>9/14/2020</a:t>
            </a:fld>
            <a:endParaRPr lang="en-US"/>
          </a:p>
        </p:txBody>
      </p:sp>
      <p:sp>
        <p:nvSpPr>
          <p:cNvPr id="5" name="Footer Placeholder 4">
            <a:extLst>
              <a:ext uri="{FF2B5EF4-FFF2-40B4-BE49-F238E27FC236}">
                <a16:creationId xmlns:a16="http://schemas.microsoft.com/office/drawing/2014/main" id="{23FA4C5B-B3EF-4ED9-8D07-077F4E4EA9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37559B-BA4D-426B-AFD5-BD251E4543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9F9AF-7B22-49D8-9E19-646929179FBE}" type="slidenum">
              <a:rPr lang="en-US" smtClean="0"/>
              <a:t>‹#›</a:t>
            </a:fld>
            <a:endParaRPr lang="en-US"/>
          </a:p>
        </p:txBody>
      </p:sp>
    </p:spTree>
    <p:extLst>
      <p:ext uri="{BB962C8B-B14F-4D97-AF65-F5344CB8AC3E}">
        <p14:creationId xmlns:p14="http://schemas.microsoft.com/office/powerpoint/2010/main" val="2768154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7" y="609602"/>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3"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7"/>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fontAlgn="base">
              <a:spcBef>
                <a:spcPct val="0"/>
              </a:spcBef>
              <a:spcAft>
                <a:spcPct val="0"/>
              </a:spcAft>
              <a:defRPr/>
            </a:pPr>
            <a:fld id="{E51C6569-1B2A-4698-98FF-DCDAFEDB3128}" type="datetimeFigureOut">
              <a:rPr lang="en-US" smtClean="0">
                <a:solidFill>
                  <a:srgbClr val="464653"/>
                </a:solidFill>
                <a:latin typeface="Calibri" panose="020F0502020204030204" pitchFamily="34" charset="0"/>
                <a:cs typeface="Arial" panose="020B0604020202020204" pitchFamily="34" charset="0"/>
              </a:rPr>
              <a:pPr fontAlgn="base">
                <a:spcBef>
                  <a:spcPct val="0"/>
                </a:spcBef>
                <a:spcAft>
                  <a:spcPct val="0"/>
                </a:spcAft>
                <a:defRPr/>
              </a:pPr>
              <a:t>9/14/2020</a:t>
            </a:fld>
            <a:endParaRPr lang="en-US">
              <a:solidFill>
                <a:srgbClr val="464653"/>
              </a:solidFill>
              <a:latin typeface="Calibri" panose="020F0502020204030204" pitchFamily="34" charset="0"/>
              <a:cs typeface="Arial" panose="020B0604020202020204" pitchFamily="34" charset="0"/>
            </a:endParaRPr>
          </a:p>
        </p:txBody>
      </p:sp>
      <p:sp>
        <p:nvSpPr>
          <p:cNvPr id="5" name="Footer Placeholder 4"/>
          <p:cNvSpPr>
            <a:spLocks noGrp="1"/>
          </p:cNvSpPr>
          <p:nvPr>
            <p:ph type="ftr" sz="quarter" idx="3"/>
          </p:nvPr>
        </p:nvSpPr>
        <p:spPr>
          <a:xfrm>
            <a:off x="913796" y="5883277"/>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fontAlgn="base">
              <a:spcBef>
                <a:spcPct val="0"/>
              </a:spcBef>
              <a:spcAft>
                <a:spcPct val="0"/>
              </a:spcAft>
              <a:defRPr/>
            </a:pPr>
            <a:endParaRPr lang="en-US">
              <a:solidFill>
                <a:srgbClr val="464653"/>
              </a:solidFill>
              <a:latin typeface="Calibri" panose="020F0502020204030204" pitchFamily="34" charset="0"/>
              <a:cs typeface="Arial" panose="020B0604020202020204" pitchFamily="34" charset="0"/>
            </a:endParaRPr>
          </a:p>
        </p:txBody>
      </p:sp>
      <p:sp>
        <p:nvSpPr>
          <p:cNvPr id="6" name="Slide Number Placeholder 5"/>
          <p:cNvSpPr>
            <a:spLocks noGrp="1"/>
          </p:cNvSpPr>
          <p:nvPr>
            <p:ph type="sldNum" sz="quarter" idx="4"/>
          </p:nvPr>
        </p:nvSpPr>
        <p:spPr>
          <a:xfrm>
            <a:off x="10514013" y="5883277"/>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fontAlgn="base">
              <a:spcBef>
                <a:spcPct val="0"/>
              </a:spcBef>
              <a:spcAft>
                <a:spcPct val="0"/>
              </a:spcAft>
            </a:pPr>
            <a:fld id="{DD70ADA5-E04E-4A34-8419-F2C58697B8F4}" type="slidenum">
              <a:rPr lang="en-US" altLang="es-ES" smtClean="0">
                <a:solidFill>
                  <a:srgbClr val="464653"/>
                </a:solidFill>
                <a:latin typeface="Calibri" panose="020F0502020204030204" pitchFamily="34" charset="0"/>
                <a:cs typeface="Arial" panose="020B0604020202020204" pitchFamily="34" charset="0"/>
              </a:rPr>
              <a:pPr fontAlgn="base">
                <a:spcBef>
                  <a:spcPct val="0"/>
                </a:spcBef>
                <a:spcAft>
                  <a:spcPct val="0"/>
                </a:spcAft>
              </a:pPr>
              <a:t>‹#›</a:t>
            </a:fld>
            <a:endParaRPr lang="en-US" altLang="es-ES">
              <a:solidFill>
                <a:srgbClr val="464653"/>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80789330"/>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84DAA1D-F2DF-4B37-AF24-00BD9392F55D}" type="datetimeFigureOut">
              <a:rPr lang="ar-JO" smtClean="0"/>
              <a:t>27/01/1442</a:t>
            </a:fld>
            <a:endParaRPr lang="ar-JO"/>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ar-JO"/>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FD7ED7F-4426-4D0D-A539-63E5110FBF46}" type="slidenum">
              <a:rPr lang="ar-JO" smtClean="0"/>
              <a:t>‹#›</a:t>
            </a:fld>
            <a:endParaRPr lang="ar-JO"/>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42872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عنصر نائب للعنوان 1">
            <a:extLst>
              <a:ext uri="{FF2B5EF4-FFF2-40B4-BE49-F238E27FC236}">
                <a16:creationId xmlns:a16="http://schemas.microsoft.com/office/drawing/2014/main" id="{31A70CF1-F2B0-4D9A-AA3E-3448E8E99179}"/>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es-ES"/>
              <a:t>انقر لتحرير نمط العنوان الرئيسي</a:t>
            </a:r>
            <a:endParaRPr lang="en-US" altLang="es-ES"/>
          </a:p>
        </p:txBody>
      </p:sp>
      <p:sp>
        <p:nvSpPr>
          <p:cNvPr id="1027" name="عنصر نائب للنص 2">
            <a:extLst>
              <a:ext uri="{FF2B5EF4-FFF2-40B4-BE49-F238E27FC236}">
                <a16:creationId xmlns:a16="http://schemas.microsoft.com/office/drawing/2014/main" id="{DAE93EAD-C722-4FA0-ABC4-EBD5AB878AE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s-ES"/>
              <a:t>انقر لتحرير أنماط النص الرئيسي</a:t>
            </a:r>
            <a:endParaRPr lang="en-US" altLang="es-ES"/>
          </a:p>
          <a:p>
            <a:pPr lvl="1"/>
            <a:r>
              <a:rPr lang="ar-SA" altLang="es-ES"/>
              <a:t>المستوى الثاني</a:t>
            </a:r>
            <a:endParaRPr lang="en-US" altLang="es-ES"/>
          </a:p>
          <a:p>
            <a:pPr lvl="2"/>
            <a:r>
              <a:rPr lang="ar-SA" altLang="es-ES"/>
              <a:t>المستوى الثالث</a:t>
            </a:r>
            <a:endParaRPr lang="en-US" altLang="es-ES"/>
          </a:p>
          <a:p>
            <a:pPr lvl="3"/>
            <a:r>
              <a:rPr lang="ar-SA" altLang="es-ES"/>
              <a:t>المستوى الرابع</a:t>
            </a:r>
            <a:endParaRPr lang="en-US" altLang="es-ES"/>
          </a:p>
          <a:p>
            <a:pPr lvl="4"/>
            <a:r>
              <a:rPr lang="ar-SA" altLang="es-ES"/>
              <a:t>المستوى الخامس</a:t>
            </a:r>
            <a:endParaRPr lang="en-US" altLang="es-ES"/>
          </a:p>
        </p:txBody>
      </p:sp>
      <p:sp>
        <p:nvSpPr>
          <p:cNvPr id="4" name="عنصر نائب للتاريخ 3">
            <a:extLst>
              <a:ext uri="{FF2B5EF4-FFF2-40B4-BE49-F238E27FC236}">
                <a16:creationId xmlns:a16="http://schemas.microsoft.com/office/drawing/2014/main" id="{5BC991B5-52EA-44F5-8B2D-F2782736AA1A}"/>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51C6569-1B2A-4698-98FF-DCDAFEDB3128}" type="datetimeFigureOut">
              <a:rPr lang="en-US"/>
              <a:pPr>
                <a:defRPr/>
              </a:pPr>
              <a:t>9/14/2020</a:t>
            </a:fld>
            <a:endParaRPr lang="en-US"/>
          </a:p>
        </p:txBody>
      </p:sp>
      <p:sp>
        <p:nvSpPr>
          <p:cNvPr id="5" name="عنصر نائب للتذييل 4">
            <a:extLst>
              <a:ext uri="{FF2B5EF4-FFF2-40B4-BE49-F238E27FC236}">
                <a16:creationId xmlns:a16="http://schemas.microsoft.com/office/drawing/2014/main" id="{34F3DE5A-CD50-4979-B69F-B7AC923401E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عنصر نائب لرقم الشريحة 5">
            <a:extLst>
              <a:ext uri="{FF2B5EF4-FFF2-40B4-BE49-F238E27FC236}">
                <a16:creationId xmlns:a16="http://schemas.microsoft.com/office/drawing/2014/main" id="{357120B8-215C-4C3D-9AA3-BFE9039356A3}"/>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D70ADA5-E04E-4A34-8419-F2C58697B8F4}" type="slidenum">
              <a:rPr lang="en-US" altLang="es-ES"/>
              <a:pPr/>
              <a:t>‹#›</a:t>
            </a:fld>
            <a:endParaRPr lang="en-US" altLang="es-ES"/>
          </a:p>
        </p:txBody>
      </p:sp>
    </p:spTree>
    <p:extLst>
      <p:ext uri="{BB962C8B-B14F-4D97-AF65-F5344CB8AC3E}">
        <p14:creationId xmlns:p14="http://schemas.microsoft.com/office/powerpoint/2010/main" val="16102889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rtl="0" fontAlgn="base">
        <a:spcBef>
          <a:spcPct val="0"/>
        </a:spcBef>
        <a:spcAft>
          <a:spcPct val="0"/>
        </a:spcAft>
        <a:defRPr sz="4400" kern="1200">
          <a:solidFill>
            <a:schemeClr val="tx1"/>
          </a:solidFill>
          <a:latin typeface="+mj-lt"/>
          <a:ea typeface="+mj-ea"/>
          <a:cs typeface="Arial" panose="020B0604020202020204" pitchFamily="34" charset="0"/>
        </a:defRPr>
      </a:lvl1pPr>
      <a:lvl2pPr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2pPr>
      <a:lvl3pPr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3pPr>
      <a:lvl4pPr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4pPr>
      <a:lvl5pPr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5pPr>
      <a:lvl6pPr marL="457200"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6pPr>
      <a:lvl7pPr marL="914400"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7pPr>
      <a:lvl8pPr marL="1371600"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8pPr>
      <a:lvl9pPr marL="1828800"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Arial" panose="020B0604020202020204" pitchFamily="34" charset="0"/>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hyperlink" Target="https://www.lecturio.com/magazine/diarrhea-overview-differential-diagnose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31.xml"/><Relationship Id="rId5" Type="http://schemas.openxmlformats.org/officeDocument/2006/relationships/image" Target="../media/image21.jpeg"/><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3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1.xml"/><Relationship Id="rId4" Type="http://schemas.openxmlformats.org/officeDocument/2006/relationships/image" Target="../media/image30.jpeg"/></Relationships>
</file>

<file path=ppt/slides/_rels/slide53.xml.rels><?xml version="1.0" encoding="UTF-8" standalone="yes"?>
<Relationships xmlns="http://schemas.openxmlformats.org/package/2006/relationships"><Relationship Id="rId3" Type="http://schemas.openxmlformats.org/officeDocument/2006/relationships/hyperlink" Target="http://www.uptodate.com/contents/barium-drug-information?source=see_link" TargetMode="External"/><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3.xml"/></Relationships>
</file>

<file path=ppt/slides/_rels/slide7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3.xml"/></Relationships>
</file>

<file path=ppt/slides/_rels/slide7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3.xml"/></Relationships>
</file>

<file path=ppt/slides/_rels/slide8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3.xml"/></Relationships>
</file>

<file path=ppt/slides/_rels/slide8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hyperlink" Target="https://www.lecturio.com/magazine/crohns-disease-and-ulcerative-colitis/" TargetMode="Externa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6882BF-1E60-4EF6-9BC2-AD6E06B67643}"/>
              </a:ext>
            </a:extLst>
          </p:cNvPr>
          <p:cNvPicPr>
            <a:picLocks noChangeAspect="1"/>
          </p:cNvPicPr>
          <p:nvPr/>
        </p:nvPicPr>
        <p:blipFill>
          <a:blip r:embed="rId3"/>
          <a:stretch>
            <a:fillRect/>
          </a:stretch>
        </p:blipFill>
        <p:spPr>
          <a:xfrm>
            <a:off x="6934200" y="3124200"/>
            <a:ext cx="3733800" cy="3733800"/>
          </a:xfrm>
          <a:prstGeom prst="rect">
            <a:avLst/>
          </a:prstGeom>
        </p:spPr>
      </p:pic>
      <p:sp>
        <p:nvSpPr>
          <p:cNvPr id="9" name="Picture Placeholder 8"/>
          <p:cNvSpPr>
            <a:spLocks noGrp="1"/>
          </p:cNvSpPr>
          <p:nvPr>
            <p:ph type="pic" idx="1"/>
          </p:nvPr>
        </p:nvSpPr>
        <p:spPr>
          <a:xfrm>
            <a:off x="2362200" y="1143004"/>
            <a:ext cx="4419600" cy="3581397"/>
          </a:xfrm>
        </p:spPr>
      </p:sp>
      <p:sp>
        <p:nvSpPr>
          <p:cNvPr id="6" name="Text Placeholder 5"/>
          <p:cNvSpPr>
            <a:spLocks noGrp="1"/>
          </p:cNvSpPr>
          <p:nvPr>
            <p:ph type="body" sz="half" idx="2"/>
          </p:nvPr>
        </p:nvSpPr>
        <p:spPr>
          <a:xfrm>
            <a:off x="2362200" y="4876800"/>
            <a:ext cx="4419600" cy="762000"/>
          </a:xfrm>
        </p:spPr>
        <p:txBody>
          <a:bodyPr/>
          <a:lstStyle/>
          <a:p>
            <a:pPr algn="ctr"/>
            <a:r>
              <a:rPr lang="en-US" altLang="en-US" sz="4400" b="1" dirty="0">
                <a:solidFill>
                  <a:schemeClr val="accent5">
                    <a:lumMod val="75000"/>
                  </a:schemeClr>
                </a:solidFill>
                <a:effectLst>
                  <a:outerShdw blurRad="38100" dist="38100" dir="2700000" algn="tl">
                    <a:srgbClr val="000000">
                      <a:alpha val="43137"/>
                    </a:srgbClr>
                  </a:outerShdw>
                </a:effectLst>
                <a:latin typeface="Algerian" pitchFamily="82" charset="0"/>
                <a:cs typeface="Arial" panose="020B0604020202020204" pitchFamily="34" charset="0"/>
              </a:rPr>
              <a:t>Constipation</a:t>
            </a:r>
            <a:endParaRPr lang="en-US" dirty="0">
              <a:solidFill>
                <a:schemeClr val="accent5">
                  <a:lumMod val="75000"/>
                </a:schemeClr>
              </a:solidFill>
              <a:effectLst>
                <a:outerShdw blurRad="38100" dist="38100" dir="2700000" algn="tl">
                  <a:srgbClr val="000000">
                    <a:alpha val="43137"/>
                  </a:srgbClr>
                </a:outerShdw>
              </a:effectLst>
              <a:latin typeface="Algerian" pitchFamily="82" charset="0"/>
            </a:endParaRPr>
          </a:p>
        </p:txBody>
      </p:sp>
      <p:pic>
        <p:nvPicPr>
          <p:cNvPr id="1027" name="Picture 3" descr="C:\Users\Ahmed\Downloads\depositphotos_303841378-stock-illustration-kid-boy-having-diarrhea-vecto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779" t="14747" r="13102" b="20606"/>
          <a:stretch/>
        </p:blipFill>
        <p:spPr bwMode="auto">
          <a:xfrm>
            <a:off x="2590800" y="1413387"/>
            <a:ext cx="3962400" cy="30480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32587" y="5888504"/>
            <a:ext cx="4876800" cy="646331"/>
          </a:xfrm>
          <a:prstGeom prst="rect">
            <a:avLst/>
          </a:prstGeom>
          <a:noFill/>
        </p:spPr>
        <p:txBody>
          <a:bodyPr wrap="square" rtlCol="0">
            <a:spAutoFit/>
          </a:bodyPr>
          <a:lstStyle/>
          <a:p>
            <a:r>
              <a:rPr lang="en-US" sz="3600" b="1" dirty="0">
                <a:solidFill>
                  <a:schemeClr val="accent4">
                    <a:lumMod val="75000"/>
                  </a:schemeClr>
                </a:solidFill>
              </a:rPr>
              <a:t>Lamees Nayl Abuzaid </a:t>
            </a:r>
          </a:p>
        </p:txBody>
      </p:sp>
      <p:sp>
        <p:nvSpPr>
          <p:cNvPr id="2" name="مربع نص 1"/>
          <p:cNvSpPr txBox="1"/>
          <p:nvPr/>
        </p:nvSpPr>
        <p:spPr>
          <a:xfrm>
            <a:off x="7238999" y="680100"/>
            <a:ext cx="2853813" cy="1862048"/>
          </a:xfrm>
          <a:prstGeom prst="rect">
            <a:avLst/>
          </a:prstGeom>
          <a:noFill/>
        </p:spPr>
        <p:txBody>
          <a:bodyPr wrap="square" rtlCol="0">
            <a:spAutoFit/>
          </a:bodyPr>
          <a:lstStyle/>
          <a:p>
            <a:r>
              <a:rPr lang="en-US" sz="11500" b="1" dirty="0"/>
              <a:t>VIP</a:t>
            </a:r>
          </a:p>
        </p:txBody>
      </p:sp>
      <p:sp>
        <p:nvSpPr>
          <p:cNvPr id="3" name="مربع نص 2"/>
          <p:cNvSpPr txBox="1"/>
          <p:nvPr/>
        </p:nvSpPr>
        <p:spPr>
          <a:xfrm>
            <a:off x="7239000" y="2667000"/>
            <a:ext cx="2853813" cy="646331"/>
          </a:xfrm>
          <a:prstGeom prst="rect">
            <a:avLst/>
          </a:prstGeom>
          <a:noFill/>
        </p:spPr>
        <p:txBody>
          <a:bodyPr wrap="square" rtlCol="0">
            <a:spAutoFit/>
          </a:bodyPr>
          <a:lstStyle/>
          <a:p>
            <a:pPr algn="r"/>
            <a:r>
              <a:rPr lang="ar-JO" dirty="0">
                <a:solidFill>
                  <a:srgbClr val="C00000"/>
                </a:solidFill>
              </a:rPr>
              <a:t>تم تفريغ كلام الدكتور بالأحمر </a:t>
            </a:r>
            <a:br>
              <a:rPr lang="ar-JO" dirty="0">
                <a:solidFill>
                  <a:srgbClr val="C00000"/>
                </a:solidFill>
              </a:rPr>
            </a:br>
            <a:r>
              <a:rPr lang="ar-JO" dirty="0">
                <a:solidFill>
                  <a:srgbClr val="C00000"/>
                </a:solidFill>
              </a:rPr>
              <a:t>طباعة وتنسيق : رائد علي</a:t>
            </a:r>
            <a:endParaRPr lang="en-US" dirty="0">
              <a:solidFill>
                <a:srgbClr val="C00000"/>
              </a:solidFill>
            </a:endParaRPr>
          </a:p>
        </p:txBody>
      </p:sp>
    </p:spTree>
    <p:extLst>
      <p:ext uri="{BB962C8B-B14F-4D97-AF65-F5344CB8AC3E}">
        <p14:creationId xmlns:p14="http://schemas.microsoft.com/office/powerpoint/2010/main" val="1887385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0" y="228600"/>
          <a:ext cx="9144000" cy="6477000"/>
        </p:xfrm>
        <a:graphic>
          <a:graphicData uri="http://schemas.openxmlformats.org/drawingml/2006/table">
            <a:tbl>
              <a:tblPr firstRow="1" bandRow="1">
                <a:tableStyleId>{2A488322-F2BA-4B5B-9748-0D474271808F}</a:tableStyleId>
              </a:tblPr>
              <a:tblGrid>
                <a:gridCol w="2367643">
                  <a:extLst>
                    <a:ext uri="{9D8B030D-6E8A-4147-A177-3AD203B41FA5}">
                      <a16:colId xmlns:a16="http://schemas.microsoft.com/office/drawing/2014/main" val="20000"/>
                    </a:ext>
                  </a:extLst>
                </a:gridCol>
                <a:gridCol w="6776357">
                  <a:extLst>
                    <a:ext uri="{9D8B030D-6E8A-4147-A177-3AD203B41FA5}">
                      <a16:colId xmlns:a16="http://schemas.microsoft.com/office/drawing/2014/main" val="20001"/>
                    </a:ext>
                  </a:extLst>
                </a:gridCol>
              </a:tblGrid>
              <a:tr h="86948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2200" dirty="0">
                          <a:effectLst/>
                        </a:rPr>
                        <a:t>Symptom</a:t>
                      </a:r>
                    </a:p>
                    <a:p>
                      <a:pPr fontAlgn="t"/>
                      <a:endParaRPr lang="en-US" sz="2200" dirty="0">
                        <a:effectLst/>
                      </a:endParaRPr>
                    </a:p>
                  </a:txBody>
                  <a:tcPr marL="142875" marR="142875" marT="95250" marB="9525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2200" dirty="0">
                          <a:effectLst/>
                        </a:rPr>
                        <a:t>Explanation</a:t>
                      </a:r>
                    </a:p>
                    <a:p>
                      <a:pPr fontAlgn="t"/>
                      <a:endParaRPr lang="en-US" sz="2200" dirty="0">
                        <a:effectLst/>
                      </a:endParaRPr>
                    </a:p>
                  </a:txBody>
                  <a:tcPr marL="142875" marR="142875" marT="95250" marB="95250"/>
                </a:tc>
                <a:extLst>
                  <a:ext uri="{0D108BD9-81ED-4DB2-BD59-A6C34878D82A}">
                    <a16:rowId xmlns:a16="http://schemas.microsoft.com/office/drawing/2014/main" val="10000"/>
                  </a:ext>
                </a:extLst>
              </a:tr>
              <a:tr h="188517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2200" dirty="0">
                          <a:effectLst/>
                        </a:rPr>
                        <a:t>Infrequent stools</a:t>
                      </a:r>
                    </a:p>
                  </a:txBody>
                  <a:tcPr marL="142875" marR="142875" marT="95250" marB="9525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2200" dirty="0">
                          <a:solidFill>
                            <a:srgbClr val="92D050"/>
                          </a:solidFill>
                          <a:effectLst/>
                        </a:rPr>
                        <a:t>Reduced bowel movement </a:t>
                      </a:r>
                      <a:r>
                        <a:rPr lang="en-US" sz="2200" dirty="0">
                          <a:effectLst/>
                        </a:rPr>
                        <a:t>is often </a:t>
                      </a:r>
                      <a:r>
                        <a:rPr lang="en-US" sz="2200" dirty="0">
                          <a:solidFill>
                            <a:srgbClr val="92D050"/>
                          </a:solidFill>
                          <a:effectLst/>
                        </a:rPr>
                        <a:t>synonymous </a:t>
                      </a:r>
                      <a:r>
                        <a:rPr lang="en-US" sz="2200" dirty="0">
                          <a:effectLst/>
                        </a:rPr>
                        <a:t>with constipation and is a defining criterion for the same. However, </a:t>
                      </a:r>
                      <a:r>
                        <a:rPr lang="en-US" sz="2200" dirty="0">
                          <a:solidFill>
                            <a:srgbClr val="FF0000"/>
                          </a:solidFill>
                          <a:effectLst/>
                        </a:rPr>
                        <a:t>almost half </a:t>
                      </a:r>
                      <a:r>
                        <a:rPr lang="en-US" sz="2200" dirty="0">
                          <a:effectLst/>
                        </a:rPr>
                        <a:t>of the pediatric population with constipation does not have a reduced frequency of passage of stools.</a:t>
                      </a:r>
                    </a:p>
                  </a:txBody>
                  <a:tcPr marL="142875" marR="142875" marT="95250" marB="95250"/>
                </a:tc>
                <a:extLst>
                  <a:ext uri="{0D108BD9-81ED-4DB2-BD59-A6C34878D82A}">
                    <a16:rowId xmlns:a16="http://schemas.microsoft.com/office/drawing/2014/main" val="10001"/>
                  </a:ext>
                </a:extLst>
              </a:tr>
              <a:tr h="1208051">
                <a:tc>
                  <a:txBody>
                    <a:bodyPr/>
                    <a:lstStyle/>
                    <a:p>
                      <a:pPr fontAlgn="t"/>
                      <a:r>
                        <a:rPr lang="en-US" sz="2200" dirty="0">
                          <a:effectLst/>
                        </a:rPr>
                        <a:t>Soiling</a:t>
                      </a:r>
                    </a:p>
                  </a:txBody>
                  <a:tcPr marL="142875" marR="142875" marT="95250" marB="95250"/>
                </a:tc>
                <a:tc>
                  <a:txBody>
                    <a:bodyPr/>
                    <a:lstStyle/>
                    <a:p>
                      <a:pPr fontAlgn="t"/>
                      <a:r>
                        <a:rPr lang="en-US" sz="2200" dirty="0">
                          <a:effectLst/>
                        </a:rPr>
                        <a:t>Though </a:t>
                      </a:r>
                      <a:r>
                        <a:rPr lang="en-US" sz="2200" dirty="0">
                          <a:solidFill>
                            <a:schemeClr val="tx1"/>
                          </a:solidFill>
                          <a:effectLst/>
                        </a:rPr>
                        <a:t>paradoxical and often mistaken as</a:t>
                      </a:r>
                      <a:r>
                        <a:rPr lang="en-US" sz="2200" dirty="0">
                          <a:solidFill>
                            <a:srgbClr val="FF0000"/>
                          </a:solidFill>
                          <a:effectLst/>
                        </a:rPr>
                        <a:t> </a:t>
                      </a:r>
                      <a:r>
                        <a:rPr lang="en-US" sz="2200" u="none" strike="noStrike" dirty="0">
                          <a:solidFill>
                            <a:srgbClr val="FF0000"/>
                          </a:solidFill>
                          <a:effectLst/>
                          <a:hlinkClick r:id="rId2"/>
                        </a:rPr>
                        <a:t>diarrhea</a:t>
                      </a:r>
                      <a:r>
                        <a:rPr lang="en-US" sz="2200" dirty="0">
                          <a:effectLst/>
                        </a:rPr>
                        <a:t>; </a:t>
                      </a:r>
                      <a:r>
                        <a:rPr lang="en-US" sz="2200" dirty="0">
                          <a:solidFill>
                            <a:srgbClr val="92D050"/>
                          </a:solidFill>
                          <a:effectLst/>
                        </a:rPr>
                        <a:t>meager, involuntary fecal soiling </a:t>
                      </a:r>
                      <a:r>
                        <a:rPr lang="en-US" sz="2200" dirty="0">
                          <a:effectLst/>
                        </a:rPr>
                        <a:t>is associated with constipation in almost </a:t>
                      </a:r>
                      <a:r>
                        <a:rPr lang="en-US" sz="2200" dirty="0">
                          <a:solidFill>
                            <a:srgbClr val="FF0000"/>
                          </a:solidFill>
                          <a:effectLst/>
                        </a:rPr>
                        <a:t>90%</a:t>
                      </a:r>
                      <a:r>
                        <a:rPr lang="en-US" sz="2200" dirty="0">
                          <a:effectLst/>
                        </a:rPr>
                        <a:t> of children.</a:t>
                      </a:r>
                    </a:p>
                  </a:txBody>
                  <a:tcPr marL="142875" marR="142875" marT="95250" marB="95250"/>
                </a:tc>
                <a:extLst>
                  <a:ext uri="{0D108BD9-81ED-4DB2-BD59-A6C34878D82A}">
                    <a16:rowId xmlns:a16="http://schemas.microsoft.com/office/drawing/2014/main" val="10002"/>
                  </a:ext>
                </a:extLst>
              </a:tr>
              <a:tr h="1546613">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2200" dirty="0">
                          <a:effectLst/>
                        </a:rPr>
                        <a:t>Enuresis and other urinary disturbances</a:t>
                      </a:r>
                    </a:p>
                  </a:txBody>
                  <a:tcPr marL="142875" marR="142875" marT="95250" marB="95250"/>
                </a:tc>
                <a:tc>
                  <a:txBody>
                    <a:bodyPr/>
                    <a:lstStyle/>
                    <a:p>
                      <a:pPr fontAlgn="t"/>
                      <a:r>
                        <a:rPr lang="en-US" sz="2200" dirty="0">
                          <a:solidFill>
                            <a:srgbClr val="92D050"/>
                          </a:solidFill>
                          <a:effectLst/>
                        </a:rPr>
                        <a:t>Compression of the bladder </a:t>
                      </a:r>
                      <a:r>
                        <a:rPr lang="en-US" sz="2200" dirty="0">
                          <a:effectLst/>
                        </a:rPr>
                        <a:t>by impacted stools in the rectum can simulate </a:t>
                      </a:r>
                      <a:r>
                        <a:rPr lang="en-US" sz="2200" dirty="0">
                          <a:solidFill>
                            <a:srgbClr val="92D050"/>
                          </a:solidFill>
                          <a:effectLst/>
                        </a:rPr>
                        <a:t>enuresis. Chronic pelvic muscular contraction</a:t>
                      </a:r>
                      <a:r>
                        <a:rPr lang="en-US" sz="2200" dirty="0">
                          <a:solidFill>
                            <a:srgbClr val="FF0000"/>
                          </a:solidFill>
                          <a:effectLst/>
                        </a:rPr>
                        <a:t> </a:t>
                      </a:r>
                      <a:r>
                        <a:rPr lang="en-US" sz="2200" dirty="0">
                          <a:effectLst/>
                        </a:rPr>
                        <a:t>often culminates in </a:t>
                      </a:r>
                      <a:r>
                        <a:rPr lang="en-US" sz="2200" dirty="0">
                          <a:solidFill>
                            <a:srgbClr val="92D050"/>
                          </a:solidFill>
                          <a:effectLst/>
                        </a:rPr>
                        <a:t>incomplete relaxation </a:t>
                      </a:r>
                      <a:r>
                        <a:rPr lang="en-US" sz="2200" dirty="0">
                          <a:effectLst/>
                        </a:rPr>
                        <a:t>during voiding and post void residues.</a:t>
                      </a:r>
                    </a:p>
                  </a:txBody>
                  <a:tcPr marL="142875" marR="142875" marT="95250" marB="95250"/>
                </a:tc>
                <a:extLst>
                  <a:ext uri="{0D108BD9-81ED-4DB2-BD59-A6C34878D82A}">
                    <a16:rowId xmlns:a16="http://schemas.microsoft.com/office/drawing/2014/main" val="10003"/>
                  </a:ext>
                </a:extLst>
              </a:tr>
              <a:tr h="967673">
                <a:tc>
                  <a:txBody>
                    <a:bodyPr/>
                    <a:lstStyle/>
                    <a:p>
                      <a:pPr fontAlgn="t"/>
                      <a:r>
                        <a:rPr lang="en-US" sz="2200" dirty="0">
                          <a:effectLst/>
                        </a:rPr>
                        <a:t>Associated issues</a:t>
                      </a:r>
                    </a:p>
                  </a:txBody>
                  <a:tcPr marL="142875" marR="142875" marT="95250" marB="95250"/>
                </a:tc>
                <a:tc>
                  <a:txBody>
                    <a:bodyPr/>
                    <a:lstStyle/>
                    <a:p>
                      <a:pPr fontAlgn="t"/>
                      <a:r>
                        <a:rPr lang="en-US" sz="2200" dirty="0">
                          <a:effectLst/>
                        </a:rPr>
                        <a:t>Obesity, is often associated with constipation.</a:t>
                      </a:r>
                    </a:p>
                  </a:txBody>
                  <a:tcPr marL="142875" marR="142875" marT="95250" marB="9525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65351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4726132" y="533401"/>
            <a:ext cx="3606338" cy="2349731"/>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dirty="0">
                <a:solidFill>
                  <a:srgbClr val="C00000"/>
                </a:solidFill>
                <a:cs typeface="Times New Roman" panose="02020603050405020304" pitchFamily="18" charset="0"/>
              </a:rPr>
              <a:t>Causes of Constipation</a:t>
            </a:r>
            <a:endParaRPr lang="en-US" sz="3200" dirty="0">
              <a:solidFill>
                <a:srgbClr val="C00000"/>
              </a:solidFill>
            </a:endParaRPr>
          </a:p>
        </p:txBody>
      </p:sp>
      <p:sp>
        <p:nvSpPr>
          <p:cNvPr id="13" name="Oval 12"/>
          <p:cNvSpPr/>
          <p:nvPr/>
        </p:nvSpPr>
        <p:spPr>
          <a:xfrm>
            <a:off x="6858000" y="3352800"/>
            <a:ext cx="2948940" cy="258526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dirty="0">
                <a:solidFill>
                  <a:srgbClr val="7030A0"/>
                </a:solidFill>
                <a:cs typeface="Arial" panose="020B0604020202020204" pitchFamily="34" charset="0"/>
              </a:rPr>
              <a:t>organic </a:t>
            </a:r>
          </a:p>
        </p:txBody>
      </p:sp>
      <p:sp>
        <p:nvSpPr>
          <p:cNvPr id="16" name="Oval 15"/>
          <p:cNvSpPr/>
          <p:nvPr/>
        </p:nvSpPr>
        <p:spPr>
          <a:xfrm>
            <a:off x="2914650" y="3352800"/>
            <a:ext cx="2952750" cy="258526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dirty="0">
                <a:solidFill>
                  <a:srgbClr val="7030A0"/>
                </a:solidFill>
                <a:cs typeface="Arial" panose="020B0604020202020204" pitchFamily="34" charset="0"/>
              </a:rPr>
              <a:t>Non organic (functional).</a:t>
            </a:r>
          </a:p>
        </p:txBody>
      </p:sp>
      <p:sp>
        <p:nvSpPr>
          <p:cNvPr id="14" name="Explosion 1 13"/>
          <p:cNvSpPr/>
          <p:nvPr/>
        </p:nvSpPr>
        <p:spPr>
          <a:xfrm rot="20350076">
            <a:off x="2250616" y="2787119"/>
            <a:ext cx="3119471" cy="1664160"/>
          </a:xfrm>
          <a:prstGeom prst="irregularSeal1">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commonest</a:t>
            </a:r>
          </a:p>
        </p:txBody>
      </p:sp>
    </p:spTree>
    <p:extLst>
      <p:ext uri="{BB962C8B-B14F-4D97-AF65-F5344CB8AC3E}">
        <p14:creationId xmlns:p14="http://schemas.microsoft.com/office/powerpoint/2010/main" val="195856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F7AD0CE-D323-4D3E-B43A-C761ECDA08F0}"/>
              </a:ext>
            </a:extLst>
          </p:cNvPr>
          <p:cNvSpPr>
            <a:spLocks noGrp="1"/>
          </p:cNvSpPr>
          <p:nvPr>
            <p:ph type="title"/>
          </p:nvPr>
        </p:nvSpPr>
        <p:spPr>
          <a:xfrm>
            <a:off x="2667001" y="1"/>
            <a:ext cx="7793037" cy="1233487"/>
          </a:xfrm>
        </p:spPr>
        <p:txBody>
          <a:bodyPr>
            <a:normAutofit/>
          </a:bodyPr>
          <a:lstStyle/>
          <a:p>
            <a:r>
              <a:rPr lang="en-US" altLang="en-US" b="1" dirty="0">
                <a:solidFill>
                  <a:srgbClr val="FFC000"/>
                </a:solidFill>
                <a:cs typeface="Times New Roman" panose="02020603050405020304" pitchFamily="18" charset="0"/>
              </a:rPr>
              <a:t>Functional constipation</a:t>
            </a:r>
            <a:endParaRPr lang="ar-JO" altLang="en-US" dirty="0">
              <a:solidFill>
                <a:srgbClr val="FFC000"/>
              </a:solidFill>
            </a:endParaRPr>
          </a:p>
        </p:txBody>
      </p:sp>
      <p:sp>
        <p:nvSpPr>
          <p:cNvPr id="13315" name="Content Placeholder 2">
            <a:extLst>
              <a:ext uri="{FF2B5EF4-FFF2-40B4-BE49-F238E27FC236}">
                <a16:creationId xmlns:a16="http://schemas.microsoft.com/office/drawing/2014/main" id="{02D7AA40-F312-4D24-A64F-F52C2532DBE2}"/>
              </a:ext>
            </a:extLst>
          </p:cNvPr>
          <p:cNvSpPr>
            <a:spLocks noGrp="1"/>
          </p:cNvSpPr>
          <p:nvPr>
            <p:ph idx="1"/>
          </p:nvPr>
        </p:nvSpPr>
        <p:spPr>
          <a:xfrm>
            <a:off x="2514600" y="1295400"/>
            <a:ext cx="8153400" cy="3048000"/>
          </a:xfrm>
        </p:spPr>
        <p:txBody>
          <a:bodyPr>
            <a:normAutofit/>
          </a:bodyPr>
          <a:lstStyle/>
          <a:p>
            <a:r>
              <a:rPr lang="en-US" b="1" u="sng" dirty="0">
                <a:solidFill>
                  <a:srgbClr val="080808"/>
                </a:solidFill>
              </a:rPr>
              <a:t>Defined :</a:t>
            </a:r>
          </a:p>
          <a:p>
            <a:pPr marL="82296" indent="0">
              <a:buNone/>
            </a:pPr>
            <a:r>
              <a:rPr lang="en-US" dirty="0"/>
              <a:t>by the </a:t>
            </a:r>
            <a:r>
              <a:rPr lang="en-US" dirty="0">
                <a:solidFill>
                  <a:srgbClr val="FF0000"/>
                </a:solidFill>
              </a:rPr>
              <a:t>ROME III classification</a:t>
            </a:r>
            <a:r>
              <a:rPr lang="en-US" dirty="0"/>
              <a:t>, requires </a:t>
            </a:r>
            <a:r>
              <a:rPr lang="en-US" dirty="0">
                <a:solidFill>
                  <a:srgbClr val="FF0000"/>
                </a:solidFill>
              </a:rPr>
              <a:t>two or more </a:t>
            </a:r>
            <a:r>
              <a:rPr lang="en-US" dirty="0"/>
              <a:t>of the following features in a child with developmental age </a:t>
            </a:r>
            <a:r>
              <a:rPr lang="en-US" dirty="0">
                <a:solidFill>
                  <a:srgbClr val="FF0000"/>
                </a:solidFill>
              </a:rPr>
              <a:t>≥ 4 years </a:t>
            </a:r>
            <a:r>
              <a:rPr lang="en-US" dirty="0"/>
              <a:t>and occurring at least </a:t>
            </a:r>
            <a:r>
              <a:rPr lang="en-US" dirty="0">
                <a:solidFill>
                  <a:srgbClr val="FF0000"/>
                </a:solidFill>
              </a:rPr>
              <a:t>once per week </a:t>
            </a:r>
            <a:r>
              <a:rPr lang="en-US" dirty="0"/>
              <a:t>for at least </a:t>
            </a:r>
            <a:r>
              <a:rPr lang="en-US" dirty="0">
                <a:solidFill>
                  <a:srgbClr val="FF0000"/>
                </a:solidFill>
              </a:rPr>
              <a:t>two months </a:t>
            </a:r>
            <a:r>
              <a:rPr lang="en-US" dirty="0"/>
              <a:t>before diagnosis.</a:t>
            </a:r>
          </a:p>
          <a:p>
            <a:pPr algn="l" rtl="0"/>
            <a:endParaRPr lang="en-US" altLang="en-US" dirty="0">
              <a:cs typeface="Arial" panose="020B0604020202020204" pitchFamily="34" charset="0"/>
            </a:endParaRPr>
          </a:p>
          <a:p>
            <a:pPr algn="l" rtl="0">
              <a:buFont typeface="Wingdings" panose="05000000000000000000" pitchFamily="2" charset="2"/>
              <a:buNone/>
            </a:pPr>
            <a:endParaRPr lang="ar-JO" altLang="en-US" dirty="0"/>
          </a:p>
        </p:txBody>
      </p:sp>
      <p:sp>
        <p:nvSpPr>
          <p:cNvPr id="3" name="Rectangle 2"/>
          <p:cNvSpPr/>
          <p:nvPr/>
        </p:nvSpPr>
        <p:spPr>
          <a:xfrm>
            <a:off x="2667000" y="4495800"/>
            <a:ext cx="7848600" cy="1938992"/>
          </a:xfrm>
          <a:prstGeom prst="rect">
            <a:avLst/>
          </a:prstGeom>
          <a:solidFill>
            <a:schemeClr val="accent1">
              <a:lumMod val="20000"/>
              <a:lumOff val="80000"/>
            </a:schemeClr>
          </a:solidFill>
          <a:ln w="57150">
            <a:solidFill>
              <a:schemeClr val="bg2">
                <a:lumMod val="50000"/>
              </a:schemeClr>
            </a:solidFill>
          </a:ln>
        </p:spPr>
        <p:txBody>
          <a:bodyPr wrap="square">
            <a:spAutoFit/>
          </a:bodyPr>
          <a:lstStyle/>
          <a:p>
            <a:pPr marL="285750" indent="-285750">
              <a:buFont typeface="Arial" pitchFamily="34" charset="0"/>
              <a:buChar char="•"/>
            </a:pPr>
            <a:r>
              <a:rPr lang="en-US" altLang="en-US" sz="2400" dirty="0">
                <a:cs typeface="Arial" panose="020B0604020202020204" pitchFamily="34" charset="0"/>
              </a:rPr>
              <a:t>The symptoms must be present for </a:t>
            </a:r>
            <a:r>
              <a:rPr lang="en-US" altLang="en-US" sz="2400" u="sng" dirty="0">
                <a:solidFill>
                  <a:srgbClr val="FF0000"/>
                </a:solidFill>
                <a:cs typeface="Arial" panose="020B0604020202020204" pitchFamily="34" charset="0"/>
              </a:rPr>
              <a:t>one month </a:t>
            </a:r>
            <a:r>
              <a:rPr lang="en-US" altLang="en-US" sz="2400" dirty="0">
                <a:solidFill>
                  <a:srgbClr val="FF0000"/>
                </a:solidFill>
                <a:cs typeface="Arial" panose="020B0604020202020204" pitchFamily="34" charset="0"/>
              </a:rPr>
              <a:t>in infants and toddlers</a:t>
            </a:r>
            <a:r>
              <a:rPr lang="en-US" altLang="en-US" sz="2400" dirty="0">
                <a:cs typeface="Arial" panose="020B0604020202020204" pitchFamily="34" charset="0"/>
              </a:rPr>
              <a:t>, and </a:t>
            </a:r>
            <a:r>
              <a:rPr lang="en-US" altLang="en-US" sz="2400" u="sng" dirty="0">
                <a:solidFill>
                  <a:srgbClr val="FF0000"/>
                </a:solidFill>
                <a:cs typeface="Arial" panose="020B0604020202020204" pitchFamily="34" charset="0"/>
              </a:rPr>
              <a:t>two months </a:t>
            </a:r>
            <a:r>
              <a:rPr lang="en-US" altLang="en-US" sz="2400" dirty="0">
                <a:solidFill>
                  <a:srgbClr val="FF0000"/>
                </a:solidFill>
                <a:cs typeface="Arial" panose="020B0604020202020204" pitchFamily="34" charset="0"/>
              </a:rPr>
              <a:t>in older children.</a:t>
            </a:r>
          </a:p>
          <a:p>
            <a:pPr marL="285750" indent="-285750">
              <a:buFont typeface="Arial" pitchFamily="34" charset="0"/>
              <a:buChar char="•"/>
            </a:pPr>
            <a:r>
              <a:rPr lang="en-US" altLang="en-US" sz="2400" dirty="0">
                <a:cs typeface="Arial" panose="020B0604020202020204" pitchFamily="34" charset="0"/>
              </a:rPr>
              <a:t>The diagnosis also requires exclusion of organic causes of the symptoms.</a:t>
            </a:r>
            <a:endParaRPr lang="ar-JO" altLang="en-US" sz="2400" dirty="0">
              <a:solidFill>
                <a:srgbClr val="FF0000"/>
              </a:solidFill>
            </a:endParaRPr>
          </a:p>
          <a:p>
            <a:pPr marL="285750" indent="-285750">
              <a:buFont typeface="Arial" pitchFamily="34" charset="0"/>
              <a:buChar char="•"/>
            </a:pPr>
            <a:r>
              <a:rPr lang="en-US" altLang="en-US" sz="2400" dirty="0">
                <a:cs typeface="Arial" panose="020B0604020202020204" pitchFamily="34" charset="0"/>
              </a:rPr>
              <a:t>No evidence of a 1ry anatomic or biochemical cause.</a:t>
            </a:r>
          </a:p>
        </p:txBody>
      </p:sp>
    </p:spTree>
    <p:extLst>
      <p:ext uri="{BB962C8B-B14F-4D97-AF65-F5344CB8AC3E}">
        <p14:creationId xmlns:p14="http://schemas.microsoft.com/office/powerpoint/2010/main" val="256479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E4AF34F-DD11-4751-8FBA-20ACD71D440C}"/>
              </a:ext>
            </a:extLst>
          </p:cNvPr>
          <p:cNvSpPr>
            <a:spLocks noGrp="1"/>
          </p:cNvSpPr>
          <p:nvPr>
            <p:ph type="title"/>
          </p:nvPr>
        </p:nvSpPr>
        <p:spPr>
          <a:xfrm>
            <a:off x="2667000" y="152400"/>
            <a:ext cx="8001000" cy="1143000"/>
          </a:xfrm>
        </p:spPr>
        <p:txBody>
          <a:bodyPr>
            <a:normAutofit fontScale="90000"/>
          </a:bodyPr>
          <a:lstStyle/>
          <a:p>
            <a:pPr rtl="0"/>
            <a:r>
              <a:rPr lang="en-US" altLang="en-US" sz="3200" b="1" u="sng" dirty="0">
                <a:solidFill>
                  <a:schemeClr val="accent5">
                    <a:lumMod val="50000"/>
                  </a:schemeClr>
                </a:solidFill>
                <a:cs typeface="Times New Roman" panose="02020603050405020304" pitchFamily="18" charset="0"/>
              </a:rPr>
              <a:t>Rome III Criteria for Diagnosis of Functional Constipation:</a:t>
            </a:r>
            <a:br>
              <a:rPr lang="en-US" altLang="en-US" sz="3200" b="1" u="sng" dirty="0">
                <a:solidFill>
                  <a:schemeClr val="accent5">
                    <a:lumMod val="50000"/>
                  </a:schemeClr>
                </a:solidFill>
                <a:cs typeface="Times New Roman" panose="02020603050405020304" pitchFamily="18" charset="0"/>
              </a:rPr>
            </a:br>
            <a:endParaRPr lang="ar-JO" altLang="en-US" sz="3200" b="1" u="sng" dirty="0">
              <a:solidFill>
                <a:schemeClr val="accent5">
                  <a:lumMod val="50000"/>
                </a:schemeClr>
              </a:solidFill>
            </a:endParaRPr>
          </a:p>
        </p:txBody>
      </p:sp>
      <p:sp>
        <p:nvSpPr>
          <p:cNvPr id="14339" name="Content Placeholder 2">
            <a:extLst>
              <a:ext uri="{FF2B5EF4-FFF2-40B4-BE49-F238E27FC236}">
                <a16:creationId xmlns:a16="http://schemas.microsoft.com/office/drawing/2014/main" id="{09DC2A50-0435-4EB5-802B-8E988DB20590}"/>
              </a:ext>
            </a:extLst>
          </p:cNvPr>
          <p:cNvSpPr>
            <a:spLocks noGrp="1"/>
          </p:cNvSpPr>
          <p:nvPr>
            <p:ph idx="1"/>
          </p:nvPr>
        </p:nvSpPr>
        <p:spPr>
          <a:xfrm>
            <a:off x="2442697" y="1219200"/>
            <a:ext cx="8213387" cy="3505200"/>
          </a:xfrm>
        </p:spPr>
        <p:txBody>
          <a:bodyPr>
            <a:normAutofit/>
          </a:bodyPr>
          <a:lstStyle/>
          <a:p>
            <a:pPr algn="l" rtl="0" eaLnBrk="1" hangingPunct="1">
              <a:buFont typeface="Wingdings" panose="05000000000000000000" pitchFamily="2" charset="2"/>
              <a:buNone/>
            </a:pPr>
            <a:r>
              <a:rPr lang="en-US" altLang="en-US" sz="2600" dirty="0">
                <a:cs typeface="Arial" panose="020B0604020202020204" pitchFamily="34" charset="0"/>
              </a:rPr>
              <a:t>1) </a:t>
            </a:r>
            <a:r>
              <a:rPr lang="en-US" altLang="en-US" sz="2600" u="sng" dirty="0">
                <a:solidFill>
                  <a:srgbClr val="FF0000"/>
                </a:solidFill>
                <a:cs typeface="Arial" panose="020B0604020202020204" pitchFamily="34" charset="0"/>
              </a:rPr>
              <a:t>Two or fewer </a:t>
            </a:r>
            <a:r>
              <a:rPr lang="en-US" altLang="en-US" sz="2600" dirty="0">
                <a:cs typeface="Arial" panose="020B0604020202020204" pitchFamily="34" charset="0"/>
              </a:rPr>
              <a:t>defecations in the toilet per week.</a:t>
            </a:r>
          </a:p>
          <a:p>
            <a:pPr algn="l" rtl="0" eaLnBrk="1" hangingPunct="1">
              <a:buFont typeface="Wingdings" panose="05000000000000000000" pitchFamily="2" charset="2"/>
              <a:buNone/>
            </a:pPr>
            <a:r>
              <a:rPr lang="en-US" altLang="en-US" sz="2600" dirty="0">
                <a:cs typeface="Arial" panose="020B0604020202020204" pitchFamily="34" charset="0"/>
              </a:rPr>
              <a:t>2) At least one episode of </a:t>
            </a:r>
            <a:r>
              <a:rPr lang="en-US" altLang="en-US" sz="2600" u="sng" dirty="0">
                <a:solidFill>
                  <a:srgbClr val="FF0000"/>
                </a:solidFill>
                <a:cs typeface="Arial" panose="020B0604020202020204" pitchFamily="34" charset="0"/>
              </a:rPr>
              <a:t>fecal incontinence </a:t>
            </a:r>
            <a:r>
              <a:rPr lang="en-US" altLang="en-US" sz="2600" dirty="0">
                <a:cs typeface="Arial" panose="020B0604020202020204" pitchFamily="34" charset="0"/>
              </a:rPr>
              <a:t>per week.</a:t>
            </a:r>
          </a:p>
          <a:p>
            <a:pPr algn="l" rtl="0" eaLnBrk="1" hangingPunct="1">
              <a:buFont typeface="Wingdings" panose="05000000000000000000" pitchFamily="2" charset="2"/>
              <a:buNone/>
            </a:pPr>
            <a:r>
              <a:rPr lang="en-US" altLang="en-US" sz="2600" dirty="0">
                <a:cs typeface="Arial" panose="020B0604020202020204" pitchFamily="34" charset="0"/>
              </a:rPr>
              <a:t>3) History of </a:t>
            </a:r>
            <a:r>
              <a:rPr lang="en-US" altLang="en-US" sz="2600" u="sng" dirty="0">
                <a:solidFill>
                  <a:srgbClr val="FF0000"/>
                </a:solidFill>
                <a:cs typeface="Arial" panose="020B0604020202020204" pitchFamily="34" charset="0"/>
              </a:rPr>
              <a:t>retentive posturing.</a:t>
            </a:r>
            <a:endParaRPr lang="en-US" altLang="en-US" sz="2600" dirty="0">
              <a:solidFill>
                <a:srgbClr val="FF0000"/>
              </a:solidFill>
              <a:cs typeface="Arial" panose="020B0604020202020204" pitchFamily="34" charset="0"/>
            </a:endParaRPr>
          </a:p>
          <a:p>
            <a:pPr algn="l" rtl="0" eaLnBrk="1" hangingPunct="1">
              <a:buFont typeface="Wingdings" panose="05000000000000000000" pitchFamily="2" charset="2"/>
              <a:buNone/>
            </a:pPr>
            <a:r>
              <a:rPr lang="en-US" altLang="en-US" sz="2600" dirty="0">
                <a:cs typeface="Arial" panose="020B0604020202020204" pitchFamily="34" charset="0"/>
              </a:rPr>
              <a:t>4) History of </a:t>
            </a:r>
            <a:r>
              <a:rPr lang="en-US" altLang="en-US" sz="2600" u="sng" dirty="0">
                <a:solidFill>
                  <a:srgbClr val="FF0000"/>
                </a:solidFill>
                <a:cs typeface="Arial" panose="020B0604020202020204" pitchFamily="34" charset="0"/>
              </a:rPr>
              <a:t>painful or hard bowel </a:t>
            </a:r>
            <a:r>
              <a:rPr lang="en-US" altLang="en-US" sz="2600" dirty="0">
                <a:cs typeface="Arial" panose="020B0604020202020204" pitchFamily="34" charset="0"/>
              </a:rPr>
              <a:t>movements.</a:t>
            </a:r>
          </a:p>
          <a:p>
            <a:pPr algn="l" rtl="0" eaLnBrk="1" hangingPunct="1">
              <a:buFont typeface="Wingdings" panose="05000000000000000000" pitchFamily="2" charset="2"/>
              <a:buNone/>
            </a:pPr>
            <a:r>
              <a:rPr lang="en-US" altLang="en-US" sz="2600" dirty="0">
                <a:cs typeface="Arial" panose="020B0604020202020204" pitchFamily="34" charset="0"/>
              </a:rPr>
              <a:t>5) Presence of a large fecal </a:t>
            </a:r>
            <a:r>
              <a:rPr lang="en-US" altLang="en-US" sz="2600" u="sng" dirty="0">
                <a:solidFill>
                  <a:srgbClr val="FF0000"/>
                </a:solidFill>
                <a:cs typeface="Arial" panose="020B0604020202020204" pitchFamily="34" charset="0"/>
              </a:rPr>
              <a:t>mass</a:t>
            </a:r>
            <a:r>
              <a:rPr lang="en-US" altLang="en-US" sz="2600" dirty="0">
                <a:cs typeface="Arial" panose="020B0604020202020204" pitchFamily="34" charset="0"/>
              </a:rPr>
              <a:t> in the rectum.</a:t>
            </a:r>
          </a:p>
          <a:p>
            <a:pPr algn="l" rtl="0" eaLnBrk="1" hangingPunct="1">
              <a:buFont typeface="Wingdings" panose="05000000000000000000" pitchFamily="2" charset="2"/>
              <a:buNone/>
            </a:pPr>
            <a:r>
              <a:rPr lang="en-US" altLang="en-US" sz="2600" dirty="0">
                <a:cs typeface="Arial" panose="020B0604020202020204" pitchFamily="34" charset="0"/>
              </a:rPr>
              <a:t>6) History of </a:t>
            </a:r>
            <a:r>
              <a:rPr lang="en-US" altLang="en-US" sz="2600" u="sng" dirty="0">
                <a:solidFill>
                  <a:srgbClr val="FF0000"/>
                </a:solidFill>
                <a:cs typeface="Arial" panose="020B0604020202020204" pitchFamily="34" charset="0"/>
              </a:rPr>
              <a:t>large diameter stools </a:t>
            </a:r>
            <a:r>
              <a:rPr lang="en-US" altLang="en-US" sz="2600" dirty="0">
                <a:cs typeface="Arial" panose="020B0604020202020204" pitchFamily="34" charset="0"/>
              </a:rPr>
              <a:t>which may </a:t>
            </a:r>
            <a:r>
              <a:rPr lang="en-US" altLang="en-US" sz="2600" u="sng" dirty="0">
                <a:solidFill>
                  <a:srgbClr val="FF0000"/>
                </a:solidFill>
                <a:cs typeface="Arial" panose="020B0604020202020204" pitchFamily="34" charset="0"/>
              </a:rPr>
              <a:t>obstruct</a:t>
            </a:r>
            <a:r>
              <a:rPr lang="en-US" altLang="en-US" sz="2600" dirty="0">
                <a:cs typeface="Arial" panose="020B0604020202020204" pitchFamily="34" charset="0"/>
              </a:rPr>
              <a:t> the toilet.</a:t>
            </a:r>
          </a:p>
          <a:p>
            <a:pPr algn="l" rtl="0" eaLnBrk="1" hangingPunct="1"/>
            <a:endParaRPr lang="en-US" altLang="en-US" sz="2600" dirty="0">
              <a:cs typeface="Arial" panose="020B0604020202020204" pitchFamily="34" charset="0"/>
            </a:endParaRPr>
          </a:p>
        </p:txBody>
      </p:sp>
      <p:sp>
        <p:nvSpPr>
          <p:cNvPr id="2" name="Rectangle 1"/>
          <p:cNvSpPr/>
          <p:nvPr/>
        </p:nvSpPr>
        <p:spPr>
          <a:xfrm>
            <a:off x="2590800" y="4724400"/>
            <a:ext cx="7917180" cy="1785104"/>
          </a:xfrm>
          <a:prstGeom prst="rect">
            <a:avLst/>
          </a:prstGeom>
          <a:solidFill>
            <a:schemeClr val="accent4">
              <a:lumMod val="20000"/>
              <a:lumOff val="80000"/>
            </a:schemeClr>
          </a:solidFill>
          <a:ln w="57150">
            <a:solidFill>
              <a:schemeClr val="accent4">
                <a:lumMod val="50000"/>
              </a:schemeClr>
            </a:solidFill>
          </a:ln>
        </p:spPr>
        <p:txBody>
          <a:bodyPr wrap="square">
            <a:spAutoFit/>
          </a:bodyPr>
          <a:lstStyle/>
          <a:p>
            <a:r>
              <a:rPr lang="en-US" sz="2200" dirty="0"/>
              <a:t> </a:t>
            </a:r>
            <a:r>
              <a:rPr lang="en-US" sz="2200" b="1" dirty="0"/>
              <a:t>PACCT</a:t>
            </a:r>
            <a:r>
              <a:rPr lang="en-US" sz="2200" dirty="0"/>
              <a:t> (The Paris Consensus on Childhood Constipation Terminology Group) define this pathology as “passage of stools in an inappropriate place, occurring in children with a mental age of 4 years and older, with no evidence of constipation on history or examination.”</a:t>
            </a:r>
          </a:p>
        </p:txBody>
      </p:sp>
    </p:spTree>
    <p:extLst>
      <p:ext uri="{BB962C8B-B14F-4D97-AF65-F5344CB8AC3E}">
        <p14:creationId xmlns:p14="http://schemas.microsoft.com/office/powerpoint/2010/main" val="257130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1" nodeType="clickEffect">
                                  <p:stCondLst>
                                    <p:cond delay="0"/>
                                  </p:stCondLst>
                                  <p:childTnLst>
                                    <p:animClr clrSpc="rgb" dir="cw">
                                      <p:cBhvr override="childStyle">
                                        <p:cTn id="11" dur="250" autoRev="1" fill="remove"/>
                                        <p:tgtEl>
                                          <p:spTgt spid="2"/>
                                        </p:tgtEl>
                                        <p:attrNameLst>
                                          <p:attrName>style.color</p:attrName>
                                        </p:attrNameLst>
                                      </p:cBhvr>
                                      <p:to>
                                        <a:schemeClr val="bg1"/>
                                      </p:to>
                                    </p:animClr>
                                    <p:animClr clrSpc="rgb" dir="cw">
                                      <p:cBhvr>
                                        <p:cTn id="12" dur="250" autoRev="1" fill="remove"/>
                                        <p:tgtEl>
                                          <p:spTgt spid="2"/>
                                        </p:tgtEl>
                                        <p:attrNameLst>
                                          <p:attrName>fillcolor</p:attrName>
                                        </p:attrNameLst>
                                      </p:cBhvr>
                                      <p:to>
                                        <a:schemeClr val="bg1"/>
                                      </p:to>
                                    </p:animClr>
                                    <p:set>
                                      <p:cBhvr>
                                        <p:cTn id="13" dur="250" autoRev="1" fill="remove"/>
                                        <p:tgtEl>
                                          <p:spTgt spid="2"/>
                                        </p:tgtEl>
                                        <p:attrNameLst>
                                          <p:attrName>fill.type</p:attrName>
                                        </p:attrNameLst>
                                      </p:cBhvr>
                                      <p:to>
                                        <p:strVal val="solid"/>
                                      </p:to>
                                    </p:set>
                                    <p:set>
                                      <p:cBhvr>
                                        <p:cTn id="14"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590800" y="381000"/>
            <a:ext cx="5562600" cy="6463308"/>
          </a:xfrm>
          <a:prstGeom prst="rect">
            <a:avLst/>
          </a:prstGeom>
          <a:noFill/>
        </p:spPr>
        <p:txBody>
          <a:bodyPr wrap="square" rtlCol="0">
            <a:spAutoFit/>
          </a:bodyPr>
          <a:lstStyle/>
          <a:p>
            <a:r>
              <a:rPr lang="en-US" dirty="0">
                <a:solidFill>
                  <a:srgbClr val="FF0000"/>
                </a:solidFill>
              </a:rPr>
              <a:t>Regarding </a:t>
            </a:r>
            <a:r>
              <a:rPr lang="en-US" dirty="0" err="1">
                <a:solidFill>
                  <a:srgbClr val="FF0000"/>
                </a:solidFill>
              </a:rPr>
              <a:t>rome</a:t>
            </a:r>
            <a:r>
              <a:rPr lang="en-US" dirty="0">
                <a:solidFill>
                  <a:srgbClr val="FF0000"/>
                </a:solidFill>
              </a:rPr>
              <a:t> 3 criteria : 2 or more of them is sufficient to diagnose functional constipation </a:t>
            </a:r>
          </a:p>
          <a:p>
            <a:endParaRPr lang="en-US" dirty="0">
              <a:solidFill>
                <a:srgbClr val="FF0000"/>
              </a:solidFill>
            </a:endParaRPr>
          </a:p>
          <a:p>
            <a:r>
              <a:rPr lang="en-US" dirty="0">
                <a:solidFill>
                  <a:srgbClr val="FF0000"/>
                </a:solidFill>
              </a:rPr>
              <a:t>Thus, the </a:t>
            </a:r>
            <a:r>
              <a:rPr lang="en-US" dirty="0" err="1">
                <a:solidFill>
                  <a:srgbClr val="FF0000"/>
                </a:solidFill>
              </a:rPr>
              <a:t>presnce</a:t>
            </a:r>
            <a:r>
              <a:rPr lang="en-US" dirty="0">
                <a:solidFill>
                  <a:srgbClr val="FF0000"/>
                </a:solidFill>
              </a:rPr>
              <a:t> of normal frequency of bowel motion doesn’t rule out functional constipation if the </a:t>
            </a:r>
            <a:r>
              <a:rPr lang="en-US" dirty="0" err="1">
                <a:solidFill>
                  <a:srgbClr val="FF0000"/>
                </a:solidFill>
              </a:rPr>
              <a:t>pt</a:t>
            </a:r>
            <a:r>
              <a:rPr lang="en-US" dirty="0">
                <a:solidFill>
                  <a:srgbClr val="FF0000"/>
                </a:solidFill>
              </a:rPr>
              <a:t> has two other criteria , </a:t>
            </a:r>
          </a:p>
          <a:p>
            <a:endParaRPr lang="en-US" dirty="0">
              <a:solidFill>
                <a:srgbClr val="FF0000"/>
              </a:solidFill>
            </a:endParaRPr>
          </a:p>
          <a:p>
            <a:r>
              <a:rPr lang="en-US" dirty="0">
                <a:solidFill>
                  <a:srgbClr val="FF0000"/>
                </a:solidFill>
              </a:rPr>
              <a:t>ex on functional constipation diagnosis : </a:t>
            </a:r>
            <a:r>
              <a:rPr lang="en-US" dirty="0" err="1">
                <a:solidFill>
                  <a:srgbClr val="FF0000"/>
                </a:solidFill>
              </a:rPr>
              <a:t>pt</a:t>
            </a:r>
            <a:r>
              <a:rPr lang="en-US" dirty="0">
                <a:solidFill>
                  <a:srgbClr val="FF0000"/>
                </a:solidFill>
              </a:rPr>
              <a:t> has retentive posture and painful bowel motion although he defecates daily </a:t>
            </a:r>
          </a:p>
          <a:p>
            <a:endParaRPr lang="en-US" dirty="0">
              <a:solidFill>
                <a:srgbClr val="FF0000"/>
              </a:solidFill>
            </a:endParaRPr>
          </a:p>
          <a:p>
            <a:r>
              <a:rPr lang="en-US" dirty="0">
                <a:solidFill>
                  <a:srgbClr val="FF0000"/>
                </a:solidFill>
              </a:rPr>
              <a:t>……………………………………………………..</a:t>
            </a:r>
          </a:p>
          <a:p>
            <a:endParaRPr lang="en-US" dirty="0">
              <a:solidFill>
                <a:srgbClr val="FF0000"/>
              </a:solidFill>
            </a:endParaRPr>
          </a:p>
          <a:p>
            <a:r>
              <a:rPr lang="en-US" dirty="0" err="1">
                <a:solidFill>
                  <a:srgbClr val="FF0000"/>
                </a:solidFill>
              </a:rPr>
              <a:t>Functinal</a:t>
            </a:r>
            <a:r>
              <a:rPr lang="en-US" dirty="0">
                <a:solidFill>
                  <a:srgbClr val="FF0000"/>
                </a:solidFill>
              </a:rPr>
              <a:t> constipation is 95% of constipation causes in pediatrics so its important to do good </a:t>
            </a:r>
            <a:r>
              <a:rPr lang="en-US" dirty="0" err="1">
                <a:solidFill>
                  <a:srgbClr val="FF0000"/>
                </a:solidFill>
              </a:rPr>
              <a:t>aproach</a:t>
            </a:r>
            <a:r>
              <a:rPr lang="en-US" dirty="0">
                <a:solidFill>
                  <a:srgbClr val="FF0000"/>
                </a:solidFill>
              </a:rPr>
              <a:t>  to  avoid too much investigations </a:t>
            </a:r>
          </a:p>
          <a:p>
            <a:endParaRPr lang="en-US" dirty="0">
              <a:solidFill>
                <a:srgbClr val="FF0000"/>
              </a:solidFill>
            </a:endParaRPr>
          </a:p>
          <a:p>
            <a:r>
              <a:rPr lang="en-US" dirty="0">
                <a:solidFill>
                  <a:srgbClr val="FF0000"/>
                </a:solidFill>
              </a:rPr>
              <a:t>In the </a:t>
            </a:r>
            <a:r>
              <a:rPr lang="en-US" dirty="0" err="1">
                <a:solidFill>
                  <a:srgbClr val="FF0000"/>
                </a:solidFill>
              </a:rPr>
              <a:t>hx</a:t>
            </a:r>
            <a:r>
              <a:rPr lang="en-US" dirty="0">
                <a:solidFill>
                  <a:srgbClr val="FF0000"/>
                </a:solidFill>
              </a:rPr>
              <a:t> and ex ; try to find the red flags (see next) to catch the </a:t>
            </a:r>
            <a:r>
              <a:rPr lang="en-US" dirty="0" err="1">
                <a:solidFill>
                  <a:srgbClr val="FF0000"/>
                </a:solidFill>
              </a:rPr>
              <a:t>remainig</a:t>
            </a:r>
            <a:r>
              <a:rPr lang="en-US" dirty="0">
                <a:solidFill>
                  <a:srgbClr val="FF0000"/>
                </a:solidFill>
              </a:rPr>
              <a:t> (5%) causes of constipation (organic causes) , if no red flag and the diagnosis go with functional constipation ; avoid too much tests and </a:t>
            </a:r>
            <a:r>
              <a:rPr lang="en-US">
                <a:solidFill>
                  <a:srgbClr val="FF0000"/>
                </a:solidFill>
              </a:rPr>
              <a:t>in general;  </a:t>
            </a:r>
            <a:r>
              <a:rPr lang="en-US" dirty="0">
                <a:solidFill>
                  <a:srgbClr val="FF0000"/>
                </a:solidFill>
              </a:rPr>
              <a:t>reassure the parents , give laxative and follow up the </a:t>
            </a:r>
            <a:r>
              <a:rPr lang="en-US" dirty="0" err="1">
                <a:solidFill>
                  <a:srgbClr val="FF0000"/>
                </a:solidFill>
              </a:rPr>
              <a:t>pt</a:t>
            </a:r>
            <a:r>
              <a:rPr lang="en-US" dirty="0">
                <a:solidFill>
                  <a:srgbClr val="FF0000"/>
                </a:solidFill>
              </a:rPr>
              <a:t> ( see next for management ) </a:t>
            </a:r>
          </a:p>
        </p:txBody>
      </p:sp>
      <p:sp>
        <p:nvSpPr>
          <p:cNvPr id="5" name="نجمة ذات 5 نقاط 4"/>
          <p:cNvSpPr/>
          <p:nvPr/>
        </p:nvSpPr>
        <p:spPr>
          <a:xfrm>
            <a:off x="8382000" y="152400"/>
            <a:ext cx="11049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290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B242F53-C156-4EAF-99C6-4E71EFCAA204}"/>
              </a:ext>
            </a:extLst>
          </p:cNvPr>
          <p:cNvSpPr>
            <a:spLocks noGrp="1" noChangeArrowheads="1"/>
          </p:cNvSpPr>
          <p:nvPr>
            <p:ph type="title"/>
          </p:nvPr>
        </p:nvSpPr>
        <p:spPr>
          <a:xfrm>
            <a:off x="2743201" y="152400"/>
            <a:ext cx="7793037" cy="838200"/>
          </a:xfrm>
        </p:spPr>
        <p:txBody>
          <a:bodyPr>
            <a:normAutofit/>
          </a:bodyPr>
          <a:lstStyle/>
          <a:p>
            <a:pPr rtl="0" eaLnBrk="1" hangingPunct="1"/>
            <a:r>
              <a:rPr lang="en-US" altLang="en-US" sz="3600" b="1" u="sng" dirty="0">
                <a:solidFill>
                  <a:schemeClr val="accent5">
                    <a:lumMod val="50000"/>
                  </a:schemeClr>
                </a:solidFill>
                <a:cs typeface="Times New Roman" panose="02020603050405020304" pitchFamily="18" charset="0"/>
              </a:rPr>
              <a:t>Causes of functional constipation</a:t>
            </a:r>
          </a:p>
        </p:txBody>
      </p:sp>
      <p:sp>
        <p:nvSpPr>
          <p:cNvPr id="16387" name="Rectangle 3">
            <a:extLst>
              <a:ext uri="{FF2B5EF4-FFF2-40B4-BE49-F238E27FC236}">
                <a16:creationId xmlns:a16="http://schemas.microsoft.com/office/drawing/2014/main" id="{751EAA90-43EB-4FCC-B150-93C6FBF2F48F}"/>
              </a:ext>
            </a:extLst>
          </p:cNvPr>
          <p:cNvSpPr>
            <a:spLocks noGrp="1" noChangeArrowheads="1"/>
          </p:cNvSpPr>
          <p:nvPr>
            <p:ph type="body" sz="half" idx="1"/>
          </p:nvPr>
        </p:nvSpPr>
        <p:spPr>
          <a:xfrm>
            <a:off x="2590800" y="990600"/>
            <a:ext cx="8077200" cy="4783138"/>
          </a:xfrm>
        </p:spPr>
        <p:txBody>
          <a:bodyPr>
            <a:noAutofit/>
          </a:bodyPr>
          <a:lstStyle/>
          <a:p>
            <a:pPr marL="653796" indent="-571500">
              <a:buFont typeface="+mj-lt"/>
              <a:buAutoNum type="romanUcPeriod"/>
            </a:pPr>
            <a:r>
              <a:rPr lang="en-US" altLang="en-US" b="1" dirty="0">
                <a:solidFill>
                  <a:srgbClr val="0070C0"/>
                </a:solidFill>
                <a:cs typeface="Arial" panose="020B0604020202020204" pitchFamily="34" charset="0"/>
              </a:rPr>
              <a:t>Developmental:  </a:t>
            </a:r>
            <a:r>
              <a:rPr lang="en-US" altLang="en-US" dirty="0">
                <a:cs typeface="Arial" panose="020B0604020202020204" pitchFamily="34" charset="0"/>
              </a:rPr>
              <a:t>Cognitive handicaps,  attention deficit disorder(</a:t>
            </a:r>
            <a:r>
              <a:rPr lang="en-US" dirty="0"/>
              <a:t>ADHD)</a:t>
            </a:r>
            <a:endParaRPr lang="en-US" altLang="en-US" dirty="0">
              <a:cs typeface="Arial" panose="020B0604020202020204" pitchFamily="34" charset="0"/>
            </a:endParaRPr>
          </a:p>
          <a:p>
            <a:pPr marL="653796" indent="-571500">
              <a:buFont typeface="+mj-lt"/>
              <a:buAutoNum type="romanUcPeriod"/>
            </a:pPr>
            <a:endParaRPr lang="en-US" altLang="en-US" dirty="0">
              <a:cs typeface="Arial" panose="020B0604020202020204" pitchFamily="34" charset="0"/>
            </a:endParaRPr>
          </a:p>
          <a:p>
            <a:pPr marL="653796" indent="-571500">
              <a:buFont typeface="+mj-lt"/>
              <a:buAutoNum type="romanUcPeriod"/>
            </a:pPr>
            <a:r>
              <a:rPr lang="en-US" altLang="en-US" b="1" dirty="0">
                <a:solidFill>
                  <a:srgbClr val="0070C0"/>
                </a:solidFill>
                <a:cs typeface="Arial" panose="020B0604020202020204" pitchFamily="34" charset="0"/>
              </a:rPr>
              <a:t>Toilet training issues :</a:t>
            </a:r>
          </a:p>
          <a:p>
            <a:pPr marL="356616" lvl="1" indent="0">
              <a:buNone/>
            </a:pPr>
            <a:r>
              <a:rPr lang="en-US" altLang="en-US" dirty="0">
                <a:latin typeface="Arial" panose="020B0604020202020204" pitchFamily="34" charset="0"/>
                <a:cs typeface="Arial" panose="020B0604020202020204" pitchFamily="34" charset="0"/>
              </a:rPr>
              <a:t>   </a:t>
            </a:r>
            <a:r>
              <a:rPr lang="en-US" altLang="en-US" dirty="0">
                <a:cs typeface="Arial" panose="020B0604020202020204" pitchFamily="34" charset="0"/>
              </a:rPr>
              <a:t> coercive toilet training</a:t>
            </a:r>
            <a:br>
              <a:rPr lang="en-US" altLang="en-US" dirty="0">
                <a:cs typeface="Arial" panose="020B0604020202020204" pitchFamily="34" charset="0"/>
              </a:rPr>
            </a:br>
            <a:r>
              <a:rPr lang="en-US" altLang="en-US" dirty="0">
                <a:latin typeface="Arial" panose="020B0604020202020204" pitchFamily="34" charset="0"/>
                <a:cs typeface="Arial" panose="020B0604020202020204" pitchFamily="34" charset="0"/>
              </a:rPr>
              <a:t>   </a:t>
            </a:r>
            <a:r>
              <a:rPr lang="en-US" altLang="en-US" dirty="0">
                <a:cs typeface="Arial" panose="020B0604020202020204" pitchFamily="34" charset="0"/>
              </a:rPr>
              <a:t> toilet phobia</a:t>
            </a:r>
            <a:br>
              <a:rPr lang="en-US" altLang="en-US" dirty="0">
                <a:cs typeface="Arial" panose="020B0604020202020204" pitchFamily="34" charset="0"/>
              </a:rPr>
            </a:br>
            <a:r>
              <a:rPr lang="en-US" altLang="en-US" dirty="0">
                <a:latin typeface="Arial" panose="020B0604020202020204" pitchFamily="34" charset="0"/>
                <a:cs typeface="Arial" panose="020B0604020202020204" pitchFamily="34" charset="0"/>
              </a:rPr>
              <a:t>   </a:t>
            </a:r>
            <a:r>
              <a:rPr lang="en-US" altLang="en-US" dirty="0">
                <a:cs typeface="Arial" panose="020B0604020202020204" pitchFamily="34" charset="0"/>
              </a:rPr>
              <a:t> school bathroom avoidance       </a:t>
            </a:r>
          </a:p>
          <a:p>
            <a:pPr marL="356616" lvl="1" indent="0">
              <a:buNone/>
            </a:pPr>
            <a:r>
              <a:rPr lang="en-US" altLang="en-US" dirty="0">
                <a:cs typeface="Arial" panose="020B0604020202020204" pitchFamily="34" charset="0"/>
              </a:rPr>
              <a:t>   </a:t>
            </a:r>
          </a:p>
          <a:p>
            <a:pPr marL="653796" indent="-571500">
              <a:buFont typeface="+mj-lt"/>
              <a:buAutoNum type="romanUcPeriod"/>
            </a:pPr>
            <a:r>
              <a:rPr lang="en-US" altLang="en-US" b="1" dirty="0">
                <a:solidFill>
                  <a:srgbClr val="0070C0"/>
                </a:solidFill>
                <a:cs typeface="Arial" panose="020B0604020202020204" pitchFamily="34" charset="0"/>
              </a:rPr>
              <a:t>sexual abuse.</a:t>
            </a:r>
          </a:p>
          <a:p>
            <a:pPr marL="653796" indent="-571500">
              <a:buFont typeface="+mj-lt"/>
              <a:buAutoNum type="romanUcPeriod"/>
            </a:pPr>
            <a:endParaRPr lang="en-US" altLang="en-US" dirty="0">
              <a:cs typeface="Arial" panose="020B0604020202020204" pitchFamily="34" charset="0"/>
            </a:endParaRPr>
          </a:p>
          <a:p>
            <a:pPr marL="653796" indent="-571500">
              <a:buFont typeface="+mj-lt"/>
              <a:buAutoNum type="romanUcPeriod" startAt="4"/>
            </a:pPr>
            <a:r>
              <a:rPr lang="en-US" b="1" dirty="0">
                <a:solidFill>
                  <a:srgbClr val="0070C0"/>
                </a:solidFill>
              </a:rPr>
              <a:t>Introducing solid food or cereal.</a:t>
            </a:r>
            <a:endParaRPr lang="en-US" altLang="en-US" b="1" dirty="0">
              <a:solidFill>
                <a:srgbClr val="0070C0"/>
              </a:solidFill>
              <a:cs typeface="Arial" panose="020B0604020202020204" pitchFamily="34" charset="0"/>
            </a:endParaRPr>
          </a:p>
          <a:p>
            <a:pPr algn="l" rtl="0" eaLnBrk="1" hangingPunct="1">
              <a:lnSpc>
                <a:spcPct val="90000"/>
              </a:lnSpc>
              <a:buFont typeface="Wingdings" panose="05000000000000000000" pitchFamily="2" charset="2"/>
              <a:buNone/>
            </a:pPr>
            <a:endParaRPr lang="en-US" altLang="en-US" dirty="0">
              <a:cs typeface="Arial" panose="020B0604020202020204" pitchFamily="34" charset="0"/>
            </a:endParaRPr>
          </a:p>
          <a:p>
            <a:pPr marL="653796" indent="-571500">
              <a:buFont typeface="+mj-lt"/>
              <a:buAutoNum type="romanUcPeriod" startAt="5"/>
            </a:pPr>
            <a:r>
              <a:rPr lang="en-US" altLang="en-US" b="1" dirty="0">
                <a:solidFill>
                  <a:srgbClr val="0070C0"/>
                </a:solidFill>
                <a:cs typeface="Arial" panose="020B0604020202020204" pitchFamily="34" charset="0"/>
              </a:rPr>
              <a:t>Depression .</a:t>
            </a:r>
            <a:br>
              <a:rPr lang="en-US" altLang="en-US" b="1" dirty="0">
                <a:solidFill>
                  <a:srgbClr val="0070C0"/>
                </a:solidFill>
                <a:cs typeface="Arial" panose="020B0604020202020204" pitchFamily="34" charset="0"/>
              </a:rPr>
            </a:br>
            <a:endParaRPr lang="en-US" altLang="en-US" b="1" dirty="0">
              <a:solidFill>
                <a:srgbClr val="0070C0"/>
              </a:solidFill>
              <a:cs typeface="Arial" panose="020B0604020202020204" pitchFamily="34" charset="0"/>
            </a:endParaRPr>
          </a:p>
        </p:txBody>
      </p:sp>
    </p:spTree>
    <p:extLst>
      <p:ext uri="{BB962C8B-B14F-4D97-AF65-F5344CB8AC3E}">
        <p14:creationId xmlns:p14="http://schemas.microsoft.com/office/powerpoint/2010/main" val="4223840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a:extLst>
              <a:ext uri="{FF2B5EF4-FFF2-40B4-BE49-F238E27FC236}">
                <a16:creationId xmlns:a16="http://schemas.microsoft.com/office/drawing/2014/main" id="{5808420C-8E45-4FBA-9D9E-DFF800B559BD}"/>
              </a:ext>
            </a:extLst>
          </p:cNvPr>
          <p:cNvSpPr>
            <a:spLocks noGrp="1"/>
          </p:cNvSpPr>
          <p:nvPr>
            <p:ph type="ctrTitle"/>
          </p:nvPr>
        </p:nvSpPr>
        <p:spPr>
          <a:xfrm>
            <a:off x="1676400" y="161889"/>
            <a:ext cx="7773308" cy="1066800"/>
          </a:xfrm>
        </p:spPr>
        <p:txBody>
          <a:bodyPr>
            <a:normAutofit/>
          </a:bodyPr>
          <a:lstStyle/>
          <a:p>
            <a:pPr rtl="0"/>
            <a:r>
              <a:rPr lang="en-US" altLang="en-US" sz="6000" dirty="0">
                <a:solidFill>
                  <a:srgbClr val="FF0000"/>
                </a:solidFill>
              </a:rPr>
              <a:t>Constipation</a:t>
            </a:r>
            <a:r>
              <a:rPr lang="en-US" altLang="en-US" dirty="0"/>
              <a:t> </a:t>
            </a:r>
            <a:endParaRPr lang="ar-JO" altLang="en-US" dirty="0"/>
          </a:p>
        </p:txBody>
      </p:sp>
      <p:sp>
        <p:nvSpPr>
          <p:cNvPr id="6" name="مربع نص 5"/>
          <p:cNvSpPr txBox="1"/>
          <p:nvPr/>
        </p:nvSpPr>
        <p:spPr>
          <a:xfrm>
            <a:off x="2895601" y="4597584"/>
            <a:ext cx="7087055" cy="2246769"/>
          </a:xfrm>
          <a:prstGeom prst="rect">
            <a:avLst/>
          </a:prstGeom>
          <a:noFill/>
        </p:spPr>
        <p:txBody>
          <a:bodyPr wrap="square" rtlCol="1">
            <a:spAutoFit/>
          </a:bodyPr>
          <a:lstStyle/>
          <a:p>
            <a:pPr eaLnBrk="0" fontAlgn="base" hangingPunct="0">
              <a:spcBef>
                <a:spcPct val="0"/>
              </a:spcBef>
              <a:spcAft>
                <a:spcPct val="0"/>
              </a:spcAft>
            </a:pPr>
            <a:r>
              <a:rPr lang="en-US" sz="2800" b="1" dirty="0">
                <a:solidFill>
                  <a:srgbClr val="50BEA3">
                    <a:lumMod val="20000"/>
                    <a:lumOff val="80000"/>
                  </a:srgbClr>
                </a:solidFill>
                <a:latin typeface="Calibri" panose="020F0502020204030204" pitchFamily="34" charset="0"/>
                <a:cs typeface="Arial" panose="020B0604020202020204" pitchFamily="34" charset="0"/>
              </a:rPr>
              <a:t>DONE BY : MOHANAD AL-HADDADIN</a:t>
            </a:r>
          </a:p>
          <a:p>
            <a:pPr eaLnBrk="0" fontAlgn="base" hangingPunct="0">
              <a:spcBef>
                <a:spcPct val="0"/>
              </a:spcBef>
              <a:spcAft>
                <a:spcPct val="0"/>
              </a:spcAft>
            </a:pPr>
            <a:endParaRPr lang="en-US" sz="2800" b="1" dirty="0">
              <a:solidFill>
                <a:srgbClr val="50BEA3">
                  <a:lumMod val="20000"/>
                  <a:lumOff val="80000"/>
                </a:srgbClr>
              </a:solidFill>
              <a:latin typeface="Calibri" panose="020F0502020204030204" pitchFamily="34" charset="0"/>
              <a:cs typeface="Arial" panose="020B0604020202020204" pitchFamily="34" charset="0"/>
            </a:endParaRPr>
          </a:p>
          <a:p>
            <a:pPr eaLnBrk="0" fontAlgn="base" hangingPunct="0">
              <a:spcBef>
                <a:spcPct val="0"/>
              </a:spcBef>
              <a:spcAft>
                <a:spcPct val="0"/>
              </a:spcAft>
            </a:pPr>
            <a:r>
              <a:rPr lang="en-US" sz="2800" b="1" dirty="0">
                <a:solidFill>
                  <a:srgbClr val="50BEA3">
                    <a:lumMod val="20000"/>
                    <a:lumOff val="80000"/>
                  </a:srgbClr>
                </a:solidFill>
                <a:latin typeface="Calibri" panose="020F0502020204030204" pitchFamily="34" charset="0"/>
                <a:cs typeface="Arial" panose="020B0604020202020204" pitchFamily="34" charset="0"/>
              </a:rPr>
              <a:t>SUPERVISED BY : DR.HAYTHAM DMOUR</a:t>
            </a:r>
          </a:p>
          <a:p>
            <a:pPr eaLnBrk="0" fontAlgn="base" hangingPunct="0">
              <a:spcBef>
                <a:spcPct val="0"/>
              </a:spcBef>
              <a:spcAft>
                <a:spcPct val="0"/>
              </a:spcAft>
            </a:pPr>
            <a:endParaRPr lang="en-US" sz="2800" b="1" dirty="0">
              <a:solidFill>
                <a:srgbClr val="50BEA3">
                  <a:lumMod val="20000"/>
                  <a:lumOff val="80000"/>
                </a:srgbClr>
              </a:solidFill>
              <a:latin typeface="Calibri" panose="020F0502020204030204" pitchFamily="34" charset="0"/>
              <a:cs typeface="Arial" panose="020B0604020202020204" pitchFamily="34" charset="0"/>
            </a:endParaRPr>
          </a:p>
          <a:p>
            <a:pPr eaLnBrk="0" fontAlgn="base" hangingPunct="0">
              <a:spcBef>
                <a:spcPct val="0"/>
              </a:spcBef>
              <a:spcAft>
                <a:spcPct val="0"/>
              </a:spcAft>
            </a:pPr>
            <a:endParaRPr lang="ar-JO" sz="2800" b="1" dirty="0">
              <a:solidFill>
                <a:srgbClr val="50BEA3">
                  <a:lumMod val="20000"/>
                  <a:lumOff val="80000"/>
                </a:srgbClr>
              </a:solidFill>
              <a:latin typeface="Calibri" panose="020F0502020204030204" pitchFamily="34" charset="0"/>
              <a:cs typeface="Arial" panose="020B0604020202020204" pitchFamily="34" charset="0"/>
            </a:endParaRPr>
          </a:p>
        </p:txBody>
      </p:sp>
      <p:pic>
        <p:nvPicPr>
          <p:cNvPr id="1026" name="Picture 2" descr="Pediatric Primary Care | USA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1365349"/>
            <a:ext cx="6247266" cy="30955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thage Pediatrics in NY – Carthage Area Hospi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7068" y="1365348"/>
            <a:ext cx="2210932" cy="3095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427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FF0000"/>
                </a:solidFill>
              </a:rPr>
              <a:t>outlines</a:t>
            </a:r>
          </a:p>
        </p:txBody>
      </p:sp>
      <p:sp>
        <p:nvSpPr>
          <p:cNvPr id="3" name="Content Placeholder 2"/>
          <p:cNvSpPr>
            <a:spLocks noGrp="1"/>
          </p:cNvSpPr>
          <p:nvPr>
            <p:ph idx="1"/>
          </p:nvPr>
        </p:nvSpPr>
        <p:spPr/>
        <p:txBody>
          <a:bodyPr>
            <a:normAutofit lnSpcReduction="10000"/>
          </a:bodyPr>
          <a:lstStyle/>
          <a:p>
            <a:pPr marL="0" indent="0">
              <a:buNone/>
            </a:pPr>
            <a:r>
              <a:rPr lang="en-US" sz="2400" dirty="0"/>
              <a:t>1-Red flags suggesting organic cause</a:t>
            </a:r>
          </a:p>
          <a:p>
            <a:pPr marL="0" indent="0">
              <a:buNone/>
            </a:pPr>
            <a:endParaRPr lang="en-US" sz="2400" dirty="0"/>
          </a:p>
          <a:p>
            <a:pPr marL="0" indent="0">
              <a:buNone/>
            </a:pPr>
            <a:r>
              <a:rPr lang="en-US" sz="2400" dirty="0"/>
              <a:t>2-Organic causes of constipation</a:t>
            </a:r>
          </a:p>
          <a:p>
            <a:pPr marL="0" indent="0">
              <a:buNone/>
            </a:pPr>
            <a:endParaRPr lang="en-US" dirty="0"/>
          </a:p>
          <a:p>
            <a:pPr marL="0" indent="0">
              <a:buNone/>
            </a:pPr>
            <a:r>
              <a:rPr lang="en-US" sz="2400" dirty="0"/>
              <a:t>3-Hirschsprung Disease</a:t>
            </a:r>
          </a:p>
          <a:p>
            <a:pPr marL="0" indent="0">
              <a:buNone/>
            </a:pPr>
            <a:endParaRPr lang="en-US" dirty="0"/>
          </a:p>
          <a:p>
            <a:pPr marL="0" indent="0">
              <a:buNone/>
            </a:pPr>
            <a:r>
              <a:rPr lang="en-US" sz="2400" dirty="0"/>
              <a:t>4-approach to constipation (history taking)</a:t>
            </a:r>
          </a:p>
        </p:txBody>
      </p:sp>
    </p:spTree>
    <p:extLst>
      <p:ext uri="{BB962C8B-B14F-4D97-AF65-F5344CB8AC3E}">
        <p14:creationId xmlns:p14="http://schemas.microsoft.com/office/powerpoint/2010/main" val="765073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19537" y="31846"/>
            <a:ext cx="8230053" cy="1256183"/>
          </a:xfrm>
        </p:spPr>
        <p:txBody>
          <a:bodyPr>
            <a:normAutofit/>
          </a:bodyPr>
          <a:lstStyle/>
          <a:p>
            <a:r>
              <a:rPr lang="en-US" sz="4000" dirty="0">
                <a:solidFill>
                  <a:srgbClr val="FF0000"/>
                </a:solidFill>
              </a:rPr>
              <a:t>Causes of Constipation</a:t>
            </a:r>
            <a:endParaRPr lang="ar-JO" sz="4000" dirty="0">
              <a:solidFill>
                <a:srgbClr val="FF0000"/>
              </a:solidFill>
            </a:endParaRPr>
          </a:p>
        </p:txBody>
      </p:sp>
      <p:sp>
        <p:nvSpPr>
          <p:cNvPr id="3" name="عنصر نائب للمحتوى 2"/>
          <p:cNvSpPr>
            <a:spLocks noGrp="1"/>
          </p:cNvSpPr>
          <p:nvPr>
            <p:ph idx="1"/>
          </p:nvPr>
        </p:nvSpPr>
        <p:spPr>
          <a:xfrm>
            <a:off x="1919536" y="1484784"/>
            <a:ext cx="8229600" cy="4937760"/>
          </a:xfrm>
        </p:spPr>
        <p:txBody>
          <a:bodyPr/>
          <a:lstStyle/>
          <a:p>
            <a:pPr algn="l">
              <a:buNone/>
            </a:pPr>
            <a:endParaRPr lang="en-US" sz="4400" dirty="0"/>
          </a:p>
          <a:p>
            <a:pPr algn="l">
              <a:buNone/>
            </a:pPr>
            <a:r>
              <a:rPr lang="en-US" sz="4400" b="1" dirty="0">
                <a:solidFill>
                  <a:srgbClr val="FFFF00"/>
                </a:solidFill>
              </a:rPr>
              <a:t>Functional constipation </a:t>
            </a:r>
            <a:r>
              <a:rPr lang="en-US" sz="4400" b="1" dirty="0"/>
              <a:t>95%</a:t>
            </a:r>
          </a:p>
          <a:p>
            <a:pPr algn="l">
              <a:buNone/>
            </a:pPr>
            <a:endParaRPr lang="en-US" sz="4400" dirty="0"/>
          </a:p>
          <a:p>
            <a:pPr algn="l">
              <a:buNone/>
            </a:pPr>
            <a:r>
              <a:rPr lang="en-US" sz="4400" b="1" dirty="0">
                <a:solidFill>
                  <a:srgbClr val="FFFF00"/>
                </a:solidFill>
              </a:rPr>
              <a:t>Organic constipation </a:t>
            </a:r>
            <a:r>
              <a:rPr lang="en-US" sz="4400" b="1" dirty="0"/>
              <a:t>5%</a:t>
            </a:r>
            <a:r>
              <a:rPr lang="en-US" sz="4400" b="1" dirty="0">
                <a:solidFill>
                  <a:srgbClr val="C00000"/>
                </a:solidFill>
              </a:rPr>
              <a:t>     </a:t>
            </a:r>
            <a:endParaRPr lang="ar-JO" sz="4400" b="1" dirty="0">
              <a:solidFill>
                <a:srgbClr val="C00000"/>
              </a:solidFill>
            </a:endParaRPr>
          </a:p>
        </p:txBody>
      </p:sp>
    </p:spTree>
    <p:extLst>
      <p:ext uri="{BB962C8B-B14F-4D97-AF65-F5344CB8AC3E}">
        <p14:creationId xmlns:p14="http://schemas.microsoft.com/office/powerpoint/2010/main" val="3896937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62318" y="304801"/>
            <a:ext cx="7765321" cy="914399"/>
          </a:xfrm>
        </p:spPr>
        <p:txBody>
          <a:bodyPr/>
          <a:lstStyle/>
          <a:p>
            <a:r>
              <a:rPr lang="en-US" dirty="0">
                <a:solidFill>
                  <a:srgbClr val="FF0000"/>
                </a:solidFill>
              </a:rPr>
              <a:t>Organic causes </a:t>
            </a:r>
            <a:endParaRPr lang="ar-JO" dirty="0">
              <a:solidFill>
                <a:srgbClr val="FF0000"/>
              </a:solidFill>
            </a:endParaRPr>
          </a:p>
        </p:txBody>
      </p:sp>
      <p:sp>
        <p:nvSpPr>
          <p:cNvPr id="3" name="عنصر نائب للمحتوى 2"/>
          <p:cNvSpPr>
            <a:spLocks noGrp="1"/>
          </p:cNvSpPr>
          <p:nvPr>
            <p:ph idx="1"/>
          </p:nvPr>
        </p:nvSpPr>
        <p:spPr>
          <a:xfrm>
            <a:off x="2057400" y="1219200"/>
            <a:ext cx="7765322" cy="5105401"/>
          </a:xfrm>
        </p:spPr>
        <p:txBody>
          <a:bodyPr>
            <a:normAutofit/>
          </a:bodyPr>
          <a:lstStyle/>
          <a:p>
            <a:pPr algn="l" rtl="0">
              <a:defRPr/>
            </a:pPr>
            <a:r>
              <a:rPr lang="en-US" sz="3200" dirty="0"/>
              <a:t>responsible for </a:t>
            </a:r>
            <a:r>
              <a:rPr lang="en-US" sz="3200" dirty="0">
                <a:solidFill>
                  <a:srgbClr val="FFFF00"/>
                </a:solidFill>
              </a:rPr>
              <a:t>fewer than 5 % </a:t>
            </a:r>
            <a:r>
              <a:rPr lang="en-US" sz="3200" dirty="0"/>
              <a:t>of children with constipation. </a:t>
            </a:r>
          </a:p>
          <a:p>
            <a:pPr algn="l" rtl="0">
              <a:defRPr/>
            </a:pPr>
            <a:endParaRPr lang="en-US" sz="3200" dirty="0"/>
          </a:p>
          <a:p>
            <a:pPr algn="l" rtl="0">
              <a:defRPr/>
            </a:pPr>
            <a:r>
              <a:rPr lang="en-US" sz="2800" dirty="0"/>
              <a:t>-</a:t>
            </a:r>
            <a:r>
              <a:rPr lang="en-US" sz="3200" dirty="0"/>
              <a:t>These usually can be distinguished from functional constipation by </a:t>
            </a:r>
            <a:r>
              <a:rPr lang="en-US" sz="3200" b="1" dirty="0">
                <a:solidFill>
                  <a:schemeClr val="accent1"/>
                </a:solidFill>
              </a:rPr>
              <a:t>clinical</a:t>
            </a:r>
            <a:r>
              <a:rPr lang="en-US" sz="3200" dirty="0"/>
              <a:t> features on the </a:t>
            </a:r>
            <a:r>
              <a:rPr lang="en-US" sz="3200" b="1" dirty="0">
                <a:solidFill>
                  <a:schemeClr val="accent1"/>
                </a:solidFill>
              </a:rPr>
              <a:t>history</a:t>
            </a:r>
            <a:r>
              <a:rPr lang="en-US" sz="3200" dirty="0">
                <a:solidFill>
                  <a:schemeClr val="accent1"/>
                </a:solidFill>
              </a:rPr>
              <a:t> or </a:t>
            </a:r>
            <a:r>
              <a:rPr lang="en-US" sz="3200" b="1" dirty="0">
                <a:solidFill>
                  <a:schemeClr val="accent1"/>
                </a:solidFill>
              </a:rPr>
              <a:t>physical</a:t>
            </a:r>
            <a:r>
              <a:rPr lang="en-US" sz="3200" dirty="0">
                <a:solidFill>
                  <a:schemeClr val="accent1"/>
                </a:solidFill>
              </a:rPr>
              <a:t> examination</a:t>
            </a:r>
            <a:endParaRPr lang="ar-JO" sz="3200" dirty="0">
              <a:solidFill>
                <a:schemeClr val="accent1"/>
              </a:solidFill>
            </a:endParaRPr>
          </a:p>
          <a:p>
            <a:endParaRPr lang="ar-JO" sz="3200" dirty="0"/>
          </a:p>
        </p:txBody>
      </p:sp>
    </p:spTree>
    <p:extLst>
      <p:ext uri="{BB962C8B-B14F-4D97-AF65-F5344CB8AC3E}">
        <p14:creationId xmlns:p14="http://schemas.microsoft.com/office/powerpoint/2010/main" val="4209208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A4CF-9B6C-4C53-A9BC-492EA135FC59}"/>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872CB007-5CA7-473D-862C-1B3FB0986E45}"/>
              </a:ext>
            </a:extLst>
          </p:cNvPr>
          <p:cNvSpPr>
            <a:spLocks noGrp="1"/>
          </p:cNvSpPr>
          <p:nvPr>
            <p:ph type="body" sz="half" idx="2"/>
          </p:nvPr>
        </p:nvSpPr>
        <p:spPr/>
        <p:txBody>
          <a:bodyPr/>
          <a:lstStyle/>
          <a:p>
            <a:endParaRPr lang="en-US"/>
          </a:p>
        </p:txBody>
      </p:sp>
      <p:pic>
        <p:nvPicPr>
          <p:cNvPr id="6" name="Picture 5">
            <a:extLst>
              <a:ext uri="{FF2B5EF4-FFF2-40B4-BE49-F238E27FC236}">
                <a16:creationId xmlns:a16="http://schemas.microsoft.com/office/drawing/2014/main" id="{34C717C1-9C59-4A50-AAB2-6C367570AA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136350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en-US" dirty="0"/>
              <a:t> </a:t>
            </a:r>
            <a:endParaRPr lang="ar-JO" dirty="0"/>
          </a:p>
        </p:txBody>
      </p:sp>
      <p:sp>
        <p:nvSpPr>
          <p:cNvPr id="3" name="عنصر نائب للمحتوى 2"/>
          <p:cNvSpPr>
            <a:spLocks noGrp="1"/>
          </p:cNvSpPr>
          <p:nvPr>
            <p:ph sz="quarter" idx="4294967295"/>
          </p:nvPr>
        </p:nvSpPr>
        <p:spPr>
          <a:xfrm>
            <a:off x="1977208" y="152401"/>
            <a:ext cx="4423593" cy="6251725"/>
          </a:xfrm>
        </p:spPr>
        <p:txBody>
          <a:bodyPr>
            <a:normAutofit fontScale="92500" lnSpcReduction="10000"/>
          </a:bodyPr>
          <a:lstStyle/>
          <a:p>
            <a:pPr algn="ctr">
              <a:buNone/>
            </a:pPr>
            <a:r>
              <a:rPr lang="en-US" sz="5400" b="1" dirty="0">
                <a:solidFill>
                  <a:srgbClr val="C00000"/>
                </a:solidFill>
              </a:rPr>
              <a:t>Red Flags </a:t>
            </a:r>
            <a:r>
              <a:rPr lang="en-US" sz="5400" b="1" dirty="0"/>
              <a:t>Suggesting an </a:t>
            </a:r>
            <a:r>
              <a:rPr lang="en-US" sz="5400" b="1" u="sng" dirty="0"/>
              <a:t>Organic Cause </a:t>
            </a:r>
            <a:r>
              <a:rPr lang="en-US" sz="5400" b="1" dirty="0"/>
              <a:t>of Constipation in Children</a:t>
            </a:r>
            <a:br>
              <a:rPr lang="en-US" sz="5400" b="1" dirty="0"/>
            </a:br>
            <a:endParaRPr lang="ar-JO" sz="5400" dirty="0"/>
          </a:p>
        </p:txBody>
      </p:sp>
      <p:pic>
        <p:nvPicPr>
          <p:cNvPr id="2050" name="Picture 2" descr="Redflag Com - Red Flag Icon Transparent Background - Free Transparent PNG  Clipart Images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7208" y="0"/>
            <a:ext cx="3730625" cy="2629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768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03512" y="152400"/>
            <a:ext cx="8964488" cy="6553200"/>
          </a:xfrm>
        </p:spPr>
        <p:txBody>
          <a:bodyPr>
            <a:normAutofit fontScale="77500" lnSpcReduction="20000"/>
          </a:bodyPr>
          <a:lstStyle/>
          <a:p>
            <a:pPr marL="0" indent="0" fontAlgn="t">
              <a:buNone/>
            </a:pPr>
            <a:r>
              <a:rPr lang="en-US" sz="2400" b="1" dirty="0">
                <a:solidFill>
                  <a:srgbClr val="FF0000"/>
                </a:solidFill>
              </a:rPr>
              <a:t>1-Constipation starting extremely early in life (&lt;1 month of age)</a:t>
            </a:r>
          </a:p>
          <a:p>
            <a:pPr marL="0" indent="0" fontAlgn="t">
              <a:buNone/>
            </a:pPr>
            <a:r>
              <a:rPr lang="en-US" b="1" dirty="0"/>
              <a:t>(Congenital malformation of </a:t>
            </a:r>
            <a:r>
              <a:rPr lang="en-US" b="1" dirty="0" err="1"/>
              <a:t>anorectum</a:t>
            </a:r>
            <a:r>
              <a:rPr lang="en-US" b="1" dirty="0"/>
              <a:t> or spine, Hirschsprung disease)</a:t>
            </a:r>
          </a:p>
          <a:p>
            <a:pPr marL="0" indent="0" fontAlgn="t">
              <a:buNone/>
            </a:pPr>
            <a:endParaRPr lang="en-US" dirty="0"/>
          </a:p>
          <a:p>
            <a:pPr marL="0" indent="0" fontAlgn="t">
              <a:buNone/>
            </a:pPr>
            <a:r>
              <a:rPr lang="en-US" sz="2400" b="1" dirty="0">
                <a:solidFill>
                  <a:srgbClr val="FF0000"/>
                </a:solidFill>
              </a:rPr>
              <a:t>2-Delayed passage of meconium &gt;48 hour</a:t>
            </a:r>
          </a:p>
          <a:p>
            <a:pPr marL="0" indent="0" fontAlgn="t">
              <a:buNone/>
            </a:pPr>
            <a:r>
              <a:rPr lang="en-US" b="1" dirty="0"/>
              <a:t>(Hirschsprung disease, cystic fibrosis, congenital malformation of </a:t>
            </a:r>
            <a:r>
              <a:rPr lang="en-US" b="1" dirty="0" err="1"/>
              <a:t>anorectum</a:t>
            </a:r>
            <a:r>
              <a:rPr lang="en-US" b="1" dirty="0"/>
              <a:t> or spine)</a:t>
            </a:r>
          </a:p>
          <a:p>
            <a:pPr marL="0" indent="0" fontAlgn="t">
              <a:buNone/>
            </a:pPr>
            <a:endParaRPr lang="en-US" dirty="0"/>
          </a:p>
          <a:p>
            <a:pPr marL="0" indent="0" fontAlgn="t">
              <a:buNone/>
            </a:pPr>
            <a:r>
              <a:rPr lang="en-US" sz="2400" b="1" dirty="0">
                <a:solidFill>
                  <a:srgbClr val="FF0000"/>
                </a:solidFill>
              </a:rPr>
              <a:t>3-</a:t>
            </a:r>
            <a:r>
              <a:rPr lang="en-US" sz="2400" dirty="0"/>
              <a:t> </a:t>
            </a:r>
            <a:r>
              <a:rPr lang="en-US" sz="2400" b="1" dirty="0">
                <a:solidFill>
                  <a:srgbClr val="FF0000"/>
                </a:solidFill>
              </a:rPr>
              <a:t>Failure to thrive / delayed growth </a:t>
            </a:r>
          </a:p>
          <a:p>
            <a:pPr marL="0" indent="0" fontAlgn="t">
              <a:buNone/>
            </a:pPr>
            <a:r>
              <a:rPr lang="en-US" sz="2200" dirty="0"/>
              <a:t>(malabsorption, cystic fibrosis, metabolic </a:t>
            </a:r>
            <a:r>
              <a:rPr lang="en-US" sz="2200" dirty="0" err="1"/>
              <a:t>condition,HD</a:t>
            </a:r>
            <a:r>
              <a:rPr lang="en-US" sz="2200" dirty="0"/>
              <a:t>)</a:t>
            </a:r>
          </a:p>
          <a:p>
            <a:pPr marL="0" indent="0" fontAlgn="t">
              <a:buNone/>
            </a:pPr>
            <a:endParaRPr lang="en-US" sz="2200" dirty="0"/>
          </a:p>
          <a:p>
            <a:pPr marL="0" indent="0" fontAlgn="t">
              <a:buNone/>
            </a:pPr>
            <a:r>
              <a:rPr lang="en-US" sz="2400" b="1" dirty="0">
                <a:solidFill>
                  <a:srgbClr val="C00000"/>
                </a:solidFill>
              </a:rPr>
              <a:t>4-</a:t>
            </a:r>
            <a:r>
              <a:rPr lang="en-US" sz="2400" b="1" dirty="0">
                <a:solidFill>
                  <a:srgbClr val="FF0000"/>
                </a:solidFill>
              </a:rPr>
              <a:t>Severe Abdominal distension  </a:t>
            </a:r>
            <a:r>
              <a:rPr lang="en-US" sz="2400" b="1" dirty="0"/>
              <a:t>(pseudo-</a:t>
            </a:r>
            <a:r>
              <a:rPr lang="en-US" sz="2400" b="1" dirty="0" err="1"/>
              <a:t>obstruction,HD</a:t>
            </a:r>
            <a:r>
              <a:rPr lang="en-US" sz="2400" b="1" dirty="0"/>
              <a:t>)</a:t>
            </a:r>
          </a:p>
          <a:p>
            <a:pPr marL="0" indent="0" fontAlgn="t">
              <a:buNone/>
            </a:pPr>
            <a:endParaRPr lang="en-US" sz="1800" b="1" dirty="0"/>
          </a:p>
          <a:p>
            <a:pPr marL="0" indent="0" fontAlgn="t">
              <a:buNone/>
            </a:pPr>
            <a:r>
              <a:rPr lang="en-US" sz="2200" b="1" dirty="0">
                <a:solidFill>
                  <a:srgbClr val="FF0000"/>
                </a:solidFill>
              </a:rPr>
              <a:t>5-Explosive stool and air from rectum upon withdrawal of examining finger </a:t>
            </a:r>
            <a:r>
              <a:rPr lang="en-US" sz="2200" b="1" dirty="0"/>
              <a:t>(Hirschsprung disease)</a:t>
            </a:r>
          </a:p>
          <a:p>
            <a:pPr marL="0" indent="0" fontAlgn="t">
              <a:buNone/>
            </a:pPr>
            <a:endParaRPr lang="en-US" sz="2200" b="1" dirty="0"/>
          </a:p>
          <a:p>
            <a:pPr marL="0" indent="0" fontAlgn="t">
              <a:buNone/>
            </a:pPr>
            <a:r>
              <a:rPr lang="en-US" sz="2200" b="1" dirty="0">
                <a:solidFill>
                  <a:srgbClr val="FF0000"/>
                </a:solidFill>
              </a:rPr>
              <a:t>6- Blood in the stools in the absence of anal fissures </a:t>
            </a:r>
            <a:r>
              <a:rPr lang="en-US" sz="2200" b="1" dirty="0"/>
              <a:t>(IBD,HD)</a:t>
            </a:r>
          </a:p>
          <a:p>
            <a:pPr marL="0" indent="0" fontAlgn="t">
              <a:buNone/>
            </a:pPr>
            <a:r>
              <a:rPr lang="en-US" sz="2800" b="1" dirty="0">
                <a:solidFill>
                  <a:srgbClr val="FF0000"/>
                </a:solidFill>
              </a:rPr>
              <a:t> </a:t>
            </a:r>
          </a:p>
          <a:p>
            <a:pPr algn="l" rtl="0" fontAlgn="t">
              <a:buNone/>
            </a:pPr>
            <a:r>
              <a:rPr lang="en-US" sz="1800" dirty="0"/>
              <a:t>  </a:t>
            </a:r>
          </a:p>
          <a:p>
            <a:pPr algn="l" rtl="0" fontAlgn="t">
              <a:buNone/>
            </a:pPr>
            <a:endParaRPr lang="en-US" sz="1800" dirty="0"/>
          </a:p>
          <a:p>
            <a:pPr algn="l" rtl="0" fontAlgn="t">
              <a:buNone/>
            </a:pPr>
            <a:endParaRPr lang="en-US" sz="1800" dirty="0"/>
          </a:p>
          <a:p>
            <a:endParaRPr lang="ar-JO" sz="1800" dirty="0"/>
          </a:p>
        </p:txBody>
      </p:sp>
    </p:spTree>
    <p:extLst>
      <p:ext uri="{BB962C8B-B14F-4D97-AF65-F5344CB8AC3E}">
        <p14:creationId xmlns:p14="http://schemas.microsoft.com/office/powerpoint/2010/main" val="1970367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3114" y="381000"/>
            <a:ext cx="8982222" cy="6458857"/>
          </a:xfrm>
        </p:spPr>
        <p:txBody>
          <a:bodyPr/>
          <a:lstStyle/>
          <a:p>
            <a:pPr marL="0" indent="0">
              <a:buNone/>
            </a:pPr>
            <a:r>
              <a:rPr lang="en-US" b="1" dirty="0">
                <a:solidFill>
                  <a:srgbClr val="FF0000"/>
                </a:solidFill>
              </a:rPr>
              <a:t>7-Fever,Bilious vomiting </a:t>
            </a:r>
            <a:r>
              <a:rPr lang="en-US" b="1" dirty="0"/>
              <a:t>(HD)</a:t>
            </a:r>
          </a:p>
          <a:p>
            <a:pPr marL="0" indent="0">
              <a:buNone/>
            </a:pPr>
            <a:r>
              <a:rPr lang="en-US" b="1" dirty="0">
                <a:solidFill>
                  <a:srgbClr val="FF0000"/>
                </a:solidFill>
              </a:rPr>
              <a:t>8-</a:t>
            </a:r>
            <a:r>
              <a:rPr lang="en-US" dirty="0">
                <a:solidFill>
                  <a:srgbClr val="FF0000"/>
                </a:solidFill>
              </a:rPr>
              <a:t>Abnormal thyroid gland </a:t>
            </a:r>
            <a:r>
              <a:rPr lang="en-US" dirty="0"/>
              <a:t>(hypothyroidism)</a:t>
            </a:r>
          </a:p>
          <a:p>
            <a:pPr marL="0" indent="0">
              <a:buNone/>
            </a:pPr>
            <a:r>
              <a:rPr lang="en-US" b="1" dirty="0">
                <a:solidFill>
                  <a:srgbClr val="FF0000"/>
                </a:solidFill>
              </a:rPr>
              <a:t>9-</a:t>
            </a:r>
            <a:r>
              <a:rPr lang="en-US" dirty="0">
                <a:solidFill>
                  <a:srgbClr val="FF0000"/>
                </a:solidFill>
              </a:rPr>
              <a:t>Perianal fistula</a:t>
            </a:r>
          </a:p>
          <a:p>
            <a:pPr marL="0" indent="0">
              <a:buNone/>
            </a:pPr>
            <a:r>
              <a:rPr lang="en-US" b="1" dirty="0">
                <a:solidFill>
                  <a:srgbClr val="FF0000"/>
                </a:solidFill>
              </a:rPr>
              <a:t>10-</a:t>
            </a:r>
            <a:r>
              <a:rPr lang="en-US" dirty="0">
                <a:solidFill>
                  <a:srgbClr val="FF0000"/>
                </a:solidFill>
              </a:rPr>
              <a:t>Abnormal position of anus</a:t>
            </a:r>
          </a:p>
          <a:p>
            <a:pPr marL="0" indent="0">
              <a:buNone/>
            </a:pPr>
            <a:r>
              <a:rPr lang="en-US" b="1" dirty="0">
                <a:solidFill>
                  <a:srgbClr val="FF0000"/>
                </a:solidFill>
              </a:rPr>
              <a:t>11-</a:t>
            </a:r>
            <a:r>
              <a:rPr lang="en-US" dirty="0">
                <a:solidFill>
                  <a:srgbClr val="FF0000"/>
                </a:solidFill>
              </a:rPr>
              <a:t>Absent anal or </a:t>
            </a:r>
            <a:r>
              <a:rPr lang="en-US" dirty="0" err="1">
                <a:solidFill>
                  <a:srgbClr val="FF0000"/>
                </a:solidFill>
              </a:rPr>
              <a:t>cremasteric</a:t>
            </a:r>
            <a:r>
              <a:rPr lang="en-US" dirty="0">
                <a:solidFill>
                  <a:srgbClr val="FF0000"/>
                </a:solidFill>
              </a:rPr>
              <a:t> reflex</a:t>
            </a:r>
            <a:r>
              <a:rPr lang="en-US" dirty="0"/>
              <a:t>(</a:t>
            </a:r>
            <a:r>
              <a:rPr lang="en-US" dirty="0">
                <a:solidFill>
                  <a:srgbClr val="FF0000"/>
                </a:solidFill>
              </a:rPr>
              <a:t> </a:t>
            </a:r>
            <a:r>
              <a:rPr lang="en-US" dirty="0"/>
              <a:t>Spinal cord anomalies, trauma)</a:t>
            </a:r>
            <a:endParaRPr lang="en-US" dirty="0">
              <a:solidFill>
                <a:srgbClr val="FF0000"/>
              </a:solidFill>
            </a:endParaRPr>
          </a:p>
          <a:p>
            <a:pPr marL="0" indent="0">
              <a:buNone/>
            </a:pPr>
            <a:r>
              <a:rPr lang="en-US" b="1" dirty="0">
                <a:solidFill>
                  <a:srgbClr val="FF0000"/>
                </a:solidFill>
              </a:rPr>
              <a:t>12-</a:t>
            </a:r>
            <a:r>
              <a:rPr lang="en-US" dirty="0">
                <a:solidFill>
                  <a:srgbClr val="FF0000"/>
                </a:solidFill>
              </a:rPr>
              <a:t>Decreased lower extremity strength/tone/reflex</a:t>
            </a:r>
            <a:r>
              <a:rPr lang="en-US" dirty="0"/>
              <a:t>(</a:t>
            </a:r>
            <a:r>
              <a:rPr lang="en-US" dirty="0">
                <a:solidFill>
                  <a:srgbClr val="FF0000"/>
                </a:solidFill>
              </a:rPr>
              <a:t> </a:t>
            </a:r>
            <a:r>
              <a:rPr lang="en-US" dirty="0"/>
              <a:t>Spinal cord anomalies, trauma)</a:t>
            </a:r>
            <a:endParaRPr lang="en-US" dirty="0">
              <a:solidFill>
                <a:srgbClr val="FF0000"/>
              </a:solidFill>
            </a:endParaRPr>
          </a:p>
          <a:p>
            <a:pPr marL="0" indent="0">
              <a:buNone/>
            </a:pPr>
            <a:r>
              <a:rPr lang="en-US" b="1" dirty="0">
                <a:solidFill>
                  <a:srgbClr val="FF0000"/>
                </a:solidFill>
              </a:rPr>
              <a:t>13-</a:t>
            </a:r>
            <a:r>
              <a:rPr lang="en-US" dirty="0">
                <a:solidFill>
                  <a:srgbClr val="FF0000"/>
                </a:solidFill>
              </a:rPr>
              <a:t>Tuft of hair on spine</a:t>
            </a:r>
          </a:p>
          <a:p>
            <a:pPr marL="0" indent="0">
              <a:buNone/>
            </a:pPr>
            <a:r>
              <a:rPr lang="en-US" b="1" dirty="0">
                <a:solidFill>
                  <a:srgbClr val="FF0000"/>
                </a:solidFill>
              </a:rPr>
              <a:t>14-</a:t>
            </a:r>
            <a:r>
              <a:rPr lang="en-US" dirty="0">
                <a:solidFill>
                  <a:srgbClr val="FF0000"/>
                </a:solidFill>
              </a:rPr>
              <a:t>Sacral dimple</a:t>
            </a:r>
          </a:p>
          <a:p>
            <a:pPr marL="0" indent="0">
              <a:buNone/>
            </a:pPr>
            <a:r>
              <a:rPr lang="en-US" b="1" dirty="0">
                <a:solidFill>
                  <a:srgbClr val="FF0000"/>
                </a:solidFill>
              </a:rPr>
              <a:t>15-</a:t>
            </a:r>
            <a:r>
              <a:rPr lang="en-US" dirty="0">
                <a:solidFill>
                  <a:srgbClr val="FF0000"/>
                </a:solidFill>
              </a:rPr>
              <a:t>Gluteal cleft deviation</a:t>
            </a:r>
          </a:p>
          <a:p>
            <a:pPr marL="0" indent="0">
              <a:buNone/>
            </a:pPr>
            <a:r>
              <a:rPr lang="en-US" b="1" dirty="0">
                <a:solidFill>
                  <a:srgbClr val="FF0000"/>
                </a:solidFill>
              </a:rPr>
              <a:t>16-</a:t>
            </a:r>
            <a:r>
              <a:rPr lang="en-US" dirty="0">
                <a:solidFill>
                  <a:srgbClr val="FF0000"/>
                </a:solidFill>
              </a:rPr>
              <a:t>Extreme fear during anal inspection/Anal scars</a:t>
            </a:r>
            <a:r>
              <a:rPr lang="en-US" dirty="0"/>
              <a:t>(child abuse)</a:t>
            </a:r>
            <a:endParaRPr lang="en-US" b="1" dirty="0"/>
          </a:p>
        </p:txBody>
      </p:sp>
      <p:pic>
        <p:nvPicPr>
          <p:cNvPr id="3074" name="Picture 2" descr="Pediatric Tuina to treat Baby Constip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1" y="14514"/>
            <a:ext cx="3352800" cy="2195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358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C00000"/>
                </a:solidFill>
              </a:rPr>
              <a:t>Red flags </a:t>
            </a:r>
            <a:r>
              <a:rPr lang="en-US" dirty="0">
                <a:solidFill>
                  <a:srgbClr val="C00000"/>
                </a:solidFill>
              </a:rPr>
              <a:t>…</a:t>
            </a:r>
            <a:endParaRPr lang="ar-JO" dirty="0">
              <a:solidFill>
                <a:srgbClr val="C00000"/>
              </a:solidFill>
            </a:endParaRPr>
          </a:p>
        </p:txBody>
      </p:sp>
      <p:sp>
        <p:nvSpPr>
          <p:cNvPr id="3" name="عنصر نائب للمحتوى 2"/>
          <p:cNvSpPr>
            <a:spLocks noGrp="1"/>
          </p:cNvSpPr>
          <p:nvPr>
            <p:ph idx="1"/>
          </p:nvPr>
        </p:nvSpPr>
        <p:spPr>
          <a:xfrm>
            <a:off x="1752600" y="1676400"/>
            <a:ext cx="7765322" cy="4648200"/>
          </a:xfrm>
        </p:spPr>
        <p:txBody>
          <a:bodyPr>
            <a:normAutofit fontScale="85000" lnSpcReduction="20000"/>
          </a:bodyPr>
          <a:lstStyle/>
          <a:p>
            <a:pPr marL="0" indent="0">
              <a:buNone/>
            </a:pPr>
            <a:r>
              <a:rPr lang="en-US" altLang="en-US" sz="3200" b="1" dirty="0">
                <a:solidFill>
                  <a:srgbClr val="FF0000"/>
                </a:solidFill>
                <a:cs typeface="Arial" panose="020B0604020202020204" pitchFamily="34" charset="0"/>
              </a:rPr>
              <a:t>17-Ribbon” like stools (very </a:t>
            </a:r>
            <a:r>
              <a:rPr lang="en-US" altLang="en-US" sz="3200" b="1" u="sng" dirty="0">
                <a:solidFill>
                  <a:srgbClr val="FF0000"/>
                </a:solidFill>
                <a:cs typeface="Arial" panose="020B0604020202020204" pitchFamily="34" charset="0"/>
              </a:rPr>
              <a:t>narrow</a:t>
            </a:r>
            <a:r>
              <a:rPr lang="en-US" altLang="en-US" sz="3200" b="1" dirty="0">
                <a:solidFill>
                  <a:srgbClr val="FF0000"/>
                </a:solidFill>
                <a:cs typeface="Arial" panose="020B0604020202020204" pitchFamily="34" charset="0"/>
              </a:rPr>
              <a:t> in diameter)                   </a:t>
            </a:r>
            <a:r>
              <a:rPr lang="en-US" altLang="en-US" sz="3200" b="1" dirty="0">
                <a:cs typeface="Arial" panose="020B0604020202020204" pitchFamily="34" charset="0"/>
              </a:rPr>
              <a:t>(anal stenosis,HD)</a:t>
            </a:r>
          </a:p>
          <a:p>
            <a:pPr marL="0" indent="0">
              <a:buNone/>
            </a:pPr>
            <a:r>
              <a:rPr lang="en-US" altLang="en-US" sz="3200" b="1" dirty="0">
                <a:solidFill>
                  <a:srgbClr val="C00000"/>
                </a:solidFill>
                <a:cs typeface="Arial" panose="020B0604020202020204" pitchFamily="34" charset="0"/>
              </a:rPr>
              <a:t>18-Urinary incontinence </a:t>
            </a:r>
            <a:r>
              <a:rPr lang="en-US" altLang="en-US" sz="3200" b="1" dirty="0">
                <a:cs typeface="Arial" panose="020B0604020202020204" pitchFamily="34" charset="0"/>
              </a:rPr>
              <a:t>or bladder disease</a:t>
            </a:r>
          </a:p>
          <a:p>
            <a:pPr marL="0" indent="0">
              <a:buNone/>
            </a:pPr>
            <a:r>
              <a:rPr lang="en-US" altLang="en-US" sz="3600" dirty="0">
                <a:solidFill>
                  <a:srgbClr val="C00000"/>
                </a:solidFill>
                <a:cs typeface="Arial" panose="020B0604020202020204" pitchFamily="34" charset="0"/>
              </a:rPr>
              <a:t>19-Congenital</a:t>
            </a:r>
            <a:r>
              <a:rPr lang="en-US" altLang="en-US" sz="3200" dirty="0">
                <a:solidFill>
                  <a:srgbClr val="C00000"/>
                </a:solidFill>
                <a:cs typeface="Arial" panose="020B0604020202020204" pitchFamily="34" charset="0"/>
              </a:rPr>
              <a:t> anomalies </a:t>
            </a:r>
            <a:r>
              <a:rPr lang="en-US" altLang="en-US" sz="3200" dirty="0">
                <a:cs typeface="Arial" panose="020B0604020202020204" pitchFamily="34" charset="0"/>
              </a:rPr>
              <a:t>or </a:t>
            </a:r>
            <a:r>
              <a:rPr lang="en-US" altLang="en-US" sz="3200" dirty="0">
                <a:solidFill>
                  <a:srgbClr val="C00000"/>
                </a:solidFill>
                <a:cs typeface="Arial" panose="020B0604020202020204" pitchFamily="34" charset="0"/>
              </a:rPr>
              <a:t>syndromes</a:t>
            </a:r>
            <a:r>
              <a:rPr lang="en-US" altLang="en-US" sz="3200" dirty="0">
                <a:cs typeface="Arial" panose="020B0604020202020204" pitchFamily="34" charset="0"/>
              </a:rPr>
              <a:t> associated with Hirschsprung disease ( </a:t>
            </a:r>
            <a:r>
              <a:rPr lang="en-US" altLang="en-US" sz="3200" dirty="0">
                <a:solidFill>
                  <a:srgbClr val="FFFF00"/>
                </a:solidFill>
                <a:cs typeface="Arial" panose="020B0604020202020204" pitchFamily="34" charset="0"/>
              </a:rPr>
              <a:t>Down syndrome</a:t>
            </a:r>
            <a:r>
              <a:rPr lang="en-US" altLang="en-US" sz="3200" dirty="0">
                <a:cs typeface="Arial" panose="020B0604020202020204" pitchFamily="34" charset="0"/>
              </a:rPr>
              <a:t>)</a:t>
            </a:r>
          </a:p>
          <a:p>
            <a:pPr marL="0" indent="0">
              <a:buNone/>
            </a:pPr>
            <a:r>
              <a:rPr lang="en-US" altLang="en-US" sz="3600" dirty="0">
                <a:solidFill>
                  <a:srgbClr val="FF0000"/>
                </a:solidFill>
                <a:cs typeface="Arial" panose="020B0604020202020204" pitchFamily="34" charset="0"/>
              </a:rPr>
              <a:t>20-Family</a:t>
            </a:r>
            <a:r>
              <a:rPr lang="en-US" altLang="en-US" sz="3200" dirty="0">
                <a:solidFill>
                  <a:srgbClr val="FF0000"/>
                </a:solidFill>
                <a:cs typeface="Arial" panose="020B0604020202020204" pitchFamily="34" charset="0"/>
              </a:rPr>
              <a:t> history of Hirschsprung disease or other GI  diseases </a:t>
            </a:r>
            <a:r>
              <a:rPr lang="en-US" sz="3200" dirty="0"/>
              <a:t> </a:t>
            </a:r>
          </a:p>
          <a:p>
            <a:pPr marL="0" indent="0" fontAlgn="t">
              <a:buNone/>
            </a:pPr>
            <a:r>
              <a:rPr lang="en-US" sz="3200" b="1" dirty="0">
                <a:solidFill>
                  <a:srgbClr val="FF0000"/>
                </a:solidFill>
              </a:rPr>
              <a:t>21-No response to conventional treatment  </a:t>
            </a:r>
          </a:p>
          <a:p>
            <a:pPr algn="l" rtl="0">
              <a:buNone/>
            </a:pPr>
            <a:endParaRPr lang="en-US" altLang="en-US" sz="3200" dirty="0">
              <a:cs typeface="Arial" panose="020B0604020202020204" pitchFamily="34" charset="0"/>
            </a:endParaRPr>
          </a:p>
        </p:txBody>
      </p:sp>
    </p:spTree>
    <p:extLst>
      <p:ext uri="{BB962C8B-B14F-4D97-AF65-F5344CB8AC3E}">
        <p14:creationId xmlns:p14="http://schemas.microsoft.com/office/powerpoint/2010/main" val="2390245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وان 3">
            <a:extLst>
              <a:ext uri="{FF2B5EF4-FFF2-40B4-BE49-F238E27FC236}">
                <a16:creationId xmlns:a16="http://schemas.microsoft.com/office/drawing/2014/main" id="{F795E613-8F97-4A5F-B549-59162FB7B53A}"/>
              </a:ext>
            </a:extLst>
          </p:cNvPr>
          <p:cNvSpPr>
            <a:spLocks noGrp="1"/>
          </p:cNvSpPr>
          <p:nvPr>
            <p:ph type="title"/>
          </p:nvPr>
        </p:nvSpPr>
        <p:spPr>
          <a:xfrm>
            <a:off x="2063552" y="260648"/>
            <a:ext cx="8229600" cy="1143000"/>
          </a:xfrm>
        </p:spPr>
        <p:txBody>
          <a:bodyPr/>
          <a:lstStyle/>
          <a:p>
            <a:r>
              <a:rPr lang="en-US" altLang="en-US" sz="3600" dirty="0">
                <a:effectLst>
                  <a:outerShdw blurRad="38100" dist="38100" dir="2700000" algn="tl">
                    <a:srgbClr val="000000">
                      <a:alpha val="43137"/>
                    </a:srgbClr>
                  </a:outerShdw>
                </a:effectLst>
                <a:cs typeface="Times New Roman" panose="02020603050405020304" pitchFamily="18" charset="0"/>
              </a:rPr>
              <a:t>Organic causes</a:t>
            </a:r>
            <a:endParaRPr lang="ar-JO" altLang="en-US" sz="3600" dirty="0">
              <a:effectLst>
                <a:outerShdw blurRad="38100" dist="38100" dir="2700000" algn="tl">
                  <a:srgbClr val="000000">
                    <a:alpha val="43137"/>
                  </a:srgbClr>
                </a:outerShdw>
              </a:effectLst>
            </a:endParaRPr>
          </a:p>
        </p:txBody>
      </p:sp>
      <p:sp>
        <p:nvSpPr>
          <p:cNvPr id="19459" name="عنصر نائب للنص 4">
            <a:extLst>
              <a:ext uri="{FF2B5EF4-FFF2-40B4-BE49-F238E27FC236}">
                <a16:creationId xmlns:a16="http://schemas.microsoft.com/office/drawing/2014/main" id="{37DE941E-4C19-4FC5-A304-061614EEF4BC}"/>
              </a:ext>
            </a:extLst>
          </p:cNvPr>
          <p:cNvSpPr>
            <a:spLocks noGrp="1"/>
          </p:cNvSpPr>
          <p:nvPr>
            <p:ph type="body" idx="1"/>
          </p:nvPr>
        </p:nvSpPr>
        <p:spPr>
          <a:xfrm>
            <a:off x="6400800" y="1380927"/>
            <a:ext cx="4040188" cy="639763"/>
          </a:xfrm>
        </p:spPr>
        <p:txBody>
          <a:bodyPr>
            <a:normAutofit fontScale="25000" lnSpcReduction="20000"/>
          </a:bodyPr>
          <a:lstStyle/>
          <a:p>
            <a:endParaRPr lang="en-US" altLang="en-US" dirty="0">
              <a:cs typeface="Arial" panose="020B0604020202020204" pitchFamily="34" charset="0"/>
            </a:endParaRPr>
          </a:p>
          <a:p>
            <a:pPr algn="l" rtl="0"/>
            <a:r>
              <a:rPr lang="en-US" altLang="en-US" dirty="0">
                <a:cs typeface="Arial" panose="020B0604020202020204" pitchFamily="34" charset="0"/>
              </a:rPr>
              <a:t>  </a:t>
            </a:r>
            <a:r>
              <a:rPr lang="en-US" altLang="en-US" sz="14400" u="sng" dirty="0">
                <a:solidFill>
                  <a:srgbClr val="C00000"/>
                </a:solidFill>
                <a:effectLst>
                  <a:outerShdw blurRad="38100" dist="38100" dir="2700000" algn="tl">
                    <a:srgbClr val="000000">
                      <a:alpha val="43137"/>
                    </a:srgbClr>
                  </a:outerShdw>
                </a:effectLst>
                <a:cs typeface="Arial" panose="020B0604020202020204" pitchFamily="34" charset="0"/>
              </a:rPr>
              <a:t>neuromuscular </a:t>
            </a:r>
            <a:endParaRPr lang="ar-JO" altLang="en-US" sz="14400" u="sng" dirty="0">
              <a:solidFill>
                <a:srgbClr val="C00000"/>
              </a:solidFill>
              <a:effectLst>
                <a:outerShdw blurRad="38100" dist="38100" dir="2700000" algn="tl">
                  <a:srgbClr val="000000">
                    <a:alpha val="43137"/>
                  </a:srgbClr>
                </a:outerShdw>
              </a:effectLst>
            </a:endParaRPr>
          </a:p>
        </p:txBody>
      </p:sp>
      <p:sp>
        <p:nvSpPr>
          <p:cNvPr id="19461" name="عنصر نائب للمحتوى 6">
            <a:extLst>
              <a:ext uri="{FF2B5EF4-FFF2-40B4-BE49-F238E27FC236}">
                <a16:creationId xmlns:a16="http://schemas.microsoft.com/office/drawing/2014/main" id="{9DD30238-1AC9-4B9A-BC7C-1C2EA37554EC}"/>
              </a:ext>
            </a:extLst>
          </p:cNvPr>
          <p:cNvSpPr>
            <a:spLocks noGrp="1"/>
          </p:cNvSpPr>
          <p:nvPr>
            <p:ph sz="half" idx="2"/>
          </p:nvPr>
        </p:nvSpPr>
        <p:spPr>
          <a:xfrm>
            <a:off x="1775521" y="2348880"/>
            <a:ext cx="4041775" cy="3951288"/>
          </a:xfrm>
        </p:spPr>
        <p:txBody>
          <a:bodyPr>
            <a:normAutofit fontScale="85000" lnSpcReduction="10000"/>
          </a:bodyPr>
          <a:lstStyle/>
          <a:p>
            <a:pPr marL="457200" indent="-457200">
              <a:buFont typeface="Wingdings" pitchFamily="2" charset="2"/>
              <a:buChar char="v"/>
              <a:defRPr/>
            </a:pPr>
            <a:r>
              <a:rPr lang="en-US" sz="3200" dirty="0"/>
              <a:t>Anal stenosis</a:t>
            </a:r>
          </a:p>
          <a:p>
            <a:pPr marL="457200" indent="-457200">
              <a:buFont typeface="Wingdings" pitchFamily="2" charset="2"/>
              <a:buChar char="v"/>
              <a:defRPr/>
            </a:pPr>
            <a:r>
              <a:rPr lang="en-US" sz="3200" dirty="0"/>
              <a:t>Anal stricture</a:t>
            </a:r>
            <a:endParaRPr lang="en-US" altLang="en-US" sz="3200" dirty="0">
              <a:cs typeface="Arial" panose="020B0604020202020204" pitchFamily="34" charset="0"/>
            </a:endParaRPr>
          </a:p>
          <a:p>
            <a:pPr marL="457200" indent="-457200">
              <a:buFont typeface="Wingdings" pitchFamily="2" charset="2"/>
              <a:buChar char="v"/>
            </a:pPr>
            <a:r>
              <a:rPr lang="en-US" altLang="en-US" sz="3200" dirty="0">
                <a:cs typeface="Arial" panose="020B0604020202020204" pitchFamily="34" charset="0"/>
              </a:rPr>
              <a:t>Rectal abscess or fissure</a:t>
            </a:r>
          </a:p>
          <a:p>
            <a:pPr marL="457200" indent="-457200">
              <a:buFont typeface="Wingdings" pitchFamily="2" charset="2"/>
              <a:buChar char="v"/>
            </a:pPr>
            <a:r>
              <a:rPr lang="en-US" altLang="en-US" sz="3200" dirty="0">
                <a:cs typeface="Arial" panose="020B0604020202020204" pitchFamily="34" charset="0"/>
              </a:rPr>
              <a:t>Imperforate anus</a:t>
            </a:r>
          </a:p>
          <a:p>
            <a:pPr marL="457200" indent="-457200">
              <a:buFont typeface="Wingdings" pitchFamily="2" charset="2"/>
              <a:buChar char="v"/>
            </a:pPr>
            <a:r>
              <a:rPr lang="en-US" altLang="en-US" sz="3200" dirty="0">
                <a:cs typeface="Arial" panose="020B0604020202020204" pitchFamily="34" charset="0"/>
              </a:rPr>
              <a:t>Anterior dislocation of the anus</a:t>
            </a:r>
          </a:p>
          <a:p>
            <a:pPr marL="457200" indent="-457200"/>
            <a:endParaRPr lang="en-US" altLang="en-US" dirty="0">
              <a:cs typeface="Arial" panose="020B0604020202020204" pitchFamily="34" charset="0"/>
            </a:endParaRPr>
          </a:p>
          <a:p>
            <a:pPr marL="457200" indent="-457200"/>
            <a:endParaRPr lang="ar-JO" altLang="en-US" dirty="0"/>
          </a:p>
        </p:txBody>
      </p:sp>
      <p:sp>
        <p:nvSpPr>
          <p:cNvPr id="6" name="مربع نص 5"/>
          <p:cNvSpPr txBox="1"/>
          <p:nvPr/>
        </p:nvSpPr>
        <p:spPr>
          <a:xfrm>
            <a:off x="2063552" y="1406154"/>
            <a:ext cx="2664296" cy="646331"/>
          </a:xfrm>
          <a:prstGeom prst="rect">
            <a:avLst/>
          </a:prstGeom>
          <a:noFill/>
        </p:spPr>
        <p:txBody>
          <a:bodyPr wrap="square" rtlCol="1">
            <a:spAutoFit/>
          </a:bodyPr>
          <a:lstStyle/>
          <a:p>
            <a:pPr eaLnBrk="0" fontAlgn="base" hangingPunct="0">
              <a:spcBef>
                <a:spcPct val="0"/>
              </a:spcBef>
              <a:spcAft>
                <a:spcPct val="0"/>
              </a:spcAft>
            </a:pPr>
            <a:r>
              <a:rPr lang="en-US" sz="3600" b="1" u="sng" dirty="0">
                <a:solidFill>
                  <a:srgbClr val="C00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Structural</a:t>
            </a:r>
            <a:r>
              <a:rPr lang="en-US" sz="2800" b="1" u="sng" dirty="0">
                <a:solidFill>
                  <a:srgbClr val="C00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 </a:t>
            </a:r>
            <a:endParaRPr lang="ar-JO" sz="2800" b="1" u="sng" dirty="0">
              <a:solidFill>
                <a:srgbClr val="C00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7" name="عنصر نائب للمحتوى 6">
            <a:extLst>
              <a:ext uri="{FF2B5EF4-FFF2-40B4-BE49-F238E27FC236}">
                <a16:creationId xmlns:a16="http://schemas.microsoft.com/office/drawing/2014/main" id="{8B4967CB-2750-45CA-B632-078AD9498FF5}"/>
              </a:ext>
            </a:extLst>
          </p:cNvPr>
          <p:cNvSpPr txBox="1">
            <a:spLocks/>
          </p:cNvSpPr>
          <p:nvPr/>
        </p:nvSpPr>
        <p:spPr>
          <a:xfrm>
            <a:off x="6172201" y="2514600"/>
            <a:ext cx="4041775" cy="3951288"/>
          </a:xfrm>
          <a:prstGeom prst="rect">
            <a:avLst/>
          </a:prstGeom>
        </p:spPr>
        <p:txBody>
          <a:bodyPr vert="horz">
            <a:normAutofit/>
          </a:bodyPr>
          <a:lstStyle/>
          <a:p>
            <a:pPr marL="274320" indent="-274320">
              <a:spcBef>
                <a:spcPts val="600"/>
              </a:spcBef>
              <a:buClr>
                <a:srgbClr val="727CA3"/>
              </a:buClr>
              <a:buSzPct val="76000"/>
              <a:buFont typeface="Wingdings" pitchFamily="2" charset="2"/>
              <a:buChar char="v"/>
              <a:defRPr/>
            </a:pPr>
            <a:r>
              <a:rPr lang="en-US" sz="2800" b="1" dirty="0">
                <a:solidFill>
                  <a:srgbClr val="FFFF00"/>
                </a:solidFill>
                <a:effectLst>
                  <a:outerShdw blurRad="38100" dist="38100" dir="2700000" algn="tl">
                    <a:srgbClr val="000000">
                      <a:alpha val="43137"/>
                    </a:srgbClr>
                  </a:outerShdw>
                </a:effectLst>
                <a:latin typeface="Rockwell" panose="02060603020205020403"/>
                <a:cs typeface="Arial" panose="020B0604020202020204" pitchFamily="34" charset="0"/>
              </a:rPr>
              <a:t>Hirschprung disease</a:t>
            </a:r>
            <a:endParaRPr lang="en-US" altLang="en-US" sz="2800" dirty="0">
              <a:solidFill>
                <a:srgbClr val="FFFF00"/>
              </a:solidFill>
              <a:latin typeface="Rockwell" panose="02060603020205020403"/>
              <a:cs typeface="Arial" panose="020B0604020202020204" pitchFamily="34" charset="0"/>
            </a:endParaRPr>
          </a:p>
          <a:p>
            <a:pPr marL="274320" indent="-274320">
              <a:spcBef>
                <a:spcPts val="600"/>
              </a:spcBef>
              <a:buClr>
                <a:srgbClr val="727CA3"/>
              </a:buClr>
              <a:buSzPct val="76000"/>
              <a:buFont typeface="Wingdings" pitchFamily="2" charset="2"/>
              <a:buChar char="v"/>
              <a:defRPr/>
            </a:pPr>
            <a:r>
              <a:rPr lang="en-US" altLang="en-US" sz="2800" dirty="0">
                <a:solidFill>
                  <a:prstClr val="white"/>
                </a:solidFill>
                <a:latin typeface="Rockwell" panose="02060603020205020403"/>
                <a:cs typeface="Arial" panose="020B0604020202020204" pitchFamily="34" charset="0"/>
              </a:rPr>
              <a:t>Pseudoobstruction </a:t>
            </a:r>
          </a:p>
          <a:p>
            <a:pPr marL="274320" indent="-274320">
              <a:spcBef>
                <a:spcPts val="600"/>
              </a:spcBef>
              <a:buClr>
                <a:srgbClr val="727CA3"/>
              </a:buClr>
              <a:buSzPct val="76000"/>
              <a:buFont typeface="Wingdings" pitchFamily="2" charset="2"/>
              <a:buChar char="v"/>
              <a:defRPr/>
            </a:pPr>
            <a:r>
              <a:rPr lang="en-US" altLang="en-US" sz="2800" dirty="0">
                <a:solidFill>
                  <a:prstClr val="white"/>
                </a:solidFill>
                <a:latin typeface="Rockwell" panose="02060603020205020403"/>
                <a:cs typeface="Arial" panose="020B0604020202020204" pitchFamily="34" charset="0"/>
              </a:rPr>
              <a:t>Spinal cord lesions ( tumors or spina bifida,tethered cord)</a:t>
            </a:r>
          </a:p>
          <a:p>
            <a:pPr marL="274320" indent="-274320">
              <a:spcBef>
                <a:spcPts val="600"/>
              </a:spcBef>
              <a:buClr>
                <a:srgbClr val="727CA3"/>
              </a:buClr>
              <a:buSzPct val="76000"/>
              <a:buFont typeface="Wingdings" pitchFamily="2" charset="2"/>
              <a:buChar char="v"/>
              <a:defRPr/>
            </a:pPr>
            <a:endParaRPr lang="en-US" altLang="en-US" sz="2800" dirty="0">
              <a:solidFill>
                <a:prstClr val="black"/>
              </a:solidFill>
              <a:latin typeface="Rockwell" panose="02060603020205020403"/>
              <a:cs typeface="Arial" panose="020B0604020202020204" pitchFamily="34" charset="0"/>
            </a:endParaRPr>
          </a:p>
        </p:txBody>
      </p:sp>
    </p:spTree>
    <p:extLst>
      <p:ext uri="{BB962C8B-B14F-4D97-AF65-F5344CB8AC3E}">
        <p14:creationId xmlns:p14="http://schemas.microsoft.com/office/powerpoint/2010/main" val="3727648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وان 3">
            <a:extLst>
              <a:ext uri="{FF2B5EF4-FFF2-40B4-BE49-F238E27FC236}">
                <a16:creationId xmlns:a16="http://schemas.microsoft.com/office/drawing/2014/main" id="{B906A4EC-54F5-40AF-BD3D-8CC31D10A25C}"/>
              </a:ext>
            </a:extLst>
          </p:cNvPr>
          <p:cNvSpPr>
            <a:spLocks noGrp="1"/>
          </p:cNvSpPr>
          <p:nvPr>
            <p:ph type="title"/>
          </p:nvPr>
        </p:nvSpPr>
        <p:spPr>
          <a:xfrm>
            <a:off x="2207568" y="188640"/>
            <a:ext cx="8229600" cy="1143000"/>
          </a:xfrm>
        </p:spPr>
        <p:txBody>
          <a:bodyPr/>
          <a:lstStyle/>
          <a:p>
            <a:r>
              <a:rPr lang="en-US" altLang="en-US" sz="3600" dirty="0">
                <a:effectLst>
                  <a:outerShdw blurRad="38100" dist="38100" dir="2700000" algn="tl">
                    <a:srgbClr val="000000">
                      <a:alpha val="43137"/>
                    </a:srgbClr>
                  </a:outerShdw>
                </a:effectLst>
                <a:cs typeface="Times New Roman" panose="02020603050405020304" pitchFamily="18" charset="0"/>
              </a:rPr>
              <a:t>Organic causes</a:t>
            </a:r>
            <a:endParaRPr lang="ar-JO" altLang="en-US" sz="3600" dirty="0">
              <a:effectLst>
                <a:outerShdw blurRad="38100" dist="38100" dir="2700000" algn="tl">
                  <a:srgbClr val="000000">
                    <a:alpha val="43137"/>
                  </a:srgbClr>
                </a:outerShdw>
              </a:effectLst>
            </a:endParaRPr>
          </a:p>
        </p:txBody>
      </p:sp>
      <p:sp>
        <p:nvSpPr>
          <p:cNvPr id="20483" name="عنصر نائب للنص 4">
            <a:extLst>
              <a:ext uri="{FF2B5EF4-FFF2-40B4-BE49-F238E27FC236}">
                <a16:creationId xmlns:a16="http://schemas.microsoft.com/office/drawing/2014/main" id="{F3311135-210B-4D65-A129-43A4FB82CD13}"/>
              </a:ext>
            </a:extLst>
          </p:cNvPr>
          <p:cNvSpPr>
            <a:spLocks noGrp="1"/>
          </p:cNvSpPr>
          <p:nvPr>
            <p:ph type="body" idx="1"/>
          </p:nvPr>
        </p:nvSpPr>
        <p:spPr>
          <a:xfrm>
            <a:off x="2229339" y="1414389"/>
            <a:ext cx="4184204" cy="639763"/>
          </a:xfrm>
        </p:spPr>
        <p:txBody>
          <a:bodyPr/>
          <a:lstStyle/>
          <a:p>
            <a:pPr algn="l" rtl="0"/>
            <a:r>
              <a:rPr lang="en-US" altLang="en-US" u="sng" dirty="0">
                <a:solidFill>
                  <a:srgbClr val="C00000"/>
                </a:solidFill>
                <a:effectLst>
                  <a:outerShdw blurRad="38100" dist="38100" dir="2700000" algn="tl">
                    <a:srgbClr val="000000">
                      <a:alpha val="43137"/>
                    </a:srgbClr>
                  </a:outerShdw>
                </a:effectLst>
                <a:cs typeface="Arial" panose="020B0604020202020204" pitchFamily="34" charset="0"/>
              </a:rPr>
              <a:t>Metabolic</a:t>
            </a:r>
            <a:endParaRPr lang="ar-JO" altLang="en-US" u="sng" dirty="0">
              <a:solidFill>
                <a:srgbClr val="C00000"/>
              </a:solidFill>
              <a:effectLst>
                <a:outerShdw blurRad="38100" dist="38100" dir="2700000" algn="tl">
                  <a:srgbClr val="000000">
                    <a:alpha val="43137"/>
                  </a:srgbClr>
                </a:outerShdw>
              </a:effectLst>
            </a:endParaRPr>
          </a:p>
        </p:txBody>
      </p:sp>
      <p:sp>
        <p:nvSpPr>
          <p:cNvPr id="20484" name="عنصر نائب للمحتوى 2">
            <a:extLst>
              <a:ext uri="{FF2B5EF4-FFF2-40B4-BE49-F238E27FC236}">
                <a16:creationId xmlns:a16="http://schemas.microsoft.com/office/drawing/2014/main" id="{3CF67129-C452-411E-ADEA-0852EA76F443}"/>
              </a:ext>
            </a:extLst>
          </p:cNvPr>
          <p:cNvSpPr>
            <a:spLocks noGrp="1"/>
          </p:cNvSpPr>
          <p:nvPr>
            <p:ph sz="half" idx="2"/>
          </p:nvPr>
        </p:nvSpPr>
        <p:spPr>
          <a:xfrm>
            <a:off x="1981200" y="2136900"/>
            <a:ext cx="4040188" cy="5252541"/>
          </a:xfrm>
        </p:spPr>
        <p:txBody>
          <a:bodyPr>
            <a:normAutofit fontScale="70000" lnSpcReduction="20000"/>
          </a:bodyPr>
          <a:lstStyle/>
          <a:p>
            <a:pPr algn="l" rtl="0">
              <a:buFont typeface="Wingdings" pitchFamily="2" charset="2"/>
              <a:buChar char="v"/>
            </a:pPr>
            <a:r>
              <a:rPr lang="en-US" altLang="en-US" sz="3200" dirty="0">
                <a:cs typeface="Arial" panose="020B0604020202020204" pitchFamily="34" charset="0"/>
              </a:rPr>
              <a:t>Cystic</a:t>
            </a:r>
            <a:r>
              <a:rPr lang="en-US" altLang="en-US" sz="3200" dirty="0">
                <a:solidFill>
                  <a:schemeClr val="accent1"/>
                </a:solidFill>
                <a:cs typeface="Arial" panose="020B0604020202020204" pitchFamily="34" charset="0"/>
              </a:rPr>
              <a:t> </a:t>
            </a:r>
            <a:r>
              <a:rPr lang="en-US" altLang="en-US" sz="3200" dirty="0">
                <a:cs typeface="Arial" panose="020B0604020202020204" pitchFamily="34" charset="0"/>
              </a:rPr>
              <a:t>fibrosis</a:t>
            </a:r>
          </a:p>
          <a:p>
            <a:pPr algn="l" rtl="0">
              <a:buFont typeface="Wingdings" pitchFamily="2" charset="2"/>
              <a:buChar char="v"/>
            </a:pPr>
            <a:r>
              <a:rPr lang="en-US" altLang="en-US" sz="3200" dirty="0">
                <a:cs typeface="Arial" panose="020B0604020202020204" pitchFamily="34" charset="0"/>
              </a:rPr>
              <a:t>Hypothyroidism</a:t>
            </a:r>
          </a:p>
          <a:p>
            <a:pPr algn="l" rtl="0">
              <a:buFont typeface="Wingdings" pitchFamily="2" charset="2"/>
              <a:buChar char="v"/>
            </a:pPr>
            <a:r>
              <a:rPr lang="en-US" altLang="en-US" sz="3200" dirty="0">
                <a:cs typeface="Arial" panose="020B0604020202020204" pitchFamily="34" charset="0"/>
              </a:rPr>
              <a:t>Hypokalemia</a:t>
            </a:r>
          </a:p>
          <a:p>
            <a:pPr algn="l" rtl="0">
              <a:buFont typeface="Wingdings" pitchFamily="2" charset="2"/>
              <a:buChar char="v"/>
            </a:pPr>
            <a:r>
              <a:rPr lang="en-US" altLang="en-US" sz="3200" dirty="0">
                <a:cs typeface="Arial" panose="020B0604020202020204" pitchFamily="34" charset="0"/>
              </a:rPr>
              <a:t>Hypercalcemia</a:t>
            </a:r>
          </a:p>
          <a:p>
            <a:pPr algn="l" rtl="0">
              <a:buFont typeface="Wingdings" pitchFamily="2" charset="2"/>
              <a:buChar char="v"/>
            </a:pPr>
            <a:r>
              <a:rPr lang="en-US" altLang="en-US" sz="3200" dirty="0" err="1">
                <a:cs typeface="Arial" panose="020B0604020202020204" pitchFamily="34" charset="0"/>
              </a:rPr>
              <a:t>Hypermagnesemia</a:t>
            </a:r>
            <a:endParaRPr lang="en-US" altLang="en-US" sz="3200" dirty="0">
              <a:cs typeface="Arial" panose="020B0604020202020204" pitchFamily="34" charset="0"/>
            </a:endParaRPr>
          </a:p>
          <a:p>
            <a:pPr algn="l" rtl="0">
              <a:buFont typeface="Wingdings" pitchFamily="2" charset="2"/>
              <a:buChar char="v"/>
            </a:pPr>
            <a:r>
              <a:rPr lang="en-US" altLang="en-US" sz="3200" dirty="0">
                <a:cs typeface="Arial" panose="020B0604020202020204" pitchFamily="34" charset="0"/>
              </a:rPr>
              <a:t>Diabetes mellitus</a:t>
            </a:r>
          </a:p>
          <a:p>
            <a:pPr>
              <a:buFont typeface="Wingdings" pitchFamily="2" charset="2"/>
              <a:buChar char="v"/>
            </a:pPr>
            <a:r>
              <a:rPr lang="en-US" sz="3200" dirty="0"/>
              <a:t>Multiple endocrine neoplasia type 2B</a:t>
            </a:r>
            <a:br>
              <a:rPr lang="en-US" altLang="en-US" sz="3200" dirty="0">
                <a:cs typeface="Arial" panose="020B0604020202020204" pitchFamily="34" charset="0"/>
              </a:rPr>
            </a:br>
            <a:r>
              <a:rPr lang="en-US" altLang="en-US" sz="3200" dirty="0">
                <a:latin typeface="Arial" panose="020B0604020202020204" pitchFamily="34" charset="0"/>
                <a:cs typeface="Arial" panose="020B0604020202020204" pitchFamily="34" charset="0"/>
              </a:rPr>
              <a:t>   </a:t>
            </a:r>
            <a:endParaRPr lang="en-US" altLang="en-US" sz="3200" dirty="0">
              <a:cs typeface="Arial" panose="020B0604020202020204" pitchFamily="34" charset="0"/>
            </a:endParaRPr>
          </a:p>
          <a:p>
            <a:pPr algn="l" rtl="0">
              <a:buFont typeface="Wingdings" panose="05000000000000000000" pitchFamily="2" charset="2"/>
              <a:buNone/>
            </a:pPr>
            <a:endParaRPr lang="en-US" altLang="en-US" dirty="0">
              <a:cs typeface="Arial" panose="020B0604020202020204" pitchFamily="34" charset="0"/>
            </a:endParaRPr>
          </a:p>
          <a:p>
            <a:pPr algn="l" rtl="0">
              <a:buFont typeface="Wingdings" panose="05000000000000000000" pitchFamily="2" charset="2"/>
              <a:buNone/>
            </a:pPr>
            <a:r>
              <a:rPr lang="en-US" altLang="en-US" dirty="0">
                <a:cs typeface="Arial" panose="020B0604020202020204" pitchFamily="34" charset="0"/>
              </a:rPr>
              <a:t>      </a:t>
            </a:r>
            <a:br>
              <a:rPr lang="en-US" altLang="en-US" dirty="0">
                <a:cs typeface="Arial" panose="020B0604020202020204" pitchFamily="34" charset="0"/>
              </a:rPr>
            </a:br>
            <a:r>
              <a:rPr lang="en-US" altLang="en-US" dirty="0">
                <a:latin typeface="Arial" panose="020B0604020202020204" pitchFamily="34" charset="0"/>
                <a:cs typeface="Arial" panose="020B0604020202020204" pitchFamily="34" charset="0"/>
              </a:rPr>
              <a:t>   </a:t>
            </a:r>
            <a:endParaRPr lang="ar-JO" altLang="en-US" dirty="0"/>
          </a:p>
        </p:txBody>
      </p:sp>
      <p:sp>
        <p:nvSpPr>
          <p:cNvPr id="20485" name="عنصر نائب للنص 5">
            <a:extLst>
              <a:ext uri="{FF2B5EF4-FFF2-40B4-BE49-F238E27FC236}">
                <a16:creationId xmlns:a16="http://schemas.microsoft.com/office/drawing/2014/main" id="{21D834DF-7CE5-4978-B502-B17187402A4E}"/>
              </a:ext>
            </a:extLst>
          </p:cNvPr>
          <p:cNvSpPr>
            <a:spLocks noGrp="1"/>
          </p:cNvSpPr>
          <p:nvPr>
            <p:ph type="body" sz="quarter" idx="3"/>
          </p:nvPr>
        </p:nvSpPr>
        <p:spPr>
          <a:xfrm>
            <a:off x="6322369" y="1350914"/>
            <a:ext cx="4041775" cy="639763"/>
          </a:xfrm>
        </p:spPr>
        <p:txBody>
          <a:bodyPr/>
          <a:lstStyle/>
          <a:p>
            <a:pPr algn="l" rtl="0"/>
            <a:r>
              <a:rPr lang="en-US" altLang="en-US" u="sng" dirty="0">
                <a:solidFill>
                  <a:srgbClr val="C00000"/>
                </a:solidFill>
                <a:effectLst>
                  <a:outerShdw blurRad="38100" dist="38100" dir="2700000" algn="tl">
                    <a:srgbClr val="000000">
                      <a:alpha val="43137"/>
                    </a:srgbClr>
                  </a:outerShdw>
                </a:effectLst>
                <a:cs typeface="Arial" panose="020B0604020202020204" pitchFamily="34" charset="0"/>
              </a:rPr>
              <a:t>Intestinal  </a:t>
            </a:r>
            <a:endParaRPr lang="ar-JO" altLang="en-US" u="sng" dirty="0">
              <a:solidFill>
                <a:srgbClr val="C00000"/>
              </a:solidFill>
              <a:effectLst>
                <a:outerShdw blurRad="38100" dist="38100" dir="2700000" algn="tl">
                  <a:srgbClr val="000000">
                    <a:alpha val="43137"/>
                  </a:srgbClr>
                </a:outerShdw>
              </a:effectLst>
            </a:endParaRPr>
          </a:p>
        </p:txBody>
      </p:sp>
      <p:sp>
        <p:nvSpPr>
          <p:cNvPr id="8" name="عنصر نائب للمحتوى 2">
            <a:extLst>
              <a:ext uri="{FF2B5EF4-FFF2-40B4-BE49-F238E27FC236}">
                <a16:creationId xmlns:a16="http://schemas.microsoft.com/office/drawing/2014/main" id="{E249AAA8-861B-4116-892F-AE95750D397B}"/>
              </a:ext>
            </a:extLst>
          </p:cNvPr>
          <p:cNvSpPr>
            <a:spLocks noGrp="1"/>
          </p:cNvSpPr>
          <p:nvPr>
            <p:ph sz="quarter" idx="4"/>
          </p:nvPr>
        </p:nvSpPr>
        <p:spPr>
          <a:xfrm>
            <a:off x="5951984" y="2073424"/>
            <a:ext cx="4038600" cy="4386064"/>
          </a:xfrm>
        </p:spPr>
        <p:txBody>
          <a:bodyPr>
            <a:normAutofit/>
          </a:bodyPr>
          <a:lstStyle/>
          <a:p>
            <a:pPr marL="457200" indent="-457200">
              <a:buFont typeface="Wingdings" pitchFamily="2" charset="2"/>
              <a:buChar char="v"/>
            </a:pPr>
            <a:r>
              <a:rPr lang="en-US" sz="3200" dirty="0"/>
              <a:t>Dietary protein allergy</a:t>
            </a:r>
            <a:endParaRPr lang="en-US" altLang="en-US" sz="3200" dirty="0">
              <a:cs typeface="Arial" panose="020B0604020202020204" pitchFamily="34" charset="0"/>
            </a:endParaRPr>
          </a:p>
          <a:p>
            <a:pPr marL="457200" indent="-457200">
              <a:buFont typeface="Wingdings" pitchFamily="2" charset="2"/>
              <a:buChar char="v"/>
            </a:pPr>
            <a:r>
              <a:rPr lang="en-US" altLang="en-US" sz="3200" dirty="0">
                <a:cs typeface="Arial" panose="020B0604020202020204" pitchFamily="34" charset="0"/>
              </a:rPr>
              <a:t>Celiac disease</a:t>
            </a:r>
          </a:p>
          <a:p>
            <a:pPr marL="0" indent="0">
              <a:buNone/>
            </a:pPr>
            <a:endParaRPr lang="en-US" sz="3200" dirty="0"/>
          </a:p>
          <a:p>
            <a:pPr marL="457200" indent="-457200">
              <a:buFont typeface="+mj-lt"/>
              <a:buAutoNum type="arabicPeriod"/>
              <a:defRPr/>
            </a:pPr>
            <a:endParaRPr lang="en-US" dirty="0"/>
          </a:p>
          <a:p>
            <a:pPr algn="l" rtl="0">
              <a:defRPr/>
            </a:pPr>
            <a:endParaRPr lang="ar-JO" dirty="0"/>
          </a:p>
        </p:txBody>
      </p:sp>
    </p:spTree>
    <p:extLst>
      <p:ext uri="{BB962C8B-B14F-4D97-AF65-F5344CB8AC3E}">
        <p14:creationId xmlns:p14="http://schemas.microsoft.com/office/powerpoint/2010/main" val="975909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F24BCED-24DD-4681-B80D-087A5E2B3DA1}"/>
              </a:ext>
            </a:extLst>
          </p:cNvPr>
          <p:cNvSpPr>
            <a:spLocks noGrp="1" noChangeArrowheads="1"/>
          </p:cNvSpPr>
          <p:nvPr>
            <p:ph type="title"/>
          </p:nvPr>
        </p:nvSpPr>
        <p:spPr>
          <a:xfrm>
            <a:off x="2438400" y="260648"/>
            <a:ext cx="8229600" cy="1143000"/>
          </a:xfrm>
        </p:spPr>
        <p:txBody>
          <a:bodyPr/>
          <a:lstStyle/>
          <a:p>
            <a:pPr eaLnBrk="1" hangingPunct="1"/>
            <a:r>
              <a:rPr lang="en-US" altLang="en-US" sz="3600" dirty="0">
                <a:effectLst>
                  <a:outerShdw blurRad="38100" dist="38100" dir="2700000" algn="tl">
                    <a:srgbClr val="000000">
                      <a:alpha val="43137"/>
                    </a:srgbClr>
                  </a:outerShdw>
                </a:effectLst>
                <a:cs typeface="Times New Roman" panose="02020603050405020304" pitchFamily="18" charset="0"/>
              </a:rPr>
              <a:t>Organic causes</a:t>
            </a:r>
          </a:p>
        </p:txBody>
      </p:sp>
      <p:sp>
        <p:nvSpPr>
          <p:cNvPr id="21507" name="عنصر نائب للنص 4">
            <a:extLst>
              <a:ext uri="{FF2B5EF4-FFF2-40B4-BE49-F238E27FC236}">
                <a16:creationId xmlns:a16="http://schemas.microsoft.com/office/drawing/2014/main" id="{AF3060B3-9DBB-41FA-A8AC-81D0150FE09E}"/>
              </a:ext>
            </a:extLst>
          </p:cNvPr>
          <p:cNvSpPr>
            <a:spLocks noGrp="1"/>
          </p:cNvSpPr>
          <p:nvPr>
            <p:ph type="body" idx="1"/>
          </p:nvPr>
        </p:nvSpPr>
        <p:spPr>
          <a:xfrm>
            <a:off x="2362200" y="1828801"/>
            <a:ext cx="4040188" cy="639763"/>
          </a:xfrm>
        </p:spPr>
        <p:txBody>
          <a:bodyPr/>
          <a:lstStyle/>
          <a:p>
            <a:pPr algn="l" rtl="0"/>
            <a:r>
              <a:rPr lang="en-US" altLang="en-US" b="0" u="sng" dirty="0">
                <a:solidFill>
                  <a:srgbClr val="FF0000"/>
                </a:solidFill>
                <a:effectLst>
                  <a:outerShdw blurRad="38100" dist="38100" dir="2700000" algn="tl">
                    <a:srgbClr val="000000">
                      <a:alpha val="43137"/>
                    </a:srgbClr>
                  </a:outerShdw>
                </a:effectLst>
                <a:cs typeface="Arial" panose="020B0604020202020204" pitchFamily="34" charset="0"/>
              </a:rPr>
              <a:t>Drugs/toxics </a:t>
            </a:r>
            <a:endParaRPr lang="ar-JO" altLang="en-US" b="0" u="sng" dirty="0">
              <a:solidFill>
                <a:srgbClr val="FF0000"/>
              </a:solidFill>
              <a:effectLst>
                <a:outerShdw blurRad="38100" dist="38100" dir="2700000" algn="tl">
                  <a:srgbClr val="000000">
                    <a:alpha val="43137"/>
                  </a:srgbClr>
                </a:outerShdw>
              </a:effectLst>
            </a:endParaRPr>
          </a:p>
        </p:txBody>
      </p:sp>
      <p:sp>
        <p:nvSpPr>
          <p:cNvPr id="21508" name="عنصر نائب للمحتوى 6">
            <a:extLst>
              <a:ext uri="{FF2B5EF4-FFF2-40B4-BE49-F238E27FC236}">
                <a16:creationId xmlns:a16="http://schemas.microsoft.com/office/drawing/2014/main" id="{E04B0431-8176-4179-93BF-91C0D5E8A000}"/>
              </a:ext>
            </a:extLst>
          </p:cNvPr>
          <p:cNvSpPr>
            <a:spLocks noGrp="1"/>
          </p:cNvSpPr>
          <p:nvPr>
            <p:ph sz="half" idx="2"/>
          </p:nvPr>
        </p:nvSpPr>
        <p:spPr>
          <a:xfrm>
            <a:off x="2209801" y="2514600"/>
            <a:ext cx="4041775" cy="3951288"/>
          </a:xfrm>
        </p:spPr>
        <p:txBody>
          <a:bodyPr/>
          <a:lstStyle/>
          <a:p>
            <a:pPr algn="l" rtl="0">
              <a:buFont typeface="Wingdings" pitchFamily="2" charset="2"/>
              <a:buChar char="v"/>
            </a:pPr>
            <a:r>
              <a:rPr lang="en-US" altLang="en-US" dirty="0">
                <a:cs typeface="Arial" panose="020B0604020202020204" pitchFamily="34" charset="0"/>
              </a:rPr>
              <a:t>Lead</a:t>
            </a:r>
          </a:p>
          <a:p>
            <a:pPr algn="l" rtl="0">
              <a:buFont typeface="Wingdings" pitchFamily="2" charset="2"/>
              <a:buChar char="v"/>
            </a:pPr>
            <a:r>
              <a:rPr lang="en-US" altLang="en-US" dirty="0">
                <a:cs typeface="Arial" panose="020B0604020202020204" pitchFamily="34" charset="0"/>
              </a:rPr>
              <a:t>Narcotic</a:t>
            </a:r>
          </a:p>
          <a:p>
            <a:pPr algn="l" rtl="0">
              <a:buFont typeface="Wingdings" pitchFamily="2" charset="2"/>
              <a:buChar char="v"/>
            </a:pPr>
            <a:r>
              <a:rPr lang="en-US" altLang="en-US" dirty="0">
                <a:cs typeface="Arial" panose="020B0604020202020204" pitchFamily="34" charset="0"/>
              </a:rPr>
              <a:t>Anticholinergics</a:t>
            </a:r>
          </a:p>
          <a:p>
            <a:pPr algn="l" rtl="0">
              <a:buFont typeface="Wingdings" pitchFamily="2" charset="2"/>
              <a:buChar char="v"/>
            </a:pPr>
            <a:r>
              <a:rPr lang="en-US" altLang="en-US" dirty="0">
                <a:cs typeface="Arial" panose="020B0604020202020204" pitchFamily="34" charset="0"/>
              </a:rPr>
              <a:t>Antidepressants</a:t>
            </a:r>
          </a:p>
          <a:p>
            <a:pPr algn="l" rtl="0">
              <a:buFont typeface="Wingdings" pitchFamily="2" charset="2"/>
              <a:buChar char="v"/>
            </a:pPr>
            <a:r>
              <a:rPr lang="en-US" altLang="en-US" dirty="0">
                <a:cs typeface="Arial" panose="020B0604020202020204" pitchFamily="34" charset="0"/>
              </a:rPr>
              <a:t>Opiates </a:t>
            </a:r>
          </a:p>
          <a:p>
            <a:pPr algn="l" rtl="0">
              <a:buFont typeface="Wingdings" pitchFamily="2" charset="2"/>
              <a:buChar char="v"/>
            </a:pPr>
            <a:r>
              <a:rPr lang="en-US" altLang="en-US" dirty="0">
                <a:cs typeface="Arial" panose="020B0604020202020204" pitchFamily="34" charset="0"/>
              </a:rPr>
              <a:t>Chemotherapy</a:t>
            </a:r>
          </a:p>
          <a:p>
            <a:pPr algn="l" rtl="0">
              <a:buFont typeface="Wingdings" pitchFamily="2" charset="2"/>
              <a:buChar char="v"/>
            </a:pPr>
            <a:r>
              <a:rPr lang="en-US" altLang="en-US" dirty="0">
                <a:cs typeface="Arial" panose="020B0604020202020204" pitchFamily="34" charset="0"/>
              </a:rPr>
              <a:t>Vitamin D intoxication</a:t>
            </a:r>
          </a:p>
          <a:p>
            <a:pPr>
              <a:buFont typeface="Wingdings" pitchFamily="2" charset="2"/>
              <a:buChar char="v"/>
            </a:pPr>
            <a:r>
              <a:rPr lang="en-US" altLang="en-US" dirty="0">
                <a:cs typeface="Arial" panose="020B0604020202020204" pitchFamily="34" charset="0"/>
              </a:rPr>
              <a:t>Infant botulism</a:t>
            </a:r>
          </a:p>
          <a:p>
            <a:pPr algn="l" rtl="0">
              <a:buFont typeface="Wingdings" pitchFamily="2" charset="2"/>
              <a:buChar char="v"/>
            </a:pPr>
            <a:endParaRPr lang="en-US" altLang="en-US" dirty="0">
              <a:cs typeface="Arial" panose="020B0604020202020204" pitchFamily="34" charset="0"/>
            </a:endParaRPr>
          </a:p>
          <a:p>
            <a:pPr algn="l" rtl="0">
              <a:buFont typeface="Wingdings" pitchFamily="2" charset="2"/>
              <a:buChar char="v"/>
            </a:pPr>
            <a:endParaRPr lang="en-US" altLang="en-US" dirty="0">
              <a:cs typeface="Arial" panose="020B0604020202020204" pitchFamily="34" charset="0"/>
            </a:endParaRPr>
          </a:p>
        </p:txBody>
      </p:sp>
      <p:pic>
        <p:nvPicPr>
          <p:cNvPr id="4098" name="Picture 2" descr="Giant sacrococcygeal teratoma in newborn: A rare case - ScienceDir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8918" y="3200400"/>
            <a:ext cx="4343400" cy="34499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78600" y="1994853"/>
            <a:ext cx="3429000" cy="584775"/>
          </a:xfrm>
          <a:prstGeom prst="rect">
            <a:avLst/>
          </a:prstGeom>
          <a:noFill/>
        </p:spPr>
        <p:txBody>
          <a:bodyPr wrap="square" rtlCol="0">
            <a:spAutoFit/>
          </a:bodyPr>
          <a:lstStyle/>
          <a:p>
            <a:r>
              <a:rPr lang="en-US" sz="3200" u="sng" dirty="0">
                <a:solidFill>
                  <a:srgbClr val="FF0000"/>
                </a:solidFill>
                <a:latin typeface="Rockwell" panose="02060603020205020403"/>
              </a:rPr>
              <a:t>Sacral teratoma</a:t>
            </a:r>
          </a:p>
        </p:txBody>
      </p:sp>
    </p:spTree>
    <p:extLst>
      <p:ext uri="{BB962C8B-B14F-4D97-AF65-F5344CB8AC3E}">
        <p14:creationId xmlns:p14="http://schemas.microsoft.com/office/powerpoint/2010/main" val="635806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عنوان 10"/>
          <p:cNvSpPr>
            <a:spLocks noGrp="1"/>
          </p:cNvSpPr>
          <p:nvPr>
            <p:ph type="title"/>
          </p:nvPr>
        </p:nvSpPr>
        <p:spPr>
          <a:xfrm>
            <a:off x="1828800" y="762000"/>
            <a:ext cx="8229600" cy="1778496"/>
          </a:xfrm>
        </p:spPr>
        <p:txBody>
          <a:bodyPr>
            <a:normAutofit/>
          </a:bodyPr>
          <a:lstStyle/>
          <a:p>
            <a:r>
              <a:rPr lang="en-US" altLang="en-US" sz="5400" dirty="0">
                <a:solidFill>
                  <a:srgbClr val="C00000"/>
                </a:solidFill>
                <a:cs typeface="Times New Roman" panose="02020603050405020304" pitchFamily="18" charset="0"/>
              </a:rPr>
              <a:t>Hirsch-sprung disease</a:t>
            </a:r>
            <a:endParaRPr lang="ar-JO" sz="5400" dirty="0">
              <a:solidFill>
                <a:srgbClr val="C00000"/>
              </a:solidFill>
            </a:endParaRPr>
          </a:p>
        </p:txBody>
      </p:sp>
      <p:pic>
        <p:nvPicPr>
          <p:cNvPr id="6146" name="Picture 2" descr="Hirschsprung's Disease (Aganglionic Megacolon) Flashcards | Quiz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19402"/>
            <a:ext cx="3962400" cy="388619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IRSCHSPRUNG DISEASE Flashcards | Quiz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819400"/>
            <a:ext cx="4419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978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6">
            <a:extLst>
              <a:ext uri="{FF2B5EF4-FFF2-40B4-BE49-F238E27FC236}">
                <a16:creationId xmlns:a16="http://schemas.microsoft.com/office/drawing/2014/main" id="{9DC67864-FE79-4CFB-9841-E3305751B5C4}"/>
              </a:ext>
            </a:extLst>
          </p:cNvPr>
          <p:cNvSpPr>
            <a:spLocks noGrp="1"/>
          </p:cNvSpPr>
          <p:nvPr>
            <p:ph type="title"/>
          </p:nvPr>
        </p:nvSpPr>
        <p:spPr>
          <a:xfrm>
            <a:off x="2262900" y="34529"/>
            <a:ext cx="7765321" cy="771128"/>
          </a:xfrm>
        </p:spPr>
        <p:txBody>
          <a:bodyPr>
            <a:normAutofit/>
          </a:bodyPr>
          <a:lstStyle/>
          <a:p>
            <a:r>
              <a:rPr lang="en-US" altLang="en-US" b="1" dirty="0">
                <a:solidFill>
                  <a:srgbClr val="FFFF00"/>
                </a:solidFill>
                <a:cs typeface="Times New Roman" panose="02020603050405020304" pitchFamily="18" charset="0"/>
              </a:rPr>
              <a:t>Hirschsprung disease</a:t>
            </a:r>
            <a:r>
              <a:rPr lang="en-US" altLang="en-US" dirty="0">
                <a:solidFill>
                  <a:srgbClr val="FFFF00"/>
                </a:solidFill>
                <a:cs typeface="Times New Roman" panose="02020603050405020304" pitchFamily="18" charset="0"/>
              </a:rPr>
              <a:t> </a:t>
            </a:r>
            <a:endParaRPr lang="ar-JO" altLang="en-US" dirty="0">
              <a:solidFill>
                <a:srgbClr val="FFFF00"/>
              </a:solidFill>
            </a:endParaRPr>
          </a:p>
        </p:txBody>
      </p:sp>
      <p:sp>
        <p:nvSpPr>
          <p:cNvPr id="22531" name="Content Placeholder 7">
            <a:extLst>
              <a:ext uri="{FF2B5EF4-FFF2-40B4-BE49-F238E27FC236}">
                <a16:creationId xmlns:a16="http://schemas.microsoft.com/office/drawing/2014/main" id="{08AC46C0-74A1-4947-83E0-B1DCC278F13A}"/>
              </a:ext>
            </a:extLst>
          </p:cNvPr>
          <p:cNvSpPr>
            <a:spLocks noGrp="1"/>
          </p:cNvSpPr>
          <p:nvPr>
            <p:ph idx="1"/>
          </p:nvPr>
        </p:nvSpPr>
        <p:spPr>
          <a:xfrm>
            <a:off x="1775520" y="805658"/>
            <a:ext cx="8740080" cy="5976143"/>
          </a:xfrm>
        </p:spPr>
        <p:txBody>
          <a:bodyPr>
            <a:normAutofit fontScale="55000" lnSpcReduction="20000"/>
          </a:bodyPr>
          <a:lstStyle/>
          <a:p>
            <a:pPr marL="0" indent="0">
              <a:buNone/>
            </a:pPr>
            <a:r>
              <a:rPr lang="en-US" altLang="en-US" sz="2900" dirty="0">
                <a:cs typeface="Arial" panose="020B0604020202020204" pitchFamily="34" charset="0"/>
              </a:rPr>
              <a:t>Is an important consideration in newborns and young infants presenting with constipation.</a:t>
            </a:r>
          </a:p>
          <a:p>
            <a:pPr marL="0" indent="0">
              <a:buNone/>
            </a:pPr>
            <a:endParaRPr lang="en-US" altLang="en-US" sz="2400" dirty="0">
              <a:cs typeface="Arial" panose="020B0604020202020204" pitchFamily="34" charset="0"/>
            </a:endParaRPr>
          </a:p>
          <a:p>
            <a:pPr marL="0" indent="0">
              <a:buNone/>
            </a:pPr>
            <a:r>
              <a:rPr lang="en-US" altLang="en-US" sz="2900" dirty="0">
                <a:cs typeface="Arial" panose="020B0604020202020204" pitchFamily="34" charset="0"/>
              </a:rPr>
              <a:t>HD represents </a:t>
            </a:r>
            <a:r>
              <a:rPr lang="en-US" altLang="en-US" sz="2900" dirty="0">
                <a:solidFill>
                  <a:srgbClr val="FF0000"/>
                </a:solidFill>
                <a:cs typeface="Arial" panose="020B0604020202020204" pitchFamily="34" charset="0"/>
              </a:rPr>
              <a:t>congenital aganglionosis </a:t>
            </a:r>
            <a:r>
              <a:rPr lang="en-US" altLang="en-US" sz="2900" dirty="0">
                <a:cs typeface="Arial" panose="020B0604020202020204" pitchFamily="34" charset="0"/>
              </a:rPr>
              <a:t>of the colon that occurs secondary to failure of craniocaudal migration of neural crest-derived ganglion cells during fetal development, results in megacolon proximal to the aganglionic segment due to stasis of stool within the normal part of the colon.</a:t>
            </a:r>
          </a:p>
          <a:p>
            <a:pPr marL="0" indent="0">
              <a:buNone/>
            </a:pPr>
            <a:endParaRPr lang="en-US" altLang="en-US" sz="2400" dirty="0">
              <a:cs typeface="Arial" panose="020B0604020202020204" pitchFamily="34" charset="0"/>
            </a:endParaRPr>
          </a:p>
          <a:p>
            <a:pPr marL="0" indent="0">
              <a:buNone/>
            </a:pPr>
            <a:r>
              <a:rPr lang="en-US" altLang="en-US" sz="2900" dirty="0">
                <a:cs typeface="Arial" panose="020B0604020202020204" pitchFamily="34" charset="0"/>
              </a:rPr>
              <a:t>Normally,neurocrest cells are in the esophagus by 6 weeks gestation,transverse colon by 8 weeks,and rectum by 12 weeks</a:t>
            </a:r>
          </a:p>
          <a:p>
            <a:pPr marL="0" indent="0">
              <a:buNone/>
            </a:pPr>
            <a:endParaRPr lang="en-US" altLang="en-US" sz="2400" dirty="0">
              <a:cs typeface="Arial" panose="020B0604020202020204" pitchFamily="34" charset="0"/>
            </a:endParaRPr>
          </a:p>
          <a:p>
            <a:pPr marL="0" indent="0">
              <a:buNone/>
            </a:pPr>
            <a:r>
              <a:rPr lang="en-US" altLang="en-US" sz="3300" dirty="0">
                <a:cs typeface="Arial" panose="020B0604020202020204" pitchFamily="34" charset="0"/>
              </a:rPr>
              <a:t>As a result, the affected segment of the colon </a:t>
            </a:r>
            <a:r>
              <a:rPr lang="en-US" altLang="en-US" sz="3300" u="sng" dirty="0">
                <a:solidFill>
                  <a:srgbClr val="FF0000"/>
                </a:solidFill>
                <a:cs typeface="Arial" panose="020B0604020202020204" pitchFamily="34" charset="0"/>
              </a:rPr>
              <a:t>fails to relax</a:t>
            </a:r>
            <a:r>
              <a:rPr lang="en-US" altLang="en-US" sz="3300" dirty="0">
                <a:solidFill>
                  <a:srgbClr val="FF0000"/>
                </a:solidFill>
                <a:cs typeface="Arial" panose="020B0604020202020204" pitchFamily="34" charset="0"/>
              </a:rPr>
              <a:t>.</a:t>
            </a:r>
          </a:p>
          <a:p>
            <a:pPr marL="0" indent="0">
              <a:buNone/>
            </a:pPr>
            <a:endParaRPr lang="en-US" altLang="en-US" sz="2400" dirty="0">
              <a:cs typeface="Arial" panose="020B0604020202020204" pitchFamily="34" charset="0"/>
            </a:endParaRPr>
          </a:p>
          <a:p>
            <a:pPr marL="0" indent="0">
              <a:buNone/>
            </a:pPr>
            <a:endParaRPr lang="en-US" altLang="en-US" sz="2400" dirty="0">
              <a:cs typeface="Arial" panose="020B0604020202020204" pitchFamily="34" charset="0"/>
            </a:endParaRPr>
          </a:p>
          <a:p>
            <a:pPr marL="0" indent="0">
              <a:buNone/>
            </a:pPr>
            <a:r>
              <a:rPr lang="en-US" altLang="en-US" sz="3300" dirty="0">
                <a:cs typeface="Arial" panose="020B0604020202020204" pitchFamily="34" charset="0"/>
              </a:rPr>
              <a:t>Should be considered as a diagnosis in any newborn who fails to pass meconium within the first 24 hours of life and requires rectal stimulation to pass stool.</a:t>
            </a:r>
          </a:p>
          <a:p>
            <a:pPr algn="l" rtl="0"/>
            <a:endParaRPr lang="en-US" altLang="en-US" sz="2400" dirty="0">
              <a:cs typeface="Arial" panose="020B0604020202020204" pitchFamily="34" charset="0"/>
            </a:endParaRPr>
          </a:p>
          <a:p>
            <a:pPr algn="l" rtl="0">
              <a:buFont typeface="Wingdings" panose="05000000000000000000" pitchFamily="2" charset="2"/>
              <a:buNone/>
            </a:pPr>
            <a:r>
              <a:rPr lang="en-US" altLang="en-US" sz="2400" dirty="0">
                <a:cs typeface="Arial" panose="020B0604020202020204" pitchFamily="34" charset="0"/>
              </a:rPr>
              <a:t> </a:t>
            </a:r>
          </a:p>
          <a:p>
            <a:pPr algn="l" rtl="0"/>
            <a:endParaRPr lang="en-US" altLang="en-US" sz="2400" dirty="0">
              <a:cs typeface="Arial" panose="020B0604020202020204" pitchFamily="34" charset="0"/>
            </a:endParaRPr>
          </a:p>
          <a:p>
            <a:pPr algn="l" rtl="0"/>
            <a:endParaRPr lang="ar-JO" altLang="en-US" sz="2400" dirty="0"/>
          </a:p>
        </p:txBody>
      </p:sp>
    </p:spTree>
    <p:extLst>
      <p:ext uri="{BB962C8B-B14F-4D97-AF65-F5344CB8AC3E}">
        <p14:creationId xmlns:p14="http://schemas.microsoft.com/office/powerpoint/2010/main" val="2506696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347" y="1"/>
            <a:ext cx="7765321" cy="1326321"/>
          </a:xfrm>
        </p:spPr>
        <p:txBody>
          <a:bodyPr/>
          <a:lstStyle/>
          <a:p>
            <a:r>
              <a:rPr lang="en-US" dirty="0">
                <a:solidFill>
                  <a:srgbClr val="FF0000"/>
                </a:solidFill>
              </a:rPr>
              <a:t>epidemiology</a:t>
            </a:r>
          </a:p>
        </p:txBody>
      </p:sp>
      <p:sp>
        <p:nvSpPr>
          <p:cNvPr id="3" name="Content Placeholder 2"/>
          <p:cNvSpPr>
            <a:spLocks noGrp="1"/>
          </p:cNvSpPr>
          <p:nvPr>
            <p:ph idx="1"/>
          </p:nvPr>
        </p:nvSpPr>
        <p:spPr>
          <a:xfrm>
            <a:off x="2209346" y="1066800"/>
            <a:ext cx="7765322" cy="5410200"/>
          </a:xfrm>
        </p:spPr>
        <p:txBody>
          <a:bodyPr>
            <a:normAutofit fontScale="85000" lnSpcReduction="20000"/>
          </a:bodyPr>
          <a:lstStyle/>
          <a:p>
            <a:r>
              <a:rPr lang="en-US" dirty="0"/>
              <a:t>In the majority of cases ,the aganglionic segment involves only the rectosigmoid colon</a:t>
            </a:r>
          </a:p>
          <a:p>
            <a:r>
              <a:rPr lang="en-US" dirty="0"/>
              <a:t>In 3-5%of cases,there is total colonic aganglionosis</a:t>
            </a:r>
          </a:p>
          <a:p>
            <a:r>
              <a:rPr lang="en-US" altLang="en-US" dirty="0">
                <a:cs typeface="Arial" panose="020B0604020202020204" pitchFamily="34" charset="0"/>
              </a:rPr>
              <a:t>Incidence 1/5000</a:t>
            </a:r>
          </a:p>
          <a:p>
            <a:r>
              <a:rPr lang="en-US" altLang="en-US" dirty="0">
                <a:cs typeface="Arial" panose="020B0604020202020204" pitchFamily="34" charset="0"/>
              </a:rPr>
              <a:t>Male : female  </a:t>
            </a:r>
            <a:r>
              <a:rPr lang="en-US" altLang="en-US" dirty="0">
                <a:solidFill>
                  <a:schemeClr val="accent1"/>
                </a:solidFill>
                <a:cs typeface="Arial" panose="020B0604020202020204" pitchFamily="34" charset="0"/>
              </a:rPr>
              <a:t>( 3:1 ) </a:t>
            </a:r>
          </a:p>
          <a:p>
            <a:r>
              <a:rPr lang="en-US" altLang="en-US" dirty="0">
                <a:cs typeface="Arial" panose="020B0604020202020204" pitchFamily="34" charset="0"/>
              </a:rPr>
              <a:t>Positive family history in nearly 10% of cases</a:t>
            </a:r>
          </a:p>
          <a:p>
            <a:r>
              <a:rPr lang="en-US" altLang="en-US" dirty="0">
                <a:cs typeface="Arial" panose="020B0604020202020204" pitchFamily="34" charset="0"/>
              </a:rPr>
              <a:t>Less than 10% of cases occur in infants born with a birth weight less than 3 kg</a:t>
            </a:r>
          </a:p>
          <a:p>
            <a:r>
              <a:rPr lang="en-US" altLang="en-US" dirty="0">
                <a:cs typeface="Arial" panose="020B0604020202020204" pitchFamily="34" charset="0"/>
              </a:rPr>
              <a:t>8-20% are diagnosed after 3 years of age </a:t>
            </a:r>
          </a:p>
          <a:p>
            <a:r>
              <a:rPr lang="en-US" altLang="en-US" dirty="0">
                <a:cs typeface="Arial" panose="020B0604020202020204" pitchFamily="34" charset="0"/>
              </a:rPr>
              <a:t>Occurs as an isolated trait in 70%,in other cases,may be associated with </a:t>
            </a:r>
            <a:r>
              <a:rPr lang="en-US" altLang="en-US" dirty="0">
                <a:solidFill>
                  <a:srgbClr val="FFFF00"/>
                </a:solidFill>
                <a:cs typeface="Arial" panose="020B0604020202020204" pitchFamily="34" charset="0"/>
              </a:rPr>
              <a:t>down syndrome</a:t>
            </a:r>
            <a:r>
              <a:rPr lang="en-US" altLang="en-US" dirty="0">
                <a:cs typeface="Arial" panose="020B0604020202020204" pitchFamily="34" charset="0"/>
              </a:rPr>
              <a:t>,waardenburg syndrome,cartilage hair hypoplasia,neonatal appendicitis,or multiple endocrine neoplasia type II</a:t>
            </a:r>
          </a:p>
          <a:p>
            <a:r>
              <a:rPr lang="en-US" altLang="en-US" dirty="0">
                <a:cs typeface="Arial" panose="020B0604020202020204" pitchFamily="34" charset="0"/>
              </a:rPr>
              <a:t>Genetically seen with abnormalities in the RET and endothelium type b receptor pathway</a:t>
            </a:r>
          </a:p>
          <a:p>
            <a:pPr marL="0" indent="0">
              <a:buNone/>
            </a:pPr>
            <a:r>
              <a:rPr lang="en-US" altLang="en-US" dirty="0">
                <a:cs typeface="Arial" panose="020B0604020202020204" pitchFamily="34" charset="0"/>
              </a:rPr>
              <a:t>    </a:t>
            </a:r>
          </a:p>
          <a:p>
            <a:endParaRPr lang="en-US" dirty="0"/>
          </a:p>
          <a:p>
            <a:endParaRPr lang="en-US" dirty="0"/>
          </a:p>
        </p:txBody>
      </p:sp>
    </p:spTree>
    <p:extLst>
      <p:ext uri="{BB962C8B-B14F-4D97-AF65-F5344CB8AC3E}">
        <p14:creationId xmlns:p14="http://schemas.microsoft.com/office/powerpoint/2010/main" val="2719222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DAFC309-EE1F-4322-871C-15112A8CC38B}"/>
              </a:ext>
            </a:extLst>
          </p:cNvPr>
          <p:cNvSpPr>
            <a:spLocks noGrp="1" noChangeArrowheads="1"/>
          </p:cNvSpPr>
          <p:nvPr>
            <p:ph type="title"/>
          </p:nvPr>
        </p:nvSpPr>
        <p:spPr>
          <a:xfrm>
            <a:off x="2667000" y="20782"/>
            <a:ext cx="7498080" cy="1143000"/>
          </a:xfrm>
        </p:spPr>
        <p:txBody>
          <a:bodyPr>
            <a:normAutofit/>
          </a:bodyPr>
          <a:lstStyle/>
          <a:p>
            <a:pPr eaLnBrk="1" hangingPunct="1"/>
            <a:r>
              <a:rPr lang="en-US" altLang="en-US" b="1" dirty="0">
                <a:solidFill>
                  <a:srgbClr val="00B050"/>
                </a:solidFill>
                <a:cs typeface="Times New Roman" panose="02020603050405020304" pitchFamily="18" charset="0"/>
              </a:rPr>
              <a:t>Introduction </a:t>
            </a:r>
          </a:p>
        </p:txBody>
      </p:sp>
      <p:sp>
        <p:nvSpPr>
          <p:cNvPr id="5123" name="Rectangle 3">
            <a:extLst>
              <a:ext uri="{FF2B5EF4-FFF2-40B4-BE49-F238E27FC236}">
                <a16:creationId xmlns:a16="http://schemas.microsoft.com/office/drawing/2014/main" id="{303086DA-BCD8-49F0-994F-8F7CC2237BDA}"/>
              </a:ext>
            </a:extLst>
          </p:cNvPr>
          <p:cNvSpPr>
            <a:spLocks noGrp="1" noChangeArrowheads="1"/>
          </p:cNvSpPr>
          <p:nvPr>
            <p:ph idx="1"/>
          </p:nvPr>
        </p:nvSpPr>
        <p:spPr>
          <a:xfrm>
            <a:off x="2438400" y="990600"/>
            <a:ext cx="8229600" cy="4953000"/>
          </a:xfrm>
        </p:spPr>
        <p:txBody>
          <a:bodyPr>
            <a:noAutofit/>
          </a:bodyPr>
          <a:lstStyle/>
          <a:p>
            <a:pPr algn="l" rtl="0" eaLnBrk="1" hangingPunct="1">
              <a:lnSpc>
                <a:spcPct val="90000"/>
              </a:lnSpc>
              <a:buFont typeface="Wingdings" panose="05000000000000000000" pitchFamily="2" charset="2"/>
              <a:buNone/>
            </a:pPr>
            <a:endParaRPr lang="en-US" altLang="en-US" dirty="0">
              <a:cs typeface="Arial" panose="020B0604020202020204" pitchFamily="34" charset="0"/>
            </a:endParaRPr>
          </a:p>
          <a:p>
            <a:pPr>
              <a:lnSpc>
                <a:spcPct val="90000"/>
              </a:lnSpc>
            </a:pPr>
            <a:r>
              <a:rPr lang="en-US" dirty="0"/>
              <a:t>Constipation definition is relative to stool frequency, consistency and the effort involved in passing the same. To expound on “abnormal,” we </a:t>
            </a:r>
            <a:r>
              <a:rPr lang="en-US" dirty="0">
                <a:solidFill>
                  <a:srgbClr val="92D050"/>
                </a:solidFill>
              </a:rPr>
              <a:t>need to define “normal.</a:t>
            </a:r>
          </a:p>
          <a:p>
            <a:pPr>
              <a:lnSpc>
                <a:spcPct val="90000"/>
              </a:lnSpc>
            </a:pPr>
            <a:endParaRPr lang="en-US" altLang="en-US" dirty="0">
              <a:cs typeface="Arial" panose="020B0604020202020204" pitchFamily="34" charset="0"/>
            </a:endParaRPr>
          </a:p>
          <a:p>
            <a:pPr>
              <a:lnSpc>
                <a:spcPct val="90000"/>
              </a:lnSpc>
            </a:pPr>
            <a:r>
              <a:rPr lang="en-US" altLang="en-US" dirty="0">
                <a:cs typeface="Arial" panose="020B0604020202020204" pitchFamily="34" charset="0"/>
              </a:rPr>
              <a:t>Constipation </a:t>
            </a:r>
            <a:r>
              <a:rPr lang="en-US" altLang="en-US" dirty="0">
                <a:solidFill>
                  <a:srgbClr val="92D050"/>
                </a:solidFill>
                <a:cs typeface="Arial" panose="020B0604020202020204" pitchFamily="34" charset="0"/>
              </a:rPr>
              <a:t>generally </a:t>
            </a:r>
            <a:r>
              <a:rPr lang="en-US" altLang="en-US" dirty="0">
                <a:cs typeface="Arial" panose="020B0604020202020204" pitchFamily="34" charset="0"/>
              </a:rPr>
              <a:t>is defined as </a:t>
            </a:r>
            <a:r>
              <a:rPr lang="en-US" altLang="en-US" dirty="0">
                <a:solidFill>
                  <a:srgbClr val="92D050"/>
                </a:solidFill>
                <a:cs typeface="Arial" panose="020B0604020202020204" pitchFamily="34" charset="0"/>
              </a:rPr>
              <a:t>infrequent, hard </a:t>
            </a:r>
            <a:r>
              <a:rPr lang="en-US" dirty="0">
                <a:solidFill>
                  <a:srgbClr val="FF0000"/>
                </a:solidFill>
              </a:rPr>
              <a:t>, </a:t>
            </a:r>
            <a:r>
              <a:rPr lang="en-US" dirty="0">
                <a:solidFill>
                  <a:srgbClr val="92D050"/>
                </a:solidFill>
              </a:rPr>
              <a:t>dry stool</a:t>
            </a:r>
            <a:r>
              <a:rPr lang="en-US" altLang="en-US" dirty="0">
                <a:solidFill>
                  <a:srgbClr val="92D050"/>
                </a:solidFill>
                <a:cs typeface="Arial" panose="020B0604020202020204" pitchFamily="34" charset="0"/>
              </a:rPr>
              <a:t>, difficulty </a:t>
            </a:r>
            <a:r>
              <a:rPr lang="en-US" altLang="en-US" dirty="0">
                <a:cs typeface="Arial" panose="020B0604020202020204" pitchFamily="34" charset="0"/>
              </a:rPr>
              <a:t>in passing  stool or painful bowel movements, </a:t>
            </a:r>
            <a:r>
              <a:rPr lang="en-US" b="1" dirty="0"/>
              <a:t>Or </a:t>
            </a:r>
            <a:r>
              <a:rPr lang="en-US" dirty="0">
                <a:solidFill>
                  <a:srgbClr val="92D050"/>
                </a:solidFill>
              </a:rPr>
              <a:t>two or less </a:t>
            </a:r>
            <a:r>
              <a:rPr lang="en-US" dirty="0"/>
              <a:t>of defecation per week or passing </a:t>
            </a:r>
            <a:r>
              <a:rPr lang="en-US" dirty="0">
                <a:solidFill>
                  <a:srgbClr val="92D050"/>
                </a:solidFill>
              </a:rPr>
              <a:t>hard </a:t>
            </a:r>
            <a:r>
              <a:rPr lang="en-US" dirty="0"/>
              <a:t>(</a:t>
            </a:r>
            <a:r>
              <a:rPr lang="en-US" altLang="en-US" dirty="0">
                <a:cs typeface="Arial" panose="020B0604020202020204" pitchFamily="34" charset="0"/>
              </a:rPr>
              <a:t>pellet-like</a:t>
            </a:r>
            <a:r>
              <a:rPr lang="en-US" dirty="0"/>
              <a:t>) stool at </a:t>
            </a:r>
            <a:r>
              <a:rPr lang="en-US" dirty="0">
                <a:solidFill>
                  <a:srgbClr val="92D050"/>
                </a:solidFill>
              </a:rPr>
              <a:t>least twice </a:t>
            </a:r>
            <a:r>
              <a:rPr lang="en-US" dirty="0"/>
              <a:t>weekly.</a:t>
            </a:r>
            <a:endParaRPr lang="en-US" altLang="en-US" dirty="0">
              <a:cs typeface="Arial" panose="020B0604020202020204" pitchFamily="34" charset="0"/>
            </a:endParaRPr>
          </a:p>
          <a:p>
            <a:pPr algn="l" rtl="0" eaLnBrk="1" hangingPunct="1">
              <a:lnSpc>
                <a:spcPct val="90000"/>
              </a:lnSpc>
            </a:pPr>
            <a:endParaRPr lang="en-US" altLang="en-US" dirty="0">
              <a:cs typeface="Arial" panose="020B0604020202020204" pitchFamily="34" charset="0"/>
            </a:endParaRPr>
          </a:p>
          <a:p>
            <a:pPr algn="l" rtl="0" eaLnBrk="1" hangingPunct="1">
              <a:lnSpc>
                <a:spcPct val="90000"/>
              </a:lnSpc>
              <a:buFont typeface="Wingdings" panose="05000000000000000000" pitchFamily="2" charset="2"/>
              <a:buNone/>
            </a:pPr>
            <a:endParaRPr lang="en-US" altLang="en-US" sz="2400" dirty="0">
              <a:cs typeface="Arial" panose="020B0604020202020204" pitchFamily="34" charset="0"/>
            </a:endParaRPr>
          </a:p>
        </p:txBody>
      </p:sp>
    </p:spTree>
    <p:extLst>
      <p:ext uri="{BB962C8B-B14F-4D97-AF65-F5344CB8AC3E}">
        <p14:creationId xmlns:p14="http://schemas.microsoft.com/office/powerpoint/2010/main" val="2958130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8925CC0-8D57-4597-8D87-1E6D3E18C83B}"/>
              </a:ext>
            </a:extLst>
          </p:cNvPr>
          <p:cNvSpPr>
            <a:spLocks noGrp="1"/>
          </p:cNvSpPr>
          <p:nvPr>
            <p:ph type="title"/>
          </p:nvPr>
        </p:nvSpPr>
        <p:spPr/>
        <p:txBody>
          <a:bodyPr/>
          <a:lstStyle/>
          <a:p>
            <a:r>
              <a:rPr lang="en-US" altLang="en-US" b="1" dirty="0">
                <a:solidFill>
                  <a:srgbClr val="C00000"/>
                </a:solidFill>
                <a:effectLst>
                  <a:outerShdw blurRad="38100" dist="38100" dir="2700000" algn="tl">
                    <a:srgbClr val="000000">
                      <a:alpha val="43137"/>
                    </a:srgbClr>
                  </a:outerShdw>
                </a:effectLst>
              </a:rPr>
              <a:t>Clinical Presentation</a:t>
            </a:r>
            <a:r>
              <a:rPr lang="en-US" altLang="en-US" dirty="0">
                <a:solidFill>
                  <a:srgbClr val="C00000"/>
                </a:solidFill>
              </a:rPr>
              <a:t> </a:t>
            </a:r>
            <a:endParaRPr lang="ar-SA" altLang="en-US" dirty="0">
              <a:solidFill>
                <a:srgbClr val="C00000"/>
              </a:solidFill>
            </a:endParaRPr>
          </a:p>
        </p:txBody>
      </p:sp>
      <p:sp>
        <p:nvSpPr>
          <p:cNvPr id="23555" name="Content Placeholder 2">
            <a:extLst>
              <a:ext uri="{FF2B5EF4-FFF2-40B4-BE49-F238E27FC236}">
                <a16:creationId xmlns:a16="http://schemas.microsoft.com/office/drawing/2014/main" id="{A0C41248-FEE2-4B06-BCEB-3B0E7F1CB98E}"/>
              </a:ext>
            </a:extLst>
          </p:cNvPr>
          <p:cNvSpPr>
            <a:spLocks noGrp="1"/>
          </p:cNvSpPr>
          <p:nvPr>
            <p:ph idx="1"/>
          </p:nvPr>
        </p:nvSpPr>
        <p:spPr/>
        <p:txBody>
          <a:bodyPr>
            <a:normAutofit fontScale="92500" lnSpcReduction="10000"/>
          </a:bodyPr>
          <a:lstStyle/>
          <a:p>
            <a:pPr algn="l" rtl="0">
              <a:buFont typeface="Wingdings" panose="05000000000000000000" pitchFamily="2" charset="2"/>
              <a:buNone/>
            </a:pPr>
            <a:r>
              <a:rPr lang="en-US" altLang="en-US" sz="2400" dirty="0">
                <a:cs typeface="Arial" panose="020B0604020202020204" pitchFamily="34" charset="0"/>
              </a:rPr>
              <a:t> </a:t>
            </a:r>
            <a:r>
              <a:rPr lang="en-US" altLang="en-US" sz="2400" dirty="0">
                <a:solidFill>
                  <a:srgbClr val="FFFF00"/>
                </a:solidFill>
                <a:cs typeface="Arial" panose="020B0604020202020204" pitchFamily="34" charset="0"/>
              </a:rPr>
              <a:t>Symptoms typically begin during the newborn period</a:t>
            </a:r>
          </a:p>
          <a:p>
            <a:pPr algn="l" rtl="0"/>
            <a:r>
              <a:rPr lang="en-US" altLang="en-US" sz="3200" dirty="0">
                <a:cs typeface="Arial" panose="020B0604020202020204" pitchFamily="34" charset="0"/>
              </a:rPr>
              <a:t>Failure to pass meconium within the first 24 hours of life</a:t>
            </a:r>
          </a:p>
          <a:p>
            <a:pPr algn="l" rtl="0"/>
            <a:r>
              <a:rPr lang="en-US" altLang="en-US" sz="3200" dirty="0">
                <a:cs typeface="Arial" panose="020B0604020202020204" pitchFamily="34" charset="0"/>
              </a:rPr>
              <a:t>Constipation with infrequent stools</a:t>
            </a:r>
          </a:p>
          <a:p>
            <a:r>
              <a:rPr lang="en-US" altLang="en-US" sz="3200" dirty="0">
                <a:cs typeface="Arial" panose="020B0604020202020204" pitchFamily="34" charset="0"/>
              </a:rPr>
              <a:t>Failure to thrive or delayed growth</a:t>
            </a:r>
          </a:p>
          <a:p>
            <a:pPr algn="l" rtl="0"/>
            <a:r>
              <a:rPr lang="en-US" altLang="en-US" sz="3200" dirty="0">
                <a:solidFill>
                  <a:schemeClr val="accent1"/>
                </a:solidFill>
                <a:cs typeface="Arial" panose="020B0604020202020204" pitchFamily="34" charset="0"/>
              </a:rPr>
              <a:t>Toxic megacolon </a:t>
            </a:r>
            <a:r>
              <a:rPr lang="en-US" altLang="en-US" sz="3200" dirty="0">
                <a:cs typeface="Arial" panose="020B0604020202020204" pitchFamily="34" charset="0"/>
              </a:rPr>
              <a:t>( bilious vomiting , abdominal distention , fever , dehydration ) </a:t>
            </a:r>
          </a:p>
          <a:p>
            <a:pPr algn="l" rtl="0">
              <a:buNone/>
            </a:pPr>
            <a:endParaRPr lang="en-US" altLang="en-US" sz="3200" dirty="0">
              <a:cs typeface="Arial" panose="020B0604020202020204" pitchFamily="34" charset="0"/>
            </a:endParaRPr>
          </a:p>
        </p:txBody>
      </p:sp>
    </p:spTree>
    <p:extLst>
      <p:ext uri="{BB962C8B-B14F-4D97-AF65-F5344CB8AC3E}">
        <p14:creationId xmlns:p14="http://schemas.microsoft.com/office/powerpoint/2010/main" val="2170981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53029" y="152400"/>
            <a:ext cx="7765322" cy="6172200"/>
          </a:xfrm>
        </p:spPr>
        <p:txBody>
          <a:bodyPr>
            <a:normAutofit/>
          </a:bodyPr>
          <a:lstStyle/>
          <a:p>
            <a:pPr algn="l" rtl="0"/>
            <a:endParaRPr lang="en-US" altLang="en-US" sz="2800" dirty="0">
              <a:cs typeface="Arial" panose="020B0604020202020204" pitchFamily="34" charset="0"/>
            </a:endParaRPr>
          </a:p>
          <a:p>
            <a:pPr algn="l" rtl="0"/>
            <a:r>
              <a:rPr lang="en-US" altLang="en-US" sz="3200" dirty="0">
                <a:solidFill>
                  <a:srgbClr val="FF0000"/>
                </a:solidFill>
                <a:cs typeface="Arial" panose="020B0604020202020204" pitchFamily="34" charset="0"/>
              </a:rPr>
              <a:t>On abdominal examination </a:t>
            </a:r>
            <a:r>
              <a:rPr lang="en-US" altLang="en-US" sz="3200" dirty="0">
                <a:cs typeface="Arial" panose="020B0604020202020204" pitchFamily="34" charset="0"/>
              </a:rPr>
              <a:t>:</a:t>
            </a:r>
          </a:p>
          <a:p>
            <a:pPr algn="l" rtl="0"/>
            <a:r>
              <a:rPr lang="en-US" altLang="en-US" sz="3200" dirty="0">
                <a:cs typeface="Arial" panose="020B0604020202020204" pitchFamily="34" charset="0"/>
              </a:rPr>
              <a:t> multiple fecal masses </a:t>
            </a:r>
          </a:p>
          <a:p>
            <a:pPr algn="l" rtl="0"/>
            <a:r>
              <a:rPr lang="en-US" altLang="en-US" sz="3200" dirty="0">
                <a:solidFill>
                  <a:srgbClr val="FF0000"/>
                </a:solidFill>
                <a:cs typeface="Arial" panose="020B0604020202020204" pitchFamily="34" charset="0"/>
              </a:rPr>
              <a:t>On rectal examination </a:t>
            </a:r>
            <a:r>
              <a:rPr lang="en-US" altLang="en-US" sz="3200" dirty="0">
                <a:cs typeface="Arial" panose="020B0604020202020204" pitchFamily="34" charset="0"/>
              </a:rPr>
              <a:t>: </a:t>
            </a:r>
          </a:p>
          <a:p>
            <a:pPr algn="l" rtl="0">
              <a:buNone/>
            </a:pPr>
            <a:r>
              <a:rPr lang="en-US" altLang="en-US" sz="3200" dirty="0">
                <a:cs typeface="Arial" panose="020B0604020202020204" pitchFamily="34" charset="0"/>
              </a:rPr>
              <a:t>a </a:t>
            </a:r>
            <a:r>
              <a:rPr lang="en-US" altLang="en-US" sz="3200" dirty="0">
                <a:solidFill>
                  <a:srgbClr val="FFFF00"/>
                </a:solidFill>
                <a:cs typeface="Arial" panose="020B0604020202020204" pitchFamily="34" charset="0"/>
              </a:rPr>
              <a:t>tight anal canal </a:t>
            </a:r>
            <a:r>
              <a:rPr lang="en-US" altLang="en-US" sz="3200" dirty="0">
                <a:cs typeface="Arial" panose="020B0604020202020204" pitchFamily="34" charset="0"/>
              </a:rPr>
              <a:t>with an </a:t>
            </a:r>
            <a:r>
              <a:rPr lang="en-US" altLang="en-US" sz="3200" dirty="0">
                <a:solidFill>
                  <a:srgbClr val="FFFF00"/>
                </a:solidFill>
                <a:cs typeface="Arial" panose="020B0604020202020204" pitchFamily="34" charset="0"/>
              </a:rPr>
              <a:t>empty rectum </a:t>
            </a:r>
            <a:r>
              <a:rPr lang="en-US" altLang="en-US" sz="3200" dirty="0">
                <a:cs typeface="Arial" panose="020B0604020202020204" pitchFamily="34" charset="0"/>
              </a:rPr>
              <a:t>, </a:t>
            </a:r>
          </a:p>
          <a:p>
            <a:pPr algn="l" rtl="0">
              <a:buFont typeface="Wingdings" panose="05000000000000000000" pitchFamily="2" charset="2"/>
              <a:buNone/>
            </a:pPr>
            <a:r>
              <a:rPr lang="en-US" altLang="en-US" sz="3200" dirty="0">
                <a:cs typeface="Arial" panose="020B0604020202020204" pitchFamily="34" charset="0"/>
              </a:rPr>
              <a:t>or explosion of stool after withdrawing finger from rectal exam (</a:t>
            </a:r>
            <a:r>
              <a:rPr lang="en-US" altLang="en-US" sz="3200" dirty="0">
                <a:solidFill>
                  <a:srgbClr val="0070C0"/>
                </a:solidFill>
                <a:cs typeface="Arial" panose="020B0604020202020204" pitchFamily="34" charset="0"/>
              </a:rPr>
              <a:t>squirt sign</a:t>
            </a:r>
            <a:r>
              <a:rPr lang="en-US" altLang="en-US" sz="2800" dirty="0">
                <a:cs typeface="Arial" panose="020B0604020202020204" pitchFamily="34" charset="0"/>
              </a:rPr>
              <a:t>)</a:t>
            </a:r>
          </a:p>
          <a:p>
            <a:pPr algn="l" rtl="0">
              <a:buFont typeface="Wingdings" panose="05000000000000000000" pitchFamily="2" charset="2"/>
              <a:buNone/>
            </a:pPr>
            <a:r>
              <a:rPr lang="en-US" altLang="en-US" sz="2800" dirty="0">
                <a:solidFill>
                  <a:srgbClr val="C00000"/>
                </a:solidFill>
                <a:cs typeface="Arial" panose="020B0604020202020204" pitchFamily="34" charset="0"/>
              </a:rPr>
              <a:t>-Stool is typically not hard and formed</a:t>
            </a:r>
          </a:p>
          <a:p>
            <a:pPr algn="l" rtl="0">
              <a:buFont typeface="Wingdings" panose="05000000000000000000" pitchFamily="2" charset="2"/>
              <a:buNone/>
            </a:pPr>
            <a:r>
              <a:rPr lang="en-US" altLang="en-US" sz="2800" dirty="0">
                <a:solidFill>
                  <a:srgbClr val="C00000"/>
                </a:solidFill>
                <a:cs typeface="Arial" panose="020B0604020202020204" pitchFamily="34" charset="0"/>
              </a:rPr>
              <a:t>-Overflow encopresis is rare</a:t>
            </a:r>
            <a:endParaRPr lang="ar-JO" altLang="en-US" sz="2800" dirty="0">
              <a:solidFill>
                <a:srgbClr val="C00000"/>
              </a:solidFill>
            </a:endParaRPr>
          </a:p>
          <a:p>
            <a:endParaRPr lang="ar-JO" dirty="0"/>
          </a:p>
        </p:txBody>
      </p:sp>
      <p:pic>
        <p:nvPicPr>
          <p:cNvPr id="9218" name="Picture 2" descr="Enlarged/Distended Abdomen - Visual Diagnosis and Treatment in Pediatrics,  3 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381001"/>
            <a:ext cx="3124200" cy="236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728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3F6A81C-1C5E-498B-8F75-9E40BD61EFDC}"/>
              </a:ext>
            </a:extLst>
          </p:cNvPr>
          <p:cNvSpPr>
            <a:spLocks noGrp="1"/>
          </p:cNvSpPr>
          <p:nvPr>
            <p:ph type="title"/>
          </p:nvPr>
        </p:nvSpPr>
        <p:spPr>
          <a:xfrm>
            <a:off x="2438401" y="228601"/>
            <a:ext cx="6030775" cy="792921"/>
          </a:xfrm>
        </p:spPr>
        <p:txBody>
          <a:bodyPr>
            <a:normAutofit fontScale="90000"/>
          </a:bodyPr>
          <a:lstStyle/>
          <a:p>
            <a:r>
              <a:rPr lang="en-US" altLang="en-US" sz="3200" dirty="0">
                <a:solidFill>
                  <a:srgbClr val="92D050"/>
                </a:solidFill>
                <a:latin typeface="Century Gothic" panose="020B0502020202020204" pitchFamily="34" charset="0"/>
                <a:cs typeface="Times New Roman" panose="02020603050405020304" pitchFamily="18" charset="0"/>
              </a:rPr>
              <a:t>Complication of constipation</a:t>
            </a:r>
            <a:r>
              <a:rPr lang="en-US" altLang="en-US" sz="3200" dirty="0">
                <a:solidFill>
                  <a:srgbClr val="92D050"/>
                </a:solidFill>
                <a:cs typeface="Times New Roman" panose="02020603050405020304" pitchFamily="18" charset="0"/>
              </a:rPr>
              <a:t> </a:t>
            </a:r>
            <a:endParaRPr lang="ar-JO" altLang="en-US" sz="3200" dirty="0">
              <a:solidFill>
                <a:srgbClr val="92D050"/>
              </a:solidFill>
            </a:endParaRPr>
          </a:p>
        </p:txBody>
      </p:sp>
      <p:sp>
        <p:nvSpPr>
          <p:cNvPr id="24579" name="Content Placeholder 2">
            <a:extLst>
              <a:ext uri="{FF2B5EF4-FFF2-40B4-BE49-F238E27FC236}">
                <a16:creationId xmlns:a16="http://schemas.microsoft.com/office/drawing/2014/main" id="{6EC7EEC4-ABBD-4020-B44C-2827E34AAE85}"/>
              </a:ext>
            </a:extLst>
          </p:cNvPr>
          <p:cNvSpPr>
            <a:spLocks noGrp="1"/>
          </p:cNvSpPr>
          <p:nvPr>
            <p:ph idx="1"/>
          </p:nvPr>
        </p:nvSpPr>
        <p:spPr>
          <a:xfrm>
            <a:off x="1724489" y="1406661"/>
            <a:ext cx="8559552" cy="5229200"/>
          </a:xfrm>
        </p:spPr>
        <p:txBody>
          <a:bodyPr>
            <a:normAutofit fontScale="92500" lnSpcReduction="10000"/>
          </a:bodyPr>
          <a:lstStyle/>
          <a:p>
            <a:pPr lvl="1" algn="l" rtl="0">
              <a:buFont typeface="Wingdings" pitchFamily="2" charset="2"/>
              <a:buChar char="Ø"/>
            </a:pPr>
            <a:r>
              <a:rPr lang="en-US" altLang="en-US" sz="2800" dirty="0">
                <a:cs typeface="Arial" panose="020B0604020202020204" pitchFamily="34" charset="0"/>
              </a:rPr>
              <a:t>Abdominal &amp; rectal </a:t>
            </a:r>
            <a:r>
              <a:rPr lang="en-US" altLang="en-US" sz="2800" dirty="0">
                <a:solidFill>
                  <a:schemeClr val="accent1"/>
                </a:solidFill>
                <a:cs typeface="Arial" panose="020B0604020202020204" pitchFamily="34" charset="0"/>
              </a:rPr>
              <a:t>pain</a:t>
            </a:r>
            <a:r>
              <a:rPr lang="en-US" altLang="en-US" sz="2800" dirty="0">
                <a:cs typeface="Arial" panose="020B0604020202020204" pitchFamily="34" charset="0"/>
              </a:rPr>
              <a:t> </a:t>
            </a:r>
          </a:p>
          <a:p>
            <a:pPr lvl="1" algn="l" rtl="0">
              <a:buFont typeface="Wingdings" pitchFamily="2" charset="2"/>
              <a:buChar char="Ø"/>
            </a:pPr>
            <a:r>
              <a:rPr lang="en-US" altLang="en-US" sz="2800" dirty="0">
                <a:solidFill>
                  <a:schemeClr val="accent1"/>
                </a:solidFill>
                <a:cs typeface="Arial" panose="020B0604020202020204" pitchFamily="34" charset="0"/>
              </a:rPr>
              <a:t>Encopresis.</a:t>
            </a:r>
          </a:p>
          <a:p>
            <a:pPr lvl="1" algn="l" rtl="0">
              <a:buFont typeface="Wingdings" pitchFamily="2" charset="2"/>
              <a:buChar char="Ø"/>
            </a:pPr>
            <a:r>
              <a:rPr lang="en-US" altLang="en-US" sz="2800" dirty="0">
                <a:cs typeface="Arial" panose="020B0604020202020204" pitchFamily="34" charset="0"/>
              </a:rPr>
              <a:t>Rectal </a:t>
            </a:r>
            <a:r>
              <a:rPr lang="en-US" altLang="en-US" sz="2800" dirty="0">
                <a:solidFill>
                  <a:schemeClr val="accent1"/>
                </a:solidFill>
                <a:cs typeface="Arial" panose="020B0604020202020204" pitchFamily="34" charset="0"/>
              </a:rPr>
              <a:t>fissures</a:t>
            </a:r>
            <a:r>
              <a:rPr lang="en-US" altLang="en-US" sz="2800" dirty="0">
                <a:solidFill>
                  <a:srgbClr val="C00000"/>
                </a:solidFill>
                <a:cs typeface="Arial" panose="020B0604020202020204" pitchFamily="34" charset="0"/>
              </a:rPr>
              <a:t> </a:t>
            </a:r>
            <a:r>
              <a:rPr lang="en-US" altLang="en-US" sz="2800" dirty="0">
                <a:cs typeface="Arial" panose="020B0604020202020204" pitchFamily="34" charset="0"/>
              </a:rPr>
              <a:t>.</a:t>
            </a:r>
          </a:p>
          <a:p>
            <a:pPr lvl="1" algn="l" rtl="0">
              <a:buFont typeface="Wingdings" pitchFamily="2" charset="2"/>
              <a:buChar char="Ø"/>
            </a:pPr>
            <a:r>
              <a:rPr lang="en-US" altLang="en-US" sz="2800" dirty="0">
                <a:solidFill>
                  <a:schemeClr val="accent1"/>
                </a:solidFill>
                <a:cs typeface="Arial" panose="020B0604020202020204" pitchFamily="34" charset="0"/>
              </a:rPr>
              <a:t>Enuresis</a:t>
            </a:r>
            <a:r>
              <a:rPr lang="en-US" altLang="en-US" sz="2800" dirty="0">
                <a:cs typeface="Arial" panose="020B0604020202020204" pitchFamily="34" charset="0"/>
              </a:rPr>
              <a:t>.(because of dilated colon)</a:t>
            </a:r>
          </a:p>
          <a:p>
            <a:pPr lvl="1" algn="l" rtl="0">
              <a:buFont typeface="Wingdings" pitchFamily="2" charset="2"/>
              <a:buChar char="Ø"/>
            </a:pPr>
            <a:r>
              <a:rPr lang="en-US" altLang="en-US" sz="2800" dirty="0">
                <a:solidFill>
                  <a:schemeClr val="accent1"/>
                </a:solidFill>
                <a:cs typeface="Arial" panose="020B0604020202020204" pitchFamily="34" charset="0"/>
              </a:rPr>
              <a:t>UTI</a:t>
            </a:r>
            <a:r>
              <a:rPr lang="en-US" altLang="en-US" sz="2800" dirty="0">
                <a:cs typeface="Arial" panose="020B0604020202020204" pitchFamily="34" charset="0"/>
              </a:rPr>
              <a:t>/ ureteral obstruction.</a:t>
            </a:r>
          </a:p>
          <a:p>
            <a:pPr lvl="1" algn="l" rtl="0">
              <a:buFont typeface="Wingdings" pitchFamily="2" charset="2"/>
              <a:buChar char="Ø"/>
            </a:pPr>
            <a:r>
              <a:rPr lang="en-US" altLang="en-US" sz="2800" dirty="0">
                <a:solidFill>
                  <a:schemeClr val="accent1"/>
                </a:solidFill>
                <a:cs typeface="Arial" panose="020B0604020202020204" pitchFamily="34" charset="0"/>
              </a:rPr>
              <a:t>Rectal prolapse</a:t>
            </a:r>
            <a:r>
              <a:rPr lang="en-US" altLang="en-US" sz="2800" dirty="0">
                <a:cs typeface="Arial" panose="020B0604020202020204" pitchFamily="34" charset="0"/>
              </a:rPr>
              <a:t>.</a:t>
            </a:r>
          </a:p>
          <a:p>
            <a:pPr lvl="1" algn="l" rtl="0">
              <a:buFont typeface="Wingdings" pitchFamily="2" charset="2"/>
              <a:buChar char="Ø"/>
            </a:pPr>
            <a:r>
              <a:rPr lang="en-US" altLang="en-US" sz="2800" dirty="0">
                <a:solidFill>
                  <a:schemeClr val="accent1"/>
                </a:solidFill>
                <a:cs typeface="Arial" panose="020B0604020202020204" pitchFamily="34" charset="0"/>
              </a:rPr>
              <a:t>Stasis syndrome  </a:t>
            </a:r>
            <a:r>
              <a:rPr lang="en-US" altLang="en-US" sz="2400" dirty="0">
                <a:cs typeface="Times New Roman" panose="02020603050405020304" pitchFamily="18" charset="0"/>
              </a:rPr>
              <a:t>→</a:t>
            </a:r>
            <a:r>
              <a:rPr lang="en-US" altLang="en-US" dirty="0">
                <a:cs typeface="Arial" panose="020B0604020202020204" pitchFamily="34" charset="0"/>
              </a:rPr>
              <a:t> </a:t>
            </a:r>
          </a:p>
          <a:p>
            <a:pPr lvl="1" algn="l" rtl="0">
              <a:buNone/>
            </a:pPr>
            <a:r>
              <a:rPr lang="en-US" altLang="en-US" sz="2000" dirty="0">
                <a:cs typeface="Arial" panose="020B0604020202020204" pitchFamily="34" charset="0"/>
              </a:rPr>
              <a:t>                                  </a:t>
            </a:r>
            <a:r>
              <a:rPr lang="en-US" altLang="en-US" sz="2000" dirty="0">
                <a:solidFill>
                  <a:srgbClr val="C00000"/>
                </a:solidFill>
                <a:cs typeface="Arial" panose="020B0604020202020204" pitchFamily="34" charset="0"/>
              </a:rPr>
              <a:t>Bacterial overgrowth.</a:t>
            </a:r>
          </a:p>
          <a:p>
            <a:pPr lvl="1" algn="l" rtl="0">
              <a:buNone/>
            </a:pPr>
            <a:r>
              <a:rPr lang="en-US" altLang="en-US" sz="2000" dirty="0">
                <a:solidFill>
                  <a:srgbClr val="C00000"/>
                </a:solidFill>
                <a:cs typeface="Arial" panose="020B0604020202020204" pitchFamily="34" charset="0"/>
              </a:rPr>
              <a:t>                                   Steatorrhea.</a:t>
            </a:r>
          </a:p>
          <a:p>
            <a:pPr lvl="1" algn="l" rtl="0">
              <a:buNone/>
            </a:pPr>
            <a:r>
              <a:rPr lang="en-US" altLang="en-US" sz="2000" dirty="0">
                <a:solidFill>
                  <a:srgbClr val="C00000"/>
                </a:solidFill>
                <a:cs typeface="Arial" panose="020B0604020202020204" pitchFamily="34" charset="0"/>
              </a:rPr>
              <a:t>                                  Protein losing enteritis.</a:t>
            </a:r>
          </a:p>
          <a:p>
            <a:pPr lvl="1" algn="l" rtl="0">
              <a:buNone/>
            </a:pPr>
            <a:r>
              <a:rPr lang="en-US" altLang="en-US" sz="2000" dirty="0">
                <a:solidFill>
                  <a:srgbClr val="C00000"/>
                </a:solidFill>
                <a:cs typeface="Arial" panose="020B0604020202020204" pitchFamily="34" charset="0"/>
              </a:rPr>
              <a:t>                                  </a:t>
            </a:r>
            <a:endParaRPr lang="ar-JO" altLang="en-US" sz="2000" dirty="0">
              <a:solidFill>
                <a:srgbClr val="C00000"/>
              </a:solidFill>
            </a:endParaRPr>
          </a:p>
        </p:txBody>
      </p:sp>
      <p:pic>
        <p:nvPicPr>
          <p:cNvPr id="7170" name="Picture 2" descr="Infant Constipation Relief | Tips, Remedies, and Treat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28601"/>
            <a:ext cx="2971800" cy="269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59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2814D1F-46F0-4328-9FE4-46D0E0DD18A9}"/>
              </a:ext>
            </a:extLst>
          </p:cNvPr>
          <p:cNvSpPr>
            <a:spLocks noGrp="1" noChangeArrowheads="1"/>
          </p:cNvSpPr>
          <p:nvPr>
            <p:ph type="title"/>
          </p:nvPr>
        </p:nvSpPr>
        <p:spPr>
          <a:xfrm>
            <a:off x="2213340" y="304801"/>
            <a:ext cx="7765321" cy="1326321"/>
          </a:xfrm>
        </p:spPr>
        <p:txBody>
          <a:bodyPr/>
          <a:lstStyle/>
          <a:p>
            <a:pPr eaLnBrk="1" hangingPunct="1"/>
            <a:r>
              <a:rPr lang="en-US" altLang="en-US" b="1" i="1" dirty="0">
                <a:solidFill>
                  <a:srgbClr val="C00000"/>
                </a:solidFill>
                <a:effectLst>
                  <a:outerShdw blurRad="38100" dist="38100" dir="2700000" algn="tl">
                    <a:srgbClr val="000000">
                      <a:alpha val="43137"/>
                    </a:srgbClr>
                  </a:outerShdw>
                </a:effectLst>
                <a:cs typeface="Times New Roman" panose="02020603050405020304" pitchFamily="18" charset="0"/>
              </a:rPr>
              <a:t>Approach to constipation </a:t>
            </a:r>
          </a:p>
        </p:txBody>
      </p:sp>
      <p:graphicFrame>
        <p:nvGraphicFramePr>
          <p:cNvPr id="4" name="رسم تخطيطي 3"/>
          <p:cNvGraphicFramePr/>
          <p:nvPr/>
        </p:nvGraphicFramePr>
        <p:xfrm>
          <a:off x="1524000" y="1397000"/>
          <a:ext cx="9144000"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0687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B42BF85-EE11-46E1-801C-2F24561FD612}"/>
              </a:ext>
            </a:extLst>
          </p:cNvPr>
          <p:cNvSpPr>
            <a:spLocks noGrp="1"/>
          </p:cNvSpPr>
          <p:nvPr>
            <p:ph type="title"/>
          </p:nvPr>
        </p:nvSpPr>
        <p:spPr>
          <a:xfrm>
            <a:off x="1679575" y="-113621"/>
            <a:ext cx="4114800" cy="1225781"/>
          </a:xfrm>
        </p:spPr>
        <p:txBody>
          <a:bodyPr/>
          <a:lstStyle/>
          <a:p>
            <a:r>
              <a:rPr lang="en-US" altLang="en-US" dirty="0">
                <a:solidFill>
                  <a:srgbClr val="C00000"/>
                </a:solidFill>
                <a:cs typeface="Times New Roman" panose="02020603050405020304" pitchFamily="18" charset="0"/>
              </a:rPr>
              <a:t>History</a:t>
            </a:r>
            <a:endParaRPr lang="ar-JO" altLang="en-US" dirty="0">
              <a:solidFill>
                <a:srgbClr val="C00000"/>
              </a:solidFill>
            </a:endParaRPr>
          </a:p>
        </p:txBody>
      </p:sp>
      <p:sp>
        <p:nvSpPr>
          <p:cNvPr id="26627" name="Content Placeholder 2">
            <a:extLst>
              <a:ext uri="{FF2B5EF4-FFF2-40B4-BE49-F238E27FC236}">
                <a16:creationId xmlns:a16="http://schemas.microsoft.com/office/drawing/2014/main" id="{BF212766-7342-4921-AFD0-2D08E5DD422E}"/>
              </a:ext>
            </a:extLst>
          </p:cNvPr>
          <p:cNvSpPr>
            <a:spLocks noGrp="1"/>
          </p:cNvSpPr>
          <p:nvPr>
            <p:ph idx="1"/>
          </p:nvPr>
        </p:nvSpPr>
        <p:spPr>
          <a:xfrm>
            <a:off x="1524000" y="838201"/>
            <a:ext cx="9144000" cy="5566793"/>
          </a:xfrm>
        </p:spPr>
        <p:txBody>
          <a:bodyPr>
            <a:normAutofit/>
          </a:bodyPr>
          <a:lstStyle/>
          <a:p>
            <a:pPr lvl="1">
              <a:buNone/>
            </a:pPr>
            <a:r>
              <a:rPr lang="en-US" sz="2000" dirty="0"/>
              <a:t>-</a:t>
            </a:r>
            <a:r>
              <a:rPr lang="en-US" sz="2000" b="1" dirty="0"/>
              <a:t>age of onset of symptoms (&lt;1month dx HD)</a:t>
            </a:r>
            <a:endParaRPr lang="en-US" altLang="en-US" sz="2000" b="1" u="sng" dirty="0">
              <a:cs typeface="Arial" panose="020B0604020202020204" pitchFamily="34" charset="0"/>
            </a:endParaRPr>
          </a:p>
          <a:p>
            <a:pPr marL="0" indent="0">
              <a:buNone/>
            </a:pPr>
            <a:r>
              <a:rPr lang="en-US" b="1" dirty="0"/>
              <a:t>       -frequency and consistency of stools</a:t>
            </a:r>
          </a:p>
          <a:p>
            <a:pPr marL="0" indent="0">
              <a:buNone/>
            </a:pPr>
            <a:r>
              <a:rPr lang="en-US" b="1" dirty="0"/>
              <a:t>       -pain/difficulty and/or bleeding when passing stools</a:t>
            </a:r>
          </a:p>
          <a:p>
            <a:pPr marL="0" indent="0">
              <a:buNone/>
            </a:pPr>
            <a:r>
              <a:rPr lang="en-US" b="1" dirty="0"/>
              <a:t>      - Coexistence of abdominal pain or fecal incontinence   </a:t>
            </a:r>
          </a:p>
          <a:p>
            <a:pPr marL="0" indent="0">
              <a:buNone/>
            </a:pPr>
            <a:r>
              <a:rPr lang="en-US" b="1" dirty="0"/>
              <a:t>      -withholding behavior</a:t>
            </a:r>
          </a:p>
          <a:p>
            <a:pPr marL="0" indent="0">
              <a:buNone/>
            </a:pPr>
            <a:r>
              <a:rPr lang="en-US" b="1" dirty="0"/>
              <a:t>      -Changes in appetite, nausea and/or vomiting, and weight loss.</a:t>
            </a:r>
          </a:p>
          <a:p>
            <a:pPr marL="457200" lvl="1" indent="0">
              <a:buNone/>
            </a:pPr>
            <a:r>
              <a:rPr lang="en-US" altLang="en-US" sz="2400" dirty="0">
                <a:cs typeface="Arial" panose="020B0604020202020204" pitchFamily="34" charset="0"/>
              </a:rPr>
              <a:t>-Passage of </a:t>
            </a:r>
            <a:r>
              <a:rPr lang="en-US" altLang="en-US" sz="2400" b="1" dirty="0">
                <a:cs typeface="Arial" panose="020B0604020202020204" pitchFamily="34" charset="0"/>
              </a:rPr>
              <a:t>hard stool</a:t>
            </a:r>
          </a:p>
          <a:p>
            <a:pPr marL="457200" lvl="1" indent="0">
              <a:buNone/>
            </a:pPr>
            <a:r>
              <a:rPr lang="en-US" altLang="en-US" sz="2400" b="1" dirty="0">
                <a:cs typeface="Arial" panose="020B0604020202020204" pitchFamily="34" charset="0"/>
              </a:rPr>
              <a:t>-Soiling / </a:t>
            </a:r>
            <a:r>
              <a:rPr lang="en-US" sz="2400" dirty="0"/>
              <a:t>encopresis</a:t>
            </a:r>
            <a:endParaRPr lang="en-US" altLang="en-US" sz="2400" b="1" dirty="0">
              <a:cs typeface="Arial" panose="020B0604020202020204" pitchFamily="34" charset="0"/>
            </a:endParaRPr>
          </a:p>
          <a:p>
            <a:pPr marL="457200" lvl="1" indent="0">
              <a:buNone/>
            </a:pPr>
            <a:r>
              <a:rPr lang="en-US" altLang="en-US" sz="2400" dirty="0">
                <a:cs typeface="Arial" panose="020B0604020202020204" pitchFamily="34" charset="0"/>
              </a:rPr>
              <a:t>- Failure to thrive </a:t>
            </a:r>
            <a:r>
              <a:rPr lang="en-US" altLang="en-US" sz="2400" dirty="0">
                <a:solidFill>
                  <a:srgbClr val="92D050"/>
                </a:solidFill>
                <a:cs typeface="Arial" panose="020B0604020202020204" pitchFamily="34" charset="0"/>
              </a:rPr>
              <a:t>(</a:t>
            </a:r>
            <a:r>
              <a:rPr lang="en-US" altLang="en-US" sz="2400" b="1" dirty="0">
                <a:solidFill>
                  <a:srgbClr val="92D050"/>
                </a:solidFill>
                <a:cs typeface="Arial" panose="020B0604020202020204" pitchFamily="34" charset="0"/>
              </a:rPr>
              <a:t>FTT)</a:t>
            </a:r>
          </a:p>
          <a:p>
            <a:pPr marL="0" indent="0">
              <a:buNone/>
            </a:pPr>
            <a:endParaRPr lang="en-US" dirty="0"/>
          </a:p>
          <a:p>
            <a:pPr marL="0" indent="0">
              <a:buNone/>
            </a:pPr>
            <a:endParaRPr lang="en-US" dirty="0"/>
          </a:p>
          <a:p>
            <a:pPr marL="0" indent="0">
              <a:buNone/>
            </a:pPr>
            <a:endParaRPr lang="en-US" dirty="0"/>
          </a:p>
        </p:txBody>
      </p:sp>
      <p:sp>
        <p:nvSpPr>
          <p:cNvPr id="2" name="AutoShape 2" descr="Las Vegas Speech, Occupational, Feeding, Oral Myofunctional, Pediatric  Therap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latin typeface="Rockwell" panose="02060603020205020403"/>
            </a:endParaRPr>
          </a:p>
        </p:txBody>
      </p:sp>
      <p:sp>
        <p:nvSpPr>
          <p:cNvPr id="3" name="AutoShape 4" descr="Las Vegas Speech, Occupational, Feeding, Oral Myofunctional, Pediatric  Therapy"/>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latin typeface="Rockwell" panose="02060603020205020403"/>
            </a:endParaRPr>
          </a:p>
        </p:txBody>
      </p:sp>
      <p:pic>
        <p:nvPicPr>
          <p:cNvPr id="8198" name="Picture 6" descr="Las Vegas Speech, Occupational, Feeding, Oral Myofunctional, Pediatric  Thera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43241"/>
            <a:ext cx="2286000" cy="213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702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D505B88-581B-4C54-B973-C9EF95B8AC93}"/>
              </a:ext>
            </a:extLst>
          </p:cNvPr>
          <p:cNvSpPr>
            <a:spLocks noGrp="1"/>
          </p:cNvSpPr>
          <p:nvPr>
            <p:ph type="title"/>
          </p:nvPr>
        </p:nvSpPr>
        <p:spPr/>
        <p:txBody>
          <a:bodyPr/>
          <a:lstStyle/>
          <a:p>
            <a:r>
              <a:rPr lang="en-US" altLang="en-US">
                <a:cs typeface="Times New Roman" panose="02020603050405020304" pitchFamily="18" charset="0"/>
              </a:rPr>
              <a:t>History</a:t>
            </a:r>
            <a:endParaRPr lang="ar-JO" altLang="en-US"/>
          </a:p>
        </p:txBody>
      </p:sp>
      <p:sp>
        <p:nvSpPr>
          <p:cNvPr id="27651" name="Content Placeholder 2">
            <a:extLst>
              <a:ext uri="{FF2B5EF4-FFF2-40B4-BE49-F238E27FC236}">
                <a16:creationId xmlns:a16="http://schemas.microsoft.com/office/drawing/2014/main" id="{5585C19B-9BD9-42C1-AAFA-51DC88B7408D}"/>
              </a:ext>
            </a:extLst>
          </p:cNvPr>
          <p:cNvSpPr>
            <a:spLocks noGrp="1"/>
          </p:cNvSpPr>
          <p:nvPr>
            <p:ph idx="1"/>
          </p:nvPr>
        </p:nvSpPr>
        <p:spPr>
          <a:xfrm>
            <a:off x="2063552" y="1484784"/>
            <a:ext cx="8271520" cy="5373216"/>
          </a:xfrm>
        </p:spPr>
        <p:txBody>
          <a:bodyPr>
            <a:normAutofit fontScale="92500"/>
          </a:bodyPr>
          <a:lstStyle/>
          <a:p>
            <a:pPr algn="l" rtl="0">
              <a:buFont typeface="Wingdings" pitchFamily="2" charset="2"/>
              <a:buChar char="Ø"/>
            </a:pPr>
            <a:r>
              <a:rPr lang="en-US" altLang="en-US" sz="3200" dirty="0">
                <a:solidFill>
                  <a:srgbClr val="FF0000"/>
                </a:solidFill>
                <a:cs typeface="Arial" panose="020B0604020202020204" pitchFamily="34" charset="0"/>
              </a:rPr>
              <a:t>Birth history</a:t>
            </a:r>
            <a:r>
              <a:rPr lang="en-US" altLang="en-US" sz="3200" dirty="0">
                <a:cs typeface="Arial" panose="020B0604020202020204" pitchFamily="34" charset="0"/>
              </a:rPr>
              <a:t>→ complication ,BW, time of passage </a:t>
            </a:r>
            <a:r>
              <a:rPr lang="en-US" altLang="en-US" sz="3200" dirty="0" err="1">
                <a:cs typeface="Arial" panose="020B0604020202020204" pitchFamily="34" charset="0"/>
              </a:rPr>
              <a:t>meconium</a:t>
            </a:r>
            <a:endParaRPr lang="en-US" altLang="en-US" sz="3200" dirty="0">
              <a:cs typeface="Arial" panose="020B0604020202020204" pitchFamily="34" charset="0"/>
            </a:endParaRPr>
          </a:p>
          <a:p>
            <a:pPr algn="l" rtl="0">
              <a:buFont typeface="Wingdings" pitchFamily="2" charset="2"/>
              <a:buChar char="Ø"/>
            </a:pPr>
            <a:r>
              <a:rPr lang="en-US" altLang="en-US" sz="3200" dirty="0">
                <a:cs typeface="Arial" panose="020B0604020202020204" pitchFamily="34" charset="0"/>
              </a:rPr>
              <a:t> tolerance of early feeding.</a:t>
            </a:r>
          </a:p>
          <a:p>
            <a:pPr algn="l" rtl="0">
              <a:buFont typeface="Wingdings" pitchFamily="2" charset="2"/>
              <a:buChar char="Ø"/>
            </a:pPr>
            <a:r>
              <a:rPr lang="en-US" altLang="en-US" sz="3200" dirty="0">
                <a:cs typeface="Arial" panose="020B0604020202020204" pitchFamily="34" charset="0"/>
              </a:rPr>
              <a:t> Recent transition of breast to formula milk.</a:t>
            </a:r>
          </a:p>
          <a:p>
            <a:pPr algn="l" rtl="0">
              <a:buFont typeface="Wingdings" pitchFamily="2" charset="2"/>
              <a:buChar char="Ø"/>
            </a:pPr>
            <a:r>
              <a:rPr lang="en-US" altLang="en-US" sz="3200" dirty="0">
                <a:solidFill>
                  <a:srgbClr val="FF0000"/>
                </a:solidFill>
                <a:cs typeface="Arial" panose="020B0604020202020204" pitchFamily="34" charset="0"/>
              </a:rPr>
              <a:t>Toilet training history  </a:t>
            </a:r>
            <a:r>
              <a:rPr lang="en-US" altLang="en-US" sz="3200" dirty="0">
                <a:cs typeface="Arial" panose="020B0604020202020204" pitchFamily="34" charset="0"/>
              </a:rPr>
              <a:t>→ attempt to accomplish toilet training at an inappropriately  early age, coercive toilet training can lead to toilet aversion, prime time for withholding</a:t>
            </a:r>
            <a:endParaRPr lang="ar-JO" altLang="en-US" sz="3200" dirty="0"/>
          </a:p>
        </p:txBody>
      </p:sp>
    </p:spTree>
    <p:extLst>
      <p:ext uri="{BB962C8B-B14F-4D97-AF65-F5344CB8AC3E}">
        <p14:creationId xmlns:p14="http://schemas.microsoft.com/office/powerpoint/2010/main" val="116872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E7E6B3A-97FD-411F-BB63-CDBE5BD44FF9}"/>
              </a:ext>
            </a:extLst>
          </p:cNvPr>
          <p:cNvSpPr>
            <a:spLocks noGrp="1"/>
          </p:cNvSpPr>
          <p:nvPr>
            <p:ph type="title"/>
          </p:nvPr>
        </p:nvSpPr>
        <p:spPr/>
        <p:txBody>
          <a:bodyPr/>
          <a:lstStyle/>
          <a:p>
            <a:r>
              <a:rPr lang="en-US" altLang="en-US" dirty="0"/>
              <a:t>History </a:t>
            </a:r>
            <a:endParaRPr lang="ar-SA" altLang="en-US" dirty="0"/>
          </a:p>
        </p:txBody>
      </p:sp>
      <p:sp>
        <p:nvSpPr>
          <p:cNvPr id="28675" name="Content Placeholder 2">
            <a:extLst>
              <a:ext uri="{FF2B5EF4-FFF2-40B4-BE49-F238E27FC236}">
                <a16:creationId xmlns:a16="http://schemas.microsoft.com/office/drawing/2014/main" id="{14C0396C-1E85-45B8-975A-A8AEBC46F058}"/>
              </a:ext>
            </a:extLst>
          </p:cNvPr>
          <p:cNvSpPr>
            <a:spLocks noGrp="1"/>
          </p:cNvSpPr>
          <p:nvPr>
            <p:ph idx="1"/>
          </p:nvPr>
        </p:nvSpPr>
        <p:spPr>
          <a:xfrm>
            <a:off x="2279576" y="1844824"/>
            <a:ext cx="8116888" cy="4648200"/>
          </a:xfrm>
        </p:spPr>
        <p:txBody>
          <a:bodyPr>
            <a:normAutofit fontScale="92500" lnSpcReduction="10000"/>
          </a:bodyPr>
          <a:lstStyle/>
          <a:p>
            <a:pPr algn="l" rtl="0">
              <a:buFont typeface="Wingdings" pitchFamily="2" charset="2"/>
              <a:buChar char="Ø"/>
            </a:pPr>
            <a:r>
              <a:rPr lang="en-US" altLang="en-US" sz="3200" dirty="0">
                <a:solidFill>
                  <a:srgbClr val="FF0000"/>
                </a:solidFill>
                <a:cs typeface="Arial" panose="020B0604020202020204" pitchFamily="34" charset="0"/>
              </a:rPr>
              <a:t>Family hx</a:t>
            </a:r>
            <a:r>
              <a:rPr lang="en-US" altLang="en-US" sz="3200" dirty="0">
                <a:cs typeface="Times New Roman" panose="02020603050405020304" pitchFamily="18" charset="0"/>
              </a:rPr>
              <a:t>→ Hirschsprung, CF, hypothyroidism, neurofibromatosis, myopathies…</a:t>
            </a:r>
          </a:p>
          <a:p>
            <a:pPr algn="l" rtl="0">
              <a:buFont typeface="Wingdings" pitchFamily="2" charset="2"/>
              <a:buChar char="Ø"/>
            </a:pPr>
            <a:r>
              <a:rPr lang="en-US" altLang="en-US" sz="3200" dirty="0">
                <a:solidFill>
                  <a:srgbClr val="FF0000"/>
                </a:solidFill>
                <a:cs typeface="Times New Roman" panose="02020603050405020304" pitchFamily="18" charset="0"/>
              </a:rPr>
              <a:t>Dietary hx</a:t>
            </a:r>
            <a:r>
              <a:rPr lang="en-US" altLang="en-US" sz="3200" dirty="0">
                <a:cs typeface="Times New Roman" panose="02020603050405020304" pitchFamily="18" charset="0"/>
              </a:rPr>
              <a:t>→ milk &amp; fiber intake.</a:t>
            </a:r>
          </a:p>
          <a:p>
            <a:pPr>
              <a:buFont typeface="Wingdings" pitchFamily="2" charset="2"/>
              <a:buChar char="Ø"/>
            </a:pPr>
            <a:r>
              <a:rPr lang="en-US" sz="3200" dirty="0">
                <a:solidFill>
                  <a:srgbClr val="FF0000"/>
                </a:solidFill>
              </a:rPr>
              <a:t>Drug  history </a:t>
            </a:r>
            <a:r>
              <a:rPr lang="en-US" sz="3200" dirty="0"/>
              <a:t>should be collected, including the use of oral laxatives, enemas, suppositories, herbal treatments, behavioral treatment, and other medications</a:t>
            </a:r>
            <a:endParaRPr lang="en-US" altLang="en-US" sz="3200" b="1" dirty="0">
              <a:solidFill>
                <a:srgbClr val="FF0000"/>
              </a:solidFill>
              <a:cs typeface="Arial" panose="020B0604020202020204" pitchFamily="34" charset="0"/>
            </a:endParaRPr>
          </a:p>
          <a:p>
            <a:pPr algn="l" rtl="0">
              <a:buFont typeface="Wingdings" pitchFamily="2" charset="2"/>
              <a:buChar char="Ø"/>
            </a:pPr>
            <a:endParaRPr lang="en-US" altLang="en-US" sz="3200" dirty="0">
              <a:cs typeface="Times New Roman" panose="02020603050405020304" pitchFamily="18" charset="0"/>
            </a:endParaRPr>
          </a:p>
        </p:txBody>
      </p:sp>
    </p:spTree>
    <p:extLst>
      <p:ext uri="{BB962C8B-B14F-4D97-AF65-F5344CB8AC3E}">
        <p14:creationId xmlns:p14="http://schemas.microsoft.com/office/powerpoint/2010/main" val="1833399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FFA57F1D-8961-4617-801D-5FEB83EFCC18}"/>
              </a:ext>
            </a:extLst>
          </p:cNvPr>
          <p:cNvSpPr>
            <a:spLocks noGrp="1"/>
          </p:cNvSpPr>
          <p:nvPr>
            <p:ph type="title"/>
          </p:nvPr>
        </p:nvSpPr>
        <p:spPr/>
        <p:txBody>
          <a:bodyPr/>
          <a:lstStyle/>
          <a:p>
            <a:r>
              <a:rPr lang="en-US" altLang="en-US">
                <a:cs typeface="Times New Roman" panose="02020603050405020304" pitchFamily="18" charset="0"/>
              </a:rPr>
              <a:t>History</a:t>
            </a:r>
            <a:endParaRPr lang="ar-JO" altLang="en-US"/>
          </a:p>
        </p:txBody>
      </p:sp>
      <p:sp>
        <p:nvSpPr>
          <p:cNvPr id="29699" name="Content Placeholder 2">
            <a:extLst>
              <a:ext uri="{FF2B5EF4-FFF2-40B4-BE49-F238E27FC236}">
                <a16:creationId xmlns:a16="http://schemas.microsoft.com/office/drawing/2014/main" id="{874AEF9B-3410-4895-B970-23BC18FBBA0A}"/>
              </a:ext>
            </a:extLst>
          </p:cNvPr>
          <p:cNvSpPr>
            <a:spLocks noGrp="1"/>
          </p:cNvSpPr>
          <p:nvPr>
            <p:ph idx="1"/>
          </p:nvPr>
        </p:nvSpPr>
        <p:spPr>
          <a:xfrm>
            <a:off x="2286000" y="1905000"/>
            <a:ext cx="8193088" cy="4724400"/>
          </a:xfrm>
        </p:spPr>
        <p:txBody>
          <a:bodyPr>
            <a:normAutofit/>
          </a:bodyPr>
          <a:lstStyle/>
          <a:p>
            <a:pPr lvl="1" algn="l" rtl="0">
              <a:buFont typeface="Wingdings" pitchFamily="2" charset="2"/>
              <a:buChar char="Ø"/>
            </a:pPr>
            <a:r>
              <a:rPr lang="en-US" altLang="en-US" sz="2800" b="1" dirty="0">
                <a:solidFill>
                  <a:srgbClr val="FF0000"/>
                </a:solidFill>
                <a:cs typeface="Arial" panose="020B0604020202020204" pitchFamily="34" charset="0"/>
              </a:rPr>
              <a:t>Sexual</a:t>
            </a:r>
            <a:r>
              <a:rPr lang="en-US" altLang="en-US" sz="2800" dirty="0">
                <a:solidFill>
                  <a:srgbClr val="FF0000"/>
                </a:solidFill>
                <a:cs typeface="Arial" panose="020B0604020202020204" pitchFamily="34" charset="0"/>
              </a:rPr>
              <a:t> or rectal </a:t>
            </a:r>
            <a:r>
              <a:rPr lang="en-US" altLang="en-US" sz="2800" b="1" dirty="0">
                <a:solidFill>
                  <a:srgbClr val="FF0000"/>
                </a:solidFill>
                <a:cs typeface="Arial" panose="020B0604020202020204" pitchFamily="34" charset="0"/>
              </a:rPr>
              <a:t>abuse</a:t>
            </a:r>
            <a:r>
              <a:rPr lang="en-US" altLang="en-US" sz="2800" dirty="0">
                <a:solidFill>
                  <a:srgbClr val="FF0000"/>
                </a:solidFill>
                <a:cs typeface="Arial" panose="020B0604020202020204" pitchFamily="34" charset="0"/>
              </a:rPr>
              <a:t> </a:t>
            </a:r>
            <a:r>
              <a:rPr lang="en-US" altLang="en-US" sz="2800" dirty="0">
                <a:cs typeface="Arial" panose="020B0604020202020204" pitchFamily="34" charset="0"/>
              </a:rPr>
              <a:t>should be considered especially if resistant to treatment.</a:t>
            </a:r>
          </a:p>
          <a:p>
            <a:pPr lvl="1" algn="l" rtl="0">
              <a:buFont typeface="Wingdings" pitchFamily="2" charset="2"/>
              <a:buChar char="Ø"/>
            </a:pPr>
            <a:r>
              <a:rPr lang="en-US" altLang="en-US" sz="2800" dirty="0">
                <a:cs typeface="Arial" panose="020B0604020202020204" pitchFamily="34" charset="0"/>
              </a:rPr>
              <a:t> </a:t>
            </a:r>
            <a:r>
              <a:rPr lang="en-US" altLang="en-US" sz="2800" b="1" dirty="0">
                <a:solidFill>
                  <a:srgbClr val="FF0000"/>
                </a:solidFill>
                <a:cs typeface="Arial" panose="020B0604020202020204" pitchFamily="34" charset="0"/>
              </a:rPr>
              <a:t>Response</a:t>
            </a:r>
            <a:r>
              <a:rPr lang="en-US" altLang="en-US" sz="2800" dirty="0">
                <a:solidFill>
                  <a:srgbClr val="FF0000"/>
                </a:solidFill>
                <a:cs typeface="Arial" panose="020B0604020202020204" pitchFamily="34" charset="0"/>
              </a:rPr>
              <a:t> of parents to </a:t>
            </a:r>
            <a:r>
              <a:rPr lang="en-US" altLang="en-US" sz="2800" b="1" dirty="0">
                <a:solidFill>
                  <a:srgbClr val="FF0000"/>
                </a:solidFill>
                <a:cs typeface="Arial" panose="020B0604020202020204" pitchFamily="34" charset="0"/>
              </a:rPr>
              <a:t>soiling</a:t>
            </a:r>
          </a:p>
          <a:p>
            <a:pPr lvl="1" algn="l" rtl="0">
              <a:buFont typeface="Wingdings" pitchFamily="2" charset="2"/>
              <a:buChar char="Ø"/>
            </a:pPr>
            <a:endParaRPr lang="en-US" altLang="en-US" sz="2800" b="1" dirty="0">
              <a:solidFill>
                <a:srgbClr val="FF0000"/>
              </a:solidFill>
              <a:cs typeface="Arial" panose="020B0604020202020204" pitchFamily="34" charset="0"/>
            </a:endParaRPr>
          </a:p>
          <a:p>
            <a:pPr lvl="1" algn="l" rtl="0">
              <a:buFont typeface="Wingdings" pitchFamily="2" charset="2"/>
              <a:buChar char="Ø"/>
            </a:pPr>
            <a:r>
              <a:rPr lang="en-US" altLang="en-US" sz="2800" b="1" dirty="0">
                <a:solidFill>
                  <a:srgbClr val="FF0000"/>
                </a:solidFill>
                <a:cs typeface="Arial" panose="020B0604020202020204" pitchFamily="34" charset="0"/>
              </a:rPr>
              <a:t>Don’t forget to ask and examine about the red flags which were mentioned before</a:t>
            </a:r>
            <a:r>
              <a:rPr lang="en-US" altLang="en-US" sz="2800" dirty="0">
                <a:solidFill>
                  <a:srgbClr val="FF0000"/>
                </a:solidFill>
                <a:cs typeface="Arial" panose="020B0604020202020204" pitchFamily="34" charset="0"/>
              </a:rPr>
              <a:t>.</a:t>
            </a:r>
          </a:p>
          <a:p>
            <a:pPr>
              <a:buFont typeface="Wingdings" pitchFamily="2" charset="2"/>
              <a:buChar char="Ø"/>
            </a:pPr>
            <a:endParaRPr lang="ar-JO" altLang="en-US" sz="2800" dirty="0"/>
          </a:p>
        </p:txBody>
      </p:sp>
    </p:spTree>
    <p:extLst>
      <p:ext uri="{BB962C8B-B14F-4D97-AF65-F5344CB8AC3E}">
        <p14:creationId xmlns:p14="http://schemas.microsoft.com/office/powerpoint/2010/main" val="2588443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a:extLst>
              <a:ext uri="{FF2B5EF4-FFF2-40B4-BE49-F238E27FC236}">
                <a16:creationId xmlns:a16="http://schemas.microsoft.com/office/drawing/2014/main" id="{8021DFAC-BB01-46BD-8D97-741BE456B29D}"/>
              </a:ext>
            </a:extLst>
          </p:cNvPr>
          <p:cNvSpPr>
            <a:spLocks noGrp="1"/>
          </p:cNvSpPr>
          <p:nvPr>
            <p:ph type="title"/>
          </p:nvPr>
        </p:nvSpPr>
        <p:spPr/>
        <p:txBody>
          <a:bodyPr/>
          <a:lstStyle/>
          <a:p>
            <a:endParaRPr lang="ar-SA" altLang="en-US"/>
          </a:p>
        </p:txBody>
      </p:sp>
      <p:graphicFrame>
        <p:nvGraphicFramePr>
          <p:cNvPr id="4" name="عنصر نائب للمحتوى 3">
            <a:extLst>
              <a:ext uri="{FF2B5EF4-FFF2-40B4-BE49-F238E27FC236}">
                <a16:creationId xmlns:a16="http://schemas.microsoft.com/office/drawing/2014/main" id="{B3692EEB-81AD-422F-99D1-2694E789F618}"/>
              </a:ext>
            </a:extLst>
          </p:cNvPr>
          <p:cNvGraphicFramePr>
            <a:graphicFrameLocks noGrp="1"/>
          </p:cNvGraphicFramePr>
          <p:nvPr>
            <p:ph idx="1"/>
          </p:nvPr>
        </p:nvGraphicFramePr>
        <p:xfrm>
          <a:off x="1524000" y="0"/>
          <a:ext cx="9144000" cy="6858002"/>
        </p:xfrm>
        <a:graphic>
          <a:graphicData uri="http://schemas.openxmlformats.org/drawingml/2006/table">
            <a:tbl>
              <a:tblPr rtl="1"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759904">
                <a:tc>
                  <a:txBody>
                    <a:bodyPr/>
                    <a:lstStyle/>
                    <a:p>
                      <a:pPr rtl="1"/>
                      <a:endParaRPr lang="en-US" sz="1800" dirty="0"/>
                    </a:p>
                    <a:p>
                      <a:pPr rtl="1"/>
                      <a:r>
                        <a:rPr lang="en-US" sz="1800" dirty="0">
                          <a:solidFill>
                            <a:schemeClr val="bg1"/>
                          </a:solidFill>
                        </a:rPr>
                        <a:t>Hirschsprung </a:t>
                      </a:r>
                      <a:endParaRPr lang="ar-JO" sz="1800" dirty="0">
                        <a:solidFill>
                          <a:schemeClr val="bg1"/>
                        </a:solidFill>
                      </a:endParaRPr>
                    </a:p>
                  </a:txBody>
                  <a:tcPr/>
                </a:tc>
                <a:tc>
                  <a:txBody>
                    <a:bodyPr/>
                    <a:lstStyle/>
                    <a:p>
                      <a:pPr rtl="1"/>
                      <a:endParaRPr lang="en-US" sz="1800" dirty="0"/>
                    </a:p>
                    <a:p>
                      <a:pPr rtl="1"/>
                      <a:r>
                        <a:rPr lang="en-US" sz="1800" dirty="0">
                          <a:solidFill>
                            <a:schemeClr val="bg1"/>
                          </a:solidFill>
                        </a:rPr>
                        <a:t>Functional </a:t>
                      </a:r>
                      <a:endParaRPr lang="ar-JO" sz="1800" dirty="0">
                        <a:solidFill>
                          <a:schemeClr val="bg1"/>
                        </a:solidFill>
                      </a:endParaRPr>
                    </a:p>
                  </a:txBody>
                  <a:tcPr/>
                </a:tc>
                <a:tc>
                  <a:txBody>
                    <a:bodyPr/>
                    <a:lstStyle/>
                    <a:p>
                      <a:pPr rtl="1"/>
                      <a:endParaRPr lang="en-US" sz="1800" dirty="0"/>
                    </a:p>
                    <a:p>
                      <a:pPr rtl="1"/>
                      <a:r>
                        <a:rPr lang="en-US" sz="1800" dirty="0">
                          <a:solidFill>
                            <a:schemeClr val="bg1"/>
                          </a:solidFill>
                        </a:rPr>
                        <a:t>History </a:t>
                      </a:r>
                      <a:endParaRPr lang="ar-JO" sz="1800" dirty="0">
                        <a:solidFill>
                          <a:schemeClr val="bg1"/>
                        </a:solidFill>
                      </a:endParaRPr>
                    </a:p>
                  </a:txBody>
                  <a:tcPr/>
                </a:tc>
                <a:extLst>
                  <a:ext uri="{0D108BD9-81ED-4DB2-BD59-A6C34878D82A}">
                    <a16:rowId xmlns:a16="http://schemas.microsoft.com/office/drawing/2014/main" val="10000"/>
                  </a:ext>
                </a:extLst>
              </a:tr>
              <a:tr h="749494">
                <a:tc>
                  <a:txBody>
                    <a:bodyPr/>
                    <a:lstStyle/>
                    <a:p>
                      <a:pPr rtl="1"/>
                      <a:r>
                        <a:rPr lang="en-US" sz="2400" b="1" i="1" u="none" dirty="0">
                          <a:solidFill>
                            <a:srgbClr val="C00000"/>
                          </a:solidFill>
                        </a:rPr>
                        <a:t>At birth </a:t>
                      </a:r>
                      <a:r>
                        <a:rPr lang="en-US" sz="2400" b="1" i="1" u="none" dirty="0">
                          <a:solidFill>
                            <a:srgbClr val="C00000"/>
                          </a:solidFill>
                          <a:latin typeface="+mn-lt"/>
                          <a:ea typeface="+mn-ea"/>
                          <a:cs typeface="+mn-cs"/>
                        </a:rPr>
                        <a:t>or &lt;1mon</a:t>
                      </a:r>
                      <a:endParaRPr lang="ar-JO" sz="2400" b="1" i="1" u="none" dirty="0">
                        <a:solidFill>
                          <a:srgbClr val="C00000"/>
                        </a:solidFill>
                        <a:latin typeface="+mn-lt"/>
                        <a:ea typeface="+mn-ea"/>
                        <a:cs typeface="+mn-cs"/>
                      </a:endParaRPr>
                    </a:p>
                  </a:txBody>
                  <a:tcPr/>
                </a:tc>
                <a:tc>
                  <a:txBody>
                    <a:bodyPr/>
                    <a:lstStyle/>
                    <a:p>
                      <a:pPr rtl="1"/>
                      <a:r>
                        <a:rPr lang="en-US" sz="2400" b="1" i="1" u="none" dirty="0">
                          <a:solidFill>
                            <a:srgbClr val="C00000"/>
                          </a:solidFill>
                        </a:rPr>
                        <a:t>&gt;</a:t>
                      </a:r>
                      <a:r>
                        <a:rPr lang="en-US" sz="2400" b="1" i="1" u="none" dirty="0">
                          <a:solidFill>
                            <a:srgbClr val="C00000"/>
                          </a:solidFill>
                          <a:latin typeface="+mn-lt"/>
                          <a:ea typeface="+mn-ea"/>
                          <a:cs typeface="+mn-cs"/>
                        </a:rPr>
                        <a:t>2y          </a:t>
                      </a:r>
                      <a:endParaRPr lang="ar-JO" sz="2400" b="1" i="1" u="none" dirty="0">
                        <a:solidFill>
                          <a:srgbClr val="C00000"/>
                        </a:solidFill>
                        <a:latin typeface="+mn-lt"/>
                        <a:ea typeface="+mn-ea"/>
                        <a:cs typeface="+mn-cs"/>
                      </a:endParaRPr>
                    </a:p>
                  </a:txBody>
                  <a:tcPr/>
                </a:tc>
                <a:tc>
                  <a:txBody>
                    <a:bodyPr/>
                    <a:lstStyle/>
                    <a:p>
                      <a:pPr rtl="1"/>
                      <a:r>
                        <a:rPr lang="en-US" sz="1800" dirty="0"/>
                        <a:t> </a:t>
                      </a:r>
                      <a:r>
                        <a:rPr lang="en-US" sz="1800" dirty="0">
                          <a:solidFill>
                            <a:srgbClr val="00B050"/>
                          </a:solidFill>
                        </a:rPr>
                        <a:t>Onset of constipation </a:t>
                      </a:r>
                      <a:endParaRPr lang="ar-JO" sz="1800" dirty="0">
                        <a:solidFill>
                          <a:srgbClr val="00B050"/>
                        </a:solidFill>
                      </a:endParaRPr>
                    </a:p>
                  </a:txBody>
                  <a:tcPr/>
                </a:tc>
                <a:extLst>
                  <a:ext uri="{0D108BD9-81ED-4DB2-BD59-A6C34878D82A}">
                    <a16:rowId xmlns:a16="http://schemas.microsoft.com/office/drawing/2014/main" val="10001"/>
                  </a:ext>
                </a:extLst>
              </a:tr>
              <a:tr h="759904">
                <a:tc>
                  <a:txBody>
                    <a:bodyPr/>
                    <a:lstStyle/>
                    <a:p>
                      <a:pPr rtl="1"/>
                      <a:r>
                        <a:rPr lang="en-US" sz="2400" b="1" i="1" dirty="0">
                          <a:solidFill>
                            <a:srgbClr val="C00000"/>
                          </a:solidFill>
                        </a:rPr>
                        <a:t>Very rare          </a:t>
                      </a:r>
                      <a:endParaRPr lang="ar-JO" sz="2400" b="1" i="1" dirty="0">
                        <a:solidFill>
                          <a:srgbClr val="C00000"/>
                        </a:solidFill>
                      </a:endParaRPr>
                    </a:p>
                  </a:txBody>
                  <a:tcPr/>
                </a:tc>
                <a:tc>
                  <a:txBody>
                    <a:bodyPr/>
                    <a:lstStyle/>
                    <a:p>
                      <a:pPr rtl="1"/>
                      <a:r>
                        <a:rPr lang="en-US" sz="2400" b="1" u="none" dirty="0">
                          <a:solidFill>
                            <a:srgbClr val="C00000"/>
                          </a:solidFill>
                          <a:latin typeface="+mn-lt"/>
                          <a:ea typeface="+mn-ea"/>
                          <a:cs typeface="+mn-cs"/>
                        </a:rPr>
                        <a:t>Common </a:t>
                      </a:r>
                      <a:r>
                        <a:rPr lang="en-US" sz="2000" b="1" u="none" dirty="0">
                          <a:solidFill>
                            <a:srgbClr val="C00000"/>
                          </a:solidFill>
                          <a:latin typeface="+mn-lt"/>
                          <a:ea typeface="+mn-ea"/>
                          <a:cs typeface="+mn-cs"/>
                        </a:rPr>
                        <a:t>    </a:t>
                      </a:r>
                      <a:endParaRPr lang="ar-JO" sz="2000" b="1" u="none" dirty="0">
                        <a:solidFill>
                          <a:srgbClr val="C00000"/>
                        </a:solidFill>
                        <a:latin typeface="+mn-lt"/>
                        <a:ea typeface="+mn-ea"/>
                        <a:cs typeface="+mn-cs"/>
                      </a:endParaRPr>
                    </a:p>
                  </a:txBody>
                  <a:tcPr/>
                </a:tc>
                <a:tc>
                  <a:txBody>
                    <a:bodyPr/>
                    <a:lstStyle/>
                    <a:p>
                      <a:pPr algn="l" rtl="0"/>
                      <a:r>
                        <a:rPr lang="ar-JO" sz="1800" dirty="0"/>
                        <a:t> </a:t>
                      </a:r>
                      <a:r>
                        <a:rPr lang="en-US" sz="1800" dirty="0"/>
                        <a:t>             </a:t>
                      </a:r>
                      <a:r>
                        <a:rPr lang="en-US" sz="1800" dirty="0">
                          <a:solidFill>
                            <a:srgbClr val="00B050"/>
                          </a:solidFill>
                        </a:rPr>
                        <a:t>Encopresis</a:t>
                      </a:r>
                      <a:endParaRPr lang="ar-JO" sz="1800" dirty="0">
                        <a:solidFill>
                          <a:srgbClr val="00B050"/>
                        </a:solidFill>
                      </a:endParaRPr>
                    </a:p>
                  </a:txBody>
                  <a:tcPr/>
                </a:tc>
                <a:extLst>
                  <a:ext uri="{0D108BD9-81ED-4DB2-BD59-A6C34878D82A}">
                    <a16:rowId xmlns:a16="http://schemas.microsoft.com/office/drawing/2014/main" val="10002"/>
                  </a:ext>
                </a:extLst>
              </a:tr>
              <a:tr h="759904">
                <a:tc>
                  <a:txBody>
                    <a:bodyPr/>
                    <a:lstStyle/>
                    <a:p>
                      <a:pPr rtl="1"/>
                      <a:r>
                        <a:rPr lang="en-US" sz="2400" b="1" i="1" u="none" dirty="0">
                          <a:solidFill>
                            <a:schemeClr val="accent1"/>
                          </a:solidFill>
                          <a:latin typeface="+mn-lt"/>
                          <a:ea typeface="+mn-ea"/>
                          <a:cs typeface="+mn-cs"/>
                        </a:rPr>
                        <a:t>None      </a:t>
                      </a:r>
                      <a:r>
                        <a:rPr lang="en-US" sz="2400" b="1" u="none" dirty="0">
                          <a:solidFill>
                            <a:schemeClr val="accent1"/>
                          </a:solidFill>
                          <a:latin typeface="+mn-lt"/>
                          <a:ea typeface="+mn-ea"/>
                          <a:cs typeface="+mn-cs"/>
                        </a:rPr>
                        <a:t>  </a:t>
                      </a:r>
                      <a:endParaRPr lang="ar-JO" sz="2400" b="1" u="none" dirty="0">
                        <a:solidFill>
                          <a:schemeClr val="accent1"/>
                        </a:solidFill>
                        <a:latin typeface="+mn-lt"/>
                        <a:ea typeface="+mn-ea"/>
                        <a:cs typeface="+mn-cs"/>
                      </a:endParaRPr>
                    </a:p>
                  </a:txBody>
                  <a:tcPr/>
                </a:tc>
                <a:tc>
                  <a:txBody>
                    <a:bodyPr/>
                    <a:lstStyle/>
                    <a:p>
                      <a:pPr rtl="1"/>
                      <a:r>
                        <a:rPr lang="en-US" sz="1800" b="1" i="1" dirty="0"/>
                        <a:t>Usual </a:t>
                      </a:r>
                      <a:r>
                        <a:rPr lang="en-US" sz="1800" dirty="0"/>
                        <a:t>           </a:t>
                      </a:r>
                      <a:endParaRPr lang="ar-JO" sz="1800" dirty="0"/>
                    </a:p>
                  </a:txBody>
                  <a:tcPr/>
                </a:tc>
                <a:tc>
                  <a:txBody>
                    <a:bodyPr/>
                    <a:lstStyle/>
                    <a:p>
                      <a:pPr rtl="1"/>
                      <a:r>
                        <a:rPr lang="en-US" sz="1800" dirty="0"/>
                        <a:t> </a:t>
                      </a:r>
                      <a:r>
                        <a:rPr lang="en-US" sz="1800" dirty="0">
                          <a:solidFill>
                            <a:srgbClr val="00B050"/>
                          </a:solidFill>
                        </a:rPr>
                        <a:t>Forced</a:t>
                      </a:r>
                      <a:r>
                        <a:rPr lang="en-US" sz="1800" baseline="0" dirty="0">
                          <a:solidFill>
                            <a:srgbClr val="00B050"/>
                          </a:solidFill>
                        </a:rPr>
                        <a:t> bowel training    </a:t>
                      </a:r>
                      <a:endParaRPr lang="ar-JO" sz="1800" dirty="0">
                        <a:solidFill>
                          <a:srgbClr val="00B050"/>
                        </a:solidFill>
                      </a:endParaRPr>
                    </a:p>
                  </a:txBody>
                  <a:tcPr/>
                </a:tc>
                <a:extLst>
                  <a:ext uri="{0D108BD9-81ED-4DB2-BD59-A6C34878D82A}">
                    <a16:rowId xmlns:a16="http://schemas.microsoft.com/office/drawing/2014/main" val="10003"/>
                  </a:ext>
                </a:extLst>
              </a:tr>
              <a:tr h="799590">
                <a:tc>
                  <a:txBody>
                    <a:bodyPr/>
                    <a:lstStyle/>
                    <a:p>
                      <a:pPr rtl="1"/>
                      <a:r>
                        <a:rPr lang="en-US" sz="2400" b="1" i="1" u="none" dirty="0">
                          <a:solidFill>
                            <a:srgbClr val="C00000"/>
                          </a:solidFill>
                          <a:latin typeface="+mn-lt"/>
                          <a:ea typeface="+mn-ea"/>
                          <a:cs typeface="+mn-cs"/>
                        </a:rPr>
                        <a:t>Small, ribbon-like</a:t>
                      </a:r>
                      <a:endParaRPr lang="ar-JO" sz="2400" b="1" i="1" u="none" dirty="0">
                        <a:solidFill>
                          <a:srgbClr val="C00000"/>
                        </a:solidFill>
                        <a:latin typeface="+mn-lt"/>
                        <a:ea typeface="+mn-ea"/>
                        <a:cs typeface="+mn-cs"/>
                      </a:endParaRPr>
                    </a:p>
                  </a:txBody>
                  <a:tcPr/>
                </a:tc>
                <a:tc>
                  <a:txBody>
                    <a:bodyPr/>
                    <a:lstStyle/>
                    <a:p>
                      <a:pPr rtl="1"/>
                      <a:r>
                        <a:rPr lang="en-US" sz="1800" b="1" i="1" dirty="0"/>
                        <a:t>Very large      </a:t>
                      </a:r>
                      <a:endParaRPr lang="ar-JO" sz="1800" b="1" i="1" dirty="0"/>
                    </a:p>
                  </a:txBody>
                  <a:tcPr/>
                </a:tc>
                <a:tc>
                  <a:txBody>
                    <a:bodyPr/>
                    <a:lstStyle/>
                    <a:p>
                      <a:pPr rtl="1"/>
                      <a:r>
                        <a:rPr lang="en-US" sz="1800" dirty="0"/>
                        <a:t> </a:t>
                      </a:r>
                      <a:r>
                        <a:rPr lang="en-US" sz="1800" dirty="0">
                          <a:solidFill>
                            <a:srgbClr val="00B050"/>
                          </a:solidFill>
                        </a:rPr>
                        <a:t>stool size              </a:t>
                      </a:r>
                      <a:endParaRPr lang="ar-JO" sz="1800" dirty="0">
                        <a:solidFill>
                          <a:srgbClr val="00B050"/>
                        </a:solidFill>
                      </a:endParaRPr>
                    </a:p>
                  </a:txBody>
                  <a:tcPr/>
                </a:tc>
                <a:extLst>
                  <a:ext uri="{0D108BD9-81ED-4DB2-BD59-A6C34878D82A}">
                    <a16:rowId xmlns:a16="http://schemas.microsoft.com/office/drawing/2014/main" val="10004"/>
                  </a:ext>
                </a:extLst>
              </a:tr>
              <a:tr h="759904">
                <a:tc>
                  <a:txBody>
                    <a:bodyPr/>
                    <a:lstStyle/>
                    <a:p>
                      <a:pPr rtl="1"/>
                      <a:r>
                        <a:rPr lang="en-US" sz="2400" b="1" i="1" dirty="0">
                          <a:solidFill>
                            <a:srgbClr val="C00000"/>
                          </a:solidFill>
                        </a:rPr>
                        <a:t>Possible   </a:t>
                      </a:r>
                      <a:r>
                        <a:rPr lang="en-US" sz="2400" dirty="0">
                          <a:solidFill>
                            <a:srgbClr val="C00000"/>
                          </a:solidFill>
                        </a:rPr>
                        <a:t>     </a:t>
                      </a:r>
                      <a:endParaRPr lang="ar-JO" sz="2400" dirty="0">
                        <a:solidFill>
                          <a:srgbClr val="C00000"/>
                        </a:solidFill>
                      </a:endParaRPr>
                    </a:p>
                  </a:txBody>
                  <a:tcPr/>
                </a:tc>
                <a:tc>
                  <a:txBody>
                    <a:bodyPr/>
                    <a:lstStyle/>
                    <a:p>
                      <a:pPr rtl="1"/>
                      <a:r>
                        <a:rPr lang="en-US" sz="2400" b="1" u="none" dirty="0">
                          <a:solidFill>
                            <a:schemeClr val="accent1"/>
                          </a:solidFill>
                          <a:latin typeface="+mn-lt"/>
                          <a:ea typeface="+mn-ea"/>
                          <a:cs typeface="+mn-cs"/>
                        </a:rPr>
                        <a:t>None       </a:t>
                      </a:r>
                      <a:r>
                        <a:rPr lang="en-US" sz="2000" b="1" u="sng" dirty="0">
                          <a:solidFill>
                            <a:srgbClr val="C09B00"/>
                          </a:solidFill>
                          <a:latin typeface="+mn-lt"/>
                          <a:ea typeface="+mn-ea"/>
                          <a:cs typeface="+mn-cs"/>
                        </a:rPr>
                        <a:t> </a:t>
                      </a:r>
                      <a:endParaRPr lang="ar-JO" sz="2000" b="1" u="sng" dirty="0">
                        <a:solidFill>
                          <a:srgbClr val="C09B00"/>
                        </a:solidFill>
                        <a:latin typeface="+mn-lt"/>
                        <a:ea typeface="+mn-ea"/>
                        <a:cs typeface="+mn-cs"/>
                      </a:endParaRPr>
                    </a:p>
                  </a:txBody>
                  <a:tcPr/>
                </a:tc>
                <a:tc>
                  <a:txBody>
                    <a:bodyPr/>
                    <a:lstStyle/>
                    <a:p>
                      <a:pPr rtl="1"/>
                      <a:r>
                        <a:rPr lang="en-US" sz="1800" dirty="0"/>
                        <a:t> </a:t>
                      </a:r>
                      <a:r>
                        <a:rPr lang="en-US" sz="1800" dirty="0">
                          <a:solidFill>
                            <a:srgbClr val="00B050"/>
                          </a:solidFill>
                        </a:rPr>
                        <a:t>enterocolitis       </a:t>
                      </a:r>
                      <a:r>
                        <a:rPr lang="en-US" sz="1800" dirty="0"/>
                        <a:t>    </a:t>
                      </a:r>
                      <a:endParaRPr lang="ar-JO" sz="1800" dirty="0"/>
                    </a:p>
                  </a:txBody>
                  <a:tcPr/>
                </a:tc>
                <a:extLst>
                  <a:ext uri="{0D108BD9-81ED-4DB2-BD59-A6C34878D82A}">
                    <a16:rowId xmlns:a16="http://schemas.microsoft.com/office/drawing/2014/main" val="10005"/>
                  </a:ext>
                </a:extLst>
              </a:tr>
              <a:tr h="759904">
                <a:tc>
                  <a:txBody>
                    <a:bodyPr/>
                    <a:lstStyle/>
                    <a:p>
                      <a:pPr rtl="1"/>
                      <a:r>
                        <a:rPr lang="en-US" sz="1800" b="1" i="1" dirty="0"/>
                        <a:t>Common           </a:t>
                      </a:r>
                      <a:endParaRPr lang="ar-JO" sz="1800" b="1" i="1" dirty="0"/>
                    </a:p>
                  </a:txBody>
                  <a:tcPr/>
                </a:tc>
                <a:tc>
                  <a:txBody>
                    <a:bodyPr/>
                    <a:lstStyle/>
                    <a:p>
                      <a:pPr rtl="1"/>
                      <a:r>
                        <a:rPr lang="en-US" sz="1800" b="1" i="1" dirty="0"/>
                        <a:t>Common  </a:t>
                      </a:r>
                      <a:r>
                        <a:rPr lang="en-US" sz="1800" dirty="0"/>
                        <a:t>     </a:t>
                      </a:r>
                      <a:endParaRPr lang="ar-JO" sz="1800" dirty="0"/>
                    </a:p>
                  </a:txBody>
                  <a:tcPr/>
                </a:tc>
                <a:tc>
                  <a:txBody>
                    <a:bodyPr/>
                    <a:lstStyle/>
                    <a:p>
                      <a:pPr rtl="1"/>
                      <a:r>
                        <a:rPr lang="en-US" sz="1800" baseline="0" dirty="0"/>
                        <a:t> </a:t>
                      </a:r>
                      <a:r>
                        <a:rPr lang="en-US" sz="1800" baseline="0" dirty="0">
                          <a:solidFill>
                            <a:srgbClr val="00B050"/>
                          </a:solidFill>
                        </a:rPr>
                        <a:t>Abdominal pain  </a:t>
                      </a:r>
                      <a:r>
                        <a:rPr lang="en-US" sz="1800" baseline="0" dirty="0"/>
                        <a:t>           </a:t>
                      </a:r>
                      <a:endParaRPr lang="ar-JO" sz="1800" dirty="0"/>
                    </a:p>
                  </a:txBody>
                  <a:tcPr/>
                </a:tc>
                <a:extLst>
                  <a:ext uri="{0D108BD9-81ED-4DB2-BD59-A6C34878D82A}">
                    <a16:rowId xmlns:a16="http://schemas.microsoft.com/office/drawing/2014/main" val="10006"/>
                  </a:ext>
                </a:extLst>
              </a:tr>
              <a:tr h="749494">
                <a:tc>
                  <a:txBody>
                    <a:bodyPr/>
                    <a:lstStyle/>
                    <a:p>
                      <a:pPr rtl="1"/>
                      <a:r>
                        <a:rPr lang="en-US" sz="2400" b="1" i="1" u="none" dirty="0">
                          <a:solidFill>
                            <a:srgbClr val="C00000"/>
                          </a:solidFill>
                          <a:latin typeface="+mn-lt"/>
                          <a:ea typeface="+mn-ea"/>
                          <a:cs typeface="+mn-cs"/>
                        </a:rPr>
                        <a:t>Common</a:t>
                      </a:r>
                      <a:r>
                        <a:rPr lang="en-US" sz="2400" b="1" i="0" u="none" dirty="0">
                          <a:solidFill>
                            <a:srgbClr val="C00000"/>
                          </a:solidFill>
                          <a:latin typeface="+mn-lt"/>
                          <a:ea typeface="+mn-ea"/>
                          <a:cs typeface="+mn-cs"/>
                        </a:rPr>
                        <a:t>      </a:t>
                      </a:r>
                      <a:endParaRPr lang="ar-JO" sz="2400" b="1" i="0" u="none" dirty="0">
                        <a:solidFill>
                          <a:srgbClr val="C00000"/>
                        </a:solidFill>
                        <a:latin typeface="+mn-lt"/>
                        <a:ea typeface="+mn-ea"/>
                        <a:cs typeface="+mn-cs"/>
                      </a:endParaRPr>
                    </a:p>
                  </a:txBody>
                  <a:tcPr/>
                </a:tc>
                <a:tc>
                  <a:txBody>
                    <a:bodyPr/>
                    <a:lstStyle/>
                    <a:p>
                      <a:pPr rtl="1"/>
                      <a:r>
                        <a:rPr lang="en-US" sz="1800" b="1" i="0" dirty="0"/>
                        <a:t>Uncommon    </a:t>
                      </a:r>
                      <a:endParaRPr lang="ar-JO" sz="1800" b="1" i="0" dirty="0"/>
                    </a:p>
                  </a:txBody>
                  <a:tcPr/>
                </a:tc>
                <a:tc>
                  <a:txBody>
                    <a:bodyPr/>
                    <a:lstStyle/>
                    <a:p>
                      <a:pPr rtl="1"/>
                      <a:r>
                        <a:rPr lang="en-US" sz="1800" dirty="0"/>
                        <a:t> </a:t>
                      </a:r>
                      <a:r>
                        <a:rPr lang="en-US" sz="1800" dirty="0">
                          <a:solidFill>
                            <a:srgbClr val="00B050"/>
                          </a:solidFill>
                        </a:rPr>
                        <a:t>FTT </a:t>
                      </a:r>
                      <a:r>
                        <a:rPr lang="en-US" sz="1800" dirty="0"/>
                        <a:t>                 </a:t>
                      </a:r>
                      <a:endParaRPr lang="ar-JO" sz="1800" dirty="0"/>
                    </a:p>
                  </a:txBody>
                  <a:tcPr/>
                </a:tc>
                <a:extLst>
                  <a:ext uri="{0D108BD9-81ED-4DB2-BD59-A6C34878D82A}">
                    <a16:rowId xmlns:a16="http://schemas.microsoft.com/office/drawing/2014/main" val="10007"/>
                  </a:ext>
                </a:extLst>
              </a:tr>
              <a:tr h="759904">
                <a:tc>
                  <a:txBody>
                    <a:bodyPr/>
                    <a:lstStyle/>
                    <a:p>
                      <a:pPr rtl="1"/>
                      <a:r>
                        <a:rPr lang="en-US" sz="2400" b="1" i="1" u="sng" dirty="0">
                          <a:solidFill>
                            <a:srgbClr val="C00000"/>
                          </a:solidFill>
                          <a:latin typeface="+mn-lt"/>
                          <a:ea typeface="+mn-ea"/>
                          <a:cs typeface="+mn-cs"/>
                        </a:rPr>
                        <a:t>Yes</a:t>
                      </a:r>
                      <a:r>
                        <a:rPr lang="en-US" sz="1800" b="1" i="1" dirty="0">
                          <a:solidFill>
                            <a:srgbClr val="C00000"/>
                          </a:solidFill>
                        </a:rPr>
                        <a:t>, </a:t>
                      </a:r>
                      <a:r>
                        <a:rPr lang="en-US" sz="2000" b="1" i="1" u="sng" dirty="0">
                          <a:solidFill>
                            <a:srgbClr val="C00000"/>
                          </a:solidFill>
                          <a:latin typeface="+mn-lt"/>
                          <a:ea typeface="+mn-ea"/>
                          <a:cs typeface="+mn-cs"/>
                        </a:rPr>
                        <a:t>10%</a:t>
                      </a:r>
                      <a:endParaRPr lang="ar-JO" sz="1800" b="1" i="1" dirty="0">
                        <a:solidFill>
                          <a:srgbClr val="C00000"/>
                        </a:solidFill>
                      </a:endParaRPr>
                    </a:p>
                  </a:txBody>
                  <a:tcPr/>
                </a:tc>
                <a:tc>
                  <a:txBody>
                    <a:bodyPr/>
                    <a:lstStyle/>
                    <a:p>
                      <a:pPr rtl="1"/>
                      <a:r>
                        <a:rPr lang="en-US" sz="1800" b="1" i="1" dirty="0"/>
                        <a:t>Variable</a:t>
                      </a:r>
                      <a:r>
                        <a:rPr lang="en-US" sz="1800" dirty="0"/>
                        <a:t>        </a:t>
                      </a:r>
                      <a:endParaRPr lang="ar-JO" sz="1800" dirty="0"/>
                    </a:p>
                  </a:txBody>
                  <a:tcPr/>
                </a:tc>
                <a:tc>
                  <a:txBody>
                    <a:bodyPr/>
                    <a:lstStyle/>
                    <a:p>
                      <a:pPr rtl="1"/>
                      <a:r>
                        <a:rPr lang="en-US" sz="1800" dirty="0">
                          <a:solidFill>
                            <a:srgbClr val="00B050"/>
                          </a:solidFill>
                        </a:rPr>
                        <a:t>Family</a:t>
                      </a:r>
                      <a:r>
                        <a:rPr lang="en-US" sz="1800" baseline="0" dirty="0">
                          <a:solidFill>
                            <a:srgbClr val="00B050"/>
                          </a:solidFill>
                        </a:rPr>
                        <a:t> history</a:t>
                      </a:r>
                      <a:r>
                        <a:rPr lang="en-US" sz="1800" dirty="0">
                          <a:solidFill>
                            <a:srgbClr val="00B050"/>
                          </a:solidFill>
                        </a:rPr>
                        <a:t>              </a:t>
                      </a:r>
                      <a:endParaRPr lang="ar-JO" sz="1800" dirty="0">
                        <a:solidFill>
                          <a:srgbClr val="00B050"/>
                        </a:solidFill>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73144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srcRect t="6775" b="6775"/>
          <a:stretch>
            <a:fillRect/>
          </a:stretch>
        </p:blipFill>
        <p:spPr>
          <a:xfrm>
            <a:off x="5666584" y="282832"/>
            <a:ext cx="5574674" cy="6415904"/>
          </a:xfrm>
        </p:spPr>
      </p:pic>
      <p:sp>
        <p:nvSpPr>
          <p:cNvPr id="97" name="Freeform: Shape 96"/>
          <p:cNvSpPr>
            <a:spLocks/>
          </p:cNvSpPr>
          <p:nvPr/>
        </p:nvSpPr>
        <p:spPr>
          <a:xfrm rot="10800000" flipH="1">
            <a:off x="3489094" y="6137627"/>
            <a:ext cx="2929874" cy="720372"/>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Rounded Rectangle 9"/>
          <p:cNvSpPr>
            <a:spLocks/>
          </p:cNvSpPr>
          <p:nvPr/>
        </p:nvSpPr>
        <p:spPr>
          <a:xfrm>
            <a:off x="538891" y="953847"/>
            <a:ext cx="4865622" cy="28004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altLang="en-US" sz="3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Times New Roman" panose="02020603050405020304" pitchFamily="18" charset="0"/>
              </a:rPr>
              <a:t>Constipation:</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altLang="en-US" sz="3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Times New Roman" panose="02020603050405020304" pitchFamily="18" charset="0"/>
              </a:rPr>
              <a:t>Physical  examination &amp;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Times New Roman" panose="02020603050405020304" pitchFamily="18" charset="0"/>
              </a:rPr>
              <a:t>Investigations </a:t>
            </a:r>
            <a:endParaRPr kumimoji="0" lang="en-US" sz="36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 name="Rounded Rectangle 11"/>
          <p:cNvSpPr>
            <a:spLocks/>
          </p:cNvSpPr>
          <p:nvPr/>
        </p:nvSpPr>
        <p:spPr>
          <a:xfrm>
            <a:off x="893338" y="4063596"/>
            <a:ext cx="4156728" cy="1764718"/>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rPr>
              <a:t>By: Michael K. </a:t>
            </a:r>
            <a:r>
              <a:rPr kumimoji="0" lang="en-US" sz="2400" b="1" i="1"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rPr>
              <a:t>Madani</a:t>
            </a:r>
            <a:endParaRPr kumimoji="0" lang="en-US" sz="2400" b="1" i="1"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rPr>
              <a:t>Supervised by:</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rPr>
              <a:t>Dr. </a:t>
            </a:r>
            <a:r>
              <a:rPr kumimoji="0" lang="en-US" sz="2400" b="1" i="1"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rPr>
              <a:t>Haitham</a:t>
            </a:r>
            <a:r>
              <a:rPr kumimoji="0" lang="en-US" sz="2400" b="1" i="1"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rPr>
              <a:t>Dmour</a:t>
            </a:r>
            <a:endParaRPr kumimoji="0" lang="en-US" sz="2400" b="1" i="1"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5624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838200"/>
            <a:ext cx="7498080" cy="609600"/>
          </a:xfrm>
        </p:spPr>
        <p:txBody>
          <a:bodyPr>
            <a:noAutofit/>
          </a:bodyPr>
          <a:lstStyle/>
          <a:p>
            <a:r>
              <a:rPr lang="en-US" b="1" dirty="0">
                <a:solidFill>
                  <a:srgbClr val="00B050"/>
                </a:solidFill>
              </a:rPr>
              <a:t>Epidemiology</a:t>
            </a:r>
            <a:br>
              <a:rPr lang="en-US" b="1" dirty="0">
                <a:solidFill>
                  <a:srgbClr val="00B050"/>
                </a:solidFill>
              </a:rPr>
            </a:br>
            <a:br>
              <a:rPr lang="en-US" dirty="0">
                <a:solidFill>
                  <a:srgbClr val="00B050"/>
                </a:solidFill>
              </a:rPr>
            </a:br>
            <a:endParaRPr lang="en-US" dirty="0">
              <a:solidFill>
                <a:srgbClr val="00B050"/>
              </a:solidFill>
            </a:endParaRPr>
          </a:p>
        </p:txBody>
      </p:sp>
      <p:sp>
        <p:nvSpPr>
          <p:cNvPr id="3" name="Content Placeholder 2"/>
          <p:cNvSpPr>
            <a:spLocks noGrp="1"/>
          </p:cNvSpPr>
          <p:nvPr>
            <p:ph idx="1"/>
          </p:nvPr>
        </p:nvSpPr>
        <p:spPr>
          <a:xfrm>
            <a:off x="2362200" y="1066800"/>
            <a:ext cx="8305800" cy="5791200"/>
          </a:xfrm>
        </p:spPr>
        <p:txBody>
          <a:bodyPr>
            <a:noAutofit/>
          </a:bodyPr>
          <a:lstStyle/>
          <a:p>
            <a:r>
              <a:rPr lang="en-US" altLang="en-US" dirty="0">
                <a:cs typeface="Arial" panose="020B0604020202020204" pitchFamily="34" charset="0"/>
              </a:rPr>
              <a:t>Constipation is an </a:t>
            </a:r>
            <a:r>
              <a:rPr lang="en-US" altLang="en-US" dirty="0">
                <a:solidFill>
                  <a:srgbClr val="92D050"/>
                </a:solidFill>
                <a:cs typeface="Arial" panose="020B0604020202020204" pitchFamily="34" charset="0"/>
              </a:rPr>
              <a:t>extremely common problem </a:t>
            </a:r>
            <a:r>
              <a:rPr lang="en-US" altLang="en-US" dirty="0">
                <a:cs typeface="Arial" panose="020B0604020202020204" pitchFamily="34" charset="0"/>
              </a:rPr>
              <a:t>in children and accounts for</a:t>
            </a:r>
            <a:r>
              <a:rPr lang="en-US" altLang="en-US" dirty="0">
                <a:solidFill>
                  <a:srgbClr val="FF0000"/>
                </a:solidFill>
              </a:rPr>
              <a:t> </a:t>
            </a:r>
            <a:r>
              <a:rPr lang="en-US" altLang="en-US" dirty="0">
                <a:solidFill>
                  <a:srgbClr val="92D050"/>
                </a:solidFill>
              </a:rPr>
              <a:t>25%-35</a:t>
            </a:r>
            <a:r>
              <a:rPr lang="en-US" altLang="en-US" dirty="0">
                <a:solidFill>
                  <a:srgbClr val="FF0000"/>
                </a:solidFill>
              </a:rPr>
              <a:t>% </a:t>
            </a:r>
            <a:r>
              <a:rPr lang="en-US" altLang="en-US" dirty="0"/>
              <a:t>of all visits to pediatric </a:t>
            </a:r>
            <a:r>
              <a:rPr lang="en-US" altLang="en-US" dirty="0" err="1"/>
              <a:t>gastrointerologists</a:t>
            </a:r>
            <a:r>
              <a:rPr lang="en-US" altLang="en-US" dirty="0"/>
              <a:t> </a:t>
            </a:r>
            <a:endParaRPr lang="en-US" dirty="0"/>
          </a:p>
          <a:p>
            <a:endParaRPr lang="en-US" dirty="0"/>
          </a:p>
          <a:p>
            <a:r>
              <a:rPr lang="en-US" dirty="0"/>
              <a:t>Childhood constipation is </a:t>
            </a:r>
            <a:r>
              <a:rPr lang="en-US" dirty="0">
                <a:solidFill>
                  <a:srgbClr val="92D050"/>
                </a:solidFill>
              </a:rPr>
              <a:t>most commonly seen in toddlers</a:t>
            </a:r>
            <a:r>
              <a:rPr lang="en-US" dirty="0"/>
              <a:t> around the time of toilet training. </a:t>
            </a:r>
          </a:p>
          <a:p>
            <a:endParaRPr lang="en-US" dirty="0"/>
          </a:p>
          <a:p>
            <a:r>
              <a:rPr lang="en-US" altLang="en-US" dirty="0">
                <a:solidFill>
                  <a:srgbClr val="92D050"/>
                </a:solidFill>
                <a:cs typeface="Arial" panose="020B0604020202020204" pitchFamily="34" charset="0"/>
              </a:rPr>
              <a:t>Before puberty</a:t>
            </a:r>
            <a:r>
              <a:rPr lang="en-US" altLang="en-US" dirty="0">
                <a:cs typeface="Arial" panose="020B0604020202020204" pitchFamily="34" charset="0"/>
              </a:rPr>
              <a:t>, constipation appears to be </a:t>
            </a:r>
            <a:r>
              <a:rPr lang="en-US" altLang="en-US" dirty="0">
                <a:solidFill>
                  <a:srgbClr val="92D050"/>
                </a:solidFill>
                <a:cs typeface="Arial" panose="020B0604020202020204" pitchFamily="34" charset="0"/>
              </a:rPr>
              <a:t>equally</a:t>
            </a:r>
            <a:r>
              <a:rPr lang="en-US" altLang="en-US" dirty="0">
                <a:solidFill>
                  <a:srgbClr val="FF0000"/>
                </a:solidFill>
                <a:cs typeface="Arial" panose="020B0604020202020204" pitchFamily="34" charset="0"/>
              </a:rPr>
              <a:t> </a:t>
            </a:r>
            <a:r>
              <a:rPr lang="en-US" altLang="en-US" dirty="0">
                <a:cs typeface="Arial" panose="020B0604020202020204" pitchFamily="34" charset="0"/>
              </a:rPr>
              <a:t>common among girls and boys, </a:t>
            </a:r>
            <a:r>
              <a:rPr lang="en-US" altLang="en-US" dirty="0">
                <a:solidFill>
                  <a:srgbClr val="92D050"/>
                </a:solidFill>
                <a:cs typeface="Arial" panose="020B0604020202020204" pitchFamily="34" charset="0"/>
              </a:rPr>
              <a:t>After puberty and into young adulthood,</a:t>
            </a:r>
            <a:r>
              <a:rPr lang="en-US" altLang="en-US" dirty="0">
                <a:cs typeface="Arial" panose="020B0604020202020204" pitchFamily="34" charset="0"/>
              </a:rPr>
              <a:t> females are more likely to develop constipation. </a:t>
            </a:r>
            <a:br>
              <a:rPr lang="en-US" altLang="en-US" dirty="0">
                <a:cs typeface="Arial" panose="020B0604020202020204" pitchFamily="34" charset="0"/>
              </a:rPr>
            </a:br>
            <a:r>
              <a:rPr lang="en-US" altLang="en-US" dirty="0">
                <a:cs typeface="Arial" panose="020B0604020202020204" pitchFamily="34" charset="0"/>
              </a:rPr>
              <a:t> </a:t>
            </a:r>
          </a:p>
          <a:p>
            <a:endParaRPr lang="en-US" dirty="0"/>
          </a:p>
        </p:txBody>
      </p:sp>
    </p:spTree>
    <p:extLst>
      <p:ext uri="{BB962C8B-B14F-4D97-AF65-F5344CB8AC3E}">
        <p14:creationId xmlns:p14="http://schemas.microsoft.com/office/powerpoint/2010/main" val="2694642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eaLnBrk="1" hangingPunct="1"/>
            <a:r>
              <a:rPr lang="en-US" altLang="en-US" b="1" dirty="0">
                <a:uFillTx/>
                <a:cs typeface="Times New Roman" panose="02020603050405020304" pitchFamily="18" charset="0"/>
              </a:rPr>
              <a:t>Physical  examination</a:t>
            </a:r>
            <a:endParaRPr lang="en-US" altLang="en-US" dirty="0">
              <a:uFillTx/>
              <a:cs typeface="Times New Roman" panose="02020603050405020304" pitchFamily="18" charset="0"/>
            </a:endParaRPr>
          </a:p>
        </p:txBody>
      </p:sp>
      <p:sp>
        <p:nvSpPr>
          <p:cNvPr id="3" name="Content Placeholder 2"/>
          <p:cNvSpPr>
            <a:spLocks noGrp="1"/>
          </p:cNvSpPr>
          <p:nvPr>
            <p:ph idx="1"/>
          </p:nvPr>
        </p:nvSpPr>
        <p:spPr>
          <a:xfrm>
            <a:off x="682388" y="2085079"/>
            <a:ext cx="6221879" cy="3932388"/>
          </a:xfrm>
        </p:spPr>
        <p:txBody>
          <a:bodyPr rtlCol="1">
            <a:normAutofit fontScale="92500" lnSpcReduction="10000"/>
          </a:bodyPr>
          <a:lstStyle/>
          <a:p>
            <a:pPr algn="l" rtl="0">
              <a:defRPr>
                <a:uFillTx/>
              </a:defRPr>
            </a:pPr>
            <a:r>
              <a:rPr lang="en-US" sz="3200" dirty="0"/>
              <a:t> </a:t>
            </a:r>
            <a:r>
              <a:rPr lang="en-US" sz="3200" b="1" dirty="0">
                <a:solidFill>
                  <a:srgbClr val="7030A0"/>
                </a:solidFill>
              </a:rPr>
              <a:t>General physical examination </a:t>
            </a:r>
            <a:r>
              <a:rPr lang="en-US" sz="3200" dirty="0"/>
              <a:t>: general appearance, vital signs, and </a:t>
            </a:r>
            <a:r>
              <a:rPr lang="en-US" sz="3200" b="1" i="1" u="sng" dirty="0">
                <a:solidFill>
                  <a:schemeClr val="accent2">
                    <a:lumMod val="75000"/>
                  </a:schemeClr>
                </a:solidFill>
              </a:rPr>
              <a:t>assessment of growth </a:t>
            </a:r>
            <a:r>
              <a:rPr lang="en-US" sz="3200" u="sng" dirty="0">
                <a:solidFill>
                  <a:schemeClr val="tx1"/>
                </a:solidFill>
              </a:rPr>
              <a:t>(</a:t>
            </a:r>
            <a:r>
              <a:rPr lang="en-US" sz="3200" dirty="0">
                <a:solidFill>
                  <a:schemeClr val="tx1"/>
                </a:solidFill>
              </a:rPr>
              <a:t>Height and weight should be measured and plotted on growth charts)</a:t>
            </a:r>
            <a:r>
              <a:rPr lang="en-US" sz="3200" u="sng" dirty="0">
                <a:solidFill>
                  <a:schemeClr val="tx1"/>
                </a:solidFill>
              </a:rPr>
              <a:t>  </a:t>
            </a:r>
          </a:p>
          <a:p>
            <a:pPr algn="l" rtl="0">
              <a:defRPr>
                <a:uFillTx/>
              </a:defRPr>
            </a:pPr>
            <a:endParaRPr lang="en-US" sz="3200" u="sng" dirty="0">
              <a:solidFill>
                <a:schemeClr val="tx1"/>
              </a:solidFill>
            </a:endParaRPr>
          </a:p>
          <a:p>
            <a:pPr algn="l" rtl="0">
              <a:defRPr>
                <a:uFillTx/>
              </a:defRPr>
            </a:pPr>
            <a:r>
              <a:rPr lang="en-US" sz="3200" b="1" dirty="0">
                <a:solidFill>
                  <a:srgbClr val="7030A0"/>
                </a:solidFill>
              </a:rPr>
              <a:t>Abdominal examination </a:t>
            </a:r>
            <a:r>
              <a:rPr lang="en-US" sz="3200" dirty="0"/>
              <a:t>: abdominal </a:t>
            </a:r>
            <a:r>
              <a:rPr lang="en-US" sz="3200" b="1" u="sng" dirty="0">
                <a:solidFill>
                  <a:srgbClr val="C09B00"/>
                </a:solidFill>
              </a:rPr>
              <a:t>distension</a:t>
            </a:r>
            <a:r>
              <a:rPr lang="en-US" sz="3200" dirty="0"/>
              <a:t>, and abdominal or pelvic </a:t>
            </a:r>
            <a:r>
              <a:rPr lang="en-US" sz="3200" b="1" u="sng" dirty="0">
                <a:solidFill>
                  <a:srgbClr val="C09B00"/>
                </a:solidFill>
              </a:rPr>
              <a:t>masses</a:t>
            </a:r>
            <a:r>
              <a:rPr lang="en-US" sz="3200" dirty="0"/>
              <a:t>, bowel sound, tenderness .</a:t>
            </a:r>
          </a:p>
        </p:txBody>
      </p:sp>
      <p:pic>
        <p:nvPicPr>
          <p:cNvPr id="4" name="Picture 3"/>
          <p:cNvPicPr>
            <a:picLocks noChangeAspect="1"/>
          </p:cNvPicPr>
          <p:nvPr/>
        </p:nvPicPr>
        <p:blipFill>
          <a:blip r:embed="rId3"/>
          <a:stretch>
            <a:fillRect/>
          </a:stretch>
        </p:blipFill>
        <p:spPr>
          <a:xfrm>
            <a:off x="7825371" y="1856523"/>
            <a:ext cx="3795089" cy="4389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4433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042989" y="1840173"/>
            <a:ext cx="4887478" cy="3932388"/>
          </a:xfrm>
        </p:spPr>
        <p:txBody>
          <a:bodyPr>
            <a:noAutofit/>
          </a:bodyPr>
          <a:lstStyle/>
          <a:p>
            <a:pPr algn="l" rtl="0"/>
            <a:r>
              <a:rPr lang="en-US" sz="2800" b="1" dirty="0">
                <a:solidFill>
                  <a:srgbClr val="7030A0"/>
                </a:solidFill>
              </a:rPr>
              <a:t>Back examination </a:t>
            </a:r>
            <a:r>
              <a:rPr lang="en-US" sz="2800" b="1" dirty="0"/>
              <a:t>: </a:t>
            </a:r>
            <a:r>
              <a:rPr lang="en-US" sz="2800" dirty="0">
                <a:solidFill>
                  <a:schemeClr val="tx1"/>
                </a:solidFill>
              </a:rPr>
              <a:t>Findings suggestive </a:t>
            </a:r>
            <a:r>
              <a:rPr lang="en-US" sz="2800" u="sng" dirty="0">
                <a:solidFill>
                  <a:schemeClr val="tx1"/>
                </a:solidFill>
              </a:rPr>
              <a:t>of spinal </a:t>
            </a:r>
            <a:r>
              <a:rPr lang="en-US" sz="2800" u="sng" dirty="0" err="1">
                <a:solidFill>
                  <a:schemeClr val="tx1"/>
                </a:solidFill>
              </a:rPr>
              <a:t>dysraphism</a:t>
            </a:r>
            <a:r>
              <a:rPr lang="en-US" sz="2800" u="sng" dirty="0">
                <a:solidFill>
                  <a:schemeClr val="tx1"/>
                </a:solidFill>
              </a:rPr>
              <a:t> </a:t>
            </a:r>
            <a:r>
              <a:rPr lang="en-US" sz="2800" dirty="0">
                <a:solidFill>
                  <a:schemeClr val="tx1"/>
                </a:solidFill>
              </a:rPr>
              <a:t>include </a:t>
            </a:r>
            <a:r>
              <a:rPr lang="en-US" sz="2800" dirty="0">
                <a:solidFill>
                  <a:schemeClr val="accent1">
                    <a:lumMod val="75000"/>
                  </a:schemeClr>
                </a:solidFill>
              </a:rPr>
              <a:t>sensory and motor deficits</a:t>
            </a:r>
            <a:r>
              <a:rPr lang="en-US" sz="2800" dirty="0">
                <a:solidFill>
                  <a:schemeClr val="tx1"/>
                </a:solidFill>
              </a:rPr>
              <a:t>, a </a:t>
            </a:r>
            <a:r>
              <a:rPr lang="en-US" sz="2800" dirty="0">
                <a:solidFill>
                  <a:schemeClr val="accent1">
                    <a:lumMod val="75000"/>
                  </a:schemeClr>
                </a:solidFill>
              </a:rPr>
              <a:t>patulous anus</a:t>
            </a:r>
            <a:r>
              <a:rPr lang="en-US" sz="2800" dirty="0">
                <a:solidFill>
                  <a:schemeClr val="tx1"/>
                </a:solidFill>
              </a:rPr>
              <a:t>, </a:t>
            </a:r>
            <a:r>
              <a:rPr lang="en-US" sz="2800" dirty="0">
                <a:solidFill>
                  <a:schemeClr val="accent1">
                    <a:lumMod val="75000"/>
                  </a:schemeClr>
                </a:solidFill>
              </a:rPr>
              <a:t>urinary incontinence</a:t>
            </a:r>
            <a:r>
              <a:rPr lang="en-US" sz="2800" dirty="0">
                <a:solidFill>
                  <a:schemeClr val="tx1"/>
                </a:solidFill>
              </a:rPr>
              <a:t>, an </a:t>
            </a:r>
            <a:r>
              <a:rPr lang="en-US" sz="2800" dirty="0">
                <a:solidFill>
                  <a:schemeClr val="accent1">
                    <a:lumMod val="75000"/>
                  </a:schemeClr>
                </a:solidFill>
              </a:rPr>
              <a:t>absent </a:t>
            </a:r>
            <a:r>
              <a:rPr lang="en-US" sz="2800" dirty="0" err="1">
                <a:solidFill>
                  <a:schemeClr val="accent1">
                    <a:lumMod val="75000"/>
                  </a:schemeClr>
                </a:solidFill>
              </a:rPr>
              <a:t>cremasteric</a:t>
            </a:r>
            <a:r>
              <a:rPr lang="en-US" sz="2800" dirty="0">
                <a:solidFill>
                  <a:schemeClr val="accent1">
                    <a:lumMod val="75000"/>
                  </a:schemeClr>
                </a:solidFill>
              </a:rPr>
              <a:t> reflex</a:t>
            </a:r>
            <a:r>
              <a:rPr lang="en-US" sz="2800" dirty="0">
                <a:solidFill>
                  <a:schemeClr val="tx1"/>
                </a:solidFill>
              </a:rPr>
              <a:t>, </a:t>
            </a:r>
            <a:r>
              <a:rPr lang="en-US" sz="2800" dirty="0">
                <a:solidFill>
                  <a:schemeClr val="accent1">
                    <a:lumMod val="75000"/>
                  </a:schemeClr>
                </a:solidFill>
              </a:rPr>
              <a:t>increased pigmentation</a:t>
            </a:r>
            <a:r>
              <a:rPr lang="en-US" sz="2800" dirty="0">
                <a:solidFill>
                  <a:schemeClr val="tx1"/>
                </a:solidFill>
              </a:rPr>
              <a:t>, vascular </a:t>
            </a:r>
            <a:r>
              <a:rPr lang="en-US" sz="2800" dirty="0">
                <a:solidFill>
                  <a:schemeClr val="accent1">
                    <a:lumMod val="75000"/>
                  </a:schemeClr>
                </a:solidFill>
              </a:rPr>
              <a:t>nevi</a:t>
            </a:r>
            <a:r>
              <a:rPr lang="en-US" sz="2800" dirty="0">
                <a:solidFill>
                  <a:schemeClr val="tx1"/>
                </a:solidFill>
              </a:rPr>
              <a:t>, or </a:t>
            </a:r>
            <a:r>
              <a:rPr lang="en-US" sz="2800" dirty="0">
                <a:solidFill>
                  <a:schemeClr val="accent1">
                    <a:lumMod val="75000"/>
                  </a:schemeClr>
                </a:solidFill>
              </a:rPr>
              <a:t>hair tufts </a:t>
            </a:r>
            <a:r>
              <a:rPr lang="en-US" sz="2800" dirty="0">
                <a:solidFill>
                  <a:schemeClr val="tx1"/>
                </a:solidFill>
              </a:rPr>
              <a:t>or </a:t>
            </a:r>
            <a:r>
              <a:rPr lang="en-US" sz="2800" dirty="0">
                <a:solidFill>
                  <a:schemeClr val="accent1">
                    <a:lumMod val="75000"/>
                  </a:schemeClr>
                </a:solidFill>
              </a:rPr>
              <a:t>sinus or </a:t>
            </a:r>
            <a:r>
              <a:rPr lang="en-US" sz="2800" dirty="0" err="1">
                <a:solidFill>
                  <a:schemeClr val="accent1">
                    <a:lumMod val="75000"/>
                  </a:schemeClr>
                </a:solidFill>
              </a:rPr>
              <a:t>lipoma</a:t>
            </a:r>
            <a:r>
              <a:rPr lang="en-US" sz="2800" dirty="0">
                <a:solidFill>
                  <a:schemeClr val="tx1"/>
                </a:solidFill>
              </a:rPr>
              <a:t> in the </a:t>
            </a:r>
            <a:r>
              <a:rPr lang="en-US" sz="2800" u="sng" dirty="0" err="1">
                <a:solidFill>
                  <a:schemeClr val="tx1"/>
                </a:solidFill>
              </a:rPr>
              <a:t>sacrococcygeal</a:t>
            </a:r>
            <a:r>
              <a:rPr lang="en-US" sz="2800" u="sng" dirty="0">
                <a:solidFill>
                  <a:schemeClr val="tx1"/>
                </a:solidFill>
              </a:rPr>
              <a:t> area</a:t>
            </a:r>
          </a:p>
          <a:p>
            <a:pPr algn="just" rtl="0"/>
            <a:endParaRPr lang="en-US" sz="2800" dirty="0">
              <a:solidFill>
                <a:schemeClr val="tx1"/>
              </a:solidFill>
            </a:endParaRPr>
          </a:p>
        </p:txBody>
      </p:sp>
      <p:sp>
        <p:nvSpPr>
          <p:cNvPr id="4" name="Slide Number Placeholder 3"/>
          <p:cNvSpPr>
            <a:spLocks noGrp="1"/>
          </p:cNvSpPr>
          <p:nvPr>
            <p:ph type="sldNum" sz="quarter" idx="12"/>
          </p:nvPr>
        </p:nvSpPr>
        <p:spPr>
          <a:xfrm>
            <a:off x="10216553" y="6366107"/>
            <a:ext cx="348300" cy="414000"/>
          </a:xfrm>
          <a:prstGeom prst="round2Diag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058DB212-BFA2-403F-85EF-DFD3FF6D973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41</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p:cNvPicPr>
            <a:picLocks noChangeAspect="1"/>
          </p:cNvPicPr>
          <p:nvPr/>
        </p:nvPicPr>
        <p:blipFill>
          <a:blip r:embed="rId3"/>
          <a:stretch>
            <a:fillRect/>
          </a:stretch>
        </p:blipFill>
        <p:spPr>
          <a:xfrm>
            <a:off x="9351958" y="339781"/>
            <a:ext cx="2643591" cy="3201415"/>
          </a:xfrm>
          <a:prstGeom prst="rect">
            <a:avLst/>
          </a:prstGeom>
        </p:spPr>
      </p:pic>
      <p:pic>
        <p:nvPicPr>
          <p:cNvPr id="1026" name="Picture 2" descr="https://www.nejm.org/na101/home/literatum/publisher/mms/journals/content/nejm/2014/nejm_2014.370.issue-5/nejmicm1308004/20140124-01/images/img_large/nejmicm1308004_f1.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2037" y="3541196"/>
            <a:ext cx="6031795" cy="26405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media-cache-ak0.pinimg.com/originals/c4/50/77/c450778d5f71c09a58d52a0c08a18b7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9142" y="649922"/>
            <a:ext cx="3031246" cy="238050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097280" y="286603"/>
            <a:ext cx="5011862" cy="1450757"/>
          </a:xfrm>
        </p:spPr>
        <p:txBody>
          <a:bodyPr/>
          <a:lstStyle/>
          <a:p>
            <a:r>
              <a:rPr lang="en-US" dirty="0"/>
              <a:t>Cont’d / PE</a:t>
            </a:r>
            <a:endParaRPr lang="ar-JO" dirty="0"/>
          </a:p>
        </p:txBody>
      </p:sp>
    </p:spTree>
    <p:extLst>
      <p:ext uri="{BB962C8B-B14F-4D97-AF65-F5344CB8AC3E}">
        <p14:creationId xmlns:p14="http://schemas.microsoft.com/office/powerpoint/2010/main" val="27434504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 / PE</a:t>
            </a:r>
            <a:endParaRPr lang="ar-JO" dirty="0"/>
          </a:p>
        </p:txBody>
      </p:sp>
      <p:sp>
        <p:nvSpPr>
          <p:cNvPr id="3" name="Content Placeholder 2"/>
          <p:cNvSpPr>
            <a:spLocks noGrp="1"/>
          </p:cNvSpPr>
          <p:nvPr>
            <p:ph idx="1"/>
          </p:nvPr>
        </p:nvSpPr>
        <p:spPr>
          <a:xfrm>
            <a:off x="895826" y="1888596"/>
            <a:ext cx="10461308" cy="4469341"/>
          </a:xfrm>
        </p:spPr>
        <p:txBody>
          <a:bodyPr>
            <a:normAutofit lnSpcReduction="10000"/>
          </a:bodyPr>
          <a:lstStyle/>
          <a:p>
            <a:pPr algn="l" rtl="0" fontAlgn="base"/>
            <a:r>
              <a:rPr lang="en-US" altLang="en-US" sz="3200" b="1" dirty="0">
                <a:solidFill>
                  <a:srgbClr val="7030A0"/>
                </a:solidFill>
                <a:cs typeface="Arial" panose="020B0604020202020204" pitchFamily="34" charset="0"/>
              </a:rPr>
              <a:t>On neurologic examination</a:t>
            </a:r>
            <a:r>
              <a:rPr lang="en-US" altLang="en-US" sz="3200" dirty="0">
                <a:cs typeface="Arial" panose="020B0604020202020204" pitchFamily="34" charset="0"/>
              </a:rPr>
              <a:t>: findings suggesting neurologic dysfunction (due to spinal </a:t>
            </a:r>
            <a:r>
              <a:rPr lang="en-US" altLang="en-US" sz="3200" dirty="0" err="1">
                <a:cs typeface="Arial" panose="020B0604020202020204" pitchFamily="34" charset="0"/>
              </a:rPr>
              <a:t>dysraphism</a:t>
            </a:r>
            <a:r>
              <a:rPr lang="en-US" altLang="en-US" sz="3200" dirty="0">
                <a:cs typeface="Arial" panose="020B0604020202020204" pitchFamily="34" charset="0"/>
              </a:rPr>
              <a:t> or other cause)</a:t>
            </a:r>
            <a:r>
              <a:rPr lang="en-US" dirty="0"/>
              <a:t> </a:t>
            </a:r>
          </a:p>
          <a:p>
            <a:pPr algn="l" rtl="0" fontAlgn="base"/>
            <a:r>
              <a:rPr lang="en-US" dirty="0"/>
              <a:t>check anal and/or </a:t>
            </a:r>
            <a:r>
              <a:rPr lang="en-US" dirty="0" err="1"/>
              <a:t>cremasteric</a:t>
            </a:r>
            <a:r>
              <a:rPr lang="en-US" dirty="0"/>
              <a:t> reflex, and perform lower limb neuromuscular examination including tone, strength, and deep tendon reflexes:</a:t>
            </a:r>
          </a:p>
          <a:p>
            <a:pPr lvl="1" algn="l" rtl="0" fontAlgn="base"/>
            <a:r>
              <a:rPr lang="en-US" i="1" dirty="0">
                <a:effectLst>
                  <a:outerShdw blurRad="38100" dist="38100" dir="2700000" algn="tl">
                    <a:srgbClr val="000000">
                      <a:alpha val="43137"/>
                    </a:srgbClr>
                  </a:outerShdw>
                </a:effectLst>
              </a:rPr>
              <a:t>Anal wink / </a:t>
            </a:r>
            <a:r>
              <a:rPr lang="en-US" i="1" dirty="0" err="1">
                <a:effectLst>
                  <a:outerShdw blurRad="38100" dist="38100" dir="2700000" algn="tl">
                    <a:srgbClr val="000000">
                      <a:alpha val="43137"/>
                    </a:srgbClr>
                  </a:outerShdw>
                </a:effectLst>
              </a:rPr>
              <a:t>cremasteric</a:t>
            </a:r>
            <a:r>
              <a:rPr lang="en-US" i="1" dirty="0">
                <a:effectLst>
                  <a:outerShdw blurRad="38100" dist="38100" dir="2700000" algn="tl">
                    <a:srgbClr val="000000">
                      <a:alpha val="43137"/>
                    </a:srgbClr>
                  </a:outerShdw>
                </a:effectLst>
              </a:rPr>
              <a:t> reflex absent</a:t>
            </a:r>
          </a:p>
          <a:p>
            <a:pPr lvl="1" algn="l" rtl="0" fontAlgn="base"/>
            <a:r>
              <a:rPr lang="en-US" i="1" dirty="0">
                <a:effectLst>
                  <a:outerShdw blurRad="38100" dist="38100" dir="2700000" algn="tl">
                    <a:srgbClr val="000000">
                      <a:alpha val="43137"/>
                    </a:srgbClr>
                  </a:outerShdw>
                </a:effectLst>
              </a:rPr>
              <a:t>Decrease in lower extremity strength, tone or reflex</a:t>
            </a:r>
          </a:p>
          <a:p>
            <a:pPr lvl="1" algn="l" rtl="0" fontAlgn="base"/>
            <a:r>
              <a:rPr lang="en-US" i="1" dirty="0">
                <a:effectLst>
                  <a:outerShdw blurRad="38100" dist="38100" dir="2700000" algn="tl">
                    <a:srgbClr val="000000">
                      <a:alpha val="43137"/>
                    </a:srgbClr>
                  </a:outerShdw>
                </a:effectLst>
              </a:rPr>
              <a:t>Abnormal deep tendon reflexes of lower extremity (Delay in the relaxation phase may be hypertonia)</a:t>
            </a:r>
          </a:p>
          <a:p>
            <a:pPr lvl="1" algn="l" rtl="0" fontAlgn="base"/>
            <a:r>
              <a:rPr lang="en-US" i="1" dirty="0">
                <a:effectLst>
                  <a:outerShdw blurRad="38100" dist="38100" dir="2700000" algn="tl">
                    <a:srgbClr val="000000">
                      <a:alpha val="43137"/>
                    </a:srgbClr>
                  </a:outerShdw>
                </a:effectLst>
              </a:rPr>
              <a:t>Abnormal thyroid gland (Hypotonic and delayed reflexes)</a:t>
            </a:r>
          </a:p>
          <a:p>
            <a:pPr lvl="1" algn="l" rtl="0" fontAlgn="base"/>
            <a:r>
              <a:rPr lang="en-US" i="1" dirty="0">
                <a:effectLst>
                  <a:outerShdw blurRad="38100" dist="38100" dir="2700000" algn="tl">
                    <a:srgbClr val="000000">
                      <a:alpha val="43137"/>
                    </a:srgbClr>
                  </a:outerShdw>
                </a:effectLst>
              </a:rPr>
              <a:t>Severe abdominal distention – consider organic cause of neurological origin</a:t>
            </a:r>
          </a:p>
          <a:p>
            <a:pPr lvl="1" algn="l" rtl="0" fontAlgn="base"/>
            <a:r>
              <a:rPr lang="en-US" i="1" dirty="0">
                <a:effectLst>
                  <a:outerShdw blurRad="38100" dist="38100" dir="2700000" algn="tl">
                    <a:srgbClr val="000000">
                      <a:alpha val="43137"/>
                    </a:srgbClr>
                  </a:outerShdw>
                </a:effectLst>
              </a:rPr>
              <a:t>Asymmetry and flattening of gluteal muscles </a:t>
            </a:r>
          </a:p>
          <a:p>
            <a:pPr marL="201168" lvl="1" indent="0" algn="l" rtl="0" fontAlgn="base">
              <a:buNone/>
            </a:pPr>
            <a:endParaRPr lang="en-US" dirty="0">
              <a:solidFill>
                <a:schemeClr val="tx1"/>
              </a:solidFill>
            </a:endParaRPr>
          </a:p>
          <a:p>
            <a:pPr marL="201168" lvl="1" indent="0" algn="l" rtl="0" fontAlgn="base">
              <a:buNone/>
            </a:pPr>
            <a:r>
              <a:rPr lang="en-US" sz="2000" b="1" dirty="0">
                <a:solidFill>
                  <a:schemeClr val="tx1"/>
                </a:solidFill>
              </a:rPr>
              <a:t>In infants, neurologic examination focuses </a:t>
            </a:r>
            <a:r>
              <a:rPr lang="en-US" sz="2000" b="1" u="sng" dirty="0">
                <a:solidFill>
                  <a:schemeClr val="tx1"/>
                </a:solidFill>
              </a:rPr>
              <a:t>on tone and muscle strength</a:t>
            </a:r>
            <a:r>
              <a:rPr lang="en-US" sz="2000" b="1" dirty="0">
                <a:solidFill>
                  <a:schemeClr val="tx1"/>
                </a:solidFill>
              </a:rPr>
              <a:t>. In older children, the focus is on </a:t>
            </a:r>
            <a:r>
              <a:rPr lang="en-US" sz="2000" b="1" u="sng" dirty="0">
                <a:solidFill>
                  <a:schemeClr val="tx1"/>
                </a:solidFill>
              </a:rPr>
              <a:t>gait, deep tendon reflexes, and signs of weakness in the lower extremities</a:t>
            </a:r>
            <a:endParaRPr lang="en-US" sz="2000" b="1" u="sng" dirty="0"/>
          </a:p>
          <a:p>
            <a:pPr lvl="1" algn="l" rtl="0" fontAlgn="base"/>
            <a:endParaRPr lang="en-US" i="1" dirty="0">
              <a:effectLst>
                <a:outerShdw blurRad="38100" dist="38100" dir="2700000" algn="tl">
                  <a:srgbClr val="000000">
                    <a:alpha val="43137"/>
                  </a:srgbClr>
                </a:outerShdw>
              </a:effectLst>
            </a:endParaRPr>
          </a:p>
          <a:p>
            <a:pPr lvl="0" algn="l" rtl="0"/>
            <a:endParaRPr lang="ar-JO" sz="32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4441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b="1" dirty="0">
                <a:uFillTx/>
                <a:cs typeface="Times New Roman" panose="02020603050405020304" pitchFamily="18" charset="0"/>
              </a:rPr>
              <a:t>Digital anorectal examination</a:t>
            </a:r>
            <a:r>
              <a:rPr lang="en-US" altLang="en-US" dirty="0">
                <a:uFillTx/>
                <a:cs typeface="Times New Roman" panose="02020603050405020304" pitchFamily="18" charset="0"/>
              </a:rPr>
              <a:t> </a:t>
            </a:r>
          </a:p>
        </p:txBody>
      </p:sp>
      <p:sp>
        <p:nvSpPr>
          <p:cNvPr id="5123" name="Content Placeholder 2"/>
          <p:cNvSpPr>
            <a:spLocks noGrp="1"/>
          </p:cNvSpPr>
          <p:nvPr>
            <p:ph idx="1"/>
          </p:nvPr>
        </p:nvSpPr>
        <p:spPr>
          <a:xfrm>
            <a:off x="1097280" y="1857375"/>
            <a:ext cx="10058400" cy="4286250"/>
          </a:xfrm>
        </p:spPr>
        <p:txBody>
          <a:bodyPr>
            <a:normAutofit fontScale="92500" lnSpcReduction="10000"/>
          </a:bodyPr>
          <a:lstStyle/>
          <a:p>
            <a:pPr marL="457200" lvl="1" indent="0" algn="l" rtl="0">
              <a:lnSpc>
                <a:spcPct val="110000"/>
              </a:lnSpc>
              <a:buNone/>
              <a:defRPr>
                <a:uFillTx/>
              </a:defRPr>
            </a:pPr>
            <a:r>
              <a:rPr lang="en-US" altLang="en-US" sz="2200" dirty="0">
                <a:cs typeface="Arial" panose="020B0604020202020204" pitchFamily="34" charset="0"/>
              </a:rPr>
              <a:t>A digital </a:t>
            </a:r>
            <a:r>
              <a:rPr lang="en-US" altLang="en-US" sz="2200" dirty="0" err="1">
                <a:cs typeface="Arial" panose="020B0604020202020204" pitchFamily="34" charset="0"/>
              </a:rPr>
              <a:t>anorectal</a:t>
            </a:r>
            <a:r>
              <a:rPr lang="en-US" altLang="en-US" sz="2200" dirty="0">
                <a:cs typeface="Arial" panose="020B0604020202020204" pitchFamily="34" charset="0"/>
              </a:rPr>
              <a:t> examination is </a:t>
            </a:r>
            <a:r>
              <a:rPr lang="en-US" altLang="en-US" sz="2200" b="1" dirty="0">
                <a:cs typeface="Arial" panose="020B0604020202020204" pitchFamily="34" charset="0"/>
              </a:rPr>
              <a:t>not</a:t>
            </a:r>
            <a:r>
              <a:rPr lang="en-US" altLang="en-US" sz="2200" dirty="0">
                <a:cs typeface="Arial" panose="020B0604020202020204" pitchFamily="34" charset="0"/>
              </a:rPr>
              <a:t> routinely necessary for the evaluation of patients with a typical history and symptoms of functional constipation </a:t>
            </a:r>
            <a:r>
              <a:rPr lang="en-US" altLang="en-US" sz="2200" i="1" dirty="0">
                <a:solidFill>
                  <a:schemeClr val="accent2"/>
                </a:solidFill>
                <a:effectLst>
                  <a:outerShdw blurRad="38100" dist="38100" dir="2700000" algn="tl">
                    <a:srgbClr val="000000">
                      <a:alpha val="43137"/>
                    </a:srgbClr>
                  </a:outerShdw>
                </a:effectLst>
                <a:cs typeface="Arial" panose="020B0604020202020204" pitchFamily="34" charset="0"/>
              </a:rPr>
              <a:t>if there is suspicion of organic cause we perform it</a:t>
            </a:r>
            <a:r>
              <a:rPr lang="en-US" altLang="en-US" sz="2200" dirty="0">
                <a:cs typeface="Arial" panose="020B0604020202020204" pitchFamily="34" charset="0"/>
              </a:rPr>
              <a:t>. This is because the digital </a:t>
            </a:r>
            <a:r>
              <a:rPr lang="en-US" altLang="en-US" sz="2200" dirty="0" err="1">
                <a:cs typeface="Arial" panose="020B0604020202020204" pitchFamily="34" charset="0"/>
              </a:rPr>
              <a:t>anorectal</a:t>
            </a:r>
            <a:r>
              <a:rPr lang="en-US" altLang="en-US" sz="2200" dirty="0">
                <a:cs typeface="Arial" panose="020B0604020202020204" pitchFamily="34" charset="0"/>
              </a:rPr>
              <a:t> examination is </a:t>
            </a:r>
            <a:r>
              <a:rPr lang="en-US" altLang="en-US" sz="2200" b="1" u="sng" dirty="0">
                <a:solidFill>
                  <a:srgbClr val="FF0000"/>
                </a:solidFill>
                <a:cs typeface="Arial" panose="020B0604020202020204" pitchFamily="34" charset="0"/>
              </a:rPr>
              <a:t>unpleasant</a:t>
            </a:r>
            <a:r>
              <a:rPr lang="en-US" altLang="en-US" sz="2200" dirty="0">
                <a:solidFill>
                  <a:srgbClr val="FF0000"/>
                </a:solidFill>
                <a:cs typeface="Arial" panose="020B0604020202020204" pitchFamily="34" charset="0"/>
              </a:rPr>
              <a:t> </a:t>
            </a:r>
            <a:r>
              <a:rPr lang="en-US" altLang="en-US" sz="2200" dirty="0">
                <a:cs typeface="Arial" panose="020B0604020202020204" pitchFamily="34" charset="0"/>
              </a:rPr>
              <a:t>for the child and has only moderate sensitivity (77%) and specificity (35 %)n for detecting or confirming  constipation in this group of patients.</a:t>
            </a:r>
            <a:endParaRPr lang="en-US" sz="2800" b="1" u="sng" dirty="0">
              <a:solidFill>
                <a:srgbClr val="FF0000"/>
              </a:solidFill>
              <a:effectLst>
                <a:outerShdw blurRad="38100" dist="38100" dir="2700000" algn="tl">
                  <a:srgbClr val="000000">
                    <a:alpha val="43137"/>
                  </a:srgbClr>
                </a:outerShdw>
              </a:effectLst>
              <a:cs typeface="Arial" pitchFamily="34" charset="0"/>
            </a:endParaRPr>
          </a:p>
          <a:p>
            <a:pPr marL="457200" lvl="1" indent="0" algn="l" rtl="0">
              <a:lnSpc>
                <a:spcPct val="110000"/>
              </a:lnSpc>
              <a:buNone/>
              <a:defRPr>
                <a:uFillTx/>
              </a:defRPr>
            </a:pPr>
            <a:r>
              <a:rPr lang="en-US" sz="2800" b="1" u="sng" dirty="0">
                <a:solidFill>
                  <a:srgbClr val="FF0000"/>
                </a:solidFill>
                <a:effectLst>
                  <a:outerShdw blurRad="38100" dist="38100" dir="2700000" algn="tl">
                    <a:srgbClr val="000000">
                      <a:alpha val="43137"/>
                    </a:srgbClr>
                  </a:outerShdw>
                </a:effectLst>
                <a:cs typeface="Arial" pitchFamily="34" charset="0"/>
              </a:rPr>
              <a:t>Inspection</a:t>
            </a:r>
            <a:r>
              <a:rPr lang="en-US" sz="2800" u="sng" dirty="0">
                <a:solidFill>
                  <a:srgbClr val="FF0000"/>
                </a:solidFill>
                <a:effectLst>
                  <a:outerShdw blurRad="38100" dist="38100" dir="2700000" algn="tl">
                    <a:srgbClr val="000000">
                      <a:alpha val="43137"/>
                    </a:srgbClr>
                  </a:outerShdw>
                </a:effectLst>
                <a:cs typeface="Arial" pitchFamily="34" charset="0"/>
              </a:rPr>
              <a:t>:</a:t>
            </a:r>
            <a:r>
              <a:rPr lang="en-US" sz="2800" dirty="0">
                <a:solidFill>
                  <a:srgbClr val="FF0000"/>
                </a:solidFill>
                <a:effectLst>
                  <a:outerShdw blurRad="38100" dist="38100" dir="2700000" algn="tl">
                    <a:srgbClr val="000000">
                      <a:alpha val="43137"/>
                    </a:srgbClr>
                  </a:outerShdw>
                </a:effectLst>
                <a:cs typeface="Arial" pitchFamily="34" charset="0"/>
              </a:rPr>
              <a:t> anal </a:t>
            </a:r>
            <a:r>
              <a:rPr lang="en-US" sz="2800" dirty="0">
                <a:solidFill>
                  <a:srgbClr val="FF0000"/>
                </a:solidFill>
                <a:effectLst>
                  <a:outerShdw blurRad="38100" dist="38100" dir="2700000" algn="tl">
                    <a:srgbClr val="000000">
                      <a:alpha val="43137"/>
                    </a:srgbClr>
                  </a:outerShdw>
                </a:effectLst>
              </a:rPr>
              <a:t>fissure</a:t>
            </a:r>
            <a:r>
              <a:rPr lang="en-US" sz="2800" dirty="0">
                <a:solidFill>
                  <a:srgbClr val="FF0000"/>
                </a:solidFill>
                <a:effectLst>
                  <a:outerShdw blurRad="38100" dist="38100" dir="2700000" algn="tl">
                    <a:srgbClr val="000000">
                      <a:alpha val="43137"/>
                    </a:srgbClr>
                  </a:outerShdw>
                </a:effectLst>
                <a:cs typeface="Arial" pitchFamily="34" charset="0"/>
              </a:rPr>
              <a:t> , </a:t>
            </a:r>
            <a:r>
              <a:rPr lang="en-US" sz="2800" dirty="0">
                <a:solidFill>
                  <a:srgbClr val="FF0000"/>
                </a:solidFill>
                <a:effectLst>
                  <a:outerShdw blurRad="38100" dist="38100" dir="2700000" algn="tl">
                    <a:srgbClr val="000000">
                      <a:alpha val="43137"/>
                    </a:srgbClr>
                  </a:outerShdw>
                </a:effectLst>
              </a:rPr>
              <a:t>fistula</a:t>
            </a:r>
            <a:r>
              <a:rPr lang="en-US" sz="2800" dirty="0">
                <a:solidFill>
                  <a:srgbClr val="FF0000"/>
                </a:solidFill>
                <a:effectLst>
                  <a:outerShdw blurRad="38100" dist="38100" dir="2700000" algn="tl">
                    <a:srgbClr val="000000">
                      <a:alpha val="43137"/>
                    </a:srgbClr>
                  </a:outerShdw>
                </a:effectLst>
                <a:cs typeface="Arial" pitchFamily="34" charset="0"/>
              </a:rPr>
              <a:t> ,</a:t>
            </a:r>
            <a:r>
              <a:rPr lang="en-US" sz="2800" dirty="0">
                <a:solidFill>
                  <a:srgbClr val="FF0000"/>
                </a:solidFill>
                <a:effectLst>
                  <a:outerShdw blurRad="38100" dist="38100" dir="2700000" algn="tl">
                    <a:srgbClr val="000000">
                      <a:alpha val="43137"/>
                    </a:srgbClr>
                  </a:outerShdw>
                </a:effectLst>
              </a:rPr>
              <a:t> perianal inflammation,  hemorrhoids, ulcers, strictures, skin tags</a:t>
            </a:r>
          </a:p>
          <a:p>
            <a:pPr algn="l" rtl="0" eaLnBrk="1" hangingPunct="1">
              <a:lnSpc>
                <a:spcPct val="100000"/>
              </a:lnSpc>
              <a:defRPr>
                <a:uFillTx/>
              </a:defRPr>
            </a:pPr>
            <a:r>
              <a:rPr lang="en-US" dirty="0">
                <a:cs typeface="Arial" pitchFamily="34" charset="0"/>
              </a:rPr>
              <a:t> </a:t>
            </a:r>
            <a:r>
              <a:rPr lang="en-US" sz="2400" b="1" u="sng" dirty="0">
                <a:effectLst>
                  <a:outerShdw blurRad="38100" dist="38100" dir="2700000" algn="tl">
                    <a:srgbClr val="000000">
                      <a:alpha val="43137"/>
                    </a:srgbClr>
                  </a:outerShdw>
                </a:effectLst>
                <a:cs typeface="Arial" pitchFamily="34" charset="0"/>
              </a:rPr>
              <a:t>Other aspects accessed in DRE:  </a:t>
            </a:r>
            <a:r>
              <a:rPr lang="en-US" sz="2400" b="1" u="sng" dirty="0">
                <a:solidFill>
                  <a:srgbClr val="7030A0"/>
                </a:solidFill>
                <a:cs typeface="Arial" pitchFamily="34" charset="0"/>
              </a:rPr>
              <a:t>Anterior </a:t>
            </a:r>
            <a:r>
              <a:rPr lang="en-US" sz="2400" b="1" u="sng" dirty="0">
                <a:solidFill>
                  <a:srgbClr val="7030A0"/>
                </a:solidFill>
              </a:rPr>
              <a:t>displaced</a:t>
            </a:r>
            <a:r>
              <a:rPr lang="en-US" sz="2400" b="1" u="sng" dirty="0">
                <a:solidFill>
                  <a:srgbClr val="7030A0"/>
                </a:solidFill>
                <a:cs typeface="Arial" pitchFamily="34" charset="0"/>
              </a:rPr>
              <a:t> anus </a:t>
            </a:r>
            <a:r>
              <a:rPr lang="en-US" sz="2400" dirty="0">
                <a:cs typeface="Arial" pitchFamily="34" charset="0"/>
              </a:rPr>
              <a:t>(halfway between the posterior </a:t>
            </a:r>
            <a:r>
              <a:rPr lang="en-US" sz="2400" dirty="0" err="1">
                <a:cs typeface="Arial" pitchFamily="34" charset="0"/>
              </a:rPr>
              <a:t>fourchette</a:t>
            </a:r>
            <a:r>
              <a:rPr lang="en-US" sz="2400" dirty="0">
                <a:cs typeface="Arial" pitchFamily="34" charset="0"/>
              </a:rPr>
              <a:t> and the tip of the coccyx), </a:t>
            </a:r>
            <a:r>
              <a:rPr lang="en-US" sz="2400" b="1" u="sng" dirty="0">
                <a:solidFill>
                  <a:srgbClr val="7030A0"/>
                </a:solidFill>
                <a:cs typeface="Arial" pitchFamily="34" charset="0"/>
              </a:rPr>
              <a:t>Anal sphincter </a:t>
            </a:r>
            <a:r>
              <a:rPr lang="en-US" sz="2400" b="1" u="sng" dirty="0">
                <a:solidFill>
                  <a:srgbClr val="7030A0"/>
                </a:solidFill>
              </a:rPr>
              <a:t>tone</a:t>
            </a:r>
            <a:r>
              <a:rPr lang="en-US" sz="2400" dirty="0">
                <a:cs typeface="Arial" pitchFamily="34" charset="0"/>
              </a:rPr>
              <a:t> , </a:t>
            </a:r>
            <a:r>
              <a:rPr lang="en-US" sz="2400" b="1" u="sng" dirty="0">
                <a:solidFill>
                  <a:srgbClr val="7030A0"/>
                </a:solidFill>
                <a:effectLst>
                  <a:outerShdw blurRad="38100" dist="38100" dir="2700000" algn="tl">
                    <a:srgbClr val="000000">
                      <a:alpha val="43137"/>
                    </a:srgbClr>
                  </a:outerShdw>
                </a:effectLst>
              </a:rPr>
              <a:t>Size</a:t>
            </a:r>
            <a:r>
              <a:rPr lang="en-US" sz="2400" b="1" u="sng" dirty="0">
                <a:solidFill>
                  <a:srgbClr val="7030A0"/>
                </a:solidFill>
                <a:effectLst>
                  <a:outerShdw blurRad="38100" dist="38100" dir="2700000" algn="tl">
                    <a:srgbClr val="000000">
                      <a:alpha val="43137"/>
                    </a:srgbClr>
                  </a:outerShdw>
                </a:effectLst>
                <a:cs typeface="Arial" pitchFamily="34" charset="0"/>
              </a:rPr>
              <a:t> of rectal vault</a:t>
            </a:r>
            <a:r>
              <a:rPr lang="en-US" sz="2400" dirty="0">
                <a:cs typeface="Arial" pitchFamily="34" charset="0"/>
              </a:rPr>
              <a:t> , </a:t>
            </a:r>
            <a:r>
              <a:rPr lang="en-US" sz="2400" b="1" u="sng" dirty="0">
                <a:solidFill>
                  <a:srgbClr val="7030A0"/>
                </a:solidFill>
              </a:rPr>
              <a:t>Impacted</a:t>
            </a:r>
            <a:r>
              <a:rPr lang="en-US" sz="2400" b="1" u="sng" dirty="0">
                <a:solidFill>
                  <a:srgbClr val="7030A0"/>
                </a:solidFill>
                <a:cs typeface="Arial" pitchFamily="34" charset="0"/>
              </a:rPr>
              <a:t> stool </a:t>
            </a:r>
            <a:r>
              <a:rPr lang="en-US" sz="2400" dirty="0">
                <a:cs typeface="Arial" pitchFamily="34" charset="0"/>
              </a:rPr>
              <a:t>(hard or soft)</a:t>
            </a:r>
          </a:p>
          <a:p>
            <a:pPr algn="l" rtl="0" eaLnBrk="1" hangingPunct="1">
              <a:lnSpc>
                <a:spcPct val="100000"/>
              </a:lnSpc>
              <a:defRPr>
                <a:uFillTx/>
              </a:defRPr>
            </a:pPr>
            <a:r>
              <a:rPr lang="en-US" sz="2400" b="1" dirty="0">
                <a:solidFill>
                  <a:srgbClr val="7030A0"/>
                </a:solidFill>
                <a:effectLst>
                  <a:outerShdw blurRad="38100" dist="38100" dir="2700000" algn="tl">
                    <a:srgbClr val="000000">
                      <a:alpha val="43137"/>
                    </a:srgbClr>
                  </a:outerShdw>
                </a:effectLst>
                <a:cs typeface="Arial" pitchFamily="34" charset="0"/>
              </a:rPr>
              <a:t>Explosive expulsion of stool after the examination </a:t>
            </a:r>
            <a:r>
              <a:rPr lang="en-US" sz="2400" dirty="0">
                <a:cs typeface="Arial" pitchFamily="34" charset="0"/>
              </a:rPr>
              <a:t>(</a:t>
            </a:r>
            <a:r>
              <a:rPr lang="en-US" sz="2400" b="1" u="sng" dirty="0">
                <a:solidFill>
                  <a:srgbClr val="C09B00"/>
                </a:solidFill>
              </a:rPr>
              <a:t>squirt</a:t>
            </a:r>
            <a:r>
              <a:rPr lang="en-US" sz="2400" dirty="0">
                <a:cs typeface="Arial" pitchFamily="34" charset="0"/>
              </a:rPr>
              <a:t> </a:t>
            </a:r>
            <a:r>
              <a:rPr lang="en-US" sz="2400" b="1" u="sng" dirty="0">
                <a:solidFill>
                  <a:srgbClr val="C09B00"/>
                </a:solidFill>
              </a:rPr>
              <a:t>sign</a:t>
            </a:r>
            <a:r>
              <a:rPr lang="en-US" sz="2400" dirty="0">
                <a:cs typeface="Arial" pitchFamily="34" charset="0"/>
              </a:rPr>
              <a:t>) </a:t>
            </a:r>
          </a:p>
          <a:p>
            <a:pPr algn="l" rtl="0" eaLnBrk="1" hangingPunct="1">
              <a:defRPr>
                <a:uFillTx/>
              </a:defRPr>
            </a:pPr>
            <a:endParaRPr lang="en-US" dirty="0">
              <a:cs typeface="Arial" pitchFamily="34" charset="0"/>
            </a:endParaRPr>
          </a:p>
        </p:txBody>
      </p:sp>
    </p:spTree>
    <p:extLst>
      <p:ext uri="{BB962C8B-B14F-4D97-AF65-F5344CB8AC3E}">
        <p14:creationId xmlns:p14="http://schemas.microsoft.com/office/powerpoint/2010/main" val="1571005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0216553" y="6366107"/>
            <a:ext cx="348300" cy="414000"/>
          </a:xfrm>
          <a:prstGeom prst="round2Diag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058DB212-BFA2-403F-85EF-DFD3FF6D973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44</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6806260" y="207509"/>
            <a:ext cx="4286250" cy="5715000"/>
          </a:xfrm>
          <a:prstGeom prst="rect">
            <a:avLst/>
          </a:prstGeom>
        </p:spPr>
      </p:pic>
      <p:sp>
        <p:nvSpPr>
          <p:cNvPr id="4" name="Content Placeholder 3"/>
          <p:cNvSpPr>
            <a:spLocks noGrp="1"/>
          </p:cNvSpPr>
          <p:nvPr>
            <p:ph idx="1"/>
          </p:nvPr>
        </p:nvSpPr>
        <p:spPr/>
        <p:txBody>
          <a:bodyPr/>
          <a:lstStyle/>
          <a:p>
            <a:endParaRPr lang="ar-JO" dirty="0"/>
          </a:p>
        </p:txBody>
      </p:sp>
      <p:pic>
        <p:nvPicPr>
          <p:cNvPr id="6" name="Picture 5"/>
          <p:cNvPicPr>
            <a:picLocks noChangeAspect="1"/>
          </p:cNvPicPr>
          <p:nvPr/>
        </p:nvPicPr>
        <p:blipFill>
          <a:blip r:embed="rId4"/>
          <a:stretch>
            <a:fillRect/>
          </a:stretch>
        </p:blipFill>
        <p:spPr>
          <a:xfrm>
            <a:off x="385762" y="2345797"/>
            <a:ext cx="6174876" cy="2726266"/>
          </a:xfrm>
          <a:prstGeom prst="rect">
            <a:avLst/>
          </a:prstGeom>
        </p:spPr>
      </p:pic>
      <p:sp>
        <p:nvSpPr>
          <p:cNvPr id="7" name="TextBox 6"/>
          <p:cNvSpPr txBox="1"/>
          <p:nvPr/>
        </p:nvSpPr>
        <p:spPr>
          <a:xfrm>
            <a:off x="1766770" y="2292382"/>
            <a:ext cx="1962268" cy="369332"/>
          </a:xfrm>
          <a:prstGeom prst="rect">
            <a:avLst/>
          </a:prstGeom>
          <a:noFill/>
        </p:spPr>
        <p:txBody>
          <a:bodyPr wrap="non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Root value: S2 – S4</a:t>
            </a:r>
            <a:endParaRPr kumimoji="0" lang="ar-JO"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83065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1867" y="5034816"/>
            <a:ext cx="5689283" cy="1020015"/>
          </a:xfrm>
        </p:spPr>
        <p:txBody>
          <a:bodyPr>
            <a:normAutofit fontScale="85000" lnSpcReduction="20000"/>
          </a:bodyPr>
          <a:lstStyle/>
          <a:p>
            <a:pPr algn="l" rtl="0"/>
            <a:r>
              <a:rPr lang="en-US" dirty="0"/>
              <a:t>The </a:t>
            </a:r>
            <a:r>
              <a:rPr lang="en-US" b="1" dirty="0"/>
              <a:t>anus</a:t>
            </a:r>
            <a:r>
              <a:rPr lang="en-US" dirty="0"/>
              <a:t> is usually </a:t>
            </a:r>
            <a:r>
              <a:rPr lang="en-US" b="1" dirty="0"/>
              <a:t>patulous</a:t>
            </a:r>
            <a:r>
              <a:rPr lang="en-US" dirty="0"/>
              <a:t>, (loose, open) and has reduced resting and squeeze pressures. Sometimes it is necessary to observe the patient while they strain on a toilet to see the prolapse happen (the perineum can be seen with a mirror or by placing an endoscope in the bowl of the toilet).</a:t>
            </a:r>
            <a:endParaRPr lang="ar-JO" dirty="0"/>
          </a:p>
        </p:txBody>
      </p:sp>
      <p:pic>
        <p:nvPicPr>
          <p:cNvPr id="2050" name="Picture 2" descr="A dimple at the lumbosacral area (horizontal arrow) with patulous anus...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283" y="286603"/>
            <a:ext cx="66484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556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524002" y="4"/>
            <a:ext cx="9209315" cy="6857999"/>
          </a:xfrm>
        </p:spPr>
      </p:pic>
      <p:sp>
        <p:nvSpPr>
          <p:cNvPr id="3" name="Slide Number Placeholder 2"/>
          <p:cNvSpPr>
            <a:spLocks noGrp="1"/>
          </p:cNvSpPr>
          <p:nvPr>
            <p:ph type="sldNum" sz="quarter" idx="12"/>
          </p:nvPr>
        </p:nvSpPr>
        <p:spPr>
          <a:xfrm>
            <a:off x="10216553" y="6366107"/>
            <a:ext cx="348300" cy="414000"/>
          </a:xfrm>
          <a:prstGeom prst="round2Diag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058DB212-BFA2-403F-85EF-DFD3FF6D973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46</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4" name="Straight Connector 3"/>
          <p:cNvCxnSpPr/>
          <p:nvPr/>
        </p:nvCxnSpPr>
        <p:spPr>
          <a:xfrm>
            <a:off x="4572000" y="1524000"/>
            <a:ext cx="3733800" cy="0"/>
          </a:xfrm>
          <a:prstGeom prst="line">
            <a:avLst/>
          </a:prstGeom>
          <a:ln w="28575">
            <a:solidFill>
              <a:srgbClr val="FF0000"/>
            </a:solidFill>
          </a:ln>
        </p:spPr>
        <p:style>
          <a:lnRef idx="1">
            <a:schemeClr val="accent1"/>
          </a:lnRef>
          <a:fillRef idx="0">
            <a:schemeClr val="accent1"/>
          </a:fillRef>
          <a:effectRef idx="1">
            <a:schemeClr val="accent1"/>
          </a:effectRef>
          <a:fontRef idx="minor">
            <a:schemeClr val="tx1"/>
          </a:fontRef>
        </p:style>
      </p:cxnSp>
      <p:sp>
        <p:nvSpPr>
          <p:cNvPr id="2" name="TextBox 1"/>
          <p:cNvSpPr txBox="1"/>
          <p:nvPr/>
        </p:nvSpPr>
        <p:spPr>
          <a:xfrm>
            <a:off x="8661712" y="2500313"/>
            <a:ext cx="1425263" cy="276999"/>
          </a:xfrm>
          <a:prstGeom prst="rect">
            <a:avLst/>
          </a:prstGeom>
          <a:noFill/>
        </p:spPr>
        <p:txBody>
          <a:bodyPr wrap="non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(No transition zone)</a:t>
            </a:r>
            <a:endParaRPr kumimoji="0" lang="ar-JO" sz="12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cxnSp>
        <p:nvCxnSpPr>
          <p:cNvPr id="6" name="Straight Connector 5"/>
          <p:cNvCxnSpPr/>
          <p:nvPr/>
        </p:nvCxnSpPr>
        <p:spPr>
          <a:xfrm flipV="1">
            <a:off x="6438900" y="3186113"/>
            <a:ext cx="2362200" cy="0"/>
          </a:xfrm>
          <a:prstGeom prst="line">
            <a:avLst/>
          </a:prstGeom>
          <a:ln w="28575">
            <a:solidFill>
              <a:srgbClr val="FF0000"/>
            </a:solidFill>
          </a:ln>
        </p:spPr>
        <p:style>
          <a:lnRef idx="1">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572000" y="4514850"/>
            <a:ext cx="3733800" cy="0"/>
          </a:xfrm>
          <a:prstGeom prst="line">
            <a:avLst/>
          </a:prstGeom>
          <a:ln w="28575">
            <a:solidFill>
              <a:srgbClr val="FF0000"/>
            </a:solidFill>
          </a:ln>
        </p:spPr>
        <p:style>
          <a:lnRef idx="1">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750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eaLnBrk="1" hangingPunct="1"/>
            <a:r>
              <a:rPr lang="en-US" altLang="en-US" b="1" dirty="0">
                <a:solidFill>
                  <a:srgbClr val="7030A0"/>
                </a:solidFill>
                <a:uFillTx/>
                <a:cs typeface="Times New Roman" panose="02020603050405020304" pitchFamily="18" charset="0"/>
              </a:rPr>
              <a:t>Investigations </a:t>
            </a:r>
          </a:p>
        </p:txBody>
      </p:sp>
      <p:sp>
        <p:nvSpPr>
          <p:cNvPr id="3" name="Content Placeholder 2"/>
          <p:cNvSpPr>
            <a:spLocks noGrp="1"/>
          </p:cNvSpPr>
          <p:nvPr>
            <p:ph idx="1"/>
          </p:nvPr>
        </p:nvSpPr>
        <p:spPr/>
        <p:txBody>
          <a:bodyPr rtlCol="1">
            <a:normAutofit/>
          </a:bodyPr>
          <a:lstStyle/>
          <a:p>
            <a:pPr algn="l" rtl="0">
              <a:defRPr>
                <a:uFillTx/>
              </a:defRPr>
            </a:pPr>
            <a:r>
              <a:rPr lang="en-US" dirty="0"/>
              <a:t> </a:t>
            </a:r>
            <a:r>
              <a:rPr lang="en-US" sz="2800" dirty="0"/>
              <a:t>In most cases, </a:t>
            </a:r>
            <a:r>
              <a:rPr lang="en-US" sz="2800" dirty="0">
                <a:solidFill>
                  <a:srgbClr val="FF0000"/>
                </a:solidFill>
              </a:rPr>
              <a:t>organic causes </a:t>
            </a:r>
            <a:r>
              <a:rPr lang="en-US" sz="2800" dirty="0"/>
              <a:t>of constipation can be excluded on the basis of a </a:t>
            </a:r>
            <a:r>
              <a:rPr lang="en-US" sz="2800" u="sng" dirty="0">
                <a:solidFill>
                  <a:srgbClr val="FF0066"/>
                </a:solidFill>
              </a:rPr>
              <a:t>careful history and physical examination. </a:t>
            </a:r>
          </a:p>
          <a:p>
            <a:pPr algn="l" rtl="0">
              <a:defRPr>
                <a:uFillTx/>
              </a:defRPr>
            </a:pPr>
            <a:r>
              <a:rPr lang="en-US" sz="2800" dirty="0"/>
              <a:t>If </a:t>
            </a:r>
            <a:r>
              <a:rPr lang="en-US" sz="2800" b="1" dirty="0"/>
              <a:t>warning signs </a:t>
            </a:r>
            <a:r>
              <a:rPr lang="en-US" sz="2800" dirty="0"/>
              <a:t>of possible organic constipation are present, </a:t>
            </a:r>
            <a:r>
              <a:rPr lang="en-US" sz="2800" b="1" dirty="0">
                <a:solidFill>
                  <a:srgbClr val="0070C0"/>
                </a:solidFill>
              </a:rPr>
              <a:t>focused laboratory </a:t>
            </a:r>
            <a:r>
              <a:rPr lang="en-US" sz="2800" dirty="0"/>
              <a:t>and </a:t>
            </a:r>
            <a:r>
              <a:rPr lang="en-US" sz="2800" b="1" dirty="0">
                <a:solidFill>
                  <a:srgbClr val="0070C0"/>
                </a:solidFill>
              </a:rPr>
              <a:t>radiographic testing</a:t>
            </a:r>
            <a:r>
              <a:rPr lang="en-US" sz="2800" dirty="0"/>
              <a:t> should be performed.</a:t>
            </a:r>
          </a:p>
          <a:p>
            <a:pPr algn="l" rtl="0">
              <a:defRPr>
                <a:uFillTx/>
              </a:defRPr>
            </a:pPr>
            <a:r>
              <a:rPr lang="en-US" sz="2800" dirty="0"/>
              <a:t> In addition, these tests may be appropriate for patients who </a:t>
            </a:r>
            <a:r>
              <a:rPr lang="en-US" sz="2800" b="1" dirty="0">
                <a:solidFill>
                  <a:srgbClr val="0000FF"/>
                </a:solidFill>
              </a:rPr>
              <a:t>fail to respond </a:t>
            </a:r>
            <a:r>
              <a:rPr lang="en-US" sz="2800" dirty="0"/>
              <a:t>to a well-conceived and carefully administered intervention program, including </a:t>
            </a:r>
            <a:r>
              <a:rPr lang="en-US" sz="2800" dirty="0" err="1"/>
              <a:t>disimpaction</a:t>
            </a:r>
            <a:r>
              <a:rPr lang="en-US" sz="2800" dirty="0"/>
              <a:t>, frequent and effective use of laxatives, and behavioral management.</a:t>
            </a:r>
          </a:p>
        </p:txBody>
      </p:sp>
    </p:spTree>
    <p:extLst>
      <p:ext uri="{BB962C8B-B14F-4D97-AF65-F5344CB8AC3E}">
        <p14:creationId xmlns:p14="http://schemas.microsoft.com/office/powerpoint/2010/main" val="972644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524000" y="0"/>
            <a:ext cx="9144000" cy="6858000"/>
          </a:xfrm>
        </p:spPr>
      </p:pic>
      <p:sp>
        <p:nvSpPr>
          <p:cNvPr id="3" name="Slide Number Placeholder 2"/>
          <p:cNvSpPr>
            <a:spLocks noGrp="1"/>
          </p:cNvSpPr>
          <p:nvPr>
            <p:ph type="sldNum" sz="quarter" idx="12"/>
          </p:nvPr>
        </p:nvSpPr>
        <p:spPr>
          <a:xfrm>
            <a:off x="10216553" y="6366107"/>
            <a:ext cx="348300" cy="414000"/>
          </a:xfrm>
          <a:prstGeom prst="round2Diag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058DB212-BFA2-403F-85EF-DFD3FF6D973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48</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1410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524000" y="0"/>
            <a:ext cx="9144000" cy="6858000"/>
          </a:xfrm>
        </p:spPr>
      </p:pic>
      <p:sp>
        <p:nvSpPr>
          <p:cNvPr id="3" name="Slide Number Placeholder 2"/>
          <p:cNvSpPr>
            <a:spLocks noGrp="1"/>
          </p:cNvSpPr>
          <p:nvPr>
            <p:ph type="sldNum" sz="quarter" idx="12"/>
          </p:nvPr>
        </p:nvSpPr>
        <p:spPr>
          <a:xfrm>
            <a:off x="10216553" y="6366107"/>
            <a:ext cx="348300" cy="414000"/>
          </a:xfrm>
          <a:prstGeom prst="round2Diag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058DB212-BFA2-403F-85EF-DFD3FF6D973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49</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38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8611549D-D245-438B-B78B-D2C0CFAB0D59}"/>
              </a:ext>
            </a:extLst>
          </p:cNvPr>
          <p:cNvSpPr>
            <a:spLocks noGrp="1"/>
          </p:cNvSpPr>
          <p:nvPr>
            <p:ph type="title"/>
          </p:nvPr>
        </p:nvSpPr>
        <p:spPr>
          <a:xfrm>
            <a:off x="2590800" y="457200"/>
            <a:ext cx="7498080" cy="1143000"/>
          </a:xfrm>
        </p:spPr>
        <p:txBody>
          <a:bodyPr>
            <a:normAutofit/>
          </a:bodyPr>
          <a:lstStyle/>
          <a:p>
            <a:pPr algn="ctr"/>
            <a:r>
              <a:rPr lang="en-US" altLang="en-US" sz="4800" b="1" dirty="0">
                <a:solidFill>
                  <a:srgbClr val="FFC000"/>
                </a:solidFill>
                <a:cs typeface="Times New Roman" panose="02020603050405020304" pitchFamily="18" charset="0"/>
              </a:rPr>
              <a:t>Encopresis</a:t>
            </a:r>
            <a:endParaRPr lang="ar-JO" altLang="en-US" sz="4800" dirty="0">
              <a:solidFill>
                <a:srgbClr val="FFC000"/>
              </a:solidFill>
            </a:endParaRPr>
          </a:p>
        </p:txBody>
      </p:sp>
      <p:sp>
        <p:nvSpPr>
          <p:cNvPr id="9219" name="Content Placeholder 2">
            <a:extLst>
              <a:ext uri="{FF2B5EF4-FFF2-40B4-BE49-F238E27FC236}">
                <a16:creationId xmlns:a16="http://schemas.microsoft.com/office/drawing/2014/main" id="{942C5086-574E-45DE-81A3-6607F386ACDB}"/>
              </a:ext>
            </a:extLst>
          </p:cNvPr>
          <p:cNvSpPr>
            <a:spLocks noGrp="1"/>
          </p:cNvSpPr>
          <p:nvPr>
            <p:ph idx="1"/>
          </p:nvPr>
        </p:nvSpPr>
        <p:spPr>
          <a:xfrm>
            <a:off x="2590800" y="1905000"/>
            <a:ext cx="8077200" cy="2895600"/>
          </a:xfrm>
        </p:spPr>
        <p:txBody>
          <a:bodyPr>
            <a:normAutofit/>
          </a:bodyPr>
          <a:lstStyle/>
          <a:p>
            <a:pPr>
              <a:defRPr/>
            </a:pPr>
            <a:r>
              <a:rPr lang="en-US" b="1" u="sng" dirty="0">
                <a:solidFill>
                  <a:srgbClr val="7030A0"/>
                </a:solidFill>
                <a:latin typeface="Arial" pitchFamily="34" charset="0"/>
                <a:cs typeface="Arial" pitchFamily="34" charset="0"/>
              </a:rPr>
              <a:t>Definition:</a:t>
            </a:r>
            <a:endParaRPr lang="en-US" u="sng" dirty="0">
              <a:solidFill>
                <a:srgbClr val="7030A0"/>
              </a:solidFill>
              <a:latin typeface="Arial" pitchFamily="34" charset="0"/>
              <a:cs typeface="Arial" pitchFamily="34" charset="0"/>
            </a:endParaRPr>
          </a:p>
          <a:p>
            <a:pPr marL="45720" indent="0">
              <a:buNone/>
              <a:defRPr/>
            </a:pPr>
            <a:r>
              <a:rPr lang="en-US" dirty="0">
                <a:latin typeface="Arial" pitchFamily="34" charset="0"/>
                <a:cs typeface="Arial" pitchFamily="34" charset="0"/>
              </a:rPr>
              <a:t>voluntary or involuntary Passage of  feces in </a:t>
            </a:r>
            <a:r>
              <a:rPr lang="en-US" dirty="0">
                <a:solidFill>
                  <a:srgbClr val="92D050"/>
                </a:solidFill>
                <a:latin typeface="Arial" pitchFamily="34" charset="0"/>
                <a:cs typeface="Arial" pitchFamily="34" charset="0"/>
              </a:rPr>
              <a:t>inappropriate situations </a:t>
            </a:r>
            <a:r>
              <a:rPr lang="en-US" dirty="0">
                <a:latin typeface="Arial" pitchFamily="34" charset="0"/>
                <a:cs typeface="Arial" pitchFamily="34" charset="0"/>
              </a:rPr>
              <a:t>after a chronological age of 4 years (or equivalent developmental level).</a:t>
            </a:r>
          </a:p>
          <a:p>
            <a:pPr marL="45720" indent="0">
              <a:buNone/>
              <a:defRPr/>
            </a:pPr>
            <a:endParaRPr lang="en-US" dirty="0">
              <a:latin typeface="Arial" pitchFamily="34" charset="0"/>
              <a:cs typeface="Arial" pitchFamily="34" charset="0"/>
            </a:endParaRPr>
          </a:p>
          <a:p>
            <a:endParaRPr lang="ar-JO" dirty="0">
              <a:latin typeface="Arial" pitchFamily="34" charset="0"/>
              <a:cs typeface="Arial" pitchFamily="34" charset="0"/>
            </a:endParaRPr>
          </a:p>
        </p:txBody>
      </p:sp>
    </p:spTree>
    <p:extLst>
      <p:ext uri="{BB962C8B-B14F-4D97-AF65-F5344CB8AC3E}">
        <p14:creationId xmlns:p14="http://schemas.microsoft.com/office/powerpoint/2010/main" val="34392342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524000" y="51693"/>
            <a:ext cx="9144000" cy="6749694"/>
          </a:xfrm>
        </p:spPr>
      </p:pic>
      <p:sp>
        <p:nvSpPr>
          <p:cNvPr id="3" name="Slide Number Placeholder 2"/>
          <p:cNvSpPr>
            <a:spLocks noGrp="1"/>
          </p:cNvSpPr>
          <p:nvPr>
            <p:ph type="sldNum" sz="quarter" idx="12"/>
          </p:nvPr>
        </p:nvSpPr>
        <p:spPr>
          <a:xfrm>
            <a:off x="10216553" y="6366107"/>
            <a:ext cx="348300" cy="414000"/>
          </a:xfrm>
          <a:prstGeom prst="round2Diag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058DB212-BFA2-403F-85EF-DFD3FF6D973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50</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55165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b="1">
                <a:solidFill>
                  <a:srgbClr val="7030A0"/>
                </a:solidFill>
                <a:uFillTx/>
                <a:cs typeface="Times New Roman" panose="02020603050405020304" pitchFamily="18" charset="0"/>
              </a:rPr>
              <a:t>Investigations </a:t>
            </a:r>
            <a:endParaRPr lang="en-US" altLang="en-US">
              <a:uFillTx/>
              <a:cs typeface="Times New Roman" panose="02020603050405020304" pitchFamily="18" charset="0"/>
            </a:endParaRPr>
          </a:p>
        </p:txBody>
      </p:sp>
      <p:sp>
        <p:nvSpPr>
          <p:cNvPr id="6" name="Content Placeholder 5"/>
          <p:cNvSpPr>
            <a:spLocks noGrp="1"/>
          </p:cNvSpPr>
          <p:nvPr>
            <p:ph idx="1"/>
          </p:nvPr>
        </p:nvSpPr>
        <p:spPr>
          <a:xfrm>
            <a:off x="6590112" y="1321912"/>
            <a:ext cx="4219575" cy="1296987"/>
          </a:xfrm>
        </p:spPr>
        <p:style>
          <a:lnRef idx="1">
            <a:schemeClr val="accent3"/>
          </a:lnRef>
          <a:fillRef idx="2">
            <a:schemeClr val="accent3"/>
          </a:fillRef>
          <a:effectRef idx="1">
            <a:schemeClr val="accent3"/>
          </a:effectRef>
          <a:fontRef idx="minor">
            <a:schemeClr val="dk1"/>
          </a:fontRef>
        </p:style>
        <p:txBody>
          <a:bodyPr rtlCol="1" anchor="ctr">
            <a:normAutofit lnSpcReduction="10000"/>
          </a:bodyPr>
          <a:lstStyle/>
          <a:p>
            <a:pPr marL="0" indent="0" algn="ctr">
              <a:buNone/>
              <a:defRPr>
                <a:uFillTx/>
              </a:defRPr>
            </a:pPr>
            <a:endParaRPr lang="en-US" sz="4000" b="1" dirty="0">
              <a:solidFill>
                <a:schemeClr val="tx1"/>
              </a:solidFill>
            </a:endParaRPr>
          </a:p>
          <a:p>
            <a:pPr marL="0" indent="0" algn="ctr">
              <a:buNone/>
              <a:defRPr>
                <a:uFillTx/>
              </a:defRPr>
            </a:pPr>
            <a:r>
              <a:rPr lang="en-US" sz="4000" b="1" dirty="0">
                <a:solidFill>
                  <a:schemeClr val="tx1"/>
                </a:solidFill>
              </a:rPr>
              <a:t>Imaging </a:t>
            </a:r>
          </a:p>
          <a:p>
            <a:pPr marL="0" indent="0" algn="ctr">
              <a:buNone/>
              <a:defRPr>
                <a:uFillTx/>
              </a:defRPr>
            </a:pPr>
            <a:endParaRPr lang="en-US" sz="4000" b="1" dirty="0">
              <a:solidFill>
                <a:schemeClr val="tx1"/>
              </a:solidFill>
            </a:endParaRPr>
          </a:p>
        </p:txBody>
      </p:sp>
      <p:sp>
        <p:nvSpPr>
          <p:cNvPr id="7" name="Content Placeholder 5"/>
          <p:cNvSpPr txBox="1">
            <a:spLocks/>
          </p:cNvSpPr>
          <p:nvPr/>
        </p:nvSpPr>
        <p:spPr>
          <a:xfrm>
            <a:off x="6588921" y="2772669"/>
            <a:ext cx="4220766" cy="129698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lvl1pPr marL="342900" indent="-342900" algn="r" defTabSz="914400" rtl="1" eaLnBrk="1" latinLnBrk="0" hangingPunct="1">
              <a:spcBef>
                <a:spcPct val="20000"/>
              </a:spcBef>
              <a:buFont typeface="Arial" pitchFamily="34" charset="0"/>
              <a:buChar char="•"/>
              <a:defRPr sz="3200" kern="1200">
                <a:solidFill>
                  <a:schemeClr val="lt1"/>
                </a:solidFill>
                <a:uFillTx/>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lt1"/>
                </a:solidFill>
                <a:uFillTx/>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lt1"/>
                </a:solidFill>
                <a:uFillTx/>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lt1"/>
                </a:solidFill>
                <a:uFillTx/>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lt1"/>
                </a:solidFill>
                <a:uFillTx/>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lt1"/>
                </a:solidFill>
                <a:uFillTx/>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lt1"/>
                </a:solidFill>
                <a:uFillTx/>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lt1"/>
                </a:solidFill>
                <a:uFillTx/>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lt1"/>
                </a:solidFill>
                <a:uFillTx/>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uFillTx/>
              </a:defRPr>
            </a:pPr>
            <a:r>
              <a:rPr kumimoji="0" lang="en-US" sz="4000" b="1" i="0" u="none" strike="noStrike" kern="1200" cap="none" spc="0" normalizeH="0" baseline="0" noProof="0" dirty="0">
                <a:ln>
                  <a:noFill/>
                </a:ln>
                <a:solidFill>
                  <a:srgbClr val="000000"/>
                </a:solidFill>
                <a:effectLst/>
                <a:uLnTx/>
                <a:uFillTx/>
                <a:latin typeface="Calibri" panose="020F0502020204030204"/>
                <a:ea typeface="+mn-ea"/>
                <a:cs typeface="+mn-cs"/>
              </a:rPr>
              <a:t>Laboratory tests</a:t>
            </a:r>
            <a:r>
              <a:rPr kumimoji="0" lang="en-US" sz="40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40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 name="Content Placeholder 5"/>
          <p:cNvSpPr txBox="1">
            <a:spLocks/>
          </p:cNvSpPr>
          <p:nvPr/>
        </p:nvSpPr>
        <p:spPr>
          <a:xfrm>
            <a:off x="6588921" y="4223427"/>
            <a:ext cx="4220766" cy="1295400"/>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lvl1pPr marL="342900" indent="-342900" algn="r" defTabSz="914400" rtl="1" eaLnBrk="1" latinLnBrk="0" hangingPunct="1">
              <a:spcBef>
                <a:spcPct val="20000"/>
              </a:spcBef>
              <a:buFont typeface="Arial" pitchFamily="34" charset="0"/>
              <a:buChar char="•"/>
              <a:defRPr sz="3200" kern="1200">
                <a:solidFill>
                  <a:schemeClr val="lt1"/>
                </a:solidFill>
                <a:uFillTx/>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lt1"/>
                </a:solidFill>
                <a:uFillTx/>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lt1"/>
                </a:solidFill>
                <a:uFillTx/>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lt1"/>
                </a:solidFill>
                <a:uFillTx/>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lt1"/>
                </a:solidFill>
                <a:uFillTx/>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lt1"/>
                </a:solidFill>
                <a:uFillTx/>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lt1"/>
                </a:solidFill>
                <a:uFillTx/>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lt1"/>
                </a:solidFill>
                <a:uFillTx/>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lt1"/>
                </a:solidFill>
                <a:uFillTx/>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uFillTx/>
              </a:defRPr>
            </a:pPr>
            <a:r>
              <a:rPr kumimoji="0" lang="en-US" sz="4000" b="1" i="0" u="none" strike="noStrike" kern="1200" cap="none" spc="0" normalizeH="0" baseline="0" noProof="0" dirty="0">
                <a:ln>
                  <a:noFill/>
                </a:ln>
                <a:solidFill>
                  <a:srgbClr val="000000"/>
                </a:solidFill>
                <a:effectLst/>
                <a:uLnTx/>
                <a:uFillTx/>
                <a:latin typeface="Calibri" panose="020F0502020204030204"/>
                <a:ea typeface="+mn-ea"/>
                <a:cs typeface="+mn-cs"/>
              </a:rPr>
              <a:t>Motility testing</a:t>
            </a:r>
          </a:p>
        </p:txBody>
      </p:sp>
    </p:spTree>
    <p:extLst>
      <p:ext uri="{BB962C8B-B14F-4D97-AF65-F5344CB8AC3E}">
        <p14:creationId xmlns:p14="http://schemas.microsoft.com/office/powerpoint/2010/main" val="34686736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a:bodyPr>
          <a:lstStyle/>
          <a:p>
            <a:pPr algn="ctr">
              <a:defRPr>
                <a:uFillTx/>
              </a:defRPr>
            </a:pPr>
            <a:r>
              <a:rPr lang="en-US" b="1" dirty="0">
                <a:solidFill>
                  <a:srgbClr val="7030A0"/>
                </a:solidFill>
                <a:uFillTx/>
              </a:rPr>
              <a:t>Imaging</a:t>
            </a:r>
            <a:br>
              <a:rPr lang="en-US" dirty="0">
                <a:uFillTx/>
              </a:rPr>
            </a:br>
            <a:endParaRPr lang="en-US" dirty="0">
              <a:uFillTx/>
            </a:endParaRPr>
          </a:p>
        </p:txBody>
      </p:sp>
      <p:sp>
        <p:nvSpPr>
          <p:cNvPr id="3" name="Content Placeholder 2"/>
          <p:cNvSpPr>
            <a:spLocks noGrp="1"/>
          </p:cNvSpPr>
          <p:nvPr>
            <p:ph idx="1"/>
          </p:nvPr>
        </p:nvSpPr>
        <p:spPr>
          <a:xfrm>
            <a:off x="1097280" y="1857374"/>
            <a:ext cx="5217795" cy="4562703"/>
          </a:xfrm>
        </p:spPr>
        <p:txBody>
          <a:bodyPr rtlCol="1">
            <a:normAutofit/>
          </a:bodyPr>
          <a:lstStyle/>
          <a:p>
            <a:pPr marL="0" indent="0" algn="l" rtl="0">
              <a:buNone/>
              <a:defRPr>
                <a:uFillTx/>
              </a:defRPr>
            </a:pPr>
            <a:r>
              <a:rPr lang="en-US" sz="2800" b="1" u="sng" dirty="0">
                <a:solidFill>
                  <a:schemeClr val="accent6">
                    <a:lumMod val="50000"/>
                  </a:schemeClr>
                </a:solidFill>
              </a:rPr>
              <a:t> Abdominal radiograph:</a:t>
            </a:r>
          </a:p>
          <a:p>
            <a:pPr marL="0" indent="0" algn="l" rtl="0">
              <a:buNone/>
              <a:defRPr>
                <a:uFillTx/>
              </a:defRPr>
            </a:pPr>
            <a:r>
              <a:rPr lang="en-US" dirty="0">
                <a:uFillTx/>
              </a:rPr>
              <a:t> </a:t>
            </a:r>
            <a:r>
              <a:rPr lang="en-US" sz="2400" dirty="0">
                <a:solidFill>
                  <a:srgbClr val="FF0000"/>
                </a:solidFill>
              </a:rPr>
              <a:t>A plain abdominal radiograph is not indicated for the routine evaluation of functional constipation</a:t>
            </a:r>
          </a:p>
          <a:p>
            <a:pPr marL="0" indent="0" algn="l" rtl="0">
              <a:buNone/>
              <a:defRPr>
                <a:uFillTx/>
              </a:defRPr>
            </a:pPr>
            <a:r>
              <a:rPr lang="en-US" sz="2400" b="1" dirty="0">
                <a:solidFill>
                  <a:srgbClr val="FF0000"/>
                </a:solidFill>
              </a:rPr>
              <a:t>Indications:</a:t>
            </a:r>
            <a:r>
              <a:rPr lang="en-US" sz="2400" b="1" dirty="0"/>
              <a:t> </a:t>
            </a:r>
          </a:p>
          <a:p>
            <a:pPr algn="l" rtl="0">
              <a:defRPr>
                <a:uFillTx/>
              </a:defRPr>
            </a:pPr>
            <a:r>
              <a:rPr lang="en-US" sz="2400" dirty="0"/>
              <a:t> Inadequate historical information to determine if the patient has constipation </a:t>
            </a:r>
          </a:p>
          <a:p>
            <a:pPr algn="l" rtl="0">
              <a:defRPr>
                <a:uFillTx/>
              </a:defRPr>
            </a:pPr>
            <a:r>
              <a:rPr lang="en-US" sz="2400" dirty="0"/>
              <a:t> If the physical examination is limited by patient cooperation, obesity</a:t>
            </a:r>
          </a:p>
          <a:p>
            <a:pPr algn="l" rtl="0">
              <a:defRPr>
                <a:uFillTx/>
              </a:defRPr>
            </a:pPr>
            <a:r>
              <a:rPr lang="en-US" dirty="0">
                <a:uFillTx/>
              </a:rPr>
              <a:t>Fecal impaction , acute constipation </a:t>
            </a:r>
          </a:p>
          <a:p>
            <a:pPr algn="l" rtl="0">
              <a:defRPr>
                <a:uFillTx/>
              </a:defRPr>
            </a:pPr>
            <a:endParaRPr lang="en-US" dirty="0">
              <a:uFillTx/>
            </a:endParaRPr>
          </a:p>
        </p:txBody>
      </p:sp>
      <p:pic>
        <p:nvPicPr>
          <p:cNvPr id="4" name="Picture 3"/>
          <p:cNvPicPr>
            <a:picLocks noChangeAspect="1"/>
          </p:cNvPicPr>
          <p:nvPr/>
        </p:nvPicPr>
        <p:blipFill>
          <a:blip r:embed="rId3"/>
          <a:stretch>
            <a:fillRect/>
          </a:stretch>
        </p:blipFill>
        <p:spPr>
          <a:xfrm>
            <a:off x="6393162" y="1737360"/>
            <a:ext cx="2793380" cy="4407508"/>
          </a:xfrm>
          <a:prstGeom prst="rect">
            <a:avLst/>
          </a:prstGeom>
        </p:spPr>
      </p:pic>
      <p:pic>
        <p:nvPicPr>
          <p:cNvPr id="3074" name="Picture 2" descr="The Abdominal XRay: A relic or a reliable tool? — Taming the SR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05617" y="2128213"/>
            <a:ext cx="2786383" cy="3625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222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b="1">
                <a:solidFill>
                  <a:srgbClr val="7030A0"/>
                </a:solidFill>
                <a:uFillTx/>
                <a:cs typeface="Times New Roman" panose="02020603050405020304" pitchFamily="18" charset="0"/>
              </a:rPr>
              <a:t>Barium enema</a:t>
            </a:r>
            <a:endParaRPr lang="en-US" altLang="en-US">
              <a:solidFill>
                <a:srgbClr val="7030A0"/>
              </a:solidFill>
              <a:uFillTx/>
              <a:cs typeface="Times New Roman" panose="02020603050405020304" pitchFamily="18" charset="0"/>
            </a:endParaRPr>
          </a:p>
        </p:txBody>
      </p:sp>
      <p:sp>
        <p:nvSpPr>
          <p:cNvPr id="3" name="Content Placeholder 2"/>
          <p:cNvSpPr>
            <a:spLocks noGrp="1"/>
          </p:cNvSpPr>
          <p:nvPr>
            <p:ph idx="1"/>
          </p:nvPr>
        </p:nvSpPr>
        <p:spPr>
          <a:xfrm>
            <a:off x="953236" y="1566863"/>
            <a:ext cx="10548201" cy="4525962"/>
          </a:xfrm>
        </p:spPr>
        <p:txBody>
          <a:bodyPr rtlCol="1">
            <a:noAutofit/>
          </a:bodyPr>
          <a:lstStyle/>
          <a:p>
            <a:pPr marL="0" indent="0">
              <a:buNone/>
              <a:defRPr>
                <a:uFillTx/>
              </a:defRPr>
            </a:pPr>
            <a:endParaRPr lang="en-US" dirty="0">
              <a:uFillTx/>
            </a:endParaRPr>
          </a:p>
          <a:p>
            <a:pPr algn="l" rtl="0">
              <a:defRPr>
                <a:uFillTx/>
              </a:defRPr>
            </a:pPr>
            <a:r>
              <a:rPr lang="en-US" dirty="0">
                <a:uFillTx/>
              </a:rPr>
              <a:t> A </a:t>
            </a:r>
            <a:r>
              <a:rPr lang="en-US" u="sng" dirty="0">
                <a:uFillTx/>
                <a:hlinkClick r:id="rId3"/>
              </a:rPr>
              <a:t>barium</a:t>
            </a:r>
            <a:r>
              <a:rPr lang="en-US" dirty="0">
                <a:uFillTx/>
              </a:rPr>
              <a:t> enema provides </a:t>
            </a:r>
            <a:r>
              <a:rPr lang="en-US" b="1" u="sng" dirty="0">
                <a:solidFill>
                  <a:srgbClr val="FF0000"/>
                </a:solidFill>
                <a:effectLst>
                  <a:outerShdw blurRad="38100" dist="38100" dir="2700000" algn="tl">
                    <a:srgbClr val="000000">
                      <a:alpha val="43137"/>
                    </a:srgbClr>
                  </a:outerShdw>
                </a:effectLst>
                <a:uFillTx/>
              </a:rPr>
              <a:t>supportive evidence </a:t>
            </a:r>
            <a:r>
              <a:rPr lang="en-US" dirty="0">
                <a:uFillTx/>
              </a:rPr>
              <a:t>for </a:t>
            </a:r>
            <a:r>
              <a:rPr lang="en-US" b="1" u="sng" dirty="0" err="1">
                <a:solidFill>
                  <a:schemeClr val="accent2"/>
                </a:solidFill>
                <a:uFillTx/>
              </a:rPr>
              <a:t>Hirschsprung</a:t>
            </a:r>
            <a:r>
              <a:rPr lang="en-US" b="1" u="sng" dirty="0">
                <a:solidFill>
                  <a:schemeClr val="accent2"/>
                </a:solidFill>
                <a:uFillTx/>
              </a:rPr>
              <a:t> disease </a:t>
            </a:r>
            <a:r>
              <a:rPr lang="en-US" dirty="0">
                <a:uFillTx/>
              </a:rPr>
              <a:t>in children with features suggestive of this disorder, such as </a:t>
            </a:r>
            <a:r>
              <a:rPr lang="en-US" b="1" dirty="0">
                <a:solidFill>
                  <a:schemeClr val="tx1">
                    <a:lumMod val="95000"/>
                    <a:lumOff val="5000"/>
                  </a:schemeClr>
                </a:solidFill>
                <a:uFillTx/>
              </a:rPr>
              <a:t>early onset constipation from the neonatal period</a:t>
            </a:r>
            <a:r>
              <a:rPr lang="en-US" dirty="0">
                <a:solidFill>
                  <a:schemeClr val="tx1">
                    <a:lumMod val="95000"/>
                    <a:lumOff val="5000"/>
                  </a:schemeClr>
                </a:solidFill>
                <a:uFillTx/>
              </a:rPr>
              <a:t>, especially with delayed passage of meconium, or suggestive findings on </a:t>
            </a:r>
            <a:r>
              <a:rPr lang="en-US" b="1" dirty="0" err="1">
                <a:solidFill>
                  <a:schemeClr val="tx1">
                    <a:lumMod val="95000"/>
                    <a:lumOff val="5000"/>
                  </a:schemeClr>
                </a:solidFill>
                <a:uFillTx/>
              </a:rPr>
              <a:t>anorectal</a:t>
            </a:r>
            <a:r>
              <a:rPr lang="en-US" b="1" dirty="0">
                <a:solidFill>
                  <a:schemeClr val="tx1">
                    <a:lumMod val="95000"/>
                    <a:lumOff val="5000"/>
                  </a:schemeClr>
                </a:solidFill>
                <a:uFillTx/>
              </a:rPr>
              <a:t> examination (</a:t>
            </a:r>
            <a:r>
              <a:rPr lang="en-US" b="1" dirty="0" err="1">
                <a:solidFill>
                  <a:schemeClr val="tx1">
                    <a:lumMod val="95000"/>
                    <a:lumOff val="5000"/>
                  </a:schemeClr>
                </a:solidFill>
                <a:uFillTx/>
              </a:rPr>
              <a:t>ano</a:t>
            </a:r>
            <a:r>
              <a:rPr lang="en-US" b="1" dirty="0" err="1">
                <a:solidFill>
                  <a:schemeClr val="tx1">
                    <a:lumMod val="95000"/>
                    <a:lumOff val="5000"/>
                  </a:schemeClr>
                </a:solidFill>
              </a:rPr>
              <a:t>rectal</a:t>
            </a:r>
            <a:r>
              <a:rPr lang="en-US" b="1" dirty="0">
                <a:solidFill>
                  <a:schemeClr val="tx1">
                    <a:lumMod val="95000"/>
                    <a:lumOff val="5000"/>
                  </a:schemeClr>
                </a:solidFill>
              </a:rPr>
              <a:t> anomaly)</a:t>
            </a:r>
            <a:r>
              <a:rPr lang="en-US" dirty="0">
                <a:solidFill>
                  <a:schemeClr val="tx1">
                    <a:lumMod val="95000"/>
                    <a:lumOff val="5000"/>
                  </a:schemeClr>
                </a:solidFill>
                <a:uFillTx/>
              </a:rPr>
              <a:t>. </a:t>
            </a:r>
          </a:p>
          <a:p>
            <a:pPr algn="l" rtl="0">
              <a:defRPr>
                <a:uFillTx/>
              </a:defRPr>
            </a:pPr>
            <a:r>
              <a:rPr lang="en-US" dirty="0">
                <a:uFillTx/>
              </a:rPr>
              <a:t>The study should be performed </a:t>
            </a:r>
            <a:r>
              <a:rPr lang="en-US" b="1" i="1" u="sng" dirty="0">
                <a:solidFill>
                  <a:srgbClr val="FF0000"/>
                </a:solidFill>
                <a:effectLst>
                  <a:outerShdw blurRad="38100" dist="38100" dir="2700000" algn="tl">
                    <a:srgbClr val="000000">
                      <a:alpha val="43137"/>
                    </a:srgbClr>
                  </a:outerShdw>
                </a:effectLst>
                <a:uFillTx/>
              </a:rPr>
              <a:t>" unprepared ",  </a:t>
            </a:r>
            <a:r>
              <a:rPr lang="en-US" dirty="0" err="1">
                <a:uFillTx/>
              </a:rPr>
              <a:t>i.e</a:t>
            </a:r>
            <a:r>
              <a:rPr lang="en-US" dirty="0">
                <a:uFillTx/>
              </a:rPr>
              <a:t>, without measures to remove stool from the rectum</a:t>
            </a:r>
            <a:r>
              <a:rPr lang="en-US" b="1" u="sng" dirty="0">
                <a:solidFill>
                  <a:srgbClr val="C09B00"/>
                </a:solidFill>
                <a:uFillTx/>
              </a:rPr>
              <a:t> </a:t>
            </a:r>
            <a:endParaRPr lang="en-US" dirty="0">
              <a:uFillTx/>
            </a:endParaRPr>
          </a:p>
          <a:p>
            <a:pPr lvl="1" algn="l" rtl="0">
              <a:buFont typeface="Wingdings" pitchFamily="2" charset="2"/>
              <a:buChar char="Ø"/>
              <a:defRPr>
                <a:uFillTx/>
              </a:defRPr>
            </a:pPr>
            <a:r>
              <a:rPr lang="en-US" sz="2400" b="1" dirty="0">
                <a:solidFill>
                  <a:srgbClr val="FF0000"/>
                </a:solidFill>
              </a:rPr>
              <a:t>Functional constipation </a:t>
            </a:r>
            <a:r>
              <a:rPr lang="en-US" sz="2400" b="1" dirty="0">
                <a:solidFill>
                  <a:srgbClr val="FF0000"/>
                </a:solidFill>
                <a:sym typeface="Wingdings 3" pitchFamily="18" charset="2"/>
              </a:rPr>
              <a:t> massive amounts of stool, no transition zone.</a:t>
            </a:r>
          </a:p>
          <a:p>
            <a:pPr lvl="1" algn="l" rtl="0">
              <a:buNone/>
              <a:defRPr>
                <a:uFillTx/>
              </a:defRPr>
            </a:pPr>
            <a:endParaRPr lang="en-US" sz="2400" b="1" dirty="0">
              <a:solidFill>
                <a:srgbClr val="FF0000"/>
              </a:solidFill>
            </a:endParaRPr>
          </a:p>
          <a:p>
            <a:pPr lvl="1" algn="l" rtl="0">
              <a:buFont typeface="Wingdings" pitchFamily="2" charset="2"/>
              <a:buChar char="Ø"/>
              <a:defRPr>
                <a:uFillTx/>
              </a:defRPr>
            </a:pPr>
            <a:r>
              <a:rPr lang="en-US" sz="2400" b="1" dirty="0" err="1">
                <a:solidFill>
                  <a:srgbClr val="FF0000"/>
                </a:solidFill>
              </a:rPr>
              <a:t>Hirschsprung</a:t>
            </a:r>
            <a:r>
              <a:rPr lang="en-US" sz="2400" b="1" dirty="0">
                <a:solidFill>
                  <a:srgbClr val="FF0000"/>
                </a:solidFill>
              </a:rPr>
              <a:t> disease</a:t>
            </a:r>
            <a:r>
              <a:rPr lang="en-US" sz="2400" b="1" dirty="0">
                <a:solidFill>
                  <a:srgbClr val="FF0000"/>
                </a:solidFill>
                <a:sym typeface="Wingdings 3" pitchFamily="18" charset="2"/>
              </a:rPr>
              <a:t> transition zone, delayed evacuation (&gt;24 hours).</a:t>
            </a:r>
          </a:p>
          <a:p>
            <a:pPr marL="201168" lvl="1" indent="0" algn="l" rtl="0">
              <a:buNone/>
              <a:defRPr>
                <a:uFillTx/>
              </a:defRPr>
            </a:pPr>
            <a:endParaRPr lang="en-US" sz="1800" b="1" dirty="0">
              <a:sym typeface="Wingdings 3" pitchFamily="18" charset="2"/>
            </a:endParaRPr>
          </a:p>
          <a:p>
            <a:pPr lvl="1" algn="l" rtl="0">
              <a:buFont typeface="Wingdings" pitchFamily="2" charset="2"/>
              <a:buChar char="Ø"/>
              <a:defRPr>
                <a:uFillTx/>
              </a:defRPr>
            </a:pPr>
            <a:r>
              <a:rPr lang="en-US" sz="1800" b="1" dirty="0">
                <a:solidFill>
                  <a:schemeClr val="tx1">
                    <a:lumMod val="95000"/>
                    <a:lumOff val="5000"/>
                  </a:schemeClr>
                </a:solidFill>
              </a:rPr>
              <a:t> Less reliable during the 1st months of life, as the proximal colon may require several months after birth to dilate sufficiently for a transition zone to be apparent.</a:t>
            </a:r>
          </a:p>
          <a:p>
            <a:pPr lvl="1" algn="l" rtl="0">
              <a:buFont typeface="Wingdings" pitchFamily="2" charset="2"/>
              <a:buChar char="Ø"/>
              <a:defRPr>
                <a:uFillTx/>
              </a:defRPr>
            </a:pPr>
            <a:endParaRPr lang="en-US" sz="1800" b="1" dirty="0">
              <a:solidFill>
                <a:schemeClr val="tx1">
                  <a:lumMod val="95000"/>
                  <a:lumOff val="5000"/>
                </a:schemeClr>
              </a:solidFill>
              <a:sym typeface="Wingdings 3" pitchFamily="18" charset="2"/>
            </a:endParaRPr>
          </a:p>
          <a:p>
            <a:pPr algn="l" rtl="0">
              <a:defRPr>
                <a:uFillTx/>
              </a:defRPr>
            </a:pPr>
            <a:endParaRPr lang="en-US" b="1" dirty="0">
              <a:solidFill>
                <a:srgbClr val="B21093"/>
              </a:solidFill>
              <a:uFillTx/>
            </a:endParaRPr>
          </a:p>
        </p:txBody>
      </p:sp>
    </p:spTree>
    <p:extLst>
      <p:ext uri="{BB962C8B-B14F-4D97-AF65-F5344CB8AC3E}">
        <p14:creationId xmlns:p14="http://schemas.microsoft.com/office/powerpoint/2010/main" val="4633873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242888" y="1800225"/>
            <a:ext cx="11758612" cy="4627561"/>
          </a:xfrm>
        </p:spPr>
        <p:txBody>
          <a:bodyPr>
            <a:normAutofit/>
          </a:bodyPr>
          <a:lstStyle/>
          <a:p>
            <a:pPr lvl="1" algn="l" rtl="0" eaLnBrk="1" hangingPunct="1">
              <a:lnSpc>
                <a:spcPct val="80000"/>
              </a:lnSpc>
              <a:buFont typeface="Wingdings" panose="05000000000000000000" pitchFamily="2" charset="2"/>
              <a:buChar char="Ø"/>
            </a:pPr>
            <a:r>
              <a:rPr lang="en-US" altLang="en-US" sz="2000" b="1" dirty="0">
                <a:solidFill>
                  <a:srgbClr val="B21093"/>
                </a:solidFill>
                <a:cs typeface="Arial" panose="020B0604020202020204" pitchFamily="34" charset="0"/>
              </a:rPr>
              <a:t>Do not use an air-contrast enema; </a:t>
            </a:r>
            <a:r>
              <a:rPr lang="en-US" altLang="en-US" sz="2000" dirty="0">
                <a:cs typeface="Arial" panose="020B0604020202020204" pitchFamily="34" charset="0"/>
              </a:rPr>
              <a:t>because radiographic evaluation for </a:t>
            </a:r>
            <a:r>
              <a:rPr lang="en-US" altLang="en-US" sz="2000" dirty="0" err="1">
                <a:cs typeface="Arial" panose="020B0604020202020204" pitchFamily="34" charset="0"/>
              </a:rPr>
              <a:t>Hirschsprung</a:t>
            </a:r>
            <a:r>
              <a:rPr lang="en-US" altLang="en-US" sz="2000" dirty="0">
                <a:cs typeface="Arial" panose="020B0604020202020204" pitchFamily="34" charset="0"/>
              </a:rPr>
              <a:t> disease (HD) depends on finding a change in colonic caliber between the normal and abnormal </a:t>
            </a:r>
            <a:r>
              <a:rPr lang="en-US" altLang="en-US" sz="2000" dirty="0" err="1">
                <a:cs typeface="Arial" panose="020B0604020202020204" pitchFamily="34" charset="0"/>
              </a:rPr>
              <a:t>aganglionic</a:t>
            </a:r>
            <a:r>
              <a:rPr lang="en-US" altLang="en-US" sz="2000" dirty="0">
                <a:cs typeface="Arial" panose="020B0604020202020204" pitchFamily="34" charset="0"/>
              </a:rPr>
              <a:t> segment.</a:t>
            </a:r>
          </a:p>
          <a:p>
            <a:pPr lvl="1" algn="l" rtl="0" eaLnBrk="1" hangingPunct="1">
              <a:lnSpc>
                <a:spcPct val="80000"/>
              </a:lnSpc>
              <a:buFont typeface="Wingdings" panose="05000000000000000000" pitchFamily="2" charset="2"/>
              <a:buChar char="Ø"/>
            </a:pPr>
            <a:r>
              <a:rPr lang="en-US" altLang="en-US" sz="2000" dirty="0">
                <a:cs typeface="Arial" panose="020B0604020202020204" pitchFamily="34" charset="0"/>
              </a:rPr>
              <a:t> With an air-contrast study, the colon is evacuated to identify mucosal abnormalities. </a:t>
            </a:r>
          </a:p>
          <a:p>
            <a:pPr lvl="1" algn="l" rtl="0" eaLnBrk="1" hangingPunct="1">
              <a:lnSpc>
                <a:spcPct val="80000"/>
              </a:lnSpc>
              <a:buFont typeface="Arial" panose="020B0604020202020204" pitchFamily="34" charset="0"/>
              <a:buNone/>
            </a:pPr>
            <a:endParaRPr lang="en-US" altLang="en-US" sz="2000" dirty="0">
              <a:cs typeface="Arial" panose="020B0604020202020204" pitchFamily="34" charset="0"/>
            </a:endParaRPr>
          </a:p>
          <a:p>
            <a:pPr lvl="1" algn="l" rtl="0" eaLnBrk="1" hangingPunct="1">
              <a:lnSpc>
                <a:spcPct val="80000"/>
              </a:lnSpc>
              <a:buFont typeface="Wingdings" panose="05000000000000000000" pitchFamily="2" charset="2"/>
              <a:buChar char="Ø"/>
            </a:pPr>
            <a:r>
              <a:rPr lang="en-US" altLang="en-US" sz="2000" dirty="0">
                <a:cs typeface="Arial" panose="020B0604020202020204" pitchFamily="34" charset="0"/>
              </a:rPr>
              <a:t>By </a:t>
            </a:r>
            <a:r>
              <a:rPr lang="en-US" altLang="en-US" sz="2000" b="1" dirty="0">
                <a:solidFill>
                  <a:schemeClr val="accent2">
                    <a:lumMod val="75000"/>
                  </a:schemeClr>
                </a:solidFill>
                <a:cs typeface="Arial" panose="020B0604020202020204" pitchFamily="34" charset="0"/>
              </a:rPr>
              <a:t>evacuating the colon prior to study</a:t>
            </a:r>
            <a:r>
              <a:rPr lang="en-US" altLang="en-US" sz="2000" dirty="0">
                <a:cs typeface="Arial" panose="020B0604020202020204" pitchFamily="34" charset="0"/>
              </a:rPr>
              <a:t>, any caliber change may be masked.</a:t>
            </a:r>
          </a:p>
          <a:p>
            <a:pPr lvl="1" algn="l" rtl="0" eaLnBrk="1" hangingPunct="1">
              <a:buFont typeface="Wingdings" panose="05000000000000000000" pitchFamily="2" charset="2"/>
              <a:buChar char="Ø"/>
            </a:pPr>
            <a:r>
              <a:rPr lang="en-US" altLang="en-US" sz="2000" dirty="0">
                <a:cs typeface="Arial" panose="020B0604020202020204" pitchFamily="34" charset="0"/>
              </a:rPr>
              <a:t>Moreover, </a:t>
            </a:r>
            <a:r>
              <a:rPr lang="en-US" altLang="en-US" sz="2000" b="1" dirty="0">
                <a:solidFill>
                  <a:schemeClr val="accent2">
                    <a:lumMod val="75000"/>
                  </a:schemeClr>
                </a:solidFill>
                <a:cs typeface="Arial" panose="020B0604020202020204" pitchFamily="34" charset="0"/>
              </a:rPr>
              <a:t>do not perform any form of rectal manipulation </a:t>
            </a:r>
            <a:r>
              <a:rPr lang="en-US" altLang="en-US" sz="2000" dirty="0">
                <a:cs typeface="Arial" panose="020B0604020202020204" pitchFamily="34" charset="0"/>
              </a:rPr>
              <a:t>on the child for 48 hours prior to the procedure</a:t>
            </a:r>
          </a:p>
          <a:p>
            <a:pPr lvl="1" algn="l" rtl="0" eaLnBrk="1" hangingPunct="1">
              <a:buFont typeface="Wingdings" panose="05000000000000000000" pitchFamily="2" charset="2"/>
              <a:buChar char="Ø"/>
            </a:pPr>
            <a:r>
              <a:rPr lang="en-US" altLang="en-US" sz="2000" dirty="0">
                <a:cs typeface="Arial" panose="020B0604020202020204" pitchFamily="34" charset="0"/>
              </a:rPr>
              <a:t>The radiologist is looking for a change in colonic diameter from the narrow </a:t>
            </a:r>
            <a:r>
              <a:rPr lang="en-US" altLang="en-US" sz="2000" dirty="0" err="1">
                <a:cs typeface="Arial" panose="020B0604020202020204" pitchFamily="34" charset="0"/>
              </a:rPr>
              <a:t>aganglionic</a:t>
            </a:r>
            <a:r>
              <a:rPr lang="en-US" altLang="en-US" sz="2000" dirty="0">
                <a:cs typeface="Arial" panose="020B0604020202020204" pitchFamily="34" charset="0"/>
              </a:rPr>
              <a:t> segment to more dilated ganglionic segment.</a:t>
            </a:r>
          </a:p>
          <a:p>
            <a:pPr lvl="1" algn="l" rtl="0" eaLnBrk="1" hangingPunct="1">
              <a:buFont typeface="Wingdings" panose="05000000000000000000" pitchFamily="2" charset="2"/>
              <a:buChar char="Ø"/>
            </a:pPr>
            <a:r>
              <a:rPr lang="en-US" altLang="en-US" sz="2000" dirty="0">
                <a:cs typeface="Arial" panose="020B0604020202020204" pitchFamily="34" charset="0"/>
              </a:rPr>
              <a:t> </a:t>
            </a:r>
            <a:r>
              <a:rPr lang="en-US" altLang="en-US" sz="2000" dirty="0">
                <a:solidFill>
                  <a:srgbClr val="FF0066"/>
                </a:solidFill>
                <a:cs typeface="Arial" panose="020B0604020202020204" pitchFamily="34" charset="0"/>
              </a:rPr>
              <a:t>This </a:t>
            </a:r>
            <a:r>
              <a:rPr lang="en-US" altLang="en-US" sz="2000" i="1" u="sng" dirty="0">
                <a:solidFill>
                  <a:srgbClr val="FF0066"/>
                </a:solidFill>
                <a:cs typeface="Arial" panose="020B0604020202020204" pitchFamily="34" charset="0"/>
              </a:rPr>
              <a:t>transition zone</a:t>
            </a:r>
            <a:r>
              <a:rPr lang="en-US" altLang="en-US" sz="2000" dirty="0">
                <a:solidFill>
                  <a:srgbClr val="FF0066"/>
                </a:solidFill>
                <a:cs typeface="Arial" panose="020B0604020202020204" pitchFamily="34" charset="0"/>
              </a:rPr>
              <a:t> </a:t>
            </a:r>
            <a:r>
              <a:rPr lang="en-US" altLang="en-US" sz="2000" dirty="0">
                <a:cs typeface="Arial" panose="020B0604020202020204" pitchFamily="34" charset="0"/>
              </a:rPr>
              <a:t>is characteristic of </a:t>
            </a:r>
            <a:r>
              <a:rPr lang="en-US" altLang="en-US" sz="2000" dirty="0" err="1">
                <a:cs typeface="Arial" panose="020B0604020202020204" pitchFamily="34" charset="0"/>
              </a:rPr>
              <a:t>Hirschsprung</a:t>
            </a:r>
            <a:r>
              <a:rPr lang="en-US" altLang="en-US" sz="2000" dirty="0">
                <a:cs typeface="Arial" panose="020B0604020202020204" pitchFamily="34" charset="0"/>
              </a:rPr>
              <a:t> disease, &amp; rectal manipulation may transiently dilate the narrowed distal segment, causing a false negative result.</a:t>
            </a:r>
          </a:p>
          <a:p>
            <a:pPr lvl="1" algn="l" rtl="0" eaLnBrk="1" hangingPunct="1">
              <a:buFont typeface="Wingdings" panose="05000000000000000000" pitchFamily="2" charset="2"/>
              <a:buChar char="Ø"/>
            </a:pPr>
            <a:endParaRPr lang="en-US" altLang="en-US" sz="2000" dirty="0">
              <a:cs typeface="Arial" panose="020B0604020202020204" pitchFamily="34" charset="0"/>
            </a:endParaRPr>
          </a:p>
          <a:p>
            <a:pPr lvl="1" algn="l" rtl="0" eaLnBrk="1" hangingPunct="1">
              <a:buFont typeface="Wingdings" panose="05000000000000000000" pitchFamily="2" charset="2"/>
              <a:buChar char="Ø"/>
            </a:pPr>
            <a:r>
              <a:rPr lang="en-US" altLang="en-US" i="1" dirty="0">
                <a:solidFill>
                  <a:srgbClr val="7030A0"/>
                </a:solidFill>
                <a:effectLst>
                  <a:outerShdw blurRad="38100" dist="38100" dir="2700000" algn="tl">
                    <a:srgbClr val="000000">
                      <a:alpha val="43137"/>
                    </a:srgbClr>
                  </a:outerShdw>
                </a:effectLst>
                <a:cs typeface="Arial" panose="020B0604020202020204" pitchFamily="34" charset="0"/>
              </a:rPr>
              <a:t>In the case of HD, Some providers use </a:t>
            </a:r>
            <a:r>
              <a:rPr lang="en-US" altLang="en-US" i="1" u="sng" dirty="0" err="1">
                <a:solidFill>
                  <a:srgbClr val="7030A0"/>
                </a:solidFill>
                <a:effectLst>
                  <a:outerShdw blurRad="38100" dist="38100" dir="2700000" algn="tl">
                    <a:srgbClr val="000000">
                      <a:alpha val="43137"/>
                    </a:srgbClr>
                  </a:outerShdw>
                </a:effectLst>
                <a:cs typeface="Arial" panose="020B0604020202020204" pitchFamily="34" charset="0"/>
              </a:rPr>
              <a:t>anorectal</a:t>
            </a:r>
            <a:r>
              <a:rPr lang="en-US" altLang="en-US" i="1" u="sng" dirty="0">
                <a:solidFill>
                  <a:srgbClr val="7030A0"/>
                </a:solidFill>
                <a:effectLst>
                  <a:outerShdw blurRad="38100" dist="38100" dir="2700000" algn="tl">
                    <a:srgbClr val="000000">
                      <a:alpha val="43137"/>
                    </a:srgbClr>
                  </a:outerShdw>
                </a:effectLst>
                <a:cs typeface="Arial" panose="020B0604020202020204" pitchFamily="34" charset="0"/>
              </a:rPr>
              <a:t> </a:t>
            </a:r>
            <a:r>
              <a:rPr lang="en-US" altLang="en-US" i="1" u="sng" dirty="0" err="1">
                <a:solidFill>
                  <a:srgbClr val="7030A0"/>
                </a:solidFill>
                <a:effectLst>
                  <a:outerShdw blurRad="38100" dist="38100" dir="2700000" algn="tl">
                    <a:srgbClr val="000000">
                      <a:alpha val="43137"/>
                    </a:srgbClr>
                  </a:outerShdw>
                </a:effectLst>
                <a:cs typeface="Arial" panose="020B0604020202020204" pitchFamily="34" charset="0"/>
              </a:rPr>
              <a:t>manometry</a:t>
            </a:r>
            <a:r>
              <a:rPr lang="en-US" altLang="en-US" i="1" u="sng" dirty="0">
                <a:solidFill>
                  <a:srgbClr val="7030A0"/>
                </a:solidFill>
                <a:effectLst>
                  <a:outerShdw blurRad="38100" dist="38100" dir="2700000" algn="tl">
                    <a:srgbClr val="000000">
                      <a:alpha val="43137"/>
                    </a:srgbClr>
                  </a:outerShdw>
                </a:effectLst>
                <a:cs typeface="Arial" panose="020B0604020202020204" pitchFamily="34" charset="0"/>
              </a:rPr>
              <a:t> </a:t>
            </a:r>
            <a:r>
              <a:rPr lang="en-US" altLang="en-US" i="1" dirty="0">
                <a:solidFill>
                  <a:srgbClr val="7030A0"/>
                </a:solidFill>
                <a:effectLst>
                  <a:outerShdw blurRad="38100" dist="38100" dir="2700000" algn="tl">
                    <a:srgbClr val="000000">
                      <a:alpha val="43137"/>
                    </a:srgbClr>
                  </a:outerShdw>
                </a:effectLst>
                <a:cs typeface="Arial" panose="020B0604020202020204" pitchFamily="34" charset="0"/>
              </a:rPr>
              <a:t>as the initial investigation or </a:t>
            </a:r>
            <a:r>
              <a:rPr lang="en-US" altLang="en-US" i="1" u="sng" dirty="0">
                <a:solidFill>
                  <a:srgbClr val="7030A0"/>
                </a:solidFill>
                <a:effectLst>
                  <a:outerShdw blurRad="38100" dist="38100" dir="2700000" algn="tl">
                    <a:srgbClr val="000000">
                      <a:alpha val="43137"/>
                    </a:srgbClr>
                  </a:outerShdw>
                </a:effectLst>
                <a:cs typeface="Arial" panose="020B0604020202020204" pitchFamily="34" charset="0"/>
              </a:rPr>
              <a:t>proceed directly to rectal biopsy</a:t>
            </a:r>
            <a:r>
              <a:rPr lang="en-US" altLang="en-US" i="1" dirty="0">
                <a:solidFill>
                  <a:srgbClr val="7030A0"/>
                </a:solidFill>
                <a:effectLst>
                  <a:outerShdw blurRad="38100" dist="38100" dir="2700000" algn="tl">
                    <a:srgbClr val="000000">
                      <a:alpha val="43137"/>
                    </a:srgbClr>
                  </a:outerShdw>
                </a:effectLst>
                <a:cs typeface="Arial" panose="020B0604020202020204" pitchFamily="34" charset="0"/>
              </a:rPr>
              <a:t>. In very young infants, the barium enema may be </a:t>
            </a:r>
            <a:r>
              <a:rPr lang="en-US" altLang="en-US" i="1" dirty="0">
                <a:solidFill>
                  <a:srgbClr val="7030A0"/>
                </a:solidFill>
                <a:effectLst>
                  <a:outerShdw blurRad="38100" dist="38100" dir="2700000" algn="tl">
                    <a:srgbClr val="000000">
                      <a:alpha val="43137"/>
                    </a:srgbClr>
                  </a:outerShdw>
                </a:effectLst>
              </a:rPr>
              <a:t> </a:t>
            </a:r>
            <a:r>
              <a:rPr lang="en-US" altLang="en-US" i="1" u="sng" dirty="0">
                <a:solidFill>
                  <a:srgbClr val="7030A0"/>
                </a:solidFill>
                <a:effectLst>
                  <a:outerShdw blurRad="38100" dist="38100" dir="2700000" algn="tl">
                    <a:srgbClr val="000000">
                      <a:alpha val="43137"/>
                    </a:srgbClr>
                  </a:outerShdw>
                </a:effectLst>
                <a:cs typeface="Arial" panose="020B0604020202020204" pitchFamily="34" charset="0"/>
              </a:rPr>
              <a:t>normal</a:t>
            </a:r>
            <a:r>
              <a:rPr lang="en-US" altLang="en-US" i="1" dirty="0">
                <a:solidFill>
                  <a:srgbClr val="7030A0"/>
                </a:solidFill>
                <a:effectLst>
                  <a:outerShdw blurRad="38100" dist="38100" dir="2700000" algn="tl">
                    <a:srgbClr val="000000">
                      <a:alpha val="43137"/>
                    </a:srgbClr>
                  </a:outerShdw>
                </a:effectLst>
                <a:cs typeface="Arial" panose="020B0604020202020204" pitchFamily="34" charset="0"/>
              </a:rPr>
              <a:t> and the diagnosis must be established by </a:t>
            </a:r>
            <a:r>
              <a:rPr lang="en-US" altLang="en-US" i="1" u="sng" dirty="0">
                <a:solidFill>
                  <a:srgbClr val="7030A0"/>
                </a:solidFill>
                <a:effectLst>
                  <a:outerShdw blurRad="38100" dist="38100" dir="2700000" algn="tl">
                    <a:srgbClr val="000000">
                      <a:alpha val="43137"/>
                    </a:srgbClr>
                  </a:outerShdw>
                </a:effectLst>
                <a:cs typeface="Arial" panose="020B0604020202020204" pitchFamily="34" charset="0"/>
              </a:rPr>
              <a:t>rectal biopsy</a:t>
            </a:r>
            <a:r>
              <a:rPr lang="en-US" altLang="en-US" i="1" dirty="0">
                <a:solidFill>
                  <a:srgbClr val="7030A0"/>
                </a:solidFill>
                <a:effectLst>
                  <a:outerShdw blurRad="38100" dist="38100" dir="2700000" algn="tl">
                    <a:srgbClr val="000000">
                      <a:alpha val="43137"/>
                    </a:srgbClr>
                  </a:outerShdw>
                </a:effectLst>
                <a:cs typeface="Arial" panose="020B0604020202020204" pitchFamily="34" charset="0"/>
              </a:rPr>
              <a:t>.</a:t>
            </a:r>
          </a:p>
          <a:p>
            <a:pPr lvl="1" algn="l" rtl="0" eaLnBrk="1" hangingPunct="1">
              <a:buFont typeface="Wingdings" panose="05000000000000000000" pitchFamily="2" charset="2"/>
              <a:buChar char="Ø"/>
            </a:pPr>
            <a:endParaRPr lang="en-US" altLang="en-US" sz="2000" dirty="0">
              <a:cs typeface="Arial" panose="020B0604020202020204" pitchFamily="34" charset="0"/>
            </a:endParaRPr>
          </a:p>
          <a:p>
            <a:pPr algn="l" rtl="0" eaLnBrk="1" hangingPunct="1"/>
            <a:endParaRPr lang="en-US" altLang="en-US" dirty="0">
              <a:uFillTx/>
              <a:cs typeface="Arial" panose="020B0604020202020204" pitchFamily="34" charset="0"/>
            </a:endParaRPr>
          </a:p>
        </p:txBody>
      </p:sp>
    </p:spTree>
    <p:extLst>
      <p:ext uri="{BB962C8B-B14F-4D97-AF65-F5344CB8AC3E}">
        <p14:creationId xmlns:p14="http://schemas.microsoft.com/office/powerpoint/2010/main" val="30651665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endParaRPr lang="en-US" altLang="en-US">
              <a:uFillTx/>
              <a:cs typeface="Times New Roman" panose="02020603050405020304" pitchFamily="18" charset="0"/>
            </a:endParaRPr>
          </a:p>
        </p:txBody>
      </p:sp>
      <p:pic>
        <p:nvPicPr>
          <p:cNvPr id="39939" name="Picture 2"/>
          <p:cNvPicPr>
            <a:picLocks noGrp="1" noChangeAspect="1" noChangeArrowheads="1"/>
          </p:cNvPicPr>
          <p:nvPr>
            <p:ph idx="1"/>
          </p:nvPr>
        </p:nvPicPr>
        <p:blipFill>
          <a:blip r:embed="rId2"/>
          <a:srcRect t="1065" b="9448"/>
          <a:stretch>
            <a:fillRect/>
          </a:stretch>
        </p:blipFill>
        <p:spPr>
          <a:xfrm>
            <a:off x="1524003" y="0"/>
            <a:ext cx="4328409" cy="6858000"/>
          </a:xfrm>
          <a:noFill/>
        </p:spPr>
      </p:pic>
      <p:pic>
        <p:nvPicPr>
          <p:cNvPr id="39940" name="Picture 2"/>
          <p:cNvPicPr>
            <a:picLocks noChangeAspect="1" noChangeArrowheads="1"/>
          </p:cNvPicPr>
          <p:nvPr/>
        </p:nvPicPr>
        <p:blipFill>
          <a:blip r:embed="rId3"/>
          <a:srcRect b="9639"/>
          <a:stretch>
            <a:fillRect/>
          </a:stretch>
        </p:blipFill>
        <p:spPr bwMode="auto">
          <a:xfrm>
            <a:off x="6077264" y="0"/>
            <a:ext cx="4470081" cy="6858000"/>
          </a:xfrm>
          <a:prstGeom prst="rect">
            <a:avLst/>
          </a:prstGeom>
          <a:noFill/>
          <a:ln>
            <a:noFill/>
          </a:ln>
        </p:spPr>
      </p:pic>
    </p:spTree>
    <p:extLst>
      <p:ext uri="{BB962C8B-B14F-4D97-AF65-F5344CB8AC3E}">
        <p14:creationId xmlns:p14="http://schemas.microsoft.com/office/powerpoint/2010/main" val="26615249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ar-JO"/>
          </a:p>
        </p:txBody>
      </p:sp>
      <p:sp>
        <p:nvSpPr>
          <p:cNvPr id="2" name="Content Placeholder 1"/>
          <p:cNvSpPr>
            <a:spLocks noGrp="1"/>
          </p:cNvSpPr>
          <p:nvPr>
            <p:ph idx="1"/>
          </p:nvPr>
        </p:nvSpPr>
        <p:spPr/>
        <p:txBody>
          <a:bodyPr/>
          <a:lstStyle/>
          <a:p>
            <a:endParaRPr lang="ar-JO"/>
          </a:p>
        </p:txBody>
      </p:sp>
      <p:sp>
        <p:nvSpPr>
          <p:cNvPr id="3" name="Slide Number Placeholder 2"/>
          <p:cNvSpPr>
            <a:spLocks noGrp="1"/>
          </p:cNvSpPr>
          <p:nvPr>
            <p:ph type="sldNum" sz="quarter" idx="12"/>
          </p:nvPr>
        </p:nvSpPr>
        <p:spPr>
          <a:xfrm>
            <a:off x="10216553" y="6366107"/>
            <a:ext cx="348300" cy="414000"/>
          </a:xfrm>
          <a:prstGeom prst="round2Diag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058DB212-BFA2-403F-85EF-DFD3FF6D973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56</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https://obgynkey.com/wp-content/uploads/2016/06/B9781455743339000343_f034-001-97814557433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349" y="563690"/>
            <a:ext cx="8166023" cy="4988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648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2"/>
          </p:nvPr>
        </p:nvSpPr>
        <p:spPr>
          <a:xfrm>
            <a:off x="10216553" y="6366107"/>
            <a:ext cx="348300" cy="414000"/>
          </a:xfrm>
          <a:prstGeom prst="round2Diag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058DB212-BFA2-403F-85EF-DFD3FF6D973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57</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مربع نص 4"/>
          <p:cNvSpPr txBox="1"/>
          <p:nvPr/>
        </p:nvSpPr>
        <p:spPr>
          <a:xfrm>
            <a:off x="514350" y="2529355"/>
            <a:ext cx="11258549" cy="203132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In </a:t>
            </a:r>
            <a:r>
              <a:rPr kumimoji="0" lang="en-US" sz="1800" b="1" i="0" u="sng" strike="noStrike" kern="1200" cap="none" spc="0" normalizeH="0" baseline="0" noProof="0" dirty="0" err="1">
                <a:ln>
                  <a:noFill/>
                </a:ln>
                <a:solidFill>
                  <a:srgbClr val="FF6B00"/>
                </a:solidFill>
                <a:effectLst/>
                <a:uLnTx/>
                <a:uFillTx/>
                <a:latin typeface="Calibri" panose="020F0502020204030204"/>
                <a:ea typeface="+mn-ea"/>
                <a:cs typeface="+mn-cs"/>
              </a:rPr>
              <a:t>Hirschsprung</a:t>
            </a:r>
            <a:r>
              <a:rPr kumimoji="0" lang="en-US" sz="1800" b="1" i="0" u="sng" strike="noStrike" kern="1200" cap="none" spc="0" normalizeH="0" baseline="0" noProof="0" dirty="0">
                <a:ln>
                  <a:noFill/>
                </a:ln>
                <a:solidFill>
                  <a:srgbClr val="FF6B00"/>
                </a:solidFill>
                <a:effectLst/>
                <a:uLnTx/>
                <a:uFillTx/>
                <a:latin typeface="Calibri" panose="020F0502020204030204"/>
                <a:ea typeface="+mn-ea"/>
                <a:cs typeface="+mn-cs"/>
              </a:rPr>
              <a:t> disease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we order </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barium enema</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C00000"/>
                </a:solidFill>
                <a:effectLst/>
                <a:uLnTx/>
                <a:uFillTx/>
                <a:latin typeface="Calibri" panose="020F0502020204030204"/>
                <a:ea typeface="+mn-ea"/>
                <a:cs typeface="+mn-cs"/>
              </a:rPr>
              <a:t>Anorectal</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C00000"/>
                </a:solidFill>
                <a:effectLst/>
                <a:uLnTx/>
                <a:uFillTx/>
                <a:latin typeface="Calibri" panose="020F0502020204030204"/>
                <a:ea typeface="+mn-ea"/>
                <a:cs typeface="+mn-cs"/>
              </a:rPr>
              <a:t>manometry</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 first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but the  definitive diagnosis is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biopsy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barium enema findings suggestive for </a:t>
            </a:r>
            <a:r>
              <a:rPr kumimoji="0" lang="en-US" sz="1800" b="0" i="0" u="none" strike="noStrike" kern="1200" cap="none" spc="0" normalizeH="0" baseline="0" noProof="0" dirty="0" err="1">
                <a:ln>
                  <a:noFill/>
                </a:ln>
                <a:solidFill>
                  <a:srgbClr val="FF0000"/>
                </a:solidFill>
                <a:effectLst/>
                <a:uLnTx/>
                <a:uFillTx/>
                <a:latin typeface="Calibri" panose="020F0502020204030204"/>
                <a:ea typeface="+mn-ea"/>
                <a:cs typeface="+mn-cs"/>
              </a:rPr>
              <a:t>hirschsprung</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disease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1- transition zone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2- delayed evacuation of enema (beyond 24h) – this revealed by doing  abdominal x-ray after 24h of </a:t>
            </a:r>
            <a:r>
              <a:rPr kumimoji="0" lang="en-US" sz="1800" b="0" i="0" u="none" strike="noStrike" kern="1200" cap="none" spc="0" normalizeH="0" baseline="0" noProof="0" dirty="0" err="1">
                <a:ln>
                  <a:noFill/>
                </a:ln>
                <a:solidFill>
                  <a:srgbClr val="FF0000"/>
                </a:solidFill>
                <a:effectLst/>
                <a:uLnTx/>
                <a:uFillTx/>
                <a:latin typeface="Calibri" panose="020F0502020204030204"/>
                <a:ea typeface="+mn-ea"/>
                <a:cs typeface="+mn-cs"/>
              </a:rPr>
              <a:t>enemal</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procedure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panose="020F0502020204030204"/>
                <a:ea typeface="+mn-ea"/>
                <a:cs typeface="+mn-cs"/>
              </a:rPr>
              <a:t>Those findings are suggestive not definitive and –</a:t>
            </a:r>
            <a:r>
              <a:rPr kumimoji="0" lang="en-US" sz="1800" b="1" i="0" u="none" strike="noStrike" kern="1200" cap="none" spc="0" normalizeH="0" baseline="0" noProof="0" dirty="0" err="1">
                <a:ln>
                  <a:noFill/>
                </a:ln>
                <a:solidFill>
                  <a:srgbClr val="7030A0"/>
                </a:solidFill>
                <a:effectLst>
                  <a:outerShdw blurRad="38100" dist="38100" dir="2700000" algn="tl">
                    <a:srgbClr val="000000">
                      <a:alpha val="43137"/>
                    </a:srgbClr>
                  </a:outerShdw>
                </a:effectLst>
                <a:uLnTx/>
                <a:uFillTx/>
                <a:latin typeface="Calibri" panose="020F0502020204030204"/>
                <a:ea typeface="+mn-ea"/>
                <a:cs typeface="+mn-cs"/>
              </a:rPr>
              <a:t>ve</a:t>
            </a:r>
            <a:r>
              <a:rPr kumimoji="0" lang="en-US" sz="18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panose="020F0502020204030204"/>
                <a:ea typeface="+mn-ea"/>
                <a:cs typeface="+mn-cs"/>
              </a:rPr>
              <a:t> results don’t rule out the dx of </a:t>
            </a:r>
            <a:r>
              <a:rPr kumimoji="0" lang="en-US" sz="1800" b="1" i="0" u="none" strike="noStrike" kern="1200" cap="none" spc="0" normalizeH="0" baseline="0" noProof="0" dirty="0" err="1">
                <a:ln>
                  <a:noFill/>
                </a:ln>
                <a:solidFill>
                  <a:srgbClr val="7030A0"/>
                </a:solidFill>
                <a:effectLst>
                  <a:outerShdw blurRad="38100" dist="38100" dir="2700000" algn="tl">
                    <a:srgbClr val="000000">
                      <a:alpha val="43137"/>
                    </a:srgbClr>
                  </a:outerShdw>
                </a:effectLst>
                <a:uLnTx/>
                <a:uFillTx/>
                <a:latin typeface="Calibri" panose="020F0502020204030204"/>
                <a:ea typeface="+mn-ea"/>
                <a:cs typeface="+mn-cs"/>
              </a:rPr>
              <a:t>hirschsprund</a:t>
            </a:r>
            <a:r>
              <a:rPr kumimoji="0" lang="en-US" sz="18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panose="020F0502020204030204"/>
                <a:ea typeface="+mn-ea"/>
                <a:cs typeface="+mn-cs"/>
              </a:rPr>
              <a:t> dx    </a:t>
            </a:r>
          </a:p>
        </p:txBody>
      </p:sp>
    </p:spTree>
    <p:extLst>
      <p:ext uri="{BB962C8B-B14F-4D97-AF65-F5344CB8AC3E}">
        <p14:creationId xmlns:p14="http://schemas.microsoft.com/office/powerpoint/2010/main" val="9439625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b="1">
                <a:solidFill>
                  <a:srgbClr val="7030A0"/>
                </a:solidFill>
                <a:uFillTx/>
                <a:cs typeface="Times New Roman" panose="02020603050405020304" pitchFamily="18" charset="0"/>
              </a:rPr>
              <a:t>Spine radiographs</a:t>
            </a:r>
            <a:endParaRPr lang="en-US" altLang="en-US">
              <a:solidFill>
                <a:srgbClr val="7030A0"/>
              </a:solidFill>
              <a:uFillTx/>
              <a:cs typeface="Times New Roman" panose="02020603050405020304" pitchFamily="18" charset="0"/>
            </a:endParaRPr>
          </a:p>
        </p:txBody>
      </p:sp>
      <p:sp>
        <p:nvSpPr>
          <p:cNvPr id="3" name="Content Placeholder 2"/>
          <p:cNvSpPr>
            <a:spLocks noGrp="1"/>
          </p:cNvSpPr>
          <p:nvPr>
            <p:ph idx="1"/>
          </p:nvPr>
        </p:nvSpPr>
        <p:spPr/>
        <p:txBody>
          <a:bodyPr rtlCol="1">
            <a:normAutofit/>
          </a:bodyPr>
          <a:lstStyle/>
          <a:p>
            <a:pPr algn="l" rtl="0">
              <a:defRPr>
                <a:uFillTx/>
              </a:defRPr>
            </a:pPr>
            <a:r>
              <a:rPr lang="en-US" dirty="0"/>
              <a:t> </a:t>
            </a:r>
          </a:p>
          <a:p>
            <a:pPr algn="l" rtl="0">
              <a:defRPr>
                <a:uFillTx/>
              </a:defRPr>
            </a:pPr>
            <a:r>
              <a:rPr lang="en-US" dirty="0"/>
              <a:t>Plain films of the lumbosacral spine should be performed for children with </a:t>
            </a:r>
            <a:r>
              <a:rPr lang="en-US" u="sng" dirty="0">
                <a:solidFill>
                  <a:schemeClr val="accent2">
                    <a:lumMod val="75000"/>
                  </a:schemeClr>
                </a:solidFill>
              </a:rPr>
              <a:t>evidence of spinal </a:t>
            </a:r>
            <a:r>
              <a:rPr lang="en-US" u="sng" dirty="0" err="1">
                <a:solidFill>
                  <a:schemeClr val="accent2">
                    <a:lumMod val="75000"/>
                  </a:schemeClr>
                </a:solidFill>
              </a:rPr>
              <a:t>dysraphism</a:t>
            </a:r>
            <a:r>
              <a:rPr lang="en-US" u="sng" dirty="0">
                <a:solidFill>
                  <a:schemeClr val="accent2">
                    <a:lumMod val="75000"/>
                  </a:schemeClr>
                </a:solidFill>
              </a:rPr>
              <a:t> or neurological impairment </a:t>
            </a:r>
            <a:r>
              <a:rPr lang="en-US" dirty="0"/>
              <a:t>of the perianal area or lower extremities.</a:t>
            </a:r>
          </a:p>
          <a:p>
            <a:pPr algn="l" rtl="0">
              <a:defRPr>
                <a:uFillTx/>
              </a:defRPr>
            </a:pPr>
            <a:r>
              <a:rPr lang="en-US" dirty="0"/>
              <a:t> </a:t>
            </a:r>
          </a:p>
          <a:p>
            <a:pPr algn="l" rtl="0">
              <a:defRPr>
                <a:uFillTx/>
              </a:defRPr>
            </a:pPr>
            <a:r>
              <a:rPr lang="en-US" dirty="0"/>
              <a:t>If there is </a:t>
            </a:r>
            <a:r>
              <a:rPr lang="en-US" b="1" dirty="0">
                <a:solidFill>
                  <a:schemeClr val="accent2">
                    <a:lumMod val="60000"/>
                    <a:lumOff val="40000"/>
                  </a:schemeClr>
                </a:solidFill>
              </a:rPr>
              <a:t>a high suspicion </a:t>
            </a:r>
            <a:r>
              <a:rPr lang="en-US" dirty="0"/>
              <a:t>of neurologic dysfunction, </a:t>
            </a:r>
            <a:r>
              <a:rPr lang="en-US" dirty="0">
                <a:solidFill>
                  <a:schemeClr val="accent2">
                    <a:lumMod val="60000"/>
                    <a:lumOff val="40000"/>
                  </a:schemeClr>
                </a:solidFill>
              </a:rPr>
              <a:t>magnetic resonance imaging</a:t>
            </a:r>
            <a:r>
              <a:rPr lang="en-US" dirty="0">
                <a:solidFill>
                  <a:srgbClr val="FF0066"/>
                </a:solidFill>
              </a:rPr>
              <a:t> </a:t>
            </a:r>
            <a:r>
              <a:rPr lang="en-US" dirty="0"/>
              <a:t>(MRI) should be considered to investigate the possibility of tethered cord and spinal cord tumors</a:t>
            </a:r>
          </a:p>
        </p:txBody>
      </p:sp>
      <p:sp>
        <p:nvSpPr>
          <p:cNvPr id="2" name="مربع نص 1"/>
          <p:cNvSpPr txBox="1"/>
          <p:nvPr/>
        </p:nvSpPr>
        <p:spPr>
          <a:xfrm>
            <a:off x="5605462" y="1237549"/>
            <a:ext cx="4495801" cy="369332"/>
          </a:xfrm>
          <a:prstGeom prst="rect">
            <a:avLst/>
          </a:prstGeom>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1" i="1" u="sng"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panose="020F0502020204030204"/>
                <a:ea typeface="+mn-ea"/>
                <a:cs typeface="+mn-cs"/>
              </a:rPr>
              <a:t>Just if the presence of suggestive </a:t>
            </a:r>
            <a:r>
              <a:rPr kumimoji="0" lang="en-US" sz="1800" b="1" i="1" u="sng" strike="noStrike" kern="1200" cap="none" spc="0" normalizeH="0" baseline="0" noProof="0" dirty="0" err="1">
                <a:ln>
                  <a:noFill/>
                </a:ln>
                <a:solidFill>
                  <a:srgbClr val="7030A0"/>
                </a:solidFill>
                <a:effectLst>
                  <a:outerShdw blurRad="38100" dist="38100" dir="2700000" algn="tl">
                    <a:srgbClr val="000000">
                      <a:alpha val="43137"/>
                    </a:srgbClr>
                  </a:outerShdw>
                </a:effectLst>
                <a:uLnTx/>
                <a:uFillTx/>
                <a:latin typeface="Calibri" panose="020F0502020204030204"/>
                <a:ea typeface="+mn-ea"/>
                <a:cs typeface="+mn-cs"/>
              </a:rPr>
              <a:t>Hx</a:t>
            </a:r>
            <a:r>
              <a:rPr kumimoji="0" lang="en-US" sz="1800" b="1" i="1" u="sng"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panose="020F0502020204030204"/>
                <a:ea typeface="+mn-ea"/>
                <a:cs typeface="+mn-cs"/>
              </a:rPr>
              <a:t> and PE</a:t>
            </a:r>
          </a:p>
        </p:txBody>
      </p:sp>
      <p:pic>
        <p:nvPicPr>
          <p:cNvPr id="4098" name="Picture 2" descr="http://clinical-mri.com/wp-content/uploads/2013/06/Sacral-spinal-neuro0512image2-175x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8587" y="4214813"/>
            <a:ext cx="1666875"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05462" y="5603374"/>
            <a:ext cx="4247894" cy="369332"/>
          </a:xfrm>
          <a:prstGeom prst="rect">
            <a:avLst/>
          </a:prstGeom>
          <a:noFill/>
        </p:spPr>
        <p:txBody>
          <a:bodyPr wrap="non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Sacral spinal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ea"/>
                <a:cs typeface="+mn-cs"/>
              </a:rPr>
              <a:t>dysraphism</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with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ea"/>
                <a:cs typeface="+mn-cs"/>
              </a:rPr>
              <a:t>meningiocele</a:t>
            </a:r>
            <a:endParaRPr kumimoji="0" lang="ar-JO"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941942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b="1">
                <a:solidFill>
                  <a:srgbClr val="7030A0"/>
                </a:solidFill>
                <a:uFillTx/>
                <a:cs typeface="Times New Roman" panose="02020603050405020304" pitchFamily="18" charset="0"/>
              </a:rPr>
              <a:t>Laboratory tests</a:t>
            </a:r>
            <a:r>
              <a:rPr lang="en-US" altLang="en-US">
                <a:solidFill>
                  <a:srgbClr val="7030A0"/>
                </a:solidFill>
                <a:uFillTx/>
                <a:cs typeface="Times New Roman" panose="02020603050405020304" pitchFamily="18" charset="0"/>
              </a:rPr>
              <a:t> </a:t>
            </a:r>
          </a:p>
        </p:txBody>
      </p:sp>
      <p:sp>
        <p:nvSpPr>
          <p:cNvPr id="3" name="Content Placeholder 2"/>
          <p:cNvSpPr>
            <a:spLocks noGrp="1"/>
          </p:cNvSpPr>
          <p:nvPr>
            <p:ph idx="1"/>
          </p:nvPr>
        </p:nvSpPr>
        <p:spPr>
          <a:xfrm>
            <a:off x="385763" y="1845734"/>
            <a:ext cx="11806237" cy="4440766"/>
          </a:xfrm>
        </p:spPr>
        <p:txBody>
          <a:bodyPr rtlCol="1">
            <a:normAutofit fontScale="85000" lnSpcReduction="20000"/>
          </a:bodyPr>
          <a:lstStyle/>
          <a:p>
            <a:pPr algn="l" rtl="0">
              <a:defRPr>
                <a:uFillTx/>
              </a:defRPr>
            </a:pPr>
            <a:r>
              <a:rPr lang="en-US" dirty="0"/>
              <a:t>Its  suggested  at the time of the initial evaluation in patients with signs or symptoms  of an </a:t>
            </a:r>
            <a:r>
              <a:rPr lang="en-US" b="1" u="sng" dirty="0">
                <a:solidFill>
                  <a:srgbClr val="C00000"/>
                </a:solidFill>
                <a:effectLst>
                  <a:outerShdw blurRad="38100" dist="38100" dir="2700000" algn="tl">
                    <a:srgbClr val="000000">
                      <a:alpha val="43137"/>
                    </a:srgbClr>
                  </a:outerShdw>
                </a:effectLst>
              </a:rPr>
              <a:t>organic cause </a:t>
            </a:r>
            <a:r>
              <a:rPr lang="en-US" dirty="0"/>
              <a:t>of constipation </a:t>
            </a:r>
          </a:p>
          <a:p>
            <a:pPr algn="l" rtl="0">
              <a:defRPr>
                <a:uFillTx/>
              </a:defRPr>
            </a:pPr>
            <a:r>
              <a:rPr lang="en-US" dirty="0"/>
              <a:t>such as the following clinical situations:</a:t>
            </a:r>
          </a:p>
          <a:p>
            <a:pPr algn="l" rtl="0">
              <a:defRPr>
                <a:uFillTx/>
              </a:defRPr>
            </a:pPr>
            <a:r>
              <a:rPr lang="en-US" b="1" dirty="0">
                <a:solidFill>
                  <a:schemeClr val="accent2">
                    <a:lumMod val="75000"/>
                  </a:schemeClr>
                </a:solidFill>
              </a:rPr>
              <a:t>Celiac screening</a:t>
            </a:r>
            <a:r>
              <a:rPr lang="en-US" b="1" dirty="0"/>
              <a:t>:</a:t>
            </a:r>
            <a:r>
              <a:rPr lang="en-US" dirty="0"/>
              <a:t> For children with </a:t>
            </a:r>
            <a:r>
              <a:rPr lang="en-US" u="sng" dirty="0"/>
              <a:t>failure to thrive </a:t>
            </a:r>
            <a:r>
              <a:rPr lang="en-US" dirty="0"/>
              <a:t>or recurrent </a:t>
            </a:r>
            <a:r>
              <a:rPr lang="en-US" u="sng" dirty="0"/>
              <a:t>abdominal pain</a:t>
            </a:r>
            <a:r>
              <a:rPr lang="en-US" dirty="0"/>
              <a:t>, because the  symptoms of celiac disease may be subtle. </a:t>
            </a:r>
          </a:p>
          <a:p>
            <a:pPr algn="l" rtl="0" fontAlgn="base"/>
            <a:r>
              <a:rPr lang="en-US" dirty="0"/>
              <a:t>for suspected metabolic conditions including</a:t>
            </a:r>
          </a:p>
          <a:p>
            <a:pPr lvl="1" algn="l" rtl="0" fontAlgn="base"/>
            <a:r>
              <a:rPr lang="en-US" dirty="0"/>
              <a:t>thyroid disease - </a:t>
            </a:r>
            <a:r>
              <a:rPr lang="en-US" dirty="0" err="1"/>
              <a:t>thyroxine</a:t>
            </a:r>
            <a:r>
              <a:rPr lang="en-US" dirty="0"/>
              <a:t> (T4) or thyroid stimulating hormone (TSH)</a:t>
            </a:r>
          </a:p>
          <a:p>
            <a:pPr lvl="1" algn="l" rtl="0" fontAlgn="base"/>
            <a:r>
              <a:rPr lang="en-US" dirty="0" err="1"/>
              <a:t>hypercalcemia</a:t>
            </a:r>
            <a:r>
              <a:rPr lang="en-US" dirty="0"/>
              <a:t> - serum calcium levels</a:t>
            </a:r>
          </a:p>
          <a:p>
            <a:pPr lvl="1" algn="l" rtl="0" fontAlgn="base"/>
            <a:r>
              <a:rPr lang="en-US" dirty="0"/>
              <a:t>hyperkalemia -serum potassium levels</a:t>
            </a:r>
          </a:p>
          <a:p>
            <a:pPr lvl="1" algn="l" rtl="0" fontAlgn="base"/>
            <a:r>
              <a:rPr lang="en-US" dirty="0"/>
              <a:t>diabetes mellitus - fasting glucose level</a:t>
            </a:r>
          </a:p>
          <a:p>
            <a:pPr lvl="1" algn="l" rtl="0" fontAlgn="base"/>
            <a:r>
              <a:rPr lang="en-US" dirty="0"/>
              <a:t>diabetes </a:t>
            </a:r>
            <a:r>
              <a:rPr lang="en-US" dirty="0" err="1"/>
              <a:t>insipidus</a:t>
            </a:r>
            <a:r>
              <a:rPr lang="en-US" dirty="0"/>
              <a:t> - serum and urine </a:t>
            </a:r>
            <a:r>
              <a:rPr lang="en-US" dirty="0" err="1"/>
              <a:t>osmolarity</a:t>
            </a:r>
            <a:r>
              <a:rPr lang="en-US" dirty="0"/>
              <a:t> (Dehydration leads to constipation)</a:t>
            </a:r>
          </a:p>
          <a:p>
            <a:pPr algn="l" rtl="0" fontAlgn="base"/>
            <a:r>
              <a:rPr lang="en-US" dirty="0"/>
              <a:t>suspected toxicity - obtain toxic screen and lead level</a:t>
            </a:r>
          </a:p>
          <a:p>
            <a:pPr algn="l" rtl="0" fontAlgn="base"/>
            <a:r>
              <a:rPr lang="en-US" dirty="0"/>
              <a:t>for other suspected systemic disorders such as</a:t>
            </a:r>
          </a:p>
          <a:p>
            <a:pPr lvl="1" algn="l" rtl="0" fontAlgn="base"/>
            <a:r>
              <a:rPr lang="en-US" dirty="0"/>
              <a:t>cystic fibrosis (CF) - perform sweat test</a:t>
            </a:r>
          </a:p>
          <a:p>
            <a:pPr lvl="1" algn="l" rtl="0" fontAlgn="base"/>
            <a:r>
              <a:rPr lang="en-US" dirty="0"/>
              <a:t>celiac disease - perform serologic testing with immunoglobulin A tissue </a:t>
            </a:r>
            <a:r>
              <a:rPr lang="en-US" dirty="0" err="1"/>
              <a:t>transglutaminase</a:t>
            </a:r>
            <a:r>
              <a:rPr lang="en-US" dirty="0"/>
              <a:t> antibody (</a:t>
            </a:r>
            <a:r>
              <a:rPr lang="en-US" dirty="0" err="1"/>
              <a:t>tTG</a:t>
            </a:r>
            <a:r>
              <a:rPr lang="en-US" dirty="0"/>
              <a:t>), consider endoscopy</a:t>
            </a:r>
          </a:p>
          <a:p>
            <a:pPr lvl="1" algn="l" rtl="0" fontAlgn="base"/>
            <a:r>
              <a:rPr lang="en-US" dirty="0"/>
              <a:t>suspected cow's milk allergy - consider elimination diet or allergy testing (specific </a:t>
            </a:r>
            <a:r>
              <a:rPr lang="en-US" dirty="0" err="1"/>
              <a:t>IgE</a:t>
            </a:r>
            <a:r>
              <a:rPr lang="en-US" dirty="0"/>
              <a:t> antibodies to cow’s milk)</a:t>
            </a:r>
          </a:p>
          <a:p>
            <a:pPr lvl="1" algn="l" rtl="0" fontAlgn="base"/>
            <a:r>
              <a:rPr lang="en-US" dirty="0"/>
              <a:t>psychiatric disorders - perform psychological and psychiatric evaluation</a:t>
            </a:r>
          </a:p>
          <a:p>
            <a:pPr algn="l" rtl="0">
              <a:defRPr>
                <a:uFillTx/>
              </a:defRPr>
            </a:pPr>
            <a:endParaRPr lang="en-US" b="1" dirty="0">
              <a:solidFill>
                <a:srgbClr val="0000FF"/>
              </a:solidFill>
            </a:endParaRPr>
          </a:p>
        </p:txBody>
      </p:sp>
    </p:spTree>
    <p:extLst>
      <p:ext uri="{BB962C8B-B14F-4D97-AF65-F5344CB8AC3E}">
        <p14:creationId xmlns:p14="http://schemas.microsoft.com/office/powerpoint/2010/main" val="3943820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9753600" cy="1143000"/>
          </a:xfrm>
        </p:spPr>
        <p:txBody>
          <a:bodyPr>
            <a:noAutofit/>
          </a:bodyPr>
          <a:lstStyle/>
          <a:p>
            <a:pPr algn="l"/>
            <a:r>
              <a:rPr lang="en-US" sz="3200" b="1" u="sng" dirty="0">
                <a:solidFill>
                  <a:schemeClr val="accent6">
                    <a:lumMod val="50000"/>
                  </a:schemeClr>
                </a:solidFill>
              </a:rPr>
              <a:t>Encopresis is often classified variously as follows:</a:t>
            </a:r>
            <a:br>
              <a:rPr lang="en-US" sz="3200" b="1" u="sng" dirty="0">
                <a:solidFill>
                  <a:schemeClr val="accent6">
                    <a:lumMod val="50000"/>
                  </a:schemeClr>
                </a:solidFill>
              </a:rPr>
            </a:br>
            <a:br>
              <a:rPr lang="en-US" sz="3200" b="1" u="sng" dirty="0">
                <a:solidFill>
                  <a:schemeClr val="accent6">
                    <a:lumMod val="50000"/>
                  </a:schemeClr>
                </a:solidFill>
              </a:rPr>
            </a:br>
            <a:endParaRPr lang="en-US" sz="3200" b="1" u="sng" dirty="0">
              <a:solidFill>
                <a:schemeClr val="accent6">
                  <a:lumMod val="50000"/>
                </a:schemeClr>
              </a:solidFill>
            </a:endParaRPr>
          </a:p>
        </p:txBody>
      </p:sp>
      <p:graphicFrame>
        <p:nvGraphicFramePr>
          <p:cNvPr id="8" name="Content Placeholder 7"/>
          <p:cNvGraphicFramePr>
            <a:graphicFrameLocks noGrp="1"/>
          </p:cNvGraphicFramePr>
          <p:nvPr>
            <p:ph idx="1"/>
          </p:nvPr>
        </p:nvGraphicFramePr>
        <p:xfrm>
          <a:off x="1524000" y="1066801"/>
          <a:ext cx="9144000" cy="2362199"/>
        </p:xfrm>
        <a:graphic>
          <a:graphicData uri="http://schemas.openxmlformats.org/drawingml/2006/table">
            <a:tbl>
              <a:tblPr firstRow="1" bandRow="1">
                <a:tableStyleId>{0660B408-B3CF-4A94-85FC-2B1E0A45F4A2}</a:tableStyleId>
              </a:tblPr>
              <a:tblGrid>
                <a:gridCol w="2663302">
                  <a:extLst>
                    <a:ext uri="{9D8B030D-6E8A-4147-A177-3AD203B41FA5}">
                      <a16:colId xmlns:a16="http://schemas.microsoft.com/office/drawing/2014/main" val="20000"/>
                    </a:ext>
                  </a:extLst>
                </a:gridCol>
                <a:gridCol w="6480698">
                  <a:extLst>
                    <a:ext uri="{9D8B030D-6E8A-4147-A177-3AD203B41FA5}">
                      <a16:colId xmlns:a16="http://schemas.microsoft.com/office/drawing/2014/main" val="20001"/>
                    </a:ext>
                  </a:extLst>
                </a:gridCol>
              </a:tblGrid>
              <a:tr h="565075">
                <a:tc>
                  <a:txBody>
                    <a:bodyPr/>
                    <a:lstStyle/>
                    <a:p>
                      <a:pPr fontAlgn="t"/>
                      <a:r>
                        <a:rPr lang="en-US" dirty="0">
                          <a:effectLst/>
                        </a:rPr>
                        <a:t>Type</a:t>
                      </a:r>
                    </a:p>
                  </a:txBody>
                  <a:tcPr marL="142875" marR="142875" marT="95250" marB="95250"/>
                </a:tc>
                <a:tc>
                  <a:txBody>
                    <a:bodyPr/>
                    <a:lstStyle/>
                    <a:p>
                      <a:pPr fontAlgn="t"/>
                      <a:r>
                        <a:rPr lang="en-US" dirty="0">
                          <a:effectLst/>
                        </a:rPr>
                        <a:t>Explanation</a:t>
                      </a:r>
                    </a:p>
                  </a:txBody>
                  <a:tcPr marL="142875" marR="142875" marT="95250" marB="95250"/>
                </a:tc>
                <a:extLst>
                  <a:ext uri="{0D108BD9-81ED-4DB2-BD59-A6C34878D82A}">
                    <a16:rowId xmlns:a16="http://schemas.microsoft.com/office/drawing/2014/main" val="10000"/>
                  </a:ext>
                </a:extLst>
              </a:tr>
              <a:tr h="1232049">
                <a:tc>
                  <a:txBody>
                    <a:bodyPr/>
                    <a:lstStyle/>
                    <a:p>
                      <a:pPr fontAlgn="t"/>
                      <a:r>
                        <a:rPr lang="en-US" sz="2400" dirty="0">
                          <a:effectLst/>
                        </a:rPr>
                        <a:t>Retentive</a:t>
                      </a:r>
                    </a:p>
                  </a:txBody>
                  <a:tcPr marL="142875" marR="142875" marT="95250" marB="95250"/>
                </a:tc>
                <a:tc>
                  <a:txBody>
                    <a:bodyPr/>
                    <a:lstStyle/>
                    <a:p>
                      <a:pPr fontAlgn="t"/>
                      <a:r>
                        <a:rPr lang="en-US" sz="2400" dirty="0">
                          <a:effectLst/>
                        </a:rPr>
                        <a:t>With constipation and secondary overflow and leakage around obstruction; more common</a:t>
                      </a:r>
                    </a:p>
                  </a:txBody>
                  <a:tcPr marL="142875" marR="142875" marT="95250" marB="95250"/>
                </a:tc>
                <a:extLst>
                  <a:ext uri="{0D108BD9-81ED-4DB2-BD59-A6C34878D82A}">
                    <a16:rowId xmlns:a16="http://schemas.microsoft.com/office/drawing/2014/main" val="10001"/>
                  </a:ext>
                </a:extLst>
              </a:tr>
              <a:tr h="565075">
                <a:tc>
                  <a:txBody>
                    <a:bodyPr/>
                    <a:lstStyle/>
                    <a:p>
                      <a:pPr fontAlgn="t"/>
                      <a:r>
                        <a:rPr lang="en-US" sz="2400" dirty="0">
                          <a:effectLst/>
                        </a:rPr>
                        <a:t>Non-retentive</a:t>
                      </a:r>
                    </a:p>
                  </a:txBody>
                  <a:tcPr marL="142875" marR="142875" marT="95250" marB="95250"/>
                </a:tc>
                <a:tc>
                  <a:txBody>
                    <a:bodyPr/>
                    <a:lstStyle/>
                    <a:p>
                      <a:pPr fontAlgn="t"/>
                      <a:r>
                        <a:rPr lang="en-US" sz="2400" dirty="0">
                          <a:effectLst/>
                        </a:rPr>
                        <a:t>Without constipation</a:t>
                      </a:r>
                    </a:p>
                  </a:txBody>
                  <a:tcPr marL="142875" marR="142875" marT="95250" marB="95250"/>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nvGraphicFramePr>
        <p:xfrm>
          <a:off x="1524000" y="3733800"/>
          <a:ext cx="9144000" cy="2930164"/>
        </p:xfrm>
        <a:graphic>
          <a:graphicData uri="http://schemas.openxmlformats.org/drawingml/2006/table">
            <a:tbl>
              <a:tblPr firstRow="1" bandRow="1">
                <a:tableStyleId>{46F890A9-2807-4EBB-B81D-B2AA78EC7F39}</a:tableStyleId>
              </a:tblPr>
              <a:tblGrid>
                <a:gridCol w="2177144">
                  <a:extLst>
                    <a:ext uri="{9D8B030D-6E8A-4147-A177-3AD203B41FA5}">
                      <a16:colId xmlns:a16="http://schemas.microsoft.com/office/drawing/2014/main" val="20000"/>
                    </a:ext>
                  </a:extLst>
                </a:gridCol>
                <a:gridCol w="6966856">
                  <a:extLst>
                    <a:ext uri="{9D8B030D-6E8A-4147-A177-3AD203B41FA5}">
                      <a16:colId xmlns:a16="http://schemas.microsoft.com/office/drawing/2014/main" val="20001"/>
                    </a:ext>
                  </a:extLst>
                </a:gridCol>
              </a:tblGrid>
              <a:tr h="720364">
                <a:tc>
                  <a:txBody>
                    <a:bodyPr/>
                    <a:lstStyle/>
                    <a:p>
                      <a:r>
                        <a:rPr lang="en-US" dirty="0">
                          <a:effectLst/>
                        </a:rPr>
                        <a:t>Type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Explanation</a:t>
                      </a:r>
                    </a:p>
                    <a:p>
                      <a:endParaRPr lang="en-US" dirty="0"/>
                    </a:p>
                  </a:txBody>
                  <a:tcPr/>
                </a:tc>
                <a:extLst>
                  <a:ext uri="{0D108BD9-81ED-4DB2-BD59-A6C34878D82A}">
                    <a16:rowId xmlns:a16="http://schemas.microsoft.com/office/drawing/2014/main" val="10000"/>
                  </a:ext>
                </a:extLst>
              </a:tr>
              <a:tr h="831849">
                <a:tc>
                  <a:txBody>
                    <a:bodyPr/>
                    <a:lstStyle/>
                    <a:p>
                      <a:pPr fontAlgn="t"/>
                      <a:r>
                        <a:rPr lang="en-US" sz="2400" dirty="0">
                          <a:effectLst/>
                        </a:rPr>
                        <a:t>Primary</a:t>
                      </a:r>
                    </a:p>
                  </a:txBody>
                  <a:tcPr marL="142875" marR="142875" marT="95250" marB="95250"/>
                </a:tc>
                <a:tc>
                  <a:txBody>
                    <a:bodyPr/>
                    <a:lstStyle/>
                    <a:p>
                      <a:pPr fontAlgn="t"/>
                      <a:r>
                        <a:rPr lang="en-US" sz="2400" dirty="0">
                          <a:effectLst/>
                        </a:rPr>
                        <a:t>Seen in boys from infancy and often associated with global developmental delay and enuresis</a:t>
                      </a:r>
                    </a:p>
                  </a:txBody>
                  <a:tcPr marL="142875" marR="142875" marT="95250" marB="95250"/>
                </a:tc>
                <a:extLst>
                  <a:ext uri="{0D108BD9-81ED-4DB2-BD59-A6C34878D82A}">
                    <a16:rowId xmlns:a16="http://schemas.microsoft.com/office/drawing/2014/main" val="10001"/>
                  </a:ext>
                </a:extLst>
              </a:tr>
              <a:tr h="1140577">
                <a:tc>
                  <a:txBody>
                    <a:bodyPr/>
                    <a:lstStyle/>
                    <a:p>
                      <a:pPr fontAlgn="t"/>
                      <a:r>
                        <a:rPr lang="en-US" sz="2400" dirty="0">
                          <a:effectLst/>
                        </a:rPr>
                        <a:t>Secondary</a:t>
                      </a:r>
                    </a:p>
                  </a:txBody>
                  <a:tcPr marL="142875" marR="142875" marT="95250" marB="95250"/>
                </a:tc>
                <a:tc>
                  <a:txBody>
                    <a:bodyPr/>
                    <a:lstStyle/>
                    <a:p>
                      <a:pPr fontAlgn="t"/>
                      <a:r>
                        <a:rPr lang="en-US" sz="2400" dirty="0">
                          <a:effectLst/>
                        </a:rPr>
                        <a:t>Seen in children after successful toilet training, often functional in nature, marked with a higher level of stressors and psychological disorders</a:t>
                      </a:r>
                    </a:p>
                  </a:txBody>
                  <a:tcPr marL="142875" marR="142875" marT="95250" marB="9525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3779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3009900" y="2114549"/>
            <a:ext cx="6515100" cy="4011615"/>
          </a:xfrm>
        </p:spPr>
        <p:txBody>
          <a:bodyPr>
            <a:normAutofit lnSpcReduction="10000"/>
          </a:bodyPr>
          <a:lstStyle/>
          <a:p>
            <a:pPr algn="l" rtl="0" eaLnBrk="1" hangingPunct="1"/>
            <a:r>
              <a:rPr lang="en-US" altLang="en-US" b="1" dirty="0">
                <a:solidFill>
                  <a:srgbClr val="0000FF"/>
                </a:solidFill>
                <a:cs typeface="Arial" panose="020B0604020202020204" pitchFamily="34" charset="0"/>
              </a:rPr>
              <a:t>Thyroid stimulating hormone</a:t>
            </a:r>
            <a:r>
              <a:rPr lang="en-US" altLang="en-US" dirty="0">
                <a:cs typeface="Arial" panose="020B0604020202020204" pitchFamily="34" charset="0"/>
              </a:rPr>
              <a:t> – For children with impaired linear </a:t>
            </a:r>
            <a:r>
              <a:rPr lang="en-US" altLang="en-US" u="sng" dirty="0">
                <a:cs typeface="Arial" panose="020B0604020202020204" pitchFamily="34" charset="0"/>
              </a:rPr>
              <a:t>growth</a:t>
            </a:r>
            <a:r>
              <a:rPr lang="en-US" altLang="en-US" dirty="0">
                <a:cs typeface="Arial" panose="020B0604020202020204" pitchFamily="34" charset="0"/>
              </a:rPr>
              <a:t> and depressed </a:t>
            </a:r>
            <a:r>
              <a:rPr lang="en-US" altLang="en-US" u="sng" dirty="0">
                <a:cs typeface="Arial" panose="020B0604020202020204" pitchFamily="34" charset="0"/>
              </a:rPr>
              <a:t>reflexes</a:t>
            </a:r>
            <a:r>
              <a:rPr lang="en-US" altLang="en-US" dirty="0">
                <a:cs typeface="Arial" panose="020B0604020202020204" pitchFamily="34" charset="0"/>
              </a:rPr>
              <a:t>, or those with a history of central nervous system disease, </a:t>
            </a:r>
          </a:p>
          <a:p>
            <a:pPr algn="l" rtl="0" eaLnBrk="1" hangingPunct="1"/>
            <a:r>
              <a:rPr lang="en-US" altLang="en-US" dirty="0">
                <a:cs typeface="Arial" panose="020B0604020202020204" pitchFamily="34" charset="0"/>
              </a:rPr>
              <a:t>measurement of free thyroxine (</a:t>
            </a:r>
            <a:r>
              <a:rPr lang="en-US" altLang="en-US" dirty="0">
                <a:solidFill>
                  <a:srgbClr val="FF0066"/>
                </a:solidFill>
                <a:cs typeface="Arial" panose="020B0604020202020204" pitchFamily="34" charset="0"/>
              </a:rPr>
              <a:t>T4</a:t>
            </a:r>
            <a:r>
              <a:rPr lang="en-US" altLang="en-US" dirty="0">
                <a:cs typeface="Arial" panose="020B0604020202020204" pitchFamily="34" charset="0"/>
              </a:rPr>
              <a:t>) as well as thyroid stimulating hormone (</a:t>
            </a:r>
            <a:r>
              <a:rPr lang="en-US" altLang="en-US" dirty="0">
                <a:solidFill>
                  <a:srgbClr val="FF0066"/>
                </a:solidFill>
                <a:cs typeface="Arial" panose="020B0604020202020204" pitchFamily="34" charset="0"/>
              </a:rPr>
              <a:t>TSH</a:t>
            </a:r>
            <a:r>
              <a:rPr lang="en-US" altLang="en-US" dirty="0">
                <a:cs typeface="Arial" panose="020B0604020202020204" pitchFamily="34" charset="0"/>
              </a:rPr>
              <a:t>).</a:t>
            </a:r>
          </a:p>
          <a:p>
            <a:pPr algn="l" rtl="0" eaLnBrk="1" hangingPunct="1"/>
            <a:endParaRPr lang="en-US" altLang="en-US" dirty="0">
              <a:cs typeface="Arial" panose="020B0604020202020204" pitchFamily="34" charset="0"/>
            </a:endParaRPr>
          </a:p>
          <a:p>
            <a:pPr algn="l" rtl="0" eaLnBrk="1" hangingPunct="1"/>
            <a:r>
              <a:rPr lang="en-US" altLang="en-US" b="1" dirty="0">
                <a:solidFill>
                  <a:srgbClr val="0000FF"/>
                </a:solidFill>
                <a:cs typeface="Arial" panose="020B0604020202020204" pitchFamily="34" charset="0"/>
              </a:rPr>
              <a:t>Electrolytes and calcium</a:t>
            </a:r>
            <a:r>
              <a:rPr lang="en-US" altLang="en-US" dirty="0">
                <a:solidFill>
                  <a:srgbClr val="0000FF"/>
                </a:solidFill>
                <a:cs typeface="Arial" panose="020B0604020202020204" pitchFamily="34" charset="0"/>
              </a:rPr>
              <a:t> </a:t>
            </a:r>
            <a:r>
              <a:rPr lang="en-US" altLang="en-US" dirty="0">
                <a:cs typeface="Arial" panose="020B0604020202020204" pitchFamily="34" charset="0"/>
              </a:rPr>
              <a:t>– For children at risk for electrolyte disturbances (</a:t>
            </a:r>
            <a:r>
              <a:rPr lang="en-US" altLang="en-US" dirty="0" err="1">
                <a:cs typeface="Arial" panose="020B0604020202020204" pitchFamily="34" charset="0"/>
              </a:rPr>
              <a:t>eg</a:t>
            </a:r>
            <a:r>
              <a:rPr lang="en-US" altLang="en-US" dirty="0">
                <a:cs typeface="Arial" panose="020B0604020202020204" pitchFamily="34" charset="0"/>
              </a:rPr>
              <a:t>, those with metabolic abnormalities or inability to tolerate adequate fluids) </a:t>
            </a:r>
          </a:p>
          <a:p>
            <a:pPr algn="l" rtl="0"/>
            <a:r>
              <a:rPr lang="en-US" altLang="en-US" dirty="0">
                <a:solidFill>
                  <a:srgbClr val="FF0000"/>
                </a:solidFill>
                <a:cs typeface="Arial" panose="020B0604020202020204" pitchFamily="34" charset="0"/>
              </a:rPr>
              <a:t>A growth velocity less than 5 cm/year (1.6 inches/year) suggests the possibility of growth failure in </a:t>
            </a:r>
            <a:r>
              <a:rPr lang="en-US" altLang="en-US" dirty="0" err="1">
                <a:solidFill>
                  <a:srgbClr val="FF0000"/>
                </a:solidFill>
                <a:cs typeface="Arial" panose="020B0604020202020204" pitchFamily="34" charset="0"/>
              </a:rPr>
              <a:t>prepubertal</a:t>
            </a:r>
            <a:r>
              <a:rPr lang="en-US" altLang="en-US" dirty="0">
                <a:solidFill>
                  <a:srgbClr val="FF0000"/>
                </a:solidFill>
                <a:cs typeface="Arial" panose="020B0604020202020204" pitchFamily="34" charset="0"/>
              </a:rPr>
              <a:t> children</a:t>
            </a:r>
          </a:p>
          <a:p>
            <a:pPr algn="l" rtl="0"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3190704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endParaRPr lang="en-US" altLang="en-US">
              <a:uFillTx/>
              <a:cs typeface="Times New Roman" panose="02020603050405020304" pitchFamily="18" charset="0"/>
            </a:endParaRPr>
          </a:p>
        </p:txBody>
      </p:sp>
      <p:sp>
        <p:nvSpPr>
          <p:cNvPr id="58371" name="Content Placeholder 2"/>
          <p:cNvSpPr>
            <a:spLocks noGrp="1"/>
          </p:cNvSpPr>
          <p:nvPr>
            <p:ph idx="1"/>
          </p:nvPr>
        </p:nvSpPr>
        <p:spPr/>
        <p:txBody>
          <a:bodyPr/>
          <a:lstStyle/>
          <a:p>
            <a:pPr algn="l" rtl="0" eaLnBrk="1" hangingPunct="1">
              <a:defRPr>
                <a:uFillTx/>
              </a:defRPr>
            </a:pPr>
            <a:r>
              <a:rPr lang="en-US" altLang="en-US" sz="2400" b="1" dirty="0">
                <a:solidFill>
                  <a:srgbClr val="0000FF"/>
                </a:solidFill>
                <a:cs typeface="Arial" panose="020B0604020202020204" pitchFamily="34" charset="0"/>
              </a:rPr>
              <a:t>Urine analysis and culture</a:t>
            </a:r>
            <a:r>
              <a:rPr lang="en-US" altLang="en-US" sz="2400" dirty="0">
                <a:solidFill>
                  <a:srgbClr val="0000FF"/>
                </a:solidFill>
                <a:cs typeface="Arial" panose="020B0604020202020204" pitchFamily="34" charset="0"/>
              </a:rPr>
              <a:t> </a:t>
            </a:r>
            <a:r>
              <a:rPr lang="en-US" altLang="en-US" sz="2400" dirty="0">
                <a:cs typeface="Arial" panose="020B0604020202020204" pitchFamily="34" charset="0"/>
              </a:rPr>
              <a:t>– For children with a history of </a:t>
            </a:r>
            <a:r>
              <a:rPr lang="en-US" altLang="en-US" sz="2400" b="1" dirty="0" err="1">
                <a:solidFill>
                  <a:schemeClr val="tx1">
                    <a:lumMod val="95000"/>
                    <a:lumOff val="5000"/>
                  </a:schemeClr>
                </a:solidFill>
                <a:cs typeface="Arial" panose="020B0604020202020204" pitchFamily="34" charset="0"/>
              </a:rPr>
              <a:t>rectosigmoid</a:t>
            </a:r>
            <a:r>
              <a:rPr lang="en-US" altLang="en-US" sz="2400" b="1" dirty="0">
                <a:solidFill>
                  <a:schemeClr val="tx1">
                    <a:lumMod val="95000"/>
                    <a:lumOff val="5000"/>
                  </a:schemeClr>
                </a:solidFill>
                <a:cs typeface="Arial" panose="020B0604020202020204" pitchFamily="34" charset="0"/>
              </a:rPr>
              <a:t> impaction</a:t>
            </a:r>
            <a:r>
              <a:rPr lang="en-US" altLang="en-US" sz="2400" dirty="0">
                <a:cs typeface="Arial" panose="020B0604020202020204" pitchFamily="34" charset="0"/>
              </a:rPr>
              <a:t>, especially in association with encopresis. </a:t>
            </a:r>
          </a:p>
        </p:txBody>
      </p:sp>
      <p:sp>
        <p:nvSpPr>
          <p:cNvPr id="2" name="مربع نص 1"/>
          <p:cNvSpPr txBox="1"/>
          <p:nvPr/>
        </p:nvSpPr>
        <p:spPr>
          <a:xfrm>
            <a:off x="1097280" y="2703252"/>
            <a:ext cx="9418320" cy="1754326"/>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There is relation btw UTI and constipation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UTI can cause constipation , and constipation is a risk factor for UTI development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So regardless to functional or organic ; any </a:t>
            </a:r>
            <a:r>
              <a:rPr kumimoji="0" lang="en-US" sz="1800" b="0" i="0" u="none" strike="noStrike" kern="1200" cap="none" spc="0" normalizeH="0" baseline="0" noProof="0" dirty="0" err="1">
                <a:ln>
                  <a:noFill/>
                </a:ln>
                <a:solidFill>
                  <a:srgbClr val="FF0000"/>
                </a:solidFill>
                <a:effectLst/>
                <a:uLnTx/>
                <a:uFillTx/>
                <a:latin typeface="Calibri" panose="020F0502020204030204"/>
                <a:ea typeface="+mn-ea"/>
                <a:cs typeface="+mn-cs"/>
              </a:rPr>
              <a:t>pt</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with chronic constipation develops fever and urinary symptoms &gt;&gt; you should rule out UTI </a:t>
            </a:r>
          </a:p>
        </p:txBody>
      </p:sp>
    </p:spTree>
    <p:extLst>
      <p:ext uri="{BB962C8B-B14F-4D97-AF65-F5344CB8AC3E}">
        <p14:creationId xmlns:p14="http://schemas.microsoft.com/office/powerpoint/2010/main" val="42877373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b="1">
                <a:uFillTx/>
                <a:cs typeface="Times New Roman" panose="02020603050405020304" pitchFamily="18" charset="0"/>
              </a:rPr>
              <a:t>Motility testing</a:t>
            </a:r>
            <a:endParaRPr lang="en-US" altLang="en-US">
              <a:uFillTx/>
              <a:cs typeface="Times New Roman" panose="02020603050405020304" pitchFamily="18" charset="0"/>
            </a:endParaRPr>
          </a:p>
        </p:txBody>
      </p:sp>
      <p:sp>
        <p:nvSpPr>
          <p:cNvPr id="45059" name="Content Placeholder 2"/>
          <p:cNvSpPr>
            <a:spLocks noGrp="1"/>
          </p:cNvSpPr>
          <p:nvPr>
            <p:ph idx="1"/>
          </p:nvPr>
        </p:nvSpPr>
        <p:spPr/>
        <p:txBody>
          <a:bodyPr/>
          <a:lstStyle/>
          <a:p>
            <a:pPr algn="l" rtl="0" eaLnBrk="1" hangingPunct="1"/>
            <a:r>
              <a:rPr lang="en-US" altLang="en-US" dirty="0">
                <a:uFillTx/>
                <a:cs typeface="Arial" panose="020B0604020202020204" pitchFamily="34" charset="0"/>
              </a:rPr>
              <a:t>Motility testing is typically considered in patients who have </a:t>
            </a:r>
            <a:r>
              <a:rPr lang="en-US" altLang="en-US" dirty="0">
                <a:solidFill>
                  <a:srgbClr val="00B0F0"/>
                </a:solidFill>
                <a:uFillTx/>
                <a:cs typeface="Arial" panose="020B0604020202020204" pitchFamily="34" charset="0"/>
              </a:rPr>
              <a:t>no obvious organic cause </a:t>
            </a:r>
            <a:r>
              <a:rPr lang="en-US" altLang="en-US" dirty="0">
                <a:uFillTx/>
                <a:cs typeface="Arial" panose="020B0604020202020204" pitchFamily="34" charset="0"/>
              </a:rPr>
              <a:t>of constipation and </a:t>
            </a:r>
            <a:r>
              <a:rPr lang="en-US" altLang="en-US" dirty="0">
                <a:solidFill>
                  <a:srgbClr val="0000FF"/>
                </a:solidFill>
                <a:uFillTx/>
                <a:cs typeface="Arial" panose="020B0604020202020204" pitchFamily="34" charset="0"/>
              </a:rPr>
              <a:t>who fail to respond </a:t>
            </a:r>
            <a:r>
              <a:rPr lang="en-US" altLang="en-US" dirty="0">
                <a:uFillTx/>
                <a:cs typeface="Arial" panose="020B0604020202020204" pitchFamily="34" charset="0"/>
              </a:rPr>
              <a:t>to vigorous treatment of functional constipation. So mainly used in patients with intractable constipation before considering surgical methods.</a:t>
            </a:r>
          </a:p>
        </p:txBody>
      </p:sp>
      <p:sp>
        <p:nvSpPr>
          <p:cNvPr id="4" name="Rounded Rectangle 3"/>
          <p:cNvSpPr>
            <a:spLocks/>
          </p:cNvSpPr>
          <p:nvPr/>
        </p:nvSpPr>
        <p:spPr>
          <a:xfrm>
            <a:off x="6830139" y="3298171"/>
            <a:ext cx="2596754" cy="1655763"/>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Rounded Rectangle 5"/>
          <p:cNvSpPr>
            <a:spLocks/>
          </p:cNvSpPr>
          <p:nvPr/>
        </p:nvSpPr>
        <p:spPr>
          <a:xfrm>
            <a:off x="3642836" y="3298171"/>
            <a:ext cx="2483644" cy="1655763"/>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Calibri" panose="020F0502020204030204"/>
                <a:ea typeface="+mn-ea"/>
                <a:cs typeface="+mn-cs"/>
              </a:rPr>
              <a:t>Colon transit studies</a:t>
            </a: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5063" name="Rectangle 6"/>
          <p:cNvSpPr>
            <a:spLocks noChangeArrowheads="1"/>
          </p:cNvSpPr>
          <p:nvPr/>
        </p:nvSpPr>
        <p:spPr bwMode="auto">
          <a:xfrm>
            <a:off x="7213927" y="3548045"/>
            <a:ext cx="2051573" cy="954107"/>
          </a:xfrm>
          <a:prstGeom prst="rect">
            <a:avLst/>
          </a:prstGeom>
          <a:noFill/>
          <a:ln>
            <a:noFill/>
          </a:ln>
        </p:spPr>
        <p:txBody>
          <a:bodyPr wrap="square">
            <a:spAutoFit/>
          </a:bodyPr>
          <a:lstStyle>
            <a:lvl1pPr>
              <a:defRPr>
                <a:solidFill>
                  <a:schemeClr val="tx1"/>
                </a:solidFill>
                <a:uFillTx/>
                <a:latin typeface="Calibri" panose="020F0502020204030204" pitchFamily="34" charset="0"/>
                <a:cs typeface="Arial" panose="020B0604020202020204" pitchFamily="34" charset="0"/>
              </a:defRPr>
            </a:lvl1pPr>
            <a:lvl2pPr marL="742950" indent="-285750">
              <a:defRPr>
                <a:solidFill>
                  <a:schemeClr val="tx1"/>
                </a:solidFill>
                <a:uFillTx/>
                <a:latin typeface="Calibri" panose="020F0502020204030204" pitchFamily="34" charset="0"/>
                <a:cs typeface="Arial" panose="020B0604020202020204" pitchFamily="34" charset="0"/>
              </a:defRPr>
            </a:lvl2pPr>
            <a:lvl3pPr marL="1143000" indent="-228600">
              <a:defRPr>
                <a:solidFill>
                  <a:schemeClr val="tx1"/>
                </a:solidFill>
                <a:uFillTx/>
                <a:latin typeface="Calibri" panose="020F0502020204030204" pitchFamily="34" charset="0"/>
                <a:cs typeface="Arial" panose="020B0604020202020204" pitchFamily="34" charset="0"/>
              </a:defRPr>
            </a:lvl3pPr>
            <a:lvl4pPr marL="1600200" indent="-228600">
              <a:defRPr>
                <a:solidFill>
                  <a:schemeClr val="tx1"/>
                </a:solidFill>
                <a:uFillTx/>
                <a:latin typeface="Calibri" panose="020F0502020204030204" pitchFamily="34" charset="0"/>
                <a:cs typeface="Arial" panose="020B0604020202020204" pitchFamily="34" charset="0"/>
              </a:defRPr>
            </a:lvl4pPr>
            <a:lvl5pPr marL="2057400" indent="-228600">
              <a:defRPr>
                <a:solidFill>
                  <a:schemeClr val="tx1"/>
                </a:solidFill>
                <a:uFillTx/>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Anorectal manometry</a:t>
            </a:r>
            <a:endPar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833776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b="1" dirty="0">
                <a:uFillTx/>
                <a:cs typeface="Times New Roman" panose="02020603050405020304" pitchFamily="18" charset="0"/>
              </a:rPr>
              <a:t>Colon transit studies</a:t>
            </a:r>
            <a:r>
              <a:rPr lang="en-US" altLang="en-US" dirty="0">
                <a:uFillTx/>
                <a:cs typeface="Times New Roman" panose="02020603050405020304" pitchFamily="18" charset="0"/>
              </a:rPr>
              <a:t> </a:t>
            </a:r>
          </a:p>
        </p:txBody>
      </p:sp>
      <p:sp>
        <p:nvSpPr>
          <p:cNvPr id="46083" name="Content Placeholder 2"/>
          <p:cNvSpPr>
            <a:spLocks noGrp="1"/>
          </p:cNvSpPr>
          <p:nvPr>
            <p:ph idx="1"/>
          </p:nvPr>
        </p:nvSpPr>
        <p:spPr>
          <a:xfrm>
            <a:off x="185739" y="2088622"/>
            <a:ext cx="11748610" cy="4023360"/>
          </a:xfrm>
        </p:spPr>
        <p:txBody>
          <a:bodyPr>
            <a:normAutofit fontScale="92500"/>
          </a:bodyPr>
          <a:lstStyle/>
          <a:p>
            <a:pPr algn="l" rtl="0" eaLnBrk="1" hangingPunct="1"/>
            <a:r>
              <a:rPr lang="en-US" altLang="en-US" dirty="0">
                <a:uFillTx/>
                <a:cs typeface="Arial" panose="020B0604020202020204" pitchFamily="34" charset="0"/>
              </a:rPr>
              <a:t> </a:t>
            </a:r>
            <a:r>
              <a:rPr lang="en-US" altLang="en-US" sz="2400" dirty="0">
                <a:cs typeface="Arial" panose="020B0604020202020204" pitchFamily="34" charset="0"/>
              </a:rPr>
              <a:t>A colonic transit study is not helpful for the routine evaluation of a child with constipation</a:t>
            </a:r>
          </a:p>
          <a:p>
            <a:pPr algn="l" rtl="0"/>
            <a:r>
              <a:rPr lang="en-US" sz="2400" i="1" u="sng" dirty="0">
                <a:solidFill>
                  <a:srgbClr val="FF0000"/>
                </a:solidFill>
                <a:effectLst>
                  <a:outerShdw blurRad="38100" dist="38100" dir="2700000" algn="tl">
                    <a:srgbClr val="000000">
                      <a:alpha val="43137"/>
                    </a:srgbClr>
                  </a:outerShdw>
                </a:effectLst>
              </a:rPr>
              <a:t>may be used to discriminate between functional constipation and functional </a:t>
            </a:r>
            <a:r>
              <a:rPr lang="en-US" sz="2400" i="1" u="sng" dirty="0" err="1">
                <a:solidFill>
                  <a:srgbClr val="FF0000"/>
                </a:solidFill>
                <a:effectLst>
                  <a:outerShdw blurRad="38100" dist="38100" dir="2700000" algn="tl">
                    <a:srgbClr val="000000">
                      <a:alpha val="43137"/>
                    </a:srgbClr>
                  </a:outerShdw>
                </a:effectLst>
              </a:rPr>
              <a:t>nonretentive</a:t>
            </a:r>
            <a:r>
              <a:rPr lang="en-US" sz="2400" i="1" u="sng" dirty="0">
                <a:solidFill>
                  <a:srgbClr val="FF0000"/>
                </a:solidFill>
                <a:effectLst>
                  <a:outerShdw blurRad="38100" dist="38100" dir="2700000" algn="tl">
                    <a:srgbClr val="000000">
                      <a:alpha val="43137"/>
                    </a:srgbClr>
                  </a:outerShdw>
                </a:effectLst>
              </a:rPr>
              <a:t> fecal incontinence or in cases of unclear diagnosis</a:t>
            </a:r>
            <a:endParaRPr lang="en-US" altLang="en-US" sz="2400" i="1" u="sng" dirty="0">
              <a:solidFill>
                <a:srgbClr val="FF0000"/>
              </a:solidFill>
              <a:effectLst>
                <a:outerShdw blurRad="38100" dist="38100" dir="2700000" algn="tl">
                  <a:srgbClr val="000000">
                    <a:alpha val="43137"/>
                  </a:srgbClr>
                </a:outerShdw>
              </a:effectLst>
              <a:cs typeface="Arial" panose="020B0604020202020204" pitchFamily="34" charset="0"/>
            </a:endParaRPr>
          </a:p>
          <a:p>
            <a:pPr algn="l" rtl="0"/>
            <a:r>
              <a:rPr lang="en-US" altLang="en-US" sz="2400" dirty="0">
                <a:cs typeface="Arial" panose="020B0604020202020204" pitchFamily="34" charset="0"/>
              </a:rPr>
              <a:t>Using radio-opaque markers (</a:t>
            </a:r>
            <a:r>
              <a:rPr lang="en-US" altLang="en-US" sz="2400" b="1" u="sng" dirty="0" err="1">
                <a:cs typeface="Arial" panose="020B0604020202020204" pitchFamily="34" charset="0"/>
              </a:rPr>
              <a:t>Sitzmark</a:t>
            </a:r>
            <a:r>
              <a:rPr lang="en-US" altLang="en-US" sz="2400" b="1" u="sng" dirty="0">
                <a:cs typeface="Arial" panose="020B0604020202020204" pitchFamily="34" charset="0"/>
              </a:rPr>
              <a:t> capsules) </a:t>
            </a:r>
            <a:r>
              <a:rPr lang="en-US" altLang="en-US" sz="2400" dirty="0">
                <a:cs typeface="Arial" panose="020B0604020202020204" pitchFamily="34" charset="0"/>
              </a:rPr>
              <a:t>or </a:t>
            </a:r>
            <a:r>
              <a:rPr lang="en-US" altLang="en-US" sz="2400" dirty="0" err="1">
                <a:cs typeface="Arial" panose="020B0604020202020204" pitchFamily="34" charset="0"/>
              </a:rPr>
              <a:t>scintigraphy</a:t>
            </a:r>
            <a:r>
              <a:rPr lang="en-US" altLang="en-US" sz="2400" dirty="0">
                <a:cs typeface="Arial" panose="020B0604020202020204" pitchFamily="34" charset="0"/>
              </a:rPr>
              <a:t> techniques, One of the easiest techniques is to have the child swallow a capsule containing 24 radiopaque markers once a day for three days. Plain radiographs are taken on the fourth day (and sometimes also on the seventh day), and analyzed for the number and location of retained markers </a:t>
            </a:r>
          </a:p>
          <a:p>
            <a:pPr algn="l" rtl="0" eaLnBrk="1" hangingPunct="1"/>
            <a:r>
              <a:rPr lang="en-US" altLang="en-US" sz="2400" dirty="0">
                <a:cs typeface="Arial" panose="020B0604020202020204" pitchFamily="34" charset="0"/>
              </a:rPr>
              <a:t>generally reserved for the </a:t>
            </a:r>
            <a:r>
              <a:rPr lang="en-US" altLang="en-US" sz="2400" b="1" dirty="0">
                <a:solidFill>
                  <a:srgbClr val="0000FF"/>
                </a:solidFill>
                <a:cs typeface="Arial" panose="020B0604020202020204" pitchFamily="34" charset="0"/>
              </a:rPr>
              <a:t>secondary evaluation </a:t>
            </a:r>
            <a:r>
              <a:rPr lang="en-US" altLang="en-US" sz="2400" dirty="0">
                <a:cs typeface="Arial" panose="020B0604020202020204" pitchFamily="34" charset="0"/>
              </a:rPr>
              <a:t>of selected patients in whom the diagnosis is unclear.</a:t>
            </a:r>
          </a:p>
          <a:p>
            <a:pPr algn="l" rtl="0" eaLnBrk="1" hangingPunct="1"/>
            <a:r>
              <a:rPr lang="en-US" altLang="en-US" sz="2400" b="1" dirty="0">
                <a:cs typeface="Arial" panose="020B0604020202020204" pitchFamily="34" charset="0"/>
              </a:rPr>
              <a:t>Ideally,</a:t>
            </a:r>
            <a:r>
              <a:rPr lang="en-US" altLang="en-US" sz="2400" dirty="0">
                <a:cs typeface="Arial" panose="020B0604020202020204" pitchFamily="34" charset="0"/>
              </a:rPr>
              <a:t> any </a:t>
            </a:r>
            <a:r>
              <a:rPr lang="en-US" altLang="en-US" sz="2400" b="1" dirty="0">
                <a:solidFill>
                  <a:srgbClr val="B21093"/>
                </a:solidFill>
                <a:cs typeface="Arial" panose="020B0604020202020204" pitchFamily="34" charset="0"/>
              </a:rPr>
              <a:t>fecal impaction </a:t>
            </a:r>
            <a:r>
              <a:rPr lang="en-US" altLang="en-US" sz="2400" dirty="0">
                <a:cs typeface="Arial" panose="020B0604020202020204" pitchFamily="34" charset="0"/>
              </a:rPr>
              <a:t>should be relieved, and </a:t>
            </a:r>
            <a:r>
              <a:rPr lang="en-US" altLang="en-US" sz="2400" b="1" dirty="0">
                <a:solidFill>
                  <a:srgbClr val="0000FF"/>
                </a:solidFill>
                <a:cs typeface="Arial" panose="020B0604020202020204" pitchFamily="34" charset="0"/>
              </a:rPr>
              <a:t>laxatives</a:t>
            </a:r>
            <a:r>
              <a:rPr lang="en-US" altLang="en-US" sz="2400" dirty="0">
                <a:cs typeface="Arial" panose="020B0604020202020204" pitchFamily="34" charset="0"/>
              </a:rPr>
              <a:t> should be discontinued several days prior to performing the study.</a:t>
            </a:r>
          </a:p>
        </p:txBody>
      </p:sp>
    </p:spTree>
    <p:extLst>
      <p:ext uri="{BB962C8B-B14F-4D97-AF65-F5344CB8AC3E}">
        <p14:creationId xmlns:p14="http://schemas.microsoft.com/office/powerpoint/2010/main" val="19560336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4214812" y="171449"/>
            <a:ext cx="7810500" cy="5857875"/>
          </a:xfrm>
        </p:spPr>
      </p:pic>
      <p:sp>
        <p:nvSpPr>
          <p:cNvPr id="2" name="TextBox 1"/>
          <p:cNvSpPr txBox="1"/>
          <p:nvPr/>
        </p:nvSpPr>
        <p:spPr>
          <a:xfrm>
            <a:off x="128587" y="2085974"/>
            <a:ext cx="3871912" cy="1815882"/>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Calibri" panose="020F0502020204030204"/>
                <a:ea typeface="+mn-ea"/>
                <a:cs typeface="+mn-cs"/>
              </a:rPr>
              <a:t>A CTT of &gt;= 62 </a:t>
            </a:r>
            <a:r>
              <a:rPr kumimoji="0" lang="en-US" sz="2800" b="0" i="0" u="none" strike="noStrike" kern="1200" cap="none" spc="0" normalizeH="0" baseline="0" noProof="0" dirty="0" err="1">
                <a:ln>
                  <a:noFill/>
                </a:ln>
                <a:solidFill>
                  <a:srgbClr val="00B050"/>
                </a:solidFill>
                <a:effectLst/>
                <a:uLnTx/>
                <a:uFillTx/>
                <a:latin typeface="Calibri" panose="020F0502020204030204"/>
                <a:ea typeface="+mn-ea"/>
                <a:cs typeface="+mn-cs"/>
              </a:rPr>
              <a:t>hrs</a:t>
            </a:r>
            <a:r>
              <a:rPr kumimoji="0" lang="en-US" sz="2800" b="0" i="0" u="none" strike="noStrike" kern="1200" cap="none" spc="0" normalizeH="0" baseline="0" noProof="0" dirty="0">
                <a:ln>
                  <a:noFill/>
                </a:ln>
                <a:solidFill>
                  <a:srgbClr val="00B050"/>
                </a:solidFill>
                <a:effectLst/>
                <a:uLnTx/>
                <a:uFillTx/>
                <a:latin typeface="Calibri" panose="020F0502020204030204"/>
                <a:ea typeface="+mn-ea"/>
                <a:cs typeface="+mn-cs"/>
              </a:rPr>
              <a:t>  constipation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Calibri" panose="020F0502020204030204"/>
                <a:ea typeface="+mn-ea"/>
                <a:cs typeface="+mn-cs"/>
              </a:rPr>
              <a:t>A CTT &lt;62 </a:t>
            </a:r>
            <a:r>
              <a:rPr kumimoji="0" lang="en-US" sz="2800" b="0" i="0" u="none" strike="noStrike" kern="1200" cap="none" spc="0" normalizeH="0" baseline="0" noProof="0" dirty="0" err="1">
                <a:ln>
                  <a:noFill/>
                </a:ln>
                <a:solidFill>
                  <a:srgbClr val="00B050"/>
                </a:solidFill>
                <a:effectLst/>
                <a:uLnTx/>
                <a:uFillTx/>
                <a:latin typeface="Calibri" panose="020F0502020204030204"/>
                <a:ea typeface="+mn-ea"/>
                <a:cs typeface="+mn-cs"/>
              </a:rPr>
              <a:t>hrs</a:t>
            </a:r>
            <a:r>
              <a:rPr kumimoji="0" lang="en-US" sz="2800" b="0" i="0" u="none" strike="noStrike" kern="1200" cap="none" spc="0" normalizeH="0" baseline="0" noProof="0" dirty="0">
                <a:ln>
                  <a:noFill/>
                </a:ln>
                <a:solidFill>
                  <a:srgbClr val="00B050"/>
                </a:solidFill>
                <a:effectLst/>
                <a:uLnTx/>
                <a:uFillTx/>
                <a:latin typeface="Calibri" panose="020F0502020204030204"/>
                <a:ea typeface="+mn-ea"/>
                <a:cs typeface="+mn-cs"/>
              </a:rPr>
              <a:t> rules out constipation </a:t>
            </a:r>
            <a:endParaRPr kumimoji="0" lang="ar-JO" sz="2800" b="0" i="0" u="none" strike="noStrike" kern="1200" cap="none" spc="0" normalizeH="0" baseline="0" noProof="0" dirty="0">
              <a:ln>
                <a:noFill/>
              </a:ln>
              <a:solidFill>
                <a:srgbClr val="00B05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018527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4795837" y="571499"/>
            <a:ext cx="6972300" cy="5229225"/>
          </a:xfrm>
        </p:spPr>
      </p:pic>
      <p:sp>
        <p:nvSpPr>
          <p:cNvPr id="3" name="Slide Number Placeholder 2"/>
          <p:cNvSpPr>
            <a:spLocks noGrp="1"/>
          </p:cNvSpPr>
          <p:nvPr>
            <p:ph type="sldNum" sz="quarter" idx="12"/>
          </p:nvPr>
        </p:nvSpPr>
        <p:spPr>
          <a:xfrm>
            <a:off x="10216553" y="6366107"/>
            <a:ext cx="348300" cy="414000"/>
          </a:xfrm>
          <a:prstGeom prst="round2Diag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058DB212-BFA2-403F-85EF-DFD3FF6D973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65</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extBox 1"/>
          <p:cNvSpPr txBox="1"/>
          <p:nvPr/>
        </p:nvSpPr>
        <p:spPr>
          <a:xfrm>
            <a:off x="542925" y="1985963"/>
            <a:ext cx="3957638" cy="1754326"/>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A seven-year-old boy with a delayed colonic transit time. The distribution of the markers, with a majority in the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ea"/>
                <a:cs typeface="+mn-cs"/>
              </a:rPr>
              <a:t>rectosigmoid</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region, is characteristic for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ea"/>
                <a:cs typeface="+mn-cs"/>
              </a:rPr>
              <a:t>anorectal</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retention.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226272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b="1" dirty="0">
                <a:uFillTx/>
                <a:cs typeface="Times New Roman" panose="02020603050405020304" pitchFamily="18" charset="0"/>
              </a:rPr>
              <a:t>Anorectal manometry</a:t>
            </a:r>
            <a:endParaRPr lang="en-US" altLang="en-US" dirty="0">
              <a:uFillTx/>
              <a:cs typeface="Times New Roman" panose="02020603050405020304" pitchFamily="18" charset="0"/>
            </a:endParaRPr>
          </a:p>
        </p:txBody>
      </p:sp>
      <p:sp>
        <p:nvSpPr>
          <p:cNvPr id="47107" name="Content Placeholder 2"/>
          <p:cNvSpPr>
            <a:spLocks noGrp="1"/>
          </p:cNvSpPr>
          <p:nvPr>
            <p:ph idx="1"/>
          </p:nvPr>
        </p:nvSpPr>
        <p:spPr>
          <a:xfrm>
            <a:off x="1700213" y="2014538"/>
            <a:ext cx="8301037" cy="4843467"/>
          </a:xfrm>
        </p:spPr>
        <p:txBody>
          <a:bodyPr/>
          <a:lstStyle/>
          <a:p>
            <a:pPr algn="l" rtl="0" eaLnBrk="1" hangingPunct="1"/>
            <a:r>
              <a:rPr lang="en-US" altLang="es-ES" dirty="0">
                <a:solidFill>
                  <a:schemeClr val="tx1">
                    <a:lumMod val="95000"/>
                    <a:lumOff val="5000"/>
                  </a:schemeClr>
                </a:solidFill>
                <a:cs typeface="Arial" panose="020B0604020202020204" pitchFamily="34" charset="0"/>
              </a:rPr>
              <a:t> </a:t>
            </a:r>
          </a:p>
          <a:p>
            <a:pPr algn="l" rtl="0" eaLnBrk="1" hangingPunct="1"/>
            <a:r>
              <a:rPr lang="en-US" altLang="es-ES" dirty="0">
                <a:solidFill>
                  <a:schemeClr val="tx1">
                    <a:lumMod val="95000"/>
                    <a:lumOff val="5000"/>
                  </a:schemeClr>
                </a:solidFill>
                <a:cs typeface="Arial" panose="020B0604020202020204" pitchFamily="34" charset="0"/>
              </a:rPr>
              <a:t>involves placement of a catheter containing pressure-transducing sensors into the rectum, thereby permitting measurement of neuromuscular function of the </a:t>
            </a:r>
            <a:r>
              <a:rPr lang="en-US" altLang="es-ES" dirty="0" err="1">
                <a:solidFill>
                  <a:schemeClr val="tx1">
                    <a:lumMod val="95000"/>
                    <a:lumOff val="5000"/>
                  </a:schemeClr>
                </a:solidFill>
                <a:cs typeface="Arial" panose="020B0604020202020204" pitchFamily="34" charset="0"/>
              </a:rPr>
              <a:t>anorectum</a:t>
            </a:r>
            <a:r>
              <a:rPr lang="en-US" altLang="es-ES" dirty="0">
                <a:solidFill>
                  <a:schemeClr val="tx1">
                    <a:lumMod val="95000"/>
                    <a:lumOff val="5000"/>
                  </a:schemeClr>
                </a:solidFill>
                <a:cs typeface="Arial" panose="020B0604020202020204" pitchFamily="34" charset="0"/>
              </a:rPr>
              <a:t>.</a:t>
            </a:r>
          </a:p>
          <a:p>
            <a:pPr algn="l" rtl="0" eaLnBrk="1" hangingPunct="1"/>
            <a:r>
              <a:rPr lang="en-US" altLang="es-ES" dirty="0">
                <a:solidFill>
                  <a:schemeClr val="tx1">
                    <a:lumMod val="95000"/>
                    <a:lumOff val="5000"/>
                  </a:schemeClr>
                </a:solidFill>
                <a:cs typeface="Arial" panose="020B0604020202020204" pitchFamily="34" charset="0"/>
              </a:rPr>
              <a:t> The procedure includes measurements of the </a:t>
            </a:r>
            <a:r>
              <a:rPr lang="en-US" altLang="es-ES" b="1" dirty="0" err="1">
                <a:solidFill>
                  <a:schemeClr val="tx1">
                    <a:lumMod val="95000"/>
                    <a:lumOff val="5000"/>
                  </a:schemeClr>
                </a:solidFill>
                <a:cs typeface="Arial" panose="020B0604020202020204" pitchFamily="34" charset="0"/>
              </a:rPr>
              <a:t>rectoanal</a:t>
            </a:r>
            <a:r>
              <a:rPr lang="en-US" altLang="es-ES" b="1" dirty="0">
                <a:solidFill>
                  <a:schemeClr val="tx1">
                    <a:lumMod val="95000"/>
                    <a:lumOff val="5000"/>
                  </a:schemeClr>
                </a:solidFill>
                <a:cs typeface="Arial" panose="020B0604020202020204" pitchFamily="34" charset="0"/>
              </a:rPr>
              <a:t> inhibitory reflex</a:t>
            </a:r>
            <a:r>
              <a:rPr lang="en-US" altLang="es-ES" dirty="0">
                <a:solidFill>
                  <a:schemeClr val="tx1">
                    <a:lumMod val="95000"/>
                    <a:lumOff val="5000"/>
                  </a:schemeClr>
                </a:solidFill>
                <a:cs typeface="Arial" panose="020B0604020202020204" pitchFamily="34" charset="0"/>
              </a:rPr>
              <a:t> , </a:t>
            </a:r>
            <a:r>
              <a:rPr lang="en-US" altLang="es-ES" b="1" dirty="0">
                <a:solidFill>
                  <a:schemeClr val="tx1">
                    <a:lumMod val="95000"/>
                    <a:lumOff val="5000"/>
                  </a:schemeClr>
                </a:solidFill>
                <a:cs typeface="Arial" panose="020B0604020202020204" pitchFamily="34" charset="0"/>
              </a:rPr>
              <a:t>rectal sensation </a:t>
            </a:r>
            <a:r>
              <a:rPr lang="en-US" altLang="es-ES" dirty="0">
                <a:solidFill>
                  <a:schemeClr val="tx1">
                    <a:lumMod val="95000"/>
                    <a:lumOff val="5000"/>
                  </a:schemeClr>
                </a:solidFill>
                <a:cs typeface="Arial" panose="020B0604020202020204" pitchFamily="34" charset="0"/>
              </a:rPr>
              <a:t>and </a:t>
            </a:r>
            <a:r>
              <a:rPr lang="en-US" altLang="es-ES" b="1" dirty="0">
                <a:solidFill>
                  <a:schemeClr val="tx1">
                    <a:lumMod val="95000"/>
                    <a:lumOff val="5000"/>
                  </a:schemeClr>
                </a:solidFill>
                <a:cs typeface="Arial" panose="020B0604020202020204" pitchFamily="34" charset="0"/>
              </a:rPr>
              <a:t>compliance, and squeeze pressures</a:t>
            </a:r>
            <a:r>
              <a:rPr lang="en-US" altLang="es-ES" dirty="0">
                <a:solidFill>
                  <a:schemeClr val="tx1">
                    <a:lumMod val="95000"/>
                    <a:lumOff val="5000"/>
                  </a:schemeClr>
                </a:solidFill>
                <a:cs typeface="Arial" panose="020B0604020202020204" pitchFamily="34" charset="0"/>
              </a:rPr>
              <a:t>. </a:t>
            </a:r>
          </a:p>
          <a:p>
            <a:pPr algn="l" rtl="0" eaLnBrk="1" hangingPunct="1"/>
            <a:endParaRPr lang="en-US" altLang="es-ES" dirty="0">
              <a:solidFill>
                <a:schemeClr val="tx1">
                  <a:lumMod val="95000"/>
                  <a:lumOff val="5000"/>
                </a:schemeClr>
              </a:solidFill>
              <a:cs typeface="Arial" panose="020B0604020202020204" pitchFamily="34" charset="0"/>
            </a:endParaRPr>
          </a:p>
        </p:txBody>
      </p:sp>
    </p:spTree>
    <p:extLst>
      <p:ext uri="{BB962C8B-B14F-4D97-AF65-F5344CB8AC3E}">
        <p14:creationId xmlns:p14="http://schemas.microsoft.com/office/powerpoint/2010/main" val="3577913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524003" y="1"/>
            <a:ext cx="9143999" cy="6858000"/>
          </a:xfrm>
        </p:spPr>
      </p:pic>
    </p:spTree>
    <p:extLst>
      <p:ext uri="{BB962C8B-B14F-4D97-AF65-F5344CB8AC3E}">
        <p14:creationId xmlns:p14="http://schemas.microsoft.com/office/powerpoint/2010/main" val="24171920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endParaRPr lang="en-US" altLang="en-US">
              <a:uFillTx/>
              <a:cs typeface="Times New Roman" panose="02020603050405020304" pitchFamily="18" charset="0"/>
            </a:endParaRPr>
          </a:p>
        </p:txBody>
      </p:sp>
      <p:sp>
        <p:nvSpPr>
          <p:cNvPr id="48131" name="Content Placeholder 2"/>
          <p:cNvSpPr>
            <a:spLocks noGrp="1"/>
          </p:cNvSpPr>
          <p:nvPr>
            <p:ph idx="1"/>
          </p:nvPr>
        </p:nvSpPr>
        <p:spPr/>
        <p:txBody>
          <a:bodyPr>
            <a:normAutofit fontScale="62500" lnSpcReduction="20000"/>
          </a:bodyPr>
          <a:lstStyle/>
          <a:p>
            <a:pPr algn="l" rtl="0" eaLnBrk="1" hangingPunct="1">
              <a:lnSpc>
                <a:spcPct val="120000"/>
              </a:lnSpc>
              <a:buFont typeface="Wingdings" panose="05000000000000000000" pitchFamily="2" charset="2"/>
              <a:buChar char="Ø"/>
            </a:pPr>
            <a:r>
              <a:rPr lang="en-US" altLang="es-ES" sz="3600" dirty="0">
                <a:solidFill>
                  <a:srgbClr val="0000FF"/>
                </a:solidFill>
                <a:cs typeface="Arial" panose="020B0604020202020204" pitchFamily="34" charset="0"/>
              </a:rPr>
              <a:t>Functional constipation </a:t>
            </a:r>
            <a:r>
              <a:rPr lang="en-US" altLang="es-ES" sz="3600" dirty="0">
                <a:cs typeface="Arial" panose="020B0604020202020204" pitchFamily="34" charset="0"/>
                <a:sym typeface="Wingdings 3" panose="05040102010807070707" pitchFamily="18" charset="2"/>
              </a:rPr>
              <a:t> distension of the rectum causes relaxation of the internal sphincter.</a:t>
            </a:r>
          </a:p>
          <a:p>
            <a:pPr algn="l" rtl="0" eaLnBrk="1" hangingPunct="1">
              <a:lnSpc>
                <a:spcPct val="120000"/>
              </a:lnSpc>
              <a:buFont typeface="Arial" panose="020B0604020202020204" pitchFamily="34" charset="0"/>
              <a:buNone/>
            </a:pPr>
            <a:endParaRPr lang="en-US" altLang="es-ES" sz="3600" dirty="0">
              <a:cs typeface="Arial" panose="020B0604020202020204" pitchFamily="34" charset="0"/>
              <a:sym typeface="Wingdings 3" panose="05040102010807070707" pitchFamily="18" charset="2"/>
            </a:endParaRPr>
          </a:p>
          <a:p>
            <a:pPr algn="l" rtl="0" eaLnBrk="1" hangingPunct="1">
              <a:lnSpc>
                <a:spcPct val="120000"/>
              </a:lnSpc>
              <a:buFont typeface="Wingdings" panose="05000000000000000000" pitchFamily="2" charset="2"/>
              <a:buChar char="Ø"/>
            </a:pPr>
            <a:r>
              <a:rPr lang="en-US" altLang="es-ES" sz="3600" dirty="0" err="1">
                <a:solidFill>
                  <a:srgbClr val="0000FF"/>
                </a:solidFill>
                <a:cs typeface="Arial" panose="020B0604020202020204" pitchFamily="34" charset="0"/>
              </a:rPr>
              <a:t>Hirschsprung</a:t>
            </a:r>
            <a:r>
              <a:rPr lang="en-US" altLang="es-ES" sz="3600" dirty="0">
                <a:solidFill>
                  <a:srgbClr val="0000FF"/>
                </a:solidFill>
                <a:cs typeface="Arial" panose="020B0604020202020204" pitchFamily="34" charset="0"/>
              </a:rPr>
              <a:t> disease</a:t>
            </a:r>
            <a:r>
              <a:rPr lang="en-US" altLang="es-ES" sz="3600" dirty="0">
                <a:cs typeface="Arial" panose="020B0604020202020204" pitchFamily="34" charset="0"/>
                <a:sym typeface="Wingdings 3" panose="05040102010807070707" pitchFamily="18" charset="2"/>
              </a:rPr>
              <a:t> no sphincter relaxation</a:t>
            </a:r>
          </a:p>
          <a:p>
            <a:pPr algn="l" rtl="0" eaLnBrk="1" hangingPunct="1">
              <a:lnSpc>
                <a:spcPct val="120000"/>
              </a:lnSpc>
              <a:buFont typeface="Wingdings" panose="05000000000000000000" pitchFamily="2" charset="2"/>
              <a:buChar char="Ø"/>
            </a:pPr>
            <a:endParaRPr lang="en-US" altLang="es-ES" sz="3600" dirty="0">
              <a:cs typeface="Arial" panose="020B0604020202020204" pitchFamily="34" charset="0"/>
              <a:sym typeface="Wingdings 3" panose="05040102010807070707" pitchFamily="18" charset="2"/>
            </a:endParaRPr>
          </a:p>
          <a:p>
            <a:pPr algn="l" rtl="0">
              <a:lnSpc>
                <a:spcPct val="120000"/>
              </a:lnSpc>
              <a:buFont typeface="Wingdings" panose="05000000000000000000" pitchFamily="2" charset="2"/>
              <a:buChar char="Ø"/>
            </a:pPr>
            <a:r>
              <a:rPr lang="en-US" altLang="en-US" sz="3600" dirty="0" err="1">
                <a:cs typeface="Arial" panose="020B0604020202020204" pitchFamily="34" charset="0"/>
              </a:rPr>
              <a:t>Anorectal</a:t>
            </a:r>
            <a:r>
              <a:rPr lang="en-US" altLang="en-US" sz="3600" dirty="0">
                <a:cs typeface="Arial" panose="020B0604020202020204" pitchFamily="34" charset="0"/>
              </a:rPr>
              <a:t> </a:t>
            </a:r>
            <a:r>
              <a:rPr lang="en-US" altLang="en-US" sz="3600" dirty="0" err="1">
                <a:cs typeface="Arial" panose="020B0604020202020204" pitchFamily="34" charset="0"/>
              </a:rPr>
              <a:t>manometry</a:t>
            </a:r>
            <a:r>
              <a:rPr lang="en-US" altLang="en-US" sz="3600" dirty="0">
                <a:cs typeface="Arial" panose="020B0604020202020204" pitchFamily="34" charset="0"/>
              </a:rPr>
              <a:t> also can identify patients with </a:t>
            </a:r>
            <a:r>
              <a:rPr lang="en-US" altLang="en-US" sz="3600" b="1" u="sng" dirty="0" err="1">
                <a:solidFill>
                  <a:srgbClr val="0070C0"/>
                </a:solidFill>
                <a:cs typeface="Arial" panose="020B0604020202020204" pitchFamily="34" charset="0"/>
              </a:rPr>
              <a:t>dyssynergic</a:t>
            </a:r>
            <a:r>
              <a:rPr lang="en-US" altLang="en-US" sz="3600" b="1" u="sng" dirty="0">
                <a:solidFill>
                  <a:srgbClr val="0070C0"/>
                </a:solidFill>
                <a:cs typeface="Arial" panose="020B0604020202020204" pitchFamily="34" charset="0"/>
              </a:rPr>
              <a:t> defecation</a:t>
            </a:r>
            <a:r>
              <a:rPr lang="en-US" altLang="en-US" sz="3600" dirty="0">
                <a:cs typeface="Arial" panose="020B0604020202020204" pitchFamily="34" charset="0"/>
              </a:rPr>
              <a:t>, which is a functional disorder characterized by the incomplete evacuation of fecal material from the rectum due to </a:t>
            </a:r>
            <a:r>
              <a:rPr lang="en-US" altLang="en-US" sz="3600" u="sng" dirty="0">
                <a:cs typeface="Arial" panose="020B0604020202020204" pitchFamily="34" charset="0"/>
              </a:rPr>
              <a:t>paradoxical contraction or failure to relax pelvic floor muscles </a:t>
            </a:r>
            <a:r>
              <a:rPr lang="en-US" altLang="en-US" sz="3600" dirty="0">
                <a:cs typeface="Arial" panose="020B0604020202020204" pitchFamily="34" charset="0"/>
              </a:rPr>
              <a:t>when straining to defecate. </a:t>
            </a:r>
          </a:p>
          <a:p>
            <a:pPr algn="l" rtl="0" eaLnBrk="1" hangingPunct="1">
              <a:lnSpc>
                <a:spcPct val="120000"/>
              </a:lnSpc>
              <a:buFont typeface="Wingdings" panose="05000000000000000000" pitchFamily="2" charset="2"/>
              <a:buChar char="Ø"/>
            </a:pPr>
            <a:endParaRPr lang="en-US" altLang="es-ES" sz="3600" dirty="0">
              <a:cs typeface="Arial" panose="020B0604020202020204" pitchFamily="34" charset="0"/>
              <a:sym typeface="Wingdings 3" panose="05040102010807070707" pitchFamily="18" charset="2"/>
            </a:endParaRPr>
          </a:p>
          <a:p>
            <a:pPr algn="l" rtl="0" eaLnBrk="1" hangingPunct="1">
              <a:lnSpc>
                <a:spcPct val="120000"/>
              </a:lnSpc>
              <a:buFont typeface="Wingdings" panose="05000000000000000000" pitchFamily="2" charset="2"/>
              <a:buChar char="Ø"/>
            </a:pPr>
            <a:endParaRPr lang="en-US" altLang="es-ES" sz="3600" dirty="0">
              <a:cs typeface="Arial" panose="020B0604020202020204" pitchFamily="34" charset="0"/>
              <a:sym typeface="Wingdings 3" panose="05040102010807070707" pitchFamily="18" charset="2"/>
            </a:endParaRPr>
          </a:p>
          <a:p>
            <a:pPr eaLnBrk="1" hangingPunct="1">
              <a:lnSpc>
                <a:spcPct val="80000"/>
              </a:lnSpc>
            </a:pPr>
            <a:endParaRPr lang="en-US" altLang="es-ES" sz="3600" dirty="0">
              <a:cs typeface="Arial" panose="020B0604020202020204" pitchFamily="34" charset="0"/>
            </a:endParaRPr>
          </a:p>
          <a:p>
            <a:pPr algn="l" rtl="0" eaLnBrk="1" hangingPunct="1">
              <a:lnSpc>
                <a:spcPct val="80000"/>
              </a:lnSpc>
              <a:buFont typeface="Wingdings" panose="05000000000000000000" pitchFamily="2" charset="2"/>
              <a:buChar char="Ø"/>
            </a:pPr>
            <a:endParaRPr lang="en-US" altLang="es-ES" sz="3600" dirty="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384" y="3621752"/>
            <a:ext cx="8002191"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13121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b="1">
                <a:uFillTx/>
                <a:cs typeface="Times New Roman" panose="02020603050405020304" pitchFamily="18" charset="0"/>
              </a:rPr>
              <a:t>Rectal biopsy</a:t>
            </a:r>
            <a:endParaRPr lang="en-US" altLang="en-US">
              <a:uFillTx/>
              <a:cs typeface="Times New Roman" panose="02020603050405020304" pitchFamily="18" charset="0"/>
            </a:endParaRPr>
          </a:p>
        </p:txBody>
      </p:sp>
      <p:sp>
        <p:nvSpPr>
          <p:cNvPr id="49155" name="Content Placeholder 2"/>
          <p:cNvSpPr>
            <a:spLocks noGrp="1"/>
          </p:cNvSpPr>
          <p:nvPr>
            <p:ph idx="1"/>
          </p:nvPr>
        </p:nvSpPr>
        <p:spPr/>
        <p:txBody>
          <a:bodyPr/>
          <a:lstStyle/>
          <a:p>
            <a:pPr algn="l" rtl="0" eaLnBrk="1" hangingPunct="1">
              <a:lnSpc>
                <a:spcPct val="80000"/>
              </a:lnSpc>
              <a:buFont typeface="Arial" panose="020B0604020202020204" pitchFamily="34" charset="0"/>
              <a:buNone/>
            </a:pPr>
            <a:endParaRPr lang="en-US" altLang="en-US" sz="3600" dirty="0">
              <a:cs typeface="Arial" panose="020B0604020202020204" pitchFamily="34" charset="0"/>
            </a:endParaRPr>
          </a:p>
          <a:p>
            <a:pPr algn="l" rtl="0" eaLnBrk="1" hangingPunct="1">
              <a:lnSpc>
                <a:spcPct val="80000"/>
              </a:lnSpc>
              <a:buFont typeface="Wingdings" panose="05000000000000000000" pitchFamily="2" charset="2"/>
              <a:buChar char="Ø"/>
            </a:pPr>
            <a:r>
              <a:rPr lang="en-US" altLang="en-US" sz="3600" dirty="0">
                <a:cs typeface="Arial" panose="020B0604020202020204" pitchFamily="34" charset="0"/>
              </a:rPr>
              <a:t>The definitive means of establishing or excluding </a:t>
            </a:r>
            <a:r>
              <a:rPr lang="en-US" altLang="en-US" sz="3600" dirty="0" err="1">
                <a:cs typeface="Arial" panose="020B0604020202020204" pitchFamily="34" charset="0"/>
              </a:rPr>
              <a:t>Hirschsprung</a:t>
            </a:r>
            <a:r>
              <a:rPr lang="en-US" altLang="en-US" sz="3600" dirty="0">
                <a:cs typeface="Arial" panose="020B0604020202020204" pitchFamily="34" charset="0"/>
              </a:rPr>
              <a:t> disease. </a:t>
            </a:r>
          </a:p>
          <a:p>
            <a:pPr algn="l" rtl="0" eaLnBrk="1" hangingPunct="1">
              <a:lnSpc>
                <a:spcPct val="80000"/>
              </a:lnSpc>
              <a:buFont typeface="Wingdings" panose="05000000000000000000" pitchFamily="2" charset="2"/>
              <a:buChar char="Ø"/>
            </a:pPr>
            <a:endParaRPr lang="en-US" altLang="en-US" sz="3600" dirty="0">
              <a:cs typeface="Arial" panose="020B0604020202020204" pitchFamily="34" charset="0"/>
            </a:endParaRPr>
          </a:p>
          <a:p>
            <a:pPr algn="l" rtl="0" eaLnBrk="1" hangingPunct="1">
              <a:lnSpc>
                <a:spcPct val="80000"/>
              </a:lnSpc>
              <a:buFont typeface="Wingdings" panose="05000000000000000000" pitchFamily="2" charset="2"/>
              <a:buChar char="Ø"/>
            </a:pPr>
            <a:r>
              <a:rPr lang="en-US" altLang="en-US" sz="3600" dirty="0">
                <a:cs typeface="Arial" panose="020B0604020202020204" pitchFamily="34" charset="0"/>
              </a:rPr>
              <a:t>The tissue is examined histologically for the presence or absence of ganglion cells in the submucosal plexus. </a:t>
            </a:r>
          </a:p>
          <a:p>
            <a:pPr algn="l" rtl="0" eaLnBrk="1" hangingPunct="1">
              <a:lnSpc>
                <a:spcPct val="80000"/>
              </a:lnSpc>
              <a:buFont typeface="Wingdings" panose="05000000000000000000" pitchFamily="2" charset="2"/>
              <a:buChar char="Ø"/>
            </a:pPr>
            <a:endParaRPr lang="en-US" altLang="en-US" sz="3600" dirty="0">
              <a:cs typeface="Arial" panose="020B0604020202020204" pitchFamily="34" charset="0"/>
            </a:endParaRPr>
          </a:p>
          <a:p>
            <a:pPr eaLnBrk="1" hangingPunct="1"/>
            <a:endParaRPr lang="en-US" altLang="en-US" sz="3600" dirty="0">
              <a:cs typeface="Arial" panose="020B0604020202020204" pitchFamily="34" charset="0"/>
            </a:endParaRPr>
          </a:p>
        </p:txBody>
      </p:sp>
    </p:spTree>
    <p:extLst>
      <p:ext uri="{BB962C8B-B14F-4D97-AF65-F5344CB8AC3E}">
        <p14:creationId xmlns:p14="http://schemas.microsoft.com/office/powerpoint/2010/main" val="2459194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2BB2ECC-6A77-4375-91EE-E3AD7E26890D}"/>
              </a:ext>
            </a:extLst>
          </p:cNvPr>
          <p:cNvSpPr>
            <a:spLocks noGrp="1" noChangeArrowheads="1"/>
          </p:cNvSpPr>
          <p:nvPr>
            <p:ph type="title"/>
          </p:nvPr>
        </p:nvSpPr>
        <p:spPr>
          <a:xfrm>
            <a:off x="2667000" y="8313"/>
            <a:ext cx="7498080" cy="1143000"/>
          </a:xfrm>
        </p:spPr>
        <p:txBody>
          <a:bodyPr>
            <a:normAutofit/>
          </a:bodyPr>
          <a:lstStyle/>
          <a:p>
            <a:pPr rtl="0" eaLnBrk="1" hangingPunct="1"/>
            <a:r>
              <a:rPr lang="en-US" altLang="en-US" b="1" dirty="0">
                <a:solidFill>
                  <a:srgbClr val="00B050"/>
                </a:solidFill>
                <a:effectLst>
                  <a:outerShdw blurRad="38100" dist="38100" dir="2700000" algn="tl">
                    <a:srgbClr val="000000">
                      <a:alpha val="43137"/>
                    </a:srgbClr>
                  </a:outerShdw>
                </a:effectLst>
                <a:cs typeface="Times New Roman" panose="02020603050405020304" pitchFamily="18" charset="0"/>
              </a:rPr>
              <a:t>Normal stooling patterns </a:t>
            </a:r>
          </a:p>
        </p:txBody>
      </p:sp>
      <p:sp>
        <p:nvSpPr>
          <p:cNvPr id="9219" name="Rectangle 3">
            <a:extLst>
              <a:ext uri="{FF2B5EF4-FFF2-40B4-BE49-F238E27FC236}">
                <a16:creationId xmlns:a16="http://schemas.microsoft.com/office/drawing/2014/main" id="{34CEBA13-FAFD-4B38-BE60-3FE4DB01D0A9}"/>
              </a:ext>
            </a:extLst>
          </p:cNvPr>
          <p:cNvSpPr>
            <a:spLocks noGrp="1" noChangeArrowheads="1"/>
          </p:cNvSpPr>
          <p:nvPr>
            <p:ph idx="1"/>
          </p:nvPr>
        </p:nvSpPr>
        <p:spPr>
          <a:xfrm>
            <a:off x="2438400" y="1066800"/>
            <a:ext cx="8229600" cy="2667000"/>
          </a:xfrm>
        </p:spPr>
        <p:txBody>
          <a:bodyPr>
            <a:normAutofit/>
          </a:bodyPr>
          <a:lstStyle/>
          <a:p>
            <a:pPr algn="l" rtl="0" eaLnBrk="1" hangingPunct="1"/>
            <a:r>
              <a:rPr lang="en-US" altLang="en-US" b="1" u="sng" dirty="0">
                <a:cs typeface="Arial" panose="020B0604020202020204" pitchFamily="34" charset="0"/>
              </a:rPr>
              <a:t>Infants:</a:t>
            </a:r>
          </a:p>
          <a:p>
            <a:pPr algn="l" rtl="0" eaLnBrk="1" hangingPunct="1">
              <a:buClr>
                <a:srgbClr val="CC0000"/>
              </a:buClr>
              <a:buFont typeface="Wingdings" panose="05000000000000000000" pitchFamily="2" charset="2"/>
              <a:buChar char="v"/>
            </a:pPr>
            <a:r>
              <a:rPr lang="en-US" altLang="en-US" dirty="0">
                <a:cs typeface="Arial" panose="020B0604020202020204" pitchFamily="34" charset="0"/>
              </a:rPr>
              <a:t>The first bowel movement usually occurs within </a:t>
            </a:r>
            <a:r>
              <a:rPr lang="en-US" altLang="en-US" dirty="0">
                <a:solidFill>
                  <a:srgbClr val="92D050"/>
                </a:solidFill>
                <a:cs typeface="Arial" panose="020B0604020202020204" pitchFamily="34" charset="0"/>
              </a:rPr>
              <a:t>36 hours </a:t>
            </a:r>
            <a:r>
              <a:rPr lang="en-US" altLang="en-US" dirty="0">
                <a:cs typeface="Arial" panose="020B0604020202020204" pitchFamily="34" charset="0"/>
              </a:rPr>
              <a:t>after birth in term.</a:t>
            </a:r>
          </a:p>
          <a:p>
            <a:pPr algn="l" rtl="0" eaLnBrk="1" hangingPunct="1">
              <a:buClr>
                <a:srgbClr val="CC0000"/>
              </a:buClr>
              <a:buFont typeface="Wingdings" panose="05000000000000000000" pitchFamily="2" charset="2"/>
              <a:buChar char="v"/>
            </a:pPr>
            <a:r>
              <a:rPr lang="en-US" altLang="en-US" dirty="0">
                <a:solidFill>
                  <a:srgbClr val="92D050"/>
                </a:solidFill>
                <a:cs typeface="Arial" panose="020B0604020202020204" pitchFamily="34" charset="0"/>
              </a:rPr>
              <a:t>Breast fed </a:t>
            </a:r>
            <a:r>
              <a:rPr lang="en-US" altLang="en-US" dirty="0">
                <a:cs typeface="Arial" panose="020B0604020202020204" pitchFamily="34" charset="0"/>
              </a:rPr>
              <a:t>infants usually have </a:t>
            </a:r>
            <a:r>
              <a:rPr lang="en-US" altLang="en-US" dirty="0">
                <a:solidFill>
                  <a:srgbClr val="92D050"/>
                </a:solidFill>
                <a:cs typeface="Arial" panose="020B0604020202020204" pitchFamily="34" charset="0"/>
              </a:rPr>
              <a:t>more frequent </a:t>
            </a:r>
            <a:r>
              <a:rPr lang="en-US" altLang="en-US" dirty="0">
                <a:cs typeface="Arial" panose="020B0604020202020204" pitchFamily="34" charset="0"/>
              </a:rPr>
              <a:t>bowel movements than formula fed babies.</a:t>
            </a:r>
          </a:p>
          <a:p>
            <a:pPr algn="l" rtl="0" eaLnBrk="1" hangingPunct="1"/>
            <a:endParaRPr lang="en-US" altLang="en-US" sz="2400" dirty="0">
              <a:solidFill>
                <a:srgbClr val="080808"/>
              </a:solidFill>
              <a:cs typeface="Arial" panose="020B0604020202020204" pitchFamily="34" charset="0"/>
            </a:endParaRPr>
          </a:p>
        </p:txBody>
      </p:sp>
      <p:sp>
        <p:nvSpPr>
          <p:cNvPr id="9221" name="Rectangle 6">
            <a:extLst>
              <a:ext uri="{FF2B5EF4-FFF2-40B4-BE49-F238E27FC236}">
                <a16:creationId xmlns:a16="http://schemas.microsoft.com/office/drawing/2014/main" id="{9150A011-5FA5-469A-8807-5FD2F4391EC4}"/>
              </a:ext>
            </a:extLst>
          </p:cNvPr>
          <p:cNvSpPr>
            <a:spLocks noChangeArrowheads="1"/>
          </p:cNvSpPr>
          <p:nvPr/>
        </p:nvSpPr>
        <p:spPr bwMode="auto">
          <a:xfrm>
            <a:off x="2640676" y="5410201"/>
            <a:ext cx="7798724" cy="830997"/>
          </a:xfrm>
          <a:prstGeom prst="rect">
            <a:avLst/>
          </a:prstGeom>
          <a:solidFill>
            <a:schemeClr val="accent4">
              <a:lumMod val="40000"/>
              <a:lumOff val="60000"/>
            </a:schemeClr>
          </a:solidFill>
          <a:ln>
            <a:solidFill>
              <a:schemeClr val="accent3">
                <a:lumMod val="75000"/>
              </a:schemeClr>
            </a:solidFill>
          </a:ln>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Clr>
                <a:schemeClr val="folHlink"/>
              </a:buClr>
              <a:buSzPct val="60000"/>
              <a:buFont typeface="Wingdings" panose="05000000000000000000" pitchFamily="2" charset="2"/>
              <a:buNone/>
            </a:pPr>
            <a:r>
              <a:rPr lang="en-US" altLang="en-US" sz="2400" dirty="0">
                <a:solidFill>
                  <a:srgbClr val="9933FF"/>
                </a:solidFill>
              </a:rPr>
              <a:t>Generally, Regular or normal bowel movements can vary significantly among children, especially among infants.</a:t>
            </a:r>
          </a:p>
        </p:txBody>
      </p:sp>
      <p:sp>
        <p:nvSpPr>
          <p:cNvPr id="2" name="Rectangle 1"/>
          <p:cNvSpPr/>
          <p:nvPr/>
        </p:nvSpPr>
        <p:spPr>
          <a:xfrm>
            <a:off x="2640676" y="3429001"/>
            <a:ext cx="7798724" cy="1384995"/>
          </a:xfrm>
          <a:prstGeom prst="rect">
            <a:avLst/>
          </a:prstGeom>
        </p:spPr>
        <p:txBody>
          <a:bodyPr wrap="square">
            <a:spAutoFit/>
          </a:bodyPr>
          <a:lstStyle/>
          <a:p>
            <a:pPr marL="457200" indent="-457200">
              <a:buClr>
                <a:schemeClr val="accent1"/>
              </a:buClr>
              <a:buSzPct val="100000"/>
              <a:buFont typeface="Arial" pitchFamily="34" charset="0"/>
              <a:buChar char="•"/>
            </a:pPr>
            <a:r>
              <a:rPr lang="en-US" altLang="en-US" sz="2800" b="1" u="sng" dirty="0">
                <a:cs typeface="Arial" panose="020B0604020202020204" pitchFamily="34" charset="0"/>
              </a:rPr>
              <a:t>Children:</a:t>
            </a:r>
          </a:p>
          <a:p>
            <a:r>
              <a:rPr lang="en-US" altLang="en-US" sz="2800" dirty="0">
                <a:solidFill>
                  <a:srgbClr val="FF0000"/>
                </a:solidFill>
                <a:cs typeface="Arial" panose="020B0604020202020204" pitchFamily="34" charset="0"/>
              </a:rPr>
              <a:t>  </a:t>
            </a:r>
            <a:r>
              <a:rPr lang="en-US" altLang="en-US" sz="2800" dirty="0">
                <a:solidFill>
                  <a:srgbClr val="92D050"/>
                </a:solidFill>
                <a:cs typeface="Arial" panose="020B0604020202020204" pitchFamily="34" charset="0"/>
              </a:rPr>
              <a:t> Most </a:t>
            </a:r>
            <a:r>
              <a:rPr lang="en-US" altLang="en-US" sz="2800" dirty="0">
                <a:solidFill>
                  <a:srgbClr val="080808"/>
                </a:solidFill>
                <a:cs typeface="Arial" panose="020B0604020202020204" pitchFamily="34" charset="0"/>
              </a:rPr>
              <a:t>children have from </a:t>
            </a:r>
            <a:r>
              <a:rPr lang="en-US" altLang="en-US" sz="2800" dirty="0">
                <a:solidFill>
                  <a:srgbClr val="92D050"/>
                </a:solidFill>
                <a:cs typeface="Arial" panose="020B0604020202020204" pitchFamily="34" charset="0"/>
              </a:rPr>
              <a:t>3 </a:t>
            </a:r>
            <a:r>
              <a:rPr lang="en-US" altLang="en-US" sz="2800" dirty="0">
                <a:solidFill>
                  <a:srgbClr val="080808"/>
                </a:solidFill>
                <a:cs typeface="Arial" panose="020B0604020202020204" pitchFamily="34" charset="0"/>
              </a:rPr>
              <a:t>bowel movements per day to </a:t>
            </a:r>
            <a:r>
              <a:rPr lang="en-US" altLang="en-US" sz="2800" dirty="0">
                <a:solidFill>
                  <a:srgbClr val="92D050"/>
                </a:solidFill>
                <a:cs typeface="Arial" panose="020B0604020202020204" pitchFamily="34" charset="0"/>
              </a:rPr>
              <a:t>3 </a:t>
            </a:r>
            <a:r>
              <a:rPr lang="en-US" altLang="en-US" sz="2800" dirty="0">
                <a:solidFill>
                  <a:srgbClr val="080808"/>
                </a:solidFill>
                <a:cs typeface="Arial" panose="020B0604020202020204" pitchFamily="34" charset="0"/>
              </a:rPr>
              <a:t>per week.</a:t>
            </a:r>
          </a:p>
        </p:txBody>
      </p:sp>
    </p:spTree>
    <p:extLst>
      <p:ext uri="{BB962C8B-B14F-4D97-AF65-F5344CB8AC3E}">
        <p14:creationId xmlns:p14="http://schemas.microsoft.com/office/powerpoint/2010/main" val="328133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1">
                                            <p:bg/>
                                          </p:spTgt>
                                        </p:tgtEl>
                                        <p:attrNameLst>
                                          <p:attrName>style.visibility</p:attrName>
                                        </p:attrNameLst>
                                      </p:cBhvr>
                                      <p:to>
                                        <p:strVal val="visible"/>
                                      </p:to>
                                    </p:set>
                                    <p:animEffect transition="in" filter="fade">
                                      <p:cBhvr>
                                        <p:cTn id="12" dur="500"/>
                                        <p:tgtEl>
                                          <p:spTgt spid="9221">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1">
                                            <p:txEl>
                                              <p:pRg st="0" end="0"/>
                                            </p:txEl>
                                          </p:spTgt>
                                        </p:tgtEl>
                                        <p:attrNameLst>
                                          <p:attrName>style.visibility</p:attrName>
                                        </p:attrNameLst>
                                      </p:cBhvr>
                                      <p:to>
                                        <p:strVal val="visible"/>
                                      </p:to>
                                    </p:set>
                                    <p:animEffect transition="in" filter="fade">
                                      <p:cBhvr>
                                        <p:cTn id="17" dur="500"/>
                                        <p:tgtEl>
                                          <p:spTgt spid="92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9221"/>
                                        </p:tgtEl>
                                        <p:attrNameLst>
                                          <p:attrName>fillcolor</p:attrName>
                                        </p:attrNameLst>
                                      </p:cBhvr>
                                      <p:to>
                                        <a:schemeClr val="accent2"/>
                                      </p:to>
                                    </p:animClr>
                                    <p:set>
                                      <p:cBhvr>
                                        <p:cTn id="22" dur="2000" fill="hold"/>
                                        <p:tgtEl>
                                          <p:spTgt spid="9221"/>
                                        </p:tgtEl>
                                        <p:attrNameLst>
                                          <p:attrName>fill.type</p:attrName>
                                        </p:attrNameLst>
                                      </p:cBhvr>
                                      <p:to>
                                        <p:strVal val="solid"/>
                                      </p:to>
                                    </p:set>
                                    <p:set>
                                      <p:cBhvr>
                                        <p:cTn id="23" dur="2000" fill="hold"/>
                                        <p:tgtEl>
                                          <p:spTgt spid="92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animBg="1"/>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endParaRPr lang="ar-JO"/>
          </a:p>
        </p:txBody>
      </p:sp>
      <p:pic>
        <p:nvPicPr>
          <p:cNvPr id="5122" name="Picture 2" descr="https://image.slidesharecdn.com/hirschprungfinal-170505174737/95/hirschprungs-disease-16-638.jpg?cb=14940065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0"/>
            <a:ext cx="11387138" cy="683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7656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CE4B2-C3F9-46E5-8088-E6EC043DA27C}"/>
              </a:ext>
            </a:extLst>
          </p:cNvPr>
          <p:cNvSpPr>
            <a:spLocks noGrp="1"/>
          </p:cNvSpPr>
          <p:nvPr>
            <p:ph type="title"/>
          </p:nvPr>
        </p:nvSpPr>
        <p:spPr/>
        <p:txBody>
          <a:bodyPr rtlCol="1">
            <a:normAutofit fontScale="90000"/>
          </a:bodyPr>
          <a:lstStyle/>
          <a:p>
            <a:pPr fontAlgn="auto">
              <a:spcAft>
                <a:spcPts val="0"/>
              </a:spcAft>
              <a:defRPr/>
            </a:pPr>
            <a:r>
              <a:rPr lang="en-US" b="1" dirty="0">
                <a:cs typeface="+mj-cs"/>
              </a:rPr>
              <a:t>Management of chronic functional  constipation </a:t>
            </a:r>
          </a:p>
        </p:txBody>
      </p:sp>
      <p:sp>
        <p:nvSpPr>
          <p:cNvPr id="3" name="Content Placeholder 2">
            <a:extLst>
              <a:ext uri="{FF2B5EF4-FFF2-40B4-BE49-F238E27FC236}">
                <a16:creationId xmlns:a16="http://schemas.microsoft.com/office/drawing/2014/main" id="{F3A0645B-5C0A-4CEA-A75C-42C747B921BB}"/>
              </a:ext>
            </a:extLst>
          </p:cNvPr>
          <p:cNvSpPr>
            <a:spLocks noGrp="1"/>
          </p:cNvSpPr>
          <p:nvPr>
            <p:ph idx="1"/>
          </p:nvPr>
        </p:nvSpPr>
        <p:spPr>
          <a:xfrm>
            <a:off x="1524000" y="1600200"/>
            <a:ext cx="9144000" cy="4876800"/>
          </a:xfrm>
        </p:spPr>
        <p:txBody>
          <a:bodyPr rtlCol="1">
            <a:noAutofit/>
          </a:bodyPr>
          <a:lstStyle/>
          <a:p>
            <a:pPr fontAlgn="auto">
              <a:spcAft>
                <a:spcPts val="0"/>
              </a:spcAft>
              <a:defRPr/>
            </a:pPr>
            <a:r>
              <a:rPr lang="en-US" dirty="0">
                <a:cs typeface="+mn-cs"/>
              </a:rPr>
              <a:t>There are four general steps in bowel retraining:</a:t>
            </a:r>
          </a:p>
          <a:p>
            <a:pPr marL="514350" indent="-514350" fontAlgn="auto">
              <a:spcAft>
                <a:spcPts val="0"/>
              </a:spcAft>
              <a:buFont typeface="+mj-lt"/>
              <a:buAutoNum type="arabicPeriod"/>
              <a:defRPr/>
            </a:pPr>
            <a:r>
              <a:rPr lang="en-US" b="1" dirty="0" err="1">
                <a:cs typeface="+mn-cs"/>
              </a:rPr>
              <a:t>Disimpaction</a:t>
            </a:r>
            <a:r>
              <a:rPr lang="en-US" dirty="0">
                <a:cs typeface="+mn-cs"/>
              </a:rPr>
              <a:t>.</a:t>
            </a:r>
          </a:p>
          <a:p>
            <a:pPr marL="514350" indent="-514350" fontAlgn="auto">
              <a:spcAft>
                <a:spcPts val="0"/>
              </a:spcAft>
              <a:buFont typeface="+mj-lt"/>
              <a:buAutoNum type="arabicPeriod"/>
              <a:defRPr/>
            </a:pPr>
            <a:r>
              <a:rPr lang="en-US" b="1" dirty="0">
                <a:cs typeface="+mn-cs"/>
              </a:rPr>
              <a:t>Maintenance therapy</a:t>
            </a:r>
            <a:r>
              <a:rPr lang="en-US" dirty="0">
                <a:cs typeface="+mn-cs"/>
              </a:rPr>
              <a:t> :Prolonged laxative treatment and behavior therapy to achieve regular evacuation and avoid recurrent constipation.</a:t>
            </a:r>
          </a:p>
          <a:p>
            <a:pPr marL="514350" indent="-514350" fontAlgn="auto">
              <a:spcAft>
                <a:spcPts val="0"/>
              </a:spcAft>
              <a:buFont typeface="+mj-lt"/>
              <a:buAutoNum type="arabicPeriod"/>
              <a:defRPr/>
            </a:pPr>
            <a:r>
              <a:rPr lang="en-US" b="1" dirty="0">
                <a:cs typeface="+mn-cs"/>
              </a:rPr>
              <a:t>Dietary changes </a:t>
            </a:r>
            <a:r>
              <a:rPr lang="en-US" dirty="0">
                <a:cs typeface="+mn-cs"/>
              </a:rPr>
              <a:t>(primarily increasing fiber content) to maintain soft stools.</a:t>
            </a:r>
          </a:p>
          <a:p>
            <a:pPr marL="514350" indent="-514350" fontAlgn="auto">
              <a:spcAft>
                <a:spcPts val="0"/>
              </a:spcAft>
              <a:buFont typeface="+mj-lt"/>
              <a:buAutoNum type="arabicPeriod"/>
              <a:defRPr/>
            </a:pPr>
            <a:r>
              <a:rPr lang="en-US" b="1" dirty="0">
                <a:cs typeface="+mn-cs"/>
              </a:rPr>
              <a:t>Gradual tapering</a:t>
            </a:r>
            <a:r>
              <a:rPr lang="en-US" dirty="0">
                <a:cs typeface="+mn-cs"/>
              </a:rPr>
              <a:t> and withdrawal of laxatives as tolerated.</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F0F99AB-718D-4B3C-867E-22A5188FC04B}"/>
              </a:ext>
            </a:extLst>
          </p:cNvPr>
          <p:cNvSpPr>
            <a:spLocks noGrp="1"/>
          </p:cNvSpPr>
          <p:nvPr>
            <p:ph type="title"/>
          </p:nvPr>
        </p:nvSpPr>
        <p:spPr/>
        <p:txBody>
          <a:bodyPr/>
          <a:lstStyle/>
          <a:p>
            <a:r>
              <a:rPr lang="en-US" altLang="es-ES"/>
              <a:t>1) Disimpaction</a:t>
            </a:r>
          </a:p>
        </p:txBody>
      </p:sp>
      <p:sp>
        <p:nvSpPr>
          <p:cNvPr id="3" name="Content Placeholder 2">
            <a:extLst>
              <a:ext uri="{FF2B5EF4-FFF2-40B4-BE49-F238E27FC236}">
                <a16:creationId xmlns:a16="http://schemas.microsoft.com/office/drawing/2014/main" id="{3D393941-2E02-4711-A912-A59B70E9DDFE}"/>
              </a:ext>
            </a:extLst>
          </p:cNvPr>
          <p:cNvSpPr>
            <a:spLocks noGrp="1"/>
          </p:cNvSpPr>
          <p:nvPr>
            <p:ph idx="1"/>
          </p:nvPr>
        </p:nvSpPr>
        <p:spPr>
          <a:xfrm>
            <a:off x="1676400" y="1600200"/>
            <a:ext cx="8839200" cy="4572000"/>
          </a:xfrm>
        </p:spPr>
        <p:txBody>
          <a:bodyPr rtlCol="1">
            <a:normAutofit/>
          </a:bodyPr>
          <a:lstStyle/>
          <a:p>
            <a:pPr fontAlgn="auto">
              <a:spcAft>
                <a:spcPts val="0"/>
              </a:spcAft>
              <a:defRPr/>
            </a:pPr>
            <a:r>
              <a:rPr lang="en-US" sz="2400" dirty="0">
                <a:cs typeface="+mn-cs"/>
              </a:rPr>
              <a:t>“Fecal impaction” is a term used to describe markedly increased amounts of stool in the colon, which is a subjective judgment based on clinical findings.</a:t>
            </a:r>
          </a:p>
          <a:p>
            <a:pPr marL="0" indent="0" algn="ctr" fontAlgn="auto">
              <a:spcAft>
                <a:spcPts val="0"/>
              </a:spcAft>
              <a:buNone/>
              <a:defRPr/>
            </a:pPr>
            <a:r>
              <a:rPr lang="en-US" sz="2400" b="1" dirty="0">
                <a:solidFill>
                  <a:srgbClr val="FF0000"/>
                </a:solidFill>
                <a:cs typeface="+mn-cs"/>
              </a:rPr>
              <a:t>- Clues suggest fecal  impaction -</a:t>
            </a:r>
          </a:p>
          <a:p>
            <a:pPr marL="457200" indent="-457200" fontAlgn="auto">
              <a:spcAft>
                <a:spcPts val="0"/>
              </a:spcAft>
              <a:buFont typeface="+mj-lt"/>
              <a:buAutoNum type="arabicPeriod"/>
              <a:defRPr/>
            </a:pPr>
            <a:r>
              <a:rPr lang="en-US" sz="2400" dirty="0">
                <a:cs typeface="+mn-cs"/>
              </a:rPr>
              <a:t>Constipation-associated </a:t>
            </a:r>
            <a:r>
              <a:rPr lang="en-US" sz="2400" u="sng" dirty="0">
                <a:cs typeface="+mn-cs"/>
              </a:rPr>
              <a:t>fecal incontinence.</a:t>
            </a:r>
          </a:p>
          <a:p>
            <a:pPr marL="457200" indent="-457200" fontAlgn="auto">
              <a:spcAft>
                <a:spcPts val="0"/>
              </a:spcAft>
              <a:buFont typeface="+mj-lt"/>
              <a:buAutoNum type="arabicPeriod"/>
              <a:defRPr/>
            </a:pPr>
            <a:r>
              <a:rPr lang="en-US" sz="2400" dirty="0">
                <a:cs typeface="+mn-cs"/>
              </a:rPr>
              <a:t>Significant stool </a:t>
            </a:r>
            <a:r>
              <a:rPr lang="en-US" sz="2400" u="sng" dirty="0">
                <a:cs typeface="+mn-cs"/>
              </a:rPr>
              <a:t>mass</a:t>
            </a:r>
            <a:r>
              <a:rPr lang="en-US" sz="2400" dirty="0">
                <a:cs typeface="+mn-cs"/>
              </a:rPr>
              <a:t> palpable on digital rectal or abdominal examination, or on abdominal radiograph.</a:t>
            </a:r>
          </a:p>
          <a:p>
            <a:pPr marL="457200" indent="-457200" fontAlgn="auto">
              <a:spcAft>
                <a:spcPts val="0"/>
              </a:spcAft>
              <a:buFont typeface="+mj-lt"/>
              <a:buAutoNum type="arabicPeriod"/>
              <a:defRPr/>
            </a:pPr>
            <a:r>
              <a:rPr lang="en-US" sz="2400" dirty="0">
                <a:cs typeface="+mn-cs"/>
              </a:rPr>
              <a:t>History of </a:t>
            </a:r>
            <a:r>
              <a:rPr lang="en-US" sz="2400" u="sng" dirty="0">
                <a:cs typeface="+mn-cs"/>
              </a:rPr>
              <a:t>incomplete or infrequent </a:t>
            </a:r>
            <a:r>
              <a:rPr lang="en-US" sz="2400" dirty="0">
                <a:cs typeface="+mn-cs"/>
              </a:rPr>
              <a:t>evacuation.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791910-9631-4790-A4D0-C5C913D9437B}"/>
              </a:ext>
            </a:extLst>
          </p:cNvPr>
          <p:cNvSpPr>
            <a:spLocks noGrp="1"/>
          </p:cNvSpPr>
          <p:nvPr>
            <p:ph idx="1"/>
          </p:nvPr>
        </p:nvSpPr>
        <p:spPr>
          <a:xfrm>
            <a:off x="1752600" y="381000"/>
            <a:ext cx="8763000" cy="5715000"/>
          </a:xfrm>
        </p:spPr>
        <p:txBody>
          <a:bodyPr rtlCol="1">
            <a:normAutofit/>
          </a:bodyPr>
          <a:lstStyle/>
          <a:p>
            <a:pPr marL="514350" indent="-514350" fontAlgn="auto">
              <a:spcAft>
                <a:spcPts val="0"/>
              </a:spcAft>
              <a:buFont typeface="+mj-lt"/>
              <a:buAutoNum type="alphaUcPeriod"/>
              <a:defRPr/>
            </a:pPr>
            <a:r>
              <a:rPr lang="en-US" b="1" dirty="0">
                <a:cs typeface="+mn-cs"/>
              </a:rPr>
              <a:t>Oral medications</a:t>
            </a:r>
            <a:r>
              <a:rPr lang="en-US" dirty="0">
                <a:cs typeface="+mn-cs"/>
              </a:rPr>
              <a:t> :</a:t>
            </a:r>
          </a:p>
          <a:p>
            <a:pPr fontAlgn="auto">
              <a:spcAft>
                <a:spcPts val="0"/>
              </a:spcAft>
              <a:defRPr/>
            </a:pPr>
            <a:r>
              <a:rPr lang="en-US" dirty="0">
                <a:cs typeface="+mn-cs"/>
              </a:rPr>
              <a:t>T</a:t>
            </a:r>
            <a:r>
              <a:rPr lang="en-US" sz="2400" dirty="0">
                <a:cs typeface="+mn-cs"/>
              </a:rPr>
              <a:t>his method is </a:t>
            </a:r>
            <a:r>
              <a:rPr lang="en-US" sz="2400" b="1" dirty="0">
                <a:cs typeface="+mn-cs"/>
              </a:rPr>
              <a:t>noninvasive </a:t>
            </a:r>
            <a:r>
              <a:rPr lang="en-US" sz="2400" dirty="0">
                <a:cs typeface="+mn-cs"/>
              </a:rPr>
              <a:t>and may help the child feel in control. Oral medications also are particularly valuable for children with a </a:t>
            </a:r>
            <a:r>
              <a:rPr lang="en-US" sz="2400" b="1" dirty="0">
                <a:cs typeface="+mn-cs"/>
              </a:rPr>
              <a:t>history of painful defecation,</a:t>
            </a:r>
            <a:r>
              <a:rPr lang="en-US" sz="2400" dirty="0">
                <a:cs typeface="+mn-cs"/>
              </a:rPr>
              <a:t> </a:t>
            </a:r>
            <a:r>
              <a:rPr lang="en-US" sz="2400" b="1" dirty="0" err="1">
                <a:cs typeface="+mn-cs"/>
              </a:rPr>
              <a:t>perineal</a:t>
            </a:r>
            <a:r>
              <a:rPr lang="en-US" sz="2400" b="1" dirty="0">
                <a:cs typeface="+mn-cs"/>
              </a:rPr>
              <a:t> trauma, or difficulty tolerating enemas.</a:t>
            </a:r>
          </a:p>
          <a:p>
            <a:pPr fontAlgn="auto">
              <a:spcAft>
                <a:spcPts val="0"/>
              </a:spcAft>
              <a:defRPr/>
            </a:pPr>
            <a:endParaRPr lang="en-US" sz="2400" b="1" dirty="0">
              <a:cs typeface="+mn-cs"/>
            </a:endParaRPr>
          </a:p>
          <a:p>
            <a:pPr fontAlgn="auto">
              <a:spcAft>
                <a:spcPts val="0"/>
              </a:spcAft>
              <a:buNone/>
              <a:defRPr/>
            </a:pPr>
            <a:endParaRPr lang="en-US" sz="2400" b="1" dirty="0">
              <a:cs typeface="+mn-cs"/>
            </a:endParaRPr>
          </a:p>
          <a:p>
            <a:pPr marL="0" indent="0" algn="ctr" fontAlgn="auto">
              <a:spcAft>
                <a:spcPts val="0"/>
              </a:spcAft>
              <a:buNone/>
              <a:defRPr/>
            </a:pPr>
            <a:r>
              <a:rPr lang="en-US" sz="3500" b="1" dirty="0">
                <a:solidFill>
                  <a:srgbClr val="FF0000"/>
                </a:solidFill>
                <a:cs typeface="+mn-cs"/>
              </a:rPr>
              <a:t>- Options -</a:t>
            </a:r>
            <a:endParaRPr lang="en-US" sz="2400" b="1" dirty="0">
              <a:solidFill>
                <a:srgbClr val="FF0000"/>
              </a:solidFill>
              <a:cs typeface="+mn-cs"/>
            </a:endParaRPr>
          </a:p>
          <a:p>
            <a:pPr fontAlgn="auto">
              <a:spcAft>
                <a:spcPts val="0"/>
              </a:spcAft>
              <a:defRPr/>
            </a:pPr>
            <a:r>
              <a:rPr lang="en-US" sz="2400" b="1" dirty="0">
                <a:cs typeface="+mn-cs"/>
              </a:rPr>
              <a:t>Polyethylene glycol (PEG) without electrolytes</a:t>
            </a:r>
            <a:r>
              <a:rPr lang="en-US" sz="2400" dirty="0">
                <a:cs typeface="+mn-cs"/>
              </a:rPr>
              <a:t>, </a:t>
            </a:r>
            <a:r>
              <a:rPr lang="en-US" sz="2400" b="1" dirty="0">
                <a:cs typeface="+mn-cs"/>
              </a:rPr>
              <a:t>PEG-electrolyte solutions</a:t>
            </a:r>
            <a:r>
              <a:rPr lang="en-US" sz="2400" dirty="0">
                <a:cs typeface="+mn-cs"/>
              </a:rPr>
              <a:t>, or </a:t>
            </a:r>
            <a:r>
              <a:rPr lang="en-US" sz="2400" b="1" dirty="0">
                <a:cs typeface="+mn-cs"/>
              </a:rPr>
              <a:t>high-dose mineral oil</a:t>
            </a:r>
            <a:r>
              <a:rPr lang="en-US" sz="2400" dirty="0">
                <a:cs typeface="+mn-cs"/>
              </a:rPr>
              <a:t> have all been shown to be effective for initial </a:t>
            </a:r>
            <a:r>
              <a:rPr lang="en-US" sz="2400" dirty="0" err="1">
                <a:cs typeface="+mn-cs"/>
              </a:rPr>
              <a:t>disimpaction</a:t>
            </a:r>
            <a:r>
              <a:rPr lang="en-US" sz="2400" dirty="0">
                <a:cs typeface="+mn-cs"/>
              </a:rPr>
              <a:t>.</a:t>
            </a:r>
            <a:endParaRPr lang="en-US" sz="2400" b="1" dirty="0">
              <a:cs typeface="+mn-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73DD30-48C7-4FD5-8C2C-597EFFA7A5C1}"/>
              </a:ext>
            </a:extLst>
          </p:cNvPr>
          <p:cNvSpPr>
            <a:spLocks noGrp="1"/>
          </p:cNvSpPr>
          <p:nvPr>
            <p:ph idx="1"/>
          </p:nvPr>
        </p:nvSpPr>
        <p:spPr>
          <a:xfrm>
            <a:off x="1524000" y="0"/>
            <a:ext cx="9144000" cy="6858000"/>
          </a:xfrm>
        </p:spPr>
        <p:txBody>
          <a:bodyPr rtlCol="1">
            <a:normAutofit lnSpcReduction="10000"/>
          </a:bodyPr>
          <a:lstStyle/>
          <a:p>
            <a:pPr fontAlgn="auto">
              <a:spcAft>
                <a:spcPts val="0"/>
              </a:spcAft>
              <a:defRPr/>
            </a:pPr>
            <a:r>
              <a:rPr lang="en-US" sz="2800" b="1" dirty="0">
                <a:cs typeface="+mn-cs"/>
              </a:rPr>
              <a:t>Polyethylene glycol 3350:</a:t>
            </a:r>
          </a:p>
          <a:p>
            <a:pPr fontAlgn="auto">
              <a:spcAft>
                <a:spcPts val="0"/>
              </a:spcAft>
              <a:buNone/>
              <a:defRPr/>
            </a:pPr>
            <a:r>
              <a:rPr lang="en-US" sz="2800" dirty="0">
                <a:cs typeface="+mn-cs"/>
              </a:rPr>
              <a:t>    </a:t>
            </a:r>
            <a:r>
              <a:rPr lang="en-US" sz="2800" dirty="0">
                <a:solidFill>
                  <a:srgbClr val="FF0000"/>
                </a:solidFill>
                <a:cs typeface="+mn-cs"/>
              </a:rPr>
              <a:t>1 to 1.5 g/kg/day by mouth for up to six days</a:t>
            </a:r>
            <a:r>
              <a:rPr lang="en-US" sz="2800" dirty="0">
                <a:cs typeface="+mn-cs"/>
              </a:rPr>
              <a:t>. The daily dose is dissolved in approximately 10 mL/kg of water.</a:t>
            </a:r>
          </a:p>
          <a:p>
            <a:pPr fontAlgn="auto">
              <a:spcAft>
                <a:spcPts val="0"/>
              </a:spcAft>
              <a:defRPr/>
            </a:pPr>
            <a:r>
              <a:rPr lang="en-US" sz="2800" b="1" dirty="0">
                <a:cs typeface="+mn-cs"/>
              </a:rPr>
              <a:t>Polyethylene glycol-electrolyte solution (</a:t>
            </a:r>
            <a:r>
              <a:rPr lang="en-US" sz="2800" b="1" dirty="0" err="1">
                <a:cs typeface="+mn-cs"/>
              </a:rPr>
              <a:t>eg</a:t>
            </a:r>
            <a:r>
              <a:rPr lang="en-US" sz="2800" b="1" dirty="0">
                <a:cs typeface="+mn-cs"/>
              </a:rPr>
              <a:t>, </a:t>
            </a:r>
            <a:r>
              <a:rPr lang="en-US" sz="2800" b="1" dirty="0" err="1">
                <a:cs typeface="+mn-cs"/>
              </a:rPr>
              <a:t>GoLYTELY</a:t>
            </a:r>
            <a:r>
              <a:rPr lang="en-US" sz="2800" b="1" dirty="0">
                <a:cs typeface="+mn-cs"/>
              </a:rPr>
              <a:t>): </a:t>
            </a:r>
            <a:r>
              <a:rPr lang="en-US" sz="2800" dirty="0">
                <a:solidFill>
                  <a:srgbClr val="FF0000"/>
                </a:solidFill>
                <a:cs typeface="+mn-cs"/>
              </a:rPr>
              <a:t>25 mL/kg per hour </a:t>
            </a:r>
            <a:r>
              <a:rPr lang="en-US" sz="2800" dirty="0">
                <a:cs typeface="+mn-cs"/>
              </a:rPr>
              <a:t>to a maximum of 1000 mL/hr</a:t>
            </a:r>
            <a:r>
              <a:rPr lang="en-US" sz="2800" dirty="0">
                <a:solidFill>
                  <a:srgbClr val="FF0000"/>
                </a:solidFill>
                <a:cs typeface="+mn-cs"/>
              </a:rPr>
              <a:t> </a:t>
            </a:r>
            <a:r>
              <a:rPr lang="en-US" sz="2800" b="1" dirty="0">
                <a:solidFill>
                  <a:srgbClr val="FF0000"/>
                </a:solidFill>
                <a:cs typeface="+mn-cs"/>
              </a:rPr>
              <a:t>by nasogastric tube</a:t>
            </a:r>
            <a:r>
              <a:rPr lang="en-US" sz="2800" dirty="0">
                <a:cs typeface="+mn-cs"/>
              </a:rPr>
              <a:t> until stool appears clear, or 20 </a:t>
            </a:r>
            <a:r>
              <a:rPr lang="en-US" sz="2800" dirty="0" err="1">
                <a:cs typeface="+mn-cs"/>
              </a:rPr>
              <a:t>mL</a:t>
            </a:r>
            <a:r>
              <a:rPr lang="en-US" sz="2800" dirty="0">
                <a:cs typeface="+mn-cs"/>
              </a:rPr>
              <a:t>/kg per hour for four hours per day.</a:t>
            </a:r>
          </a:p>
          <a:p>
            <a:pPr fontAlgn="auto">
              <a:spcAft>
                <a:spcPts val="0"/>
              </a:spcAft>
              <a:defRPr/>
            </a:pPr>
            <a:r>
              <a:rPr lang="en-US" sz="2800" b="1" dirty="0">
                <a:cs typeface="+mn-cs"/>
              </a:rPr>
              <a:t>Mineral oil:</a:t>
            </a:r>
          </a:p>
          <a:p>
            <a:pPr fontAlgn="auto">
              <a:spcAft>
                <a:spcPts val="0"/>
              </a:spcAft>
              <a:buNone/>
              <a:defRPr/>
            </a:pPr>
            <a:r>
              <a:rPr lang="en-US" sz="2800" dirty="0">
                <a:cs typeface="+mn-cs"/>
              </a:rPr>
              <a:t>    </a:t>
            </a:r>
            <a:r>
              <a:rPr lang="en-US" sz="2800" dirty="0">
                <a:solidFill>
                  <a:srgbClr val="FF0000"/>
                </a:solidFill>
                <a:cs typeface="+mn-cs"/>
              </a:rPr>
              <a:t>3ml/kg per day by mouth</a:t>
            </a:r>
            <a:r>
              <a:rPr lang="en-US" sz="2800" dirty="0">
                <a:cs typeface="+mn-cs"/>
              </a:rPr>
              <a:t>. Mineral oil </a:t>
            </a:r>
            <a:r>
              <a:rPr lang="en-US" sz="2800" b="1" dirty="0">
                <a:solidFill>
                  <a:srgbClr val="FF0000"/>
                </a:solidFill>
                <a:cs typeface="+mn-cs"/>
              </a:rPr>
              <a:t>should not </a:t>
            </a:r>
            <a:r>
              <a:rPr lang="en-US" sz="2800" dirty="0">
                <a:cs typeface="+mn-cs"/>
              </a:rPr>
              <a:t>be used for </a:t>
            </a:r>
            <a:r>
              <a:rPr lang="en-US" sz="2800" b="1" dirty="0">
                <a:solidFill>
                  <a:srgbClr val="FF0000"/>
                </a:solidFill>
                <a:cs typeface="+mn-cs"/>
              </a:rPr>
              <a:t>infants</a:t>
            </a:r>
            <a:r>
              <a:rPr lang="en-US" sz="2800" dirty="0">
                <a:solidFill>
                  <a:srgbClr val="FF0000"/>
                </a:solidFill>
                <a:cs typeface="+mn-cs"/>
              </a:rPr>
              <a:t>, </a:t>
            </a:r>
            <a:r>
              <a:rPr lang="en-US" sz="2800" b="1" dirty="0">
                <a:solidFill>
                  <a:srgbClr val="FF0000"/>
                </a:solidFill>
                <a:cs typeface="+mn-cs"/>
              </a:rPr>
              <a:t>neurologically impaired children</a:t>
            </a:r>
            <a:r>
              <a:rPr lang="en-US" sz="2800" dirty="0">
                <a:cs typeface="+mn-cs"/>
              </a:rPr>
              <a:t>, and others at </a:t>
            </a:r>
            <a:r>
              <a:rPr lang="en-US" sz="2800" b="1" dirty="0">
                <a:solidFill>
                  <a:srgbClr val="FF0000"/>
                </a:solidFill>
                <a:cs typeface="+mn-cs"/>
              </a:rPr>
              <a:t>high risk for </a:t>
            </a:r>
            <a:r>
              <a:rPr lang="en-US" sz="2800" b="1" dirty="0" err="1">
                <a:solidFill>
                  <a:srgbClr val="FF0000"/>
                </a:solidFill>
                <a:cs typeface="+mn-cs"/>
              </a:rPr>
              <a:t>gastroesophageal</a:t>
            </a:r>
            <a:r>
              <a:rPr lang="en-US" sz="2800" b="1" dirty="0">
                <a:solidFill>
                  <a:srgbClr val="FF0000"/>
                </a:solidFill>
                <a:cs typeface="+mn-cs"/>
              </a:rPr>
              <a:t> reflux</a:t>
            </a:r>
            <a:r>
              <a:rPr lang="en-US" sz="2800" dirty="0">
                <a:cs typeface="+mn-cs"/>
              </a:rPr>
              <a:t>, because of </a:t>
            </a:r>
            <a:r>
              <a:rPr lang="en-US" sz="2800" dirty="0">
                <a:solidFill>
                  <a:srgbClr val="FF0000"/>
                </a:solidFill>
                <a:cs typeface="+mn-cs"/>
              </a:rPr>
              <a:t>risks of pneumonitis</a:t>
            </a:r>
            <a:r>
              <a:rPr lang="en-US" sz="2800" dirty="0">
                <a:cs typeface="+mn-cs"/>
              </a:rPr>
              <a:t> if the oil is aspirated.</a:t>
            </a:r>
          </a:p>
          <a:p>
            <a:pPr fontAlgn="auto">
              <a:spcAft>
                <a:spcPts val="0"/>
              </a:spcAft>
              <a:defRPr/>
            </a:pPr>
            <a:r>
              <a:rPr lang="en-US" altLang="en-US" sz="2800" b="1" dirty="0">
                <a:cs typeface="Arial" charset="0"/>
              </a:rPr>
              <a:t>Other oral agents:</a:t>
            </a:r>
          </a:p>
          <a:p>
            <a:pPr fontAlgn="auto">
              <a:spcAft>
                <a:spcPts val="0"/>
              </a:spcAft>
              <a:buNone/>
              <a:defRPr/>
            </a:pPr>
            <a:r>
              <a:rPr lang="en-US" altLang="en-US" sz="2800" dirty="0">
                <a:cs typeface="Arial" charset="0"/>
              </a:rPr>
              <a:t>    Include magnesium hydroxide , magnesium citrate , </a:t>
            </a:r>
            <a:r>
              <a:rPr lang="en-US" altLang="en-US" sz="2800" dirty="0" err="1">
                <a:cs typeface="Arial" charset="0"/>
              </a:rPr>
              <a:t>lactulos</a:t>
            </a:r>
            <a:r>
              <a:rPr lang="en-US" altLang="en-US" sz="2800" dirty="0">
                <a:cs typeface="Arial" charset="0"/>
              </a:rPr>
              <a:t>, </a:t>
            </a:r>
            <a:r>
              <a:rPr lang="en-US" altLang="en-US" sz="2800" dirty="0" err="1">
                <a:cs typeface="Arial" charset="0"/>
              </a:rPr>
              <a:t>sorbitol</a:t>
            </a:r>
            <a:r>
              <a:rPr lang="en-US" altLang="en-US" sz="2800" dirty="0">
                <a:cs typeface="Arial" charset="0"/>
              </a:rPr>
              <a:t>, </a:t>
            </a:r>
            <a:r>
              <a:rPr lang="en-US" altLang="en-US" sz="2800" dirty="0" err="1">
                <a:cs typeface="Arial" charset="0"/>
              </a:rPr>
              <a:t>senna</a:t>
            </a:r>
            <a:r>
              <a:rPr lang="en-US" altLang="en-US" sz="2800" dirty="0">
                <a:cs typeface="Arial" charset="0"/>
              </a:rPr>
              <a:t>, and </a:t>
            </a:r>
            <a:r>
              <a:rPr lang="en-US" altLang="en-US" sz="2800" dirty="0" err="1">
                <a:cs typeface="Arial" charset="0"/>
              </a:rPr>
              <a:t>bisacodyl</a:t>
            </a:r>
            <a:r>
              <a:rPr lang="en-US" altLang="en-US" sz="2800" dirty="0">
                <a:cs typeface="Arial" charset="0"/>
              </a:rPr>
              <a:t>.</a:t>
            </a:r>
            <a:endParaRPr lang="en-US" sz="2800" b="1" dirty="0">
              <a:cs typeface="+mn-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Content Placeholder 2">
            <a:extLst>
              <a:ext uri="{FF2B5EF4-FFF2-40B4-BE49-F238E27FC236}">
                <a16:creationId xmlns:a16="http://schemas.microsoft.com/office/drawing/2014/main" id="{F7948CCF-F958-429A-8F01-8A787D92A008}"/>
              </a:ext>
            </a:extLst>
          </p:cNvPr>
          <p:cNvSpPr>
            <a:spLocks noGrp="1"/>
          </p:cNvSpPr>
          <p:nvPr>
            <p:ph idx="1"/>
          </p:nvPr>
        </p:nvSpPr>
        <p:spPr>
          <a:xfrm>
            <a:off x="1676400" y="152400"/>
            <a:ext cx="8839200" cy="6705600"/>
          </a:xfrm>
        </p:spPr>
        <p:txBody>
          <a:bodyPr rtlCol="0">
            <a:normAutofit/>
          </a:bodyPr>
          <a:lstStyle/>
          <a:p>
            <a:pPr marL="514350" indent="-514350" fontAlgn="auto">
              <a:spcAft>
                <a:spcPts val="0"/>
              </a:spcAft>
              <a:buFont typeface="+mj-lt"/>
              <a:buAutoNum type="alphaUcPeriod" startAt="2"/>
              <a:defRPr/>
            </a:pPr>
            <a:r>
              <a:rPr lang="en-US" altLang="en-US" sz="4000" b="1" dirty="0">
                <a:cs typeface="Arial" charset="0"/>
              </a:rPr>
              <a:t>Rectal medications</a:t>
            </a:r>
            <a:r>
              <a:rPr lang="en-US" altLang="en-US" sz="4000" dirty="0">
                <a:cs typeface="Arial" charset="0"/>
              </a:rPr>
              <a:t> :</a:t>
            </a:r>
          </a:p>
          <a:p>
            <a:pPr fontAlgn="auto">
              <a:spcAft>
                <a:spcPts val="0"/>
              </a:spcAft>
              <a:defRPr/>
            </a:pPr>
            <a:r>
              <a:rPr lang="en-US" altLang="en-US" dirty="0">
                <a:cs typeface="Arial" charset="0"/>
              </a:rPr>
              <a:t>For </a:t>
            </a:r>
            <a:r>
              <a:rPr lang="en-US" altLang="en-US" dirty="0">
                <a:solidFill>
                  <a:srgbClr val="FF0000"/>
                </a:solidFill>
                <a:cs typeface="Arial" charset="0"/>
              </a:rPr>
              <a:t>patients with severe impaction</a:t>
            </a:r>
            <a:r>
              <a:rPr lang="en-US" altLang="en-US" dirty="0">
                <a:cs typeface="Arial" charset="0"/>
              </a:rPr>
              <a:t>, are more rapidly effective than oral medications for </a:t>
            </a:r>
            <a:r>
              <a:rPr lang="en-US" altLang="en-US" dirty="0" err="1">
                <a:cs typeface="Arial" charset="0"/>
              </a:rPr>
              <a:t>disimpaction</a:t>
            </a:r>
            <a:r>
              <a:rPr lang="en-US" altLang="en-US" dirty="0">
                <a:cs typeface="Arial" charset="0"/>
              </a:rPr>
              <a:t> and may be a </a:t>
            </a:r>
            <a:r>
              <a:rPr lang="en-US" altLang="en-US" dirty="0">
                <a:solidFill>
                  <a:srgbClr val="FF0000"/>
                </a:solidFill>
                <a:cs typeface="Arial" charset="0"/>
              </a:rPr>
              <a:t>powerful motivator for toilet sitting.</a:t>
            </a:r>
          </a:p>
          <a:p>
            <a:pPr fontAlgn="auto">
              <a:spcAft>
                <a:spcPts val="0"/>
              </a:spcAft>
              <a:defRPr/>
            </a:pPr>
            <a:r>
              <a:rPr lang="en-US" altLang="en-US" dirty="0">
                <a:cs typeface="Arial" charset="0"/>
              </a:rPr>
              <a:t>Enemas are </a:t>
            </a:r>
            <a:r>
              <a:rPr lang="en-US" altLang="en-US" sz="3600" b="1" dirty="0">
                <a:solidFill>
                  <a:srgbClr val="FF0000"/>
                </a:solidFill>
                <a:cs typeface="Arial" charset="0"/>
              </a:rPr>
              <a:t>invasive</a:t>
            </a:r>
            <a:r>
              <a:rPr lang="en-US" altLang="en-US" dirty="0">
                <a:cs typeface="Arial" charset="0"/>
              </a:rPr>
              <a:t> and may be difficult to administer to an uncooperative or fearful child.</a:t>
            </a:r>
          </a:p>
          <a:p>
            <a:pPr fontAlgn="auto">
              <a:spcAft>
                <a:spcPts val="0"/>
              </a:spcAft>
              <a:defRPr/>
            </a:pPr>
            <a:endParaRPr lang="en-US" altLang="en-US" dirty="0">
              <a:cs typeface="Arial" charset="0"/>
            </a:endParaRPr>
          </a:p>
          <a:p>
            <a:pPr fontAlgn="auto">
              <a:spcAft>
                <a:spcPts val="0"/>
              </a:spcAft>
              <a:defRPr/>
            </a:pPr>
            <a:r>
              <a:rPr lang="en-US" altLang="en-US" dirty="0">
                <a:cs typeface="Arial" charset="0"/>
              </a:rPr>
              <a:t>Sodium phosphate enemas, or mineral oil enemas followed by a sodium phosphate enema may be used for rectal </a:t>
            </a:r>
            <a:r>
              <a:rPr lang="en-US" altLang="en-US" dirty="0" err="1">
                <a:cs typeface="Arial" charset="0"/>
              </a:rPr>
              <a:t>disimpaction</a:t>
            </a:r>
            <a:r>
              <a:rPr lang="en-US" altLang="en-US" dirty="0">
                <a:cs typeface="Arial" charset="0"/>
              </a:rPr>
              <a: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a:extLst>
              <a:ext uri="{FF2B5EF4-FFF2-40B4-BE49-F238E27FC236}">
                <a16:creationId xmlns:a16="http://schemas.microsoft.com/office/drawing/2014/main" id="{8FD4C94F-A14B-4DE9-9EE3-05D5683094FE}"/>
              </a:ext>
            </a:extLst>
          </p:cNvPr>
          <p:cNvSpPr>
            <a:spLocks noGrp="1"/>
          </p:cNvSpPr>
          <p:nvPr>
            <p:ph idx="1"/>
          </p:nvPr>
        </p:nvSpPr>
        <p:spPr>
          <a:xfrm>
            <a:off x="1524000" y="0"/>
            <a:ext cx="9144000" cy="6858000"/>
          </a:xfrm>
        </p:spPr>
        <p:txBody>
          <a:bodyPr/>
          <a:lstStyle/>
          <a:p>
            <a:r>
              <a:rPr lang="en-US" altLang="en-US" sz="2600" b="1"/>
              <a:t>Sodium phosphate enema :</a:t>
            </a:r>
          </a:p>
          <a:p>
            <a:pPr>
              <a:buFont typeface="Arial" panose="020B0604020202020204" pitchFamily="34" charset="0"/>
              <a:buNone/>
            </a:pPr>
            <a:r>
              <a:rPr lang="en-US" altLang="en-US" sz="2600"/>
              <a:t>     </a:t>
            </a:r>
            <a:r>
              <a:rPr lang="en-US" altLang="en-US" sz="2600">
                <a:solidFill>
                  <a:srgbClr val="FF0000"/>
                </a:solidFill>
              </a:rPr>
              <a:t>(33 mL) </a:t>
            </a:r>
            <a:r>
              <a:rPr lang="en-US" altLang="en-US" sz="2600"/>
              <a:t>enema for children 2 to &lt;5 years; </a:t>
            </a:r>
            <a:r>
              <a:rPr lang="en-US" altLang="en-US" sz="2600">
                <a:solidFill>
                  <a:srgbClr val="FF0000"/>
                </a:solidFill>
              </a:rPr>
              <a:t>(66 mL) </a:t>
            </a:r>
            <a:r>
              <a:rPr lang="en-US" altLang="en-US" sz="2600"/>
              <a:t>enema for children 5 to 12 years; and </a:t>
            </a:r>
            <a:r>
              <a:rPr lang="en-US" altLang="en-US" sz="2600">
                <a:solidFill>
                  <a:srgbClr val="FF0000"/>
                </a:solidFill>
              </a:rPr>
              <a:t>(133 mL) </a:t>
            </a:r>
            <a:r>
              <a:rPr lang="en-US" altLang="en-US" sz="2600"/>
              <a:t>enema for children ≥12 years. This dose may be repeated once within 12 to 24 hours, if necessary.</a:t>
            </a:r>
          </a:p>
          <a:p>
            <a:r>
              <a:rPr lang="en-US" altLang="en-US" sz="2600" b="1"/>
              <a:t>Saline enema:</a:t>
            </a:r>
          </a:p>
          <a:p>
            <a:pPr>
              <a:buFont typeface="Arial" panose="020B0604020202020204" pitchFamily="34" charset="0"/>
              <a:buNone/>
            </a:pPr>
            <a:r>
              <a:rPr lang="en-US" altLang="en-US" sz="2600"/>
              <a:t>     This can be administered using a dose of 10 to 15 mL per kg.</a:t>
            </a:r>
          </a:p>
          <a:p>
            <a:pPr>
              <a:buFont typeface="Arial" panose="020B0604020202020204" pitchFamily="34" charset="0"/>
              <a:buNone/>
            </a:pPr>
            <a:r>
              <a:rPr lang="en-US" altLang="en-US" sz="2600"/>
              <a:t>  </a:t>
            </a:r>
          </a:p>
          <a:p>
            <a:r>
              <a:rPr lang="en-US" altLang="en-US" sz="2600" b="1"/>
              <a:t>Mineral oil enema:</a:t>
            </a:r>
          </a:p>
          <a:p>
            <a:pPr>
              <a:buFont typeface="Arial" panose="020B0604020202020204" pitchFamily="34" charset="0"/>
              <a:buNone/>
            </a:pPr>
            <a:r>
              <a:rPr lang="en-US" altLang="en-US" sz="2600"/>
              <a:t>     </a:t>
            </a:r>
            <a:r>
              <a:rPr lang="en-US" altLang="en-US" sz="2600">
                <a:solidFill>
                  <a:srgbClr val="FF0000"/>
                </a:solidFill>
              </a:rPr>
              <a:t>(66 mL) </a:t>
            </a:r>
            <a:r>
              <a:rPr lang="en-US" altLang="en-US" sz="2600"/>
              <a:t>enema for children 2 to 12 years of age, and </a:t>
            </a:r>
            <a:r>
              <a:rPr lang="en-US" altLang="en-US" sz="2600">
                <a:solidFill>
                  <a:srgbClr val="FF0000"/>
                </a:solidFill>
              </a:rPr>
              <a:t>(133 mL) </a:t>
            </a:r>
            <a:r>
              <a:rPr lang="en-US" altLang="en-US" sz="2600"/>
              <a:t>enema for children ≥12 years.</a:t>
            </a:r>
          </a:p>
          <a:p>
            <a:r>
              <a:rPr lang="en-US" altLang="en-US" sz="2600" b="1"/>
              <a:t>Bisacodyl suppositories:</a:t>
            </a:r>
          </a:p>
          <a:p>
            <a:pPr>
              <a:buFont typeface="Arial" panose="020B0604020202020204" pitchFamily="34" charset="0"/>
              <a:buNone/>
            </a:pPr>
            <a:r>
              <a:rPr lang="en-US" altLang="en-US" sz="2600" b="1"/>
              <a:t>     </a:t>
            </a:r>
            <a:r>
              <a:rPr lang="en-US" altLang="en-US" sz="2600"/>
              <a:t>May be used for older children, and glycerin suppositories for infants.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1B6965F0-7935-4F58-BAC0-BD1E435F4AED}"/>
              </a:ext>
            </a:extLst>
          </p:cNvPr>
          <p:cNvSpPr>
            <a:spLocks noGrp="1"/>
          </p:cNvSpPr>
          <p:nvPr>
            <p:ph idx="1"/>
          </p:nvPr>
        </p:nvSpPr>
        <p:spPr/>
        <p:txBody>
          <a:bodyPr/>
          <a:lstStyle/>
          <a:p>
            <a:r>
              <a:rPr lang="en-US" altLang="en-US" b="1"/>
              <a:t>Oral and rectal</a:t>
            </a:r>
            <a:r>
              <a:rPr lang="en-US" altLang="en-US"/>
              <a:t> — Combination treatment with oral and rectal medications is often the </a:t>
            </a:r>
            <a:r>
              <a:rPr lang="en-US" altLang="en-US" b="1"/>
              <a:t>most effective</a:t>
            </a:r>
            <a:r>
              <a:rPr lang="en-US" altLang="en-US"/>
              <a:t> approach for moderate or severe fecal impaction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عنوان 1">
            <a:extLst>
              <a:ext uri="{FF2B5EF4-FFF2-40B4-BE49-F238E27FC236}">
                <a16:creationId xmlns:a16="http://schemas.microsoft.com/office/drawing/2014/main" id="{7C489B41-30A2-42AD-A85A-D52708C505F2}"/>
              </a:ext>
            </a:extLst>
          </p:cNvPr>
          <p:cNvSpPr>
            <a:spLocks noGrp="1"/>
          </p:cNvSpPr>
          <p:nvPr>
            <p:ph type="title"/>
          </p:nvPr>
        </p:nvSpPr>
        <p:spPr/>
        <p:txBody>
          <a:bodyPr/>
          <a:lstStyle/>
          <a:p>
            <a:endParaRPr lang="es-ES" altLang="es-ES"/>
          </a:p>
        </p:txBody>
      </p:sp>
      <p:sp>
        <p:nvSpPr>
          <p:cNvPr id="10243" name="عنصر نائب للمحتوى 2">
            <a:extLst>
              <a:ext uri="{FF2B5EF4-FFF2-40B4-BE49-F238E27FC236}">
                <a16:creationId xmlns:a16="http://schemas.microsoft.com/office/drawing/2014/main" id="{CABDA2BD-320C-44A0-B19C-A731F1A467D8}"/>
              </a:ext>
            </a:extLst>
          </p:cNvPr>
          <p:cNvSpPr>
            <a:spLocks noGrp="1"/>
          </p:cNvSpPr>
          <p:nvPr>
            <p:ph idx="1"/>
          </p:nvPr>
        </p:nvSpPr>
        <p:spPr/>
        <p:txBody>
          <a:bodyPr/>
          <a:lstStyle/>
          <a:p>
            <a:endParaRPr lang="es-ES" altLang="es-ES"/>
          </a:p>
        </p:txBody>
      </p:sp>
      <p:pic>
        <p:nvPicPr>
          <p:cNvPr id="10244" name="Picture 2" descr="C:\Users\abood\Desktop\1.jpg">
            <a:extLst>
              <a:ext uri="{FF2B5EF4-FFF2-40B4-BE49-F238E27FC236}">
                <a16:creationId xmlns:a16="http://schemas.microsoft.com/office/drawing/2014/main" id="{1B5BDAC9-B282-4140-ABEF-9210978D6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عنوان 1">
            <a:extLst>
              <a:ext uri="{FF2B5EF4-FFF2-40B4-BE49-F238E27FC236}">
                <a16:creationId xmlns:a16="http://schemas.microsoft.com/office/drawing/2014/main" id="{D3CC5388-64B5-421E-9713-DE50C38848F6}"/>
              </a:ext>
            </a:extLst>
          </p:cNvPr>
          <p:cNvSpPr>
            <a:spLocks noGrp="1"/>
          </p:cNvSpPr>
          <p:nvPr>
            <p:ph type="title"/>
          </p:nvPr>
        </p:nvSpPr>
        <p:spPr/>
        <p:txBody>
          <a:bodyPr/>
          <a:lstStyle/>
          <a:p>
            <a:endParaRPr lang="es-ES" altLang="es-ES"/>
          </a:p>
        </p:txBody>
      </p:sp>
      <p:sp>
        <p:nvSpPr>
          <p:cNvPr id="11267" name="عنصر نائب للمحتوى 2">
            <a:extLst>
              <a:ext uri="{FF2B5EF4-FFF2-40B4-BE49-F238E27FC236}">
                <a16:creationId xmlns:a16="http://schemas.microsoft.com/office/drawing/2014/main" id="{5CD63F5E-A548-4A9D-8DF3-A41DC3319B40}"/>
              </a:ext>
            </a:extLst>
          </p:cNvPr>
          <p:cNvSpPr>
            <a:spLocks noGrp="1"/>
          </p:cNvSpPr>
          <p:nvPr>
            <p:ph idx="1"/>
          </p:nvPr>
        </p:nvSpPr>
        <p:spPr/>
        <p:txBody>
          <a:bodyPr/>
          <a:lstStyle/>
          <a:p>
            <a:endParaRPr lang="es-ES" altLang="es-ES"/>
          </a:p>
        </p:txBody>
      </p:sp>
      <p:pic>
        <p:nvPicPr>
          <p:cNvPr id="11268" name="Picture 2" descr="C:\Users\abood\Desktop\3.jpg">
            <a:extLst>
              <a:ext uri="{FF2B5EF4-FFF2-40B4-BE49-F238E27FC236}">
                <a16:creationId xmlns:a16="http://schemas.microsoft.com/office/drawing/2014/main" id="{1860A7EC-E4DE-4F8F-80A3-BF4F2F6E4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1">
            <a:extLst>
              <a:ext uri="{FF2B5EF4-FFF2-40B4-BE49-F238E27FC236}">
                <a16:creationId xmlns:a16="http://schemas.microsoft.com/office/drawing/2014/main" id="{F758DF1B-B8A6-4DDC-BB09-C19B25EE50C3}"/>
              </a:ext>
            </a:extLst>
          </p:cNvPr>
          <p:cNvSpPr txBox="1">
            <a:spLocks noChangeArrowheads="1"/>
          </p:cNvSpPr>
          <p:nvPr/>
        </p:nvSpPr>
        <p:spPr bwMode="auto">
          <a:xfrm>
            <a:off x="5142576" y="3195191"/>
            <a:ext cx="2045624" cy="1077218"/>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a:spcBef>
                <a:spcPct val="50000"/>
              </a:spcBef>
            </a:pPr>
            <a:r>
              <a:rPr lang="en-US" altLang="en-US" sz="3200" dirty="0">
                <a:solidFill>
                  <a:srgbClr val="CC0000"/>
                </a:solidFill>
                <a:latin typeface="Comic Sans MS" panose="030F0702030302020204" pitchFamily="66" charset="0"/>
              </a:rPr>
              <a:t>vicious circle</a:t>
            </a:r>
          </a:p>
        </p:txBody>
      </p:sp>
      <p:cxnSp>
        <p:nvCxnSpPr>
          <p:cNvPr id="103440" name="AutoShape 16">
            <a:extLst>
              <a:ext uri="{FF2B5EF4-FFF2-40B4-BE49-F238E27FC236}">
                <a16:creationId xmlns:a16="http://schemas.microsoft.com/office/drawing/2014/main" id="{52022215-A890-4A4C-A0A6-865F788DD722}"/>
              </a:ext>
            </a:extLst>
          </p:cNvPr>
          <p:cNvCxnSpPr>
            <a:cxnSpLocks noChangeShapeType="1"/>
          </p:cNvCxnSpPr>
          <p:nvPr/>
        </p:nvCxnSpPr>
        <p:spPr bwMode="auto">
          <a:xfrm rot="10800000">
            <a:off x="3962400" y="4191000"/>
            <a:ext cx="749300" cy="1860550"/>
          </a:xfrm>
          <a:prstGeom prst="curvedConnector2">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cxnSp>
      <p:sp>
        <p:nvSpPr>
          <p:cNvPr id="103441" name="AutoShape 17">
            <a:extLst>
              <a:ext uri="{FF2B5EF4-FFF2-40B4-BE49-F238E27FC236}">
                <a16:creationId xmlns:a16="http://schemas.microsoft.com/office/drawing/2014/main" id="{907E467F-70D0-47F7-947C-6335E43F8B3F}"/>
              </a:ext>
            </a:extLst>
          </p:cNvPr>
          <p:cNvSpPr>
            <a:spLocks noChangeArrowheads="1"/>
          </p:cNvSpPr>
          <p:nvPr/>
        </p:nvSpPr>
        <p:spPr bwMode="auto">
          <a:xfrm>
            <a:off x="2743200" y="3733800"/>
            <a:ext cx="2159000" cy="395288"/>
          </a:xfrm>
          <a:prstGeom prst="roundRect">
            <a:avLst>
              <a:gd name="adj" fmla="val 2208"/>
            </a:avLst>
          </a:prstGeom>
          <a:solidFill>
            <a:srgbClr val="FFCC00"/>
          </a:solidFill>
          <a:ln w="9525" algn="ctr">
            <a:solidFill>
              <a:srgbClr val="000000"/>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eaLnBrk="1" hangingPunct="1"/>
            <a:r>
              <a:rPr lang="en-US" altLang="en-US" sz="2000" dirty="0">
                <a:solidFill>
                  <a:srgbClr val="000000"/>
                </a:solidFill>
                <a:latin typeface="Verdana" panose="020B0604030504040204" pitchFamily="34" charset="0"/>
              </a:rPr>
              <a:t>Withholding</a:t>
            </a:r>
            <a:endParaRPr lang="en-US" altLang="en-US" dirty="0"/>
          </a:p>
        </p:txBody>
      </p:sp>
      <p:cxnSp>
        <p:nvCxnSpPr>
          <p:cNvPr id="103442" name="AutoShape 18">
            <a:extLst>
              <a:ext uri="{FF2B5EF4-FFF2-40B4-BE49-F238E27FC236}">
                <a16:creationId xmlns:a16="http://schemas.microsoft.com/office/drawing/2014/main" id="{88252FC2-8B21-4D6E-B39C-B916753977FC}"/>
              </a:ext>
            </a:extLst>
          </p:cNvPr>
          <p:cNvCxnSpPr>
            <a:cxnSpLocks noChangeShapeType="1"/>
          </p:cNvCxnSpPr>
          <p:nvPr/>
        </p:nvCxnSpPr>
        <p:spPr bwMode="auto">
          <a:xfrm rot="-5400000">
            <a:off x="3585369" y="2434432"/>
            <a:ext cx="1554163" cy="800100"/>
          </a:xfrm>
          <a:prstGeom prst="curvedConnector2">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cxnSp>
      <p:sp>
        <p:nvSpPr>
          <p:cNvPr id="103443" name="AutoShape 19">
            <a:extLst>
              <a:ext uri="{FF2B5EF4-FFF2-40B4-BE49-F238E27FC236}">
                <a16:creationId xmlns:a16="http://schemas.microsoft.com/office/drawing/2014/main" id="{60A23CE5-A142-4924-8316-6A308CE580F3}"/>
              </a:ext>
            </a:extLst>
          </p:cNvPr>
          <p:cNvSpPr>
            <a:spLocks noChangeArrowheads="1"/>
          </p:cNvSpPr>
          <p:nvPr/>
        </p:nvSpPr>
        <p:spPr bwMode="auto">
          <a:xfrm>
            <a:off x="4953000" y="1828800"/>
            <a:ext cx="2159000" cy="395288"/>
          </a:xfrm>
          <a:prstGeom prst="roundRect">
            <a:avLst>
              <a:gd name="adj" fmla="val 16667"/>
            </a:avLst>
          </a:prstGeom>
          <a:solidFill>
            <a:srgbClr val="CCFFCC"/>
          </a:solidFill>
          <a:ln w="9525" algn="ctr">
            <a:solidFill>
              <a:srgbClr val="000000"/>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eaLnBrk="1" hangingPunct="1"/>
            <a:r>
              <a:rPr lang="en-US" altLang="en-US" sz="2000" dirty="0">
                <a:solidFill>
                  <a:srgbClr val="000000"/>
                </a:solidFill>
                <a:latin typeface="Verdana" panose="020B0604030504040204" pitchFamily="34" charset="0"/>
              </a:rPr>
              <a:t>Retention</a:t>
            </a:r>
            <a:endParaRPr lang="en-US" altLang="en-US" dirty="0"/>
          </a:p>
        </p:txBody>
      </p:sp>
      <p:cxnSp>
        <p:nvCxnSpPr>
          <p:cNvPr id="103444" name="AutoShape 20">
            <a:extLst>
              <a:ext uri="{FF2B5EF4-FFF2-40B4-BE49-F238E27FC236}">
                <a16:creationId xmlns:a16="http://schemas.microsoft.com/office/drawing/2014/main" id="{0ADA7DA4-B06B-40B5-B164-F36EE9D74F0C}"/>
              </a:ext>
            </a:extLst>
          </p:cNvPr>
          <p:cNvCxnSpPr>
            <a:cxnSpLocks noChangeShapeType="1"/>
          </p:cNvCxnSpPr>
          <p:nvPr/>
        </p:nvCxnSpPr>
        <p:spPr bwMode="auto">
          <a:xfrm>
            <a:off x="7391400" y="2057401"/>
            <a:ext cx="965200" cy="1477963"/>
          </a:xfrm>
          <a:prstGeom prst="curvedConnector2">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cxnSp>
      <p:sp>
        <p:nvSpPr>
          <p:cNvPr id="103445" name="AutoShape 21">
            <a:extLst>
              <a:ext uri="{FF2B5EF4-FFF2-40B4-BE49-F238E27FC236}">
                <a16:creationId xmlns:a16="http://schemas.microsoft.com/office/drawing/2014/main" id="{E3FDDEC9-D530-40CD-B327-8B34B371C1F1}"/>
              </a:ext>
            </a:extLst>
          </p:cNvPr>
          <p:cNvSpPr>
            <a:spLocks noChangeArrowheads="1"/>
          </p:cNvSpPr>
          <p:nvPr/>
        </p:nvSpPr>
        <p:spPr bwMode="auto">
          <a:xfrm>
            <a:off x="7315200" y="3733800"/>
            <a:ext cx="2159000" cy="381000"/>
          </a:xfrm>
          <a:prstGeom prst="roundRect">
            <a:avLst>
              <a:gd name="adj" fmla="val 16667"/>
            </a:avLst>
          </a:prstGeom>
          <a:solidFill>
            <a:srgbClr val="CCFFCC"/>
          </a:solidFill>
          <a:ln w="9525" algn="ctr">
            <a:solidFill>
              <a:srgbClr val="000000"/>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eaLnBrk="1" hangingPunct="1"/>
            <a:r>
              <a:rPr lang="en-US" altLang="en-US" sz="2000">
                <a:solidFill>
                  <a:srgbClr val="000000"/>
                </a:solidFill>
                <a:latin typeface="Verdana" panose="020B0604030504040204" pitchFamily="34" charset="0"/>
              </a:rPr>
              <a:t>Hard stools</a:t>
            </a:r>
            <a:endParaRPr lang="en-US" altLang="en-US"/>
          </a:p>
        </p:txBody>
      </p:sp>
      <p:pic>
        <p:nvPicPr>
          <p:cNvPr id="1026" name="Picture 2" descr="C:\Users\Ahmed\Downloads\tummy-ache-2314532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33" t="8947" r="8811"/>
          <a:stretch/>
        </p:blipFill>
        <p:spPr bwMode="auto">
          <a:xfrm>
            <a:off x="6815221" y="4572000"/>
            <a:ext cx="1892967" cy="1981199"/>
          </a:xfrm>
          <a:prstGeom prst="rect">
            <a:avLst/>
          </a:prstGeom>
          <a:noFill/>
          <a:extLst>
            <a:ext uri="{909E8E84-426E-40DD-AFC4-6F175D3DCCD1}">
              <a14:hiddenFill xmlns:a14="http://schemas.microsoft.com/office/drawing/2010/main">
                <a:solidFill>
                  <a:srgbClr val="FFFFFF"/>
                </a:solidFill>
              </a14:hiddenFill>
            </a:ext>
          </a:extLst>
        </p:spPr>
      </p:pic>
      <p:cxnSp>
        <p:nvCxnSpPr>
          <p:cNvPr id="103446" name="AutoShape 22">
            <a:extLst>
              <a:ext uri="{FF2B5EF4-FFF2-40B4-BE49-F238E27FC236}">
                <a16:creationId xmlns:a16="http://schemas.microsoft.com/office/drawing/2014/main" id="{98964D5C-5463-4669-A960-77A7F808FAE2}"/>
              </a:ext>
            </a:extLst>
          </p:cNvPr>
          <p:cNvCxnSpPr>
            <a:cxnSpLocks noChangeShapeType="1"/>
          </p:cNvCxnSpPr>
          <p:nvPr/>
        </p:nvCxnSpPr>
        <p:spPr bwMode="auto">
          <a:xfrm rot="5400000">
            <a:off x="7088981" y="4798219"/>
            <a:ext cx="1798638" cy="889000"/>
          </a:xfrm>
          <a:prstGeom prst="curvedConnector2">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cxnSp>
      <p:sp>
        <p:nvSpPr>
          <p:cNvPr id="103449" name="AutoShape 25">
            <a:extLst>
              <a:ext uri="{FF2B5EF4-FFF2-40B4-BE49-F238E27FC236}">
                <a16:creationId xmlns:a16="http://schemas.microsoft.com/office/drawing/2014/main" id="{FDD1C9E6-3232-4706-AF13-A8773C26E12E}"/>
              </a:ext>
            </a:extLst>
          </p:cNvPr>
          <p:cNvSpPr>
            <a:spLocks noChangeArrowheads="1"/>
          </p:cNvSpPr>
          <p:nvPr/>
        </p:nvSpPr>
        <p:spPr bwMode="auto">
          <a:xfrm>
            <a:off x="5029200" y="5943600"/>
            <a:ext cx="2159000" cy="395288"/>
          </a:xfrm>
          <a:prstGeom prst="roundRect">
            <a:avLst>
              <a:gd name="adj" fmla="val 16667"/>
            </a:avLst>
          </a:prstGeom>
          <a:solidFill>
            <a:srgbClr val="CCFFCC"/>
          </a:solidFill>
          <a:ln w="9525" algn="ctr">
            <a:solidFill>
              <a:srgbClr val="000000"/>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eaLnBrk="1" hangingPunct="1"/>
            <a:r>
              <a:rPr lang="en-US" altLang="en-US" sz="2000">
                <a:solidFill>
                  <a:srgbClr val="000000"/>
                </a:solidFill>
                <a:latin typeface="Verdana" panose="020B0604030504040204" pitchFamily="34" charset="0"/>
              </a:rPr>
              <a:t>Painful stool</a:t>
            </a:r>
            <a:endParaRPr lang="en-US" altLang="en-US"/>
          </a:p>
        </p:txBody>
      </p:sp>
      <p:sp>
        <p:nvSpPr>
          <p:cNvPr id="2" name="Rectangle 1"/>
          <p:cNvSpPr/>
          <p:nvPr/>
        </p:nvSpPr>
        <p:spPr>
          <a:xfrm>
            <a:off x="2650066" y="216865"/>
            <a:ext cx="4049891" cy="769441"/>
          </a:xfrm>
          <a:prstGeom prst="rect">
            <a:avLst/>
          </a:prstGeom>
        </p:spPr>
        <p:txBody>
          <a:bodyPr wrap="none">
            <a:spAutoFit/>
          </a:bodyPr>
          <a:lstStyle/>
          <a:p>
            <a:pPr lvl="0">
              <a:spcBef>
                <a:spcPct val="0"/>
              </a:spcBef>
            </a:pPr>
            <a:r>
              <a:rPr lang="en-US" altLang="en-US" sz="4400" b="1" dirty="0">
                <a:solidFill>
                  <a:srgbClr val="00B050"/>
                </a:solidFill>
                <a:effectLst>
                  <a:outerShdw blurRad="38100" dist="38100" dir="2700000" algn="tl">
                    <a:srgbClr val="000000">
                      <a:alpha val="43137"/>
                    </a:srgbClr>
                  </a:outerShdw>
                </a:effectLst>
                <a:cs typeface="Times New Roman" panose="02020603050405020304" pitchFamily="18" charset="0"/>
              </a:rPr>
              <a:t>Pathophysiology</a:t>
            </a:r>
            <a:endParaRPr lang="en-US" altLang="en-US" sz="4800" b="1" dirty="0">
              <a:solidFill>
                <a:srgbClr val="00B05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295493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3449"/>
                                        </p:tgtEl>
                                        <p:attrNameLst>
                                          <p:attrName>style.visibility</p:attrName>
                                        </p:attrNameLst>
                                      </p:cBhvr>
                                      <p:to>
                                        <p:strVal val="visible"/>
                                      </p:to>
                                    </p:set>
                                    <p:animEffect transition="in" filter="blinds(horizontal)">
                                      <p:cBhvr>
                                        <p:cTn id="7" dur="500"/>
                                        <p:tgtEl>
                                          <p:spTgt spid="1034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3440"/>
                                        </p:tgtEl>
                                        <p:attrNameLst>
                                          <p:attrName>style.visibility</p:attrName>
                                        </p:attrNameLst>
                                      </p:cBhvr>
                                      <p:to>
                                        <p:strVal val="visible"/>
                                      </p:to>
                                    </p:set>
                                    <p:animEffect transition="in" filter="box(in)">
                                      <p:cBhvr>
                                        <p:cTn id="12" dur="500"/>
                                        <p:tgtEl>
                                          <p:spTgt spid="1034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3441"/>
                                        </p:tgtEl>
                                        <p:attrNameLst>
                                          <p:attrName>style.visibility</p:attrName>
                                        </p:attrNameLst>
                                      </p:cBhvr>
                                      <p:to>
                                        <p:strVal val="visible"/>
                                      </p:to>
                                    </p:set>
                                    <p:animEffect transition="in" filter="box(in)">
                                      <p:cBhvr>
                                        <p:cTn id="17" dur="500"/>
                                        <p:tgtEl>
                                          <p:spTgt spid="1034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03442"/>
                                        </p:tgtEl>
                                        <p:attrNameLst>
                                          <p:attrName>style.visibility</p:attrName>
                                        </p:attrNameLst>
                                      </p:cBhvr>
                                      <p:to>
                                        <p:strVal val="visible"/>
                                      </p:to>
                                    </p:set>
                                    <p:animEffect transition="in" filter="box(in)">
                                      <p:cBhvr>
                                        <p:cTn id="22" dur="500"/>
                                        <p:tgtEl>
                                          <p:spTgt spid="1034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3443"/>
                                        </p:tgtEl>
                                        <p:attrNameLst>
                                          <p:attrName>style.visibility</p:attrName>
                                        </p:attrNameLst>
                                      </p:cBhvr>
                                      <p:to>
                                        <p:strVal val="visible"/>
                                      </p:to>
                                    </p:set>
                                    <p:animEffect transition="in" filter="box(in)">
                                      <p:cBhvr>
                                        <p:cTn id="27" dur="500"/>
                                        <p:tgtEl>
                                          <p:spTgt spid="1034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03444"/>
                                        </p:tgtEl>
                                        <p:attrNameLst>
                                          <p:attrName>style.visibility</p:attrName>
                                        </p:attrNameLst>
                                      </p:cBhvr>
                                      <p:to>
                                        <p:strVal val="visible"/>
                                      </p:to>
                                    </p:set>
                                    <p:animEffect transition="in" filter="box(in)">
                                      <p:cBhvr>
                                        <p:cTn id="32" dur="500"/>
                                        <p:tgtEl>
                                          <p:spTgt spid="10344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3445"/>
                                        </p:tgtEl>
                                        <p:attrNameLst>
                                          <p:attrName>style.visibility</p:attrName>
                                        </p:attrNameLst>
                                      </p:cBhvr>
                                      <p:to>
                                        <p:strVal val="visible"/>
                                      </p:to>
                                    </p:set>
                                    <p:animEffect transition="in" filter="box(in)">
                                      <p:cBhvr>
                                        <p:cTn id="37" dur="500"/>
                                        <p:tgtEl>
                                          <p:spTgt spid="10344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03446"/>
                                        </p:tgtEl>
                                        <p:attrNameLst>
                                          <p:attrName>style.visibility</p:attrName>
                                        </p:attrNameLst>
                                      </p:cBhvr>
                                      <p:to>
                                        <p:strVal val="visible"/>
                                      </p:to>
                                    </p:set>
                                    <p:animEffect transition="in" filter="box(in)">
                                      <p:cBhvr>
                                        <p:cTn id="42" dur="500"/>
                                        <p:tgtEl>
                                          <p:spTgt spid="103446"/>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mph" presetSubtype="0" fill="hold" grpId="0" nodeType="clickEffect">
                                  <p:stCondLst>
                                    <p:cond delay="0"/>
                                  </p:stCondLst>
                                  <p:childTnLst>
                                    <p:animClr clrSpc="hsl" dir="cw">
                                      <p:cBhvr override="childStyle">
                                        <p:cTn id="46" dur="500" fill="hold"/>
                                        <p:tgtEl>
                                          <p:spTgt spid="11266"/>
                                        </p:tgtEl>
                                        <p:attrNameLst>
                                          <p:attrName>style.color</p:attrName>
                                        </p:attrNameLst>
                                      </p:cBhvr>
                                      <p:by>
                                        <p:hsl h="7200000" s="0" l="0"/>
                                      </p:by>
                                    </p:animClr>
                                    <p:animClr clrSpc="hsl" dir="cw">
                                      <p:cBhvr>
                                        <p:cTn id="47" dur="500" fill="hold"/>
                                        <p:tgtEl>
                                          <p:spTgt spid="11266"/>
                                        </p:tgtEl>
                                        <p:attrNameLst>
                                          <p:attrName>fillcolor</p:attrName>
                                        </p:attrNameLst>
                                      </p:cBhvr>
                                      <p:by>
                                        <p:hsl h="7200000" s="0" l="0"/>
                                      </p:by>
                                    </p:animClr>
                                    <p:animClr clrSpc="hsl" dir="cw">
                                      <p:cBhvr>
                                        <p:cTn id="48" dur="500" fill="hold"/>
                                        <p:tgtEl>
                                          <p:spTgt spid="11266"/>
                                        </p:tgtEl>
                                        <p:attrNameLst>
                                          <p:attrName>stroke.color</p:attrName>
                                        </p:attrNameLst>
                                      </p:cBhvr>
                                      <p:by>
                                        <p:hsl h="7200000" s="0" l="0"/>
                                      </p:by>
                                    </p:animClr>
                                    <p:set>
                                      <p:cBhvr>
                                        <p:cTn id="49" dur="500" fill="hold"/>
                                        <p:tgtEl>
                                          <p:spTgt spid="112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03441" grpId="0" animBg="1"/>
      <p:bldP spid="103443" grpId="0" animBg="1"/>
      <p:bldP spid="10344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عنوان 1">
            <a:extLst>
              <a:ext uri="{FF2B5EF4-FFF2-40B4-BE49-F238E27FC236}">
                <a16:creationId xmlns:a16="http://schemas.microsoft.com/office/drawing/2014/main" id="{BF90B621-8CA7-4194-8C3A-6C473889CBB3}"/>
              </a:ext>
            </a:extLst>
          </p:cNvPr>
          <p:cNvSpPr>
            <a:spLocks noGrp="1"/>
          </p:cNvSpPr>
          <p:nvPr>
            <p:ph type="title"/>
          </p:nvPr>
        </p:nvSpPr>
        <p:spPr/>
        <p:txBody>
          <a:bodyPr/>
          <a:lstStyle/>
          <a:p>
            <a:endParaRPr lang="es-ES" altLang="es-ES"/>
          </a:p>
        </p:txBody>
      </p:sp>
      <p:pic>
        <p:nvPicPr>
          <p:cNvPr id="12291" name="Picture 3" descr="C:\Users\abood\Desktop\4.jpg">
            <a:extLst>
              <a:ext uri="{FF2B5EF4-FFF2-40B4-BE49-F238E27FC236}">
                <a16:creationId xmlns:a16="http://schemas.microsoft.com/office/drawing/2014/main" id="{94469B94-2E84-40B2-B8F9-DD3E08FCD5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CDEA72E-3436-4575-8CDC-02211B2EAC39}"/>
              </a:ext>
            </a:extLst>
          </p:cNvPr>
          <p:cNvSpPr>
            <a:spLocks noGrp="1"/>
          </p:cNvSpPr>
          <p:nvPr>
            <p:ph type="title"/>
          </p:nvPr>
        </p:nvSpPr>
        <p:spPr>
          <a:xfrm>
            <a:off x="1981200" y="0"/>
            <a:ext cx="8229600" cy="1143000"/>
          </a:xfrm>
        </p:spPr>
        <p:txBody>
          <a:bodyPr/>
          <a:lstStyle/>
          <a:p>
            <a:r>
              <a:rPr lang="en-US" altLang="en-US" b="1">
                <a:cs typeface="Times New Roman" panose="02020603050405020304" pitchFamily="18" charset="0"/>
              </a:rPr>
              <a:t>2) Maintenance </a:t>
            </a:r>
          </a:p>
        </p:txBody>
      </p:sp>
      <p:sp>
        <p:nvSpPr>
          <p:cNvPr id="3" name="Content Placeholder 2">
            <a:extLst>
              <a:ext uri="{FF2B5EF4-FFF2-40B4-BE49-F238E27FC236}">
                <a16:creationId xmlns:a16="http://schemas.microsoft.com/office/drawing/2014/main" id="{3A3F49DC-28F6-4ACF-A5EA-E6FE277A8EE8}"/>
              </a:ext>
            </a:extLst>
          </p:cNvPr>
          <p:cNvSpPr>
            <a:spLocks noGrp="1"/>
          </p:cNvSpPr>
          <p:nvPr>
            <p:ph idx="1"/>
          </p:nvPr>
        </p:nvSpPr>
        <p:spPr>
          <a:xfrm>
            <a:off x="1752600" y="1219200"/>
            <a:ext cx="8915400" cy="5029200"/>
          </a:xfrm>
        </p:spPr>
        <p:txBody>
          <a:bodyPr rtlCol="1">
            <a:normAutofit lnSpcReduction="10000"/>
          </a:bodyPr>
          <a:lstStyle/>
          <a:p>
            <a:pPr fontAlgn="auto">
              <a:spcAft>
                <a:spcPts val="0"/>
              </a:spcAft>
              <a:defRPr/>
            </a:pPr>
            <a:r>
              <a:rPr lang="en-US" sz="3600" b="1" dirty="0">
                <a:cs typeface="+mn-cs"/>
              </a:rPr>
              <a:t>Laxatives</a:t>
            </a:r>
            <a:r>
              <a:rPr lang="en-US" sz="3600" dirty="0">
                <a:cs typeface="+mn-cs"/>
              </a:rPr>
              <a:t>:</a:t>
            </a:r>
          </a:p>
          <a:p>
            <a:pPr marL="914400" lvl="1" indent="-514350" fontAlgn="auto">
              <a:spcAft>
                <a:spcPts val="0"/>
              </a:spcAft>
              <a:defRPr/>
            </a:pPr>
            <a:r>
              <a:rPr lang="en-US" sz="3200" dirty="0"/>
              <a:t>After </a:t>
            </a:r>
            <a:r>
              <a:rPr lang="en-US" sz="3200" dirty="0" err="1"/>
              <a:t>disimpaction</a:t>
            </a:r>
            <a:r>
              <a:rPr lang="en-US" sz="3200" dirty="0"/>
              <a:t>, patients should be treated with a maintenance regimen of oral laxatives to </a:t>
            </a:r>
            <a:r>
              <a:rPr lang="en-US" sz="3200" dirty="0">
                <a:solidFill>
                  <a:srgbClr val="FF0000"/>
                </a:solidFill>
              </a:rPr>
              <a:t>“retrain” the bowel and avoid re-impaction.</a:t>
            </a:r>
          </a:p>
          <a:p>
            <a:pPr marL="914400" lvl="1" indent="-514350" fontAlgn="auto">
              <a:spcAft>
                <a:spcPts val="0"/>
              </a:spcAft>
              <a:defRPr/>
            </a:pPr>
            <a:r>
              <a:rPr lang="en-US" sz="3200" dirty="0"/>
              <a:t>Adequate doses of medication should be given to maintain a pattern of </a:t>
            </a:r>
            <a:r>
              <a:rPr lang="en-US" sz="3200" dirty="0">
                <a:solidFill>
                  <a:srgbClr val="FF0000"/>
                </a:solidFill>
              </a:rPr>
              <a:t>soft bowel movements once or twice a day.</a:t>
            </a:r>
          </a:p>
          <a:p>
            <a:pPr marL="914400" lvl="1" indent="-514350" fontAlgn="auto">
              <a:spcAft>
                <a:spcPts val="0"/>
              </a:spcAft>
              <a:defRPr/>
            </a:pPr>
            <a:r>
              <a:rPr lang="en-US" altLang="en-US" sz="3200" dirty="0">
                <a:cs typeface="Arial" charset="0"/>
              </a:rPr>
              <a:t>Polyethylene glycol 3350, magnesium hydroxide (milk of magnesia), </a:t>
            </a:r>
            <a:r>
              <a:rPr lang="en-US" altLang="en-US" sz="3200" dirty="0" err="1">
                <a:cs typeface="Arial" charset="0"/>
              </a:rPr>
              <a:t>lactulose</a:t>
            </a:r>
            <a:r>
              <a:rPr lang="en-US" altLang="en-US" sz="3200" dirty="0">
                <a:cs typeface="Arial" charset="0"/>
              </a:rPr>
              <a:t>, and mineral oil.</a:t>
            </a:r>
          </a:p>
          <a:p>
            <a:pPr marL="914400" lvl="1" indent="-514350" fontAlgn="auto">
              <a:spcAft>
                <a:spcPts val="0"/>
              </a:spcAft>
              <a:defRPr/>
            </a:pPr>
            <a:endParaRPr lang="en-US" sz="3200" dirty="0">
              <a:solidFill>
                <a:srgbClr val="FF00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E27307A8-A4B7-49CD-B3B9-B72536872EB8}"/>
              </a:ext>
            </a:extLst>
          </p:cNvPr>
          <p:cNvSpPr>
            <a:spLocks noGrp="1"/>
          </p:cNvSpPr>
          <p:nvPr>
            <p:ph idx="1"/>
          </p:nvPr>
        </p:nvSpPr>
        <p:spPr>
          <a:xfrm>
            <a:off x="1981200" y="188913"/>
            <a:ext cx="8229600" cy="5937250"/>
          </a:xfrm>
        </p:spPr>
        <p:txBody>
          <a:bodyPr/>
          <a:lstStyle/>
          <a:p>
            <a:r>
              <a:rPr lang="en-US" altLang="en-US"/>
              <a:t>Parents should be advised to </a:t>
            </a:r>
            <a:r>
              <a:rPr lang="en-US" altLang="en-US" b="1"/>
              <a:t>adjust</a:t>
            </a:r>
            <a:r>
              <a:rPr lang="en-US" altLang="en-US"/>
              <a:t> the laxative dose according to the response, and to increase the dose every two days until the child has one or two soft stools each day, or to decrease it if the patient develops diarrhea. </a:t>
            </a:r>
          </a:p>
          <a:p>
            <a:endParaRPr lang="en-US" altLang="en-US"/>
          </a:p>
          <a:p>
            <a:r>
              <a:rPr lang="en-US" altLang="en-US" b="1"/>
              <a:t>After starting the laxative treatment</a:t>
            </a:r>
            <a:r>
              <a:rPr lang="en-US" altLang="en-US"/>
              <a:t>, parents should be advised to </a:t>
            </a:r>
            <a:r>
              <a:rPr lang="en-US" altLang="en-US" b="1"/>
              <a:t>encourage the child </a:t>
            </a:r>
            <a:r>
              <a:rPr lang="en-US" altLang="en-US"/>
              <a:t>to use the toilet for 5 to 10 minutes at the </a:t>
            </a:r>
            <a:r>
              <a:rPr lang="en-US" altLang="en-US" b="1"/>
              <a:t>same time </a:t>
            </a:r>
            <a:r>
              <a:rPr lang="en-US" altLang="en-US"/>
              <a:t>each day, preferably after breakfast or dinner.</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عنصر نائب للمحتوى 2">
            <a:extLst>
              <a:ext uri="{FF2B5EF4-FFF2-40B4-BE49-F238E27FC236}">
                <a16:creationId xmlns:a16="http://schemas.microsoft.com/office/drawing/2014/main" id="{BE4AEFC0-283D-467C-BD39-331F33FB4D7A}"/>
              </a:ext>
            </a:extLst>
          </p:cNvPr>
          <p:cNvSpPr>
            <a:spLocks noGrp="1"/>
          </p:cNvSpPr>
          <p:nvPr>
            <p:ph idx="1"/>
          </p:nvPr>
        </p:nvSpPr>
        <p:spPr/>
        <p:txBody>
          <a:bodyPr/>
          <a:lstStyle/>
          <a:p>
            <a:endParaRPr lang="es-ES" altLang="es-ES"/>
          </a:p>
        </p:txBody>
      </p:sp>
      <p:pic>
        <p:nvPicPr>
          <p:cNvPr id="15363" name="Picture 2" descr="C:\Users\abood\Desktop\2.jpg">
            <a:extLst>
              <a:ext uri="{FF2B5EF4-FFF2-40B4-BE49-F238E27FC236}">
                <a16:creationId xmlns:a16="http://schemas.microsoft.com/office/drawing/2014/main" id="{67A39E07-23BF-436B-8AC4-669B1F247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54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وان 1">
            <a:extLst>
              <a:ext uri="{FF2B5EF4-FFF2-40B4-BE49-F238E27FC236}">
                <a16:creationId xmlns:a16="http://schemas.microsoft.com/office/drawing/2014/main" id="{1C1E4655-D4A5-4747-855D-D68A213A5077}"/>
              </a:ext>
            </a:extLst>
          </p:cNvPr>
          <p:cNvSpPr>
            <a:spLocks noGrp="1"/>
          </p:cNvSpPr>
          <p:nvPr>
            <p:ph type="title"/>
          </p:nvPr>
        </p:nvSpPr>
        <p:spPr/>
        <p:txBody>
          <a:bodyPr/>
          <a:lstStyle/>
          <a:p>
            <a:endParaRPr lang="es-ES" altLang="es-ES"/>
          </a:p>
        </p:txBody>
      </p:sp>
      <p:sp>
        <p:nvSpPr>
          <p:cNvPr id="16387" name="عنصر نائب للمحتوى 2">
            <a:extLst>
              <a:ext uri="{FF2B5EF4-FFF2-40B4-BE49-F238E27FC236}">
                <a16:creationId xmlns:a16="http://schemas.microsoft.com/office/drawing/2014/main" id="{B54AFF41-6152-4F96-8FD2-A0711B06D88F}"/>
              </a:ext>
            </a:extLst>
          </p:cNvPr>
          <p:cNvSpPr>
            <a:spLocks noGrp="1"/>
          </p:cNvSpPr>
          <p:nvPr>
            <p:ph idx="1"/>
          </p:nvPr>
        </p:nvSpPr>
        <p:spPr/>
        <p:txBody>
          <a:bodyPr/>
          <a:lstStyle/>
          <a:p>
            <a:endParaRPr lang="es-ES" altLang="es-ES"/>
          </a:p>
        </p:txBody>
      </p:sp>
      <p:pic>
        <p:nvPicPr>
          <p:cNvPr id="16388" name="Picture 2" descr="C:\Users\abood\Desktop\5.jpg">
            <a:extLst>
              <a:ext uri="{FF2B5EF4-FFF2-40B4-BE49-F238E27FC236}">
                <a16:creationId xmlns:a16="http://schemas.microsoft.com/office/drawing/2014/main" id="{AEAC22A7-F926-4BD4-B005-5A47EE5C77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350"/>
            <a:ext cx="83058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06624396-8D91-4A95-90EB-91799C108797}"/>
              </a:ext>
            </a:extLst>
          </p:cNvPr>
          <p:cNvSpPr>
            <a:spLocks noGrp="1"/>
          </p:cNvSpPr>
          <p:nvPr>
            <p:ph idx="1"/>
          </p:nvPr>
        </p:nvSpPr>
        <p:spPr>
          <a:xfrm>
            <a:off x="1524000" y="1371601"/>
            <a:ext cx="9144000" cy="4525963"/>
          </a:xfrm>
        </p:spPr>
        <p:txBody>
          <a:bodyPr/>
          <a:lstStyle/>
          <a:p>
            <a:r>
              <a:rPr lang="en-US" altLang="en-US"/>
              <a:t>The </a:t>
            </a:r>
            <a:r>
              <a:rPr lang="en-US" altLang="en-US" b="1"/>
              <a:t>choice of laxative </a:t>
            </a:r>
            <a:r>
              <a:rPr lang="en-US" altLang="en-US"/>
              <a:t>is less important than using an adequate dose and assuring compliance. </a:t>
            </a:r>
          </a:p>
          <a:p>
            <a:endParaRPr lang="en-US" altLang="en-US"/>
          </a:p>
          <a:p>
            <a:r>
              <a:rPr lang="en-US" altLang="en-US"/>
              <a:t>The dose should be based upon age, body weight, and severity of constipation.</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DD91F89-DB58-4156-A887-77A592B81CFB}"/>
              </a:ext>
            </a:extLst>
          </p:cNvPr>
          <p:cNvSpPr>
            <a:spLocks noGrp="1"/>
          </p:cNvSpPr>
          <p:nvPr>
            <p:ph type="title"/>
          </p:nvPr>
        </p:nvSpPr>
        <p:spPr>
          <a:xfrm>
            <a:off x="1919288" y="0"/>
            <a:ext cx="8229600" cy="1143000"/>
          </a:xfrm>
        </p:spPr>
        <p:txBody>
          <a:bodyPr/>
          <a:lstStyle/>
          <a:p>
            <a:r>
              <a:rPr lang="en-US" altLang="en-US" b="1">
                <a:cs typeface="Times New Roman" panose="02020603050405020304" pitchFamily="18" charset="0"/>
              </a:rPr>
              <a:t>Behavior modification</a:t>
            </a:r>
            <a:r>
              <a:rPr lang="en-US" altLang="en-US">
                <a:cs typeface="Times New Roman" panose="02020603050405020304" pitchFamily="18" charset="0"/>
              </a:rPr>
              <a:t> </a:t>
            </a:r>
          </a:p>
        </p:txBody>
      </p:sp>
      <p:sp>
        <p:nvSpPr>
          <p:cNvPr id="18435" name="Content Placeholder 2">
            <a:extLst>
              <a:ext uri="{FF2B5EF4-FFF2-40B4-BE49-F238E27FC236}">
                <a16:creationId xmlns:a16="http://schemas.microsoft.com/office/drawing/2014/main" id="{F4841472-8BFE-4E32-BD67-0F739D8453FB}"/>
              </a:ext>
            </a:extLst>
          </p:cNvPr>
          <p:cNvSpPr>
            <a:spLocks noGrp="1"/>
          </p:cNvSpPr>
          <p:nvPr>
            <p:ph idx="1"/>
          </p:nvPr>
        </p:nvSpPr>
        <p:spPr>
          <a:xfrm>
            <a:off x="1524000" y="908050"/>
            <a:ext cx="8915400" cy="5689600"/>
          </a:xfrm>
        </p:spPr>
        <p:txBody>
          <a:bodyPr/>
          <a:lstStyle/>
          <a:p>
            <a:r>
              <a:rPr lang="en-US" altLang="en-US" sz="4000"/>
              <a:t>Is used to recondition the child to normal bowel habits.</a:t>
            </a:r>
          </a:p>
          <a:p>
            <a:r>
              <a:rPr lang="en-US" altLang="en-US" sz="4000" b="1"/>
              <a:t>Toilet-sitting </a:t>
            </a:r>
            <a:r>
              <a:rPr lang="en-US" altLang="en-US" sz="4000"/>
              <a:t>:The child should sit on the toilet shortly after a meal, for </a:t>
            </a:r>
            <a:r>
              <a:rPr lang="en-US" altLang="en-US" sz="4000" b="1"/>
              <a:t>5 to 10 minutes</a:t>
            </a:r>
            <a:r>
              <a:rPr lang="en-US" altLang="en-US" sz="4000"/>
              <a:t>, </a:t>
            </a:r>
            <a:r>
              <a:rPr lang="en-US" altLang="en-US" sz="4000" b="1"/>
              <a:t>two to three times per day </a:t>
            </a:r>
            <a:r>
              <a:rPr lang="en-US" altLang="en-US" sz="4000"/>
              <a:t>Toilet sitting episodes should occur at the same time each day and be timed with a timer or stopwatch.</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41802EAE-CF72-4951-A55A-F7F0728CB457}"/>
              </a:ext>
            </a:extLst>
          </p:cNvPr>
          <p:cNvSpPr>
            <a:spLocks noGrp="1"/>
          </p:cNvSpPr>
          <p:nvPr>
            <p:ph idx="1"/>
          </p:nvPr>
        </p:nvSpPr>
        <p:spPr>
          <a:xfrm>
            <a:off x="1524000" y="914400"/>
            <a:ext cx="9144000" cy="5334000"/>
          </a:xfrm>
        </p:spPr>
        <p:txBody>
          <a:bodyPr/>
          <a:lstStyle/>
          <a:p>
            <a:r>
              <a:rPr lang="en-US" altLang="es-ES" sz="3600"/>
              <a:t>Reward system: for any effort (toilet training ) not necessary for success (pass stool) .</a:t>
            </a:r>
          </a:p>
          <a:p>
            <a:endParaRPr lang="en-US" altLang="es-ES" sz="3600"/>
          </a:p>
          <a:p>
            <a:r>
              <a:rPr lang="en-US" altLang="es-ES" sz="3600"/>
              <a:t>Monitoring :</a:t>
            </a:r>
          </a:p>
          <a:p>
            <a:pPr>
              <a:buFont typeface="Arial" panose="020B0604020202020204" pitchFamily="34" charset="0"/>
              <a:buNone/>
            </a:pPr>
            <a:r>
              <a:rPr lang="en-US" altLang="es-ES" sz="3600"/>
              <a:t>   The parents or caretaker should use a diary or log to record bowel movements, the use of medication, and episodes of fecal incontinence, abdominal pain, and wetting.</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83F5991B-5BE6-4AC0-848E-456D7FEF4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627" b="27776"/>
          <a:stretch>
            <a:fillRect/>
          </a:stretch>
        </p:blipFill>
        <p:spPr bwMode="auto">
          <a:xfrm>
            <a:off x="1981200" y="304800"/>
            <a:ext cx="830580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48D49B4-DE35-4BE6-B89E-3A27E1B97F94}"/>
              </a:ext>
            </a:extLst>
          </p:cNvPr>
          <p:cNvSpPr>
            <a:spLocks noGrp="1"/>
          </p:cNvSpPr>
          <p:nvPr>
            <p:ph type="title"/>
          </p:nvPr>
        </p:nvSpPr>
        <p:spPr>
          <a:xfrm>
            <a:off x="1981200" y="0"/>
            <a:ext cx="8229600" cy="1143000"/>
          </a:xfrm>
        </p:spPr>
        <p:txBody>
          <a:bodyPr/>
          <a:lstStyle/>
          <a:p>
            <a:r>
              <a:rPr lang="en-US" altLang="en-US" b="1">
                <a:cs typeface="Times New Roman" panose="02020603050405020304" pitchFamily="18" charset="0"/>
              </a:rPr>
              <a:t>3) Dietary changes</a:t>
            </a:r>
            <a:endParaRPr lang="en-US" altLang="en-US">
              <a:cs typeface="Times New Roman" panose="02020603050405020304" pitchFamily="18" charset="0"/>
            </a:endParaRPr>
          </a:p>
        </p:txBody>
      </p:sp>
      <p:sp>
        <p:nvSpPr>
          <p:cNvPr id="21507" name="Content Placeholder 2">
            <a:extLst>
              <a:ext uri="{FF2B5EF4-FFF2-40B4-BE49-F238E27FC236}">
                <a16:creationId xmlns:a16="http://schemas.microsoft.com/office/drawing/2014/main" id="{86098531-230A-44CC-99D6-EEC655050F37}"/>
              </a:ext>
            </a:extLst>
          </p:cNvPr>
          <p:cNvSpPr>
            <a:spLocks noGrp="1"/>
          </p:cNvSpPr>
          <p:nvPr>
            <p:ph idx="1"/>
          </p:nvPr>
        </p:nvSpPr>
        <p:spPr>
          <a:xfrm>
            <a:off x="1524000" y="990600"/>
            <a:ext cx="9144000" cy="5562600"/>
          </a:xfrm>
        </p:spPr>
        <p:txBody>
          <a:bodyPr/>
          <a:lstStyle/>
          <a:p>
            <a:r>
              <a:rPr lang="en-US" altLang="en-US" sz="3600" b="1"/>
              <a:t>Fiber</a:t>
            </a:r>
            <a:r>
              <a:rPr lang="en-US" altLang="en-US" sz="3600"/>
              <a:t>:</a:t>
            </a:r>
          </a:p>
          <a:p>
            <a:pPr>
              <a:buFont typeface="Arial" panose="020B0604020202020204" pitchFamily="34" charset="0"/>
              <a:buNone/>
            </a:pPr>
            <a:r>
              <a:rPr lang="en-US" altLang="en-US" sz="3600"/>
              <a:t>    Increasing the intake of fiber, through dietary changes or fiber supplements, is </a:t>
            </a:r>
            <a:r>
              <a:rPr lang="en-US" altLang="en-US" sz="3600">
                <a:solidFill>
                  <a:srgbClr val="FF0000"/>
                </a:solidFill>
              </a:rPr>
              <a:t>often recommended for acute and chronic constipation. </a:t>
            </a:r>
          </a:p>
          <a:p>
            <a:endParaRPr lang="en-US" altLang="en-US" sz="3600"/>
          </a:p>
          <a:p>
            <a:r>
              <a:rPr lang="en-US" altLang="en-US" sz="2800"/>
              <a:t>For children with acute or mild chronic constipation, a reasonable target for dietary fiber can be calculated as the </a:t>
            </a:r>
            <a:r>
              <a:rPr lang="en-US" altLang="en-US" sz="2800">
                <a:solidFill>
                  <a:srgbClr val="FF0000"/>
                </a:solidFill>
              </a:rPr>
              <a:t>child’s age plus 5 to 10 grams/day (ie, 11 to 16 grams/day for a six year old child).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448800" cy="1143000"/>
          </a:xfrm>
        </p:spPr>
        <p:txBody>
          <a:bodyPr>
            <a:noAutofit/>
          </a:bodyPr>
          <a:lstStyle/>
          <a:p>
            <a:pPr algn="l"/>
            <a:r>
              <a:rPr lang="en-US" sz="3200" b="1" dirty="0">
                <a:solidFill>
                  <a:srgbClr val="00B050"/>
                </a:solidFill>
              </a:rPr>
              <a:t>Clinical Signs and Symptoms of Pediatric Constipation:</a:t>
            </a:r>
            <a:br>
              <a:rPr lang="en-US" sz="3200" b="1" dirty="0">
                <a:solidFill>
                  <a:srgbClr val="00B050"/>
                </a:solidFill>
              </a:rPr>
            </a:br>
            <a:br>
              <a:rPr lang="en-US" sz="3200" b="1" dirty="0">
                <a:solidFill>
                  <a:srgbClr val="00B050"/>
                </a:solidFill>
              </a:rPr>
            </a:br>
            <a:endParaRPr lang="en-US" sz="3200" b="1" dirty="0">
              <a:solidFill>
                <a:srgbClr val="00B050"/>
              </a:solidFill>
            </a:endParaRPr>
          </a:p>
        </p:txBody>
      </p:sp>
      <p:graphicFrame>
        <p:nvGraphicFramePr>
          <p:cNvPr id="5" name="Content Placeholder 4"/>
          <p:cNvGraphicFramePr>
            <a:graphicFrameLocks noGrp="1"/>
          </p:cNvGraphicFramePr>
          <p:nvPr>
            <p:ph idx="4294967295"/>
          </p:nvPr>
        </p:nvGraphicFramePr>
        <p:xfrm>
          <a:off x="1524000" y="914402"/>
          <a:ext cx="9144000" cy="5844539"/>
        </p:xfrm>
        <a:graphic>
          <a:graphicData uri="http://schemas.openxmlformats.org/drawingml/2006/table">
            <a:tbl>
              <a:tblPr firstRow="1" bandRow="1">
                <a:tableStyleId>{2A488322-F2BA-4B5B-9748-0D474271808F}</a:tableStyleId>
              </a:tblPr>
              <a:tblGrid>
                <a:gridCol w="1676400">
                  <a:extLst>
                    <a:ext uri="{9D8B030D-6E8A-4147-A177-3AD203B41FA5}">
                      <a16:colId xmlns:a16="http://schemas.microsoft.com/office/drawing/2014/main" val="20000"/>
                    </a:ext>
                  </a:extLst>
                </a:gridCol>
                <a:gridCol w="7467600">
                  <a:extLst>
                    <a:ext uri="{9D8B030D-6E8A-4147-A177-3AD203B41FA5}">
                      <a16:colId xmlns:a16="http://schemas.microsoft.com/office/drawing/2014/main" val="20001"/>
                    </a:ext>
                  </a:extLst>
                </a:gridCol>
              </a:tblGrid>
              <a:tr h="539857">
                <a:tc>
                  <a:txBody>
                    <a:bodyPr/>
                    <a:lstStyle/>
                    <a:p>
                      <a:pPr fontAlgn="t"/>
                      <a:r>
                        <a:rPr lang="en-US" sz="2200" dirty="0">
                          <a:effectLst/>
                        </a:rPr>
                        <a:t>Symptom</a:t>
                      </a:r>
                    </a:p>
                  </a:txBody>
                  <a:tcPr marL="142875" marR="142875" marT="95250" marB="95250"/>
                </a:tc>
                <a:tc>
                  <a:txBody>
                    <a:bodyPr/>
                    <a:lstStyle/>
                    <a:p>
                      <a:pPr fontAlgn="t"/>
                      <a:r>
                        <a:rPr lang="en-US" sz="2200" dirty="0">
                          <a:effectLst/>
                        </a:rPr>
                        <a:t>Explanation</a:t>
                      </a:r>
                    </a:p>
                  </a:txBody>
                  <a:tcPr marL="142875" marR="142875" marT="95250" marB="95250"/>
                </a:tc>
                <a:extLst>
                  <a:ext uri="{0D108BD9-81ED-4DB2-BD59-A6C34878D82A}">
                    <a16:rowId xmlns:a16="http://schemas.microsoft.com/office/drawing/2014/main" val="10000"/>
                  </a:ext>
                </a:extLst>
              </a:tr>
              <a:tr h="2261141">
                <a:tc>
                  <a:txBody>
                    <a:bodyPr/>
                    <a:lstStyle/>
                    <a:p>
                      <a:pPr fontAlgn="t"/>
                      <a:r>
                        <a:rPr lang="en-US" sz="2200" dirty="0">
                          <a:effectLst/>
                        </a:rPr>
                        <a:t>Stool withholding maneuvers</a:t>
                      </a:r>
                    </a:p>
                  </a:txBody>
                  <a:tcPr marL="142875" marR="142875" marT="95250" marB="95250"/>
                </a:tc>
                <a:tc>
                  <a:txBody>
                    <a:bodyPr/>
                    <a:lstStyle/>
                    <a:p>
                      <a:pPr marL="0" indent="0">
                        <a:buFont typeface="Arial" pitchFamily="34" charset="0"/>
                        <a:buNone/>
                      </a:pPr>
                      <a:r>
                        <a:rPr lang="en-US" sz="2200" u="none" kern="1200" dirty="0">
                          <a:effectLst/>
                        </a:rPr>
                        <a:t> the typical features of such mannerisms are:</a:t>
                      </a:r>
                    </a:p>
                    <a:p>
                      <a:pPr marL="285750" indent="-285750">
                        <a:buFont typeface="Arial" pitchFamily="34" charset="0"/>
                        <a:buChar char="•"/>
                      </a:pPr>
                      <a:r>
                        <a:rPr lang="en-US" sz="2200" kern="1200" dirty="0">
                          <a:solidFill>
                            <a:srgbClr val="FF0000"/>
                          </a:solidFill>
                          <a:effectLst/>
                        </a:rPr>
                        <a:t>Infants</a:t>
                      </a:r>
                      <a:r>
                        <a:rPr lang="en-US" sz="2200" kern="1200" dirty="0">
                          <a:effectLst/>
                        </a:rPr>
                        <a:t>: back-arching</a:t>
                      </a:r>
                    </a:p>
                    <a:p>
                      <a:pPr marL="285750" indent="-285750">
                        <a:buFont typeface="Arial" pitchFamily="34" charset="0"/>
                        <a:buChar char="•"/>
                      </a:pPr>
                      <a:r>
                        <a:rPr lang="en-US" sz="2200" kern="1200" dirty="0">
                          <a:solidFill>
                            <a:srgbClr val="FF0000"/>
                          </a:solidFill>
                          <a:effectLst/>
                        </a:rPr>
                        <a:t>Older infants/toddlers</a:t>
                      </a:r>
                      <a:r>
                        <a:rPr lang="en-US" sz="2200" kern="1200" dirty="0">
                          <a:effectLst/>
                        </a:rPr>
                        <a:t>: moving back and forth, straightening legs, tip-toeing.</a:t>
                      </a:r>
                    </a:p>
                    <a:p>
                      <a:pPr marL="285750" indent="-285750">
                        <a:buFont typeface="Arial" pitchFamily="34" charset="0"/>
                        <a:buChar char="•"/>
                      </a:pPr>
                      <a:r>
                        <a:rPr lang="en-US" sz="2200" kern="1200" dirty="0">
                          <a:solidFill>
                            <a:srgbClr val="FF0000"/>
                          </a:solidFill>
                          <a:effectLst/>
                        </a:rPr>
                        <a:t>Older children</a:t>
                      </a:r>
                      <a:r>
                        <a:rPr lang="en-US" sz="2200" kern="1200" dirty="0">
                          <a:effectLst/>
                        </a:rPr>
                        <a:t>: stand stiff or squat.</a:t>
                      </a:r>
                    </a:p>
                    <a:p>
                      <a:pPr fontAlgn="t"/>
                      <a:endParaRPr lang="en-US" sz="2200" dirty="0">
                        <a:effectLst/>
                      </a:endParaRPr>
                    </a:p>
                  </a:txBody>
                  <a:tcPr marL="142875" marR="142875" marT="95250" marB="95250"/>
                </a:tc>
                <a:extLst>
                  <a:ext uri="{0D108BD9-81ED-4DB2-BD59-A6C34878D82A}">
                    <a16:rowId xmlns:a16="http://schemas.microsoft.com/office/drawing/2014/main" val="10001"/>
                  </a:ext>
                </a:extLst>
              </a:tr>
              <a:tr h="1815171">
                <a:tc>
                  <a:txBody>
                    <a:bodyPr/>
                    <a:lstStyle/>
                    <a:p>
                      <a:pPr fontAlgn="t"/>
                      <a:r>
                        <a:rPr lang="en-US" sz="2200" dirty="0">
                          <a:effectLst/>
                        </a:rPr>
                        <a:t>Blood in stools</a:t>
                      </a:r>
                    </a:p>
                  </a:txBody>
                  <a:tcPr marL="142875" marR="142875" marT="95250" marB="95250"/>
                </a:tc>
                <a:tc>
                  <a:txBody>
                    <a:bodyPr/>
                    <a:lstStyle/>
                    <a:p>
                      <a:r>
                        <a:rPr lang="en-US" sz="2200" kern="1200" dirty="0">
                          <a:solidFill>
                            <a:srgbClr val="FF0000"/>
                          </a:solidFill>
                          <a:effectLst/>
                        </a:rPr>
                        <a:t>Painful bleeding</a:t>
                      </a:r>
                      <a:r>
                        <a:rPr lang="en-US" sz="2200" kern="1200" dirty="0">
                          <a:effectLst/>
                        </a:rPr>
                        <a:t> per rectum in older children is associated with fissures, fistulae, infection, and maybe a harbinger of </a:t>
                      </a:r>
                      <a:r>
                        <a:rPr lang="en-US" sz="2200" u="none" strike="noStrike" kern="1200" dirty="0">
                          <a:effectLst/>
                          <a:hlinkClick r:id="rId2"/>
                        </a:rPr>
                        <a:t>Crohn’s disease</a:t>
                      </a:r>
                      <a:r>
                        <a:rPr lang="en-US" sz="2200" kern="1200" dirty="0">
                          <a:effectLst/>
                        </a:rPr>
                        <a:t>. </a:t>
                      </a:r>
                      <a:r>
                        <a:rPr lang="en-US" sz="2200" kern="1200" dirty="0">
                          <a:solidFill>
                            <a:srgbClr val="92D050"/>
                          </a:solidFill>
                          <a:effectLst/>
                        </a:rPr>
                        <a:t>Children </a:t>
                      </a:r>
                      <a:r>
                        <a:rPr lang="en-US" sz="2200" kern="1200" dirty="0">
                          <a:effectLst/>
                        </a:rPr>
                        <a:t>with rectal polyps present with </a:t>
                      </a:r>
                      <a:r>
                        <a:rPr lang="en-US" sz="2200" kern="1200" dirty="0">
                          <a:solidFill>
                            <a:srgbClr val="FF0000"/>
                          </a:solidFill>
                          <a:effectLst/>
                        </a:rPr>
                        <a:t>painless</a:t>
                      </a:r>
                      <a:r>
                        <a:rPr lang="en-US" sz="2200" kern="1200" dirty="0">
                          <a:effectLst/>
                        </a:rPr>
                        <a:t> bleeding. In </a:t>
                      </a:r>
                      <a:r>
                        <a:rPr lang="en-US" sz="2200" kern="1200" dirty="0">
                          <a:solidFill>
                            <a:srgbClr val="92D050"/>
                          </a:solidFill>
                          <a:effectLst/>
                        </a:rPr>
                        <a:t>infancy</a:t>
                      </a:r>
                      <a:r>
                        <a:rPr lang="en-US" sz="2200" kern="1200" dirty="0">
                          <a:effectLst/>
                        </a:rPr>
                        <a:t>, this is classically associated with cow milk protein allergy.</a:t>
                      </a:r>
                      <a:endParaRPr lang="en-US" sz="2200" dirty="0"/>
                    </a:p>
                  </a:txBody>
                  <a:tcPr/>
                </a:tc>
                <a:extLst>
                  <a:ext uri="{0D108BD9-81ED-4DB2-BD59-A6C34878D82A}">
                    <a16:rowId xmlns:a16="http://schemas.microsoft.com/office/drawing/2014/main" val="10002"/>
                  </a:ext>
                </a:extLst>
              </a:tr>
              <a:tr h="1228370">
                <a:tc>
                  <a:txBody>
                    <a:bodyPr/>
                    <a:lstStyle/>
                    <a:p>
                      <a:pPr fontAlgn="t"/>
                      <a:r>
                        <a:rPr lang="en-US" sz="2200" dirty="0">
                          <a:effectLst/>
                        </a:rPr>
                        <a:t>Pain</a:t>
                      </a:r>
                    </a:p>
                  </a:txBody>
                  <a:tcPr marL="142875" marR="142875" marT="95250" marB="95250"/>
                </a:tc>
                <a:tc>
                  <a:txBody>
                    <a:bodyPr/>
                    <a:lstStyle/>
                    <a:p>
                      <a:pPr fontAlgn="t"/>
                      <a:r>
                        <a:rPr lang="en-US" sz="2200" dirty="0">
                          <a:effectLst/>
                        </a:rPr>
                        <a:t>In </a:t>
                      </a:r>
                      <a:r>
                        <a:rPr lang="en-US" sz="2200" dirty="0">
                          <a:solidFill>
                            <a:srgbClr val="FF0000"/>
                          </a:solidFill>
                          <a:effectLst/>
                        </a:rPr>
                        <a:t>pediatric constipation</a:t>
                      </a:r>
                      <a:r>
                        <a:rPr lang="en-US" sz="2200" dirty="0">
                          <a:effectLst/>
                        </a:rPr>
                        <a:t>, pain is segregated as per location, character and timing. Pain can be </a:t>
                      </a:r>
                      <a:r>
                        <a:rPr lang="en-US" sz="2200" dirty="0">
                          <a:solidFill>
                            <a:srgbClr val="FF0000"/>
                          </a:solidFill>
                          <a:effectLst/>
                        </a:rPr>
                        <a:t>presen</a:t>
                      </a:r>
                      <a:r>
                        <a:rPr lang="en-US" sz="2200" dirty="0">
                          <a:effectLst/>
                        </a:rPr>
                        <a:t>t in the abdomen or locally around the anus</a:t>
                      </a:r>
                    </a:p>
                  </a:txBody>
                  <a:tcPr marL="142875" marR="142875" marT="95250" marB="9525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548621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836EAC82-E9E6-4D58-A9EC-651A9CF564EF}"/>
              </a:ext>
            </a:extLst>
          </p:cNvPr>
          <p:cNvSpPr>
            <a:spLocks noGrp="1"/>
          </p:cNvSpPr>
          <p:nvPr>
            <p:ph idx="1"/>
          </p:nvPr>
        </p:nvSpPr>
        <p:spPr>
          <a:xfrm>
            <a:off x="1752600" y="762000"/>
            <a:ext cx="8763000" cy="5562600"/>
          </a:xfrm>
        </p:spPr>
        <p:txBody>
          <a:bodyPr/>
          <a:lstStyle/>
          <a:p>
            <a:r>
              <a:rPr lang="en-US" altLang="en-US" b="1"/>
              <a:t>Fluid intake</a:t>
            </a:r>
            <a:r>
              <a:rPr lang="en-US" altLang="en-US"/>
              <a:t>:</a:t>
            </a:r>
          </a:p>
          <a:p>
            <a:pPr>
              <a:buFont typeface="Arial" panose="020B0604020202020204" pitchFamily="34" charset="0"/>
              <a:buNone/>
            </a:pPr>
            <a:r>
              <a:rPr lang="en-US" altLang="en-US"/>
              <a:t>    There is </a:t>
            </a:r>
            <a:r>
              <a:rPr lang="en-US" altLang="en-US">
                <a:solidFill>
                  <a:srgbClr val="FF0000"/>
                </a:solidFill>
              </a:rPr>
              <a:t>no evidence </a:t>
            </a:r>
            <a:r>
              <a:rPr lang="en-US" altLang="en-US"/>
              <a:t>that constipation can be successfully treated by increasing fluid intake </a:t>
            </a:r>
            <a:r>
              <a:rPr lang="en-US" altLang="en-US">
                <a:solidFill>
                  <a:srgbClr val="FF0000"/>
                </a:solidFill>
              </a:rPr>
              <a:t>unless </a:t>
            </a:r>
            <a:r>
              <a:rPr lang="en-US" altLang="en-US"/>
              <a:t>the patient is </a:t>
            </a:r>
            <a:r>
              <a:rPr lang="en-US" altLang="en-US">
                <a:solidFill>
                  <a:srgbClr val="FF0000"/>
                </a:solidFill>
              </a:rPr>
              <a:t>clinically dehydrated</a:t>
            </a:r>
            <a:r>
              <a:rPr lang="en-US" altLang="en-US"/>
              <a:t>.</a:t>
            </a:r>
          </a:p>
          <a:p>
            <a:pPr>
              <a:buFont typeface="Arial" panose="020B0604020202020204" pitchFamily="34" charset="0"/>
              <a:buNone/>
            </a:pPr>
            <a:endParaRPr lang="en-US" altLang="en-US"/>
          </a:p>
          <a:p>
            <a:r>
              <a:rPr lang="en-US" altLang="en-US" sz="2400"/>
              <a:t>Children with chronic constipation or fecal incontinence should be encouraged to consume </a:t>
            </a:r>
            <a:r>
              <a:rPr lang="en-US" altLang="en-US" sz="2400">
                <a:solidFill>
                  <a:srgbClr val="FF0000"/>
                </a:solidFill>
              </a:rPr>
              <a:t>at least (960 to 1920 mL) of water or other non-milk liquids per day, particularly if they are using fiber supplements.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47C20E9F-56EF-4D8F-96C7-58090CB477F6}"/>
              </a:ext>
            </a:extLst>
          </p:cNvPr>
          <p:cNvSpPr>
            <a:spLocks noGrp="1"/>
          </p:cNvSpPr>
          <p:nvPr>
            <p:ph idx="1"/>
          </p:nvPr>
        </p:nvSpPr>
        <p:spPr>
          <a:xfrm>
            <a:off x="1524000" y="609600"/>
            <a:ext cx="9144000" cy="5486400"/>
          </a:xfrm>
        </p:spPr>
        <p:txBody>
          <a:bodyPr/>
          <a:lstStyle/>
          <a:p>
            <a:r>
              <a:rPr lang="en-US" altLang="en-US" b="1"/>
              <a:t>Cow's milk</a:t>
            </a:r>
            <a:r>
              <a:rPr lang="en-US" altLang="en-US"/>
              <a:t>:</a:t>
            </a:r>
          </a:p>
          <a:p>
            <a:pPr>
              <a:buFont typeface="Arial" panose="020B0604020202020204" pitchFamily="34" charset="0"/>
              <a:buNone/>
            </a:pPr>
            <a:r>
              <a:rPr lang="en-US" altLang="en-US"/>
              <a:t>    In children whose constipation is </a:t>
            </a:r>
            <a:r>
              <a:rPr lang="en-US" altLang="en-US">
                <a:solidFill>
                  <a:srgbClr val="FF0000"/>
                </a:solidFill>
              </a:rPr>
              <a:t>unresponsive to other measures</a:t>
            </a:r>
            <a:r>
              <a:rPr lang="en-US" altLang="en-US"/>
              <a:t>, and especially in those with atopic symptoms, we suggest a trial for </a:t>
            </a:r>
            <a:r>
              <a:rPr lang="en-US" altLang="en-US">
                <a:solidFill>
                  <a:srgbClr val="FF0000"/>
                </a:solidFill>
              </a:rPr>
              <a:t>at least two-weeks of eliminating all cow's milk protein from the diet.</a:t>
            </a:r>
          </a:p>
          <a:p>
            <a:r>
              <a:rPr lang="en-US" altLang="en-US">
                <a:solidFill>
                  <a:srgbClr val="FF0000"/>
                </a:solidFill>
              </a:rPr>
              <a:t>Switching</a:t>
            </a:r>
            <a:r>
              <a:rPr lang="en-US" altLang="en-US"/>
              <a:t> the patient </a:t>
            </a:r>
            <a:r>
              <a:rPr lang="en-US" altLang="en-US">
                <a:solidFill>
                  <a:srgbClr val="FF0000"/>
                </a:solidFill>
              </a:rPr>
              <a:t>to a</a:t>
            </a:r>
            <a:r>
              <a:rPr lang="en-US" altLang="en-US"/>
              <a:t> </a:t>
            </a:r>
            <a:r>
              <a:rPr lang="en-US" altLang="en-US" b="1">
                <a:solidFill>
                  <a:srgbClr val="FF0000"/>
                </a:solidFill>
              </a:rPr>
              <a:t>low-iron formula is not necessary</a:t>
            </a:r>
            <a:r>
              <a:rPr lang="en-US" altLang="en-US" b="1"/>
              <a:t>,</a:t>
            </a:r>
            <a:r>
              <a:rPr lang="en-US" altLang="en-US"/>
              <a:t> as several studies have shown that ingestion of iron-supplemented formulas is not associated with an increased incidence of constipation.</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C881898-A097-43B6-BCBF-9CEC8E36AB6B}"/>
              </a:ext>
            </a:extLst>
          </p:cNvPr>
          <p:cNvSpPr>
            <a:spLocks noGrp="1"/>
          </p:cNvSpPr>
          <p:nvPr>
            <p:ph type="title"/>
          </p:nvPr>
        </p:nvSpPr>
        <p:spPr/>
        <p:txBody>
          <a:bodyPr/>
          <a:lstStyle/>
          <a:p>
            <a:r>
              <a:rPr lang="en-US" altLang="en-US" b="1">
                <a:cs typeface="Times New Roman" panose="02020603050405020304" pitchFamily="18" charset="0"/>
              </a:rPr>
              <a:t>Follow-up</a:t>
            </a:r>
            <a:r>
              <a:rPr lang="en-US" altLang="en-US">
                <a:cs typeface="Times New Roman" panose="02020603050405020304" pitchFamily="18" charset="0"/>
              </a:rPr>
              <a:t> </a:t>
            </a:r>
          </a:p>
        </p:txBody>
      </p:sp>
      <p:sp>
        <p:nvSpPr>
          <p:cNvPr id="24579" name="Content Placeholder 2">
            <a:extLst>
              <a:ext uri="{FF2B5EF4-FFF2-40B4-BE49-F238E27FC236}">
                <a16:creationId xmlns:a16="http://schemas.microsoft.com/office/drawing/2014/main" id="{537FEBC3-D46A-422B-A24E-A63F34411842}"/>
              </a:ext>
            </a:extLst>
          </p:cNvPr>
          <p:cNvSpPr>
            <a:spLocks noGrp="1"/>
          </p:cNvSpPr>
          <p:nvPr>
            <p:ph idx="1"/>
          </p:nvPr>
        </p:nvSpPr>
        <p:spPr/>
        <p:txBody>
          <a:bodyPr/>
          <a:lstStyle/>
          <a:p>
            <a:r>
              <a:rPr lang="en-US" altLang="en-US"/>
              <a:t>After entering the maintenance phase, the child should have regular follow-up visits, initially on a monthly basis and then less frequently (eg, every three to four months). The clinician should review the child's stool records and repeat the abdominal and rectal examinations.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6997B56-0480-46DA-B55B-A6F0169426B4}"/>
              </a:ext>
            </a:extLst>
          </p:cNvPr>
          <p:cNvSpPr>
            <a:spLocks noGrp="1"/>
          </p:cNvSpPr>
          <p:nvPr>
            <p:ph type="title"/>
          </p:nvPr>
        </p:nvSpPr>
        <p:spPr>
          <a:xfrm>
            <a:off x="1981200" y="0"/>
            <a:ext cx="8229600" cy="1143000"/>
          </a:xfrm>
        </p:spPr>
        <p:txBody>
          <a:bodyPr/>
          <a:lstStyle/>
          <a:p>
            <a:r>
              <a:rPr lang="en-US" altLang="en-US" b="1">
                <a:cs typeface="Times New Roman" panose="02020603050405020304" pitchFamily="18" charset="0"/>
              </a:rPr>
              <a:t>DISCONTINUATION OF LAXATIVES</a:t>
            </a:r>
            <a:endParaRPr lang="en-US" altLang="en-US">
              <a:cs typeface="Times New Roman" panose="02020603050405020304" pitchFamily="18" charset="0"/>
            </a:endParaRPr>
          </a:p>
        </p:txBody>
      </p:sp>
      <p:sp>
        <p:nvSpPr>
          <p:cNvPr id="25603" name="Content Placeholder 2">
            <a:extLst>
              <a:ext uri="{FF2B5EF4-FFF2-40B4-BE49-F238E27FC236}">
                <a16:creationId xmlns:a16="http://schemas.microsoft.com/office/drawing/2014/main" id="{7C5664F5-4837-4281-B68D-DEE5369F87E5}"/>
              </a:ext>
            </a:extLst>
          </p:cNvPr>
          <p:cNvSpPr>
            <a:spLocks noGrp="1"/>
          </p:cNvSpPr>
          <p:nvPr>
            <p:ph idx="1"/>
          </p:nvPr>
        </p:nvSpPr>
        <p:spPr>
          <a:xfrm>
            <a:off x="1524000" y="1125538"/>
            <a:ext cx="9144000" cy="5732462"/>
          </a:xfrm>
        </p:spPr>
        <p:txBody>
          <a:bodyPr/>
          <a:lstStyle/>
          <a:p>
            <a:r>
              <a:rPr lang="en-US" altLang="es-ES" sz="2800"/>
              <a:t>The </a:t>
            </a:r>
            <a:r>
              <a:rPr lang="en-US" altLang="es-ES" sz="2800" b="1"/>
              <a:t>goal of therapy</a:t>
            </a:r>
            <a:r>
              <a:rPr lang="en-US" altLang="es-ES" sz="2800"/>
              <a:t> is </a:t>
            </a:r>
            <a:r>
              <a:rPr lang="en-US" altLang="es-ES" sz="2800">
                <a:solidFill>
                  <a:srgbClr val="FF0000"/>
                </a:solidFill>
              </a:rPr>
              <a:t>passage of soft normal caliber stools every one to two days, without fecal incontinence</a:t>
            </a:r>
            <a:r>
              <a:rPr lang="en-US" altLang="es-ES" sz="2800"/>
              <a:t>. </a:t>
            </a:r>
          </a:p>
          <a:p>
            <a:r>
              <a:rPr lang="en-US" altLang="es-ES" sz="2800"/>
              <a:t>Once the child has achieved regular bowel habits (and independently uses the toilet), the frequency of mandatory toilet sitting and the use of laxatives can be reduced.</a:t>
            </a:r>
          </a:p>
          <a:p>
            <a:r>
              <a:rPr lang="en-US" altLang="es-ES" sz="2800"/>
              <a:t>The </a:t>
            </a:r>
            <a:r>
              <a:rPr lang="en-US" altLang="es-ES" sz="2800" b="1"/>
              <a:t>laxative dose </a:t>
            </a:r>
            <a:r>
              <a:rPr lang="en-US" altLang="es-ES" sz="2800"/>
              <a:t>is </a:t>
            </a:r>
            <a:r>
              <a:rPr lang="en-US" altLang="es-ES" sz="2800">
                <a:solidFill>
                  <a:srgbClr val="FF0000"/>
                </a:solidFill>
              </a:rPr>
              <a:t>gradually decreased to a dose that will prevent soiling, and maintain one to two bowel movements per day.</a:t>
            </a:r>
          </a:p>
          <a:p>
            <a:r>
              <a:rPr lang="en-US" altLang="es-ES" sz="2800"/>
              <a:t>Typically </a:t>
            </a:r>
            <a:r>
              <a:rPr lang="en-US" altLang="es-ES" sz="2800" b="1"/>
              <a:t>wait </a:t>
            </a:r>
            <a:r>
              <a:rPr lang="en-US" altLang="es-ES" sz="2800"/>
              <a:t>until optimal bowel habits are achieved and stable for </a:t>
            </a:r>
            <a:r>
              <a:rPr lang="en-US" altLang="es-ES" sz="2800" b="1">
                <a:solidFill>
                  <a:srgbClr val="FF0000"/>
                </a:solidFill>
              </a:rPr>
              <a:t>at least six months </a:t>
            </a:r>
            <a:r>
              <a:rPr lang="en-US" altLang="es-ES" sz="2800">
                <a:solidFill>
                  <a:srgbClr val="FF0000"/>
                </a:solidFill>
              </a:rPr>
              <a:t>before laxative use is further decreased.</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DF63CA6-B979-428E-84E3-0A97C4B254AE}"/>
              </a:ext>
            </a:extLst>
          </p:cNvPr>
          <p:cNvSpPr>
            <a:spLocks noGrp="1"/>
          </p:cNvSpPr>
          <p:nvPr>
            <p:ph type="title"/>
          </p:nvPr>
        </p:nvSpPr>
        <p:spPr>
          <a:xfrm>
            <a:off x="1992313" y="0"/>
            <a:ext cx="8229600" cy="1143000"/>
          </a:xfrm>
        </p:spPr>
        <p:txBody>
          <a:bodyPr/>
          <a:lstStyle/>
          <a:p>
            <a:r>
              <a:rPr lang="en-US" altLang="en-US" b="1">
                <a:cs typeface="Times New Roman" panose="02020603050405020304" pitchFamily="18" charset="0"/>
              </a:rPr>
              <a:t>TREATMENT FAILURE</a:t>
            </a:r>
            <a:endParaRPr lang="en-US" altLang="en-US">
              <a:cs typeface="Times New Roman" panose="02020603050405020304" pitchFamily="18" charset="0"/>
            </a:endParaRPr>
          </a:p>
        </p:txBody>
      </p:sp>
      <p:sp>
        <p:nvSpPr>
          <p:cNvPr id="26627" name="Content Placeholder 2">
            <a:extLst>
              <a:ext uri="{FF2B5EF4-FFF2-40B4-BE49-F238E27FC236}">
                <a16:creationId xmlns:a16="http://schemas.microsoft.com/office/drawing/2014/main" id="{FB3573F7-F766-4BA4-921D-DCEEDC54E953}"/>
              </a:ext>
            </a:extLst>
          </p:cNvPr>
          <p:cNvSpPr>
            <a:spLocks noGrp="1"/>
          </p:cNvSpPr>
          <p:nvPr>
            <p:ph idx="1"/>
          </p:nvPr>
        </p:nvSpPr>
        <p:spPr>
          <a:xfrm>
            <a:off x="1524000" y="1143000"/>
            <a:ext cx="9144000" cy="5259388"/>
          </a:xfrm>
        </p:spPr>
        <p:txBody>
          <a:bodyPr/>
          <a:lstStyle/>
          <a:p>
            <a:r>
              <a:rPr lang="en-US" altLang="en-US" sz="3600"/>
              <a:t>Failure of treatment, manifested by continued soiling and recurrent impaction.</a:t>
            </a:r>
          </a:p>
          <a:p>
            <a:r>
              <a:rPr lang="en-US" altLang="en-US" sz="3600"/>
              <a:t>Most treatment failures are caused by </a:t>
            </a:r>
            <a:r>
              <a:rPr lang="en-US" altLang="en-US" sz="3600">
                <a:solidFill>
                  <a:srgbClr val="FF0000"/>
                </a:solidFill>
              </a:rPr>
              <a:t>inadequate medication or premature discontinuation.</a:t>
            </a:r>
          </a:p>
          <a:p>
            <a:r>
              <a:rPr lang="en-US" altLang="en-US" sz="3600"/>
              <a:t>Repeated failure despite adequate compliance </a:t>
            </a:r>
            <a:r>
              <a:rPr lang="en-US" altLang="en-US" sz="3600">
                <a:solidFill>
                  <a:srgbClr val="FF0000"/>
                </a:solidFill>
              </a:rPr>
              <a:t>requires reconsideration of the diagnosis </a:t>
            </a:r>
            <a:r>
              <a:rPr lang="en-US" altLang="en-US" sz="3600"/>
              <a:t>and the possibility of further testing.</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B3B21527-CFFA-4557-9E3E-2C1C76C9B28C}"/>
              </a:ext>
            </a:extLst>
          </p:cNvPr>
          <p:cNvSpPr>
            <a:spLocks noGrp="1"/>
          </p:cNvSpPr>
          <p:nvPr>
            <p:ph type="title"/>
          </p:nvPr>
        </p:nvSpPr>
        <p:spPr/>
        <p:txBody>
          <a:bodyPr/>
          <a:lstStyle/>
          <a:p>
            <a:r>
              <a:rPr lang="en-US" altLang="en-US" b="1">
                <a:cs typeface="Times New Roman" panose="02020603050405020304" pitchFamily="18" charset="0"/>
              </a:rPr>
              <a:t>SURGERY</a:t>
            </a:r>
            <a:endParaRPr lang="en-US" altLang="en-US">
              <a:cs typeface="Times New Roman" panose="02020603050405020304" pitchFamily="18" charset="0"/>
            </a:endParaRPr>
          </a:p>
        </p:txBody>
      </p:sp>
      <p:sp>
        <p:nvSpPr>
          <p:cNvPr id="101379" name="Content Placeholder 2">
            <a:extLst>
              <a:ext uri="{FF2B5EF4-FFF2-40B4-BE49-F238E27FC236}">
                <a16:creationId xmlns:a16="http://schemas.microsoft.com/office/drawing/2014/main" id="{081A5232-7850-4B05-94CA-A7807CF8FFD8}"/>
              </a:ext>
            </a:extLst>
          </p:cNvPr>
          <p:cNvSpPr>
            <a:spLocks noGrp="1"/>
          </p:cNvSpPr>
          <p:nvPr>
            <p:ph idx="1"/>
          </p:nvPr>
        </p:nvSpPr>
        <p:spPr>
          <a:xfrm>
            <a:off x="2514600" y="2133601"/>
            <a:ext cx="7164388" cy="3800475"/>
          </a:xfrm>
        </p:spPr>
        <p:txBody>
          <a:bodyPr rtlCol="0">
            <a:normAutofit lnSpcReduction="10000"/>
          </a:bodyPr>
          <a:lstStyle/>
          <a:p>
            <a:pPr algn="ctr" fontAlgn="auto">
              <a:spcAft>
                <a:spcPts val="0"/>
              </a:spcAft>
              <a:defRPr/>
            </a:pPr>
            <a:r>
              <a:rPr lang="en-US" altLang="en-US" sz="4400" b="1" dirty="0">
                <a:solidFill>
                  <a:srgbClr val="FF0000"/>
                </a:solidFill>
                <a:cs typeface="Arial" charset="0"/>
              </a:rPr>
              <a:t>Anal sphincter release</a:t>
            </a:r>
            <a:r>
              <a:rPr lang="en-US" altLang="en-US" sz="4400" dirty="0">
                <a:solidFill>
                  <a:srgbClr val="FF0000"/>
                </a:solidFill>
                <a:cs typeface="Arial" charset="0"/>
              </a:rPr>
              <a:t>:</a:t>
            </a:r>
          </a:p>
          <a:p>
            <a:pPr algn="ctr" fontAlgn="auto">
              <a:spcAft>
                <a:spcPts val="0"/>
              </a:spcAft>
              <a:buNone/>
              <a:defRPr/>
            </a:pPr>
            <a:r>
              <a:rPr lang="en-US" altLang="en-US" sz="4400" dirty="0">
                <a:cs typeface="Arial" charset="0"/>
              </a:rPr>
              <a:t> </a:t>
            </a:r>
            <a:r>
              <a:rPr lang="en-US" altLang="en-US" dirty="0">
                <a:cs typeface="Arial" charset="0"/>
              </a:rPr>
              <a:t>Some children with constipation refractory to medical therapy may respond to an intervention to release the internal anal sphincter through </a:t>
            </a:r>
            <a:r>
              <a:rPr lang="en-US" altLang="en-US" b="1" dirty="0" err="1">
                <a:solidFill>
                  <a:srgbClr val="FF0000"/>
                </a:solidFill>
                <a:cs typeface="Arial" charset="0"/>
              </a:rPr>
              <a:t>myectomy</a:t>
            </a:r>
            <a:r>
              <a:rPr lang="en-US" altLang="en-US" b="1" dirty="0">
                <a:solidFill>
                  <a:srgbClr val="FF0000"/>
                </a:solidFill>
                <a:cs typeface="Arial" charset="0"/>
              </a:rPr>
              <a:t> or injection of </a:t>
            </a:r>
            <a:r>
              <a:rPr lang="en-US" altLang="en-US" b="1" dirty="0" err="1">
                <a:solidFill>
                  <a:srgbClr val="FF0000"/>
                </a:solidFill>
                <a:cs typeface="Arial" charset="0"/>
              </a:rPr>
              <a:t>botulinum</a:t>
            </a:r>
            <a:r>
              <a:rPr lang="en-US" altLang="en-US" b="1" dirty="0">
                <a:solidFill>
                  <a:srgbClr val="FF0000"/>
                </a:solidFill>
                <a:cs typeface="Arial" charset="0"/>
              </a:rPr>
              <a:t> toxin.</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A2F7D9C-4CD5-4790-8A19-C288B43CF504}"/>
              </a:ext>
            </a:extLst>
          </p:cNvPr>
          <p:cNvSpPr>
            <a:spLocks noGrp="1"/>
          </p:cNvSpPr>
          <p:nvPr>
            <p:ph type="title"/>
          </p:nvPr>
        </p:nvSpPr>
        <p:spPr/>
        <p:txBody>
          <a:bodyPr/>
          <a:lstStyle/>
          <a:p>
            <a:r>
              <a:rPr lang="en-US" altLang="en-US" b="1">
                <a:cs typeface="Times New Roman" panose="02020603050405020304" pitchFamily="18" charset="0"/>
              </a:rPr>
              <a:t>Acute episodes of constipation</a:t>
            </a:r>
            <a:endParaRPr lang="en-US" altLang="en-US">
              <a:cs typeface="Times New Roman" panose="02020603050405020304" pitchFamily="18" charset="0"/>
            </a:endParaRPr>
          </a:p>
        </p:txBody>
      </p:sp>
      <p:sp>
        <p:nvSpPr>
          <p:cNvPr id="102403" name="Content Placeholder 2">
            <a:extLst>
              <a:ext uri="{FF2B5EF4-FFF2-40B4-BE49-F238E27FC236}">
                <a16:creationId xmlns:a16="http://schemas.microsoft.com/office/drawing/2014/main" id="{3A2FA5CE-ED01-4BE3-A01A-1518D3FFFDE2}"/>
              </a:ext>
            </a:extLst>
          </p:cNvPr>
          <p:cNvSpPr>
            <a:spLocks noGrp="1"/>
          </p:cNvSpPr>
          <p:nvPr>
            <p:ph idx="1"/>
          </p:nvPr>
        </p:nvSpPr>
        <p:spPr/>
        <p:txBody>
          <a:bodyPr rtlCol="0">
            <a:normAutofit/>
          </a:bodyPr>
          <a:lstStyle/>
          <a:p>
            <a:pPr marL="514350" indent="-514350" fontAlgn="auto">
              <a:spcAft>
                <a:spcPts val="0"/>
              </a:spcAft>
              <a:buFont typeface="+mj-lt"/>
              <a:buAutoNum type="alphaUcPeriod"/>
              <a:defRPr/>
            </a:pPr>
            <a:r>
              <a:rPr lang="en-US" altLang="en-US" dirty="0">
                <a:cs typeface="Arial" charset="0"/>
              </a:rPr>
              <a:t>Children:</a:t>
            </a:r>
          </a:p>
          <a:p>
            <a:pPr fontAlgn="auto">
              <a:spcAft>
                <a:spcPts val="0"/>
              </a:spcAft>
              <a:defRPr/>
            </a:pPr>
            <a:r>
              <a:rPr lang="en-US" altLang="en-US" sz="2400" dirty="0">
                <a:cs typeface="Arial" charset="0"/>
              </a:rPr>
              <a:t>Usually be treated with </a:t>
            </a:r>
            <a:r>
              <a:rPr lang="en-US" altLang="en-US" sz="2400" b="1" dirty="0">
                <a:cs typeface="Arial" charset="0"/>
              </a:rPr>
              <a:t>dietary changes</a:t>
            </a:r>
            <a:r>
              <a:rPr lang="en-US" altLang="en-US" sz="2400" dirty="0">
                <a:cs typeface="Arial" charset="0"/>
              </a:rPr>
              <a:t>, including increasing fiber and ensuring adequate fluid intake if the symptoms are mild.</a:t>
            </a:r>
          </a:p>
          <a:p>
            <a:pPr fontAlgn="auto">
              <a:spcAft>
                <a:spcPts val="0"/>
              </a:spcAft>
              <a:defRPr/>
            </a:pPr>
            <a:r>
              <a:rPr lang="en-US" altLang="en-US" sz="2400" dirty="0">
                <a:cs typeface="Arial" charset="0"/>
              </a:rPr>
              <a:t>For those with stool withholding behavior, pain while defecating, rectal bleeding or anal fissure, Suggestion for  initial treatment with an osmotic or lubricant laxative, rather than dietary intervention alone.</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03AF37-F0FB-4018-A02A-69B4914E6CE4}"/>
              </a:ext>
            </a:extLst>
          </p:cNvPr>
          <p:cNvSpPr>
            <a:spLocks noGrp="1"/>
          </p:cNvSpPr>
          <p:nvPr>
            <p:ph idx="1"/>
          </p:nvPr>
        </p:nvSpPr>
        <p:spPr>
          <a:xfrm>
            <a:off x="1676400" y="228600"/>
            <a:ext cx="8839200" cy="6096000"/>
          </a:xfrm>
        </p:spPr>
        <p:txBody>
          <a:bodyPr rtlCol="1">
            <a:normAutofit/>
          </a:bodyPr>
          <a:lstStyle/>
          <a:p>
            <a:pPr marL="514350" indent="-514350" fontAlgn="auto">
              <a:spcAft>
                <a:spcPts val="0"/>
              </a:spcAft>
              <a:buFont typeface="+mj-lt"/>
              <a:buAutoNum type="alphaUcPeriod" startAt="2"/>
              <a:defRPr/>
            </a:pPr>
            <a:r>
              <a:rPr lang="en-US" dirty="0">
                <a:cs typeface="+mn-cs"/>
              </a:rPr>
              <a:t>Infants:</a:t>
            </a:r>
          </a:p>
          <a:p>
            <a:pPr fontAlgn="auto">
              <a:spcAft>
                <a:spcPts val="0"/>
              </a:spcAft>
              <a:defRPr/>
            </a:pPr>
            <a:r>
              <a:rPr lang="en-US" sz="2600" dirty="0">
                <a:cs typeface="+mn-cs"/>
              </a:rPr>
              <a:t>Treated by the </a:t>
            </a:r>
            <a:r>
              <a:rPr lang="en-US" sz="2600" b="1" dirty="0">
                <a:cs typeface="+mn-cs"/>
              </a:rPr>
              <a:t>addition </a:t>
            </a:r>
            <a:r>
              <a:rPr lang="en-US" sz="2600" dirty="0">
                <a:cs typeface="+mn-cs"/>
              </a:rPr>
              <a:t>of </a:t>
            </a:r>
            <a:r>
              <a:rPr lang="en-US" sz="2600" dirty="0" err="1">
                <a:cs typeface="+mn-cs"/>
              </a:rPr>
              <a:t>undigestible</a:t>
            </a:r>
            <a:r>
              <a:rPr lang="en-US" sz="2600" dirty="0">
                <a:cs typeface="+mn-cs"/>
              </a:rPr>
              <a:t>, </a:t>
            </a:r>
            <a:r>
              <a:rPr lang="en-US" sz="2600" dirty="0" err="1">
                <a:cs typeface="+mn-cs"/>
              </a:rPr>
              <a:t>osmotically</a:t>
            </a:r>
            <a:r>
              <a:rPr lang="en-US" sz="2600" dirty="0">
                <a:cs typeface="+mn-cs"/>
              </a:rPr>
              <a:t> active carbohydrates to the formula, such as </a:t>
            </a:r>
            <a:r>
              <a:rPr lang="en-US" sz="2600" dirty="0" err="1">
                <a:cs typeface="+mn-cs"/>
              </a:rPr>
              <a:t>sorbitol</a:t>
            </a:r>
            <a:r>
              <a:rPr lang="en-US" sz="2600" dirty="0">
                <a:cs typeface="+mn-cs"/>
              </a:rPr>
              <a:t>-containing juices (</a:t>
            </a:r>
            <a:r>
              <a:rPr lang="en-US" sz="2600" dirty="0" err="1">
                <a:cs typeface="+mn-cs"/>
              </a:rPr>
              <a:t>eg</a:t>
            </a:r>
            <a:r>
              <a:rPr lang="en-US" sz="2600" dirty="0">
                <a:cs typeface="+mn-cs"/>
              </a:rPr>
              <a:t>, apple, prune, or pear).</a:t>
            </a:r>
          </a:p>
          <a:p>
            <a:pPr fontAlgn="auto">
              <a:spcAft>
                <a:spcPts val="0"/>
              </a:spcAft>
              <a:defRPr/>
            </a:pPr>
            <a:endParaRPr lang="en-US" sz="2600" dirty="0">
              <a:cs typeface="+mn-cs"/>
            </a:endParaRPr>
          </a:p>
          <a:p>
            <a:pPr fontAlgn="auto">
              <a:spcAft>
                <a:spcPts val="0"/>
              </a:spcAft>
              <a:defRPr/>
            </a:pPr>
            <a:r>
              <a:rPr lang="en-US" sz="2600" dirty="0">
                <a:cs typeface="+mn-cs"/>
              </a:rPr>
              <a:t>For infants who have begun solid foods, sorbitol-containing fruit can be used. </a:t>
            </a:r>
          </a:p>
          <a:p>
            <a:pPr fontAlgn="auto">
              <a:spcAft>
                <a:spcPts val="0"/>
              </a:spcAft>
              <a:defRPr/>
            </a:pPr>
            <a:endParaRPr lang="en-US" sz="2600" dirty="0">
              <a:cs typeface="+mn-cs"/>
            </a:endParaRPr>
          </a:p>
          <a:p>
            <a:pPr fontAlgn="auto">
              <a:spcAft>
                <a:spcPts val="0"/>
              </a:spcAft>
              <a:defRPr/>
            </a:pPr>
            <a:r>
              <a:rPr lang="en-US" sz="2800" dirty="0">
                <a:cs typeface="+mn-cs"/>
              </a:rPr>
              <a:t>Glycerin suppositories or rectal stimulation with a lubricated rectal thermometer can be used occasionally if there is very hard stool in the rectum, but should not be used frequently.</a:t>
            </a:r>
            <a:endParaRPr lang="en-US" sz="2600" dirty="0">
              <a:cs typeface="+mn-cs"/>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a:extLst>
              <a:ext uri="{FF2B5EF4-FFF2-40B4-BE49-F238E27FC236}">
                <a16:creationId xmlns:a16="http://schemas.microsoft.com/office/drawing/2014/main" id="{B24A1CD6-0124-40B5-B1A0-7295822CEEB3}"/>
              </a:ext>
            </a:extLst>
          </p:cNvPr>
          <p:cNvSpPr>
            <a:spLocks noGrp="1"/>
          </p:cNvSpPr>
          <p:nvPr>
            <p:ph idx="1"/>
          </p:nvPr>
        </p:nvSpPr>
        <p:spPr>
          <a:xfrm>
            <a:off x="1676400" y="304800"/>
            <a:ext cx="8763000" cy="5943600"/>
          </a:xfrm>
        </p:spPr>
        <p:txBody>
          <a:bodyPr/>
          <a:lstStyle/>
          <a:p>
            <a:r>
              <a:rPr lang="en-US" altLang="en-US"/>
              <a:t>In infants older than six months who have ongoing or recurrent constipation despite dietary interventions, osmotic laxatives such as lactulose or PEG3350 may be required. Infants with </a:t>
            </a:r>
            <a:r>
              <a:rPr lang="en-US" altLang="en-US" b="1"/>
              <a:t>severe or recurrent constipation</a:t>
            </a:r>
            <a:r>
              <a:rPr lang="en-US" altLang="en-US"/>
              <a:t>, especially those with </a:t>
            </a:r>
            <a:r>
              <a:rPr lang="en-US" altLang="en-US" b="1"/>
              <a:t>constipation from birth</a:t>
            </a:r>
            <a:r>
              <a:rPr lang="en-US" altLang="en-US"/>
              <a:t>, should be carefully evaluated for possible organic causes.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abood\Desktop\صور\13692558_1652124338442474_46876719335731434_n.jpg">
            <a:extLst>
              <a:ext uri="{FF2B5EF4-FFF2-40B4-BE49-F238E27FC236}">
                <a16:creationId xmlns:a16="http://schemas.microsoft.com/office/drawing/2014/main" id="{7D1D21DD-90D3-40E6-9F41-4D225DA27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5791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مربع نص 5">
            <a:extLst>
              <a:ext uri="{FF2B5EF4-FFF2-40B4-BE49-F238E27FC236}">
                <a16:creationId xmlns:a16="http://schemas.microsoft.com/office/drawing/2014/main" id="{D7524DA0-E879-4A18-AEBE-2D2BDBA795C5}"/>
              </a:ext>
            </a:extLst>
          </p:cNvPr>
          <p:cNvSpPr txBox="1">
            <a:spLocks noChangeArrowheads="1"/>
          </p:cNvSpPr>
          <p:nvPr/>
        </p:nvSpPr>
        <p:spPr bwMode="auto">
          <a:xfrm>
            <a:off x="3581400" y="5842000"/>
            <a:ext cx="5181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s-ES" sz="6000" b="1">
                <a:solidFill>
                  <a:prstClr val="black"/>
                </a:solidFill>
                <a:cs typeface="Arial" panose="020B0604020202020204" pitchFamily="34" charset="0"/>
              </a:rPr>
              <a:t>Thank You </a:t>
            </a:r>
            <a:r>
              <a:rPr lang="en-US" altLang="es-ES" sz="6000" b="1">
                <a:solidFill>
                  <a:prstClr val="black"/>
                </a:solidFill>
                <a:cs typeface="Arial" panose="020B0604020202020204" pitchFamily="34" charset="0"/>
                <a:sym typeface="Wingdings" panose="05000000000000000000" pitchFamily="2" charset="2"/>
              </a:rPr>
              <a:t></a:t>
            </a:r>
            <a:endParaRPr lang="en-US" altLang="es-ES" sz="6000" b="1">
              <a:solidFill>
                <a:prstClr val="black"/>
              </a:solidFill>
              <a:cs typeface="Arial" panose="020B0604020202020204" pitchFamily="34" charset="0"/>
            </a:endParaRPr>
          </a:p>
        </p:txBody>
      </p:sp>
      <p:sp>
        <p:nvSpPr>
          <p:cNvPr id="7" name="مربع نص 6">
            <a:extLst>
              <a:ext uri="{FF2B5EF4-FFF2-40B4-BE49-F238E27FC236}">
                <a16:creationId xmlns:a16="http://schemas.microsoft.com/office/drawing/2014/main" id="{A5A83F77-09A4-447B-AC4D-FBDECFB41FF8}"/>
              </a:ext>
            </a:extLst>
          </p:cNvPr>
          <p:cNvSpPr txBox="1"/>
          <p:nvPr/>
        </p:nvSpPr>
        <p:spPr>
          <a:xfrm>
            <a:off x="7391400" y="1219201"/>
            <a:ext cx="3276600" cy="1908175"/>
          </a:xfrm>
          <a:prstGeom prst="rect">
            <a:avLst/>
          </a:prstGeom>
          <a:noFill/>
        </p:spPr>
        <p:txBody>
          <a:bodyPr>
            <a:spAutoFit/>
          </a:bodyPr>
          <a:lstStyle/>
          <a:p>
            <a:pPr>
              <a:buFont typeface="Wingdings" pitchFamily="2" charset="2"/>
              <a:buChar char="q"/>
              <a:defRPr/>
            </a:pPr>
            <a:r>
              <a:rPr lang="en-US" sz="2800" b="1" dirty="0">
                <a:solidFill>
                  <a:prstClr val="black"/>
                </a:solidFill>
                <a:latin typeface="Calibri"/>
                <a:cs typeface="Arial" panose="020B0604020202020204" pitchFamily="34" charset="0"/>
              </a:rPr>
              <a:t>References:</a:t>
            </a:r>
          </a:p>
          <a:p>
            <a:pPr marL="342900" indent="-342900">
              <a:buFont typeface="+mj-lt"/>
              <a:buAutoNum type="arabicPeriod"/>
              <a:defRPr/>
            </a:pPr>
            <a:r>
              <a:rPr lang="en-US" b="1" dirty="0">
                <a:solidFill>
                  <a:prstClr val="black"/>
                </a:solidFill>
                <a:latin typeface="Calibri"/>
                <a:cs typeface="Arial" panose="020B0604020202020204" pitchFamily="34" charset="0"/>
              </a:rPr>
              <a:t>Nelson Textbook of Pediatrics-2016.</a:t>
            </a:r>
          </a:p>
          <a:p>
            <a:pPr marL="342900" indent="-342900">
              <a:buFont typeface="+mj-lt"/>
              <a:buAutoNum type="arabicPeriod"/>
              <a:defRPr/>
            </a:pPr>
            <a:r>
              <a:rPr lang="en-US" b="1" dirty="0">
                <a:solidFill>
                  <a:prstClr val="black"/>
                </a:solidFill>
                <a:latin typeface="Calibri"/>
                <a:cs typeface="Arial" panose="020B0604020202020204" pitchFamily="34" charset="0"/>
              </a:rPr>
              <a:t>Study from American Family Physician Web site.</a:t>
            </a:r>
          </a:p>
          <a:p>
            <a:pPr marL="342900" indent="-342900">
              <a:buFont typeface="+mj-lt"/>
              <a:buAutoNum type="arabicPeriod"/>
              <a:defRPr/>
            </a:pPr>
            <a:r>
              <a:rPr lang="en-US" b="1" dirty="0">
                <a:solidFill>
                  <a:prstClr val="black"/>
                </a:solidFill>
                <a:latin typeface="Calibri"/>
                <a:cs typeface="Arial" panose="020B0604020202020204" pitchFamily="34" charset="0"/>
              </a:rPr>
              <a:t>Old seminar.</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6633</Words>
  <Application>Microsoft Office PowerPoint</Application>
  <PresentationFormat>Widescreen</PresentationFormat>
  <Paragraphs>691</Paragraphs>
  <Slides>99</Slides>
  <Notes>40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99</vt:i4>
      </vt:variant>
    </vt:vector>
  </HeadingPairs>
  <TitlesOfParts>
    <vt:vector size="114" baseType="lpstr">
      <vt:lpstr>Algerian</vt:lpstr>
      <vt:lpstr>Arial</vt:lpstr>
      <vt:lpstr>Bookman Old Style</vt:lpstr>
      <vt:lpstr>Calibri</vt:lpstr>
      <vt:lpstr>Calibri Light</vt:lpstr>
      <vt:lpstr>Century Gothic</vt:lpstr>
      <vt:lpstr>Comic Sans MS</vt:lpstr>
      <vt:lpstr>Rockwell</vt:lpstr>
      <vt:lpstr>Times New Roman</vt:lpstr>
      <vt:lpstr>Verdana</vt:lpstr>
      <vt:lpstr>Wingdings</vt:lpstr>
      <vt:lpstr>Office Theme</vt:lpstr>
      <vt:lpstr>Damask</vt:lpstr>
      <vt:lpstr>Retrospect</vt:lpstr>
      <vt:lpstr>سمة Office</vt:lpstr>
      <vt:lpstr>PowerPoint Presentation</vt:lpstr>
      <vt:lpstr>PowerPoint Presentation</vt:lpstr>
      <vt:lpstr>Introduction </vt:lpstr>
      <vt:lpstr>Epidemiology  </vt:lpstr>
      <vt:lpstr>Encopresis</vt:lpstr>
      <vt:lpstr>Encopresis is often classified variously as follows:  </vt:lpstr>
      <vt:lpstr>Normal stooling patterns </vt:lpstr>
      <vt:lpstr>PowerPoint Presentation</vt:lpstr>
      <vt:lpstr>Clinical Signs and Symptoms of Pediatric Constipation:  </vt:lpstr>
      <vt:lpstr>PowerPoint Presentation</vt:lpstr>
      <vt:lpstr>PowerPoint Presentation</vt:lpstr>
      <vt:lpstr>Functional constipation</vt:lpstr>
      <vt:lpstr>Rome III Criteria for Diagnosis of Functional Constipation: </vt:lpstr>
      <vt:lpstr>PowerPoint Presentation</vt:lpstr>
      <vt:lpstr>Causes of functional constipation</vt:lpstr>
      <vt:lpstr>Constipation </vt:lpstr>
      <vt:lpstr>outlines</vt:lpstr>
      <vt:lpstr>Causes of Constipation</vt:lpstr>
      <vt:lpstr>Organic causes </vt:lpstr>
      <vt:lpstr> </vt:lpstr>
      <vt:lpstr>PowerPoint Presentation</vt:lpstr>
      <vt:lpstr>PowerPoint Presentation</vt:lpstr>
      <vt:lpstr>Red flags …</vt:lpstr>
      <vt:lpstr>Organic causes</vt:lpstr>
      <vt:lpstr>Organic causes</vt:lpstr>
      <vt:lpstr>Organic causes</vt:lpstr>
      <vt:lpstr>Hirsch-sprung disease</vt:lpstr>
      <vt:lpstr>Hirschsprung disease </vt:lpstr>
      <vt:lpstr>epidemiology</vt:lpstr>
      <vt:lpstr>Clinical Presentation </vt:lpstr>
      <vt:lpstr>PowerPoint Presentation</vt:lpstr>
      <vt:lpstr>Complication of constipation </vt:lpstr>
      <vt:lpstr>Approach to constipation </vt:lpstr>
      <vt:lpstr>History</vt:lpstr>
      <vt:lpstr>History</vt:lpstr>
      <vt:lpstr>History </vt:lpstr>
      <vt:lpstr>History</vt:lpstr>
      <vt:lpstr>PowerPoint Presentation</vt:lpstr>
      <vt:lpstr>PowerPoint Presentation</vt:lpstr>
      <vt:lpstr>Physical  examination</vt:lpstr>
      <vt:lpstr>Cont’d / PE</vt:lpstr>
      <vt:lpstr>Cont’d / PE</vt:lpstr>
      <vt:lpstr>Digital anorectal examination </vt:lpstr>
      <vt:lpstr>PowerPoint Presentation</vt:lpstr>
      <vt:lpstr>PowerPoint Presentation</vt:lpstr>
      <vt:lpstr>PowerPoint Presentation</vt:lpstr>
      <vt:lpstr>Investigations </vt:lpstr>
      <vt:lpstr>PowerPoint Presentation</vt:lpstr>
      <vt:lpstr>PowerPoint Presentation</vt:lpstr>
      <vt:lpstr>PowerPoint Presentation</vt:lpstr>
      <vt:lpstr>Investigations </vt:lpstr>
      <vt:lpstr>Imaging </vt:lpstr>
      <vt:lpstr>Barium enema</vt:lpstr>
      <vt:lpstr>PowerPoint Presentation</vt:lpstr>
      <vt:lpstr>PowerPoint Presentation</vt:lpstr>
      <vt:lpstr>PowerPoint Presentation</vt:lpstr>
      <vt:lpstr>PowerPoint Presentation</vt:lpstr>
      <vt:lpstr>Spine radiographs</vt:lpstr>
      <vt:lpstr>Laboratory tests </vt:lpstr>
      <vt:lpstr>PowerPoint Presentation</vt:lpstr>
      <vt:lpstr>PowerPoint Presentation</vt:lpstr>
      <vt:lpstr>Motility testing</vt:lpstr>
      <vt:lpstr>Colon transit studies </vt:lpstr>
      <vt:lpstr>PowerPoint Presentation</vt:lpstr>
      <vt:lpstr>PowerPoint Presentation</vt:lpstr>
      <vt:lpstr>Anorectal manometry</vt:lpstr>
      <vt:lpstr>PowerPoint Presentation</vt:lpstr>
      <vt:lpstr>PowerPoint Presentation</vt:lpstr>
      <vt:lpstr>Rectal biopsy</vt:lpstr>
      <vt:lpstr>PowerPoint Presentation</vt:lpstr>
      <vt:lpstr>Management of chronic functional  constipation </vt:lpstr>
      <vt:lpstr>1) Disimpaction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Maintenance </vt:lpstr>
      <vt:lpstr>PowerPoint Presentation</vt:lpstr>
      <vt:lpstr>PowerPoint Presentation</vt:lpstr>
      <vt:lpstr>PowerPoint Presentation</vt:lpstr>
      <vt:lpstr>PowerPoint Presentation</vt:lpstr>
      <vt:lpstr>Behavior modification </vt:lpstr>
      <vt:lpstr>PowerPoint Presentation</vt:lpstr>
      <vt:lpstr>PowerPoint Presentation</vt:lpstr>
      <vt:lpstr>3) Dietary changes</vt:lpstr>
      <vt:lpstr>PowerPoint Presentation</vt:lpstr>
      <vt:lpstr>PowerPoint Presentation</vt:lpstr>
      <vt:lpstr>Follow-up </vt:lpstr>
      <vt:lpstr>DISCONTINUATION OF LAXATIVES</vt:lpstr>
      <vt:lpstr>TREATMENT FAILURE</vt:lpstr>
      <vt:lpstr>SURGERY</vt:lpstr>
      <vt:lpstr>Acute episodes of constipation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HEBA</dc:creator>
  <cp:lastModifiedBy>rayan</cp:lastModifiedBy>
  <cp:revision>3</cp:revision>
  <dcterms:created xsi:type="dcterms:W3CDTF">2020-09-09T12:05:08Z</dcterms:created>
  <dcterms:modified xsi:type="dcterms:W3CDTF">2020-09-14T10:35:24Z</dcterms:modified>
</cp:coreProperties>
</file>