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99" r:id="rId2"/>
    <p:sldId id="257" r:id="rId3"/>
    <p:sldId id="258" r:id="rId4"/>
    <p:sldId id="259" r:id="rId5"/>
    <p:sldId id="260" r:id="rId6"/>
    <p:sldId id="290" r:id="rId7"/>
    <p:sldId id="261" r:id="rId8"/>
    <p:sldId id="291" r:id="rId9"/>
    <p:sldId id="262" r:id="rId10"/>
    <p:sldId id="292" r:id="rId11"/>
    <p:sldId id="263" r:id="rId12"/>
    <p:sldId id="293" r:id="rId13"/>
    <p:sldId id="264" r:id="rId14"/>
    <p:sldId id="294" r:id="rId15"/>
    <p:sldId id="295" r:id="rId16"/>
    <p:sldId id="265" r:id="rId17"/>
    <p:sldId id="296" r:id="rId18"/>
    <p:sldId id="266" r:id="rId19"/>
    <p:sldId id="297" r:id="rId20"/>
    <p:sldId id="267" r:id="rId21"/>
    <p:sldId id="268" r:id="rId22"/>
    <p:sldId id="269" r:id="rId23"/>
    <p:sldId id="270"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6" r:id="rId37"/>
    <p:sldId id="287" r:id="rId38"/>
    <p:sldId id="284" r:id="rId39"/>
    <p:sldId id="288" r:id="rId40"/>
    <p:sldId id="285" r:id="rId41"/>
    <p:sldId id="289" r:id="rId42"/>
    <p:sldId id="298"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912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autoAdjust="0"/>
  </p:normalViewPr>
  <p:slideViewPr>
    <p:cSldViewPr>
      <p:cViewPr>
        <p:scale>
          <a:sx n="73" d="100"/>
          <a:sy n="73" d="100"/>
        </p:scale>
        <p:origin x="-1296" y="-234"/>
      </p:cViewPr>
      <p:guideLst>
        <p:guide orient="horz" pos="2160"/>
        <p:guide pos="2880"/>
      </p:guideLst>
    </p:cSldViewPr>
  </p:slideViewPr>
  <p:outlineViewPr>
    <p:cViewPr>
      <p:scale>
        <a:sx n="33" d="100"/>
        <a:sy n="33" d="100"/>
      </p:scale>
      <p:origin x="0" y="420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DB208610-CFCC-4F37-AD61-8757E1AB88AB}" type="datetimeFigureOut">
              <a:rPr lang="ar-JO" smtClean="0"/>
              <a:t>13/02/1446</a:t>
            </a:fld>
            <a:endParaRPr lang="ar-JO"/>
          </a:p>
        </p:txBody>
      </p:sp>
      <p:sp>
        <p:nvSpPr>
          <p:cNvPr id="4" name="عنصر نائب لصورة الشريحة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FD5EF657-76DE-4AFB-B602-78D66E4E44D0}" type="slidenum">
              <a:rPr lang="ar-JO" smtClean="0"/>
              <a:t>‹#›</a:t>
            </a:fld>
            <a:endParaRPr lang="ar-JO"/>
          </a:p>
        </p:txBody>
      </p:sp>
    </p:spTree>
    <p:extLst>
      <p:ext uri="{BB962C8B-B14F-4D97-AF65-F5344CB8AC3E}">
        <p14:creationId xmlns:p14="http://schemas.microsoft.com/office/powerpoint/2010/main" val="39219106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3F86A69B-D2EF-4FB0-81B8-84958FF2B73A}" type="slidenum">
              <a:rPr lang="en-US" altLang="en-US">
                <a:latin typeface="Calibri" pitchFamily="34" charset="0"/>
              </a:rPr>
              <a:pPr eaLnBrk="1" hangingPunct="1"/>
              <a:t>1</a:t>
            </a:fld>
            <a:endParaRPr lang="en-US" altLang="en-US">
              <a:latin typeface="Calibri"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C09F5C09-4D17-4AEA-B813-9142A598FCEF}" type="datetimeFigureOut">
              <a:rPr lang="en-US" smtClean="0"/>
              <a:pPr/>
              <a:t>8/18/2024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363777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C09F5C09-4D17-4AEA-B813-9142A598FCEF}" type="datetimeFigureOut">
              <a:rPr lang="en-US" smtClean="0"/>
              <a:pPr/>
              <a:t>8/18/2024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24030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C09F5C09-4D17-4AEA-B813-9142A598FCEF}" type="datetimeFigureOut">
              <a:rPr lang="en-US" smtClean="0"/>
              <a:pPr/>
              <a:t>8/18/2024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328638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C09F5C09-4D17-4AEA-B813-9142A598FCEF}" type="datetimeFigureOut">
              <a:rPr lang="en-US" smtClean="0"/>
              <a:pPr/>
              <a:t>8/18/2024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17883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C09F5C09-4D17-4AEA-B813-9142A598FCEF}" type="datetimeFigureOut">
              <a:rPr lang="en-US" smtClean="0"/>
              <a:pPr/>
              <a:t>8/18/2024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18983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C09F5C09-4D17-4AEA-B813-9142A598FCEF}" type="datetimeFigureOut">
              <a:rPr lang="en-US" smtClean="0"/>
              <a:pPr/>
              <a:t>8/18/2024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380959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C09F5C09-4D17-4AEA-B813-9142A598FCEF}" type="datetimeFigureOut">
              <a:rPr lang="en-US" smtClean="0"/>
              <a:pPr/>
              <a:t>8/18/2024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296039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C09F5C09-4D17-4AEA-B813-9142A598FCEF}" type="datetimeFigureOut">
              <a:rPr lang="en-US" smtClean="0"/>
              <a:pPr/>
              <a:t>8/18/2024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276614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09F5C09-4D17-4AEA-B813-9142A598FCEF}" type="datetimeFigureOut">
              <a:rPr lang="en-US" smtClean="0"/>
              <a:pPr/>
              <a:t>8/18/2024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22790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09F5C09-4D17-4AEA-B813-9142A598FCEF}" type="datetimeFigureOut">
              <a:rPr lang="en-US" smtClean="0"/>
              <a:pPr/>
              <a:t>8/18/2024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191427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C09F5C09-4D17-4AEA-B813-9142A598FCEF}" type="datetimeFigureOut">
              <a:rPr lang="en-US" smtClean="0"/>
              <a:pPr/>
              <a:t>8/18/2024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B8EA37A-4973-4107-A5B2-7A58E05F7AD4}" type="slidenum">
              <a:rPr lang="en-US" smtClean="0"/>
              <a:pPr/>
              <a:t>‹#›</a:t>
            </a:fld>
            <a:endParaRPr lang="en-US"/>
          </a:p>
        </p:txBody>
      </p:sp>
    </p:spTree>
    <p:extLst>
      <p:ext uri="{BB962C8B-B14F-4D97-AF65-F5344CB8AC3E}">
        <p14:creationId xmlns:p14="http://schemas.microsoft.com/office/powerpoint/2010/main" val="145510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09F5C09-4D17-4AEA-B813-9142A598FCEF}" type="datetimeFigureOut">
              <a:rPr lang="en-US" smtClean="0"/>
              <a:pPr/>
              <a:t>8/18/2024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B8EA37A-4973-4107-A5B2-7A58E05F7AD4}" type="slidenum">
              <a:rPr lang="en-US" smtClean="0"/>
              <a:pPr/>
              <a:t>‹#›</a:t>
            </a:fld>
            <a:endParaRPr lang="en-US"/>
          </a:p>
        </p:txBody>
      </p:sp>
    </p:spTree>
    <p:extLst>
      <p:ext uri="{BB962C8B-B14F-4D97-AF65-F5344CB8AC3E}">
        <p14:creationId xmlns:p14="http://schemas.microsoft.com/office/powerpoint/2010/main" val="4255538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hyperlink" Target="file:///C:/Users/DR%20MK/Desktop/Teaching/UpToDate/UTD21.3/Uptodate/contents/UTD.htm" TargetMode="Externa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438400"/>
            <a:ext cx="44196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6"/>
          <p:cNvSpPr>
            <a:spLocks noGrp="1" noChangeArrowheads="1"/>
          </p:cNvSpPr>
          <p:nvPr>
            <p:ph type="ctrTitle"/>
          </p:nvPr>
        </p:nvSpPr>
        <p:spPr>
          <a:xfrm>
            <a:off x="336550" y="533400"/>
            <a:ext cx="8610600" cy="1624013"/>
          </a:xfrm>
        </p:spPr>
        <p:txBody>
          <a:bodyPr rtlCol="1">
            <a:noAutofit/>
          </a:bodyPr>
          <a:lstStyle/>
          <a:p>
            <a:pPr rtl="0">
              <a:defRPr/>
            </a:pPr>
            <a:r>
              <a:rPr lang="en-US" sz="6000" b="1" u="sng" dirty="0" err="1">
                <a:solidFill>
                  <a:srgbClr val="FF0000"/>
                </a:solidFill>
                <a:effectLst>
                  <a:outerShdw blurRad="38100" dist="38100" dir="2700000" algn="tl">
                    <a:srgbClr val="000000">
                      <a:alpha val="43137"/>
                    </a:srgbClr>
                  </a:outerShdw>
                </a:effectLst>
                <a:latin typeface="Candara" pitchFamily="34" charset="0"/>
              </a:rPr>
              <a:t>Bengin</a:t>
            </a:r>
            <a:r>
              <a:rPr lang="en-US" sz="6000" b="1" u="sng" dirty="0">
                <a:solidFill>
                  <a:srgbClr val="FF0000"/>
                </a:solidFill>
                <a:effectLst>
                  <a:outerShdw blurRad="38100" dist="38100" dir="2700000" algn="tl">
                    <a:srgbClr val="000000">
                      <a:alpha val="43137"/>
                    </a:srgbClr>
                  </a:outerShdw>
                </a:effectLst>
                <a:latin typeface="Candara" pitchFamily="34" charset="0"/>
              </a:rPr>
              <a:t> Lesions Of </a:t>
            </a:r>
            <a:br>
              <a:rPr lang="en-US" sz="6000" b="1" u="sng" dirty="0">
                <a:solidFill>
                  <a:srgbClr val="FF0000"/>
                </a:solidFill>
                <a:effectLst>
                  <a:outerShdw blurRad="38100" dist="38100" dir="2700000" algn="tl">
                    <a:srgbClr val="000000">
                      <a:alpha val="43137"/>
                    </a:srgbClr>
                  </a:outerShdw>
                </a:effectLst>
                <a:latin typeface="Candara" pitchFamily="34" charset="0"/>
              </a:rPr>
            </a:br>
            <a:r>
              <a:rPr lang="en-US" sz="6000" b="1" u="sng" dirty="0">
                <a:solidFill>
                  <a:srgbClr val="FF0000"/>
                </a:solidFill>
                <a:effectLst>
                  <a:outerShdw blurRad="38100" dist="38100" dir="2700000" algn="tl">
                    <a:srgbClr val="000000">
                      <a:alpha val="43137"/>
                    </a:srgbClr>
                  </a:outerShdw>
                </a:effectLst>
                <a:latin typeface="Candara" pitchFamily="34" charset="0"/>
              </a:rPr>
              <a:t>Uterus And Cervix</a:t>
            </a:r>
            <a:endParaRPr lang="en-US" altLang="en-US" sz="6600" b="1" u="sng" dirty="0">
              <a:solidFill>
                <a:srgbClr val="FF0000"/>
              </a:solidFill>
              <a:effectLst>
                <a:outerShdw blurRad="38100" dist="38100" dir="2700000" algn="tl">
                  <a:srgbClr val="000000">
                    <a:alpha val="43137"/>
                  </a:srgbClr>
                </a:outerShdw>
              </a:effectLst>
              <a:latin typeface="Calibri" panose="020F0502020204030204" pitchFamily="34" charset="0"/>
              <a:cs typeface="Calibri" pitchFamily="34" charset="0"/>
            </a:endParaRPr>
          </a:p>
        </p:txBody>
      </p:sp>
      <p:sp>
        <p:nvSpPr>
          <p:cNvPr id="4" name="Rectangle 6"/>
          <p:cNvSpPr txBox="1">
            <a:spLocks noChangeArrowheads="1"/>
          </p:cNvSpPr>
          <p:nvPr/>
        </p:nvSpPr>
        <p:spPr>
          <a:xfrm>
            <a:off x="336550" y="2581275"/>
            <a:ext cx="3695700" cy="3578225"/>
          </a:xfrm>
          <a:prstGeom prst="rect">
            <a:avLst/>
          </a:prstGeom>
          <a:noFill/>
          <a:ln/>
        </p:spPr>
        <p:txBody>
          <a:bodyPr anchor="b">
            <a:normAutofit fontScale="6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rtl="1">
              <a:defRPr/>
            </a:pPr>
            <a:r>
              <a:rPr lang="ar-JO" altLang="en-US" sz="7200" dirty="0">
                <a:latin typeface="Traditional Arabic" pitchFamily="18" charset="-78"/>
                <a:cs typeface="Traditional Arabic" pitchFamily="18" charset="-78"/>
              </a:rPr>
              <a:t>تم تفريغ كلام الدكتور </a:t>
            </a:r>
            <a:r>
              <a:rPr lang="ar-JO" altLang="en-US" sz="8600" b="1" dirty="0">
                <a:solidFill>
                  <a:srgbClr val="FF0000"/>
                </a:solidFill>
                <a:latin typeface="Arabic Typesetting" panose="03020402040406030203" pitchFamily="66" charset="-78"/>
                <a:cs typeface="Arabic Typesetting" panose="03020402040406030203" pitchFamily="66" charset="-78"/>
              </a:rPr>
              <a:t>محمد خضر </a:t>
            </a:r>
            <a:r>
              <a:rPr lang="ar-JO" altLang="en-US" sz="7200" dirty="0">
                <a:latin typeface="Traditional Arabic" pitchFamily="18" charset="-78"/>
                <a:cs typeface="Traditional Arabic" pitchFamily="18" charset="-78"/>
              </a:rPr>
              <a:t>على </a:t>
            </a:r>
            <a:r>
              <a:rPr lang="en-US" altLang="en-US" sz="7200" dirty="0">
                <a:latin typeface="Traditional Arabic" pitchFamily="18" charset="-78"/>
                <a:cs typeface="Traditional Arabic" pitchFamily="18" charset="-78"/>
              </a:rPr>
              <a:t> </a:t>
            </a:r>
            <a:r>
              <a:rPr lang="ar-JO" altLang="en-US" sz="7200" dirty="0">
                <a:latin typeface="Traditional Arabic" pitchFamily="18" charset="-78"/>
                <a:cs typeface="Traditional Arabic" pitchFamily="18" charset="-78"/>
              </a:rPr>
              <a:t>المحاضرة </a:t>
            </a:r>
            <a:r>
              <a:rPr lang="ar-JO" altLang="en-US" sz="7200" b="1" dirty="0">
                <a:solidFill>
                  <a:srgbClr val="00B050"/>
                </a:solidFill>
                <a:latin typeface="Traditional Arabic" pitchFamily="18" charset="-78"/>
                <a:cs typeface="Traditional Arabic" pitchFamily="18" charset="-78"/>
              </a:rPr>
              <a:t>باللون الأخضر</a:t>
            </a:r>
            <a:br>
              <a:rPr lang="ar-JO" altLang="en-US" sz="7200" dirty="0">
                <a:solidFill>
                  <a:srgbClr val="00B050"/>
                </a:solidFill>
                <a:latin typeface="Traditional Arabic" pitchFamily="18" charset="-78"/>
                <a:cs typeface="Traditional Arabic" pitchFamily="18" charset="-78"/>
              </a:rPr>
            </a:br>
            <a:endParaRPr lang="ar-JO" altLang="en-US" sz="7200" b="1" dirty="0">
              <a:solidFill>
                <a:srgbClr val="00B050"/>
              </a:solidFill>
              <a:latin typeface="Traditional Arabic" pitchFamily="18" charset="-78"/>
              <a:cs typeface="Traditional Arabic" pitchFamily="18" charset="-78"/>
            </a:endParaRPr>
          </a:p>
          <a:p>
            <a:pPr rtl="1">
              <a:defRPr/>
            </a:pPr>
            <a:r>
              <a:rPr lang="ar-JO" altLang="en-US" sz="7200" b="1" dirty="0">
                <a:solidFill>
                  <a:srgbClr val="FF0000"/>
                </a:solidFill>
                <a:latin typeface="Traditional Arabic" pitchFamily="18" charset="-78"/>
                <a:cs typeface="Traditional Arabic" pitchFamily="18" charset="-78"/>
              </a:rPr>
              <a:t>تفريغ : </a:t>
            </a:r>
            <a:r>
              <a:rPr lang="ar-JO" altLang="en-US" sz="7700" b="1" dirty="0">
                <a:solidFill>
                  <a:srgbClr val="FF0000"/>
                </a:solidFill>
                <a:latin typeface="Arabic Typesetting" pitchFamily="66" charset="-78"/>
                <a:cs typeface="Arabic Typesetting" pitchFamily="66" charset="-78"/>
              </a:rPr>
              <a:t>مروة </a:t>
            </a:r>
            <a:r>
              <a:rPr lang="ar-JO" altLang="en-US" sz="7700" b="1" dirty="0" err="1">
                <a:solidFill>
                  <a:srgbClr val="FF0000"/>
                </a:solidFill>
                <a:latin typeface="Arabic Typesetting" pitchFamily="66" charset="-78"/>
                <a:cs typeface="Arabic Typesetting" pitchFamily="66" charset="-78"/>
              </a:rPr>
              <a:t>القريناوي</a:t>
            </a:r>
            <a:r>
              <a:rPr lang="ar-JO" altLang="en-US" sz="7700" b="1" dirty="0">
                <a:solidFill>
                  <a:srgbClr val="FF0000"/>
                </a:solidFill>
                <a:latin typeface="Arabic Typesetting" pitchFamily="66" charset="-78"/>
                <a:cs typeface="Arabic Typesetting" pitchFamily="66" charset="-78"/>
              </a:rPr>
              <a:t> </a:t>
            </a:r>
            <a:r>
              <a:rPr lang="ar-JO" altLang="en-US" sz="7200" b="1" dirty="0">
                <a:solidFill>
                  <a:srgbClr val="FF0000"/>
                </a:solidFill>
                <a:latin typeface="Traditional Arabic" pitchFamily="18" charset="-78"/>
                <a:cs typeface="Traditional Arabic" pitchFamily="18" charset="-78"/>
              </a:rPr>
              <a:t>طباعة :  </a:t>
            </a:r>
            <a:r>
              <a:rPr lang="ar-JO" altLang="en-US" sz="7700" b="1" dirty="0">
                <a:solidFill>
                  <a:srgbClr val="FF0000"/>
                </a:solidFill>
                <a:latin typeface="Arabic Typesetting" pitchFamily="66" charset="-78"/>
                <a:cs typeface="Arabic Typesetting" pitchFamily="66" charset="-78"/>
              </a:rPr>
              <a:t>رغد العمري</a:t>
            </a:r>
            <a:endParaRPr lang="en-US" altLang="en-US" sz="7700" b="1" dirty="0">
              <a:latin typeface="Arabic Typesetting" pitchFamily="66" charset="-78"/>
              <a:cs typeface="Arabic Typesetting" pitchFamily="66" charset="-78"/>
            </a:endParaRPr>
          </a:p>
        </p:txBody>
      </p:sp>
    </p:spTree>
    <p:extLst>
      <p:ext uri="{BB962C8B-B14F-4D97-AF65-F5344CB8AC3E}">
        <p14:creationId xmlns:p14="http://schemas.microsoft.com/office/powerpoint/2010/main" val="3126506767"/>
      </p:ext>
    </p:extLst>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533400"/>
            <a:ext cx="7924800" cy="6019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a:ln>
                  <a:noFill/>
                </a:ln>
                <a:solidFill>
                  <a:srgbClr val="FF0000"/>
                </a:solidFill>
                <a:effectLst/>
                <a:uLnTx/>
                <a:uFillTx/>
                <a:latin typeface="+mn-lt"/>
                <a:ea typeface="+mn-ea"/>
                <a:cs typeface="+mn-cs"/>
              </a:rPr>
              <a:t>Abnormal uterine bleeding</a:t>
            </a:r>
            <a:r>
              <a:rPr kumimoji="0" lang="en-US" sz="2400" b="0" i="0" u="none" strike="noStrike" kern="1200" cap="none" spc="30" normalizeH="0" baseline="0" noProof="0" dirty="0">
                <a:ln>
                  <a:noFill/>
                </a:ln>
                <a:solidFill>
                  <a:srgbClr val="FF33CC"/>
                </a:solidFill>
                <a:effectLst/>
                <a:uLnTx/>
                <a:uFillTx/>
                <a:latin typeface="+mn-lt"/>
                <a:ea typeface="+mn-ea"/>
                <a:cs typeface="+mn-cs"/>
              </a:rPr>
              <a:t> </a:t>
            </a:r>
            <a:r>
              <a:rPr kumimoji="0" lang="en-US" sz="2400" b="0" i="0" u="none" strike="noStrike" kern="1200" cap="none" spc="30" normalizeH="0" baseline="0" noProof="0" dirty="0">
                <a:ln>
                  <a:noFill/>
                </a:ln>
                <a:solidFill>
                  <a:srgbClr val="00B050"/>
                </a:solidFill>
                <a:effectLst/>
                <a:uLnTx/>
                <a:uFillTx/>
                <a:latin typeface="+mn-lt"/>
                <a:ea typeface="+mn-ea"/>
                <a:cs typeface="+mn-cs"/>
              </a:rPr>
              <a:t>any type of bleeding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a:ln>
                  <a:noFill/>
                </a:ln>
                <a:solidFill>
                  <a:srgbClr val="FF0000"/>
                </a:solidFill>
                <a:effectLst/>
                <a:uLnTx/>
                <a:uFillTx/>
                <a:latin typeface="+mn-lt"/>
                <a:ea typeface="+mn-ea"/>
                <a:cs typeface="+mn-cs"/>
              </a:rPr>
              <a:t>Pelvic pressure and pain </a:t>
            </a:r>
          </a:p>
          <a:p>
            <a:pPr marL="400050" marR="0" lvl="1"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400" b="0" i="0" u="none" strike="noStrike" kern="1200" cap="none" spc="30" normalizeH="0" baseline="0" noProof="0" dirty="0">
                <a:ln>
                  <a:noFill/>
                </a:ln>
                <a:solidFill>
                  <a:schemeClr val="tx1"/>
                </a:solidFill>
                <a:effectLst/>
                <a:uLnTx/>
                <a:uFillTx/>
                <a:latin typeface="+mn-lt"/>
                <a:ea typeface="+mn-ea"/>
                <a:cs typeface="+mn-cs"/>
              </a:rPr>
              <a:t>- </a:t>
            </a:r>
            <a:r>
              <a:rPr kumimoji="0" lang="en-US" sz="2400" b="0" i="0" u="none" strike="noStrike" kern="1200" cap="none" spc="30" normalizeH="0" baseline="0" noProof="0" dirty="0" err="1">
                <a:ln>
                  <a:noFill/>
                </a:ln>
                <a:solidFill>
                  <a:schemeClr val="tx1"/>
                </a:solidFill>
                <a:effectLst/>
                <a:uLnTx/>
                <a:uFillTx/>
                <a:latin typeface="+mn-lt"/>
                <a:ea typeface="+mn-ea"/>
                <a:cs typeface="+mn-cs"/>
              </a:rPr>
              <a:t>Dysmenorrhea</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a:p>
            <a:pPr marL="400050" marR="0" lvl="1"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400" b="0" i="0" u="none" strike="noStrike" kern="1200" cap="none" spc="30" normalizeH="0" baseline="0" noProof="0" dirty="0">
                <a:ln>
                  <a:noFill/>
                </a:ln>
                <a:solidFill>
                  <a:schemeClr val="tx1"/>
                </a:solidFill>
                <a:effectLst/>
                <a:uLnTx/>
                <a:uFillTx/>
                <a:latin typeface="+mn-lt"/>
                <a:ea typeface="+mn-ea"/>
                <a:cs typeface="+mn-cs"/>
              </a:rPr>
              <a:t>-</a:t>
            </a:r>
            <a:r>
              <a:rPr kumimoji="0" lang="en-US" sz="2400" b="0" i="0" u="none" strike="noStrike" kern="1200" cap="none" spc="30" normalizeH="0" baseline="0" noProof="0" dirty="0" err="1">
                <a:ln>
                  <a:noFill/>
                </a:ln>
                <a:solidFill>
                  <a:schemeClr val="tx1"/>
                </a:solidFill>
                <a:effectLst/>
                <a:uLnTx/>
                <a:uFillTx/>
                <a:latin typeface="+mn-lt"/>
                <a:ea typeface="+mn-ea"/>
                <a:cs typeface="+mn-cs"/>
              </a:rPr>
              <a:t>Dyspareunia</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a:p>
            <a:pPr marL="400050" marR="0" lvl="1"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400" b="0" i="0" u="none" strike="noStrike" kern="1200" cap="none" spc="30" normalizeH="0" baseline="0" noProof="0" dirty="0">
                <a:ln>
                  <a:noFill/>
                </a:ln>
                <a:solidFill>
                  <a:schemeClr val="tx1"/>
                </a:solidFill>
                <a:effectLst/>
                <a:uLnTx/>
                <a:uFillTx/>
                <a:latin typeface="+mn-lt"/>
                <a:ea typeface="+mn-ea"/>
                <a:cs typeface="+mn-cs"/>
              </a:rPr>
              <a:t>-</a:t>
            </a:r>
            <a:r>
              <a:rPr kumimoji="0" lang="en-US" sz="2400" b="0" i="0" u="none" strike="noStrike" kern="1200" cap="none" spc="30" normalizeH="0" baseline="0" noProof="0" dirty="0" err="1">
                <a:ln>
                  <a:noFill/>
                </a:ln>
                <a:solidFill>
                  <a:schemeClr val="tx1"/>
                </a:solidFill>
                <a:effectLst/>
                <a:uLnTx/>
                <a:uFillTx/>
                <a:latin typeface="+mn-lt"/>
                <a:ea typeface="+mn-ea"/>
                <a:cs typeface="+mn-cs"/>
              </a:rPr>
              <a:t>Leiomyoma</a:t>
            </a:r>
            <a:r>
              <a:rPr kumimoji="0" lang="en-US" sz="2400" b="0" i="0" u="none" strike="noStrike" kern="1200" cap="none" spc="30" normalizeH="0" baseline="0" noProof="0" dirty="0">
                <a:ln>
                  <a:noFill/>
                </a:ln>
                <a:solidFill>
                  <a:schemeClr val="tx1"/>
                </a:solidFill>
                <a:effectLst/>
                <a:uLnTx/>
                <a:uFillTx/>
                <a:latin typeface="+mn-lt"/>
                <a:ea typeface="+mn-ea"/>
                <a:cs typeface="+mn-cs"/>
              </a:rPr>
              <a:t> </a:t>
            </a:r>
            <a:r>
              <a:rPr kumimoji="0" lang="en-US" sz="2400" b="0" i="0" u="none" strike="noStrike" kern="1200" cap="none" spc="30" normalizeH="0" baseline="0" noProof="0" dirty="0">
                <a:ln>
                  <a:noFill/>
                </a:ln>
                <a:solidFill>
                  <a:srgbClr val="FF0000"/>
                </a:solidFill>
                <a:effectLst/>
                <a:uLnTx/>
                <a:uFillTx/>
                <a:latin typeface="+mn-lt"/>
                <a:ea typeface="+mn-ea"/>
                <a:cs typeface="+mn-cs"/>
              </a:rPr>
              <a:t>degeneration or torsion</a:t>
            </a:r>
          </a:p>
          <a:p>
            <a:pPr marL="400050" marR="0" lvl="1"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400" b="0" i="0" u="none" strike="noStrike" kern="1200" cap="none" spc="30" normalizeH="0" baseline="0" noProof="0" dirty="0">
                <a:ln>
                  <a:noFill/>
                </a:ln>
                <a:solidFill>
                  <a:schemeClr val="tx1"/>
                </a:solidFill>
                <a:effectLst/>
                <a:uLnTx/>
                <a:uFillTx/>
                <a:latin typeface="+mn-lt"/>
                <a:ea typeface="+mn-ea"/>
                <a:cs typeface="+mn-cs"/>
              </a:rPr>
              <a:t>Infrequently, fibroids cause acute pain from degeneration (</a:t>
            </a:r>
            <a:r>
              <a:rPr kumimoji="0" lang="en-US" sz="2400" b="0" i="0" u="none" strike="noStrike" kern="1200" cap="none" spc="30" normalizeH="0" baseline="0" noProof="0" dirty="0" err="1">
                <a:ln>
                  <a:noFill/>
                </a:ln>
                <a:solidFill>
                  <a:schemeClr val="tx1"/>
                </a:solidFill>
                <a:effectLst/>
                <a:uLnTx/>
                <a:uFillTx/>
                <a:latin typeface="+mn-lt"/>
                <a:ea typeface="+mn-ea"/>
                <a:cs typeface="+mn-cs"/>
              </a:rPr>
              <a:t>eg</a:t>
            </a:r>
            <a:r>
              <a:rPr kumimoji="0" lang="en-US" sz="2400" b="0" i="0" u="none" strike="noStrike" kern="1200" cap="none" spc="30" normalizeH="0" baseline="0" noProof="0" dirty="0">
                <a:ln>
                  <a:noFill/>
                </a:ln>
                <a:solidFill>
                  <a:schemeClr val="tx1"/>
                </a:solidFill>
                <a:effectLst/>
                <a:uLnTx/>
                <a:uFillTx/>
                <a:latin typeface="+mn-lt"/>
                <a:ea typeface="+mn-ea"/>
                <a:cs typeface="+mn-cs"/>
              </a:rPr>
              <a:t>, </a:t>
            </a:r>
            <a:r>
              <a:rPr kumimoji="0" lang="en-US" sz="2400" b="0" i="0" u="none" strike="noStrike" kern="1200" cap="none" spc="30" normalizeH="0" baseline="0" noProof="0" dirty="0" err="1">
                <a:ln>
                  <a:noFill/>
                </a:ln>
                <a:solidFill>
                  <a:schemeClr val="tx1"/>
                </a:solidFill>
                <a:effectLst/>
                <a:uLnTx/>
                <a:uFillTx/>
                <a:latin typeface="+mn-lt"/>
                <a:ea typeface="+mn-ea"/>
                <a:cs typeface="+mn-cs"/>
              </a:rPr>
              <a:t>carneous</a:t>
            </a:r>
            <a:r>
              <a:rPr kumimoji="0" lang="en-US" sz="2400" b="0" i="0" u="none" strike="noStrike" kern="1200" cap="none" spc="30" normalizeH="0" baseline="0" noProof="0" dirty="0">
                <a:ln>
                  <a:noFill/>
                </a:ln>
                <a:solidFill>
                  <a:schemeClr val="tx1"/>
                </a:solidFill>
                <a:effectLst/>
                <a:uLnTx/>
                <a:uFillTx/>
                <a:latin typeface="+mn-lt"/>
                <a:ea typeface="+mn-ea"/>
                <a:cs typeface="+mn-cs"/>
              </a:rPr>
              <a:t> or red degeneration) or torsion of a </a:t>
            </a:r>
            <a:r>
              <a:rPr kumimoji="0" lang="en-US" sz="2400" b="0" i="0" u="none" strike="noStrike" kern="1200" cap="none" spc="30" normalizeH="0" baseline="0" noProof="0" dirty="0" err="1">
                <a:ln>
                  <a:noFill/>
                </a:ln>
                <a:solidFill>
                  <a:schemeClr val="tx1"/>
                </a:solidFill>
                <a:effectLst/>
                <a:uLnTx/>
                <a:uFillTx/>
                <a:latin typeface="+mn-lt"/>
                <a:ea typeface="+mn-ea"/>
                <a:cs typeface="+mn-cs"/>
              </a:rPr>
              <a:t>pedunculated</a:t>
            </a:r>
            <a:r>
              <a:rPr kumimoji="0" lang="en-US" sz="2400" b="0" i="0" u="none" strike="noStrike" kern="1200" cap="none" spc="30" normalizeH="0" baseline="0" noProof="0" dirty="0">
                <a:ln>
                  <a:noFill/>
                </a:ln>
                <a:solidFill>
                  <a:schemeClr val="tx1"/>
                </a:solidFill>
                <a:effectLst/>
                <a:uLnTx/>
                <a:uFillTx/>
                <a:latin typeface="+mn-lt"/>
                <a:ea typeface="+mn-ea"/>
                <a:cs typeface="+mn-cs"/>
              </a:rPr>
              <a:t> tumor. Pain may be associated with a low grade fever, uterine tenderness on palpation, elevated white blood cell count, or peritoneal signs</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1" i="0" u="none" strike="noStrike" kern="1200" cap="none" spc="30" normalizeH="0" baseline="0" noProof="0" dirty="0">
                <a:ln>
                  <a:noFill/>
                </a:ln>
                <a:solidFill>
                  <a:srgbClr val="00B050"/>
                </a:solidFill>
                <a:effectLst/>
                <a:uLnTx/>
                <a:uFillTx/>
                <a:latin typeface="+mn-lt"/>
                <a:ea typeface="+mn-ea"/>
                <a:cs typeface="+mn-cs"/>
              </a:rPr>
              <a:t>Reproductive dysfunction miscarriage-infertility</a:t>
            </a:r>
            <a:r>
              <a:rPr kumimoji="0" lang="en-US" sz="2400" b="1" i="0" u="none" strike="noStrike" kern="1200" cap="none" spc="30" normalizeH="0" noProof="0" dirty="0">
                <a:ln>
                  <a:noFill/>
                </a:ln>
                <a:solidFill>
                  <a:srgbClr val="00B050"/>
                </a:solidFill>
                <a:effectLst/>
                <a:uLnTx/>
                <a:uFillTx/>
                <a:latin typeface="+mn-lt"/>
                <a:ea typeface="+mn-ea"/>
                <a:cs typeface="+mn-cs"/>
              </a:rPr>
              <a:t> – due to near location to tubes</a:t>
            </a:r>
            <a:endParaRPr kumimoji="0" lang="en-US" sz="2400" b="1" i="0" u="none" strike="noStrike" kern="1200" cap="none" spc="30" normalizeH="0" baseline="0" noProof="0" dirty="0">
              <a:ln>
                <a:noFill/>
              </a:ln>
              <a:solidFill>
                <a:srgbClr val="00B05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924800" cy="579438"/>
          </a:xfrm>
        </p:spPr>
        <p:txBody>
          <a:bodyPr>
            <a:normAutofit fontScale="90000"/>
          </a:bodyPr>
          <a:lstStyle/>
          <a:p>
            <a:pPr algn="l" rtl="0"/>
            <a:r>
              <a:rPr lang="en-US" dirty="0">
                <a:solidFill>
                  <a:srgbClr val="FFC000"/>
                </a:solidFill>
              </a:rPr>
              <a:t>DIAGNOSIS </a:t>
            </a:r>
          </a:p>
        </p:txBody>
      </p:sp>
      <p:sp>
        <p:nvSpPr>
          <p:cNvPr id="3" name="Content Placeholder 2"/>
          <p:cNvSpPr>
            <a:spLocks noGrp="1"/>
          </p:cNvSpPr>
          <p:nvPr>
            <p:ph idx="1"/>
          </p:nvPr>
        </p:nvSpPr>
        <p:spPr>
          <a:xfrm>
            <a:off x="228600" y="1295400"/>
            <a:ext cx="8686800" cy="4953000"/>
          </a:xfrm>
        </p:spPr>
        <p:txBody>
          <a:bodyPr>
            <a:noAutofit/>
          </a:bodyPr>
          <a:lstStyle/>
          <a:p>
            <a:pPr algn="l" rtl="0">
              <a:spcBef>
                <a:spcPts val="600"/>
              </a:spcBef>
              <a:spcAft>
                <a:spcPts val="0"/>
              </a:spcAft>
            </a:pPr>
            <a:r>
              <a:rPr lang="en-US" sz="2000" b="1" dirty="0">
                <a:solidFill>
                  <a:srgbClr val="00B050"/>
                </a:solidFill>
              </a:rPr>
              <a:t>General (pallor) , vitals BP , abdominal &gt; if it &gt;12 w maybe palpable </a:t>
            </a:r>
          </a:p>
          <a:p>
            <a:pPr algn="l" rtl="0">
              <a:spcBef>
                <a:spcPts val="600"/>
              </a:spcBef>
              <a:spcAft>
                <a:spcPts val="0"/>
              </a:spcAft>
            </a:pPr>
            <a:r>
              <a:rPr lang="en-US" sz="2000" dirty="0"/>
              <a:t>Pelvic examination  — A thorough pelvic examination should be performed. On </a:t>
            </a:r>
            <a:r>
              <a:rPr lang="en-US" sz="2000" dirty="0">
                <a:solidFill>
                  <a:srgbClr val="FF0000"/>
                </a:solidFill>
              </a:rPr>
              <a:t>bimanual pelvic examination, an enlarged, mobile uterus with an irregular contour is consistent with a </a:t>
            </a:r>
            <a:r>
              <a:rPr lang="en-US" sz="2000" dirty="0" err="1">
                <a:solidFill>
                  <a:srgbClr val="FF0000"/>
                </a:solidFill>
              </a:rPr>
              <a:t>leiomyomatous</a:t>
            </a:r>
            <a:r>
              <a:rPr lang="en-US" sz="2000" dirty="0">
                <a:solidFill>
                  <a:srgbClr val="FF0000"/>
                </a:solidFill>
              </a:rPr>
              <a:t> uterus. </a:t>
            </a:r>
          </a:p>
          <a:p>
            <a:pPr algn="l" rtl="0">
              <a:spcBef>
                <a:spcPts val="600"/>
              </a:spcBef>
              <a:spcAft>
                <a:spcPts val="0"/>
              </a:spcAft>
            </a:pPr>
            <a:r>
              <a:rPr lang="en-US" sz="2000" dirty="0"/>
              <a:t>Infrequently, on speculum exam, a prolapsed submucosal fibroid may be visible at the external cervical </a:t>
            </a:r>
            <a:r>
              <a:rPr lang="en-US" sz="2000" dirty="0" err="1"/>
              <a:t>os</a:t>
            </a:r>
            <a:r>
              <a:rPr lang="en-US" sz="2000" dirty="0"/>
              <a:t>. </a:t>
            </a:r>
            <a:r>
              <a:rPr lang="en-US" sz="2000" b="1" dirty="0">
                <a:solidFill>
                  <a:srgbClr val="00B050"/>
                </a:solidFill>
              </a:rPr>
              <a:t>Or other causes of bleeding</a:t>
            </a:r>
          </a:p>
          <a:p>
            <a:pPr marL="400050" lvl="1" indent="0" algn="l" rtl="0">
              <a:spcBef>
                <a:spcPts val="600"/>
              </a:spcBef>
              <a:spcAft>
                <a:spcPts val="0"/>
              </a:spcAft>
              <a:buNone/>
            </a:pPr>
            <a:r>
              <a:rPr lang="en-US" sz="2000" dirty="0">
                <a:solidFill>
                  <a:srgbClr val="FFC000"/>
                </a:solidFill>
              </a:rPr>
              <a:t>Imaging  </a:t>
            </a:r>
          </a:p>
          <a:p>
            <a:pPr algn="l" rtl="0">
              <a:spcBef>
                <a:spcPts val="600"/>
              </a:spcBef>
              <a:spcAft>
                <a:spcPts val="0"/>
              </a:spcAft>
            </a:pPr>
            <a:r>
              <a:rPr lang="en-US" sz="2000" dirty="0"/>
              <a:t>Ultrasound  — Transvaginal ultrasound has high sensitivity (95 to 100 percent) for detecting myomas in uteri less than 10 weeks' size. Localization of fibroids in larger uteri or when there are many tumors is limited.</a:t>
            </a:r>
            <a:r>
              <a:rPr lang="en-US" sz="2000" dirty="0">
                <a:hlinkClick r:id="rId2"/>
              </a:rPr>
              <a:t> </a:t>
            </a:r>
            <a:endParaRPr lang="en-US" sz="2000" dirty="0"/>
          </a:p>
          <a:p>
            <a:pPr algn="l" rtl="0">
              <a:spcBef>
                <a:spcPts val="600"/>
              </a:spcBef>
              <a:spcAft>
                <a:spcPts val="0"/>
              </a:spcAft>
            </a:pPr>
            <a:r>
              <a:rPr lang="en-US" sz="2000" dirty="0"/>
              <a:t>Saline infusion sonography (</a:t>
            </a:r>
            <a:r>
              <a:rPr lang="en-US" sz="2000" dirty="0" err="1"/>
              <a:t>sonohysterography</a:t>
            </a:r>
            <a:r>
              <a:rPr lang="en-US" sz="2000" dirty="0"/>
              <a:t>) improves characterization of the extent of protrusion into the endometrial cavity by </a:t>
            </a:r>
            <a:r>
              <a:rPr lang="en-US" sz="2000" dirty="0" err="1"/>
              <a:t>submucous</a:t>
            </a:r>
            <a:r>
              <a:rPr lang="en-US" sz="2000" dirty="0"/>
              <a:t> myomas and allows identification of some intracavitary lesions not seen on routine </a:t>
            </a:r>
            <a:r>
              <a:rPr lang="en-US" sz="2000" dirty="0" err="1"/>
              <a:t>ultrasonography</a:t>
            </a:r>
            <a:r>
              <a:rPr lang="en-US" sz="2000" dirty="0"/>
              <a:t> (</a:t>
            </a:r>
          </a:p>
        </p:txBody>
      </p:sp>
    </p:spTree>
    <p:extLst>
      <p:ext uri="{BB962C8B-B14F-4D97-AF65-F5344CB8AC3E}">
        <p14:creationId xmlns:p14="http://schemas.microsoft.com/office/powerpoint/2010/main" val="452057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0" y="228600"/>
            <a:ext cx="8534400" cy="49530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a:ln>
                  <a:noFill/>
                </a:ln>
                <a:solidFill>
                  <a:schemeClr val="tx1"/>
                </a:solidFill>
                <a:effectLst/>
                <a:uLnTx/>
                <a:uFillTx/>
                <a:latin typeface="+mn-lt"/>
                <a:ea typeface="+mn-ea"/>
                <a:cs typeface="+mn-cs"/>
              </a:rPr>
              <a:t>Diagnostic hysteroscopy  — Diagnostic hysteroscopy can be performed in the office with a flexible or rigid </a:t>
            </a:r>
            <a:r>
              <a:rPr kumimoji="0" lang="en-US" sz="2000" b="0" i="0" u="none" strike="noStrike" kern="1200" cap="none" spc="30" normalizeH="0" baseline="0" noProof="0" dirty="0" err="1">
                <a:ln>
                  <a:noFill/>
                </a:ln>
                <a:solidFill>
                  <a:schemeClr val="tx1"/>
                </a:solidFill>
                <a:effectLst/>
                <a:uLnTx/>
                <a:uFillTx/>
                <a:latin typeface="+mn-lt"/>
                <a:ea typeface="+mn-ea"/>
                <a:cs typeface="+mn-cs"/>
              </a:rPr>
              <a:t>hysteroscope</a:t>
            </a:r>
            <a:r>
              <a:rPr kumimoji="0" lang="en-US" sz="2000" b="0" i="0" u="none" strike="noStrike" kern="1200" cap="none" spc="30" normalizeH="0" baseline="0" noProof="0" dirty="0">
                <a:ln>
                  <a:noFill/>
                </a:ln>
                <a:solidFill>
                  <a:schemeClr val="tx1"/>
                </a:solidFill>
                <a:effectLst/>
                <a:uLnTx/>
                <a:uFillTx/>
                <a:latin typeface="+mn-lt"/>
                <a:ea typeface="+mn-ea"/>
                <a:cs typeface="+mn-cs"/>
              </a:rPr>
              <a:t>. + </a:t>
            </a:r>
            <a:r>
              <a:rPr kumimoji="0" lang="en-US" sz="2000" b="1" i="0" u="none" strike="noStrike" kern="1200" cap="none" spc="30" normalizeH="0" baseline="0" noProof="0" dirty="0">
                <a:ln>
                  <a:noFill/>
                </a:ln>
                <a:solidFill>
                  <a:srgbClr val="00B050"/>
                </a:solidFill>
                <a:effectLst/>
                <a:uLnTx/>
                <a:uFillTx/>
                <a:latin typeface="+mn-lt"/>
                <a:ea typeface="+mn-ea"/>
                <a:cs typeface="+mn-cs"/>
              </a:rPr>
              <a:t>biopsy</a:t>
            </a:r>
            <a:r>
              <a:rPr kumimoji="0" lang="en-US" sz="2000" b="1" i="0" u="none" strike="noStrike" kern="1200" cap="none" spc="30" normalizeH="0" noProof="0" dirty="0">
                <a:ln>
                  <a:noFill/>
                </a:ln>
                <a:solidFill>
                  <a:srgbClr val="00B050"/>
                </a:solidFill>
                <a:effectLst/>
                <a:uLnTx/>
                <a:uFillTx/>
                <a:latin typeface="+mn-lt"/>
                <a:ea typeface="+mn-ea"/>
                <a:cs typeface="+mn-cs"/>
              </a:rPr>
              <a:t> in &gt;40YO</a:t>
            </a:r>
            <a:endParaRPr kumimoji="0" lang="en-US" sz="2000" b="1" i="0" u="none" strike="noStrike" kern="1200" cap="none" spc="30" normalizeH="0" baseline="0" noProof="0" dirty="0">
              <a:ln>
                <a:noFill/>
              </a:ln>
              <a:solidFill>
                <a:srgbClr val="00B05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a:ln>
                  <a:noFill/>
                </a:ln>
                <a:solidFill>
                  <a:schemeClr val="tx1"/>
                </a:solidFill>
                <a:effectLst/>
                <a:uLnTx/>
                <a:uFillTx/>
                <a:latin typeface="+mn-lt"/>
                <a:ea typeface="+mn-ea"/>
                <a:cs typeface="+mn-cs"/>
              </a:rPr>
              <a:t>Magnetic resonance imaging  — Magnetic resonance imaging is the best modality for visualizing the size and location of all uterine </a:t>
            </a:r>
            <a:r>
              <a:rPr kumimoji="0" lang="en-US" sz="2000" b="0" i="0" u="none" strike="noStrike" kern="1200" cap="none" spc="30" normalizeH="0" baseline="0" noProof="0" dirty="0" err="1">
                <a:ln>
                  <a:noFill/>
                </a:ln>
                <a:solidFill>
                  <a:schemeClr val="tx1"/>
                </a:solidFill>
                <a:effectLst/>
                <a:uLnTx/>
                <a:uFillTx/>
                <a:latin typeface="+mn-lt"/>
                <a:ea typeface="+mn-ea"/>
                <a:cs typeface="+mn-cs"/>
              </a:rPr>
              <a:t>myomas</a:t>
            </a:r>
            <a:r>
              <a:rPr kumimoji="0" lang="en-US" sz="2000" b="0" i="0" u="none" strike="noStrike" kern="1200" cap="none" spc="30" normalizeH="0" baseline="0" noProof="0" dirty="0">
                <a:ln>
                  <a:noFill/>
                </a:ln>
                <a:solidFill>
                  <a:schemeClr val="tx1"/>
                </a:solidFill>
                <a:effectLst/>
                <a:uLnTx/>
                <a:uFillTx/>
                <a:latin typeface="+mn-lt"/>
                <a:ea typeface="+mn-ea"/>
                <a:cs typeface="+mn-cs"/>
              </a:rPr>
              <a:t> and can distinguish among </a:t>
            </a:r>
            <a:r>
              <a:rPr kumimoji="0" lang="en-US" sz="2000" b="0" i="0" u="none" strike="noStrike" kern="1200" cap="none" spc="30" normalizeH="0" baseline="0" noProof="0" dirty="0" err="1">
                <a:ln>
                  <a:noFill/>
                </a:ln>
                <a:solidFill>
                  <a:schemeClr val="tx1"/>
                </a:solidFill>
                <a:effectLst/>
                <a:uLnTx/>
                <a:uFillTx/>
                <a:latin typeface="+mn-lt"/>
                <a:ea typeface="+mn-ea"/>
                <a:cs typeface="+mn-cs"/>
              </a:rPr>
              <a:t>leiomyomas</a:t>
            </a:r>
            <a:r>
              <a:rPr kumimoji="0" lang="en-US" sz="2000" b="0" i="0" u="none" strike="noStrike" kern="1200" cap="none" spc="30" normalizeH="0" baseline="0" noProof="0" dirty="0">
                <a:ln>
                  <a:noFill/>
                </a:ln>
                <a:solidFill>
                  <a:schemeClr val="tx1"/>
                </a:solidFill>
                <a:effectLst/>
                <a:uLnTx/>
                <a:uFillTx/>
                <a:latin typeface="+mn-lt"/>
                <a:ea typeface="+mn-ea"/>
                <a:cs typeface="+mn-cs"/>
              </a:rPr>
              <a:t>, </a:t>
            </a:r>
            <a:r>
              <a:rPr kumimoji="0" lang="en-US" sz="2000" b="0" i="0" u="none" strike="noStrike" kern="1200" cap="none" spc="30" normalizeH="0" baseline="0" noProof="0" dirty="0" err="1">
                <a:ln>
                  <a:noFill/>
                </a:ln>
                <a:solidFill>
                  <a:schemeClr val="tx1"/>
                </a:solidFill>
                <a:effectLst/>
                <a:uLnTx/>
                <a:uFillTx/>
                <a:latin typeface="+mn-lt"/>
                <a:ea typeface="+mn-ea"/>
                <a:cs typeface="+mn-cs"/>
              </a:rPr>
              <a:t>adenomyosis</a:t>
            </a:r>
            <a:r>
              <a:rPr kumimoji="0" lang="en-US" sz="2000" b="0" i="0" u="none" strike="noStrike" kern="1200" cap="none" spc="30" normalizeH="0" baseline="0" noProof="0" dirty="0">
                <a:ln>
                  <a:noFill/>
                </a:ln>
                <a:solidFill>
                  <a:schemeClr val="tx1"/>
                </a:solidFill>
                <a:effectLst/>
                <a:uLnTx/>
                <a:uFillTx/>
                <a:latin typeface="+mn-lt"/>
                <a:ea typeface="+mn-ea"/>
                <a:cs typeface="+mn-cs"/>
              </a:rPr>
              <a:t>, and </a:t>
            </a:r>
            <a:r>
              <a:rPr kumimoji="0" lang="en-US" sz="2000" b="0" i="0" u="none" strike="noStrike" kern="1200" cap="none" spc="30" normalizeH="0" baseline="0" noProof="0" dirty="0" err="1">
                <a:ln>
                  <a:noFill/>
                </a:ln>
                <a:solidFill>
                  <a:schemeClr val="tx1"/>
                </a:solidFill>
                <a:effectLst/>
                <a:uLnTx/>
                <a:uFillTx/>
                <a:latin typeface="+mn-lt"/>
                <a:ea typeface="+mn-ea"/>
                <a:cs typeface="+mn-cs"/>
              </a:rPr>
              <a:t>adenomyomas</a:t>
            </a:r>
            <a:r>
              <a:rPr kumimoji="0" lang="en-US" sz="2000" b="0" i="0" u="none" strike="noStrike" kern="1200" cap="none" spc="30" normalizeH="0" baseline="0" noProof="0" dirty="0">
                <a:ln>
                  <a:noFill/>
                </a:ln>
                <a:solidFill>
                  <a:schemeClr val="tx1"/>
                </a:solidFill>
                <a:effectLst/>
                <a:uLnTx/>
                <a:uFillTx/>
                <a:latin typeface="+mn-lt"/>
                <a:ea typeface="+mn-ea"/>
                <a:cs typeface="+mn-cs"/>
              </a:rPr>
              <a:t>. Due to the expense of this modality, its use is best reserved for surgical planning for complicated procedures. It may also be useful in differentiating </a:t>
            </a:r>
            <a:r>
              <a:rPr kumimoji="0" lang="en-US" sz="2000" b="0" i="0" u="none" strike="noStrike" kern="1200" cap="none" spc="30" normalizeH="0" baseline="0" noProof="0" dirty="0" err="1">
                <a:ln>
                  <a:noFill/>
                </a:ln>
                <a:solidFill>
                  <a:schemeClr val="tx1"/>
                </a:solidFill>
                <a:effectLst/>
                <a:uLnTx/>
                <a:uFillTx/>
                <a:latin typeface="+mn-lt"/>
                <a:ea typeface="+mn-ea"/>
                <a:cs typeface="+mn-cs"/>
              </a:rPr>
              <a:t>leiomyomas</a:t>
            </a:r>
            <a:r>
              <a:rPr kumimoji="0" lang="en-US" sz="2000" b="0" i="0" u="none" strike="noStrike" kern="1200" cap="none" spc="30" normalizeH="0" baseline="0" noProof="0" dirty="0">
                <a:ln>
                  <a:noFill/>
                </a:ln>
                <a:solidFill>
                  <a:schemeClr val="tx1"/>
                </a:solidFill>
                <a:effectLst/>
                <a:uLnTx/>
                <a:uFillTx/>
                <a:latin typeface="+mn-lt"/>
                <a:ea typeface="+mn-ea"/>
                <a:cs typeface="+mn-cs"/>
              </a:rPr>
              <a:t> from </a:t>
            </a:r>
            <a:r>
              <a:rPr kumimoji="0" lang="en-US" sz="2000" b="0" i="0" u="none" strike="noStrike" kern="1200" cap="none" spc="30" normalizeH="0" baseline="0" noProof="0" dirty="0" err="1">
                <a:ln>
                  <a:noFill/>
                </a:ln>
                <a:solidFill>
                  <a:schemeClr val="tx1"/>
                </a:solidFill>
                <a:effectLst/>
                <a:uLnTx/>
                <a:uFillTx/>
                <a:latin typeface="+mn-lt"/>
                <a:ea typeface="+mn-ea"/>
                <a:cs typeface="+mn-cs"/>
              </a:rPr>
              <a:t>leiomyosarcomas</a:t>
            </a:r>
            <a:r>
              <a:rPr kumimoji="0" lang="en-US" sz="2000" b="0" i="0" u="none" strike="noStrike" kern="1200" cap="none" spc="30" normalizeH="0" baseline="0" noProof="0" dirty="0">
                <a:ln>
                  <a:noFill/>
                </a:ln>
                <a:solidFill>
                  <a:schemeClr val="tx1"/>
                </a:solidFill>
                <a:effectLst/>
                <a:uLnTx/>
                <a:uFillTx/>
                <a:latin typeface="+mn-lt"/>
                <a:ea typeface="+mn-ea"/>
                <a:cs typeface="+mn-cs"/>
              </a:rPr>
              <a:t>, and before uterine artery </a:t>
            </a:r>
            <a:r>
              <a:rPr kumimoji="0" lang="en-US" sz="2000" b="0" i="0" u="none" strike="noStrike" kern="1200" cap="none" spc="30" normalizeH="0" baseline="0" noProof="0" dirty="0" err="1">
                <a:ln>
                  <a:noFill/>
                </a:ln>
                <a:solidFill>
                  <a:schemeClr val="tx1"/>
                </a:solidFill>
                <a:effectLst/>
                <a:uLnTx/>
                <a:uFillTx/>
                <a:latin typeface="+mn-lt"/>
                <a:ea typeface="+mn-ea"/>
                <a:cs typeface="+mn-cs"/>
              </a:rPr>
              <a:t>embolization</a:t>
            </a:r>
            <a:r>
              <a:rPr kumimoji="0" lang="en-US" sz="2000" b="0" i="0" u="none" strike="noStrike" kern="1200" cap="none" spc="30" normalizeH="0" baseline="0" noProof="0" dirty="0">
                <a:ln>
                  <a:noFill/>
                </a:ln>
                <a:solidFill>
                  <a:schemeClr val="tx1"/>
                </a:solidFill>
                <a:effectLst/>
                <a:uLnTx/>
                <a:uFillTx/>
                <a:latin typeface="+mn-lt"/>
                <a:ea typeface="+mn-ea"/>
                <a:cs typeface="+mn-cs"/>
              </a:rPr>
              <a:t> since imaging patterns predict uterine artery </a:t>
            </a:r>
            <a:r>
              <a:rPr kumimoji="0" lang="en-US" sz="2000" b="0" i="0" u="none" strike="noStrike" kern="1200" cap="none" spc="30" normalizeH="0" baseline="0" noProof="0" dirty="0" err="1">
                <a:ln>
                  <a:noFill/>
                </a:ln>
                <a:solidFill>
                  <a:schemeClr val="tx1"/>
                </a:solidFill>
                <a:effectLst/>
                <a:uLnTx/>
                <a:uFillTx/>
                <a:latin typeface="+mn-lt"/>
                <a:ea typeface="+mn-ea"/>
                <a:cs typeface="+mn-cs"/>
              </a:rPr>
              <a:t>embolization</a:t>
            </a:r>
            <a:r>
              <a:rPr kumimoji="0" lang="en-US" sz="2000" b="0" i="0" u="none" strike="noStrike" kern="1200" cap="none" spc="30" normalizeH="0" baseline="0" noProof="0" dirty="0">
                <a:ln>
                  <a:noFill/>
                </a:ln>
                <a:solidFill>
                  <a:schemeClr val="tx1"/>
                </a:solidFill>
                <a:effectLst/>
                <a:uLnTx/>
                <a:uFillTx/>
                <a:latin typeface="+mn-lt"/>
                <a:ea typeface="+mn-ea"/>
                <a:cs typeface="+mn-cs"/>
              </a:rPr>
              <a:t> outcome.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a:ln>
                  <a:noFill/>
                </a:ln>
                <a:solidFill>
                  <a:schemeClr val="tx1"/>
                </a:solidFill>
                <a:effectLst/>
                <a:uLnTx/>
                <a:uFillTx/>
                <a:latin typeface="+mn-lt"/>
                <a:ea typeface="+mn-ea"/>
                <a:cs typeface="+mn-cs"/>
              </a:rPr>
              <a:t>Hysterosalpingography</a:t>
            </a:r>
            <a:r>
              <a:rPr kumimoji="0" lang="en-US" sz="2000" b="0" i="0" u="none" strike="noStrike" kern="1200" cap="none" spc="30" normalizeH="0" baseline="0" noProof="0" dirty="0">
                <a:ln>
                  <a:noFill/>
                </a:ln>
                <a:solidFill>
                  <a:schemeClr val="tx1"/>
                </a:solidFill>
                <a:effectLst/>
                <a:uLnTx/>
                <a:uFillTx/>
                <a:latin typeface="+mn-lt"/>
                <a:ea typeface="+mn-ea"/>
                <a:cs typeface="+mn-cs"/>
              </a:rPr>
              <a:t>  — A </a:t>
            </a:r>
            <a:r>
              <a:rPr kumimoji="0" lang="en-US" sz="2000" b="0" i="0" u="none" strike="noStrike" kern="1200" cap="none" spc="30" normalizeH="0" baseline="0" noProof="0" dirty="0" err="1">
                <a:ln>
                  <a:noFill/>
                </a:ln>
                <a:solidFill>
                  <a:schemeClr val="tx1"/>
                </a:solidFill>
                <a:effectLst/>
                <a:uLnTx/>
                <a:uFillTx/>
                <a:latin typeface="+mn-lt"/>
                <a:ea typeface="+mn-ea"/>
                <a:cs typeface="+mn-cs"/>
              </a:rPr>
              <a:t>hysterosalpingogram</a:t>
            </a:r>
            <a:r>
              <a:rPr kumimoji="0" lang="en-US" sz="2000" b="0" i="0" u="none" strike="noStrike" kern="1200" cap="none" spc="30" normalizeH="0" baseline="0" noProof="0" dirty="0">
                <a:ln>
                  <a:noFill/>
                </a:ln>
                <a:solidFill>
                  <a:schemeClr val="tx1"/>
                </a:solidFill>
                <a:effectLst/>
                <a:uLnTx/>
                <a:uFillTx/>
                <a:latin typeface="+mn-lt"/>
                <a:ea typeface="+mn-ea"/>
                <a:cs typeface="+mn-cs"/>
              </a:rPr>
              <a:t> (HSG) is a good technique for defining the contour of the endometrial cavity. It has poor ability to visualize the rest of the </a:t>
            </a:r>
            <a:r>
              <a:rPr kumimoji="0" lang="en-US" sz="2000" b="0" i="0" u="none" strike="noStrike" kern="1200" cap="none" spc="30" normalizeH="0" baseline="0" noProof="0" dirty="0" err="1">
                <a:ln>
                  <a:noFill/>
                </a:ln>
                <a:solidFill>
                  <a:schemeClr val="tx1"/>
                </a:solidFill>
                <a:effectLst/>
                <a:uLnTx/>
                <a:uFillTx/>
                <a:latin typeface="+mn-lt"/>
                <a:ea typeface="+mn-ea"/>
                <a:cs typeface="+mn-cs"/>
              </a:rPr>
              <a:t>myometrium</a:t>
            </a:r>
            <a:r>
              <a:rPr kumimoji="0" lang="en-US" sz="2000" b="0" i="0" u="none" strike="noStrike" kern="1200" cap="none" spc="30" normalizeH="0" baseline="0" noProof="0" dirty="0">
                <a:ln>
                  <a:noFill/>
                </a:ln>
                <a:solidFill>
                  <a:schemeClr val="tx1"/>
                </a:solidFill>
                <a:effectLst/>
                <a:uLnTx/>
                <a:uFillTx/>
                <a:latin typeface="+mn-lt"/>
                <a:ea typeface="+mn-ea"/>
                <a:cs typeface="+mn-cs"/>
              </a:rPr>
              <a:t> and can falsely identify an intramural fibroid impinging on the uterine cavity as a </a:t>
            </a:r>
            <a:r>
              <a:rPr kumimoji="0" lang="en-US" sz="2000" b="0" i="0" u="none" strike="noStrike" kern="1200" cap="none" spc="30" normalizeH="0" baseline="0" noProof="0" dirty="0" err="1">
                <a:ln>
                  <a:noFill/>
                </a:ln>
                <a:solidFill>
                  <a:schemeClr val="tx1"/>
                </a:solidFill>
                <a:effectLst/>
                <a:uLnTx/>
                <a:uFillTx/>
                <a:latin typeface="+mn-lt"/>
                <a:ea typeface="+mn-ea"/>
                <a:cs typeface="+mn-cs"/>
              </a:rPr>
              <a:t>submucosal</a:t>
            </a:r>
            <a:r>
              <a:rPr kumimoji="0" lang="en-US" sz="2000" b="0" i="0" u="none" strike="noStrike" kern="1200" cap="none" spc="30" normalizeH="0" baseline="0" noProof="0" dirty="0">
                <a:ln>
                  <a:noFill/>
                </a:ln>
                <a:solidFill>
                  <a:schemeClr val="tx1"/>
                </a:solidFill>
                <a:effectLst/>
                <a:uLnTx/>
                <a:uFillTx/>
                <a:latin typeface="+mn-lt"/>
                <a:ea typeface="+mn-ea"/>
                <a:cs typeface="+mn-cs"/>
              </a:rPr>
              <a:t> fibroid. It is typically used </a:t>
            </a:r>
            <a:r>
              <a:rPr kumimoji="0" lang="en-US" sz="2000" b="0" i="0" u="none" strike="noStrike" kern="1200" cap="none" spc="30" normalizeH="0" baseline="0" noProof="0" dirty="0">
                <a:ln>
                  <a:noFill/>
                </a:ln>
                <a:solidFill>
                  <a:srgbClr val="FF0000"/>
                </a:solidFill>
                <a:effectLst/>
                <a:uLnTx/>
                <a:uFillTx/>
                <a:latin typeface="+mn-lt"/>
                <a:ea typeface="+mn-ea"/>
                <a:cs typeface="+mn-cs"/>
              </a:rPr>
              <a:t>to visualize </a:t>
            </a:r>
            <a:r>
              <a:rPr kumimoji="0" lang="en-US" sz="2000" b="0" i="0" u="none" strike="noStrike" kern="1200" cap="none" spc="30" normalizeH="0" baseline="0" noProof="0" dirty="0" err="1">
                <a:ln>
                  <a:noFill/>
                </a:ln>
                <a:solidFill>
                  <a:srgbClr val="FF0000"/>
                </a:solidFill>
                <a:effectLst/>
                <a:uLnTx/>
                <a:uFillTx/>
                <a:latin typeface="+mn-lt"/>
                <a:ea typeface="+mn-ea"/>
                <a:cs typeface="+mn-cs"/>
              </a:rPr>
              <a:t>myomas</a:t>
            </a:r>
            <a:r>
              <a:rPr kumimoji="0" lang="en-US" sz="2000" b="0" i="0" u="none" strike="noStrike" kern="1200" cap="none" spc="30" normalizeH="0" baseline="0" noProof="0" dirty="0">
                <a:ln>
                  <a:noFill/>
                </a:ln>
                <a:solidFill>
                  <a:srgbClr val="FF0000"/>
                </a:solidFill>
                <a:effectLst/>
                <a:uLnTx/>
                <a:uFillTx/>
                <a:latin typeface="+mn-lt"/>
                <a:ea typeface="+mn-ea"/>
                <a:cs typeface="+mn-cs"/>
              </a:rPr>
              <a:t> only when a HSG is needed to evaluate tubal patency in women with infertility.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3600" dirty="0">
                <a:solidFill>
                  <a:srgbClr val="FFC000"/>
                </a:solidFill>
              </a:rPr>
              <a:t>treatment of uterine leiomyomas (fibroids)</a:t>
            </a:r>
          </a:p>
        </p:txBody>
      </p:sp>
      <p:sp>
        <p:nvSpPr>
          <p:cNvPr id="3" name="Content Placeholder 2"/>
          <p:cNvSpPr>
            <a:spLocks noGrp="1"/>
          </p:cNvSpPr>
          <p:nvPr>
            <p:ph idx="1"/>
          </p:nvPr>
        </p:nvSpPr>
        <p:spPr>
          <a:xfrm>
            <a:off x="609600" y="1447800"/>
            <a:ext cx="7924800" cy="4724400"/>
          </a:xfrm>
        </p:spPr>
        <p:txBody>
          <a:bodyPr>
            <a:normAutofit/>
          </a:bodyPr>
          <a:lstStyle/>
          <a:p>
            <a:pPr marL="0" indent="0" algn="l" rtl="0">
              <a:buNone/>
            </a:pPr>
            <a:r>
              <a:rPr lang="en-US" sz="2400" dirty="0">
                <a:solidFill>
                  <a:srgbClr val="FFC000"/>
                </a:solidFill>
              </a:rPr>
              <a:t>EXPECTANT MANAGEMENT </a:t>
            </a:r>
          </a:p>
          <a:p>
            <a:pPr algn="l" rtl="0"/>
            <a:r>
              <a:rPr lang="en-US" sz="2400" dirty="0"/>
              <a:t>expectant management is for asymptomatic women, except in the case of a woman with moderate or severe </a:t>
            </a:r>
            <a:r>
              <a:rPr lang="en-US" sz="2400" dirty="0" err="1"/>
              <a:t>hydronephrosis</a:t>
            </a:r>
            <a:r>
              <a:rPr lang="en-US" sz="2400" dirty="0"/>
              <a:t> or a woman with a </a:t>
            </a:r>
            <a:r>
              <a:rPr lang="en-US" sz="2400" dirty="0" err="1"/>
              <a:t>hysteroscopically-resectable</a:t>
            </a:r>
            <a:r>
              <a:rPr lang="en-US" sz="2400" dirty="0"/>
              <a:t> </a:t>
            </a:r>
            <a:r>
              <a:rPr lang="en-US" sz="2400" dirty="0" err="1"/>
              <a:t>submucous</a:t>
            </a:r>
            <a:r>
              <a:rPr lang="en-US" sz="2400" dirty="0"/>
              <a:t> leiomyoma who is pursuing pregnancy</a:t>
            </a:r>
          </a:p>
        </p:txBody>
      </p:sp>
    </p:spTree>
    <p:extLst>
      <p:ext uri="{BB962C8B-B14F-4D97-AF65-F5344CB8AC3E}">
        <p14:creationId xmlns:p14="http://schemas.microsoft.com/office/powerpoint/2010/main" val="304939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28600" y="228600"/>
            <a:ext cx="8686800" cy="5638800"/>
          </a:xfrm>
          <a:prstGeom prst="rect">
            <a:avLst/>
          </a:prstGeom>
        </p:spPr>
        <p:txBody>
          <a:bodyPr>
            <a:noAutofit/>
          </a:bodyPr>
          <a:lstStyle/>
          <a:p>
            <a:pPr marL="0" marR="0" lvl="0"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000" b="1" i="0" u="none" strike="noStrike" kern="1200" cap="none" spc="30" normalizeH="0" baseline="0" noProof="0" dirty="0">
                <a:ln>
                  <a:noFill/>
                </a:ln>
                <a:solidFill>
                  <a:srgbClr val="FFC000"/>
                </a:solidFill>
                <a:effectLst/>
                <a:uLnTx/>
                <a:uFillTx/>
                <a:latin typeface="+mn-lt"/>
                <a:ea typeface="+mn-ea"/>
                <a:cs typeface="+mn-cs"/>
              </a:rPr>
              <a:t>MEDICAL THERAPY </a:t>
            </a:r>
            <a:r>
              <a:rPr kumimoji="0" lang="en-US" sz="2000" b="1" i="0" u="none" strike="noStrike" kern="1200" cap="none" spc="30" normalizeH="0" baseline="0" noProof="0" dirty="0">
                <a:ln>
                  <a:noFill/>
                </a:ln>
                <a:solidFill>
                  <a:srgbClr val="00B050"/>
                </a:solidFill>
                <a:effectLst/>
                <a:uLnTx/>
                <a:uFillTx/>
                <a:latin typeface="+mn-lt"/>
                <a:ea typeface="+mn-ea"/>
                <a:cs typeface="+mn-cs"/>
              </a:rPr>
              <a:t>OCP-IUCD-POP-NSAIDS</a:t>
            </a:r>
          </a:p>
          <a:p>
            <a:pPr marL="0" marR="0" lvl="0"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000" b="1" i="0" u="none" strike="noStrike" kern="1200" cap="none" spc="30" normalizeH="0" baseline="0" noProof="0" dirty="0" err="1">
                <a:ln>
                  <a:noFill/>
                </a:ln>
                <a:solidFill>
                  <a:srgbClr val="00B050"/>
                </a:solidFill>
                <a:effectLst/>
                <a:uLnTx/>
                <a:uFillTx/>
                <a:latin typeface="+mn-lt"/>
                <a:ea typeface="+mn-ea"/>
                <a:cs typeface="+mn-cs"/>
              </a:rPr>
              <a:t>GnRh</a:t>
            </a:r>
            <a:r>
              <a:rPr kumimoji="0" lang="en-US" sz="2000" b="1" i="0" u="none" strike="noStrike" kern="1200" cap="none" spc="30" normalizeH="0" noProof="0" dirty="0">
                <a:ln>
                  <a:noFill/>
                </a:ln>
                <a:solidFill>
                  <a:srgbClr val="00B050"/>
                </a:solidFill>
                <a:effectLst/>
                <a:uLnTx/>
                <a:uFillTx/>
                <a:latin typeface="+mn-lt"/>
                <a:ea typeface="+mn-ea"/>
                <a:cs typeface="+mn-cs"/>
              </a:rPr>
              <a:t> </a:t>
            </a:r>
            <a:r>
              <a:rPr kumimoji="0" lang="en-US" sz="2000" b="1" i="0" u="none" strike="noStrike" kern="1200" cap="none" spc="30" normalizeH="0" noProof="0" dirty="0" err="1">
                <a:ln>
                  <a:noFill/>
                </a:ln>
                <a:solidFill>
                  <a:srgbClr val="00B050"/>
                </a:solidFill>
                <a:effectLst/>
                <a:uLnTx/>
                <a:uFillTx/>
                <a:latin typeface="+mn-lt"/>
                <a:ea typeface="+mn-ea"/>
                <a:cs typeface="+mn-cs"/>
              </a:rPr>
              <a:t>analougues</a:t>
            </a:r>
            <a:r>
              <a:rPr kumimoji="0" lang="en-US" sz="2000" b="1" i="0" u="none" strike="noStrike" kern="1200" cap="none" spc="30" normalizeH="0" noProof="0" dirty="0">
                <a:ln>
                  <a:noFill/>
                </a:ln>
                <a:solidFill>
                  <a:srgbClr val="00B050"/>
                </a:solidFill>
                <a:effectLst/>
                <a:uLnTx/>
                <a:uFillTx/>
                <a:latin typeface="+mn-lt"/>
                <a:ea typeface="+mn-ea"/>
                <a:cs typeface="+mn-cs"/>
              </a:rPr>
              <a:t> – PRM- </a:t>
            </a:r>
            <a:r>
              <a:rPr kumimoji="0" lang="en-US" sz="2000" b="1" i="0" u="none" strike="noStrike" kern="1200" cap="none" spc="30" normalizeH="0" noProof="0" dirty="0" err="1">
                <a:ln>
                  <a:noFill/>
                </a:ln>
                <a:solidFill>
                  <a:srgbClr val="00B050"/>
                </a:solidFill>
                <a:effectLst/>
                <a:uLnTx/>
                <a:uFillTx/>
                <a:latin typeface="+mn-lt"/>
                <a:ea typeface="+mn-ea"/>
                <a:cs typeface="+mn-cs"/>
              </a:rPr>
              <a:t>Raloxifene</a:t>
            </a:r>
            <a:r>
              <a:rPr kumimoji="0" lang="en-US" sz="2000" b="1" i="0" u="none" strike="noStrike" kern="1200" cap="none" spc="30" normalizeH="0" noProof="0" dirty="0">
                <a:ln>
                  <a:noFill/>
                </a:ln>
                <a:solidFill>
                  <a:srgbClr val="00B050"/>
                </a:solidFill>
                <a:effectLst/>
                <a:uLnTx/>
                <a:uFillTx/>
                <a:latin typeface="+mn-lt"/>
                <a:ea typeface="+mn-ea"/>
                <a:cs typeface="+mn-cs"/>
              </a:rPr>
              <a:t> – aromatase inhibitor –danazol -</a:t>
            </a:r>
            <a:r>
              <a:rPr kumimoji="0" lang="en-US" sz="2000" b="1" i="0" u="none" strike="noStrike" kern="1200" cap="none" spc="30" normalizeH="0" noProof="0" dirty="0" err="1">
                <a:ln>
                  <a:noFill/>
                </a:ln>
                <a:solidFill>
                  <a:srgbClr val="00B050"/>
                </a:solidFill>
                <a:effectLst/>
                <a:uLnTx/>
                <a:uFillTx/>
                <a:latin typeface="+mn-lt"/>
                <a:ea typeface="+mn-ea"/>
                <a:cs typeface="+mn-cs"/>
              </a:rPr>
              <a:t>gestrinone</a:t>
            </a:r>
            <a:endParaRPr kumimoji="0" lang="en-US" sz="2000" b="1" i="0" u="none" strike="noStrike" kern="1200" cap="none" spc="30" normalizeH="0" baseline="0" noProof="0" dirty="0">
              <a:ln>
                <a:noFill/>
              </a:ln>
              <a:solidFill>
                <a:srgbClr val="00B05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a:ln>
                  <a:noFill/>
                </a:ln>
                <a:solidFill>
                  <a:schemeClr val="tx1"/>
                </a:solidFill>
                <a:effectLst/>
                <a:uLnTx/>
                <a:uFillTx/>
                <a:latin typeface="+mn-lt"/>
                <a:ea typeface="+mn-ea"/>
                <a:cs typeface="+mn-cs"/>
              </a:rPr>
              <a:t>Hormonal therapies</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a:ln>
                  <a:noFill/>
                </a:ln>
                <a:solidFill>
                  <a:srgbClr val="FFC000"/>
                </a:solidFill>
                <a:effectLst/>
                <a:uLnTx/>
                <a:uFillTx/>
                <a:latin typeface="+mn-lt"/>
                <a:ea typeface="+mn-ea"/>
                <a:cs typeface="+mn-cs"/>
              </a:rPr>
              <a:t>strogen</a:t>
            </a:r>
            <a:r>
              <a:rPr kumimoji="0" lang="en-US" sz="2000" b="0" i="0" u="none" strike="noStrike" kern="1200" cap="none" spc="30" normalizeH="0" baseline="0" noProof="0" dirty="0">
                <a:ln>
                  <a:noFill/>
                </a:ln>
                <a:solidFill>
                  <a:srgbClr val="FFC000"/>
                </a:solidFill>
                <a:effectLst/>
                <a:uLnTx/>
                <a:uFillTx/>
                <a:latin typeface="+mn-lt"/>
                <a:ea typeface="+mn-ea"/>
                <a:cs typeface="+mn-cs"/>
              </a:rPr>
              <a:t>-progestin contraceptives </a:t>
            </a:r>
            <a:r>
              <a:rPr kumimoji="0" lang="en-US" sz="2000" b="0" i="0" u="none" strike="noStrike" kern="1200" cap="none" spc="30" normalizeH="0" baseline="0" noProof="0" dirty="0">
                <a:ln>
                  <a:noFill/>
                </a:ln>
                <a:solidFill>
                  <a:schemeClr val="tx1"/>
                </a:solidFill>
                <a:effectLst/>
                <a:uLnTx/>
                <a:uFillTx/>
                <a:latin typeface="+mn-lt"/>
                <a:ea typeface="+mn-ea"/>
                <a:cs typeface="+mn-cs"/>
              </a:rPr>
              <a:t> — Many texts continue to suggest that estrogen-progestin contraceptive pills (OC) are contraindicated in women with uterine </a:t>
            </a:r>
            <a:r>
              <a:rPr kumimoji="0" lang="en-US" sz="2000" b="0" i="0" u="none" strike="noStrike" kern="1200" cap="none" spc="30" normalizeH="0" baseline="0" noProof="0" dirty="0" err="1">
                <a:ln>
                  <a:noFill/>
                </a:ln>
                <a:solidFill>
                  <a:schemeClr val="tx1"/>
                </a:solidFill>
                <a:effectLst/>
                <a:uLnTx/>
                <a:uFillTx/>
                <a:latin typeface="+mn-lt"/>
                <a:ea typeface="+mn-ea"/>
                <a:cs typeface="+mn-cs"/>
              </a:rPr>
              <a:t>leiomyomas</a:t>
            </a:r>
            <a:r>
              <a:rPr kumimoji="0" lang="en-US" sz="2000" b="0" i="0" u="none" strike="noStrike" kern="1200" cap="none" spc="30" normalizeH="0" baseline="0" noProof="0" dirty="0">
                <a:ln>
                  <a:noFill/>
                </a:ln>
                <a:solidFill>
                  <a:schemeClr val="tx1"/>
                </a:solidFill>
                <a:effectLst/>
                <a:uLnTx/>
                <a:uFillTx/>
                <a:latin typeface="+mn-lt"/>
                <a:ea typeface="+mn-ea"/>
                <a:cs typeface="+mn-cs"/>
              </a:rPr>
              <a:t>. However, clinical experience suggests some women with heavy menstrual bleeding associated with </a:t>
            </a:r>
            <a:r>
              <a:rPr kumimoji="0" lang="en-US" sz="2000" b="0" i="0" u="none" strike="noStrike" kern="1200" cap="none" spc="30" normalizeH="0" baseline="0" noProof="0" dirty="0" err="1">
                <a:ln>
                  <a:noFill/>
                </a:ln>
                <a:solidFill>
                  <a:schemeClr val="tx1"/>
                </a:solidFill>
                <a:effectLst/>
                <a:uLnTx/>
                <a:uFillTx/>
                <a:latin typeface="+mn-lt"/>
                <a:ea typeface="+mn-ea"/>
                <a:cs typeface="+mn-cs"/>
              </a:rPr>
              <a:t>leiomyomas</a:t>
            </a:r>
            <a:r>
              <a:rPr kumimoji="0" lang="en-US" sz="2000" b="0" i="0" u="none" strike="noStrike" kern="1200" cap="none" spc="30" normalizeH="0" baseline="0" noProof="0" dirty="0">
                <a:ln>
                  <a:noFill/>
                </a:ln>
                <a:solidFill>
                  <a:schemeClr val="tx1"/>
                </a:solidFill>
                <a:effectLst/>
                <a:uLnTx/>
                <a:uFillTx/>
                <a:latin typeface="+mn-lt"/>
                <a:ea typeface="+mn-ea"/>
                <a:cs typeface="+mn-cs"/>
              </a:rPr>
              <a:t> respond to OC therapy</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a:ln>
                  <a:noFill/>
                </a:ln>
                <a:solidFill>
                  <a:srgbClr val="FFC000"/>
                </a:solidFill>
                <a:effectLst/>
                <a:uLnTx/>
                <a:uFillTx/>
                <a:latin typeface="+mn-lt"/>
                <a:ea typeface="+mn-ea"/>
                <a:cs typeface="+mn-cs"/>
              </a:rPr>
              <a:t>Levonorgestrel</a:t>
            </a:r>
            <a:r>
              <a:rPr kumimoji="0" lang="en-US" sz="2000" b="0" i="0" u="none" strike="noStrike" kern="1200" cap="none" spc="30" normalizeH="0" baseline="0" noProof="0" dirty="0">
                <a:ln>
                  <a:noFill/>
                </a:ln>
                <a:solidFill>
                  <a:srgbClr val="FFC000"/>
                </a:solidFill>
                <a:effectLst/>
                <a:uLnTx/>
                <a:uFillTx/>
                <a:latin typeface="+mn-lt"/>
                <a:ea typeface="+mn-ea"/>
                <a:cs typeface="+mn-cs"/>
              </a:rPr>
              <a:t>-releasing intrauterine system </a:t>
            </a:r>
            <a:r>
              <a:rPr kumimoji="0" lang="en-US" sz="2000" b="0" i="0" u="none" strike="noStrike" kern="1200" cap="none" spc="30" normalizeH="0" baseline="0" noProof="0" dirty="0">
                <a:ln>
                  <a:noFill/>
                </a:ln>
                <a:solidFill>
                  <a:schemeClr val="tx1"/>
                </a:solidFill>
                <a:effectLst/>
                <a:uLnTx/>
                <a:uFillTx/>
                <a:latin typeface="+mn-lt"/>
                <a:ea typeface="+mn-ea"/>
                <a:cs typeface="+mn-cs"/>
              </a:rPr>
              <a:t> —. Observational studies and systematic reviews have shown a reduction in uterine volume and bleeding, and an increase in </a:t>
            </a:r>
            <a:r>
              <a:rPr kumimoji="0" lang="en-US" sz="2000" b="0" i="0" u="none" strike="noStrike" kern="1200" cap="none" spc="30" normalizeH="0" baseline="0" noProof="0" dirty="0" err="1">
                <a:ln>
                  <a:noFill/>
                </a:ln>
                <a:solidFill>
                  <a:schemeClr val="tx1"/>
                </a:solidFill>
                <a:effectLst/>
                <a:uLnTx/>
                <a:uFillTx/>
                <a:latin typeface="+mn-lt"/>
                <a:ea typeface="+mn-ea"/>
                <a:cs typeface="+mn-cs"/>
              </a:rPr>
              <a:t>hematocrit</a:t>
            </a:r>
            <a:r>
              <a:rPr kumimoji="0" lang="en-US" sz="2000" b="0" i="0" u="none" strike="noStrike" kern="1200" cap="none" spc="30" normalizeH="0" baseline="0" noProof="0" dirty="0">
                <a:ln>
                  <a:noFill/>
                </a:ln>
                <a:solidFill>
                  <a:schemeClr val="tx1"/>
                </a:solidFill>
                <a:effectLst/>
                <a:uLnTx/>
                <a:uFillTx/>
                <a:latin typeface="+mn-lt"/>
                <a:ea typeface="+mn-ea"/>
                <a:cs typeface="+mn-cs"/>
              </a:rPr>
              <a:t> after placement of this IUS. The presence of </a:t>
            </a:r>
            <a:r>
              <a:rPr kumimoji="0" lang="en-US" sz="2000" b="0" i="0" u="none" strike="noStrike" kern="1200" cap="none" spc="30" normalizeH="0" baseline="0" noProof="0" dirty="0" err="1">
                <a:ln>
                  <a:noFill/>
                </a:ln>
                <a:solidFill>
                  <a:schemeClr val="tx1"/>
                </a:solidFill>
                <a:effectLst/>
                <a:uLnTx/>
                <a:uFillTx/>
                <a:latin typeface="+mn-lt"/>
                <a:ea typeface="+mn-ea"/>
                <a:cs typeface="+mn-cs"/>
              </a:rPr>
              <a:t>intracavitary</a:t>
            </a:r>
            <a:r>
              <a:rPr kumimoji="0" lang="en-US" sz="2000" b="0" i="0" u="none" strike="noStrike" kern="1200" cap="none" spc="30" normalizeH="0" baseline="0" noProof="0" dirty="0">
                <a:ln>
                  <a:noFill/>
                </a:ln>
                <a:solidFill>
                  <a:schemeClr val="tx1"/>
                </a:solidFill>
                <a:effectLst/>
                <a:uLnTx/>
                <a:uFillTx/>
                <a:latin typeface="+mn-lt"/>
                <a:ea typeface="+mn-ea"/>
                <a:cs typeface="+mn-cs"/>
              </a:rPr>
              <a:t> </a:t>
            </a:r>
            <a:r>
              <a:rPr kumimoji="0" lang="en-US" sz="2000" b="0" i="0" u="none" strike="noStrike" kern="1200" cap="none" spc="30" normalizeH="0" baseline="0" noProof="0" dirty="0" err="1">
                <a:ln>
                  <a:noFill/>
                </a:ln>
                <a:solidFill>
                  <a:schemeClr val="tx1"/>
                </a:solidFill>
                <a:effectLst/>
                <a:uLnTx/>
                <a:uFillTx/>
                <a:latin typeface="+mn-lt"/>
                <a:ea typeface="+mn-ea"/>
                <a:cs typeface="+mn-cs"/>
              </a:rPr>
              <a:t>leiomyomas</a:t>
            </a:r>
            <a:r>
              <a:rPr kumimoji="0" lang="en-US" sz="2000" b="0" i="0" u="none" strike="noStrike" kern="1200" cap="none" spc="30" normalizeH="0" baseline="0" noProof="0" dirty="0">
                <a:ln>
                  <a:noFill/>
                </a:ln>
                <a:solidFill>
                  <a:schemeClr val="tx1"/>
                </a:solidFill>
                <a:effectLst/>
                <a:uLnTx/>
                <a:uFillTx/>
                <a:latin typeface="+mn-lt"/>
                <a:ea typeface="+mn-ea"/>
                <a:cs typeface="+mn-cs"/>
              </a:rPr>
              <a:t> amenable to </a:t>
            </a:r>
            <a:r>
              <a:rPr kumimoji="0" lang="en-US" sz="2000" b="0" i="0" u="none" strike="noStrike" kern="1200" cap="none" spc="30" normalizeH="0" baseline="0" noProof="0" dirty="0" err="1">
                <a:ln>
                  <a:noFill/>
                </a:ln>
                <a:solidFill>
                  <a:schemeClr val="tx1"/>
                </a:solidFill>
                <a:effectLst/>
                <a:uLnTx/>
                <a:uFillTx/>
                <a:latin typeface="+mn-lt"/>
                <a:ea typeface="+mn-ea"/>
                <a:cs typeface="+mn-cs"/>
              </a:rPr>
              <a:t>hysteroscopic</a:t>
            </a:r>
            <a:r>
              <a:rPr kumimoji="0" lang="en-US" sz="2000" b="0" i="0" u="none" strike="noStrike" kern="1200" cap="none" spc="30" normalizeH="0" baseline="0" noProof="0" dirty="0">
                <a:ln>
                  <a:noFill/>
                </a:ln>
                <a:solidFill>
                  <a:schemeClr val="tx1"/>
                </a:solidFill>
                <a:effectLst/>
                <a:uLnTx/>
                <a:uFillTx/>
                <a:latin typeface="+mn-lt"/>
                <a:ea typeface="+mn-ea"/>
                <a:cs typeface="+mn-cs"/>
              </a:rPr>
              <a:t> resection is a strong relative contraindication to use. A second advantage of this treatment is that it provides contraception for women who do not desire pregnancy.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304800" y="685800"/>
            <a:ext cx="8610600" cy="5105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a:ln>
                  <a:noFill/>
                </a:ln>
                <a:solidFill>
                  <a:srgbClr val="FFC000"/>
                </a:solidFill>
                <a:effectLst/>
                <a:uLnTx/>
                <a:uFillTx/>
                <a:latin typeface="+mn-lt"/>
                <a:ea typeface="+mn-ea"/>
                <a:cs typeface="+mn-cs"/>
              </a:rPr>
              <a:t>Progestin implants</a:t>
            </a:r>
            <a:r>
              <a:rPr kumimoji="0" lang="en-US" sz="2400" b="0" i="0" u="none" strike="noStrike" kern="1200" cap="none" spc="30" normalizeH="0" baseline="0" noProof="0" dirty="0">
                <a:ln>
                  <a:noFill/>
                </a:ln>
                <a:solidFill>
                  <a:schemeClr val="tx1"/>
                </a:solidFill>
                <a:effectLst/>
                <a:uLnTx/>
                <a:uFillTx/>
                <a:latin typeface="+mn-lt"/>
                <a:ea typeface="+mn-ea"/>
                <a:cs typeface="+mn-cs"/>
              </a:rPr>
              <a:t>, injections, and pills  — As with OCs, it is difficult to discern the effectiveness of progestin-only contraceptive steroids specifically for treatment of </a:t>
            </a:r>
            <a:r>
              <a:rPr kumimoji="0" lang="en-US" sz="2400" b="0" i="0" u="none" strike="noStrike" kern="1200" cap="none" spc="30" normalizeH="0" baseline="0" noProof="0" dirty="0" err="1">
                <a:ln>
                  <a:noFill/>
                </a:ln>
                <a:solidFill>
                  <a:schemeClr val="tx1"/>
                </a:solidFill>
                <a:effectLst/>
                <a:uLnTx/>
                <a:uFillTx/>
                <a:latin typeface="+mn-lt"/>
                <a:ea typeface="+mn-ea"/>
                <a:cs typeface="+mn-cs"/>
              </a:rPr>
              <a:t>leiomyomas</a:t>
            </a:r>
            <a:r>
              <a:rPr kumimoji="0" lang="en-US" sz="2400" b="0" i="0" u="none" strike="noStrike" kern="1200" cap="none" spc="30" normalizeH="0" baseline="0" noProof="0" dirty="0">
                <a:ln>
                  <a:noFill/>
                </a:ln>
                <a:solidFill>
                  <a:schemeClr val="tx1"/>
                </a:solidFill>
                <a:effectLst/>
                <a:uLnTx/>
                <a:uFillTx/>
                <a:latin typeface="+mn-lt"/>
                <a:ea typeface="+mn-ea"/>
                <a:cs typeface="+mn-cs"/>
              </a:rPr>
              <a:t>. As with the breast, progesterone is a growth factor for </a:t>
            </a:r>
            <a:r>
              <a:rPr kumimoji="0" lang="en-US" sz="2400" b="0" i="0" u="none" strike="noStrike" kern="1200" cap="none" spc="30" normalizeH="0" baseline="0" noProof="0" dirty="0" err="1">
                <a:ln>
                  <a:noFill/>
                </a:ln>
                <a:solidFill>
                  <a:schemeClr val="tx1"/>
                </a:solidFill>
                <a:effectLst/>
                <a:uLnTx/>
                <a:uFillTx/>
                <a:latin typeface="+mn-lt"/>
                <a:ea typeface="+mn-ea"/>
                <a:cs typeface="+mn-cs"/>
              </a:rPr>
              <a:t>myomas</a:t>
            </a:r>
            <a:r>
              <a:rPr kumimoji="0" lang="en-US" sz="2400" b="0" i="0" u="none" strike="noStrike" kern="1200" cap="none" spc="30" normalizeH="0" baseline="0" noProof="0" dirty="0">
                <a:ln>
                  <a:noFill/>
                </a:ln>
                <a:solidFill>
                  <a:schemeClr val="tx1"/>
                </a:solidFill>
                <a:effectLst/>
                <a:uLnTx/>
                <a:uFillTx/>
                <a:latin typeface="+mn-lt"/>
                <a:ea typeface="+mn-ea"/>
                <a:cs typeface="+mn-cs"/>
              </a:rPr>
              <a:t> and may even be more critical than estrogen. That being said, progestin-only contraceptives cause endometrial atrophy and thus provide relief of menstrual bleeding-related symptoms. They can be considered for treatment of mild symptoms, especially for women who need contraception. There is also consistent evidence from cohort studies that these agents are associated with a decreased risk of </a:t>
            </a:r>
            <a:r>
              <a:rPr kumimoji="0" lang="en-US" sz="2400" b="0" i="0" u="none" strike="noStrike" kern="1200" cap="none" spc="30" normalizeH="0" baseline="0" noProof="0" dirty="0" err="1">
                <a:ln>
                  <a:noFill/>
                </a:ln>
                <a:solidFill>
                  <a:schemeClr val="tx1"/>
                </a:solidFill>
                <a:effectLst/>
                <a:uLnTx/>
                <a:uFillTx/>
                <a:latin typeface="+mn-lt"/>
                <a:ea typeface="+mn-ea"/>
                <a:cs typeface="+mn-cs"/>
              </a:rPr>
              <a:t>leiomyoma</a:t>
            </a:r>
            <a:r>
              <a:rPr kumimoji="0" lang="en-US" sz="2400" b="0" i="0" u="none" strike="noStrike" kern="1200" cap="none" spc="30" normalizeH="0" baseline="0" noProof="0" dirty="0">
                <a:ln>
                  <a:noFill/>
                </a:ln>
                <a:solidFill>
                  <a:schemeClr val="tx1"/>
                </a:solidFill>
                <a:effectLst/>
                <a:uLnTx/>
                <a:uFillTx/>
                <a:latin typeface="+mn-lt"/>
                <a:ea typeface="+mn-ea"/>
                <a:cs typeface="+mn-cs"/>
              </a:rPr>
              <a:t> formation.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p:spPr>
        <p:txBody>
          <a:bodyPr>
            <a:normAutofit/>
          </a:bodyPr>
          <a:lstStyle/>
          <a:p>
            <a:pPr algn="l" rtl="0"/>
            <a:r>
              <a:rPr lang="en-US" sz="3600" dirty="0">
                <a:solidFill>
                  <a:srgbClr val="FFC000"/>
                </a:solidFill>
              </a:rPr>
              <a:t>Gonadotropin-releasing hormone agonists </a:t>
            </a:r>
          </a:p>
        </p:txBody>
      </p:sp>
      <p:sp>
        <p:nvSpPr>
          <p:cNvPr id="3" name="Content Placeholder 2"/>
          <p:cNvSpPr>
            <a:spLocks noGrp="1"/>
          </p:cNvSpPr>
          <p:nvPr>
            <p:ph idx="1"/>
          </p:nvPr>
        </p:nvSpPr>
        <p:spPr>
          <a:xfrm>
            <a:off x="762000" y="1371600"/>
            <a:ext cx="7924800" cy="4876800"/>
          </a:xfrm>
        </p:spPr>
        <p:txBody>
          <a:bodyPr>
            <a:normAutofit lnSpcReduction="10000"/>
          </a:bodyPr>
          <a:lstStyle/>
          <a:p>
            <a:pPr algn="l" rtl="0"/>
            <a:r>
              <a:rPr lang="en-US" sz="2000" dirty="0">
                <a:solidFill>
                  <a:srgbClr val="FFC000"/>
                </a:solidFill>
              </a:rPr>
              <a:t>Gonadotropin-releasing hormone agonists </a:t>
            </a:r>
            <a:r>
              <a:rPr lang="en-US" sz="2000" dirty="0"/>
              <a:t> — Gonadotropin-releasing hormone (GnRH) </a:t>
            </a:r>
            <a:r>
              <a:rPr lang="en-US" sz="2000" dirty="0">
                <a:solidFill>
                  <a:srgbClr val="FF0000"/>
                </a:solidFill>
              </a:rPr>
              <a:t>agonists are the most effective medical therapy for uterine myomas</a:t>
            </a:r>
            <a:r>
              <a:rPr lang="en-US" sz="2000" dirty="0"/>
              <a:t>. These drugs work by initially increasing the release of gonadotropins, followed by desensitization and downregulation to a hypogonadotropic, </a:t>
            </a:r>
            <a:r>
              <a:rPr lang="en-US" sz="2000" dirty="0" err="1"/>
              <a:t>hypogonadal</a:t>
            </a:r>
            <a:r>
              <a:rPr lang="en-US" sz="2000" dirty="0"/>
              <a:t> state that clinically resembles menopause. Most women will develop amenorrhea, improvement in anemia (if present), and a significant reduction (35 to 60 percent) in uterine size within three months of initiating this therapy, </a:t>
            </a:r>
          </a:p>
          <a:p>
            <a:pPr algn="l" rtl="0"/>
            <a:r>
              <a:rPr lang="en-US" sz="2000" dirty="0"/>
              <a:t>However, there is rapid resumption of menses and pretreatment uterine volume after discontinuation of GnRH agonists. In addition, significant symptoms can result from the severe </a:t>
            </a:r>
            <a:r>
              <a:rPr lang="en-US" sz="2000" dirty="0" err="1"/>
              <a:t>hypoestrogenism</a:t>
            </a:r>
            <a:r>
              <a:rPr lang="en-US" sz="2000" dirty="0"/>
              <a:t> that accompanies such therapy, including hot flashes, sleep disturbance, vaginal dryness, </a:t>
            </a:r>
            <a:r>
              <a:rPr lang="en-US" sz="2000" dirty="0" err="1"/>
              <a:t>myalgias</a:t>
            </a:r>
            <a:r>
              <a:rPr lang="en-US" sz="2000" dirty="0"/>
              <a:t> and </a:t>
            </a:r>
            <a:r>
              <a:rPr lang="en-US" sz="2000" dirty="0" err="1"/>
              <a:t>arthralgias</a:t>
            </a:r>
            <a:r>
              <a:rPr lang="en-US" sz="2000" dirty="0"/>
              <a:t>, and possible impairment of mood and cognition. Bone loss leading to osteoporosis after long-term (12+ months) use is the most serious complication and most often limits therapy. </a:t>
            </a:r>
          </a:p>
        </p:txBody>
      </p:sp>
      <p:sp>
        <p:nvSpPr>
          <p:cNvPr id="4" name="TextBox 3"/>
          <p:cNvSpPr txBox="1"/>
          <p:nvPr/>
        </p:nvSpPr>
        <p:spPr>
          <a:xfrm>
            <a:off x="152400" y="2057400"/>
            <a:ext cx="914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a:solidFill>
                  <a:srgbClr val="00B050"/>
                </a:solidFill>
              </a:rPr>
              <a:t>Up to 6 months</a:t>
            </a:r>
          </a:p>
        </p:txBody>
      </p:sp>
    </p:spTree>
    <p:extLst>
      <p:ext uri="{BB962C8B-B14F-4D97-AF65-F5344CB8AC3E}">
        <p14:creationId xmlns:p14="http://schemas.microsoft.com/office/powerpoint/2010/main" val="231017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381000"/>
            <a:ext cx="7924800" cy="54864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200" b="0" i="0" u="none" strike="noStrike" kern="1200" cap="none" spc="30" normalizeH="0" baseline="0" noProof="0" dirty="0">
                <a:ln>
                  <a:noFill/>
                </a:ln>
                <a:solidFill>
                  <a:schemeClr val="tx1"/>
                </a:solidFill>
                <a:effectLst/>
                <a:uLnTx/>
                <a:uFillTx/>
                <a:latin typeface="+mn-lt"/>
                <a:ea typeface="+mn-ea"/>
                <a:cs typeface="+mn-cs"/>
              </a:rPr>
              <a:t>Because of the rapid rebound in symptoms and side effects, </a:t>
            </a:r>
            <a:r>
              <a:rPr kumimoji="0" lang="en-US" sz="2200" b="0" i="0" u="none" strike="noStrike" kern="1200" cap="none" spc="30" normalizeH="0" baseline="0" noProof="0" dirty="0" err="1">
                <a:ln>
                  <a:noFill/>
                </a:ln>
                <a:solidFill>
                  <a:schemeClr val="tx1"/>
                </a:solidFill>
                <a:effectLst/>
                <a:uLnTx/>
                <a:uFillTx/>
                <a:latin typeface="+mn-lt"/>
                <a:ea typeface="+mn-ea"/>
                <a:cs typeface="+mn-cs"/>
              </a:rPr>
              <a:t>GnRH</a:t>
            </a:r>
            <a:r>
              <a:rPr kumimoji="0" lang="en-US" sz="2200" b="0" i="0" u="none" strike="noStrike" kern="1200" cap="none" spc="30" normalizeH="0" baseline="0" noProof="0" dirty="0">
                <a:ln>
                  <a:noFill/>
                </a:ln>
                <a:solidFill>
                  <a:schemeClr val="tx1"/>
                </a:solidFill>
                <a:effectLst/>
                <a:uLnTx/>
                <a:uFillTx/>
                <a:latin typeface="+mn-lt"/>
                <a:ea typeface="+mn-ea"/>
                <a:cs typeface="+mn-cs"/>
              </a:rPr>
              <a:t> agonists are primarily used as preoperative therapy. </a:t>
            </a:r>
            <a:r>
              <a:rPr kumimoji="0" lang="en-US" sz="2200" b="0" i="0" u="none" strike="noStrike" kern="1200" cap="none" spc="30" normalizeH="0" baseline="0" noProof="0" dirty="0" err="1">
                <a:ln>
                  <a:noFill/>
                </a:ln>
                <a:solidFill>
                  <a:schemeClr val="tx1"/>
                </a:solidFill>
                <a:effectLst/>
                <a:uLnTx/>
                <a:uFillTx/>
                <a:latin typeface="+mn-lt"/>
                <a:ea typeface="+mn-ea"/>
                <a:cs typeface="+mn-cs"/>
              </a:rPr>
              <a:t>GnRH</a:t>
            </a:r>
            <a:r>
              <a:rPr kumimoji="0" lang="en-US" sz="2200" b="0" i="0" u="none" strike="noStrike" kern="1200" cap="none" spc="30" normalizeH="0" baseline="0" noProof="0" dirty="0">
                <a:ln>
                  <a:noFill/>
                </a:ln>
                <a:solidFill>
                  <a:schemeClr val="tx1"/>
                </a:solidFill>
                <a:effectLst/>
                <a:uLnTx/>
                <a:uFillTx/>
                <a:latin typeface="+mn-lt"/>
                <a:ea typeface="+mn-ea"/>
                <a:cs typeface="+mn-cs"/>
              </a:rPr>
              <a:t> agonists are approved for administration for three to six months prior to </a:t>
            </a:r>
            <a:r>
              <a:rPr kumimoji="0" lang="en-US" sz="2200" b="0" i="0" u="none" strike="noStrike" kern="1200" cap="none" spc="30" normalizeH="0" baseline="0" noProof="0" dirty="0" err="1">
                <a:ln>
                  <a:noFill/>
                </a:ln>
                <a:solidFill>
                  <a:schemeClr val="tx1"/>
                </a:solidFill>
                <a:effectLst/>
                <a:uLnTx/>
                <a:uFillTx/>
                <a:latin typeface="+mn-lt"/>
                <a:ea typeface="+mn-ea"/>
                <a:cs typeface="+mn-cs"/>
              </a:rPr>
              <a:t>leiomyoma</a:t>
            </a:r>
            <a:r>
              <a:rPr kumimoji="0" lang="en-US" sz="2200" b="0" i="0" u="none" strike="noStrike" kern="1200" cap="none" spc="30" normalizeH="0" baseline="0" noProof="0" dirty="0">
                <a:ln>
                  <a:noFill/>
                </a:ln>
                <a:solidFill>
                  <a:schemeClr val="tx1"/>
                </a:solidFill>
                <a:effectLst/>
                <a:uLnTx/>
                <a:uFillTx/>
                <a:latin typeface="+mn-lt"/>
                <a:ea typeface="+mn-ea"/>
                <a:cs typeface="+mn-cs"/>
              </a:rPr>
              <a:t>-related surgery in conjunction with iron supplementation to facilitate the procedure and enable correction of anemia. Reduction in uterine size can facilitate subsequent surgery by reducing </a:t>
            </a:r>
            <a:r>
              <a:rPr kumimoji="0" lang="en-US" sz="2200" b="0" i="0" u="none" strike="noStrike" kern="1200" cap="none" spc="30" normalizeH="0" baseline="0" noProof="0" dirty="0" err="1">
                <a:ln>
                  <a:noFill/>
                </a:ln>
                <a:solidFill>
                  <a:schemeClr val="tx1"/>
                </a:solidFill>
                <a:effectLst/>
                <a:uLnTx/>
                <a:uFillTx/>
                <a:latin typeface="+mn-lt"/>
                <a:ea typeface="+mn-ea"/>
                <a:cs typeface="+mn-cs"/>
              </a:rPr>
              <a:t>intraoperative</a:t>
            </a:r>
            <a:r>
              <a:rPr kumimoji="0" lang="en-US" sz="2200" b="0" i="0" u="none" strike="noStrike" kern="1200" cap="none" spc="30" normalizeH="0" baseline="0" noProof="0" dirty="0">
                <a:ln>
                  <a:noFill/>
                </a:ln>
                <a:solidFill>
                  <a:schemeClr val="tx1"/>
                </a:solidFill>
                <a:effectLst/>
                <a:uLnTx/>
                <a:uFillTx/>
                <a:latin typeface="+mn-lt"/>
                <a:ea typeface="+mn-ea"/>
                <a:cs typeface="+mn-cs"/>
              </a:rPr>
              <a:t> blood loss and by increasing the number of women who are candidates for a vaginal procedure, a transverse (rather than vertical) abdominal incision, or a minimally-invasive procedure.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200" b="0" i="0" u="none" strike="noStrike" kern="1200" cap="none" spc="30" normalizeH="0" baseline="0" noProof="0" dirty="0">
                <a:ln>
                  <a:noFill/>
                </a:ln>
                <a:solidFill>
                  <a:schemeClr val="tx1"/>
                </a:solidFill>
                <a:effectLst/>
                <a:uLnTx/>
                <a:uFillTx/>
                <a:latin typeface="+mn-lt"/>
                <a:ea typeface="+mn-ea"/>
                <a:cs typeface="+mn-cs"/>
              </a:rPr>
              <a:t>The side effects of long-term </a:t>
            </a:r>
            <a:r>
              <a:rPr kumimoji="0" lang="en-US" sz="2200" b="0" i="0" u="none" strike="noStrike" kern="1200" cap="none" spc="30" normalizeH="0" baseline="0" noProof="0" dirty="0" err="1">
                <a:ln>
                  <a:noFill/>
                </a:ln>
                <a:solidFill>
                  <a:schemeClr val="tx1"/>
                </a:solidFill>
                <a:effectLst/>
                <a:uLnTx/>
                <a:uFillTx/>
                <a:latin typeface="+mn-lt"/>
                <a:ea typeface="+mn-ea"/>
                <a:cs typeface="+mn-cs"/>
              </a:rPr>
              <a:t>GnRH</a:t>
            </a:r>
            <a:r>
              <a:rPr kumimoji="0" lang="en-US" sz="2200" b="0" i="0" u="none" strike="noStrike" kern="1200" cap="none" spc="30" normalizeH="0" baseline="0" noProof="0" dirty="0">
                <a:ln>
                  <a:noFill/>
                </a:ln>
                <a:solidFill>
                  <a:schemeClr val="tx1"/>
                </a:solidFill>
                <a:effectLst/>
                <a:uLnTx/>
                <a:uFillTx/>
                <a:latin typeface="+mn-lt"/>
                <a:ea typeface="+mn-ea"/>
                <a:cs typeface="+mn-cs"/>
              </a:rPr>
              <a:t> agonist administration can be minimized during therapy by giving add-back therapy with low dose estrogen-progestin after the initial phase of </a:t>
            </a:r>
            <a:r>
              <a:rPr kumimoji="0" lang="en-US" sz="2200" b="0" i="0" u="none" strike="noStrike" kern="1200" cap="none" spc="30" normalizeH="0" baseline="0" noProof="0" dirty="0" err="1">
                <a:ln>
                  <a:noFill/>
                </a:ln>
                <a:solidFill>
                  <a:schemeClr val="tx1"/>
                </a:solidFill>
                <a:effectLst/>
                <a:uLnTx/>
                <a:uFillTx/>
                <a:latin typeface="+mn-lt"/>
                <a:ea typeface="+mn-ea"/>
                <a:cs typeface="+mn-cs"/>
              </a:rPr>
              <a:t>downregulation</a:t>
            </a:r>
            <a:r>
              <a:rPr kumimoji="0" lang="en-US" sz="2200" b="0" i="0" u="none" strike="noStrike" kern="1200" cap="none" spc="3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200" b="0" i="0" u="none" strike="noStrike" kern="1200" cap="none" spc="30" normalizeH="0" baseline="0" noProof="0" dirty="0">
                <a:ln>
                  <a:noFill/>
                </a:ln>
                <a:solidFill>
                  <a:schemeClr val="tx1"/>
                </a:solidFill>
                <a:effectLst/>
                <a:uLnTx/>
                <a:uFillTx/>
                <a:latin typeface="+mn-lt"/>
                <a:ea typeface="+mn-ea"/>
                <a:cs typeface="+mn-cs"/>
              </a:rPr>
              <a:t>Rarely, </a:t>
            </a:r>
            <a:r>
              <a:rPr kumimoji="0" lang="en-US" sz="2200" b="0" i="0" u="none" strike="noStrike" kern="1200" cap="none" spc="30" normalizeH="0" baseline="0" noProof="0" dirty="0" err="1">
                <a:ln>
                  <a:noFill/>
                </a:ln>
                <a:solidFill>
                  <a:schemeClr val="tx1"/>
                </a:solidFill>
                <a:effectLst/>
                <a:uLnTx/>
                <a:uFillTx/>
                <a:latin typeface="+mn-lt"/>
                <a:ea typeface="+mn-ea"/>
                <a:cs typeface="+mn-cs"/>
              </a:rPr>
              <a:t>GnRH</a:t>
            </a:r>
            <a:r>
              <a:rPr kumimoji="0" lang="en-US" sz="2200" b="0" i="0" u="none" strike="noStrike" kern="1200" cap="none" spc="30" normalizeH="0" baseline="0" noProof="0" dirty="0">
                <a:ln>
                  <a:noFill/>
                </a:ln>
                <a:solidFill>
                  <a:schemeClr val="tx1"/>
                </a:solidFill>
                <a:effectLst/>
                <a:uLnTx/>
                <a:uFillTx/>
                <a:latin typeface="+mn-lt"/>
                <a:ea typeface="+mn-ea"/>
                <a:cs typeface="+mn-cs"/>
              </a:rPr>
              <a:t>-agonists are used to provide short-term relief to women close to menopause or with acute medical contraindications to surgery.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924800" cy="5257800"/>
          </a:xfrm>
        </p:spPr>
        <p:txBody>
          <a:bodyPr>
            <a:normAutofit/>
          </a:bodyPr>
          <a:lstStyle/>
          <a:p>
            <a:pPr algn="l" rtl="0"/>
            <a:r>
              <a:rPr lang="en-US" sz="2400" dirty="0">
                <a:solidFill>
                  <a:srgbClr val="FFC000"/>
                </a:solidFill>
              </a:rPr>
              <a:t>Gonadotropin-releasing hormone antagonists </a:t>
            </a:r>
            <a:r>
              <a:rPr lang="en-US" sz="2400" dirty="0"/>
              <a:t> — Similar clinical results have been achieved with GnRH antagonists, which compete with endogenous GnRH for pituitary binding sites. The advantage of antagonists over agonists is the rapid onset of clinical effects without the characteristic initial flare-up observed with GnRH agonist treatment.</a:t>
            </a:r>
          </a:p>
          <a:p>
            <a:pPr algn="l" rtl="0"/>
            <a:r>
              <a:rPr lang="en-US" sz="2400" dirty="0" err="1">
                <a:solidFill>
                  <a:srgbClr val="FFC000"/>
                </a:solidFill>
              </a:rPr>
              <a:t>Antiprogestins</a:t>
            </a:r>
            <a:r>
              <a:rPr lang="en-US" sz="2400" dirty="0">
                <a:solidFill>
                  <a:srgbClr val="FFC000"/>
                </a:solidFill>
              </a:rPr>
              <a:t> and progesterone receptor modulators PRM </a:t>
            </a:r>
            <a:r>
              <a:rPr lang="en-US" sz="2400" dirty="0"/>
              <a:t>---- </a:t>
            </a:r>
            <a:r>
              <a:rPr lang="en-US" sz="2400" dirty="0">
                <a:solidFill>
                  <a:srgbClr val="FF0000"/>
                </a:solidFill>
              </a:rPr>
              <a:t>increase risk of endometrial hyperplasia or cancer. </a:t>
            </a:r>
          </a:p>
          <a:p>
            <a:pPr marL="0" indent="0" algn="l" rtl="0">
              <a:buNone/>
            </a:pPr>
            <a:r>
              <a:rPr lang="en-US" sz="2400" dirty="0"/>
              <a:t>   - Mifepristone (</a:t>
            </a:r>
            <a:r>
              <a:rPr lang="en-US" sz="2400" dirty="0" err="1"/>
              <a:t>antiprogestin</a:t>
            </a:r>
            <a:r>
              <a:rPr lang="en-US" sz="2400" dirty="0"/>
              <a:t>)</a:t>
            </a:r>
          </a:p>
          <a:p>
            <a:pPr marL="0" indent="0" algn="l" rtl="0">
              <a:buNone/>
            </a:pPr>
            <a:r>
              <a:rPr lang="en-US" sz="2400" dirty="0"/>
              <a:t>   - </a:t>
            </a:r>
            <a:r>
              <a:rPr lang="en-US" sz="2400" dirty="0" err="1"/>
              <a:t>Ulipristal</a:t>
            </a:r>
            <a:r>
              <a:rPr lang="en-US" sz="2400" dirty="0"/>
              <a:t> acetate  (PRM)</a:t>
            </a:r>
          </a:p>
        </p:txBody>
      </p:sp>
    </p:spTree>
    <p:extLst>
      <p:ext uri="{BB962C8B-B14F-4D97-AF65-F5344CB8AC3E}">
        <p14:creationId xmlns:p14="http://schemas.microsoft.com/office/powerpoint/2010/main" val="185551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304800" y="152400"/>
            <a:ext cx="8534400" cy="6324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a:ln>
                  <a:noFill/>
                </a:ln>
                <a:solidFill>
                  <a:srgbClr val="FFC000"/>
                </a:solidFill>
                <a:effectLst/>
                <a:uLnTx/>
                <a:uFillTx/>
                <a:latin typeface="+mn-lt"/>
                <a:ea typeface="+mn-ea"/>
                <a:cs typeface="+mn-cs"/>
              </a:rPr>
              <a:t>Raloxifene</a:t>
            </a:r>
            <a:r>
              <a:rPr kumimoji="0" lang="en-US" sz="2000" b="0" i="0" u="none" strike="noStrike" kern="1200" cap="none" spc="30" normalizeH="0" baseline="0" noProof="0" dirty="0">
                <a:ln>
                  <a:noFill/>
                </a:ln>
                <a:solidFill>
                  <a:schemeClr val="tx1"/>
                </a:solidFill>
                <a:effectLst/>
                <a:uLnTx/>
                <a:uFillTx/>
                <a:latin typeface="+mn-lt"/>
                <a:ea typeface="+mn-ea"/>
                <a:cs typeface="+mn-cs"/>
              </a:rPr>
              <a:t> is a selective estrogen receptor modulators</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a:ln>
                  <a:noFill/>
                </a:ln>
                <a:solidFill>
                  <a:srgbClr val="FFC000"/>
                </a:solidFill>
                <a:effectLst/>
                <a:uLnTx/>
                <a:uFillTx/>
                <a:latin typeface="+mn-lt"/>
                <a:ea typeface="+mn-ea"/>
                <a:cs typeface="+mn-cs"/>
              </a:rPr>
              <a:t>Aromatase inhibitors </a:t>
            </a:r>
            <a:r>
              <a:rPr kumimoji="0" lang="en-US" sz="2000" b="1" i="0" u="none" strike="noStrike" kern="1200" cap="none" spc="30" normalizeH="0" baseline="0" noProof="0" dirty="0" err="1">
                <a:ln>
                  <a:noFill/>
                </a:ln>
                <a:solidFill>
                  <a:srgbClr val="00B050"/>
                </a:solidFill>
                <a:effectLst/>
                <a:uLnTx/>
                <a:uFillTx/>
                <a:latin typeface="+mn-lt"/>
                <a:ea typeface="+mn-ea"/>
                <a:cs typeface="+mn-cs"/>
              </a:rPr>
              <a:t>tranexemic</a:t>
            </a:r>
            <a:r>
              <a:rPr kumimoji="0" lang="en-US" sz="2000" b="1" i="0" u="none" strike="noStrike" kern="1200" cap="none" spc="30" normalizeH="0" baseline="0" noProof="0" dirty="0">
                <a:ln>
                  <a:noFill/>
                </a:ln>
                <a:solidFill>
                  <a:srgbClr val="00B050"/>
                </a:solidFill>
                <a:effectLst/>
                <a:uLnTx/>
                <a:uFillTx/>
                <a:latin typeface="+mn-lt"/>
                <a:ea typeface="+mn-ea"/>
                <a:cs typeface="+mn-cs"/>
              </a:rPr>
              <a:t> acid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a:ln>
                  <a:noFill/>
                </a:ln>
                <a:solidFill>
                  <a:srgbClr val="FFC000"/>
                </a:solidFill>
                <a:effectLst/>
                <a:uLnTx/>
                <a:uFillTx/>
                <a:latin typeface="+mn-lt"/>
                <a:ea typeface="+mn-ea"/>
                <a:cs typeface="+mn-cs"/>
              </a:rPr>
              <a:t>Antifibrinolytic</a:t>
            </a:r>
            <a:r>
              <a:rPr kumimoji="0" lang="en-US" sz="2000" b="0" i="0" u="none" strike="noStrike" kern="1200" cap="none" spc="30" normalizeH="0" baseline="0" noProof="0" dirty="0">
                <a:ln>
                  <a:noFill/>
                </a:ln>
                <a:solidFill>
                  <a:srgbClr val="FFC000"/>
                </a:solidFill>
                <a:effectLst/>
                <a:uLnTx/>
                <a:uFillTx/>
                <a:latin typeface="+mn-lt"/>
                <a:ea typeface="+mn-ea"/>
                <a:cs typeface="+mn-cs"/>
              </a:rPr>
              <a:t> agents: </a:t>
            </a:r>
            <a:r>
              <a:rPr kumimoji="0" lang="en-US" sz="2000" b="0" i="0" u="none" strike="noStrike" kern="1200" cap="none" spc="30" normalizeH="0" baseline="0" noProof="0" dirty="0">
                <a:ln>
                  <a:noFill/>
                </a:ln>
                <a:solidFill>
                  <a:schemeClr val="tx1"/>
                </a:solidFill>
                <a:effectLst/>
                <a:uLnTx/>
                <a:uFillTx/>
                <a:latin typeface="+mn-lt"/>
                <a:ea typeface="+mn-ea"/>
                <a:cs typeface="+mn-cs"/>
              </a:rPr>
              <a:t>useful in the treatment of idiopathic </a:t>
            </a:r>
            <a:r>
              <a:rPr kumimoji="0" lang="en-US" sz="2000" b="0" i="0" u="none" strike="noStrike" kern="1200" cap="none" spc="30" normalizeH="0" baseline="0" noProof="0" dirty="0" err="1">
                <a:ln>
                  <a:noFill/>
                </a:ln>
                <a:solidFill>
                  <a:schemeClr val="tx1"/>
                </a:solidFill>
                <a:effectLst/>
                <a:uLnTx/>
                <a:uFillTx/>
                <a:latin typeface="+mn-lt"/>
                <a:ea typeface="+mn-ea"/>
                <a:cs typeface="+mn-cs"/>
              </a:rPr>
              <a:t>menorrhagia</a:t>
            </a:r>
            <a:r>
              <a:rPr kumimoji="0" lang="en-US" sz="2000" b="0" i="0" u="none" strike="noStrike" kern="1200" cap="none" spc="30" normalizeH="0" baseline="0" noProof="0" dirty="0">
                <a:ln>
                  <a:noFill/>
                </a:ln>
                <a:solidFill>
                  <a:schemeClr val="tx1"/>
                </a:solidFill>
                <a:effectLst/>
                <a:uLnTx/>
                <a:uFillTx/>
                <a:latin typeface="+mn-lt"/>
                <a:ea typeface="+mn-ea"/>
                <a:cs typeface="+mn-cs"/>
              </a:rPr>
              <a:t> (35% reduction)</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a:ln>
                  <a:noFill/>
                </a:ln>
                <a:solidFill>
                  <a:srgbClr val="FFC000"/>
                </a:solidFill>
                <a:effectLst/>
                <a:uLnTx/>
                <a:uFillTx/>
                <a:latin typeface="+mn-lt"/>
                <a:ea typeface="+mn-ea"/>
                <a:cs typeface="+mn-cs"/>
              </a:rPr>
              <a:t>Nonsteroidal</a:t>
            </a:r>
            <a:r>
              <a:rPr kumimoji="0" lang="en-US" sz="2000" b="0" i="0" u="none" strike="noStrike" kern="1200" cap="none" spc="30" normalizeH="0" baseline="0" noProof="0" dirty="0">
                <a:ln>
                  <a:noFill/>
                </a:ln>
                <a:solidFill>
                  <a:srgbClr val="FFC000"/>
                </a:solidFill>
                <a:effectLst/>
                <a:uLnTx/>
                <a:uFillTx/>
                <a:latin typeface="+mn-lt"/>
                <a:ea typeface="+mn-ea"/>
                <a:cs typeface="+mn-cs"/>
              </a:rPr>
              <a:t> </a:t>
            </a:r>
            <a:r>
              <a:rPr kumimoji="0" lang="en-US" sz="2000" b="0" i="0" u="none" strike="noStrike" kern="1200" cap="none" spc="30" normalizeH="0" baseline="0" noProof="0" dirty="0" err="1">
                <a:ln>
                  <a:noFill/>
                </a:ln>
                <a:solidFill>
                  <a:srgbClr val="FFC000"/>
                </a:solidFill>
                <a:effectLst/>
                <a:uLnTx/>
                <a:uFillTx/>
                <a:latin typeface="+mn-lt"/>
                <a:ea typeface="+mn-ea"/>
                <a:cs typeface="+mn-cs"/>
              </a:rPr>
              <a:t>antiinflammatory</a:t>
            </a:r>
            <a:r>
              <a:rPr kumimoji="0" lang="en-US" sz="2000" b="0" i="0" u="none" strike="noStrike" kern="1200" cap="none" spc="30" normalizeH="0" baseline="0" noProof="0" dirty="0">
                <a:ln>
                  <a:noFill/>
                </a:ln>
                <a:solidFill>
                  <a:srgbClr val="FFC000"/>
                </a:solidFill>
                <a:effectLst/>
                <a:uLnTx/>
                <a:uFillTx/>
                <a:latin typeface="+mn-lt"/>
                <a:ea typeface="+mn-ea"/>
                <a:cs typeface="+mn-cs"/>
              </a:rPr>
              <a:t> drugs </a:t>
            </a:r>
            <a:r>
              <a:rPr kumimoji="0" lang="en-US" sz="2000" b="0" i="0" u="none" strike="noStrike" kern="1200" cap="none" spc="30" normalizeH="0" baseline="0" noProof="0" dirty="0">
                <a:ln>
                  <a:noFill/>
                </a:ln>
                <a:solidFill>
                  <a:schemeClr val="tx1"/>
                </a:solidFill>
                <a:effectLst/>
                <a:uLnTx/>
                <a:uFillTx/>
                <a:latin typeface="+mn-lt"/>
                <a:ea typeface="+mn-ea"/>
                <a:cs typeface="+mn-cs"/>
              </a:rPr>
              <a:t> —  NSAIDs do not appear to reduce blood loss in women with </a:t>
            </a:r>
            <a:r>
              <a:rPr kumimoji="0" lang="en-US" sz="2000" b="0" i="0" u="none" strike="noStrike" kern="1200" cap="none" spc="30" normalizeH="0" baseline="0" noProof="0" dirty="0" err="1">
                <a:ln>
                  <a:noFill/>
                </a:ln>
                <a:solidFill>
                  <a:schemeClr val="tx1"/>
                </a:solidFill>
                <a:effectLst/>
                <a:uLnTx/>
                <a:uFillTx/>
                <a:latin typeface="+mn-lt"/>
                <a:ea typeface="+mn-ea"/>
                <a:cs typeface="+mn-cs"/>
              </a:rPr>
              <a:t>myomas</a:t>
            </a:r>
            <a:r>
              <a:rPr kumimoji="0" lang="en-US" sz="2000" b="0" i="0" u="none" strike="noStrike" kern="1200" cap="none" spc="30" normalizeH="0" baseline="0" noProof="0" dirty="0">
                <a:ln>
                  <a:noFill/>
                </a:ln>
                <a:solidFill>
                  <a:schemeClr val="tx1"/>
                </a:solidFill>
                <a:effectLst/>
                <a:uLnTx/>
                <a:uFillTx/>
                <a:latin typeface="+mn-lt"/>
                <a:ea typeface="+mn-ea"/>
                <a:cs typeface="+mn-cs"/>
              </a:rPr>
              <a:t>, but they decrease painful menses.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000" b="0" i="0" u="none" strike="noStrike" kern="1200" cap="none" spc="30" normalizeH="0" baseline="0" noProof="0" dirty="0" err="1">
                <a:ln>
                  <a:noFill/>
                </a:ln>
                <a:solidFill>
                  <a:srgbClr val="FFC000"/>
                </a:solidFill>
                <a:effectLst/>
                <a:uLnTx/>
                <a:uFillTx/>
                <a:latin typeface="+mn-lt"/>
                <a:ea typeface="+mn-ea"/>
                <a:cs typeface="+mn-cs"/>
              </a:rPr>
              <a:t>Danazol</a:t>
            </a:r>
            <a:r>
              <a:rPr kumimoji="0" lang="en-US" sz="2000" b="0" i="0" u="none" strike="noStrike" kern="1200" cap="none" spc="30" normalizeH="0" baseline="0" noProof="0" dirty="0">
                <a:ln>
                  <a:noFill/>
                </a:ln>
                <a:solidFill>
                  <a:srgbClr val="FFC000"/>
                </a:solidFill>
                <a:effectLst/>
                <a:uLnTx/>
                <a:uFillTx/>
                <a:latin typeface="+mn-lt"/>
                <a:ea typeface="+mn-ea"/>
                <a:cs typeface="+mn-cs"/>
              </a:rPr>
              <a:t> and </a:t>
            </a:r>
            <a:r>
              <a:rPr kumimoji="0" lang="en-US" sz="2000" b="0" i="0" u="none" strike="noStrike" kern="1200" cap="none" spc="30" normalizeH="0" baseline="0" noProof="0" dirty="0" err="1">
                <a:ln>
                  <a:noFill/>
                </a:ln>
                <a:solidFill>
                  <a:srgbClr val="FFC000"/>
                </a:solidFill>
                <a:effectLst/>
                <a:uLnTx/>
                <a:uFillTx/>
                <a:latin typeface="+mn-lt"/>
                <a:ea typeface="+mn-ea"/>
                <a:cs typeface="+mn-cs"/>
              </a:rPr>
              <a:t>gestrinone</a:t>
            </a:r>
            <a:r>
              <a:rPr kumimoji="0" lang="en-US" sz="2000" b="0" i="0" u="none" strike="noStrike" kern="1200" cap="none" spc="30" normalizeH="0" baseline="0" noProof="0" dirty="0">
                <a:ln>
                  <a:noFill/>
                </a:ln>
                <a:solidFill>
                  <a:srgbClr val="FFC000"/>
                </a:solidFill>
                <a:effectLst/>
                <a:uLnTx/>
                <a:uFillTx/>
                <a:latin typeface="+mn-lt"/>
                <a:ea typeface="+mn-ea"/>
                <a:cs typeface="+mn-cs"/>
              </a:rPr>
              <a:t> </a:t>
            </a:r>
            <a:r>
              <a:rPr kumimoji="0" lang="en-US" sz="2000" b="0" i="0" u="none" strike="noStrike" kern="1200" cap="none" spc="30" normalizeH="0" baseline="0" noProof="0" dirty="0">
                <a:ln>
                  <a:noFill/>
                </a:ln>
                <a:solidFill>
                  <a:schemeClr val="tx1"/>
                </a:solidFill>
                <a:effectLst/>
                <a:uLnTx/>
                <a:uFillTx/>
                <a:latin typeface="+mn-lt"/>
                <a:ea typeface="+mn-ea"/>
                <a:cs typeface="+mn-cs"/>
              </a:rPr>
              <a:t> — Androgenic steroids may be an effective treatment of </a:t>
            </a:r>
            <a:r>
              <a:rPr kumimoji="0" lang="en-US" sz="2000" b="0" i="0" u="none" strike="noStrike" kern="1200" cap="none" spc="30" normalizeH="0" baseline="0" noProof="0" dirty="0" err="1">
                <a:ln>
                  <a:noFill/>
                </a:ln>
                <a:solidFill>
                  <a:schemeClr val="tx1"/>
                </a:solidFill>
                <a:effectLst/>
                <a:uLnTx/>
                <a:uFillTx/>
                <a:latin typeface="+mn-lt"/>
                <a:ea typeface="+mn-ea"/>
                <a:cs typeface="+mn-cs"/>
              </a:rPr>
              <a:t>leiomyoma</a:t>
            </a:r>
            <a:r>
              <a:rPr kumimoji="0" lang="en-US" sz="2000" b="0" i="0" u="none" strike="noStrike" kern="1200" cap="none" spc="30" normalizeH="0" baseline="0" noProof="0" dirty="0">
                <a:ln>
                  <a:noFill/>
                </a:ln>
                <a:solidFill>
                  <a:schemeClr val="tx1"/>
                </a:solidFill>
                <a:effectLst/>
                <a:uLnTx/>
                <a:uFillTx/>
                <a:latin typeface="+mn-lt"/>
                <a:ea typeface="+mn-ea"/>
                <a:cs typeface="+mn-cs"/>
              </a:rPr>
              <a:t> symptoms in some women, but are associated with frequent side effects. </a:t>
            </a:r>
          </a:p>
          <a:p>
            <a:pPr marL="800100" marR="0" lvl="2"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000" b="0" i="0" u="none" strike="noStrike" kern="1200" cap="none" spc="30" normalizeH="0" baseline="0" noProof="0" dirty="0" err="1">
                <a:ln>
                  <a:noFill/>
                </a:ln>
                <a:solidFill>
                  <a:schemeClr val="tx1"/>
                </a:solidFill>
                <a:effectLst/>
                <a:uLnTx/>
                <a:uFillTx/>
                <a:latin typeface="+mn-lt"/>
                <a:ea typeface="+mn-ea"/>
                <a:cs typeface="+mn-cs"/>
              </a:rPr>
              <a:t>Danazol</a:t>
            </a:r>
            <a:r>
              <a:rPr kumimoji="0" lang="en-US" sz="2000" b="0" i="0" u="none" strike="noStrike" kern="1200" cap="none" spc="30" normalizeH="0" baseline="0" noProof="0" dirty="0">
                <a:ln>
                  <a:noFill/>
                </a:ln>
                <a:solidFill>
                  <a:schemeClr val="tx1"/>
                </a:solidFill>
                <a:effectLst/>
                <a:uLnTx/>
                <a:uFillTx/>
                <a:latin typeface="+mn-lt"/>
                <a:ea typeface="+mn-ea"/>
                <a:cs typeface="+mn-cs"/>
              </a:rPr>
              <a:t> is a 19-nortestosterone derivative with androgenic and progestin-like effects. Side effects are common (</a:t>
            </a:r>
            <a:r>
              <a:rPr kumimoji="0" lang="en-US" sz="2000" b="0" i="0" u="none" strike="noStrike" kern="1200" cap="none" spc="30" normalizeH="0" baseline="0" noProof="0" dirty="0" err="1">
                <a:ln>
                  <a:noFill/>
                </a:ln>
                <a:solidFill>
                  <a:schemeClr val="tx1"/>
                </a:solidFill>
                <a:effectLst/>
                <a:uLnTx/>
                <a:uFillTx/>
                <a:latin typeface="+mn-lt"/>
                <a:ea typeface="+mn-ea"/>
                <a:cs typeface="+mn-cs"/>
              </a:rPr>
              <a:t>eg</a:t>
            </a:r>
            <a:r>
              <a:rPr kumimoji="0" lang="en-US" sz="2000" b="0" i="0" u="none" strike="noStrike" kern="1200" cap="none" spc="30" normalizeH="0" baseline="0" noProof="0" dirty="0">
                <a:ln>
                  <a:noFill/>
                </a:ln>
                <a:solidFill>
                  <a:schemeClr val="tx1"/>
                </a:solidFill>
                <a:effectLst/>
                <a:uLnTx/>
                <a:uFillTx/>
                <a:latin typeface="+mn-lt"/>
                <a:ea typeface="+mn-ea"/>
                <a:cs typeface="+mn-cs"/>
              </a:rPr>
              <a:t>, weight gain, muscle cramps, decreased breast size, acne, </a:t>
            </a:r>
            <a:r>
              <a:rPr kumimoji="0" lang="en-US" sz="2000" b="0" i="0" u="none" strike="noStrike" kern="1200" cap="none" spc="30" normalizeH="0" baseline="0" noProof="0" dirty="0" err="1">
                <a:ln>
                  <a:noFill/>
                </a:ln>
                <a:solidFill>
                  <a:schemeClr val="tx1"/>
                </a:solidFill>
                <a:effectLst/>
                <a:uLnTx/>
                <a:uFillTx/>
                <a:latin typeface="+mn-lt"/>
                <a:ea typeface="+mn-ea"/>
                <a:cs typeface="+mn-cs"/>
              </a:rPr>
              <a:t>hirsutism</a:t>
            </a:r>
            <a:r>
              <a:rPr kumimoji="0" lang="en-US" sz="2000" b="0" i="0" u="none" strike="noStrike" kern="1200" cap="none" spc="30" normalizeH="0" baseline="0" noProof="0" dirty="0">
                <a:ln>
                  <a:noFill/>
                </a:ln>
                <a:solidFill>
                  <a:schemeClr val="tx1"/>
                </a:solidFill>
                <a:effectLst/>
                <a:uLnTx/>
                <a:uFillTx/>
                <a:latin typeface="+mn-lt"/>
                <a:ea typeface="+mn-ea"/>
                <a:cs typeface="+mn-cs"/>
              </a:rPr>
              <a:t>, oily skin, decreased high density lipoprotein levels, increased liver enzymes, hot flashes, mood changes, depression). </a:t>
            </a:r>
          </a:p>
          <a:p>
            <a:pPr marL="800100" marR="0" lvl="2" indent="0" algn="l" defTabSz="914400" rtl="0" eaLnBrk="1" fontAlgn="auto" latinLnBrk="0" hangingPunct="1">
              <a:lnSpc>
                <a:spcPct val="100000"/>
              </a:lnSpc>
              <a:spcBef>
                <a:spcPct val="20000"/>
              </a:spcBef>
              <a:spcAft>
                <a:spcPts val="600"/>
              </a:spcAft>
              <a:buClr>
                <a:schemeClr val="tx2"/>
              </a:buClr>
              <a:buSzTx/>
              <a:buFont typeface="Arial" pitchFamily="34" charset="0"/>
              <a:buNone/>
              <a:tabLst/>
              <a:defRPr/>
            </a:pPr>
            <a:r>
              <a:rPr kumimoji="0" lang="en-US" sz="2000" b="0" i="0" u="none" strike="noStrike" kern="1200" cap="none" spc="30" normalizeH="0" baseline="0" noProof="0" dirty="0" err="1">
                <a:ln>
                  <a:noFill/>
                </a:ln>
                <a:solidFill>
                  <a:schemeClr val="tx1"/>
                </a:solidFill>
                <a:effectLst/>
                <a:uLnTx/>
                <a:uFillTx/>
                <a:latin typeface="+mn-lt"/>
                <a:ea typeface="+mn-ea"/>
                <a:cs typeface="+mn-cs"/>
              </a:rPr>
              <a:t>Gestrinone</a:t>
            </a:r>
            <a:r>
              <a:rPr kumimoji="0" lang="en-US" sz="2000" b="0" i="0" u="none" strike="noStrike" kern="1200" cap="none" spc="30" normalizeH="0" baseline="0" noProof="0" dirty="0">
                <a:ln>
                  <a:noFill/>
                </a:ln>
                <a:solidFill>
                  <a:schemeClr val="tx1"/>
                </a:solidFill>
                <a:effectLst/>
                <a:uLnTx/>
                <a:uFillTx/>
                <a:latin typeface="+mn-lt"/>
                <a:ea typeface="+mn-ea"/>
                <a:cs typeface="+mn-cs"/>
              </a:rPr>
              <a:t>, decreases </a:t>
            </a:r>
            <a:r>
              <a:rPr kumimoji="0" lang="en-US" sz="2000" b="0" i="0" u="none" strike="noStrike" kern="1200" cap="none" spc="30" normalizeH="0" baseline="0" noProof="0" dirty="0" err="1">
                <a:ln>
                  <a:noFill/>
                </a:ln>
                <a:solidFill>
                  <a:schemeClr val="tx1"/>
                </a:solidFill>
                <a:effectLst/>
                <a:uLnTx/>
                <a:uFillTx/>
                <a:latin typeface="+mn-lt"/>
                <a:ea typeface="+mn-ea"/>
                <a:cs typeface="+mn-cs"/>
              </a:rPr>
              <a:t>myoma</a:t>
            </a:r>
            <a:r>
              <a:rPr kumimoji="0" lang="en-US" sz="2000" b="0" i="0" u="none" strike="noStrike" kern="1200" cap="none" spc="30" normalizeH="0" baseline="0" noProof="0" dirty="0">
                <a:ln>
                  <a:noFill/>
                </a:ln>
                <a:solidFill>
                  <a:schemeClr val="tx1"/>
                </a:solidFill>
                <a:effectLst/>
                <a:uLnTx/>
                <a:uFillTx/>
                <a:latin typeface="+mn-lt"/>
                <a:ea typeface="+mn-ea"/>
                <a:cs typeface="+mn-cs"/>
              </a:rPr>
              <a:t> volume and induces amenorrhea in women with </a:t>
            </a:r>
            <a:r>
              <a:rPr kumimoji="0" lang="en-US" sz="2000" b="0" i="0" u="none" strike="noStrike" kern="1200" cap="none" spc="30" normalizeH="0" baseline="0" noProof="0" dirty="0" err="1">
                <a:ln>
                  <a:noFill/>
                </a:ln>
                <a:solidFill>
                  <a:schemeClr val="tx1"/>
                </a:solidFill>
                <a:effectLst/>
                <a:uLnTx/>
                <a:uFillTx/>
                <a:latin typeface="+mn-lt"/>
                <a:ea typeface="+mn-ea"/>
                <a:cs typeface="+mn-cs"/>
              </a:rPr>
              <a:t>leiomyomas</a:t>
            </a:r>
            <a:endParaRPr kumimoji="0" lang="en-US" sz="20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uterine leiomyomas (fibroids)</a:t>
            </a:r>
          </a:p>
        </p:txBody>
      </p:sp>
      <p:sp>
        <p:nvSpPr>
          <p:cNvPr id="3" name="Content Placeholder 2"/>
          <p:cNvSpPr>
            <a:spLocks noGrp="1"/>
          </p:cNvSpPr>
          <p:nvPr>
            <p:ph idx="1"/>
          </p:nvPr>
        </p:nvSpPr>
        <p:spPr/>
        <p:txBody>
          <a:bodyPr>
            <a:normAutofit/>
          </a:bodyPr>
          <a:lstStyle/>
          <a:p>
            <a:pPr algn="l" rtl="0"/>
            <a:r>
              <a:rPr lang="en-US" sz="2800" dirty="0"/>
              <a:t> Uterine leiomyomas </a:t>
            </a:r>
            <a:r>
              <a:rPr lang="en-US" sz="2800" dirty="0">
                <a:solidFill>
                  <a:srgbClr val="FF0000"/>
                </a:solidFill>
              </a:rPr>
              <a:t>(fibroids or myomas</a:t>
            </a:r>
            <a:r>
              <a:rPr lang="en-US" sz="2800" dirty="0"/>
              <a:t>) are the most common pelvic tumor in women . They are benign monoclonal tumors arising from the smooth muscle cells of the </a:t>
            </a:r>
            <a:r>
              <a:rPr lang="en-US" sz="2800" dirty="0" err="1"/>
              <a:t>myometrium</a:t>
            </a:r>
            <a:r>
              <a:rPr lang="en-US" sz="2800" dirty="0"/>
              <a:t>. </a:t>
            </a:r>
          </a:p>
          <a:p>
            <a:pPr algn="l" rtl="0"/>
            <a:r>
              <a:rPr lang="en-US" sz="2800" dirty="0"/>
              <a:t>A hysterectomy study found myomas in 77 percent of uterine specimens</a:t>
            </a:r>
          </a:p>
          <a:p>
            <a:pPr algn="l" rtl="0"/>
            <a:r>
              <a:rPr lang="en-US" sz="2800" dirty="0"/>
              <a:t>Myomas are clinically apparent in approximately 12 to 25 percent of reproductive age women</a:t>
            </a:r>
          </a:p>
        </p:txBody>
      </p:sp>
      <p:sp>
        <p:nvSpPr>
          <p:cNvPr id="4" name="TextBox 3"/>
          <p:cNvSpPr txBox="1"/>
          <p:nvPr/>
        </p:nvSpPr>
        <p:spPr>
          <a:xfrm>
            <a:off x="4027714" y="5348849"/>
            <a:ext cx="1600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a:solidFill>
                  <a:srgbClr val="00B050"/>
                </a:solidFill>
              </a:rPr>
              <a:t>Symptomatic</a:t>
            </a:r>
          </a:p>
        </p:txBody>
      </p:sp>
    </p:spTree>
    <p:extLst>
      <p:ext uri="{BB962C8B-B14F-4D97-AF65-F5344CB8AC3E}">
        <p14:creationId xmlns:p14="http://schemas.microsoft.com/office/powerpoint/2010/main" val="272640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SURGERY</a:t>
            </a:r>
          </a:p>
        </p:txBody>
      </p:sp>
      <p:sp>
        <p:nvSpPr>
          <p:cNvPr id="3" name="Content Placeholder 2"/>
          <p:cNvSpPr>
            <a:spLocks noGrp="1"/>
          </p:cNvSpPr>
          <p:nvPr>
            <p:ph idx="1"/>
          </p:nvPr>
        </p:nvSpPr>
        <p:spPr>
          <a:xfrm>
            <a:off x="609600" y="1447800"/>
            <a:ext cx="7924800" cy="4114800"/>
          </a:xfrm>
        </p:spPr>
        <p:txBody>
          <a:bodyPr>
            <a:noAutofit/>
          </a:bodyPr>
          <a:lstStyle/>
          <a:p>
            <a:pPr algn="l" rtl="0"/>
            <a:r>
              <a:rPr lang="en-US" sz="2400" dirty="0"/>
              <a:t>Indications  — Surgery is the mainstay of therapy for leiomyomas. Hysterectomy is the definitive procedure; myomectomy by various techniques, endometrial ablation, uterine artery embolization (UAE), magnetic resonance-guided focused-ultrasound surgery (</a:t>
            </a:r>
            <a:r>
              <a:rPr lang="en-US" sz="2400" dirty="0" err="1"/>
              <a:t>MRgFUS</a:t>
            </a:r>
            <a:r>
              <a:rPr lang="en-US" sz="2400" dirty="0"/>
              <a:t>), and </a:t>
            </a:r>
            <a:r>
              <a:rPr lang="en-US" sz="2400" dirty="0" err="1"/>
              <a:t>myolysis</a:t>
            </a:r>
            <a:r>
              <a:rPr lang="en-US" sz="2400" dirty="0"/>
              <a:t> are alternative procedures.</a:t>
            </a:r>
          </a:p>
          <a:p>
            <a:pPr marL="0" indent="0" algn="l" rtl="0">
              <a:buNone/>
            </a:pPr>
            <a:endParaRPr lang="en-US" sz="2400" dirty="0"/>
          </a:p>
          <a:p>
            <a:pPr algn="l" rtl="0"/>
            <a:r>
              <a:rPr lang="en-US" sz="2400" dirty="0"/>
              <a:t>The following are indications for surgical therapy: </a:t>
            </a:r>
          </a:p>
          <a:p>
            <a:pPr algn="l" rtl="0">
              <a:buFont typeface="+mj-lt"/>
              <a:buAutoNum type="arabicPeriod"/>
            </a:pPr>
            <a:r>
              <a:rPr lang="en-US" sz="2400" dirty="0">
                <a:solidFill>
                  <a:srgbClr val="FF0000"/>
                </a:solidFill>
              </a:rPr>
              <a:t>Abnormal uterine bleeding or bulk-related symptoms </a:t>
            </a:r>
          </a:p>
          <a:p>
            <a:pPr algn="l" rtl="0">
              <a:buFont typeface="+mj-lt"/>
              <a:buAutoNum type="arabicPeriod"/>
            </a:pPr>
            <a:r>
              <a:rPr lang="en-US" sz="2400" dirty="0">
                <a:solidFill>
                  <a:srgbClr val="FF0000"/>
                </a:solidFill>
              </a:rPr>
              <a:t>Infertility or recurrent pregnancy loss</a:t>
            </a:r>
          </a:p>
        </p:txBody>
      </p:sp>
    </p:spTree>
    <p:extLst>
      <p:ext uri="{BB962C8B-B14F-4D97-AF65-F5344CB8AC3E}">
        <p14:creationId xmlns:p14="http://schemas.microsoft.com/office/powerpoint/2010/main" val="3221536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762000"/>
          </a:xfrm>
        </p:spPr>
        <p:txBody>
          <a:bodyPr/>
          <a:lstStyle/>
          <a:p>
            <a:pPr algn="l" rtl="0"/>
            <a:r>
              <a:rPr lang="en-US" sz="4000" dirty="0">
                <a:solidFill>
                  <a:srgbClr val="FFC000"/>
                </a:solidFill>
              </a:rPr>
              <a:t>Hysterectomy</a:t>
            </a:r>
          </a:p>
        </p:txBody>
      </p:sp>
      <p:sp>
        <p:nvSpPr>
          <p:cNvPr id="3" name="Content Placeholder 2"/>
          <p:cNvSpPr>
            <a:spLocks noGrp="1"/>
          </p:cNvSpPr>
          <p:nvPr>
            <p:ph idx="1"/>
          </p:nvPr>
        </p:nvSpPr>
        <p:spPr>
          <a:xfrm>
            <a:off x="609600" y="914400"/>
            <a:ext cx="7924800" cy="5029200"/>
          </a:xfrm>
        </p:spPr>
        <p:txBody>
          <a:bodyPr>
            <a:normAutofit/>
          </a:bodyPr>
          <a:lstStyle/>
          <a:p>
            <a:pPr algn="l" rtl="0"/>
            <a:r>
              <a:rPr lang="en-US" sz="2000" dirty="0"/>
              <a:t>1) women with acute hemorrhage who do not respond to other therapies; </a:t>
            </a:r>
          </a:p>
          <a:p>
            <a:pPr algn="l" rtl="0"/>
            <a:r>
              <a:rPr lang="en-US" sz="2000" dirty="0"/>
              <a:t>(2) women who have completed childbearing and have current or increased future risk of other diseases (cervical intraepithelial neoplasia, endometriosis, </a:t>
            </a:r>
            <a:r>
              <a:rPr lang="en-US" sz="2000" dirty="0" err="1"/>
              <a:t>adenomyosis</a:t>
            </a:r>
            <a:r>
              <a:rPr lang="en-US" sz="2000" dirty="0"/>
              <a:t>, endometrial hyperplasia, or increased risk of uterine or ovarian cancer) that would be eliminated or decreased by hysterectomy; </a:t>
            </a:r>
          </a:p>
          <a:p>
            <a:pPr algn="l" rtl="0"/>
            <a:r>
              <a:rPr lang="en-US" sz="2000" dirty="0"/>
              <a:t>(3) women who have failed prior minimally invasive therapy for leiomyomas; and </a:t>
            </a:r>
          </a:p>
          <a:p>
            <a:pPr algn="l" rtl="0"/>
            <a:r>
              <a:rPr lang="en-US" sz="2000" dirty="0"/>
              <a:t>(4) women who have completed childbearing and have significant symptoms, multiple leiomyomas, and a desire for a definitive end to symptomatology. </a:t>
            </a:r>
          </a:p>
          <a:p>
            <a:pPr algn="l" rtl="0"/>
            <a:r>
              <a:rPr lang="en-US" sz="2000" dirty="0"/>
              <a:t>The main advantage of hysterectomy over other invasive interventions is that it </a:t>
            </a:r>
            <a:r>
              <a:rPr lang="en-US" sz="2000" dirty="0">
                <a:solidFill>
                  <a:srgbClr val="FF0000"/>
                </a:solidFill>
              </a:rPr>
              <a:t>eliminates both current symptoms and the chance of recurrent problems from leiomyomas</a:t>
            </a:r>
          </a:p>
          <a:p>
            <a:pPr marL="0" indent="0" algn="l" rtl="0">
              <a:buNone/>
            </a:pPr>
            <a:endParaRPr lang="en-US" sz="2800" dirty="0"/>
          </a:p>
          <a:p>
            <a:pPr algn="l" rtl="0"/>
            <a:endParaRPr lang="en-US" sz="2800" dirty="0"/>
          </a:p>
        </p:txBody>
      </p:sp>
    </p:spTree>
    <p:extLst>
      <p:ext uri="{BB962C8B-B14F-4D97-AF65-F5344CB8AC3E}">
        <p14:creationId xmlns:p14="http://schemas.microsoft.com/office/powerpoint/2010/main" val="2370873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762000"/>
          </a:xfrm>
        </p:spPr>
        <p:txBody>
          <a:bodyPr/>
          <a:lstStyle/>
          <a:p>
            <a:pPr algn="l" rtl="0"/>
            <a:r>
              <a:rPr lang="en-US" dirty="0">
                <a:solidFill>
                  <a:srgbClr val="FFC000"/>
                </a:solidFill>
              </a:rPr>
              <a:t>Myomectomy </a:t>
            </a:r>
          </a:p>
        </p:txBody>
      </p:sp>
      <p:sp>
        <p:nvSpPr>
          <p:cNvPr id="3" name="Content Placeholder 2"/>
          <p:cNvSpPr>
            <a:spLocks noGrp="1"/>
          </p:cNvSpPr>
          <p:nvPr>
            <p:ph idx="1"/>
          </p:nvPr>
        </p:nvSpPr>
        <p:spPr>
          <a:xfrm>
            <a:off x="609600" y="914400"/>
            <a:ext cx="7924800" cy="5410200"/>
          </a:xfrm>
        </p:spPr>
        <p:txBody>
          <a:bodyPr>
            <a:noAutofit/>
          </a:bodyPr>
          <a:lstStyle/>
          <a:p>
            <a:pPr algn="l" rtl="0"/>
            <a:r>
              <a:rPr lang="en-US" sz="2200" dirty="0"/>
              <a:t>Myomectomy is an option for women who </a:t>
            </a:r>
            <a:r>
              <a:rPr lang="en-US" sz="2200" dirty="0">
                <a:solidFill>
                  <a:srgbClr val="FF0000"/>
                </a:solidFill>
              </a:rPr>
              <a:t>have not completed childbearing or otherwise wish to retain their uterus</a:t>
            </a:r>
            <a:r>
              <a:rPr lang="en-US" sz="2200" dirty="0"/>
              <a:t>. Although myomectomy is an effective therapy for menorrhagia and pelvic pressure, the disadvantage of this procedure is the </a:t>
            </a:r>
            <a:r>
              <a:rPr lang="en-US" sz="2200" dirty="0">
                <a:solidFill>
                  <a:srgbClr val="FF0000"/>
                </a:solidFill>
              </a:rPr>
              <a:t>risk that more leiomyomas will develop from new clones of abnormal myocytes. </a:t>
            </a:r>
          </a:p>
          <a:p>
            <a:pPr algn="l" rtl="0"/>
            <a:r>
              <a:rPr lang="en-US" sz="2200" dirty="0"/>
              <a:t>The classic approach to </a:t>
            </a:r>
            <a:r>
              <a:rPr lang="en-US" sz="2200" u="sng" dirty="0">
                <a:solidFill>
                  <a:srgbClr val="FF0000"/>
                </a:solidFill>
              </a:rPr>
              <a:t>removing </a:t>
            </a:r>
            <a:r>
              <a:rPr lang="en-US" sz="2200" u="sng" dirty="0" err="1">
                <a:solidFill>
                  <a:srgbClr val="FF0000"/>
                </a:solidFill>
              </a:rPr>
              <a:t>subserosal</a:t>
            </a:r>
            <a:r>
              <a:rPr lang="en-US" sz="2200" u="sng" dirty="0">
                <a:solidFill>
                  <a:srgbClr val="FF0000"/>
                </a:solidFill>
              </a:rPr>
              <a:t> </a:t>
            </a:r>
            <a:r>
              <a:rPr lang="en-US" sz="2200" dirty="0"/>
              <a:t>or </a:t>
            </a:r>
            <a:r>
              <a:rPr lang="en-US" sz="2200" u="sng" dirty="0">
                <a:solidFill>
                  <a:srgbClr val="FF0000"/>
                </a:solidFill>
              </a:rPr>
              <a:t>intramural m</a:t>
            </a:r>
            <a:r>
              <a:rPr lang="en-US" sz="2200" dirty="0"/>
              <a:t>yomas has been through a </a:t>
            </a:r>
            <a:r>
              <a:rPr lang="en-US" sz="2200" dirty="0">
                <a:solidFill>
                  <a:srgbClr val="FF0000"/>
                </a:solidFill>
              </a:rPr>
              <a:t>laparotomy incision, laparoscopic and robotic-assisted procedure</a:t>
            </a:r>
            <a:r>
              <a:rPr lang="en-US" sz="2200" dirty="0"/>
              <a:t>s are becoming more common. However, there is a small number of reports of pregnancy following robotic-assisted myomectomy. </a:t>
            </a:r>
          </a:p>
          <a:p>
            <a:pPr algn="l" rtl="0"/>
            <a:r>
              <a:rPr lang="en-US" sz="2200" dirty="0" err="1">
                <a:solidFill>
                  <a:srgbClr val="FF0000"/>
                </a:solidFill>
              </a:rPr>
              <a:t>Hysteroscopic</a:t>
            </a:r>
            <a:r>
              <a:rPr lang="en-US" sz="2200" dirty="0">
                <a:solidFill>
                  <a:srgbClr val="FF0000"/>
                </a:solidFill>
              </a:rPr>
              <a:t> myomectomy is the procedure of choice for removing </a:t>
            </a:r>
            <a:r>
              <a:rPr lang="en-US" sz="2200" u="sng" dirty="0">
                <a:solidFill>
                  <a:srgbClr val="FF0000"/>
                </a:solidFill>
              </a:rPr>
              <a:t>intracavitary myomas </a:t>
            </a:r>
            <a:r>
              <a:rPr lang="en-US" sz="2200" dirty="0">
                <a:solidFill>
                  <a:srgbClr val="FF0000"/>
                </a:solidFill>
              </a:rPr>
              <a:t>(submucosal and intramural myomas that protrude into the uterine cavity</a:t>
            </a:r>
            <a:r>
              <a:rPr lang="en-US" sz="2200" dirty="0"/>
              <a:t>). When a fibroid prolapses through the cervix, myomectomy can be performed vaginally</a:t>
            </a:r>
          </a:p>
        </p:txBody>
      </p:sp>
    </p:spTree>
    <p:extLst>
      <p:ext uri="{BB962C8B-B14F-4D97-AF65-F5344CB8AC3E}">
        <p14:creationId xmlns:p14="http://schemas.microsoft.com/office/powerpoint/2010/main" val="1032455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563562"/>
          </a:xfrm>
        </p:spPr>
        <p:txBody>
          <a:bodyPr>
            <a:normAutofit fontScale="90000"/>
          </a:bodyPr>
          <a:lstStyle/>
          <a:p>
            <a:pPr algn="l" rtl="0"/>
            <a:r>
              <a:rPr lang="en-US" b="1" dirty="0">
                <a:solidFill>
                  <a:srgbClr val="FFC000"/>
                </a:solidFill>
              </a:rPr>
              <a:t>Endometrial ablation</a:t>
            </a:r>
          </a:p>
        </p:txBody>
      </p:sp>
      <p:sp>
        <p:nvSpPr>
          <p:cNvPr id="3" name="Content Placeholder 2"/>
          <p:cNvSpPr>
            <a:spLocks noGrp="1"/>
          </p:cNvSpPr>
          <p:nvPr>
            <p:ph idx="1"/>
          </p:nvPr>
        </p:nvSpPr>
        <p:spPr>
          <a:xfrm>
            <a:off x="228600" y="762000"/>
            <a:ext cx="8686800" cy="2057400"/>
          </a:xfrm>
        </p:spPr>
        <p:txBody>
          <a:bodyPr>
            <a:normAutofit fontScale="92500"/>
          </a:bodyPr>
          <a:lstStyle/>
          <a:p>
            <a:pPr algn="l" rtl="0"/>
            <a:r>
              <a:rPr lang="en-US" sz="2400" dirty="0"/>
              <a:t>In women who have completed childbearing, endometrial ablation, either alone or in combination with </a:t>
            </a:r>
            <a:r>
              <a:rPr lang="en-US" sz="2400" dirty="0" err="1"/>
              <a:t>hysteroscopic</a:t>
            </a:r>
            <a:r>
              <a:rPr lang="en-US" sz="2400" dirty="0"/>
              <a:t> myomectomy, is an option for management of bleeding abnormalities. </a:t>
            </a:r>
            <a:r>
              <a:rPr lang="en-US" sz="2400" dirty="0">
                <a:solidFill>
                  <a:srgbClr val="FF0000"/>
                </a:solidFill>
              </a:rPr>
              <a:t>Since intramural and </a:t>
            </a:r>
            <a:r>
              <a:rPr lang="en-US" sz="2400" dirty="0" err="1">
                <a:solidFill>
                  <a:srgbClr val="FF0000"/>
                </a:solidFill>
              </a:rPr>
              <a:t>subserosal</a:t>
            </a:r>
            <a:r>
              <a:rPr lang="en-US" sz="2400" dirty="0">
                <a:solidFill>
                  <a:srgbClr val="FF0000"/>
                </a:solidFill>
              </a:rPr>
              <a:t> leiomyomas are not affected by this procedure, bulk or pressure symptoms are unlikely to improve</a:t>
            </a:r>
            <a:r>
              <a:rPr lang="en-US" sz="2400" dirty="0"/>
              <a:t>. </a:t>
            </a:r>
          </a:p>
        </p:txBody>
      </p:sp>
      <p:sp>
        <p:nvSpPr>
          <p:cNvPr id="4" name="Title 1"/>
          <p:cNvSpPr txBox="1">
            <a:spLocks/>
          </p:cNvSpPr>
          <p:nvPr/>
        </p:nvSpPr>
        <p:spPr>
          <a:xfrm>
            <a:off x="152400" y="2895600"/>
            <a:ext cx="8382000" cy="609600"/>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all" spc="50" normalizeH="0" baseline="0" noProof="0">
                <a:ln>
                  <a:noFill/>
                </a:ln>
                <a:solidFill>
                  <a:srgbClr val="FFC000"/>
                </a:solidFill>
                <a:effectLst/>
                <a:uLnTx/>
                <a:uFillTx/>
                <a:latin typeface="+mj-lt"/>
                <a:ea typeface="+mj-ea"/>
                <a:cs typeface="+mj-cs"/>
              </a:rPr>
              <a:t>Myolysis </a:t>
            </a:r>
            <a:endParaRPr kumimoji="0" lang="en-US" sz="3000" b="1" i="0" u="none" strike="noStrike" kern="1200" cap="all" spc="50" normalizeH="0" baseline="0" noProof="0" dirty="0">
              <a:ln>
                <a:noFill/>
              </a:ln>
              <a:solidFill>
                <a:srgbClr val="FFC000"/>
              </a:solidFill>
              <a:effectLst/>
              <a:uLnTx/>
              <a:uFillTx/>
              <a:latin typeface="+mj-lt"/>
              <a:ea typeface="+mj-ea"/>
              <a:cs typeface="+mj-cs"/>
            </a:endParaRPr>
          </a:p>
        </p:txBody>
      </p:sp>
      <p:sp>
        <p:nvSpPr>
          <p:cNvPr id="5" name="Content Placeholder 2"/>
          <p:cNvSpPr txBox="1">
            <a:spLocks/>
          </p:cNvSpPr>
          <p:nvPr/>
        </p:nvSpPr>
        <p:spPr>
          <a:xfrm>
            <a:off x="152400" y="3429000"/>
            <a:ext cx="8763000" cy="3200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a:ln>
                  <a:noFill/>
                </a:ln>
                <a:solidFill>
                  <a:schemeClr val="tx1"/>
                </a:solidFill>
                <a:effectLst/>
                <a:uLnTx/>
                <a:uFillTx/>
                <a:latin typeface="+mn-lt"/>
                <a:ea typeface="+mn-ea"/>
                <a:cs typeface="+mn-cs"/>
              </a:rPr>
              <a:t>Myolysis refers </a:t>
            </a:r>
            <a:r>
              <a:rPr kumimoji="0" lang="en-US" sz="2400" b="0" i="0" u="none" strike="noStrike" kern="1200" cap="none" spc="30" normalizeH="0" baseline="0" noProof="0">
                <a:ln>
                  <a:noFill/>
                </a:ln>
                <a:solidFill>
                  <a:srgbClr val="FF0000"/>
                </a:solidFill>
                <a:effectLst/>
                <a:uLnTx/>
                <a:uFillTx/>
                <a:latin typeface="+mn-lt"/>
                <a:ea typeface="+mn-ea"/>
                <a:cs typeface="+mn-cs"/>
              </a:rPr>
              <a:t>to laparoscopic thermal coagulation or cryoablation (cryomyolysis) of leiomyoma tissue</a:t>
            </a:r>
            <a:r>
              <a:rPr kumimoji="0" lang="en-US" sz="2400" b="0" i="0" u="none" strike="noStrike" kern="1200" cap="none" spc="30" normalizeH="0" baseline="0" noProof="0">
                <a:ln>
                  <a:noFill/>
                </a:ln>
                <a:solidFill>
                  <a:schemeClr val="tx1"/>
                </a:solidFill>
                <a:effectLst/>
                <a:uLnTx/>
                <a:uFillTx/>
                <a:latin typeface="+mn-lt"/>
                <a:ea typeface="+mn-ea"/>
                <a:cs typeface="+mn-cs"/>
              </a:rPr>
              <a:t>. This technique is easier to master than myomectomy, which requires suturing. However, localized tissue destruction without repair may </a:t>
            </a:r>
            <a:r>
              <a:rPr kumimoji="0" lang="en-US" sz="2400" b="0" i="0" u="none" strike="noStrike" kern="1200" cap="none" spc="30" normalizeH="0" baseline="0" noProof="0">
                <a:ln>
                  <a:noFill/>
                </a:ln>
                <a:solidFill>
                  <a:srgbClr val="FF0000"/>
                </a:solidFill>
                <a:effectLst/>
                <a:uLnTx/>
                <a:uFillTx/>
                <a:latin typeface="+mn-lt"/>
                <a:ea typeface="+mn-ea"/>
                <a:cs typeface="+mn-cs"/>
              </a:rPr>
              <a:t>increase the chance of subsequent adhesion formation or rupture during pregnancy</a:t>
            </a:r>
            <a:r>
              <a:rPr kumimoji="0" lang="en-US" sz="2400" b="0" i="0" u="none" strike="noStrike" kern="1200" cap="none" spc="30" normalizeH="0" baseline="0" noProof="0">
                <a:ln>
                  <a:noFill/>
                </a:ln>
                <a:solidFill>
                  <a:schemeClr val="tx1"/>
                </a:solidFill>
                <a:effectLst/>
                <a:uLnTx/>
                <a:uFillTx/>
                <a:latin typeface="+mn-lt"/>
                <a:ea typeface="+mn-ea"/>
                <a:cs typeface="+mn-cs"/>
              </a:rPr>
              <a:t>. It is used infrequently in current practice, however, a new device utilizing radiofrequency ablation has recently been published</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42155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Uterine artery embolization </a:t>
            </a:r>
          </a:p>
        </p:txBody>
      </p:sp>
      <p:sp>
        <p:nvSpPr>
          <p:cNvPr id="3" name="Content Placeholder 2"/>
          <p:cNvSpPr>
            <a:spLocks noGrp="1"/>
          </p:cNvSpPr>
          <p:nvPr>
            <p:ph idx="1"/>
          </p:nvPr>
        </p:nvSpPr>
        <p:spPr/>
        <p:txBody>
          <a:bodyPr>
            <a:noAutofit/>
          </a:bodyPr>
          <a:lstStyle/>
          <a:p>
            <a:pPr algn="l" rtl="0"/>
            <a:r>
              <a:rPr lang="en-US" sz="2200" dirty="0"/>
              <a:t>Uterine artery </a:t>
            </a:r>
            <a:r>
              <a:rPr lang="en-US" sz="2200" dirty="0" err="1"/>
              <a:t>embolization</a:t>
            </a:r>
            <a:r>
              <a:rPr lang="en-US" sz="2200" dirty="0"/>
              <a:t> (UAE), or uterine fibroid </a:t>
            </a:r>
            <a:r>
              <a:rPr lang="en-US" sz="2200" dirty="0" err="1"/>
              <a:t>embolization</a:t>
            </a:r>
            <a:r>
              <a:rPr lang="en-US" sz="2200" dirty="0"/>
              <a:t> (UFE), is a minimally invasive option for management of </a:t>
            </a:r>
            <a:r>
              <a:rPr lang="en-US" sz="2200" dirty="0" err="1"/>
              <a:t>leiomyoma</a:t>
            </a:r>
            <a:r>
              <a:rPr lang="en-US" sz="2200" dirty="0"/>
              <a:t>-related symptoms; excellent technical and clinical success has been reported. It is an </a:t>
            </a:r>
            <a:r>
              <a:rPr lang="en-US" sz="2200" dirty="0">
                <a:solidFill>
                  <a:srgbClr val="FF0000"/>
                </a:solidFill>
              </a:rPr>
              <a:t>effective option for women who wish to preserve their uterus and are not interested in optimizing future fertility</a:t>
            </a:r>
            <a:r>
              <a:rPr lang="en-US" sz="2200" dirty="0"/>
              <a:t>. UFE results in shrinkage of </a:t>
            </a:r>
            <a:r>
              <a:rPr lang="en-US" sz="2200" dirty="0" err="1"/>
              <a:t>myomas</a:t>
            </a:r>
            <a:r>
              <a:rPr lang="en-US" sz="2200" dirty="0"/>
              <a:t> of approximately 30 to 46 percent.</a:t>
            </a:r>
          </a:p>
          <a:p>
            <a:pPr algn="l" rtl="0"/>
            <a:r>
              <a:rPr lang="en-US" sz="2200" dirty="0"/>
              <a:t>Systematic review of randomized trials concluded that women undergoing UAE have a shortened hospital stay, less pain than following surgery and a quicker return to work than those undergoing hysterectomy or </a:t>
            </a:r>
            <a:r>
              <a:rPr lang="en-US" sz="2200" dirty="0" err="1"/>
              <a:t>myomectomy</a:t>
            </a:r>
            <a:r>
              <a:rPr lang="en-US" sz="2200" dirty="0"/>
              <a:t>. However, they have more complications, unscheduled visits, and readmissions. Data also suggest that women with larger uteri and/or more </a:t>
            </a:r>
            <a:r>
              <a:rPr lang="en-US" sz="2200" dirty="0" err="1"/>
              <a:t>leiomyomas</a:t>
            </a:r>
            <a:r>
              <a:rPr lang="en-US" sz="2200" dirty="0"/>
              <a:t> at baseline are at greater risk of failure. </a:t>
            </a:r>
          </a:p>
        </p:txBody>
      </p:sp>
    </p:spTree>
    <p:extLst>
      <p:ext uri="{BB962C8B-B14F-4D97-AF65-F5344CB8AC3E}">
        <p14:creationId xmlns:p14="http://schemas.microsoft.com/office/powerpoint/2010/main" val="3436187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rtl="0"/>
            <a:r>
              <a:rPr lang="en-US" sz="3200" dirty="0">
                <a:solidFill>
                  <a:srgbClr val="FFC000"/>
                </a:solidFill>
              </a:rPr>
              <a:t>Magnetic resonance guided focused ultrasound </a:t>
            </a:r>
          </a:p>
        </p:txBody>
      </p:sp>
      <p:sp>
        <p:nvSpPr>
          <p:cNvPr id="3" name="Content Placeholder 2"/>
          <p:cNvSpPr>
            <a:spLocks noGrp="1"/>
          </p:cNvSpPr>
          <p:nvPr>
            <p:ph idx="1"/>
          </p:nvPr>
        </p:nvSpPr>
        <p:spPr>
          <a:xfrm>
            <a:off x="609600" y="1371600"/>
            <a:ext cx="7924800" cy="5257800"/>
          </a:xfrm>
        </p:spPr>
        <p:txBody>
          <a:bodyPr>
            <a:normAutofit lnSpcReduction="10000"/>
          </a:bodyPr>
          <a:lstStyle/>
          <a:p>
            <a:pPr algn="l" rtl="0"/>
            <a:r>
              <a:rPr lang="en-US" sz="2400" dirty="0"/>
              <a:t> Magnetic resonance guided focused ultrasound surgery (</a:t>
            </a:r>
            <a:r>
              <a:rPr lang="en-US" sz="2400" dirty="0" err="1"/>
              <a:t>MRgFUS</a:t>
            </a:r>
            <a:r>
              <a:rPr lang="en-US" sz="2400" dirty="0"/>
              <a:t>) is a more recent option for the treatment of uterine leiomyomas in premenopausal women who have completed childbearing. This noninvasive </a:t>
            </a:r>
            <a:r>
              <a:rPr lang="en-US" sz="2400" dirty="0" err="1"/>
              <a:t>thermoablative</a:t>
            </a:r>
            <a:r>
              <a:rPr lang="en-US" sz="2400" dirty="0"/>
              <a:t> technique converges multiple waves of ultrasound energy on a small volume of tissue, which leads to its thermal destruction, and can be performed as an outpatient procedure. </a:t>
            </a:r>
          </a:p>
          <a:p>
            <a:pPr algn="l" rtl="0"/>
            <a:r>
              <a:rPr lang="en-US" sz="2400" dirty="0"/>
              <a:t>Magnetic resonance imaging gives good visualization of the anatomic structures and provides real-time thermal monitoring to optimize tissue destruction. Symptomatic improvement is observed within the first three months </a:t>
            </a:r>
            <a:r>
              <a:rPr lang="en-US" sz="2400" dirty="0" err="1"/>
              <a:t>postprocedure</a:t>
            </a:r>
            <a:r>
              <a:rPr lang="en-US" sz="2400" dirty="0"/>
              <a:t>, and this improvement has been maintained at least through 24 to 36 months follow-up, with more complete ablation leading to better outcomes. </a:t>
            </a:r>
          </a:p>
          <a:p>
            <a:pPr algn="l" rtl="0"/>
            <a:endParaRPr lang="en-US" dirty="0"/>
          </a:p>
        </p:txBody>
      </p:sp>
    </p:spTree>
    <p:extLst>
      <p:ext uri="{BB962C8B-B14F-4D97-AF65-F5344CB8AC3E}">
        <p14:creationId xmlns:p14="http://schemas.microsoft.com/office/powerpoint/2010/main" val="2288175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Uterine </a:t>
            </a:r>
            <a:r>
              <a:rPr lang="en-US" dirty="0" err="1">
                <a:solidFill>
                  <a:srgbClr val="FFC000"/>
                </a:solidFill>
              </a:rPr>
              <a:t>adenomyosis</a:t>
            </a:r>
            <a:endParaRPr lang="en-US" dirty="0">
              <a:solidFill>
                <a:srgbClr val="FFC000"/>
              </a:solidFill>
            </a:endParaRPr>
          </a:p>
        </p:txBody>
      </p:sp>
      <p:sp>
        <p:nvSpPr>
          <p:cNvPr id="3" name="Content Placeholder 2"/>
          <p:cNvSpPr>
            <a:spLocks noGrp="1"/>
          </p:cNvSpPr>
          <p:nvPr>
            <p:ph idx="1"/>
          </p:nvPr>
        </p:nvSpPr>
        <p:spPr/>
        <p:txBody>
          <a:bodyPr/>
          <a:lstStyle/>
          <a:p>
            <a:pPr algn="l" rtl="0"/>
            <a:r>
              <a:rPr lang="en-US" dirty="0"/>
              <a:t> </a:t>
            </a:r>
            <a:r>
              <a:rPr lang="en-US" sz="2400" dirty="0" err="1"/>
              <a:t>Adenomyosis</a:t>
            </a:r>
            <a:r>
              <a:rPr lang="en-US" sz="2400" dirty="0"/>
              <a:t> refers to a disorder in which endometrial glands and stroma are present within the uterine musculature (uterine </a:t>
            </a:r>
            <a:r>
              <a:rPr lang="en-US" sz="2400" dirty="0" err="1"/>
              <a:t>adenomyomatosis</a:t>
            </a:r>
            <a:r>
              <a:rPr lang="en-US" sz="2400" dirty="0"/>
              <a:t>). The ectopic endometrial tissue appears to </a:t>
            </a:r>
            <a:r>
              <a:rPr lang="en-US" sz="2400" dirty="0">
                <a:solidFill>
                  <a:srgbClr val="FF0000"/>
                </a:solidFill>
              </a:rPr>
              <a:t>induce hypertrophy and hyperplasia of the surrounding myometrium</a:t>
            </a:r>
            <a:r>
              <a:rPr lang="en-US" sz="2400" dirty="0"/>
              <a:t>, which results in a diffusely enlarged uterus (often termed "</a:t>
            </a:r>
            <a:r>
              <a:rPr lang="en-US" sz="2400" dirty="0">
                <a:solidFill>
                  <a:srgbClr val="FF0000"/>
                </a:solidFill>
              </a:rPr>
              <a:t>globular" enlargement</a:t>
            </a:r>
            <a:r>
              <a:rPr lang="en-US" sz="2400" dirty="0"/>
              <a:t>) analogous to the concentric enlargement of the pregnant uterus</a:t>
            </a:r>
          </a:p>
        </p:txBody>
      </p:sp>
    </p:spTree>
    <p:extLst>
      <p:ext uri="{BB962C8B-B14F-4D97-AF65-F5344CB8AC3E}">
        <p14:creationId xmlns:p14="http://schemas.microsoft.com/office/powerpoint/2010/main" val="382924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838200"/>
          </a:xfrm>
        </p:spPr>
        <p:txBody>
          <a:bodyPr>
            <a:normAutofit fontScale="90000"/>
          </a:bodyPr>
          <a:lstStyle/>
          <a:p>
            <a:pPr algn="l" rtl="0"/>
            <a:r>
              <a:rPr lang="en-US" dirty="0"/>
              <a:t>EPIDEMIOLOGY AND RISK FACTORS</a:t>
            </a:r>
          </a:p>
        </p:txBody>
      </p:sp>
      <p:sp>
        <p:nvSpPr>
          <p:cNvPr id="3" name="Content Placeholder 2"/>
          <p:cNvSpPr>
            <a:spLocks noGrp="1"/>
          </p:cNvSpPr>
          <p:nvPr>
            <p:ph idx="1"/>
          </p:nvPr>
        </p:nvSpPr>
        <p:spPr>
          <a:xfrm>
            <a:off x="609600" y="1020762"/>
            <a:ext cx="7924800" cy="5105400"/>
          </a:xfrm>
        </p:spPr>
        <p:txBody>
          <a:bodyPr>
            <a:noAutofit/>
          </a:bodyPr>
          <a:lstStyle/>
          <a:p>
            <a:pPr algn="l" rtl="0"/>
            <a:r>
              <a:rPr lang="en-US" sz="2200" dirty="0"/>
              <a:t>The incidence of </a:t>
            </a:r>
            <a:r>
              <a:rPr lang="en-US" sz="2200" dirty="0" err="1"/>
              <a:t>adenomyosis</a:t>
            </a:r>
            <a:r>
              <a:rPr lang="en-US" sz="2200" dirty="0"/>
              <a:t> has not been determined accurately since the diagnosis can only be made with certainty by microscopic examination of the uterus, typically following hysterectomy. </a:t>
            </a:r>
          </a:p>
          <a:p>
            <a:pPr algn="l" rtl="0"/>
            <a:r>
              <a:rPr lang="en-US" sz="2200" dirty="0"/>
              <a:t>generally estimated: 20 percent of women, Presenting age is around </a:t>
            </a:r>
            <a:r>
              <a:rPr lang="en-US" sz="2200" dirty="0">
                <a:solidFill>
                  <a:srgbClr val="FF0000"/>
                </a:solidFill>
              </a:rPr>
              <a:t>42 years old</a:t>
            </a:r>
            <a:r>
              <a:rPr lang="en-US" sz="2200" dirty="0"/>
              <a:t>. </a:t>
            </a:r>
          </a:p>
          <a:p>
            <a:pPr algn="l" rtl="0"/>
            <a:r>
              <a:rPr lang="en-US" sz="2200" dirty="0" err="1"/>
              <a:t>Adenomyosis</a:t>
            </a:r>
            <a:r>
              <a:rPr lang="en-US" sz="2200" dirty="0"/>
              <a:t> appears to be </a:t>
            </a:r>
            <a:r>
              <a:rPr lang="en-US" sz="2200" dirty="0">
                <a:solidFill>
                  <a:srgbClr val="FF0000"/>
                </a:solidFill>
              </a:rPr>
              <a:t>more common in parou</a:t>
            </a:r>
            <a:r>
              <a:rPr lang="en-US" sz="2200" dirty="0"/>
              <a:t>s than nulliparous women. However, a greater number of pregnancies are not associated with a higher risk of the disease. The relationship between parity and </a:t>
            </a:r>
            <a:r>
              <a:rPr lang="en-US" sz="2200" dirty="0" err="1"/>
              <a:t>adenomyosis</a:t>
            </a:r>
            <a:r>
              <a:rPr lang="en-US" sz="2200" dirty="0"/>
              <a:t> may be biased since the diagnosis is typically made only at hysterectomy. Interestingly, the situation is just the opposite in women with leiomyomas, in whom parity is associated with a decreased risk of disease. </a:t>
            </a:r>
          </a:p>
          <a:p>
            <a:pPr algn="l" rtl="0"/>
            <a:r>
              <a:rPr lang="en-US" sz="2200" dirty="0"/>
              <a:t>Several studies have reported </a:t>
            </a:r>
            <a:r>
              <a:rPr lang="en-US" sz="2200" dirty="0">
                <a:solidFill>
                  <a:srgbClr val="FF0000"/>
                </a:solidFill>
              </a:rPr>
              <a:t>that prior uterine surgery may also be a risk factor for </a:t>
            </a:r>
            <a:r>
              <a:rPr lang="en-US" sz="2200" dirty="0" err="1">
                <a:solidFill>
                  <a:srgbClr val="FF0000"/>
                </a:solidFill>
              </a:rPr>
              <a:t>adenomyosis</a:t>
            </a:r>
            <a:r>
              <a:rPr lang="en-US" sz="2200" dirty="0">
                <a:solidFill>
                  <a:srgbClr val="FF0000"/>
                </a:solidFill>
              </a:rPr>
              <a:t>. </a:t>
            </a:r>
          </a:p>
        </p:txBody>
      </p:sp>
    </p:spTree>
    <p:extLst>
      <p:ext uri="{BB962C8B-B14F-4D97-AF65-F5344CB8AC3E}">
        <p14:creationId xmlns:p14="http://schemas.microsoft.com/office/powerpoint/2010/main" val="998653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655638"/>
          </a:xfrm>
        </p:spPr>
        <p:txBody>
          <a:bodyPr>
            <a:normAutofit fontScale="90000"/>
          </a:bodyPr>
          <a:lstStyle/>
          <a:p>
            <a:pPr algn="l" rtl="0"/>
            <a:r>
              <a:rPr lang="en-US" dirty="0">
                <a:solidFill>
                  <a:srgbClr val="FFC000"/>
                </a:solidFill>
              </a:rPr>
              <a:t>PATHOLOGY </a:t>
            </a:r>
          </a:p>
        </p:txBody>
      </p:sp>
      <p:sp>
        <p:nvSpPr>
          <p:cNvPr id="3" name="Content Placeholder 2"/>
          <p:cNvSpPr>
            <a:spLocks noGrp="1"/>
          </p:cNvSpPr>
          <p:nvPr>
            <p:ph idx="1"/>
          </p:nvPr>
        </p:nvSpPr>
        <p:spPr>
          <a:xfrm>
            <a:off x="609600" y="838200"/>
            <a:ext cx="7924800" cy="5867400"/>
          </a:xfrm>
        </p:spPr>
        <p:txBody>
          <a:bodyPr>
            <a:noAutofit/>
          </a:bodyPr>
          <a:lstStyle/>
          <a:p>
            <a:pPr algn="l" rtl="0"/>
            <a:r>
              <a:rPr lang="en-US" sz="2200" dirty="0"/>
              <a:t>Just as endometriosis can be localized or diffuse, </a:t>
            </a:r>
            <a:r>
              <a:rPr lang="en-US" sz="2200" dirty="0" err="1"/>
              <a:t>adenomyosis</a:t>
            </a:r>
            <a:r>
              <a:rPr lang="en-US" sz="2200" dirty="0"/>
              <a:t> can be present diffusely throughout the myometrium, or confined to a discrete area termed an </a:t>
            </a:r>
            <a:r>
              <a:rPr lang="en-US" sz="2200" dirty="0" err="1"/>
              <a:t>adenomyoma</a:t>
            </a:r>
            <a:r>
              <a:rPr lang="en-US" sz="2200" dirty="0"/>
              <a:t>.</a:t>
            </a:r>
          </a:p>
          <a:p>
            <a:pPr algn="l" rtl="0"/>
            <a:r>
              <a:rPr lang="en-US" sz="2200" dirty="0"/>
              <a:t> On gross inspection, the uterus with </a:t>
            </a:r>
            <a:r>
              <a:rPr lang="en-US" sz="2200" dirty="0">
                <a:solidFill>
                  <a:srgbClr val="FF0000"/>
                </a:solidFill>
              </a:rPr>
              <a:t>diffuse </a:t>
            </a:r>
            <a:r>
              <a:rPr lang="en-US" sz="2200" dirty="0" err="1">
                <a:solidFill>
                  <a:srgbClr val="FF0000"/>
                </a:solidFill>
              </a:rPr>
              <a:t>adenomyosis</a:t>
            </a:r>
            <a:r>
              <a:rPr lang="en-US" sz="2200" dirty="0">
                <a:solidFill>
                  <a:srgbClr val="FF0000"/>
                </a:solidFill>
              </a:rPr>
              <a:t> is uniformly enlarged and boggy, in contrast to the irregular and firm appearance of the fibroid uterus. </a:t>
            </a:r>
          </a:p>
          <a:p>
            <a:pPr algn="l" rtl="0"/>
            <a:r>
              <a:rPr lang="en-US" sz="2200" dirty="0" err="1"/>
              <a:t>Adenomyomas</a:t>
            </a:r>
            <a:r>
              <a:rPr lang="en-US" sz="2200" dirty="0"/>
              <a:t> can clinically resemble leiomyomas. </a:t>
            </a:r>
          </a:p>
          <a:p>
            <a:pPr algn="l" rtl="0"/>
            <a:r>
              <a:rPr lang="en-US" sz="2200" dirty="0" err="1">
                <a:solidFill>
                  <a:srgbClr val="FF0000"/>
                </a:solidFill>
              </a:rPr>
              <a:t>Adenomyomas</a:t>
            </a:r>
            <a:r>
              <a:rPr lang="en-US" sz="2200" dirty="0">
                <a:solidFill>
                  <a:srgbClr val="FF0000"/>
                </a:solidFill>
              </a:rPr>
              <a:t> are not easily excised</a:t>
            </a:r>
            <a:r>
              <a:rPr lang="en-US" sz="2200" dirty="0"/>
              <a:t>, unlike myomas, which can be readily shelled out from the surrounding myometrium. A plane is not easily developed and sharp dissection is required. </a:t>
            </a:r>
          </a:p>
          <a:p>
            <a:pPr algn="l" rtl="0"/>
            <a:r>
              <a:rPr lang="en-US" sz="2200" dirty="0"/>
              <a:t>Microscopic appearance  — The pathognomonic feature of </a:t>
            </a:r>
            <a:r>
              <a:rPr lang="en-US" sz="2200" dirty="0" err="1"/>
              <a:t>adenomyosis</a:t>
            </a:r>
            <a:r>
              <a:rPr lang="en-US" sz="2200" dirty="0"/>
              <a:t> is the presence of endometrial tissue within the myometrium at a distance of </a:t>
            </a:r>
            <a:r>
              <a:rPr lang="en-US" sz="2200" dirty="0">
                <a:solidFill>
                  <a:srgbClr val="FF0000"/>
                </a:solidFill>
              </a:rPr>
              <a:t>at least </a:t>
            </a:r>
            <a:r>
              <a:rPr lang="en-US" sz="2200" u="sng" dirty="0">
                <a:solidFill>
                  <a:srgbClr val="FF0000"/>
                </a:solidFill>
              </a:rPr>
              <a:t>one low power field </a:t>
            </a:r>
            <a:r>
              <a:rPr lang="en-US" sz="2200" dirty="0">
                <a:solidFill>
                  <a:srgbClr val="FF0000"/>
                </a:solidFill>
              </a:rPr>
              <a:t>(some authorities insist on two low power fields) from the </a:t>
            </a:r>
            <a:r>
              <a:rPr lang="en-US" sz="2200" dirty="0" err="1">
                <a:solidFill>
                  <a:srgbClr val="FF0000"/>
                </a:solidFill>
              </a:rPr>
              <a:t>endomyometrial</a:t>
            </a:r>
            <a:r>
              <a:rPr lang="en-US" sz="2200" dirty="0">
                <a:solidFill>
                  <a:srgbClr val="FF0000"/>
                </a:solidFill>
              </a:rPr>
              <a:t> junction. </a:t>
            </a:r>
          </a:p>
        </p:txBody>
      </p:sp>
    </p:spTree>
    <p:extLst>
      <p:ext uri="{BB962C8B-B14F-4D97-AF65-F5344CB8AC3E}">
        <p14:creationId xmlns:p14="http://schemas.microsoft.com/office/powerpoint/2010/main" val="3737306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731838"/>
          </a:xfrm>
        </p:spPr>
        <p:txBody>
          <a:bodyPr>
            <a:normAutofit fontScale="90000"/>
          </a:bodyPr>
          <a:lstStyle/>
          <a:p>
            <a:pPr algn="l" rtl="0"/>
            <a:r>
              <a:rPr lang="en-US" dirty="0">
                <a:solidFill>
                  <a:srgbClr val="FFC000"/>
                </a:solidFill>
              </a:rPr>
              <a:t>CLINICAL MANIFESTATIONS </a:t>
            </a:r>
          </a:p>
        </p:txBody>
      </p:sp>
      <p:sp>
        <p:nvSpPr>
          <p:cNvPr id="3" name="Content Placeholder 2"/>
          <p:cNvSpPr>
            <a:spLocks noGrp="1"/>
          </p:cNvSpPr>
          <p:nvPr>
            <p:ph idx="1"/>
          </p:nvPr>
        </p:nvSpPr>
        <p:spPr>
          <a:xfrm>
            <a:off x="609600" y="838200"/>
            <a:ext cx="7924800" cy="5791200"/>
          </a:xfrm>
        </p:spPr>
        <p:txBody>
          <a:bodyPr>
            <a:normAutofit/>
          </a:bodyPr>
          <a:lstStyle/>
          <a:p>
            <a:pPr algn="l" rtl="0"/>
            <a:r>
              <a:rPr lang="en-US" sz="2200" dirty="0">
                <a:solidFill>
                  <a:srgbClr val="FF0000"/>
                </a:solidFill>
              </a:rPr>
              <a:t>Heavy menstrual bleeding and painful menstruation </a:t>
            </a:r>
            <a:r>
              <a:rPr lang="en-US" sz="2200" dirty="0"/>
              <a:t>are the major symptoms of </a:t>
            </a:r>
            <a:r>
              <a:rPr lang="en-US" sz="2200" dirty="0" err="1"/>
              <a:t>adenomyosis</a:t>
            </a:r>
            <a:r>
              <a:rPr lang="en-US" sz="2200" dirty="0"/>
              <a:t>, occurring in approximately 60 and 25 percent of women, respectively. </a:t>
            </a:r>
          </a:p>
          <a:p>
            <a:pPr algn="l" rtl="0"/>
            <a:r>
              <a:rPr lang="en-US" sz="2200" dirty="0"/>
              <a:t>Chronic pelvic pain may occur. Symptoms typically are reported to develop between the ages of 40 and 50 years; </a:t>
            </a:r>
          </a:p>
          <a:p>
            <a:pPr algn="l" rtl="0"/>
            <a:r>
              <a:rPr lang="en-US" sz="2200" dirty="0"/>
              <a:t>Approximately one-third of women are asymptomatic. </a:t>
            </a:r>
          </a:p>
          <a:p>
            <a:pPr algn="l" rtl="0"/>
            <a:r>
              <a:rPr lang="en-US" sz="2200" dirty="0"/>
              <a:t>Physical examination usually reveals diffuse uterine enlargement (often termed "globular" enlargement), generally not exceeding the size of a pregnant uterus at 12 weeks of gestation. However, some women have a normal sized uterus while others develop nodules (termed </a:t>
            </a:r>
            <a:r>
              <a:rPr lang="en-US" sz="2200" dirty="0" err="1"/>
              <a:t>adenomyomas</a:t>
            </a:r>
            <a:r>
              <a:rPr lang="en-US" sz="2200" dirty="0"/>
              <a:t>), which clinically resemble leiomyomas. </a:t>
            </a:r>
          </a:p>
          <a:p>
            <a:pPr algn="l" rtl="0"/>
            <a:r>
              <a:rPr lang="en-US" sz="2200" dirty="0"/>
              <a:t>The uterus may be tender. </a:t>
            </a:r>
          </a:p>
          <a:p>
            <a:pPr algn="l" rtl="0"/>
            <a:r>
              <a:rPr lang="en-US" sz="2200" dirty="0"/>
              <a:t>There is no evidence that uterine </a:t>
            </a:r>
            <a:r>
              <a:rPr lang="en-US" sz="2200" dirty="0" err="1"/>
              <a:t>adenomyosis</a:t>
            </a:r>
            <a:r>
              <a:rPr lang="en-US" sz="2200" dirty="0"/>
              <a:t> affects the risk of spontaneous abortion or other obstetric outcomes</a:t>
            </a:r>
          </a:p>
          <a:p>
            <a:pPr algn="l" rtl="0"/>
            <a:endParaRPr lang="en-US" dirty="0"/>
          </a:p>
        </p:txBody>
      </p:sp>
    </p:spTree>
    <p:extLst>
      <p:ext uri="{BB962C8B-B14F-4D97-AF65-F5344CB8AC3E}">
        <p14:creationId xmlns:p14="http://schemas.microsoft.com/office/powerpoint/2010/main" val="1728493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sz="4000" dirty="0">
                <a:solidFill>
                  <a:srgbClr val="FFC000"/>
                </a:solidFill>
              </a:rPr>
              <a:t>TERMINOLOGY AND LOCATION</a:t>
            </a:r>
          </a:p>
        </p:txBody>
      </p:sp>
      <p:sp>
        <p:nvSpPr>
          <p:cNvPr id="3" name="Content Placeholder 2"/>
          <p:cNvSpPr>
            <a:spLocks noGrp="1"/>
          </p:cNvSpPr>
          <p:nvPr>
            <p:ph idx="1"/>
          </p:nvPr>
        </p:nvSpPr>
        <p:spPr>
          <a:xfrm>
            <a:off x="304800" y="1447800"/>
            <a:ext cx="8153400" cy="5257800"/>
          </a:xfrm>
        </p:spPr>
        <p:txBody>
          <a:bodyPr>
            <a:noAutofit/>
          </a:bodyPr>
          <a:lstStyle/>
          <a:p>
            <a:pPr algn="l" rtl="0"/>
            <a:r>
              <a:rPr lang="en-US" sz="2000" dirty="0"/>
              <a:t>Intramural myomas – These leiomyomas develop from within the uterine wall. They may enlarge sufficiently to distort the uterine cavity or serosal surface. </a:t>
            </a:r>
            <a:r>
              <a:rPr lang="en-US" sz="2000" b="1" dirty="0">
                <a:solidFill>
                  <a:srgbClr val="00B050"/>
                </a:solidFill>
              </a:rPr>
              <a:t>Asymptomatic</a:t>
            </a:r>
          </a:p>
          <a:p>
            <a:pPr algn="l" rtl="0"/>
            <a:r>
              <a:rPr lang="en-US" sz="2000" dirty="0"/>
              <a:t>Submucosal myomas – These leiomyomas derive from myometrial cells just below the endometrium. These neoplasms </a:t>
            </a:r>
            <a:r>
              <a:rPr lang="en-US" sz="2000" dirty="0">
                <a:solidFill>
                  <a:srgbClr val="FF0000"/>
                </a:solidFill>
              </a:rPr>
              <a:t>often protrude into the uterine cavity </a:t>
            </a:r>
            <a:r>
              <a:rPr lang="en-US" sz="2000" b="1" dirty="0">
                <a:solidFill>
                  <a:srgbClr val="00B050"/>
                </a:solidFill>
              </a:rPr>
              <a:t>Bleeding</a:t>
            </a:r>
          </a:p>
          <a:p>
            <a:pPr algn="l" rtl="0"/>
            <a:r>
              <a:rPr lang="en-US" sz="2000" dirty="0" err="1"/>
              <a:t>Subserosal</a:t>
            </a:r>
            <a:r>
              <a:rPr lang="en-US" sz="2000" dirty="0"/>
              <a:t> myomas – These leiomyomas originate from the myometrium at the serosal surface of the uterus. They can have a broad or pedunculated base  and may be </a:t>
            </a:r>
            <a:r>
              <a:rPr lang="en-US" sz="2000" dirty="0" err="1"/>
              <a:t>intraligamentary</a:t>
            </a:r>
            <a:r>
              <a:rPr lang="en-US" sz="2000" dirty="0"/>
              <a:t> (</a:t>
            </a:r>
            <a:r>
              <a:rPr lang="en-US" sz="2000" dirty="0" err="1"/>
              <a:t>ie</a:t>
            </a:r>
            <a:r>
              <a:rPr lang="en-US" sz="2000" dirty="0"/>
              <a:t>, extending between the folds of the broad ligament). </a:t>
            </a:r>
            <a:r>
              <a:rPr lang="en-US" sz="2000" b="1" dirty="0">
                <a:solidFill>
                  <a:srgbClr val="00B050"/>
                </a:solidFill>
              </a:rPr>
              <a:t>1.Torsion&gt; may undergo necrosis &gt; severe pain </a:t>
            </a:r>
          </a:p>
          <a:p>
            <a:pPr algn="l" rtl="0"/>
            <a:r>
              <a:rPr lang="en-US" sz="2000" dirty="0"/>
              <a:t>Cervical myomas – These leiomyomas are located in the cervix, rather than the uterine corpus. </a:t>
            </a:r>
            <a:r>
              <a:rPr lang="en-US" sz="2000" b="1" dirty="0">
                <a:solidFill>
                  <a:srgbClr val="00B050"/>
                </a:solidFill>
              </a:rPr>
              <a:t>2. Pressure symptoms</a:t>
            </a:r>
          </a:p>
        </p:txBody>
      </p:sp>
    </p:spTree>
    <p:extLst>
      <p:ext uri="{BB962C8B-B14F-4D97-AF65-F5344CB8AC3E}">
        <p14:creationId xmlns:p14="http://schemas.microsoft.com/office/powerpoint/2010/main" val="92855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808038"/>
          </a:xfrm>
        </p:spPr>
        <p:txBody>
          <a:bodyPr/>
          <a:lstStyle/>
          <a:p>
            <a:pPr algn="l" rtl="0"/>
            <a:r>
              <a:rPr lang="en-US" dirty="0">
                <a:solidFill>
                  <a:srgbClr val="FFC000"/>
                </a:solidFill>
              </a:rPr>
              <a:t>DIAGNOSIS</a:t>
            </a:r>
          </a:p>
        </p:txBody>
      </p:sp>
      <p:sp>
        <p:nvSpPr>
          <p:cNvPr id="3" name="Content Placeholder 2"/>
          <p:cNvSpPr>
            <a:spLocks noGrp="1"/>
          </p:cNvSpPr>
          <p:nvPr>
            <p:ph idx="1"/>
          </p:nvPr>
        </p:nvSpPr>
        <p:spPr>
          <a:xfrm>
            <a:off x="609600" y="914400"/>
            <a:ext cx="7924800" cy="5562600"/>
          </a:xfrm>
        </p:spPr>
        <p:txBody>
          <a:bodyPr>
            <a:normAutofit/>
          </a:bodyPr>
          <a:lstStyle/>
          <a:p>
            <a:pPr algn="l" rtl="0"/>
            <a:r>
              <a:rPr lang="en-US" dirty="0"/>
              <a:t> </a:t>
            </a:r>
            <a:r>
              <a:rPr lang="en-US" sz="2200" dirty="0"/>
              <a:t>A definitive diagnosis of </a:t>
            </a:r>
            <a:r>
              <a:rPr lang="en-US" sz="2200" dirty="0" err="1"/>
              <a:t>adenomyosis</a:t>
            </a:r>
            <a:r>
              <a:rPr lang="en-US" sz="2200" dirty="0"/>
              <a:t> can only be made from histological examination of a hysterectomy specimen. </a:t>
            </a:r>
          </a:p>
          <a:p>
            <a:pPr algn="l" rtl="0"/>
            <a:r>
              <a:rPr lang="en-US" sz="2200" dirty="0"/>
              <a:t>The preoperative diagnosis is suggested by characteristic clinical manifestations (</a:t>
            </a:r>
            <a:r>
              <a:rPr lang="en-US" sz="2200" dirty="0" err="1"/>
              <a:t>ie</a:t>
            </a:r>
            <a:r>
              <a:rPr lang="en-US" sz="2200" dirty="0"/>
              <a:t>, menorrhagia and dysmenorrhea with a uniformly enlarged uterus) in the absence of endometriosis or leiomyomas. </a:t>
            </a:r>
          </a:p>
          <a:p>
            <a:pPr algn="l" rtl="0"/>
            <a:r>
              <a:rPr lang="en-US" sz="2200" dirty="0"/>
              <a:t>MRI is clearly the best imaging technique, but is expensive. </a:t>
            </a:r>
          </a:p>
          <a:p>
            <a:pPr algn="l" rtl="0"/>
            <a:r>
              <a:rPr lang="en-US" sz="2200" dirty="0"/>
              <a:t>Transvaginal ultrasound, although less accurate than MRI, can be useful for assessment of a woman with suspected </a:t>
            </a:r>
            <a:r>
              <a:rPr lang="en-US" sz="2200" dirty="0" err="1"/>
              <a:t>adenomyosis</a:t>
            </a:r>
            <a:endParaRPr lang="en-US" sz="2200" dirty="0"/>
          </a:p>
          <a:p>
            <a:pPr algn="l" rtl="0"/>
            <a:r>
              <a:rPr lang="en-US" sz="2200" dirty="0"/>
              <a:t>Sensitivity of needle biopsy depends upon several factors, including the extent of disease, number of biopsy specimens obtained, sampling site, needle gauge, and operator experience. Needle biopsy is not a common practice and is reserved for clinical situation in which a malignancy needs to be excluded. </a:t>
            </a:r>
          </a:p>
          <a:p>
            <a:pPr algn="l" rtl="0"/>
            <a:endParaRPr lang="en-US" dirty="0"/>
          </a:p>
        </p:txBody>
      </p:sp>
    </p:spTree>
    <p:extLst>
      <p:ext uri="{BB962C8B-B14F-4D97-AF65-F5344CB8AC3E}">
        <p14:creationId xmlns:p14="http://schemas.microsoft.com/office/powerpoint/2010/main" val="1421566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362"/>
            <a:ext cx="7924800" cy="731838"/>
          </a:xfrm>
        </p:spPr>
        <p:txBody>
          <a:bodyPr>
            <a:normAutofit fontScale="90000"/>
          </a:bodyPr>
          <a:lstStyle/>
          <a:p>
            <a:pPr algn="l" rtl="0"/>
            <a:r>
              <a:rPr lang="en-US" dirty="0">
                <a:solidFill>
                  <a:srgbClr val="FFC000"/>
                </a:solidFill>
              </a:rPr>
              <a:t>TREATMENT</a:t>
            </a:r>
          </a:p>
        </p:txBody>
      </p:sp>
      <p:sp>
        <p:nvSpPr>
          <p:cNvPr id="3" name="Content Placeholder 2"/>
          <p:cNvSpPr>
            <a:spLocks noGrp="1"/>
          </p:cNvSpPr>
          <p:nvPr>
            <p:ph idx="1"/>
          </p:nvPr>
        </p:nvSpPr>
        <p:spPr>
          <a:xfrm>
            <a:off x="304800" y="838200"/>
            <a:ext cx="8534400" cy="5715000"/>
          </a:xfrm>
        </p:spPr>
        <p:txBody>
          <a:bodyPr>
            <a:normAutofit lnSpcReduction="10000"/>
          </a:bodyPr>
          <a:lstStyle/>
          <a:p>
            <a:pPr algn="l" rtl="0"/>
            <a:r>
              <a:rPr lang="en-US" sz="2200" dirty="0"/>
              <a:t>The only guaranteed treatment for </a:t>
            </a:r>
            <a:r>
              <a:rPr lang="en-US" sz="2200" dirty="0" err="1"/>
              <a:t>adenomyosis</a:t>
            </a:r>
            <a:r>
              <a:rPr lang="en-US" sz="2200" dirty="0"/>
              <a:t> </a:t>
            </a:r>
            <a:r>
              <a:rPr lang="en-US" sz="2200" dirty="0">
                <a:solidFill>
                  <a:srgbClr val="FF0000"/>
                </a:solidFill>
              </a:rPr>
              <a:t>is total hysterectomy</a:t>
            </a:r>
            <a:r>
              <a:rPr lang="en-US" sz="2200" dirty="0"/>
              <a:t>. Since disease is confined to the uterus, ovarian conservation can be employed unless there are other contraindications. </a:t>
            </a:r>
          </a:p>
          <a:p>
            <a:pPr algn="l" rtl="0"/>
            <a:r>
              <a:rPr lang="en-US" sz="2200" dirty="0"/>
              <a:t>There are no large or controlled studies of medical or limited surgical therapy for this disease. </a:t>
            </a:r>
          </a:p>
          <a:p>
            <a:pPr algn="l" rtl="0"/>
            <a:r>
              <a:rPr lang="en-US" sz="2200" dirty="0"/>
              <a:t>Hormonal manipulation </a:t>
            </a:r>
            <a:r>
              <a:rPr lang="en-US" sz="2200" dirty="0">
                <a:solidFill>
                  <a:srgbClr val="FF0000"/>
                </a:solidFill>
              </a:rPr>
              <a:t>with </a:t>
            </a:r>
            <a:r>
              <a:rPr lang="en-US" sz="2200" dirty="0" err="1">
                <a:solidFill>
                  <a:srgbClr val="FF0000"/>
                </a:solidFill>
              </a:rPr>
              <a:t>progestins</a:t>
            </a:r>
            <a:r>
              <a:rPr lang="en-US" sz="2200" dirty="0">
                <a:solidFill>
                  <a:srgbClr val="FF0000"/>
                </a:solidFill>
              </a:rPr>
              <a:t> (including the </a:t>
            </a:r>
            <a:r>
              <a:rPr lang="en-US" sz="2200" dirty="0" err="1">
                <a:solidFill>
                  <a:srgbClr val="FF0000"/>
                </a:solidFill>
              </a:rPr>
              <a:t>levonorgestrel</a:t>
            </a:r>
            <a:r>
              <a:rPr lang="en-US" sz="2200" dirty="0">
                <a:solidFill>
                  <a:srgbClr val="FF0000"/>
                </a:solidFill>
              </a:rPr>
              <a:t>-releasing intrauterine contraception [IUC]), gonadotropin releasing hormone analogs, or aromatase inhibitors may be effective for reducing menorrhagia and dysmenorrhea, </a:t>
            </a:r>
            <a:r>
              <a:rPr lang="en-US" sz="2200" dirty="0"/>
              <a:t>as in endometriosis</a:t>
            </a:r>
          </a:p>
          <a:p>
            <a:pPr algn="l" rtl="0"/>
            <a:r>
              <a:rPr lang="en-US" sz="2200" dirty="0">
                <a:solidFill>
                  <a:srgbClr val="FF0000"/>
                </a:solidFill>
              </a:rPr>
              <a:t>While estrogen-progestin contraceptives </a:t>
            </a:r>
            <a:r>
              <a:rPr lang="en-US" sz="2200" dirty="0"/>
              <a:t>are frequently used as </a:t>
            </a:r>
            <a:r>
              <a:rPr lang="en-US" sz="2200" dirty="0">
                <a:solidFill>
                  <a:srgbClr val="FF0000"/>
                </a:solidFill>
              </a:rPr>
              <a:t>primary treatment for dysmenorrhea</a:t>
            </a:r>
            <a:r>
              <a:rPr lang="en-US" sz="2200" dirty="0"/>
              <a:t>, the efficacy of these contraceptives specifically for </a:t>
            </a:r>
            <a:r>
              <a:rPr lang="en-US" sz="2200" dirty="0" err="1"/>
              <a:t>adenomyosis</a:t>
            </a:r>
            <a:r>
              <a:rPr lang="en-US" sz="2200" dirty="0"/>
              <a:t> is not known. </a:t>
            </a:r>
          </a:p>
          <a:p>
            <a:pPr algn="l" rtl="0"/>
            <a:r>
              <a:rPr lang="en-US" sz="2200" dirty="0"/>
              <a:t>Conservative surgery using </a:t>
            </a:r>
            <a:r>
              <a:rPr lang="en-US" sz="2200" dirty="0" err="1"/>
              <a:t>endomyometrial</a:t>
            </a:r>
            <a:r>
              <a:rPr lang="en-US" sz="2200" dirty="0"/>
              <a:t> ablation or resection, laparoscopic myometrial electrocoagulation, or excision of </a:t>
            </a:r>
            <a:r>
              <a:rPr lang="en-US" sz="2200" dirty="0" err="1"/>
              <a:t>adenomyosis</a:t>
            </a:r>
            <a:r>
              <a:rPr lang="en-US" sz="2200" dirty="0"/>
              <a:t> has been helpful in some patients, although follow-up has been restricted to three years . </a:t>
            </a:r>
          </a:p>
          <a:p>
            <a:pPr algn="l" rtl="0"/>
            <a:endParaRPr lang="en-US" dirty="0"/>
          </a:p>
        </p:txBody>
      </p:sp>
    </p:spTree>
    <p:extLst>
      <p:ext uri="{BB962C8B-B14F-4D97-AF65-F5344CB8AC3E}">
        <p14:creationId xmlns:p14="http://schemas.microsoft.com/office/powerpoint/2010/main" val="1057230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924800" cy="655638"/>
          </a:xfrm>
        </p:spPr>
        <p:txBody>
          <a:bodyPr>
            <a:normAutofit fontScale="90000"/>
          </a:bodyPr>
          <a:lstStyle/>
          <a:p>
            <a:pPr algn="l" rtl="0"/>
            <a:r>
              <a:rPr lang="en-US" sz="3600" dirty="0">
                <a:solidFill>
                  <a:srgbClr val="FFC000"/>
                </a:solidFill>
              </a:rPr>
              <a:t>benign cervical lesions- </a:t>
            </a:r>
            <a:r>
              <a:rPr lang="en-US" sz="2000" b="1" cap="none" dirty="0">
                <a:solidFill>
                  <a:srgbClr val="00B050"/>
                </a:solidFill>
              </a:rPr>
              <a:t>stenosis – </a:t>
            </a:r>
            <a:r>
              <a:rPr lang="en-US" sz="2000" b="1" cap="none" dirty="0" err="1">
                <a:solidFill>
                  <a:srgbClr val="00B050"/>
                </a:solidFill>
              </a:rPr>
              <a:t>ectropion</a:t>
            </a:r>
            <a:r>
              <a:rPr lang="en-US" sz="2000" b="1" cap="none" dirty="0">
                <a:solidFill>
                  <a:srgbClr val="00B050"/>
                </a:solidFill>
              </a:rPr>
              <a:t> – </a:t>
            </a:r>
            <a:r>
              <a:rPr lang="en-US" sz="2000" b="1" cap="none" dirty="0" err="1">
                <a:solidFill>
                  <a:srgbClr val="00B050"/>
                </a:solidFill>
              </a:rPr>
              <a:t>cervicitis</a:t>
            </a:r>
            <a:r>
              <a:rPr lang="en-US" sz="2000" b="1" cap="none" dirty="0">
                <a:solidFill>
                  <a:srgbClr val="00B050"/>
                </a:solidFill>
              </a:rPr>
              <a:t>- cystic (</a:t>
            </a:r>
            <a:r>
              <a:rPr lang="en-US" sz="2000" b="1" cap="none" dirty="0" err="1">
                <a:solidFill>
                  <a:srgbClr val="00B050"/>
                </a:solidFill>
              </a:rPr>
              <a:t>nabothian</a:t>
            </a:r>
            <a:r>
              <a:rPr lang="en-US" sz="2000" b="1" cap="none" dirty="0">
                <a:solidFill>
                  <a:srgbClr val="00B050"/>
                </a:solidFill>
              </a:rPr>
              <a:t>, mesonephric) – non cystic (polyps , warts)</a:t>
            </a:r>
            <a:endParaRPr lang="en-US" b="1" dirty="0">
              <a:solidFill>
                <a:srgbClr val="00B050"/>
              </a:solidFill>
            </a:endParaRPr>
          </a:p>
        </p:txBody>
      </p:sp>
      <p:sp>
        <p:nvSpPr>
          <p:cNvPr id="3" name="Content Placeholder 2"/>
          <p:cNvSpPr>
            <a:spLocks noGrp="1"/>
          </p:cNvSpPr>
          <p:nvPr>
            <p:ph idx="1"/>
          </p:nvPr>
        </p:nvSpPr>
        <p:spPr>
          <a:xfrm>
            <a:off x="533400" y="1008965"/>
            <a:ext cx="8610600" cy="5638800"/>
          </a:xfrm>
        </p:spPr>
        <p:txBody>
          <a:bodyPr>
            <a:noAutofit/>
          </a:bodyPr>
          <a:lstStyle/>
          <a:p>
            <a:pPr algn="l" rtl="0"/>
            <a:r>
              <a:rPr lang="en-US" sz="1800" dirty="0"/>
              <a:t>ECTROPION  </a:t>
            </a:r>
          </a:p>
          <a:p>
            <a:pPr algn="l" rtl="0"/>
            <a:r>
              <a:rPr lang="en-US" sz="1800" dirty="0">
                <a:solidFill>
                  <a:srgbClr val="FF0000"/>
                </a:solidFill>
              </a:rPr>
              <a:t>Ectropion occurs when eversion of the endocervix exposes columnar epithelium to the vaginal </a:t>
            </a:r>
            <a:r>
              <a:rPr lang="en-US" sz="1800" dirty="0"/>
              <a:t>milieu. The everted epithelium has a </a:t>
            </a:r>
            <a:r>
              <a:rPr lang="en-US" sz="1800" dirty="0">
                <a:solidFill>
                  <a:srgbClr val="FF0000"/>
                </a:solidFill>
              </a:rPr>
              <a:t>reddish appearance similar to granulation tissue, and may be covered by a yellow turbid discharge. </a:t>
            </a:r>
          </a:p>
          <a:p>
            <a:pPr algn="l" rtl="0"/>
            <a:r>
              <a:rPr lang="en-US" sz="1800" dirty="0">
                <a:solidFill>
                  <a:srgbClr val="FF0000"/>
                </a:solidFill>
              </a:rPr>
              <a:t>Ectropion is common in adolescents</a:t>
            </a:r>
            <a:r>
              <a:rPr lang="en-US" sz="1800" dirty="0"/>
              <a:t>. After adolescence, it may be observed in women who are pregnant or taking estrogen-progestin contraceptives or who had a cervical laceration during labor and delivery. </a:t>
            </a:r>
          </a:p>
          <a:p>
            <a:pPr algn="l" rtl="0"/>
            <a:r>
              <a:rPr lang="en-US" sz="1800" dirty="0"/>
              <a:t>Ectropion has also been called erosion, which is a poor term because it implies that the superficial squamous cells have eroded away to expose underlying tissue. </a:t>
            </a:r>
          </a:p>
          <a:p>
            <a:pPr algn="l" rtl="0"/>
            <a:r>
              <a:rPr lang="en-US" sz="1800" dirty="0">
                <a:solidFill>
                  <a:srgbClr val="FF0000"/>
                </a:solidFill>
              </a:rPr>
              <a:t>Ectropion should not be treated except in the rare occurrence of excessive mucous discharge or spotting that is very bothersome to the woman. In such cases, malignancy should be excluded before undertaking any treatment. </a:t>
            </a:r>
          </a:p>
          <a:p>
            <a:pPr algn="l" rtl="0"/>
            <a:r>
              <a:rPr lang="en-US" sz="1800" dirty="0"/>
              <a:t>An ablative procedure using </a:t>
            </a:r>
            <a:r>
              <a:rPr lang="en-US" sz="1800" dirty="0" err="1"/>
              <a:t>cryocautery</a:t>
            </a:r>
            <a:r>
              <a:rPr lang="en-US" sz="1800" dirty="0"/>
              <a:t> or electrocautery is effective, but is invasive and will result in copious vaginal discharge until healing is completed, which may take weeks. Ablative treatment can also result in cervical stenosis, which can adversely affect future fertility and, if pregnancy is achieved, labor and delivery. As an alternative, we suggest a </a:t>
            </a:r>
            <a:r>
              <a:rPr lang="en-US" sz="1800" dirty="0">
                <a:solidFill>
                  <a:srgbClr val="FF0000"/>
                </a:solidFill>
              </a:rPr>
              <a:t>two-week trial of an acidifying agent, such as boric acid suppositories 600 mg vaginally at bedtime,</a:t>
            </a:r>
            <a:r>
              <a:rPr lang="en-US" sz="1800" dirty="0"/>
              <a:t> which may be effective. Use of deoxyribonucleic acid 5 mg vaginal suppositories has also been reported.</a:t>
            </a:r>
          </a:p>
        </p:txBody>
      </p:sp>
      <p:sp>
        <p:nvSpPr>
          <p:cNvPr id="4" name="TextBox 3"/>
          <p:cNvSpPr txBox="1"/>
          <p:nvPr/>
        </p:nvSpPr>
        <p:spPr>
          <a:xfrm>
            <a:off x="0" y="3828365"/>
            <a:ext cx="914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a:solidFill>
                  <a:srgbClr val="00B050"/>
                </a:solidFill>
              </a:rPr>
              <a:t>When to treat </a:t>
            </a:r>
          </a:p>
        </p:txBody>
      </p:sp>
    </p:spTree>
    <p:extLst>
      <p:ext uri="{BB962C8B-B14F-4D97-AF65-F5344CB8AC3E}">
        <p14:creationId xmlns:p14="http://schemas.microsoft.com/office/powerpoint/2010/main" val="3253011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700" y="779378"/>
            <a:ext cx="7848600" cy="5299244"/>
          </a:xfrm>
        </p:spPr>
      </p:pic>
    </p:spTree>
    <p:extLst>
      <p:ext uri="{BB962C8B-B14F-4D97-AF65-F5344CB8AC3E}">
        <p14:creationId xmlns:p14="http://schemas.microsoft.com/office/powerpoint/2010/main" val="3456908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7924800" cy="6019800"/>
          </a:xfrm>
        </p:spPr>
        <p:txBody>
          <a:bodyPr>
            <a:noAutofit/>
          </a:bodyPr>
          <a:lstStyle/>
          <a:p>
            <a:pPr algn="l" rtl="0"/>
            <a:r>
              <a:rPr lang="en-US" sz="2400" dirty="0"/>
              <a:t>CERVICITIS </a:t>
            </a:r>
          </a:p>
          <a:p>
            <a:pPr algn="l" rtl="0"/>
            <a:r>
              <a:rPr lang="en-US" sz="2400" dirty="0"/>
              <a:t>Cervicitis is classified as either acute or chronic. </a:t>
            </a:r>
          </a:p>
          <a:p>
            <a:pPr algn="l" rtl="0"/>
            <a:r>
              <a:rPr lang="en-US" sz="2400" dirty="0"/>
              <a:t>The most common symptom, and often the only one, is </a:t>
            </a:r>
            <a:r>
              <a:rPr lang="en-US" sz="2400" dirty="0">
                <a:solidFill>
                  <a:srgbClr val="FF0000"/>
                </a:solidFill>
              </a:rPr>
              <a:t>purulent vaginal discharge. </a:t>
            </a:r>
          </a:p>
          <a:p>
            <a:pPr algn="l" rtl="0"/>
            <a:r>
              <a:rPr lang="en-US" sz="2400" dirty="0"/>
              <a:t>The appearance of the acutely inflamed cervix varies greatly, depending upon the degree of involvement and the infecting organism. </a:t>
            </a:r>
            <a:r>
              <a:rPr lang="en-US" sz="2400" dirty="0">
                <a:solidFill>
                  <a:srgbClr val="FF0000"/>
                </a:solidFill>
              </a:rPr>
              <a:t>Mucopurulent cervical discharge, cervical friability, and cervical edema are characteristics of both gonococcal and chlamydial </a:t>
            </a:r>
            <a:r>
              <a:rPr lang="en-US" sz="2400" dirty="0"/>
              <a:t>cervicitis; the latter is more common. </a:t>
            </a:r>
          </a:p>
          <a:p>
            <a:pPr algn="l" rtl="0"/>
            <a:r>
              <a:rPr lang="en-US" sz="2400" dirty="0">
                <a:solidFill>
                  <a:srgbClr val="FF0000"/>
                </a:solidFill>
              </a:rPr>
              <a:t>Punctate hemorrhages </a:t>
            </a:r>
            <a:r>
              <a:rPr lang="en-US" sz="2400" dirty="0"/>
              <a:t>on the vagina and cervix </a:t>
            </a:r>
            <a:r>
              <a:rPr lang="en-US" sz="2400" dirty="0">
                <a:solidFill>
                  <a:srgbClr val="FF0000"/>
                </a:solidFill>
              </a:rPr>
              <a:t>suggest trichomonas infection</a:t>
            </a:r>
            <a:r>
              <a:rPr lang="en-US" sz="2400" dirty="0"/>
              <a:t>. </a:t>
            </a:r>
          </a:p>
          <a:p>
            <a:pPr algn="l" rtl="0"/>
            <a:r>
              <a:rPr lang="en-US" sz="2400" dirty="0">
                <a:solidFill>
                  <a:srgbClr val="FF0000"/>
                </a:solidFill>
              </a:rPr>
              <a:t>Vesicular or ulcerative </a:t>
            </a:r>
            <a:r>
              <a:rPr lang="en-US" sz="2400" dirty="0"/>
              <a:t>lesions suggest infection with </a:t>
            </a:r>
            <a:r>
              <a:rPr lang="en-US" sz="2400" dirty="0">
                <a:solidFill>
                  <a:srgbClr val="FF0000"/>
                </a:solidFill>
              </a:rPr>
              <a:t>herpes simplex virus </a:t>
            </a:r>
            <a:r>
              <a:rPr lang="en-US" sz="2400" dirty="0"/>
              <a:t>(HSV). </a:t>
            </a:r>
          </a:p>
        </p:txBody>
      </p:sp>
    </p:spTree>
    <p:extLst>
      <p:ext uri="{BB962C8B-B14F-4D97-AF65-F5344CB8AC3E}">
        <p14:creationId xmlns:p14="http://schemas.microsoft.com/office/powerpoint/2010/main" val="4134093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731838"/>
          </a:xfrm>
        </p:spPr>
        <p:txBody>
          <a:bodyPr>
            <a:normAutofit fontScale="90000"/>
          </a:bodyPr>
          <a:lstStyle/>
          <a:p>
            <a:pPr algn="l" rtl="0"/>
            <a:r>
              <a:rPr lang="en-US" dirty="0">
                <a:solidFill>
                  <a:srgbClr val="FFC000"/>
                </a:solidFill>
              </a:rPr>
              <a:t>CYSTIC LESIONS  </a:t>
            </a:r>
          </a:p>
        </p:txBody>
      </p:sp>
      <p:sp>
        <p:nvSpPr>
          <p:cNvPr id="3" name="Content Placeholder 2"/>
          <p:cNvSpPr>
            <a:spLocks noGrp="1"/>
          </p:cNvSpPr>
          <p:nvPr>
            <p:ph idx="1"/>
          </p:nvPr>
        </p:nvSpPr>
        <p:spPr>
          <a:xfrm>
            <a:off x="304800" y="838200"/>
            <a:ext cx="8534400" cy="5791200"/>
          </a:xfrm>
        </p:spPr>
        <p:txBody>
          <a:bodyPr>
            <a:normAutofit/>
          </a:bodyPr>
          <a:lstStyle/>
          <a:p>
            <a:pPr algn="l" rtl="0"/>
            <a:r>
              <a:rPr lang="en-US" sz="2200" dirty="0"/>
              <a:t>Cervical cysts are usually asymptomatic, but may cause </a:t>
            </a:r>
            <a:r>
              <a:rPr lang="en-US" sz="2200" dirty="0">
                <a:solidFill>
                  <a:srgbClr val="FF0000"/>
                </a:solidFill>
              </a:rPr>
              <a:t>dyspareunia or a pressure sensation. </a:t>
            </a:r>
          </a:p>
          <a:p>
            <a:pPr algn="l" rtl="0"/>
            <a:r>
              <a:rPr lang="en-US" sz="2200" dirty="0" err="1">
                <a:solidFill>
                  <a:srgbClr val="FFC000"/>
                </a:solidFill>
              </a:rPr>
              <a:t>Nabothian</a:t>
            </a:r>
            <a:r>
              <a:rPr lang="en-US" sz="2200" dirty="0">
                <a:solidFill>
                  <a:srgbClr val="FFC000"/>
                </a:solidFill>
              </a:rPr>
              <a:t> cysts </a:t>
            </a:r>
            <a:r>
              <a:rPr lang="en-US" sz="2200" dirty="0"/>
              <a:t> — </a:t>
            </a:r>
            <a:r>
              <a:rPr lang="en-US" sz="2200" dirty="0" err="1"/>
              <a:t>Nabothian</a:t>
            </a:r>
            <a:r>
              <a:rPr lang="en-US" sz="2200" dirty="0"/>
              <a:t> cysts (also </a:t>
            </a:r>
            <a:r>
              <a:rPr lang="en-US" sz="2200" dirty="0">
                <a:solidFill>
                  <a:srgbClr val="FF0000"/>
                </a:solidFill>
              </a:rPr>
              <a:t>called mucinous retention cysts, epithelial inclusion cysts</a:t>
            </a:r>
            <a:r>
              <a:rPr lang="en-US" sz="2200" dirty="0"/>
              <a:t>) are discrete cystic </a:t>
            </a:r>
            <a:r>
              <a:rPr lang="en-US" sz="2200" dirty="0">
                <a:solidFill>
                  <a:srgbClr val="FF0000"/>
                </a:solidFill>
              </a:rPr>
              <a:t>structures that form when a cleft of columnar epithelium becomes covered with squamous cells and the columnar cells continue to secrete mucoid material</a:t>
            </a:r>
            <a:r>
              <a:rPr lang="en-US" sz="2200" dirty="0"/>
              <a:t>. The cysts vary from microscopic to several centimeters in size; the larger ones project above the surface of the </a:t>
            </a:r>
            <a:r>
              <a:rPr lang="en-US" sz="2200" dirty="0" err="1"/>
              <a:t>portio</a:t>
            </a:r>
            <a:r>
              <a:rPr lang="en-US" sz="2200" dirty="0"/>
              <a:t>. They may appear translucent or opaque. </a:t>
            </a:r>
            <a:r>
              <a:rPr lang="en-US" sz="2200" dirty="0" err="1"/>
              <a:t>Nabothian</a:t>
            </a:r>
            <a:r>
              <a:rPr lang="en-US" sz="2200" dirty="0"/>
              <a:t> cysts may occur </a:t>
            </a:r>
            <a:r>
              <a:rPr lang="en-US" sz="2200" dirty="0">
                <a:solidFill>
                  <a:srgbClr val="FF0000"/>
                </a:solidFill>
              </a:rPr>
              <a:t>following minor trauma or childbirth</a:t>
            </a:r>
            <a:r>
              <a:rPr lang="en-US" sz="2200" dirty="0"/>
              <a:t>. </a:t>
            </a:r>
          </a:p>
          <a:p>
            <a:pPr marL="400050" lvl="1" indent="0" algn="l" rtl="0">
              <a:buNone/>
            </a:pPr>
            <a:r>
              <a:rPr lang="en-US" sz="2200" dirty="0"/>
              <a:t>The only indication for treatment is relief from pain or a bothersome feeling of fullness in the vagina</a:t>
            </a:r>
            <a:r>
              <a:rPr lang="en-US" sz="2200" dirty="0">
                <a:solidFill>
                  <a:srgbClr val="FF0000"/>
                </a:solidFill>
              </a:rPr>
              <a:t>. Ablation of the cyst using electrocautery </a:t>
            </a:r>
            <a:r>
              <a:rPr lang="en-US" sz="2200" dirty="0"/>
              <a:t>is the usual approach; however, if the diagnosis is uncertain, excision to evaluate histopathology is advised. The main </a:t>
            </a:r>
            <a:r>
              <a:rPr lang="en-US" sz="2200" dirty="0">
                <a:solidFill>
                  <a:srgbClr val="FF0000"/>
                </a:solidFill>
              </a:rPr>
              <a:t>disadvantage to surgical treatment is the possibility of causing scar tissue, which itself can lead to dyspareunia. </a:t>
            </a:r>
          </a:p>
          <a:p>
            <a:pPr algn="l" rtl="0"/>
            <a:endParaRPr lang="en-US" dirty="0"/>
          </a:p>
        </p:txBody>
      </p:sp>
    </p:spTree>
    <p:extLst>
      <p:ext uri="{BB962C8B-B14F-4D97-AF65-F5344CB8AC3E}">
        <p14:creationId xmlns:p14="http://schemas.microsoft.com/office/powerpoint/2010/main" val="1256152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424" y="661857"/>
            <a:ext cx="8217152" cy="5534287"/>
          </a:xfrm>
        </p:spPr>
      </p:pic>
    </p:spTree>
    <p:extLst>
      <p:ext uri="{BB962C8B-B14F-4D97-AF65-F5344CB8AC3E}">
        <p14:creationId xmlns:p14="http://schemas.microsoft.com/office/powerpoint/2010/main" val="1967679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7924800" cy="4114800"/>
          </a:xfrm>
        </p:spPr>
        <p:txBody>
          <a:bodyPr>
            <a:noAutofit/>
          </a:bodyPr>
          <a:lstStyle/>
          <a:p>
            <a:pPr algn="l" rtl="0"/>
            <a:r>
              <a:rPr lang="en-US" sz="2400" dirty="0">
                <a:solidFill>
                  <a:srgbClr val="FFC000"/>
                </a:solidFill>
              </a:rPr>
              <a:t>Mesonephric cysts   </a:t>
            </a:r>
          </a:p>
          <a:p>
            <a:pPr marL="400050" lvl="1" indent="0" algn="l" rtl="0">
              <a:buNone/>
            </a:pPr>
            <a:r>
              <a:rPr lang="en-US" sz="2400" dirty="0"/>
              <a:t>Microscopic </a:t>
            </a:r>
            <a:r>
              <a:rPr lang="en-US" sz="2400" dirty="0">
                <a:solidFill>
                  <a:srgbClr val="FF0000"/>
                </a:solidFill>
              </a:rPr>
              <a:t>remnants of the mesometanephric (</a:t>
            </a:r>
            <a:r>
              <a:rPr lang="en-US" sz="2400" dirty="0" err="1">
                <a:solidFill>
                  <a:srgbClr val="FF0000"/>
                </a:solidFill>
              </a:rPr>
              <a:t>Wolffian</a:t>
            </a:r>
            <a:r>
              <a:rPr lang="en-US" sz="2400" dirty="0">
                <a:solidFill>
                  <a:srgbClr val="FF0000"/>
                </a:solidFill>
              </a:rPr>
              <a:t>) duct may </a:t>
            </a:r>
            <a:r>
              <a:rPr lang="en-US" sz="2400" dirty="0"/>
              <a:t>be found deep within the cervical stroma when tissue removed at </a:t>
            </a:r>
            <a:r>
              <a:rPr lang="en-US" sz="2400" dirty="0" err="1"/>
              <a:t>conization</a:t>
            </a:r>
            <a:r>
              <a:rPr lang="en-US" sz="2400" dirty="0"/>
              <a:t> is examined pathologically. Occasionally, one or more of these remnants form a cyst, which may be confused with </a:t>
            </a:r>
            <a:r>
              <a:rPr lang="en-US" sz="2400" dirty="0" err="1"/>
              <a:t>Nabothian</a:t>
            </a:r>
            <a:r>
              <a:rPr lang="en-US" sz="2400" dirty="0"/>
              <a:t> cysts. Mesonephric cysts seldom reach a size greater than 2.5 cm, and are usually located at </a:t>
            </a:r>
            <a:r>
              <a:rPr lang="en-US" sz="2400" u="sng" dirty="0">
                <a:solidFill>
                  <a:srgbClr val="FF0000"/>
                </a:solidFill>
              </a:rPr>
              <a:t>the three and nine o'clock points, near the base of the cervix</a:t>
            </a:r>
            <a:r>
              <a:rPr lang="en-US" sz="2400" dirty="0"/>
              <a:t>.(ducts sites) </a:t>
            </a:r>
          </a:p>
          <a:p>
            <a:pPr marL="400050" lvl="1" indent="0" algn="l" rtl="0">
              <a:buNone/>
            </a:pPr>
            <a:r>
              <a:rPr lang="en-US" sz="2400" dirty="0"/>
              <a:t>Intervention should be avoided in asymptomatic women. Treatment similar to that recommended above for </a:t>
            </a:r>
            <a:r>
              <a:rPr lang="en-US" sz="2400" dirty="0" err="1"/>
              <a:t>Nabothian</a:t>
            </a:r>
            <a:r>
              <a:rPr lang="en-US" sz="2400" dirty="0"/>
              <a:t> cysts is indicated if the patient has bothersome symptoms. A large cyst can be </a:t>
            </a:r>
            <a:r>
              <a:rPr lang="en-US" sz="2400" dirty="0" err="1"/>
              <a:t>marsupialized</a:t>
            </a:r>
            <a:endParaRPr lang="en-US" sz="2400" dirty="0"/>
          </a:p>
        </p:txBody>
      </p:sp>
    </p:spTree>
    <p:extLst>
      <p:ext uri="{BB962C8B-B14F-4D97-AF65-F5344CB8AC3E}">
        <p14:creationId xmlns:p14="http://schemas.microsoft.com/office/powerpoint/2010/main" val="674226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579438"/>
          </a:xfrm>
        </p:spPr>
        <p:txBody>
          <a:bodyPr>
            <a:normAutofit fontScale="90000"/>
          </a:bodyPr>
          <a:lstStyle/>
          <a:p>
            <a:pPr algn="l" rtl="0"/>
            <a:r>
              <a:rPr lang="en-US" sz="3600" dirty="0">
                <a:solidFill>
                  <a:srgbClr val="FFC000"/>
                </a:solidFill>
              </a:rPr>
              <a:t>NONCYSTIC LESIONS </a:t>
            </a:r>
          </a:p>
        </p:txBody>
      </p:sp>
      <p:sp>
        <p:nvSpPr>
          <p:cNvPr id="3" name="Content Placeholder 2"/>
          <p:cNvSpPr>
            <a:spLocks noGrp="1"/>
          </p:cNvSpPr>
          <p:nvPr>
            <p:ph idx="1"/>
          </p:nvPr>
        </p:nvSpPr>
        <p:spPr>
          <a:xfrm>
            <a:off x="381000" y="762000"/>
            <a:ext cx="8458200" cy="5867400"/>
          </a:xfrm>
        </p:spPr>
        <p:txBody>
          <a:bodyPr>
            <a:noAutofit/>
          </a:bodyPr>
          <a:lstStyle/>
          <a:p>
            <a:pPr algn="l" rtl="0"/>
            <a:r>
              <a:rPr lang="en-US" sz="1800" dirty="0">
                <a:solidFill>
                  <a:srgbClr val="FFC000"/>
                </a:solidFill>
              </a:rPr>
              <a:t>Polyps</a:t>
            </a:r>
            <a:r>
              <a:rPr lang="en-US" sz="1800" dirty="0"/>
              <a:t>  </a:t>
            </a:r>
          </a:p>
          <a:p>
            <a:pPr algn="l" rtl="0"/>
            <a:r>
              <a:rPr lang="en-US" sz="1800" dirty="0"/>
              <a:t>Cervical polyps commonly occur during the reproductive years, </a:t>
            </a:r>
            <a:r>
              <a:rPr lang="en-US" sz="1800" dirty="0">
                <a:solidFill>
                  <a:srgbClr val="FF0000"/>
                </a:solidFill>
              </a:rPr>
              <a:t>especially after age 40 years</a:t>
            </a:r>
            <a:r>
              <a:rPr lang="en-US" sz="1800" dirty="0"/>
              <a:t>. The etiology is unknown. Chronic inflammation of the cervical canal may play a role, as may hormonal factors, since endometrial hyperplasia and polyps coexist more frequently than one would expect by chance alone. Differential diagnosis includes leiomyoma and endometrial polyps</a:t>
            </a:r>
          </a:p>
          <a:p>
            <a:pPr marL="400050" lvl="1" indent="0" algn="l" rtl="0">
              <a:buNone/>
            </a:pPr>
            <a:r>
              <a:rPr lang="en-US" sz="1800" dirty="0"/>
              <a:t>Single or multiple cervical polyps usually arise from the </a:t>
            </a:r>
            <a:r>
              <a:rPr lang="en-US" sz="1800" dirty="0" err="1"/>
              <a:t>endocervical</a:t>
            </a:r>
            <a:r>
              <a:rPr lang="en-US" sz="1800" dirty="0"/>
              <a:t> canal, but can also originate from the </a:t>
            </a:r>
            <a:r>
              <a:rPr lang="en-US" sz="1800" dirty="0" err="1"/>
              <a:t>portio</a:t>
            </a:r>
            <a:r>
              <a:rPr lang="en-US" sz="1800" dirty="0"/>
              <a:t>. The tear-shaped or lobular structures appear red, purple, or flesh-colored, depending upon the vascularity and congestion present, and usually look succulent and glistening. The size </a:t>
            </a:r>
            <a:r>
              <a:rPr lang="en-US" sz="1800" dirty="0">
                <a:solidFill>
                  <a:srgbClr val="FF0000"/>
                </a:solidFill>
              </a:rPr>
              <a:t>is typically less than 3 cm in diameter</a:t>
            </a:r>
            <a:r>
              <a:rPr lang="en-US" sz="1800" dirty="0"/>
              <a:t>; however, polyps large enough to fill the vagina or presenting at the </a:t>
            </a:r>
            <a:r>
              <a:rPr lang="en-US" sz="1800" dirty="0" err="1"/>
              <a:t>introitus</a:t>
            </a:r>
            <a:r>
              <a:rPr lang="en-US" sz="1800" dirty="0"/>
              <a:t> have been described. The pedicle is usually long and thin, but may be short and broad-based. Histologically, cervical polyps are characterized by </a:t>
            </a:r>
            <a:r>
              <a:rPr lang="en-US" sz="1800" dirty="0">
                <a:solidFill>
                  <a:srgbClr val="FF0000"/>
                </a:solidFill>
              </a:rPr>
              <a:t>vascular connective tissue stroma covered by epithelium, which may be columnar, squamous, or </a:t>
            </a:r>
            <a:r>
              <a:rPr lang="en-US" sz="1800" dirty="0" err="1">
                <a:solidFill>
                  <a:srgbClr val="FF0000"/>
                </a:solidFill>
              </a:rPr>
              <a:t>squamocolumnar</a:t>
            </a:r>
            <a:r>
              <a:rPr lang="en-US" sz="1800" dirty="0">
                <a:solidFill>
                  <a:srgbClr val="FF0000"/>
                </a:solidFill>
              </a:rPr>
              <a:t>. </a:t>
            </a:r>
          </a:p>
          <a:p>
            <a:pPr marL="400050" lvl="1" indent="0" algn="l" rtl="0">
              <a:buNone/>
            </a:pPr>
            <a:r>
              <a:rPr lang="en-US" sz="1600" dirty="0"/>
              <a:t>Polyps should be removed when symptomatic (</a:t>
            </a:r>
            <a:r>
              <a:rPr lang="en-US" sz="1600" dirty="0" err="1"/>
              <a:t>eg</a:t>
            </a:r>
            <a:r>
              <a:rPr lang="en-US" sz="1600" dirty="0"/>
              <a:t>, bleeding, excessive discharge), </a:t>
            </a:r>
            <a:r>
              <a:rPr lang="en-US" sz="1600" dirty="0">
                <a:solidFill>
                  <a:srgbClr val="FF0000"/>
                </a:solidFill>
              </a:rPr>
              <a:t>large (≥3 cm</a:t>
            </a:r>
            <a:r>
              <a:rPr lang="en-US" sz="1600" dirty="0"/>
              <a:t>), or appearing atypical. Polypectomy can usually be accomplished by grasping the base of the polyp with forceps and twisting it off. </a:t>
            </a:r>
          </a:p>
          <a:p>
            <a:pPr marL="400050" lvl="1" indent="0" algn="l" rtl="0">
              <a:buNone/>
            </a:pPr>
            <a:r>
              <a:rPr lang="en-US" sz="1600" dirty="0"/>
              <a:t>Malignancy is rarely found in a cervical polyp;</a:t>
            </a:r>
          </a:p>
        </p:txBody>
      </p:sp>
    </p:spTree>
    <p:extLst>
      <p:ext uri="{BB962C8B-B14F-4D97-AF65-F5344CB8AC3E}">
        <p14:creationId xmlns:p14="http://schemas.microsoft.com/office/powerpoint/2010/main" val="2940373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900" y="762000"/>
            <a:ext cx="7696200" cy="5334000"/>
          </a:xfrm>
        </p:spPr>
      </p:pic>
    </p:spTree>
    <p:extLst>
      <p:ext uri="{BB962C8B-B14F-4D97-AF65-F5344CB8AC3E}">
        <p14:creationId xmlns:p14="http://schemas.microsoft.com/office/powerpoint/2010/main" val="79373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685800"/>
            <a:ext cx="7848600" cy="5562600"/>
          </a:xfrm>
        </p:spPr>
      </p:pic>
    </p:spTree>
    <p:extLst>
      <p:ext uri="{BB962C8B-B14F-4D97-AF65-F5344CB8AC3E}">
        <p14:creationId xmlns:p14="http://schemas.microsoft.com/office/powerpoint/2010/main" val="3197992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Warts</a:t>
            </a:r>
          </a:p>
        </p:txBody>
      </p:sp>
      <p:sp>
        <p:nvSpPr>
          <p:cNvPr id="3" name="Content Placeholder 2"/>
          <p:cNvSpPr>
            <a:spLocks noGrp="1"/>
          </p:cNvSpPr>
          <p:nvPr>
            <p:ph idx="1"/>
          </p:nvPr>
        </p:nvSpPr>
        <p:spPr>
          <a:xfrm>
            <a:off x="609600" y="1371600"/>
            <a:ext cx="7924800" cy="4114800"/>
          </a:xfrm>
        </p:spPr>
        <p:txBody>
          <a:bodyPr>
            <a:normAutofit lnSpcReduction="10000"/>
          </a:bodyPr>
          <a:lstStyle/>
          <a:p>
            <a:pPr marL="0" indent="0" algn="l" rtl="0">
              <a:buNone/>
            </a:pPr>
            <a:endParaRPr lang="en-US" dirty="0"/>
          </a:p>
          <a:p>
            <a:pPr algn="l" rtl="0"/>
            <a:r>
              <a:rPr lang="en-US" sz="2400" dirty="0"/>
              <a:t>Vulvar, perineal, and </a:t>
            </a:r>
            <a:r>
              <a:rPr lang="en-US" sz="2400" dirty="0" err="1"/>
              <a:t>anogenital</a:t>
            </a:r>
            <a:r>
              <a:rPr lang="en-US" sz="2400" dirty="0"/>
              <a:t> warts are frequently associated with vaginal and cervical lesions. Single or multiple </a:t>
            </a:r>
            <a:r>
              <a:rPr lang="en-US" sz="2400" dirty="0" err="1">
                <a:solidFill>
                  <a:srgbClr val="FF0000"/>
                </a:solidFill>
              </a:rPr>
              <a:t>condylomata</a:t>
            </a:r>
            <a:r>
              <a:rPr lang="en-US" sz="2400" dirty="0">
                <a:solidFill>
                  <a:srgbClr val="FF0000"/>
                </a:solidFill>
              </a:rPr>
              <a:t> </a:t>
            </a:r>
            <a:r>
              <a:rPr lang="en-US" sz="2400" dirty="0" err="1">
                <a:solidFill>
                  <a:srgbClr val="FF0000"/>
                </a:solidFill>
              </a:rPr>
              <a:t>acuminata</a:t>
            </a:r>
            <a:r>
              <a:rPr lang="en-US" sz="2400" dirty="0">
                <a:solidFill>
                  <a:srgbClr val="FF0000"/>
                </a:solidFill>
              </a:rPr>
              <a:t> due to HPV infection may be visible grossly, and are asymptomatic</a:t>
            </a:r>
            <a:r>
              <a:rPr lang="en-US" sz="2400" dirty="0"/>
              <a:t>. These warts are </a:t>
            </a:r>
            <a:r>
              <a:rPr lang="en-US" sz="2400" dirty="0">
                <a:solidFill>
                  <a:srgbClr val="FF0000"/>
                </a:solidFill>
              </a:rPr>
              <a:t>often flat</a:t>
            </a:r>
            <a:r>
              <a:rPr lang="en-US" sz="2400" dirty="0"/>
              <a:t>, in contrast to </a:t>
            </a:r>
            <a:r>
              <a:rPr lang="en-US" sz="2400" dirty="0" err="1"/>
              <a:t>condyloma</a:t>
            </a:r>
            <a:r>
              <a:rPr lang="en-US" sz="2400" dirty="0"/>
              <a:t> in other areas of the </a:t>
            </a:r>
            <a:r>
              <a:rPr lang="en-US" sz="2400" dirty="0" err="1"/>
              <a:t>anogenital</a:t>
            </a:r>
            <a:r>
              <a:rPr lang="en-US" sz="2400" dirty="0"/>
              <a:t> region. They become white, and thus more visible to the naked eye when swabbed with a solution of 3 to 5 percent acetic acid. Cytology/colposcopy may reveal squamous intraepithelial neoplasia. These abnormalities are discussed separately.</a:t>
            </a:r>
          </a:p>
          <a:p>
            <a:pPr algn="l" rtl="0"/>
            <a:endParaRPr lang="en-US" dirty="0"/>
          </a:p>
        </p:txBody>
      </p:sp>
    </p:spTree>
    <p:extLst>
      <p:ext uri="{BB962C8B-B14F-4D97-AF65-F5344CB8AC3E}">
        <p14:creationId xmlns:p14="http://schemas.microsoft.com/office/powerpoint/2010/main" val="4122439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4962"/>
            <a:ext cx="7924800" cy="503238"/>
          </a:xfrm>
        </p:spPr>
        <p:txBody>
          <a:bodyPr>
            <a:normAutofit fontScale="90000"/>
          </a:bodyPr>
          <a:lstStyle/>
          <a:p>
            <a:pPr algn="l" rtl="0"/>
            <a:r>
              <a:rPr lang="en-US" dirty="0">
                <a:solidFill>
                  <a:srgbClr val="FFC000"/>
                </a:solidFill>
              </a:rPr>
              <a:t>CERVICAL STENOSIS</a:t>
            </a:r>
          </a:p>
        </p:txBody>
      </p:sp>
      <p:sp>
        <p:nvSpPr>
          <p:cNvPr id="3" name="Content Placeholder 2"/>
          <p:cNvSpPr>
            <a:spLocks noGrp="1"/>
          </p:cNvSpPr>
          <p:nvPr>
            <p:ph idx="1"/>
          </p:nvPr>
        </p:nvSpPr>
        <p:spPr>
          <a:xfrm>
            <a:off x="609600" y="1219200"/>
            <a:ext cx="7924800" cy="4953000"/>
          </a:xfrm>
        </p:spPr>
        <p:txBody>
          <a:bodyPr>
            <a:normAutofit lnSpcReduction="10000"/>
          </a:bodyPr>
          <a:lstStyle/>
          <a:p>
            <a:pPr algn="l" rtl="0"/>
            <a:r>
              <a:rPr lang="en-US" sz="2400" dirty="0"/>
              <a:t>Cervical stenosis is usually caused by contraction </a:t>
            </a:r>
            <a:r>
              <a:rPr lang="en-US" sz="2400" dirty="0">
                <a:solidFill>
                  <a:srgbClr val="FF0000"/>
                </a:solidFill>
              </a:rPr>
              <a:t>of scar tissue, agglutination of raw surfaces within the </a:t>
            </a:r>
            <a:r>
              <a:rPr lang="en-US" sz="2400" dirty="0" err="1">
                <a:solidFill>
                  <a:srgbClr val="FF0000"/>
                </a:solidFill>
              </a:rPr>
              <a:t>endocervical</a:t>
            </a:r>
            <a:r>
              <a:rPr lang="en-US" sz="2400" dirty="0">
                <a:solidFill>
                  <a:srgbClr val="FF0000"/>
                </a:solidFill>
              </a:rPr>
              <a:t> canal, or obliteration of the </a:t>
            </a:r>
            <a:r>
              <a:rPr lang="en-US" sz="2400" dirty="0" err="1">
                <a:solidFill>
                  <a:srgbClr val="FF0000"/>
                </a:solidFill>
              </a:rPr>
              <a:t>endocervical</a:t>
            </a:r>
            <a:r>
              <a:rPr lang="en-US" sz="2400" dirty="0">
                <a:solidFill>
                  <a:srgbClr val="FF0000"/>
                </a:solidFill>
              </a:rPr>
              <a:t> canal by tumor</a:t>
            </a:r>
            <a:r>
              <a:rPr lang="en-US" sz="2400" dirty="0"/>
              <a:t> (</a:t>
            </a:r>
            <a:r>
              <a:rPr lang="en-US" sz="2400" dirty="0" err="1"/>
              <a:t>eg</a:t>
            </a:r>
            <a:r>
              <a:rPr lang="en-US" sz="2400" dirty="0"/>
              <a:t>, endometrial or cervical cancer), although some cases are congenital. </a:t>
            </a:r>
          </a:p>
          <a:p>
            <a:pPr algn="l" rtl="0"/>
            <a:r>
              <a:rPr lang="en-US" sz="2400" dirty="0"/>
              <a:t>Cervical surgery and radium application are common causes of scarring</a:t>
            </a:r>
            <a:r>
              <a:rPr lang="en-US" sz="2400" dirty="0">
                <a:solidFill>
                  <a:srgbClr val="FF0000"/>
                </a:solidFill>
              </a:rPr>
              <a:t>; secondary dysmenorrhea or amenorrhea after cervical procedures strongly suggests cervical stenosis has developed</a:t>
            </a:r>
            <a:r>
              <a:rPr lang="en-US" sz="2400" dirty="0"/>
              <a:t>. </a:t>
            </a:r>
          </a:p>
          <a:p>
            <a:pPr algn="l" rtl="0"/>
            <a:r>
              <a:rPr lang="en-US" sz="2400" dirty="0"/>
              <a:t>The </a:t>
            </a:r>
            <a:r>
              <a:rPr lang="en-US" sz="2400" u="sng" dirty="0" err="1">
                <a:solidFill>
                  <a:srgbClr val="FF0000"/>
                </a:solidFill>
              </a:rPr>
              <a:t>hypoestrogenic</a:t>
            </a:r>
            <a:r>
              <a:rPr lang="en-US" sz="2400" u="sng" dirty="0">
                <a:solidFill>
                  <a:srgbClr val="FF0000"/>
                </a:solidFill>
              </a:rPr>
              <a:t> state of menopause </a:t>
            </a:r>
            <a:r>
              <a:rPr lang="en-US" sz="2400" dirty="0">
                <a:solidFill>
                  <a:srgbClr val="FF0000"/>
                </a:solidFill>
              </a:rPr>
              <a:t>induces </a:t>
            </a:r>
            <a:r>
              <a:rPr lang="en-US" sz="2400" dirty="0" err="1">
                <a:solidFill>
                  <a:srgbClr val="FF0000"/>
                </a:solidFill>
              </a:rPr>
              <a:t>endocervical</a:t>
            </a:r>
            <a:r>
              <a:rPr lang="en-US" sz="2400" dirty="0">
                <a:solidFill>
                  <a:srgbClr val="FF0000"/>
                </a:solidFill>
              </a:rPr>
              <a:t> changes favorable for </a:t>
            </a:r>
            <a:r>
              <a:rPr lang="en-US" sz="2400" u="sng" dirty="0">
                <a:solidFill>
                  <a:srgbClr val="FF0000"/>
                </a:solidFill>
              </a:rPr>
              <a:t>agglutination</a:t>
            </a:r>
            <a:r>
              <a:rPr lang="en-US" sz="2400" u="sng" dirty="0"/>
              <a:t>. </a:t>
            </a:r>
          </a:p>
          <a:p>
            <a:pPr algn="l" rtl="0"/>
            <a:r>
              <a:rPr lang="en-US" sz="2400" dirty="0"/>
              <a:t>Diagnosed when cervical canal does not permit the insertion of an instrument, such as a </a:t>
            </a:r>
            <a:r>
              <a:rPr lang="en-US" sz="2400" dirty="0" err="1"/>
              <a:t>Hegar</a:t>
            </a:r>
            <a:r>
              <a:rPr lang="en-US" sz="2400" dirty="0"/>
              <a:t> dilator (2.5 mm in diameter). </a:t>
            </a:r>
          </a:p>
        </p:txBody>
      </p:sp>
    </p:spTree>
    <p:extLst>
      <p:ext uri="{BB962C8B-B14F-4D97-AF65-F5344CB8AC3E}">
        <p14:creationId xmlns:p14="http://schemas.microsoft.com/office/powerpoint/2010/main" val="2557574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28600" y="762000"/>
            <a:ext cx="8763000" cy="5486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a:ln>
                  <a:noFill/>
                </a:ln>
                <a:solidFill>
                  <a:schemeClr val="tx1"/>
                </a:solidFill>
                <a:effectLst/>
                <a:uLnTx/>
                <a:uFillTx/>
                <a:latin typeface="+mn-lt"/>
                <a:ea typeface="+mn-ea"/>
                <a:cs typeface="+mn-cs"/>
              </a:rPr>
              <a:t>The diameters of the cervical canal in </a:t>
            </a:r>
            <a:r>
              <a:rPr kumimoji="0" lang="en-US" sz="2400" b="0" i="0" u="none" strike="noStrike" kern="1200" cap="none" spc="30" normalizeH="0" baseline="0" noProof="0" dirty="0" err="1">
                <a:ln>
                  <a:noFill/>
                </a:ln>
                <a:solidFill>
                  <a:schemeClr val="tx1"/>
                </a:solidFill>
                <a:effectLst/>
                <a:uLnTx/>
                <a:uFillTx/>
                <a:latin typeface="+mn-lt"/>
                <a:ea typeface="+mn-ea"/>
                <a:cs typeface="+mn-cs"/>
              </a:rPr>
              <a:t>nulliparous</a:t>
            </a:r>
            <a:r>
              <a:rPr kumimoji="0" lang="en-US" sz="2400" b="0" i="0" u="none" strike="noStrike" kern="1200" cap="none" spc="30" normalizeH="0" baseline="0" noProof="0" dirty="0">
                <a:ln>
                  <a:noFill/>
                </a:ln>
                <a:solidFill>
                  <a:schemeClr val="tx1"/>
                </a:solidFill>
                <a:effectLst/>
                <a:uLnTx/>
                <a:uFillTx/>
                <a:latin typeface="+mn-lt"/>
                <a:ea typeface="+mn-ea"/>
                <a:cs typeface="+mn-cs"/>
              </a:rPr>
              <a:t> and </a:t>
            </a:r>
            <a:r>
              <a:rPr kumimoji="0" lang="en-US" sz="2400" b="0" i="0" u="none" strike="noStrike" kern="1200" cap="none" spc="30" normalizeH="0" baseline="0" noProof="0" dirty="0" err="1">
                <a:ln>
                  <a:noFill/>
                </a:ln>
                <a:solidFill>
                  <a:schemeClr val="tx1"/>
                </a:solidFill>
                <a:effectLst/>
                <a:uLnTx/>
                <a:uFillTx/>
                <a:latin typeface="+mn-lt"/>
                <a:ea typeface="+mn-ea"/>
                <a:cs typeface="+mn-cs"/>
              </a:rPr>
              <a:t>multiparous</a:t>
            </a:r>
            <a:r>
              <a:rPr kumimoji="0" lang="en-US" sz="2400" b="0" i="0" u="none" strike="noStrike" kern="1200" cap="none" spc="30" normalizeH="0" baseline="0" noProof="0" dirty="0">
                <a:ln>
                  <a:noFill/>
                </a:ln>
                <a:solidFill>
                  <a:schemeClr val="tx1"/>
                </a:solidFill>
                <a:effectLst/>
                <a:uLnTx/>
                <a:uFillTx/>
                <a:latin typeface="+mn-lt"/>
                <a:ea typeface="+mn-ea"/>
                <a:cs typeface="+mn-cs"/>
              </a:rPr>
              <a:t> women are approximately </a:t>
            </a:r>
            <a:r>
              <a:rPr kumimoji="0" lang="en-US" sz="2400" b="0" i="0" u="none" strike="noStrike" kern="1200" cap="none" spc="30" normalizeH="0" baseline="0" noProof="0" dirty="0">
                <a:ln>
                  <a:noFill/>
                </a:ln>
                <a:solidFill>
                  <a:srgbClr val="FF0000"/>
                </a:solidFill>
                <a:effectLst/>
                <a:uLnTx/>
                <a:uFillTx/>
                <a:latin typeface="+mn-lt"/>
                <a:ea typeface="+mn-ea"/>
                <a:cs typeface="+mn-cs"/>
              </a:rPr>
              <a:t>5 mm and 8 mm, respectively.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a:ln>
                  <a:noFill/>
                </a:ln>
                <a:solidFill>
                  <a:schemeClr val="tx1"/>
                </a:solidFill>
                <a:effectLst/>
                <a:uLnTx/>
                <a:uFillTx/>
                <a:latin typeface="+mn-lt"/>
                <a:ea typeface="+mn-ea"/>
                <a:cs typeface="+mn-cs"/>
              </a:rPr>
              <a:t>Potential consequences of cervical </a:t>
            </a:r>
            <a:r>
              <a:rPr kumimoji="0" lang="en-US" sz="2400" b="0" i="0" u="none" strike="noStrike" kern="1200" cap="none" spc="30" normalizeH="0" baseline="0" noProof="0" dirty="0" err="1">
                <a:ln>
                  <a:noFill/>
                </a:ln>
                <a:solidFill>
                  <a:schemeClr val="tx1"/>
                </a:solidFill>
                <a:effectLst/>
                <a:uLnTx/>
                <a:uFillTx/>
                <a:latin typeface="+mn-lt"/>
                <a:ea typeface="+mn-ea"/>
                <a:cs typeface="+mn-cs"/>
              </a:rPr>
              <a:t>stenosis</a:t>
            </a:r>
            <a:r>
              <a:rPr kumimoji="0" lang="en-US" sz="2400" b="0" i="0" u="none" strike="noStrike" kern="1200" cap="none" spc="30" normalizeH="0" baseline="0" noProof="0" dirty="0">
                <a:ln>
                  <a:noFill/>
                </a:ln>
                <a:solidFill>
                  <a:schemeClr val="tx1"/>
                </a:solidFill>
                <a:effectLst/>
                <a:uLnTx/>
                <a:uFillTx/>
                <a:latin typeface="+mn-lt"/>
                <a:ea typeface="+mn-ea"/>
                <a:cs typeface="+mn-cs"/>
              </a:rPr>
              <a:t> include: </a:t>
            </a:r>
          </a:p>
          <a:p>
            <a:pPr marL="742950" marR="0" lvl="1" indent="-342900" algn="l" defTabSz="914400" rtl="0" eaLnBrk="1" fontAlgn="auto" latinLnBrk="0" hangingPunct="1">
              <a:lnSpc>
                <a:spcPct val="100000"/>
              </a:lnSpc>
              <a:spcBef>
                <a:spcPct val="20000"/>
              </a:spcBef>
              <a:spcAft>
                <a:spcPts val="600"/>
              </a:spcAft>
              <a:buClr>
                <a:schemeClr val="tx2"/>
              </a:buClr>
              <a:buSzTx/>
              <a:buFont typeface="+mj-lt"/>
              <a:buAutoNum type="arabicPeriod"/>
              <a:tabLst/>
              <a:defRPr/>
            </a:pPr>
            <a:r>
              <a:rPr kumimoji="0" lang="en-US" sz="2400" b="0" i="0" u="none" strike="noStrike" kern="1200" cap="none" spc="30" normalizeH="0" baseline="0" noProof="0" dirty="0">
                <a:ln>
                  <a:noFill/>
                </a:ln>
                <a:solidFill>
                  <a:schemeClr val="tx1"/>
                </a:solidFill>
                <a:effectLst/>
                <a:uLnTx/>
                <a:uFillTx/>
                <a:latin typeface="+mn-lt"/>
                <a:ea typeface="+mn-ea"/>
                <a:cs typeface="+mn-cs"/>
              </a:rPr>
              <a:t>Impeded menstrual flow — Menses may be scant, painful, or prolonged. In severe </a:t>
            </a:r>
            <a:r>
              <a:rPr kumimoji="0" lang="en-US" sz="2400" b="0" i="0" u="none" strike="noStrike" kern="1200" cap="none" spc="30" normalizeH="0" baseline="0" noProof="0" dirty="0" err="1">
                <a:ln>
                  <a:noFill/>
                </a:ln>
                <a:solidFill>
                  <a:schemeClr val="tx1"/>
                </a:solidFill>
                <a:effectLst/>
                <a:uLnTx/>
                <a:uFillTx/>
                <a:latin typeface="+mn-lt"/>
                <a:ea typeface="+mn-ea"/>
                <a:cs typeface="+mn-cs"/>
              </a:rPr>
              <a:t>stenosis</a:t>
            </a:r>
            <a:r>
              <a:rPr kumimoji="0" lang="en-US" sz="2400" b="0" i="0" u="none" strike="noStrike" kern="1200" cap="none" spc="30" normalizeH="0" baseline="0" noProof="0" dirty="0">
                <a:ln>
                  <a:noFill/>
                </a:ln>
                <a:solidFill>
                  <a:schemeClr val="tx1"/>
                </a:solidFill>
                <a:effectLst/>
                <a:uLnTx/>
                <a:uFillTx/>
                <a:latin typeface="+mn-lt"/>
                <a:ea typeface="+mn-ea"/>
                <a:cs typeface="+mn-cs"/>
              </a:rPr>
              <a:t>, </a:t>
            </a:r>
            <a:r>
              <a:rPr kumimoji="0" lang="en-US" sz="2400" b="0" i="0" u="none" strike="noStrike" kern="1200" cap="none" spc="30" normalizeH="0" baseline="0" noProof="0" dirty="0" err="1">
                <a:ln>
                  <a:noFill/>
                </a:ln>
                <a:solidFill>
                  <a:srgbClr val="FF0000"/>
                </a:solidFill>
                <a:effectLst/>
                <a:uLnTx/>
                <a:uFillTx/>
                <a:latin typeface="+mn-lt"/>
                <a:ea typeface="+mn-ea"/>
                <a:cs typeface="+mn-cs"/>
              </a:rPr>
              <a:t>hematometra</a:t>
            </a:r>
            <a:r>
              <a:rPr kumimoji="0" lang="en-US" sz="2400" b="0" i="0" u="none" strike="noStrike" kern="1200" cap="none" spc="30" normalizeH="0" baseline="0" noProof="0" dirty="0">
                <a:ln>
                  <a:noFill/>
                </a:ln>
                <a:solidFill>
                  <a:srgbClr val="FF0000"/>
                </a:solidFill>
                <a:effectLst/>
                <a:uLnTx/>
                <a:uFillTx/>
                <a:latin typeface="+mn-lt"/>
                <a:ea typeface="+mn-ea"/>
                <a:cs typeface="+mn-cs"/>
              </a:rPr>
              <a:t> can develop</a:t>
            </a:r>
            <a:r>
              <a:rPr kumimoji="0" lang="en-US" sz="2400" b="0" i="0" u="none" strike="noStrike" kern="1200" cap="none" spc="30" normalizeH="0" baseline="0" noProof="0" dirty="0">
                <a:ln>
                  <a:noFill/>
                </a:ln>
                <a:solidFill>
                  <a:schemeClr val="tx1"/>
                </a:solidFill>
                <a:effectLst/>
                <a:uLnTx/>
                <a:uFillTx/>
                <a:latin typeface="+mn-lt"/>
                <a:ea typeface="+mn-ea"/>
                <a:cs typeface="+mn-cs"/>
              </a:rPr>
              <a:t>. </a:t>
            </a:r>
          </a:p>
          <a:p>
            <a:pPr marL="742950" marR="0" lvl="1" indent="-342900" algn="l" defTabSz="914400" rtl="0" eaLnBrk="1" fontAlgn="auto" latinLnBrk="0" hangingPunct="1">
              <a:lnSpc>
                <a:spcPct val="100000"/>
              </a:lnSpc>
              <a:spcBef>
                <a:spcPct val="20000"/>
              </a:spcBef>
              <a:spcAft>
                <a:spcPts val="600"/>
              </a:spcAft>
              <a:buClr>
                <a:schemeClr val="tx2"/>
              </a:buClr>
              <a:buSzTx/>
              <a:buFont typeface="+mj-lt"/>
              <a:buAutoNum type="arabicPeriod"/>
              <a:tabLst/>
              <a:defRPr/>
            </a:pPr>
            <a:r>
              <a:rPr kumimoji="0" lang="en-US" sz="2400" b="0" i="0" u="none" strike="noStrike" kern="1200" cap="none" spc="30" normalizeH="0" baseline="0" noProof="0" dirty="0">
                <a:ln>
                  <a:noFill/>
                </a:ln>
                <a:solidFill>
                  <a:schemeClr val="tx1"/>
                </a:solidFill>
                <a:effectLst/>
                <a:uLnTx/>
                <a:uFillTx/>
                <a:latin typeface="+mn-lt"/>
                <a:ea typeface="+mn-ea"/>
                <a:cs typeface="+mn-cs"/>
              </a:rPr>
              <a:t>Impeded access to the </a:t>
            </a:r>
            <a:r>
              <a:rPr kumimoji="0" lang="en-US" sz="2400" b="0" i="0" u="none" strike="noStrike" kern="1200" cap="none" spc="30" normalizeH="0" baseline="0" noProof="0" dirty="0" err="1">
                <a:ln>
                  <a:noFill/>
                </a:ln>
                <a:solidFill>
                  <a:schemeClr val="tx1"/>
                </a:solidFill>
                <a:effectLst/>
                <a:uLnTx/>
                <a:uFillTx/>
                <a:latin typeface="+mn-lt"/>
                <a:ea typeface="+mn-ea"/>
                <a:cs typeface="+mn-cs"/>
              </a:rPr>
              <a:t>endocervical</a:t>
            </a:r>
            <a:r>
              <a:rPr kumimoji="0" lang="en-US" sz="2400" b="0" i="0" u="none" strike="noStrike" kern="1200" cap="none" spc="30" normalizeH="0" baseline="0" noProof="0" dirty="0">
                <a:ln>
                  <a:noFill/>
                </a:ln>
                <a:solidFill>
                  <a:schemeClr val="tx1"/>
                </a:solidFill>
                <a:effectLst/>
                <a:uLnTx/>
                <a:uFillTx/>
                <a:latin typeface="+mn-lt"/>
                <a:ea typeface="+mn-ea"/>
                <a:cs typeface="+mn-cs"/>
              </a:rPr>
              <a:t> canal and endometrial cavity for diagnostic and therapeutic procedures. </a:t>
            </a:r>
          </a:p>
          <a:p>
            <a:pPr marL="742950" marR="0" lvl="1" indent="-342900" algn="l" defTabSz="914400" rtl="0" eaLnBrk="1" fontAlgn="auto" latinLnBrk="0" hangingPunct="1">
              <a:lnSpc>
                <a:spcPct val="100000"/>
              </a:lnSpc>
              <a:spcBef>
                <a:spcPct val="20000"/>
              </a:spcBef>
              <a:spcAft>
                <a:spcPts val="600"/>
              </a:spcAft>
              <a:buClr>
                <a:schemeClr val="tx2"/>
              </a:buClr>
              <a:buSzTx/>
              <a:buFont typeface="+mj-lt"/>
              <a:buAutoNum type="arabicPeriod"/>
              <a:tabLst/>
              <a:defRPr/>
            </a:pPr>
            <a:r>
              <a:rPr kumimoji="0" lang="en-US" sz="2400" b="0" i="0" u="none" strike="noStrike" kern="1200" cap="none" spc="30" normalizeH="0" baseline="0" noProof="0" dirty="0">
                <a:ln>
                  <a:noFill/>
                </a:ln>
                <a:solidFill>
                  <a:schemeClr val="tx1"/>
                </a:solidFill>
                <a:effectLst/>
                <a:uLnTx/>
                <a:uFillTx/>
                <a:latin typeface="+mn-lt"/>
                <a:ea typeface="+mn-ea"/>
                <a:cs typeface="+mn-cs"/>
              </a:rPr>
              <a:t>Cervical </a:t>
            </a:r>
            <a:r>
              <a:rPr kumimoji="0" lang="en-US" sz="2400" b="0" i="0" u="none" strike="noStrike" kern="1200" cap="none" spc="30" normalizeH="0" baseline="0" noProof="0" dirty="0" err="1">
                <a:ln>
                  <a:noFill/>
                </a:ln>
                <a:solidFill>
                  <a:schemeClr val="tx1"/>
                </a:solidFill>
                <a:effectLst/>
                <a:uLnTx/>
                <a:uFillTx/>
                <a:latin typeface="+mn-lt"/>
                <a:ea typeface="+mn-ea"/>
                <a:cs typeface="+mn-cs"/>
              </a:rPr>
              <a:t>dystocia</a:t>
            </a:r>
            <a:r>
              <a:rPr kumimoji="0" lang="en-US" sz="2400" b="0" i="0" u="none" strike="noStrike" kern="1200" cap="none" spc="30" normalizeH="0" baseline="0" noProof="0" dirty="0">
                <a:ln>
                  <a:noFill/>
                </a:ln>
                <a:solidFill>
                  <a:schemeClr val="tx1"/>
                </a:solidFill>
                <a:effectLst/>
                <a:uLnTx/>
                <a:uFillTx/>
                <a:latin typeface="+mn-lt"/>
                <a:ea typeface="+mn-ea"/>
                <a:cs typeface="+mn-cs"/>
              </a:rPr>
              <a:t> during labor. </a:t>
            </a:r>
          </a:p>
          <a:p>
            <a:pPr marL="28575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a:ln>
                  <a:noFill/>
                </a:ln>
                <a:solidFill>
                  <a:schemeClr val="tx1"/>
                </a:solidFill>
                <a:effectLst/>
                <a:uLnTx/>
                <a:uFillTx/>
                <a:latin typeface="+mn-lt"/>
                <a:ea typeface="+mn-ea"/>
                <a:cs typeface="+mn-cs"/>
              </a:rPr>
              <a:t>Treatment of cervical </a:t>
            </a:r>
            <a:r>
              <a:rPr kumimoji="0" lang="en-US" sz="2400" b="0" i="0" u="none" strike="noStrike" kern="1200" cap="none" spc="30" normalizeH="0" baseline="0" noProof="0" dirty="0" err="1">
                <a:ln>
                  <a:noFill/>
                </a:ln>
                <a:solidFill>
                  <a:schemeClr val="tx1"/>
                </a:solidFill>
                <a:effectLst/>
                <a:uLnTx/>
                <a:uFillTx/>
                <a:latin typeface="+mn-lt"/>
                <a:ea typeface="+mn-ea"/>
                <a:cs typeface="+mn-cs"/>
              </a:rPr>
              <a:t>stenosis</a:t>
            </a:r>
            <a:r>
              <a:rPr kumimoji="0" lang="en-US" sz="2400" b="0" i="0" u="none" strike="noStrike" kern="1200" cap="none" spc="30" normalizeH="0" baseline="0" noProof="0" dirty="0">
                <a:ln>
                  <a:noFill/>
                </a:ln>
                <a:solidFill>
                  <a:schemeClr val="tx1"/>
                </a:solidFill>
                <a:effectLst/>
                <a:uLnTx/>
                <a:uFillTx/>
                <a:latin typeface="+mn-lt"/>
                <a:ea typeface="+mn-ea"/>
                <a:cs typeface="+mn-cs"/>
              </a:rPr>
              <a:t> consists of dilatation of the cervix to allow access to and drainage from the uterine cavity.</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17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RISK FACTORS</a:t>
            </a:r>
          </a:p>
        </p:txBody>
      </p:sp>
      <p:sp>
        <p:nvSpPr>
          <p:cNvPr id="3" name="Content Placeholder 2"/>
          <p:cNvSpPr>
            <a:spLocks noGrp="1"/>
          </p:cNvSpPr>
          <p:nvPr>
            <p:ph idx="1"/>
          </p:nvPr>
        </p:nvSpPr>
        <p:spPr>
          <a:xfrm>
            <a:off x="609600" y="1600200"/>
            <a:ext cx="7924800" cy="4648200"/>
          </a:xfrm>
        </p:spPr>
        <p:txBody>
          <a:bodyPr>
            <a:noAutofit/>
          </a:bodyPr>
          <a:lstStyle/>
          <a:p>
            <a:pPr algn="l" rtl="0"/>
            <a:r>
              <a:rPr lang="en-US" sz="2400" dirty="0"/>
              <a:t>Race  — The incidence rates of fibroids are typically found to be two- to three-fold </a:t>
            </a:r>
            <a:r>
              <a:rPr lang="en-US" sz="2400" dirty="0">
                <a:solidFill>
                  <a:srgbClr val="FF0000"/>
                </a:solidFill>
              </a:rPr>
              <a:t>greater in black women </a:t>
            </a:r>
            <a:r>
              <a:rPr lang="en-US" sz="2400" dirty="0"/>
              <a:t>than in white women. The etiology of the increased incidence of leiomyomas in black women is unknown. The natural history of leiomyomas also differs by race. Most white women with symptomatic fibroids are in their 30s or 40s; however, black women develop symptoms on average four to six years younger and may even present with disease in their 20s . Compared with white women, black women experience more severe disease</a:t>
            </a:r>
          </a:p>
          <a:p>
            <a:pPr algn="l" rtl="0"/>
            <a:r>
              <a:rPr lang="en-US" sz="2400" b="1" dirty="0">
                <a:solidFill>
                  <a:srgbClr val="00B050"/>
                </a:solidFill>
              </a:rPr>
              <a:t>Black </a:t>
            </a:r>
            <a:r>
              <a:rPr lang="en-US" sz="2400" b="1" dirty="0" err="1">
                <a:solidFill>
                  <a:srgbClr val="00B050"/>
                </a:solidFill>
              </a:rPr>
              <a:t>nullipara</a:t>
            </a:r>
            <a:r>
              <a:rPr lang="en-US" sz="2400" b="1" dirty="0">
                <a:solidFill>
                  <a:srgbClr val="00B050"/>
                </a:solidFill>
              </a:rPr>
              <a:t> , early menarche , </a:t>
            </a:r>
            <a:r>
              <a:rPr lang="en-US" sz="2400" b="1" dirty="0" err="1">
                <a:solidFill>
                  <a:srgbClr val="00B050"/>
                </a:solidFill>
              </a:rPr>
              <a:t>FHx</a:t>
            </a:r>
            <a:r>
              <a:rPr lang="en-US" sz="2400" b="1" dirty="0">
                <a:solidFill>
                  <a:srgbClr val="00B050"/>
                </a:solidFill>
              </a:rPr>
              <a:t> , HTN (obese)  , alcoholic , infections , early age , more severe </a:t>
            </a:r>
          </a:p>
        </p:txBody>
      </p:sp>
    </p:spTree>
    <p:extLst>
      <p:ext uri="{BB962C8B-B14F-4D97-AF65-F5344CB8AC3E}">
        <p14:creationId xmlns:p14="http://schemas.microsoft.com/office/powerpoint/2010/main" val="53962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33400" y="685800"/>
            <a:ext cx="7924800" cy="5638800"/>
          </a:xfrm>
        </p:spPr>
        <p:txBody>
          <a:bodyPr>
            <a:noAutofit/>
          </a:bodyPr>
          <a:lstStyle/>
          <a:p>
            <a:pPr algn="l" rtl="0"/>
            <a:r>
              <a:rPr lang="en-US" sz="2400" dirty="0"/>
              <a:t>Menstrual history and parity  — </a:t>
            </a:r>
            <a:r>
              <a:rPr lang="en-US" sz="2400" dirty="0">
                <a:solidFill>
                  <a:srgbClr val="FF0000"/>
                </a:solidFill>
              </a:rPr>
              <a:t>Early menarche (&lt;10 years old) is associated with an increased risk of developing fibroids. </a:t>
            </a:r>
          </a:p>
          <a:p>
            <a:pPr algn="l" rtl="0"/>
            <a:r>
              <a:rPr lang="en-US" sz="2400" dirty="0"/>
              <a:t>Parity (having one or more pregnancies extending beyond 20 weeks</a:t>
            </a:r>
            <a:r>
              <a:rPr lang="en-US" sz="2400" dirty="0">
                <a:solidFill>
                  <a:srgbClr val="FF0000"/>
                </a:solidFill>
              </a:rPr>
              <a:t>)</a:t>
            </a:r>
            <a:r>
              <a:rPr lang="en-US" sz="2400" u="sng" dirty="0">
                <a:solidFill>
                  <a:srgbClr val="FF0000"/>
                </a:solidFill>
              </a:rPr>
              <a:t> decreases </a:t>
            </a:r>
            <a:r>
              <a:rPr lang="en-US" sz="2400" dirty="0">
                <a:solidFill>
                  <a:srgbClr val="FF0000"/>
                </a:solidFill>
              </a:rPr>
              <a:t>the chance of fibroid formation </a:t>
            </a:r>
          </a:p>
          <a:p>
            <a:pPr algn="l" rtl="0"/>
            <a:r>
              <a:rPr lang="en-US" sz="2400" dirty="0"/>
              <a:t>Hormonal contraception  — Use of low dose oral contraceptives (OCs) does not cause fibroids to grow, therefore administration of these drugs is not contraindicated in women with fibroids </a:t>
            </a:r>
          </a:p>
          <a:p>
            <a:pPr algn="l" rtl="0"/>
            <a:r>
              <a:rPr lang="en-US" sz="2400" dirty="0">
                <a:solidFill>
                  <a:srgbClr val="FF0000"/>
                </a:solidFill>
              </a:rPr>
              <a:t>Long acting progestin-only contraceptives (</a:t>
            </a:r>
            <a:r>
              <a:rPr lang="en-US" sz="2400" dirty="0" err="1">
                <a:solidFill>
                  <a:srgbClr val="FF0000"/>
                </a:solidFill>
              </a:rPr>
              <a:t>eg</a:t>
            </a:r>
            <a:r>
              <a:rPr lang="en-US" sz="2400" dirty="0">
                <a:solidFill>
                  <a:srgbClr val="FF0000"/>
                </a:solidFill>
              </a:rPr>
              <a:t>, </a:t>
            </a:r>
            <a:r>
              <a:rPr lang="en-US" sz="2400" u="sng" dirty="0">
                <a:solidFill>
                  <a:srgbClr val="FF0000"/>
                </a:solidFill>
              </a:rPr>
              <a:t>depot </a:t>
            </a:r>
            <a:r>
              <a:rPr lang="en-US" sz="2400" dirty="0">
                <a:solidFill>
                  <a:srgbClr val="FF0000"/>
                </a:solidFill>
              </a:rPr>
              <a:t>medroxyprogesterone) </a:t>
            </a:r>
            <a:r>
              <a:rPr lang="en-US" sz="2400" u="sng" dirty="0">
                <a:solidFill>
                  <a:srgbClr val="FF0000"/>
                </a:solidFill>
              </a:rPr>
              <a:t>protect</a:t>
            </a:r>
            <a:r>
              <a:rPr lang="en-US" sz="2400" dirty="0">
                <a:solidFill>
                  <a:srgbClr val="FF0000"/>
                </a:solidFill>
              </a:rPr>
              <a:t> against development of </a:t>
            </a:r>
            <a:r>
              <a:rPr lang="en-US" sz="2400" dirty="0" err="1">
                <a:solidFill>
                  <a:srgbClr val="FF0000"/>
                </a:solidFill>
              </a:rPr>
              <a:t>leiomyomas</a:t>
            </a:r>
            <a:r>
              <a:rPr lang="en-US" sz="2400" dirty="0"/>
              <a:t>.</a:t>
            </a:r>
          </a:p>
          <a:p>
            <a:pPr algn="l" rtl="0"/>
            <a:r>
              <a:rPr lang="en-US" sz="2400" b="1" dirty="0">
                <a:solidFill>
                  <a:srgbClr val="00B050"/>
                </a:solidFill>
              </a:rPr>
              <a:t>Decreased risk –parity –progestin –smoking </a:t>
            </a:r>
          </a:p>
          <a:p>
            <a:pPr algn="l" rtl="0"/>
            <a:r>
              <a:rPr lang="en-US" sz="2400" b="1" dirty="0">
                <a:solidFill>
                  <a:srgbClr val="00B050"/>
                </a:solidFill>
              </a:rPr>
              <a:t>NO risk–caffeine - OCPs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4724400"/>
          </a:xfrm>
        </p:spPr>
        <p:txBody>
          <a:bodyPr>
            <a:noAutofit/>
          </a:bodyPr>
          <a:lstStyle/>
          <a:p>
            <a:pPr algn="l" rtl="0"/>
            <a:r>
              <a:rPr lang="en-US" sz="2800" dirty="0"/>
              <a:t>Obesity  — Most studies show a relationship between fibroids and increasing body mass index</a:t>
            </a:r>
          </a:p>
          <a:p>
            <a:pPr algn="l" rtl="0"/>
            <a:r>
              <a:rPr lang="en-US" sz="2800" dirty="0"/>
              <a:t>Diet, caffeine, and alcohol use  — Significant consumption of beef and other reds meats (1.7-fold) or ham (1.3-fold) is associated with an increased relative risk of fibroids and consumption of green vegetables (0.5-fold) and fruit (especially citrus fruit) with a decreased risk. Dietary vitamin A from animal sources may also be associated with decreased fibroid risk. Increases in dietary glycemic index or load are associated with a weak increase in fibroid risk in some women. </a:t>
            </a:r>
          </a:p>
        </p:txBody>
      </p:sp>
    </p:spTree>
    <p:extLst>
      <p:ext uri="{BB962C8B-B14F-4D97-AF65-F5344CB8AC3E}">
        <p14:creationId xmlns:p14="http://schemas.microsoft.com/office/powerpoint/2010/main" val="2286009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838200"/>
            <a:ext cx="7924800" cy="4114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a:ln>
                  <a:noFill/>
                </a:ln>
                <a:solidFill>
                  <a:schemeClr val="tx1"/>
                </a:solidFill>
                <a:effectLst/>
                <a:uLnTx/>
                <a:uFillTx/>
                <a:latin typeface="+mn-lt"/>
                <a:ea typeface="+mn-ea"/>
                <a:cs typeface="+mn-cs"/>
              </a:rPr>
              <a:t>Consumption of alcohol, especially beer, appears to increase the risk of developing fibroids.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a:ln>
                  <a:noFill/>
                </a:ln>
                <a:solidFill>
                  <a:schemeClr val="tx1"/>
                </a:solidFill>
                <a:effectLst/>
                <a:uLnTx/>
                <a:uFillTx/>
                <a:latin typeface="+mn-lt"/>
                <a:ea typeface="+mn-ea"/>
                <a:cs typeface="+mn-cs"/>
              </a:rPr>
              <a:t>Caffeine consumption is not a risk factor.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a:ln>
                  <a:noFill/>
                </a:ln>
                <a:solidFill>
                  <a:schemeClr val="tx1"/>
                </a:solidFill>
                <a:effectLst/>
                <a:uLnTx/>
                <a:uFillTx/>
                <a:latin typeface="+mn-lt"/>
                <a:ea typeface="+mn-ea"/>
                <a:cs typeface="+mn-cs"/>
              </a:rPr>
              <a:t>Smoking  — </a:t>
            </a:r>
            <a:r>
              <a:rPr kumimoji="0" lang="en-US" sz="2400" b="0" i="0" u="none" strike="noStrike" kern="1200" cap="none" spc="30" normalizeH="0" baseline="0" noProof="0" dirty="0">
                <a:ln>
                  <a:noFill/>
                </a:ln>
                <a:solidFill>
                  <a:srgbClr val="FF0000"/>
                </a:solidFill>
                <a:effectLst/>
                <a:uLnTx/>
                <a:uFillTx/>
                <a:latin typeface="+mn-lt"/>
                <a:ea typeface="+mn-ea"/>
                <a:cs typeface="+mn-cs"/>
              </a:rPr>
              <a:t>Smoking</a:t>
            </a:r>
            <a:r>
              <a:rPr kumimoji="0" lang="en-US" sz="2400" b="0" i="0" u="sng" strike="noStrike" kern="1200" cap="none" spc="30" normalizeH="0" baseline="0" noProof="0" dirty="0">
                <a:ln>
                  <a:noFill/>
                </a:ln>
                <a:solidFill>
                  <a:srgbClr val="FF0000"/>
                </a:solidFill>
                <a:effectLst/>
                <a:uLnTx/>
                <a:uFillTx/>
                <a:latin typeface="+mn-lt"/>
                <a:ea typeface="+mn-ea"/>
                <a:cs typeface="+mn-cs"/>
              </a:rPr>
              <a:t> decreases </a:t>
            </a:r>
            <a:r>
              <a:rPr kumimoji="0" lang="en-US" sz="2400" b="0" i="0" u="none" strike="noStrike" kern="1200" cap="none" spc="30" normalizeH="0" baseline="0" noProof="0" dirty="0">
                <a:ln>
                  <a:noFill/>
                </a:ln>
                <a:solidFill>
                  <a:srgbClr val="FF0000"/>
                </a:solidFill>
                <a:effectLst/>
                <a:uLnTx/>
                <a:uFillTx/>
                <a:latin typeface="+mn-lt"/>
                <a:ea typeface="+mn-ea"/>
                <a:cs typeface="+mn-cs"/>
              </a:rPr>
              <a:t>the risk of having fibroids through an unknown mechanism</a:t>
            </a:r>
            <a:r>
              <a:rPr kumimoji="0" lang="en-US" sz="2400" b="0" i="0" u="none" strike="noStrike" kern="1200" cap="none" spc="3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a:ln>
                  <a:noFill/>
                </a:ln>
                <a:solidFill>
                  <a:schemeClr val="tx1"/>
                </a:solidFill>
                <a:effectLst/>
                <a:uLnTx/>
                <a:uFillTx/>
                <a:latin typeface="+mn-lt"/>
                <a:ea typeface="+mn-ea"/>
                <a:cs typeface="+mn-cs"/>
              </a:rPr>
              <a:t>Heredity  — Studies imply a familial predisposition to </a:t>
            </a:r>
            <a:r>
              <a:rPr kumimoji="0" lang="en-US" sz="2400" b="0" i="0" u="none" strike="noStrike" kern="1200" cap="none" spc="30" normalizeH="0" baseline="0" noProof="0" dirty="0" err="1">
                <a:ln>
                  <a:noFill/>
                </a:ln>
                <a:solidFill>
                  <a:schemeClr val="tx1"/>
                </a:solidFill>
                <a:effectLst/>
                <a:uLnTx/>
                <a:uFillTx/>
                <a:latin typeface="+mn-lt"/>
                <a:ea typeface="+mn-ea"/>
                <a:cs typeface="+mn-cs"/>
              </a:rPr>
              <a:t>leiomyomas</a:t>
            </a:r>
            <a:r>
              <a:rPr kumimoji="0" lang="en-US" sz="2400" b="0" i="0" u="none" strike="noStrike" kern="1200" cap="none" spc="30" normalizeH="0" baseline="0" noProof="0" dirty="0">
                <a:ln>
                  <a:noFill/>
                </a:ln>
                <a:solidFill>
                  <a:schemeClr val="tx1"/>
                </a:solidFill>
                <a:effectLst/>
                <a:uLnTx/>
                <a:uFillTx/>
                <a:latin typeface="+mn-lt"/>
                <a:ea typeface="+mn-ea"/>
                <a:cs typeface="+mn-cs"/>
              </a:rPr>
              <a:t> in some women.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a:ln>
                  <a:noFill/>
                </a:ln>
                <a:solidFill>
                  <a:schemeClr val="tx1"/>
                </a:solidFill>
                <a:effectLst/>
                <a:uLnTx/>
                <a:uFillTx/>
                <a:latin typeface="+mn-lt"/>
                <a:ea typeface="+mn-ea"/>
                <a:cs typeface="+mn-cs"/>
              </a:rPr>
              <a:t>Other factors  — Hypertension is associated with an increased </a:t>
            </a:r>
            <a:r>
              <a:rPr kumimoji="0" lang="en-US" sz="2400" b="0" i="0" u="none" strike="noStrike" kern="1200" cap="none" spc="30" normalizeH="0" baseline="0" noProof="0" dirty="0" err="1">
                <a:ln>
                  <a:noFill/>
                </a:ln>
                <a:solidFill>
                  <a:schemeClr val="tx1"/>
                </a:solidFill>
                <a:effectLst/>
                <a:uLnTx/>
                <a:uFillTx/>
                <a:latin typeface="+mn-lt"/>
                <a:ea typeface="+mn-ea"/>
                <a:cs typeface="+mn-cs"/>
              </a:rPr>
              <a:t>leiomyoma</a:t>
            </a:r>
            <a:r>
              <a:rPr kumimoji="0" lang="en-US" sz="2400" b="0" i="0" u="none" strike="noStrike" kern="1200" cap="none" spc="30" normalizeH="0" baseline="0" noProof="0" dirty="0">
                <a:ln>
                  <a:noFill/>
                </a:ln>
                <a:solidFill>
                  <a:schemeClr val="tx1"/>
                </a:solidFill>
                <a:effectLst/>
                <a:uLnTx/>
                <a:uFillTx/>
                <a:latin typeface="+mn-lt"/>
                <a:ea typeface="+mn-ea"/>
                <a:cs typeface="+mn-cs"/>
              </a:rPr>
              <a:t> risk</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a:ln>
                  <a:noFill/>
                </a:ln>
                <a:solidFill>
                  <a:schemeClr val="tx1"/>
                </a:solidFill>
                <a:effectLst/>
                <a:uLnTx/>
                <a:uFillTx/>
                <a:latin typeface="+mn-lt"/>
                <a:ea typeface="+mn-ea"/>
                <a:cs typeface="+mn-cs"/>
              </a:rPr>
              <a:t>Several measures of uterine infection appear to be associated with an increased risk of </a:t>
            </a:r>
            <a:r>
              <a:rPr kumimoji="0" lang="en-US" sz="2400" b="0" i="0" u="none" strike="noStrike" kern="1200" cap="none" spc="30" normalizeH="0" baseline="0" noProof="0" dirty="0" err="1">
                <a:ln>
                  <a:noFill/>
                </a:ln>
                <a:solidFill>
                  <a:schemeClr val="tx1"/>
                </a:solidFill>
                <a:effectLst/>
                <a:uLnTx/>
                <a:uFillTx/>
                <a:latin typeface="+mn-lt"/>
                <a:ea typeface="+mn-ea"/>
                <a:cs typeface="+mn-cs"/>
              </a:rPr>
              <a:t>leiomyomas</a:t>
            </a:r>
            <a:r>
              <a:rPr kumimoji="0" lang="en-US" sz="2400" b="0" i="0" u="none" strike="noStrike" kern="1200" cap="none" spc="30" normalizeH="0" baseline="0" noProof="0" dirty="0">
                <a:ln>
                  <a:noFill/>
                </a:ln>
                <a:solidFill>
                  <a:schemeClr val="tx1"/>
                </a:solidFill>
                <a:effectLst/>
                <a:uLnTx/>
                <a:uFillTx/>
                <a:latin typeface="+mn-lt"/>
                <a:ea typeface="+mn-ea"/>
                <a:cs typeface="+mn-cs"/>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C000"/>
                </a:solidFill>
              </a:rPr>
              <a:t>CLINICAL MANIFESTATIONS</a:t>
            </a:r>
          </a:p>
        </p:txBody>
      </p:sp>
      <p:sp>
        <p:nvSpPr>
          <p:cNvPr id="3" name="Content Placeholder 2"/>
          <p:cNvSpPr>
            <a:spLocks noGrp="1"/>
          </p:cNvSpPr>
          <p:nvPr>
            <p:ph idx="1"/>
          </p:nvPr>
        </p:nvSpPr>
        <p:spPr/>
        <p:txBody>
          <a:bodyPr>
            <a:normAutofit/>
          </a:bodyPr>
          <a:lstStyle/>
          <a:p>
            <a:pPr algn="l" rtl="0"/>
            <a:r>
              <a:rPr lang="en-US" sz="2800" dirty="0"/>
              <a:t>Although the majority of myomas are small and asymptomatic, many women with fibroids have significant problems that interfere with some aspect of their lives and warrant therapy. These symptoms are related to the number, size, and location of the neoplasms.</a:t>
            </a:r>
          </a:p>
          <a:p>
            <a:pPr algn="l" rtl="0"/>
            <a:endParaRPr lang="en-US" sz="2800" dirty="0"/>
          </a:p>
          <a:p>
            <a:pPr algn="l" rtl="0"/>
            <a:r>
              <a:rPr lang="en-US" sz="2800" b="1" dirty="0">
                <a:solidFill>
                  <a:srgbClr val="00B050"/>
                </a:solidFill>
              </a:rPr>
              <a:t>Hx-PE-imaging - &gt; US, HYSTEROSCOPE MRI HSG </a:t>
            </a:r>
          </a:p>
        </p:txBody>
      </p:sp>
    </p:spTree>
    <p:extLst>
      <p:ext uri="{BB962C8B-B14F-4D97-AF65-F5344CB8AC3E}">
        <p14:creationId xmlns:p14="http://schemas.microsoft.com/office/powerpoint/2010/main" val="7770949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TotalTime>
  <Words>2041</Words>
  <Application>Microsoft Office PowerPoint</Application>
  <PresentationFormat>عرض على الشاشة (4:3)</PresentationFormat>
  <Paragraphs>178</Paragraphs>
  <Slides>42</Slides>
  <Notes>1</Notes>
  <HiddenSlides>0</HiddenSlides>
  <MMClips>0</MMClips>
  <ScaleCrop>false</ScaleCrop>
  <HeadingPairs>
    <vt:vector size="4" baseType="variant">
      <vt:variant>
        <vt:lpstr>نسق</vt:lpstr>
      </vt:variant>
      <vt:variant>
        <vt:i4>1</vt:i4>
      </vt:variant>
      <vt:variant>
        <vt:lpstr>عناوين الشرائح</vt:lpstr>
      </vt:variant>
      <vt:variant>
        <vt:i4>42</vt:i4>
      </vt:variant>
    </vt:vector>
  </HeadingPairs>
  <TitlesOfParts>
    <vt:vector size="43" baseType="lpstr">
      <vt:lpstr>نسق Office</vt:lpstr>
      <vt:lpstr>Bengin Lesions Of  Uterus And Cervix</vt:lpstr>
      <vt:lpstr>uterine leiomyomas (fibroids)</vt:lpstr>
      <vt:lpstr>TERMINOLOGY AND LOCATION</vt:lpstr>
      <vt:lpstr>عرض تقديمي في PowerPoint</vt:lpstr>
      <vt:lpstr>RISK FACTORS</vt:lpstr>
      <vt:lpstr>عرض تقديمي في PowerPoint</vt:lpstr>
      <vt:lpstr>عرض تقديمي في PowerPoint</vt:lpstr>
      <vt:lpstr>عرض تقديمي في PowerPoint</vt:lpstr>
      <vt:lpstr>CLINICAL MANIFESTATIONS</vt:lpstr>
      <vt:lpstr>عرض تقديمي في PowerPoint</vt:lpstr>
      <vt:lpstr>DIAGNOSIS </vt:lpstr>
      <vt:lpstr>عرض تقديمي في PowerPoint</vt:lpstr>
      <vt:lpstr>treatment of uterine leiomyomas (fibroids)</vt:lpstr>
      <vt:lpstr>عرض تقديمي في PowerPoint</vt:lpstr>
      <vt:lpstr>عرض تقديمي في PowerPoint</vt:lpstr>
      <vt:lpstr>Gonadotropin-releasing hormone agonists </vt:lpstr>
      <vt:lpstr>عرض تقديمي في PowerPoint</vt:lpstr>
      <vt:lpstr>عرض تقديمي في PowerPoint</vt:lpstr>
      <vt:lpstr>عرض تقديمي في PowerPoint</vt:lpstr>
      <vt:lpstr>SURGERY</vt:lpstr>
      <vt:lpstr>Hysterectomy</vt:lpstr>
      <vt:lpstr>Myomectomy </vt:lpstr>
      <vt:lpstr>Endometrial ablation</vt:lpstr>
      <vt:lpstr>Uterine artery embolization </vt:lpstr>
      <vt:lpstr>Magnetic resonance guided focused ultrasound </vt:lpstr>
      <vt:lpstr>Uterine adenomyosis</vt:lpstr>
      <vt:lpstr>EPIDEMIOLOGY AND RISK FACTORS</vt:lpstr>
      <vt:lpstr>PATHOLOGY </vt:lpstr>
      <vt:lpstr>CLINICAL MANIFESTATIONS </vt:lpstr>
      <vt:lpstr>DIAGNOSIS</vt:lpstr>
      <vt:lpstr>TREATMENT</vt:lpstr>
      <vt:lpstr>benign cervical lesions- stenosis – ectropion – cervicitis- cystic (nabothian, mesonephric) – non cystic (polyps , warts)</vt:lpstr>
      <vt:lpstr>عرض تقديمي في PowerPoint</vt:lpstr>
      <vt:lpstr>عرض تقديمي في PowerPoint</vt:lpstr>
      <vt:lpstr>CYSTIC LESIONS  </vt:lpstr>
      <vt:lpstr>عرض تقديمي في PowerPoint</vt:lpstr>
      <vt:lpstr>عرض تقديمي في PowerPoint</vt:lpstr>
      <vt:lpstr>NONCYSTIC LESIONS </vt:lpstr>
      <vt:lpstr>عرض تقديمي في PowerPoint</vt:lpstr>
      <vt:lpstr>Warts</vt:lpstr>
      <vt:lpstr>CERVICAL STENOSIS</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BENGIN LESIONS OF UTERUS AND CERVIX</dc:title>
  <dc:creator>DR MK</dc:creator>
  <cp:lastModifiedBy>Hasan faris Salahat</cp:lastModifiedBy>
  <cp:revision>50</cp:revision>
  <dcterms:created xsi:type="dcterms:W3CDTF">2017-07-03T16:12:14Z</dcterms:created>
  <dcterms:modified xsi:type="dcterms:W3CDTF">2024-08-18T11:23:21Z</dcterms:modified>
</cp:coreProperties>
</file>