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70" r:id="rId3"/>
    <p:sldId id="263" r:id="rId4"/>
    <p:sldId id="275" r:id="rId5"/>
    <p:sldId id="350" r:id="rId6"/>
    <p:sldId id="273" r:id="rId7"/>
    <p:sldId id="274" r:id="rId8"/>
    <p:sldId id="277" r:id="rId9"/>
    <p:sldId id="299" r:id="rId10"/>
    <p:sldId id="318" r:id="rId11"/>
    <p:sldId id="351" r:id="rId12"/>
    <p:sldId id="308" r:id="rId13"/>
    <p:sldId id="304" r:id="rId14"/>
    <p:sldId id="305" r:id="rId15"/>
    <p:sldId id="306" r:id="rId16"/>
    <p:sldId id="320" r:id="rId17"/>
    <p:sldId id="307" r:id="rId18"/>
    <p:sldId id="324" r:id="rId19"/>
    <p:sldId id="358" r:id="rId20"/>
    <p:sldId id="346" r:id="rId21"/>
    <p:sldId id="315" r:id="rId22"/>
    <p:sldId id="325" r:id="rId23"/>
    <p:sldId id="348" r:id="rId24"/>
    <p:sldId id="328" r:id="rId25"/>
    <p:sldId id="330" r:id="rId26"/>
    <p:sldId id="331" r:id="rId27"/>
    <p:sldId id="333" r:id="rId28"/>
    <p:sldId id="334" r:id="rId29"/>
    <p:sldId id="336" r:id="rId30"/>
    <p:sldId id="338" r:id="rId31"/>
    <p:sldId id="340" r:id="rId32"/>
    <p:sldId id="352" r:id="rId33"/>
    <p:sldId id="353" r:id="rId34"/>
    <p:sldId id="354" r:id="rId35"/>
    <p:sldId id="355" r:id="rId36"/>
    <p:sldId id="356" r:id="rId37"/>
    <p:sldId id="357" r:id="rId38"/>
    <p:sldId id="359" r:id="rId39"/>
    <p:sldId id="360" r:id="rId40"/>
    <p:sldId id="280" r:id="rId41"/>
  </p:sldIdLst>
  <p:sldSz cx="9601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EE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6448" autoAdjust="0"/>
  </p:normalViewPr>
  <p:slideViewPr>
    <p:cSldViewPr>
      <p:cViewPr varScale="1">
        <p:scale>
          <a:sx n="69" d="100"/>
          <a:sy n="69" d="100"/>
        </p:scale>
        <p:origin x="1314" y="66"/>
      </p:cViewPr>
      <p:guideLst>
        <p:guide orient="horz" pos="2160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8B15E7F-37C4-4FD3-ABE6-0E632537D328}" type="datetimeFigureOut">
              <a:rPr lang="ar-EG" smtClean="0"/>
              <a:t>15/08/1444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C396D87-100A-43FA-A12D-C71392A5136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11114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700" y="685800"/>
            <a:ext cx="4800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96D87-100A-43FA-A12D-C71392A5136E}" type="slidenum">
              <a:rPr lang="ar-EG" smtClean="0"/>
              <a:t>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05907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96D87-100A-43FA-A12D-C71392A5136E}" type="slidenum">
              <a:rPr lang="ar-EG" smtClean="0"/>
              <a:t>20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5014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60</a:t>
            </a:r>
          </a:p>
          <a:p>
            <a:pPr algn="l" rtl="0"/>
            <a:r>
              <a:rPr lang="en-US" dirty="0"/>
              <a:t>36</a:t>
            </a:r>
          </a:p>
          <a:p>
            <a:pPr algn="l" rtl="0"/>
            <a:r>
              <a:rPr lang="en-US" dirty="0"/>
              <a:t>24</a:t>
            </a:r>
          </a:p>
          <a:p>
            <a:pPr algn="l" rtl="0"/>
            <a:r>
              <a:rPr lang="en-US" dirty="0"/>
              <a:t>18</a:t>
            </a:r>
          </a:p>
          <a:p>
            <a:pPr algn="l" rtl="0"/>
            <a:r>
              <a:rPr lang="en-US" dirty="0"/>
              <a:t>12</a:t>
            </a:r>
          </a:p>
          <a:p>
            <a:pPr algn="l" rtl="0"/>
            <a:r>
              <a:rPr lang="en-US" dirty="0"/>
              <a:t>9</a:t>
            </a:r>
          </a:p>
          <a:p>
            <a:pPr algn="l" rtl="0"/>
            <a:r>
              <a:rPr lang="en-US" dirty="0"/>
              <a:t>6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83661-EAB5-43F4-B90A-343E31BB4F74}" type="slidenum">
              <a:rPr lang="ar-EG" smtClean="0"/>
              <a:t>27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52170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130427"/>
            <a:ext cx="81610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3886200"/>
            <a:ext cx="67208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274640"/>
            <a:ext cx="216027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274640"/>
            <a:ext cx="632079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406901"/>
            <a:ext cx="81610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2906715"/>
            <a:ext cx="81610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600202"/>
            <a:ext cx="424053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600202"/>
            <a:ext cx="424053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1" y="1535113"/>
            <a:ext cx="42421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1" y="2174875"/>
            <a:ext cx="42421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8" y="1535113"/>
            <a:ext cx="42438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8" y="2174875"/>
            <a:ext cx="42438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1" y="273050"/>
            <a:ext cx="31587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3" y="273052"/>
            <a:ext cx="536733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1" y="1435102"/>
            <a:ext cx="31587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4800601"/>
            <a:ext cx="57607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12775"/>
            <a:ext cx="57607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367339"/>
            <a:ext cx="57607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74638"/>
            <a:ext cx="8641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00202"/>
            <a:ext cx="86410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6356352"/>
            <a:ext cx="224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6356352"/>
            <a:ext cx="3040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6356352"/>
            <a:ext cx="224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6.wdp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Physiology Lab. 1</a:t>
            </a:r>
            <a:br>
              <a:rPr lang="en-US" sz="4800" b="1" dirty="0" smtClean="0">
                <a:solidFill>
                  <a:srgbClr val="C00000"/>
                </a:solidFill>
              </a:rPr>
            </a:br>
            <a:r>
              <a:rPr lang="en-US" sz="4800" b="1" dirty="0" smtClean="0">
                <a:solidFill>
                  <a:srgbClr val="C00000"/>
                </a:solidFill>
              </a:rPr>
              <a:t>VISION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b="1" i="1" dirty="0">
                <a:solidFill>
                  <a:schemeClr val="tx2"/>
                </a:solidFill>
                <a:latin typeface="Khmer UI" pitchFamily="34" charset="0"/>
                <a:cs typeface="Khmer UI" pitchFamily="34" charset="0"/>
              </a:rPr>
              <a:t>By</a:t>
            </a:r>
          </a:p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Khmer UI" pitchFamily="34" charset="0"/>
                <a:cs typeface="Khmer UI" pitchFamily="34" charset="0"/>
              </a:rPr>
              <a:t>Dr. Nour A. Mohammed</a:t>
            </a:r>
          </a:p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Khmer UI" pitchFamily="34" charset="0"/>
                <a:cs typeface="Khmer UI" pitchFamily="34" charset="0"/>
              </a:rPr>
              <a:t>MUTAH SCHOOL OF MEDICINE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Khmer UI" pitchFamily="34" charset="0"/>
              <a:cs typeface="Khmer UI" pitchFamily="34" charset="0"/>
            </a:endParaRPr>
          </a:p>
          <a:p>
            <a:pPr algn="l">
              <a:lnSpc>
                <a:spcPct val="110000"/>
              </a:lnSpc>
            </a:pPr>
            <a:endParaRPr lang="ar-EG" sz="2800" b="1" dirty="0">
              <a:solidFill>
                <a:schemeClr val="tx1"/>
              </a:solidFill>
              <a:latin typeface="Khmer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647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991599" cy="6809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200" dirty="0">
                <a:latin typeface="Aparajita" pitchFamily="34" charset="0"/>
                <a:cs typeface="Aparajita" pitchFamily="34" charset="0"/>
              </a:rPr>
              <a:t> The 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stimulus</a:t>
            </a:r>
            <a:r>
              <a:rPr lang="en-US" sz="3200" dirty="0">
                <a:latin typeface="Aparajita" pitchFamily="34" charset="0"/>
                <a:cs typeface="Aparajita" pitchFamily="34" charset="0"/>
              </a:rPr>
              <a:t> for the near accommodation reflex is the formation of a blurred (not clear) image on the retina.</a:t>
            </a:r>
          </a:p>
          <a:p>
            <a:pPr algn="just">
              <a:buClr>
                <a:schemeClr val="accent1"/>
              </a:buClr>
            </a:pPr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Response</a:t>
            </a:r>
            <a:r>
              <a:rPr lang="en-US" sz="3200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b="1" dirty="0">
                <a:latin typeface="Aparajita" pitchFamily="34" charset="0"/>
                <a:cs typeface="Aparajita" pitchFamily="34" charset="0"/>
              </a:rPr>
              <a:t>=</a:t>
            </a:r>
            <a:r>
              <a:rPr lang="en-US" sz="3200" dirty="0">
                <a:latin typeface="Aparajita" pitchFamily="34" charset="0"/>
                <a:cs typeface="Aparajita" pitchFamily="34" charset="0"/>
              </a:rPr>
              <a:t> Components of accommodation reflex:</a:t>
            </a:r>
          </a:p>
          <a:p>
            <a:pPr marL="393700" algn="just">
              <a:buClr>
                <a:schemeClr val="accent1"/>
              </a:buClr>
            </a:pPr>
            <a:r>
              <a:rPr lang="en-US" sz="3200" b="1" dirty="0">
                <a:latin typeface="Aparajita" pitchFamily="34" charset="0"/>
                <a:cs typeface="Aparajita" pitchFamily="34" charset="0"/>
              </a:rPr>
              <a:t>1. </a:t>
            </a:r>
            <a:r>
              <a:rPr lang="en-US" sz="3200" dirty="0">
                <a:latin typeface="Aparajita" pitchFamily="34" charset="0"/>
                <a:cs typeface="Aparajita" pitchFamily="34" charset="0"/>
              </a:rPr>
              <a:t>Constriction of both pupils (miosis) due to contraction of constrictor pupillae muscle.</a:t>
            </a:r>
            <a:endParaRPr lang="en-US" sz="3200" b="1" dirty="0">
              <a:latin typeface="Aparajita" pitchFamily="34" charset="0"/>
              <a:cs typeface="Aparajita" pitchFamily="34" charset="0"/>
            </a:endParaRPr>
          </a:p>
          <a:p>
            <a:pPr marL="393700" algn="just">
              <a:buClr>
                <a:schemeClr val="accent1"/>
              </a:buClr>
            </a:pPr>
            <a:r>
              <a:rPr lang="en-US" sz="3200" b="1" dirty="0">
                <a:latin typeface="Aparajita" pitchFamily="34" charset="0"/>
                <a:cs typeface="Aparajita" pitchFamily="34" charset="0"/>
              </a:rPr>
              <a:t>2</a:t>
            </a:r>
            <a:r>
              <a:rPr lang="en-US" sz="3200" dirty="0">
                <a:latin typeface="Aparajita" pitchFamily="34" charset="0"/>
                <a:cs typeface="Aparajita" pitchFamily="34" charset="0"/>
              </a:rPr>
              <a:t>. Medial convergence of both eyes, due to contraction of both medial recti muscle.</a:t>
            </a:r>
          </a:p>
          <a:p>
            <a:pPr marL="393700" algn="just">
              <a:buClr>
                <a:schemeClr val="accent1"/>
              </a:buClr>
            </a:pPr>
            <a:r>
              <a:rPr lang="en-US" sz="3200" b="1" dirty="0">
                <a:latin typeface="Aparajita" pitchFamily="34" charset="0"/>
                <a:cs typeface="Aparajita" pitchFamily="34" charset="0"/>
              </a:rPr>
              <a:t> 3. </a:t>
            </a:r>
            <a:r>
              <a:rPr lang="en-US" sz="3200" dirty="0">
                <a:latin typeface="Aparajita" pitchFamily="34" charset="0"/>
                <a:cs typeface="Aparajita" pitchFamily="34" charset="0"/>
              </a:rPr>
              <a:t>Increase in the convexity of the lens (mainly the anterior surface) to increase its diopteric power. It is due to contraction of cilliary muscle.</a:t>
            </a:r>
          </a:p>
        </p:txBody>
      </p:sp>
    </p:spTree>
    <p:extLst>
      <p:ext uri="{BB962C8B-B14F-4D97-AF65-F5344CB8AC3E}">
        <p14:creationId xmlns:p14="http://schemas.microsoft.com/office/powerpoint/2010/main" val="3178312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66"/>
                </a:solidFill>
                <a:latin typeface="Andalus" pitchFamily="18" charset="-78"/>
                <a:cs typeface="Andalus" pitchFamily="18" charset="-78"/>
              </a:rPr>
              <a:t>Nervous pathway of near accommodation reflex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600202"/>
            <a:ext cx="8641080" cy="510539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ndalus" pitchFamily="18" charset="-78"/>
                <a:cs typeface="Andalus" pitchFamily="18" charset="-78"/>
              </a:rPr>
              <a:t>From retina → optic nerve → optic chiasma → optic tract </a:t>
            </a:r>
          </a:p>
          <a:p>
            <a:r>
              <a:rPr lang="en-US" dirty="0">
                <a:latin typeface="Andalus" pitchFamily="18" charset="-78"/>
                <a:cs typeface="Andalus" pitchFamily="18" charset="-78"/>
              </a:rPr>
              <a:t>→ lateral geniculate body of the thalamus </a:t>
            </a:r>
          </a:p>
          <a:p>
            <a:r>
              <a:rPr lang="en-US" dirty="0">
                <a:latin typeface="Andalus" pitchFamily="18" charset="-78"/>
                <a:cs typeface="Andalus" pitchFamily="18" charset="-78"/>
              </a:rPr>
              <a:t>→ optic radiation → area 17 → area 18, 19 </a:t>
            </a:r>
          </a:p>
          <a:p>
            <a:r>
              <a:rPr lang="en-US" dirty="0">
                <a:latin typeface="Andalus" pitchFamily="18" charset="-78"/>
                <a:cs typeface="Andalus" pitchFamily="18" charset="-78"/>
              </a:rPr>
              <a:t>→ fibers pass as </a:t>
            </a:r>
            <a:r>
              <a:rPr lang="en-US" b="1" dirty="0">
                <a:solidFill>
                  <a:srgbClr val="FF0066"/>
                </a:solidFill>
                <a:latin typeface="Andalus" pitchFamily="18" charset="-78"/>
                <a:cs typeface="Andalus" pitchFamily="18" charset="-78"/>
              </a:rPr>
              <a:t>occipitotectal tract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to the midbrain </a:t>
            </a:r>
            <a:r>
              <a:rPr lang="en-US" b="1" dirty="0">
                <a:solidFill>
                  <a:srgbClr val="FF0066"/>
                </a:solidFill>
                <a:latin typeface="Andalus" pitchFamily="18" charset="-78"/>
                <a:cs typeface="Andalus" pitchFamily="18" charset="-78"/>
              </a:rPr>
              <a:t>(Edinger-Westphal nucleus). </a:t>
            </a:r>
          </a:p>
          <a:p>
            <a:r>
              <a:rPr lang="en-US" dirty="0">
                <a:latin typeface="Andalus" pitchFamily="18" charset="-78"/>
                <a:cs typeface="Andalus" pitchFamily="18" charset="-78"/>
              </a:rPr>
              <a:t>From this nucleus fibers pass to </a:t>
            </a:r>
            <a:r>
              <a:rPr lang="en-US" b="1" dirty="0">
                <a:solidFill>
                  <a:srgbClr val="FF0066"/>
                </a:solidFill>
                <a:latin typeface="Andalus" pitchFamily="18" charset="-78"/>
                <a:cs typeface="Andalus" pitchFamily="18" charset="-78"/>
              </a:rPr>
              <a:t>ciliary ganglia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to relay in it then postganglionic fibers pass in </a:t>
            </a:r>
            <a:r>
              <a:rPr lang="en-US" b="1" dirty="0">
                <a:solidFill>
                  <a:srgbClr val="FF0066"/>
                </a:solidFill>
                <a:latin typeface="Andalus" pitchFamily="18" charset="-78"/>
                <a:cs typeface="Andalus" pitchFamily="18" charset="-78"/>
              </a:rPr>
              <a:t>short ciliary nerve </a:t>
            </a:r>
          </a:p>
          <a:p>
            <a:r>
              <a:rPr lang="en-US" dirty="0">
                <a:latin typeface="Andalus" pitchFamily="18" charset="-78"/>
                <a:cs typeface="Andalus" pitchFamily="18" charset="-78"/>
              </a:rPr>
              <a:t>Then reach </a:t>
            </a:r>
            <a:r>
              <a:rPr lang="en-US" b="1" dirty="0">
                <a:solidFill>
                  <a:srgbClr val="FF0066"/>
                </a:solidFill>
                <a:latin typeface="Andalus" pitchFamily="18" charset="-78"/>
                <a:cs typeface="Andalus" pitchFamily="18" charset="-78"/>
              </a:rPr>
              <a:t>ciliary muscle 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→  contraction, </a:t>
            </a:r>
          </a:p>
          <a:p>
            <a:r>
              <a:rPr lang="en-US" dirty="0">
                <a:latin typeface="Andalus" pitchFamily="18" charset="-78"/>
                <a:cs typeface="Andalus" pitchFamily="18" charset="-78"/>
              </a:rPr>
              <a:t>and </a:t>
            </a:r>
            <a:r>
              <a:rPr lang="en-US" b="1" dirty="0">
                <a:solidFill>
                  <a:srgbClr val="FF0066"/>
                </a:solidFill>
                <a:latin typeface="Andalus" pitchFamily="18" charset="-78"/>
                <a:cs typeface="Andalus" pitchFamily="18" charset="-78"/>
              </a:rPr>
              <a:t>constrictor pupillae muscles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→contraction → miosis.</a:t>
            </a:r>
          </a:p>
          <a:p>
            <a:endParaRPr lang="en-US" dirty="0">
              <a:latin typeface="Andalus" pitchFamily="18" charset="-78"/>
              <a:cs typeface="Andalus" pitchFamily="18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230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0455" y="346502"/>
            <a:ext cx="3940502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How to be tested?</a:t>
            </a:r>
            <a:endParaRPr lang="ar-EG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5" y="1177500"/>
            <a:ext cx="8947029" cy="5417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5124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891952"/>
            <a:ext cx="8001000" cy="8382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Aparajita" pitchFamily="34" charset="0"/>
                <a:cs typeface="Aparajita" pitchFamily="34" charset="0"/>
              </a:rPr>
              <a:t>1. Constriction of both pupils (miosis):</a:t>
            </a:r>
            <a:endParaRPr lang="ar-EG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0152"/>
            <a:ext cx="8641080" cy="4899248"/>
          </a:xfrm>
        </p:spPr>
        <p:txBody>
          <a:bodyPr>
            <a:noAutofit/>
          </a:bodyPr>
          <a:lstStyle/>
          <a:p>
            <a:pPr marL="0" indent="0" algn="just" rtl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Miosis increases the depth of the focus i.e. enable object to move and</a:t>
            </a:r>
            <a:r>
              <a:rPr lang="en-US" sz="2800" b="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 its image is focused in retina without new accommodation.</a:t>
            </a: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Miosis makes image to be focused in fovea centralis which is the most</a:t>
            </a:r>
            <a:r>
              <a:rPr lang="en-US" sz="2800" b="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acuity area in the retina.</a:t>
            </a: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Bilateral miosis in near vision allows light rays to fell on the</a:t>
            </a:r>
            <a:r>
              <a:rPr lang="en-US" sz="2800" b="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 retinal points.</a:t>
            </a:r>
            <a:endParaRPr lang="ar-E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3552" y="152400"/>
            <a:ext cx="50209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Aparajita" pitchFamily="34" charset="0"/>
                <a:cs typeface="Aparajita" pitchFamily="34" charset="0"/>
              </a:rPr>
              <a:t>Value of each components: 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82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0" y="838200"/>
            <a:ext cx="4320540" cy="5472608"/>
          </a:xfrm>
        </p:spPr>
        <p:txBody>
          <a:bodyPr>
            <a:noAutofit/>
          </a:bodyPr>
          <a:lstStyle/>
          <a:p>
            <a:pPr marL="0" indent="0" algn="just" rtl="0">
              <a:lnSpc>
                <a:spcPct val="170000"/>
              </a:lnSpc>
              <a:buNone/>
            </a:pPr>
            <a:r>
              <a:rPr lang="en-US" sz="2800" b="1" dirty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D</a:t>
            </a:r>
            <a:r>
              <a:rPr lang="en-US" sz="2800" b="1" i="0" u="none" strike="noStrike" baseline="0" dirty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-</a:t>
            </a:r>
            <a:r>
              <a:rPr lang="en-US" sz="2800" i="0" u="none" strike="noStrike" baseline="0" dirty="0">
                <a:latin typeface="Aparajita" pitchFamily="34" charset="0"/>
                <a:cs typeface="Aparajita" pitchFamily="34" charset="0"/>
              </a:rPr>
              <a:t> Preventing excess light entry to fell on retina (protective function).</a:t>
            </a:r>
          </a:p>
          <a:p>
            <a:pPr marL="0" indent="0" algn="just" rtl="0">
              <a:lnSpc>
                <a:spcPct val="170000"/>
              </a:lnSpc>
              <a:buNone/>
            </a:pPr>
            <a:r>
              <a:rPr lang="en-US" sz="2800" b="1" dirty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E</a:t>
            </a:r>
            <a:r>
              <a:rPr lang="en-US" sz="2800" b="1" i="0" u="none" strike="noStrike" baseline="0" dirty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-</a:t>
            </a:r>
            <a:r>
              <a:rPr lang="en-US" sz="2800" i="0" u="none" strike="noStrike" baseline="0" dirty="0">
                <a:latin typeface="Aparajita" pitchFamily="34" charset="0"/>
                <a:cs typeface="Aparajita" pitchFamily="34" charset="0"/>
              </a:rPr>
              <a:t> Covering the periphery of the lens preventing chromatic and spherical</a:t>
            </a:r>
            <a:r>
              <a:rPr lang="en-US" sz="2800" i="0" u="none" strike="noStrike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i="0" u="none" strike="noStrike" baseline="0" dirty="0">
                <a:latin typeface="Aparajita" pitchFamily="34" charset="0"/>
                <a:cs typeface="Aparajita" pitchFamily="34" charset="0"/>
              </a:rPr>
              <a:t>aberration,</a:t>
            </a:r>
          </a:p>
          <a:p>
            <a:pPr marL="0" indent="0" algn="just" rtl="0">
              <a:lnSpc>
                <a:spcPct val="170000"/>
              </a:lnSpc>
              <a:buNone/>
            </a:pPr>
            <a:endParaRPr lang="en-US" sz="2800" i="0" u="none" strike="noStrike" baseline="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9218" name="Picture 2" descr="C:\Users\HP\Desktop\physiology\e85_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610" y="304801"/>
            <a:ext cx="4568190" cy="6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469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35" y="94422"/>
            <a:ext cx="5363165" cy="2953578"/>
          </a:xfrm>
        </p:spPr>
        <p:txBody>
          <a:bodyPr>
            <a:noAutofit/>
          </a:bodyPr>
          <a:lstStyle/>
          <a:p>
            <a:pPr algn="just"/>
            <a:r>
              <a:rPr lang="en-US" sz="3600" b="1" dirty="0">
                <a:solidFill>
                  <a:schemeClr val="accent2"/>
                </a:solidFill>
                <a:latin typeface="Aparajita" pitchFamily="34" charset="0"/>
                <a:cs typeface="Aparajita" pitchFamily="34" charset="0"/>
              </a:rPr>
              <a:t>2.</a:t>
            </a:r>
            <a:r>
              <a:rPr lang="en-US" sz="1400" b="1" dirty="0">
                <a:solidFill>
                  <a:schemeClr val="accent2"/>
                </a:solidFill>
                <a:latin typeface="Aparajita" pitchFamily="34" charset="0"/>
                <a:cs typeface="Aparajita" pitchFamily="34" charset="0"/>
              </a:rPr>
              <a:t>  </a:t>
            </a:r>
            <a:r>
              <a:rPr lang="en-US" sz="3600" b="1" dirty="0">
                <a:solidFill>
                  <a:schemeClr val="accent2"/>
                </a:solidFill>
                <a:latin typeface="Aparajita" pitchFamily="34" charset="0"/>
                <a:cs typeface="Aparajita" pitchFamily="34" charset="0"/>
              </a:rPr>
              <a:t>Medial convergence of both eyes </a:t>
            </a:r>
            <a:r>
              <a:rPr lang="en-US" sz="3600" dirty="0">
                <a:latin typeface="Aparajita" pitchFamily="34" charset="0"/>
                <a:cs typeface="Aparajita" pitchFamily="34" charset="0"/>
              </a:rPr>
              <a:t>to bring images on fovea centralis.</a:t>
            </a:r>
            <a:endParaRPr lang="ar-EG" sz="36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88121"/>
            <a:ext cx="4775596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304800"/>
            <a:ext cx="36671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59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565" y="1332186"/>
            <a:ext cx="8991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algn="just"/>
            <a:r>
              <a:rPr lang="en-US" sz="3600" b="1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Medial convergence of both eyes </a:t>
            </a:r>
            <a:endParaRPr lang="en-US" sz="3600" b="1" dirty="0" smtClean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  <a:p>
            <a:pPr marL="236538" algn="ctr"/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due to</a:t>
            </a:r>
            <a:r>
              <a:rPr lang="en-US" sz="3600" dirty="0">
                <a:latin typeface="Aparajita" pitchFamily="34" charset="0"/>
                <a:cs typeface="Aparajita" pitchFamily="34" charset="0"/>
              </a:rPr>
              <a:t>:</a:t>
            </a:r>
            <a:br>
              <a:rPr lang="en-US" sz="3600" dirty="0">
                <a:latin typeface="Aparajita" pitchFamily="34" charset="0"/>
                <a:cs typeface="Aparajita" pitchFamily="34" charset="0"/>
              </a:rPr>
            </a:br>
            <a:r>
              <a:rPr lang="en-US" sz="1600" dirty="0">
                <a:latin typeface="Aparajita" pitchFamily="34" charset="0"/>
                <a:cs typeface="Aparajita" pitchFamily="34" charset="0"/>
              </a:rPr>
              <a:t/>
            </a:r>
            <a:br>
              <a:rPr lang="en-US" sz="1600" dirty="0">
                <a:latin typeface="Aparajita" pitchFamily="34" charset="0"/>
                <a:cs typeface="Aparajita" pitchFamily="34" charset="0"/>
              </a:rPr>
            </a:br>
            <a:r>
              <a:rPr lang="en-US" sz="3600" dirty="0">
                <a:latin typeface="Aparajita" pitchFamily="34" charset="0"/>
                <a:cs typeface="Aparajita" pitchFamily="34" charset="0"/>
              </a:rPr>
              <a:t>a) direct stimulation from area "19" to occulomotor nucleus in midbrain which innervate medial recti.</a:t>
            </a:r>
          </a:p>
          <a:p>
            <a:pPr marL="236538" algn="ctr"/>
            <a:r>
              <a:rPr lang="en-US" sz="2000" dirty="0">
                <a:latin typeface="Aparajita" pitchFamily="34" charset="0"/>
                <a:cs typeface="Aparajita" pitchFamily="34" charset="0"/>
              </a:rPr>
              <a:t/>
            </a:r>
            <a:br>
              <a:rPr lang="en-US" sz="2000" dirty="0">
                <a:latin typeface="Aparajita" pitchFamily="34" charset="0"/>
                <a:cs typeface="Aparajita" pitchFamily="34" charset="0"/>
              </a:rPr>
            </a:br>
            <a:r>
              <a:rPr lang="en-US" sz="3600" dirty="0">
                <a:latin typeface="Aparajita" pitchFamily="34" charset="0"/>
                <a:cs typeface="Aparajita" pitchFamily="34" charset="0"/>
              </a:rPr>
              <a:t>b) or stimulation of area "8" (frontal eye field area) which in its turn stimulate occulomotor nucleus in the mid brain.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96460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28601"/>
            <a:ext cx="864108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latin typeface="Aparajita" pitchFamily="34" charset="0"/>
                <a:ea typeface="+mj-ea"/>
                <a:cs typeface="Aparajita" pitchFamily="34" charset="0"/>
              </a:rPr>
              <a:t>3. Increase in the convexity of the lens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914400"/>
            <a:ext cx="9067800" cy="3087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dirty="0">
                <a:latin typeface="Aparajita" pitchFamily="34" charset="0"/>
                <a:cs typeface="Aparajita" pitchFamily="34" charset="0"/>
              </a:rPr>
              <a:t>     Contraction of the ciliary muscle </a:t>
            </a:r>
            <a:r>
              <a:rPr lang="en-US" sz="2000" dirty="0">
                <a:latin typeface="Aparajita" pitchFamily="34" charset="0"/>
                <a:cs typeface="Aparajita" pitchFamily="34" charset="0"/>
              </a:rPr>
              <a:t>→ 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relaxation of suspensory ligament that holds lens → lens becomes more spherical (the curvature of </a:t>
            </a:r>
            <a:r>
              <a:rPr lang="en-US" b="1" dirty="0">
                <a:latin typeface="Aparajita" pitchFamily="34" charset="0"/>
                <a:cs typeface="Aparajita" pitchFamily="34" charset="0"/>
              </a:rPr>
              <a:t>anterior surface 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is increased in comparison to the posterior surface). Increasing curvature of the lens → increase in its diopteric power.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19" r="2620"/>
          <a:stretch/>
        </p:blipFill>
        <p:spPr>
          <a:xfrm>
            <a:off x="2514600" y="3429000"/>
            <a:ext cx="611444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47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4876" y="693637"/>
            <a:ext cx="9144000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2400" dirty="0">
                <a:latin typeface="Aparajita" pitchFamily="34" charset="0"/>
                <a:cs typeface="Aparajita" pitchFamily="34" charset="0"/>
              </a:rPr>
              <a:t>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retina → optic nerve →optic chiasma where crossing occurs →optic tract → lateral geniculate body of the thalamus → optic radiation to visuo-sensory area (area 17) in the occipital lobe → visuo- psychic area (area 18) → occipital eye field area (area 19). </a:t>
            </a:r>
          </a:p>
          <a:p>
            <a:pPr marL="0" indent="0" algn="just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area 19 efferent fibers pass as occipitotectal tract to Edingher-Westphal nucleus in midbrain → III nerve fibers to ciliary ganglia to relay → short ciliary nerves →</a:t>
            </a:r>
          </a:p>
          <a:p>
            <a:pPr marL="393700" indent="-157163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Contraction of constrictor pupillae muscle → miosis.</a:t>
            </a:r>
          </a:p>
          <a:p>
            <a:pPr marL="393700" indent="-157163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Contraction of ciliary muscle → ⇈ Convexity of mainly anterior surface of lens →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its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diopteric power.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Impulses from area 19→ area 8→ corticonuclear tract→ somatic part of III nerve → contraction of medial recti→ convergence of both eyes.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6426824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Nervous pathway accommodation reflex</a:t>
            </a:r>
            <a:endParaRPr lang="ar-EG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15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74638"/>
            <a:ext cx="9220200" cy="64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25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945" y="221159"/>
            <a:ext cx="35205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</a:rPr>
              <a:t>  </a:t>
            </a:r>
            <a:r>
              <a:rPr lang="en-US" sz="4800" b="1" dirty="0">
                <a:solidFill>
                  <a:schemeClr val="tx2"/>
                </a:solidFill>
                <a:latin typeface="Aparajita" pitchFamily="34" charset="0"/>
                <a:ea typeface="+mj-ea"/>
                <a:cs typeface="Aparajita" pitchFamily="34" charset="0"/>
              </a:rPr>
              <a:t>Corneal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b="1" dirty="0">
                <a:solidFill>
                  <a:schemeClr val="tx2"/>
                </a:solidFill>
                <a:latin typeface="Aparajita" pitchFamily="34" charset="0"/>
                <a:ea typeface="+mj-ea"/>
                <a:cs typeface="Aparajita" pitchFamily="34" charset="0"/>
              </a:rPr>
              <a:t>reflex</a:t>
            </a:r>
            <a:endParaRPr lang="ar-EG" sz="4800" b="1" dirty="0">
              <a:solidFill>
                <a:schemeClr val="tx2"/>
              </a:solidFill>
              <a:latin typeface="Aparajita" pitchFamily="34" charset="0"/>
              <a:ea typeface="+mj-ea"/>
              <a:cs typeface="Aparajita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20090" y="372781"/>
            <a:ext cx="640080" cy="46988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8" name="TextBox 7"/>
          <p:cNvSpPr txBox="1"/>
          <p:nvPr/>
        </p:nvSpPr>
        <p:spPr>
          <a:xfrm>
            <a:off x="880110" y="381001"/>
            <a:ext cx="34015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1</a:t>
            </a:r>
            <a:endParaRPr lang="ar-EG" sz="2400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035" y="301046"/>
            <a:ext cx="2540249" cy="213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8600" y="4330006"/>
            <a:ext cx="4937497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/>
              </a:rPr>
              <a:t>nerve (VII)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/>
              </a:rPr>
              <a:t>Response: </a:t>
            </a:r>
            <a:r>
              <a:rPr lang="en-US" sz="2800" dirty="0">
                <a:latin typeface="Times New Roman"/>
              </a:rPr>
              <a:t>blinking of both eyes.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latin typeface="Times New Roman"/>
              </a:rPr>
              <a:t> </a:t>
            </a:r>
            <a:r>
              <a:rPr lang="en-US" sz="2600" b="1" dirty="0" smtClean="0">
                <a:latin typeface="Times New Roman"/>
              </a:rPr>
              <a:t>Importance : </a:t>
            </a:r>
            <a:r>
              <a:rPr lang="en-US" sz="2600" dirty="0" smtClean="0">
                <a:latin typeface="Times New Roman"/>
              </a:rPr>
              <a:t>Protective &amp;</a:t>
            </a:r>
            <a:endParaRPr lang="en-US" sz="2800" dirty="0">
              <a:latin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600" b="1" dirty="0">
                <a:latin typeface="Times New Roman"/>
              </a:rPr>
              <a:t> </a:t>
            </a:r>
            <a:r>
              <a:rPr lang="en-US" sz="2600" dirty="0">
                <a:latin typeface="Times New Roman"/>
              </a:rPr>
              <a:t>indicate degree of anesthesia.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0033" y="1287261"/>
            <a:ext cx="492606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600" b="1" dirty="0" smtClean="0">
                <a:latin typeface="Times New Roman"/>
              </a:rPr>
              <a:t>Stimulus</a:t>
            </a:r>
            <a:r>
              <a:rPr lang="en-US" sz="2600" b="1" dirty="0">
                <a:latin typeface="Times New Roman"/>
              </a:rPr>
              <a:t>: </a:t>
            </a:r>
            <a:r>
              <a:rPr lang="en-US" sz="2600" dirty="0">
                <a:latin typeface="Times New Roman"/>
              </a:rPr>
              <a:t>touch cornea </a:t>
            </a:r>
            <a:r>
              <a:rPr lang="en-US" sz="2600" dirty="0" smtClean="0">
                <a:latin typeface="Times New Roman"/>
              </a:rPr>
              <a:t>or limbus, eye </a:t>
            </a:r>
            <a:r>
              <a:rPr lang="en-US" sz="2600" dirty="0">
                <a:latin typeface="Times New Roman"/>
              </a:rPr>
              <a:t>lashes or eye lids by a cotton.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600" b="1" dirty="0" smtClean="0">
                <a:latin typeface="Times New Roman"/>
              </a:rPr>
              <a:t>Afferent</a:t>
            </a:r>
            <a:r>
              <a:rPr lang="en-US" sz="2600" dirty="0">
                <a:latin typeface="Times New Roman"/>
              </a:rPr>
              <a:t>: trigeminal nerve (V</a:t>
            </a:r>
            <a:r>
              <a:rPr lang="en-US" sz="2600" dirty="0" smtClean="0">
                <a:latin typeface="Times New Roman"/>
              </a:rPr>
              <a:t>)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600" b="1" dirty="0" smtClean="0">
                <a:latin typeface="Times New Roman"/>
              </a:rPr>
              <a:t>Center</a:t>
            </a:r>
            <a:r>
              <a:rPr lang="en-US" sz="2600" dirty="0" smtClean="0">
                <a:latin typeface="Times New Roman"/>
              </a:rPr>
              <a:t>: pons  -</a:t>
            </a:r>
            <a:r>
              <a:rPr lang="en-US" sz="2600" b="1" dirty="0" smtClean="0">
                <a:latin typeface="Times New Roman"/>
              </a:rPr>
              <a:t>Efferent</a:t>
            </a:r>
            <a:r>
              <a:rPr lang="en-US" sz="2600" dirty="0" smtClean="0">
                <a:latin typeface="Times New Roman"/>
              </a:rPr>
              <a:t> facial</a:t>
            </a:r>
            <a:endParaRPr lang="en-US" sz="2600" b="1" dirty="0" smtClean="0">
              <a:latin typeface="Times New Roma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098" y="3429000"/>
            <a:ext cx="4358902" cy="326871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717950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" b="14444"/>
          <a:stretch/>
        </p:blipFill>
        <p:spPr>
          <a:xfrm>
            <a:off x="1752600" y="582542"/>
            <a:ext cx="7413893" cy="62754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7757" y="228599"/>
            <a:ext cx="37494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Visual pathway</a:t>
            </a:r>
          </a:p>
        </p:txBody>
      </p:sp>
    </p:spTree>
    <p:extLst>
      <p:ext uri="{BB962C8B-B14F-4D97-AF65-F5344CB8AC3E}">
        <p14:creationId xmlns:p14="http://schemas.microsoft.com/office/powerpoint/2010/main" val="1446239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641080" cy="4495800"/>
          </a:xfrm>
        </p:spPr>
        <p:txBody>
          <a:bodyPr/>
          <a:lstStyle/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dirty="0"/>
              <a:t>Impulses from the </a:t>
            </a:r>
            <a:r>
              <a:rPr lang="en-US" b="1" dirty="0"/>
              <a:t>primary visual cortex (area 17) </a:t>
            </a:r>
            <a:r>
              <a:rPr lang="en-US" dirty="0"/>
              <a:t>on the medial aspect of the occipital lobe which is responsible for perception of visual sensations.</a:t>
            </a:r>
          </a:p>
          <a:p>
            <a:pPr marL="0" indent="0" algn="ctr">
              <a:buNone/>
            </a:pPr>
            <a:r>
              <a:rPr lang="en-US" b="1" dirty="0">
                <a:latin typeface="Comic Sans MS" pitchFamily="66" charset="0"/>
              </a:rPr>
              <a:t>TO</a:t>
            </a:r>
          </a:p>
          <a:p>
            <a:pPr marL="0" indent="0" algn="ctr">
              <a:buNone/>
            </a:pPr>
            <a:r>
              <a:rPr lang="en-US" b="1" dirty="0">
                <a:cs typeface="+mj-cs"/>
              </a:rPr>
              <a:t>The visual association areas (18 &amp; 19)</a:t>
            </a:r>
            <a:endParaRPr lang="ar-EG" b="1" dirty="0">
              <a:cs typeface="+mj-cs"/>
            </a:endParaRPr>
          </a:p>
          <a:p>
            <a:pPr marL="0" indent="0">
              <a:buNone/>
            </a:pPr>
            <a:r>
              <a:rPr lang="en-US" dirty="0"/>
              <a:t>To Understand the meanings of the seen objects</a:t>
            </a:r>
            <a:endParaRPr lang="ar-E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1020"/>
            <a:ext cx="4543590" cy="26403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823969"/>
            <a:ext cx="31878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Visual cortex</a:t>
            </a:r>
          </a:p>
        </p:txBody>
      </p:sp>
    </p:spTree>
    <p:extLst>
      <p:ext uri="{BB962C8B-B14F-4D97-AF65-F5344CB8AC3E}">
        <p14:creationId xmlns:p14="http://schemas.microsoft.com/office/powerpoint/2010/main" val="1704734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92202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The functions of area 17 (the primary visual area): </a:t>
            </a:r>
            <a:endParaRPr lang="ar-EG" sz="2800" b="1" dirty="0"/>
          </a:p>
          <a:p>
            <a:pPr marL="0" indent="0">
              <a:buNone/>
            </a:pPr>
            <a:r>
              <a:rPr lang="en-US" sz="2800" dirty="0"/>
              <a:t>1-Perception of visual sensations.</a:t>
            </a:r>
          </a:p>
          <a:p>
            <a:pPr marL="0" indent="0">
              <a:buNone/>
            </a:pPr>
            <a:r>
              <a:rPr lang="en-US" sz="2800" dirty="0"/>
              <a:t>2- Fusion of the 2 images formed on both retinas.</a:t>
            </a:r>
          </a:p>
          <a:p>
            <a:pPr marL="0" indent="0">
              <a:buNone/>
            </a:pPr>
            <a:r>
              <a:rPr lang="en-US" sz="2800" dirty="0"/>
              <a:t>3- Localization of objects in space in relation to each other.</a:t>
            </a:r>
          </a:p>
          <a:p>
            <a:pPr marL="0" indent="0">
              <a:buNone/>
            </a:pPr>
            <a:r>
              <a:rPr lang="en-US" sz="2800" dirty="0"/>
              <a:t>4- Perception of color vision.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b="1" dirty="0"/>
              <a:t>The functions of area</a:t>
            </a:r>
            <a:r>
              <a:rPr lang="en-US" sz="2800" dirty="0"/>
              <a:t> </a:t>
            </a:r>
            <a:r>
              <a:rPr lang="en-US" sz="2800" b="1" dirty="0"/>
              <a:t>18 (visuo- psychic area):</a:t>
            </a:r>
          </a:p>
          <a:p>
            <a:pPr marL="0" indent="0">
              <a:buNone/>
            </a:pPr>
            <a:r>
              <a:rPr lang="en-US" sz="2800" dirty="0"/>
              <a:t>1. Understanding the meanings of the seen objects, </a:t>
            </a:r>
          </a:p>
          <a:p>
            <a:pPr marL="0" indent="0">
              <a:buNone/>
            </a:pPr>
            <a:r>
              <a:rPr lang="en-US" sz="2800" dirty="0"/>
              <a:t>2. Understanding the significance of the written words.</a:t>
            </a:r>
          </a:p>
          <a:p>
            <a:pPr marL="0" indent="0">
              <a:buNone/>
            </a:pPr>
            <a:r>
              <a:rPr lang="en-US" sz="2800" dirty="0"/>
              <a:t>3. Determination of relative positions of objects to each other.</a:t>
            </a:r>
          </a:p>
          <a:p>
            <a:pPr marL="0" indent="0">
              <a:buNone/>
            </a:pPr>
            <a:endParaRPr lang="ar-EG" sz="2500" dirty="0"/>
          </a:p>
        </p:txBody>
      </p:sp>
    </p:spTree>
    <p:extLst>
      <p:ext uri="{BB962C8B-B14F-4D97-AF65-F5344CB8AC3E}">
        <p14:creationId xmlns:p14="http://schemas.microsoft.com/office/powerpoint/2010/main" val="242969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4636"/>
            <a:ext cx="8915400" cy="63547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The functions of area 19 (occipital eye field area):</a:t>
            </a:r>
          </a:p>
          <a:p>
            <a:pPr marL="0" indent="0">
              <a:buNone/>
            </a:pPr>
            <a:r>
              <a:rPr lang="en-US" sz="2800" dirty="0"/>
              <a:t>1. It shares area 18 its functions.</a:t>
            </a:r>
          </a:p>
          <a:p>
            <a:pPr marL="0" indent="0">
              <a:buNone/>
            </a:pPr>
            <a:r>
              <a:rPr lang="en-US" sz="2800" dirty="0"/>
              <a:t>2. It sends information to other parts of the cerebral cortex e.g. frontal eye field area (area 8) during accommodation.</a:t>
            </a:r>
          </a:p>
          <a:p>
            <a:pPr marL="0" indent="0">
              <a:buNone/>
            </a:pPr>
            <a:r>
              <a:rPr lang="en-US" sz="2800" dirty="0" smtClean="0"/>
              <a:t>3. </a:t>
            </a:r>
            <a:r>
              <a:rPr lang="en-US" sz="2800" dirty="0"/>
              <a:t>Integration of visual sensations with other forms of sensations.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1548377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304800"/>
            <a:ext cx="5334000" cy="12192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Visual acuity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83555"/>
            <a:ext cx="3581400" cy="276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752599"/>
            <a:ext cx="8534400" cy="3553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>
                <a:solidFill>
                  <a:schemeClr val="tx1"/>
                </a:solidFill>
              </a:rPr>
              <a:t>Definition: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It is the ability of the eye to differentiate between two separate points and to detect fine details of objects.</a:t>
            </a:r>
          </a:p>
        </p:txBody>
      </p:sp>
    </p:spTree>
    <p:extLst>
      <p:ext uri="{BB962C8B-B14F-4D97-AF65-F5344CB8AC3E}">
        <p14:creationId xmlns:p14="http://schemas.microsoft.com/office/powerpoint/2010/main" val="723701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152400"/>
            <a:ext cx="8641080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Requirements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477962"/>
            <a:ext cx="8641080" cy="4525963"/>
          </a:xfrm>
        </p:spPr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dirty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two points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must stimulate </a:t>
            </a:r>
            <a:r>
              <a:rPr lang="en-US" dirty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two separate cones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dirty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one un-stimulated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cone in between.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when the </a:t>
            </a:r>
            <a:r>
              <a:rPr lang="en-US" dirty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two rays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two points intersect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with each other at </a:t>
            </a:r>
            <a:r>
              <a:rPr lang="en-US" dirty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nodal point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lens, form a </a:t>
            </a:r>
            <a:r>
              <a:rPr lang="en-US" dirty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visual angle =1 minute (1/60°)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" y="4267200"/>
            <a:ext cx="810273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574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980" y="-228600"/>
            <a:ext cx="3888840" cy="90963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Measurement 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0730" y="6400800"/>
            <a:ext cx="464058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Snellen's letter </a:t>
            </a:r>
            <a:r>
              <a:rPr lang="en-US" sz="2800" dirty="0"/>
              <a:t>chart</a:t>
            </a:r>
          </a:p>
          <a:p>
            <a:endParaRPr lang="en-US" b="1" dirty="0"/>
          </a:p>
        </p:txBody>
      </p:sp>
      <p:pic>
        <p:nvPicPr>
          <p:cNvPr id="5" name="Picture 2" descr="E:\nousa\my work 2018-2019\faculty of medicine\M5\Practical\Visual acuity\15588865059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730" y="681038"/>
            <a:ext cx="2960370" cy="556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59" y="536714"/>
            <a:ext cx="2960370" cy="578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011" y="6302176"/>
            <a:ext cx="4373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Landolt's broken circle</a:t>
            </a:r>
            <a:r>
              <a:rPr lang="en-US" sz="2800" dirty="0"/>
              <a:t> chart.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284" y="681038"/>
            <a:ext cx="3040380" cy="556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24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0060" y="396875"/>
            <a:ext cx="96012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Landolt's broken circle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722438"/>
            <a:ext cx="864108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formed of </a:t>
            </a:r>
            <a:r>
              <a:rPr lang="en-US" dirty="0">
                <a:solidFill>
                  <a:srgbClr val="DE0000"/>
                </a:solidFill>
              </a:rPr>
              <a:t>7 rows </a:t>
            </a:r>
            <a:r>
              <a:rPr lang="en-US" dirty="0"/>
              <a:t>of broken circles</a:t>
            </a:r>
          </a:p>
          <a:p>
            <a:pPr algn="just"/>
            <a:r>
              <a:rPr lang="en-US" dirty="0"/>
              <a:t>These </a:t>
            </a:r>
            <a:r>
              <a:rPr lang="en-US" dirty="0">
                <a:solidFill>
                  <a:srgbClr val="DE0000"/>
                </a:solidFill>
              </a:rPr>
              <a:t>rows</a:t>
            </a:r>
            <a:r>
              <a:rPr lang="en-US" dirty="0"/>
              <a:t> are </a:t>
            </a:r>
            <a:r>
              <a:rPr lang="en-US" dirty="0">
                <a:solidFill>
                  <a:srgbClr val="DE0000"/>
                </a:solidFill>
              </a:rPr>
              <a:t>graduated</a:t>
            </a:r>
            <a:r>
              <a:rPr lang="en-US" dirty="0"/>
              <a:t> in </a:t>
            </a:r>
            <a:r>
              <a:rPr lang="en-US" dirty="0">
                <a:solidFill>
                  <a:srgbClr val="DE0000"/>
                </a:solidFill>
              </a:rPr>
              <a:t>size</a:t>
            </a:r>
          </a:p>
          <a:p>
            <a:pPr algn="just"/>
            <a:r>
              <a:rPr lang="en-US" dirty="0"/>
              <a:t>The </a:t>
            </a:r>
            <a:r>
              <a:rPr lang="en-US" dirty="0">
                <a:solidFill>
                  <a:srgbClr val="DE0000"/>
                </a:solidFill>
              </a:rPr>
              <a:t>first line </a:t>
            </a:r>
            <a:r>
              <a:rPr lang="en-US" dirty="0"/>
              <a:t>which contain </a:t>
            </a:r>
            <a:r>
              <a:rPr lang="en-US" dirty="0">
                <a:solidFill>
                  <a:srgbClr val="FF0000"/>
                </a:solidFill>
              </a:rPr>
              <a:t>the biggest </a:t>
            </a:r>
            <a:r>
              <a:rPr lang="en-US" dirty="0"/>
              <a:t>broken </a:t>
            </a:r>
            <a:r>
              <a:rPr lang="en-US" dirty="0">
                <a:solidFill>
                  <a:srgbClr val="FF0000"/>
                </a:solidFill>
              </a:rPr>
              <a:t>circle</a:t>
            </a:r>
            <a:r>
              <a:rPr lang="en-US" dirty="0"/>
              <a:t> can be seen by the </a:t>
            </a:r>
            <a:r>
              <a:rPr lang="en-US" dirty="0">
                <a:solidFill>
                  <a:srgbClr val="FF0000"/>
                </a:solidFill>
              </a:rPr>
              <a:t>normal eye </a:t>
            </a:r>
            <a:r>
              <a:rPr lang="en-US" dirty="0"/>
              <a:t>at a distance of </a:t>
            </a:r>
            <a:r>
              <a:rPr lang="en-US" dirty="0">
                <a:solidFill>
                  <a:srgbClr val="FF0000"/>
                </a:solidFill>
              </a:rPr>
              <a:t>60 meter</a:t>
            </a:r>
            <a:r>
              <a:rPr lang="en-US" dirty="0"/>
              <a:t>, the </a:t>
            </a:r>
            <a:r>
              <a:rPr lang="en-US" dirty="0">
                <a:solidFill>
                  <a:srgbClr val="FF0000"/>
                </a:solidFill>
              </a:rPr>
              <a:t>second</a:t>
            </a:r>
            <a:r>
              <a:rPr lang="en-US" dirty="0"/>
              <a:t> at </a:t>
            </a:r>
            <a:r>
              <a:rPr lang="en-US" dirty="0">
                <a:solidFill>
                  <a:srgbClr val="FF0000"/>
                </a:solidFill>
              </a:rPr>
              <a:t>36 m</a:t>
            </a:r>
            <a:r>
              <a:rPr lang="en-US" dirty="0"/>
              <a:t> and so on till the </a:t>
            </a:r>
            <a:r>
              <a:rPr lang="en-US" dirty="0">
                <a:solidFill>
                  <a:srgbClr val="FF0000"/>
                </a:solidFill>
              </a:rPr>
              <a:t>seventh</a:t>
            </a:r>
            <a:r>
              <a:rPr lang="en-US" dirty="0"/>
              <a:t> smallest line which can be seen at only </a:t>
            </a:r>
            <a:r>
              <a:rPr lang="en-US" dirty="0">
                <a:solidFill>
                  <a:srgbClr val="FF0000"/>
                </a:solidFill>
              </a:rPr>
              <a:t>6 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031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-60327"/>
            <a:ext cx="8641080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How to examine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265237"/>
            <a:ext cx="8641080" cy="4525963"/>
          </a:xfrm>
        </p:spPr>
        <p:txBody>
          <a:bodyPr/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Each eye</a:t>
            </a:r>
            <a:r>
              <a:rPr lang="en-US" dirty="0"/>
              <a:t> must be tested </a:t>
            </a:r>
            <a:r>
              <a:rPr lang="en-US" dirty="0">
                <a:solidFill>
                  <a:srgbClr val="FF0000"/>
                </a:solidFill>
              </a:rPr>
              <a:t>separately</a:t>
            </a:r>
            <a:r>
              <a:rPr lang="en-US" dirty="0"/>
              <a:t>.</a:t>
            </a:r>
            <a:endParaRPr lang="en-US" dirty="0">
              <a:solidFill>
                <a:srgbClr val="FF0000"/>
              </a:solidFill>
            </a:endParaRPr>
          </a:p>
          <a:p>
            <a:pPr algn="just"/>
            <a:r>
              <a:rPr lang="en-US" dirty="0"/>
              <a:t>The patient is tested </a:t>
            </a:r>
            <a:r>
              <a:rPr lang="en-US" dirty="0">
                <a:solidFill>
                  <a:srgbClr val="FF0000"/>
                </a:solidFill>
              </a:rPr>
              <a:t>from above downward</a:t>
            </a:r>
            <a:r>
              <a:rPr lang="en-US" dirty="0"/>
              <a:t>.</a:t>
            </a:r>
            <a:endParaRPr lang="en-US" dirty="0">
              <a:solidFill>
                <a:srgbClr val="FF0000"/>
              </a:solidFill>
            </a:endParaRPr>
          </a:p>
          <a:p>
            <a:pPr algn="just"/>
            <a:r>
              <a:rPr lang="en-US" dirty="0"/>
              <a:t>At distance of </a:t>
            </a:r>
            <a:r>
              <a:rPr lang="en-US" dirty="0">
                <a:solidFill>
                  <a:srgbClr val="FF0000"/>
                </a:solidFill>
              </a:rPr>
              <a:t>6 meter</a:t>
            </a:r>
            <a:r>
              <a:rPr lang="en-US" dirty="0"/>
              <a:t> to </a:t>
            </a:r>
            <a:r>
              <a:rPr lang="en-US" dirty="0">
                <a:solidFill>
                  <a:srgbClr val="FF0000"/>
                </a:solidFill>
              </a:rPr>
              <a:t>avoid</a:t>
            </a:r>
            <a:r>
              <a:rPr lang="en-US" dirty="0"/>
              <a:t> any </a:t>
            </a:r>
            <a:r>
              <a:rPr lang="en-US" dirty="0">
                <a:solidFill>
                  <a:srgbClr val="FF0000"/>
                </a:solidFill>
              </a:rPr>
              <a:t>accommodation</a:t>
            </a:r>
            <a:r>
              <a:rPr lang="en-US" dirty="0"/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 descr="E:\nousa\my work 2018-2019\faculty of medicine\M5\Practical\Visual acuity\eye-chart-girl-covers-ey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552" y="3940845"/>
            <a:ext cx="38004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441" y="3949262"/>
            <a:ext cx="3440430" cy="262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613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How to express the result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600202"/>
            <a:ext cx="8641080" cy="52577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The visual acuity is expressed as fraction: </a:t>
            </a:r>
            <a:r>
              <a:rPr lang="en-US" b="1" dirty="0">
                <a:solidFill>
                  <a:srgbClr val="0070C0"/>
                </a:solidFill>
              </a:rPr>
              <a:t>(N/D)</a:t>
            </a:r>
          </a:p>
          <a:p>
            <a:r>
              <a:rPr lang="en-US" b="1" u="sng" dirty="0">
                <a:solidFill>
                  <a:srgbClr val="0070C0"/>
                </a:solidFill>
              </a:rPr>
              <a:t>Numerator:</a:t>
            </a:r>
          </a:p>
          <a:p>
            <a:pPr marL="0" indent="0">
              <a:buNone/>
            </a:pPr>
            <a:r>
              <a:rPr lang="en-US" dirty="0"/>
              <a:t>Represents the </a:t>
            </a:r>
            <a:r>
              <a:rPr lang="en-US" dirty="0">
                <a:solidFill>
                  <a:srgbClr val="FF0000"/>
                </a:solidFill>
              </a:rPr>
              <a:t>distance</a:t>
            </a:r>
            <a:r>
              <a:rPr lang="en-US" dirty="0"/>
              <a:t> between the patient and the chart.</a:t>
            </a:r>
          </a:p>
          <a:p>
            <a:r>
              <a:rPr lang="en-US" b="1" u="sng" dirty="0">
                <a:solidFill>
                  <a:srgbClr val="0070C0"/>
                </a:solidFill>
              </a:rPr>
              <a:t>Dominator:</a:t>
            </a:r>
          </a:p>
          <a:p>
            <a:pPr marL="0" indent="0" algn="just">
              <a:buNone/>
            </a:pPr>
            <a:r>
              <a:rPr lang="en-US" dirty="0"/>
              <a:t>represents the </a:t>
            </a:r>
            <a:r>
              <a:rPr lang="en-US" dirty="0">
                <a:solidFill>
                  <a:srgbClr val="FF0000"/>
                </a:solidFill>
              </a:rPr>
              <a:t>maximum distance</a:t>
            </a:r>
            <a:r>
              <a:rPr lang="en-US" dirty="0"/>
              <a:t> at which </a:t>
            </a:r>
            <a:r>
              <a:rPr lang="en-US" dirty="0">
                <a:solidFill>
                  <a:srgbClr val="FF0000"/>
                </a:solidFill>
              </a:rPr>
              <a:t>normal person </a:t>
            </a:r>
            <a:r>
              <a:rPr lang="en-US" dirty="0"/>
              <a:t>can </a:t>
            </a:r>
            <a:r>
              <a:rPr lang="en-US" dirty="0">
                <a:solidFill>
                  <a:srgbClr val="FF0000"/>
                </a:solidFill>
              </a:rPr>
              <a:t>see</a:t>
            </a:r>
            <a:r>
              <a:rPr lang="en-US" dirty="0"/>
              <a:t> the broken </a:t>
            </a:r>
            <a:r>
              <a:rPr lang="en-US" dirty="0">
                <a:solidFill>
                  <a:srgbClr val="FF0000"/>
                </a:solidFill>
              </a:rPr>
              <a:t>circles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</a:rPr>
              <a:t>What does this mean that the normal visual acuity is 6/6?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17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628" y="381000"/>
            <a:ext cx="5451172" cy="868362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 Pupillary light reflex:</a:t>
            </a:r>
            <a:endParaRPr lang="ar-EG" sz="4800" b="1" dirty="0">
              <a:solidFill>
                <a:schemeClr val="tx2"/>
              </a:solidFill>
              <a:latin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" y="1417637"/>
            <a:ext cx="8801100" cy="4068763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US" sz="3600" b="1" dirty="0">
                <a:latin typeface="Aparajita" pitchFamily="34" charset="0"/>
                <a:cs typeface="Aparajita" pitchFamily="34" charset="0"/>
              </a:rPr>
              <a:t>Stimulus: </a:t>
            </a:r>
            <a:r>
              <a:rPr lang="en-US" sz="3600" dirty="0">
                <a:latin typeface="Aparajita" pitchFamily="34" charset="0"/>
                <a:cs typeface="Aparajita" pitchFamily="34" charset="0"/>
              </a:rPr>
              <a:t>one eye is exposed to light.</a:t>
            </a:r>
          </a:p>
          <a:p>
            <a:pPr algn="just">
              <a:buFontTx/>
              <a:buChar char="-"/>
            </a:pPr>
            <a:r>
              <a:rPr lang="en-US" sz="3600" b="1" dirty="0">
                <a:latin typeface="Aparajita" pitchFamily="34" charset="0"/>
                <a:cs typeface="Aparajita" pitchFamily="34" charset="0"/>
              </a:rPr>
              <a:t>Response: </a:t>
            </a:r>
            <a:r>
              <a:rPr lang="en-US" sz="3600" dirty="0">
                <a:latin typeface="Aparajita" pitchFamily="34" charset="0"/>
                <a:cs typeface="Aparajita" pitchFamily="34" charset="0"/>
              </a:rPr>
              <a:t>pupil of same eye constricts </a:t>
            </a:r>
            <a:r>
              <a:rPr lang="en-US" sz="3600" b="1" dirty="0">
                <a:solidFill>
                  <a:schemeClr val="accent1"/>
                </a:solidFill>
                <a:latin typeface="Aparajita" pitchFamily="34" charset="0"/>
                <a:cs typeface="Aparajita" pitchFamily="34" charset="0"/>
              </a:rPr>
              <a:t>(direct pupillary light reflex). </a:t>
            </a:r>
            <a:r>
              <a:rPr lang="en-US" sz="3600" dirty="0">
                <a:latin typeface="Aparajita" pitchFamily="34" charset="0"/>
                <a:cs typeface="Aparajita" pitchFamily="34" charset="0"/>
              </a:rPr>
              <a:t>Also, the pupil of the other eye constricts at the same time </a:t>
            </a:r>
            <a:r>
              <a:rPr lang="en-US" sz="3600" b="1" dirty="0">
                <a:solidFill>
                  <a:schemeClr val="accent1"/>
                </a:solidFill>
                <a:latin typeface="Aparajita" pitchFamily="34" charset="0"/>
                <a:cs typeface="Aparajita" pitchFamily="34" charset="0"/>
              </a:rPr>
              <a:t>(indirect or consensual light reflex).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75572"/>
            <a:ext cx="2419350" cy="124206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00050" y="533400"/>
            <a:ext cx="590550" cy="5334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8" name="TextBox 7"/>
          <p:cNvSpPr txBox="1"/>
          <p:nvPr/>
        </p:nvSpPr>
        <p:spPr>
          <a:xfrm>
            <a:off x="533400" y="543580"/>
            <a:ext cx="590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2 </a:t>
            </a:r>
            <a:endParaRPr lang="ar-EG" sz="2800" b="1" dirty="0">
              <a:solidFill>
                <a:schemeClr val="tx2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828800" y="4953000"/>
            <a:ext cx="6572250" cy="117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86950" y="6124545"/>
            <a:ext cx="166738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/>
              <a:t>Medical Torch</a:t>
            </a:r>
            <a:endParaRPr lang="ar-EG" sz="2000" b="1" dirty="0"/>
          </a:p>
        </p:txBody>
      </p:sp>
    </p:spTree>
    <p:extLst>
      <p:ext uri="{BB962C8B-B14F-4D97-AF65-F5344CB8AC3E}">
        <p14:creationId xmlns:p14="http://schemas.microsoft.com/office/powerpoint/2010/main" val="2760822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Notice that: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If the patient cannot see the largest row at 6 </a:t>
            </a:r>
            <a:r>
              <a:rPr lang="en-US" dirty="0"/>
              <a:t>meters </a:t>
            </a:r>
            <a:r>
              <a:rPr lang="en-US" dirty="0">
                <a:solidFill>
                  <a:srgbClr val="FF0000"/>
                </a:solidFill>
              </a:rPr>
              <a:t>he is moved at 5</a:t>
            </a:r>
            <a:r>
              <a:rPr lang="en-US" dirty="0"/>
              <a:t> meters, then 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/>
              <a:t> meters till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 meter.</a:t>
            </a:r>
          </a:p>
          <a:p>
            <a:r>
              <a:rPr lang="en-US" dirty="0">
                <a:solidFill>
                  <a:srgbClr val="FF0000"/>
                </a:solidFill>
              </a:rPr>
              <a:t>If patient is unable to see at 1 meter </a:t>
            </a:r>
            <a:r>
              <a:rPr lang="en-US" dirty="0"/>
              <a:t>he is tested by counting finger </a:t>
            </a:r>
            <a:r>
              <a:rPr lang="en-US" dirty="0">
                <a:solidFill>
                  <a:srgbClr val="FF0000"/>
                </a:solidFill>
              </a:rPr>
              <a:t>"CF“</a:t>
            </a:r>
            <a:r>
              <a:rPr lang="en-US" dirty="0"/>
              <a:t>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if he is unable to count finger he is tested by </a:t>
            </a:r>
            <a:r>
              <a:rPr lang="en-US" dirty="0">
                <a:solidFill>
                  <a:srgbClr val="FF0000"/>
                </a:solidFill>
              </a:rPr>
              <a:t>hand movement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lastly</a:t>
            </a:r>
            <a:r>
              <a:rPr lang="en-US" dirty="0"/>
              <a:t> by perception of light </a:t>
            </a:r>
            <a:r>
              <a:rPr lang="en-US" dirty="0">
                <a:solidFill>
                  <a:srgbClr val="FF0000"/>
                </a:solidFill>
              </a:rPr>
              <a:t>"PL"</a:t>
            </a:r>
            <a:r>
              <a:rPr lang="en-US" dirty="0"/>
              <a:t>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152400"/>
            <a:ext cx="144018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684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74637"/>
            <a:ext cx="6225540" cy="10969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Factors affecting visual acuity: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600202"/>
            <a:ext cx="8641080" cy="4876798"/>
          </a:xfrm>
        </p:spPr>
        <p:txBody>
          <a:bodyPr>
            <a:normAutofit/>
          </a:bodyPr>
          <a:lstStyle/>
          <a:p>
            <a:r>
              <a:rPr lang="en-US" dirty="0"/>
              <a:t>Illumination (amount of </a:t>
            </a:r>
            <a:r>
              <a:rPr lang="en-US" dirty="0">
                <a:solidFill>
                  <a:srgbClr val="FF0000"/>
                </a:solidFill>
              </a:rPr>
              <a:t>light</a:t>
            </a:r>
            <a:r>
              <a:rPr lang="en-US" dirty="0"/>
              <a:t>).</a:t>
            </a:r>
          </a:p>
          <a:p>
            <a:r>
              <a:rPr lang="en-US" dirty="0"/>
              <a:t>Chart colours </a:t>
            </a:r>
            <a:r>
              <a:rPr lang="en-US" dirty="0">
                <a:solidFill>
                  <a:srgbClr val="FF0000"/>
                </a:solidFill>
              </a:rPr>
              <a:t>contrast</a:t>
            </a:r>
            <a:r>
              <a:rPr lang="en-US" dirty="0"/>
              <a:t>.</a:t>
            </a:r>
          </a:p>
          <a:p>
            <a:r>
              <a:rPr lang="en-US" dirty="0"/>
              <a:t>Eye diseases such as:</a:t>
            </a:r>
          </a:p>
          <a:p>
            <a:pPr marL="741363" indent="-220663">
              <a:buFont typeface="+mj-lt"/>
              <a:buAutoNum type="arabicPeriod"/>
            </a:pPr>
            <a:r>
              <a:rPr lang="en-US" dirty="0"/>
              <a:t>Errors of refraction diminish visual acuity e.g. myopia.</a:t>
            </a:r>
          </a:p>
          <a:p>
            <a:pPr marL="741363" indent="-220663">
              <a:buFont typeface="+mj-lt"/>
              <a:buAutoNum type="arabicPeriod"/>
            </a:pPr>
            <a:r>
              <a:rPr lang="en-US" dirty="0"/>
              <a:t>Retinal diseases.</a:t>
            </a:r>
          </a:p>
          <a:p>
            <a:pPr marL="741363" indent="-220663">
              <a:buFont typeface="+mj-lt"/>
              <a:buAutoNum type="arabicPeriod"/>
            </a:pPr>
            <a:r>
              <a:rPr lang="en-US" dirty="0"/>
              <a:t>Cataract.</a:t>
            </a:r>
          </a:p>
          <a:p>
            <a:pPr marL="741363" indent="-220663">
              <a:buFont typeface="+mj-lt"/>
              <a:buAutoNum type="arabicPeriod"/>
            </a:pPr>
            <a:r>
              <a:rPr lang="en-US" dirty="0"/>
              <a:t>Glaucoma.</a:t>
            </a:r>
          </a:p>
        </p:txBody>
      </p:sp>
      <p:pic>
        <p:nvPicPr>
          <p:cNvPr id="2050" name="Picture 2" descr="E:\nousa\my work 2018-2019\faculty of medicine\M5\Practical\Visual acuity\images(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9708"/>
            <a:ext cx="1608710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nousa\my work 2018-2019\faculty of medicine\M5\Practical\Visual acuity\2018_5af94a10129ee_faragostar_c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875" y="1752600"/>
            <a:ext cx="188023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638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74638"/>
            <a:ext cx="8641080" cy="102076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ERRORS OF REFRACTION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295400"/>
            <a:ext cx="8641080" cy="483076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 These are groups of disorders affecting mostly the optical system of the eye (lens and cornea) and result in diminution of visual acuity and</a:t>
            </a:r>
            <a:br>
              <a:rPr lang="en-US" dirty="0">
                <a:latin typeface="Andalus" pitchFamily="18" charset="-78"/>
                <a:cs typeface="Andalus" pitchFamily="18" charset="-78"/>
              </a:rPr>
            </a:br>
            <a:r>
              <a:rPr lang="en-US" dirty="0">
                <a:latin typeface="Andalus" pitchFamily="18" charset="-78"/>
                <a:cs typeface="Andalus" pitchFamily="18" charset="-78"/>
              </a:rPr>
              <a:t>failure of accurate focusing of rays on the retina. They includes:-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A-Myopia or short sight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B-Hyper </a:t>
            </a:r>
            <a:r>
              <a:rPr lang="en-US" b="1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metropia</a:t>
            </a:r>
            <a:r>
              <a:rPr lang="en-US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or far sight:</a:t>
            </a:r>
            <a:r>
              <a:rPr lang="en-US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C-Astigmatism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D- Presbyopia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46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A-Myopia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Light  rays focused in a point in front of the retina,</a:t>
            </a:r>
          </a:p>
          <a:p>
            <a:pPr>
              <a:buNone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objects appear blurred and cannot be seen accurately </a:t>
            </a:r>
          </a:p>
          <a:p>
            <a:pPr>
              <a:buNone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Causes of myopia:-</a:t>
            </a:r>
            <a:endParaRPr lang="en-US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1- large elongated eye ball.</a:t>
            </a:r>
          </a:p>
          <a:p>
            <a:pPr>
              <a:buNone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2- increase curvature of cornea or the lens</a:t>
            </a:r>
          </a:p>
          <a:p>
            <a:pPr>
              <a:buNone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3- strong ciliary muscle.</a:t>
            </a:r>
          </a:p>
          <a:p>
            <a:pPr>
              <a:buNone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Myopia is corrected by wearing glasses of concave lenses (diverging lens).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99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B-Hyper </a:t>
            </a:r>
            <a:r>
              <a:rPr lang="en-US" b="1" dirty="0" err="1" smtClean="0">
                <a:solidFill>
                  <a:srgbClr val="C00000"/>
                </a:solidFill>
              </a:rPr>
              <a:t>metropia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or far </a:t>
            </a:r>
            <a:r>
              <a:rPr lang="en-US" b="1" dirty="0" smtClean="0">
                <a:solidFill>
                  <a:srgbClr val="C00000"/>
                </a:solidFill>
              </a:rPr>
              <a:t>sight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417638"/>
            <a:ext cx="8641080" cy="4708527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Andalus" pitchFamily="18" charset="-78"/>
                <a:cs typeface="Andalus" pitchFamily="18" charset="-78"/>
              </a:rPr>
              <a:t>Here, the parallel rays are focused in a point behind the retina. </a:t>
            </a:r>
          </a:p>
          <a:p>
            <a:r>
              <a:rPr lang="en-US" dirty="0">
                <a:latin typeface="Andalus" pitchFamily="18" charset="-78"/>
                <a:cs typeface="Andalus" pitchFamily="18" charset="-78"/>
              </a:rPr>
              <a:t>Patients can see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far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objects (with accommodation)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</a:p>
          <a:p>
            <a:r>
              <a:rPr lang="en-US" b="1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Causes :-</a:t>
            </a:r>
            <a:endParaRPr lang="en-US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1- Abnormal short eye ball	</a:t>
            </a:r>
          </a:p>
          <a:p>
            <a:pPr marL="0" indent="0">
              <a:buNone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2- Flat cornea or flat lens</a:t>
            </a:r>
          </a:p>
          <a:p>
            <a:pPr marL="0" indent="0">
              <a:buNone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3- Weak ciliary muscle</a:t>
            </a:r>
          </a:p>
          <a:p>
            <a:pPr>
              <a:buNone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Hyper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metropia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is treated by wearing glasses of convex (converging) lens.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05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74638"/>
            <a:ext cx="8991599" cy="64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37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74638"/>
            <a:ext cx="864108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C-Astigmatism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143000"/>
            <a:ext cx="8641080" cy="4983165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Andalus" pitchFamily="18" charset="-78"/>
                <a:cs typeface="Andalus" pitchFamily="18" charset="-78"/>
              </a:rPr>
              <a:t>In normal eye the curvatures of all planes in the cornea are the same (cornea resembles as a cut part of a ball). </a:t>
            </a:r>
          </a:p>
          <a:p>
            <a:r>
              <a:rPr lang="en-US" dirty="0">
                <a:latin typeface="Andalus" pitchFamily="18" charset="-78"/>
                <a:cs typeface="Andalus" pitchFamily="18" charset="-78"/>
              </a:rPr>
              <a:t>In astigmatism, there are differences in the curvatures of</a:t>
            </a:r>
            <a:br>
              <a:rPr lang="en-US" dirty="0">
                <a:latin typeface="Andalus" pitchFamily="18" charset="-78"/>
                <a:cs typeface="Andalus" pitchFamily="18" charset="-78"/>
              </a:rPr>
            </a:br>
            <a:r>
              <a:rPr lang="en-US" dirty="0">
                <a:latin typeface="Andalus" pitchFamily="18" charset="-78"/>
                <a:cs typeface="Andalus" pitchFamily="18" charset="-78"/>
              </a:rPr>
              <a:t>different planes.</a:t>
            </a:r>
          </a:p>
          <a:p>
            <a:r>
              <a:rPr lang="en-US" dirty="0">
                <a:latin typeface="Andalus" pitchFamily="18" charset="-78"/>
                <a:cs typeface="Andalus" pitchFamily="18" charset="-78"/>
              </a:rPr>
              <a:t>cornea here resembles as a cut part of an egg </a:t>
            </a:r>
          </a:p>
          <a:p>
            <a:r>
              <a:rPr lang="en-US" dirty="0">
                <a:latin typeface="Andalus" pitchFamily="18" charset="-78"/>
                <a:cs typeface="Andalus" pitchFamily="18" charset="-78"/>
              </a:rPr>
              <a:t>Rays never focused in one point in the retina and there will be two or more than focusing points which greatly disturb the vision. </a:t>
            </a:r>
          </a:p>
          <a:p>
            <a:r>
              <a:rPr lang="en-US" dirty="0">
                <a:latin typeface="Andalus" pitchFamily="18" charset="-78"/>
                <a:cs typeface="Andalus" pitchFamily="18" charset="-78"/>
              </a:rPr>
              <a:t>Astigmatism   is usually accompanied by myopia or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hyper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metropia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. </a:t>
            </a:r>
          </a:p>
          <a:p>
            <a:r>
              <a:rPr lang="en-US" dirty="0">
                <a:latin typeface="Andalus" pitchFamily="18" charset="-78"/>
                <a:cs typeface="Andalus" pitchFamily="18" charset="-78"/>
              </a:rPr>
              <a:t>Disturbance in curvature may affect any plane.	</a:t>
            </a:r>
          </a:p>
          <a:p>
            <a:r>
              <a:rPr lang="en-US" b="1" dirty="0">
                <a:latin typeface="Andalus" pitchFamily="18" charset="-78"/>
                <a:cs typeface="Andalus" pitchFamily="18" charset="-78"/>
              </a:rPr>
              <a:t>Treatment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: by cylindrical lenses,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Contact lenses are preferred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5477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Presbyopia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ndalus" pitchFamily="18" charset="-78"/>
                <a:cs typeface="Andalus" pitchFamily="18" charset="-78"/>
              </a:rPr>
              <a:t>It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is an aging process starts above the age of forty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due to loss of elasticity of the lens.</a:t>
            </a:r>
          </a:p>
          <a:p>
            <a:r>
              <a:rPr lang="en-US" dirty="0">
                <a:latin typeface="Andalus" pitchFamily="18" charset="-78"/>
                <a:cs typeface="Andalus" pitchFamily="18" charset="-78"/>
              </a:rPr>
              <a:t> Failure of accommodation to near vision occurs and person finds great difficulty in reading and he tends to hold every thing away from his eyes.</a:t>
            </a:r>
          </a:p>
          <a:p>
            <a:r>
              <a:rPr lang="en-US" dirty="0">
                <a:latin typeface="Andalus" pitchFamily="18" charset="-78"/>
                <a:cs typeface="Andalus" pitchFamily="18" charset="-78"/>
              </a:rPr>
              <a:t>The condition is treated by wearing glasses with convex lenses during reading.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126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74638"/>
            <a:ext cx="864108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Tests </a:t>
            </a:r>
            <a:r>
              <a:rPr lang="en-US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of color </a:t>
            </a:r>
            <a:r>
              <a:rPr lang="en-U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990600"/>
            <a:ext cx="8641080" cy="571500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1-Colour </a:t>
            </a:r>
            <a:r>
              <a:rPr lang="en-US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matching test</a:t>
            </a:r>
            <a:r>
              <a:rPr lang="en-US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:-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Patient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is given group of colored tufted wool and is asked to separate similar colored pieces together.</a:t>
            </a:r>
          </a:p>
          <a:p>
            <a:pPr>
              <a:buNone/>
            </a:pPr>
            <a:endParaRPr lang="en-US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2-Ishihara's </a:t>
            </a:r>
            <a:r>
              <a:rPr lang="en-US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chart test:- </a:t>
            </a:r>
            <a:endParaRPr lang="en-US" dirty="0" smtClean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dirty="0">
                <a:latin typeface="Angsana New" pitchFamily="18" charset="-34"/>
                <a:cs typeface="Angsana New" pitchFamily="18" charset="-34"/>
              </a:rPr>
              <a:t>T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hese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are colored printed figures and each figure   is printed by  many  different  colored small circles on a background of colored circles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also. Only normal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person can read the figure.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755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Ishihara's chart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417638"/>
            <a:ext cx="4648199" cy="508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417638"/>
            <a:ext cx="4701540" cy="508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73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350838"/>
            <a:ext cx="9281160" cy="792162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ea typeface="+mn-ea"/>
                <a:cs typeface="Aparajita" pitchFamily="34" charset="0"/>
              </a:rPr>
              <a:t>How to be done?</a:t>
            </a:r>
            <a:endParaRPr lang="ar-EG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  <a:ea typeface="+mn-ea"/>
              <a:cs typeface="Aparajita" pitchFamily="34" charset="0"/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" y="1447801"/>
            <a:ext cx="8444186" cy="403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455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88759"/>
            <a:ext cx="6019800" cy="6138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498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0060" y="533400"/>
            <a:ext cx="8641080" cy="381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Nervous pathway of light reflex</a:t>
            </a:r>
            <a:br>
              <a:rPr lang="en-US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0060" y="914400"/>
            <a:ext cx="8641080" cy="5638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80000"/>
              </a:lnSpc>
            </a:pPr>
            <a:r>
              <a:rPr lang="en-US" dirty="0">
                <a:latin typeface="Andalus" pitchFamily="18" charset="-78"/>
                <a:cs typeface="Andalus" pitchFamily="18" charset="-78"/>
              </a:rPr>
              <a:t>When light falls on the retina, the resulting impulses pass through the optic nerve, optic chiasma to the optic tract. </a:t>
            </a:r>
          </a:p>
          <a:p>
            <a:pPr>
              <a:lnSpc>
                <a:spcPct val="180000"/>
              </a:lnSpc>
            </a:pPr>
            <a:r>
              <a:rPr lang="en-US" dirty="0">
                <a:latin typeface="Andalus" pitchFamily="18" charset="-78"/>
                <a:cs typeface="Andalus" pitchFamily="18" charset="-78"/>
              </a:rPr>
              <a:t>Collateral fibers from the optic tract end in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b="1" i="1" dirty="0" err="1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Pretectal</a:t>
            </a:r>
            <a:r>
              <a:rPr lang="en-US" b="1" i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nucleus 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in the mid brain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(center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of the reflex). </a:t>
            </a:r>
          </a:p>
          <a:p>
            <a:pPr>
              <a:lnSpc>
                <a:spcPct val="180000"/>
              </a:lnSpc>
            </a:pPr>
            <a:r>
              <a:rPr lang="en-US" dirty="0">
                <a:latin typeface="Andalus" pitchFamily="18" charset="-78"/>
                <a:cs typeface="Andalus" pitchFamily="18" charset="-78"/>
              </a:rPr>
              <a:t>Here, impulses pass to the </a:t>
            </a:r>
            <a:r>
              <a:rPr lang="en-US" b="1" i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Edinger-Westphal nuclei 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of </a:t>
            </a:r>
            <a:r>
              <a:rPr lang="en-US" b="1" i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oculomotor nerves 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of both sides and through the parasympathetic nerves to constrict both eye pupils. </a:t>
            </a:r>
          </a:p>
          <a:p>
            <a:pPr>
              <a:lnSpc>
                <a:spcPct val="180000"/>
              </a:lnSpc>
            </a:pPr>
            <a:r>
              <a:rPr lang="en-US" dirty="0">
                <a:latin typeface="Andalus" pitchFamily="18" charset="-78"/>
                <a:cs typeface="Andalus" pitchFamily="18" charset="-78"/>
              </a:rPr>
              <a:t>In darkness, the reflex becomes inhibited, which results in dilatation of pupil.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05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0080" y="350838"/>
            <a:ext cx="8494432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ea typeface="+mn-ea"/>
                <a:cs typeface="Aparajita" pitchFamily="34" charset="0"/>
              </a:rPr>
              <a:t>Nervous pathway of light reflex</a:t>
            </a:r>
            <a:endParaRPr lang="ar-EG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  <a:ea typeface="+mn-ea"/>
              <a:cs typeface="Aparajit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1"/>
          <a:stretch/>
        </p:blipFill>
        <p:spPr>
          <a:xfrm>
            <a:off x="332209" y="1371600"/>
            <a:ext cx="9134513" cy="5410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293080" y="2438400"/>
            <a:ext cx="471913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Freeform 17"/>
          <p:cNvSpPr/>
          <p:nvPr/>
        </p:nvSpPr>
        <p:spPr>
          <a:xfrm>
            <a:off x="2437300" y="2748487"/>
            <a:ext cx="4870441" cy="951154"/>
          </a:xfrm>
          <a:custGeom>
            <a:avLst/>
            <a:gdLst>
              <a:gd name="connsiteX0" fmla="*/ 0 w 4718594"/>
              <a:gd name="connsiteY0" fmla="*/ 951154 h 951154"/>
              <a:gd name="connsiteX1" fmla="*/ 1702676 w 4718594"/>
              <a:gd name="connsiteY1" fmla="*/ 273237 h 951154"/>
              <a:gd name="connsiteX2" fmla="*/ 2806262 w 4718594"/>
              <a:gd name="connsiteY2" fmla="*/ 462423 h 951154"/>
              <a:gd name="connsiteX3" fmla="*/ 4445876 w 4718594"/>
              <a:gd name="connsiteY3" fmla="*/ 367830 h 951154"/>
              <a:gd name="connsiteX4" fmla="*/ 4682359 w 4718594"/>
              <a:gd name="connsiteY4" fmla="*/ 20989 h 951154"/>
              <a:gd name="connsiteX5" fmla="*/ 4713890 w 4718594"/>
              <a:gd name="connsiteY5" fmla="*/ 68285 h 95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8594" h="951154">
                <a:moveTo>
                  <a:pt x="0" y="951154"/>
                </a:moveTo>
                <a:cubicBezTo>
                  <a:pt x="617483" y="652923"/>
                  <a:pt x="1234966" y="354692"/>
                  <a:pt x="1702676" y="273237"/>
                </a:cubicBezTo>
                <a:cubicBezTo>
                  <a:pt x="2170386" y="191782"/>
                  <a:pt x="2349062" y="446658"/>
                  <a:pt x="2806262" y="462423"/>
                </a:cubicBezTo>
                <a:cubicBezTo>
                  <a:pt x="3263462" y="478188"/>
                  <a:pt x="4133193" y="441402"/>
                  <a:pt x="4445876" y="367830"/>
                </a:cubicBezTo>
                <a:cubicBezTo>
                  <a:pt x="4758559" y="294258"/>
                  <a:pt x="4637690" y="70913"/>
                  <a:pt x="4682359" y="20989"/>
                </a:cubicBezTo>
                <a:cubicBezTo>
                  <a:pt x="4727028" y="-28935"/>
                  <a:pt x="4720459" y="19675"/>
                  <a:pt x="4713890" y="6828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" name="Freeform 22"/>
          <p:cNvSpPr/>
          <p:nvPr/>
        </p:nvSpPr>
        <p:spPr>
          <a:xfrm>
            <a:off x="4771385" y="2406071"/>
            <a:ext cx="2554839" cy="556679"/>
          </a:xfrm>
          <a:custGeom>
            <a:avLst/>
            <a:gdLst>
              <a:gd name="connsiteX0" fmla="*/ 2475186 w 2475186"/>
              <a:gd name="connsiteY0" fmla="*/ 126923 h 556679"/>
              <a:gd name="connsiteX1" fmla="*/ 2254469 w 2475186"/>
              <a:gd name="connsiteY1" fmla="*/ 48096 h 556679"/>
              <a:gd name="connsiteX2" fmla="*/ 1813035 w 2475186"/>
              <a:gd name="connsiteY2" fmla="*/ 16564 h 556679"/>
              <a:gd name="connsiteX3" fmla="*/ 1056290 w 2475186"/>
              <a:gd name="connsiteY3" fmla="*/ 316109 h 556679"/>
              <a:gd name="connsiteX4" fmla="*/ 1056290 w 2475186"/>
              <a:gd name="connsiteY4" fmla="*/ 316109 h 556679"/>
              <a:gd name="connsiteX5" fmla="*/ 472966 w 2475186"/>
              <a:gd name="connsiteY5" fmla="*/ 268813 h 556679"/>
              <a:gd name="connsiteX6" fmla="*/ 472966 w 2475186"/>
              <a:gd name="connsiteY6" fmla="*/ 268813 h 556679"/>
              <a:gd name="connsiteX7" fmla="*/ 78828 w 2475186"/>
              <a:gd name="connsiteY7" fmla="*/ 536827 h 556679"/>
              <a:gd name="connsiteX8" fmla="*/ 0 w 2475186"/>
              <a:gd name="connsiteY8" fmla="*/ 536827 h 556679"/>
              <a:gd name="connsiteX9" fmla="*/ 0 w 2475186"/>
              <a:gd name="connsiteY9" fmla="*/ 536827 h 55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5186" h="556679">
                <a:moveTo>
                  <a:pt x="2475186" y="126923"/>
                </a:moveTo>
                <a:cubicBezTo>
                  <a:pt x="2420006" y="96706"/>
                  <a:pt x="2364827" y="66489"/>
                  <a:pt x="2254469" y="48096"/>
                </a:cubicBezTo>
                <a:cubicBezTo>
                  <a:pt x="2144110" y="29703"/>
                  <a:pt x="2012731" y="-28105"/>
                  <a:pt x="1813035" y="16564"/>
                </a:cubicBezTo>
                <a:cubicBezTo>
                  <a:pt x="1613339" y="61233"/>
                  <a:pt x="1056290" y="316109"/>
                  <a:pt x="1056290" y="316109"/>
                </a:cubicBezTo>
                <a:lnTo>
                  <a:pt x="1056290" y="316109"/>
                </a:lnTo>
                <a:lnTo>
                  <a:pt x="472966" y="268813"/>
                </a:lnTo>
                <a:lnTo>
                  <a:pt x="472966" y="268813"/>
                </a:lnTo>
                <a:cubicBezTo>
                  <a:pt x="407276" y="313482"/>
                  <a:pt x="157656" y="492158"/>
                  <a:pt x="78828" y="536827"/>
                </a:cubicBezTo>
                <a:cubicBezTo>
                  <a:pt x="0" y="581496"/>
                  <a:pt x="0" y="536827"/>
                  <a:pt x="0" y="536827"/>
                </a:cubicBezTo>
                <a:lnTo>
                  <a:pt x="0" y="536827"/>
                </a:lnTo>
              </a:path>
            </a:pathLst>
          </a:cu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" name="Freeform 27"/>
          <p:cNvSpPr/>
          <p:nvPr/>
        </p:nvSpPr>
        <p:spPr>
          <a:xfrm>
            <a:off x="1013675" y="1994950"/>
            <a:ext cx="3075571" cy="238498"/>
          </a:xfrm>
          <a:custGeom>
            <a:avLst/>
            <a:gdLst>
              <a:gd name="connsiteX0" fmla="*/ 2979683 w 2979683"/>
              <a:gd name="connsiteY0" fmla="*/ 238498 h 238498"/>
              <a:gd name="connsiteX1" fmla="*/ 1166648 w 2979683"/>
              <a:gd name="connsiteY1" fmla="*/ 80843 h 238498"/>
              <a:gd name="connsiteX2" fmla="*/ 1166648 w 2979683"/>
              <a:gd name="connsiteY2" fmla="*/ 80843 h 238498"/>
              <a:gd name="connsiteX3" fmla="*/ 614855 w 2979683"/>
              <a:gd name="connsiteY3" fmla="*/ 2016 h 238498"/>
              <a:gd name="connsiteX4" fmla="*/ 0 w 2979683"/>
              <a:gd name="connsiteY4" fmla="*/ 175436 h 238498"/>
              <a:gd name="connsiteX5" fmla="*/ 0 w 2979683"/>
              <a:gd name="connsiteY5" fmla="*/ 175436 h 23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9683" h="238498">
                <a:moveTo>
                  <a:pt x="2979683" y="238498"/>
                </a:moveTo>
                <a:lnTo>
                  <a:pt x="1166648" y="80843"/>
                </a:lnTo>
                <a:lnTo>
                  <a:pt x="1166648" y="80843"/>
                </a:lnTo>
                <a:cubicBezTo>
                  <a:pt x="1074683" y="67705"/>
                  <a:pt x="809296" y="-13750"/>
                  <a:pt x="614855" y="2016"/>
                </a:cubicBezTo>
                <a:cubicBezTo>
                  <a:pt x="420414" y="17781"/>
                  <a:pt x="0" y="175436"/>
                  <a:pt x="0" y="175436"/>
                </a:cubicBezTo>
                <a:lnTo>
                  <a:pt x="0" y="175436"/>
                </a:lnTo>
              </a:path>
            </a:pathLst>
          </a:cu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0" name="Freeform 29"/>
          <p:cNvSpPr/>
          <p:nvPr/>
        </p:nvSpPr>
        <p:spPr>
          <a:xfrm>
            <a:off x="997121" y="3226677"/>
            <a:ext cx="3433572" cy="1112577"/>
          </a:xfrm>
          <a:custGeom>
            <a:avLst/>
            <a:gdLst>
              <a:gd name="connsiteX0" fmla="*/ 3326524 w 3326524"/>
              <a:gd name="connsiteY0" fmla="*/ 0 h 1112577"/>
              <a:gd name="connsiteX1" fmla="*/ 2758966 w 3326524"/>
              <a:gd name="connsiteY1" fmla="*/ 425669 h 1112577"/>
              <a:gd name="connsiteX2" fmla="*/ 1749973 w 3326524"/>
              <a:gd name="connsiteY2" fmla="*/ 504496 h 1112577"/>
              <a:gd name="connsiteX3" fmla="*/ 1749973 w 3326524"/>
              <a:gd name="connsiteY3" fmla="*/ 504496 h 1112577"/>
              <a:gd name="connsiteX4" fmla="*/ 788276 w 3326524"/>
              <a:gd name="connsiteY4" fmla="*/ 1087821 h 1112577"/>
              <a:gd name="connsiteX5" fmla="*/ 788276 w 3326524"/>
              <a:gd name="connsiteY5" fmla="*/ 1087821 h 1112577"/>
              <a:gd name="connsiteX6" fmla="*/ 283780 w 3326524"/>
              <a:gd name="connsiteY6" fmla="*/ 1103586 h 1112577"/>
              <a:gd name="connsiteX7" fmla="*/ 0 w 3326524"/>
              <a:gd name="connsiteY7" fmla="*/ 930165 h 1112577"/>
              <a:gd name="connsiteX8" fmla="*/ 0 w 3326524"/>
              <a:gd name="connsiteY8" fmla="*/ 930165 h 111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6524" h="1112577">
                <a:moveTo>
                  <a:pt x="3326524" y="0"/>
                </a:moveTo>
                <a:cubicBezTo>
                  <a:pt x="3174124" y="170793"/>
                  <a:pt x="3021724" y="341586"/>
                  <a:pt x="2758966" y="425669"/>
                </a:cubicBezTo>
                <a:cubicBezTo>
                  <a:pt x="2496207" y="509752"/>
                  <a:pt x="1749973" y="504496"/>
                  <a:pt x="1749973" y="504496"/>
                </a:cubicBezTo>
                <a:lnTo>
                  <a:pt x="1749973" y="504496"/>
                </a:lnTo>
                <a:lnTo>
                  <a:pt x="788276" y="1087821"/>
                </a:lnTo>
                <a:lnTo>
                  <a:pt x="788276" y="1087821"/>
                </a:lnTo>
                <a:cubicBezTo>
                  <a:pt x="704193" y="1090449"/>
                  <a:pt x="415159" y="1129862"/>
                  <a:pt x="283780" y="1103586"/>
                </a:cubicBezTo>
                <a:cubicBezTo>
                  <a:pt x="152401" y="1077310"/>
                  <a:pt x="0" y="930165"/>
                  <a:pt x="0" y="930165"/>
                </a:cubicBezTo>
                <a:lnTo>
                  <a:pt x="0" y="930165"/>
                </a:lnTo>
              </a:path>
            </a:pathLst>
          </a:cu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Rounded Rectangle 1"/>
          <p:cNvSpPr/>
          <p:nvPr/>
        </p:nvSpPr>
        <p:spPr>
          <a:xfrm>
            <a:off x="7760971" y="2895600"/>
            <a:ext cx="1415739" cy="30480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4"/>
          <a:stretch/>
        </p:blipFill>
        <p:spPr bwMode="auto">
          <a:xfrm rot="19103233">
            <a:off x="-341296" y="4360924"/>
            <a:ext cx="110081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4419863" y="2162225"/>
            <a:ext cx="2946575" cy="416107"/>
          </a:xfrm>
          <a:custGeom>
            <a:avLst/>
            <a:gdLst>
              <a:gd name="connsiteX0" fmla="*/ 2806262 w 2806262"/>
              <a:gd name="connsiteY0" fmla="*/ 302452 h 416107"/>
              <a:gd name="connsiteX1" fmla="*/ 2191407 w 2806262"/>
              <a:gd name="connsiteY1" fmla="*/ 2907 h 416107"/>
              <a:gd name="connsiteX2" fmla="*/ 1813035 w 2806262"/>
              <a:gd name="connsiteY2" fmla="*/ 144797 h 416107"/>
              <a:gd name="connsiteX3" fmla="*/ 1072055 w 2806262"/>
              <a:gd name="connsiteY3" fmla="*/ 50204 h 416107"/>
              <a:gd name="connsiteX4" fmla="*/ 394138 w 2806262"/>
              <a:gd name="connsiteY4" fmla="*/ 412810 h 416107"/>
              <a:gd name="connsiteX5" fmla="*/ 0 w 2806262"/>
              <a:gd name="connsiteY5" fmla="*/ 239390 h 416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6262" h="416107">
                <a:moveTo>
                  <a:pt x="2806262" y="302452"/>
                </a:moveTo>
                <a:cubicBezTo>
                  <a:pt x="2581603" y="165817"/>
                  <a:pt x="2356945" y="29183"/>
                  <a:pt x="2191407" y="2907"/>
                </a:cubicBezTo>
                <a:cubicBezTo>
                  <a:pt x="2025869" y="-23369"/>
                  <a:pt x="1999594" y="136914"/>
                  <a:pt x="1813035" y="144797"/>
                </a:cubicBezTo>
                <a:cubicBezTo>
                  <a:pt x="1626476" y="152680"/>
                  <a:pt x="1308538" y="5535"/>
                  <a:pt x="1072055" y="50204"/>
                </a:cubicBezTo>
                <a:cubicBezTo>
                  <a:pt x="835572" y="94873"/>
                  <a:pt x="572814" y="381279"/>
                  <a:pt x="394138" y="412810"/>
                </a:cubicBezTo>
                <a:cubicBezTo>
                  <a:pt x="215462" y="444341"/>
                  <a:pt x="0" y="239390"/>
                  <a:pt x="0" y="239390"/>
                </a:cubicBezTo>
              </a:path>
            </a:pathLst>
          </a:cu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8" name="Teardrop 7"/>
          <p:cNvSpPr/>
          <p:nvPr/>
        </p:nvSpPr>
        <p:spPr>
          <a:xfrm>
            <a:off x="6506684" y="2099249"/>
            <a:ext cx="302261" cy="271029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Teardrop 14"/>
          <p:cNvSpPr/>
          <p:nvPr/>
        </p:nvSpPr>
        <p:spPr>
          <a:xfrm>
            <a:off x="6720840" y="2395972"/>
            <a:ext cx="302261" cy="271029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9" name="Rounded Rectangle 8"/>
          <p:cNvSpPr/>
          <p:nvPr/>
        </p:nvSpPr>
        <p:spPr>
          <a:xfrm>
            <a:off x="8001001" y="2362200"/>
            <a:ext cx="1465721" cy="457201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BC05B7-C758-E548-AA85-B44E4C121787}"/>
              </a:ext>
            </a:extLst>
          </p:cNvPr>
          <p:cNvCxnSpPr/>
          <p:nvPr/>
        </p:nvCxnSpPr>
        <p:spPr>
          <a:xfrm>
            <a:off x="3668690" y="2513876"/>
            <a:ext cx="1828800" cy="182880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A2CC6F-677C-2D42-884A-4645236393DC}"/>
              </a:ext>
            </a:extLst>
          </p:cNvPr>
          <p:cNvCxnSpPr/>
          <p:nvPr/>
        </p:nvCxnSpPr>
        <p:spPr>
          <a:xfrm>
            <a:off x="3680744" y="2557272"/>
            <a:ext cx="1828800" cy="1828800"/>
          </a:xfrm>
          <a:prstGeom prst="straightConnector1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5F5528-9BA3-354E-B37C-7C874ADD757D}"/>
              </a:ext>
            </a:extLst>
          </p:cNvPr>
          <p:cNvCxnSpPr/>
          <p:nvPr/>
        </p:nvCxnSpPr>
        <p:spPr>
          <a:xfrm>
            <a:off x="3671101" y="2513876"/>
            <a:ext cx="1828800" cy="182880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9328353-0131-B243-B846-5299C61B6612}"/>
              </a:ext>
            </a:extLst>
          </p:cNvPr>
          <p:cNvSpPr txBox="1"/>
          <p:nvPr/>
        </p:nvSpPr>
        <p:spPr>
          <a:xfrm>
            <a:off x="528296" y="5999913"/>
            <a:ext cx="3290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>
                <a:solidFill>
                  <a:schemeClr val="accent2"/>
                </a:solidFill>
              </a:rPr>
              <a:t>---- Afferent</a:t>
            </a:r>
          </a:p>
          <a:p>
            <a:pPr algn="l"/>
            <a:r>
              <a:rPr lang="en-GB" b="1">
                <a:solidFill>
                  <a:schemeClr val="tx2"/>
                </a:solidFill>
              </a:rPr>
              <a:t>---- Efferent</a:t>
            </a:r>
            <a:endParaRPr lang="en-US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4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8" grpId="0" animBg="1"/>
      <p:bldP spid="30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81085"/>
            <a:ext cx="882015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Abnormal pupillary light reflex: </a:t>
            </a:r>
          </a:p>
          <a:p>
            <a:pPr algn="just"/>
            <a:endParaRPr lang="en-US" sz="1600" b="1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Encephalitis and alcoholism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the pupillary light reflex is lost.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Argyll Robertson pupil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 pupil that fails to respond to light but respond to accommodation. Due to lesion in 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pretectal region of the brain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stem in neurosyphilis.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Reverse Argyle Robertson pupil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pupil reacts with light but does not react with near accommodation. Due to lesion affecting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occipitotectal tract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Horner's syndrome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pupil remains persistently constricted due to paralysis of the dilator pupillae muscle as a result of lesion in the sympathetic nerves to the eye.  </a:t>
            </a:r>
          </a:p>
        </p:txBody>
      </p:sp>
    </p:spTree>
    <p:extLst>
      <p:ext uri="{BB962C8B-B14F-4D97-AF65-F5344CB8AC3E}">
        <p14:creationId xmlns:p14="http://schemas.microsoft.com/office/powerpoint/2010/main" val="3028872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824"/>
          <a:stretch/>
        </p:blipFill>
        <p:spPr bwMode="auto">
          <a:xfrm>
            <a:off x="289655" y="1524000"/>
            <a:ext cx="8915399" cy="4724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7910" y="482026"/>
            <a:ext cx="9058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Changes in the pupils during 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anesthesia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586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91701" y="192224"/>
            <a:ext cx="60951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</a:rPr>
              <a:t>Accommodation Reflex</a:t>
            </a:r>
          </a:p>
        </p:txBody>
      </p:sp>
      <p:sp>
        <p:nvSpPr>
          <p:cNvPr id="7" name="Oval 6"/>
          <p:cNvSpPr/>
          <p:nvPr/>
        </p:nvSpPr>
        <p:spPr>
          <a:xfrm>
            <a:off x="762000" y="304800"/>
            <a:ext cx="640080" cy="65044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8" name="TextBox 7"/>
          <p:cNvSpPr txBox="1"/>
          <p:nvPr/>
        </p:nvSpPr>
        <p:spPr>
          <a:xfrm>
            <a:off x="880110" y="381001"/>
            <a:ext cx="48603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3 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20" r="9588"/>
          <a:stretch/>
        </p:blipFill>
        <p:spPr>
          <a:xfrm>
            <a:off x="5953031" y="1066800"/>
            <a:ext cx="3571969" cy="2506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38" r="10040"/>
          <a:stretch/>
        </p:blipFill>
        <p:spPr>
          <a:xfrm>
            <a:off x="5867400" y="3802162"/>
            <a:ext cx="3657600" cy="2819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1135797"/>
            <a:ext cx="5410200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1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Definition</a:t>
            </a:r>
            <a:r>
              <a:rPr lang="en-US" sz="3100" b="1" dirty="0" smtClean="0">
                <a:latin typeface="Aparajita" pitchFamily="34" charset="0"/>
                <a:cs typeface="Aparajita" pitchFamily="34" charset="0"/>
              </a:rPr>
              <a:t>: </a:t>
            </a:r>
            <a:r>
              <a:rPr lang="en-US" sz="3100" dirty="0" smtClean="0">
                <a:latin typeface="Aparajita" pitchFamily="34" charset="0"/>
                <a:cs typeface="Aparajita" pitchFamily="34" charset="0"/>
              </a:rPr>
              <a:t>changes </a:t>
            </a:r>
            <a:r>
              <a:rPr lang="en-US" sz="3100" dirty="0">
                <a:latin typeface="Aparajita" pitchFamily="34" charset="0"/>
                <a:cs typeface="Aparajita" pitchFamily="34" charset="0"/>
              </a:rPr>
              <a:t>occurs in the eye &amp; leads to changes in its diopteric power to focus near object (less than 6 meters</a:t>
            </a:r>
            <a:r>
              <a:rPr lang="en-US" sz="3100" dirty="0" smtClean="0">
                <a:latin typeface="Aparajita" pitchFamily="34" charset="0"/>
                <a:cs typeface="Aparajita" pitchFamily="34" charset="0"/>
              </a:rPr>
              <a:t>).</a:t>
            </a:r>
            <a:endParaRPr lang="en-US" sz="3100" dirty="0">
              <a:latin typeface="Aparajita" pitchFamily="34" charset="0"/>
              <a:cs typeface="Aparajita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3100" dirty="0">
                <a:latin typeface="Aparajita" pitchFamily="34" charset="0"/>
                <a:cs typeface="Aparajita" pitchFamily="34" charset="0"/>
              </a:rPr>
              <a:t> In emmetropic eye, far objects focused on retina </a:t>
            </a:r>
            <a:r>
              <a:rPr lang="en-US" sz="3100" dirty="0" smtClean="0">
                <a:latin typeface="Aparajita" pitchFamily="34" charset="0"/>
                <a:cs typeface="Aparajita" pitchFamily="34" charset="0"/>
              </a:rPr>
              <a:t>without accommodation</a:t>
            </a:r>
            <a:r>
              <a:rPr lang="en-US" sz="3100" dirty="0">
                <a:latin typeface="Aparajita" pitchFamily="34" charset="0"/>
                <a:cs typeface="Aparajita" pitchFamily="34" charset="0"/>
              </a:rPr>
              <a:t>, while near objects focused </a:t>
            </a:r>
            <a:r>
              <a:rPr lang="en-US" sz="3100" dirty="0" smtClean="0">
                <a:latin typeface="Aparajita" pitchFamily="34" charset="0"/>
                <a:cs typeface="Aparajita" pitchFamily="34" charset="0"/>
              </a:rPr>
              <a:t>on retina </a:t>
            </a:r>
            <a:r>
              <a:rPr lang="en-US" sz="3100" dirty="0">
                <a:latin typeface="Aparajita" pitchFamily="34" charset="0"/>
                <a:cs typeface="Aparajita" pitchFamily="34" charset="0"/>
              </a:rPr>
              <a:t>with accommodation.</a:t>
            </a:r>
          </a:p>
        </p:txBody>
      </p:sp>
      <p:sp>
        <p:nvSpPr>
          <p:cNvPr id="11" name="Oval 10"/>
          <p:cNvSpPr/>
          <p:nvPr/>
        </p:nvSpPr>
        <p:spPr>
          <a:xfrm>
            <a:off x="6885648" y="5410200"/>
            <a:ext cx="1877352" cy="138361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34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1896</Words>
  <Application>Microsoft Office PowerPoint</Application>
  <PresentationFormat>Custom</PresentationFormat>
  <Paragraphs>184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Aharoni</vt:lpstr>
      <vt:lpstr>Andalus</vt:lpstr>
      <vt:lpstr>Angsana New</vt:lpstr>
      <vt:lpstr>Aparajita</vt:lpstr>
      <vt:lpstr>Arial</vt:lpstr>
      <vt:lpstr>Calibri</vt:lpstr>
      <vt:lpstr>Comic Sans MS</vt:lpstr>
      <vt:lpstr>Khmer UI</vt:lpstr>
      <vt:lpstr>Times New Roman</vt:lpstr>
      <vt:lpstr>Wingdings</vt:lpstr>
      <vt:lpstr>Office Theme</vt:lpstr>
      <vt:lpstr>Physiology Lab. 1 VISION</vt:lpstr>
      <vt:lpstr>PowerPoint Presentation</vt:lpstr>
      <vt:lpstr> Pupillary light reflex:</vt:lpstr>
      <vt:lpstr>How to be done?</vt:lpstr>
      <vt:lpstr>Nervous pathway of light reflex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Nervous pathway of near accommodation reflex</vt:lpstr>
      <vt:lpstr>PowerPoint Presentation</vt:lpstr>
      <vt:lpstr>1. Constriction of both pupils (miosis):</vt:lpstr>
      <vt:lpstr>PowerPoint Presentation</vt:lpstr>
      <vt:lpstr>2.  Medial convergence of both eyes to bring images on fovea centralis.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Visual acuity</vt:lpstr>
      <vt:lpstr>Requirements </vt:lpstr>
      <vt:lpstr>Measurement </vt:lpstr>
      <vt:lpstr>Landolt's broken circle chart</vt:lpstr>
      <vt:lpstr>How to examine ?</vt:lpstr>
      <vt:lpstr>How to express the result ?</vt:lpstr>
      <vt:lpstr>Notice that:</vt:lpstr>
      <vt:lpstr>Factors affecting visual acuity:</vt:lpstr>
      <vt:lpstr>ERRORS OF REFRACTION</vt:lpstr>
      <vt:lpstr>A-Myopia</vt:lpstr>
      <vt:lpstr>B-Hyper metropia or far sight</vt:lpstr>
      <vt:lpstr>PowerPoint Presentation</vt:lpstr>
      <vt:lpstr>C-Astigmatism</vt:lpstr>
      <vt:lpstr>Presbyopia</vt:lpstr>
      <vt:lpstr>Tests of color vision</vt:lpstr>
      <vt:lpstr>Ishihara's chart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Farah</dc:creator>
  <cp:lastModifiedBy>DELL</cp:lastModifiedBy>
  <cp:revision>263</cp:revision>
  <dcterms:created xsi:type="dcterms:W3CDTF">2006-08-16T00:00:00Z</dcterms:created>
  <dcterms:modified xsi:type="dcterms:W3CDTF">2023-03-08T04:21:17Z</dcterms:modified>
</cp:coreProperties>
</file>