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7" r:id="rId4"/>
    <p:sldId id="309" r:id="rId5"/>
    <p:sldId id="266" r:id="rId6"/>
    <p:sldId id="260" r:id="rId7"/>
    <p:sldId id="261" r:id="rId8"/>
    <p:sldId id="262" r:id="rId9"/>
    <p:sldId id="265" r:id="rId10"/>
    <p:sldId id="263" r:id="rId11"/>
    <p:sldId id="264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1" r:id="rId25"/>
    <p:sldId id="279" r:id="rId26"/>
    <p:sldId id="280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B42D"/>
    <a:srgbClr val="EED4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>
        <p:scale>
          <a:sx n="77" d="100"/>
          <a:sy n="77" d="100"/>
        </p:scale>
        <p:origin x="-1176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 /><Relationship Id="rId13" Type="http://schemas.openxmlformats.org/officeDocument/2006/relationships/slide" Target="slides/slide10.xml" /><Relationship Id="rId18" Type="http://schemas.openxmlformats.org/officeDocument/2006/relationships/slide" Target="slides/slide15.xml" /><Relationship Id="rId26" Type="http://schemas.openxmlformats.org/officeDocument/2006/relationships/slide" Target="slides/slide23.xml" /><Relationship Id="rId3" Type="http://schemas.openxmlformats.org/officeDocument/2006/relationships/slideMaster" Target="slideMasters/slideMaster1.xml" /><Relationship Id="rId21" Type="http://schemas.openxmlformats.org/officeDocument/2006/relationships/slide" Target="slides/slide18.xml" /><Relationship Id="rId34" Type="http://schemas.openxmlformats.org/officeDocument/2006/relationships/theme" Target="theme/theme1.xml" /><Relationship Id="rId7" Type="http://schemas.openxmlformats.org/officeDocument/2006/relationships/slide" Target="slides/slide4.xml" /><Relationship Id="rId12" Type="http://schemas.openxmlformats.org/officeDocument/2006/relationships/slide" Target="slides/slide9.xml" /><Relationship Id="rId17" Type="http://schemas.openxmlformats.org/officeDocument/2006/relationships/slide" Target="slides/slide14.xml" /><Relationship Id="rId25" Type="http://schemas.openxmlformats.org/officeDocument/2006/relationships/slide" Target="slides/slide22.xml" /><Relationship Id="rId33" Type="http://schemas.openxmlformats.org/officeDocument/2006/relationships/viewProps" Target="viewProps.xml" /><Relationship Id="rId2" Type="http://schemas.openxmlformats.org/officeDocument/2006/relationships/customXml" Target="../customXml/item2.xml" /><Relationship Id="rId16" Type="http://schemas.openxmlformats.org/officeDocument/2006/relationships/slide" Target="slides/slide13.xml" /><Relationship Id="rId20" Type="http://schemas.openxmlformats.org/officeDocument/2006/relationships/slide" Target="slides/slide17.xml" /><Relationship Id="rId29" Type="http://schemas.openxmlformats.org/officeDocument/2006/relationships/slide" Target="slides/slide26.xml" /><Relationship Id="rId1" Type="http://schemas.openxmlformats.org/officeDocument/2006/relationships/customXml" Target="../customXml/item1.xml" /><Relationship Id="rId6" Type="http://schemas.openxmlformats.org/officeDocument/2006/relationships/slide" Target="slides/slide3.xml" /><Relationship Id="rId11" Type="http://schemas.openxmlformats.org/officeDocument/2006/relationships/slide" Target="slides/slide8.xml" /><Relationship Id="rId24" Type="http://schemas.openxmlformats.org/officeDocument/2006/relationships/slide" Target="slides/slide21.xml" /><Relationship Id="rId32" Type="http://schemas.openxmlformats.org/officeDocument/2006/relationships/presProps" Target="presProps.xml" /><Relationship Id="rId5" Type="http://schemas.openxmlformats.org/officeDocument/2006/relationships/slide" Target="slides/slide2.xml" /><Relationship Id="rId15" Type="http://schemas.openxmlformats.org/officeDocument/2006/relationships/slide" Target="slides/slide12.xml" /><Relationship Id="rId23" Type="http://schemas.openxmlformats.org/officeDocument/2006/relationships/slide" Target="slides/slide20.xml" /><Relationship Id="rId28" Type="http://schemas.openxmlformats.org/officeDocument/2006/relationships/slide" Target="slides/slide25.xml" /><Relationship Id="rId10" Type="http://schemas.openxmlformats.org/officeDocument/2006/relationships/slide" Target="slides/slide7.xml" /><Relationship Id="rId19" Type="http://schemas.openxmlformats.org/officeDocument/2006/relationships/slide" Target="slides/slide16.xml" /><Relationship Id="rId31" Type="http://schemas.openxmlformats.org/officeDocument/2006/relationships/slide" Target="slides/slide28.xml" /><Relationship Id="rId4" Type="http://schemas.openxmlformats.org/officeDocument/2006/relationships/slide" Target="slides/slide1.xml" /><Relationship Id="rId9" Type="http://schemas.openxmlformats.org/officeDocument/2006/relationships/slide" Target="slides/slide6.xml" /><Relationship Id="rId14" Type="http://schemas.openxmlformats.org/officeDocument/2006/relationships/slide" Target="slides/slide11.xml" /><Relationship Id="rId22" Type="http://schemas.openxmlformats.org/officeDocument/2006/relationships/slide" Target="slides/slide19.xml" /><Relationship Id="rId27" Type="http://schemas.openxmlformats.org/officeDocument/2006/relationships/slide" Target="slides/slide24.xml" /><Relationship Id="rId30" Type="http://schemas.openxmlformats.org/officeDocument/2006/relationships/slide" Target="slides/slide27.xml" /><Relationship Id="rId35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11430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1600200"/>
            <a:ext cx="6400800" cy="762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DB3DAA5-01F8-45E4-B117-3A8FF0FA4D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228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85F3FA5-F663-474B-B0A8-A7C07F2BA8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2362200" y="6248400"/>
            <a:ext cx="4343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A9B4A91-B348-40D6-B07E-BE3634A385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6229E19-5DCA-457E-9E58-C313496262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237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5C1DD6B-BEAA-425E-A1F9-7D9F1A7BA4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4D8DE14-3977-47EB-90FB-64556FE535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540697D-B427-4F19-BD01-50D1B4FC16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FC38B2-9598-4161-93F4-6DD16ABD0E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9067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457200"/>
            <a:ext cx="1790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457200"/>
            <a:ext cx="5219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99A8E38-D28B-461F-818C-390ABE7975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395BDFE-FF95-48F1-B1DC-533EA219C3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691F2EE-7D03-4811-B2BF-0D29F9C6C2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4BA6A-FE03-4221-8EC3-D61D831B58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3759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B0A8E25-1919-43D6-AF42-B551F05A6F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F3D8F3B-C709-483B-AE54-AC863E4C8E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4388C58-CF79-4706-ADE5-1234C8B859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FEED9D-34ED-4197-8C5D-E73ED654DB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1537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3E24625-1837-4CE2-88BF-F5E9B60148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C8BDCA4-9A97-42C3-98AC-C72A753BC9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3F4197F-E157-406B-9077-AE8D2FE2F2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53A188-EB85-4732-91D0-7CC1EA9CE8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8456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676400"/>
            <a:ext cx="3505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676400"/>
            <a:ext cx="3505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7C4803B-CE25-45EA-A597-A5CCE6F20B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5F2A767-6E51-4E28-9928-7ED4A461D4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C69C9A-6881-47B8-A064-33E4188DAB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46E454-9EC4-4191-BF34-6D95ACCA36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472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B003D0D-BED0-4BE5-9BC4-1D66F72FF1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296859A-AEC8-4EAD-A33F-837138404A2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B37F8E9-DC4E-4762-ADEB-7B2BA2A7E5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D3FA1A-3F77-4121-84ED-7ED3D22E72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968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A49B790-4ECE-4600-987A-FE31A14C98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033E65D-3D9E-42D4-879E-29152B2C5C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0E182B3-E6B0-4B69-A0A7-F865CECD34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C9B867-532C-4EB5-A15B-D4F238963E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1031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489BB6A-CB91-4C1A-8F73-BAC4DE1771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D3D13BD-62EF-4105-9151-DE51000B0C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CE486DB-6B65-40AF-BC34-37AF9D1118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AEF910-17AC-4F68-96D9-1F6C253B9A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1063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4F8F7B9-2560-4F90-A762-70772D88ED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8EDBBC9-F6FE-4E37-A0B2-FF5E988EAE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E64A3B-4AC6-4FA0-A116-56FE781356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B59D5A-7B5E-421B-B70B-F21D555C3B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5789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59C85A-84E2-46C5-BF6D-440B81DC47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1369E5-7851-43DA-A5A5-F7D2ADC595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8F1C749-4433-4BA0-999A-2B607B7F68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3C700A-D333-4E31-B8BE-F66CB9D90E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6759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pn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77BB815-1866-4F38-B76B-574838AB0A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457200"/>
            <a:ext cx="7162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859EE0D-F9E0-4A12-95E6-46E06494EA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676400"/>
            <a:ext cx="71628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18F5868-2222-4095-896C-E6F0262764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954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579B047-A804-4C24-845C-519B67E44A7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31353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1186E51-5315-4AA7-B078-82A7BFDB178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AE249ED2-2528-4638-8C4D-242EB7C8C87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3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A715B42-971D-4555-8DFA-DC6EB25818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Hypertension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8A9D75C-D6C9-4F56-BBB7-161B1CA5EB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Hypertension common in US, up to 60 million afflicted</a:t>
            </a:r>
          </a:p>
          <a:p>
            <a:pPr eaLnBrk="1" hangingPunct="1"/>
            <a:r>
              <a:rPr lang="en-US" altLang="en-US"/>
              <a:t>Leads to MI, heart failure, stroke and renal disease</a:t>
            </a:r>
          </a:p>
          <a:p>
            <a:pPr eaLnBrk="1" hangingPunct="1"/>
            <a:r>
              <a:rPr lang="en-US" altLang="en-US"/>
              <a:t>Strong correlation with metabolic syndrome</a:t>
            </a: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7F7C5880-DB25-46D9-945E-716BD1CC9A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/>
              <a:t>Nonpharmacologic Management of Hypertension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DAEB754E-7185-4C17-847C-0A4C6606F4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95400" y="2057400"/>
            <a:ext cx="71628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Weight reduction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Exercise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Salt restriction in diet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Stress reduction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DASH eating plan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Moderation in alcohol intake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9EFBFFF3-29FD-46BD-8DC8-906C3C2204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Antihypertensive Drugs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E7F81DEB-0E9B-4B81-B6DE-AE6996BA3C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95400" y="1676400"/>
            <a:ext cx="7162800" cy="47244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altLang="en-US"/>
              <a:t>Classes: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/>
              <a:t>Angiotensin converting enzyme inhibitors (ACEI)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/>
              <a:t>Angiotensin II Receptor Blockers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/>
              <a:t>Antiadrenergics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/>
              <a:t>Calcium channel blockers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/>
              <a:t>Diuretics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/>
              <a:t>Direct vasodilators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/>
              <a:t>Renin inhibitors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69200F30-F585-4D84-8D44-13CF8A4D88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ACEIs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15BC75E7-C728-41C6-B84C-BA78F36A1F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Block the enzymes that convert angiotensin I to angiotensin II (potent vasoconstrictor)</a:t>
            </a:r>
          </a:p>
          <a:p>
            <a:pPr eaLnBrk="1" hangingPunct="1"/>
            <a:r>
              <a:rPr lang="en-US" altLang="en-US"/>
              <a:t>Have action of vasodilation and decrease aldosterone production</a:t>
            </a:r>
          </a:p>
          <a:p>
            <a:pPr eaLnBrk="1" hangingPunct="1"/>
            <a:r>
              <a:rPr lang="en-US" altLang="en-US"/>
              <a:t>Inhibit breakdown of bradykinins (vasodilator) prolonging effect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7582D110-E871-454F-9AAD-DACD72B3BA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ACEIs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CC55EB1-F951-486E-AA14-29DFF1414F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Reverse remodeling of heart muscle and blood vessels</a:t>
            </a:r>
          </a:p>
          <a:p>
            <a:pPr eaLnBrk="1" hangingPunct="1"/>
            <a:r>
              <a:rPr lang="en-US" altLang="en-US"/>
              <a:t>Reno-protective</a:t>
            </a:r>
          </a:p>
          <a:p>
            <a:pPr eaLnBrk="1" hangingPunct="1"/>
            <a:r>
              <a:rPr lang="en-US" altLang="en-US"/>
              <a:t>Excellent for heart failure and hypertension</a:t>
            </a:r>
          </a:p>
          <a:p>
            <a:pPr eaLnBrk="1" hangingPunct="1"/>
            <a:r>
              <a:rPr lang="en-US" altLang="en-US"/>
              <a:t>Improve post-myocardial infarction survival</a:t>
            </a:r>
          </a:p>
          <a:p>
            <a:pPr eaLnBrk="1" hangingPunct="1"/>
            <a:r>
              <a:rPr lang="en-US" altLang="en-US"/>
              <a:t>Used alone or in combination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C66E7F6C-B9C8-444A-ACCF-B282D75C8F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ACEIs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C14DDF19-502F-41C1-A6C4-F5402DAF23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Useful in heart failure as decrease peripheral vascular resistance, cardiac workload and ventricular remodeling</a:t>
            </a:r>
          </a:p>
          <a:p>
            <a:pPr eaLnBrk="1" hangingPunct="1"/>
            <a:r>
              <a:rPr lang="en-US" altLang="en-US"/>
              <a:t>Captopril is the prototype</a:t>
            </a:r>
          </a:p>
          <a:p>
            <a:pPr eaLnBrk="1" hangingPunct="1"/>
            <a:r>
              <a:rPr lang="en-US" altLang="en-US"/>
              <a:t>Low incidence of side effects</a:t>
            </a:r>
          </a:p>
          <a:p>
            <a:pPr eaLnBrk="1" hangingPunct="1"/>
            <a:r>
              <a:rPr lang="en-US" altLang="en-US"/>
              <a:t>Can cause cough or hypotension when first started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23061D26-A0B3-4E65-A3A8-8D44858227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ACEIs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B8273E6D-EEB4-4AEF-AFBF-EA74AC9309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Can cause hyperkalemia</a:t>
            </a:r>
          </a:p>
          <a:p>
            <a:pPr eaLnBrk="1" hangingPunct="1"/>
            <a:r>
              <a:rPr lang="en-US" altLang="en-US"/>
              <a:t>Should never be used during pregnancy</a:t>
            </a:r>
          </a:p>
          <a:p>
            <a:pPr eaLnBrk="1" hangingPunct="1"/>
            <a:r>
              <a:rPr lang="en-US" altLang="en-US"/>
              <a:t>May not be as effective in African Americans—may add diuretic in this population to increase efficacy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83CEDEDF-AC17-4A68-84A9-813A4469F5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ACEIs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E10B19EE-3D5E-452D-9692-01BBCA8D3D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Lotensin (benazepril)</a:t>
            </a:r>
          </a:p>
          <a:p>
            <a:pPr eaLnBrk="1" hangingPunct="1"/>
            <a:r>
              <a:rPr lang="en-US" altLang="en-US"/>
              <a:t>Capoten (captopril)</a:t>
            </a:r>
          </a:p>
          <a:p>
            <a:pPr eaLnBrk="1" hangingPunct="1"/>
            <a:r>
              <a:rPr lang="en-US" altLang="en-US"/>
              <a:t>Vasotec (enalapril)</a:t>
            </a:r>
          </a:p>
          <a:p>
            <a:pPr eaLnBrk="1" hangingPunct="1"/>
            <a:r>
              <a:rPr lang="en-US" altLang="en-US"/>
              <a:t>Zestril (lisinopril)</a:t>
            </a:r>
          </a:p>
          <a:p>
            <a:pPr eaLnBrk="1" hangingPunct="1"/>
            <a:r>
              <a:rPr lang="en-US" altLang="en-US"/>
              <a:t>Altace (ramipril)</a:t>
            </a:r>
          </a:p>
          <a:p>
            <a:pPr eaLnBrk="1" hangingPunct="1"/>
            <a:r>
              <a:rPr lang="en-US" altLang="en-US"/>
              <a:t>Aceon (perindopril)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757B8E84-D687-4902-91AD-DD5CE6AF37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/>
              <a:t>Angiotensin II Receptor Blockers (ARBs)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B1A136D5-4F31-4FEC-8319-66711A43C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Block effects of angiotensin II, compete with angiotensin II for tissue binding sites </a:t>
            </a:r>
          </a:p>
          <a:p>
            <a:pPr eaLnBrk="1" hangingPunct="1"/>
            <a:r>
              <a:rPr lang="en-US" altLang="en-US"/>
              <a:t>Block the receptors in brain, kidneys, heart, vessels and adrenal tissue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4C216FF4-763E-4F3A-A624-A162FC1176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ARBs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29C07181-E674-4833-A0CB-692B4A597E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Similar end results as seen with ACEIs</a:t>
            </a:r>
          </a:p>
          <a:p>
            <a:pPr eaLnBrk="1" hangingPunct="1"/>
            <a:r>
              <a:rPr lang="en-US" altLang="en-US"/>
              <a:t>Less likely to cause hyperkalemia</a:t>
            </a:r>
          </a:p>
          <a:p>
            <a:pPr eaLnBrk="1" hangingPunct="1"/>
            <a:r>
              <a:rPr lang="en-US" altLang="en-US"/>
              <a:t>Persistence of cough is rare</a:t>
            </a:r>
          </a:p>
          <a:p>
            <a:pPr eaLnBrk="1" hangingPunct="1"/>
            <a:r>
              <a:rPr lang="en-US" altLang="en-US"/>
              <a:t>Prototype is Cozaar (losartan)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536B7250-3AEC-485C-B80D-975481D8C5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Examples of ARBs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236228F0-A2EA-4AFD-96F7-C8E7CDFB26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Atacand (candesartan)</a:t>
            </a:r>
          </a:p>
          <a:p>
            <a:pPr eaLnBrk="1" hangingPunct="1"/>
            <a:r>
              <a:rPr lang="en-US" altLang="en-US"/>
              <a:t>Cozaar (losartan)</a:t>
            </a:r>
          </a:p>
          <a:p>
            <a:pPr eaLnBrk="1" hangingPunct="1"/>
            <a:r>
              <a:rPr lang="en-US" altLang="en-US"/>
              <a:t>Diovan (valsartan)</a:t>
            </a:r>
          </a:p>
          <a:p>
            <a:pPr eaLnBrk="1" hangingPunct="1"/>
            <a:r>
              <a:rPr lang="en-US" altLang="en-US"/>
              <a:t>Micardia (telmisartan)</a:t>
            </a:r>
          </a:p>
          <a:p>
            <a:pPr eaLnBrk="1" hangingPunct="1"/>
            <a:r>
              <a:rPr lang="en-US" altLang="en-US"/>
              <a:t>Benicar (olmesartan)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E5B2E72-2D8C-4D8B-8C9D-BCB6C0E82C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/>
              <a:t>Blood Pressure Classification according to the JNC 7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4612CDD-14D0-44D5-96B6-1B42322F49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Normal  SBP120 and DBP 80</a:t>
            </a:r>
          </a:p>
          <a:p>
            <a:pPr eaLnBrk="1" hangingPunct="1"/>
            <a:r>
              <a:rPr lang="en-US" altLang="en-US"/>
              <a:t>Prehypertension SBP 120-139 and DBP 80-89</a:t>
            </a:r>
          </a:p>
          <a:p>
            <a:pPr eaLnBrk="1" hangingPunct="1"/>
            <a:r>
              <a:rPr lang="en-US" altLang="en-US"/>
              <a:t>Stage 1 Hypertension  SBP 140-159 or DBP 90-99</a:t>
            </a:r>
          </a:p>
          <a:p>
            <a:pPr eaLnBrk="1" hangingPunct="1"/>
            <a:r>
              <a:rPr lang="en-US" altLang="en-US"/>
              <a:t>Stage 2 Hypertension SBP &gt; or equal to 160 or DBP &gt; or equal to 100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3690950E-9A74-403B-A857-19813DC77E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Antiadrenergics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0F627F77-3794-47B0-96BB-829D1F7190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Inhibit activity of the sympathetic nervous system</a:t>
            </a:r>
          </a:p>
          <a:p>
            <a:pPr eaLnBrk="1" hangingPunct="1"/>
            <a:r>
              <a:rPr lang="en-US" altLang="en-US"/>
              <a:t>Effective in decreasing heart rate, force of myocardial contraction, cardiac output, and blood pressure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C23024A7-5875-4EE9-BE7C-FC924A3338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Antiadrenergics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2C2C401A-66D0-4FD6-AF4C-0E4527EEDD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u="sng"/>
              <a:t>Alpha 1 adrenergics receptor</a:t>
            </a:r>
            <a:r>
              <a:rPr lang="en-US" altLang="en-US"/>
              <a:t> </a:t>
            </a:r>
            <a:r>
              <a:rPr lang="en-US" altLang="en-US" u="sng"/>
              <a:t>blocking agents</a:t>
            </a:r>
            <a:r>
              <a:rPr lang="en-US" altLang="en-US"/>
              <a:t> dilate vessels and decrease peripheral vascular resistance</a:t>
            </a:r>
          </a:p>
          <a:p>
            <a:pPr eaLnBrk="1" hangingPunct="1"/>
            <a:r>
              <a:rPr lang="en-US" altLang="en-US"/>
              <a:t>Can experience </a:t>
            </a:r>
            <a:r>
              <a:rPr lang="en-US" altLang="en-US" i="1"/>
              <a:t>first dose phenomenon</a:t>
            </a:r>
            <a:r>
              <a:rPr lang="en-US" altLang="en-US"/>
              <a:t> with orthostatic hypotension, dizziness, syncope, possible sodium and fluid retention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F5B8CDE4-F92A-4110-AB87-7E9E98D8A4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Antiadrenergics-Alpha 1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3E2B5AEA-C785-4CF3-B756-90DB0460A6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Cardura (doxazosin)</a:t>
            </a:r>
          </a:p>
          <a:p>
            <a:pPr eaLnBrk="1" hangingPunct="1"/>
            <a:r>
              <a:rPr lang="en-US" altLang="en-US"/>
              <a:t>Minipress (prazosin)</a:t>
            </a:r>
          </a:p>
          <a:p>
            <a:pPr eaLnBrk="1" hangingPunct="1"/>
            <a:r>
              <a:rPr lang="en-US" altLang="en-US"/>
              <a:t>Hytrin (terazosin)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77455631-FF15-4E74-8A2E-5746B2CEDD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Antiadrenergics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F871F0CA-C94D-4572-A860-EB49331C53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u="sng"/>
              <a:t>Centrally acting sympatholytics</a:t>
            </a:r>
            <a:r>
              <a:rPr lang="en-US" altLang="en-US"/>
              <a:t> stimulate presynaptic alpha 2 receptors in the brain </a:t>
            </a:r>
          </a:p>
          <a:p>
            <a:pPr eaLnBrk="1" hangingPunct="1"/>
            <a:r>
              <a:rPr lang="en-US" altLang="en-US"/>
              <a:t>Less norepinephrine is released and sympathetic outflow is reduced</a:t>
            </a:r>
          </a:p>
          <a:p>
            <a:pPr eaLnBrk="1" hangingPunct="1"/>
            <a:r>
              <a:rPr lang="en-US" altLang="en-US"/>
              <a:t>Results in decreased cardiac output, heart rate, peripheral vascular resistance and blood pressure</a:t>
            </a:r>
          </a:p>
          <a:p>
            <a:pPr eaLnBrk="1" hangingPunct="1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41C72357-03A0-48B0-B70D-41D5A00551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/>
              <a:t>Antiadrenergics—Alpha 2 agonists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F7F81314-773E-4EE3-8035-DB59C72508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Centrally acting agents also can result in fluid and sodium retention</a:t>
            </a:r>
          </a:p>
          <a:p>
            <a:pPr eaLnBrk="1" hangingPunct="1"/>
            <a:r>
              <a:rPr lang="en-US" altLang="en-US"/>
              <a:t>Catapres (clonidine)—orally or by patch</a:t>
            </a:r>
          </a:p>
          <a:p>
            <a:pPr eaLnBrk="1" hangingPunct="1"/>
            <a:r>
              <a:rPr lang="en-US" altLang="en-US"/>
              <a:t>Tenex (guanfacine)</a:t>
            </a:r>
          </a:p>
          <a:p>
            <a:pPr eaLnBrk="1" hangingPunct="1"/>
            <a:r>
              <a:rPr lang="en-US" altLang="en-US"/>
              <a:t>Aldomet (methyldopa)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1B6654CA-2214-40D6-BF51-18EAC85E47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/>
              <a:t>Beta Adrenergic Blockers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C4C09DF3-699A-4B58-8261-9F55703E8C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Decrease heart rate, force of myocardial contraction, cardiac output, and renin release from the kidneys</a:t>
            </a:r>
          </a:p>
          <a:p>
            <a:pPr eaLnBrk="1" hangingPunct="1"/>
            <a:r>
              <a:rPr lang="en-US" altLang="en-US" sz="2800"/>
              <a:t>Drugs of choice with patients with tachycardia, angina, MI, left ventricular hypertrophy and high renin hypertension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7DAD06A6-CD24-44A7-85E4-F7033DF8B52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/>
              <a:t>Beta Blockers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E856D16A-B353-4432-A2A2-D238B2E3D1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Inderal (propranolol)</a:t>
            </a:r>
          </a:p>
          <a:p>
            <a:pPr eaLnBrk="1" hangingPunct="1"/>
            <a:r>
              <a:rPr lang="en-US" altLang="en-US"/>
              <a:t>Corgard (nadolol)</a:t>
            </a:r>
          </a:p>
          <a:p>
            <a:pPr eaLnBrk="1" hangingPunct="1"/>
            <a:r>
              <a:rPr lang="en-US" altLang="en-US"/>
              <a:t>Lopressor (metoprolol)</a:t>
            </a:r>
          </a:p>
          <a:p>
            <a:pPr eaLnBrk="1" hangingPunct="1"/>
            <a:r>
              <a:rPr lang="en-US" altLang="en-US"/>
              <a:t>Tenormin (atenolol)</a:t>
            </a:r>
          </a:p>
          <a:p>
            <a:pPr eaLnBrk="1" hangingPunct="1"/>
            <a:r>
              <a:rPr lang="en-US" altLang="en-US"/>
              <a:t>Kerlone (betaxolol) for glaucoma (ophthalmic), hypertension (orally)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26208A7F-DAA1-4DAD-873D-0396179500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/>
              <a:t>Calcium Channel Blocking Agents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E00E2223-6702-4458-9E52-8633351235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Useful in hypertension as dilate peripheral arteries and decrease peripheral vascular resistance by relaxing vascular smooth muscle</a:t>
            </a:r>
          </a:p>
          <a:p>
            <a:pPr eaLnBrk="1" hangingPunct="1"/>
            <a:r>
              <a:rPr lang="en-US" altLang="en-US"/>
              <a:t>Monotherapy or in combination</a:t>
            </a:r>
          </a:p>
          <a:p>
            <a:pPr eaLnBrk="1" hangingPunct="1"/>
            <a:r>
              <a:rPr lang="en-US" altLang="en-US"/>
              <a:t>Tolerated well in renal failure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DC425734-6379-41B9-85B0-E01903837E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/>
              <a:t>Calcium Channel Blocking Agents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FEC9F167-A2A2-4152-A8E0-9AD7D8ADA3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Norvasc (amlodipine)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Cardizem (diltiazem)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Plendil (felodipine)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Procardia (nifedipine)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Calan (verapamil)—may cause gingival hyperplasia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35E5494B-9B51-4E25-B3D7-4E0C940B61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Types of Hypertension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F337734C-4E75-4331-9247-FABC066FEB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Essential or primary—etiology ?. Contributors include: salt sensitivity, insulin resistance, genetics, sleep apnea, environmental factors,others</a:t>
            </a:r>
          </a:p>
          <a:p>
            <a:pPr eaLnBrk="1" hangingPunct="1"/>
            <a:r>
              <a:rPr lang="en-US" altLang="en-US"/>
              <a:t>Secondary—renal, adrenal, coarctation of the aorta, steroids, pregnancy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099321D-C057-4BD3-99EA-BCA4E4DB85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B6DE2230-A3AC-4146-8CAA-383CCD538D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Any condition that affects heart rate, stroke volume or peripheral vascular resistance affects arterial blood pressure</a:t>
            </a:r>
          </a:p>
          <a:p>
            <a:pPr eaLnBrk="1" hangingPunct="1"/>
            <a:r>
              <a:rPr lang="en-US" altLang="en-US"/>
              <a:t>Compensatory mechanisms to maintain balance between hypotension and hypertension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5DE83054-D4BA-49C9-9EFF-8E75703B82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BP regulation operates in a negative feedback system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Baroreceptors and chemoreceptors in the carotid arteries and aortic arch detect changes in arterial blood pressure .Increased BP results in increased stretch of vessels; activation of vagus and stimulation of medulla via sympathetic or parasympathetic pathways.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</p:txBody>
      </p:sp>
      <p:sp>
        <p:nvSpPr>
          <p:cNvPr id="7171" name="Title 1">
            <a:extLst>
              <a:ext uri="{FF2B5EF4-FFF2-40B4-BE49-F238E27FC236}">
                <a16:creationId xmlns:a16="http://schemas.microsoft.com/office/drawing/2014/main" id="{CF0A495C-6E12-45DC-B81F-D06DC5426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F26201CD-1901-4084-BCD0-24C3C0ECD8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35636F59-C4E6-4626-B1E5-79B9D33FE9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 sz="2800"/>
              <a:t>Normally, when the arterial blood pressure is elevated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800"/>
              <a:t>Kidneys will excrete more fluid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800"/>
              <a:t>Fluid loss will result in decreased ECF volume and blood volume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800"/>
              <a:t>Decreased blood flow to the heart will reduce cardiac output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800"/>
              <a:t>Decreased CO reduces arterial blood pressure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4AC072A9-8F8C-4920-83E5-1FC3B8315A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.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E92FE479-77A3-4BB0-BBDF-49AB02804F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5. Vascular endothelium produces vasodilating substances (nitric oxide, prostacyclin) which reduce blood pressure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57A4F2BD-8D16-4DF8-A545-1C0CD59768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Essential Hypertension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FC087AE5-B6A0-45F8-9C40-FE5505CA29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 Activation of sympathetic nervous system causing prolonged vasoconstriction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Activation of RAAS  plays integral part as well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In combination, mechanisms cause prolonged increased vascular resistance; this in turn results in a thickening of vessel walls, less production of nitric oxide (vasodilator) and increased endothelin (increased vascular tone)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8D67C1D7-5D92-41A0-BBF8-850DA87472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Essential Hypertension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F9AD9D3C-F58F-440F-8E0C-9D5AC92ACE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Also felt that hyperinsulinemia and insulin resistance cause endothelial damage and decreased nitric oxide bioavailability. Also is an increased sympathetic response; results in increased vascular tone and constriction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lowing test tubes design template">
  <a:themeElements>
    <a:clrScheme name="Glowing test tubes design template 6">
      <a:dk1>
        <a:srgbClr val="5C1F00"/>
      </a:dk1>
      <a:lt1>
        <a:srgbClr val="FFFFCC"/>
      </a:lt1>
      <a:dk2>
        <a:srgbClr val="7E2A00"/>
      </a:dk2>
      <a:lt2>
        <a:srgbClr val="DFD293"/>
      </a:lt2>
      <a:accent1>
        <a:srgbClr val="FF6600"/>
      </a:accent1>
      <a:accent2>
        <a:srgbClr val="DF8F3F"/>
      </a:accent2>
      <a:accent3>
        <a:srgbClr val="C0ACAA"/>
      </a:accent3>
      <a:accent4>
        <a:srgbClr val="DADAAE"/>
      </a:accent4>
      <a:accent5>
        <a:srgbClr val="FFB8AA"/>
      </a:accent5>
      <a:accent6>
        <a:srgbClr val="CA8138"/>
      </a:accent6>
      <a:hlink>
        <a:srgbClr val="FFFF99"/>
      </a:hlink>
      <a:folHlink>
        <a:srgbClr val="FFCC99"/>
      </a:folHlink>
    </a:clrScheme>
    <a:fontScheme name="Glowing test tubes design 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lowing test tubes design 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wing test tubes design template 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4D4D4D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wing test tube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EEEC2"/>
        </a:accent1>
        <a:accent2>
          <a:srgbClr val="653A01"/>
        </a:accent2>
        <a:accent3>
          <a:srgbClr val="FFFFFF"/>
        </a:accent3>
        <a:accent4>
          <a:srgbClr val="000000"/>
        </a:accent4>
        <a:accent5>
          <a:srgbClr val="FEF5DD"/>
        </a:accent5>
        <a:accent6>
          <a:srgbClr val="5B3401"/>
        </a:accent6>
        <a:hlink>
          <a:srgbClr val="009999"/>
        </a:hlink>
        <a:folHlink>
          <a:srgbClr val="CC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wing test tubes design template 4">
        <a:dk1>
          <a:srgbClr val="462300"/>
        </a:dk1>
        <a:lt1>
          <a:srgbClr val="FFFFFF"/>
        </a:lt1>
        <a:dk2>
          <a:srgbClr val="000000"/>
        </a:dk2>
        <a:lt2>
          <a:srgbClr val="808080"/>
        </a:lt2>
        <a:accent1>
          <a:srgbClr val="FFE499"/>
        </a:accent1>
        <a:accent2>
          <a:srgbClr val="FCA416"/>
        </a:accent2>
        <a:accent3>
          <a:srgbClr val="FFFFFF"/>
        </a:accent3>
        <a:accent4>
          <a:srgbClr val="3A1C00"/>
        </a:accent4>
        <a:accent5>
          <a:srgbClr val="FFEFCA"/>
        </a:accent5>
        <a:accent6>
          <a:srgbClr val="E49413"/>
        </a:accent6>
        <a:hlink>
          <a:srgbClr val="663300"/>
        </a:hlink>
        <a:folHlink>
          <a:srgbClr val="A5002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wing test tubes design template 5">
        <a:dk1>
          <a:srgbClr val="422100"/>
        </a:dk1>
        <a:lt1>
          <a:srgbClr val="FFFFCC"/>
        </a:lt1>
        <a:dk2>
          <a:srgbClr val="000000"/>
        </a:dk2>
        <a:lt2>
          <a:srgbClr val="969696"/>
        </a:lt2>
        <a:accent1>
          <a:srgbClr val="FFFFCC"/>
        </a:accent1>
        <a:accent2>
          <a:srgbClr val="E7B96F"/>
        </a:accent2>
        <a:accent3>
          <a:srgbClr val="FFFFE2"/>
        </a:accent3>
        <a:accent4>
          <a:srgbClr val="371B00"/>
        </a:accent4>
        <a:accent5>
          <a:srgbClr val="FFFFE2"/>
        </a:accent5>
        <a:accent6>
          <a:srgbClr val="D1A764"/>
        </a:accent6>
        <a:hlink>
          <a:srgbClr val="0066CC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wing test tubes design template 6">
        <a:dk1>
          <a:srgbClr val="5C1F00"/>
        </a:dk1>
        <a:lt1>
          <a:srgbClr val="FFFFCC"/>
        </a:lt1>
        <a:dk2>
          <a:srgbClr val="7E2A00"/>
        </a:dk2>
        <a:lt2>
          <a:srgbClr val="DFD293"/>
        </a:lt2>
        <a:accent1>
          <a:srgbClr val="FF6600"/>
        </a:accent1>
        <a:accent2>
          <a:srgbClr val="DF8F3F"/>
        </a:accent2>
        <a:accent3>
          <a:srgbClr val="C0ACAA"/>
        </a:accent3>
        <a:accent4>
          <a:srgbClr val="DADAAE"/>
        </a:accent4>
        <a:accent5>
          <a:srgbClr val="FFB8AA"/>
        </a:accent5>
        <a:accent6>
          <a:srgbClr val="CA8138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wing test tubes design template 7">
        <a:dk1>
          <a:srgbClr val="005A58"/>
        </a:dk1>
        <a:lt1>
          <a:srgbClr val="FFE8A9"/>
        </a:lt1>
        <a:dk2>
          <a:srgbClr val="CC9900"/>
        </a:dk2>
        <a:lt2>
          <a:srgbClr val="FFFF99"/>
        </a:lt2>
        <a:accent1>
          <a:srgbClr val="E0A04A"/>
        </a:accent1>
        <a:accent2>
          <a:srgbClr val="9478BC"/>
        </a:accent2>
        <a:accent3>
          <a:srgbClr val="E2CAAA"/>
        </a:accent3>
        <a:accent4>
          <a:srgbClr val="DAC690"/>
        </a:accent4>
        <a:accent5>
          <a:srgbClr val="EDCDB1"/>
        </a:accent5>
        <a:accent6>
          <a:srgbClr val="866CAA"/>
        </a:accent6>
        <a:hlink>
          <a:srgbClr val="EFE2BD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wing test tubes design template 8">
        <a:dk1>
          <a:srgbClr val="003366"/>
        </a:dk1>
        <a:lt1>
          <a:srgbClr val="E0DFDA"/>
        </a:lt1>
        <a:dk2>
          <a:srgbClr val="B6B6AE"/>
        </a:dk2>
        <a:lt2>
          <a:srgbClr val="FFFFCC"/>
        </a:lt2>
        <a:accent1>
          <a:srgbClr val="DF9C5F"/>
        </a:accent1>
        <a:accent2>
          <a:srgbClr val="CCCC00"/>
        </a:accent2>
        <a:accent3>
          <a:srgbClr val="D7D7D3"/>
        </a:accent3>
        <a:accent4>
          <a:srgbClr val="BFBEBA"/>
        </a:accent4>
        <a:accent5>
          <a:srgbClr val="ECCBB6"/>
        </a:accent5>
        <a:accent6>
          <a:srgbClr val="B9B900"/>
        </a:accent6>
        <a:hlink>
          <a:srgbClr val="FFFFCC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wing test tubes design template 9">
        <a:dk1>
          <a:srgbClr val="777777"/>
        </a:dk1>
        <a:lt1>
          <a:srgbClr val="FFFFCC"/>
        </a:lt1>
        <a:dk2>
          <a:srgbClr val="A1A496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CDCFC9"/>
        </a:accent3>
        <a:accent4>
          <a:srgbClr val="DADAAE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wing test tubes design template 10">
        <a:dk1>
          <a:srgbClr val="2D2015"/>
        </a:dk1>
        <a:lt1>
          <a:srgbClr val="FFEE99"/>
        </a:lt1>
        <a:dk2>
          <a:srgbClr val="523E26"/>
        </a:dk2>
        <a:lt2>
          <a:srgbClr val="DFC08D"/>
        </a:lt2>
        <a:accent1>
          <a:srgbClr val="A0815C"/>
        </a:accent1>
        <a:accent2>
          <a:srgbClr val="8F5F2F"/>
        </a:accent2>
        <a:accent3>
          <a:srgbClr val="B3AFAC"/>
        </a:accent3>
        <a:accent4>
          <a:srgbClr val="DACB82"/>
        </a:accent4>
        <a:accent5>
          <a:srgbClr val="CDC1B5"/>
        </a:accent5>
        <a:accent6>
          <a:srgbClr val="81552A"/>
        </a:accent6>
        <a:hlink>
          <a:srgbClr val="CCB400"/>
        </a:hlink>
        <a:folHlink>
          <a:srgbClr val="E2DAB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wing test tubes design template 11">
        <a:dk1>
          <a:srgbClr val="422100"/>
        </a:dk1>
        <a:lt1>
          <a:srgbClr val="FFEC99"/>
        </a:lt1>
        <a:dk2>
          <a:srgbClr val="000000"/>
        </a:dk2>
        <a:lt2>
          <a:srgbClr val="777777"/>
        </a:lt2>
        <a:accent1>
          <a:srgbClr val="FEECCC"/>
        </a:accent1>
        <a:accent2>
          <a:srgbClr val="FFCC00"/>
        </a:accent2>
        <a:accent3>
          <a:srgbClr val="FFF4CA"/>
        </a:accent3>
        <a:accent4>
          <a:srgbClr val="371B00"/>
        </a:accent4>
        <a:accent5>
          <a:srgbClr val="FEF4E2"/>
        </a:accent5>
        <a:accent6>
          <a:srgbClr val="E7B900"/>
        </a:accent6>
        <a:hlink>
          <a:srgbClr val="FE6E0C"/>
        </a:hlink>
        <a:folHlink>
          <a:srgbClr val="B46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owing test tubes design template 12">
        <a:dk1>
          <a:srgbClr val="336699"/>
        </a:dk1>
        <a:lt1>
          <a:srgbClr val="FFFFCC"/>
        </a:lt1>
        <a:dk2>
          <a:srgbClr val="000000"/>
        </a:dk2>
        <a:lt2>
          <a:srgbClr val="F3F1E1"/>
        </a:lt2>
        <a:accent1>
          <a:srgbClr val="FF6600"/>
        </a:accent1>
        <a:accent2>
          <a:srgbClr val="865B26"/>
        </a:accent2>
        <a:accent3>
          <a:srgbClr val="AAAAAA"/>
        </a:accent3>
        <a:accent4>
          <a:srgbClr val="DADAAE"/>
        </a:accent4>
        <a:accent5>
          <a:srgbClr val="FFB8AA"/>
        </a:accent5>
        <a:accent6>
          <a:srgbClr val="795221"/>
        </a:accent6>
        <a:hlink>
          <a:srgbClr val="FFCC00"/>
        </a:hlink>
        <a:folHlink>
          <a:srgbClr val="FFFA9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wing test tubes design template 13">
        <a:dk1>
          <a:srgbClr val="3E3E5C"/>
        </a:dk1>
        <a:lt1>
          <a:srgbClr val="FBEAD3"/>
        </a:lt1>
        <a:dk2>
          <a:srgbClr val="FFCC00"/>
        </a:dk2>
        <a:lt2>
          <a:srgbClr val="FFFFFF"/>
        </a:lt2>
        <a:accent1>
          <a:srgbClr val="A16233"/>
        </a:accent1>
        <a:accent2>
          <a:srgbClr val="CC9900"/>
        </a:accent2>
        <a:accent3>
          <a:srgbClr val="FFE2AA"/>
        </a:accent3>
        <a:accent4>
          <a:srgbClr val="D6C8B4"/>
        </a:accent4>
        <a:accent5>
          <a:srgbClr val="CDB7AD"/>
        </a:accent5>
        <a:accent6>
          <a:srgbClr val="B98A00"/>
        </a:accent6>
        <a:hlink>
          <a:srgbClr val="FDD30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90B7EE4A072340A8AF29CDF2D63DB9" ma:contentTypeVersion="7" ma:contentTypeDescription="Create a new document." ma:contentTypeScope="" ma:versionID="abbe68996b05d5daa3a4e2ab620fd465">
  <xsd:schema xmlns:xsd="http://www.w3.org/2001/XMLSchema" xmlns:xs="http://www.w3.org/2001/XMLSchema" xmlns:p="http://schemas.microsoft.com/office/2006/metadata/properties" xmlns:ns2="95f9922e-945e-4224-a2c5-ede192cd6fb5" xmlns:ns3="b6e0f6ec-0c28-4cdd-aeb5-b1aa62eb159e" targetNamespace="http://schemas.microsoft.com/office/2006/metadata/properties" ma:root="true" ma:fieldsID="73e6faca5d8f7c4aa6d1e8e0180a3fcc" ns2:_="" ns3:_="">
    <xsd:import namespace="95f9922e-945e-4224-a2c5-ede192cd6fb5"/>
    <xsd:import namespace="b6e0f6ec-0c28-4cdd-aeb5-b1aa62eb15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f9922e-945e-4224-a2c5-ede192cd6f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e0f6ec-0c28-4cdd-aeb5-b1aa62eb159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5AA35B7-142C-4A00-92B8-E652E4276942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95f9922e-945e-4224-a2c5-ede192cd6fb5"/>
    <ds:schemaRef ds:uri="b6e0f6ec-0c28-4cdd-aeb5-b1aa62eb159e"/>
  </ds:schemaRefs>
</ds:datastoreItem>
</file>

<file path=customXml/itemProps2.xml><?xml version="1.0" encoding="utf-8"?>
<ds:datastoreItem xmlns:ds="http://schemas.openxmlformats.org/officeDocument/2006/customXml" ds:itemID="{AE5FCB27-2A1C-4B2D-8ACC-2181126E5ED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Glowing test tubes design template</Template>
  <TotalTime>559</TotalTime>
  <Words>858</Words>
  <Application>Microsoft Office PowerPoint</Application>
  <PresentationFormat>On-screen Show (4:3)</PresentationFormat>
  <Paragraphs>123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Glowing test tubes design template</vt:lpstr>
      <vt:lpstr>Hypertension</vt:lpstr>
      <vt:lpstr>Blood Pressure Classification according to the JNC 7</vt:lpstr>
      <vt:lpstr>Types of Hypertension</vt:lpstr>
      <vt:lpstr>PowerPoint Presentation</vt:lpstr>
      <vt:lpstr>PowerPoint Presentation</vt:lpstr>
      <vt:lpstr>PowerPoint Presentation</vt:lpstr>
      <vt:lpstr>.</vt:lpstr>
      <vt:lpstr>Essential Hypertension</vt:lpstr>
      <vt:lpstr>Essential Hypertension</vt:lpstr>
      <vt:lpstr>Nonpharmacologic Management of Hypertension</vt:lpstr>
      <vt:lpstr>Antihypertensive Drugs</vt:lpstr>
      <vt:lpstr>ACEIs</vt:lpstr>
      <vt:lpstr>ACEIs</vt:lpstr>
      <vt:lpstr>ACEIs</vt:lpstr>
      <vt:lpstr>ACEIs</vt:lpstr>
      <vt:lpstr>ACEIs</vt:lpstr>
      <vt:lpstr>Angiotensin II Receptor Blockers (ARBs)</vt:lpstr>
      <vt:lpstr>ARBs</vt:lpstr>
      <vt:lpstr>Examples of ARBs</vt:lpstr>
      <vt:lpstr>Antiadrenergics</vt:lpstr>
      <vt:lpstr>Antiadrenergics</vt:lpstr>
      <vt:lpstr>Antiadrenergics-Alpha 1</vt:lpstr>
      <vt:lpstr>Antiadrenergics</vt:lpstr>
      <vt:lpstr>Antiadrenergics—Alpha 2 agonists</vt:lpstr>
      <vt:lpstr>Beta Adrenergic Blockers</vt:lpstr>
      <vt:lpstr>Beta Blockers</vt:lpstr>
      <vt:lpstr>Calcium Channel Blocking Agents</vt:lpstr>
      <vt:lpstr>Calcium Channel Blocking Agents</vt:lpstr>
    </vt:vector>
  </TitlesOfParts>
  <Company>US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ANTIHYPERTENSIVES, DIURETICS, ANTICOAGULANTS AND DYSLIPIDEMICS</dc:title>
  <dc:creator>Linda2</dc:creator>
  <cp:lastModifiedBy>Sanabil Hassanat</cp:lastModifiedBy>
  <cp:revision>31</cp:revision>
  <cp:lastPrinted>1601-01-01T00:00:00Z</cp:lastPrinted>
  <dcterms:created xsi:type="dcterms:W3CDTF">2006-11-26T02:23:24Z</dcterms:created>
  <dcterms:modified xsi:type="dcterms:W3CDTF">2021-11-24T07:26:49Z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TC010721391033</vt:lpwstr>
  </property>
</Properties>
</file>