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1" r:id="rId3"/>
    <p:sldId id="283" r:id="rId4"/>
    <p:sldId id="274" r:id="rId5"/>
    <p:sldId id="272" r:id="rId6"/>
    <p:sldId id="260" r:id="rId7"/>
    <p:sldId id="261" r:id="rId8"/>
    <p:sldId id="262" r:id="rId9"/>
    <p:sldId id="263" r:id="rId10"/>
    <p:sldId id="266" r:id="rId11"/>
    <p:sldId id="267" r:id="rId12"/>
    <p:sldId id="284" r:id="rId13"/>
    <p:sldId id="285" r:id="rId14"/>
    <p:sldId id="276" r:id="rId15"/>
    <p:sldId id="258" r:id="rId16"/>
    <p:sldId id="259" r:id="rId17"/>
    <p:sldId id="278" r:id="rId18"/>
    <p:sldId id="273" r:id="rId19"/>
    <p:sldId id="279" r:id="rId20"/>
    <p:sldId id="264" r:id="rId21"/>
    <p:sldId id="265" r:id="rId22"/>
    <p:sldId id="268" r:id="rId23"/>
    <p:sldId id="282"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76271" autoAdjust="0"/>
  </p:normalViewPr>
  <p:slideViewPr>
    <p:cSldViewPr snapToGrid="0">
      <p:cViewPr varScale="1">
        <p:scale>
          <a:sx n="58" d="100"/>
          <a:sy n="58" d="100"/>
        </p:scale>
        <p:origin x="-83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0178954-1620-45A4-879F-17E7771CC9DB}" type="datetimeFigureOut">
              <a:rPr lang="ar-JO" smtClean="0"/>
              <a:t>20/12/1441</a:t>
            </a:fld>
            <a:endParaRPr lang="ar-J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EE1575-0B2C-47DA-9F7B-A714419F994D}" type="slidenum">
              <a:rPr lang="ar-JO" smtClean="0"/>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rtl="0"/>
            <a:r>
              <a:rPr lang="en-US" sz="1200" kern="1200" dirty="0">
                <a:solidFill>
                  <a:schemeClr val="tx1"/>
                </a:solidFill>
                <a:latin typeface="+mn-lt"/>
                <a:ea typeface="+mn-ea"/>
                <a:cs typeface="+mn-cs"/>
              </a:rPr>
              <a:t>The primary event is probably peripheral vasodilatation</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This is mediated by </a:t>
            </a:r>
            <a:endParaRPr lang="en-US" dirty="0"/>
          </a:p>
          <a:p>
            <a:pPr algn="l" rtl="0"/>
            <a:r>
              <a:rPr lang="en-US" sz="1200" kern="1200" dirty="0">
                <a:solidFill>
                  <a:schemeClr val="tx1"/>
                </a:solidFill>
                <a:latin typeface="+mn-lt"/>
                <a:ea typeface="+mn-ea"/>
                <a:cs typeface="+mn-cs"/>
              </a:rPr>
              <a:t>endothelium-dependent factors, including nitric oxide synthesis </a:t>
            </a:r>
            <a:r>
              <a:rPr lang="en-US" sz="1200" kern="1200" dirty="0" err="1">
                <a:solidFill>
                  <a:schemeClr val="tx1"/>
                </a:solidFill>
                <a:latin typeface="+mn-lt"/>
                <a:ea typeface="+mn-ea"/>
                <a:cs typeface="+mn-cs"/>
              </a:rPr>
              <a:t>upregulated</a:t>
            </a:r>
            <a:r>
              <a:rPr lang="en-US" sz="1200" kern="1200" dirty="0">
                <a:solidFill>
                  <a:schemeClr val="tx1"/>
                </a:solidFill>
                <a:latin typeface="+mn-lt"/>
                <a:ea typeface="+mn-ea"/>
                <a:cs typeface="+mn-cs"/>
              </a:rPr>
              <a:t> by </a:t>
            </a:r>
            <a:endParaRPr lang="en-US" dirty="0"/>
          </a:p>
          <a:p>
            <a:pPr algn="l" rtl="0"/>
            <a:r>
              <a:rPr lang="en-US" sz="1200" kern="1200" dirty="0" err="1">
                <a:solidFill>
                  <a:schemeClr val="tx1"/>
                </a:solidFill>
                <a:latin typeface="+mn-lt"/>
                <a:ea typeface="+mn-ea"/>
                <a:cs typeface="+mn-cs"/>
              </a:rPr>
              <a:t>oestradiol</a:t>
            </a:r>
            <a:r>
              <a:rPr lang="en-US" sz="1200" kern="1200" dirty="0">
                <a:solidFill>
                  <a:schemeClr val="tx1"/>
                </a:solidFill>
                <a:latin typeface="+mn-lt"/>
                <a:ea typeface="+mn-ea"/>
                <a:cs typeface="+mn-cs"/>
              </a:rPr>
              <a:t> and possibly </a:t>
            </a:r>
            <a:r>
              <a:rPr lang="en-US" sz="1200" kern="1200" dirty="0" err="1">
                <a:solidFill>
                  <a:schemeClr val="tx1"/>
                </a:solidFill>
                <a:latin typeface="+mn-lt"/>
                <a:ea typeface="+mn-ea"/>
                <a:cs typeface="+mn-cs"/>
              </a:rPr>
              <a:t>vasodilatory</a:t>
            </a:r>
            <a:r>
              <a:rPr lang="en-US" sz="1200" kern="1200" dirty="0">
                <a:solidFill>
                  <a:schemeClr val="tx1"/>
                </a:solidFill>
                <a:latin typeface="+mn-lt"/>
                <a:ea typeface="+mn-ea"/>
                <a:cs typeface="+mn-cs"/>
              </a:rPr>
              <a:t> prostaglandins</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Peripheral </a:t>
            </a:r>
            <a:r>
              <a:rPr lang="en-US" sz="1200" kern="1200" dirty="0" err="1">
                <a:solidFill>
                  <a:schemeClr val="tx1"/>
                </a:solidFill>
                <a:latin typeface="+mn-lt"/>
                <a:ea typeface="+mn-ea"/>
                <a:cs typeface="+mn-cs"/>
              </a:rPr>
              <a:t>vasodilation</a:t>
            </a:r>
            <a:r>
              <a:rPr lang="en-US" sz="1200" kern="1200" dirty="0">
                <a:solidFill>
                  <a:schemeClr val="tx1"/>
                </a:solidFill>
                <a:latin typeface="+mn-lt"/>
                <a:ea typeface="+mn-ea"/>
                <a:cs typeface="+mn-cs"/>
              </a:rPr>
              <a:t> leads to a fall in systemic vascular resistance (SVR) and to </a:t>
            </a:r>
            <a:endParaRPr lang="en-US" dirty="0"/>
          </a:p>
          <a:p>
            <a:pPr algn="l" rtl="0"/>
            <a:r>
              <a:rPr lang="en-US" sz="1200" kern="1200" dirty="0">
                <a:solidFill>
                  <a:schemeClr val="tx1"/>
                </a:solidFill>
                <a:latin typeface="+mn-lt"/>
                <a:ea typeface="+mn-ea"/>
                <a:cs typeface="+mn-cs"/>
              </a:rPr>
              <a:t>compensate for this, the cardiac output increases by around 40% during pregnancy</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This is achieved predominantly by an increase in stroke volume but also by a lesser </a:t>
            </a:r>
            <a:endParaRPr lang="en-US" dirty="0"/>
          </a:p>
          <a:p>
            <a:pPr algn="l" rtl="0"/>
            <a:r>
              <a:rPr lang="en-US" sz="1200" kern="1200" dirty="0">
                <a:solidFill>
                  <a:schemeClr val="tx1"/>
                </a:solidFill>
                <a:latin typeface="+mn-lt"/>
                <a:ea typeface="+mn-ea"/>
                <a:cs typeface="+mn-cs"/>
              </a:rPr>
              <a:t>increase in heart rate</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These changes begin early in pregnancy and by 8 weeks’ gestation the cardiac </a:t>
            </a:r>
            <a:endParaRPr lang="en-US" dirty="0"/>
          </a:p>
          <a:p>
            <a:pPr algn="l" rtl="0"/>
            <a:r>
              <a:rPr lang="en-US" sz="1200" kern="1200" dirty="0">
                <a:solidFill>
                  <a:schemeClr val="tx1"/>
                </a:solidFill>
                <a:latin typeface="+mn-lt"/>
                <a:ea typeface="+mn-ea"/>
                <a:cs typeface="+mn-cs"/>
              </a:rPr>
              <a:t>output has already increased by 20%</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The maximum cardiac output is found at about 20–28 weeks’ gestation</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There is </a:t>
            </a:r>
            <a:endParaRPr lang="en-US" dirty="0"/>
          </a:p>
          <a:p>
            <a:pPr algn="l" rtl="0"/>
            <a:r>
              <a:rPr lang="en-US" sz="1200" kern="1200" dirty="0">
                <a:solidFill>
                  <a:schemeClr val="tx1"/>
                </a:solidFill>
                <a:latin typeface="+mn-lt"/>
                <a:ea typeface="+mn-ea"/>
                <a:cs typeface="+mn-cs"/>
              </a:rPr>
              <a:t>a minimal fall at term</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An increase in stroke volume is possible due to the early </a:t>
            </a:r>
            <a:endParaRPr lang="en-US" dirty="0"/>
          </a:p>
          <a:p>
            <a:pPr algn="l" rtl="0"/>
            <a:r>
              <a:rPr lang="en-US" sz="1200" kern="1200" dirty="0">
                <a:solidFill>
                  <a:schemeClr val="tx1"/>
                </a:solidFill>
                <a:latin typeface="+mn-lt"/>
                <a:ea typeface="+mn-ea"/>
                <a:cs typeface="+mn-cs"/>
              </a:rPr>
              <a:t>increase in ventricular wall muscle mass and end-diastolic volume (but not end</a:t>
            </a:r>
            <a:endParaRPr lang="en-US" dirty="0"/>
          </a:p>
          <a:p>
            <a:pPr algn="l" rtl="0"/>
            <a:r>
              <a:rPr lang="en-US" sz="1200" kern="1200" dirty="0">
                <a:solidFill>
                  <a:schemeClr val="tx1"/>
                </a:solidFill>
                <a:latin typeface="+mn-lt"/>
                <a:ea typeface="+mn-ea"/>
                <a:cs typeface="+mn-cs"/>
              </a:rPr>
              <a:t>diastolic pressure) seen in pregnancy</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The heart is physiologically dilated and </a:t>
            </a:r>
            <a:endParaRPr lang="en-US" dirty="0"/>
          </a:p>
          <a:p>
            <a:pPr algn="l" rtl="0"/>
            <a:r>
              <a:rPr lang="en-US" sz="1200" kern="1200" dirty="0">
                <a:solidFill>
                  <a:schemeClr val="tx1"/>
                </a:solidFill>
                <a:latin typeface="+mn-lt"/>
                <a:ea typeface="+mn-ea"/>
                <a:cs typeface="+mn-cs"/>
              </a:rPr>
              <a:t>myocardial contractility is increased</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Although stroke volume declines towards term, the increase in maternal heart rate </a:t>
            </a:r>
            <a:endParaRPr lang="en-US" dirty="0"/>
          </a:p>
          <a:p>
            <a:pPr algn="l" rtl="0"/>
            <a:r>
              <a:rPr lang="en-US" sz="1200" kern="1200" dirty="0">
                <a:solidFill>
                  <a:schemeClr val="tx1"/>
                </a:solidFill>
                <a:latin typeface="+mn-lt"/>
                <a:ea typeface="+mn-ea"/>
                <a:cs typeface="+mn-cs"/>
              </a:rPr>
              <a:t>(10–20 beats per minute [b</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p</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m</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 is maintained, thus preserving the increased </a:t>
            </a:r>
            <a:endParaRPr lang="en-US" dirty="0"/>
          </a:p>
          <a:p>
            <a:pPr algn="l" rtl="0"/>
            <a:r>
              <a:rPr lang="en-US" sz="1200" kern="1200" dirty="0">
                <a:solidFill>
                  <a:schemeClr val="tx1"/>
                </a:solidFill>
                <a:latin typeface="+mn-lt"/>
                <a:ea typeface="+mn-ea"/>
                <a:cs typeface="+mn-cs"/>
              </a:rPr>
              <a:t>cardiac output</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There is a profound effect of maternal position towards term upon the </a:t>
            </a:r>
            <a:r>
              <a:rPr lang="en-US" sz="1200" kern="1200" dirty="0" err="1">
                <a:solidFill>
                  <a:schemeClr val="tx1"/>
                </a:solidFill>
                <a:latin typeface="+mn-lt"/>
                <a:ea typeface="+mn-ea"/>
                <a:cs typeface="+mn-cs"/>
              </a:rPr>
              <a:t>haemo</a:t>
            </a:r>
            <a:endParaRPr lang="en-US" dirty="0"/>
          </a:p>
          <a:p>
            <a:pPr algn="l" rtl="0"/>
            <a:r>
              <a:rPr lang="en-US" sz="1200" kern="1200" dirty="0">
                <a:solidFill>
                  <a:schemeClr val="tx1"/>
                </a:solidFill>
                <a:latin typeface="+mn-lt"/>
                <a:ea typeface="+mn-ea"/>
                <a:cs typeface="+mn-cs"/>
              </a:rPr>
              <a:t>dynamic profile of both the mother and fetus</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In the supine position, pressure </a:t>
            </a:r>
            <a:endParaRPr lang="en-US" dirty="0"/>
          </a:p>
          <a:p>
            <a:pPr algn="l" rtl="0"/>
            <a:r>
              <a:rPr lang="en-US" sz="1200" kern="1200" dirty="0">
                <a:solidFill>
                  <a:schemeClr val="tx1"/>
                </a:solidFill>
                <a:latin typeface="+mn-lt"/>
                <a:ea typeface="+mn-ea"/>
                <a:cs typeface="+mn-cs"/>
              </a:rPr>
              <a:t>of the gravid uterus on the inferior vena cava (IVC) causes a reduction in venous </a:t>
            </a:r>
            <a:endParaRPr lang="en-US" dirty="0"/>
          </a:p>
          <a:p>
            <a:pPr algn="l" rtl="0"/>
            <a:r>
              <a:rPr lang="en-US" sz="1200" kern="1200" dirty="0">
                <a:solidFill>
                  <a:schemeClr val="tx1"/>
                </a:solidFill>
                <a:latin typeface="+mn-lt"/>
                <a:ea typeface="+mn-ea"/>
                <a:cs typeface="+mn-cs"/>
              </a:rPr>
              <a:t>return to the heart and a consequent fall in stroke volume and cardiac output</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Turning from the lateral to the supine position may result in a 25% reduction in </a:t>
            </a:r>
            <a:endParaRPr lang="en-US" dirty="0"/>
          </a:p>
          <a:p>
            <a:pPr algn="l" rtl="0"/>
            <a:r>
              <a:rPr lang="en-US" sz="1200" kern="1200" dirty="0">
                <a:solidFill>
                  <a:schemeClr val="tx1"/>
                </a:solidFill>
                <a:latin typeface="+mn-lt"/>
                <a:ea typeface="+mn-ea"/>
                <a:cs typeface="+mn-cs"/>
              </a:rPr>
              <a:t>cardiac output</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Pregnant women should, therefore, be nursed in the left or right </a:t>
            </a:r>
            <a:endParaRPr lang="en-US" dirty="0"/>
          </a:p>
          <a:p>
            <a:pPr algn="l" rtl="0"/>
            <a:r>
              <a:rPr lang="en-US" sz="1200" kern="1200" dirty="0">
                <a:solidFill>
                  <a:schemeClr val="tx1"/>
                </a:solidFill>
                <a:latin typeface="+mn-lt"/>
                <a:ea typeface="+mn-ea"/>
                <a:cs typeface="+mn-cs"/>
              </a:rPr>
              <a:t>lateral position wherever possible</a:t>
            </a:r>
            <a:endParaRPr lang="en-US" dirty="0"/>
          </a:p>
          <a:p>
            <a:pPr algn="l" rtl="0"/>
            <a:r>
              <a:rPr lang="en-US" sz="1200" kern="1200" dirty="0">
                <a:solidFill>
                  <a:schemeClr val="tx1"/>
                </a:solidFill>
                <a:latin typeface="+mn-lt"/>
                <a:ea typeface="+mn-ea"/>
                <a:cs typeface="+mn-cs"/>
              </a:rPr>
              <a:t>.</a:t>
            </a:r>
            <a:endParaRPr lang="en-US" dirty="0"/>
          </a:p>
          <a:p>
            <a:pPr algn="l" rtl="0"/>
            <a:r>
              <a:rPr lang="en-US" sz="1200" kern="1200" dirty="0">
                <a:solidFill>
                  <a:schemeClr val="tx1"/>
                </a:solidFill>
                <a:latin typeface="+mn-lt"/>
                <a:ea typeface="+mn-ea"/>
                <a:cs typeface="+mn-cs"/>
              </a:rPr>
              <a:t>If the woman has to be kept on her back, the pelvis should be rotated so that the uterus drops to the side and off the IVC and </a:t>
            </a:r>
            <a:endParaRPr lang="en-US" dirty="0"/>
          </a:p>
          <a:p>
            <a:pPr algn="l" rtl="0"/>
            <a:r>
              <a:rPr lang="en-US" sz="1200" kern="1200" dirty="0">
                <a:solidFill>
                  <a:schemeClr val="tx1"/>
                </a:solidFill>
                <a:latin typeface="+mn-lt"/>
                <a:ea typeface="+mn-ea"/>
                <a:cs typeface="+mn-cs"/>
              </a:rPr>
              <a:t>cardiac output and </a:t>
            </a:r>
            <a:r>
              <a:rPr lang="en-US" sz="1200" kern="1200" dirty="0" err="1">
                <a:solidFill>
                  <a:schemeClr val="tx1"/>
                </a:solidFill>
                <a:latin typeface="+mn-lt"/>
                <a:ea typeface="+mn-ea"/>
                <a:cs typeface="+mn-cs"/>
              </a:rPr>
              <a:t>uteroplacental</a:t>
            </a:r>
            <a:r>
              <a:rPr lang="en-US" sz="1200" kern="1200" dirty="0">
                <a:solidFill>
                  <a:schemeClr val="tx1"/>
                </a:solidFill>
                <a:latin typeface="+mn-lt"/>
                <a:ea typeface="+mn-ea"/>
                <a:cs typeface="+mn-cs"/>
              </a:rPr>
              <a:t> blood flow are optimized</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Reduced cardiac output is associated with a reduction in uterine blood flow and </a:t>
            </a:r>
            <a:endParaRPr lang="en-US" dirty="0"/>
          </a:p>
          <a:p>
            <a:pPr algn="l" rtl="0"/>
            <a:r>
              <a:rPr lang="en-US" sz="1200" kern="1200" dirty="0">
                <a:solidFill>
                  <a:schemeClr val="tx1"/>
                </a:solidFill>
                <a:latin typeface="+mn-lt"/>
                <a:ea typeface="+mn-ea"/>
                <a:cs typeface="+mn-cs"/>
              </a:rPr>
              <a:t>therefore in placental perfusion; this can compromise the fetus</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Although both blood volume and stroke volume increase in pregnancy, pulmonary </a:t>
            </a:r>
            <a:endParaRPr lang="en-US" dirty="0"/>
          </a:p>
          <a:p>
            <a:pPr algn="l" rtl="0"/>
            <a:r>
              <a:rPr lang="en-US" sz="1200" kern="1200" dirty="0">
                <a:solidFill>
                  <a:schemeClr val="tx1"/>
                </a:solidFill>
                <a:latin typeface="+mn-lt"/>
                <a:ea typeface="+mn-ea"/>
                <a:cs typeface="+mn-cs"/>
              </a:rPr>
              <a:t>capillary wedge pressure (PCWP) and central venous pressure do not increase </a:t>
            </a:r>
            <a:endParaRPr lang="en-US" dirty="0"/>
          </a:p>
          <a:p>
            <a:pPr algn="l" rtl="0"/>
            <a:r>
              <a:rPr lang="en-US" sz="1200" kern="1200" dirty="0">
                <a:solidFill>
                  <a:schemeClr val="tx1"/>
                </a:solidFill>
                <a:latin typeface="+mn-lt"/>
                <a:ea typeface="+mn-ea"/>
                <a:cs typeface="+mn-cs"/>
              </a:rPr>
              <a:t>significantly</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Pulmonary vascular resistance (PVR), like SVR, decreases significantly in normal </a:t>
            </a:r>
            <a:endParaRPr lang="en-US" dirty="0"/>
          </a:p>
          <a:p>
            <a:pPr algn="l" rtl="0"/>
            <a:r>
              <a:rPr lang="en-US" sz="1200" kern="1200" dirty="0">
                <a:solidFill>
                  <a:schemeClr val="tx1"/>
                </a:solidFill>
                <a:latin typeface="+mn-lt"/>
                <a:ea typeface="+mn-ea"/>
                <a:cs typeface="+mn-cs"/>
              </a:rPr>
              <a:t>pregnancy</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Although there is no increase in PCWP, serum colloid osmotic pressure is reduced</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The colloid osmotic pressure/PCWP gradient is reduced by about 30%, making </a:t>
            </a:r>
            <a:r>
              <a:rPr lang="en-US" sz="1200" kern="1200" dirty="0" err="1">
                <a:solidFill>
                  <a:schemeClr val="tx1"/>
                </a:solidFill>
                <a:latin typeface="+mn-lt"/>
                <a:ea typeface="+mn-ea"/>
                <a:cs typeface="+mn-cs"/>
              </a:rPr>
              <a:t>preg</a:t>
            </a:r>
            <a:endParaRPr lang="en-US" dirty="0"/>
          </a:p>
          <a:p>
            <a:pPr algn="l" rtl="0"/>
            <a:r>
              <a:rPr lang="en-US" sz="1200" kern="1200" dirty="0" err="1">
                <a:solidFill>
                  <a:schemeClr val="tx1"/>
                </a:solidFill>
                <a:latin typeface="+mn-lt"/>
                <a:ea typeface="+mn-ea"/>
                <a:cs typeface="+mn-cs"/>
              </a:rPr>
              <a:t>nant</a:t>
            </a:r>
            <a:r>
              <a:rPr lang="en-US" sz="1200" kern="1200" dirty="0">
                <a:solidFill>
                  <a:schemeClr val="tx1"/>
                </a:solidFill>
                <a:latin typeface="+mn-lt"/>
                <a:ea typeface="+mn-ea"/>
                <a:cs typeface="+mn-cs"/>
              </a:rPr>
              <a:t> women particularly susceptible to pulmonary </a:t>
            </a:r>
            <a:r>
              <a:rPr lang="en-US" sz="1200" kern="1200" dirty="0" err="1">
                <a:solidFill>
                  <a:schemeClr val="tx1"/>
                </a:solidFill>
                <a:latin typeface="+mn-lt"/>
                <a:ea typeface="+mn-ea"/>
                <a:cs typeface="+mn-cs"/>
              </a:rPr>
              <a:t>oedema</a:t>
            </a:r>
            <a:endParaRPr lang="en-US" dirty="0"/>
          </a:p>
          <a:p>
            <a:pPr algn="l" rtl="0"/>
            <a:r>
              <a:rPr lang="en-US" sz="1200" kern="1200" dirty="0">
                <a:solidFill>
                  <a:schemeClr val="tx1"/>
                </a:solidFill>
                <a:latin typeface="+mn-lt"/>
                <a:ea typeface="+mn-ea"/>
                <a:cs typeface="+mn-cs"/>
              </a:rPr>
              <a:t>. </a:t>
            </a:r>
            <a:endParaRPr lang="en-US" dirty="0"/>
          </a:p>
          <a:p>
            <a:pPr algn="l" rtl="0"/>
            <a:r>
              <a:rPr lang="en-US" sz="1200" kern="1200" dirty="0">
                <a:solidFill>
                  <a:schemeClr val="tx1"/>
                </a:solidFill>
                <a:latin typeface="+mn-lt"/>
                <a:ea typeface="+mn-ea"/>
                <a:cs typeface="+mn-cs"/>
              </a:rPr>
              <a:t>■ Pulmonary </a:t>
            </a:r>
            <a:r>
              <a:rPr lang="en-US" sz="1200" kern="1200" dirty="0" err="1">
                <a:solidFill>
                  <a:schemeClr val="tx1"/>
                </a:solidFill>
                <a:latin typeface="+mn-lt"/>
                <a:ea typeface="+mn-ea"/>
                <a:cs typeface="+mn-cs"/>
              </a:rPr>
              <a:t>oedema</a:t>
            </a:r>
            <a:r>
              <a:rPr lang="en-US" sz="1200" kern="1200" dirty="0">
                <a:solidFill>
                  <a:schemeClr val="tx1"/>
                </a:solidFill>
                <a:latin typeface="+mn-lt"/>
                <a:ea typeface="+mn-ea"/>
                <a:cs typeface="+mn-cs"/>
              </a:rPr>
              <a:t> will be precipitated if there is either an increase in cardiac </a:t>
            </a:r>
            <a:endParaRPr lang="en-US" dirty="0"/>
          </a:p>
          <a:p>
            <a:pPr algn="l" rtl="0"/>
            <a:r>
              <a:rPr lang="en-US" sz="1200" kern="1200" dirty="0">
                <a:solidFill>
                  <a:schemeClr val="tx1"/>
                </a:solidFill>
                <a:latin typeface="+mn-lt"/>
                <a:ea typeface="+mn-ea"/>
                <a:cs typeface="+mn-cs"/>
              </a:rPr>
              <a:t>preload (such as infusion of fluids) or increased pulmonary capillary permeability </a:t>
            </a:r>
            <a:endParaRPr lang="en-US" dirty="0"/>
          </a:p>
          <a:p>
            <a:pPr algn="l" rtl="0"/>
            <a:r>
              <a:rPr lang="en-US" sz="1200" kern="1200" dirty="0">
                <a:solidFill>
                  <a:schemeClr val="tx1"/>
                </a:solidFill>
                <a:latin typeface="+mn-lt"/>
                <a:ea typeface="+mn-ea"/>
                <a:cs typeface="+mn-cs"/>
              </a:rPr>
              <a:t>(such as in pre-</a:t>
            </a:r>
            <a:r>
              <a:rPr lang="en-US" sz="1200" kern="1200" dirty="0" err="1">
                <a:solidFill>
                  <a:schemeClr val="tx1"/>
                </a:solidFill>
                <a:latin typeface="+mn-lt"/>
                <a:ea typeface="+mn-ea"/>
                <a:cs typeface="+mn-cs"/>
              </a:rPr>
              <a:t>eclampsia</a:t>
            </a:r>
            <a:r>
              <a:rPr lang="en-US" sz="1200" kern="1200" dirty="0">
                <a:solidFill>
                  <a:schemeClr val="tx1"/>
                </a:solidFill>
                <a:latin typeface="+mn-lt"/>
                <a:ea typeface="+mn-ea"/>
                <a:cs typeface="+mn-cs"/>
              </a:rPr>
              <a:t>), or both</a:t>
            </a:r>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5</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anose="020B0604020202020204" pitchFamily="34" charset="0"/>
              <a:buChar char="•"/>
            </a:pPr>
            <a:r>
              <a:rPr lang="en-US" sz="1200" b="0" i="0" kern="1200" dirty="0">
                <a:solidFill>
                  <a:schemeClr val="tx1"/>
                </a:solidFill>
                <a:latin typeface="+mn-lt"/>
                <a:ea typeface="+mn-ea"/>
                <a:cs typeface="+mn-cs"/>
              </a:rPr>
              <a:t>It's sometimes called congestive heart failure, although this name is not widely used nowadays.</a:t>
            </a:r>
          </a:p>
          <a:p>
            <a:pPr algn="l" rtl="0">
              <a:buFont typeface="Arial" panose="020B0604020202020204" pitchFamily="34" charset="0"/>
              <a:buChar char="•"/>
            </a:pPr>
            <a:r>
              <a:rPr lang="en-US" sz="1200" b="0" i="0" kern="1200" dirty="0">
                <a:solidFill>
                  <a:schemeClr val="tx1"/>
                </a:solidFill>
                <a:latin typeface="+mn-lt"/>
                <a:ea typeface="+mn-ea"/>
                <a:cs typeface="+mn-cs"/>
              </a:rPr>
              <a:t>Heart failure does not mean your heart has stopped working. It just needs some support to help it work better.</a:t>
            </a:r>
          </a:p>
          <a:p>
            <a:pPr algn="l" rtl="0">
              <a:buFont typeface="Arial" panose="020B0604020202020204" pitchFamily="34" charset="0"/>
              <a:buChar char="•"/>
            </a:pPr>
            <a:r>
              <a:rPr lang="en-US" sz="1200" b="0" i="0" kern="1200" dirty="0">
                <a:solidFill>
                  <a:schemeClr val="tx1"/>
                </a:solidFill>
                <a:latin typeface="+mn-lt"/>
                <a:ea typeface="+mn-ea"/>
                <a:cs typeface="+mn-cs"/>
              </a:rPr>
              <a:t>It can occur at any age, but is most common in older people.</a:t>
            </a:r>
          </a:p>
          <a:p>
            <a:pPr algn="l" rtl="0">
              <a:buFont typeface="Arial" panose="020B0604020202020204" pitchFamily="34" charset="0"/>
              <a:buChar char="•"/>
            </a:pPr>
            <a:r>
              <a:rPr lang="en-US" sz="1200" b="0" i="0" kern="1200" dirty="0">
                <a:solidFill>
                  <a:schemeClr val="tx1"/>
                </a:solidFill>
                <a:latin typeface="+mn-lt"/>
                <a:ea typeface="+mn-ea"/>
                <a:cs typeface="+mn-cs"/>
              </a:rPr>
              <a:t>Heart failure is a long-term condition that tends to get gradually worse over time.</a:t>
            </a:r>
          </a:p>
          <a:p>
            <a:pPr algn="l" rtl="0">
              <a:buFont typeface="Arial" panose="020B0604020202020204" pitchFamily="34" charset="0"/>
              <a:buChar char="•"/>
            </a:pPr>
            <a:r>
              <a:rPr lang="en-US" sz="1200" b="0" i="0" kern="1200" dirty="0">
                <a:solidFill>
                  <a:schemeClr val="tx1"/>
                </a:solidFill>
                <a:latin typeface="+mn-lt"/>
                <a:ea typeface="+mn-ea"/>
                <a:cs typeface="+mn-cs"/>
              </a:rPr>
              <a:t>It cannot usually be cured, but the symptoms can often be controlled for many years.</a:t>
            </a:r>
          </a:p>
          <a:p>
            <a:pPr algn="l" rtl="0">
              <a:buFont typeface="Arial" panose="020B0604020202020204" pitchFamily="34" charset="0"/>
              <a:buChar char="•"/>
            </a:pPr>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17</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0"/>
            <a:r>
              <a:rPr lang="en-US" sz="1200" b="1" i="0" kern="1200" dirty="0">
                <a:solidFill>
                  <a:schemeClr val="tx1"/>
                </a:solidFill>
                <a:latin typeface="+mn-lt"/>
                <a:ea typeface="+mn-ea"/>
                <a:cs typeface="+mn-cs"/>
              </a:rPr>
              <a:t>F = Fatigue. </a:t>
            </a:r>
            <a:r>
              <a:rPr lang="en-US" sz="1200" b="0" i="0" kern="1200" dirty="0">
                <a:solidFill>
                  <a:schemeClr val="tx1"/>
                </a:solidFill>
                <a:latin typeface="+mn-lt"/>
                <a:ea typeface="+mn-ea"/>
                <a:cs typeface="+mn-cs"/>
              </a:rPr>
              <a:t>When the heart can't pump enough oxygen-rich blood to meet the body's energy needs, a general feeling of tiredness or fatigue sets in.</a:t>
            </a:r>
          </a:p>
          <a:p>
            <a:pPr algn="r" rtl="0"/>
            <a:endParaRPr lang="en-US" sz="1200" b="0" i="0" kern="1200" dirty="0">
              <a:solidFill>
                <a:schemeClr val="tx1"/>
              </a:solidFill>
              <a:latin typeface="+mn-lt"/>
              <a:ea typeface="+mn-ea"/>
              <a:cs typeface="+mn-cs"/>
            </a:endParaRPr>
          </a:p>
          <a:p>
            <a:pPr algn="r" rtl="0"/>
            <a:r>
              <a:rPr lang="en-US" sz="1200" b="1" i="0" kern="1200" dirty="0">
                <a:solidFill>
                  <a:schemeClr val="tx1"/>
                </a:solidFill>
                <a:latin typeface="+mn-lt"/>
                <a:ea typeface="+mn-ea"/>
                <a:cs typeface="+mn-cs"/>
              </a:rPr>
              <a:t>A = Activity limitation. </a:t>
            </a:r>
            <a:r>
              <a:rPr lang="en-US" sz="1200" b="0" i="0" kern="1200" dirty="0">
                <a:solidFill>
                  <a:schemeClr val="tx1"/>
                </a:solidFill>
                <a:latin typeface="+mn-lt"/>
                <a:ea typeface="+mn-ea"/>
                <a:cs typeface="+mn-cs"/>
              </a:rPr>
              <a:t>People with heart failure are often unable to do their normal activities because they become easily tired and short of breath.</a:t>
            </a:r>
          </a:p>
          <a:p>
            <a:pPr algn="r" rtl="0"/>
            <a:endParaRPr lang="en-US" sz="1200" b="0" i="0" kern="1200" dirty="0">
              <a:solidFill>
                <a:schemeClr val="tx1"/>
              </a:solidFill>
              <a:latin typeface="+mn-lt"/>
              <a:ea typeface="+mn-ea"/>
              <a:cs typeface="+mn-cs"/>
            </a:endParaRPr>
          </a:p>
          <a:p>
            <a:pPr algn="r" rtl="0"/>
            <a:r>
              <a:rPr lang="en-US" sz="1200" b="1" i="0" kern="1200" dirty="0">
                <a:solidFill>
                  <a:schemeClr val="tx1"/>
                </a:solidFill>
                <a:latin typeface="+mn-lt"/>
                <a:ea typeface="+mn-ea"/>
                <a:cs typeface="+mn-cs"/>
              </a:rPr>
              <a:t>C = Congestion. </a:t>
            </a:r>
            <a:r>
              <a:rPr lang="en-US" sz="1200" b="0" i="0" kern="1200" dirty="0">
                <a:solidFill>
                  <a:schemeClr val="tx1"/>
                </a:solidFill>
                <a:latin typeface="+mn-lt"/>
                <a:ea typeface="+mn-ea"/>
                <a:cs typeface="+mn-cs"/>
              </a:rPr>
              <a:t>Fluid buildup in the lungs can result in coughing, wheezing, and breathing difficulty.</a:t>
            </a:r>
          </a:p>
          <a:p>
            <a:pPr algn="r" rtl="0"/>
            <a:endParaRPr lang="en-US" sz="1200" b="0" i="0" kern="1200" dirty="0">
              <a:solidFill>
                <a:schemeClr val="tx1"/>
              </a:solidFill>
              <a:latin typeface="+mn-lt"/>
              <a:ea typeface="+mn-ea"/>
              <a:cs typeface="+mn-cs"/>
            </a:endParaRPr>
          </a:p>
          <a:p>
            <a:pPr algn="r" rtl="0"/>
            <a:r>
              <a:rPr lang="en-US" sz="1200" b="1" i="0" kern="1200" dirty="0">
                <a:solidFill>
                  <a:schemeClr val="tx1"/>
                </a:solidFill>
                <a:latin typeface="+mn-lt"/>
                <a:ea typeface="+mn-ea"/>
                <a:cs typeface="+mn-cs"/>
              </a:rPr>
              <a:t>E = Edema or ankle swelling. </a:t>
            </a:r>
            <a:r>
              <a:rPr lang="en-US" sz="1200" b="0" i="0" kern="1200" dirty="0">
                <a:solidFill>
                  <a:schemeClr val="tx1"/>
                </a:solidFill>
                <a:latin typeface="+mn-lt"/>
                <a:ea typeface="+mn-ea"/>
                <a:cs typeface="+mn-cs"/>
              </a:rPr>
              <a:t>When the heart doesn't have enough pumping power to force used blood back up from the lower extremities, fluid can collect in the ankles, legs, thighs, and abdomen. Excess fluid can also cause rapid weight gain.</a:t>
            </a:r>
          </a:p>
          <a:p>
            <a:pPr algn="r" rtl="0"/>
            <a:endParaRPr lang="en-US" sz="1200" b="0" i="0" kern="1200" dirty="0">
              <a:solidFill>
                <a:schemeClr val="tx1"/>
              </a:solidFill>
              <a:latin typeface="+mn-lt"/>
              <a:ea typeface="+mn-ea"/>
              <a:cs typeface="+mn-cs"/>
            </a:endParaRPr>
          </a:p>
          <a:p>
            <a:pPr algn="r" rtl="0"/>
            <a:r>
              <a:rPr lang="en-US" sz="1200" b="1" i="0" kern="1200" dirty="0">
                <a:solidFill>
                  <a:schemeClr val="tx1"/>
                </a:solidFill>
                <a:latin typeface="+mn-lt"/>
                <a:ea typeface="+mn-ea"/>
                <a:cs typeface="+mn-cs"/>
              </a:rPr>
              <a:t>S = Shortness of breath. </a:t>
            </a:r>
            <a:r>
              <a:rPr lang="en-US" sz="1200" b="0" i="0" kern="1200" dirty="0">
                <a:solidFill>
                  <a:schemeClr val="tx1"/>
                </a:solidFill>
                <a:latin typeface="+mn-lt"/>
                <a:ea typeface="+mn-ea"/>
                <a:cs typeface="+mn-cs"/>
              </a:rPr>
              <a:t>Fluid in the lungs makes it more difficult for carbon dioxide in used blood to be exchanged for fresh oxygen. It may also be harder to breathe when lying down because gravity allows fluid from below the lungs to travel up the torso.</a:t>
            </a:r>
          </a:p>
          <a:p>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18</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Ischemic</a:t>
            </a:r>
            <a:r>
              <a:rPr lang="en-US" baseline="0" dirty="0"/>
              <a:t> heart disease = coronary artery disease</a:t>
            </a:r>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19</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a:t>she used to buy some groceries from the supermarket every weekend without complaining from any symptoms  and the distance between her home and the supermarket is a couple of miles ( Class 1 ) . </a:t>
            </a:r>
          </a:p>
          <a:p>
            <a:pPr algn="l" rtl="0"/>
            <a:r>
              <a:rPr lang="en-US" baseline="0" dirty="0"/>
              <a:t>When she arrived there she complained of  SOB and palpitation ( Class 2 )</a:t>
            </a:r>
          </a:p>
          <a:p>
            <a:pPr algn="l" rtl="0"/>
            <a:r>
              <a:rPr lang="en-US" baseline="0" dirty="0"/>
              <a:t>She needs to set in any chair in her way to supermarket and it happens several times ( Class 3 )</a:t>
            </a:r>
          </a:p>
          <a:p>
            <a:pPr algn="l" rtl="0"/>
            <a:r>
              <a:rPr lang="en-US" baseline="0" dirty="0"/>
              <a:t>Let her son or daughter to buy the groceries ( Class 4 )</a:t>
            </a:r>
          </a:p>
          <a:p>
            <a:pPr algn="l" rtl="0"/>
            <a:endParaRPr lang="en-US" baseline="0" dirty="0"/>
          </a:p>
          <a:p>
            <a:pPr algn="l" rtl="0"/>
            <a:endParaRPr lang="en-US" baseline="0" dirty="0"/>
          </a:p>
        </p:txBody>
      </p:sp>
      <p:sp>
        <p:nvSpPr>
          <p:cNvPr id="4" name="Slide Number Placeholder 3"/>
          <p:cNvSpPr>
            <a:spLocks noGrp="1"/>
          </p:cNvSpPr>
          <p:nvPr>
            <p:ph type="sldNum" sz="quarter" idx="10"/>
          </p:nvPr>
        </p:nvSpPr>
        <p:spPr/>
        <p:txBody>
          <a:bodyPr/>
          <a:lstStyle/>
          <a:p>
            <a:fld id="{FCEE1575-0B2C-47DA-9F7B-A714419F994D}" type="slidenum">
              <a:rPr lang="ar-JO" smtClean="0"/>
              <a:t>20</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Cough</a:t>
            </a:r>
            <a:r>
              <a:rPr lang="en-US" baseline="0" dirty="0"/>
              <a:t> and fever is related to respiratory infections </a:t>
            </a:r>
          </a:p>
          <a:p>
            <a:pPr algn="l"/>
            <a:r>
              <a:rPr lang="en-US" baseline="0" dirty="0"/>
              <a:t>Urinary infection can increase the risk of coronary events or heart attacks or evidence of late stage heart failure </a:t>
            </a:r>
          </a:p>
          <a:p>
            <a:pPr algn="l"/>
            <a:r>
              <a:rPr lang="ar-JO" baseline="0" dirty="0"/>
              <a:t> </a:t>
            </a:r>
            <a:r>
              <a:rPr lang="en-US" baseline="0" dirty="0"/>
              <a:t>Obesity alter the heart structure  </a:t>
            </a:r>
          </a:p>
          <a:p>
            <a:pPr algn="l"/>
            <a:r>
              <a:rPr lang="en-US" baseline="0" dirty="0"/>
              <a:t>Corticosteroids – sodium retention  increase blood pressure , cause diabetes and obesity </a:t>
            </a:r>
          </a:p>
          <a:p>
            <a:pPr algn="l"/>
            <a:r>
              <a:rPr lang="en-US" dirty="0"/>
              <a:t>Some</a:t>
            </a:r>
            <a:r>
              <a:rPr lang="en-US" baseline="0" dirty="0"/>
              <a:t> </a:t>
            </a:r>
            <a:r>
              <a:rPr lang="en-US" baseline="0" dirty="0" err="1"/>
              <a:t>tocolytics</a:t>
            </a:r>
            <a:r>
              <a:rPr lang="en-US" baseline="0" dirty="0"/>
              <a:t> are contraindicated for those who have </a:t>
            </a:r>
            <a:r>
              <a:rPr lang="en-US" baseline="0" dirty="0" err="1"/>
              <a:t>arrythmia</a:t>
            </a:r>
            <a:endParaRPr lang="ar-JO" baseline="0" dirty="0"/>
          </a:p>
          <a:p>
            <a:pPr algn="l"/>
            <a:r>
              <a:rPr lang="en-US" dirty="0"/>
              <a:t>Multiple gestation may cause hypertension and anemia </a:t>
            </a:r>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22</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FCEE1575-0B2C-47DA-9F7B-A714419F994D}" type="slidenum">
              <a:rPr lang="ar-JO" smtClean="0"/>
              <a:t>25</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618960-8005-486C-9A75-10CB2AAC16F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9B618960-8005-486C-9A75-10CB2AAC16F9}"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A1C593-65D0-4073-BCC9-577B9352EA97}" type="datetimeFigureOut">
              <a:rPr lang="en-US" smtClean="0"/>
              <a:t>8/9/2020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618960-8005-486C-9A75-10CB2AAC16F9}" type="slidenum">
              <a:rPr lang="en-US" smtClean="0"/>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r" rtl="1"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r" rtl="1"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r" rtl="1"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r" rtl="1"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r" rtl="1"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2462980"/>
            <a:ext cx="10468864" cy="1828800"/>
          </a:xfrm>
        </p:spPr>
        <p:txBody>
          <a:bodyPr>
            <a:normAutofit fontScale="90000"/>
          </a:bodyPr>
          <a:lstStyle/>
          <a:p>
            <a:pPr algn="l"/>
            <a:r>
              <a:rPr lang="en-US" sz="5300" dirty="0">
                <a:solidFill>
                  <a:schemeClr val="tx1">
                    <a:lumMod val="95000"/>
                  </a:schemeClr>
                </a:solidFill>
              </a:rPr>
              <a:t>Cardiac problems in </a:t>
            </a:r>
            <a:r>
              <a:rPr lang="en-US" sz="5300" dirty="0" err="1">
                <a:solidFill>
                  <a:schemeClr val="tx1">
                    <a:lumMod val="95000"/>
                  </a:schemeClr>
                </a:solidFill>
              </a:rPr>
              <a:t>pregnanacy</a:t>
            </a:r>
            <a:br>
              <a:rPr lang="en-US" sz="5300" dirty="0">
                <a:solidFill>
                  <a:schemeClr val="tx1">
                    <a:lumMod val="95000"/>
                  </a:schemeClr>
                </a:solidFill>
              </a:rPr>
            </a:br>
            <a:br>
              <a:rPr lang="en-US" sz="4800" dirty="0">
                <a:solidFill>
                  <a:schemeClr val="tx1">
                    <a:lumMod val="95000"/>
                  </a:schemeClr>
                </a:solidFill>
              </a:rPr>
            </a:br>
            <a:endParaRPr lang="en-US" sz="4800" dirty="0">
              <a:solidFill>
                <a:schemeClr val="tx1">
                  <a:lumMod val="95000"/>
                </a:schemeClr>
              </a:solidFill>
            </a:endParaRPr>
          </a:p>
        </p:txBody>
      </p:sp>
      <p:sp>
        <p:nvSpPr>
          <p:cNvPr id="3" name="Subtitle 2"/>
          <p:cNvSpPr>
            <a:spLocks noGrp="1"/>
          </p:cNvSpPr>
          <p:nvPr>
            <p:ph type="subTitle" idx="1"/>
          </p:nvPr>
        </p:nvSpPr>
        <p:spPr>
          <a:xfrm>
            <a:off x="460477" y="4098691"/>
            <a:ext cx="10472928" cy="1752600"/>
          </a:xfrm>
        </p:spPr>
        <p:txBody>
          <a:bodyPr>
            <a:normAutofit/>
          </a:bodyPr>
          <a:lstStyle/>
          <a:p>
            <a:endParaRPr lang="en-US" dirty="0"/>
          </a:p>
          <a:p>
            <a:pPr algn="l"/>
            <a:r>
              <a:rPr lang="ar-JO" sz="3200" dirty="0"/>
              <a:t>       </a:t>
            </a:r>
            <a:r>
              <a:rPr lang="en-US" sz="3200" dirty="0"/>
              <a:t> Done by : </a:t>
            </a:r>
            <a:r>
              <a:rPr lang="en-US" sz="3200" dirty="0" err="1"/>
              <a:t>Khaled</a:t>
            </a:r>
            <a:r>
              <a:rPr lang="en-US" sz="3200" dirty="0"/>
              <a:t> Samara  </a:t>
            </a:r>
          </a:p>
          <a:p>
            <a:pPr algn="l"/>
            <a:r>
              <a:rPr lang="en-US" sz="3200" dirty="0"/>
              <a:t>Supervised by : </a:t>
            </a:r>
            <a:r>
              <a:rPr lang="en-US" sz="3200" dirty="0" err="1"/>
              <a:t>Dr.Alaa</a:t>
            </a:r>
            <a:r>
              <a:rPr lang="en-US" sz="3200" dirty="0"/>
              <a:t> </a:t>
            </a:r>
            <a:r>
              <a:rPr lang="en-US" sz="3200" dirty="0" err="1"/>
              <a:t>Owais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t>High-risk cardiac conditions</a:t>
            </a:r>
            <a:endParaRPr lang="ar-JO" sz="4800" dirty="0"/>
          </a:p>
        </p:txBody>
      </p:sp>
      <p:sp>
        <p:nvSpPr>
          <p:cNvPr id="5" name="Content Placeholder 4"/>
          <p:cNvSpPr>
            <a:spLocks noGrp="1"/>
          </p:cNvSpPr>
          <p:nvPr>
            <p:ph idx="1"/>
          </p:nvPr>
        </p:nvSpPr>
        <p:spPr/>
        <p:txBody>
          <a:bodyPr>
            <a:noAutofit/>
          </a:bodyPr>
          <a:lstStyle/>
          <a:p>
            <a:pPr algn="l" rtl="0"/>
            <a:r>
              <a:rPr lang="en-US" sz="2400" dirty="0"/>
              <a:t>Systemic ventricular dysfunction (ejection fraction &lt;30%, NYHA Class III– </a:t>
            </a:r>
          </a:p>
          <a:p>
            <a:pPr algn="l" rtl="0">
              <a:buNone/>
            </a:pPr>
            <a:r>
              <a:rPr lang="en-US" sz="2400" dirty="0"/>
              <a:t>IV). </a:t>
            </a:r>
          </a:p>
          <a:p>
            <a:pPr algn="l" rtl="0"/>
            <a:r>
              <a:rPr lang="en-US" sz="2400" dirty="0"/>
              <a:t>Pulmonary hypertension. </a:t>
            </a:r>
          </a:p>
          <a:p>
            <a:pPr algn="l" rtl="0"/>
            <a:r>
              <a:rPr lang="en-US" sz="2400" dirty="0"/>
              <a:t>Cyanotic congenital heart disease. </a:t>
            </a:r>
          </a:p>
          <a:p>
            <a:pPr algn="l" rtl="0"/>
            <a:r>
              <a:rPr lang="en-US" sz="2400" dirty="0"/>
              <a:t>Aortic pathology (dilated aortic root &gt;4 cm, </a:t>
            </a:r>
            <a:r>
              <a:rPr lang="en-US" sz="2400" dirty="0" err="1"/>
              <a:t>Marfan</a:t>
            </a:r>
            <a:r>
              <a:rPr lang="en-US" sz="2400" dirty="0"/>
              <a:t> syndrome). </a:t>
            </a:r>
          </a:p>
          <a:p>
            <a:pPr algn="l" rtl="0"/>
            <a:r>
              <a:rPr lang="en-US" sz="2400" dirty="0" err="1"/>
              <a:t>Ischaemic</a:t>
            </a:r>
            <a:r>
              <a:rPr lang="en-US" sz="2400" dirty="0"/>
              <a:t> heart disease.</a:t>
            </a:r>
          </a:p>
          <a:p>
            <a:pPr algn="l" rtl="0"/>
            <a:r>
              <a:rPr lang="en-US" sz="2400" dirty="0"/>
              <a:t>Left heart obstructive lesions (aortic, mitral </a:t>
            </a:r>
            <a:r>
              <a:rPr lang="en-US" sz="2400" dirty="0" err="1"/>
              <a:t>stenosis</a:t>
            </a:r>
            <a:r>
              <a:rPr lang="en-US" sz="2400" dirty="0"/>
              <a:t>). </a:t>
            </a:r>
          </a:p>
          <a:p>
            <a:pPr algn="l" rtl="0"/>
            <a:r>
              <a:rPr lang="en-US" sz="2400" dirty="0"/>
              <a:t>Prosthetic heart valves (metal). </a:t>
            </a:r>
          </a:p>
          <a:p>
            <a:pPr algn="l" rtl="0"/>
            <a:r>
              <a:rPr lang="en-US" sz="2400" dirty="0"/>
              <a:t>Previous </a:t>
            </a:r>
            <a:r>
              <a:rPr lang="en-US" sz="2400" dirty="0" err="1"/>
              <a:t>peripartum</a:t>
            </a:r>
            <a:r>
              <a:rPr lang="en-US" sz="2400" dirty="0"/>
              <a:t> </a:t>
            </a:r>
            <a:r>
              <a:rPr lang="en-US" sz="2400" dirty="0" err="1"/>
              <a:t>cardiomyopathy</a:t>
            </a:r>
            <a:r>
              <a:rPr lang="en-US" sz="2400" dirty="0"/>
              <a:t>.</a:t>
            </a:r>
            <a:endParaRPr lang="ar-JO"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Fetal risks of maternal cardiac disease </a:t>
            </a:r>
            <a:endParaRPr lang="ar-JO" dirty="0"/>
          </a:p>
        </p:txBody>
      </p:sp>
      <p:sp>
        <p:nvSpPr>
          <p:cNvPr id="7" name="Content Placeholder 6"/>
          <p:cNvSpPr>
            <a:spLocks noGrp="1"/>
          </p:cNvSpPr>
          <p:nvPr>
            <p:ph idx="1"/>
          </p:nvPr>
        </p:nvSpPr>
        <p:spPr>
          <a:xfrm>
            <a:off x="609600" y="2153266"/>
            <a:ext cx="10972800" cy="4171334"/>
          </a:xfrm>
        </p:spPr>
        <p:txBody>
          <a:bodyPr>
            <a:normAutofit/>
          </a:bodyPr>
          <a:lstStyle/>
          <a:p>
            <a:pPr algn="l" rtl="0"/>
            <a:r>
              <a:rPr lang="en-US" sz="3200" dirty="0"/>
              <a:t>Recurrence (congenital heart disease). </a:t>
            </a:r>
          </a:p>
          <a:p>
            <a:pPr algn="l" rtl="0"/>
            <a:r>
              <a:rPr lang="en-US" sz="3200" dirty="0"/>
              <a:t>Maternal cyanosis (fetal hypoxia). </a:t>
            </a:r>
          </a:p>
          <a:p>
            <a:pPr algn="l" rtl="0"/>
            <a:r>
              <a:rPr lang="en-US" sz="3200" dirty="0"/>
              <a:t>Iatrogenic prematurity. </a:t>
            </a:r>
          </a:p>
          <a:p>
            <a:pPr algn="l" rtl="0"/>
            <a:r>
              <a:rPr lang="en-US" sz="3200" dirty="0"/>
              <a:t>FGR. </a:t>
            </a:r>
          </a:p>
          <a:p>
            <a:pPr algn="l" rtl="0"/>
            <a:r>
              <a:rPr lang="en-US" sz="3200" dirty="0"/>
              <a:t>Effects of maternal drugs (</a:t>
            </a:r>
            <a:r>
              <a:rPr lang="en-US" sz="3200" dirty="0" err="1"/>
              <a:t>teratogenesis</a:t>
            </a:r>
            <a:r>
              <a:rPr lang="en-US" sz="3200" dirty="0"/>
              <a:t>, growth restriction, fetal loss).</a:t>
            </a:r>
            <a:endParaRPr lang="ar-JO"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endParaRPr lang="ar-JO" dirty="0"/>
          </a:p>
        </p:txBody>
      </p:sp>
      <p:sp>
        <p:nvSpPr>
          <p:cNvPr id="3" name="Content Placeholder 2"/>
          <p:cNvSpPr>
            <a:spLocks noGrp="1"/>
          </p:cNvSpPr>
          <p:nvPr>
            <p:ph idx="1"/>
          </p:nvPr>
        </p:nvSpPr>
        <p:spPr>
          <a:xfrm>
            <a:off x="576943" y="1919151"/>
            <a:ext cx="10972800" cy="4389120"/>
          </a:xfrm>
        </p:spPr>
        <p:txBody>
          <a:bodyPr>
            <a:normAutofit/>
          </a:bodyPr>
          <a:lstStyle/>
          <a:p>
            <a:pPr algn="l" rtl="0">
              <a:buNone/>
            </a:pPr>
            <a:r>
              <a:rPr lang="en-US" sz="3200" b="1" dirty="0"/>
              <a:t>During pregnancy cardiac output increases around ?</a:t>
            </a:r>
          </a:p>
          <a:p>
            <a:pPr algn="l" rtl="0">
              <a:buNone/>
            </a:pPr>
            <a:endParaRPr lang="en-US" sz="3200" dirty="0"/>
          </a:p>
          <a:p>
            <a:pPr algn="l" rtl="0">
              <a:buNone/>
            </a:pPr>
            <a:r>
              <a:rPr lang="en-US" sz="3200" dirty="0">
                <a:latin typeface="Arial" panose="020B0604020202020204" pitchFamily="34" charset="0"/>
                <a:cs typeface="Arial" panose="020B0604020202020204" pitchFamily="34" charset="0"/>
              </a:rPr>
              <a:t>A)  30%</a:t>
            </a:r>
          </a:p>
          <a:p>
            <a:pPr algn="l" rtl="0">
              <a:buNone/>
            </a:pPr>
            <a:r>
              <a:rPr lang="en-US" sz="3200" dirty="0">
                <a:latin typeface="Arial" panose="020B0604020202020204" pitchFamily="34" charset="0"/>
                <a:cs typeface="Arial" panose="020B0604020202020204" pitchFamily="34" charset="0"/>
              </a:rPr>
              <a:t>B)  25%</a:t>
            </a:r>
          </a:p>
          <a:p>
            <a:pPr algn="l" rtl="0">
              <a:buNone/>
            </a:pPr>
            <a:r>
              <a:rPr lang="en-US" sz="3200" dirty="0">
                <a:latin typeface="Arial" panose="020B0604020202020204" pitchFamily="34" charset="0"/>
                <a:cs typeface="Arial" panose="020B0604020202020204" pitchFamily="34" charset="0"/>
              </a:rPr>
              <a:t>C)  40%</a:t>
            </a:r>
          </a:p>
          <a:p>
            <a:pPr algn="l" rtl="0">
              <a:buNone/>
            </a:pPr>
            <a:r>
              <a:rPr lang="en-US" sz="3200" dirty="0">
                <a:latin typeface="Arial" panose="020B0604020202020204" pitchFamily="34" charset="0"/>
                <a:cs typeface="Arial" panose="020B0604020202020204" pitchFamily="34" charset="0"/>
              </a:rPr>
              <a:t>D)  50%</a:t>
            </a:r>
          </a:p>
          <a:p>
            <a:pPr algn="l" rtl="0">
              <a:buNone/>
            </a:pPr>
            <a:r>
              <a:rPr lang="en-US" sz="3200" dirty="0">
                <a:latin typeface="Arial" panose="020B0604020202020204" pitchFamily="34" charset="0"/>
                <a:cs typeface="Arial" panose="020B0604020202020204" pitchFamily="34" charset="0"/>
              </a:rPr>
              <a:t>E)  20%</a:t>
            </a:r>
            <a:endParaRPr lang="ar-JO" sz="32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3600" dirty="0"/>
              <a:t>C , is the correct answer</a:t>
            </a:r>
            <a:endParaRPr lang="ar-JO"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17145"/>
            <a:ext cx="10972800" cy="2887242"/>
          </a:xfrm>
        </p:spPr>
        <p:txBody>
          <a:bodyPr/>
          <a:lstStyle/>
          <a:p>
            <a:pPr algn="ctr">
              <a:buNone/>
            </a:pPr>
            <a:r>
              <a:rPr lang="en-US" sz="6000" dirty="0">
                <a:solidFill>
                  <a:srgbClr val="0070C0"/>
                </a:solidFill>
              </a:rPr>
              <a:t>Heart failure</a:t>
            </a:r>
            <a:r>
              <a:rPr lang="en-US" dirty="0"/>
              <a:t> </a:t>
            </a:r>
            <a:endParaRPr lang="ar-J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Revision Question </a:t>
            </a:r>
          </a:p>
        </p:txBody>
      </p:sp>
      <p:sp>
        <p:nvSpPr>
          <p:cNvPr id="3" name="Content Placeholder 2"/>
          <p:cNvSpPr>
            <a:spLocks noGrp="1"/>
          </p:cNvSpPr>
          <p:nvPr>
            <p:ph idx="1"/>
          </p:nvPr>
        </p:nvSpPr>
        <p:spPr/>
        <p:txBody>
          <a:bodyPr>
            <a:normAutofit/>
          </a:bodyPr>
          <a:lstStyle/>
          <a:p>
            <a:pPr algn="l"/>
            <a:endParaRPr lang="en-GB" altLang="en-US" sz="2800" dirty="0"/>
          </a:p>
          <a:p>
            <a:pPr algn="l">
              <a:buNone/>
            </a:pPr>
            <a:r>
              <a:rPr lang="en-GB" altLang="en-US" sz="2800" dirty="0"/>
              <a:t>All of the following are causes of right sided heart failure except ?</a:t>
            </a:r>
          </a:p>
          <a:p>
            <a:pPr algn="l"/>
            <a:endParaRPr lang="en-GB" altLang="en-US" sz="2800" dirty="0"/>
          </a:p>
          <a:p>
            <a:pPr algn="l">
              <a:buNone/>
            </a:pPr>
            <a:r>
              <a:rPr lang="en-GB" altLang="en-US" sz="2800" dirty="0"/>
              <a:t>A) chronic left heart failure </a:t>
            </a:r>
          </a:p>
          <a:p>
            <a:pPr algn="l">
              <a:buNone/>
            </a:pPr>
            <a:r>
              <a:rPr lang="en-GB" altLang="en-US" sz="2800" dirty="0"/>
              <a:t>B) Emphysema </a:t>
            </a:r>
          </a:p>
          <a:p>
            <a:pPr algn="l">
              <a:buNone/>
            </a:pPr>
            <a:r>
              <a:rPr lang="en-GB" altLang="en-US" sz="2800" dirty="0"/>
              <a:t>C) primary pulmonary hypertension </a:t>
            </a:r>
          </a:p>
          <a:p>
            <a:pPr algn="l">
              <a:buNone/>
            </a:pPr>
            <a:r>
              <a:rPr lang="en-GB" altLang="en-US" sz="2800" dirty="0"/>
              <a:t>D) </a:t>
            </a:r>
            <a:r>
              <a:rPr lang="en-GB" altLang="en-US" sz="2800" dirty="0" err="1"/>
              <a:t>Atrial</a:t>
            </a:r>
            <a:r>
              <a:rPr lang="en-GB" altLang="en-US" sz="2800" dirty="0"/>
              <a:t> </a:t>
            </a:r>
            <a:r>
              <a:rPr lang="en-GB" altLang="en-US" sz="2800" dirty="0" err="1"/>
              <a:t>septal</a:t>
            </a:r>
            <a:r>
              <a:rPr lang="en-GB" altLang="en-US" sz="2800" dirty="0"/>
              <a:t> defect </a:t>
            </a:r>
          </a:p>
          <a:p>
            <a:pPr algn="l">
              <a:buNone/>
            </a:pPr>
            <a:r>
              <a:rPr lang="en-GB" altLang="en-US" sz="2800" dirty="0"/>
              <a:t>E) </a:t>
            </a:r>
            <a:r>
              <a:rPr lang="en-GB" altLang="en-US" sz="2800" dirty="0" err="1"/>
              <a:t>Pneumothorax</a:t>
            </a:r>
            <a:r>
              <a:rPr lang="en-GB" altLang="en-US" sz="28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buNone/>
            </a:pPr>
            <a:r>
              <a:rPr lang="en-GB" altLang="en-US" sz="3600" dirty="0"/>
              <a:t>E , is the correct answer </a:t>
            </a:r>
          </a:p>
          <a:p>
            <a:pPr algn="l"/>
            <a:endParaRPr lang="en-GB" alt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endParaRPr lang="ar-JO" dirty="0"/>
          </a:p>
        </p:txBody>
      </p:sp>
      <p:sp>
        <p:nvSpPr>
          <p:cNvPr id="3" name="Content Placeholder 2"/>
          <p:cNvSpPr>
            <a:spLocks noGrp="1"/>
          </p:cNvSpPr>
          <p:nvPr>
            <p:ph idx="1"/>
          </p:nvPr>
        </p:nvSpPr>
        <p:spPr/>
        <p:txBody>
          <a:bodyPr>
            <a:normAutofit/>
          </a:bodyPr>
          <a:lstStyle/>
          <a:p>
            <a:pPr algn="l" rtl="0"/>
            <a:r>
              <a:rPr lang="en-US" sz="4000" dirty="0"/>
              <a:t>It is the </a:t>
            </a:r>
            <a:r>
              <a:rPr lang="en-US" sz="4000" dirty="0" err="1"/>
              <a:t>pathophysiological</a:t>
            </a:r>
            <a:r>
              <a:rPr lang="en-US" sz="4000" dirty="0"/>
              <a:t> process in which the heart as a pump is unable to meet the metabolic requirements of the tissue for oxygen and substrates despite the venous return to heart is either normal or increased </a:t>
            </a:r>
            <a:endParaRPr lang="ar-JO"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t>
            </a:r>
            <a:endParaRPr lang="ar-JO" dirty="0"/>
          </a:p>
        </p:txBody>
      </p:sp>
      <p:sp>
        <p:nvSpPr>
          <p:cNvPr id="5" name="TextBox 4"/>
          <p:cNvSpPr txBox="1"/>
          <p:nvPr/>
        </p:nvSpPr>
        <p:spPr>
          <a:xfrm>
            <a:off x="545690" y="2005780"/>
            <a:ext cx="7167716" cy="4154984"/>
          </a:xfrm>
          <a:prstGeom prst="rect">
            <a:avLst/>
          </a:prstGeom>
          <a:noFill/>
        </p:spPr>
        <p:txBody>
          <a:bodyPr wrap="square" rtlCol="1">
            <a:spAutoFit/>
          </a:bodyPr>
          <a:lstStyle/>
          <a:p>
            <a:r>
              <a:rPr lang="en-US" sz="2400" dirty="0"/>
              <a:t>Remember  the  acronym  </a:t>
            </a:r>
            <a:r>
              <a:rPr lang="en-US" sz="2400" dirty="0">
                <a:solidFill>
                  <a:srgbClr val="FF0000"/>
                </a:solidFill>
              </a:rPr>
              <a:t>( FACES )</a:t>
            </a:r>
          </a:p>
          <a:p>
            <a:endParaRPr lang="en-US" sz="2400" dirty="0"/>
          </a:p>
          <a:p>
            <a:pPr>
              <a:buFont typeface="Arial" panose="020B0604020202020204" pitchFamily="34" charset="0"/>
              <a:buChar char="•"/>
            </a:pPr>
            <a:r>
              <a:rPr lang="en-US" sz="2400" b="1" dirty="0"/>
              <a:t>Fatigue </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Activity limitation</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Congestion </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Edema or ankle swelling</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Shortness of breath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a:t>
            </a:r>
            <a:endParaRPr lang="ar-JO" dirty="0"/>
          </a:p>
        </p:txBody>
      </p:sp>
      <p:sp>
        <p:nvSpPr>
          <p:cNvPr id="3" name="Content Placeholder 2"/>
          <p:cNvSpPr>
            <a:spLocks noGrp="1"/>
          </p:cNvSpPr>
          <p:nvPr>
            <p:ph idx="1"/>
          </p:nvPr>
        </p:nvSpPr>
        <p:spPr/>
        <p:txBody>
          <a:bodyPr>
            <a:noAutofit/>
          </a:bodyPr>
          <a:lstStyle/>
          <a:p>
            <a:pPr marL="342900" lvl="0" indent="-342900" algn="just" rtl="0" fontAlgn="base">
              <a:lnSpc>
                <a:spcPct val="90000"/>
              </a:lnSpc>
              <a:spcBef>
                <a:spcPct val="30000"/>
              </a:spcBef>
              <a:spcAft>
                <a:spcPct val="15000"/>
              </a:spcAft>
              <a:buClr>
                <a:schemeClr val="tx2"/>
              </a:buClr>
              <a:buSzTx/>
              <a:buFontTx/>
              <a:buChar char="•"/>
              <a:defRPr/>
            </a:pPr>
            <a:r>
              <a:rPr lang="en-GB" sz="2800" dirty="0">
                <a:solidFill>
                  <a:srgbClr val="FF0000"/>
                </a:solidFill>
                <a:effectLst>
                  <a:outerShdw blurRad="38100" dist="38100" dir="2700000" algn="tl">
                    <a:srgbClr val="000000"/>
                  </a:outerShdw>
                </a:effectLst>
                <a:latin typeface="Arial" panose="020B0604020202020204" pitchFamily="34" charset="0"/>
              </a:rPr>
              <a:t>IHD 62%</a:t>
            </a:r>
            <a:endParaRPr lang="en-GB" sz="2800" dirty="0">
              <a:effectLst>
                <a:outerShdw blurRad="38100" dist="38100" dir="2700000" algn="tl">
                  <a:srgbClr val="000000"/>
                </a:outerShdw>
              </a:effectLst>
              <a:latin typeface="Arial" panose="020B0604020202020204" pitchFamily="34" charset="0"/>
            </a:endParaRPr>
          </a:p>
          <a:p>
            <a:pPr marL="342900" lvl="0" indent="-342900" algn="just" rtl="0" fontAlgn="base">
              <a:lnSpc>
                <a:spcPct val="90000"/>
              </a:lnSpc>
              <a:spcBef>
                <a:spcPct val="30000"/>
              </a:spcBef>
              <a:spcAft>
                <a:spcPct val="15000"/>
              </a:spcAft>
              <a:buClr>
                <a:schemeClr val="tx2"/>
              </a:buClr>
              <a:buSzTx/>
              <a:buFontTx/>
              <a:buChar char="•"/>
              <a:defRPr/>
            </a:pPr>
            <a:r>
              <a:rPr lang="en-GB" sz="2800" dirty="0" err="1">
                <a:effectLst>
                  <a:outerShdw blurRad="38100" dist="38100" dir="2700000" algn="tl">
                    <a:srgbClr val="000000"/>
                  </a:outerShdw>
                </a:effectLst>
                <a:latin typeface="Arial" panose="020B0604020202020204" pitchFamily="34" charset="0"/>
              </a:rPr>
              <a:t>Valvular</a:t>
            </a:r>
            <a:r>
              <a:rPr lang="en-GB" sz="2800" dirty="0">
                <a:effectLst>
                  <a:outerShdw blurRad="38100" dist="38100" dir="2700000" algn="tl">
                    <a:srgbClr val="000000"/>
                  </a:outerShdw>
                </a:effectLst>
                <a:latin typeface="Arial" panose="020B0604020202020204" pitchFamily="34" charset="0"/>
              </a:rPr>
              <a:t> Heart Disease 10%</a:t>
            </a:r>
          </a:p>
          <a:p>
            <a:pPr marL="342900" lvl="0" indent="-342900" algn="just" rtl="0" fontAlgn="base">
              <a:lnSpc>
                <a:spcPct val="90000"/>
              </a:lnSpc>
              <a:spcBef>
                <a:spcPct val="30000"/>
              </a:spcBef>
              <a:spcAft>
                <a:spcPct val="15000"/>
              </a:spcAft>
              <a:buClr>
                <a:schemeClr val="tx2"/>
              </a:buClr>
              <a:buSzTx/>
              <a:buFontTx/>
              <a:buChar char="•"/>
              <a:defRPr/>
            </a:pPr>
            <a:r>
              <a:rPr lang="en-GB" sz="2800" dirty="0">
                <a:effectLst>
                  <a:outerShdw blurRad="38100" dist="38100" dir="2700000" algn="tl">
                    <a:srgbClr val="000000"/>
                  </a:outerShdw>
                </a:effectLst>
                <a:latin typeface="Arial" panose="020B0604020202020204" pitchFamily="34" charset="0"/>
              </a:rPr>
              <a:t>Hypertension 4%</a:t>
            </a:r>
          </a:p>
          <a:p>
            <a:pPr marL="342900" lvl="0" indent="-342900" algn="just" rtl="0" fontAlgn="base">
              <a:lnSpc>
                <a:spcPct val="90000"/>
              </a:lnSpc>
              <a:spcBef>
                <a:spcPct val="30000"/>
              </a:spcBef>
              <a:spcAft>
                <a:spcPct val="15000"/>
              </a:spcAft>
              <a:buClr>
                <a:schemeClr val="tx2"/>
              </a:buClr>
              <a:buSzTx/>
              <a:buFontTx/>
              <a:buChar char="•"/>
              <a:defRPr/>
            </a:pPr>
            <a:r>
              <a:rPr lang="en-GB" sz="2800" dirty="0" err="1">
                <a:effectLst>
                  <a:outerShdw blurRad="38100" dist="38100" dir="2700000" algn="tl">
                    <a:srgbClr val="000000"/>
                  </a:outerShdw>
                </a:effectLst>
                <a:latin typeface="Arial" panose="020B0604020202020204" pitchFamily="34" charset="0"/>
              </a:rPr>
              <a:t>Atrial</a:t>
            </a:r>
            <a:r>
              <a:rPr lang="en-GB" sz="2800" dirty="0">
                <a:effectLst>
                  <a:outerShdw blurRad="38100" dist="38100" dir="2700000" algn="tl">
                    <a:srgbClr val="000000"/>
                  </a:outerShdw>
                </a:effectLst>
                <a:latin typeface="Arial" panose="020B0604020202020204" pitchFamily="34" charset="0"/>
              </a:rPr>
              <a:t> Fibrillation 3%</a:t>
            </a:r>
          </a:p>
          <a:p>
            <a:pPr marL="342900" lvl="0" indent="-342900" algn="just" rtl="0" fontAlgn="base">
              <a:lnSpc>
                <a:spcPct val="90000"/>
              </a:lnSpc>
              <a:spcBef>
                <a:spcPct val="30000"/>
              </a:spcBef>
              <a:spcAft>
                <a:spcPct val="15000"/>
              </a:spcAft>
              <a:buClr>
                <a:schemeClr val="tx2"/>
              </a:buClr>
              <a:buSzTx/>
              <a:buFontTx/>
              <a:buChar char="•"/>
              <a:defRPr/>
            </a:pPr>
            <a:r>
              <a:rPr lang="en-GB" sz="2800" dirty="0">
                <a:effectLst>
                  <a:outerShdw blurRad="38100" dist="38100" dir="2700000" algn="tl">
                    <a:srgbClr val="000000"/>
                  </a:outerShdw>
                </a:effectLst>
                <a:latin typeface="Arial" panose="020B0604020202020204" pitchFamily="34" charset="0"/>
              </a:rPr>
              <a:t>Idiopathic and undetermined (no IHD or angiographic data) 10%</a:t>
            </a:r>
          </a:p>
          <a:p>
            <a:endParaRPr lang="ar-JO"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a:t>
            </a:r>
            <a:endParaRPr lang="ar-JO"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sz="4000" dirty="0">
                <a:solidFill>
                  <a:srgbClr val="FF0000"/>
                </a:solidFill>
              </a:rPr>
              <a:t>INTRODUCTION</a:t>
            </a:r>
          </a:p>
          <a:p>
            <a:pPr algn="l" rtl="0"/>
            <a:r>
              <a:rPr lang="en-US" sz="3600" dirty="0" err="1"/>
              <a:t>Cardiovacular</a:t>
            </a:r>
            <a:r>
              <a:rPr lang="en-US" sz="3600" dirty="0"/>
              <a:t>  adaptation to pregnancy</a:t>
            </a:r>
          </a:p>
          <a:p>
            <a:pPr algn="l" rtl="0"/>
            <a:r>
              <a:rPr lang="en-US" sz="3600" dirty="0" err="1"/>
              <a:t>Prepregnancy</a:t>
            </a:r>
            <a:r>
              <a:rPr lang="en-US" sz="3600" dirty="0"/>
              <a:t> </a:t>
            </a:r>
            <a:r>
              <a:rPr lang="en-US" sz="3600" dirty="0" err="1"/>
              <a:t>counselling</a:t>
            </a:r>
            <a:r>
              <a:rPr lang="en-US" sz="3600" dirty="0"/>
              <a:t> </a:t>
            </a:r>
          </a:p>
          <a:p>
            <a:pPr algn="l" rtl="0"/>
            <a:r>
              <a:rPr lang="en-US" sz="3600" dirty="0"/>
              <a:t> Antenatal management </a:t>
            </a:r>
          </a:p>
          <a:p>
            <a:pPr algn="l" rtl="0"/>
            <a:r>
              <a:rPr lang="en-US" sz="3600" dirty="0"/>
              <a:t>High risk cardiac conditions </a:t>
            </a:r>
          </a:p>
          <a:p>
            <a:pPr algn="l" rtl="0"/>
            <a:r>
              <a:rPr lang="en-US" sz="3600" dirty="0"/>
              <a:t>Fetal risk of maternal cardiac disease</a:t>
            </a:r>
          </a:p>
          <a:p>
            <a:pPr algn="l" rtl="0"/>
            <a:endParaRPr lang="en-US" sz="3600" dirty="0"/>
          </a:p>
          <a:p>
            <a:pPr algn="l" rtl="0"/>
            <a:endParaRPr lang="ar-JO"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eived_641479713433836.jpeg"/>
          <p:cNvPicPr>
            <a:picLocks noChangeAspect="1"/>
          </p:cNvPicPr>
          <p:nvPr/>
        </p:nvPicPr>
        <p:blipFill>
          <a:blip r:embed="rId3"/>
          <a:stretch>
            <a:fillRect/>
          </a:stretch>
        </p:blipFill>
        <p:spPr>
          <a:xfrm>
            <a:off x="1578077" y="1047750"/>
            <a:ext cx="8251723" cy="53530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C98776B-0615-4E40-BF3E-C41079062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851" y="858642"/>
            <a:ext cx="6894173" cy="54186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eived_3321911487903872.jpeg"/>
          <p:cNvPicPr>
            <a:picLocks noGrp="1" noChangeAspect="1"/>
          </p:cNvPicPr>
          <p:nvPr>
            <p:ph idx="1"/>
          </p:nvPr>
        </p:nvPicPr>
        <p:blipFill>
          <a:blip r:embed="rId3"/>
          <a:stretch>
            <a:fillRect/>
          </a:stretch>
        </p:blipFill>
        <p:spPr>
          <a:xfrm>
            <a:off x="1445343" y="1356852"/>
            <a:ext cx="8091976" cy="496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ar-JO" dirty="0"/>
          </a:p>
        </p:txBody>
      </p:sp>
      <p:sp>
        <p:nvSpPr>
          <p:cNvPr id="3" name="Content Placeholder 2"/>
          <p:cNvSpPr>
            <a:spLocks noGrp="1"/>
          </p:cNvSpPr>
          <p:nvPr>
            <p:ph idx="1"/>
          </p:nvPr>
        </p:nvSpPr>
        <p:spPr/>
        <p:txBody>
          <a:bodyPr/>
          <a:lstStyle/>
          <a:p>
            <a:pPr algn="l" rtl="0"/>
            <a:r>
              <a:rPr lang="en-US" dirty="0"/>
              <a:t>Ten Teachers ( 20</a:t>
            </a:r>
            <a:r>
              <a:rPr lang="en-US" baseline="30000" dirty="0"/>
              <a:t>th</a:t>
            </a:r>
            <a:r>
              <a:rPr lang="en-US" dirty="0"/>
              <a:t> edition )</a:t>
            </a:r>
          </a:p>
          <a:p>
            <a:pPr algn="l" rtl="0"/>
            <a:endParaRPr lang="en-US" dirty="0"/>
          </a:p>
          <a:p>
            <a:pPr algn="l" rtl="0"/>
            <a:r>
              <a:rPr lang="en-US" dirty="0"/>
              <a:t>Heart failure society of America</a:t>
            </a:r>
          </a:p>
          <a:p>
            <a:pPr algn="l" rtl="0"/>
            <a:endParaRPr lang="en-US" dirty="0"/>
          </a:p>
          <a:p>
            <a:pPr algn="l" rtl="0"/>
            <a:r>
              <a:rPr lang="en-US" dirty="0"/>
              <a:t>University of Oklahoma </a:t>
            </a:r>
          </a:p>
          <a:p>
            <a:pPr algn="l" rtl="0">
              <a:buNone/>
            </a:pPr>
            <a:r>
              <a:rPr lang="en-US" dirty="0"/>
              <a:t> </a:t>
            </a:r>
          </a:p>
          <a:p>
            <a:pPr algn="l" rtl="0"/>
            <a:endParaRPr lang="en-US" dirty="0"/>
          </a:p>
          <a:p>
            <a:pPr algn="l" rtl="0"/>
            <a:endParaRPr lang="en-US" dirty="0"/>
          </a:p>
          <a:p>
            <a:pPr algn="l" rtl="0"/>
            <a:endParaRPr lang="en-US" dirty="0"/>
          </a:p>
          <a:p>
            <a:pPr algn="l" rtl="0"/>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Keep Going Difficult Roads Often Lead to Beautiful Destinations ..."/>
          <p:cNvPicPr>
            <a:picLocks noChangeAspect="1" noChangeArrowheads="1"/>
          </p:cNvPicPr>
          <p:nvPr/>
        </p:nvPicPr>
        <p:blipFill>
          <a:blip r:embed="rId2"/>
          <a:srcRect/>
          <a:stretch>
            <a:fillRect/>
          </a:stretch>
        </p:blipFill>
        <p:spPr bwMode="auto">
          <a:xfrm>
            <a:off x="0" y="0"/>
            <a:ext cx="12191999" cy="733044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أجمل المدن السياحية في سويسرا | هوليداي-مي"/>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3" name="TextBox 2"/>
          <p:cNvSpPr txBox="1"/>
          <p:nvPr/>
        </p:nvSpPr>
        <p:spPr>
          <a:xfrm>
            <a:off x="7879080" y="5547360"/>
            <a:ext cx="3779520" cy="923330"/>
          </a:xfrm>
          <a:prstGeom prst="rect">
            <a:avLst/>
          </a:prstGeom>
          <a:noFill/>
        </p:spPr>
        <p:txBody>
          <a:bodyPr wrap="square" rtlCol="1">
            <a:spAutoFit/>
          </a:bodyPr>
          <a:lstStyle/>
          <a:p>
            <a:r>
              <a:rPr lang="en-US" sz="5400" b="1" i="1" dirty="0">
                <a:latin typeface="Rage Italic" panose="03070502040507070304" pitchFamily="66" charset="0"/>
              </a:rPr>
              <a:t>Thank you </a:t>
            </a:r>
            <a:endParaRPr lang="ar-JO" sz="5400" b="1" i="1" dirty="0">
              <a:latin typeface="Rage Italic" panose="030705020405070703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a:t>
            </a:r>
            <a:endParaRPr lang="ar-JO"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sz="4400" dirty="0">
                <a:solidFill>
                  <a:srgbClr val="FF0000"/>
                </a:solidFill>
              </a:rPr>
              <a:t>Heart Failure</a:t>
            </a:r>
          </a:p>
          <a:p>
            <a:pPr algn="l" rtl="0"/>
            <a:r>
              <a:rPr lang="en-US" sz="3200" dirty="0"/>
              <a:t>Definition</a:t>
            </a:r>
          </a:p>
          <a:p>
            <a:pPr algn="l" rtl="0"/>
            <a:r>
              <a:rPr lang="en-US" sz="3200" dirty="0"/>
              <a:t>Symptoms </a:t>
            </a:r>
          </a:p>
          <a:p>
            <a:pPr algn="l" rtl="0"/>
            <a:r>
              <a:rPr lang="en-US" sz="3200" dirty="0"/>
              <a:t>Etiology</a:t>
            </a:r>
          </a:p>
          <a:p>
            <a:pPr algn="l" rtl="0"/>
            <a:r>
              <a:rPr lang="en-US" sz="3200" dirty="0"/>
              <a:t>(NYHA ) classification</a:t>
            </a:r>
          </a:p>
          <a:p>
            <a:pPr algn="l" rtl="0"/>
            <a:r>
              <a:rPr lang="en-GB" sz="3200" dirty="0"/>
              <a:t>Toronto </a:t>
            </a:r>
            <a:r>
              <a:rPr lang="en-US" sz="3200" dirty="0"/>
              <a:t>Markers </a:t>
            </a:r>
          </a:p>
          <a:p>
            <a:pPr algn="l" rtl="0"/>
            <a:r>
              <a:rPr lang="en-US" sz="3200" dirty="0"/>
              <a:t>Risk Factors</a:t>
            </a:r>
          </a:p>
          <a:p>
            <a:pPr algn="l" rtl="0">
              <a:buFont typeface="Wingdings" panose="05000000000000000000" pitchFamily="2" charset="2"/>
              <a:buChar char="Ø"/>
            </a:pPr>
            <a:endParaRPr lang="en-US" sz="3200" dirty="0"/>
          </a:p>
          <a:p>
            <a:pPr algn="l" rtl="0">
              <a:buNone/>
            </a:pPr>
            <a:endParaRPr lang="en-US" sz="3200" dirty="0"/>
          </a:p>
          <a:p>
            <a:pPr algn="l" rtl="0">
              <a:buFont typeface="Wingdings" panose="05000000000000000000" pitchFamily="2" charset="2"/>
              <a:buChar char="Ø"/>
            </a:pPr>
            <a:endParaRPr lang="ar-JO"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00400"/>
            <a:ext cx="10972800" cy="3124200"/>
          </a:xfrm>
        </p:spPr>
        <p:txBody>
          <a:bodyPr>
            <a:normAutofit/>
          </a:bodyPr>
          <a:lstStyle/>
          <a:p>
            <a:pPr algn="ctr">
              <a:buNone/>
            </a:pPr>
            <a:r>
              <a:rPr lang="en-US" sz="5400" dirty="0">
                <a:solidFill>
                  <a:srgbClr val="0070C0"/>
                </a:solidFill>
              </a:rPr>
              <a:t>Introduction</a:t>
            </a:r>
            <a:r>
              <a:rPr lang="en-US" sz="5400" dirty="0"/>
              <a:t> </a:t>
            </a:r>
            <a:endParaRPr lang="ar-JO"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248"/>
            <a:ext cx="10972800" cy="1143000"/>
          </a:xfrm>
        </p:spPr>
        <p:txBody>
          <a:bodyPr>
            <a:normAutofit/>
          </a:bodyPr>
          <a:lstStyle/>
          <a:p>
            <a:r>
              <a:rPr lang="en-US" sz="4000" dirty="0"/>
              <a:t>Cardiovascular adaptation to pregnancy </a:t>
            </a:r>
            <a:endParaRPr lang="ar-JO" sz="4000" dirty="0"/>
          </a:p>
        </p:txBody>
      </p:sp>
      <p:pic>
        <p:nvPicPr>
          <p:cNvPr id="1026" name="Picture 2" descr="C:\Users\Admin\Desktop\received_1034121180376539.jpeg"/>
          <p:cNvPicPr>
            <a:picLocks noGrp="1" noChangeAspect="1" noChangeArrowheads="1"/>
          </p:cNvPicPr>
          <p:nvPr>
            <p:ph idx="1"/>
          </p:nvPr>
        </p:nvPicPr>
        <p:blipFill>
          <a:blip r:embed="rId3"/>
          <a:srcRect/>
          <a:stretch>
            <a:fillRect/>
          </a:stretch>
        </p:blipFill>
        <p:spPr bwMode="auto">
          <a:xfrm>
            <a:off x="1706880" y="2087880"/>
            <a:ext cx="8290560" cy="408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07" y="497611"/>
            <a:ext cx="10972800" cy="1143000"/>
          </a:xfrm>
        </p:spPr>
        <p:txBody>
          <a:bodyPr/>
          <a:lstStyle/>
          <a:p>
            <a:r>
              <a:rPr lang="en-GB" altLang="en-US" dirty="0" err="1"/>
              <a:t>Prepregnancy</a:t>
            </a:r>
            <a:r>
              <a:rPr lang="en-GB" altLang="en-US" dirty="0"/>
              <a:t> counselling </a:t>
            </a:r>
          </a:p>
        </p:txBody>
      </p:sp>
      <p:sp>
        <p:nvSpPr>
          <p:cNvPr id="3" name="Content Placeholder 2"/>
          <p:cNvSpPr>
            <a:spLocks noGrp="1"/>
          </p:cNvSpPr>
          <p:nvPr>
            <p:ph idx="1"/>
          </p:nvPr>
        </p:nvSpPr>
        <p:spPr/>
        <p:txBody>
          <a:bodyPr>
            <a:noAutofit/>
          </a:bodyPr>
          <a:lstStyle/>
          <a:p>
            <a:pPr algn="l" rtl="0"/>
            <a:r>
              <a:rPr lang="en-US" sz="2800" dirty="0"/>
              <a:t>Most women with heart disease will be aware of their condition prior to becoming pregnant </a:t>
            </a:r>
          </a:p>
          <a:p>
            <a:pPr algn="l" rtl="0"/>
            <a:r>
              <a:rPr lang="en-US" sz="2800" dirty="0"/>
              <a:t> Ideally, these women should be fully assessed by an obstetrician and cardiologist before embarking on a pregnancy and the maternal and fetal risks carefully explained.</a:t>
            </a:r>
          </a:p>
          <a:p>
            <a:pPr algn="l" rtl="0"/>
            <a:r>
              <a:rPr lang="en-US" sz="2800" dirty="0"/>
              <a:t> A plan to optimize medication should be made .</a:t>
            </a:r>
          </a:p>
          <a:p>
            <a:pPr algn="l" rtl="0"/>
            <a:r>
              <a:rPr lang="en-US" sz="2800" dirty="0"/>
              <a:t>if there is a possibility that the heart disease will require surgical correction .</a:t>
            </a:r>
          </a:p>
          <a:p>
            <a:pPr algn="l" rtl="0"/>
            <a:r>
              <a:rPr lang="en-US" sz="2800" dirty="0"/>
              <a:t>it is recommended that this should be undertaken before a pregnancy.</a:t>
            </a:r>
            <a:endParaRPr lang="en-GB"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eived_999729020479957.jpeg"/>
          <p:cNvPicPr>
            <a:picLocks noChangeAspect="1"/>
          </p:cNvPicPr>
          <p:nvPr/>
        </p:nvPicPr>
        <p:blipFill>
          <a:blip r:embed="rId2"/>
          <a:stretch>
            <a:fillRect/>
          </a:stretch>
        </p:blipFill>
        <p:spPr>
          <a:xfrm>
            <a:off x="1710813" y="767530"/>
            <a:ext cx="8177981" cy="55300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304206" cy="814996"/>
          </a:xfrm>
        </p:spPr>
        <p:txBody>
          <a:bodyPr>
            <a:normAutofit/>
          </a:bodyPr>
          <a:lstStyle/>
          <a:p>
            <a:r>
              <a:rPr lang="en-GB" altLang="en-US" sz="4400" dirty="0"/>
              <a:t>Antenatal management </a:t>
            </a:r>
          </a:p>
        </p:txBody>
      </p:sp>
      <p:sp>
        <p:nvSpPr>
          <p:cNvPr id="3" name="Content Placeholder 2"/>
          <p:cNvSpPr>
            <a:spLocks noGrp="1"/>
          </p:cNvSpPr>
          <p:nvPr>
            <p:ph idx="1"/>
          </p:nvPr>
        </p:nvSpPr>
        <p:spPr/>
        <p:txBody>
          <a:bodyPr>
            <a:noAutofit/>
          </a:bodyPr>
          <a:lstStyle/>
          <a:p>
            <a:pPr algn="l" rtl="0"/>
            <a:r>
              <a:rPr lang="en-US" sz="2000" dirty="0"/>
              <a:t>Experienced physicians and obstetricians should manage pregnant women with  significant heart disease in a joint obstetric/cardiac clinic.</a:t>
            </a:r>
          </a:p>
          <a:p>
            <a:pPr algn="l" rtl="0">
              <a:buNone/>
            </a:pPr>
            <a:r>
              <a:rPr lang="en-US" sz="2000" dirty="0"/>
              <a:t> </a:t>
            </a:r>
          </a:p>
          <a:p>
            <a:pPr algn="l" rtl="0"/>
            <a:r>
              <a:rPr lang="en-US" sz="2000" dirty="0"/>
              <a:t> Continuity of care makes the detection of subtle changes in maternal wellbeing more likely.</a:t>
            </a:r>
          </a:p>
          <a:p>
            <a:pPr algn="l" rtl="0"/>
            <a:endParaRPr lang="en-US" sz="2000" dirty="0"/>
          </a:p>
          <a:p>
            <a:pPr algn="l" rtl="0"/>
            <a:r>
              <a:rPr lang="en-US" sz="2000" dirty="0"/>
              <a:t> In trying to distinguish between ‘normal’ symptoms of pregnancy and impending cardiac failure, it is important to ask the pregnant woman if she has noted any breathlessness, particularly at night, any change in her heart rate or rhythm, any increased tiredness or a reduction in exercise tolerance .</a:t>
            </a:r>
          </a:p>
          <a:p>
            <a:pPr algn="l" rtl="0"/>
            <a:endParaRPr lang="en-US" sz="2000" dirty="0"/>
          </a:p>
          <a:p>
            <a:pPr algn="l" rtl="0"/>
            <a:r>
              <a:rPr lang="en-US" sz="2000" dirty="0"/>
              <a:t> Routine physical examination should include pulse rate, blood pressure, jugular venous pressure, heart sounds, ankle and sacral </a:t>
            </a:r>
            <a:r>
              <a:rPr lang="en-US" sz="2000" dirty="0" err="1"/>
              <a:t>oedema</a:t>
            </a:r>
            <a:r>
              <a:rPr lang="en-US" sz="2000" dirty="0"/>
              <a:t> and presence of basal </a:t>
            </a:r>
            <a:r>
              <a:rPr lang="en-US" sz="2000" dirty="0" err="1"/>
              <a:t>crepitations</a:t>
            </a:r>
            <a:r>
              <a:rPr lang="en-US" sz="2000" dirty="0"/>
              <a:t>. </a:t>
            </a:r>
            <a:endParaRPr lang="en-GB"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801"/>
            <a:ext cx="10972800" cy="1143000"/>
          </a:xfrm>
        </p:spPr>
        <p:txBody>
          <a:bodyPr/>
          <a:lstStyle/>
          <a:p>
            <a:r>
              <a:rPr lang="en-GB" altLang="en-US" dirty="0"/>
              <a:t>Antenatal management </a:t>
            </a:r>
          </a:p>
        </p:txBody>
      </p:sp>
      <p:sp>
        <p:nvSpPr>
          <p:cNvPr id="3" name="Content Placeholder 2"/>
          <p:cNvSpPr>
            <a:spLocks noGrp="1"/>
          </p:cNvSpPr>
          <p:nvPr>
            <p:ph idx="1"/>
          </p:nvPr>
        </p:nvSpPr>
        <p:spPr>
          <a:xfrm>
            <a:off x="557842" y="1969985"/>
            <a:ext cx="10972800" cy="4389120"/>
          </a:xfrm>
        </p:spPr>
        <p:txBody>
          <a:bodyPr>
            <a:normAutofit fontScale="25000" lnSpcReduction="20000"/>
          </a:bodyPr>
          <a:lstStyle/>
          <a:p>
            <a:pPr algn="l" rtl="0">
              <a:buNone/>
            </a:pPr>
            <a:r>
              <a:rPr lang="en-US" sz="8000" dirty="0"/>
              <a:t>Most women will remain well during the antenatal period and outpatient </a:t>
            </a:r>
          </a:p>
          <a:p>
            <a:pPr algn="l" rtl="0">
              <a:buNone/>
            </a:pPr>
            <a:r>
              <a:rPr lang="en-US" sz="8000" dirty="0"/>
              <a:t>management is usually possible, although women should be advised to have a low </a:t>
            </a:r>
          </a:p>
          <a:p>
            <a:pPr algn="l" rtl="0">
              <a:buNone/>
            </a:pPr>
            <a:r>
              <a:rPr lang="en-US" sz="8000" dirty="0"/>
              <a:t>threshold for reducing their normal physical activities . </a:t>
            </a:r>
          </a:p>
          <a:p>
            <a:pPr algn="l" rtl="0">
              <a:buNone/>
            </a:pPr>
            <a:endParaRPr lang="en-US" sz="8000" dirty="0"/>
          </a:p>
          <a:p>
            <a:pPr algn="l" rtl="0">
              <a:buNone/>
            </a:pPr>
            <a:r>
              <a:rPr lang="en-US" sz="8000" dirty="0"/>
              <a:t>Echocardiography is non-invasive and useful in its ability to serially assess </a:t>
            </a:r>
          </a:p>
          <a:p>
            <a:pPr algn="l" rtl="0">
              <a:buNone/>
            </a:pPr>
            <a:r>
              <a:rPr lang="en-US" sz="8000" dirty="0"/>
              <a:t>function and valves, and an echocardiogram at the booking visit and at around 28 </a:t>
            </a:r>
          </a:p>
          <a:p>
            <a:pPr algn="l" rtl="0">
              <a:buNone/>
            </a:pPr>
            <a:r>
              <a:rPr lang="en-US" sz="8000" dirty="0"/>
              <a:t>weeks’ gestation is usual. Any signs of deteriorating cardiac status should be </a:t>
            </a:r>
          </a:p>
          <a:p>
            <a:pPr algn="l" rtl="0">
              <a:buNone/>
            </a:pPr>
            <a:r>
              <a:rPr lang="en-US" sz="8000" dirty="0"/>
              <a:t>carefully investigated and treated. </a:t>
            </a:r>
          </a:p>
          <a:p>
            <a:pPr algn="l" rtl="0">
              <a:buNone/>
            </a:pPr>
            <a:endParaRPr lang="en-US" sz="8000" dirty="0"/>
          </a:p>
          <a:p>
            <a:pPr algn="l" rtl="0">
              <a:buNone/>
            </a:pPr>
            <a:r>
              <a:rPr lang="en-US" sz="8000" dirty="0"/>
              <a:t>Anticoagulation is essential in patients with congenital heart disease who have </a:t>
            </a:r>
          </a:p>
          <a:p>
            <a:pPr algn="l" rtl="0">
              <a:buNone/>
            </a:pPr>
            <a:r>
              <a:rPr lang="en-US" sz="8000" dirty="0"/>
              <a:t>pulmonary hypertension (PH) or artificial valve replacements, and in those in or </a:t>
            </a:r>
          </a:p>
          <a:p>
            <a:pPr algn="l" rtl="0">
              <a:buNone/>
            </a:pPr>
            <a:r>
              <a:rPr lang="en-US" sz="8000" dirty="0"/>
              <a:t>at risk of </a:t>
            </a:r>
            <a:r>
              <a:rPr lang="en-US" sz="8000" dirty="0" err="1"/>
              <a:t>atrial</a:t>
            </a:r>
            <a:r>
              <a:rPr lang="en-US" sz="8000" dirty="0"/>
              <a:t> fibrillation. The use of anticoagulants during pregnancy is a </a:t>
            </a:r>
          </a:p>
          <a:p>
            <a:pPr algn="l" rtl="0">
              <a:buNone/>
            </a:pPr>
            <a:r>
              <a:rPr lang="en-US" sz="8000" dirty="0"/>
              <a:t>complicated issue because </a:t>
            </a:r>
            <a:r>
              <a:rPr lang="en-US" sz="8000" dirty="0" err="1"/>
              <a:t>warfarin</a:t>
            </a:r>
            <a:r>
              <a:rPr lang="en-US" sz="8000" dirty="0"/>
              <a:t> is </a:t>
            </a:r>
            <a:r>
              <a:rPr lang="en-US" sz="8000" dirty="0" err="1"/>
              <a:t>teratogenic</a:t>
            </a:r>
            <a:r>
              <a:rPr lang="en-US" sz="8000" dirty="0"/>
              <a:t> if used in the first trimester, and </a:t>
            </a:r>
          </a:p>
          <a:p>
            <a:pPr algn="l" rtl="0">
              <a:buNone/>
            </a:pPr>
            <a:r>
              <a:rPr lang="en-US" sz="8000" dirty="0"/>
              <a:t>is linked with fetal intracranial </a:t>
            </a:r>
            <a:r>
              <a:rPr lang="en-US" sz="8000" dirty="0" err="1"/>
              <a:t>haemorrhage</a:t>
            </a:r>
            <a:r>
              <a:rPr lang="en-US" sz="8000" dirty="0"/>
              <a:t> in the third trimester. </a:t>
            </a:r>
            <a:r>
              <a:rPr lang="en-US" sz="8000" dirty="0">
                <a:solidFill>
                  <a:srgbClr val="FF0000"/>
                </a:solidFill>
              </a:rPr>
              <a:t>Low- </a:t>
            </a:r>
          </a:p>
          <a:p>
            <a:pPr algn="l" rtl="0">
              <a:buNone/>
            </a:pPr>
            <a:r>
              <a:rPr lang="en-US" sz="8000" dirty="0">
                <a:solidFill>
                  <a:srgbClr val="FF0000"/>
                </a:solidFill>
              </a:rPr>
              <a:t>molecular-weight heparin</a:t>
            </a:r>
            <a:r>
              <a:rPr lang="en-US" sz="8000" dirty="0"/>
              <a:t> is often used as an alternative to </a:t>
            </a:r>
            <a:r>
              <a:rPr lang="en-US" sz="8000" dirty="0" err="1"/>
              <a:t>warfarin</a:t>
            </a:r>
            <a:r>
              <a:rPr lang="en-US" sz="8000" dirty="0"/>
              <a:t>, especially in </a:t>
            </a:r>
          </a:p>
          <a:p>
            <a:pPr algn="l" rtl="0">
              <a:buNone/>
            </a:pPr>
            <a:r>
              <a:rPr lang="en-US" sz="8000" dirty="0"/>
              <a:t>the first and third trimester, and can be titrated using factor </a:t>
            </a:r>
            <a:r>
              <a:rPr lang="en-US" sz="8000" dirty="0" err="1"/>
              <a:t>Xa</a:t>
            </a:r>
            <a:r>
              <a:rPr lang="en-US" sz="8000" dirty="0"/>
              <a:t> levels.</a:t>
            </a:r>
            <a:endParaRPr lang="en-GB"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4231</Words>
  <Application>Microsoft Office PowerPoint</Application>
  <PresentationFormat>Widescreen</PresentationFormat>
  <Paragraphs>159</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Cardiac problems in pregnanacy  </vt:lpstr>
      <vt:lpstr>Contents </vt:lpstr>
      <vt:lpstr>Contents </vt:lpstr>
      <vt:lpstr>PowerPoint Presentation</vt:lpstr>
      <vt:lpstr>Cardiovascular adaptation to pregnancy </vt:lpstr>
      <vt:lpstr>Prepregnancy counselling </vt:lpstr>
      <vt:lpstr>PowerPoint Presentation</vt:lpstr>
      <vt:lpstr>Antenatal management </vt:lpstr>
      <vt:lpstr>Antenatal management </vt:lpstr>
      <vt:lpstr>High-risk cardiac conditions</vt:lpstr>
      <vt:lpstr>Fetal risks of maternal cardiac disease </vt:lpstr>
      <vt:lpstr>Question</vt:lpstr>
      <vt:lpstr>PowerPoint Presentation</vt:lpstr>
      <vt:lpstr>PowerPoint Presentation</vt:lpstr>
      <vt:lpstr>Revision Question </vt:lpstr>
      <vt:lpstr>PowerPoint Presentation</vt:lpstr>
      <vt:lpstr>Definition </vt:lpstr>
      <vt:lpstr>Symptoms </vt:lpstr>
      <vt:lpstr>Etiology </vt:lpstr>
      <vt:lpstr>PowerPoint Presentation</vt:lpstr>
      <vt:lpstr>PowerPoint Presentation</vt:lpstr>
      <vt:lpstr>PowerPoint Presentation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boragheb</dc:creator>
  <cp:lastModifiedBy>khaloood1998@outlook.com</cp:lastModifiedBy>
  <cp:revision>77</cp:revision>
  <dcterms:created xsi:type="dcterms:W3CDTF">2020-07-24T12:34:00Z</dcterms:created>
  <dcterms:modified xsi:type="dcterms:W3CDTF">2020-08-09T05:12:39Z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2057-11.2.0.9453</vt:lpwstr>
  </property>
</Properties>
</file>