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74" r:id="rId6"/>
    <p:sldId id="282" r:id="rId7"/>
    <p:sldId id="283" r:id="rId8"/>
    <p:sldId id="284" r:id="rId9"/>
    <p:sldId id="276" r:id="rId10"/>
    <p:sldId id="277" r:id="rId11"/>
    <p:sldId id="279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theme" Target="theme/theme1.xml" /><Relationship Id="rId2" Type="http://schemas.openxmlformats.org/officeDocument/2006/relationships/customXml" Target="../customXml/item2.xml" /><Relationship Id="rId16" Type="http://schemas.openxmlformats.org/officeDocument/2006/relationships/viewProps" Target="viewProp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5" Type="http://schemas.openxmlformats.org/officeDocument/2006/relationships/slide" Target="slides/slide1.xml" /><Relationship Id="rId15" Type="http://schemas.openxmlformats.org/officeDocument/2006/relationships/presProps" Target="presProps.xml" /><Relationship Id="rId10" Type="http://schemas.openxmlformats.org/officeDocument/2006/relationships/slide" Target="slides/slide6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DA03A-188D-40E0-A112-98F5D60ADC4F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F49CDA-0815-49D3-B1C2-4D80496C3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47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849C10-BA48-438D-A1C2-3EA58D5B5E1C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0506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100CD489-FECF-426B-80C3-BDC67B1B3E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F53ABE75-41DB-4809-AF25-8E32641B081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Retics index= 1%  HCT=15%    Normal= 45%</a:t>
            </a:r>
          </a:p>
          <a:p>
            <a:pPr eaLnBrk="1" hangingPunct="1"/>
            <a:r>
              <a:rPr lang="en-US" altLang="en-US" dirty="0"/>
              <a:t>0.33%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Retics index=3%   HCT= 15%     Normal= 45%     1%    </a:t>
            </a:r>
          </a:p>
          <a:p>
            <a:pPr eaLnBrk="1" hangingPunct="1"/>
            <a:r>
              <a:rPr lang="en-US" altLang="en-US" dirty="0"/>
              <a:t> </a:t>
            </a:r>
          </a:p>
          <a:p>
            <a:pPr eaLnBrk="1" hangingPunct="1"/>
            <a:r>
              <a:rPr lang="en-US" altLang="en-US" dirty="0"/>
              <a:t>1/2.5= 0.4 </a:t>
            </a:r>
            <a:r>
              <a:rPr lang="en-US" altLang="en-US" dirty="0" err="1"/>
              <a:t>recticulocyte</a:t>
            </a:r>
            <a:r>
              <a:rPr lang="en-US" altLang="en-US" dirty="0"/>
              <a:t> production index</a:t>
            </a:r>
          </a:p>
          <a:p>
            <a:pPr eaLnBrk="1" hangingPunct="1"/>
            <a:r>
              <a:rPr lang="en-US" altLang="en-US" dirty="0"/>
              <a:t>The bone marrow is not putting enough retics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Retics index=18%   HCT=15%        Normal=45%  6%</a:t>
            </a:r>
          </a:p>
          <a:p>
            <a:pPr eaLnBrk="1" hangingPunct="1"/>
            <a:r>
              <a:rPr lang="en-US" altLang="en-US" dirty="0"/>
              <a:t>6/2.5 =2.4  the bone marrow is putting enough retics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 </a:t>
            </a: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4EFC27F4-CEB7-4EA8-96A5-2ED805ED1D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7EE281F-1A64-4009-8392-B1D64D116DCA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CB8EF-2F52-43A6-888A-C055C5444F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0057FF-6032-403B-AB21-66ED1F8B5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C6B4E-D88A-406E-9C2A-C5019D601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0C0C8A-160B-4E2A-944B-C46F75A3F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065EB-AD78-4247-A6B4-C7BE44478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4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87119-008B-44BA-A019-FDFD5D617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6763E6-66C4-4B92-9A62-A79727C6B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18563-1422-4655-8472-7E1656557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F079C-2F18-4CE5-9F2A-A3D2E7E47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5A736-8BB3-49C7-BDE3-F6E8A3C79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95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42F4FC-D655-463E-A34B-4921C39CD8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B0997-B475-4A7D-A162-7075198D9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513AD-AE63-479E-9526-D1F1EDEF6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FBA33-98E7-4C3F-81F3-78A600F80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B8020-CFFF-4E4E-A284-CF97F0068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20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D666C-9559-41E6-AADA-EEE32A062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954BB-3876-41B2-93A8-814C10C73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F5A36E-9EA0-456B-9FF1-0EBEBD848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88D978-B797-42E2-8D68-A49AB9FCA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68118-0E5A-4AB2-B1F8-FFC8FAA82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43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F434-3350-451B-A65E-9054E103A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60A6C4-9CFA-413F-97E2-DAB2ED950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E695F-D127-49ED-BD0D-692FD9AE6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29422-6685-4E6D-948C-1DF818DD2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118CE-61EE-4DD2-B7F9-40982E0D0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95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A6824-45D4-460C-8901-D4511543A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B76B5-4D1D-428E-BCAD-039CF7C21D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BA0926-6C89-434B-A8FA-4E42BBCFE9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2DFB33-33B6-43F6-A351-B65E65B85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4EEA44-D779-44EC-B806-D24FB6327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FA2D8A-E226-412D-A839-D9E6F0270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385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7964E-80E0-443E-B22F-ED720888F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6D161F-971B-4285-A4DB-932E77448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8FE952-6946-45D4-87C1-0A2DF403FC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E98D9D-4D2B-46B6-9A60-E09BEC2407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F86FD2-2929-4B61-8D55-BF09FA19E0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8A05A9-A121-41CE-A020-43DB2362B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875DE1-CB98-4C83-846F-41A5F5867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A45EA3-59D9-4329-A2B0-56D562821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447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0CCED-763E-467D-BED3-21B62A8FF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7A97AA-1AE5-435F-86F1-A5E0DDA3A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64F7EB-04FB-4752-82E8-25CE31718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9D5817-711F-4EF3-8F05-CB55CD94F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2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115C17-87AC-476C-A8D3-92D906825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976B55-4828-43D8-A70D-22D0F9DD5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3F3461-2BE8-42EB-9DC6-A5A85846A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98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C77F0-C236-4936-8366-3E604E3A3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9962A-DC14-4987-8498-457CC943D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9EBADE-5D5A-4B3C-BC61-EC6F1FE9A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237449-E84F-4579-8F7B-16D52BC3B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1E9B0-8EEB-410B-815A-E760FD06E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CA71E5-3B27-48EB-8A42-9FA4FCC52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36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59EA3-771E-423E-BDC3-2B1003099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8890BA-99D7-4082-8DFE-382B6D1680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C99FD6-7280-4EC2-9801-64745A028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8DC6F0-C171-4E22-97A8-3222CB121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E98F-D752-4929-8D10-F423360BFEA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7DFDC9-C8D0-44CA-87BA-A9B2D7503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8B4F97-8532-46A3-821D-EC9BA1FCA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097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AEE402-4B19-4705-8D04-297C59F89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FD2137-2B74-4CA6-BB30-CF7C974B2A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48EBD-48A4-417D-9CFB-E04D0E935E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FE98F-D752-4929-8D10-F423360BFEA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EFF6D-1B87-41CF-B2C4-3BEBD30D54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7A1D0-82BA-45BB-8856-E75E387F6B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0EC56-10BA-41B7-B0D0-E7F5B345C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224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E1551D-CB67-4BDE-A98E-D2C0F8B4B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solidFill>
                  <a:srgbClr val="FFFFFF"/>
                </a:solidFill>
              </a:rPr>
              <a:t>Hemoglobinopathies and workup with anemia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B6222F-7A4F-437E-842B-F4E3335FD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Dr. ARWA RAWASHDEH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98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AC5782D3-6CED-43A7-BE35-09C48F809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6">
            <a:extLst>
              <a:ext uri="{FF2B5EF4-FFF2-40B4-BE49-F238E27FC236}">
                <a16:creationId xmlns:a16="http://schemas.microsoft.com/office/drawing/2014/main" id="{6721F593-ECD2-4B5B-AAE4-0866A4CDC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989586" y="1070835"/>
            <a:ext cx="687754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7">
            <a:extLst>
              <a:ext uri="{FF2B5EF4-FFF2-40B4-BE49-F238E27FC236}">
                <a16:creationId xmlns:a16="http://schemas.microsoft.com/office/drawing/2014/main" id="{71DEE99F-D18C-4025-BA3F-CEBF5258E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988949" y="803186"/>
            <a:ext cx="40937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Rectangle 8">
            <a:extLst>
              <a:ext uri="{FF2B5EF4-FFF2-40B4-BE49-F238E27FC236}">
                <a16:creationId xmlns:a16="http://schemas.microsoft.com/office/drawing/2014/main" id="{976FA5D9-3A7C-4FA7-9BA8-1905D703F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513372" y="804101"/>
            <a:ext cx="3880238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2551A41D-F705-4837-8554-33617E8A0EA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" r="3038" b="-2"/>
          <a:stretch/>
        </p:blipFill>
        <p:spPr>
          <a:xfrm>
            <a:off x="804101" y="804101"/>
            <a:ext cx="6730556" cy="5249798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94E3F81-3D06-43FA-AFD9-AB7E58AB66B0}"/>
              </a:ext>
            </a:extLst>
          </p:cNvPr>
          <p:cNvSpPr txBox="1"/>
          <p:nvPr/>
        </p:nvSpPr>
        <p:spPr>
          <a:xfrm>
            <a:off x="7835105" y="3072208"/>
            <a:ext cx="3264916" cy="26606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The Hb molecules in their deoxygenated state begin to aggregate with bone anther to form long sickle shaped fiber</a:t>
            </a:r>
          </a:p>
        </p:txBody>
      </p:sp>
      <p:sp>
        <p:nvSpPr>
          <p:cNvPr id="79" name="Rectangle 8">
            <a:extLst>
              <a:ext uri="{FF2B5EF4-FFF2-40B4-BE49-F238E27FC236}">
                <a16:creationId xmlns:a16="http://schemas.microsoft.com/office/drawing/2014/main" id="{4652D57C-331F-43B8-9C07-69FBA9C02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671258" y="1530154"/>
            <a:ext cx="520741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3946BFFD-2EFA-4554-932A-6132D284AE0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23" b="20607"/>
          <a:stretch/>
        </p:blipFill>
        <p:spPr>
          <a:xfrm>
            <a:off x="457200" y="457200"/>
            <a:ext cx="11277600" cy="594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Freeform: Shape 70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912A1CC4-1490-4C11-9735-5BC5EDD1ABF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367"/>
          <a:stretch/>
        </p:blipFill>
        <p:spPr>
          <a:xfrm>
            <a:off x="1460597" y="10"/>
            <a:ext cx="9270806" cy="6857990"/>
          </a:xfrm>
          <a:custGeom>
            <a:avLst/>
            <a:gdLst/>
            <a:ahLst/>
            <a:cxnLst/>
            <a:rect l="l" t="t" r="r" b="b"/>
            <a:pathLst>
              <a:path w="9270806" h="6858000">
                <a:moveTo>
                  <a:pt x="1503712" y="0"/>
                </a:moveTo>
                <a:lnTo>
                  <a:pt x="7767094" y="0"/>
                </a:lnTo>
                <a:lnTo>
                  <a:pt x="7913128" y="139721"/>
                </a:lnTo>
                <a:cubicBezTo>
                  <a:pt x="8751971" y="981521"/>
                  <a:pt x="9270806" y="2144457"/>
                  <a:pt x="9270806" y="3429000"/>
                </a:cubicBezTo>
                <a:cubicBezTo>
                  <a:pt x="9270806" y="4713544"/>
                  <a:pt x="8751971" y="5876479"/>
                  <a:pt x="7913128" y="6718279"/>
                </a:cubicBezTo>
                <a:lnTo>
                  <a:pt x="7767094" y="6858000"/>
                </a:lnTo>
                <a:lnTo>
                  <a:pt x="1503712" y="6858000"/>
                </a:lnTo>
                <a:lnTo>
                  <a:pt x="1357679" y="6718279"/>
                </a:lnTo>
                <a:cubicBezTo>
                  <a:pt x="518835" y="5876479"/>
                  <a:pt x="0" y="4713544"/>
                  <a:pt x="0" y="3429000"/>
                </a:cubicBezTo>
                <a:cubicBezTo>
                  <a:pt x="0" y="2144457"/>
                  <a:pt x="518835" y="981521"/>
                  <a:pt x="1357679" y="139721"/>
                </a:cubicBezTo>
                <a:close/>
              </a:path>
            </a:pathLst>
          </a:cu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41169BFB-7867-4D64-BEB4-83A12BBBB1B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367"/>
          <a:stretch/>
        </p:blipFill>
        <p:spPr>
          <a:xfrm>
            <a:off x="1460597" y="10"/>
            <a:ext cx="9270806" cy="6857990"/>
          </a:xfrm>
          <a:custGeom>
            <a:avLst/>
            <a:gdLst/>
            <a:ahLst/>
            <a:cxnLst/>
            <a:rect l="l" t="t" r="r" b="b"/>
            <a:pathLst>
              <a:path w="9270806" h="6858000">
                <a:moveTo>
                  <a:pt x="1503712" y="0"/>
                </a:moveTo>
                <a:lnTo>
                  <a:pt x="7767094" y="0"/>
                </a:lnTo>
                <a:lnTo>
                  <a:pt x="7913128" y="139721"/>
                </a:lnTo>
                <a:cubicBezTo>
                  <a:pt x="8751971" y="981521"/>
                  <a:pt x="9270806" y="2144457"/>
                  <a:pt x="9270806" y="3429000"/>
                </a:cubicBezTo>
                <a:cubicBezTo>
                  <a:pt x="9270806" y="4713544"/>
                  <a:pt x="8751971" y="5876479"/>
                  <a:pt x="7913128" y="6718279"/>
                </a:cubicBezTo>
                <a:lnTo>
                  <a:pt x="7767094" y="6858000"/>
                </a:lnTo>
                <a:lnTo>
                  <a:pt x="1503712" y="6858000"/>
                </a:lnTo>
                <a:lnTo>
                  <a:pt x="1357679" y="6718279"/>
                </a:lnTo>
                <a:cubicBezTo>
                  <a:pt x="518835" y="5876479"/>
                  <a:pt x="0" y="4713544"/>
                  <a:pt x="0" y="3429000"/>
                </a:cubicBezTo>
                <a:cubicBezTo>
                  <a:pt x="0" y="2144457"/>
                  <a:pt x="518835" y="981521"/>
                  <a:pt x="1357679" y="139721"/>
                </a:cubicBezTo>
                <a:close/>
              </a:path>
            </a:pathLst>
          </a:cu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38387504-16AB-43D9-96F1-BC5D0DA0FB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81956" y="643467"/>
            <a:ext cx="7428088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>
            <a:extLst>
              <a:ext uri="{FF2B5EF4-FFF2-40B4-BE49-F238E27FC236}">
                <a16:creationId xmlns:a16="http://schemas.microsoft.com/office/drawing/2014/main" id="{3949A4C9-D91D-4E30-A611-5C2BBB92405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28" y="991673"/>
            <a:ext cx="6499538" cy="4874654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173BEA1-3E13-4E59-BB2F-ACEF5E477867}"/>
              </a:ext>
            </a:extLst>
          </p:cNvPr>
          <p:cNvSpPr txBox="1"/>
          <p:nvPr/>
        </p:nvSpPr>
        <p:spPr>
          <a:xfrm>
            <a:off x="8243668" y="1209823"/>
            <a:ext cx="3948331" cy="50080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Case 1 : Retics count= 1%  HCT=15%    Normal= 45%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Retic index= 0.33%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Case 2: Retics count=3%   HCT= 15%     Normal= 45%    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Retic index=1%   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1/2.5= 0.4 reticulocyte production index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The bone marrow is not putting enough retics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Case 3= Retics index=18%   HCT=15%        Normal=45%  6%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6/2.5 =2.4  the bone marrow is putting enough retics 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43573EFB-E773-46FC-B866-B57ED2E390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983434" y="640080"/>
            <a:ext cx="2296028" cy="3569741"/>
          </a:xfrm>
          <a:custGeom>
            <a:avLst/>
            <a:gdLst>
              <a:gd name="connsiteX0" fmla="*/ 2296028 w 2296028"/>
              <a:gd name="connsiteY0" fmla="*/ 3569741 h 3569741"/>
              <a:gd name="connsiteX1" fmla="*/ 459 w 2296028"/>
              <a:gd name="connsiteY1" fmla="*/ 3569741 h 3569741"/>
              <a:gd name="connsiteX2" fmla="*/ 0 w 2296028"/>
              <a:gd name="connsiteY2" fmla="*/ 3248180 h 3569741"/>
              <a:gd name="connsiteX3" fmla="*/ 2011607 w 2296028"/>
              <a:gd name="connsiteY3" fmla="*/ 3249283 h 3569741"/>
              <a:gd name="connsiteX4" fmla="*/ 2011607 w 2296028"/>
              <a:gd name="connsiteY4" fmla="*/ 0 h 3569741"/>
              <a:gd name="connsiteX5" fmla="*/ 2296028 w 2296028"/>
              <a:gd name="connsiteY5" fmla="*/ 0 h 3569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96028" h="3569741">
                <a:moveTo>
                  <a:pt x="2296028" y="3569741"/>
                </a:moveTo>
                <a:lnTo>
                  <a:pt x="459" y="3569741"/>
                </a:lnTo>
                <a:cubicBezTo>
                  <a:pt x="-459" y="3458756"/>
                  <a:pt x="918" y="3359164"/>
                  <a:pt x="0" y="3248180"/>
                </a:cubicBezTo>
                <a:lnTo>
                  <a:pt x="2011607" y="3249283"/>
                </a:lnTo>
                <a:lnTo>
                  <a:pt x="2011607" y="0"/>
                </a:lnTo>
                <a:lnTo>
                  <a:pt x="2296028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Freeform: Shape 70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9511E3CD-D715-4795-9CFA-F1310DB5C0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68"/>
          <a:stretch/>
        </p:blipFill>
        <p:spPr bwMode="auto">
          <a:xfrm>
            <a:off x="1460597" y="10"/>
            <a:ext cx="9270806" cy="6857990"/>
          </a:xfrm>
          <a:custGeom>
            <a:avLst/>
            <a:gdLst/>
            <a:ahLst/>
            <a:cxnLst/>
            <a:rect l="l" t="t" r="r" b="b"/>
            <a:pathLst>
              <a:path w="9270806" h="6858000">
                <a:moveTo>
                  <a:pt x="1503712" y="0"/>
                </a:moveTo>
                <a:lnTo>
                  <a:pt x="7767094" y="0"/>
                </a:lnTo>
                <a:lnTo>
                  <a:pt x="7913128" y="139721"/>
                </a:lnTo>
                <a:cubicBezTo>
                  <a:pt x="8751971" y="981521"/>
                  <a:pt x="9270806" y="2144457"/>
                  <a:pt x="9270806" y="3429000"/>
                </a:cubicBezTo>
                <a:cubicBezTo>
                  <a:pt x="9270806" y="4713544"/>
                  <a:pt x="8751971" y="5876479"/>
                  <a:pt x="7913128" y="6718279"/>
                </a:cubicBezTo>
                <a:lnTo>
                  <a:pt x="7767094" y="6858000"/>
                </a:lnTo>
                <a:lnTo>
                  <a:pt x="1503712" y="6858000"/>
                </a:lnTo>
                <a:lnTo>
                  <a:pt x="1357679" y="6718279"/>
                </a:lnTo>
                <a:cubicBezTo>
                  <a:pt x="518835" y="5876479"/>
                  <a:pt x="0" y="4713544"/>
                  <a:pt x="0" y="3429000"/>
                </a:cubicBezTo>
                <a:cubicBezTo>
                  <a:pt x="0" y="2144457"/>
                  <a:pt x="518835" y="981521"/>
                  <a:pt x="1357679" y="13972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A48DAC9-47B5-48C3-BFE6-CB844E8BCB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9523"/>
          <a:stretch/>
        </p:blipFill>
        <p:spPr>
          <a:xfrm>
            <a:off x="456817" y="456986"/>
            <a:ext cx="11277600" cy="5943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9C3ED3DEA17740B4EB3533678EA4C2" ma:contentTypeVersion="2" ma:contentTypeDescription="Create a new document." ma:contentTypeScope="" ma:versionID="efe68d5bfe16a8930d63b5bc9d503ea4">
  <xsd:schema xmlns:xsd="http://www.w3.org/2001/XMLSchema" xmlns:xs="http://www.w3.org/2001/XMLSchema" xmlns:p="http://schemas.microsoft.com/office/2006/metadata/properties" xmlns:ns2="149687d4-d180-482e-8c72-8a95e3dd3821" targetNamespace="http://schemas.microsoft.com/office/2006/metadata/properties" ma:root="true" ma:fieldsID="ab8c008b876bd206f6ba4931f36fbb6d" ns2:_="">
    <xsd:import namespace="149687d4-d180-482e-8c72-8a95e3dd38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9687d4-d180-482e-8c72-8a95e3dd38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41F06B8-BEB3-4534-AB55-CC218D834B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EA5DE7-6830-45FF-9774-A0B061EEE98E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149687d4-d180-482e-8c72-8a95e3dd3821"/>
  </ds:schemaRefs>
</ds:datastoreItem>
</file>

<file path=customXml/itemProps3.xml><?xml version="1.0" encoding="utf-8"?>
<ds:datastoreItem xmlns:ds="http://schemas.openxmlformats.org/officeDocument/2006/customXml" ds:itemID="{B34E5970-E4C6-4CDC-BEB1-4A3DB11F8B54}">
  <ds:schemaRefs>
    <ds:schemaRef ds:uri="http://schemas.microsoft.com/office/2006/metadata/propertie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186</Words>
  <Application>Microsoft Office PowerPoint</Application>
  <PresentationFormat>Widescreen</PresentationFormat>
  <Paragraphs>30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Hemoglobinopathies and workup with anemia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arwa rawashdeh</dc:creator>
  <cp:lastModifiedBy>Sanabil Hassanat</cp:lastModifiedBy>
  <cp:revision>5</cp:revision>
  <dcterms:created xsi:type="dcterms:W3CDTF">2022-04-03T07:52:26Z</dcterms:created>
  <dcterms:modified xsi:type="dcterms:W3CDTF">2022-04-03T19:04:39Z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0x010100139C3ED3DEA17740B4EB3533678EA4C2</vt:lpwstr>
  </property>
</Properties>
</file>