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ink/ink1.xml" ContentType="application/inkml+xml"/>
  <Override PartName="/ppt/theme/theme1.xml" ContentType="application/vnd.openxmlformats-officedocument.theme+xml"/>
  <Override PartName="/ppt/ink/ink2.xml" ContentType="application/inkml+xml"/>
  <Override PartName="/ppt/ink/ink3.xml" ContentType="application/inkml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76" r:id="rId10"/>
    <p:sldId id="282" r:id="rId11"/>
    <p:sldId id="277" r:id="rId12"/>
    <p:sldId id="278" r:id="rId13"/>
    <p:sldId id="273" r:id="rId14"/>
    <p:sldId id="279" r:id="rId15"/>
    <p:sldId id="280" r:id="rId16"/>
    <p:sldId id="281" r:id="rId17"/>
    <p:sldId id="28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1" d="100"/>
          <a:sy n="61" d="100"/>
        </p:scale>
        <p:origin x="-394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11:23.19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0,17 176 0,-17-176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11:07.1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 73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0,-15-74 0,15 74 0,0 0 0,0 0 0,-2 0 0,2 0 0,0 0 0,0 0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2.04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166-1 0,'0'0'0,"0"0"0,0 0 0,-64 23 0,47-17 0,17-6 0,0 0 0,0 0 0,0 0 0,0 0 0,0 0 0,0 0 0,0 0 0,0 0 0,0 0 0,0 0 0,0 0 0,0 0 0,0 0 0,-16 6 0,16-6 0,0 0 0,0 0 0,0 0 0,0 0 0,0 0 0,0 0 0,0 0 0,0 0 0,0 0 0,0 0 0,0 0 0,0 0 0,-17 6 0,17-6 0,0 0 0,0 0 0,0 0 0,0 0 0,0 0 0,0 0 0,0 0 0,0 0 0,0 0 0,0 0 0,0 0 0,-15 6 0,15-6 0,0 0 0,0 0 0,0 0 0,0 0 0,0 0 0,0 0 0,0 0 0,0 0 0,0 0 0,0 0 0,-14 5 0,14-5 0,0 0 0,0 0 0,0 0 0,0 0 0,0 0 0,0 0 0,0 0 0,0 0 0,0 0 0,-10 5 0,10-5 0,0 0 0,0 0 0,0 0 0,-7 3 0,7-3 0,0 0 0,0 0 0,0 0 0,0 0 0,0 0 0,0 0 0,0 0 0,-5 1 0,5-1 0,0 0 0,0 0 0,0 0 0,0 0 0,0 0 0,0 0 0,-2 1 0,2-1 0,0 0 0,0 0 0,0 0 0,0 0 0,0 0 0,-1 1 0,1-1 0,0 0 0,0 0 0,0 0 0,0 0 0,0 0 0,0 0 0,0 0 0,0 0 0,0 0 0,2 0 0,-2 0 0,0 0 0,0 0 0,11 11 0,-11-11 0,0 0 0,0 0 0,0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65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2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93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9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95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9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0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6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6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E8C5164-6580-41C3-93DA-F088CBE744CE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15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30" Type="http://schemas.openxmlformats.org/officeDocument/2006/relationships/image" Target="../media/image6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10.emf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Drugs Used During Pregnancy &amp; Lactation </a:t>
            </a: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8999" y="4999931"/>
            <a:ext cx="3450771" cy="146304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DR. GEHANE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6033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570" y="145140"/>
            <a:ext cx="12207614" cy="658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9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 of teratology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Teratogens </a:t>
            </a:r>
            <a:r>
              <a:rPr lang="en-US" sz="2400" dirty="0">
                <a:latin typeface="Palatino-Roman"/>
              </a:rPr>
              <a:t>act with specificity. A teratogen produces a specific abnormality or constellation of </a:t>
            </a:r>
            <a:r>
              <a:rPr lang="en-US" sz="2400" dirty="0" smtClean="0">
                <a:latin typeface="Palatino-Roman"/>
              </a:rPr>
              <a:t>abnormalities. </a:t>
            </a:r>
            <a:r>
              <a:rPr lang="en-US" sz="2400" dirty="0" err="1" smtClean="0">
                <a:latin typeface="Palatino-Roman"/>
              </a:rPr>
              <a:t>Eg</a:t>
            </a:r>
            <a:r>
              <a:rPr lang="en-US" sz="2400" dirty="0" smtClean="0">
                <a:latin typeface="Palatino-Roman"/>
              </a:rPr>
              <a:t>. </a:t>
            </a:r>
            <a:r>
              <a:rPr lang="en-US" sz="2400" dirty="0">
                <a:latin typeface="Palatino-Roman"/>
              </a:rPr>
              <a:t>thalidomide produces </a:t>
            </a:r>
            <a:r>
              <a:rPr lang="en-US" sz="2400" dirty="0" err="1">
                <a:latin typeface="Palatino-Roman"/>
              </a:rPr>
              <a:t>phocomelia</a:t>
            </a:r>
            <a:r>
              <a:rPr lang="en-US" sz="2400" dirty="0">
                <a:latin typeface="Palatino-Roman"/>
              </a:rPr>
              <a:t>, and </a:t>
            </a:r>
            <a:r>
              <a:rPr lang="en-US" sz="2400" dirty="0" err="1">
                <a:latin typeface="Palatino-Roman"/>
              </a:rPr>
              <a:t>valproic</a:t>
            </a:r>
            <a:r>
              <a:rPr lang="en-US" sz="2400" dirty="0">
                <a:latin typeface="Palatino-Roman"/>
              </a:rPr>
              <a:t> acid produces neural tube defects</a:t>
            </a:r>
            <a:r>
              <a:rPr lang="en-US" sz="2400" dirty="0" smtClean="0">
                <a:latin typeface="Palatino-Roman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Teratogens </a:t>
            </a:r>
            <a:r>
              <a:rPr lang="en-US" sz="2400" dirty="0">
                <a:latin typeface="Palatino-Roman"/>
              </a:rPr>
              <a:t>demonstrate </a:t>
            </a:r>
            <a:r>
              <a:rPr lang="en-US" sz="2400" dirty="0" smtClean="0">
                <a:latin typeface="Palatino-Roman"/>
              </a:rPr>
              <a:t>a dose-effect </a:t>
            </a:r>
            <a:r>
              <a:rPr lang="en-US" sz="2400" dirty="0">
                <a:latin typeface="Palatino-Roman"/>
              </a:rPr>
              <a:t>relationship</a:t>
            </a:r>
            <a:r>
              <a:rPr lang="en-US" sz="2400" dirty="0" smtClean="0">
                <a:latin typeface="Palatino-Roman"/>
              </a:rPr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</a:t>
            </a:r>
            <a:r>
              <a:rPr lang="en-US" sz="2400" dirty="0" smtClean="0">
                <a:latin typeface="Palatino-Roman"/>
              </a:rPr>
              <a:t>Teratogens </a:t>
            </a:r>
            <a:r>
              <a:rPr lang="en-US" sz="2400" dirty="0">
                <a:latin typeface="Palatino-Roman"/>
              </a:rPr>
              <a:t>must reach </a:t>
            </a:r>
            <a:r>
              <a:rPr lang="en-US" sz="2400" dirty="0" smtClean="0">
                <a:latin typeface="Palatino-Roman"/>
              </a:rPr>
              <a:t>the developing </a:t>
            </a:r>
            <a:r>
              <a:rPr lang="en-US" sz="2400" dirty="0" err="1">
                <a:latin typeface="Palatino-Roman"/>
              </a:rPr>
              <a:t>conceptus</a:t>
            </a:r>
            <a:r>
              <a:rPr lang="en-US" sz="2400" dirty="0">
                <a:latin typeface="Palatino-Roman"/>
              </a:rPr>
              <a:t> in sufficient amounts to </a:t>
            </a:r>
            <a:r>
              <a:rPr lang="en-US" sz="2400" dirty="0" smtClean="0">
                <a:latin typeface="Palatino-Roman"/>
              </a:rPr>
              <a:t>cause their effects.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</a:t>
            </a:r>
            <a:r>
              <a:rPr lang="en-US" sz="2400" dirty="0" smtClean="0">
                <a:latin typeface="Palatino-Roman"/>
              </a:rPr>
              <a:t>The </a:t>
            </a:r>
            <a:r>
              <a:rPr lang="en-US" sz="2400" dirty="0">
                <a:latin typeface="Palatino-Roman"/>
              </a:rPr>
              <a:t>effect that a </a:t>
            </a:r>
            <a:r>
              <a:rPr lang="en-US" sz="2400" dirty="0" smtClean="0">
                <a:latin typeface="Palatino-Roman"/>
              </a:rPr>
              <a:t>teratogenic agent </a:t>
            </a:r>
            <a:r>
              <a:rPr lang="en-US" sz="2400" dirty="0">
                <a:latin typeface="Palatino-Roman"/>
              </a:rPr>
              <a:t>has on a developing fetus </a:t>
            </a:r>
            <a:r>
              <a:rPr lang="en-US" sz="2400" dirty="0" smtClean="0">
                <a:latin typeface="Palatino-Roman"/>
              </a:rPr>
              <a:t>depends upon </a:t>
            </a:r>
            <a:r>
              <a:rPr lang="en-US" sz="2400" dirty="0">
                <a:latin typeface="Palatino-Roman"/>
              </a:rPr>
              <a:t>the stage during development when the </a:t>
            </a:r>
            <a:r>
              <a:rPr lang="en-US" sz="2400" dirty="0" smtClean="0">
                <a:latin typeface="Palatino-Roman"/>
              </a:rPr>
              <a:t>fetus is </a:t>
            </a:r>
            <a:r>
              <a:rPr lang="en-US" sz="2400" dirty="0">
                <a:latin typeface="Palatino-Roman"/>
              </a:rPr>
              <a:t>exposed.</a:t>
            </a:r>
            <a:endParaRPr lang="en-US" sz="24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705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Mechanisms of </a:t>
            </a:r>
            <a:r>
              <a:rPr lang="en-US" sz="4000" dirty="0" err="1" smtClean="0"/>
              <a:t>Teratogenesis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Genetic </a:t>
            </a:r>
            <a:r>
              <a:rPr lang="en-US" sz="2400" dirty="0">
                <a:latin typeface="Palatino-Roman"/>
              </a:rPr>
              <a:t>interference</a:t>
            </a:r>
            <a:r>
              <a:rPr lang="en-US" sz="2400" dirty="0" smtClean="0">
                <a:latin typeface="Palatino-Roman"/>
              </a:rPr>
              <a:t>, gene </a:t>
            </a:r>
            <a:r>
              <a:rPr lang="en-US" sz="2400" dirty="0">
                <a:latin typeface="Palatino-Roman"/>
              </a:rPr>
              <a:t>mutation, chromosomal breakage, </a:t>
            </a:r>
            <a:r>
              <a:rPr lang="en-US" sz="2400" dirty="0" smtClean="0">
                <a:latin typeface="Palatino-Roman"/>
              </a:rPr>
              <a:t>interference with </a:t>
            </a:r>
            <a:r>
              <a:rPr lang="en-US" sz="2400" dirty="0">
                <a:latin typeface="Palatino-Roman"/>
              </a:rPr>
              <a:t>cellular function, enzyme inhibition, </a:t>
            </a:r>
            <a:r>
              <a:rPr lang="en-US" sz="2400" dirty="0" smtClean="0">
                <a:latin typeface="Palatino-Roman"/>
              </a:rPr>
              <a:t>and altered membrane characteristics.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The </a:t>
            </a:r>
            <a:r>
              <a:rPr lang="en-US" sz="2400" dirty="0">
                <a:latin typeface="Palatino-Roman"/>
              </a:rPr>
              <a:t>response </a:t>
            </a:r>
            <a:r>
              <a:rPr lang="en-US" sz="2400" dirty="0" smtClean="0">
                <a:latin typeface="Palatino-Roman"/>
              </a:rPr>
              <a:t>of the </a:t>
            </a:r>
            <a:r>
              <a:rPr lang="en-US" sz="2400" dirty="0">
                <a:latin typeface="Palatino-Roman"/>
              </a:rPr>
              <a:t>developing embryo to these insults is failure </a:t>
            </a:r>
            <a:r>
              <a:rPr lang="en-US" sz="2400" dirty="0" smtClean="0">
                <a:latin typeface="Palatino-Roman"/>
              </a:rPr>
              <a:t>of cell–cell </a:t>
            </a:r>
            <a:r>
              <a:rPr lang="en-US" sz="2400" dirty="0">
                <a:latin typeface="Palatino-Roman"/>
              </a:rPr>
              <a:t>interaction crucial for development, </a:t>
            </a:r>
            <a:r>
              <a:rPr lang="en-US" sz="2400" dirty="0" smtClean="0">
                <a:latin typeface="Palatino-Roman"/>
              </a:rPr>
              <a:t>interference with </a:t>
            </a:r>
            <a:r>
              <a:rPr lang="en-US" sz="2400" dirty="0">
                <a:latin typeface="Palatino-Roman"/>
              </a:rPr>
              <a:t>cell migration, or mechanical </a:t>
            </a:r>
            <a:r>
              <a:rPr lang="en-US" sz="2400" dirty="0" smtClean="0">
                <a:latin typeface="Palatino-Roman"/>
              </a:rPr>
              <a:t>cellular disruption</a:t>
            </a:r>
            <a:r>
              <a:rPr lang="en-US" sz="2400" dirty="0">
                <a:latin typeface="Palatino-Roman"/>
              </a:rPr>
              <a:t>.</a:t>
            </a:r>
            <a:endParaRPr lang="en-US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 smtClean="0">
              <a:latin typeface="Palatino-Roman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84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385" y="-343698"/>
            <a:ext cx="9720072" cy="1499616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88" y="1032043"/>
            <a:ext cx="9324558" cy="59483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55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65850" y="5354638"/>
              <a:ext cx="60325" cy="26987"/>
            </p14:xfrm>
          </p:contentPart>
        </mc:Choice>
        <mc:Fallback xmlns="">
          <p:pic>
            <p:nvPicPr>
              <p:cNvPr id="10255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149595" y="5288295"/>
                <a:ext cx="92474" cy="15929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549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PRESCRIBING IN PREGNANCY</a:t>
            </a:r>
            <a:r>
              <a:rPr lang="en-US" sz="4400" dirty="0">
                <a:solidFill>
                  <a:schemeClr val="tx1"/>
                </a:solidFill>
              </a:rPr>
              <a:t/>
            </a:r>
            <a:br>
              <a:rPr lang="en-US" sz="4400" dirty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  <a:latin typeface="Frutiger-Roman"/>
              </a:rPr>
              <a:t>Prescribing in pregnancy is a balance between the risk </a:t>
            </a:r>
            <a:r>
              <a:rPr lang="en-US" dirty="0" smtClean="0">
                <a:solidFill>
                  <a:srgbClr val="000000"/>
                </a:solidFill>
                <a:latin typeface="Frutiger-Roman"/>
              </a:rPr>
              <a:t>of adverse </a:t>
            </a:r>
            <a:r>
              <a:rPr lang="en-US" dirty="0">
                <a:solidFill>
                  <a:srgbClr val="000000"/>
                </a:solidFill>
                <a:latin typeface="Frutiger-Roman"/>
              </a:rPr>
              <a:t>drug effects on the fetus and the risk of </a:t>
            </a:r>
            <a:r>
              <a:rPr lang="en-US" dirty="0" smtClean="0">
                <a:solidFill>
                  <a:srgbClr val="000000"/>
                </a:solidFill>
                <a:latin typeface="Frutiger-Roman"/>
              </a:rPr>
              <a:t>leaving maternal </a:t>
            </a:r>
            <a:r>
              <a:rPr lang="en-US" dirty="0">
                <a:solidFill>
                  <a:srgbClr val="000000"/>
                </a:solidFill>
                <a:latin typeface="Frutiger-Roman"/>
              </a:rPr>
              <a:t>disease untreated.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86229"/>
            <a:ext cx="9832558" cy="617582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 smtClean="0">
                <a:solidFill>
                  <a:srgbClr val="00ABAD"/>
                </a:solidFill>
                <a:latin typeface="Palatino-Roman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minimize prescribing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;</a:t>
            </a:r>
            <a:r>
              <a:rPr lang="en-US" sz="2400" dirty="0" smtClean="0">
                <a:solidFill>
                  <a:srgbClr val="00ABAD"/>
                </a:solidFill>
                <a:latin typeface="Palatino-Roman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use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‘tried and tested’ drugs whenever possible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in preference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to new agents;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use the smallest effective dose;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remember that the fetus is most sensitive in the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first trimester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consider pregnancy in all women of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childbearing potential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discuss the potential risks of taking or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withholding therapy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with the patient;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seek guidance on the use of drugs in pregnancy in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the British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National Formulary, Drug Information Services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, National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Teratology Information Service (NTIS);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warn the patient about the risks of smoking, alcohol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, over-the-counter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drugs and drugs of abuse.</a:t>
            </a:r>
            <a:endParaRPr lang="en-US" sz="2400" dirty="0">
              <a:solidFill>
                <a:prstClr val="black"/>
              </a:solidFill>
              <a:latin typeface="Palatino-Roman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Palatino-Roman"/>
            </a:endParaRPr>
          </a:p>
        </p:txBody>
      </p:sp>
    </p:spTree>
    <p:extLst>
      <p:ext uri="{BB962C8B-B14F-4D97-AF65-F5344CB8AC3E}">
        <p14:creationId xmlns:p14="http://schemas.microsoft.com/office/powerpoint/2010/main" val="184696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6891"/>
                </a:solidFill>
              </a:rPr>
              <a:t>DRUG USE DURING LACTATION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>
                <a:latin typeface="AGaramond-Regular"/>
              </a:rPr>
              <a:t>Most </a:t>
            </a:r>
            <a:r>
              <a:rPr lang="en-US" dirty="0">
                <a:latin typeface="AGaramond-Regular"/>
              </a:rPr>
              <a:t>drugs administered to lactating women are detectable </a:t>
            </a:r>
            <a:r>
              <a:rPr lang="en-US" dirty="0" smtClean="0">
                <a:latin typeface="AGaramond-Regular"/>
              </a:rPr>
              <a:t>in breast </a:t>
            </a:r>
            <a:r>
              <a:rPr lang="en-US" dirty="0">
                <a:latin typeface="AGaramond-Regular"/>
              </a:rPr>
              <a:t>milk. Fortunately, the concentration of drugs achieved </a:t>
            </a:r>
            <a:r>
              <a:rPr lang="en-US" dirty="0" smtClean="0">
                <a:latin typeface="AGaramond-Regular"/>
              </a:rPr>
              <a:t>in breast </a:t>
            </a:r>
            <a:r>
              <a:rPr lang="en-US" dirty="0">
                <a:latin typeface="AGaramond-Regular"/>
              </a:rPr>
              <a:t>milk is usually </a:t>
            </a:r>
            <a:r>
              <a:rPr lang="en-US" dirty="0" smtClean="0">
                <a:latin typeface="AGaramond-Regular"/>
              </a:rPr>
              <a:t>low.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</a:t>
            </a:r>
            <a:r>
              <a:rPr lang="en-US" dirty="0" smtClean="0">
                <a:latin typeface="AGaramond-Regular"/>
              </a:rPr>
              <a:t>Infant </a:t>
            </a:r>
            <a:r>
              <a:rPr lang="en-US" dirty="0">
                <a:latin typeface="AGaramond-Regular"/>
              </a:rPr>
              <a:t>would receive in a day is substantially less </a:t>
            </a:r>
            <a:r>
              <a:rPr lang="en-US" dirty="0" smtClean="0">
                <a:latin typeface="AGaramond-Regular"/>
              </a:rPr>
              <a:t>than what </a:t>
            </a:r>
            <a:r>
              <a:rPr lang="en-US" dirty="0">
                <a:latin typeface="AGaramond-Regular"/>
              </a:rPr>
              <a:t>would be considered a “therapeutic dose</a:t>
            </a:r>
            <a:r>
              <a:rPr lang="en-US" dirty="0" smtClean="0">
                <a:latin typeface="AGaramond-Regular"/>
              </a:rPr>
              <a:t>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Garamond-Regular"/>
              </a:rPr>
              <a:t> If </a:t>
            </a:r>
            <a:r>
              <a:rPr lang="en-US" dirty="0">
                <a:latin typeface="AGaramond-Regular"/>
              </a:rPr>
              <a:t>the </a:t>
            </a:r>
            <a:r>
              <a:rPr lang="en-US" dirty="0" smtClean="0">
                <a:latin typeface="AGaramond-Regular"/>
              </a:rPr>
              <a:t>nursing mother </a:t>
            </a:r>
            <a:r>
              <a:rPr lang="en-US" dirty="0">
                <a:latin typeface="AGaramond-Regular"/>
              </a:rPr>
              <a:t>must take medications and the drug is a relatively </a:t>
            </a:r>
            <a:r>
              <a:rPr lang="en-US" dirty="0" smtClean="0">
                <a:latin typeface="AGaramond-Regular"/>
              </a:rPr>
              <a:t>safe one</a:t>
            </a:r>
            <a:r>
              <a:rPr lang="en-US" dirty="0">
                <a:latin typeface="AGaramond-Regular"/>
              </a:rPr>
              <a:t>, she should optimally take it 30–60 minutes after </a:t>
            </a:r>
            <a:r>
              <a:rPr lang="en-US" dirty="0" smtClean="0">
                <a:latin typeface="AGaramond-Regular"/>
              </a:rPr>
              <a:t>nursing and </a:t>
            </a:r>
            <a:r>
              <a:rPr lang="en-US" dirty="0">
                <a:latin typeface="AGaramond-Regular"/>
              </a:rPr>
              <a:t>3–4 hours before the next feeding. </a:t>
            </a:r>
            <a:endParaRPr lang="en-US" dirty="0" smtClean="0">
              <a:latin typeface="AGaramond-Regula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</a:t>
            </a:r>
            <a:r>
              <a:rPr lang="en-US" dirty="0" smtClean="0">
                <a:latin typeface="AGaramond-Regular"/>
              </a:rPr>
              <a:t>Caution: Sedative-Hypnotics, Lithium </a:t>
            </a:r>
            <a:r>
              <a:rPr lang="en-US" dirty="0" err="1" smtClean="0">
                <a:latin typeface="AGaramond-Regular"/>
              </a:rPr>
              <a:t>Tetracyclines</a:t>
            </a:r>
            <a:endParaRPr lang="en-US" dirty="0" smtClean="0">
              <a:latin typeface="AGaramond-Regular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6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1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0106" y="1762645"/>
            <a:ext cx="1019148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arenR"/>
            </a:pPr>
            <a:r>
              <a:rPr lang="en-US" sz="2000" dirty="0"/>
              <a:t>T</a:t>
            </a:r>
            <a:r>
              <a:rPr lang="en-US" sz="2000" dirty="0" smtClean="0"/>
              <a:t>he need to study drugs during pregnancy relates to the physiologic changes that occur with gestation.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arenR"/>
            </a:pPr>
            <a:r>
              <a:rPr lang="en-US" sz="2000" dirty="0" smtClean="0"/>
              <a:t>To accommodate fetal growth and development, and perhaps provide a measure of safety for the woman, pregnancy alters a woman’s underlying physiology.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arenR"/>
            </a:pPr>
            <a:r>
              <a:rPr lang="en-US" sz="2000" dirty="0" smtClean="0"/>
              <a:t>This altered physiology can affect the pharmacokinetics of drugs.</a:t>
            </a: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910106" y="425003"/>
            <a:ext cx="10024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Pregnancy – What is different?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5626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9398" y="276019"/>
            <a:ext cx="11603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u="none" strike="noStrike" baseline="0" dirty="0" smtClean="0">
                <a:latin typeface="+mj-lt"/>
              </a:rPr>
              <a:t>PREGNANCY PHYSIOLOGY AND ITS EFFECTS ON PHARMACOKINETICS</a:t>
            </a:r>
            <a:endParaRPr lang="en-US" sz="36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9397" y="1476348"/>
            <a:ext cx="1132052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0" u="none" strike="noStrike" baseline="0" dirty="0" smtClean="0"/>
              <a:t>Absorption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Gastrointestinal motility is decreased but there appears to be no major</a:t>
            </a:r>
            <a:r>
              <a:rPr lang="en-US" sz="2800" b="0" i="0" u="none" strike="noStrike" dirty="0" smtClean="0"/>
              <a:t> </a:t>
            </a:r>
            <a:r>
              <a:rPr lang="en-US" sz="2800" b="0" i="0" u="none" strike="noStrike" baseline="0" dirty="0" smtClean="0"/>
              <a:t>effect </a:t>
            </a:r>
            <a:r>
              <a:rPr lang="en-US" sz="2800" b="0" i="0" u="none" strike="noStrike" baseline="0" dirty="0" smtClean="0"/>
              <a:t>in drug absorption except that reduced gastric emptying delays the appearance in the plasma of orally administered drugs, especially during labor.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Absorption from an intramuscular site is likely to be efficient because tissue perfusion is increased due to vasodilatation.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31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0005" y="1104188"/>
            <a:ext cx="1081825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 smtClean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Total body water increases by up to 8 </a:t>
            </a:r>
            <a:r>
              <a:rPr lang="en-US" sz="2800" dirty="0" err="1"/>
              <a:t>L</a:t>
            </a:r>
            <a:r>
              <a:rPr lang="en-US" sz="2800" b="0" i="0" u="none" strike="noStrike" baseline="0" dirty="0" err="1" smtClean="0"/>
              <a:t>itres</a:t>
            </a:r>
            <a:r>
              <a:rPr lang="en-US" sz="2800" b="0" i="0" u="none" strike="noStrike" baseline="0" dirty="0" smtClean="0"/>
              <a:t>, creating a larger space within which water soluble drugs may distribute.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 As a result of h</a:t>
            </a:r>
            <a:r>
              <a:rPr lang="sv-SE" sz="2800" b="0" i="0" u="none" strike="noStrike" baseline="0" dirty="0" smtClean="0"/>
              <a:t>aemodilution, plasma albumin (normal 33-55 g/1) </a:t>
            </a:r>
            <a:r>
              <a:rPr lang="en-US" sz="2800" b="0" i="0" u="none" strike="noStrike" baseline="0" dirty="0" smtClean="0"/>
              <a:t>declines by some 10 g/1. Thus there is scope for increased free concentration of drugs that bind to albumin.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Unbound drug, is free to distribute,</a:t>
            </a:r>
            <a:r>
              <a:rPr lang="en-US" sz="2800" b="0" i="0" u="none" strike="noStrike" dirty="0" smtClean="0"/>
              <a:t> </a:t>
            </a:r>
            <a:r>
              <a:rPr lang="en-US" sz="2800" b="0" i="0" u="none" strike="noStrike" baseline="0" dirty="0" smtClean="0"/>
              <a:t>metabolized and </a:t>
            </a:r>
            <a:r>
              <a:rPr lang="en-US" sz="2800" b="0" i="0" u="none" strike="noStrike" baseline="0" dirty="0" smtClean="0"/>
              <a:t>excreted.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Distribution: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7888" y="4200525"/>
              <a:ext cx="6350" cy="63500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5419" y="4198014"/>
                <a:ext cx="11289" cy="685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0350" y="4486275"/>
              <a:ext cx="6350" cy="26988"/>
            </p14:xfrm>
          </p:contentPart>
        </mc:Choice>
        <mc:Fallback xmlns="">
          <p:pic>
            <p:nvPicPr>
              <p:cNvPr id="307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44475" y="4420838"/>
                <a:ext cx="37747" cy="15786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61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823" y="1472667"/>
            <a:ext cx="109212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1" i="0" u="none" strike="noStrike" baseline="0" dirty="0" smtClean="0"/>
              <a:t>Hepatic metabolism </a:t>
            </a:r>
            <a:r>
              <a:rPr lang="en-US" sz="2800" b="0" i="0" u="none" strike="noStrike" baseline="0" dirty="0" smtClean="0"/>
              <a:t>increases, but not the blood flow to liver.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So, increased clearance of drugs such as phenytoin and theophylline </a:t>
            </a:r>
            <a:r>
              <a:rPr lang="en-US" sz="2800" dirty="0"/>
              <a:t>(</a:t>
            </a:r>
            <a:r>
              <a:rPr lang="en-US" sz="2800" b="0" i="0" u="none" strike="noStrike" baseline="0" dirty="0" smtClean="0"/>
              <a:t>elimination rate depends on liver enzyme activity</a:t>
            </a:r>
            <a:r>
              <a:rPr lang="en-US" sz="2800" dirty="0"/>
              <a:t>)</a:t>
            </a:r>
            <a:r>
              <a:rPr lang="en-US" sz="2800" b="0" i="0" u="none" strike="noStrike" baseline="0" dirty="0" smtClean="0"/>
              <a:t> </a:t>
            </a:r>
            <a:endParaRPr lang="en-US" sz="2800" dirty="0"/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Drugs that are so rapidly metabolized that their elimination rate depends on their delivery to the liver, i.e. on hepatic blood flow, have unaltered clearance, e.g. </a:t>
            </a:r>
            <a:r>
              <a:rPr lang="en-US" sz="2800" b="0" i="0" u="none" strike="noStrike" baseline="0" dirty="0" err="1" smtClean="0"/>
              <a:t>pethidine</a:t>
            </a:r>
            <a:r>
              <a:rPr lang="en-US" sz="2800" b="0" i="0" u="none" strike="noStrike" baseline="0" dirty="0" smtClean="0"/>
              <a:t>.</a:t>
            </a:r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7387" y="425560"/>
            <a:ext cx="9720072" cy="1499616"/>
          </a:xfrm>
        </p:spPr>
        <p:txBody>
          <a:bodyPr/>
          <a:lstStyle/>
          <a:p>
            <a:r>
              <a:rPr lang="en-US" sz="5400" b="1" dirty="0"/>
              <a:t>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0913" y="1867211"/>
            <a:ext cx="10895526" cy="4277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Renal plasma flow almost doubles 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So there is</a:t>
            </a:r>
            <a:r>
              <a:rPr lang="en-US" sz="2800" b="0" i="0" u="none" strike="noStrike" dirty="0" smtClean="0"/>
              <a:t> rapid </a:t>
            </a:r>
            <a:r>
              <a:rPr lang="en-US" sz="2800" b="0" i="0" u="none" strike="noStrike" baseline="0" dirty="0" smtClean="0"/>
              <a:t>loss of drugs that are excreted by kidney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e.g. </a:t>
            </a:r>
            <a:r>
              <a:rPr lang="en-US" sz="2800" b="0" i="0" u="none" strike="noStrike" baseline="0" dirty="0" err="1" smtClean="0"/>
              <a:t>amoxycillin</a:t>
            </a:r>
            <a:r>
              <a:rPr lang="en-US" sz="2800" b="0" i="0" u="none" strike="noStrike" baseline="0" dirty="0" smtClean="0"/>
              <a:t>, dose of which should be doubled for systemic infections (but not for urinary tract infections as </a:t>
            </a:r>
            <a:r>
              <a:rPr lang="en-US" sz="2800" b="0" i="0" u="none" strike="noStrike" baseline="0" dirty="0" err="1" smtClean="0"/>
              <a:t>penicillins</a:t>
            </a:r>
            <a:r>
              <a:rPr lang="en-US" sz="2800" b="0" i="0" u="none" strike="noStrike" baseline="0" dirty="0" smtClean="0"/>
              <a:t> are highly concentrated in urine).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869" y="948072"/>
            <a:ext cx="9720072" cy="1499616"/>
          </a:xfrm>
        </p:spPr>
        <p:txBody>
          <a:bodyPr/>
          <a:lstStyle/>
          <a:p>
            <a:r>
              <a:rPr lang="en-US" sz="5400" b="1" dirty="0"/>
              <a:t>Elimination: </a:t>
            </a:r>
            <a:br>
              <a:rPr lang="en-US" sz="5400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8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5871" y="156612"/>
            <a:ext cx="88275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0" u="none" strike="noStrike" baseline="0" dirty="0" smtClean="0">
                <a:latin typeface="+mj-lt"/>
              </a:rPr>
              <a:t>PLACENTAL TRANSFER OF DRUGS</a:t>
            </a:r>
            <a:endParaRPr lang="en-US" sz="40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5713" y="864498"/>
            <a:ext cx="105005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The placenta is not a perfect barrier to drugs and chemicals administered to mother.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Thalidomide tragedy, showed that placenta was capable of transferring drugs ingested by mother to fetus, with potential for great harm.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On other hand, placental transfer of drugs administered to mother has been used to treat fetal arrhythmias, congestive heart failure, &amp; other conditions.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853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4128" y="280416"/>
            <a:ext cx="9948672" cy="149961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factors </a:t>
            </a:r>
            <a:r>
              <a:rPr lang="en-US" sz="4400" dirty="0"/>
              <a:t>affecting placental drug </a:t>
            </a:r>
            <a:r>
              <a:rPr lang="en-US" sz="4400" dirty="0" smtClean="0"/>
              <a:t>transfer &amp; </a:t>
            </a:r>
            <a:r>
              <a:rPr lang="en-US" sz="4400" dirty="0" err="1" smtClean="0"/>
              <a:t>FetaL</a:t>
            </a:r>
            <a:r>
              <a:rPr lang="en-US" sz="4400" dirty="0" smtClean="0"/>
              <a:t> tissue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8630" y="1640114"/>
            <a:ext cx="10105572" cy="466924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P</a:t>
            </a:r>
            <a:r>
              <a:rPr lang="en-US" sz="2400" dirty="0" smtClean="0"/>
              <a:t>hysicochemical </a:t>
            </a:r>
            <a:r>
              <a:rPr lang="en-US" sz="2400" dirty="0"/>
              <a:t>properties of </a:t>
            </a:r>
            <a:r>
              <a:rPr lang="en-US" sz="2400" dirty="0" smtClean="0"/>
              <a:t>drug 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Rate </a:t>
            </a:r>
            <a:r>
              <a:rPr lang="en-US" sz="2400" dirty="0"/>
              <a:t>at which </a:t>
            </a:r>
            <a:r>
              <a:rPr lang="en-US" sz="2400" dirty="0" smtClean="0"/>
              <a:t>drug </a:t>
            </a:r>
            <a:r>
              <a:rPr lang="en-US" sz="2400" dirty="0"/>
              <a:t>crosses </a:t>
            </a:r>
            <a:r>
              <a:rPr lang="en-US" sz="2400" dirty="0" smtClean="0"/>
              <a:t>placenta &amp; amount </a:t>
            </a:r>
            <a:r>
              <a:rPr lang="en-US" sz="2400" dirty="0"/>
              <a:t>of drug reaching the </a:t>
            </a:r>
            <a:r>
              <a:rPr lang="en-US" sz="2400" dirty="0" smtClean="0"/>
              <a:t>fetus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Duration </a:t>
            </a:r>
            <a:r>
              <a:rPr lang="en-US" sz="2400" dirty="0"/>
              <a:t>of exposure </a:t>
            </a:r>
            <a:r>
              <a:rPr lang="en-US" sz="2400" dirty="0" smtClean="0"/>
              <a:t>to drug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Distribution </a:t>
            </a:r>
            <a:r>
              <a:rPr lang="en-US" sz="2400" dirty="0"/>
              <a:t>characteristics in different fetal </a:t>
            </a:r>
            <a:r>
              <a:rPr lang="en-US" sz="2400" dirty="0" smtClean="0"/>
              <a:t>tissues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Stage </a:t>
            </a:r>
            <a:r>
              <a:rPr lang="en-US" sz="2400" dirty="0"/>
              <a:t>of placental </a:t>
            </a:r>
            <a:r>
              <a:rPr lang="en-US" sz="2400" dirty="0" smtClean="0"/>
              <a:t>&amp; fetal </a:t>
            </a:r>
            <a:r>
              <a:rPr lang="en-US" sz="2400" dirty="0"/>
              <a:t>development at </a:t>
            </a:r>
            <a:r>
              <a:rPr lang="en-US" sz="2400" dirty="0" smtClean="0"/>
              <a:t>time </a:t>
            </a:r>
            <a:r>
              <a:rPr lang="en-US" sz="2400" dirty="0"/>
              <a:t>of exposure to the </a:t>
            </a:r>
            <a:r>
              <a:rPr lang="en-US" sz="2400" dirty="0" smtClean="0"/>
              <a:t>drug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E</a:t>
            </a:r>
            <a:r>
              <a:rPr lang="en-US" sz="2400" dirty="0" smtClean="0"/>
              <a:t>ffects </a:t>
            </a:r>
            <a:r>
              <a:rPr lang="en-US" sz="2400" dirty="0"/>
              <a:t>of drugs used in </a:t>
            </a:r>
            <a:r>
              <a:rPr lang="en-US" sz="2400" dirty="0" smtClean="0"/>
              <a:t>combination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8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6055" y="5279448"/>
            <a:ext cx="3788229" cy="1463040"/>
          </a:xfrm>
        </p:spPr>
        <p:txBody>
          <a:bodyPr>
            <a:normAutofit/>
          </a:bodyPr>
          <a:lstStyle/>
          <a:p>
            <a:r>
              <a:rPr lang="en-US" sz="4400" b="1" dirty="0"/>
              <a:t>TERATOGENESIS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44" y="5221392"/>
            <a:ext cx="6890656" cy="1463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Palatino-Roman"/>
              </a:rPr>
              <a:t>A </a:t>
            </a:r>
            <a:r>
              <a:rPr lang="en-US" sz="2400" b="1" i="1" dirty="0">
                <a:latin typeface="Palatino-Italic"/>
              </a:rPr>
              <a:t>teratogen </a:t>
            </a:r>
            <a:r>
              <a:rPr lang="en-US" sz="2400" b="1" dirty="0">
                <a:latin typeface="Palatino-Roman"/>
              </a:rPr>
              <a:t>is </a:t>
            </a:r>
            <a:r>
              <a:rPr lang="en-US" sz="2400" b="1" dirty="0" smtClean="0">
                <a:latin typeface="Palatino-Roman"/>
              </a:rPr>
              <a:t>a </a:t>
            </a:r>
            <a:r>
              <a:rPr lang="en-US" sz="2400" b="1" dirty="0">
                <a:latin typeface="Palatino-Roman"/>
              </a:rPr>
              <a:t>substance that can </a:t>
            </a:r>
            <a:r>
              <a:rPr lang="en-US" sz="2400" b="1" dirty="0" smtClean="0">
                <a:latin typeface="Palatino-Roman"/>
              </a:rPr>
              <a:t>induce a </a:t>
            </a:r>
            <a:r>
              <a:rPr lang="en-US" sz="2400" b="1" dirty="0">
                <a:latin typeface="Palatino-Roman"/>
              </a:rPr>
              <a:t>malformation during development.</a:t>
            </a:r>
            <a:endParaRPr lang="en-US" sz="2400" b="1" dirty="0"/>
          </a:p>
          <a:p>
            <a:pPr>
              <a:lnSpc>
                <a:spcPct val="150000"/>
              </a:lnSpc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146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E32ACC886DB2468481C09BE227C1CB" ma:contentTypeVersion="2" ma:contentTypeDescription="Create a new document." ma:contentTypeScope="" ma:versionID="bd1661bd93c6c393692d08106c3f2465">
  <xsd:schema xmlns:xsd="http://www.w3.org/2001/XMLSchema" xmlns:xs="http://www.w3.org/2001/XMLSchema" xmlns:p="http://schemas.microsoft.com/office/2006/metadata/properties" xmlns:ns2="015a186d-d9bb-4c7d-ae2d-91123e3458e9" targetNamespace="http://schemas.microsoft.com/office/2006/metadata/properties" ma:root="true" ma:fieldsID="11a1645618718dc38dba71392f8cb957" ns2:_="">
    <xsd:import namespace="015a186d-d9bb-4c7d-ae2d-91123e3458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a186d-d9bb-4c7d-ae2d-91123e3458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18F9382-086D-46F7-82D7-7C03606FF201}"/>
</file>

<file path=customXml/itemProps2.xml><?xml version="1.0" encoding="utf-8"?>
<ds:datastoreItem xmlns:ds="http://schemas.openxmlformats.org/officeDocument/2006/customXml" ds:itemID="{442E643C-6CBB-4F86-AD46-2A87186F47F0}"/>
</file>

<file path=customXml/itemProps3.xml><?xml version="1.0" encoding="utf-8"?>
<ds:datastoreItem xmlns:ds="http://schemas.openxmlformats.org/officeDocument/2006/customXml" ds:itemID="{54A22D37-768F-4A58-B816-9834F28244C0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335</TotalTime>
  <Words>814</Words>
  <Application>Microsoft Office PowerPoint</Application>
  <PresentationFormat>Custom</PresentationFormat>
  <Paragraphs>61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Integral</vt:lpstr>
      <vt:lpstr> Drugs Used During Pregnancy &amp; Lactation   </vt:lpstr>
      <vt:lpstr>PowerPoint Presentation</vt:lpstr>
      <vt:lpstr>PowerPoint Presentation</vt:lpstr>
      <vt:lpstr>Distribution:</vt:lpstr>
      <vt:lpstr>metabolism</vt:lpstr>
      <vt:lpstr>Elimination:  </vt:lpstr>
      <vt:lpstr>PowerPoint Presentation</vt:lpstr>
      <vt:lpstr>factors affecting placental drug transfer &amp; FetaL tissue</vt:lpstr>
      <vt:lpstr>TERATOGENESIS </vt:lpstr>
      <vt:lpstr>PowerPoint Presentation</vt:lpstr>
      <vt:lpstr>Principles of teratology</vt:lpstr>
      <vt:lpstr>Mechanisms of Teratogenesis</vt:lpstr>
      <vt:lpstr>examples</vt:lpstr>
      <vt:lpstr>PRESCRIBING IN PREGNANCY </vt:lpstr>
      <vt:lpstr>PowerPoint Presentation</vt:lpstr>
      <vt:lpstr>DRUG USE DURING LACTATION 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Arif Hashmi</dc:creator>
  <cp:lastModifiedBy>pc</cp:lastModifiedBy>
  <cp:revision>44</cp:revision>
  <dcterms:created xsi:type="dcterms:W3CDTF">2015-01-19T07:03:43Z</dcterms:created>
  <dcterms:modified xsi:type="dcterms:W3CDTF">2020-11-18T20:08:00Z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0x01010074E32ACC886DB2468481C09BE227C1CB</vt:lpwstr>
  </property>
</Properties>
</file>