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8" r:id="rId49"/>
    <p:sldId id="306" r:id="rId50"/>
    <p:sldId id="307" r:id="rId51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39" autoAdjust="0"/>
    <p:restoredTop sz="94660"/>
  </p:normalViewPr>
  <p:slideViewPr>
    <p:cSldViewPr snapToGrid="0">
      <p:cViewPr varScale="1">
        <p:scale>
          <a:sx n="57" d="100"/>
          <a:sy n="57" d="100"/>
        </p:scale>
        <p:origin x="9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81B6D-4CB7-442F-AC8A-8CBF400284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7DC3FB-11FC-4B9E-B293-20C57754D4A8}">
      <dgm:prSet phldrT="[Text]" phldr="1"/>
      <dgm:spPr>
        <a:solidFill>
          <a:srgbClr val="EDC1E7"/>
        </a:solidFill>
      </dgm:spPr>
      <dgm:t>
        <a:bodyPr/>
        <a:lstStyle/>
        <a:p>
          <a:endParaRPr lang="en-US" dirty="0"/>
        </a:p>
      </dgm:t>
    </dgm:pt>
    <dgm:pt modelId="{2C21FB33-7278-4F80-93B2-8ABA5A259F93}" type="parTrans" cxnId="{3D954265-1B94-44F4-9EDD-11E9B880D925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A1D16D0-68EE-48FA-A9DB-7D79073A168F}" type="sibTrans" cxnId="{3D954265-1B94-44F4-9EDD-11E9B880D925}">
      <dgm:prSet/>
      <dgm:spPr/>
      <dgm:t>
        <a:bodyPr/>
        <a:lstStyle/>
        <a:p>
          <a:endParaRPr lang="en-US"/>
        </a:p>
      </dgm:t>
    </dgm:pt>
    <dgm:pt modelId="{C643F0E7-99F3-433F-8698-38A3114766FA}">
      <dgm:prSet phldrT="[Text]"/>
      <dgm:spPr>
        <a:solidFill>
          <a:srgbClr val="98E4CB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220 Not contracted</a:t>
          </a:r>
          <a:endParaRPr lang="en-US" dirty="0">
            <a:solidFill>
              <a:schemeClr val="tx1"/>
            </a:solidFill>
          </a:endParaRPr>
        </a:p>
      </dgm:t>
    </dgm:pt>
    <dgm:pt modelId="{A0E90CCB-B539-454C-AFF1-62EAC24D096E}" type="parTrans" cxnId="{39405774-4C3A-4048-A3D3-C1DCF6BAAE8C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A7328681-EBF6-4E6B-B59A-8397592C29DA}" type="sibTrans" cxnId="{39405774-4C3A-4048-A3D3-C1DCF6BAAE8C}">
      <dgm:prSet/>
      <dgm:spPr/>
      <dgm:t>
        <a:bodyPr/>
        <a:lstStyle/>
        <a:p>
          <a:endParaRPr lang="en-US"/>
        </a:p>
      </dgm:t>
    </dgm:pt>
    <dgm:pt modelId="{85F43B1D-B20D-43C5-86DE-D653D6B93A03}">
      <dgm:prSet phldrT="[Text]" phldr="1"/>
      <dgm:spPr/>
      <dgm:t>
        <a:bodyPr/>
        <a:lstStyle/>
        <a:p>
          <a:endParaRPr lang="en-US"/>
        </a:p>
      </dgm:t>
    </dgm:pt>
    <dgm:pt modelId="{DD5C1121-D010-42E1-853B-14D8D0DD0ADA}" type="parTrans" cxnId="{965B50DF-9B66-4137-A67A-C56636D321C7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CE87BB0-CAF8-4C16-8AF3-8CA0F47C921C}" type="sibTrans" cxnId="{965B50DF-9B66-4137-A67A-C56636D321C7}">
      <dgm:prSet/>
      <dgm:spPr/>
      <dgm:t>
        <a:bodyPr/>
        <a:lstStyle/>
        <a:p>
          <a:endParaRPr lang="en-US"/>
        </a:p>
      </dgm:t>
    </dgm:pt>
    <dgm:pt modelId="{E77F5043-8594-4444-8A6E-EA36C11F540A}">
      <dgm:prSet phldrT="[Text]" phldr="1"/>
      <dgm:spPr>
        <a:solidFill>
          <a:srgbClr val="EEC4E8"/>
        </a:solidFill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 dirty="0"/>
        </a:p>
      </dgm:t>
    </dgm:pt>
    <dgm:pt modelId="{79B16DFE-C036-47D8-A5F6-4204C81DAF5C}" type="parTrans" cxnId="{2B506162-92EF-4E48-84A2-A93F7EB6BA0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616213D-7E04-4832-B668-901C17C827B5}" type="sibTrans" cxnId="{2B506162-92EF-4E48-84A2-A93F7EB6BA08}">
      <dgm:prSet/>
      <dgm:spPr/>
      <dgm:t>
        <a:bodyPr/>
        <a:lstStyle/>
        <a:p>
          <a:endParaRPr lang="en-US"/>
        </a:p>
      </dgm:t>
    </dgm:pt>
    <dgm:pt modelId="{4845D265-051A-4195-9EAC-9AD3A776D95B}">
      <dgm:prSet/>
      <dgm:spPr>
        <a:solidFill>
          <a:srgbClr val="98E4CB"/>
        </a:solidFill>
      </dgm:spPr>
      <dgm:t>
        <a:bodyPr/>
        <a:lstStyle/>
        <a:p>
          <a:endParaRPr lang="en-US"/>
        </a:p>
      </dgm:t>
    </dgm:pt>
    <dgm:pt modelId="{13AF278C-3864-4C29-8F42-8A5CAEB3A18C}" type="parTrans" cxnId="{1AEB3168-B87E-44BC-83BC-D498A99FCCCA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27B248D4-5D0A-4248-8DB3-FACA75197986}" type="sibTrans" cxnId="{1AEB3168-B87E-44BC-83BC-D498A99FCCCA}">
      <dgm:prSet/>
      <dgm:spPr/>
      <dgm:t>
        <a:bodyPr/>
        <a:lstStyle/>
        <a:p>
          <a:endParaRPr lang="en-US"/>
        </a:p>
      </dgm:t>
    </dgm:pt>
    <dgm:pt modelId="{62766C47-1B0E-46D4-8330-D034E4B41146}">
      <dgm:prSet phldrT="[Text]"/>
      <dgm:spPr>
        <a:solidFill>
          <a:srgbClr val="A1CEE9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240</a:t>
          </a:r>
        </a:p>
        <a:p>
          <a:r>
            <a:rPr lang="en-US" b="1" dirty="0" smtClean="0">
              <a:solidFill>
                <a:schemeClr val="tx1"/>
              </a:solidFill>
            </a:rPr>
            <a:t>vaccine</a:t>
          </a:r>
          <a:endParaRPr lang="en-US" dirty="0">
            <a:solidFill>
              <a:schemeClr val="tx1"/>
            </a:solidFill>
          </a:endParaRPr>
        </a:p>
      </dgm:t>
    </dgm:pt>
    <dgm:pt modelId="{1966DF7D-9375-457D-B7E7-D605FCD07C82}" type="sibTrans" cxnId="{DEB37505-C7BF-4F25-AEEB-993E75F7DEBE}">
      <dgm:prSet/>
      <dgm:spPr/>
      <dgm:t>
        <a:bodyPr/>
        <a:lstStyle/>
        <a:p>
          <a:endParaRPr lang="en-US"/>
        </a:p>
      </dgm:t>
    </dgm:pt>
    <dgm:pt modelId="{5A2C4C65-748E-45C5-937D-67DB2CD95DA7}" type="parTrans" cxnId="{DEB37505-C7BF-4F25-AEEB-993E75F7DEBE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21CE223-D7B8-439F-806F-1B20EC6002F6}">
      <dgm:prSet phldrT="[Text]" phldr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6F42A65-FFA5-4053-8285-38BA162CCF29}" type="sibTrans" cxnId="{0468E877-A38E-4A91-B4C2-D8C906DC18D0}">
      <dgm:prSet/>
      <dgm:spPr/>
      <dgm:t>
        <a:bodyPr/>
        <a:lstStyle/>
        <a:p>
          <a:endParaRPr lang="en-US"/>
        </a:p>
      </dgm:t>
    </dgm:pt>
    <dgm:pt modelId="{B9E87195-D8CF-4723-BDD7-18572D7792D8}" type="parTrans" cxnId="{0468E877-A38E-4A91-B4C2-D8C906DC18D0}">
      <dgm:prSet/>
      <dgm:spPr/>
      <dgm:t>
        <a:bodyPr/>
        <a:lstStyle/>
        <a:p>
          <a:endParaRPr lang="en-US"/>
        </a:p>
      </dgm:t>
    </dgm:pt>
    <dgm:pt modelId="{99036EFD-B041-413A-9176-30538995B6A0}" type="pres">
      <dgm:prSet presAssocID="{43D81B6D-4CB7-442F-AC8A-8CBF400284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DF408FC-6B65-4CA6-BF06-3940EEC53E46}" type="pres">
      <dgm:prSet presAssocID="{021CE223-D7B8-439F-806F-1B20EC6002F6}" presName="root1" presStyleCnt="0"/>
      <dgm:spPr/>
    </dgm:pt>
    <dgm:pt modelId="{16FC9F61-DC96-435B-A55B-D7FCD71665D6}" type="pres">
      <dgm:prSet presAssocID="{021CE223-D7B8-439F-806F-1B20EC6002F6}" presName="LevelOneTextNode" presStyleLbl="node0" presStyleIdx="0" presStyleCnt="1" custLinFactNeighborX="-36942" custLinFactNeighborY="-11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351441-37A6-4CEE-B883-8690298524C5}" type="pres">
      <dgm:prSet presAssocID="{021CE223-D7B8-439F-806F-1B20EC6002F6}" presName="level2hierChild" presStyleCnt="0"/>
      <dgm:spPr/>
    </dgm:pt>
    <dgm:pt modelId="{15F785E0-FD46-408C-BD24-2FEB249A1C1B}" type="pres">
      <dgm:prSet presAssocID="{5A2C4C65-748E-45C5-937D-67DB2CD95DA7}" presName="conn2-1" presStyleLbl="parChTrans1D2" presStyleIdx="0" presStyleCnt="2"/>
      <dgm:spPr/>
      <dgm:t>
        <a:bodyPr/>
        <a:lstStyle/>
        <a:p>
          <a:endParaRPr lang="en-MY"/>
        </a:p>
      </dgm:t>
    </dgm:pt>
    <dgm:pt modelId="{A5476E15-A657-46F8-BE3C-12A7411FE463}" type="pres">
      <dgm:prSet presAssocID="{5A2C4C65-748E-45C5-937D-67DB2CD95DA7}" presName="connTx" presStyleLbl="parChTrans1D2" presStyleIdx="0" presStyleCnt="2"/>
      <dgm:spPr/>
      <dgm:t>
        <a:bodyPr/>
        <a:lstStyle/>
        <a:p>
          <a:endParaRPr lang="en-MY"/>
        </a:p>
      </dgm:t>
    </dgm:pt>
    <dgm:pt modelId="{511AA03C-22F0-4112-86CC-0BB48797449F}" type="pres">
      <dgm:prSet presAssocID="{62766C47-1B0E-46D4-8330-D034E4B41146}" presName="root2" presStyleCnt="0"/>
      <dgm:spPr/>
    </dgm:pt>
    <dgm:pt modelId="{BD9F0C41-94DC-4397-BB12-F3A16724F9B2}" type="pres">
      <dgm:prSet presAssocID="{62766C47-1B0E-46D4-8330-D034E4B4114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7D5A1-1BF0-4B23-9451-E7F990DF4ECE}" type="pres">
      <dgm:prSet presAssocID="{62766C47-1B0E-46D4-8330-D034E4B41146}" presName="level3hierChild" presStyleCnt="0"/>
      <dgm:spPr/>
    </dgm:pt>
    <dgm:pt modelId="{E0E948B6-7515-4959-892D-6923FB613C94}" type="pres">
      <dgm:prSet presAssocID="{2C21FB33-7278-4F80-93B2-8ABA5A259F93}" presName="conn2-1" presStyleLbl="parChTrans1D3" presStyleIdx="0" presStyleCnt="4"/>
      <dgm:spPr/>
      <dgm:t>
        <a:bodyPr/>
        <a:lstStyle/>
        <a:p>
          <a:endParaRPr lang="en-MY"/>
        </a:p>
      </dgm:t>
    </dgm:pt>
    <dgm:pt modelId="{071CAD0B-AB7A-433A-8D75-FE7723221EAC}" type="pres">
      <dgm:prSet presAssocID="{2C21FB33-7278-4F80-93B2-8ABA5A259F93}" presName="connTx" presStyleLbl="parChTrans1D3" presStyleIdx="0" presStyleCnt="4"/>
      <dgm:spPr/>
      <dgm:t>
        <a:bodyPr/>
        <a:lstStyle/>
        <a:p>
          <a:endParaRPr lang="en-MY"/>
        </a:p>
      </dgm:t>
    </dgm:pt>
    <dgm:pt modelId="{B3A5AF38-86B6-4284-94CE-BA4D244E52D4}" type="pres">
      <dgm:prSet presAssocID="{CA7DC3FB-11FC-4B9E-B293-20C57754D4A8}" presName="root2" presStyleCnt="0"/>
      <dgm:spPr/>
    </dgm:pt>
    <dgm:pt modelId="{784F8B80-96C7-487B-BEC9-397EAA4DA98A}" type="pres">
      <dgm:prSet presAssocID="{CA7DC3FB-11FC-4B9E-B293-20C57754D4A8}" presName="LevelTwoTextNode" presStyleLbl="node3" presStyleIdx="0" presStyleCnt="4" custLinFactNeighborX="-2495" custLinFactNeighborY="-66647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95C00416-1088-401B-9E08-E75B2C5DD0B0}" type="pres">
      <dgm:prSet presAssocID="{CA7DC3FB-11FC-4B9E-B293-20C57754D4A8}" presName="level3hierChild" presStyleCnt="0"/>
      <dgm:spPr/>
    </dgm:pt>
    <dgm:pt modelId="{50910536-FEA6-43CB-8062-12918A301ACB}" type="pres">
      <dgm:prSet presAssocID="{A0E90CCB-B539-454C-AFF1-62EAC24D096E}" presName="conn2-1" presStyleLbl="parChTrans1D3" presStyleIdx="1" presStyleCnt="4"/>
      <dgm:spPr/>
      <dgm:t>
        <a:bodyPr/>
        <a:lstStyle/>
        <a:p>
          <a:endParaRPr lang="en-MY"/>
        </a:p>
      </dgm:t>
    </dgm:pt>
    <dgm:pt modelId="{CB7BD49E-3B17-4900-8A1F-1B545CF3CE8A}" type="pres">
      <dgm:prSet presAssocID="{A0E90CCB-B539-454C-AFF1-62EAC24D096E}" presName="connTx" presStyleLbl="parChTrans1D3" presStyleIdx="1" presStyleCnt="4"/>
      <dgm:spPr/>
      <dgm:t>
        <a:bodyPr/>
        <a:lstStyle/>
        <a:p>
          <a:endParaRPr lang="en-MY"/>
        </a:p>
      </dgm:t>
    </dgm:pt>
    <dgm:pt modelId="{D4A1E513-C90C-45F2-A603-EB65DB1433C0}" type="pres">
      <dgm:prSet presAssocID="{C643F0E7-99F3-433F-8698-38A3114766FA}" presName="root2" presStyleCnt="0"/>
      <dgm:spPr/>
    </dgm:pt>
    <dgm:pt modelId="{45161645-2B41-47AA-A2BE-187E433287CB}" type="pres">
      <dgm:prSet presAssocID="{C643F0E7-99F3-433F-8698-38A3114766FA}" presName="LevelTwoTextNode" presStyleLbl="node3" presStyleIdx="1" presStyleCnt="4" custLinFactNeighborX="-2495" custLinFactNeighborY="-44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3CECE-EB2E-47DC-8942-E025C0868BC3}" type="pres">
      <dgm:prSet presAssocID="{C643F0E7-99F3-433F-8698-38A3114766FA}" presName="level3hierChild" presStyleCnt="0"/>
      <dgm:spPr/>
    </dgm:pt>
    <dgm:pt modelId="{7B8EA769-8D78-4EF0-87BF-003A62705F66}" type="pres">
      <dgm:prSet presAssocID="{DD5C1121-D010-42E1-853B-14D8D0DD0ADA}" presName="conn2-1" presStyleLbl="parChTrans1D2" presStyleIdx="1" presStyleCnt="2"/>
      <dgm:spPr/>
      <dgm:t>
        <a:bodyPr/>
        <a:lstStyle/>
        <a:p>
          <a:endParaRPr lang="en-MY"/>
        </a:p>
      </dgm:t>
    </dgm:pt>
    <dgm:pt modelId="{A0465497-BCA6-4D92-BC07-2E39A10870E5}" type="pres">
      <dgm:prSet presAssocID="{DD5C1121-D010-42E1-853B-14D8D0DD0ADA}" presName="connTx" presStyleLbl="parChTrans1D2" presStyleIdx="1" presStyleCnt="2"/>
      <dgm:spPr/>
      <dgm:t>
        <a:bodyPr/>
        <a:lstStyle/>
        <a:p>
          <a:endParaRPr lang="en-MY"/>
        </a:p>
      </dgm:t>
    </dgm:pt>
    <dgm:pt modelId="{F82BFB53-AB58-4E9F-83B8-C2F21C42007D}" type="pres">
      <dgm:prSet presAssocID="{85F43B1D-B20D-43C5-86DE-D653D6B93A03}" presName="root2" presStyleCnt="0"/>
      <dgm:spPr/>
    </dgm:pt>
    <dgm:pt modelId="{6036AF88-BFBE-4D58-AB8C-511DF8DD079A}" type="pres">
      <dgm:prSet presAssocID="{85F43B1D-B20D-43C5-86DE-D653D6B93A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C8A6B27C-55FF-41FA-86E2-F2BDD55BE503}" type="pres">
      <dgm:prSet presAssocID="{85F43B1D-B20D-43C5-86DE-D653D6B93A03}" presName="level3hierChild" presStyleCnt="0"/>
      <dgm:spPr/>
    </dgm:pt>
    <dgm:pt modelId="{13B4BFDD-7E5A-408E-B5DC-4946EAEA8392}" type="pres">
      <dgm:prSet presAssocID="{13AF278C-3864-4C29-8F42-8A5CAEB3A18C}" presName="conn2-1" presStyleLbl="parChTrans1D3" presStyleIdx="2" presStyleCnt="4"/>
      <dgm:spPr/>
      <dgm:t>
        <a:bodyPr/>
        <a:lstStyle/>
        <a:p>
          <a:endParaRPr lang="en-MY"/>
        </a:p>
      </dgm:t>
    </dgm:pt>
    <dgm:pt modelId="{18650F9A-EA08-4DA4-8EEF-A8A002448E54}" type="pres">
      <dgm:prSet presAssocID="{13AF278C-3864-4C29-8F42-8A5CAEB3A18C}" presName="connTx" presStyleLbl="parChTrans1D3" presStyleIdx="2" presStyleCnt="4"/>
      <dgm:spPr/>
      <dgm:t>
        <a:bodyPr/>
        <a:lstStyle/>
        <a:p>
          <a:endParaRPr lang="en-MY"/>
        </a:p>
      </dgm:t>
    </dgm:pt>
    <dgm:pt modelId="{93B723C7-BB58-4B37-B234-F67F72AD86B5}" type="pres">
      <dgm:prSet presAssocID="{4845D265-051A-4195-9EAC-9AD3A776D95B}" presName="root2" presStyleCnt="0"/>
      <dgm:spPr/>
    </dgm:pt>
    <dgm:pt modelId="{2A33353D-1BFC-4F7C-8B6F-575D9F3089D3}" type="pres">
      <dgm:prSet presAssocID="{4845D265-051A-4195-9EAC-9AD3A776D95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9362089-74B6-40AA-997E-FA13356FA51E}" type="pres">
      <dgm:prSet presAssocID="{4845D265-051A-4195-9EAC-9AD3A776D95B}" presName="level3hierChild" presStyleCnt="0"/>
      <dgm:spPr/>
    </dgm:pt>
    <dgm:pt modelId="{DB662451-2D3A-45A3-AA45-79CFB10C0231}" type="pres">
      <dgm:prSet presAssocID="{79B16DFE-C036-47D8-A5F6-4204C81DAF5C}" presName="conn2-1" presStyleLbl="parChTrans1D3" presStyleIdx="3" presStyleCnt="4"/>
      <dgm:spPr/>
      <dgm:t>
        <a:bodyPr/>
        <a:lstStyle/>
        <a:p>
          <a:endParaRPr lang="en-MY"/>
        </a:p>
      </dgm:t>
    </dgm:pt>
    <dgm:pt modelId="{BF4646B9-BC11-4656-9755-847E2F4C0DF2}" type="pres">
      <dgm:prSet presAssocID="{79B16DFE-C036-47D8-A5F6-4204C81DAF5C}" presName="connTx" presStyleLbl="parChTrans1D3" presStyleIdx="3" presStyleCnt="4"/>
      <dgm:spPr/>
      <dgm:t>
        <a:bodyPr/>
        <a:lstStyle/>
        <a:p>
          <a:endParaRPr lang="en-MY"/>
        </a:p>
      </dgm:t>
    </dgm:pt>
    <dgm:pt modelId="{E0F79B20-B162-4E90-9A18-F4D86D223328}" type="pres">
      <dgm:prSet presAssocID="{E77F5043-8594-4444-8A6E-EA36C11F540A}" presName="root2" presStyleCnt="0"/>
      <dgm:spPr/>
    </dgm:pt>
    <dgm:pt modelId="{AB6E7A6A-5440-42DF-AB8A-64143694EDE8}" type="pres">
      <dgm:prSet presAssocID="{E77F5043-8594-4444-8A6E-EA36C11F540A}" presName="LevelTwoTextNode" presStyleLbl="node3" presStyleIdx="3" presStyleCnt="4" custLinFactNeighborX="1250" custLinFactNeighborY="2578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AB9669CB-6992-48E8-A80F-A1FD9D416BF0}" type="pres">
      <dgm:prSet presAssocID="{E77F5043-8594-4444-8A6E-EA36C11F540A}" presName="level3hierChild" presStyleCnt="0"/>
      <dgm:spPr/>
    </dgm:pt>
  </dgm:ptLst>
  <dgm:cxnLst>
    <dgm:cxn modelId="{C5FCD451-E4EB-4798-B06B-9946A72E6BBD}" type="presOf" srcId="{C643F0E7-99F3-433F-8698-38A3114766FA}" destId="{45161645-2B41-47AA-A2BE-187E433287CB}" srcOrd="0" destOrd="0" presId="urn:microsoft.com/office/officeart/2005/8/layout/hierarchy2"/>
    <dgm:cxn modelId="{BF5A2ACF-D6DD-4C96-BFF5-B0C359BF710C}" type="presOf" srcId="{43D81B6D-4CB7-442F-AC8A-8CBF400284A1}" destId="{99036EFD-B041-413A-9176-30538995B6A0}" srcOrd="0" destOrd="0" presId="urn:microsoft.com/office/officeart/2005/8/layout/hierarchy2"/>
    <dgm:cxn modelId="{F20D0617-90C6-4DC2-9E2F-4475303F0A05}" type="presOf" srcId="{4845D265-051A-4195-9EAC-9AD3A776D95B}" destId="{2A33353D-1BFC-4F7C-8B6F-575D9F3089D3}" srcOrd="0" destOrd="0" presId="urn:microsoft.com/office/officeart/2005/8/layout/hierarchy2"/>
    <dgm:cxn modelId="{DB034180-CAC3-4EEF-951D-801B5A5C50A1}" type="presOf" srcId="{85F43B1D-B20D-43C5-86DE-D653D6B93A03}" destId="{6036AF88-BFBE-4D58-AB8C-511DF8DD079A}" srcOrd="0" destOrd="0" presId="urn:microsoft.com/office/officeart/2005/8/layout/hierarchy2"/>
    <dgm:cxn modelId="{03342CD1-5050-482A-A220-6989D5D8352B}" type="presOf" srcId="{79B16DFE-C036-47D8-A5F6-4204C81DAF5C}" destId="{BF4646B9-BC11-4656-9755-847E2F4C0DF2}" srcOrd="1" destOrd="0" presId="urn:microsoft.com/office/officeart/2005/8/layout/hierarchy2"/>
    <dgm:cxn modelId="{34A66B8B-CD3D-4476-8897-240B899EFE36}" type="presOf" srcId="{E77F5043-8594-4444-8A6E-EA36C11F540A}" destId="{AB6E7A6A-5440-42DF-AB8A-64143694EDE8}" srcOrd="0" destOrd="0" presId="urn:microsoft.com/office/officeart/2005/8/layout/hierarchy2"/>
    <dgm:cxn modelId="{75BDD694-F224-4DFE-8B14-8DA7B9975CD4}" type="presOf" srcId="{2C21FB33-7278-4F80-93B2-8ABA5A259F93}" destId="{E0E948B6-7515-4959-892D-6923FB613C94}" srcOrd="0" destOrd="0" presId="urn:microsoft.com/office/officeart/2005/8/layout/hierarchy2"/>
    <dgm:cxn modelId="{940A4819-493D-4D40-A7BF-3AFE5597ABA3}" type="presOf" srcId="{DD5C1121-D010-42E1-853B-14D8D0DD0ADA}" destId="{A0465497-BCA6-4D92-BC07-2E39A10870E5}" srcOrd="1" destOrd="0" presId="urn:microsoft.com/office/officeart/2005/8/layout/hierarchy2"/>
    <dgm:cxn modelId="{CC333F18-59D2-4474-A7AF-A93700BD537E}" type="presOf" srcId="{13AF278C-3864-4C29-8F42-8A5CAEB3A18C}" destId="{18650F9A-EA08-4DA4-8EEF-A8A002448E54}" srcOrd="1" destOrd="0" presId="urn:microsoft.com/office/officeart/2005/8/layout/hierarchy2"/>
    <dgm:cxn modelId="{1AEB3168-B87E-44BC-83BC-D498A99FCCCA}" srcId="{85F43B1D-B20D-43C5-86DE-D653D6B93A03}" destId="{4845D265-051A-4195-9EAC-9AD3A776D95B}" srcOrd="0" destOrd="0" parTransId="{13AF278C-3864-4C29-8F42-8A5CAEB3A18C}" sibTransId="{27B248D4-5D0A-4248-8DB3-FACA75197986}"/>
    <dgm:cxn modelId="{46822705-7304-4F1E-81AC-66987F4CF99C}" type="presOf" srcId="{2C21FB33-7278-4F80-93B2-8ABA5A259F93}" destId="{071CAD0B-AB7A-433A-8D75-FE7723221EAC}" srcOrd="1" destOrd="0" presId="urn:microsoft.com/office/officeart/2005/8/layout/hierarchy2"/>
    <dgm:cxn modelId="{3D954265-1B94-44F4-9EDD-11E9B880D925}" srcId="{62766C47-1B0E-46D4-8330-D034E4B41146}" destId="{CA7DC3FB-11FC-4B9E-B293-20C57754D4A8}" srcOrd="0" destOrd="0" parTransId="{2C21FB33-7278-4F80-93B2-8ABA5A259F93}" sibTransId="{5A1D16D0-68EE-48FA-A9DB-7D79073A168F}"/>
    <dgm:cxn modelId="{39405774-4C3A-4048-A3D3-C1DCF6BAAE8C}" srcId="{62766C47-1B0E-46D4-8330-D034E4B41146}" destId="{C643F0E7-99F3-433F-8698-38A3114766FA}" srcOrd="1" destOrd="0" parTransId="{A0E90CCB-B539-454C-AFF1-62EAC24D096E}" sibTransId="{A7328681-EBF6-4E6B-B59A-8397592C29DA}"/>
    <dgm:cxn modelId="{C2FC8160-1DAC-4ECA-90B0-849D95ADF475}" type="presOf" srcId="{13AF278C-3864-4C29-8F42-8A5CAEB3A18C}" destId="{13B4BFDD-7E5A-408E-B5DC-4946EAEA8392}" srcOrd="0" destOrd="0" presId="urn:microsoft.com/office/officeart/2005/8/layout/hierarchy2"/>
    <dgm:cxn modelId="{2B506162-92EF-4E48-84A2-A93F7EB6BA08}" srcId="{85F43B1D-B20D-43C5-86DE-D653D6B93A03}" destId="{E77F5043-8594-4444-8A6E-EA36C11F540A}" srcOrd="1" destOrd="0" parTransId="{79B16DFE-C036-47D8-A5F6-4204C81DAF5C}" sibTransId="{0616213D-7E04-4832-B668-901C17C827B5}"/>
    <dgm:cxn modelId="{9BD8ACC2-F1EF-4A76-B69A-AB2C84F2ACBD}" type="presOf" srcId="{021CE223-D7B8-439F-806F-1B20EC6002F6}" destId="{16FC9F61-DC96-435B-A55B-D7FCD71665D6}" srcOrd="0" destOrd="0" presId="urn:microsoft.com/office/officeart/2005/8/layout/hierarchy2"/>
    <dgm:cxn modelId="{B81DE569-F071-4800-B8D6-D0376D48DD89}" type="presOf" srcId="{5A2C4C65-748E-45C5-937D-67DB2CD95DA7}" destId="{A5476E15-A657-46F8-BE3C-12A7411FE463}" srcOrd="1" destOrd="0" presId="urn:microsoft.com/office/officeart/2005/8/layout/hierarchy2"/>
    <dgm:cxn modelId="{C1095365-C7EE-46DF-815A-97DD40680D40}" type="presOf" srcId="{62766C47-1B0E-46D4-8330-D034E4B41146}" destId="{BD9F0C41-94DC-4397-BB12-F3A16724F9B2}" srcOrd="0" destOrd="0" presId="urn:microsoft.com/office/officeart/2005/8/layout/hierarchy2"/>
    <dgm:cxn modelId="{108C98C0-11C8-4BDC-8F89-389295EE8C16}" type="presOf" srcId="{5A2C4C65-748E-45C5-937D-67DB2CD95DA7}" destId="{15F785E0-FD46-408C-BD24-2FEB249A1C1B}" srcOrd="0" destOrd="0" presId="urn:microsoft.com/office/officeart/2005/8/layout/hierarchy2"/>
    <dgm:cxn modelId="{494A4DAC-BADE-40A6-9228-F3E894240DF6}" type="presOf" srcId="{CA7DC3FB-11FC-4B9E-B293-20C57754D4A8}" destId="{784F8B80-96C7-487B-BEC9-397EAA4DA98A}" srcOrd="0" destOrd="0" presId="urn:microsoft.com/office/officeart/2005/8/layout/hierarchy2"/>
    <dgm:cxn modelId="{DEB37505-C7BF-4F25-AEEB-993E75F7DEBE}" srcId="{021CE223-D7B8-439F-806F-1B20EC6002F6}" destId="{62766C47-1B0E-46D4-8330-D034E4B41146}" srcOrd="0" destOrd="0" parTransId="{5A2C4C65-748E-45C5-937D-67DB2CD95DA7}" sibTransId="{1966DF7D-9375-457D-B7E7-D605FCD07C82}"/>
    <dgm:cxn modelId="{0468E877-A38E-4A91-B4C2-D8C906DC18D0}" srcId="{43D81B6D-4CB7-442F-AC8A-8CBF400284A1}" destId="{021CE223-D7B8-439F-806F-1B20EC6002F6}" srcOrd="0" destOrd="0" parTransId="{B9E87195-D8CF-4723-BDD7-18572D7792D8}" sibTransId="{66F42A65-FFA5-4053-8285-38BA162CCF29}"/>
    <dgm:cxn modelId="{58F50F25-9931-4CF5-A350-FE41ADA47240}" type="presOf" srcId="{79B16DFE-C036-47D8-A5F6-4204C81DAF5C}" destId="{DB662451-2D3A-45A3-AA45-79CFB10C0231}" srcOrd="0" destOrd="0" presId="urn:microsoft.com/office/officeart/2005/8/layout/hierarchy2"/>
    <dgm:cxn modelId="{DBD58AAC-9473-47BE-B6C6-5A49D08B287B}" type="presOf" srcId="{DD5C1121-D010-42E1-853B-14D8D0DD0ADA}" destId="{7B8EA769-8D78-4EF0-87BF-003A62705F66}" srcOrd="0" destOrd="0" presId="urn:microsoft.com/office/officeart/2005/8/layout/hierarchy2"/>
    <dgm:cxn modelId="{490465D1-C89B-419B-9598-7CF3EFA57788}" type="presOf" srcId="{A0E90CCB-B539-454C-AFF1-62EAC24D096E}" destId="{50910536-FEA6-43CB-8062-12918A301ACB}" srcOrd="0" destOrd="0" presId="urn:microsoft.com/office/officeart/2005/8/layout/hierarchy2"/>
    <dgm:cxn modelId="{965B50DF-9B66-4137-A67A-C56636D321C7}" srcId="{021CE223-D7B8-439F-806F-1B20EC6002F6}" destId="{85F43B1D-B20D-43C5-86DE-D653D6B93A03}" srcOrd="1" destOrd="0" parTransId="{DD5C1121-D010-42E1-853B-14D8D0DD0ADA}" sibTransId="{0CE87BB0-CAF8-4C16-8AF3-8CA0F47C921C}"/>
    <dgm:cxn modelId="{D62A6249-A0A0-4A1B-8E2D-89EE67663724}" type="presOf" srcId="{A0E90CCB-B539-454C-AFF1-62EAC24D096E}" destId="{CB7BD49E-3B17-4900-8A1F-1B545CF3CE8A}" srcOrd="1" destOrd="0" presId="urn:microsoft.com/office/officeart/2005/8/layout/hierarchy2"/>
    <dgm:cxn modelId="{ECB09DAF-0058-4280-97D9-87AAD421541D}" type="presParOf" srcId="{99036EFD-B041-413A-9176-30538995B6A0}" destId="{8DF408FC-6B65-4CA6-BF06-3940EEC53E46}" srcOrd="0" destOrd="0" presId="urn:microsoft.com/office/officeart/2005/8/layout/hierarchy2"/>
    <dgm:cxn modelId="{96E4BF03-BBCC-4C71-AC01-A824425CC132}" type="presParOf" srcId="{8DF408FC-6B65-4CA6-BF06-3940EEC53E46}" destId="{16FC9F61-DC96-435B-A55B-D7FCD71665D6}" srcOrd="0" destOrd="0" presId="urn:microsoft.com/office/officeart/2005/8/layout/hierarchy2"/>
    <dgm:cxn modelId="{860F6CA2-3C93-4FC2-A8EB-9B75CB6F17BB}" type="presParOf" srcId="{8DF408FC-6B65-4CA6-BF06-3940EEC53E46}" destId="{AB351441-37A6-4CEE-B883-8690298524C5}" srcOrd="1" destOrd="0" presId="urn:microsoft.com/office/officeart/2005/8/layout/hierarchy2"/>
    <dgm:cxn modelId="{DA840EB1-3D3C-4841-AF59-57EF504599FC}" type="presParOf" srcId="{AB351441-37A6-4CEE-B883-8690298524C5}" destId="{15F785E0-FD46-408C-BD24-2FEB249A1C1B}" srcOrd="0" destOrd="0" presId="urn:microsoft.com/office/officeart/2005/8/layout/hierarchy2"/>
    <dgm:cxn modelId="{5C7092C8-81A3-4B5D-B37C-9D1998749F6E}" type="presParOf" srcId="{15F785E0-FD46-408C-BD24-2FEB249A1C1B}" destId="{A5476E15-A657-46F8-BE3C-12A7411FE463}" srcOrd="0" destOrd="0" presId="urn:microsoft.com/office/officeart/2005/8/layout/hierarchy2"/>
    <dgm:cxn modelId="{A6F088A6-AB5F-4ACD-B1AF-E35B673EDEBA}" type="presParOf" srcId="{AB351441-37A6-4CEE-B883-8690298524C5}" destId="{511AA03C-22F0-4112-86CC-0BB48797449F}" srcOrd="1" destOrd="0" presId="urn:microsoft.com/office/officeart/2005/8/layout/hierarchy2"/>
    <dgm:cxn modelId="{68CD7617-66C3-4826-82D0-D5FD80E4733D}" type="presParOf" srcId="{511AA03C-22F0-4112-86CC-0BB48797449F}" destId="{BD9F0C41-94DC-4397-BB12-F3A16724F9B2}" srcOrd="0" destOrd="0" presId="urn:microsoft.com/office/officeart/2005/8/layout/hierarchy2"/>
    <dgm:cxn modelId="{1E68FCB0-C3BF-40F1-8527-24029A9CE844}" type="presParOf" srcId="{511AA03C-22F0-4112-86CC-0BB48797449F}" destId="{D657D5A1-1BF0-4B23-9451-E7F990DF4ECE}" srcOrd="1" destOrd="0" presId="urn:microsoft.com/office/officeart/2005/8/layout/hierarchy2"/>
    <dgm:cxn modelId="{9C5FF3C4-DE52-4AB4-9658-C12236B722BF}" type="presParOf" srcId="{D657D5A1-1BF0-4B23-9451-E7F990DF4ECE}" destId="{E0E948B6-7515-4959-892D-6923FB613C94}" srcOrd="0" destOrd="0" presId="urn:microsoft.com/office/officeart/2005/8/layout/hierarchy2"/>
    <dgm:cxn modelId="{782B7459-C0F9-4505-B8A6-4EE04AE49D14}" type="presParOf" srcId="{E0E948B6-7515-4959-892D-6923FB613C94}" destId="{071CAD0B-AB7A-433A-8D75-FE7723221EAC}" srcOrd="0" destOrd="0" presId="urn:microsoft.com/office/officeart/2005/8/layout/hierarchy2"/>
    <dgm:cxn modelId="{2907FD81-F77E-4B14-AED5-559007D29979}" type="presParOf" srcId="{D657D5A1-1BF0-4B23-9451-E7F990DF4ECE}" destId="{B3A5AF38-86B6-4284-94CE-BA4D244E52D4}" srcOrd="1" destOrd="0" presId="urn:microsoft.com/office/officeart/2005/8/layout/hierarchy2"/>
    <dgm:cxn modelId="{C6A7B2FD-F24A-416C-98D5-AB554ABF3210}" type="presParOf" srcId="{B3A5AF38-86B6-4284-94CE-BA4D244E52D4}" destId="{784F8B80-96C7-487B-BEC9-397EAA4DA98A}" srcOrd="0" destOrd="0" presId="urn:microsoft.com/office/officeart/2005/8/layout/hierarchy2"/>
    <dgm:cxn modelId="{0043C621-5319-4D97-9298-216FFD96BD8B}" type="presParOf" srcId="{B3A5AF38-86B6-4284-94CE-BA4D244E52D4}" destId="{95C00416-1088-401B-9E08-E75B2C5DD0B0}" srcOrd="1" destOrd="0" presId="urn:microsoft.com/office/officeart/2005/8/layout/hierarchy2"/>
    <dgm:cxn modelId="{92AEE5A9-C98C-43DD-9B50-49CD5870311C}" type="presParOf" srcId="{D657D5A1-1BF0-4B23-9451-E7F990DF4ECE}" destId="{50910536-FEA6-43CB-8062-12918A301ACB}" srcOrd="2" destOrd="0" presId="urn:microsoft.com/office/officeart/2005/8/layout/hierarchy2"/>
    <dgm:cxn modelId="{41846056-045F-4AB6-8F68-2A6BF3B11B4E}" type="presParOf" srcId="{50910536-FEA6-43CB-8062-12918A301ACB}" destId="{CB7BD49E-3B17-4900-8A1F-1B545CF3CE8A}" srcOrd="0" destOrd="0" presId="urn:microsoft.com/office/officeart/2005/8/layout/hierarchy2"/>
    <dgm:cxn modelId="{607112EA-49B0-497F-9B58-72A1571815FE}" type="presParOf" srcId="{D657D5A1-1BF0-4B23-9451-E7F990DF4ECE}" destId="{D4A1E513-C90C-45F2-A603-EB65DB1433C0}" srcOrd="3" destOrd="0" presId="urn:microsoft.com/office/officeart/2005/8/layout/hierarchy2"/>
    <dgm:cxn modelId="{B3C58608-21EE-47C3-9928-4C4E2427CEBE}" type="presParOf" srcId="{D4A1E513-C90C-45F2-A603-EB65DB1433C0}" destId="{45161645-2B41-47AA-A2BE-187E433287CB}" srcOrd="0" destOrd="0" presId="urn:microsoft.com/office/officeart/2005/8/layout/hierarchy2"/>
    <dgm:cxn modelId="{8F932D14-B546-4D0C-B19B-6070E82C957A}" type="presParOf" srcId="{D4A1E513-C90C-45F2-A603-EB65DB1433C0}" destId="{2173CECE-EB2E-47DC-8942-E025C0868BC3}" srcOrd="1" destOrd="0" presId="urn:microsoft.com/office/officeart/2005/8/layout/hierarchy2"/>
    <dgm:cxn modelId="{8494745F-224E-45D9-A2D5-48C0249742B6}" type="presParOf" srcId="{AB351441-37A6-4CEE-B883-8690298524C5}" destId="{7B8EA769-8D78-4EF0-87BF-003A62705F66}" srcOrd="2" destOrd="0" presId="urn:microsoft.com/office/officeart/2005/8/layout/hierarchy2"/>
    <dgm:cxn modelId="{67E04B77-5A4F-4440-80AC-34D1F8F9B1A1}" type="presParOf" srcId="{7B8EA769-8D78-4EF0-87BF-003A62705F66}" destId="{A0465497-BCA6-4D92-BC07-2E39A10870E5}" srcOrd="0" destOrd="0" presId="urn:microsoft.com/office/officeart/2005/8/layout/hierarchy2"/>
    <dgm:cxn modelId="{449648B1-FBC6-44BE-BFCB-79E30B799DBB}" type="presParOf" srcId="{AB351441-37A6-4CEE-B883-8690298524C5}" destId="{F82BFB53-AB58-4E9F-83B8-C2F21C42007D}" srcOrd="3" destOrd="0" presId="urn:microsoft.com/office/officeart/2005/8/layout/hierarchy2"/>
    <dgm:cxn modelId="{FEA61FAC-7166-45E9-AD1D-49954B072D58}" type="presParOf" srcId="{F82BFB53-AB58-4E9F-83B8-C2F21C42007D}" destId="{6036AF88-BFBE-4D58-AB8C-511DF8DD079A}" srcOrd="0" destOrd="0" presId="urn:microsoft.com/office/officeart/2005/8/layout/hierarchy2"/>
    <dgm:cxn modelId="{F8622269-1BAB-4F25-B796-1848BA79573B}" type="presParOf" srcId="{F82BFB53-AB58-4E9F-83B8-C2F21C42007D}" destId="{C8A6B27C-55FF-41FA-86E2-F2BDD55BE503}" srcOrd="1" destOrd="0" presId="urn:microsoft.com/office/officeart/2005/8/layout/hierarchy2"/>
    <dgm:cxn modelId="{0261D445-BCCF-4CBA-85CF-D417D92C7879}" type="presParOf" srcId="{C8A6B27C-55FF-41FA-86E2-F2BDD55BE503}" destId="{13B4BFDD-7E5A-408E-B5DC-4946EAEA8392}" srcOrd="0" destOrd="0" presId="urn:microsoft.com/office/officeart/2005/8/layout/hierarchy2"/>
    <dgm:cxn modelId="{9C6366BA-6509-4B9F-89A0-4971239C132B}" type="presParOf" srcId="{13B4BFDD-7E5A-408E-B5DC-4946EAEA8392}" destId="{18650F9A-EA08-4DA4-8EEF-A8A002448E54}" srcOrd="0" destOrd="0" presId="urn:microsoft.com/office/officeart/2005/8/layout/hierarchy2"/>
    <dgm:cxn modelId="{C2A262CB-31EA-4930-B71C-E89838CCEBEC}" type="presParOf" srcId="{C8A6B27C-55FF-41FA-86E2-F2BDD55BE503}" destId="{93B723C7-BB58-4B37-B234-F67F72AD86B5}" srcOrd="1" destOrd="0" presId="urn:microsoft.com/office/officeart/2005/8/layout/hierarchy2"/>
    <dgm:cxn modelId="{7B46280B-20B1-4A97-8434-9A7DFE3E2B24}" type="presParOf" srcId="{93B723C7-BB58-4B37-B234-F67F72AD86B5}" destId="{2A33353D-1BFC-4F7C-8B6F-575D9F3089D3}" srcOrd="0" destOrd="0" presId="urn:microsoft.com/office/officeart/2005/8/layout/hierarchy2"/>
    <dgm:cxn modelId="{3C8D15C8-2756-4D4D-B006-A2B6A3904969}" type="presParOf" srcId="{93B723C7-BB58-4B37-B234-F67F72AD86B5}" destId="{69362089-74B6-40AA-997E-FA13356FA51E}" srcOrd="1" destOrd="0" presId="urn:microsoft.com/office/officeart/2005/8/layout/hierarchy2"/>
    <dgm:cxn modelId="{8EA35EAA-1953-4C5C-A077-BFC57D2E2EE2}" type="presParOf" srcId="{C8A6B27C-55FF-41FA-86E2-F2BDD55BE503}" destId="{DB662451-2D3A-45A3-AA45-79CFB10C0231}" srcOrd="2" destOrd="0" presId="urn:microsoft.com/office/officeart/2005/8/layout/hierarchy2"/>
    <dgm:cxn modelId="{A215CDC6-AD79-4B10-B8EE-49A77027B5B0}" type="presParOf" srcId="{DB662451-2D3A-45A3-AA45-79CFB10C0231}" destId="{BF4646B9-BC11-4656-9755-847E2F4C0DF2}" srcOrd="0" destOrd="0" presId="urn:microsoft.com/office/officeart/2005/8/layout/hierarchy2"/>
    <dgm:cxn modelId="{8137E2C2-4037-4989-BC15-78EF9AF6A925}" type="presParOf" srcId="{C8A6B27C-55FF-41FA-86E2-F2BDD55BE503}" destId="{E0F79B20-B162-4E90-9A18-F4D86D223328}" srcOrd="3" destOrd="0" presId="urn:microsoft.com/office/officeart/2005/8/layout/hierarchy2"/>
    <dgm:cxn modelId="{131B98E7-5B8B-4928-B87A-54B62AC828FC}" type="presParOf" srcId="{E0F79B20-B162-4E90-9A18-F4D86D223328}" destId="{AB6E7A6A-5440-42DF-AB8A-64143694EDE8}" srcOrd="0" destOrd="0" presId="urn:microsoft.com/office/officeart/2005/8/layout/hierarchy2"/>
    <dgm:cxn modelId="{F1F7677B-3280-48EC-A593-FA31418A940B}" type="presParOf" srcId="{E0F79B20-B162-4E90-9A18-F4D86D223328}" destId="{AB9669CB-6992-48E8-A80F-A1FD9D416BF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C9F61-DC96-435B-A55B-D7FCD71665D6}">
      <dsp:nvSpPr>
        <dsp:cNvPr id="0" name=""/>
        <dsp:cNvSpPr/>
      </dsp:nvSpPr>
      <dsp:spPr>
        <a:xfrm>
          <a:off x="0" y="1924480"/>
          <a:ext cx="1877689" cy="938844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27498" y="1951978"/>
        <a:ext cx="1822693" cy="883848"/>
      </dsp:txXfrm>
    </dsp:sp>
    <dsp:sp modelId="{15F785E0-FD46-408C-BD24-2FEB249A1C1B}">
      <dsp:nvSpPr>
        <dsp:cNvPr id="0" name=""/>
        <dsp:cNvSpPr/>
      </dsp:nvSpPr>
      <dsp:spPr>
        <a:xfrm rot="18468972">
          <a:off x="1639380" y="1890383"/>
          <a:ext cx="1231982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231982" y="1689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4572" y="1876481"/>
        <a:ext cx="61599" cy="61599"/>
      </dsp:txXfrm>
    </dsp:sp>
    <dsp:sp modelId="{BD9F0C41-94DC-4397-BB12-F3A16724F9B2}">
      <dsp:nvSpPr>
        <dsp:cNvPr id="0" name=""/>
        <dsp:cNvSpPr/>
      </dsp:nvSpPr>
      <dsp:spPr>
        <a:xfrm>
          <a:off x="2633055" y="951236"/>
          <a:ext cx="1877689" cy="938844"/>
        </a:xfrm>
        <a:prstGeom prst="roundRect">
          <a:avLst>
            <a:gd name="adj" fmla="val 10000"/>
          </a:avLst>
        </a:prstGeom>
        <a:solidFill>
          <a:srgbClr val="A1CEE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240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vaccine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660553" y="978734"/>
        <a:ext cx="1822693" cy="883848"/>
      </dsp:txXfrm>
    </dsp:sp>
    <dsp:sp modelId="{E0E948B6-7515-4959-892D-6923FB613C94}">
      <dsp:nvSpPr>
        <dsp:cNvPr id="0" name=""/>
        <dsp:cNvSpPr/>
      </dsp:nvSpPr>
      <dsp:spPr>
        <a:xfrm rot="18390816">
          <a:off x="4271084" y="928143"/>
          <a:ext cx="1183548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183548" y="1689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33269" y="915451"/>
        <a:ext cx="59177" cy="59177"/>
      </dsp:txXfrm>
    </dsp:sp>
    <dsp:sp modelId="{784F8B80-96C7-487B-BEC9-397EAA4DA98A}">
      <dsp:nvSpPr>
        <dsp:cNvPr id="0" name=""/>
        <dsp:cNvSpPr/>
      </dsp:nvSpPr>
      <dsp:spPr>
        <a:xfrm>
          <a:off x="5214971" y="0"/>
          <a:ext cx="1877689" cy="938844"/>
        </a:xfrm>
        <a:prstGeom prst="roundRect">
          <a:avLst>
            <a:gd name="adj" fmla="val 10000"/>
          </a:avLst>
        </a:prstGeom>
        <a:solidFill>
          <a:srgbClr val="EDC1E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5242469" y="27498"/>
        <a:ext cx="1822693" cy="883848"/>
      </dsp:txXfrm>
    </dsp:sp>
    <dsp:sp modelId="{50910536-FEA6-43CB-8062-12918A301ACB}">
      <dsp:nvSpPr>
        <dsp:cNvPr id="0" name=""/>
        <dsp:cNvSpPr/>
      </dsp:nvSpPr>
      <dsp:spPr>
        <a:xfrm rot="581791">
          <a:off x="4505641" y="1463927"/>
          <a:ext cx="714433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714433" y="16896"/>
              </a:lnTo>
            </a:path>
          </a:pathLst>
        </a:custGeom>
        <a:noFill/>
        <a:ln w="127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44997" y="1462963"/>
        <a:ext cx="35721" cy="35721"/>
      </dsp:txXfrm>
    </dsp:sp>
    <dsp:sp modelId="{45161645-2B41-47AA-A2BE-187E433287CB}">
      <dsp:nvSpPr>
        <dsp:cNvPr id="0" name=""/>
        <dsp:cNvSpPr/>
      </dsp:nvSpPr>
      <dsp:spPr>
        <a:xfrm>
          <a:off x="5214971" y="1071568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220 Not contracted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5242469" y="1099066"/>
        <a:ext cx="1822693" cy="883848"/>
      </dsp:txXfrm>
    </dsp:sp>
    <dsp:sp modelId="{7B8EA769-8D78-4EF0-87BF-003A62705F66}">
      <dsp:nvSpPr>
        <dsp:cNvPr id="0" name=""/>
        <dsp:cNvSpPr/>
      </dsp:nvSpPr>
      <dsp:spPr>
        <a:xfrm rot="3450540">
          <a:off x="1552270" y="2970054"/>
          <a:ext cx="1406203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406203" y="1689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0217" y="2951796"/>
        <a:ext cx="70310" cy="70310"/>
      </dsp:txXfrm>
    </dsp:sp>
    <dsp:sp modelId="{6036AF88-BFBE-4D58-AB8C-511DF8DD079A}">
      <dsp:nvSpPr>
        <dsp:cNvPr id="0" name=""/>
        <dsp:cNvSpPr/>
      </dsp:nvSpPr>
      <dsp:spPr>
        <a:xfrm>
          <a:off x="2633055" y="3110578"/>
          <a:ext cx="1877689" cy="938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2660553" y="3138076"/>
        <a:ext cx="1822693" cy="883848"/>
      </dsp:txXfrm>
    </dsp:sp>
    <dsp:sp modelId="{13B4BFDD-7E5A-408E-B5DC-4946EAEA8392}">
      <dsp:nvSpPr>
        <dsp:cNvPr id="0" name=""/>
        <dsp:cNvSpPr/>
      </dsp:nvSpPr>
      <dsp:spPr>
        <a:xfrm rot="19457599">
          <a:off x="4423806" y="3293186"/>
          <a:ext cx="924952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924952" y="16896"/>
              </a:lnTo>
            </a:path>
          </a:pathLst>
        </a:custGeom>
        <a:noFill/>
        <a:ln w="127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63158" y="3286959"/>
        <a:ext cx="46247" cy="46247"/>
      </dsp:txXfrm>
    </dsp:sp>
    <dsp:sp modelId="{2A33353D-1BFC-4F7C-8B6F-575D9F3089D3}">
      <dsp:nvSpPr>
        <dsp:cNvPr id="0" name=""/>
        <dsp:cNvSpPr/>
      </dsp:nvSpPr>
      <dsp:spPr>
        <a:xfrm>
          <a:off x="5261820" y="2570743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289318" y="2598241"/>
        <a:ext cx="1822693" cy="883848"/>
      </dsp:txXfrm>
    </dsp:sp>
    <dsp:sp modelId="{DB662451-2D3A-45A3-AA45-79CFB10C0231}">
      <dsp:nvSpPr>
        <dsp:cNvPr id="0" name=""/>
        <dsp:cNvSpPr/>
      </dsp:nvSpPr>
      <dsp:spPr>
        <a:xfrm rot="2759306">
          <a:off x="4344845" y="3954048"/>
          <a:ext cx="1087165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087165" y="16896"/>
              </a:lnTo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61248" y="3943766"/>
        <a:ext cx="54358" cy="54358"/>
      </dsp:txXfrm>
    </dsp:sp>
    <dsp:sp modelId="{AB6E7A6A-5440-42DF-AB8A-64143694EDE8}">
      <dsp:nvSpPr>
        <dsp:cNvPr id="0" name=""/>
        <dsp:cNvSpPr/>
      </dsp:nvSpPr>
      <dsp:spPr>
        <a:xfrm>
          <a:off x="5266110" y="3892467"/>
          <a:ext cx="1877689" cy="938844"/>
        </a:xfrm>
        <a:prstGeom prst="roundRect">
          <a:avLst>
            <a:gd name="adj" fmla="val 10000"/>
          </a:avLst>
        </a:prstGeom>
        <a:solidFill>
          <a:srgbClr val="EEC4E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5293608" y="3919965"/>
        <a:ext cx="1822693" cy="88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8.jpe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F212C63-3BD2-4826-A95B-4D3F4F158087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687CEAD-6269-4764-8A72-574976FFBC4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407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ar-JO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3E63E5D-A302-497F-A531-90251366C253}" type="slidenum">
              <a:rPr lang="en-MY" altLang="ar-JO" smtClean="0"/>
              <a:pPr/>
              <a:t>5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76518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11B02B-C1A1-48F8-AEE9-DEF1CA75ADCC}" type="slidenum">
              <a:rPr lang="ar-JO" smtClean="0"/>
              <a:pPr>
                <a:defRPr/>
              </a:pPr>
              <a:t>24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0652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1322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3998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86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869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5257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9425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318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2446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3467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9145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6746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084B6-49A3-4375-A840-32E7168C9B86}" type="datetimeFigureOut">
              <a:rPr lang="ar-JO" smtClean="0"/>
              <a:t>14/01/1445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8AE9-9DB2-4A89-A663-8E8EC7B6683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800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10.png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4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http://www.statsoft.com/textbook/graphics/chi_chart.jpg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 dirty="0">
                <a:solidFill>
                  <a:srgbClr val="FFFFFF"/>
                </a:solidFill>
              </a:rPr>
              <a:t>DR. Waqar Al – Kubaisy</a:t>
            </a:r>
            <a:r>
              <a:rPr lang="nl-NL" sz="3600" dirty="0">
                <a:solidFill>
                  <a:srgbClr val="E8E818"/>
                </a:solidFill>
              </a:rPr>
              <a:t> </a:t>
            </a:r>
          </a:p>
          <a:p>
            <a:endParaRPr lang="nl-NL" sz="1800" dirty="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69" y="3429000"/>
            <a:ext cx="478393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6CCC58-0400-406E-B098-45320232D105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14A2-4807-44AA-AED9-5773FF550EDD}" type="datetime1">
              <a:rPr lang="en-MY" smtClean="0"/>
              <a:t>31/7/2023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82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6583-9ABB-4B5D-9C22-0A63A9C19E19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10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16632"/>
            <a:ext cx="879153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C00000"/>
                </a:solidFill>
                <a:cs typeface="Times New Roman" pitchFamily="18" charset="0"/>
              </a:rPr>
              <a:t>Data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r>
              <a:rPr lang="en-MY" sz="2800" dirty="0" smtClean="0">
                <a:cs typeface="Times New Roman" pitchFamily="18" charset="0"/>
              </a:rPr>
              <a:t>Data consist of sample of patients divided into two groups, group A and group B .</a:t>
            </a:r>
          </a:p>
          <a:p>
            <a:r>
              <a:rPr lang="en-MY" sz="2800" dirty="0" smtClean="0">
                <a:cs typeface="Times New Roman" pitchFamily="18" charset="0"/>
              </a:rPr>
              <a:t>Survival rate in group treated by  drug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MY" sz="2800" b="1" dirty="0" smtClean="0">
                <a:cs typeface="Times New Roman" pitchFamily="18" charset="0"/>
              </a:rPr>
              <a:t>was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67.8 %, </a:t>
            </a:r>
            <a:r>
              <a:rPr lang="en-MY" sz="2800" b="1" dirty="0" smtClean="0">
                <a:cs typeface="Times New Roman" pitchFamily="18" charset="0"/>
              </a:rPr>
              <a:t>and</a:t>
            </a:r>
          </a:p>
          <a:p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 Survival  rate in group treated by drug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B </a:t>
            </a:r>
            <a:r>
              <a:rPr lang="en-MY" sz="2800" b="1" dirty="0" smtClean="0">
                <a:cs typeface="Times New Roman" pitchFamily="18" charset="0"/>
              </a:rPr>
              <a:t>was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66.8% 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Assumption </a:t>
            </a:r>
          </a:p>
          <a:p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Two independent group </a:t>
            </a:r>
            <a:r>
              <a:rPr lang="en-MY" sz="2800" b="1" dirty="0" smtClean="0">
                <a:cs typeface="Times New Roman" pitchFamily="18" charset="0"/>
              </a:rPr>
              <a:t>of patients given 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two different type </a:t>
            </a:r>
            <a:r>
              <a:rPr lang="en-MY" sz="2800" b="1" dirty="0" smtClean="0">
                <a:cs typeface="Times New Roman" pitchFamily="18" charset="0"/>
              </a:rPr>
              <a:t>of treatment chosen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randomly</a:t>
            </a:r>
            <a:r>
              <a:rPr lang="en-MY" sz="2800" dirty="0" smtClean="0">
                <a:cs typeface="Times New Roman" pitchFamily="18" charset="0"/>
              </a:rPr>
              <a:t> from </a:t>
            </a:r>
            <a:r>
              <a:rPr lang="en-MY" sz="2800" dirty="0" smtClean="0">
                <a:solidFill>
                  <a:srgbClr val="0070C0"/>
                </a:solidFill>
                <a:cs typeface="Times New Roman" pitchFamily="18" charset="0"/>
              </a:rPr>
              <a:t>normal distribution</a:t>
            </a:r>
            <a:r>
              <a:rPr lang="en-MY" sz="2800" dirty="0" smtClean="0">
                <a:cs typeface="Times New Roman" pitchFamily="18" charset="0"/>
              </a:rPr>
              <a:t> population .</a:t>
            </a: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Formulation of Hypothesis</a:t>
            </a:r>
            <a:endParaRPr lang="en-MY" sz="28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en-MY" sz="2800" b="1" dirty="0" err="1" smtClean="0">
                <a:solidFill>
                  <a:srgbClr val="C00000"/>
                </a:solidFill>
                <a:cs typeface="Times New Roman" pitchFamily="18" charset="0"/>
              </a:rPr>
              <a:t>Ho</a:t>
            </a:r>
            <a:endParaRPr lang="en-MY" sz="28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en-MY" sz="2800" dirty="0" smtClean="0">
                <a:solidFill>
                  <a:srgbClr val="C00000"/>
                </a:solidFill>
                <a:cs typeface="Times New Roman" pitchFamily="18" charset="0"/>
              </a:rPr>
              <a:t> HA</a:t>
            </a:r>
            <a:endParaRPr lang="en-MY" sz="28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654" y="72190"/>
            <a:ext cx="911392" cy="569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6583-9ABB-4B5D-9C22-0A63A9C19E19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16632"/>
            <a:ext cx="896448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Formulation of Hypothesis</a:t>
            </a:r>
            <a:endParaRPr lang="en-MY" sz="28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en-MY" sz="2800" b="1" u="sng" dirty="0" err="1" smtClean="0">
                <a:solidFill>
                  <a:srgbClr val="FF0000"/>
                </a:solidFill>
                <a:cs typeface="Times New Roman" pitchFamily="18" charset="0"/>
              </a:rPr>
              <a:t>Ho</a:t>
            </a:r>
            <a:endParaRPr lang="en-MY" sz="28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       </a:t>
            </a:r>
            <a:r>
              <a:rPr lang="en-MY" sz="2800" b="1" dirty="0" smtClean="0">
                <a:cs typeface="Times New Roman" pitchFamily="18" charset="0"/>
              </a:rPr>
              <a:t>There is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no significance </a:t>
            </a:r>
            <a:r>
              <a:rPr lang="en-MY" sz="2800" b="1" dirty="0" smtClean="0">
                <a:cs typeface="Times New Roman" pitchFamily="18" charset="0"/>
              </a:rPr>
              <a:t>difference in the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proportion (rate</a:t>
            </a:r>
            <a:r>
              <a:rPr lang="en-MY" sz="2800" b="1" dirty="0" smtClean="0">
                <a:cs typeface="Times New Roman" pitchFamily="18" charset="0"/>
              </a:rPr>
              <a:t>) of survival between two groups .</a:t>
            </a:r>
          </a:p>
          <a:p>
            <a:r>
              <a:rPr lang="en-MY" sz="2800" dirty="0" smtClean="0">
                <a:cs typeface="Times New Roman" pitchFamily="18" charset="0"/>
              </a:rPr>
              <a:t>	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group treated by drug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A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was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67.8%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&amp;  </a:t>
            </a:r>
          </a:p>
          <a:p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           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survival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rate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group treated by drug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was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66.9% </a:t>
            </a:r>
          </a:p>
          <a:p>
            <a:r>
              <a:rPr lang="en-MY" sz="2800" b="1" dirty="0" smtClean="0">
                <a:cs typeface="Times New Roman" pitchFamily="18" charset="0"/>
              </a:rPr>
              <a:t>There is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no significance association </a:t>
            </a:r>
            <a:r>
              <a:rPr lang="en-MY" sz="2800" b="1" dirty="0" smtClean="0">
                <a:cs typeface="Times New Roman" pitchFamily="18" charset="0"/>
              </a:rPr>
              <a:t>between survival rate and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type of treatment </a:t>
            </a:r>
            <a:r>
              <a:rPr lang="en-MY" sz="2800" b="1" dirty="0" smtClean="0">
                <a:cs typeface="Times New Roman" pitchFamily="18" charset="0"/>
              </a:rPr>
              <a:t>.</a:t>
            </a:r>
          </a:p>
          <a:p>
            <a:r>
              <a:rPr lang="en-MY" sz="2800" b="1" dirty="0" smtClean="0">
                <a:cs typeface="Times New Roman" pitchFamily="18" charset="0"/>
              </a:rPr>
              <a:t>                                              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P1 = P2 = P0 </a:t>
            </a:r>
            <a:r>
              <a:rPr lang="en-MY" sz="2800" b="1" dirty="0" smtClean="0">
                <a:cs typeface="Times New Roman" pitchFamily="18" charset="0"/>
              </a:rPr>
              <a:t>.</a:t>
            </a:r>
          </a:p>
          <a:p>
            <a:r>
              <a:rPr lang="en-MY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</a:t>
            </a:r>
            <a:r>
              <a:rPr lang="en-MY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800" dirty="0" smtClean="0">
                <a:cs typeface="Times New Roman" pitchFamily="18" charset="0"/>
              </a:rPr>
              <a:t>There is a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significance difference </a:t>
            </a:r>
            <a:r>
              <a:rPr lang="en-MY" sz="2800" dirty="0" smtClean="0">
                <a:cs typeface="Times New Roman" pitchFamily="18" charset="0"/>
              </a:rPr>
              <a:t>in the survival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rate</a:t>
            </a:r>
            <a:r>
              <a:rPr lang="en-MY" sz="2800" dirty="0" smtClean="0">
                <a:cs typeface="Times New Roman" pitchFamily="18" charset="0"/>
              </a:rPr>
              <a:t> between two type of treatment .</a:t>
            </a:r>
          </a:p>
          <a:p>
            <a:r>
              <a:rPr lang="en-MY" sz="2800" dirty="0" smtClean="0">
                <a:cs typeface="Times New Roman" pitchFamily="18" charset="0"/>
              </a:rPr>
              <a:t>                    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P1¬ ≠ P2 ≠ P0 .</a:t>
            </a:r>
          </a:p>
          <a:p>
            <a:r>
              <a:rPr lang="en-MY" sz="2800" dirty="0" smtClean="0">
                <a:cs typeface="Times New Roman" pitchFamily="18" charset="0"/>
              </a:rPr>
              <a:t>Survival rate is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higher among </a:t>
            </a:r>
            <a:r>
              <a:rPr lang="en-MY" sz="2800" dirty="0" smtClean="0">
                <a:cs typeface="Times New Roman" pitchFamily="18" charset="0"/>
              </a:rPr>
              <a:t>group of patients treated by 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drug A 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endParaRPr lang="en-MY" sz="2800" b="1" dirty="0">
              <a:cs typeface="Times New Roman" pitchFamily="18" charset="0"/>
            </a:endParaRPr>
          </a:p>
          <a:p>
            <a:endParaRPr lang="en-MY" sz="2800" b="1" dirty="0" smtClean="0"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958" y="72189"/>
            <a:ext cx="1367088" cy="986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3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B370-A294-4D5F-8B21-D00CB9749386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12</a:t>
            </a:fld>
            <a:endParaRPr lang="en-MY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406836" y="2168862"/>
          <a:ext cx="3456384" cy="2592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Outcome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</a:t>
                      </a:r>
                      <a:endParaRPr lang="en-US" sz="2000" dirty="0" smtClean="0"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B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99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Survived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240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Died</a:t>
                      </a:r>
                      <a:endParaRPr lang="en-MY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114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105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219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354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317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671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8391" y="326261"/>
            <a:ext cx="57241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Critical region </a:t>
            </a:r>
          </a:p>
          <a:p>
            <a:r>
              <a:rPr lang="en-MY" sz="2800" b="1" dirty="0" smtClean="0">
                <a:cs typeface="Times New Roman" pitchFamily="18" charset="0"/>
              </a:rPr>
              <a:t>Level of significance   0.95, α = 0.05</a:t>
            </a:r>
          </a:p>
          <a:p>
            <a:r>
              <a:rPr lang="en-MY" sz="2800" b="1" dirty="0" err="1" smtClean="0">
                <a:cs typeface="Times New Roman" pitchFamily="18" charset="0"/>
              </a:rPr>
              <a:t>d.F</a:t>
            </a:r>
            <a:r>
              <a:rPr lang="en-MY" sz="2800" b="1" dirty="0" smtClean="0">
                <a:cs typeface="Times New Roman" pitchFamily="18" charset="0"/>
              </a:rPr>
              <a:t> =</a:t>
            </a:r>
          </a:p>
          <a:p>
            <a:r>
              <a:rPr lang="en-MY" sz="2800" b="1" dirty="0" smtClean="0">
                <a:cs typeface="Times New Roman" pitchFamily="18" charset="0"/>
              </a:rPr>
              <a:t> (No. of rows – 1) (No. of column – 1)</a:t>
            </a:r>
          </a:p>
          <a:p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                = (r – 1) (c – 1)                                                         </a:t>
            </a:r>
          </a:p>
          <a:p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          (2 – 1) (2 – 1) = 1</a:t>
            </a:r>
          </a:p>
          <a:p>
            <a:endParaRPr lang="en-MY" sz="2800" b="1" dirty="0" smtClean="0">
              <a:cs typeface="Times New Roman" pitchFamily="18" charset="0"/>
            </a:endParaRPr>
          </a:p>
          <a:p>
            <a:r>
              <a:rPr lang="en-MY" sz="2800" b="1" dirty="0" smtClean="0">
                <a:cs typeface="Times New Roman" pitchFamily="18" charset="0"/>
              </a:rPr>
              <a:t>tabulated  χ² of </a:t>
            </a:r>
            <a:r>
              <a:rPr lang="en-MY" sz="2800" b="1" dirty="0" err="1" smtClean="0">
                <a:cs typeface="Times New Roman" pitchFamily="18" charset="0"/>
              </a:rPr>
              <a:t>d.F</a:t>
            </a:r>
            <a:r>
              <a:rPr lang="en-MY" sz="2800" b="1" dirty="0" smtClean="0">
                <a:cs typeface="Times New Roman" pitchFamily="18" charset="0"/>
              </a:rPr>
              <a:t> =1 with α  0.05 </a:t>
            </a:r>
          </a:p>
          <a:p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                                 = 3.841</a:t>
            </a:r>
          </a:p>
          <a:p>
            <a:endParaRPr lang="en-MY" sz="2800" b="1" dirty="0" smtClean="0">
              <a:cs typeface="Times New Roman" pitchFamily="18" charset="0"/>
            </a:endParaRPr>
          </a:p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Proper test </a:t>
            </a:r>
          </a:p>
          <a:p>
            <a:r>
              <a:rPr lang="en-MY" sz="2800" b="1" dirty="0" smtClean="0">
                <a:cs typeface="Times New Roman" pitchFamily="18" charset="0"/>
              </a:rPr>
              <a:t>	  χ² , 2 × 2 table</a:t>
            </a:r>
            <a:endParaRPr lang="en-MY" sz="2800" b="1" dirty="0"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067944" y="5366084"/>
          <a:ext cx="2790056" cy="1159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366084"/>
                        <a:ext cx="2790056" cy="1159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021" y="30062"/>
            <a:ext cx="1515979" cy="11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4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DA8F-6025-482D-924A-D0E03E94038C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13</a:t>
            </a:fld>
            <a:endParaRPr lang="en-MY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171755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67544" y="1052736"/>
          <a:ext cx="5177324" cy="3321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" imgW="2819400" imgH="2082800" progId="Equation.3">
                  <p:embed/>
                </p:oleObj>
              </mc:Choice>
              <mc:Fallback>
                <p:oleObj name="Equation" r:id="rId4" imgW="2819400" imgH="20828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2736"/>
                        <a:ext cx="5177324" cy="33211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4653082"/>
            <a:ext cx="2559718" cy="170326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400627" y="1849174"/>
          <a:ext cx="5522677" cy="26642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11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9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Outcome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/>
                        </a:rPr>
                        <a:t>A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Times New Roman" pitchFamily="18" charset="0"/>
                        </a:rPr>
                        <a:t>O        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  <a:cs typeface="Times New Roman" pitchFamily="18" charset="0"/>
                        </a:rPr>
                        <a:t>E</a:t>
                      </a:r>
                      <a:endParaRPr lang="en-MY" sz="2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/>
                        </a:rPr>
                        <a:t>B</a:t>
                      </a:r>
                      <a:endParaRPr lang="en-MY" sz="2400" b="1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Times New Roman" pitchFamily="18" charset="0"/>
                        </a:rPr>
                        <a:t>O        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  <a:cs typeface="Times New Roman" pitchFamily="18" charset="0"/>
                        </a:rPr>
                        <a:t>E</a:t>
                      </a:r>
                      <a:endParaRPr lang="en-MY" sz="2400" b="1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38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</a:rPr>
                        <a:t>Survived</a:t>
                      </a:r>
                      <a:endParaRPr lang="en-MY" sz="2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240  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238.5</a:t>
                      </a:r>
                      <a:endParaRPr lang="en-MY" sz="2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212  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213.5</a:t>
                      </a:r>
                      <a:endParaRPr lang="en-MY" sz="2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452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Died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114  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115.5</a:t>
                      </a:r>
                      <a:endParaRPr lang="en-MY" sz="2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105  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103.5</a:t>
                      </a:r>
                      <a:endParaRPr lang="en-MY" sz="2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219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354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317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671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7052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7592228" y="6015789"/>
            <a:ext cx="1270548" cy="484632"/>
          </a:xfrm>
          <a:prstGeom prst="rightArrow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909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2A6F-D387-4B5C-B60B-2BE5FED4F670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14</a:t>
            </a:fld>
            <a:endParaRPr lang="en-MY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2979"/>
            <a:ext cx="8352927" cy="464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17220"/>
            <a:ext cx="323123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6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B643-B775-47A9-905B-D2C61AC108DE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5152" y="5451260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P &gt; 0.05 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234447"/>
            <a:ext cx="888213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cs typeface="Times New Roman" pitchFamily="18" charset="0"/>
              </a:rPr>
              <a:t>Calculated </a:t>
            </a:r>
            <a:r>
              <a:rPr lang="en-MY" sz="2800" b="1" dirty="0" smtClean="0">
                <a:cs typeface="Times New Roman" pitchFamily="18" charset="0"/>
              </a:rPr>
              <a:t>χ²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fall in </a:t>
            </a:r>
            <a:r>
              <a:rPr lang="en-MY" sz="2800" b="1" dirty="0">
                <a:cs typeface="Times New Roman" pitchFamily="18" charset="0"/>
              </a:rPr>
              <a:t>Accept Region </a:t>
            </a:r>
            <a:r>
              <a:rPr lang="en-MY" sz="2800" dirty="0">
                <a:cs typeface="Times New Roman" pitchFamily="18" charset="0"/>
              </a:rPr>
              <a:t>→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so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800" dirty="0">
                <a:cs typeface="Times New Roman" pitchFamily="18" charset="0"/>
              </a:rPr>
              <a:t>We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not reject </a:t>
            </a:r>
            <a:r>
              <a:rPr lang="en-MY" sz="2800" dirty="0">
                <a:cs typeface="Times New Roman" pitchFamily="18" charset="0"/>
              </a:rPr>
              <a:t>(accept) </a:t>
            </a:r>
            <a:r>
              <a:rPr lang="en-MY" sz="2800" b="1" dirty="0" err="1">
                <a:cs typeface="Times New Roman" pitchFamily="18" charset="0"/>
              </a:rPr>
              <a:t>Ho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endParaRPr lang="en-MY" sz="28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There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 significance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difference in proportion </a:t>
            </a:r>
            <a:r>
              <a:rPr lang="en-MY" sz="2800" b="1" dirty="0">
                <a:cs typeface="Times New Roman" pitchFamily="18" charset="0"/>
              </a:rPr>
              <a:t>of survival rate between two drugs </a:t>
            </a:r>
            <a:endParaRPr lang="en-MY" sz="2800" b="1" dirty="0" smtClean="0"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  <a:endParaRPr lang="en-US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Calculated </a:t>
            </a:r>
            <a:r>
              <a:rPr lang="en-MY" sz="2800" b="1" dirty="0" smtClean="0">
                <a:cs typeface="Times New Roman" pitchFamily="18" charset="0"/>
              </a:rPr>
              <a:t>χ²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less than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tabulated 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χ²</a:t>
            </a:r>
            <a:endParaRPr lang="en-US" sz="28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chance factor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800" dirty="0">
                <a:cs typeface="Times New Roman" pitchFamily="18" charset="0"/>
              </a:rPr>
              <a:t>, </a:t>
            </a:r>
            <a:endParaRPr lang="en-MY" sz="2800" dirty="0" smtClean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influencing factor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decrease </a:t>
            </a: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There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 significance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effect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drug A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to increase survival rate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en-MY" sz="2800" dirty="0"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2134741"/>
            <a:ext cx="2905472" cy="20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39" y="234447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0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/>
          </p:cNvSpPr>
          <p:nvPr/>
        </p:nvSpPr>
        <p:spPr bwMode="auto">
          <a:xfrm>
            <a:off x="152400" y="532054"/>
            <a:ext cx="8991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/>
              <a:t>Example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A sample of</a:t>
            </a:r>
            <a:r>
              <a:rPr lang="en-US" sz="2800" b="1" dirty="0">
                <a:solidFill>
                  <a:srgbClr val="C00000"/>
                </a:solidFill>
              </a:rPr>
              <a:t> 460 </a:t>
            </a:r>
            <a:r>
              <a:rPr lang="en-US" sz="2800" b="1" dirty="0">
                <a:solidFill>
                  <a:srgbClr val="000066"/>
                </a:solidFill>
              </a:rPr>
              <a:t>adult was chosen ,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240 </a:t>
            </a:r>
            <a:r>
              <a:rPr lang="en-US" sz="2800" b="1" dirty="0">
                <a:solidFill>
                  <a:srgbClr val="000066"/>
                </a:solidFill>
              </a:rPr>
              <a:t>were given influenza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vaccine </a:t>
            </a:r>
            <a:r>
              <a:rPr lang="en-US" sz="2800" b="1" dirty="0">
                <a:solidFill>
                  <a:srgbClr val="000066"/>
                </a:solidFill>
              </a:rPr>
              <a:t>while the </a:t>
            </a:r>
            <a:r>
              <a:rPr lang="en-US" sz="2800" b="1" dirty="0">
                <a:solidFill>
                  <a:srgbClr val="008000"/>
                </a:solidFill>
              </a:rPr>
              <a:t>remaining </a:t>
            </a:r>
            <a:r>
              <a:rPr lang="en-US" sz="2800" b="1" dirty="0">
                <a:solidFill>
                  <a:srgbClr val="000066"/>
                </a:solidFill>
              </a:rPr>
              <a:t>given </a:t>
            </a:r>
            <a:r>
              <a:rPr lang="en-US" sz="2800" b="1" dirty="0">
                <a:solidFill>
                  <a:srgbClr val="008000"/>
                </a:solidFill>
              </a:rPr>
              <a:t>placebo</a:t>
            </a:r>
            <a:r>
              <a:rPr lang="en-US" sz="2800" b="1" dirty="0">
                <a:solidFill>
                  <a:schemeClr val="bg1"/>
                </a:solidFill>
              </a:rPr>
              <a:t>. </a:t>
            </a:r>
            <a:r>
              <a:rPr lang="en-US" sz="2800" b="1" dirty="0">
                <a:solidFill>
                  <a:srgbClr val="000066"/>
                </a:solidFill>
              </a:rPr>
              <a:t>Overall </a:t>
            </a:r>
            <a:r>
              <a:rPr lang="en-US" sz="2800" b="1" dirty="0">
                <a:solidFill>
                  <a:srgbClr val="008000"/>
                </a:solidFill>
              </a:rPr>
              <a:t>100 </a:t>
            </a:r>
            <a:r>
              <a:rPr lang="en-US" sz="2800" b="1" dirty="0">
                <a:solidFill>
                  <a:srgbClr val="000066"/>
                </a:solidFill>
              </a:rPr>
              <a:t>persons contracted </a:t>
            </a:r>
            <a:r>
              <a:rPr lang="en-US" sz="2800" b="1" dirty="0" smtClean="0">
                <a:solidFill>
                  <a:srgbClr val="000066"/>
                </a:solidFill>
              </a:rPr>
              <a:t>influenza, of </a:t>
            </a:r>
            <a:r>
              <a:rPr lang="en-US" sz="2800" b="1" dirty="0">
                <a:solidFill>
                  <a:srgbClr val="000066"/>
                </a:solidFill>
              </a:rPr>
              <a:t>whom </a:t>
            </a:r>
            <a:r>
              <a:rPr lang="en-US" sz="2800" b="1" dirty="0">
                <a:solidFill>
                  <a:srgbClr val="C00000"/>
                </a:solidFill>
              </a:rPr>
              <a:t>20</a:t>
            </a:r>
            <a:r>
              <a:rPr lang="en-US" sz="2800" b="1" dirty="0">
                <a:solidFill>
                  <a:srgbClr val="67D8F3"/>
                </a:solidFill>
              </a:rPr>
              <a:t> </a:t>
            </a:r>
            <a:endParaRPr lang="en-US" sz="2800" b="1" dirty="0" smtClean="0">
              <a:solidFill>
                <a:srgbClr val="67D8F3"/>
              </a:solidFill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000066"/>
                </a:solidFill>
              </a:rPr>
              <a:t>were </a:t>
            </a:r>
            <a:r>
              <a:rPr lang="en-US" sz="2800" b="1" dirty="0">
                <a:solidFill>
                  <a:srgbClr val="000066"/>
                </a:solidFill>
              </a:rPr>
              <a:t>in  vaccine group .</a:t>
            </a:r>
          </a:p>
          <a:p>
            <a:pPr>
              <a:defRPr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000066"/>
                </a:solidFill>
              </a:rPr>
              <a:t>we would like to assess the </a:t>
            </a:r>
            <a:r>
              <a:rPr lang="en-US" sz="2800" b="1" dirty="0">
                <a:solidFill>
                  <a:srgbClr val="FF0000"/>
                </a:solidFill>
              </a:rPr>
              <a:t>strength of evidence </a:t>
            </a:r>
            <a:r>
              <a:rPr lang="en-US" sz="2800" b="1" dirty="0">
                <a:solidFill>
                  <a:srgbClr val="000066"/>
                </a:solidFill>
              </a:rPr>
              <a:t>that vaccination </a:t>
            </a:r>
            <a:r>
              <a:rPr lang="en-US" sz="2800" b="1" dirty="0">
                <a:solidFill>
                  <a:srgbClr val="FF0000"/>
                </a:solidFill>
              </a:rPr>
              <a:t>affect the probability </a:t>
            </a:r>
            <a:r>
              <a:rPr lang="en-US" sz="2800" b="1" dirty="0">
                <a:solidFill>
                  <a:srgbClr val="000066"/>
                </a:solidFill>
              </a:rPr>
              <a:t>of contracting disease </a:t>
            </a:r>
          </a:p>
          <a:p>
            <a:pPr>
              <a:defRPr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is there any evidence that </a:t>
            </a:r>
            <a:r>
              <a:rPr lang="en-US" sz="2800" b="1" dirty="0">
                <a:solidFill>
                  <a:srgbClr val="FF0000"/>
                </a:solidFill>
              </a:rPr>
              <a:t>vaccine have an effect </a:t>
            </a:r>
            <a:r>
              <a:rPr lang="en-US" sz="2800" b="1" dirty="0">
                <a:solidFill>
                  <a:srgbClr val="0070C0"/>
                </a:solidFill>
              </a:rPr>
              <a:t>on contracting the disease      ??</a:t>
            </a:r>
          </a:p>
        </p:txBody>
      </p:sp>
      <p:sp>
        <p:nvSpPr>
          <p:cNvPr id="44035" name="AutoShape 4"/>
          <p:cNvSpPr>
            <a:spLocks noChangeArrowheads="1"/>
          </p:cNvSpPr>
          <p:nvPr/>
        </p:nvSpPr>
        <p:spPr bwMode="auto">
          <a:xfrm>
            <a:off x="1657350" y="4967751"/>
            <a:ext cx="1428750" cy="28575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sp>
        <p:nvSpPr>
          <p:cNvPr id="44036" name="AutoShape 5"/>
          <p:cNvSpPr>
            <a:spLocks noChangeArrowheads="1"/>
          </p:cNvSpPr>
          <p:nvPr/>
        </p:nvSpPr>
        <p:spPr bwMode="auto">
          <a:xfrm>
            <a:off x="3132722" y="5429487"/>
            <a:ext cx="1066800" cy="357188"/>
          </a:xfrm>
          <a:prstGeom prst="rightArrow">
            <a:avLst>
              <a:gd name="adj1" fmla="val 50000"/>
              <a:gd name="adj2" fmla="val 54908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152400" y="4832588"/>
            <a:ext cx="8144795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Total  460                  100 persons contracted influenza</a:t>
            </a:r>
          </a:p>
          <a:p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        240 vaccinated             20 contracted    influenza</a:t>
            </a:r>
          </a:p>
        </p:txBody>
      </p:sp>
      <p:pic>
        <p:nvPicPr>
          <p:cNvPr id="4403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1F6770-A16F-412C-86E1-674F3A60E80A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404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D85E2E-2E07-4E07-8483-C098E64C7403}" type="slidenum">
              <a:rPr lang="en-MY" altLang="ar-JO" smtClean="0"/>
              <a:pPr/>
              <a:t>16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367982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785786" y="571480"/>
          <a:ext cx="71438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14375" y="2714625"/>
            <a:ext cx="18573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460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3429000" y="3714750"/>
            <a:ext cx="192881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>
                <a:solidFill>
                  <a:srgbClr val="000066"/>
                </a:solidFill>
              </a:rPr>
              <a:t>220 </a:t>
            </a:r>
          </a:p>
          <a:p>
            <a:r>
              <a:rPr lang="en-US" altLang="ar-JO" sz="2400" b="1">
                <a:solidFill>
                  <a:srgbClr val="000066"/>
                </a:solidFill>
              </a:rPr>
              <a:t>placebo</a:t>
            </a:r>
            <a:endParaRPr lang="en-US" altLang="ar-JO" sz="2400">
              <a:solidFill>
                <a:srgbClr val="000066"/>
              </a:solidFill>
            </a:endParaRPr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6143625" y="3214688"/>
            <a:ext cx="2071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>
                <a:latin typeface="Calibri" panose="020F0502020204030204" pitchFamily="34" charset="0"/>
              </a:rPr>
              <a:t>140 not</a:t>
            </a:r>
          </a:p>
          <a:p>
            <a:r>
              <a:rPr lang="en-US" altLang="ar-JO" sz="2400" b="1"/>
              <a:t> contracted</a:t>
            </a:r>
            <a:endParaRPr lang="en-US" altLang="ar-JO" sz="2400"/>
          </a:p>
        </p:txBody>
      </p:sp>
      <p:sp>
        <p:nvSpPr>
          <p:cNvPr id="45062" name="Rectangle 9"/>
          <p:cNvSpPr>
            <a:spLocks noChangeArrowheads="1"/>
          </p:cNvSpPr>
          <p:nvPr/>
        </p:nvSpPr>
        <p:spPr bwMode="auto">
          <a:xfrm>
            <a:off x="6072188" y="642938"/>
            <a:ext cx="1785937" cy="830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>
                <a:solidFill>
                  <a:srgbClr val="FF0000"/>
                </a:solidFill>
                <a:latin typeface="Calibri" panose="020F0502020204030204" pitchFamily="34" charset="0"/>
              </a:rPr>
              <a:t>      20</a:t>
            </a:r>
            <a:r>
              <a:rPr lang="en-US" altLang="ar-JO" sz="2400" b="1">
                <a:solidFill>
                  <a:schemeClr val="bg1"/>
                </a:solidFill>
              </a:rPr>
              <a:t> </a:t>
            </a:r>
            <a:r>
              <a:rPr lang="en-US" altLang="ar-JO" sz="2400" b="1">
                <a:solidFill>
                  <a:srgbClr val="FF0000"/>
                </a:solidFill>
              </a:rPr>
              <a:t>contracted</a:t>
            </a:r>
            <a:endParaRPr lang="en-US" altLang="ar-JO" sz="2400">
              <a:solidFill>
                <a:srgbClr val="FF0000"/>
              </a:solidFill>
            </a:endParaRPr>
          </a:p>
        </p:txBody>
      </p:sp>
      <p:sp>
        <p:nvSpPr>
          <p:cNvPr id="45063" name="Rectangle 10"/>
          <p:cNvSpPr>
            <a:spLocks noChangeArrowheads="1"/>
          </p:cNvSpPr>
          <p:nvPr/>
        </p:nvSpPr>
        <p:spPr bwMode="auto">
          <a:xfrm>
            <a:off x="6072188" y="4456113"/>
            <a:ext cx="2000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>
                <a:solidFill>
                  <a:srgbClr val="FF0000"/>
                </a:solidFill>
                <a:latin typeface="Calibri" panose="020F0502020204030204" pitchFamily="34" charset="0"/>
              </a:rPr>
              <a:t>      80</a:t>
            </a:r>
            <a:r>
              <a:rPr lang="en-US" altLang="ar-JO" sz="2400" b="1">
                <a:solidFill>
                  <a:srgbClr val="FF0000"/>
                </a:solidFill>
              </a:rPr>
              <a:t> contracted</a:t>
            </a:r>
            <a:r>
              <a:rPr lang="en-US" altLang="ar-JO" sz="2400" b="1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en-US" altLang="ar-JO" sz="2400">
              <a:solidFill>
                <a:srgbClr val="FF0000"/>
              </a:solidFill>
            </a:endParaRPr>
          </a:p>
        </p:txBody>
      </p:sp>
      <p:sp>
        <p:nvSpPr>
          <p:cNvPr id="450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61071E4-9730-48BA-ACA1-0EA8EED3CCBF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50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323482-98DD-4126-8CE1-9CA1B11331FB}" type="slidenum">
              <a:rPr lang="en-MY" altLang="ar-JO" smtClean="0"/>
              <a:pPr/>
              <a:t>17</a:t>
            </a:fld>
            <a:endParaRPr lang="en-MY" altLang="ar-JO" smtClean="0"/>
          </a:p>
        </p:txBody>
      </p:sp>
      <p:sp>
        <p:nvSpPr>
          <p:cNvPr id="45066" name="Rectangle 6"/>
          <p:cNvSpPr>
            <a:spLocks noChangeArrowheads="1"/>
          </p:cNvSpPr>
          <p:nvPr/>
        </p:nvSpPr>
        <p:spPr bwMode="auto">
          <a:xfrm>
            <a:off x="142875" y="5691188"/>
            <a:ext cx="8929688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Total  460                  100 persons contracted influenza</a:t>
            </a:r>
          </a:p>
          <a:p>
            <a:r>
              <a:rPr lang="en-US" altLang="ar-J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240 vaccinated             20 contracted    influenza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1835150" y="5805488"/>
            <a:ext cx="1512888" cy="363537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12" name="Striped Right Arrow 11"/>
          <p:cNvSpPr/>
          <p:nvPr/>
        </p:nvSpPr>
        <p:spPr>
          <a:xfrm>
            <a:off x="3390900" y="6169025"/>
            <a:ext cx="998538" cy="363538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50950" y="5937250"/>
            <a:ext cx="0" cy="414338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4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335418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We start by display data in 2X2 table . </a:t>
            </a:r>
          </a:p>
          <a:p>
            <a:pPr>
              <a:defRPr/>
            </a:pPr>
            <a:endParaRPr lang="en-US" sz="2800" dirty="0">
              <a:cs typeface="Times New Roman" pitchFamily="18" charset="0"/>
            </a:endParaRPr>
          </a:p>
          <a:p>
            <a:pPr>
              <a:buClr>
                <a:srgbClr val="FF00FF"/>
              </a:buClr>
              <a:buFontTx/>
              <a:buChar char="•"/>
              <a:defRPr/>
            </a:pPr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800" b="1" dirty="0">
                <a:cs typeface="Times New Roman" pitchFamily="18" charset="0"/>
              </a:rPr>
              <a:t> is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vaccination</a:t>
            </a:r>
            <a:r>
              <a:rPr lang="en-US" sz="2800" b="1" dirty="0">
                <a:cs typeface="Times New Roman" pitchFamily="18" charset="0"/>
              </a:rPr>
              <a:t> (the row variable) and</a:t>
            </a:r>
          </a:p>
          <a:p>
            <a:pPr>
              <a:buClr>
                <a:srgbClr val="FF00FF"/>
              </a:buClr>
              <a:buFontTx/>
              <a:buChar char="•"/>
              <a:defRPr/>
            </a:pPr>
            <a:r>
              <a:rPr lang="en-US" sz="2800" b="1" dirty="0">
                <a:cs typeface="Times New Roman" pitchFamily="18" charset="0"/>
              </a:rPr>
              <a:t>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800" b="1" dirty="0">
                <a:cs typeface="Times New Roman" pitchFamily="18" charset="0"/>
              </a:rPr>
              <a:t> is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contracting influenza </a:t>
            </a:r>
            <a:r>
              <a:rPr lang="en-US" sz="2800" b="1" dirty="0">
                <a:cs typeface="Times New Roman" pitchFamily="18" charset="0"/>
              </a:rPr>
              <a:t>(the column variable) </a:t>
            </a:r>
          </a:p>
          <a:p>
            <a:pPr>
              <a:buClr>
                <a:srgbClr val="FF00FF"/>
              </a:buClr>
              <a:buFontTx/>
              <a:buChar char="•"/>
              <a:defRPr/>
            </a:pPr>
            <a:r>
              <a:rPr lang="en-US" sz="2800" b="1" dirty="0">
                <a:cs typeface="Times New Roman" pitchFamily="18" charset="0"/>
              </a:rPr>
              <a:t>we therefore include row % in the table</a:t>
            </a: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7391400" y="60960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pic>
        <p:nvPicPr>
          <p:cNvPr id="4608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2037" name="Group 5"/>
          <p:cNvGraphicFramePr>
            <a:graphicFrameLocks noGrp="1"/>
          </p:cNvGraphicFramePr>
          <p:nvPr/>
        </p:nvGraphicFramePr>
        <p:xfrm>
          <a:off x="716883" y="3021689"/>
          <a:ext cx="6674517" cy="2743199"/>
        </p:xfrm>
        <a:graphic>
          <a:graphicData uri="http://schemas.openxmlformats.org/drawingml/2006/table">
            <a:tbl>
              <a:tblPr rtl="1"/>
              <a:tblGrid>
                <a:gridCol w="124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0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8878"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-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     +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Exposure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yes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no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L="91459" marR="9145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AB9D98-4692-41F6-87DE-C74BAB64C40F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611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B40D87-FDDA-489D-9DE9-E0570198596F}" type="slidenum">
              <a:rPr lang="en-MY" altLang="ar-JO" smtClean="0"/>
              <a:pPr/>
              <a:t>18</a:t>
            </a:fld>
            <a:endParaRPr lang="en-MY" altLang="ar-JO" smtClean="0"/>
          </a:p>
        </p:txBody>
      </p:sp>
      <p:sp>
        <p:nvSpPr>
          <p:cNvPr id="9" name="Date Placeholder 1"/>
          <p:cNvSpPr txBox="1">
            <a:spLocks/>
          </p:cNvSpPr>
          <p:nvPr/>
        </p:nvSpPr>
        <p:spPr>
          <a:xfrm>
            <a:off x="1949116" y="5966265"/>
            <a:ext cx="5955631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JO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(also known as a cross tabulation or crosstab) 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1790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128043" y="207964"/>
            <a:ext cx="8880489" cy="181588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 cmpd="thickThin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We start by display data in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2X2 table </a:t>
            </a:r>
            <a:r>
              <a:rPr lang="en-US" sz="2800" b="1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800" b="1" dirty="0">
                <a:cs typeface="Times New Roman" pitchFamily="18" charset="0"/>
              </a:rPr>
              <a:t> is vaccination (the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row variable</a:t>
            </a:r>
            <a:r>
              <a:rPr lang="en-US" sz="2800" b="1" dirty="0">
                <a:cs typeface="Times New Roman" pitchFamily="18" charset="0"/>
              </a:rPr>
              <a:t>) and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outcome is </a:t>
            </a:r>
            <a:r>
              <a:rPr lang="en-US" sz="2800" b="1" dirty="0">
                <a:cs typeface="Times New Roman" pitchFamily="18" charset="0"/>
              </a:rPr>
              <a:t>contracting influenza (the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column variable</a:t>
            </a:r>
            <a:r>
              <a:rPr lang="en-US" sz="2800" b="1" dirty="0">
                <a:cs typeface="Times New Roman" pitchFamily="18" charset="0"/>
              </a:rPr>
              <a:t>) 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we therefore include row % in the table</a:t>
            </a:r>
          </a:p>
        </p:txBody>
      </p:sp>
      <p:graphicFrame>
        <p:nvGraphicFramePr>
          <p:cNvPr id="70698" name="Group 42"/>
          <p:cNvGraphicFramePr>
            <a:graphicFrameLocks noGrp="1"/>
          </p:cNvGraphicFramePr>
          <p:nvPr/>
        </p:nvGraphicFramePr>
        <p:xfrm>
          <a:off x="323850" y="2438400"/>
          <a:ext cx="7704138" cy="3063876"/>
        </p:xfrm>
        <a:graphic>
          <a:graphicData uri="http://schemas.openxmlformats.org/drawingml/2006/table">
            <a:tbl>
              <a:tblPr/>
              <a:tblGrid>
                <a:gridCol w="1152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Given 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             %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N             %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74" marR="68574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713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0"/>
            <a:ext cx="11779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63" name="Rectangle 67"/>
          <p:cNvSpPr>
            <a:spLocks noChangeArrowheads="1"/>
          </p:cNvSpPr>
          <p:nvPr/>
        </p:nvSpPr>
        <p:spPr bwMode="auto">
          <a:xfrm>
            <a:off x="128043" y="5712223"/>
            <a:ext cx="8610600" cy="83185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Total  </a:t>
            </a:r>
            <a:r>
              <a:rPr lang="en-US" sz="2400" b="1" dirty="0">
                <a:cs typeface="Times New Roman" pitchFamily="18" charset="0"/>
              </a:rPr>
              <a:t>460                           100 persons contracted influenza</a:t>
            </a:r>
          </a:p>
          <a:p>
            <a:pPr>
              <a:defRPr/>
            </a:pPr>
            <a:r>
              <a:rPr lang="en-US" sz="2400" b="1" dirty="0">
                <a:cs typeface="Times New Roman" pitchFamily="18" charset="0"/>
              </a:rPr>
              <a:t>          240 vaccinated                 20 contracted influenza</a:t>
            </a:r>
          </a:p>
        </p:txBody>
      </p:sp>
      <p:sp>
        <p:nvSpPr>
          <p:cNvPr id="47136" name="AutoShape 68"/>
          <p:cNvSpPr>
            <a:spLocks noChangeArrowheads="1"/>
          </p:cNvSpPr>
          <p:nvPr/>
        </p:nvSpPr>
        <p:spPr bwMode="auto">
          <a:xfrm>
            <a:off x="1484312" y="5791399"/>
            <a:ext cx="1552575" cy="242888"/>
          </a:xfrm>
          <a:prstGeom prst="rightArrow">
            <a:avLst>
              <a:gd name="adj1" fmla="val 50000"/>
              <a:gd name="adj2" fmla="val 502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sp>
        <p:nvSpPr>
          <p:cNvPr id="47137" name="AutoShape 69"/>
          <p:cNvSpPr>
            <a:spLocks noChangeArrowheads="1"/>
          </p:cNvSpPr>
          <p:nvPr/>
        </p:nvSpPr>
        <p:spPr bwMode="auto">
          <a:xfrm>
            <a:off x="2874210" y="6268443"/>
            <a:ext cx="976313" cy="242888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0" y="3594605"/>
            <a:ext cx="7334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800" dirty="0"/>
              <a:t>220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896855"/>
            <a:ext cx="73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800" dirty="0"/>
              <a:t>360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10413" y="4322763"/>
            <a:ext cx="73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800" dirty="0"/>
              <a:t>220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0" y="4262942"/>
            <a:ext cx="73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800" dirty="0"/>
              <a:t>140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57350" y="4319432"/>
            <a:ext cx="603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800" dirty="0"/>
              <a:t>80</a:t>
            </a:r>
            <a:r>
              <a:rPr lang="en-MY" altLang="ar-JO" dirty="0"/>
              <a:t> </a:t>
            </a:r>
          </a:p>
        </p:txBody>
      </p:sp>
      <p:sp>
        <p:nvSpPr>
          <p:cNvPr id="47143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B2557E-8DD5-4DDA-89EF-C3AD23667FB6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714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634BCE-97AC-4BAA-842A-94036754C45F}" type="slidenum">
              <a:rPr lang="en-MY" altLang="ar-JO" smtClean="0"/>
              <a:pPr/>
              <a:t>19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293511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060848"/>
            <a:ext cx="669674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Square 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4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test</a:t>
            </a:r>
            <a:endParaRPr lang="en-MY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3D2C-05C1-4999-93E8-86C96E4B5933}" type="datetime1">
              <a:rPr lang="en-MY" smtClean="0"/>
              <a:t>31/7/2023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516532" y="4797152"/>
            <a:ext cx="51866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</a:t>
            </a:r>
            <a:r>
              <a:rPr lang="en-MY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Dr.</a:t>
            </a:r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WAQAR    AL-KUBAISY</a:t>
            </a:r>
          </a:p>
        </p:txBody>
      </p:sp>
      <p:sp>
        <p:nvSpPr>
          <p:cNvPr id="5" name="Rectangle 4"/>
          <p:cNvSpPr/>
          <p:nvPr/>
        </p:nvSpPr>
        <p:spPr>
          <a:xfrm>
            <a:off x="3739703" y="3559930"/>
            <a:ext cx="34431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MY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Part  2</a:t>
            </a:r>
          </a:p>
        </p:txBody>
      </p:sp>
      <p:sp>
        <p:nvSpPr>
          <p:cNvPr id="9" name="Rectangle 8"/>
          <p:cNvSpPr/>
          <p:nvPr/>
        </p:nvSpPr>
        <p:spPr>
          <a:xfrm>
            <a:off x="3420908" y="5972819"/>
            <a:ext cx="3388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August   1 -2023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64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840" name="Group 96"/>
          <p:cNvGraphicFramePr>
            <a:graphicFrameLocks noGrp="1"/>
          </p:cNvGraphicFramePr>
          <p:nvPr/>
        </p:nvGraphicFramePr>
        <p:xfrm>
          <a:off x="213852" y="501131"/>
          <a:ext cx="7882522" cy="2268263"/>
        </p:xfrm>
        <a:graphic>
          <a:graphicData uri="http://schemas.openxmlformats.org/drawingml/2006/table">
            <a:tbl>
              <a:tblPr/>
              <a:tblGrid>
                <a:gridCol w="1289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5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(%)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  (  %)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220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(91.7)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80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(36)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140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(63.6)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100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(21.7)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(78.3)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8" marR="68588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157" name="Rectangle 2"/>
          <p:cNvSpPr>
            <a:spLocks noChangeArrowheads="1"/>
          </p:cNvSpPr>
          <p:nvPr/>
        </p:nvSpPr>
        <p:spPr bwMode="auto">
          <a:xfrm>
            <a:off x="176880" y="3823193"/>
            <a:ext cx="7956467" cy="1384995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chi square compare </a:t>
            </a:r>
          </a:p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observed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number in each of four categories</a:t>
            </a:r>
          </a:p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with the number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 </a:t>
            </a:r>
            <a:endParaRPr lang="en-US" altLang="ar-JO" sz="2800" dirty="0">
              <a:solidFill>
                <a:srgbClr val="FF0000"/>
              </a:solidFill>
              <a:latin typeface="Century" panose="02040604050505020304" pitchFamily="18" charset="0"/>
            </a:endParaRPr>
          </a:p>
        </p:txBody>
      </p:sp>
      <p:pic>
        <p:nvPicPr>
          <p:cNvPr id="4815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06" y="60203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9" name="Rectangle 88"/>
          <p:cNvSpPr>
            <a:spLocks noChangeArrowheads="1"/>
          </p:cNvSpPr>
          <p:nvPr/>
        </p:nvSpPr>
        <p:spPr bwMode="auto">
          <a:xfrm>
            <a:off x="1094873" y="2811095"/>
            <a:ext cx="58593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 dirty="0">
                <a:solidFill>
                  <a:srgbClr val="008000"/>
                </a:solidFill>
              </a:rPr>
              <a:t>Overall persons </a:t>
            </a:r>
            <a:r>
              <a:rPr lang="en-US" altLang="ar-JO" sz="2400" b="1" dirty="0" smtClean="0">
                <a:solidFill>
                  <a:srgbClr val="008000"/>
                </a:solidFill>
              </a:rPr>
              <a:t> contracting </a:t>
            </a:r>
            <a:r>
              <a:rPr lang="en-US" altLang="ar-JO" sz="2400" b="1" dirty="0">
                <a:solidFill>
                  <a:srgbClr val="008000"/>
                </a:solidFill>
              </a:rPr>
              <a:t>influenza </a:t>
            </a:r>
          </a:p>
          <a:p>
            <a:pPr rtl="1"/>
            <a:r>
              <a:rPr lang="en-US" altLang="ar-JO" sz="2400" dirty="0">
                <a:solidFill>
                  <a:srgbClr val="008000"/>
                </a:solidFill>
              </a:rPr>
              <a:t>   </a:t>
            </a:r>
            <a:r>
              <a:rPr lang="en-US" altLang="ar-JO" sz="2400" b="1" dirty="0">
                <a:solidFill>
                  <a:srgbClr val="FF0000"/>
                </a:solidFill>
              </a:rPr>
              <a:t>100/460=  21.7%</a:t>
            </a:r>
          </a:p>
        </p:txBody>
      </p:sp>
      <p:sp>
        <p:nvSpPr>
          <p:cNvPr id="48160" name="AutoShape 89"/>
          <p:cNvSpPr>
            <a:spLocks noChangeArrowheads="1"/>
          </p:cNvSpPr>
          <p:nvPr/>
        </p:nvSpPr>
        <p:spPr bwMode="auto">
          <a:xfrm>
            <a:off x="7643813" y="6538913"/>
            <a:ext cx="1500187" cy="31908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58205649 h 21600"/>
              <a:gd name="T4" fmla="*/ 2147483646 w 21600"/>
              <a:gd name="T5" fmla="*/ 116411284 h 21600"/>
              <a:gd name="T6" fmla="*/ 2147483646 w 21600"/>
              <a:gd name="T7" fmla="*/ 5820564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48161" name="Rectangle 97"/>
          <p:cNvSpPr>
            <a:spLocks noChangeArrowheads="1"/>
          </p:cNvSpPr>
          <p:nvPr/>
        </p:nvSpPr>
        <p:spPr bwMode="auto">
          <a:xfrm>
            <a:off x="2287087" y="5358608"/>
            <a:ext cx="5931568" cy="954087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altLang="ar-JO" sz="2800" b="1" dirty="0">
                <a:solidFill>
                  <a:srgbClr val="000066"/>
                </a:solidFill>
              </a:rPr>
              <a:t>E =  </a:t>
            </a:r>
            <a:r>
              <a:rPr lang="en-US" altLang="ar-JO" sz="2800" b="1" u="sng" dirty="0">
                <a:solidFill>
                  <a:srgbClr val="000066"/>
                </a:solidFill>
              </a:rPr>
              <a:t>Total row X  total column</a:t>
            </a:r>
            <a:r>
              <a:rPr lang="en-US" altLang="ar-JO" sz="2800" b="1" dirty="0">
                <a:solidFill>
                  <a:srgbClr val="000066"/>
                </a:solidFill>
              </a:rPr>
              <a:t>   </a:t>
            </a:r>
          </a:p>
          <a:p>
            <a:pPr lvl="1"/>
            <a:r>
              <a:rPr lang="en-US" altLang="ar-JO" sz="2800" b="1" dirty="0">
                <a:solidFill>
                  <a:srgbClr val="000066"/>
                </a:solidFill>
              </a:rPr>
              <a:t>         Over all total frequency</a:t>
            </a:r>
          </a:p>
        </p:txBody>
      </p:sp>
      <p:sp>
        <p:nvSpPr>
          <p:cNvPr id="4816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722815-D8D0-4C20-B56A-CA2331732E92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81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79641D-A7D4-4F3E-8E0D-D77BF710C9F4}" type="slidenum">
              <a:rPr lang="en-MY" altLang="ar-JO" smtClean="0"/>
              <a:pPr/>
              <a:t>20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34610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4381F0-8818-4BDC-8F4A-3CEEA14E7A53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915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75BC5CB-EBBE-45B2-899B-8AF2CE2E4829}" type="slidenum">
              <a:rPr lang="en-MY" altLang="ar-JO" smtClean="0"/>
              <a:pPr/>
              <a:t>21</a:t>
            </a:fld>
            <a:endParaRPr lang="en-MY" altLang="ar-JO" smtClean="0"/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7804150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33375" y="1530350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>
                <a:cs typeface="Times New Roman" panose="02020603050405020304" pitchFamily="18" charset="0"/>
              </a:rPr>
              <a:t>E20 =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333375" y="2506663"/>
            <a:ext cx="243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dirty="0">
                <a:cs typeface="Times New Roman" panose="02020603050405020304" pitchFamily="18" charset="0"/>
              </a:rPr>
              <a:t>E220 =</a:t>
            </a:r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93663" y="3718364"/>
            <a:ext cx="2592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dirty="0">
                <a:cs typeface="Times New Roman" panose="02020603050405020304" pitchFamily="18" charset="0"/>
              </a:rPr>
              <a:t>E80 =</a:t>
            </a:r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184150" y="5264442"/>
            <a:ext cx="273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dirty="0">
                <a:cs typeface="Times New Roman" panose="02020603050405020304" pitchFamily="18" charset="0"/>
              </a:rPr>
              <a:t>E140 =</a:t>
            </a:r>
          </a:p>
        </p:txBody>
      </p:sp>
      <p:graphicFrame>
        <p:nvGraphicFramePr>
          <p:cNvPr id="9" name="Group 96"/>
          <p:cNvGraphicFramePr>
            <a:graphicFrameLocks noGrp="1"/>
          </p:cNvGraphicFramePr>
          <p:nvPr/>
        </p:nvGraphicFramePr>
        <p:xfrm>
          <a:off x="3059113" y="1700213"/>
          <a:ext cx="5689601" cy="2822306"/>
        </p:xfrm>
        <a:graphic>
          <a:graphicData uri="http://schemas.openxmlformats.org/drawingml/2006/table">
            <a:tbl>
              <a:tblPr/>
              <a:tblGrid>
                <a:gridCol w="129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    (%)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( %)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 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(8.3)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 220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(91.7)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240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80  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(36)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140 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(63.6)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220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100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Arial" charset="0"/>
                        </a:rPr>
                        <a:t>(21.7)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360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(78.3)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460</a:t>
                      </a:r>
                    </a:p>
                  </a:txBody>
                  <a:tcPr marL="68592" marR="68592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88" name="Rectangle 7"/>
          <p:cNvSpPr>
            <a:spLocks noChangeArrowheads="1"/>
          </p:cNvSpPr>
          <p:nvPr/>
        </p:nvSpPr>
        <p:spPr bwMode="auto">
          <a:xfrm>
            <a:off x="1116013" y="1504950"/>
            <a:ext cx="1943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u="sng" dirty="0">
                <a:cs typeface="Times New Roman" panose="02020603050405020304" pitchFamily="18" charset="0"/>
              </a:rPr>
              <a:t>240X 100=</a:t>
            </a:r>
          </a:p>
          <a:p>
            <a:r>
              <a:rPr lang="en-MY" altLang="ar-JO" sz="2400" b="1" dirty="0">
                <a:cs typeface="Times New Roman" panose="02020603050405020304" pitchFamily="18" charset="0"/>
              </a:rPr>
              <a:t>      460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41438" y="2506663"/>
            <a:ext cx="17176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u="sng" dirty="0">
                <a:cs typeface="Times New Roman" panose="02020603050405020304" pitchFamily="18" charset="0"/>
              </a:rPr>
              <a:t>240X 360=</a:t>
            </a:r>
          </a:p>
          <a:p>
            <a:r>
              <a:rPr lang="en-MY" altLang="ar-JO" sz="2400" b="1" dirty="0">
                <a:cs typeface="Times New Roman" panose="02020603050405020304" pitchFamily="18" charset="0"/>
              </a:rPr>
              <a:t>     460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43782" y="3533421"/>
            <a:ext cx="18716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u="sng" dirty="0">
                <a:cs typeface="Times New Roman" panose="02020603050405020304" pitchFamily="18" charset="0"/>
              </a:rPr>
              <a:t>220X 100=</a:t>
            </a:r>
          </a:p>
          <a:p>
            <a:r>
              <a:rPr lang="en-MY" altLang="ar-JO" sz="2400" b="1" dirty="0">
                <a:cs typeface="Times New Roman" panose="02020603050405020304" pitchFamily="18" charset="0"/>
              </a:rPr>
              <a:t>   460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41438" y="5252284"/>
            <a:ext cx="19383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u="sng" dirty="0">
                <a:cs typeface="Times New Roman" panose="02020603050405020304" pitchFamily="18" charset="0"/>
              </a:rPr>
              <a:t>220X 360=</a:t>
            </a:r>
          </a:p>
          <a:p>
            <a:r>
              <a:rPr lang="en-MY" altLang="ar-JO" sz="2400" b="1" dirty="0">
                <a:cs typeface="Times New Roman" panose="02020603050405020304" pitchFamily="18" charset="0"/>
              </a:rPr>
              <a:t>     460</a:t>
            </a:r>
          </a:p>
        </p:txBody>
      </p:sp>
      <p:pic>
        <p:nvPicPr>
          <p:cNvPr id="4919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12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366713" y="1140522"/>
            <a:ext cx="74914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dirty="0">
                <a:solidFill>
                  <a:srgbClr val="000066"/>
                </a:solidFill>
                <a:latin typeface="+mn-lt"/>
              </a:rPr>
              <a:t>The chi square compare </a:t>
            </a:r>
            <a:endParaRPr lang="en-US" altLang="ar-JO" sz="2800" b="1" dirty="0">
              <a:solidFill>
                <a:srgbClr val="000066"/>
              </a:solidFill>
              <a:latin typeface="+mn-lt"/>
            </a:endParaRPr>
          </a:p>
          <a:p>
            <a:r>
              <a:rPr lang="en-US" altLang="ar-JO" sz="2800" b="1" dirty="0">
                <a:solidFill>
                  <a:srgbClr val="000066"/>
                </a:solidFill>
                <a:latin typeface="+mn-lt"/>
              </a:rPr>
              <a:t>the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</a:rPr>
              <a:t>observed </a:t>
            </a:r>
            <a:r>
              <a:rPr lang="en-US" altLang="ar-JO" sz="2800" b="1" dirty="0">
                <a:solidFill>
                  <a:srgbClr val="000066"/>
                </a:solidFill>
                <a:latin typeface="+mn-lt"/>
              </a:rPr>
              <a:t>number in each of four categories</a:t>
            </a:r>
          </a:p>
          <a:p>
            <a:r>
              <a:rPr lang="en-US" altLang="ar-JO" sz="2800" b="1" dirty="0">
                <a:solidFill>
                  <a:srgbClr val="000066"/>
                </a:solidFill>
                <a:latin typeface="+mn-lt"/>
              </a:rPr>
              <a:t> with the number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</a:rPr>
              <a:t> expected </a:t>
            </a:r>
          </a:p>
        </p:txBody>
      </p:sp>
      <p:graphicFrame>
        <p:nvGraphicFramePr>
          <p:cNvPr id="73762" name="Group 34"/>
          <p:cNvGraphicFramePr>
            <a:graphicFrameLocks noGrp="1"/>
          </p:cNvGraphicFramePr>
          <p:nvPr/>
        </p:nvGraphicFramePr>
        <p:xfrm>
          <a:off x="314325" y="2525517"/>
          <a:ext cx="8458200" cy="2992438"/>
        </p:xfrm>
        <a:graphic>
          <a:graphicData uri="http://schemas.openxmlformats.org/drawingml/2006/table">
            <a:tbl>
              <a:tblPr/>
              <a:tblGrid>
                <a:gridCol w="113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20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80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140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020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6713" y="270099"/>
            <a:ext cx="6119812" cy="831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expected (E)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pPr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Grand total</a:t>
            </a:r>
          </a:p>
        </p:txBody>
      </p:sp>
      <p:sp>
        <p:nvSpPr>
          <p:cNvPr id="5020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738074-D4BC-4849-B707-458C8CB5D6F4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020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7D5DA9-B061-441C-8852-98C9F8B2C378}" type="slidenum">
              <a:rPr lang="en-MY" altLang="ar-JO" smtClean="0"/>
              <a:pPr/>
              <a:t>22</a:t>
            </a:fld>
            <a:endParaRPr lang="en-MY" altLang="ar-JO" smtClean="0"/>
          </a:p>
        </p:txBody>
      </p:sp>
      <p:sp>
        <p:nvSpPr>
          <p:cNvPr id="50210" name="Rectangle 10"/>
          <p:cNvSpPr>
            <a:spLocks noChangeArrowheads="1"/>
          </p:cNvSpPr>
          <p:nvPr/>
        </p:nvSpPr>
        <p:spPr bwMode="auto">
          <a:xfrm>
            <a:off x="0" y="5894388"/>
            <a:ext cx="9072563" cy="461963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cs typeface="Times New Roman" panose="02020603050405020304" pitchFamily="18" charset="0"/>
              </a:rPr>
              <a:t>Then chi square be calculated  by calculating </a:t>
            </a:r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E. frequencies</a:t>
            </a:r>
          </a:p>
        </p:txBody>
      </p:sp>
    </p:spTree>
    <p:extLst>
      <p:ext uri="{BB962C8B-B14F-4D97-AF65-F5344CB8AC3E}">
        <p14:creationId xmlns:p14="http://schemas.microsoft.com/office/powerpoint/2010/main" val="22245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/>
          </p:cNvSpPr>
          <p:nvPr/>
        </p:nvSpPr>
        <p:spPr bwMode="auto">
          <a:xfrm>
            <a:off x="102271" y="390481"/>
            <a:ext cx="8929688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if there were no difference in the efficacy </a:t>
            </a:r>
          </a:p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between vaccine and placebo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600" b="1" dirty="0">
                <a:latin typeface="Century" panose="02040604050505020304" pitchFamily="18" charset="0"/>
                <a:cs typeface="Times New Roman" panose="02020603050405020304" pitchFamily="18" charset="0"/>
              </a:rPr>
              <a:t>if the vaccine and placebo having same efficiency then</a:t>
            </a:r>
            <a:r>
              <a:rPr lang="en-US" altLang="ar-JO" sz="26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b="1" u="sng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</a:t>
            </a:r>
            <a:r>
              <a:rPr lang="en-US" altLang="ar-JO" sz="2800" b="1" u="sng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to have</a:t>
            </a:r>
            <a:r>
              <a:rPr lang="en-US" altLang="ar-JO" sz="2800" b="1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same 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each group that is  in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</a:p>
          <a:p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vaccine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group  100/460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240= 52.2</a:t>
            </a:r>
            <a:endParaRPr lang="en-US" altLang="ar-JO" sz="2800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placebo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group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100/460 X 220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ar-JO" sz="2800" b="1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47.8</a:t>
            </a:r>
            <a:endParaRPr lang="en-US" altLang="ar-JO" sz="2800" dirty="0" smtClean="0">
              <a:solidFill>
                <a:srgbClr val="FF00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H0= </a:t>
            </a:r>
            <a:r>
              <a:rPr lang="en-US" altLang="ar-JO" sz="2800" b="1" dirty="0" smtClean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52.2  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ar-JO" sz="2800" b="1" dirty="0" smtClean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47.8</a:t>
            </a:r>
            <a:endParaRPr lang="en-US" altLang="ar-JO" sz="2800" b="1" dirty="0">
              <a:solidFill>
                <a:schemeClr val="bg1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endParaRPr lang="en-US" altLang="ar-JO" sz="2800" b="1" dirty="0" smtClean="0">
              <a:solidFill>
                <a:srgbClr val="0070C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b="1" dirty="0" smtClean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Similarly</a:t>
            </a:r>
            <a:r>
              <a:rPr lang="en-US" altLang="ar-JO" sz="2800" dirty="0" smtClean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endParaRPr lang="en-US" altLang="ar-JO" sz="2800" dirty="0">
              <a:solidFill>
                <a:srgbClr val="0070C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r>
              <a:rPr lang="en-US" altLang="ar-JO" sz="2800" dirty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360/ 460 x240=</a:t>
            </a:r>
            <a:r>
              <a:rPr lang="en-US" altLang="ar-JO" sz="2800" b="1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187.8 </a:t>
            </a:r>
            <a:r>
              <a:rPr lang="en-US" altLang="ar-JO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vaccine group</a:t>
            </a:r>
          </a:p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360/460 X 220 =</a:t>
            </a:r>
            <a:r>
              <a:rPr lang="en-US" altLang="ar-JO" sz="2800" b="1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172.2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placebo group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821802" y="2147359"/>
            <a:ext cx="2093598" cy="138499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dirty="0">
                <a:latin typeface="Century" panose="02040604050505020304" pitchFamily="18" charset="0"/>
              </a:rPr>
              <a:t>would have </a:t>
            </a:r>
          </a:p>
          <a:p>
            <a:r>
              <a:rPr lang="en-US" altLang="ar-JO" sz="2800" b="1" dirty="0">
                <a:latin typeface="Century" panose="02040604050505020304" pitchFamily="18" charset="0"/>
              </a:rPr>
              <a:t>contract </a:t>
            </a:r>
          </a:p>
          <a:p>
            <a:r>
              <a:rPr lang="en-US" altLang="ar-JO" sz="2800" b="1" dirty="0">
                <a:latin typeface="Century" panose="02040604050505020304" pitchFamily="18" charset="0"/>
              </a:rPr>
              <a:t>influenza. </a:t>
            </a:r>
            <a:r>
              <a:rPr lang="en-US" altLang="ar-JO" sz="2400" b="1" dirty="0"/>
              <a:t>.</a:t>
            </a:r>
          </a:p>
        </p:txBody>
      </p:sp>
      <p:sp>
        <p:nvSpPr>
          <p:cNvPr id="51204" name="AutoShape 4"/>
          <p:cNvSpPr>
            <a:spLocks/>
          </p:cNvSpPr>
          <p:nvPr/>
        </p:nvSpPr>
        <p:spPr bwMode="auto">
          <a:xfrm>
            <a:off x="6519383" y="4746600"/>
            <a:ext cx="604837" cy="714375"/>
          </a:xfrm>
          <a:prstGeom prst="rightBrace">
            <a:avLst>
              <a:gd name="adj1" fmla="val 20237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>
              <a:solidFill>
                <a:srgbClr val="0000FF"/>
              </a:solidFill>
            </a:endParaRPr>
          </a:p>
        </p:txBody>
      </p:sp>
      <p:pic>
        <p:nvPicPr>
          <p:cNvPr id="5120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Rectangle 9"/>
          <p:cNvSpPr>
            <a:spLocks noChangeArrowheads="1"/>
          </p:cNvSpPr>
          <p:nvPr/>
        </p:nvSpPr>
        <p:spPr bwMode="auto">
          <a:xfrm>
            <a:off x="7000875" y="4503712"/>
            <a:ext cx="2000250" cy="954107"/>
          </a:xfrm>
          <a:prstGeom prst="rect">
            <a:avLst/>
          </a:prstGeom>
          <a:noFill/>
          <a:ln w="317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will escape </a:t>
            </a:r>
          </a:p>
          <a:p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influenza    </a:t>
            </a:r>
            <a:endParaRPr lang="en-US" altLang="ar-JO" sz="2800" dirty="0">
              <a:latin typeface="Century" panose="02040604050505020304" pitchFamily="18" charset="0"/>
            </a:endParaRPr>
          </a:p>
        </p:txBody>
      </p:sp>
      <p:sp>
        <p:nvSpPr>
          <p:cNvPr id="51207" name="Rectangle 10"/>
          <p:cNvSpPr>
            <a:spLocks noChangeArrowheads="1"/>
          </p:cNvSpPr>
          <p:nvPr/>
        </p:nvSpPr>
        <p:spPr bwMode="auto">
          <a:xfrm>
            <a:off x="-9769" y="5894388"/>
            <a:ext cx="9153769" cy="461963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cs typeface="Times New Roman" panose="02020603050405020304" pitchFamily="18" charset="0"/>
              </a:rPr>
              <a:t>Then chi square be calculated  by calculating </a:t>
            </a:r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E. frequencies</a:t>
            </a:r>
          </a:p>
        </p:txBody>
      </p:sp>
      <p:sp>
        <p:nvSpPr>
          <p:cNvPr id="51208" name="AutoShape 4"/>
          <p:cNvSpPr>
            <a:spLocks/>
          </p:cNvSpPr>
          <p:nvPr/>
        </p:nvSpPr>
        <p:spPr bwMode="auto">
          <a:xfrm>
            <a:off x="6264960" y="2573194"/>
            <a:ext cx="747713" cy="866775"/>
          </a:xfrm>
          <a:prstGeom prst="rightBrace">
            <a:avLst>
              <a:gd name="adj1" fmla="val 20238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sp>
        <p:nvSpPr>
          <p:cNvPr id="5120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3AD3F56-FD45-4FB2-9BDB-9CB1176255A3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121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71F39F2-C38D-40E5-B086-C7FF072BCD76}" type="slidenum">
              <a:rPr lang="en-MY" altLang="ar-JO" smtClean="0"/>
              <a:pPr/>
              <a:t>23</a:t>
            </a:fld>
            <a:endParaRPr lang="en-MY" altLang="ar-JO" dirty="0" smtClean="0"/>
          </a:p>
        </p:txBody>
      </p:sp>
    </p:spTree>
    <p:extLst>
      <p:ext uri="{BB962C8B-B14F-4D97-AF65-F5344CB8AC3E}">
        <p14:creationId xmlns:p14="http://schemas.microsoft.com/office/powerpoint/2010/main" val="420517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71438"/>
            <a:ext cx="7143328" cy="1230312"/>
          </a:xfrm>
          <a:prstGeom prst="rect">
            <a:avLst/>
          </a:prstGeom>
          <a:solidFill>
            <a:srgbClr val="CCFFCC"/>
          </a:solidFill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dirty="0"/>
              <a:t>   </a:t>
            </a:r>
            <a:r>
              <a:rPr lang="en-US" b="1" dirty="0"/>
              <a:t>2                              2</a:t>
            </a:r>
          </a:p>
          <a:p>
            <a:pPr>
              <a:defRPr/>
            </a:pPr>
            <a:r>
              <a:rPr lang="en-US" sz="2800" b="1" dirty="0"/>
              <a:t>Χ = ∑ </a:t>
            </a:r>
            <a:r>
              <a:rPr lang="en-US" sz="2800" b="1" u="sng" dirty="0"/>
              <a:t>( O -  E </a:t>
            </a:r>
            <a:r>
              <a:rPr lang="en-US" sz="2800" b="1" dirty="0"/>
              <a:t>)</a:t>
            </a:r>
            <a:r>
              <a:rPr lang="en-US" sz="2800" dirty="0"/>
              <a:t>            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pPr>
              <a:defRPr/>
            </a:pPr>
            <a:r>
              <a:rPr lang="en-US" sz="2800" dirty="0"/>
              <a:t>             </a:t>
            </a:r>
            <a:r>
              <a:rPr lang="en-US" sz="2800" b="1" dirty="0"/>
              <a:t> E</a:t>
            </a:r>
          </a:p>
        </p:txBody>
      </p:sp>
      <p:sp>
        <p:nvSpPr>
          <p:cNvPr id="52229" name="Rectangle 1"/>
          <p:cNvSpPr>
            <a:spLocks noChangeArrowheads="1"/>
          </p:cNvSpPr>
          <p:nvPr/>
        </p:nvSpPr>
        <p:spPr bwMode="auto">
          <a:xfrm>
            <a:off x="166688" y="3968408"/>
            <a:ext cx="8763000" cy="213904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ar-JO" dirty="0"/>
              <a:t>            </a:t>
            </a:r>
            <a:r>
              <a:rPr lang="en-US" altLang="ar-JO" dirty="0" smtClean="0"/>
              <a:t>                    2                             </a:t>
            </a:r>
            <a:r>
              <a:rPr lang="en-US" altLang="ar-JO" dirty="0"/>
              <a:t>2                           </a:t>
            </a:r>
            <a:r>
              <a:rPr lang="en-US" altLang="ar-JO" dirty="0" smtClean="0"/>
              <a:t>       </a:t>
            </a:r>
            <a:r>
              <a:rPr lang="en-US" altLang="ar-JO" dirty="0"/>
              <a:t>2                         </a:t>
            </a:r>
            <a:r>
              <a:rPr lang="en-US" altLang="ar-JO" dirty="0" smtClean="0"/>
              <a:t>     </a:t>
            </a:r>
            <a:r>
              <a:rPr lang="en-US" altLang="ar-JO" dirty="0"/>
              <a:t>2                               </a:t>
            </a:r>
            <a:r>
              <a:rPr lang="en-US" altLang="ar-JO" dirty="0" smtClean="0"/>
              <a:t>   2</a:t>
            </a:r>
            <a:endParaRPr lang="en-US" altLang="ar-JO" dirty="0"/>
          </a:p>
          <a:p>
            <a:pPr algn="ctr">
              <a:lnSpc>
                <a:spcPct val="75000"/>
              </a:lnSpc>
            </a:pPr>
            <a:r>
              <a:rPr lang="en-US" altLang="ar-JO" sz="2800" b="1" dirty="0"/>
              <a:t>X=(</a:t>
            </a:r>
            <a:r>
              <a:rPr lang="en-US" altLang="ar-JO" sz="2800" b="1" u="sng" dirty="0"/>
              <a:t>20- 52.2  </a:t>
            </a:r>
            <a:r>
              <a:rPr lang="en-US" altLang="ar-JO" sz="2800" b="1" dirty="0"/>
              <a:t>) + </a:t>
            </a:r>
            <a:r>
              <a:rPr lang="en-US" altLang="ar-JO" sz="2800" b="1" u="sng" dirty="0"/>
              <a:t>(80- 47.8</a:t>
            </a:r>
            <a:r>
              <a:rPr lang="en-US" altLang="ar-JO" sz="2800" b="1" dirty="0"/>
              <a:t>)+</a:t>
            </a:r>
            <a:r>
              <a:rPr lang="en-US" altLang="ar-JO" sz="2800" b="1" u="sng" dirty="0"/>
              <a:t>(220–187.8 </a:t>
            </a:r>
            <a:r>
              <a:rPr lang="en-US" altLang="ar-JO" sz="2800" b="1" dirty="0"/>
              <a:t>)+</a:t>
            </a:r>
            <a:r>
              <a:rPr lang="en-US" altLang="ar-JO" sz="2800" b="1" u="sng" dirty="0"/>
              <a:t>(140–172.2)</a:t>
            </a:r>
          </a:p>
          <a:p>
            <a:pPr algn="ctr">
              <a:lnSpc>
                <a:spcPct val="75000"/>
              </a:lnSpc>
            </a:pPr>
            <a:r>
              <a:rPr lang="en-US" altLang="ar-JO" sz="2800" b="1" dirty="0"/>
              <a:t>    52.2            47.8             187.8           172.2</a:t>
            </a:r>
          </a:p>
          <a:p>
            <a:endParaRPr lang="en-US" altLang="ar-JO" b="1" dirty="0"/>
          </a:p>
          <a:p>
            <a:pPr algn="ctr"/>
            <a:r>
              <a:rPr lang="en-US" altLang="ar-JO" b="1" dirty="0"/>
              <a:t> </a:t>
            </a:r>
            <a:r>
              <a:rPr lang="en-US" altLang="ar-JO" sz="2800" b="1" dirty="0"/>
              <a:t>19.86  +  21.69 +  5.52  +   6.02   =   53.99</a:t>
            </a:r>
          </a:p>
          <a:p>
            <a:pPr algn="ctr"/>
            <a:endParaRPr lang="en-US" altLang="ar-JO" dirty="0"/>
          </a:p>
        </p:txBody>
      </p:sp>
      <p:pic>
        <p:nvPicPr>
          <p:cNvPr id="5223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7143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4785" name="Group 33"/>
          <p:cNvGraphicFramePr>
            <a:graphicFrameLocks noGrp="1"/>
          </p:cNvGraphicFramePr>
          <p:nvPr/>
        </p:nvGraphicFramePr>
        <p:xfrm>
          <a:off x="214313" y="1500188"/>
          <a:ext cx="8715375" cy="2194352"/>
        </p:xfrm>
        <a:graphic>
          <a:graphicData uri="http://schemas.openxmlformats.org/drawingml/2006/table">
            <a:tbl>
              <a:tblPr/>
              <a:tblGrid>
                <a:gridCol w="154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3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1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Contracting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20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220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80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140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258" name="Rectangle 121"/>
          <p:cNvSpPr>
            <a:spLocks noChangeArrowheads="1"/>
          </p:cNvSpPr>
          <p:nvPr/>
        </p:nvSpPr>
        <p:spPr bwMode="auto">
          <a:xfrm>
            <a:off x="1828800" y="6296077"/>
            <a:ext cx="6029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 dirty="0">
                <a:solidFill>
                  <a:srgbClr val="008000"/>
                </a:solidFill>
              </a:rPr>
              <a:t>compare </a:t>
            </a:r>
            <a:r>
              <a:rPr lang="en-US" altLang="ar-JO" sz="2400" b="1" dirty="0" err="1">
                <a:solidFill>
                  <a:srgbClr val="008000"/>
                </a:solidFill>
              </a:rPr>
              <a:t>calcul</a:t>
            </a:r>
            <a:r>
              <a:rPr lang="en-US" altLang="ar-JO" sz="2400" b="1" dirty="0">
                <a:solidFill>
                  <a:srgbClr val="008000"/>
                </a:solidFill>
              </a:rPr>
              <a:t>. With tabulated</a:t>
            </a:r>
          </a:p>
        </p:txBody>
      </p:sp>
      <p:sp>
        <p:nvSpPr>
          <p:cNvPr id="5225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8071DA8-D259-45F7-A163-23BB5513206A}" type="datetime1">
              <a:rPr lang="en-MY" altLang="ar-JO" smtClean="0"/>
              <a:pPr/>
              <a:t>31/7/2023</a:t>
            </a:fld>
            <a:endParaRPr lang="en-MY" altLang="ar-JO" dirty="0" smtClean="0"/>
          </a:p>
        </p:txBody>
      </p:sp>
      <p:sp>
        <p:nvSpPr>
          <p:cNvPr id="5226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C16AF6-F255-426C-8A81-3AB464F944B7}" type="slidenum">
              <a:rPr lang="en-MY" altLang="ar-JO" smtClean="0"/>
              <a:pPr/>
              <a:t>24</a:t>
            </a:fld>
            <a:endParaRPr lang="en-MY" altLang="ar-JO" smtClean="0"/>
          </a:p>
        </p:txBody>
      </p:sp>
      <p:sp>
        <p:nvSpPr>
          <p:cNvPr id="3" name="Right Arrow 2"/>
          <p:cNvSpPr/>
          <p:nvPr/>
        </p:nvSpPr>
        <p:spPr>
          <a:xfrm>
            <a:off x="7194884" y="6236844"/>
            <a:ext cx="14810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872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3"/>
          <p:cNvGrpSpPr>
            <a:grpSpLocks/>
          </p:cNvGrpSpPr>
          <p:nvPr/>
        </p:nvGrpSpPr>
        <p:grpSpPr bwMode="auto">
          <a:xfrm>
            <a:off x="685800" y="3048000"/>
            <a:ext cx="3887788" cy="2592388"/>
            <a:chOff x="4415" y="10805"/>
            <a:chExt cx="3953" cy="2114"/>
          </a:xfrm>
        </p:grpSpPr>
        <p:sp>
          <p:nvSpPr>
            <p:cNvPr id="74766" name="Line 4"/>
            <p:cNvSpPr>
              <a:spLocks noChangeShapeType="1"/>
            </p:cNvSpPr>
            <p:nvPr/>
          </p:nvSpPr>
          <p:spPr bwMode="auto">
            <a:xfrm flipH="1" flipV="1">
              <a:off x="4470" y="12357"/>
              <a:ext cx="3450" cy="12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MY"/>
            </a:p>
          </p:txBody>
        </p:sp>
        <p:sp>
          <p:nvSpPr>
            <p:cNvPr id="74767" name="Freeform 5"/>
            <p:cNvSpPr>
              <a:spLocks/>
            </p:cNvSpPr>
            <p:nvPr/>
          </p:nvSpPr>
          <p:spPr bwMode="auto">
            <a:xfrm rot="-252321">
              <a:off x="4415" y="11463"/>
              <a:ext cx="1481" cy="872"/>
            </a:xfrm>
            <a:custGeom>
              <a:avLst/>
              <a:gdLst>
                <a:gd name="T0" fmla="*/ 0 w 1800"/>
                <a:gd name="T1" fmla="*/ 165 h 1500"/>
                <a:gd name="T2" fmla="*/ 165 w 1800"/>
                <a:gd name="T3" fmla="*/ 165 h 1500"/>
                <a:gd name="T4" fmla="*/ 330 w 1800"/>
                <a:gd name="T5" fmla="*/ 123 h 1500"/>
                <a:gd name="T6" fmla="*/ 660 w 1800"/>
                <a:gd name="T7" fmla="*/ 20 h 1500"/>
                <a:gd name="T8" fmla="*/ 82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68" name="Freeform 6"/>
            <p:cNvSpPr>
              <a:spLocks/>
            </p:cNvSpPr>
            <p:nvPr/>
          </p:nvSpPr>
          <p:spPr bwMode="auto">
            <a:xfrm rot="21347679" flipH="1">
              <a:off x="5896" y="11336"/>
              <a:ext cx="1843" cy="839"/>
            </a:xfrm>
            <a:custGeom>
              <a:avLst/>
              <a:gdLst>
                <a:gd name="T0" fmla="*/ 0 w 1800"/>
                <a:gd name="T1" fmla="*/ 141 h 1500"/>
                <a:gd name="T2" fmla="*/ 396 w 1800"/>
                <a:gd name="T3" fmla="*/ 141 h 1500"/>
                <a:gd name="T4" fmla="*/ 791 w 1800"/>
                <a:gd name="T5" fmla="*/ 106 h 1500"/>
                <a:gd name="T6" fmla="*/ 1582 w 1800"/>
                <a:gd name="T7" fmla="*/ 17 h 1500"/>
                <a:gd name="T8" fmla="*/ 1978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69" name="Line 7"/>
            <p:cNvSpPr>
              <a:spLocks noChangeShapeType="1"/>
            </p:cNvSpPr>
            <p:nvPr/>
          </p:nvSpPr>
          <p:spPr bwMode="auto">
            <a:xfrm>
              <a:off x="4517" y="10805"/>
              <a:ext cx="0" cy="1801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MY"/>
            </a:p>
          </p:txBody>
        </p:sp>
        <p:sp>
          <p:nvSpPr>
            <p:cNvPr id="74770" name="Freeform 8"/>
            <p:cNvSpPr>
              <a:spLocks/>
            </p:cNvSpPr>
            <p:nvPr/>
          </p:nvSpPr>
          <p:spPr bwMode="auto">
            <a:xfrm>
              <a:off x="6851" y="12091"/>
              <a:ext cx="1" cy="268"/>
            </a:xfrm>
            <a:custGeom>
              <a:avLst/>
              <a:gdLst>
                <a:gd name="T0" fmla="*/ 0 w 1"/>
                <a:gd name="T1" fmla="*/ 0 h 268"/>
                <a:gd name="T2" fmla="*/ 0 w 1"/>
                <a:gd name="T3" fmla="*/ 268 h 268"/>
                <a:gd name="T4" fmla="*/ 0 60000 65536"/>
                <a:gd name="T5" fmla="*/ 0 60000 65536"/>
                <a:gd name="T6" fmla="*/ 0 w 1"/>
                <a:gd name="T7" fmla="*/ 0 h 268"/>
                <a:gd name="T8" fmla="*/ 1 w 1"/>
                <a:gd name="T9" fmla="*/ 268 h 2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68">
                  <a:moveTo>
                    <a:pt x="0" y="0"/>
                  </a:moveTo>
                  <a:cubicBezTo>
                    <a:pt x="0" y="89"/>
                    <a:pt x="0" y="179"/>
                    <a:pt x="0" y="268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71" name="AutoShape 9"/>
            <p:cNvSpPr>
              <a:spLocks noChangeArrowheads="1"/>
            </p:cNvSpPr>
            <p:nvPr/>
          </p:nvSpPr>
          <p:spPr bwMode="auto">
            <a:xfrm>
              <a:off x="7567" y="12145"/>
              <a:ext cx="180" cy="18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en-US"/>
            </a:p>
          </p:txBody>
        </p:sp>
        <p:sp>
          <p:nvSpPr>
            <p:cNvPr id="74772" name="Text Box 10"/>
            <p:cNvSpPr txBox="1">
              <a:spLocks noChangeArrowheads="1"/>
            </p:cNvSpPr>
            <p:nvPr/>
          </p:nvSpPr>
          <p:spPr bwMode="auto">
            <a:xfrm>
              <a:off x="6478" y="12380"/>
              <a:ext cx="901" cy="539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000" b="1" dirty="0">
                  <a:solidFill>
                    <a:srgbClr val="FF0000"/>
                  </a:solidFill>
                  <a:cs typeface="Times New Roman" pitchFamily="18" charset="0"/>
                </a:rPr>
                <a:t>10.83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4773" name="Text Box 11"/>
            <p:cNvSpPr txBox="1">
              <a:spLocks noChangeArrowheads="1"/>
            </p:cNvSpPr>
            <p:nvPr/>
          </p:nvSpPr>
          <p:spPr bwMode="auto">
            <a:xfrm>
              <a:off x="7287" y="12339"/>
              <a:ext cx="1081" cy="540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000" b="1">
                  <a:solidFill>
                    <a:srgbClr val="00CC00"/>
                  </a:solidFill>
                  <a:cs typeface="Times New Roman" pitchFamily="18" charset="0"/>
                </a:rPr>
                <a:t>53.99</a:t>
              </a:r>
              <a:endParaRPr lang="en-US" sz="2000" b="1">
                <a:solidFill>
                  <a:srgbClr val="00CC00"/>
                </a:solidFill>
              </a:endParaRPr>
            </a:p>
          </p:txBody>
        </p:sp>
        <p:sp>
          <p:nvSpPr>
            <p:cNvPr id="74774" name="Freeform 12"/>
            <p:cNvSpPr>
              <a:spLocks/>
            </p:cNvSpPr>
            <p:nvPr/>
          </p:nvSpPr>
          <p:spPr bwMode="auto">
            <a:xfrm rot="252321" flipH="1">
              <a:off x="5935" y="11460"/>
              <a:ext cx="1365" cy="724"/>
            </a:xfrm>
            <a:custGeom>
              <a:avLst/>
              <a:gdLst>
                <a:gd name="T0" fmla="*/ 0 w 1800"/>
                <a:gd name="T1" fmla="*/ 78 h 1500"/>
                <a:gd name="T2" fmla="*/ 119 w 1800"/>
                <a:gd name="T3" fmla="*/ 78 h 1500"/>
                <a:gd name="T4" fmla="*/ 238 w 1800"/>
                <a:gd name="T5" fmla="*/ 58 h 1500"/>
                <a:gd name="T6" fmla="*/ 476 w 1800"/>
                <a:gd name="T7" fmla="*/ 10 h 1500"/>
                <a:gd name="T8" fmla="*/ 59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3251" name="Rectangle 13"/>
          <p:cNvSpPr>
            <a:spLocks noChangeArrowheads="1"/>
          </p:cNvSpPr>
          <p:nvPr/>
        </p:nvSpPr>
        <p:spPr bwMode="auto">
          <a:xfrm>
            <a:off x="0" y="2365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ar-JO" altLang="ar-JO"/>
          </a:p>
        </p:txBody>
      </p:sp>
      <p:sp>
        <p:nvSpPr>
          <p:cNvPr id="53252" name="Rectangle 14"/>
          <p:cNvSpPr>
            <a:spLocks noChangeArrowheads="1"/>
          </p:cNvSpPr>
          <p:nvPr/>
        </p:nvSpPr>
        <p:spPr bwMode="auto">
          <a:xfrm>
            <a:off x="395287" y="452667"/>
            <a:ext cx="478472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u="sng" dirty="0" smtClean="0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Critical </a:t>
            </a:r>
            <a:r>
              <a:rPr lang="en-US" altLang="ar-JO" sz="2800" b="1" u="sng" dirty="0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region </a:t>
            </a:r>
            <a:endParaRPr lang="en-US" altLang="ar-JO" sz="2800" b="1" dirty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endParaRPr lang="en-US" altLang="ar-JO" b="1" dirty="0" smtClean="0">
              <a:solidFill>
                <a:srgbClr val="0033CC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r>
              <a:rPr lang="en-US" altLang="ar-JO" b="1" dirty="0" err="1" smtClean="0">
                <a:solidFill>
                  <a:srgbClr val="0033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d.F</a:t>
            </a:r>
            <a:r>
              <a:rPr lang="en-US" altLang="ar-JO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b="1" dirty="0">
                <a:latin typeface="Century" panose="02040604050505020304" pitchFamily="18" charset="0"/>
                <a:cs typeface="Times New Roman" panose="02020603050405020304" pitchFamily="18" charset="0"/>
              </a:rPr>
              <a:t>= (C – 1) (r – 1) </a:t>
            </a:r>
            <a:endParaRPr lang="en-US" altLang="ar-JO" b="1" dirty="0">
              <a:latin typeface="Century" panose="02040604050505020304" pitchFamily="18" charset="0"/>
            </a:endParaRPr>
          </a:p>
          <a:p>
            <a:r>
              <a:rPr lang="en-US" altLang="ar-JO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= (2 – 1) ( 2 – 1)  = 1</a:t>
            </a:r>
            <a:endParaRPr lang="en-US" altLang="ar-JO" b="1" dirty="0">
              <a:latin typeface="Century" panose="02040604050505020304" pitchFamily="18" charset="0"/>
            </a:endParaRPr>
          </a:p>
          <a:p>
            <a:r>
              <a:rPr lang="en-US" altLang="ar-JO" b="1" dirty="0">
                <a:latin typeface="Century" panose="02040604050505020304" pitchFamily="18" charset="0"/>
                <a:cs typeface="Times New Roman" panose="02020603050405020304" pitchFamily="18" charset="0"/>
              </a:rPr>
              <a:t>α = 0.05</a:t>
            </a:r>
            <a:endParaRPr lang="en-US" altLang="ar-JO" b="1" dirty="0">
              <a:latin typeface="Century" panose="02040604050505020304" pitchFamily="18" charset="0"/>
            </a:endParaRPr>
          </a:p>
          <a:p>
            <a:r>
              <a:rPr lang="en-US" altLang="ar-JO" b="1" dirty="0">
                <a:latin typeface="Century" panose="02040604050505020304" pitchFamily="18" charset="0"/>
                <a:cs typeface="Times New Roman" panose="02020603050405020304" pitchFamily="18" charset="0"/>
              </a:rPr>
              <a:t>tabulated</a:t>
            </a:r>
            <a:r>
              <a:rPr lang="en-US" altLang="ar-JO" dirty="0">
                <a:latin typeface="Century" panose="020406040505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3200" b="1" dirty="0">
                <a:latin typeface="Century" panose="02040604050505020304" pitchFamily="18" charset="0"/>
                <a:cs typeface="Times New Roman" panose="02020603050405020304" pitchFamily="18" charset="0"/>
              </a:rPr>
              <a:t>χ</a:t>
            </a:r>
            <a:r>
              <a:rPr lang="en-US" altLang="ar-JO" sz="3200" b="1" baseline="30000" dirty="0">
                <a:latin typeface="Century" panose="020406040505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ar-JO" baseline="300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dirty="0">
                <a:latin typeface="Century" panose="020406040505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ar-JO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3.84 </a:t>
            </a:r>
          </a:p>
          <a:p>
            <a:r>
              <a:rPr lang="en-US" altLang="ar-JO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                   6.64 </a:t>
            </a:r>
          </a:p>
          <a:p>
            <a:r>
              <a:rPr lang="en-US" altLang="ar-JO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                 10.83</a:t>
            </a:r>
            <a:endParaRPr lang="en-US" altLang="ar-JO" dirty="0">
              <a:latin typeface="Century" panose="02040604050505020304" pitchFamily="18" charset="0"/>
            </a:endParaRPr>
          </a:p>
        </p:txBody>
      </p:sp>
      <p:pic>
        <p:nvPicPr>
          <p:cNvPr id="53253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14300"/>
            <a:ext cx="3595687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3254" name="Group 4"/>
          <p:cNvGrpSpPr>
            <a:grpSpLocks/>
          </p:cNvGrpSpPr>
          <p:nvPr/>
        </p:nvGrpSpPr>
        <p:grpSpPr bwMode="auto">
          <a:xfrm>
            <a:off x="4495800" y="2209800"/>
            <a:ext cx="4464050" cy="3457575"/>
            <a:chOff x="3541" y="9182"/>
            <a:chExt cx="4848" cy="2340"/>
          </a:xfrm>
        </p:grpSpPr>
        <p:sp>
          <p:nvSpPr>
            <p:cNvPr id="74761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MY"/>
            </a:p>
          </p:txBody>
        </p:sp>
        <p:grpSp>
          <p:nvGrpSpPr>
            <p:cNvPr id="53261" name="Group 6"/>
            <p:cNvGrpSpPr>
              <a:grpSpLocks/>
            </p:cNvGrpSpPr>
            <p:nvPr/>
          </p:nvGrpSpPr>
          <p:grpSpPr bwMode="auto">
            <a:xfrm>
              <a:off x="3542" y="10155"/>
              <a:ext cx="4491" cy="1060"/>
              <a:chOff x="3420" y="11111"/>
              <a:chExt cx="3607" cy="1504"/>
            </a:xfrm>
          </p:grpSpPr>
          <p:sp>
            <p:nvSpPr>
              <p:cNvPr id="74764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5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4763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MY"/>
            </a:p>
          </p:txBody>
        </p:sp>
      </p:grpSp>
      <p:sp>
        <p:nvSpPr>
          <p:cNvPr id="53255" name="Rectangle 1"/>
          <p:cNvSpPr>
            <a:spLocks noChangeArrowheads="1"/>
          </p:cNvSpPr>
          <p:nvPr/>
        </p:nvSpPr>
        <p:spPr bwMode="auto">
          <a:xfrm>
            <a:off x="6868708" y="2372342"/>
            <a:ext cx="889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10.83</a:t>
            </a:r>
            <a:endParaRPr lang="en-US" altLang="ar-JO" sz="2400" b="1" dirty="0">
              <a:solidFill>
                <a:srgbClr val="FF0000"/>
              </a:solidFill>
            </a:endParaRPr>
          </a:p>
        </p:txBody>
      </p:sp>
      <p:sp>
        <p:nvSpPr>
          <p:cNvPr id="5325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2FE370-BDB0-4D90-8C54-06E3003119DD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32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F86054-906F-4499-B4AD-1A0A280EB909}" type="slidenum">
              <a:rPr lang="en-MY" altLang="ar-JO" smtClean="0"/>
              <a:pPr/>
              <a:t>25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172294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329" name="Group 249"/>
          <p:cNvGraphicFramePr>
            <a:graphicFrameLocks noGrp="1"/>
          </p:cNvGraphicFramePr>
          <p:nvPr/>
        </p:nvGraphicFramePr>
        <p:xfrm>
          <a:off x="304800" y="373063"/>
          <a:ext cx="3733800" cy="672941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5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=0.05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10.83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22.46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27.88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29.59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24.73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31.26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32.91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34.53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37.70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39.25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40.79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28.87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81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58779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74314" name="Group 234"/>
          <p:cNvGraphicFramePr>
            <a:graphicFrameLocks noGrp="1"/>
          </p:cNvGraphicFramePr>
          <p:nvPr/>
        </p:nvGraphicFramePr>
        <p:xfrm>
          <a:off x="4953000" y="304800"/>
          <a:ext cx="3816350" cy="6373806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37.65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54.05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43.77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59.70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56.06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65.25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817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72.06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26840" name="Group 216"/>
          <p:cNvGraphicFramePr>
            <a:graphicFrameLocks noGrp="1"/>
          </p:cNvGraphicFramePr>
          <p:nvPr/>
        </p:nvGraphicFramePr>
        <p:xfrm>
          <a:off x="5003800" y="6237288"/>
          <a:ext cx="4140200" cy="358775"/>
        </p:xfrm>
        <a:graphic>
          <a:graphicData uri="http://schemas.openxmlformats.org/drawingml/2006/table">
            <a:tbl>
              <a:tblPr/>
              <a:tblGrid>
                <a:gridCol w="54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500" name="Rectangle 228"/>
          <p:cNvSpPr>
            <a:spLocks noChangeArrowheads="1"/>
          </p:cNvSpPr>
          <p:nvPr/>
        </p:nvSpPr>
        <p:spPr bwMode="auto">
          <a:xfrm>
            <a:off x="2590800" y="0"/>
            <a:ext cx="391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000" b="1"/>
              <a:t>Table of Chi-square statistics</a:t>
            </a:r>
          </a:p>
        </p:txBody>
      </p:sp>
      <p:pic>
        <p:nvPicPr>
          <p:cNvPr id="54501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192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50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E028F0-251A-431B-BA86-70982BF9A216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450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2E9BAC-B749-4955-9044-A9C6E2B9F47A}" type="slidenum">
              <a:rPr lang="en-MY" altLang="ar-JO" smtClean="0"/>
              <a:pPr/>
              <a:t>26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37325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24" name="Group 220"/>
          <p:cNvGraphicFramePr>
            <a:graphicFrameLocks noGrp="1"/>
          </p:cNvGraphicFramePr>
          <p:nvPr/>
        </p:nvGraphicFramePr>
        <p:xfrm>
          <a:off x="250825" y="228600"/>
          <a:ext cx="4105275" cy="6838958"/>
        </p:xfrm>
        <a:graphic>
          <a:graphicData uri="http://schemas.openxmlformats.org/drawingml/2006/table">
            <a:tbl>
              <a:tblPr/>
              <a:tblGrid>
                <a:gridCol w="64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3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76.09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71.20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82.72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73.68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79.84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81.07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75326" name="Group 222"/>
          <p:cNvGraphicFramePr>
            <a:graphicFrameLocks noGrp="1"/>
          </p:cNvGraphicFramePr>
          <p:nvPr/>
        </p:nvGraphicFramePr>
        <p:xfrm>
          <a:off x="4800600" y="476250"/>
          <a:ext cx="3948113" cy="6219825"/>
        </p:xfrm>
        <a:graphic>
          <a:graphicData uri="http://schemas.openxmlformats.org/drawingml/2006/table">
            <a:tbl>
              <a:tblPr/>
              <a:tblGrid>
                <a:gridCol w="63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81.38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104.72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95.63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108.54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93.95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108.77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100.75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55512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44575"/>
            <a:ext cx="13716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513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ED3767-2578-45EA-84BE-E3D5E0E24A56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551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C26F8AD-383F-43DE-A7A5-CE04CAE7618A}" type="slidenum">
              <a:rPr lang="en-MY" altLang="ar-JO" smtClean="0"/>
              <a:pPr/>
              <a:t>27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36853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814" name="Group 686"/>
          <p:cNvGraphicFramePr>
            <a:graphicFrameLocks noGrp="1"/>
          </p:cNvGraphicFramePr>
          <p:nvPr/>
        </p:nvGraphicFramePr>
        <p:xfrm>
          <a:off x="228600" y="2057400"/>
          <a:ext cx="3733800" cy="4957762"/>
        </p:xfrm>
        <a:graphic>
          <a:graphicData uri="http://schemas.openxmlformats.org/drawingml/2006/table">
            <a:tbl>
              <a:tblPr/>
              <a:tblGrid>
                <a:gridCol w="42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340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108.65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119.41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132.28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109.77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120.59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133.51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110.90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121.77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134.74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112.02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122.94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135.96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113.15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124.12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137.19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114.27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125.29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138.45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115.39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126.46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139.66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9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6369" name="Rectangle 84"/>
          <p:cNvSpPr>
            <a:spLocks noChangeArrowheads="1"/>
          </p:cNvSpPr>
          <p:nvPr/>
        </p:nvSpPr>
        <p:spPr bwMode="auto">
          <a:xfrm>
            <a:off x="0" y="1784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ar-JO" altLang="ar-JO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381000" y="152400"/>
          <a:ext cx="3055938" cy="1866901"/>
        </p:xfrm>
        <a:graphic>
          <a:graphicData uri="http://schemas.openxmlformats.org/drawingml/2006/table">
            <a:tbl>
              <a:tblPr/>
              <a:tblGrid>
                <a:gridCol w="46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106.40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118.24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131.04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6402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6863"/>
            <a:ext cx="41148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6813" name="Group 685"/>
          <p:cNvGraphicFramePr>
            <a:graphicFrameLocks noGrp="1"/>
          </p:cNvGraphicFramePr>
          <p:nvPr/>
        </p:nvGraphicFramePr>
        <p:xfrm>
          <a:off x="4191000" y="1905000"/>
          <a:ext cx="4953000" cy="4572001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143.32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144.55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135.81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645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C65029-05A5-419F-864C-865DB5B78C38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645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E8C437-5AFC-403A-8FE1-8C56D5EB5FDB}" type="slidenum">
              <a:rPr lang="en-MY" altLang="ar-JO" smtClean="0"/>
              <a:pPr/>
              <a:t>28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15588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ar-JO" smtClean="0"/>
              <a:t> </a:t>
            </a:r>
          </a:p>
        </p:txBody>
      </p:sp>
      <p:pic>
        <p:nvPicPr>
          <p:cNvPr id="57347" name="Picture 4" descr="http://www.statsoft.com/textbook/graphics/chi_chart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0"/>
            <a:ext cx="8458200" cy="5867400"/>
          </a:xfrm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239000" y="35814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b="1">
                <a:solidFill>
                  <a:srgbClr val="990099"/>
                </a:solidFill>
              </a:rPr>
              <a:t>10. 83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800600" y="31242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b="1">
                <a:solidFill>
                  <a:srgbClr val="990099"/>
                </a:solidFill>
              </a:rPr>
              <a:t>3.84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929438" y="57150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b="1"/>
              <a:t>53.99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019800" y="3581400"/>
            <a:ext cx="933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>
                <a:solidFill>
                  <a:srgbClr val="990099"/>
                </a:solidFill>
              </a:rPr>
              <a:t>6.64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2667000" y="61722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b="1">
                <a:solidFill>
                  <a:srgbClr val="990033"/>
                </a:solidFill>
              </a:rPr>
              <a:t>p   is     ?????????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3581400" y="152400"/>
            <a:ext cx="533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b="1"/>
              <a:t> calculated 53.99  </a:t>
            </a:r>
          </a:p>
          <a:p>
            <a:r>
              <a:rPr lang="en-US" altLang="ar-JO" b="1"/>
              <a:t>is greater than tabulated</a:t>
            </a:r>
            <a:r>
              <a:rPr lang="en-US" altLang="ar-JO" b="1">
                <a:solidFill>
                  <a:srgbClr val="FF0000"/>
                </a:solidFill>
              </a:rPr>
              <a:t>10.83</a:t>
            </a:r>
          </a:p>
          <a:p>
            <a:r>
              <a:rPr lang="en-US" altLang="ar-JO" b="1">
                <a:solidFill>
                  <a:srgbClr val="FF0000"/>
                </a:solidFill>
              </a:rPr>
              <a:t> calc.&gt;</a:t>
            </a:r>
            <a:r>
              <a:rPr lang="en-US" altLang="ar-JO" b="1"/>
              <a:t>tabulated</a:t>
            </a:r>
          </a:p>
          <a:p>
            <a:r>
              <a:rPr lang="en-US" altLang="ar-JO" b="1"/>
              <a:t>p</a:t>
            </a:r>
          </a:p>
        </p:txBody>
      </p:sp>
      <p:sp>
        <p:nvSpPr>
          <p:cNvPr id="573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68C3AF0-6F93-4F56-80AC-16A0D9590644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735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C0216-979D-494D-98C9-D43917A5A1B2}" type="slidenum">
              <a:rPr lang="en-MY" altLang="ar-JO" smtClean="0"/>
              <a:pPr/>
              <a:t>29</a:t>
            </a:fld>
            <a:endParaRPr lang="en-MY" altLang="ar-JO" smtClean="0"/>
          </a:p>
        </p:txBody>
      </p:sp>
    </p:spTree>
    <p:extLst>
      <p:ext uri="{BB962C8B-B14F-4D97-AF65-F5344CB8AC3E}">
        <p14:creationId xmlns:p14="http://schemas.microsoft.com/office/powerpoint/2010/main" val="34818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720" y="188640"/>
            <a:ext cx="891528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SPECIFIC LEARNING OUTCOMES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completion of this lecture, you should be able to: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Explain the basis for the use of Chi square tests on qualitative data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Explain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limitations of the Chi square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Carry out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 square tests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Interpret the findings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from the Chi square tests of significance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Interpret degrees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freedom and critical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values of Chi square statistics from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 square table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CONTENTS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Explanation of the basis for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use of Chi square tests on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qualitative data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Explanation of the limitations of the Chi square tests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Calculation of Chi square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 square table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Interpretation of  the findings from the Chi square tests of significance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229D6-6FAE-47FB-B33A-EAC25B8944E8}" type="datetime1">
              <a:rPr lang="en-MY" smtClean="0"/>
              <a:t>31/7/2023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1165987" y="6176957"/>
            <a:ext cx="7632848" cy="461665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7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103" y="157837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2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74625" y="5467"/>
            <a:ext cx="89916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dirty="0"/>
              <a:t> 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This mean that 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the probability is less than 0.001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latin typeface="Century" panose="02040604050505020304" pitchFamily="18" charset="0"/>
              </a:rPr>
              <a:t> that this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difference </a:t>
            </a:r>
            <a:r>
              <a:rPr lang="en-US" altLang="ar-JO" sz="2800" b="1" dirty="0">
                <a:latin typeface="Century" panose="02040604050505020304" pitchFamily="18" charset="0"/>
              </a:rPr>
              <a:t>is due to chance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factor 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endParaRPr lang="en-US" altLang="ar-JO" sz="2800" b="1" dirty="0">
              <a:latin typeface="Century" panose="02040604050505020304" pitchFamily="18" charset="0"/>
            </a:endParaRP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 smtClean="0">
                <a:latin typeface="Century" panose="02040604050505020304" pitchFamily="18" charset="0"/>
              </a:rPr>
              <a:t>and </a:t>
            </a:r>
            <a:r>
              <a:rPr lang="en-US" altLang="ar-JO" sz="2800" b="1" dirty="0">
                <a:latin typeface="Century" panose="02040604050505020304" pitchFamily="18" charset="0"/>
              </a:rPr>
              <a:t>more than </a:t>
            </a:r>
            <a:r>
              <a:rPr lang="en-US" altLang="ar-JO" sz="2800" b="1" dirty="0">
                <a:solidFill>
                  <a:srgbClr val="002060"/>
                </a:solidFill>
                <a:latin typeface="Century" panose="02040604050505020304" pitchFamily="18" charset="0"/>
              </a:rPr>
              <a:t>99.999 </a:t>
            </a:r>
            <a:r>
              <a:rPr lang="en-US" altLang="ar-JO" sz="2800" b="1" dirty="0">
                <a:latin typeface="Century" panose="02040604050505020304" pitchFamily="18" charset="0"/>
              </a:rPr>
              <a:t>that this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difference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due</a:t>
            </a:r>
            <a:r>
              <a:rPr lang="en-US" altLang="ar-JO" sz="2800" b="1" dirty="0">
                <a:latin typeface="Century" panose="02040604050505020304" pitchFamily="18" charset="0"/>
              </a:rPr>
              <a:t> to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vaccine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endParaRPr lang="en-US" altLang="ar-JO" sz="2800" b="1" dirty="0">
              <a:solidFill>
                <a:srgbClr val="00FF00"/>
              </a:solidFill>
              <a:latin typeface="Century" panose="02040604050505020304" pitchFamily="18" charset="0"/>
            </a:endParaRP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</a:rPr>
              <a:t>Thus there is a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</a:rPr>
              <a:t>strong evidence against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</a:rPr>
              <a:t>null hypotheses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</a:rPr>
              <a:t> that is </a:t>
            </a:r>
            <a:r>
              <a:rPr lang="en-US" altLang="ar-JO" sz="2800" b="1" dirty="0">
                <a:latin typeface="Century" panose="02040604050505020304" pitchFamily="18" charset="0"/>
              </a:rPr>
              <a:t>saying no effect of vaccine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</a:rPr>
              <a:t>on the probability of contracting influenza . 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endParaRPr lang="en-US" altLang="ar-JO" sz="2800" b="1" dirty="0">
              <a:latin typeface="Century" panose="02040604050505020304" pitchFamily="18" charset="0"/>
            </a:endParaRP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latin typeface="Century" panose="02040604050505020304" pitchFamily="18" charset="0"/>
              </a:rPr>
              <a:t>there is a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strong evidence</a:t>
            </a:r>
            <a:r>
              <a:rPr lang="en-US" altLang="ar-JO" sz="2800" b="1" dirty="0">
                <a:latin typeface="Century" panose="02040604050505020304" pitchFamily="18" charset="0"/>
              </a:rPr>
              <a:t> that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vaccine is effective</a:t>
            </a: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endParaRPr lang="en-US" altLang="ar-JO" sz="2800" b="1" dirty="0">
              <a:latin typeface="Century" panose="02040604050505020304" pitchFamily="18" charset="0"/>
            </a:endParaRPr>
          </a:p>
          <a:p>
            <a:pPr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latin typeface="Century" panose="02040604050505020304" pitchFamily="18" charset="0"/>
              </a:rPr>
              <a:t>Therefore it is concluded that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vaccine is effective</a:t>
            </a:r>
          </a:p>
        </p:txBody>
      </p:sp>
      <p:pic>
        <p:nvPicPr>
          <p:cNvPr id="5837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304" y="1319463"/>
            <a:ext cx="140769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5BFD2E-9793-44AB-8818-1A267FB040D0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83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50A37E-91B9-4FB1-8C3F-E61967568570}" type="slidenum">
              <a:rPr lang="en-MY" altLang="ar-JO" smtClean="0"/>
              <a:pPr/>
              <a:t>30</a:t>
            </a:fld>
            <a:endParaRPr lang="en-MY" altLang="ar-JO" smtClean="0"/>
          </a:p>
        </p:txBody>
      </p:sp>
      <p:sp>
        <p:nvSpPr>
          <p:cNvPr id="6" name="Smiley Face 5"/>
          <p:cNvSpPr/>
          <p:nvPr/>
        </p:nvSpPr>
        <p:spPr>
          <a:xfrm>
            <a:off x="6677828" y="43657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731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15988" y="259137"/>
            <a:ext cx="8686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Continuity Correction</a:t>
            </a:r>
          </a:p>
          <a:p>
            <a:r>
              <a:rPr lang="en-US" sz="2800" dirty="0"/>
              <a:t> </a:t>
            </a:r>
            <a:r>
              <a:rPr lang="en-US" sz="2800" b="1" dirty="0">
                <a:solidFill>
                  <a:srgbClr val="000066"/>
                </a:solidFill>
              </a:rPr>
              <a:t>The chi square test for 2X2 table can be improved by using continuity correction we call it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Yates continuity correction </a:t>
            </a:r>
            <a:r>
              <a:rPr lang="en-US" sz="2800" b="1" dirty="0">
                <a:solidFill>
                  <a:srgbClr val="000066"/>
                </a:solidFill>
              </a:rPr>
              <a:t>the formula become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723900" y="2242770"/>
            <a:ext cx="6203032" cy="144655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</a:t>
            </a:r>
            <a:r>
              <a:rPr lang="en-US" b="1" dirty="0" smtClean="0"/>
              <a:t>            </a:t>
            </a:r>
            <a:r>
              <a:rPr lang="en-US" b="1" dirty="0" smtClean="0"/>
              <a:t>              </a:t>
            </a:r>
            <a:r>
              <a:rPr lang="en-US" b="1" dirty="0" smtClean="0"/>
              <a:t>2  </a:t>
            </a:r>
            <a:endParaRPr lang="en-US" b="1" dirty="0"/>
          </a:p>
          <a:p>
            <a:r>
              <a:rPr lang="en-US" sz="2400" b="1" dirty="0"/>
              <a:t>Χ = ∑ </a:t>
            </a:r>
            <a:r>
              <a:rPr lang="en-US" sz="2400" b="1" u="sng" dirty="0"/>
              <a:t>( O -  E ) – 0.5  </a:t>
            </a:r>
            <a:r>
              <a:rPr lang="en-US" sz="2400" b="1" dirty="0"/>
              <a:t>     </a:t>
            </a:r>
            <a:r>
              <a:rPr lang="en-US" sz="2400" b="1" dirty="0" smtClean="0"/>
              <a:t>    </a:t>
            </a:r>
            <a:r>
              <a:rPr lang="en-US" sz="2400" b="1" u="sng" dirty="0" smtClean="0"/>
              <a:t>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r>
              <a:rPr lang="en-US" sz="2400" b="1" dirty="0"/>
              <a:t>              E</a:t>
            </a:r>
          </a:p>
          <a:p>
            <a:r>
              <a:rPr lang="en-US" dirty="0"/>
              <a:t> </a:t>
            </a:r>
          </a:p>
        </p:txBody>
      </p:sp>
      <p:sp>
        <p:nvSpPr>
          <p:cNvPr id="80900" name="AutoShape 4"/>
          <p:cNvSpPr>
            <a:spLocks/>
          </p:cNvSpPr>
          <p:nvPr/>
        </p:nvSpPr>
        <p:spPr bwMode="auto">
          <a:xfrm>
            <a:off x="3672661" y="2691994"/>
            <a:ext cx="152400" cy="533400"/>
          </a:xfrm>
          <a:prstGeom prst="rightBracket">
            <a:avLst>
              <a:gd name="adj" fmla="val 29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1" name="AutoShape 5"/>
          <p:cNvSpPr>
            <a:spLocks/>
          </p:cNvSpPr>
          <p:nvPr/>
        </p:nvSpPr>
        <p:spPr bwMode="auto">
          <a:xfrm>
            <a:off x="1619672" y="2739033"/>
            <a:ext cx="76200" cy="685800"/>
          </a:xfrm>
          <a:prstGeom prst="leftBracket">
            <a:avLst>
              <a:gd name="adj" fmla="val 75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567489" y="5638023"/>
            <a:ext cx="7696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66"/>
                </a:solidFill>
              </a:rPr>
              <a:t>Resulting in small value for chi square </a:t>
            </a:r>
          </a:p>
          <a:p>
            <a:r>
              <a:rPr lang="en-US" sz="2800" b="1" dirty="0">
                <a:solidFill>
                  <a:srgbClr val="000066"/>
                </a:solidFill>
              </a:rPr>
              <a:t>( the value of O –E ) ignoring the sig</a:t>
            </a:r>
            <a:r>
              <a:rPr lang="en-US" sz="2800" dirty="0">
                <a:solidFill>
                  <a:schemeClr val="bg1"/>
                </a:solidFill>
              </a:rPr>
              <a:t>n</a:t>
            </a:r>
          </a:p>
        </p:txBody>
      </p:sp>
      <p:pic>
        <p:nvPicPr>
          <p:cNvPr id="80903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28600" y="4023722"/>
            <a:ext cx="85424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 smtClean="0">
                <a:solidFill>
                  <a:srgbClr val="202124"/>
                </a:solidFill>
                <a:effectLst/>
                <a:latin typeface="Century" panose="02040604050505020304" pitchFamily="18" charset="0"/>
              </a:rPr>
              <a:t>Pearson's chi-squared test by </a:t>
            </a:r>
            <a:r>
              <a:rPr lang="en-US" sz="2400" b="0" i="0" dirty="0" smtClean="0">
                <a:solidFill>
                  <a:srgbClr val="040C28"/>
                </a:solidFill>
                <a:effectLst/>
                <a:latin typeface="Century" panose="02040604050505020304" pitchFamily="18" charset="0"/>
              </a:rPr>
              <a:t>subtracting 0.5 from the difference between each observed value and its expected value in a 2 × 2</a:t>
            </a:r>
            <a:endParaRPr lang="ar-JO" sz="24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156411" y="631707"/>
            <a:ext cx="8494294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Chi square calculation procedure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600" b="1" dirty="0"/>
              <a:t>Calculate the expected values  </a:t>
            </a:r>
            <a:r>
              <a:rPr lang="en-US" sz="2600" b="1" dirty="0">
                <a:solidFill>
                  <a:srgbClr val="FF0000"/>
                </a:solidFill>
              </a:rPr>
              <a:t>E  </a:t>
            </a:r>
            <a:r>
              <a:rPr lang="en-US" sz="2600" b="1" dirty="0">
                <a:solidFill>
                  <a:schemeClr val="tx2"/>
                </a:solidFill>
              </a:rPr>
              <a:t>for each cell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/>
              <a:t>Calculate the value  </a:t>
            </a:r>
            <a:r>
              <a:rPr lang="en-US" sz="2600" b="1" dirty="0">
                <a:solidFill>
                  <a:srgbClr val="FF0000"/>
                </a:solidFill>
              </a:rPr>
              <a:t>O- E </a:t>
            </a:r>
            <a:r>
              <a:rPr lang="en-US" sz="2600" b="1" dirty="0"/>
              <a:t>for </a:t>
            </a:r>
            <a:r>
              <a:rPr lang="en-US" sz="2600" b="1" dirty="0">
                <a:solidFill>
                  <a:schemeClr val="tx2"/>
                </a:solidFill>
              </a:rPr>
              <a:t>each cell 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/>
              <a:t>             </a:t>
            </a:r>
            <a:r>
              <a:rPr lang="en-US" sz="2600" b="1" dirty="0">
                <a:solidFill>
                  <a:srgbClr val="FFC000"/>
                </a:solidFill>
              </a:rPr>
              <a:t>O is the observed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>
                <a:solidFill>
                  <a:srgbClr val="FF0000"/>
                </a:solidFill>
              </a:rPr>
              <a:t> Square  </a:t>
            </a:r>
            <a:r>
              <a:rPr lang="en-US" sz="2600" b="1" dirty="0">
                <a:solidFill>
                  <a:schemeClr val="tx2"/>
                </a:solidFill>
              </a:rPr>
              <a:t>O-E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>
                <a:solidFill>
                  <a:srgbClr val="FF0000"/>
                </a:solidFill>
              </a:rPr>
              <a:t> Divide </a:t>
            </a:r>
            <a:r>
              <a:rPr lang="en-US" sz="2600" b="1" dirty="0"/>
              <a:t>each   squared </a:t>
            </a:r>
            <a:r>
              <a:rPr lang="en-US" sz="2600" b="1" dirty="0">
                <a:solidFill>
                  <a:schemeClr val="tx2"/>
                </a:solidFill>
              </a:rPr>
              <a:t>O- E  </a:t>
            </a:r>
            <a:r>
              <a:rPr lang="en-US" sz="2600" b="1" dirty="0"/>
              <a:t>by </a:t>
            </a:r>
            <a:r>
              <a:rPr lang="en-US" sz="2600" b="1" dirty="0">
                <a:solidFill>
                  <a:srgbClr val="FF0000"/>
                </a:solidFill>
              </a:rPr>
              <a:t>E</a:t>
            </a:r>
            <a:r>
              <a:rPr lang="en-US" sz="2600" b="1" dirty="0"/>
              <a:t>  for </a:t>
            </a:r>
            <a:r>
              <a:rPr lang="en-US" sz="2600" b="1" dirty="0">
                <a:solidFill>
                  <a:schemeClr val="tx2"/>
                </a:solidFill>
              </a:rPr>
              <a:t>each cell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/>
              <a:t> Sum all of the values in previous step</a:t>
            </a:r>
          </a:p>
          <a:p>
            <a:r>
              <a:rPr lang="en-US" sz="2600" b="1" dirty="0" smtClean="0"/>
              <a:t>this result is </a:t>
            </a:r>
            <a:r>
              <a:rPr lang="en-US" sz="2600" b="1" dirty="0" smtClean="0">
                <a:solidFill>
                  <a:srgbClr val="FF0000"/>
                </a:solidFill>
              </a:rPr>
              <a:t>called test statistic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 smtClean="0"/>
              <a:t> identify the </a:t>
            </a:r>
            <a:r>
              <a:rPr lang="en-US" sz="2600" b="1" dirty="0" smtClean="0">
                <a:solidFill>
                  <a:srgbClr val="FF0000"/>
                </a:solidFill>
              </a:rPr>
              <a:t>critical </a:t>
            </a:r>
            <a:r>
              <a:rPr lang="en-US" sz="2600" b="1" dirty="0" smtClean="0">
                <a:solidFill>
                  <a:srgbClr val="0070C0"/>
                </a:solidFill>
              </a:rPr>
              <a:t>chi-square </a:t>
            </a:r>
            <a:r>
              <a:rPr lang="en-US" sz="2600" b="1" dirty="0" smtClean="0"/>
              <a:t>obtained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dirty="0" smtClean="0"/>
              <a:t>  </a:t>
            </a:r>
            <a:r>
              <a:rPr lang="en-US" sz="2600" b="1" dirty="0"/>
              <a:t>from the chi square table.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dirty="0" smtClean="0"/>
              <a:t> </a:t>
            </a:r>
            <a:r>
              <a:rPr lang="en-US" sz="2600" b="1" dirty="0"/>
              <a:t>To reject the null hypothesis of equal proportion i.e. of independent variables the value of the </a:t>
            </a:r>
            <a:r>
              <a:rPr lang="en-US" sz="2600" b="1" dirty="0">
                <a:solidFill>
                  <a:srgbClr val="0070C0"/>
                </a:solidFill>
              </a:rPr>
              <a:t>test statistics </a:t>
            </a:r>
            <a:r>
              <a:rPr lang="en-US" sz="2600" b="1" dirty="0">
                <a:solidFill>
                  <a:srgbClr val="FF0000"/>
                </a:solidFill>
              </a:rPr>
              <a:t>must exceed </a:t>
            </a:r>
            <a:r>
              <a:rPr lang="en-US" sz="2600" b="1" dirty="0"/>
              <a:t>the </a:t>
            </a:r>
            <a:r>
              <a:rPr lang="en-US" sz="2600" b="1" dirty="0">
                <a:solidFill>
                  <a:srgbClr val="0070C0"/>
                </a:solidFill>
              </a:rPr>
              <a:t>critical chi-square </a:t>
            </a:r>
            <a:r>
              <a:rPr lang="en-US" sz="2600" b="1" dirty="0"/>
              <a:t>obtained from the chi square table.</a:t>
            </a:r>
            <a:r>
              <a:rPr lang="en-US" sz="26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141F-AA23-4F85-AED5-A926AB216DA7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32</a:t>
            </a:fld>
            <a:endParaRPr lang="en-MY"/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19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5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636780"/>
              </p:ext>
            </p:extLst>
          </p:nvPr>
        </p:nvGraphicFramePr>
        <p:xfrm>
          <a:off x="711200" y="3644900"/>
          <a:ext cx="7620000" cy="3108350"/>
        </p:xfrm>
        <a:graphic>
          <a:graphicData uri="http://schemas.openxmlformats.org/drawingml/2006/table">
            <a:tbl>
              <a:tblPr rtl="1"/>
              <a:tblGrid>
                <a:gridCol w="110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6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5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T="45714" marB="45714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 BW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BW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ar-JO" sz="2800" b="1" dirty="0" smtClean="0"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mother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27"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Smoker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885"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Non smoker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44">
                <a:tc>
                  <a:txBody>
                    <a:bodyPr/>
                    <a:lstStyle/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ar-JO" sz="2800" b="1" dirty="0" smtClean="0">
                          <a:latin typeface="Century" panose="02040604050505020304" pitchFamily="18" charset="0"/>
                        </a:rPr>
                        <a:t>50</a:t>
                      </a:r>
                    </a:p>
                    <a:p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ar-JO" sz="2800" b="1" dirty="0" smtClean="0">
                          <a:latin typeface="Century" panose="02040604050505020304" pitchFamily="18" charset="0"/>
                        </a:rPr>
                        <a:t>34</a:t>
                      </a:r>
                      <a:endParaRPr lang="ar-JO" sz="2800" dirty="0">
                        <a:latin typeface="Century" panose="020406040505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107950" y="14288"/>
            <a:ext cx="88265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u="sng">
                <a:latin typeface="Century" panose="02040604050505020304" pitchFamily="18" charset="0"/>
                <a:cs typeface="Times New Roman" panose="02020603050405020304" pitchFamily="18" charset="0"/>
              </a:rPr>
              <a:t>Example</a:t>
            </a: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A sample of 84 mother chosen randomly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20 were smoker who delivered 14 babies with small birth weight (BW) and 6 normal BW.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On the other hand 64 non smoker women deliver 20 small BW babies and 44 normal BW babies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can we conclude that maternal  smoking  has a   relation to  small birth weight</a:t>
            </a:r>
            <a:r>
              <a:rPr lang="en-US" altLang="ar-JO" sz="2800">
                <a:latin typeface="Century" panose="02040604050505020304" pitchFamily="18" charset="0"/>
              </a:rPr>
              <a:t>  ?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524750" y="586105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84</a:t>
            </a:r>
            <a:endParaRPr lang="ar-JO" altLang="ar-JO" sz="1800">
              <a:latin typeface="Century" panose="020406040505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838" y="4492625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14 </a:t>
            </a:r>
            <a:endParaRPr lang="ar-JO" altLang="ar-JO" sz="1800">
              <a:latin typeface="Century" panose="020406040505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26338" y="4568825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20 </a:t>
            </a:r>
            <a:endParaRPr lang="ar-JO" altLang="ar-JO" sz="1800">
              <a:latin typeface="Century" panose="020406040505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30900" y="4467225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6 </a:t>
            </a:r>
            <a:endParaRPr lang="ar-JO" altLang="ar-JO" sz="1800">
              <a:latin typeface="Century" panose="020406040505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558088" y="52149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64</a:t>
            </a:r>
            <a:endParaRPr lang="ar-JO" altLang="ar-JO" sz="1800">
              <a:latin typeface="Century" panose="02040604050505020304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99150" y="5221288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44</a:t>
            </a:r>
            <a:endParaRPr lang="ar-JO" altLang="ar-JO" sz="1800">
              <a:latin typeface="Century" panose="020406040505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952875" y="5178425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20</a:t>
            </a:r>
            <a:endParaRPr lang="ar-JO" altLang="ar-JO" sz="180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91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71438"/>
            <a:ext cx="1574800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5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830222"/>
              </p:ext>
            </p:extLst>
          </p:nvPr>
        </p:nvGraphicFramePr>
        <p:xfrm>
          <a:off x="533400" y="2252663"/>
          <a:ext cx="8001000" cy="2798762"/>
        </p:xfrm>
        <a:graphic>
          <a:graphicData uri="http://schemas.openxmlformats.org/drawingml/2006/table">
            <a:tbl>
              <a:tblPr rtl="1"/>
              <a:tblGrid>
                <a:gridCol w="1103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4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 BW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   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    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(70%)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44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31.3 %)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 smoker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(40.5%)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228600" y="228600"/>
            <a:ext cx="86106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600" u="sng">
                <a:latin typeface="Century" panose="02040604050505020304" pitchFamily="18" charset="0"/>
                <a:cs typeface="Times New Roman" panose="02020603050405020304" pitchFamily="18" charset="0"/>
              </a:rPr>
              <a:t>Example</a:t>
            </a:r>
            <a:r>
              <a:rPr lang="en-US" altLang="ar-JO" sz="1600"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A sample of 84 mother chosen randomly 20 were smoker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who delivered 14 babies with small birth weight (BW)</a:t>
            </a:r>
            <a:r>
              <a:rPr lang="en-US" altLang="ar-JO" sz="180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and 6 normal BW.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 b="1">
                <a:latin typeface="Century" panose="02040604050505020304" pitchFamily="18" charset="0"/>
                <a:cs typeface="Times New Roman" panose="02020603050405020304" pitchFamily="18" charset="0"/>
              </a:rPr>
              <a:t>On the other hand 64 non smoker women deliver 20 small BW babies and 44 normal BW babies can we conclude that maternal  smoking  has a   relation to  small birth weight</a:t>
            </a:r>
            <a:r>
              <a:rPr lang="en-US" altLang="ar-JO" sz="1800">
                <a:latin typeface="Century" panose="02040604050505020304" pitchFamily="18" charset="0"/>
              </a:rPr>
              <a:t> </a:t>
            </a:r>
            <a:r>
              <a:rPr lang="en-US" altLang="ar-JO" sz="1800" b="1">
                <a:latin typeface="Century" panose="020406040505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5087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107950" y="115888"/>
            <a:ext cx="903605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solidFill>
                  <a:srgbClr val="FF0000"/>
                </a:solidFill>
                <a:latin typeface="Century" panose="02040604050505020304" pitchFamily="18" charset="0"/>
              </a:rPr>
              <a:t>Ho ;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</a:rPr>
              <a:t>small BW and smoking status during pregnancy are </a:t>
            </a:r>
            <a:r>
              <a:rPr lang="en-US" altLang="ar-JO" sz="2800">
                <a:solidFill>
                  <a:srgbClr val="FF0000"/>
                </a:solidFill>
                <a:latin typeface="Century" panose="02040604050505020304" pitchFamily="18" charset="0"/>
              </a:rPr>
              <a:t>not related </a:t>
            </a:r>
            <a:r>
              <a:rPr lang="en-US" altLang="ar-JO" sz="2800">
                <a:latin typeface="Century" panose="02040604050505020304" pitchFamily="18" charset="0"/>
              </a:rPr>
              <a:t>in the population.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</a:rPr>
              <a:t>                  The Two variables are independent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solidFill>
                  <a:srgbClr val="FF0000"/>
                </a:solidFill>
                <a:latin typeface="Century" panose="02040604050505020304" pitchFamily="18" charset="0"/>
              </a:rPr>
              <a:t> H1: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</a:rPr>
              <a:t> Small BW and smoking status during pregnancy are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related</a:t>
            </a:r>
            <a:r>
              <a:rPr lang="en-US" altLang="ar-JO" sz="2800">
                <a:latin typeface="Century" panose="02040604050505020304" pitchFamily="18" charset="0"/>
              </a:rPr>
              <a:t> in the population   .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solidFill>
                  <a:srgbClr val="6600CC"/>
                </a:solidFill>
                <a:latin typeface="Century" panose="02040604050505020304" pitchFamily="18" charset="0"/>
              </a:rPr>
              <a:t>           The Two variable are Dependent</a:t>
            </a:r>
          </a:p>
        </p:txBody>
      </p:sp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258888" y="3933825"/>
          <a:ext cx="4608512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3" imgW="1143000" imgH="457200" progId="Equation.3">
                  <p:embed/>
                </p:oleObj>
              </mc:Choice>
              <mc:Fallback>
                <p:oleObj name="Equation" r:id="rId3" imgW="1143000" imgH="457200" progId="Equation.3">
                  <p:embed/>
                  <p:pic>
                    <p:nvPicPr>
                      <p:cNvPr id="624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33825"/>
                        <a:ext cx="4608512" cy="1727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5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77800" y="90488"/>
            <a:ext cx="896620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If the two variables are unrelated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(H0)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then there is no reason why the </a:t>
            </a:r>
            <a:r>
              <a:rPr lang="en-US" altLang="ar-JO" sz="2800" b="1" u="sng"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 of small BW among smokers should be different to </a:t>
            </a:r>
            <a:r>
              <a:rPr lang="en-US" altLang="ar-JO" sz="2800" b="1" u="sng">
                <a:latin typeface="Century" panose="02040604050505020304" pitchFamily="18" charset="0"/>
                <a:cs typeface="Times New Roman" panose="02020603050405020304" pitchFamily="18" charset="0"/>
              </a:rPr>
              <a:t>the proportion</a:t>
            </a: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 of  small BW among non smokers mothers   (H0)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In another ward these </a:t>
            </a:r>
            <a:r>
              <a:rPr lang="en-US" altLang="ar-JO" sz="2800" b="1" u="sng">
                <a:latin typeface="Century" panose="02040604050505020304" pitchFamily="18" charset="0"/>
                <a:cs typeface="Times New Roman" panose="02020603050405020304" pitchFamily="18" charset="0"/>
              </a:rPr>
              <a:t>two proportions should be equal</a:t>
            </a: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  P1 =P2                70% = 31.3%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this difference could be due to chance  (H0) </a:t>
            </a:r>
          </a:p>
        </p:txBody>
      </p:sp>
      <p:graphicFrame>
        <p:nvGraphicFramePr>
          <p:cNvPr id="51278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30238"/>
              </p:ext>
            </p:extLst>
          </p:nvPr>
        </p:nvGraphicFramePr>
        <p:xfrm>
          <a:off x="611188" y="4124326"/>
          <a:ext cx="7848600" cy="2451105"/>
        </p:xfrm>
        <a:graphic>
          <a:graphicData uri="http://schemas.openxmlformats.org/drawingml/2006/table">
            <a:tbl>
              <a:tblPr rtl="1"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9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1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T="45706" marB="4570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 BW 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BW 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T="45706" marB="4570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  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Smoker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</a:p>
                  </a:txBody>
                  <a:tcPr marT="45706" marB="4570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44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68.7%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31.3 %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 smoker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</a:t>
                      </a:r>
                    </a:p>
                  </a:txBody>
                  <a:tcPr marT="45706" marB="4570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 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40.5%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Total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5">
                            <a:lumMod val="0"/>
                            <a:lumOff val="100000"/>
                          </a:schemeClr>
                        </a:gs>
                        <a:gs pos="35000">
                          <a:schemeClr val="accent5">
                            <a:lumMod val="0"/>
                            <a:lumOff val="100000"/>
                          </a:schemeClr>
                        </a:gs>
                        <a:gs pos="100000">
                          <a:schemeClr val="accent5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351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5400"/>
            <a:ext cx="13096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79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-180975" y="-139700"/>
            <a:ext cx="9469438" cy="67706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defRPr/>
            </a:pPr>
            <a:r>
              <a:rPr lang="en-US" altLang="ar-JO" sz="24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</a:p>
          <a:p>
            <a:pPr algn="ctr" rtl="1" eaLnBrk="1" hangingPunct="1">
              <a:defRPr/>
            </a:pPr>
            <a:r>
              <a:rPr lang="en-US" altLang="ar-JO" sz="2400" dirty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4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The question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is that what proportion would we expect to   find if null hypothesis of unrelated variable is true ??</a:t>
            </a:r>
            <a:r>
              <a:rPr lang="en-US" altLang="ar-JO" dirty="0" smtClean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</a:p>
          <a:p>
            <a:pPr rtl="1" eaLnBrk="1" hangingPunct="1">
              <a:defRPr/>
            </a:pPr>
            <a:r>
              <a:rPr lang="en-US" altLang="ar-JO" dirty="0" smtClean="0">
                <a:solidFill>
                  <a:srgbClr val="000066"/>
                </a:solidFill>
              </a:rPr>
              <a:t>         The answer is that</a:t>
            </a:r>
          </a:p>
          <a:p>
            <a:pPr rtl="1" eaLnBrk="1" hangingPunct="1">
              <a:defRPr/>
            </a:pPr>
            <a:r>
              <a:rPr lang="en-US" altLang="ar-JO" dirty="0" smtClean="0">
                <a:solidFill>
                  <a:srgbClr val="000066"/>
                </a:solidFill>
              </a:rPr>
              <a:t>    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since we got 34 small BW in a total of 84. </a:t>
            </a:r>
          </a:p>
          <a:p>
            <a:pPr rtl="1"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      34/84=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</a:rPr>
              <a:t>0.405</a:t>
            </a:r>
            <a:r>
              <a:rPr lang="en-US" altLang="ar-JO" b="1" dirty="0" smtClean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  <a:r>
              <a:rPr lang="en-US" altLang="ar-JO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</a:rPr>
              <a:t>40.5%</a:t>
            </a:r>
          </a:p>
          <a:p>
            <a:pPr algn="ctr" rtl="1"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so we expect 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in </a:t>
            </a:r>
            <a:r>
              <a:rPr lang="en-US" altLang="ar-JO" sz="2800" dirty="0">
                <a:solidFill>
                  <a:srgbClr val="FF0000"/>
                </a:solidFill>
                <a:latin typeface="Century" panose="02040604050505020304" pitchFamily="18" charset="0"/>
              </a:rPr>
              <a:t>smokers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group to have ;0.405 x 20=8.1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in </a:t>
            </a:r>
            <a:r>
              <a:rPr lang="en-US" altLang="ar-JO" sz="2800" dirty="0">
                <a:solidFill>
                  <a:srgbClr val="FF0000"/>
                </a:solidFill>
                <a:latin typeface="Century" panose="02040604050505020304" pitchFamily="18" charset="0"/>
              </a:rPr>
              <a:t>nonsmokers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0.405 x 64  =   25.92</a:t>
            </a:r>
            <a:endParaRPr lang="en-US" altLang="ar-JO" sz="2800" dirty="0" smtClean="0">
              <a:solidFill>
                <a:srgbClr val="000066"/>
              </a:solidFill>
            </a:endParaRPr>
          </a:p>
          <a:p>
            <a:pPr rtl="1"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</a:rPr>
              <a:t>   </a:t>
            </a:r>
            <a:r>
              <a:rPr lang="en-US" altLang="ar-JO" sz="2800" b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An easer way to calculate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</a:rPr>
              <a:t>Expected cell frequency</a:t>
            </a:r>
          </a:p>
          <a:p>
            <a:pPr rtl="1"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</a:t>
            </a:r>
            <a:endParaRPr lang="ar-JO" altLang="ar-JO" sz="2800" dirty="0" smtClean="0">
              <a:solidFill>
                <a:srgbClr val="000066"/>
              </a:solidFill>
              <a:latin typeface="Century" panose="02040604050505020304" pitchFamily="18" charset="0"/>
            </a:endParaRPr>
          </a:p>
          <a:p>
            <a:pPr rtl="1" eaLnBrk="1" hangingPunct="1">
              <a:defRPr/>
            </a:pPr>
            <a:endParaRPr lang="en-US" altLang="ar-JO" sz="2800" dirty="0" smtClean="0">
              <a:solidFill>
                <a:srgbClr val="000066"/>
              </a:solidFill>
              <a:latin typeface="Century" panose="02040604050505020304" pitchFamily="18" charset="0"/>
            </a:endParaRPr>
          </a:p>
          <a:p>
            <a:pPr rtl="1" eaLnBrk="1" hangingPunct="1">
              <a:defRPr/>
            </a:pPr>
            <a:endParaRPr lang="en-US" altLang="ar-JO" sz="2800" u="sng" dirty="0">
              <a:solidFill>
                <a:srgbClr val="000066"/>
              </a:solidFill>
              <a:latin typeface="Century" panose="02040604050505020304" pitchFamily="18" charset="0"/>
            </a:endParaRPr>
          </a:p>
          <a:p>
            <a:pPr rtl="1" eaLnBrk="1" hangingPunct="1">
              <a:defRPr/>
            </a:pPr>
            <a:r>
              <a:rPr lang="en-US" altLang="ar-JO" sz="2800" u="sng" dirty="0" smtClean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</a:t>
            </a:r>
            <a:r>
              <a:rPr lang="en-US" altLang="ar-JO" sz="2800" u="sng" dirty="0" smtClean="0">
                <a:solidFill>
                  <a:srgbClr val="000066"/>
                </a:solidFill>
                <a:latin typeface="Century" panose="02040604050505020304" pitchFamily="18" charset="0"/>
              </a:rPr>
              <a:t>34 X20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=8.094</a:t>
            </a:r>
          </a:p>
          <a:p>
            <a:pPr rtl="1"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      84 </a:t>
            </a:r>
          </a:p>
          <a:p>
            <a:pPr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</a:t>
            </a:r>
            <a:r>
              <a:rPr lang="en-US" altLang="ar-JO" sz="2800" u="sng" dirty="0" smtClean="0">
                <a:solidFill>
                  <a:srgbClr val="000066"/>
                </a:solidFill>
                <a:latin typeface="Century" panose="02040604050505020304" pitchFamily="18" charset="0"/>
              </a:rPr>
              <a:t>34 X 64 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= 25.904  </a:t>
            </a:r>
          </a:p>
          <a:p>
            <a:pPr eaLnBrk="1" hangingPunct="1"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 84  </a:t>
            </a:r>
          </a:p>
        </p:txBody>
      </p:sp>
      <p:pic>
        <p:nvPicPr>
          <p:cNvPr id="6451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868" y="1223962"/>
            <a:ext cx="1361546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3283" name="Group 35"/>
          <p:cNvGraphicFramePr>
            <a:graphicFrameLocks noGrp="1"/>
          </p:cNvGraphicFramePr>
          <p:nvPr/>
        </p:nvGraphicFramePr>
        <p:xfrm>
          <a:off x="4643438" y="3860800"/>
          <a:ext cx="4338637" cy="2571750"/>
        </p:xfrm>
        <a:graphic>
          <a:graphicData uri="http://schemas.openxmlformats.org/drawingml/2006/table">
            <a:tbl>
              <a:tblPr rtl="1"/>
              <a:tblGrid>
                <a:gridCol w="706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91466" marR="9146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 BW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BW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</a:t>
                      </a:r>
                    </a:p>
                  </a:txBody>
                  <a:tcPr marL="91466" marR="9146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14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Smoker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64</a:t>
                      </a:r>
                    </a:p>
                  </a:txBody>
                  <a:tcPr marL="91466" marR="9146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44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Non smoker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84</a:t>
                      </a:r>
                    </a:p>
                  </a:txBody>
                  <a:tcPr marL="91466" marR="91466"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50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34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91466" marR="91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4544" name="Rectangle 1"/>
          <p:cNvSpPr>
            <a:spLocks noChangeArrowheads="1"/>
          </p:cNvSpPr>
          <p:nvPr/>
        </p:nvSpPr>
        <p:spPr bwMode="auto">
          <a:xfrm>
            <a:off x="-15875" y="3716338"/>
            <a:ext cx="4752975" cy="954087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ar-JO">
                <a:solidFill>
                  <a:srgbClr val="CC0099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b="1" u="sng">
                <a:solidFill>
                  <a:srgbClr val="CC0099"/>
                </a:solidFill>
                <a:latin typeface="Century" panose="02040604050505020304" pitchFamily="18" charset="0"/>
              </a:rPr>
              <a:t>Total row X  total column   </a:t>
            </a:r>
            <a:endParaRPr lang="en-US" altLang="ar-JO" sz="2800" b="1">
              <a:solidFill>
                <a:srgbClr val="CC0099"/>
              </a:solidFill>
              <a:latin typeface="Century" panose="02040604050505020304" pitchFamily="18" charset="0"/>
            </a:endParaRPr>
          </a:p>
          <a:p>
            <a:pPr rtl="1" eaLnBrk="1" hangingPunct="1"/>
            <a:r>
              <a:rPr lang="en-US" altLang="ar-JO" sz="2800" b="1">
                <a:solidFill>
                  <a:srgbClr val="CC0099"/>
                </a:solidFill>
                <a:latin typeface="Century" panose="02040604050505020304" pitchFamily="18" charset="0"/>
              </a:rPr>
              <a:t>    Over all total frequency </a:t>
            </a:r>
            <a:endParaRPr lang="ar-JO" altLang="ar-JO" sz="2800" b="1"/>
          </a:p>
        </p:txBody>
      </p:sp>
    </p:spTree>
    <p:extLst>
      <p:ext uri="{BB962C8B-B14F-4D97-AF65-F5344CB8AC3E}">
        <p14:creationId xmlns:p14="http://schemas.microsoft.com/office/powerpoint/2010/main" val="194288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/>
        </p:nvGraphicFramePr>
        <p:xfrm>
          <a:off x="190500" y="1314450"/>
          <a:ext cx="7848600" cy="2514600"/>
        </p:xfrm>
        <a:graphic>
          <a:graphicData uri="http://schemas.openxmlformats.org/drawingml/2006/table">
            <a:tbl>
              <a:tblPr rtl="1"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6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2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Normal BW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O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Small BW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O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6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14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Smoker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64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44 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Non smoker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72BFC5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5565" name="Object 4"/>
          <p:cNvGraphicFramePr>
            <a:graphicFrameLocks noChangeAspect="1"/>
          </p:cNvGraphicFramePr>
          <p:nvPr/>
        </p:nvGraphicFramePr>
        <p:xfrm>
          <a:off x="6443663" y="4794250"/>
          <a:ext cx="2209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6556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794250"/>
                        <a:ext cx="2209800" cy="990600"/>
                      </a:xfrm>
                      <a:prstGeom prst="rect">
                        <a:avLst/>
                      </a:prstGeom>
                      <a:blipFill dpi="0" rotWithShape="1">
                        <a:blip r:embed="rId5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66" name="Rectangle 33"/>
          <p:cNvSpPr>
            <a:spLocks noChangeArrowheads="1"/>
          </p:cNvSpPr>
          <p:nvPr/>
        </p:nvSpPr>
        <p:spPr bwMode="auto">
          <a:xfrm>
            <a:off x="161925" y="223838"/>
            <a:ext cx="8821738" cy="98425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</a:rPr>
              <a:t>Expected freq.</a:t>
            </a:r>
            <a:r>
              <a:rPr lang="en-US" altLang="ar-JO" sz="2800">
                <a:latin typeface="Century" panose="02040604050505020304" pitchFamily="18" charset="0"/>
              </a:rPr>
              <a:t>   =   </a:t>
            </a:r>
            <a:r>
              <a:rPr lang="en-US" altLang="ar-JO" sz="2800" b="1" u="sng">
                <a:latin typeface="Century" panose="02040604050505020304" pitchFamily="18" charset="0"/>
              </a:rPr>
              <a:t>Total row X  total column</a:t>
            </a:r>
            <a:endParaRPr lang="en-US" altLang="ar-JO" sz="2800" b="1">
              <a:latin typeface="Century" panose="020406040505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</a:rPr>
              <a:t>                               Over all total frequency</a:t>
            </a:r>
          </a:p>
        </p:txBody>
      </p:sp>
      <p:sp>
        <p:nvSpPr>
          <p:cNvPr id="65567" name="Rectangle 31"/>
          <p:cNvSpPr>
            <a:spLocks noChangeArrowheads="1"/>
          </p:cNvSpPr>
          <p:nvPr/>
        </p:nvSpPr>
        <p:spPr bwMode="auto">
          <a:xfrm>
            <a:off x="161925" y="3970338"/>
            <a:ext cx="693420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ar-JO" sz="1200" b="1" dirty="0">
                <a:solidFill>
                  <a:schemeClr val="bg1"/>
                </a:solidFill>
              </a:rPr>
              <a:t>                         </a:t>
            </a:r>
            <a:r>
              <a:rPr lang="en-US" altLang="ar-JO" sz="1200" b="1" dirty="0">
                <a:solidFill>
                  <a:srgbClr val="000066"/>
                </a:solidFill>
              </a:rPr>
              <a:t>2                                      2                                       2</a:t>
            </a:r>
            <a:endParaRPr lang="en-US" altLang="ar-JO" sz="2800" u="sng" dirty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ar-JO" sz="2800" u="sng" dirty="0">
                <a:solidFill>
                  <a:srgbClr val="000066"/>
                </a:solidFill>
                <a:latin typeface="Century" panose="02040604050505020304" pitchFamily="18" charset="0"/>
              </a:rPr>
              <a:t>(14-8.1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) +(</a:t>
            </a:r>
            <a:r>
              <a:rPr lang="en-US" altLang="ar-JO" sz="2800" u="sng" dirty="0">
                <a:solidFill>
                  <a:srgbClr val="000066"/>
                </a:solidFill>
                <a:latin typeface="Century" panose="02040604050505020304" pitchFamily="18" charset="0"/>
              </a:rPr>
              <a:t>6-11.9 )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 +</a:t>
            </a:r>
            <a:r>
              <a:rPr lang="en-US" altLang="ar-JO" sz="2800" u="sng" dirty="0">
                <a:solidFill>
                  <a:srgbClr val="000066"/>
                </a:solidFill>
                <a:latin typeface="Century" panose="02040604050505020304" pitchFamily="18" charset="0"/>
              </a:rPr>
              <a:t>(20-25.1)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 +(</a:t>
            </a:r>
            <a:r>
              <a:rPr lang="en-US" altLang="ar-JO" sz="2800" u="sng" dirty="0">
                <a:solidFill>
                  <a:srgbClr val="000066"/>
                </a:solidFill>
                <a:latin typeface="Century" panose="02040604050505020304" pitchFamily="18" charset="0"/>
              </a:rPr>
              <a:t> 44 -30.1)²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  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 8.1             11.9              </a:t>
            </a:r>
            <a:r>
              <a:rPr lang="en-US" altLang="ar-JO" sz="2800" dirty="0">
                <a:solidFill>
                  <a:srgbClr val="000066"/>
                </a:solidFill>
                <a:latin typeface="Century" panose="02040604050505020304" pitchFamily="18" charset="0"/>
              </a:rPr>
              <a:t>25.1         30.1</a:t>
            </a:r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611188" y="5386388"/>
            <a:ext cx="438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000066"/>
                </a:solidFill>
                <a:latin typeface="Century" panose="02040604050505020304" pitchFamily="18" charset="0"/>
              </a:rPr>
              <a:t>χ² =</a:t>
            </a:r>
            <a:r>
              <a:rPr lang="en-US" altLang="ar-JO" sz="2800">
                <a:solidFill>
                  <a:srgbClr val="000066"/>
                </a:solidFill>
                <a:latin typeface="Century" panose="02040604050505020304" pitchFamily="18" charset="0"/>
              </a:rPr>
              <a:t> 4,3+2.9+1+6.4 =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14.6</a:t>
            </a:r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1692275" y="5978525"/>
            <a:ext cx="7085013" cy="523875"/>
          </a:xfrm>
          <a:prstGeom prst="rect">
            <a:avLst/>
          </a:prstGeom>
          <a:noFill/>
          <a:ln w="349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solidFill>
                  <a:srgbClr val="000066"/>
                </a:solidFill>
              </a:rPr>
              <a:t>compare calculated . </a:t>
            </a:r>
            <a:r>
              <a:rPr lang="en-US" altLang="ar-JO" sz="2800" b="1">
                <a:solidFill>
                  <a:srgbClr val="000066"/>
                </a:solidFill>
              </a:rPr>
              <a:t>χ2 with</a:t>
            </a:r>
            <a:r>
              <a:rPr lang="en-US" altLang="ar-JO" sz="2800">
                <a:solidFill>
                  <a:srgbClr val="000066"/>
                </a:solidFill>
              </a:rPr>
              <a:t> tabulated </a:t>
            </a:r>
            <a:r>
              <a:rPr lang="en-US" altLang="ar-JO" sz="2800" b="1">
                <a:solidFill>
                  <a:srgbClr val="000066"/>
                </a:solidFill>
              </a:rPr>
              <a:t>χ2</a:t>
            </a:r>
            <a:endParaRPr lang="en-US" altLang="ar-JO" sz="2800">
              <a:solidFill>
                <a:srgbClr val="000066"/>
              </a:solidFill>
            </a:endParaRPr>
          </a:p>
        </p:txBody>
      </p:sp>
      <p:sp>
        <p:nvSpPr>
          <p:cNvPr id="65571" name="Rectangle 1"/>
          <p:cNvSpPr>
            <a:spLocks noChangeArrowheads="1"/>
          </p:cNvSpPr>
          <p:nvPr/>
        </p:nvSpPr>
        <p:spPr bwMode="auto">
          <a:xfrm>
            <a:off x="4414838" y="3286125"/>
            <a:ext cx="3143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lnSpc>
                <a:spcPct val="70000"/>
              </a:lnSpc>
            </a:pPr>
            <a:r>
              <a:rPr lang="en-US" altLang="ar-JO" b="1">
                <a:solidFill>
                  <a:srgbClr val="000066"/>
                </a:solidFill>
              </a:rPr>
              <a:t>2</a:t>
            </a:r>
            <a:endParaRPr lang="en-US" altLang="ar-JO" sz="4000" u="sng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3"/>
          <p:cNvSpPr>
            <a:spLocks noChangeArrowheads="1"/>
          </p:cNvSpPr>
          <p:nvPr/>
        </p:nvSpPr>
        <p:spPr bwMode="auto">
          <a:xfrm>
            <a:off x="0" y="2365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sp>
        <p:nvSpPr>
          <p:cNvPr id="66563" name="Rectangle 14"/>
          <p:cNvSpPr>
            <a:spLocks noChangeArrowheads="1"/>
          </p:cNvSpPr>
          <p:nvPr/>
        </p:nvSpPr>
        <p:spPr bwMode="auto">
          <a:xfrm>
            <a:off x="395288" y="114300"/>
            <a:ext cx="4405312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1400" b="1" u="sng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u="sng">
                <a:cs typeface="Times New Roman" panose="02020603050405020304" pitchFamily="18" charset="0"/>
              </a:rPr>
              <a:t>Critical region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0033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d.F</a:t>
            </a: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 = (C – 1) (r – 1) </a:t>
            </a:r>
            <a:endParaRPr lang="en-US" altLang="ar-JO" sz="2800">
              <a:latin typeface="Century" panose="020406040505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       = (2 – 1) ( 2 – 1)  = 1</a:t>
            </a:r>
            <a:endParaRPr lang="en-US" altLang="ar-JO" sz="2800">
              <a:latin typeface="Century" panose="020406040505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α = 0.05</a:t>
            </a:r>
            <a:endParaRPr lang="en-US" altLang="ar-JO" sz="2800">
              <a:latin typeface="Century" panose="020406040505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tabulated</a:t>
            </a: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b="1">
                <a:latin typeface="Century" panose="02040604050505020304" pitchFamily="18" charset="0"/>
                <a:cs typeface="Times New Roman" panose="02020603050405020304" pitchFamily="18" charset="0"/>
              </a:rPr>
              <a:t>χ</a:t>
            </a:r>
            <a:r>
              <a:rPr lang="en-US" altLang="ar-JO" b="1" baseline="30000">
                <a:latin typeface="Century" panose="020406040505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ar-JO" sz="2800" baseline="3000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>
                <a:latin typeface="Century" panose="020406040505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3.84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                   6.64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                 10.83</a:t>
            </a:r>
            <a:endParaRPr lang="en-US" altLang="ar-JO" sz="2800">
              <a:latin typeface="Century" panose="02040604050505020304" pitchFamily="18" charset="0"/>
            </a:endParaRPr>
          </a:p>
        </p:txBody>
      </p:sp>
      <p:pic>
        <p:nvPicPr>
          <p:cNvPr id="6656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19900" y="79375"/>
            <a:ext cx="91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567" name="Group 4"/>
          <p:cNvGrpSpPr>
            <a:grpSpLocks/>
          </p:cNvGrpSpPr>
          <p:nvPr/>
        </p:nvGrpSpPr>
        <p:grpSpPr bwMode="auto">
          <a:xfrm>
            <a:off x="4572000" y="2286000"/>
            <a:ext cx="4464050" cy="3457575"/>
            <a:chOff x="3541" y="9182"/>
            <a:chExt cx="4848" cy="2340"/>
          </a:xfrm>
        </p:grpSpPr>
        <p:sp>
          <p:nvSpPr>
            <p:cNvPr id="66569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grpSp>
          <p:nvGrpSpPr>
            <p:cNvPr id="66570" name="Group 6"/>
            <p:cNvGrpSpPr>
              <a:grpSpLocks/>
            </p:cNvGrpSpPr>
            <p:nvPr/>
          </p:nvGrpSpPr>
          <p:grpSpPr bwMode="auto">
            <a:xfrm>
              <a:off x="3542" y="10155"/>
              <a:ext cx="4491" cy="1060"/>
              <a:chOff x="3420" y="11111"/>
              <a:chExt cx="3607" cy="1504"/>
            </a:xfrm>
          </p:grpSpPr>
          <p:sp>
            <p:nvSpPr>
              <p:cNvPr id="66572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66573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</p:grpSp>
        <p:sp>
          <p:nvSpPr>
            <p:cNvPr id="66571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</p:spTree>
    <p:extLst>
      <p:ext uri="{BB962C8B-B14F-4D97-AF65-F5344CB8AC3E}">
        <p14:creationId xmlns:p14="http://schemas.microsoft.com/office/powerpoint/2010/main" val="129301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F22A1-0EB4-4E09-9A7F-558B66605C08}" type="slidenum">
              <a:rPr lang="ar-SA"/>
              <a:pPr/>
              <a:t>4</a:t>
            </a:fld>
            <a:endParaRPr lang="en-US"/>
          </a:p>
        </p:txBody>
      </p:sp>
      <p:sp>
        <p:nvSpPr>
          <p:cNvPr id="437250" name="Text Box 2"/>
          <p:cNvSpPr txBox="1">
            <a:spLocks noChangeArrowheads="1"/>
          </p:cNvSpPr>
          <p:nvPr/>
        </p:nvSpPr>
        <p:spPr bwMode="auto">
          <a:xfrm>
            <a:off x="2843213" y="0"/>
            <a:ext cx="2089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>
                <a:latin typeface="Times New Roman" pitchFamily="18" charset="0"/>
              </a:rPr>
              <a:t>             Data</a:t>
            </a:r>
            <a:endParaRPr lang="en-US" sz="2800" dirty="0"/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4859338" y="735734"/>
            <a:ext cx="2808361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3300"/>
                </a:solidFill>
              </a:rPr>
              <a:t>Continuous Variable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179388" y="620713"/>
            <a:ext cx="2952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Discrete Variable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6877050" y="1916113"/>
            <a:ext cx="22669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/>
              <a:t>Two </a:t>
            </a:r>
            <a:r>
              <a:rPr lang="en-US" sz="2400" b="1" dirty="0">
                <a:solidFill>
                  <a:srgbClr val="CC3300"/>
                </a:solidFill>
              </a:rPr>
              <a:t>cont. var</a:t>
            </a:r>
            <a:r>
              <a:rPr lang="en-US" sz="2400" b="1" dirty="0"/>
              <a:t>. </a:t>
            </a:r>
          </a:p>
          <a:p>
            <a:pPr algn="ctr"/>
            <a:r>
              <a:rPr lang="en-US" sz="2400" b="1" dirty="0"/>
              <a:t>at same time</a:t>
            </a: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3276600" y="1484313"/>
            <a:ext cx="23050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dirty="0">
                <a:solidFill>
                  <a:srgbClr val="9900CC"/>
                </a:solidFill>
              </a:rPr>
              <a:t>one</a:t>
            </a:r>
            <a:r>
              <a:rPr lang="en-US" sz="2400" b="1" dirty="0"/>
              <a:t> </a:t>
            </a:r>
            <a:r>
              <a:rPr lang="en-US" sz="2800" b="1" dirty="0">
                <a:solidFill>
                  <a:srgbClr val="CC3300"/>
                </a:solidFill>
              </a:rPr>
              <a:t>cont. var</a:t>
            </a:r>
            <a:r>
              <a:rPr lang="en-US" sz="2400" b="1" dirty="0"/>
              <a:t>. </a:t>
            </a:r>
          </a:p>
          <a:p>
            <a:pPr algn="ctr"/>
            <a:r>
              <a:rPr lang="en-US" sz="2400" b="1" dirty="0"/>
              <a:t>at the time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7380381" y="3289850"/>
            <a:ext cx="1800225" cy="1008062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latin typeface="Times New Roman" pitchFamily="18" charset="0"/>
              </a:rPr>
              <a:t>Correlation</a:t>
            </a:r>
          </a:p>
          <a:p>
            <a:r>
              <a:rPr lang="en-US" sz="2400" b="1" dirty="0">
                <a:latin typeface="Times New Roman" pitchFamily="18" charset="0"/>
              </a:rPr>
              <a:t>Regression </a:t>
            </a:r>
            <a:endParaRPr lang="en-US" sz="2400" b="1" dirty="0"/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5196622" y="2781301"/>
            <a:ext cx="2039203" cy="1188244"/>
          </a:xfrm>
          <a:prstGeom prst="rect">
            <a:avLst/>
          </a:prstGeom>
          <a:noFill/>
          <a:ln w="28575">
            <a:solidFill>
              <a:srgbClr val="66CC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More than Two</a:t>
            </a:r>
            <a:r>
              <a:rPr lang="en-US" sz="2400" b="1" dirty="0">
                <a:solidFill>
                  <a:schemeClr val="hlink"/>
                </a:solidFill>
              </a:rPr>
              <a:t> Groups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00CC"/>
                </a:solidFill>
              </a:rPr>
              <a:t>with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9900CC"/>
                </a:solidFill>
              </a:rPr>
              <a:t>one C.V</a:t>
            </a:r>
            <a:r>
              <a:rPr lang="en-US" sz="2800" b="1" dirty="0"/>
              <a:t>.</a:t>
            </a:r>
          </a:p>
        </p:txBody>
      </p:sp>
      <p:sp>
        <p:nvSpPr>
          <p:cNvPr id="437257" name="Text Box 9"/>
          <p:cNvSpPr txBox="1">
            <a:spLocks noChangeArrowheads="1"/>
          </p:cNvSpPr>
          <p:nvPr/>
        </p:nvSpPr>
        <p:spPr bwMode="auto">
          <a:xfrm>
            <a:off x="2627313" y="2708275"/>
            <a:ext cx="2232025" cy="863600"/>
          </a:xfrm>
          <a:prstGeom prst="rect">
            <a:avLst/>
          </a:prstGeom>
          <a:noFill/>
          <a:ln w="2857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Two  Groups </a:t>
            </a:r>
            <a:r>
              <a:rPr lang="en-US" sz="2400" b="1" dirty="0">
                <a:solidFill>
                  <a:srgbClr val="9900CC"/>
                </a:solidFill>
              </a:rPr>
              <a:t>with one C.V</a:t>
            </a:r>
            <a:r>
              <a:rPr lang="en-US" sz="2400" b="1" dirty="0"/>
              <a:t>.</a:t>
            </a:r>
          </a:p>
        </p:txBody>
      </p:sp>
      <p:sp>
        <p:nvSpPr>
          <p:cNvPr id="437258" name="Text Box 10"/>
          <p:cNvSpPr txBox="1">
            <a:spLocks noChangeArrowheads="1"/>
          </p:cNvSpPr>
          <p:nvPr/>
        </p:nvSpPr>
        <p:spPr bwMode="auto">
          <a:xfrm>
            <a:off x="5866345" y="4518025"/>
            <a:ext cx="1655762" cy="792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>
                <a:solidFill>
                  <a:srgbClr val="663300"/>
                </a:solidFill>
              </a:rPr>
              <a:t>F   test </a:t>
            </a:r>
          </a:p>
          <a:p>
            <a:pPr algn="ctr"/>
            <a:r>
              <a:rPr lang="en-US" sz="2400" b="1" dirty="0">
                <a:solidFill>
                  <a:srgbClr val="663300"/>
                </a:solidFill>
              </a:rPr>
              <a:t>ANOVA</a:t>
            </a:r>
          </a:p>
        </p:txBody>
      </p:sp>
      <p:sp>
        <p:nvSpPr>
          <p:cNvPr id="437259" name="Text Box 11"/>
          <p:cNvSpPr txBox="1">
            <a:spLocks noChangeArrowheads="1"/>
          </p:cNvSpPr>
          <p:nvPr/>
        </p:nvSpPr>
        <p:spPr bwMode="auto">
          <a:xfrm>
            <a:off x="2700338" y="3933825"/>
            <a:ext cx="1450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179388" y="1628775"/>
            <a:ext cx="1581149" cy="865188"/>
          </a:xfrm>
          <a:prstGeom prst="rect">
            <a:avLst/>
          </a:prstGeom>
          <a:solidFill>
            <a:srgbClr val="CC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cs typeface="Times New Roman" pitchFamily="18" charset="0"/>
              </a:rPr>
              <a:t>Chi Square </a:t>
            </a:r>
          </a:p>
          <a:p>
            <a:r>
              <a:rPr lang="en-US" sz="2400" b="1" dirty="0">
                <a:cs typeface="Times New Roman" pitchFamily="18" charset="0"/>
              </a:rPr>
              <a:t> (χ</a:t>
            </a:r>
            <a:r>
              <a:rPr lang="en-US" sz="2400" b="1" baseline="30000" dirty="0"/>
              <a:t>2</a:t>
            </a:r>
            <a:r>
              <a:rPr lang="en-US" sz="2400" b="1" dirty="0"/>
              <a:t> test</a:t>
            </a:r>
          </a:p>
        </p:txBody>
      </p:sp>
      <p:sp>
        <p:nvSpPr>
          <p:cNvPr id="437261" name="Text Box 13"/>
          <p:cNvSpPr txBox="1">
            <a:spLocks noChangeArrowheads="1"/>
          </p:cNvSpPr>
          <p:nvPr/>
        </p:nvSpPr>
        <p:spPr bwMode="auto">
          <a:xfrm>
            <a:off x="1485900" y="3022600"/>
            <a:ext cx="549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7263" name="Text Box 15"/>
          <p:cNvSpPr txBox="1">
            <a:spLocks noChangeArrowheads="1"/>
          </p:cNvSpPr>
          <p:nvPr/>
        </p:nvSpPr>
        <p:spPr bwMode="auto">
          <a:xfrm>
            <a:off x="1701800" y="2833687"/>
            <a:ext cx="8540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7264" name="Text Box 16"/>
          <p:cNvSpPr txBox="1">
            <a:spLocks noChangeArrowheads="1"/>
          </p:cNvSpPr>
          <p:nvPr/>
        </p:nvSpPr>
        <p:spPr bwMode="auto">
          <a:xfrm>
            <a:off x="2742406" y="4123575"/>
            <a:ext cx="1366837" cy="48736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 b="1" dirty="0"/>
              <a:t>t   test </a:t>
            </a:r>
          </a:p>
        </p:txBody>
      </p:sp>
      <p:sp>
        <p:nvSpPr>
          <p:cNvPr id="437265" name="Text Box 17"/>
          <p:cNvSpPr txBox="1">
            <a:spLocks noChangeArrowheads="1"/>
          </p:cNvSpPr>
          <p:nvPr/>
        </p:nvSpPr>
        <p:spPr bwMode="auto">
          <a:xfrm>
            <a:off x="4151313" y="5402999"/>
            <a:ext cx="167719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 smtClean="0">
                <a:solidFill>
                  <a:srgbClr val="CC0000"/>
                </a:solidFill>
              </a:rPr>
              <a:t>Dependent</a:t>
            </a:r>
            <a:endParaRPr lang="en-US" sz="2400" b="1" dirty="0">
              <a:solidFill>
                <a:srgbClr val="CC0000"/>
              </a:solidFill>
            </a:endParaRPr>
          </a:p>
          <a:p>
            <a:r>
              <a:rPr lang="en-US" sz="2400" b="1" dirty="0">
                <a:solidFill>
                  <a:srgbClr val="CC0000"/>
                </a:solidFill>
              </a:rPr>
              <a:t>sample</a:t>
            </a:r>
          </a:p>
        </p:txBody>
      </p:sp>
      <p:sp>
        <p:nvSpPr>
          <p:cNvPr id="437266" name="Text Box 18"/>
          <p:cNvSpPr txBox="1">
            <a:spLocks noChangeArrowheads="1"/>
          </p:cNvSpPr>
          <p:nvPr/>
        </p:nvSpPr>
        <p:spPr bwMode="auto">
          <a:xfrm>
            <a:off x="2499122" y="5182254"/>
            <a:ext cx="172878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0000"/>
                </a:solidFill>
              </a:rPr>
              <a:t>Sample and</a:t>
            </a:r>
          </a:p>
          <a:p>
            <a:r>
              <a:rPr lang="en-US" sz="2400" b="1" dirty="0">
                <a:solidFill>
                  <a:srgbClr val="CC0000"/>
                </a:solidFill>
              </a:rPr>
              <a:t>population</a:t>
            </a:r>
          </a:p>
        </p:txBody>
      </p:sp>
      <p:sp>
        <p:nvSpPr>
          <p:cNvPr id="437267" name="Text Box 19"/>
          <p:cNvSpPr txBox="1">
            <a:spLocks noChangeArrowheads="1"/>
          </p:cNvSpPr>
          <p:nvPr/>
        </p:nvSpPr>
        <p:spPr bwMode="auto">
          <a:xfrm>
            <a:off x="28380" y="5419682"/>
            <a:ext cx="24844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0000"/>
                </a:solidFill>
              </a:rPr>
              <a:t>Two independent</a:t>
            </a:r>
          </a:p>
          <a:p>
            <a:r>
              <a:rPr lang="en-US" sz="2400" b="1" dirty="0">
                <a:solidFill>
                  <a:srgbClr val="CC0000"/>
                </a:solidFill>
              </a:rPr>
              <a:t>samples</a:t>
            </a:r>
          </a:p>
        </p:txBody>
      </p:sp>
      <p:sp>
        <p:nvSpPr>
          <p:cNvPr id="437268" name="Text Box 20"/>
          <p:cNvSpPr txBox="1">
            <a:spLocks noChangeArrowheads="1"/>
          </p:cNvSpPr>
          <p:nvPr/>
        </p:nvSpPr>
        <p:spPr bwMode="auto">
          <a:xfrm>
            <a:off x="468313" y="4797425"/>
            <a:ext cx="14986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37272" name="AutoShape 24"/>
          <p:cNvSpPr>
            <a:spLocks noChangeArrowheads="1"/>
          </p:cNvSpPr>
          <p:nvPr/>
        </p:nvSpPr>
        <p:spPr bwMode="auto">
          <a:xfrm>
            <a:off x="808831" y="1035050"/>
            <a:ext cx="288925" cy="629444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3" name="AutoShape 25"/>
          <p:cNvSpPr>
            <a:spLocks noChangeArrowheads="1"/>
          </p:cNvSpPr>
          <p:nvPr/>
        </p:nvSpPr>
        <p:spPr bwMode="auto">
          <a:xfrm>
            <a:off x="7885113" y="2654300"/>
            <a:ext cx="288925" cy="819150"/>
          </a:xfrm>
          <a:prstGeom prst="downArrow">
            <a:avLst>
              <a:gd name="adj1" fmla="val 50000"/>
              <a:gd name="adj2" fmla="val 93407"/>
            </a:avLst>
          </a:prstGeom>
          <a:solidFill>
            <a:srgbClr val="FF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5" name="AutoShape 27"/>
          <p:cNvSpPr>
            <a:spLocks noChangeArrowheads="1"/>
          </p:cNvSpPr>
          <p:nvPr/>
        </p:nvSpPr>
        <p:spPr bwMode="auto">
          <a:xfrm>
            <a:off x="6299994" y="3933826"/>
            <a:ext cx="215900" cy="647699"/>
          </a:xfrm>
          <a:prstGeom prst="downArrow">
            <a:avLst>
              <a:gd name="adj1" fmla="val 50000"/>
              <a:gd name="adj2" fmla="val 116728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6" name="AutoShape 28"/>
          <p:cNvSpPr>
            <a:spLocks noChangeArrowheads="1"/>
          </p:cNvSpPr>
          <p:nvPr/>
        </p:nvSpPr>
        <p:spPr bwMode="auto">
          <a:xfrm>
            <a:off x="2987675" y="4631195"/>
            <a:ext cx="288925" cy="756298"/>
          </a:xfrm>
          <a:prstGeom prst="downArrow">
            <a:avLst>
              <a:gd name="adj1" fmla="val 50000"/>
              <a:gd name="adj2" fmla="val 87225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7" name="Text Box 29"/>
          <p:cNvSpPr txBox="1">
            <a:spLocks noChangeArrowheads="1"/>
          </p:cNvSpPr>
          <p:nvPr/>
        </p:nvSpPr>
        <p:spPr bwMode="auto">
          <a:xfrm>
            <a:off x="1360293" y="3311814"/>
            <a:ext cx="1152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</a:rPr>
              <a:t>2 x 2</a:t>
            </a:r>
          </a:p>
          <a:p>
            <a:endParaRPr lang="en-US" sz="2800" dirty="0">
              <a:solidFill>
                <a:srgbClr val="009900"/>
              </a:solidFill>
            </a:endParaRPr>
          </a:p>
        </p:txBody>
      </p:sp>
      <p:sp>
        <p:nvSpPr>
          <p:cNvPr id="437279" name="AutoShape 31"/>
          <p:cNvSpPr>
            <a:spLocks noChangeArrowheads="1"/>
          </p:cNvSpPr>
          <p:nvPr/>
        </p:nvSpPr>
        <p:spPr bwMode="auto">
          <a:xfrm>
            <a:off x="3348038" y="3438037"/>
            <a:ext cx="287337" cy="711688"/>
          </a:xfrm>
          <a:prstGeom prst="downArrow">
            <a:avLst>
              <a:gd name="adj1" fmla="val 50000"/>
              <a:gd name="adj2" fmla="val 87845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0" name="AutoShape 32"/>
          <p:cNvSpPr>
            <a:spLocks noChangeArrowheads="1"/>
          </p:cNvSpPr>
          <p:nvPr/>
        </p:nvSpPr>
        <p:spPr bwMode="auto">
          <a:xfrm>
            <a:off x="4744521" y="4774919"/>
            <a:ext cx="114817" cy="814670"/>
          </a:xfrm>
          <a:prstGeom prst="downArrow">
            <a:avLst>
              <a:gd name="adj1" fmla="val 50000"/>
              <a:gd name="adj2" fmla="val 81044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1" name="AutoShape 33"/>
          <p:cNvSpPr>
            <a:spLocks noChangeArrowheads="1"/>
          </p:cNvSpPr>
          <p:nvPr/>
        </p:nvSpPr>
        <p:spPr bwMode="auto">
          <a:xfrm>
            <a:off x="1243981" y="4731856"/>
            <a:ext cx="241920" cy="907402"/>
          </a:xfrm>
          <a:prstGeom prst="downArrow">
            <a:avLst>
              <a:gd name="adj1" fmla="val 50000"/>
              <a:gd name="adj2" fmla="val 99588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5" name="AutoShape 37"/>
          <p:cNvSpPr>
            <a:spLocks noChangeArrowheads="1"/>
          </p:cNvSpPr>
          <p:nvPr/>
        </p:nvSpPr>
        <p:spPr bwMode="auto">
          <a:xfrm>
            <a:off x="1966912" y="2626519"/>
            <a:ext cx="288925" cy="792162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6" name="AutoShape 38"/>
          <p:cNvSpPr>
            <a:spLocks noChangeArrowheads="1"/>
          </p:cNvSpPr>
          <p:nvPr/>
        </p:nvSpPr>
        <p:spPr bwMode="auto">
          <a:xfrm>
            <a:off x="287338" y="2631993"/>
            <a:ext cx="215900" cy="792162"/>
          </a:xfrm>
          <a:prstGeom prst="downArrow">
            <a:avLst>
              <a:gd name="adj1" fmla="val 50000"/>
              <a:gd name="adj2" fmla="val 91728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0" y="3289850"/>
            <a:ext cx="1116013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 dirty="0">
                <a:solidFill>
                  <a:srgbClr val="009900"/>
                </a:solidFill>
              </a:rPr>
              <a:t>a x b</a:t>
            </a:r>
          </a:p>
        </p:txBody>
      </p:sp>
      <p:sp>
        <p:nvSpPr>
          <p:cNvPr id="437288" name="AutoShape 40"/>
          <p:cNvSpPr>
            <a:spLocks noChangeArrowheads="1"/>
          </p:cNvSpPr>
          <p:nvPr/>
        </p:nvSpPr>
        <p:spPr bwMode="auto">
          <a:xfrm>
            <a:off x="7622044" y="1200151"/>
            <a:ext cx="263069" cy="715962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9" name="AutoShape 41"/>
          <p:cNvSpPr>
            <a:spLocks noChangeArrowheads="1"/>
          </p:cNvSpPr>
          <p:nvPr/>
        </p:nvSpPr>
        <p:spPr bwMode="auto">
          <a:xfrm>
            <a:off x="3891231" y="1211624"/>
            <a:ext cx="287338" cy="504825"/>
          </a:xfrm>
          <a:prstGeom prst="downArrow">
            <a:avLst>
              <a:gd name="adj1" fmla="val 50000"/>
              <a:gd name="adj2" fmla="val 87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90" name="AutoShape 42"/>
          <p:cNvSpPr>
            <a:spLocks noChangeArrowheads="1"/>
          </p:cNvSpPr>
          <p:nvPr/>
        </p:nvSpPr>
        <p:spPr bwMode="auto">
          <a:xfrm>
            <a:off x="2987676" y="2349500"/>
            <a:ext cx="144462" cy="484187"/>
          </a:xfrm>
          <a:prstGeom prst="downArrow">
            <a:avLst>
              <a:gd name="adj1" fmla="val 50000"/>
              <a:gd name="adj2" fmla="val 87362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91" name="AutoShape 43"/>
          <p:cNvSpPr>
            <a:spLocks noChangeArrowheads="1"/>
          </p:cNvSpPr>
          <p:nvPr/>
        </p:nvSpPr>
        <p:spPr bwMode="auto">
          <a:xfrm>
            <a:off x="6084888" y="2420938"/>
            <a:ext cx="144462" cy="504825"/>
          </a:xfrm>
          <a:prstGeom prst="downArrow">
            <a:avLst>
              <a:gd name="adj1" fmla="val 50000"/>
              <a:gd name="adj2" fmla="val 87363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6176-2154-4667-8FFA-C57C8D7DB424}" type="datetime1">
              <a:rPr lang="en-MY" smtClean="0"/>
              <a:t>31/7/2023</a:t>
            </a:fld>
            <a:endParaRPr lang="en-MY"/>
          </a:p>
        </p:txBody>
      </p:sp>
      <p:sp>
        <p:nvSpPr>
          <p:cNvPr id="44" name="Rectangle 43"/>
          <p:cNvSpPr/>
          <p:nvPr/>
        </p:nvSpPr>
        <p:spPr>
          <a:xfrm>
            <a:off x="621608" y="6139507"/>
            <a:ext cx="7632848" cy="461665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" name="Left-Right-Up Arrow 3"/>
          <p:cNvSpPr/>
          <p:nvPr/>
        </p:nvSpPr>
        <p:spPr>
          <a:xfrm>
            <a:off x="2512818" y="346583"/>
            <a:ext cx="4003076" cy="44558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Left-Right-Up Arrow 45"/>
          <p:cNvSpPr/>
          <p:nvPr/>
        </p:nvSpPr>
        <p:spPr>
          <a:xfrm>
            <a:off x="3927620" y="1045623"/>
            <a:ext cx="4003076" cy="44558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7" name="Left-Right-Up Arrow 46"/>
          <p:cNvSpPr/>
          <p:nvPr/>
        </p:nvSpPr>
        <p:spPr>
          <a:xfrm>
            <a:off x="2930825" y="2234993"/>
            <a:ext cx="3332693" cy="360343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Left-Right-Up Arrow 47"/>
          <p:cNvSpPr/>
          <p:nvPr/>
        </p:nvSpPr>
        <p:spPr>
          <a:xfrm>
            <a:off x="1275159" y="4579529"/>
            <a:ext cx="3714750" cy="445580"/>
          </a:xfrm>
          <a:prstGeom prst="leftRigh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9" name="Left-Right-Up Arrow 48"/>
          <p:cNvSpPr/>
          <p:nvPr/>
        </p:nvSpPr>
        <p:spPr>
          <a:xfrm>
            <a:off x="287338" y="2361840"/>
            <a:ext cx="1968500" cy="445580"/>
          </a:xfrm>
          <a:prstGeom prst="leftRight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65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329" name="Group 249"/>
          <p:cNvGraphicFramePr>
            <a:graphicFrameLocks noGrp="1"/>
          </p:cNvGraphicFramePr>
          <p:nvPr/>
        </p:nvGraphicFramePr>
        <p:xfrm>
          <a:off x="304800" y="373063"/>
          <a:ext cx="3733800" cy="6485018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=0.05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0.001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10.83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24.32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24.73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32.91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28.87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58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74314" name="Group 234"/>
          <p:cNvGraphicFramePr>
            <a:graphicFrameLocks noGrp="1"/>
          </p:cNvGraphicFramePr>
          <p:nvPr/>
        </p:nvGraphicFramePr>
        <p:xfrm>
          <a:off x="4953000" y="304800"/>
          <a:ext cx="3816350" cy="6373806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37.65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54.05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43.77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59.70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56.06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65.25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8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72.06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26840" name="Group 216"/>
          <p:cNvGraphicFramePr>
            <a:graphicFrameLocks noGrp="1"/>
          </p:cNvGraphicFramePr>
          <p:nvPr/>
        </p:nvGraphicFramePr>
        <p:xfrm>
          <a:off x="5003800" y="6237288"/>
          <a:ext cx="4140200" cy="358775"/>
        </p:xfrm>
        <a:graphic>
          <a:graphicData uri="http://schemas.openxmlformats.org/drawingml/2006/table">
            <a:tbl>
              <a:tblPr/>
              <a:tblGrid>
                <a:gridCol w="54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812" name="Rectangle 228"/>
          <p:cNvSpPr>
            <a:spLocks noChangeArrowheads="1"/>
          </p:cNvSpPr>
          <p:nvPr/>
        </p:nvSpPr>
        <p:spPr bwMode="auto">
          <a:xfrm>
            <a:off x="2590800" y="0"/>
            <a:ext cx="391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000" b="1"/>
              <a:t>Table of Chi-square statistics</a:t>
            </a:r>
          </a:p>
        </p:txBody>
      </p:sp>
      <p:pic>
        <p:nvPicPr>
          <p:cNvPr id="67813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8" y="1219200"/>
            <a:ext cx="2024062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24" name="Group 220"/>
          <p:cNvGraphicFramePr>
            <a:graphicFrameLocks noGrp="1"/>
          </p:cNvGraphicFramePr>
          <p:nvPr/>
        </p:nvGraphicFramePr>
        <p:xfrm>
          <a:off x="250825" y="71438"/>
          <a:ext cx="4105275" cy="6838957"/>
        </p:xfrm>
        <a:graphic>
          <a:graphicData uri="http://schemas.openxmlformats.org/drawingml/2006/table">
            <a:tbl>
              <a:tblPr/>
              <a:tblGrid>
                <a:gridCol w="64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76.09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71.20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82.72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73.68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79.84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81.07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75326" name="Group 222"/>
          <p:cNvGraphicFramePr>
            <a:graphicFrameLocks noGrp="1"/>
          </p:cNvGraphicFramePr>
          <p:nvPr/>
        </p:nvGraphicFramePr>
        <p:xfrm>
          <a:off x="4800600" y="214313"/>
          <a:ext cx="3948113" cy="6219825"/>
        </p:xfrm>
        <a:graphic>
          <a:graphicData uri="http://schemas.openxmlformats.org/drawingml/2006/table">
            <a:tbl>
              <a:tblPr/>
              <a:tblGrid>
                <a:gridCol w="63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81.38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104.72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95.63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108.54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111.06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93.95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108.77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100.75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124.84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68824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44575"/>
            <a:ext cx="13716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2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814" name="Group 686"/>
          <p:cNvGraphicFramePr>
            <a:graphicFrameLocks noGrp="1"/>
          </p:cNvGraphicFramePr>
          <p:nvPr/>
        </p:nvGraphicFramePr>
        <p:xfrm>
          <a:off x="228600" y="2057400"/>
          <a:ext cx="3733800" cy="4419602"/>
        </p:xfrm>
        <a:graphic>
          <a:graphicData uri="http://schemas.openxmlformats.org/drawingml/2006/table">
            <a:tbl>
              <a:tblPr/>
              <a:tblGrid>
                <a:gridCol w="42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108.65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119.41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132.28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120.59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134.74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112.02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122.94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135.96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124.12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137.19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114.27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125.29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138.45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115.39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126.46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139.66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9681" name="Rectangle 84"/>
          <p:cNvSpPr>
            <a:spLocks noChangeArrowheads="1"/>
          </p:cNvSpPr>
          <p:nvPr/>
        </p:nvSpPr>
        <p:spPr bwMode="auto">
          <a:xfrm>
            <a:off x="0" y="1784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214313" y="152400"/>
          <a:ext cx="3714751" cy="1866901"/>
        </p:xfrm>
        <a:graphic>
          <a:graphicData uri="http://schemas.openxmlformats.org/drawingml/2006/table">
            <a:tbl>
              <a:tblPr/>
              <a:tblGrid>
                <a:gridCol w="561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106.40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118.24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131.04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9714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285750"/>
            <a:ext cx="3548062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6813" name="Group 685"/>
          <p:cNvGraphicFramePr>
            <a:graphicFrameLocks noGrp="1"/>
          </p:cNvGraphicFramePr>
          <p:nvPr/>
        </p:nvGraphicFramePr>
        <p:xfrm>
          <a:off x="4191000" y="1905000"/>
          <a:ext cx="4953000" cy="4572001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143.32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144.55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135.81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6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ar-JO" smtClean="0"/>
              <a:t> </a:t>
            </a:r>
          </a:p>
        </p:txBody>
      </p:sp>
      <p:pic>
        <p:nvPicPr>
          <p:cNvPr id="70659" name="Picture 4" descr="http://www.statsoft.com/textbook/graphics/chi_chart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8750" y="190500"/>
            <a:ext cx="8458200" cy="5867400"/>
          </a:xfrm>
          <a:noFill/>
        </p:spPr>
      </p:pic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875463" y="35814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990099"/>
                </a:solidFill>
              </a:rPr>
              <a:t>10. 83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4387850" y="3019425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>
                <a:solidFill>
                  <a:srgbClr val="990099"/>
                </a:solidFill>
              </a:rPr>
              <a:t>3.84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7654925" y="4719638"/>
            <a:ext cx="955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14.6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5654675" y="3554413"/>
            <a:ext cx="933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solidFill>
                  <a:srgbClr val="990099"/>
                </a:solidFill>
              </a:rPr>
              <a:t>6.64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2667000" y="61722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990033"/>
                </a:solidFill>
              </a:rPr>
              <a:t>p   is     ?????????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3092450" y="250825"/>
            <a:ext cx="53340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 </a:t>
            </a:r>
            <a:r>
              <a:rPr lang="en-US" altLang="ar-JO" sz="2800" b="1">
                <a:latin typeface="Century" panose="02040604050505020304" pitchFamily="18" charset="0"/>
              </a:rPr>
              <a:t>calculated </a:t>
            </a:r>
            <a:r>
              <a:rPr lang="en-US" altLang="ar-JO" sz="2800" b="1">
                <a:latin typeface="Century" panose="02040604050505020304" pitchFamily="18" charset="0"/>
                <a:cs typeface="Times New Roman" panose="02020603050405020304" pitchFamily="18" charset="0"/>
              </a:rPr>
              <a:t>χ</a:t>
            </a:r>
            <a:r>
              <a:rPr lang="en-US" altLang="ar-JO" sz="2800" b="1" baseline="30000">
                <a:latin typeface="Century" panose="020406040505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ar-JO" sz="2800" baseline="3000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>
                <a:latin typeface="Century" panose="02040604050505020304" pitchFamily="18" charset="0"/>
              </a:rPr>
              <a:t>14.6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</a:rPr>
              <a:t>is greater than tabulated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10.83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 calc.&gt;</a:t>
            </a:r>
            <a:r>
              <a:rPr lang="en-US" altLang="ar-JO" sz="2800" b="1">
                <a:latin typeface="Century" panose="02040604050505020304" pitchFamily="18" charset="0"/>
              </a:rPr>
              <a:t>tabulated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</a:rPr>
              <a:t>           p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?????????????</a:t>
            </a:r>
          </a:p>
        </p:txBody>
      </p:sp>
    </p:spTree>
    <p:extLst>
      <p:ext uri="{BB962C8B-B14F-4D97-AF65-F5344CB8AC3E}">
        <p14:creationId xmlns:p14="http://schemas.microsoft.com/office/powerpoint/2010/main" val="19928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26035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1800" dirty="0"/>
              <a:t>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This mean that </a:t>
            </a:r>
          </a:p>
          <a:p>
            <a:pPr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the probability is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less than 0.001 </a:t>
            </a:r>
            <a:r>
              <a:rPr lang="en-US" altLang="ar-JO" sz="2800" b="1" dirty="0">
                <a:latin typeface="Century" panose="02040604050505020304" pitchFamily="18" charset="0"/>
              </a:rPr>
              <a:t>that this difference is due to chance factor </a:t>
            </a:r>
          </a:p>
          <a:p>
            <a:pPr algn="ctr"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latin typeface="Century" panose="02040604050505020304" pitchFamily="18" charset="0"/>
              </a:rPr>
              <a:t>And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more than 99.999 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</a:rPr>
              <a:t>that this difference due to </a:t>
            </a:r>
            <a:r>
              <a:rPr lang="en-US" altLang="ar-JO" sz="2800" b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  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smoking </a:t>
            </a:r>
            <a:endParaRPr lang="en-US" altLang="ar-JO" sz="2800" b="1" dirty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latin typeface="Century" panose="02040604050505020304" pitchFamily="18" charset="0"/>
              </a:rPr>
              <a:t>Thus there is a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</a:rPr>
              <a:t>strong evidence </a:t>
            </a:r>
            <a:r>
              <a:rPr lang="en-US" altLang="ar-JO" sz="2800" b="1" u="sng" dirty="0">
                <a:latin typeface="Century" panose="02040604050505020304" pitchFamily="18" charset="0"/>
              </a:rPr>
              <a:t>against</a:t>
            </a:r>
            <a:r>
              <a:rPr lang="en-US" altLang="ar-JO" sz="2800" b="1" dirty="0">
                <a:latin typeface="Century" panose="02040604050505020304" pitchFamily="18" charset="0"/>
              </a:rPr>
              <a:t> null hypotheses that is saying no effect of smoking  on the probability of LBW. </a:t>
            </a:r>
          </a:p>
          <a:p>
            <a:pPr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latin typeface="Century" panose="02040604050505020304" pitchFamily="18" charset="0"/>
              </a:rPr>
              <a:t>there is a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strong evidence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</a:rPr>
              <a:t>that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LBW 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</a:rPr>
              <a:t>is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related to smoking</a:t>
            </a:r>
          </a:p>
          <a:p>
            <a:pPr eaLnBrk="1" hangingPunct="1">
              <a:spcBef>
                <a:spcPct val="0"/>
              </a:spcBef>
              <a:buClr>
                <a:srgbClr val="CCCC00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</a:rPr>
              <a:t>Therefore it is concluded that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smoking is risk 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258888" y="5092700"/>
            <a:ext cx="6934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p   is     </a:t>
            </a:r>
            <a:r>
              <a:rPr lang="en-US" altLang="ar-JO" sz="2800" b="1">
                <a:solidFill>
                  <a:srgbClr val="FF0000"/>
                </a:solidFill>
              </a:rPr>
              <a:t>?????????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P &gt;    0.05       P &gt;   </a:t>
            </a:r>
            <a:r>
              <a:rPr lang="en-US" altLang="ar-JO" sz="1800"/>
              <a:t> </a:t>
            </a:r>
            <a:r>
              <a:rPr lang="en-US" altLang="ar-JO" sz="2800" b="1"/>
              <a:t>0.01      P  &gt;</a:t>
            </a:r>
            <a:r>
              <a:rPr lang="en-US" altLang="ar-JO" sz="1800"/>
              <a:t>  </a:t>
            </a:r>
            <a:r>
              <a:rPr lang="en-US" altLang="ar-JO" sz="2800" b="1"/>
              <a:t>0.001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 p &lt;   0.05</a:t>
            </a:r>
            <a:r>
              <a:rPr lang="en-US" altLang="ar-JO" sz="2800"/>
              <a:t>       </a:t>
            </a:r>
            <a:r>
              <a:rPr lang="en-US" altLang="ar-JO" sz="2800" b="1"/>
              <a:t>p &lt;</a:t>
            </a:r>
            <a:r>
              <a:rPr lang="en-US" altLang="ar-JO" sz="2800"/>
              <a:t> </a:t>
            </a:r>
            <a:r>
              <a:rPr lang="en-US" altLang="ar-JO" sz="2800" b="1"/>
              <a:t>0.01         p &lt;</a:t>
            </a:r>
            <a:r>
              <a:rPr lang="en-US" altLang="ar-JO" sz="1800"/>
              <a:t> </a:t>
            </a:r>
            <a:r>
              <a:rPr lang="en-US" altLang="ar-JO" sz="2800" b="1"/>
              <a:t>0.001</a:t>
            </a:r>
          </a:p>
        </p:txBody>
      </p:sp>
      <p:pic>
        <p:nvPicPr>
          <p:cNvPr id="7168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3175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4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79388" y="327024"/>
            <a:ext cx="8964612" cy="653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defRPr/>
            </a:pPr>
            <a:r>
              <a:rPr lang="en-US" altLang="ar-JO" sz="2800" dirty="0" smtClean="0">
                <a:latin typeface="Century" panose="02040604050505020304" pitchFamily="18" charset="0"/>
              </a:rPr>
              <a:t>You can answer </a:t>
            </a:r>
          </a:p>
          <a:p>
            <a:pPr rtl="1">
              <a:defRPr/>
            </a:pPr>
            <a:endParaRPr lang="en-US" altLang="ar-JO" sz="24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>
              <a:defRPr/>
            </a:pPr>
            <a:r>
              <a:rPr lang="en-US" altLang="ar-JO" sz="2400" dirty="0" smtClean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4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if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p-value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associated with chi square is </a:t>
            </a:r>
          </a:p>
          <a:p>
            <a:pPr rtl="1">
              <a:defRPr/>
            </a:pP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less than 0.05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</a:rPr>
              <a:t>or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less than </a:t>
            </a:r>
            <a:r>
              <a:rPr lang="en-US" altLang="ar-JO" sz="28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0.01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           you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reject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null hypoth.</a:t>
            </a:r>
            <a:r>
              <a:rPr lang="en-US" altLang="ar-JO" sz="2800" dirty="0" smtClean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</a:p>
          <a:p>
            <a:pPr rtl="1">
              <a:defRPr/>
            </a:pPr>
            <a:endParaRPr lang="en-US" altLang="ar-JO" sz="24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>
              <a:defRPr/>
            </a:pPr>
            <a:r>
              <a:rPr lang="en-US" altLang="ar-JO" sz="2400" dirty="0" smtClean="0">
                <a:solidFill>
                  <a:schemeClr val="bg1"/>
                </a:solidFill>
                <a:latin typeface="Century" panose="02040604050505020304" pitchFamily="18" charset="0"/>
              </a:rPr>
              <a:t>     </a:t>
            </a:r>
            <a:endParaRPr lang="ar-JO" altLang="ar-JO" sz="24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>
              <a:defRPr/>
            </a:pPr>
            <a:endParaRPr lang="ar-JO" altLang="ar-JO" sz="24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>
              <a:defRPr/>
            </a:pPr>
            <a:endParaRPr lang="en-US" altLang="ar-JO" sz="24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>
              <a:defRPr/>
            </a:pPr>
            <a:endParaRPr lang="en-US" altLang="ar-JO" sz="24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  <a:p>
            <a:pPr rtl="1">
              <a:defRPr/>
            </a:pPr>
            <a:r>
              <a:rPr lang="en-US" altLang="ar-JO" sz="2800" dirty="0" smtClean="0">
                <a:solidFill>
                  <a:srgbClr val="FF0000"/>
                </a:solidFill>
                <a:latin typeface="Century" panose="02040604050505020304" pitchFamily="18" charset="0"/>
              </a:rPr>
              <a:t>And conclude that </a:t>
            </a:r>
          </a:p>
          <a:p>
            <a:pPr marL="457200" indent="-457200">
              <a:buClr>
                <a:srgbClr val="66FF33"/>
              </a:buClr>
              <a:buFont typeface="Wingdings" panose="05000000000000000000" pitchFamily="2" charset="2"/>
              <a:buChar char="v"/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the two variable are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not independent          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or </a:t>
            </a:r>
          </a:p>
          <a:p>
            <a:pPr>
              <a:buClr>
                <a:srgbClr val="66FF33"/>
              </a:buClr>
              <a:buFont typeface="Wingdings" panose="05000000000000000000" pitchFamily="2" charset="2"/>
              <a:buChar char="Ø"/>
              <a:defRPr/>
            </a:pPr>
            <a:endParaRPr lang="en-US" altLang="ar-JO" sz="2800" dirty="0" smtClean="0">
              <a:solidFill>
                <a:srgbClr val="000066"/>
              </a:solidFill>
              <a:latin typeface="Century" panose="02040604050505020304" pitchFamily="18" charset="0"/>
            </a:endParaRPr>
          </a:p>
          <a:p>
            <a:pPr>
              <a:buClr>
                <a:srgbClr val="66FF33"/>
              </a:buClr>
              <a:buFont typeface="Wingdings" panose="05000000000000000000" pitchFamily="2" charset="2"/>
              <a:buChar char="Ø"/>
              <a:defRPr/>
            </a:pP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there is a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</a:rPr>
              <a:t>statistically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significant difference </a:t>
            </a:r>
            <a:r>
              <a:rPr lang="en-US" altLang="ar-JO" sz="2800" dirty="0" smtClean="0">
                <a:solidFill>
                  <a:srgbClr val="000066"/>
                </a:solidFill>
                <a:latin typeface="Century" panose="02040604050505020304" pitchFamily="18" charset="0"/>
              </a:rPr>
              <a:t>in the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proportions</a:t>
            </a:r>
            <a:r>
              <a:rPr lang="en-US" altLang="ar-JO" sz="2800" dirty="0" smtClean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</a:p>
          <a:p>
            <a:pPr rtl="1">
              <a:lnSpc>
                <a:spcPct val="80000"/>
              </a:lnSpc>
              <a:defRPr/>
            </a:pPr>
            <a:r>
              <a:rPr lang="en-US" altLang="ar-JO" sz="2800" b="1" dirty="0" smtClean="0">
                <a:solidFill>
                  <a:schemeClr val="bg1"/>
                </a:solidFill>
                <a:latin typeface="Century" panose="02040604050505020304" pitchFamily="18" charset="0"/>
              </a:rPr>
              <a:t>                      </a:t>
            </a:r>
            <a:endParaRPr lang="en-US" altLang="ar-JO" sz="2800" dirty="0" smtClean="0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032375" y="1920524"/>
            <a:ext cx="1600200" cy="485775"/>
          </a:xfrm>
          <a:prstGeom prst="rightArrow">
            <a:avLst>
              <a:gd name="adj1" fmla="val 50000"/>
              <a:gd name="adj2" fmla="val 8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 rot="-410680">
            <a:off x="6534149" y="2161381"/>
            <a:ext cx="2124075" cy="2825750"/>
          </a:xfrm>
          <a:prstGeom prst="curvedLeftArrow">
            <a:avLst>
              <a:gd name="adj1" fmla="val 20004"/>
              <a:gd name="adj2" fmla="val 40009"/>
              <a:gd name="adj3" fmla="val 49579"/>
            </a:avLst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</p:spTree>
    <p:extLst>
      <p:ext uri="{BB962C8B-B14F-4D97-AF65-F5344CB8AC3E}">
        <p14:creationId xmlns:p14="http://schemas.microsoft.com/office/powerpoint/2010/main" val="152443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28600" y="571500"/>
            <a:ext cx="86868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b="1" u="sng">
                <a:solidFill>
                  <a:srgbClr val="C00000"/>
                </a:solidFill>
                <a:latin typeface="Century" panose="02040604050505020304" pitchFamily="18" charset="0"/>
              </a:rPr>
              <a:t>Continuity Correction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/>
              <a:t> </a:t>
            </a:r>
            <a:r>
              <a:rPr lang="en-US" altLang="ar-JO" sz="2800">
                <a:latin typeface="Century" panose="02040604050505020304" pitchFamily="18" charset="0"/>
              </a:rPr>
              <a:t>The chi square test for</a:t>
            </a:r>
            <a:r>
              <a:rPr lang="en-US" altLang="ar-JO" sz="2800">
                <a:solidFill>
                  <a:srgbClr val="C00000"/>
                </a:solidFill>
                <a:latin typeface="Century" panose="02040604050505020304" pitchFamily="18" charset="0"/>
              </a:rPr>
              <a:t> 2X2 </a:t>
            </a:r>
            <a:r>
              <a:rPr lang="en-US" altLang="ar-JO" sz="2800">
                <a:latin typeface="Century" panose="02040604050505020304" pitchFamily="18" charset="0"/>
              </a:rPr>
              <a:t>table can be improved by using continuity correction we call it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Yates continuity correction</a:t>
            </a:r>
            <a:r>
              <a:rPr lang="en-US" altLang="ar-JO" sz="2800">
                <a:solidFill>
                  <a:srgbClr val="FF0000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>
                <a:latin typeface="Century" panose="02040604050505020304" pitchFamily="18" charset="0"/>
              </a:rPr>
              <a:t>the formula become</a:t>
            </a:r>
            <a:r>
              <a:rPr lang="en-US" altLang="ar-JO" sz="280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57200" y="3105150"/>
            <a:ext cx="8382000" cy="16859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defRPr/>
            </a:pPr>
            <a:r>
              <a:rPr lang="en-US" altLang="ar-JO" dirty="0" smtClean="0"/>
              <a:t>   </a:t>
            </a:r>
            <a:r>
              <a:rPr lang="en-US" altLang="ar-JO" b="1" dirty="0" smtClean="0"/>
              <a:t>2                                                  2</a:t>
            </a:r>
          </a:p>
          <a:p>
            <a:pPr rtl="1" eaLnBrk="1" hangingPunct="1">
              <a:defRPr/>
            </a:pPr>
            <a:r>
              <a:rPr lang="en-US" altLang="ar-JO" sz="2800" b="1" dirty="0" smtClean="0"/>
              <a:t>Χ = ∑ </a:t>
            </a:r>
            <a:r>
              <a:rPr lang="en-US" altLang="ar-JO" sz="2800" b="1" u="sng" dirty="0" smtClean="0"/>
              <a:t>( O -  E ) – 0.5  </a:t>
            </a:r>
            <a:r>
              <a:rPr lang="en-US" altLang="ar-JO" sz="2800" b="1" dirty="0" smtClean="0"/>
              <a:t>          </a:t>
            </a:r>
            <a:r>
              <a:rPr lang="en-US" altLang="ar-JO" sz="2800" b="1" u="sng" dirty="0" smtClean="0"/>
              <a:t> </a:t>
            </a:r>
            <a:r>
              <a:rPr lang="en-US" altLang="ar-JO" sz="2800" b="1" dirty="0" err="1" smtClean="0"/>
              <a:t>d.f.</a:t>
            </a:r>
            <a:r>
              <a:rPr lang="en-US" altLang="ar-JO" sz="2800" b="1" dirty="0" smtClean="0"/>
              <a:t>   =1</a:t>
            </a:r>
          </a:p>
          <a:p>
            <a:pPr rtl="1" eaLnBrk="1" hangingPunct="1">
              <a:defRPr/>
            </a:pPr>
            <a:r>
              <a:rPr lang="en-US" altLang="ar-JO" sz="2800" b="1" dirty="0" smtClean="0"/>
              <a:t>              E</a:t>
            </a:r>
          </a:p>
          <a:p>
            <a:pPr rtl="1" eaLnBrk="1" hangingPunct="1">
              <a:defRPr/>
            </a:pPr>
            <a:r>
              <a:rPr lang="en-US" altLang="ar-JO" sz="2800" dirty="0" smtClean="0"/>
              <a:t> </a:t>
            </a:r>
          </a:p>
        </p:txBody>
      </p:sp>
      <p:sp>
        <p:nvSpPr>
          <p:cNvPr id="73734" name="AutoShape 4"/>
          <p:cNvSpPr>
            <a:spLocks/>
          </p:cNvSpPr>
          <p:nvPr/>
        </p:nvSpPr>
        <p:spPr bwMode="auto">
          <a:xfrm>
            <a:off x="3886200" y="3276600"/>
            <a:ext cx="152400" cy="533400"/>
          </a:xfrm>
          <a:prstGeom prst="rightBracket">
            <a:avLst>
              <a:gd name="adj" fmla="val 29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sp>
        <p:nvSpPr>
          <p:cNvPr id="73735" name="AutoShape 5"/>
          <p:cNvSpPr>
            <a:spLocks/>
          </p:cNvSpPr>
          <p:nvPr/>
        </p:nvSpPr>
        <p:spPr bwMode="auto">
          <a:xfrm>
            <a:off x="1600200" y="3276600"/>
            <a:ext cx="76200" cy="685800"/>
          </a:xfrm>
          <a:prstGeom prst="leftBracket">
            <a:avLst>
              <a:gd name="adj" fmla="val 75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sp>
        <p:nvSpPr>
          <p:cNvPr id="73736" name="Rectangle 6"/>
          <p:cNvSpPr>
            <a:spLocks noChangeArrowheads="1"/>
          </p:cNvSpPr>
          <p:nvPr/>
        </p:nvSpPr>
        <p:spPr bwMode="auto">
          <a:xfrm>
            <a:off x="900113" y="5661025"/>
            <a:ext cx="7038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>
                <a:latin typeface="Century" panose="02040604050505020304" pitchFamily="18" charset="0"/>
              </a:rPr>
              <a:t>Resulting in small value for chi square </a:t>
            </a:r>
          </a:p>
        </p:txBody>
      </p:sp>
      <p:pic>
        <p:nvPicPr>
          <p:cNvPr id="7373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1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04800" y="571500"/>
            <a:ext cx="7981950" cy="3078163"/>
          </a:xfrm>
          <a:prstGeom prst="rect">
            <a:avLst/>
          </a:prstGeom>
          <a:solidFill>
            <a:srgbClr val="CCFFFF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/>
              <a:t>                                                    2                                                2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/>
              <a:t>X </a:t>
            </a:r>
            <a:r>
              <a:rPr lang="en-US" altLang="ar-JO" sz="1800" b="1">
                <a:solidFill>
                  <a:srgbClr val="0000CC"/>
                </a:solidFill>
              </a:rPr>
              <a:t>χ2</a:t>
            </a:r>
            <a:r>
              <a:rPr lang="en-US" altLang="ar-JO" sz="2800"/>
              <a:t> =  </a:t>
            </a:r>
            <a:r>
              <a:rPr lang="en-US" altLang="ar-JO" sz="2800" b="1"/>
              <a:t>(</a:t>
            </a:r>
            <a:r>
              <a:rPr lang="en-US" altLang="ar-JO" sz="2800" b="1" u="sng"/>
              <a:t>14- 8.1 )-0.5  </a:t>
            </a:r>
            <a:r>
              <a:rPr lang="en-US" altLang="ar-JO" sz="2800" b="1"/>
              <a:t>)   +</a:t>
            </a:r>
            <a:r>
              <a:rPr lang="en-US" altLang="ar-JO" sz="2800" b="1" u="sng"/>
              <a:t> ( 6- 11.9 ) -0.5</a:t>
            </a:r>
            <a:r>
              <a:rPr lang="en-US" altLang="ar-JO" sz="2800" b="1"/>
              <a:t>)  +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               8.1                           11.9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1800"/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/>
              <a:t>                                               2                                                2  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u="sng"/>
              <a:t>   </a:t>
            </a:r>
            <a:r>
              <a:rPr lang="en-US" altLang="ar-JO" sz="2800" b="1" u="sng"/>
              <a:t>(20 – 25.1) – 0.5 </a:t>
            </a:r>
            <a:r>
              <a:rPr lang="en-US" altLang="ar-JO" sz="2800" b="1"/>
              <a:t>) +  </a:t>
            </a:r>
            <a:r>
              <a:rPr lang="en-US" altLang="ar-JO" sz="2800" b="1" u="sng"/>
              <a:t>(44 – 30.1)- 0.5)</a:t>
            </a:r>
            <a:endParaRPr lang="en-US" altLang="ar-JO" sz="2800" b="1"/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           25.1                             30.1</a:t>
            </a:r>
            <a:r>
              <a:rPr lang="en-US" altLang="ar-JO" sz="1800" b="1"/>
              <a:t>  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/>
              <a:t>P &lt;   0.001</a:t>
            </a:r>
          </a:p>
        </p:txBody>
      </p:sp>
      <p:pic>
        <p:nvPicPr>
          <p:cNvPr id="7475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Point Star 4"/>
          <p:cNvSpPr/>
          <p:nvPr/>
        </p:nvSpPr>
        <p:spPr bwMode="auto">
          <a:xfrm>
            <a:off x="7848600" y="228600"/>
            <a:ext cx="914400" cy="9144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 eaLnBrk="1" hangingPunct="1"/>
            <a:fld id="{B54C88F8-3B42-455B-871A-F5FE0858579D}" type="slidenum">
              <a:rPr lang="ar-SA" sz="1400"/>
              <a:pPr rtl="1" eaLnBrk="1" hangingPunct="1"/>
              <a:t>48</a:t>
            </a:fld>
            <a:endParaRPr lang="en-US" sz="1400"/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143000" y="1981200"/>
            <a:ext cx="6248400" cy="1333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C4A3-D031-45C9-BA85-9519608DB56A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398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381000" y="717550"/>
            <a:ext cx="8458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/>
              <a:t>  </a:t>
            </a:r>
            <a:r>
              <a:rPr lang="en-US" altLang="ar-JO" sz="2800" b="1" u="sng">
                <a:solidFill>
                  <a:srgbClr val="FF0000"/>
                </a:solidFill>
              </a:rPr>
              <a:t>Validity of </a:t>
            </a:r>
            <a:r>
              <a:rPr lang="en-US" altLang="ar-JO" sz="2800" b="1">
                <a:solidFill>
                  <a:srgbClr val="FF0000"/>
                </a:solidFill>
              </a:rPr>
              <a:t>χ2</a:t>
            </a:r>
            <a:endParaRPr lang="en-US" altLang="ar-JO" sz="2800" b="1" u="sng">
              <a:solidFill>
                <a:srgbClr val="FF0000"/>
              </a:solidFill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/>
              <a:t>  </a:t>
            </a:r>
            <a:r>
              <a:rPr lang="en-US" altLang="ar-JO" sz="2800" b="1">
                <a:latin typeface="Century" panose="02040604050505020304" pitchFamily="18" charset="0"/>
              </a:rPr>
              <a:t>When the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expected</a:t>
            </a:r>
            <a:r>
              <a:rPr lang="en-US" altLang="ar-JO" sz="2800" b="1">
                <a:latin typeface="Century" panose="02040604050505020304" pitchFamily="18" charset="0"/>
              </a:rPr>
              <a:t> numbers are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very small </a:t>
            </a:r>
            <a:r>
              <a:rPr lang="en-US" altLang="ar-JO" sz="2800" b="1">
                <a:latin typeface="Century" panose="02040604050505020304" pitchFamily="18" charset="0"/>
              </a:rPr>
              <a:t>the chi square test is not  good enough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>
                <a:latin typeface="Century" panose="02040604050505020304" pitchFamily="18" charset="0"/>
              </a:rPr>
              <a:t> We recommended other test (Exact Test )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800" b="1" u="sng">
              <a:latin typeface="Century" panose="020406040505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>
                <a:latin typeface="Century" panose="02040604050505020304" pitchFamily="18" charset="0"/>
              </a:rPr>
              <a:t>Thus </a:t>
            </a:r>
            <a:r>
              <a:rPr lang="en-US" altLang="ar-JO" sz="2800" b="1">
                <a:latin typeface="Century" panose="02040604050505020304" pitchFamily="18" charset="0"/>
              </a:rPr>
              <a:t>χ2</a:t>
            </a:r>
            <a:r>
              <a:rPr lang="en-US" altLang="ar-JO" sz="1800">
                <a:latin typeface="Century" panose="02040604050505020304" pitchFamily="18" charset="0"/>
              </a:rPr>
              <a:t> </a:t>
            </a:r>
            <a:r>
              <a:rPr lang="en-US" altLang="ar-JO" sz="2800" b="1" u="sng">
                <a:latin typeface="Century" panose="02040604050505020304" pitchFamily="18" charset="0"/>
              </a:rPr>
              <a:t>is  valid</a:t>
            </a:r>
            <a:r>
              <a:rPr lang="en-US" altLang="ar-JO" sz="2800" b="1">
                <a:latin typeface="Century" panose="020406040505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00FF00"/>
              </a:buClr>
              <a:buFont typeface="Wingdings" panose="05000000000000000000" pitchFamily="2" charset="2"/>
              <a:buChar char="Ø"/>
            </a:pPr>
            <a:r>
              <a:rPr lang="en-US" altLang="ar-JO" sz="2800" b="1">
                <a:latin typeface="Century" panose="02040604050505020304" pitchFamily="18" charset="0"/>
              </a:rPr>
              <a:t>when the overall total is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more than 40 , </a:t>
            </a:r>
            <a:r>
              <a:rPr lang="en-US" altLang="ar-JO" sz="2800" b="1">
                <a:latin typeface="Century" panose="02040604050505020304" pitchFamily="18" charset="0"/>
              </a:rPr>
              <a:t>regardless the expected values  </a:t>
            </a:r>
          </a:p>
          <a:p>
            <a:pPr eaLnBrk="1" hangingPunct="1">
              <a:spcBef>
                <a:spcPct val="0"/>
              </a:spcBef>
              <a:buClr>
                <a:srgbClr val="00FF00"/>
              </a:buClr>
              <a:buFont typeface="Wingdings" panose="05000000000000000000" pitchFamily="2" charset="2"/>
              <a:buNone/>
            </a:pPr>
            <a:r>
              <a:rPr lang="en-US" altLang="ar-JO" sz="2800" b="1">
                <a:latin typeface="Century" panose="02040604050505020304" pitchFamily="18" charset="0"/>
              </a:rPr>
              <a:t>                       and </a:t>
            </a:r>
          </a:p>
          <a:p>
            <a:pPr eaLnBrk="1" hangingPunct="1">
              <a:spcBef>
                <a:spcPct val="0"/>
              </a:spcBef>
              <a:buClr>
                <a:srgbClr val="00FF00"/>
              </a:buClr>
              <a:buFont typeface="Wingdings" panose="05000000000000000000" pitchFamily="2" charset="2"/>
              <a:buChar char="Ø"/>
            </a:pPr>
            <a:r>
              <a:rPr lang="en-US" altLang="ar-JO" sz="2800" b="1">
                <a:latin typeface="Century" panose="02040604050505020304" pitchFamily="18" charset="0"/>
              </a:rPr>
              <a:t>when the overall total between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20 and 40  </a:t>
            </a:r>
            <a:r>
              <a:rPr lang="en-US" altLang="ar-JO" sz="2800" b="1">
                <a:solidFill>
                  <a:srgbClr val="000066"/>
                </a:solidFill>
                <a:latin typeface="Century" panose="02040604050505020304" pitchFamily="18" charset="0"/>
              </a:rPr>
              <a:t>provided that all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expected </a:t>
            </a:r>
            <a:r>
              <a:rPr lang="en-US" altLang="ar-JO" sz="2800" b="1">
                <a:solidFill>
                  <a:srgbClr val="000066"/>
                </a:solidFill>
                <a:latin typeface="Century" panose="02040604050505020304" pitchFamily="18" charset="0"/>
              </a:rPr>
              <a:t>values are </a:t>
            </a:r>
            <a:r>
              <a:rPr lang="en-US" altLang="ar-JO" sz="2800" b="1">
                <a:solidFill>
                  <a:srgbClr val="FF0000"/>
                </a:solidFill>
                <a:latin typeface="Century" panose="02040604050505020304" pitchFamily="18" charset="0"/>
              </a:rPr>
              <a:t>at least 5 </a:t>
            </a:r>
          </a:p>
        </p:txBody>
      </p:sp>
      <p:pic>
        <p:nvPicPr>
          <p:cNvPr id="7577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240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1657349" y="2566487"/>
            <a:ext cx="4899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32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Application of </a:t>
            </a:r>
            <a:r>
              <a:rPr lang="en-MY" altLang="ar-JO" sz="3200" b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χ².</a:t>
            </a:r>
            <a:endParaRPr lang="en-MY" altLang="ar-JO" sz="32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MY" altLang="ar-JO" sz="32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 1</a:t>
            </a:r>
            <a:r>
              <a:rPr lang="en-MY" altLang="ar-JO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   2 × 2 table .</a:t>
            </a:r>
          </a:p>
          <a:p>
            <a:r>
              <a:rPr lang="en-MY" altLang="ar-JO" sz="32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2</a:t>
            </a:r>
            <a:r>
              <a:rPr lang="en-MY" altLang="ar-JO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     a × b table .</a:t>
            </a:r>
          </a:p>
        </p:txBody>
      </p:sp>
      <p:sp>
        <p:nvSpPr>
          <p:cNvPr id="38915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6DFEE4-CFF4-4B11-A8AE-5B4DFC4C2FD5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1345B7-6BBA-4EE2-BE1E-010A906C8F89}" type="slidenum">
              <a:rPr lang="en-MY" altLang="ar-JO" smtClean="0"/>
              <a:pPr/>
              <a:t>5</a:t>
            </a:fld>
            <a:endParaRPr lang="en-MY" altLang="ar-JO" smtClean="0"/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657350" y="372311"/>
          <a:ext cx="41846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" imgW="1130300" imgH="419100" progId="Equation.3">
                  <p:embed/>
                </p:oleObj>
              </mc:Choice>
              <mc:Fallback>
                <p:oleObj name="Equation" r:id="rId4" imgW="1130300" imgH="419100" progId="Equation.3">
                  <p:embed/>
                  <p:pic>
                    <p:nvPicPr>
                      <p:cNvPr id="389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372311"/>
                        <a:ext cx="4184650" cy="1219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24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04800" y="258118"/>
            <a:ext cx="5616575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χ2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× 2    table</a:t>
            </a:r>
            <a:r>
              <a:rPr lang="en-US" altLang="ar-JO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× c   table</a:t>
            </a:r>
            <a:r>
              <a:rPr lang="en-US" altLang="ar-J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643438" y="1125538"/>
          <a:ext cx="381635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768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125538"/>
                        <a:ext cx="3816350" cy="14890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4429125" y="2714625"/>
            <a:ext cx="4464050" cy="3457575"/>
            <a:chOff x="3541" y="9182"/>
            <a:chExt cx="4848" cy="2340"/>
          </a:xfrm>
        </p:grpSpPr>
        <p:sp>
          <p:nvSpPr>
            <p:cNvPr id="76806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grpSp>
          <p:nvGrpSpPr>
            <p:cNvPr id="76807" name="Group 6"/>
            <p:cNvGrpSpPr>
              <a:grpSpLocks/>
            </p:cNvGrpSpPr>
            <p:nvPr/>
          </p:nvGrpSpPr>
          <p:grpSpPr bwMode="auto">
            <a:xfrm>
              <a:off x="3541" y="10155"/>
              <a:ext cx="4490" cy="1060"/>
              <a:chOff x="3420" y="11111"/>
              <a:chExt cx="3607" cy="1504"/>
            </a:xfrm>
          </p:grpSpPr>
          <p:sp>
            <p:nvSpPr>
              <p:cNvPr id="76809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76810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</p:grpSp>
        <p:sp>
          <p:nvSpPr>
            <p:cNvPr id="76808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pic>
        <p:nvPicPr>
          <p:cNvPr id="7680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5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04537" y="444043"/>
            <a:ext cx="8821988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3200" b="1" u="sng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     2 </a:t>
            </a:r>
            <a:r>
              <a:rPr lang="en-US" altLang="ar-JO" sz="3200" b="1" u="sng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× 2 table</a:t>
            </a:r>
            <a:endParaRPr lang="en-US" altLang="ar-JO" sz="32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altLang="ar-JO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The application of χ²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is to test the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+mn-cs"/>
              </a:rPr>
              <a:t>significance</a:t>
            </a:r>
            <a:r>
              <a:rPr lang="en-US" altLang="ar-JO" sz="2800" b="1" dirty="0">
                <a:solidFill>
                  <a:srgbClr val="0070C0"/>
                </a:solidFill>
                <a:latin typeface="+mn-lt"/>
                <a:cs typeface="+mn-cs"/>
              </a:rPr>
              <a:t> association</a:t>
            </a:r>
            <a:r>
              <a:rPr lang="en-US" altLang="ar-JO" sz="2800" dirty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between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+mn-cs"/>
              </a:rPr>
              <a:t>outcome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and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+mn-cs"/>
              </a:rPr>
              <a:t>certain factor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that we are interested in </a:t>
            </a:r>
            <a:r>
              <a:rPr lang="en-US" altLang="ar-JO" sz="2800" b="1" dirty="0" smtClean="0">
                <a:solidFill>
                  <a:srgbClr val="002060"/>
                </a:solidFill>
                <a:latin typeface="+mn-lt"/>
                <a:cs typeface="+mn-cs"/>
              </a:rPr>
              <a:t>.</a:t>
            </a:r>
          </a:p>
          <a:p>
            <a:r>
              <a:rPr lang="en-US" altLang="ar-JO" sz="2800" b="1" dirty="0" smtClean="0">
                <a:solidFill>
                  <a:srgbClr val="002060"/>
                </a:solidFill>
                <a:latin typeface="+mn-lt"/>
                <a:cs typeface="+mn-cs"/>
              </a:rPr>
              <a:t>Here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we have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</a:p>
          <a:p>
            <a:endParaRPr lang="en-US" altLang="ar-JO" sz="2800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en-US" altLang="ar-JO" sz="2800" dirty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en-US" altLang="ar-JO" sz="2800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endParaRPr lang="en-US" altLang="ar-JO" sz="2800" dirty="0">
              <a:solidFill>
                <a:srgbClr val="002060"/>
              </a:solidFill>
              <a:latin typeface="+mn-lt"/>
              <a:cs typeface="+mn-cs"/>
            </a:endParaRPr>
          </a:p>
          <a:p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In this case we use what we call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00682F"/>
                </a:solidFill>
                <a:latin typeface="+mn-lt"/>
                <a:cs typeface="+mn-cs"/>
              </a:rPr>
              <a:t>it</a:t>
            </a:r>
            <a:r>
              <a:rPr lang="en-US" altLang="ar-JO" sz="2800" dirty="0">
                <a:solidFill>
                  <a:srgbClr val="00682F"/>
                </a:solidFill>
                <a:latin typeface="+mn-lt"/>
                <a:cs typeface="+mn-cs"/>
              </a:rPr>
              <a:t>  </a:t>
            </a:r>
            <a:r>
              <a:rPr lang="en-US" altLang="ar-JO" sz="2800" b="1" dirty="0">
                <a:solidFill>
                  <a:srgbClr val="00682F"/>
                </a:solidFill>
                <a:latin typeface="+mn-lt"/>
                <a:cs typeface="+mn-cs"/>
              </a:rPr>
              <a:t>2 × 2 table</a:t>
            </a:r>
            <a:r>
              <a:rPr lang="en-US" altLang="ar-JO" sz="2800" dirty="0">
                <a:solidFill>
                  <a:srgbClr val="00682F"/>
                </a:solidFill>
                <a:latin typeface="+mn-lt"/>
                <a:cs typeface="+mn-cs"/>
              </a:rPr>
              <a:t> .</a:t>
            </a:r>
          </a:p>
          <a:p>
            <a:endParaRPr lang="en-US" altLang="ar-JO" sz="2800" dirty="0">
              <a:solidFill>
                <a:srgbClr val="002060"/>
              </a:solidFill>
              <a:latin typeface="+mn-lt"/>
              <a:cs typeface="+mn-cs"/>
            </a:endParaRPr>
          </a:p>
          <a:p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In this case we are going to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compare between </a:t>
            </a:r>
          </a:p>
          <a:p>
            <a:r>
              <a:rPr lang="en-US" altLang="ar-JO" sz="2800" b="1" dirty="0">
                <a:solidFill>
                  <a:srgbClr val="FF0000"/>
                </a:solidFill>
                <a:latin typeface="+mn-lt"/>
                <a:cs typeface="+mn-cs"/>
              </a:rPr>
              <a:t>    two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+mn-cs"/>
              </a:rPr>
              <a:t>proportion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+mn-cs"/>
              </a:rPr>
              <a:t>of </a:t>
            </a:r>
            <a:r>
              <a:rPr lang="en-US" altLang="ar-JO" sz="2800" b="1" dirty="0">
                <a:solidFill>
                  <a:srgbClr val="0070C0"/>
                </a:solidFill>
                <a:latin typeface="+mn-lt"/>
                <a:cs typeface="+mn-cs"/>
              </a:rPr>
              <a:t>two groups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+mn-cs"/>
              </a:rPr>
              <a:t>of population </a:t>
            </a:r>
            <a:r>
              <a:rPr lang="en-US" altLang="ar-JO" sz="2800" b="1" dirty="0" smtClean="0">
                <a:solidFill>
                  <a:srgbClr val="002060"/>
                </a:solidFill>
                <a:latin typeface="+mn-lt"/>
                <a:cs typeface="+mn-cs"/>
              </a:rPr>
              <a:t>.</a:t>
            </a:r>
            <a:endParaRPr lang="en-US" altLang="ar-JO" sz="28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pic>
        <p:nvPicPr>
          <p:cNvPr id="4301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274" y="40977"/>
            <a:ext cx="1302251" cy="108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10D942-2122-4BC1-A009-62F92D023325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4301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465F858-6F0C-4C46-8127-4CB64E4B8B42}" type="slidenum">
              <a:rPr lang="en-MY" altLang="ar-JO" smtClean="0"/>
              <a:pPr/>
              <a:t>6</a:t>
            </a:fld>
            <a:endParaRPr lang="en-MY" altLang="ar-JO" dirty="0" smtClean="0"/>
          </a:p>
        </p:txBody>
      </p:sp>
      <p:sp>
        <p:nvSpPr>
          <p:cNvPr id="3" name="Rectangle 2"/>
          <p:cNvSpPr/>
          <p:nvPr/>
        </p:nvSpPr>
        <p:spPr>
          <a:xfrm>
            <a:off x="5155907" y="2212280"/>
            <a:ext cx="3831515" cy="1815882"/>
          </a:xfrm>
          <a:prstGeom prst="rect">
            <a:avLst/>
          </a:prstGeom>
          <a:ln w="38100"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miter lim="800000"/>
          </a:ln>
        </p:spPr>
        <p:txBody>
          <a:bodyPr wrap="square">
            <a:spAutoFit/>
          </a:bodyPr>
          <a:lstStyle/>
          <a:p>
            <a:r>
              <a:rPr lang="en-US" altLang="ar-JO" sz="2800" b="1" dirty="0">
                <a:solidFill>
                  <a:srgbClr val="0070C0"/>
                </a:solidFill>
              </a:rPr>
              <a:t>two </a:t>
            </a:r>
            <a:r>
              <a:rPr lang="en-US" altLang="ar-JO" sz="2800" b="1" dirty="0" smtClean="0">
                <a:solidFill>
                  <a:srgbClr val="0070C0"/>
                </a:solidFill>
              </a:rPr>
              <a:t>groups</a:t>
            </a:r>
          </a:p>
          <a:p>
            <a:r>
              <a:rPr lang="en-US" altLang="ar-JO" sz="2800" b="1" dirty="0" smtClean="0">
                <a:solidFill>
                  <a:srgbClr val="0070C0"/>
                </a:solidFill>
              </a:rPr>
              <a:t> </a:t>
            </a:r>
            <a:r>
              <a:rPr lang="en-US" altLang="ar-JO" sz="2800" b="1" dirty="0" smtClean="0">
                <a:solidFill>
                  <a:srgbClr val="002060"/>
                </a:solidFill>
              </a:rPr>
              <a:t>each group</a:t>
            </a:r>
            <a:r>
              <a:rPr lang="en-US" altLang="ar-JO" sz="2800" b="1" dirty="0" smtClean="0">
                <a:solidFill>
                  <a:srgbClr val="0070C0"/>
                </a:solidFill>
              </a:rPr>
              <a:t> with</a:t>
            </a:r>
            <a:r>
              <a:rPr lang="en-US" altLang="ar-JO" sz="2800" dirty="0" smtClean="0">
                <a:solidFill>
                  <a:srgbClr val="002060"/>
                </a:solidFill>
              </a:rPr>
              <a:t> </a:t>
            </a:r>
            <a:r>
              <a:rPr lang="en-US" altLang="ar-JO" sz="2800" b="1" dirty="0" smtClean="0">
                <a:solidFill>
                  <a:srgbClr val="0070C0"/>
                </a:solidFill>
              </a:rPr>
              <a:t>two </a:t>
            </a:r>
            <a:r>
              <a:rPr lang="en-US" altLang="ar-JO" sz="2800" b="1" dirty="0">
                <a:solidFill>
                  <a:srgbClr val="0070C0"/>
                </a:solidFill>
              </a:rPr>
              <a:t>outcome </a:t>
            </a:r>
            <a:r>
              <a:rPr lang="en-US" altLang="ar-JO" sz="2800" b="1" dirty="0">
                <a:solidFill>
                  <a:srgbClr val="002060"/>
                </a:solidFill>
              </a:rPr>
              <a:t>for each group</a:t>
            </a:r>
            <a:r>
              <a:rPr lang="en-US" altLang="ar-JO" sz="2800" dirty="0">
                <a:solidFill>
                  <a:srgbClr val="002060"/>
                </a:solidFill>
              </a:rPr>
              <a:t> .</a:t>
            </a:r>
            <a:r>
              <a:rPr lang="en-US" altLang="ar-JO" sz="2800" b="1" dirty="0">
                <a:solidFill>
                  <a:srgbClr val="0070C0"/>
                </a:solidFill>
              </a:rPr>
              <a:t>         </a:t>
            </a:r>
            <a:endParaRPr lang="en-US" altLang="ar-JO" sz="28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8404" y="2844700"/>
            <a:ext cx="4427621" cy="954107"/>
          </a:xfrm>
          <a:prstGeom prst="rect">
            <a:avLst/>
          </a:prstGeom>
          <a:ln w="25400"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r>
              <a:rPr lang="en-US" altLang="ar-JO" sz="2800" b="1" dirty="0" smtClean="0">
                <a:solidFill>
                  <a:srgbClr val="0070C0"/>
                </a:solidFill>
              </a:rPr>
              <a:t>     two </a:t>
            </a:r>
            <a:r>
              <a:rPr lang="en-US" altLang="ar-JO" sz="2800" b="1" dirty="0">
                <a:solidFill>
                  <a:srgbClr val="0070C0"/>
                </a:solidFill>
              </a:rPr>
              <a:t>groups with</a:t>
            </a:r>
            <a:endParaRPr lang="en-US" altLang="ar-JO" sz="2800" dirty="0">
              <a:solidFill>
                <a:srgbClr val="0070C0"/>
              </a:solidFill>
            </a:endParaRPr>
          </a:p>
          <a:p>
            <a:r>
              <a:rPr lang="en-US" altLang="ar-JO" sz="2800" b="1" dirty="0">
                <a:solidFill>
                  <a:srgbClr val="0070C0"/>
                </a:solidFill>
              </a:rPr>
              <a:t>two outcome </a:t>
            </a:r>
            <a:r>
              <a:rPr lang="en-US" altLang="ar-JO" sz="2800" b="1" dirty="0">
                <a:solidFill>
                  <a:srgbClr val="002060"/>
                </a:solidFill>
              </a:rPr>
              <a:t>for each group</a:t>
            </a:r>
          </a:p>
        </p:txBody>
      </p:sp>
    </p:spTree>
    <p:extLst>
      <p:ext uri="{BB962C8B-B14F-4D97-AF65-F5344CB8AC3E}">
        <p14:creationId xmlns:p14="http://schemas.microsoft.com/office/powerpoint/2010/main" val="3038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1590A6-DD0B-4DB3-9233-8424068790A8}" type="datetime1">
              <a:rPr lang="en-MY" altLang="ar-JO" smtClean="0"/>
              <a:pPr/>
              <a:t>31/7/2023</a:t>
            </a:fld>
            <a:endParaRPr lang="en-MY" altLang="ar-JO" smtClean="0"/>
          </a:p>
        </p:txBody>
      </p:sp>
      <p:sp>
        <p:nvSpPr>
          <p:cNvPr id="593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45494B-CD1F-4399-AB4F-030E15C4B586}" type="slidenum">
              <a:rPr lang="en-MY" altLang="ar-JO" smtClean="0"/>
              <a:pPr/>
              <a:t>7</a:t>
            </a:fld>
            <a:endParaRPr lang="en-MY" altLang="ar-JO" smtClean="0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34925" y="0"/>
            <a:ext cx="91455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MY" altLang="ar-J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2 </a:t>
            </a:r>
            <a:r>
              <a:rPr lang="en-MY" altLang="ar-J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endParaRPr lang="en-MY" altLang="ar-JO" sz="24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r>
              <a:rPr lang="en-MY" altLang="ar-JO" sz="2400" dirty="0">
                <a:cs typeface="Times New Roman" panose="02020603050405020304" pitchFamily="18" charset="0"/>
              </a:rPr>
              <a:t>Example </a:t>
            </a:r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220233" y="729805"/>
            <a:ext cx="87749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MY" altLang="ar-JO" sz="2800" b="1" dirty="0" smtClean="0">
                <a:latin typeface="+mn-lt"/>
                <a:cs typeface="Times New Roman" panose="02020603050405020304" pitchFamily="18" charset="0"/>
              </a:rPr>
              <a:t>A sample  of 671 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diseased person were subjected to </a:t>
            </a:r>
            <a:r>
              <a:rPr lang="en-MY" altLang="ar-JO" sz="2800" b="1" dirty="0" smtClean="0">
                <a:latin typeface="+mn-lt"/>
                <a:cs typeface="Times New Roman" panose="02020603050405020304" pitchFamily="18" charset="0"/>
              </a:rPr>
              <a:t>treatment, </a:t>
            </a:r>
            <a:r>
              <a:rPr lang="en-MY" altLang="ar-JO" sz="2800" b="1" dirty="0" smtClean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354</a:t>
            </a:r>
            <a:r>
              <a:rPr lang="en-MY" altLang="ar-JO" sz="2800" b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individuals of them,  were given </a:t>
            </a:r>
            <a:r>
              <a:rPr lang="en-MY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drug A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. Of those given drug A only </a:t>
            </a:r>
            <a:r>
              <a:rPr lang="en-MY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240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 patients were </a:t>
            </a:r>
            <a:r>
              <a:rPr lang="en-MY" altLang="ar-JO" sz="28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survived</a:t>
            </a:r>
            <a:r>
              <a:rPr lang="en-MY" altLang="ar-JO" sz="2800" b="1" dirty="0" smtClean="0">
                <a:latin typeface="+mn-lt"/>
                <a:cs typeface="Times New Roman" panose="02020603050405020304" pitchFamily="18" charset="0"/>
              </a:rPr>
              <a:t>.  On 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the other hand only </a:t>
            </a:r>
            <a:r>
              <a:rPr lang="en-MY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212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 patients </a:t>
            </a:r>
            <a:r>
              <a:rPr lang="en-MY" altLang="ar-JO" sz="2800" b="1" i="1" dirty="0" smtClean="0">
                <a:latin typeface="+mn-lt"/>
                <a:cs typeface="Times New Roman" panose="02020603050405020304" pitchFamily="18" charset="0"/>
              </a:rPr>
              <a:t> who's </a:t>
            </a:r>
            <a:r>
              <a:rPr lang="en-MY" altLang="ar-JO" sz="2800" b="1" i="1" dirty="0">
                <a:latin typeface="+mn-lt"/>
                <a:cs typeface="Times New Roman" panose="02020603050405020304" pitchFamily="18" charset="0"/>
              </a:rPr>
              <a:t>given </a:t>
            </a:r>
            <a:r>
              <a:rPr lang="en-MY" altLang="ar-JO" sz="2800" b="1" i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drug B were </a:t>
            </a:r>
            <a:r>
              <a:rPr lang="en-MY" altLang="ar-JO" sz="2800" b="1" i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survived </a:t>
            </a:r>
            <a:r>
              <a:rPr lang="en-MY" altLang="ar-JO" sz="2800" b="1" i="1" dirty="0" smtClean="0">
                <a:latin typeface="+mn-lt"/>
                <a:cs typeface="Times New Roman" panose="02020603050405020304" pitchFamily="18" charset="0"/>
              </a:rPr>
              <a:t>can </a:t>
            </a:r>
            <a:r>
              <a:rPr lang="en-MY" altLang="ar-JO" sz="2800" b="1" i="1" dirty="0">
                <a:latin typeface="+mn-lt"/>
                <a:cs typeface="Times New Roman" panose="02020603050405020304" pitchFamily="18" charset="0"/>
              </a:rPr>
              <a:t>we conclude that </a:t>
            </a:r>
            <a:r>
              <a:rPr lang="en-MY" altLang="ar-JO" sz="2800" b="1" i="1" dirty="0" smtClean="0">
                <a:latin typeface="+mn-lt"/>
                <a:cs typeface="Times New Roman" panose="02020603050405020304" pitchFamily="18" charset="0"/>
              </a:rPr>
              <a:t>the effectiveness </a:t>
            </a:r>
            <a:r>
              <a:rPr lang="en-MY" altLang="ar-JO" sz="2800" b="1" i="1" dirty="0">
                <a:latin typeface="+mn-lt"/>
                <a:cs typeface="Times New Roman" panose="02020603050405020304" pitchFamily="18" charset="0"/>
              </a:rPr>
              <a:t>of treatment </a:t>
            </a:r>
            <a:r>
              <a:rPr lang="en-MY" altLang="ar-JO" sz="2800" b="1" i="1" dirty="0" smtClean="0">
                <a:latin typeface="+mn-lt"/>
                <a:cs typeface="Times New Roman" panose="02020603050405020304" pitchFamily="18" charset="0"/>
              </a:rPr>
              <a:t>differ </a:t>
            </a:r>
            <a:r>
              <a:rPr lang="en-MY" altLang="ar-JO" sz="2800" b="1" dirty="0" smtClean="0">
                <a:latin typeface="+mn-lt"/>
                <a:cs typeface="Times New Roman" panose="02020603050405020304" pitchFamily="18" charset="0"/>
              </a:rPr>
              <a:t>between </a:t>
            </a:r>
            <a:r>
              <a:rPr lang="en-MY" altLang="ar-JO" sz="2800" b="1" dirty="0">
                <a:latin typeface="+mn-lt"/>
                <a:cs typeface="Times New Roman" panose="02020603050405020304" pitchFamily="18" charset="0"/>
              </a:rPr>
              <a:t>two drugs (A&amp;B</a:t>
            </a:r>
            <a:r>
              <a:rPr lang="en-MY" altLang="ar-JO" sz="2800" dirty="0">
                <a:latin typeface="+mn-lt"/>
                <a:cs typeface="Times New Roman" panose="02020603050405020304" pitchFamily="18" charset="0"/>
              </a:rPr>
              <a:t>) </a:t>
            </a:r>
            <a:r>
              <a:rPr lang="en-MY" altLang="ar-JO" sz="2800" dirty="0" smtClean="0">
                <a:latin typeface="+mn-lt"/>
                <a:cs typeface="Times New Roman" panose="02020603050405020304" pitchFamily="18" charset="0"/>
              </a:rPr>
              <a:t>????.</a:t>
            </a:r>
          </a:p>
          <a:p>
            <a:r>
              <a:rPr lang="en-MY" sz="2800" dirty="0" smtClean="0">
                <a:cs typeface="Times New Roman" pitchFamily="18" charset="0"/>
              </a:rPr>
              <a:t> </a:t>
            </a:r>
            <a:r>
              <a:rPr lang="en-MY" sz="2800" dirty="0" smtClean="0">
                <a:latin typeface="+mn-lt"/>
                <a:cs typeface="Times New Roman" pitchFamily="18" charset="0"/>
              </a:rPr>
              <a:t>Let α 0.05</a:t>
            </a:r>
            <a:r>
              <a:rPr lang="en-MY" altLang="ar-JO" sz="2800" dirty="0" smtClean="0">
                <a:latin typeface="+mn-lt"/>
                <a:cs typeface="Times New Roman" panose="02020603050405020304" pitchFamily="18" charset="0"/>
              </a:rPr>
              <a:t> </a:t>
            </a:r>
            <a:endParaRPr lang="en-MY" altLang="ar-JO" sz="2800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93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732" y="112911"/>
            <a:ext cx="11398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12412" y="4266546"/>
          <a:ext cx="6716924" cy="20726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679231">
                  <a:extLst>
                    <a:ext uri="{9D8B030D-6E8A-4147-A177-3AD203B41FA5}">
                      <a16:colId xmlns:a16="http://schemas.microsoft.com/office/drawing/2014/main" val="218176026"/>
                    </a:ext>
                  </a:extLst>
                </a:gridCol>
                <a:gridCol w="1679231">
                  <a:extLst>
                    <a:ext uri="{9D8B030D-6E8A-4147-A177-3AD203B41FA5}">
                      <a16:colId xmlns:a16="http://schemas.microsoft.com/office/drawing/2014/main" val="537415308"/>
                    </a:ext>
                  </a:extLst>
                </a:gridCol>
                <a:gridCol w="1679231">
                  <a:extLst>
                    <a:ext uri="{9D8B030D-6E8A-4147-A177-3AD203B41FA5}">
                      <a16:colId xmlns:a16="http://schemas.microsoft.com/office/drawing/2014/main" val="1352884963"/>
                    </a:ext>
                  </a:extLst>
                </a:gridCol>
                <a:gridCol w="1679231">
                  <a:extLst>
                    <a:ext uri="{9D8B030D-6E8A-4147-A177-3AD203B41FA5}">
                      <a16:colId xmlns:a16="http://schemas.microsoft.com/office/drawing/2014/main" val="4014653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Drug B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Drug A 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Out come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152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?????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212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240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Survived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290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?????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????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??????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Died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68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671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?????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354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605967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 flipV="1">
            <a:off x="7363326" y="6356349"/>
            <a:ext cx="1239253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Date Placeholder 1"/>
          <p:cNvSpPr txBox="1">
            <a:spLocks/>
          </p:cNvSpPr>
          <p:nvPr/>
        </p:nvSpPr>
        <p:spPr>
          <a:xfrm>
            <a:off x="2291229" y="6262391"/>
            <a:ext cx="507209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JO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</a:t>
            </a:r>
            <a:r>
              <a:rPr lang="en-US" sz="1800" b="1" dirty="0" smtClean="0"/>
              <a:t>also known as a cross tabulation or crosstab</a:t>
            </a:r>
            <a:r>
              <a:rPr lang="en-US" sz="1800" dirty="0" smtClean="0"/>
              <a:t>) </a:t>
            </a:r>
            <a:endParaRPr lang="en-MY" sz="1800" dirty="0"/>
          </a:p>
        </p:txBody>
      </p:sp>
    </p:spTree>
    <p:extLst>
      <p:ext uri="{BB962C8B-B14F-4D97-AF65-F5344CB8AC3E}">
        <p14:creationId xmlns:p14="http://schemas.microsoft.com/office/powerpoint/2010/main" val="29196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29090" y="783391"/>
          <a:ext cx="6970296" cy="2200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42574">
                  <a:extLst>
                    <a:ext uri="{9D8B030D-6E8A-4147-A177-3AD203B41FA5}">
                      <a16:colId xmlns:a16="http://schemas.microsoft.com/office/drawing/2014/main" val="3241776053"/>
                    </a:ext>
                  </a:extLst>
                </a:gridCol>
                <a:gridCol w="1742574">
                  <a:extLst>
                    <a:ext uri="{9D8B030D-6E8A-4147-A177-3AD203B41FA5}">
                      <a16:colId xmlns:a16="http://schemas.microsoft.com/office/drawing/2014/main" val="556894908"/>
                    </a:ext>
                  </a:extLst>
                </a:gridCol>
                <a:gridCol w="1742574">
                  <a:extLst>
                    <a:ext uri="{9D8B030D-6E8A-4147-A177-3AD203B41FA5}">
                      <a16:colId xmlns:a16="http://schemas.microsoft.com/office/drawing/2014/main" val="3887598565"/>
                    </a:ext>
                  </a:extLst>
                </a:gridCol>
                <a:gridCol w="1742574">
                  <a:extLst>
                    <a:ext uri="{9D8B030D-6E8A-4147-A177-3AD203B41FA5}">
                      <a16:colId xmlns:a16="http://schemas.microsoft.com/office/drawing/2014/main" val="717028818"/>
                    </a:ext>
                  </a:extLst>
                </a:gridCol>
              </a:tblGrid>
              <a:tr h="550110"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Drug  B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Drug  A  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Out come 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129934"/>
                  </a:ext>
                </a:extLst>
              </a:tr>
              <a:tr h="55011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452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212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240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Survived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730114"/>
                  </a:ext>
                </a:extLst>
              </a:tr>
              <a:tr h="55011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219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solidFill>
                            <a:srgbClr val="FF0000"/>
                          </a:solidFill>
                          <a:cs typeface="+mn-cs"/>
                        </a:rPr>
                        <a:t>105</a:t>
                      </a:r>
                      <a:endParaRPr lang="ar-JO" sz="280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solidFill>
                            <a:srgbClr val="FF0000"/>
                          </a:solidFill>
                          <a:cs typeface="+mn-cs"/>
                        </a:rPr>
                        <a:t>114</a:t>
                      </a:r>
                      <a:endParaRPr lang="ar-JO" sz="280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Died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856110"/>
                  </a:ext>
                </a:extLst>
              </a:tr>
              <a:tr h="55011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671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solidFill>
                            <a:srgbClr val="FF0000"/>
                          </a:solidFill>
                          <a:cs typeface="+mn-cs"/>
                        </a:rPr>
                        <a:t>317</a:t>
                      </a:r>
                      <a:endParaRPr lang="ar-JO" sz="280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354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943899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39669" y="3593396"/>
            <a:ext cx="8811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cs typeface="Times New Roman" pitchFamily="18" charset="0"/>
              </a:rPr>
              <a:t>We would like to see if there is a</a:t>
            </a:r>
          </a:p>
          <a:p>
            <a:r>
              <a:rPr lang="en-MY" sz="2800" dirty="0" smtClean="0"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difference in </a:t>
            </a:r>
            <a:r>
              <a:rPr lang="en-MY" sz="2800" dirty="0" smtClean="0">
                <a:cs typeface="Times New Roman" pitchFamily="18" charset="0"/>
              </a:rPr>
              <a:t>the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between  the two drugs </a:t>
            </a:r>
            <a:r>
              <a:rPr lang="en-MY" sz="2800" dirty="0" smtClean="0">
                <a:cs typeface="Times New Roman" pitchFamily="18" charset="0"/>
              </a:rPr>
              <a:t>.  Let α 0.05 </a:t>
            </a:r>
            <a:endParaRPr lang="en-MY" sz="2800" dirty="0"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928" y="5069652"/>
            <a:ext cx="2939744" cy="77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25401" y="5193285"/>
            <a:ext cx="290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2800" dirty="0" smtClean="0">
                <a:solidFill>
                  <a:srgbClr val="FF0000"/>
                </a:solidFill>
              </a:rPr>
              <a:t>Total Survival  rate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700211" y="6148137"/>
            <a:ext cx="14356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569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22A-7612-4E5E-93C6-06B222A075B2}" type="datetime1">
              <a:rPr lang="en-MY" smtClean="0"/>
              <a:t>31/7/2023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9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359532" y="353623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Survival rate for A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Survival rate for B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There is an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observed </a:t>
            </a:r>
            <a:r>
              <a:rPr lang="en-MY" sz="2800" b="1" dirty="0" smtClean="0">
                <a:cs typeface="Times New Roman" pitchFamily="18" charset="0"/>
              </a:rPr>
              <a:t>difference </a:t>
            </a:r>
            <a:r>
              <a:rPr lang="en-MY" sz="2800" dirty="0" smtClean="0">
                <a:cs typeface="Times New Roman" pitchFamily="18" charset="0"/>
              </a:rPr>
              <a:t>in the 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survival</a:t>
            </a:r>
            <a:r>
              <a:rPr lang="en-MY" sz="2800" dirty="0" smtClean="0">
                <a:cs typeface="Times New Roman" pitchFamily="18" charset="0"/>
              </a:rPr>
              <a:t> rate between drug 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en-MY" sz="2800" dirty="0" smtClean="0">
                <a:cs typeface="Times New Roman" pitchFamily="18" charset="0"/>
              </a:rPr>
              <a:t> (67.8%) and 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B </a:t>
            </a:r>
            <a:r>
              <a:rPr lang="en-MY" sz="2800" dirty="0" smtClean="0">
                <a:cs typeface="Times New Roman" pitchFamily="18" charset="0"/>
              </a:rPr>
              <a:t>(66.9%) .</a:t>
            </a:r>
          </a:p>
          <a:p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Is this difference </a:t>
            </a:r>
            <a:r>
              <a:rPr lang="en-MY" sz="2800" dirty="0" smtClean="0">
                <a:cs typeface="Times New Roman" pitchFamily="18" charset="0"/>
              </a:rPr>
              <a:t>in survival rate due to :</a:t>
            </a:r>
          </a:p>
          <a:p>
            <a:r>
              <a:rPr lang="en-MY" sz="2800" dirty="0" smtClean="0">
                <a:cs typeface="Times New Roman" pitchFamily="18" charset="0"/>
              </a:rPr>
              <a:t>•	Drug Effectiveness .</a:t>
            </a:r>
          </a:p>
          <a:p>
            <a:r>
              <a:rPr lang="en-MY" sz="2800" dirty="0" smtClean="0">
                <a:cs typeface="Times New Roman" pitchFamily="18" charset="0"/>
              </a:rPr>
              <a:t>•	Chance Factor .</a:t>
            </a:r>
            <a:endParaRPr lang="en-MY" sz="2800" dirty="0"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-3154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890587" y="205495"/>
          <a:ext cx="2106169" cy="795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" imgW="1320227" imgH="393529" progId="Equation.3">
                  <p:embed/>
                </p:oleObj>
              </mc:Choice>
              <mc:Fallback>
                <p:oleObj name="Equation" r:id="rId3" imgW="1320227" imgH="393529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587" y="205495"/>
                        <a:ext cx="2106169" cy="795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587" y="1197554"/>
            <a:ext cx="2160240" cy="82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645" y="-39216"/>
            <a:ext cx="1143000" cy="59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6661" y="4446333"/>
          <a:ext cx="7543801" cy="20726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938736">
                  <a:extLst>
                    <a:ext uri="{9D8B030D-6E8A-4147-A177-3AD203B41FA5}">
                      <a16:colId xmlns:a16="http://schemas.microsoft.com/office/drawing/2014/main" val="218176026"/>
                    </a:ext>
                  </a:extLst>
                </a:gridCol>
                <a:gridCol w="1889376">
                  <a:extLst>
                    <a:ext uri="{9D8B030D-6E8A-4147-A177-3AD203B41FA5}">
                      <a16:colId xmlns:a16="http://schemas.microsoft.com/office/drawing/2014/main" val="537415308"/>
                    </a:ext>
                  </a:extLst>
                </a:gridCol>
                <a:gridCol w="2067006">
                  <a:extLst>
                    <a:ext uri="{9D8B030D-6E8A-4147-A177-3AD203B41FA5}">
                      <a16:colId xmlns:a16="http://schemas.microsoft.com/office/drawing/2014/main" val="1352884963"/>
                    </a:ext>
                  </a:extLst>
                </a:gridCol>
                <a:gridCol w="1648683">
                  <a:extLst>
                    <a:ext uri="{9D8B030D-6E8A-4147-A177-3AD203B41FA5}">
                      <a16:colId xmlns:a16="http://schemas.microsoft.com/office/drawing/2014/main" val="4014653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Drug B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Drug A 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>
                          <a:cs typeface="+mn-cs"/>
                        </a:rPr>
                        <a:t>Out come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152305"/>
                  </a:ext>
                </a:extLst>
              </a:tr>
              <a:tr h="509875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cs typeface="+mn-cs"/>
                        </a:rPr>
                        <a:t>452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cs typeface="+mn-cs"/>
                        </a:rPr>
                        <a:t>(67.4%)</a:t>
                      </a:r>
                      <a:endParaRPr lang="ar-JO" sz="2800" dirty="0" smtClean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212(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cs typeface="+mn-cs"/>
                        </a:rPr>
                        <a:t>66.9%)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240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cs typeface="+mn-cs"/>
                        </a:rPr>
                        <a:t>(67.5%)</a:t>
                      </a:r>
                      <a:endParaRPr lang="ar-JO" sz="280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Survived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290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219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105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114</a:t>
                      </a:r>
                      <a:endParaRPr lang="ar-JO" sz="2800" dirty="0">
                        <a:solidFill>
                          <a:srgbClr val="FF0000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Died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68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671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317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354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cs typeface="+mn-cs"/>
                        </a:rPr>
                        <a:t>Total</a:t>
                      </a:r>
                      <a:endParaRPr lang="ar-JO" sz="2800" dirty="0"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60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3516</Words>
  <Application>Microsoft Office PowerPoint</Application>
  <PresentationFormat>On-screen Show (4:3)</PresentationFormat>
  <Paragraphs>1527</Paragraphs>
  <Slides>50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Arial Black</vt:lpstr>
      <vt:lpstr>Calibri</vt:lpstr>
      <vt:lpstr>Calibri Light</vt:lpstr>
      <vt:lpstr>Century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</cp:revision>
  <dcterms:created xsi:type="dcterms:W3CDTF">2023-07-30T19:47:34Z</dcterms:created>
  <dcterms:modified xsi:type="dcterms:W3CDTF">2023-07-31T16:23:11Z</dcterms:modified>
</cp:coreProperties>
</file>