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82" r:id="rId24"/>
    <p:sldId id="277" r:id="rId25"/>
    <p:sldId id="278" r:id="rId26"/>
    <p:sldId id="279" r:id="rId27"/>
    <p:sldId id="280" r:id="rId28"/>
    <p:sldId id="284" r:id="rId29"/>
    <p:sldId id="286" r:id="rId30"/>
    <p:sldId id="285" r:id="rId31"/>
    <p:sldId id="287" r:id="rId32"/>
    <p:sldId id="289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421B3-0747-40BD-A660-C892EDA54CF5}" v="9" dt="2020-11-18T10:07:14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حمد احمد" userId="S::420161501648@mutah.edu.jo::e1d6322f-0330-4a16-8e05-dcee2174dcc1" providerId="AD" clId="Web-{B70421B3-0747-40BD-A660-C892EDA54CF5}"/>
    <pc:docChg chg="delSld modSld">
      <pc:chgData name="احمد احمد" userId="S::420161501648@mutah.edu.jo::e1d6322f-0330-4a16-8e05-dcee2174dcc1" providerId="AD" clId="Web-{B70421B3-0747-40BD-A660-C892EDA54CF5}" dt="2020-11-18T10:07:14.849" v="5"/>
      <pc:docMkLst>
        <pc:docMk/>
      </pc:docMkLst>
      <pc:sldChg chg="addSp delSp modSp">
        <pc:chgData name="احمد احمد" userId="S::420161501648@mutah.edu.jo::e1d6322f-0330-4a16-8e05-dcee2174dcc1" providerId="AD" clId="Web-{B70421B3-0747-40BD-A660-C892EDA54CF5}" dt="2020-11-18T10:07:04.802" v="4" actId="20577"/>
        <pc:sldMkLst>
          <pc:docMk/>
          <pc:sldMk cId="4282206211" sldId="282"/>
        </pc:sldMkLst>
        <pc:spChg chg="add del mod">
          <ac:chgData name="احمد احمد" userId="S::420161501648@mutah.edu.jo::e1d6322f-0330-4a16-8e05-dcee2174dcc1" providerId="AD" clId="Web-{B70421B3-0747-40BD-A660-C892EDA54CF5}" dt="2020-11-18T10:06:54.068" v="1"/>
          <ac:spMkLst>
            <pc:docMk/>
            <pc:sldMk cId="4282206211" sldId="282"/>
            <ac:spMk id="12" creationId="{871AF472-34EA-4F5B-96ED-63F2FB955969}"/>
          </ac:spMkLst>
        </pc:spChg>
        <pc:graphicFrameChg chg="add del modGraphic">
          <ac:chgData name="احمد احمد" userId="S::420161501648@mutah.edu.jo::e1d6322f-0330-4a16-8e05-dcee2174dcc1" providerId="AD" clId="Web-{B70421B3-0747-40BD-A660-C892EDA54CF5}" dt="2020-11-18T10:07:04.802" v="4" actId="20577"/>
          <ac:graphicFrameMkLst>
            <pc:docMk/>
            <pc:sldMk cId="4282206211" sldId="282"/>
            <ac:graphicFrameMk id="5" creationId="{5D4DD4BC-65F2-4259-9EEF-49004F537EF8}"/>
          </ac:graphicFrameMkLst>
        </pc:graphicFrameChg>
      </pc:sldChg>
      <pc:sldChg chg="del">
        <pc:chgData name="احمد احمد" userId="S::420161501648@mutah.edu.jo::e1d6322f-0330-4a16-8e05-dcee2174dcc1" providerId="AD" clId="Web-{B70421B3-0747-40BD-A660-C892EDA54CF5}" dt="2020-11-18T10:07:14.849" v="5"/>
        <pc:sldMkLst>
          <pc:docMk/>
          <pc:sldMk cId="3355433910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FAD88-C263-43A9-9C22-B9DCB2200AB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8F170F-9328-4240-AB51-582DE323AA25}">
      <dgm:prSet/>
      <dgm:spPr/>
      <dgm:t>
        <a:bodyPr/>
        <a:lstStyle/>
        <a:p>
          <a:r>
            <a:rPr lang="en-US" i="0"/>
            <a:t>Löfgren syndrome</a:t>
          </a:r>
          <a:endParaRPr lang="en-US"/>
        </a:p>
      </dgm:t>
    </dgm:pt>
    <dgm:pt modelId="{BB0AEBA4-A44C-4CEE-B732-7DFED6674034}" type="parTrans" cxnId="{E87DB720-DBE4-4C95-855B-362A520AC829}">
      <dgm:prSet/>
      <dgm:spPr/>
      <dgm:t>
        <a:bodyPr/>
        <a:lstStyle/>
        <a:p>
          <a:endParaRPr lang="en-US"/>
        </a:p>
      </dgm:t>
    </dgm:pt>
    <dgm:pt modelId="{DA827A8E-F629-4471-8933-62A9D4EA2BC7}" type="sibTrans" cxnId="{E87DB720-DBE4-4C95-855B-362A520AC829}">
      <dgm:prSet/>
      <dgm:spPr/>
      <dgm:t>
        <a:bodyPr/>
        <a:lstStyle/>
        <a:p>
          <a:endParaRPr lang="en-US"/>
        </a:p>
      </dgm:t>
    </dgm:pt>
    <dgm:pt modelId="{456D441E-0729-4E4E-90A9-BEF7B99B42F5}">
      <dgm:prSet/>
      <dgm:spPr/>
      <dgm:t>
        <a:bodyPr/>
        <a:lstStyle/>
        <a:p>
          <a:r>
            <a:rPr lang="en-US" err="1"/>
            <a:t>heerford’s</a:t>
          </a:r>
          <a:r>
            <a:rPr lang="en-US"/>
            <a:t> syndrome</a:t>
          </a:r>
          <a:r>
            <a:rPr lang="en-US">
              <a:latin typeface="Century Gothic" panose="020B0502020202020204"/>
            </a:rPr>
            <a:t> </a:t>
          </a:r>
          <a:endParaRPr lang="en-US"/>
        </a:p>
      </dgm:t>
    </dgm:pt>
    <dgm:pt modelId="{DF2ADC89-119F-4AE9-B1DE-ABDBD46E7C87}" type="parTrans" cxnId="{1A5DEC8D-6436-4604-858C-99FD43840C10}">
      <dgm:prSet/>
      <dgm:spPr/>
      <dgm:t>
        <a:bodyPr/>
        <a:lstStyle/>
        <a:p>
          <a:endParaRPr lang="en-US"/>
        </a:p>
      </dgm:t>
    </dgm:pt>
    <dgm:pt modelId="{6157B1AC-3BCD-4D8C-AD0E-A67044C9D941}" type="sibTrans" cxnId="{1A5DEC8D-6436-4604-858C-99FD43840C10}">
      <dgm:prSet/>
      <dgm:spPr/>
      <dgm:t>
        <a:bodyPr/>
        <a:lstStyle/>
        <a:p>
          <a:endParaRPr lang="en-US"/>
        </a:p>
      </dgm:t>
    </dgm:pt>
    <dgm:pt modelId="{7EEEC764-3A51-4412-A711-97B91C626C78}" type="pres">
      <dgm:prSet presAssocID="{685FAD88-C263-43A9-9C22-B9DCB2200AB0}" presName="linear" presStyleCnt="0">
        <dgm:presLayoutVars>
          <dgm:dir/>
          <dgm:animLvl val="lvl"/>
          <dgm:resizeHandles val="exact"/>
        </dgm:presLayoutVars>
      </dgm:prSet>
      <dgm:spPr/>
    </dgm:pt>
    <dgm:pt modelId="{80E20E65-D0FA-4DB4-BEFC-529654D8CD7F}" type="pres">
      <dgm:prSet presAssocID="{8D8F170F-9328-4240-AB51-582DE323AA25}" presName="parentLin" presStyleCnt="0"/>
      <dgm:spPr/>
    </dgm:pt>
    <dgm:pt modelId="{F609E737-7ED7-4C8D-9122-91E20D1B37AA}" type="pres">
      <dgm:prSet presAssocID="{8D8F170F-9328-4240-AB51-582DE323AA25}" presName="parentLeftMargin" presStyleLbl="node1" presStyleIdx="0" presStyleCnt="2"/>
      <dgm:spPr/>
    </dgm:pt>
    <dgm:pt modelId="{A2129001-0E1B-4C61-9E18-F07408D46518}" type="pres">
      <dgm:prSet presAssocID="{8D8F170F-9328-4240-AB51-582DE323AA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509D47-B1B6-4035-9250-798DA541E016}" type="pres">
      <dgm:prSet presAssocID="{8D8F170F-9328-4240-AB51-582DE323AA25}" presName="negativeSpace" presStyleCnt="0"/>
      <dgm:spPr/>
    </dgm:pt>
    <dgm:pt modelId="{0F234A12-2DEA-403C-B7EF-87E850355FE9}" type="pres">
      <dgm:prSet presAssocID="{8D8F170F-9328-4240-AB51-582DE323AA25}" presName="childText" presStyleLbl="conFgAcc1" presStyleIdx="0" presStyleCnt="2">
        <dgm:presLayoutVars>
          <dgm:bulletEnabled val="1"/>
        </dgm:presLayoutVars>
      </dgm:prSet>
      <dgm:spPr/>
    </dgm:pt>
    <dgm:pt modelId="{A79AF180-497D-4E30-A6DE-8F5CD693EBC2}" type="pres">
      <dgm:prSet presAssocID="{DA827A8E-F629-4471-8933-62A9D4EA2BC7}" presName="spaceBetweenRectangles" presStyleCnt="0"/>
      <dgm:spPr/>
    </dgm:pt>
    <dgm:pt modelId="{4595BDF8-D2CB-4AE0-BA84-E583ED9A2B90}" type="pres">
      <dgm:prSet presAssocID="{456D441E-0729-4E4E-90A9-BEF7B99B42F5}" presName="parentLin" presStyleCnt="0"/>
      <dgm:spPr/>
    </dgm:pt>
    <dgm:pt modelId="{E2937D5E-9CA4-462B-AED2-B76D431B4067}" type="pres">
      <dgm:prSet presAssocID="{456D441E-0729-4E4E-90A9-BEF7B99B42F5}" presName="parentLeftMargin" presStyleLbl="node1" presStyleIdx="0" presStyleCnt="2"/>
      <dgm:spPr/>
    </dgm:pt>
    <dgm:pt modelId="{0052D9C4-2471-47DD-8FB9-4D37F63F55EF}" type="pres">
      <dgm:prSet presAssocID="{456D441E-0729-4E4E-90A9-BEF7B99B42F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523EDA-046D-45C3-8094-29F075470F41}" type="pres">
      <dgm:prSet presAssocID="{456D441E-0729-4E4E-90A9-BEF7B99B42F5}" presName="negativeSpace" presStyleCnt="0"/>
      <dgm:spPr/>
    </dgm:pt>
    <dgm:pt modelId="{41544157-BB39-4143-8DF1-9AE040F323C0}" type="pres">
      <dgm:prSet presAssocID="{456D441E-0729-4E4E-90A9-BEF7B99B42F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87DB720-DBE4-4C95-855B-362A520AC829}" srcId="{685FAD88-C263-43A9-9C22-B9DCB2200AB0}" destId="{8D8F170F-9328-4240-AB51-582DE323AA25}" srcOrd="0" destOrd="0" parTransId="{BB0AEBA4-A44C-4CEE-B732-7DFED6674034}" sibTransId="{DA827A8E-F629-4471-8933-62A9D4EA2BC7}"/>
    <dgm:cxn modelId="{739F053E-FF43-4A1C-9E46-5801CFF20EDD}" type="presOf" srcId="{456D441E-0729-4E4E-90A9-BEF7B99B42F5}" destId="{E2937D5E-9CA4-462B-AED2-B76D431B4067}" srcOrd="0" destOrd="0" presId="urn:microsoft.com/office/officeart/2005/8/layout/list1"/>
    <dgm:cxn modelId="{71E5198A-FD24-4DC5-993A-333D248868F7}" type="presOf" srcId="{685FAD88-C263-43A9-9C22-B9DCB2200AB0}" destId="{7EEEC764-3A51-4412-A711-97B91C626C78}" srcOrd="0" destOrd="0" presId="urn:microsoft.com/office/officeart/2005/8/layout/list1"/>
    <dgm:cxn modelId="{1A5DEC8D-6436-4604-858C-99FD43840C10}" srcId="{685FAD88-C263-43A9-9C22-B9DCB2200AB0}" destId="{456D441E-0729-4E4E-90A9-BEF7B99B42F5}" srcOrd="1" destOrd="0" parTransId="{DF2ADC89-119F-4AE9-B1DE-ABDBD46E7C87}" sibTransId="{6157B1AC-3BCD-4D8C-AD0E-A67044C9D941}"/>
    <dgm:cxn modelId="{89921CD9-42A0-4B29-AF33-D02B103F5C82}" type="presOf" srcId="{8D8F170F-9328-4240-AB51-582DE323AA25}" destId="{A2129001-0E1B-4C61-9E18-F07408D46518}" srcOrd="1" destOrd="0" presId="urn:microsoft.com/office/officeart/2005/8/layout/list1"/>
    <dgm:cxn modelId="{53D935DD-C290-4FE3-BED9-364F9364984D}" type="presOf" srcId="{8D8F170F-9328-4240-AB51-582DE323AA25}" destId="{F609E737-7ED7-4C8D-9122-91E20D1B37AA}" srcOrd="0" destOrd="0" presId="urn:microsoft.com/office/officeart/2005/8/layout/list1"/>
    <dgm:cxn modelId="{9177DDEE-0D58-4EA8-B4D6-45FD976C5B78}" type="presOf" srcId="{456D441E-0729-4E4E-90A9-BEF7B99B42F5}" destId="{0052D9C4-2471-47DD-8FB9-4D37F63F55EF}" srcOrd="1" destOrd="0" presId="urn:microsoft.com/office/officeart/2005/8/layout/list1"/>
    <dgm:cxn modelId="{A6D5AFBA-4E9D-4403-917E-B81924410A58}" type="presParOf" srcId="{7EEEC764-3A51-4412-A711-97B91C626C78}" destId="{80E20E65-D0FA-4DB4-BEFC-529654D8CD7F}" srcOrd="0" destOrd="0" presId="urn:microsoft.com/office/officeart/2005/8/layout/list1"/>
    <dgm:cxn modelId="{9E104F1D-7097-46C2-880B-C9E5FB154002}" type="presParOf" srcId="{80E20E65-D0FA-4DB4-BEFC-529654D8CD7F}" destId="{F609E737-7ED7-4C8D-9122-91E20D1B37AA}" srcOrd="0" destOrd="0" presId="urn:microsoft.com/office/officeart/2005/8/layout/list1"/>
    <dgm:cxn modelId="{20543A7F-A568-4458-B8C6-81B0E78C3ED7}" type="presParOf" srcId="{80E20E65-D0FA-4DB4-BEFC-529654D8CD7F}" destId="{A2129001-0E1B-4C61-9E18-F07408D46518}" srcOrd="1" destOrd="0" presId="urn:microsoft.com/office/officeart/2005/8/layout/list1"/>
    <dgm:cxn modelId="{06A97650-E845-4EDD-A615-A380DEB38F76}" type="presParOf" srcId="{7EEEC764-3A51-4412-A711-97B91C626C78}" destId="{C9509D47-B1B6-4035-9250-798DA541E016}" srcOrd="1" destOrd="0" presId="urn:microsoft.com/office/officeart/2005/8/layout/list1"/>
    <dgm:cxn modelId="{A94487AF-27DE-488F-8608-C6F423193006}" type="presParOf" srcId="{7EEEC764-3A51-4412-A711-97B91C626C78}" destId="{0F234A12-2DEA-403C-B7EF-87E850355FE9}" srcOrd="2" destOrd="0" presId="urn:microsoft.com/office/officeart/2005/8/layout/list1"/>
    <dgm:cxn modelId="{A4ECD66C-0A38-47E1-93F0-B978D45C7F69}" type="presParOf" srcId="{7EEEC764-3A51-4412-A711-97B91C626C78}" destId="{A79AF180-497D-4E30-A6DE-8F5CD693EBC2}" srcOrd="3" destOrd="0" presId="urn:microsoft.com/office/officeart/2005/8/layout/list1"/>
    <dgm:cxn modelId="{E6F6AF91-B8B2-417A-9420-6865C2B5F538}" type="presParOf" srcId="{7EEEC764-3A51-4412-A711-97B91C626C78}" destId="{4595BDF8-D2CB-4AE0-BA84-E583ED9A2B90}" srcOrd="4" destOrd="0" presId="urn:microsoft.com/office/officeart/2005/8/layout/list1"/>
    <dgm:cxn modelId="{999D09FD-F4E4-456C-AF53-1267AF7D1293}" type="presParOf" srcId="{4595BDF8-D2CB-4AE0-BA84-E583ED9A2B90}" destId="{E2937D5E-9CA4-462B-AED2-B76D431B4067}" srcOrd="0" destOrd="0" presId="urn:microsoft.com/office/officeart/2005/8/layout/list1"/>
    <dgm:cxn modelId="{5444A531-7CC5-4A93-A6C8-9C07F57ABB81}" type="presParOf" srcId="{4595BDF8-D2CB-4AE0-BA84-E583ED9A2B90}" destId="{0052D9C4-2471-47DD-8FB9-4D37F63F55EF}" srcOrd="1" destOrd="0" presId="urn:microsoft.com/office/officeart/2005/8/layout/list1"/>
    <dgm:cxn modelId="{78F96342-2BEB-40E0-ABB4-41BCE2259A66}" type="presParOf" srcId="{7EEEC764-3A51-4412-A711-97B91C626C78}" destId="{CB523EDA-046D-45C3-8094-29F075470F41}" srcOrd="5" destOrd="0" presId="urn:microsoft.com/office/officeart/2005/8/layout/list1"/>
    <dgm:cxn modelId="{BC859744-6598-486C-B2C3-E2DB4B4DA1FC}" type="presParOf" srcId="{7EEEC764-3A51-4412-A711-97B91C626C78}" destId="{41544157-BB39-4143-8DF1-9AE040F323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34A12-2DEA-403C-B7EF-87E850355FE9}">
      <dsp:nvSpPr>
        <dsp:cNvPr id="0" name=""/>
        <dsp:cNvSpPr/>
      </dsp:nvSpPr>
      <dsp:spPr>
        <a:xfrm>
          <a:off x="0" y="1758443"/>
          <a:ext cx="63912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29001-0E1B-4C61-9E18-F07408D46518}">
      <dsp:nvSpPr>
        <dsp:cNvPr id="0" name=""/>
        <dsp:cNvSpPr/>
      </dsp:nvSpPr>
      <dsp:spPr>
        <a:xfrm>
          <a:off x="319563" y="1300883"/>
          <a:ext cx="4473892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0" kern="1200"/>
            <a:t>Löfgren syndrome</a:t>
          </a:r>
          <a:endParaRPr lang="en-US" sz="3100" kern="1200"/>
        </a:p>
      </dsp:txBody>
      <dsp:txXfrm>
        <a:off x="364235" y="1345555"/>
        <a:ext cx="4384548" cy="825776"/>
      </dsp:txXfrm>
    </dsp:sp>
    <dsp:sp modelId="{41544157-BB39-4143-8DF1-9AE040F323C0}">
      <dsp:nvSpPr>
        <dsp:cNvPr id="0" name=""/>
        <dsp:cNvSpPr/>
      </dsp:nvSpPr>
      <dsp:spPr>
        <a:xfrm>
          <a:off x="0" y="3164603"/>
          <a:ext cx="63912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2D9C4-2471-47DD-8FB9-4D37F63F55EF}">
      <dsp:nvSpPr>
        <dsp:cNvPr id="0" name=""/>
        <dsp:cNvSpPr/>
      </dsp:nvSpPr>
      <dsp:spPr>
        <a:xfrm>
          <a:off x="319563" y="2707043"/>
          <a:ext cx="4473892" cy="91512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heerford’s</a:t>
          </a:r>
          <a:r>
            <a:rPr lang="en-US" sz="3100" kern="1200"/>
            <a:t> syndrome</a:t>
          </a:r>
          <a:r>
            <a:rPr lang="en-US" sz="3100" kern="1200">
              <a:latin typeface="Century Gothic" panose="020B0502020202020204"/>
            </a:rPr>
            <a:t> </a:t>
          </a:r>
          <a:endParaRPr lang="en-US" sz="3100" kern="1200"/>
        </a:p>
      </dsp:txBody>
      <dsp:txXfrm>
        <a:off x="364235" y="2751715"/>
        <a:ext cx="4384548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2B2B-0BE3-4F49-9F24-44493AF6760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01F1F-26C3-4EAC-84DE-30EAF0A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Il-12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F1F-26C3-4EAC-84DE-30EAF0AA6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F1F-26C3-4EAC-84DE-30EAF0AA6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F1F-26C3-4EAC-84DE-30EAF0AA6D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5" name="Picture 4" descr="A picture containing water, outdoor, water sport, wave&#10;&#10;Description automatically generated">
            <a:extLst>
              <a:ext uri="{FF2B5EF4-FFF2-40B4-BE49-F238E27FC236}">
                <a16:creationId xmlns:a16="http://schemas.microsoft.com/office/drawing/2014/main" id="{7A056971-E000-41EC-81D6-2D37C2199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8" r="20077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06692-86D6-4849-8378-252D8CFB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en-US">
                <a:cs typeface="AngsanaUPC" panose="02020603050405020304" pitchFamily="18" charset="-34"/>
              </a:rPr>
              <a:t>SARCOIDOSIS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F7732-4352-459C-964A-7CE7D3CFF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en-US">
                <a:latin typeface="Arial Nova" panose="020B0504020202020204" pitchFamily="34" charset="0"/>
              </a:rPr>
              <a:t>Ahmad Baseem ahmad </a:t>
            </a:r>
          </a:p>
          <a:p>
            <a:r>
              <a:rPr lang="en-US">
                <a:latin typeface="Arial Nova" panose="020B0504020202020204" pitchFamily="34" charset="0"/>
              </a:rPr>
              <a:t>Amer qola ghasi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992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59AA-BCEE-41F2-88D9-F8002E3A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40" y="978385"/>
            <a:ext cx="8761413" cy="706964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cs typeface="AngsanaUPC" panose="02020603050405020304" pitchFamily="18" charset="-34"/>
              </a:rPr>
              <a:t>Clinical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C5DC-A72E-46B1-B552-AD63945D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0" i="0">
                <a:solidFill>
                  <a:srgbClr val="231F20"/>
                </a:solidFill>
                <a:effectLst/>
              </a:rPr>
              <a:t>Sarcoidosis is considered with other DPLDs, </a:t>
            </a:r>
            <a:r>
              <a:rPr lang="en-US" sz="1800" b="0" i="0">
                <a:solidFill>
                  <a:schemeClr val="accent2"/>
                </a:solidFill>
                <a:effectLst/>
              </a:rPr>
              <a:t>as over 90% of</a:t>
            </a:r>
            <a:br>
              <a:rPr lang="en-US" sz="1800" b="0" i="0">
                <a:solidFill>
                  <a:schemeClr val="accent2"/>
                </a:solidFill>
                <a:effectLst/>
              </a:rPr>
            </a:br>
            <a:r>
              <a:rPr lang="en-US" sz="1800" b="0" i="0">
                <a:solidFill>
                  <a:schemeClr val="accent2"/>
                </a:solidFill>
                <a:effectLst/>
              </a:rPr>
              <a:t>cases affect the lungs</a:t>
            </a:r>
            <a:r>
              <a:rPr lang="en-US" sz="1800" b="0" i="0">
                <a:solidFill>
                  <a:srgbClr val="231F20"/>
                </a:solidFill>
                <a:effectLst/>
              </a:rPr>
              <a:t>, but the condition </a:t>
            </a:r>
            <a:r>
              <a:rPr lang="en-US" sz="1800" b="0" i="0">
                <a:solidFill>
                  <a:schemeClr val="accent5"/>
                </a:solidFill>
                <a:effectLst/>
              </a:rPr>
              <a:t>can involve almost any</a:t>
            </a:r>
            <a:br>
              <a:rPr lang="en-US" sz="1800" b="0" i="0">
                <a:solidFill>
                  <a:schemeClr val="accent5"/>
                </a:solidFill>
                <a:effectLst/>
              </a:rPr>
            </a:br>
            <a:r>
              <a:rPr lang="en-US" sz="1800" b="0" i="0">
                <a:solidFill>
                  <a:schemeClr val="accent5"/>
                </a:solidFill>
                <a:effectLst/>
              </a:rPr>
              <a:t>organ</a:t>
            </a:r>
            <a:r>
              <a:rPr lang="en-US">
                <a:solidFill>
                  <a:schemeClr val="accent5"/>
                </a:solidFill>
              </a:rPr>
              <a:t> </a:t>
            </a:r>
            <a:br>
              <a:rPr lang="en-US"/>
            </a:br>
            <a:endParaRPr lang="en-US"/>
          </a:p>
          <a:p>
            <a:r>
              <a:rPr lang="en-US"/>
              <a:t>Hilar lymph nodes and lungs are mainly effected </a:t>
            </a:r>
            <a:br>
              <a:rPr lang="en-US"/>
            </a:br>
            <a:r>
              <a:rPr lang="en-US"/>
              <a:t>which m progress to </a:t>
            </a:r>
            <a:r>
              <a:rPr lang="en-US" b="0" i="0">
                <a:solidFill>
                  <a:schemeClr val="accent1"/>
                </a:solidFill>
                <a:effectLst/>
              </a:rPr>
              <a:t>bilateral hilar lymphadenopathy and </a:t>
            </a:r>
            <a:br>
              <a:rPr lang="en-US" b="0" i="0">
                <a:solidFill>
                  <a:schemeClr val="accent1"/>
                </a:solidFill>
                <a:effectLst/>
              </a:rPr>
            </a:br>
            <a:r>
              <a:rPr lang="en-US" b="0" i="0">
                <a:solidFill>
                  <a:schemeClr val="accent1"/>
                </a:solidFill>
                <a:effectLst/>
              </a:rPr>
              <a:t>pulmonary fibrosis 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  <a:effectLst/>
            </a:endParaRPr>
          </a:p>
          <a:p>
            <a:r>
              <a:rPr lang="en-US"/>
              <a:t>  it can cause </a:t>
            </a:r>
            <a:r>
              <a:rPr lang="en-US">
                <a:solidFill>
                  <a:schemeClr val="accent1"/>
                </a:solidFill>
              </a:rPr>
              <a:t>interstitial lung disease</a:t>
            </a:r>
            <a:br>
              <a:rPr lang="en-US"/>
            </a:br>
            <a:r>
              <a:rPr lang="en-US"/>
              <a:t> which have </a:t>
            </a:r>
            <a:r>
              <a:rPr lang="en-US">
                <a:solidFill>
                  <a:schemeClr val="accent5"/>
                </a:solidFill>
              </a:rPr>
              <a:t>restrictive </a:t>
            </a:r>
            <a:r>
              <a:rPr lang="en-US">
                <a:solidFill>
                  <a:schemeClr val="tx1"/>
                </a:solidFill>
              </a:rPr>
              <a:t>(with/without obstructive)</a:t>
            </a:r>
            <a:br>
              <a:rPr lang="en-US">
                <a:solidFill>
                  <a:schemeClr val="tx1"/>
                </a:solidFill>
              </a:rPr>
            </a:br>
            <a:r>
              <a:rPr lang="en-US"/>
              <a:t> character in the </a:t>
            </a:r>
            <a:r>
              <a:rPr lang="en-US">
                <a:solidFill>
                  <a:schemeClr val="accent5"/>
                </a:solidFill>
              </a:rPr>
              <a:t>PFTs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DCE7FCF-4F1E-4A88-A856-F0F15A8F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4213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1CB6708-0BCD-4507-AA6F-DF665F056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19" y="2136729"/>
            <a:ext cx="3722713" cy="48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3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6FB8A52-B907-46DE-8227-4CB974342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549" y="643466"/>
            <a:ext cx="65541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6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B78E-6D5A-4E8C-88C8-06AA04C1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BAC6-8694-413E-8ADE-3FCF8A3D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Symptoms and signs depend on the site and degree of involvement and vary over time, ranging from spontaneous remission to chronic indolent illness.</a:t>
            </a:r>
          </a:p>
          <a:p>
            <a:r>
              <a:rPr lang="en-US" sz="1800"/>
              <a:t> Most cases are probably </a:t>
            </a:r>
            <a:r>
              <a:rPr lang="en-US" sz="1800">
                <a:solidFill>
                  <a:schemeClr val="accent5"/>
                </a:solidFill>
              </a:rPr>
              <a:t>asymptomatic</a:t>
            </a:r>
            <a:r>
              <a:rPr lang="en-US" sz="1800"/>
              <a:t> and thus go undetected.</a:t>
            </a:r>
          </a:p>
          <a:p>
            <a:r>
              <a:rPr lang="en-US" sz="1800">
                <a:solidFill>
                  <a:schemeClr val="tx1"/>
                </a:solidFill>
              </a:rPr>
              <a:t>Clinical Features can be classified to </a:t>
            </a:r>
            <a:r>
              <a:rPr lang="en-US" sz="1800" b="1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Constitutional symptoms 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Pulmonary symptoms 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Extra-pulmonary symptoms</a:t>
            </a:r>
            <a:endParaRPr lang="ar-JO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533BAB-647D-4A58-9E50-D0DF2AAE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208" y="4045292"/>
            <a:ext cx="5210792" cy="28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5EC9-867F-41BE-8B6B-F012FB35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Constitutional symptoms 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3632-804F-4BC0-AB84-902A0F4A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>
                <a:solidFill>
                  <a:srgbClr val="000000"/>
                </a:solidFill>
                <a:effectLst/>
                <a:latin typeface="LiberationSerif"/>
              </a:rPr>
              <a:t>Malaise</a:t>
            </a:r>
          </a:p>
          <a:p>
            <a:r>
              <a:rPr lang="en-US" sz="3600" b="0" i="0">
                <a:solidFill>
                  <a:srgbClr val="000000"/>
                </a:solidFill>
                <a:effectLst/>
                <a:latin typeface="LiberationSerif"/>
              </a:rPr>
              <a:t> fever</a:t>
            </a:r>
          </a:p>
          <a:p>
            <a:r>
              <a:rPr lang="en-US" sz="3600" b="0" i="0">
                <a:solidFill>
                  <a:srgbClr val="000000"/>
                </a:solidFill>
                <a:effectLst/>
                <a:latin typeface="LiberationSerif"/>
              </a:rPr>
              <a:t> anorexia</a:t>
            </a:r>
          </a:p>
          <a:p>
            <a:r>
              <a:rPr lang="en-US" sz="3600" b="0" i="0">
                <a:solidFill>
                  <a:srgbClr val="000000"/>
                </a:solidFill>
                <a:effectLst/>
                <a:latin typeface="LiberationSerif"/>
              </a:rPr>
              <a:t>weight loss</a:t>
            </a:r>
            <a:r>
              <a:rPr lang="en-US" sz="3600"/>
              <a:t> </a:t>
            </a:r>
            <a:br>
              <a:rPr lang="en-US" sz="3600"/>
            </a:br>
            <a:endParaRPr lang="en-US" sz="3600"/>
          </a:p>
        </p:txBody>
      </p:sp>
      <p:pic>
        <p:nvPicPr>
          <p:cNvPr id="5" name="Picture 4" descr="A cat sitting on a table&#10;&#10;Description automatically generated">
            <a:extLst>
              <a:ext uri="{FF2B5EF4-FFF2-40B4-BE49-F238E27FC236}">
                <a16:creationId xmlns:a16="http://schemas.microsoft.com/office/drawing/2014/main" id="{DA27D562-B220-4E08-8CD1-9C56B510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6DD6-5EFC-48FB-A5CE-42FFBE55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Pulmonary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0AB6-A4BF-427B-BCB7-295C425C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r>
              <a:rPr lang="en-US">
                <a:latin typeface="LiberationSerif"/>
              </a:rPr>
              <a:t>Lungs:</a:t>
            </a:r>
            <a:endParaRPr lang="en-US" b="0" i="0">
              <a:effectLst/>
              <a:latin typeface="LiberationSerif"/>
            </a:endParaRPr>
          </a:p>
          <a:p>
            <a:pPr lvl="1"/>
            <a:r>
              <a:rPr lang="en-US" b="0" i="0">
                <a:effectLst/>
                <a:latin typeface="LiberationSerif"/>
              </a:rPr>
              <a:t>dry cough</a:t>
            </a:r>
          </a:p>
          <a:p>
            <a:pPr lvl="1"/>
            <a:r>
              <a:rPr lang="en-US" b="0" i="0">
                <a:effectLst/>
                <a:latin typeface="LiberationSerif"/>
              </a:rPr>
              <a:t>dyspnea (especially with exercise)</a:t>
            </a:r>
          </a:p>
          <a:p>
            <a:pPr lvl="1"/>
            <a:r>
              <a:rPr lang="en-US" b="0" i="0">
                <a:effectLst/>
                <a:latin typeface="LiberationSerif"/>
              </a:rPr>
              <a:t> chest pain</a:t>
            </a:r>
            <a:r>
              <a:rPr lang="en-US"/>
              <a:t> </a:t>
            </a:r>
          </a:p>
          <a:p>
            <a:r>
              <a:rPr lang="en-US"/>
              <a:t>The </a:t>
            </a:r>
            <a:r>
              <a:rPr lang="en-US" b="0" i="0">
                <a:effectLst/>
              </a:rPr>
              <a:t>bilateral hilar lymphadenopathy </a:t>
            </a:r>
            <a:r>
              <a:rPr lang="en-US"/>
              <a:t>its often symptomless and simply detected on routine CXR . </a:t>
            </a:r>
          </a:p>
          <a:p>
            <a:r>
              <a:rPr lang="en-US"/>
              <a:t>- Pulmonary Infiltration : may be progressive and it may lead to </a:t>
            </a:r>
            <a:r>
              <a:rPr lang="en-US" b="0" i="0">
                <a:solidFill>
                  <a:schemeClr val="accent1"/>
                </a:solidFill>
                <a:effectLst/>
              </a:rPr>
              <a:t>pulmonary fibrosis </a:t>
            </a:r>
            <a:r>
              <a:rPr lang="en-US" b="0" i="0">
                <a:solidFill>
                  <a:schemeClr val="tx1"/>
                </a:solidFill>
                <a:effectLst/>
              </a:rPr>
              <a:t>as well as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increase effort  Dyspnea and eventually </a:t>
            </a:r>
            <a:r>
              <a:rPr lang="en-US" err="1">
                <a:solidFill>
                  <a:schemeClr val="accent2"/>
                </a:solidFill>
              </a:rPr>
              <a:t>cor</a:t>
            </a:r>
            <a:r>
              <a:rPr lang="en-US">
                <a:solidFill>
                  <a:schemeClr val="accent2"/>
                </a:solidFill>
              </a:rPr>
              <a:t> pulmonale </a:t>
            </a:r>
            <a:r>
              <a:rPr lang="en-US"/>
              <a:t>and Death</a:t>
            </a:r>
          </a:p>
        </p:txBody>
      </p:sp>
      <p:pic>
        <p:nvPicPr>
          <p:cNvPr id="5" name="Picture 4" descr="A picture containing film, photo, looking, sitting&#10;&#10;Description automatically generated">
            <a:extLst>
              <a:ext uri="{FF2B5EF4-FFF2-40B4-BE49-F238E27FC236}">
                <a16:creationId xmlns:a16="http://schemas.microsoft.com/office/drawing/2014/main" id="{E5DC83EA-098C-4F1D-A3D6-089B3157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6" r="10462" b="-3"/>
          <a:stretch/>
        </p:blipFill>
        <p:spPr>
          <a:xfrm>
            <a:off x="7943850" y="2382543"/>
            <a:ext cx="3714750" cy="41226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96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C7878-AD66-4569-B1CC-F0D0A0C2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chemeClr val="tx1"/>
                </a:solidFill>
              </a:rPr>
              <a:t>Extra-Pulmonary </a:t>
            </a:r>
            <a:r>
              <a:rPr lang="en-US" sz="2000">
                <a:solidFill>
                  <a:schemeClr val="tx1"/>
                </a:solidFill>
              </a:rPr>
              <a:t>manifestation</a:t>
            </a:r>
            <a:r>
              <a:rPr lang="en-US" sz="25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 descr="Bubble chart&#10;&#10;Description automatically generated">
            <a:extLst>
              <a:ext uri="{FF2B5EF4-FFF2-40B4-BE49-F238E27FC236}">
                <a16:creationId xmlns:a16="http://schemas.microsoft.com/office/drawing/2014/main" id="{B2946D4A-D6AC-40BF-BD40-EC5E3B75E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7" r="11883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25A0-A0B5-40BC-9F2E-2498A1E2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1"/>
                </a:solidFill>
                <a:effectLst/>
                <a:latin typeface="LiberationSerif"/>
              </a:rPr>
              <a:t>Skin (25% of cases)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1"/>
                </a:solidFill>
                <a:effectLst/>
                <a:latin typeface="LiberationSerif"/>
              </a:rPr>
              <a:t>Eyes (25% of cases)</a:t>
            </a:r>
          </a:p>
          <a:p>
            <a:pPr>
              <a:lnSpc>
                <a:spcPct val="90000"/>
              </a:lnSpc>
            </a:pPr>
            <a:endParaRPr lang="en-US" b="0" i="0">
              <a:solidFill>
                <a:schemeClr val="tx1"/>
              </a:solidFill>
              <a:effectLst/>
              <a:latin typeface="LiberationSerif"/>
            </a:endParaRPr>
          </a:p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1"/>
                </a:solidFill>
                <a:effectLst/>
                <a:latin typeface="LiberationSerif"/>
              </a:rPr>
              <a:t>Heart (5% of cases)</a:t>
            </a:r>
          </a:p>
          <a:p>
            <a:pPr>
              <a:lnSpc>
                <a:spcPct val="90000"/>
              </a:lnSpc>
            </a:pPr>
            <a:endParaRPr lang="en-US" b="0" i="0">
              <a:solidFill>
                <a:schemeClr val="tx1"/>
              </a:solidFill>
              <a:effectLst/>
              <a:latin typeface="LiberationSerif"/>
            </a:endParaRPr>
          </a:p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1"/>
                </a:solidFill>
                <a:effectLst/>
                <a:latin typeface="LiberationSerif"/>
              </a:rPr>
              <a:t>Musculoskeletal system (25% to 50%)</a:t>
            </a:r>
          </a:p>
          <a:p>
            <a:pPr marL="0" indent="0">
              <a:lnSpc>
                <a:spcPct val="90000"/>
              </a:lnSpc>
              <a:buNone/>
            </a:pPr>
            <a:endParaRPr lang="en-US" b="0" i="0">
              <a:solidFill>
                <a:schemeClr val="tx1"/>
              </a:solidFill>
              <a:effectLst/>
              <a:latin typeface="LiberationSerif"/>
            </a:endParaRPr>
          </a:p>
          <a:p>
            <a:pPr>
              <a:lnSpc>
                <a:spcPct val="90000"/>
              </a:lnSpc>
            </a:pPr>
            <a:r>
              <a:rPr lang="en-US" b="0" i="0">
                <a:solidFill>
                  <a:schemeClr val="tx1"/>
                </a:solidFill>
                <a:effectLst/>
                <a:latin typeface="LiberationSerif"/>
              </a:rPr>
              <a:t>Nervous system (5%)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267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29EF-CCB8-4DE3-89C2-279FD045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5A28-FD25-4B83-86A6-1F79720C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most common skin manifestation is </a:t>
            </a:r>
            <a:r>
              <a:rPr lang="en-US" sz="1800">
                <a:solidFill>
                  <a:schemeClr val="accent1"/>
                </a:solidFill>
              </a:rPr>
              <a:t>Erythema Nodosum </a:t>
            </a:r>
          </a:p>
          <a:p>
            <a:r>
              <a:rPr lang="en-US" sz="1800">
                <a:solidFill>
                  <a:schemeClr val="accent1"/>
                </a:solidFill>
              </a:rPr>
              <a:t>Erythema Nodosum </a:t>
            </a:r>
            <a:r>
              <a:rPr lang="en-US" sz="1800">
                <a:solidFill>
                  <a:schemeClr val="tx1"/>
                </a:solidFill>
              </a:rPr>
              <a:t>denotes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accent5"/>
                </a:solidFill>
              </a:rPr>
              <a:t>good prognosis ! </a:t>
            </a:r>
            <a:r>
              <a:rPr lang="en-US" sz="1800">
                <a:solidFill>
                  <a:schemeClr val="accent1"/>
                </a:solidFill>
              </a:rPr>
              <a:t>(Lofgren syndrome)</a:t>
            </a:r>
          </a:p>
          <a:p>
            <a:r>
              <a:rPr lang="en-US" sz="1800"/>
              <a:t>Chilblain-like lesion Known as </a:t>
            </a:r>
            <a:r>
              <a:rPr lang="en-US" sz="1800">
                <a:solidFill>
                  <a:schemeClr val="accent1"/>
                </a:solidFill>
              </a:rPr>
              <a:t>lupus Pernio </a:t>
            </a:r>
            <a:r>
              <a:rPr lang="en-US" sz="1800"/>
              <a:t>is also seen as Skin Nodules</a:t>
            </a:r>
          </a:p>
          <a:p>
            <a:r>
              <a:rPr lang="fr-FR" sz="1800" b="0" i="0">
                <a:solidFill>
                  <a:srgbClr val="000000"/>
                </a:solidFill>
                <a:effectLst/>
              </a:rPr>
              <a:t>Plaques </a:t>
            </a:r>
          </a:p>
          <a:p>
            <a:r>
              <a:rPr lang="fr-FR" sz="1800" b="0" i="0">
                <a:solidFill>
                  <a:srgbClr val="000000"/>
                </a:solidFill>
                <a:effectLst/>
              </a:rPr>
              <a:t>subcutaneous nodules</a:t>
            </a:r>
          </a:p>
          <a:p>
            <a:r>
              <a:rPr lang="en-US" sz="1800" b="0" i="0">
                <a:solidFill>
                  <a:srgbClr val="000000"/>
                </a:solidFill>
                <a:effectLst/>
              </a:rPr>
              <a:t>maculopapular eruptions</a:t>
            </a:r>
            <a:r>
              <a:rPr lang="en-US"/>
              <a:t> </a:t>
            </a:r>
            <a:br>
              <a:rPr lang="en-US"/>
            </a:br>
            <a:br>
              <a:rPr lang="fr-FR"/>
            </a:br>
            <a:r>
              <a:rPr lang="en-US" sz="1800"/>
              <a:t> </a:t>
            </a:r>
            <a:endParaRPr lang="ar-JO" sz="1800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D3010-7044-4860-B883-749A3C9FA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4540541"/>
            <a:ext cx="3429000" cy="23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70AE1-2476-47BF-AB70-4F683F80C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783" r="-3" b="9300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0101E-76E5-4D81-87CA-A1D50CD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Erythema Nodosum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195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C352-F980-4B29-B659-C321C68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lupus Pernio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0FC09-A784-4619-8953-ECECCC633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308220"/>
            <a:ext cx="6470907" cy="4238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36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A8C5-C367-436E-99A7-9F0441F4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eyes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9E160-8AC0-48F5-8B35-6243BCF4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5" b="-2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130A-95B4-43B9-A482-E6AD2A9E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Anterior uveitis</a:t>
            </a:r>
          </a:p>
          <a:p>
            <a:pPr lvl="1"/>
            <a:r>
              <a:rPr lang="en-US"/>
              <a:t>common associated with misting of vision , pain and red eye .</a:t>
            </a:r>
          </a:p>
          <a:p>
            <a:r>
              <a:rPr lang="en-US">
                <a:solidFill>
                  <a:schemeClr val="accent1"/>
                </a:solidFill>
              </a:rPr>
              <a:t>Posterior uveitis </a:t>
            </a:r>
          </a:p>
          <a:p>
            <a:pPr lvl="1"/>
            <a:r>
              <a:rPr lang="en-US"/>
              <a:t>present with painless progressive visual loss . </a:t>
            </a:r>
          </a:p>
          <a:p>
            <a:r>
              <a:rPr lang="en-US">
                <a:solidFill>
                  <a:schemeClr val="accent1"/>
                </a:solidFill>
              </a:rPr>
              <a:t>Conjunctivitis</a:t>
            </a:r>
            <a:r>
              <a:rPr lang="en-US"/>
              <a:t> and retinal lesions may also be present</a:t>
            </a:r>
          </a:p>
        </p:txBody>
      </p:sp>
    </p:spTree>
    <p:extLst>
      <p:ext uri="{BB962C8B-B14F-4D97-AF65-F5344CB8AC3E}">
        <p14:creationId xmlns:p14="http://schemas.microsoft.com/office/powerpoint/2010/main" val="35368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4BFD-BA06-4FF1-B347-5D932ED5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5FCC-5211-461A-BB4E-1AEB8E04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i="0">
                <a:solidFill>
                  <a:srgbClr val="231F20"/>
                </a:solidFill>
                <a:effectLst/>
                <a:latin typeface="HelveticaNeue-Light"/>
              </a:rPr>
              <a:t>Sarcoidosis is a </a:t>
            </a:r>
            <a:r>
              <a:rPr lang="en-US" sz="1800" b="0" i="0">
                <a:solidFill>
                  <a:schemeClr val="accent1"/>
                </a:solidFill>
                <a:effectLst/>
                <a:latin typeface="HelveticaNeue-Light"/>
              </a:rPr>
              <a:t>multisystem granulomatous disorde</a:t>
            </a:r>
            <a:r>
              <a:rPr lang="en-US" sz="1800" b="0" i="0">
                <a:solidFill>
                  <a:srgbClr val="231F20"/>
                </a:solidFill>
                <a:effectLst/>
                <a:latin typeface="HelveticaNeue-Light"/>
              </a:rPr>
              <a:t>r of </a:t>
            </a:r>
            <a:r>
              <a:rPr lang="en-US" sz="1800" b="0" i="0">
                <a:solidFill>
                  <a:schemeClr val="accent5"/>
                </a:solidFill>
                <a:effectLst/>
                <a:latin typeface="HelveticaNeue-Light"/>
              </a:rPr>
              <a:t>unknown</a:t>
            </a:r>
            <a:br>
              <a:rPr lang="en-US" sz="1800" b="0" i="0">
                <a:solidFill>
                  <a:schemeClr val="accent5"/>
                </a:solidFill>
                <a:effectLst/>
                <a:latin typeface="HelveticaNeue-Light"/>
              </a:rPr>
            </a:br>
            <a:r>
              <a:rPr lang="en-US" sz="1800" b="0" i="0">
                <a:solidFill>
                  <a:schemeClr val="accent5"/>
                </a:solidFill>
                <a:effectLst/>
                <a:latin typeface="HelveticaNeue-Light"/>
              </a:rPr>
              <a:t>etiology </a:t>
            </a:r>
            <a:r>
              <a:rPr lang="en-US" sz="1800" b="0" i="0">
                <a:solidFill>
                  <a:srgbClr val="231F20"/>
                </a:solidFill>
                <a:effectLst/>
                <a:latin typeface="HelveticaNeue-Light"/>
              </a:rPr>
              <a:t>that is characterized by the presence of </a:t>
            </a:r>
            <a:r>
              <a:rPr lang="en-US" sz="1800" b="0" i="0">
                <a:solidFill>
                  <a:schemeClr val="accent1"/>
                </a:solidFill>
                <a:effectLst/>
                <a:latin typeface="HelveticaNeue-Light"/>
              </a:rPr>
              <a:t>non-caseating</a:t>
            </a:r>
            <a:br>
              <a:rPr lang="en-US" sz="1800" b="0" i="0">
                <a:solidFill>
                  <a:schemeClr val="accent1"/>
                </a:solidFill>
                <a:effectLst/>
                <a:latin typeface="HelveticaNeue-Light"/>
              </a:rPr>
            </a:br>
            <a:r>
              <a:rPr lang="en-US" sz="1800" b="0" i="0">
                <a:solidFill>
                  <a:schemeClr val="accent1"/>
                </a:solidFill>
                <a:effectLst/>
                <a:latin typeface="HelveticaNeue-Light"/>
              </a:rPr>
              <a:t>granulomas </a:t>
            </a:r>
            <a:br>
              <a:rPr lang="en-US"/>
            </a:br>
            <a:r>
              <a:rPr lang="en-US" sz="1800" b="0" i="0">
                <a:solidFill>
                  <a:schemeClr val="accent1"/>
                </a:solidFill>
                <a:effectLst/>
                <a:latin typeface="HelveticaNeue-Light"/>
              </a:rPr>
              <a:t>	</a:t>
            </a:r>
            <a:endParaRPr lang="en-US"/>
          </a:p>
          <a:p>
            <a:r>
              <a:rPr lang="en-US"/>
              <a:t>It’s an autoimmune disease (T cell mediated) </a:t>
            </a:r>
          </a:p>
          <a:p>
            <a:endParaRPr lang="en-US"/>
          </a:p>
          <a:p>
            <a:r>
              <a:rPr lang="en-US"/>
              <a:t> can effect </a:t>
            </a:r>
            <a:r>
              <a:rPr lang="en-US">
                <a:solidFill>
                  <a:schemeClr val="accent1"/>
                </a:solidFill>
              </a:rPr>
              <a:t>any organ </a:t>
            </a:r>
            <a:r>
              <a:rPr lang="en-US"/>
              <a:t>but mainly effect the </a:t>
            </a:r>
            <a:r>
              <a:rPr lang="en-US">
                <a:solidFill>
                  <a:schemeClr val="accent1"/>
                </a:solidFill>
              </a:rPr>
              <a:t>lungs and the hilar lymph nodes 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When effecting the lung it cause </a:t>
            </a:r>
            <a:r>
              <a:rPr lang="en-US">
                <a:solidFill>
                  <a:schemeClr val="accent1"/>
                </a:solidFill>
              </a:rPr>
              <a:t>interstitial lung disease </a:t>
            </a:r>
            <a:r>
              <a:rPr lang="en-US">
                <a:solidFill>
                  <a:schemeClr val="tx1"/>
                </a:solidFill>
              </a:rPr>
              <a:t>(restrictive)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E584A-6C5A-46B3-B2D7-BA8B640512E0}"/>
              </a:ext>
            </a:extLst>
          </p:cNvPr>
          <p:cNvSpPr txBox="1"/>
          <p:nvPr/>
        </p:nvSpPr>
        <p:spPr>
          <a:xfrm>
            <a:off x="1154954" y="973668"/>
            <a:ext cx="692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AngsanaUPC" panose="02020603050405020304" pitchFamily="18" charset="-34"/>
              </a:rPr>
              <a:t>SARCOIDOSIS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D04120E-8CB1-49B6-ADCE-7B1A87A8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079" y="2145806"/>
            <a:ext cx="2566387" cy="25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12F5-EB41-4D67-8B8E-2FA8FDE1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3F40-8079-4DD2-AA59-3A218D32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restrictive cardiomyopathy </a:t>
            </a:r>
          </a:p>
          <a:p>
            <a:pPr lvl="1"/>
            <a:r>
              <a:rPr lang="en-US"/>
              <a:t>Due to accumulation of the granulomas </a:t>
            </a:r>
          </a:p>
          <a:p>
            <a:r>
              <a:rPr lang="en-US" sz="1800" b="0" i="0">
                <a:solidFill>
                  <a:schemeClr val="accent1"/>
                </a:solidFill>
                <a:effectLst/>
              </a:rPr>
              <a:t>Conduction disturbances</a:t>
            </a:r>
          </a:p>
          <a:p>
            <a:pPr lvl="1"/>
            <a:r>
              <a:rPr lang="en-US" b="1" i="0">
                <a:solidFill>
                  <a:schemeClr val="accent5"/>
                </a:solidFill>
                <a:effectLst/>
              </a:rPr>
              <a:t>such as heart block</a:t>
            </a:r>
            <a:r>
              <a:rPr lang="en-US" b="1">
                <a:solidFill>
                  <a:schemeClr val="accent5"/>
                </a:solidFill>
              </a:rPr>
              <a:t> </a:t>
            </a:r>
            <a:r>
              <a:rPr lang="en-US"/>
              <a:t>due to accumulation in the conducting tissue </a:t>
            </a:r>
          </a:p>
          <a:p>
            <a:r>
              <a:rPr lang="en-US" sz="1800" b="0" i="0">
                <a:solidFill>
                  <a:schemeClr val="accent1"/>
                </a:solidFill>
                <a:effectLst/>
              </a:rPr>
              <a:t>Arrhythmias</a:t>
            </a:r>
            <a:r>
              <a:rPr lang="en-US"/>
              <a:t> </a:t>
            </a:r>
          </a:p>
          <a:p>
            <a:r>
              <a:rPr lang="en-US" sz="1800" b="0" i="0">
                <a:solidFill>
                  <a:schemeClr val="accent2"/>
                </a:solidFill>
                <a:effectLst/>
              </a:rPr>
              <a:t>Sudden death</a:t>
            </a:r>
            <a:r>
              <a:rPr lang="en-US">
                <a:solidFill>
                  <a:schemeClr val="accent2"/>
                </a:solidFill>
              </a:rPr>
              <a:t> </a:t>
            </a:r>
            <a:br>
              <a:rPr lang="en-US">
                <a:solidFill>
                  <a:schemeClr val="accent2"/>
                </a:solidFill>
              </a:rPr>
            </a:b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481F0F1-A4B6-4A93-AD03-1E2556B7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3" y="2527299"/>
            <a:ext cx="2978474" cy="27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7388-0568-478C-A23E-2BF0404C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Extra-Pulmonary symptoms (count.)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333B-0615-44E1-A373-78EC2ACD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Liver and spleen </a:t>
            </a:r>
          </a:p>
          <a:p>
            <a:pPr lvl="1"/>
            <a:r>
              <a:rPr lang="en-US" sz="1800">
                <a:solidFill>
                  <a:schemeClr val="accent5"/>
                </a:solidFill>
              </a:rPr>
              <a:t>Hepatosplenomegaly</a:t>
            </a:r>
          </a:p>
          <a:p>
            <a:r>
              <a:rPr lang="en-US"/>
              <a:t>Bone and joint</a:t>
            </a:r>
          </a:p>
          <a:p>
            <a:pPr lvl="1"/>
            <a:r>
              <a:rPr lang="en-US" sz="1800" err="1">
                <a:solidFill>
                  <a:schemeClr val="accent5"/>
                </a:solidFill>
              </a:rPr>
              <a:t>Arthalgia</a:t>
            </a:r>
            <a:r>
              <a:rPr lang="en-US" sz="1800"/>
              <a:t> and </a:t>
            </a:r>
            <a:r>
              <a:rPr lang="en-US" sz="1800">
                <a:solidFill>
                  <a:schemeClr val="accent5"/>
                </a:solidFill>
              </a:rPr>
              <a:t>arthritis </a:t>
            </a:r>
            <a:r>
              <a:rPr lang="en-US" sz="1800">
                <a:solidFill>
                  <a:schemeClr val="tx1"/>
                </a:solidFill>
              </a:rPr>
              <a:t>resembles </a:t>
            </a:r>
            <a:r>
              <a:rPr lang="en-US" sz="1800">
                <a:solidFill>
                  <a:schemeClr val="accent6"/>
                </a:solidFill>
              </a:rPr>
              <a:t>R.A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Usually bilateral involvement of the ankle joints 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Bone lesions </a:t>
            </a:r>
          </a:p>
          <a:p>
            <a:r>
              <a:rPr lang="en-US"/>
              <a:t>Kidney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nephrosclerosis</a:t>
            </a:r>
            <a:r>
              <a:rPr lang="en-US" sz="1800"/>
              <a:t> and formation of </a:t>
            </a:r>
            <a:r>
              <a:rPr lang="en-US" sz="1800">
                <a:solidFill>
                  <a:schemeClr val="accent1"/>
                </a:solidFill>
              </a:rPr>
              <a:t>renal calculi </a:t>
            </a:r>
            <a:r>
              <a:rPr lang="en-US" sz="1800"/>
              <a:t>due to </a:t>
            </a:r>
            <a:r>
              <a:rPr lang="en-US" sz="1800">
                <a:solidFill>
                  <a:schemeClr val="accent2"/>
                </a:solidFill>
              </a:rPr>
              <a:t>hypercalcemia </a:t>
            </a:r>
            <a:endParaRPr lang="en-US" sz="1800"/>
          </a:p>
          <a:p>
            <a:pPr marL="457200" lvl="1" indent="0">
              <a:buNone/>
            </a:pPr>
            <a:endParaRPr lang="en-US" sz="180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CC6F942-560D-4E9F-A2C9-4B5C2A9B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297" y="2402457"/>
            <a:ext cx="3446250" cy="20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AB4A-9228-4AC7-A67D-8A38A0FB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chemeClr val="bg1"/>
                </a:solidFill>
                <a:effectLst/>
                <a:latin typeface="LiberationSerif"/>
              </a:rPr>
              <a:t>Nervous system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7FD58-72D2-4D82-982B-E6A14FC0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  <a:t>Cranial nerve palsy </a:t>
            </a:r>
            <a:b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</a:br>
            <a: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  <a:t>most common involve is facial nerve palsy </a:t>
            </a:r>
            <a:r>
              <a:rPr lang="en-US" sz="2000" b="0" i="0">
                <a:solidFill>
                  <a:schemeClr val="accent1"/>
                </a:solidFill>
                <a:effectLst/>
                <a:latin typeface="LiberationSerif"/>
              </a:rPr>
              <a:t>(Bell’s palsy)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LiberationSerif"/>
              </a:rPr>
              <a:t>May presents </a:t>
            </a:r>
            <a:r>
              <a:rPr lang="en-US">
                <a:solidFill>
                  <a:schemeClr val="accent2"/>
                </a:solidFill>
                <a:latin typeface="LiberationSerif"/>
              </a:rPr>
              <a:t>with parotitis </a:t>
            </a:r>
            <a:r>
              <a:rPr lang="en-US">
                <a:solidFill>
                  <a:schemeClr val="accent5"/>
                </a:solidFill>
                <a:latin typeface="LiberationSerif"/>
              </a:rPr>
              <a:t>(heerford’s syndrome</a:t>
            </a:r>
            <a:r>
              <a:rPr lang="en-US" sz="1800">
                <a:solidFill>
                  <a:schemeClr val="accent5"/>
                </a:solidFill>
                <a:latin typeface="LiberationSerif"/>
              </a:rPr>
              <a:t>)</a:t>
            </a:r>
            <a:endParaRPr lang="en-US" sz="1800" b="0" i="0">
              <a:solidFill>
                <a:schemeClr val="accent5"/>
              </a:solidFill>
              <a:effectLst/>
              <a:latin typeface="LiberationSerif"/>
            </a:endParaRP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  <a:t>Diabetes insipidus </a:t>
            </a:r>
          </a:p>
          <a:p>
            <a:r>
              <a:rPr lang="en-US" sz="2000">
                <a:solidFill>
                  <a:srgbClr val="000000"/>
                </a:solidFill>
                <a:latin typeface="LiberationSerif"/>
              </a:rPr>
              <a:t>Meningitis </a:t>
            </a: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  <a:t>Hypopituitarism </a:t>
            </a: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  <a:t>Papilledema</a:t>
            </a: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LiberationSerif"/>
              </a:rPr>
              <a:t>Peripheral neuropathy</a:t>
            </a:r>
            <a:r>
              <a:rPr lang="en-US" sz="2000"/>
              <a:t> </a:t>
            </a:r>
            <a:br>
              <a:rPr lang="en-US"/>
            </a:br>
            <a:endParaRPr lang="en-US"/>
          </a:p>
        </p:txBody>
      </p:sp>
      <p:pic>
        <p:nvPicPr>
          <p:cNvPr id="5" name="Picture 4" descr="A picture containing person, person, wearing, indoor&#10;&#10;Description automatically generated">
            <a:extLst>
              <a:ext uri="{FF2B5EF4-FFF2-40B4-BE49-F238E27FC236}">
                <a16:creationId xmlns:a16="http://schemas.microsoft.com/office/drawing/2014/main" id="{CB11B7A3-F918-4C21-A7E7-62F969F3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429" y="2263776"/>
            <a:ext cx="3194596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2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E21D10-E9A1-4E72-9E7F-1F1A6A82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Subtypes and variants 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4DD4BC-65F2-4259-9EEF-49004F537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2061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20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AA38-0E3C-49A3-ACD1-6A2BF6A8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i="0">
                <a:solidFill>
                  <a:schemeClr val="bg1"/>
                </a:solidFill>
                <a:effectLst/>
              </a:rPr>
            </a:br>
            <a:r>
              <a:rPr lang="en-US" i="0">
                <a:solidFill>
                  <a:schemeClr val="bg1"/>
                </a:solidFill>
                <a:effectLst/>
              </a:rPr>
              <a:t>Löfgren syndrome </a:t>
            </a:r>
            <a:br>
              <a:rPr lang="en-US" i="0">
                <a:solidFill>
                  <a:schemeClr val="bg1"/>
                </a:solidFill>
                <a:effectLst/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D50A-BDC0-4FD5-8E7A-FEC5FFCD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classic form of </a:t>
            </a:r>
            <a:r>
              <a:rPr lang="en-US">
                <a:solidFill>
                  <a:schemeClr val="accent1"/>
                </a:solidFill>
              </a:rPr>
              <a:t>sarcoidosis</a:t>
            </a:r>
          </a:p>
          <a:p>
            <a:r>
              <a:rPr lang="en-US">
                <a:solidFill>
                  <a:schemeClr val="tx1"/>
                </a:solidFill>
              </a:rPr>
              <a:t>Acute presentation with fever and the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following triad of symptoms:</a:t>
            </a:r>
          </a:p>
          <a:p>
            <a:pPr lvl="1"/>
            <a:r>
              <a:rPr lang="en-US" sz="1600">
                <a:solidFill>
                  <a:schemeClr val="accent1"/>
                </a:solidFill>
              </a:rPr>
              <a:t>Erythema Nodosum</a:t>
            </a:r>
          </a:p>
          <a:p>
            <a:pPr lvl="1"/>
            <a:r>
              <a:rPr lang="en-US" sz="1600">
                <a:solidFill>
                  <a:schemeClr val="accent5"/>
                </a:solidFill>
              </a:rPr>
              <a:t>Arthralgia (migratory polyarthritis)</a:t>
            </a:r>
          </a:p>
          <a:p>
            <a:pPr lvl="1"/>
            <a:r>
              <a:rPr lang="en-US" b="0" i="0">
                <a:solidFill>
                  <a:schemeClr val="accent1"/>
                </a:solidFill>
                <a:effectLst/>
              </a:rPr>
              <a:t>bilateral hilar lymphadenopathy</a:t>
            </a:r>
            <a:endParaRPr lang="en-US" b="0" i="0">
              <a:solidFill>
                <a:schemeClr val="accent5"/>
              </a:solidFill>
              <a:effectLst/>
            </a:endParaRPr>
          </a:p>
          <a:p>
            <a:r>
              <a:rPr lang="en-US" sz="1800">
                <a:solidFill>
                  <a:schemeClr val="accent3"/>
                </a:solidFill>
              </a:rPr>
              <a:t>denotes good prognosis !</a:t>
            </a:r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ED6B386-B7C4-4758-963E-B5AB7F4C8529}"/>
              </a:ext>
            </a:extLst>
          </p:cNvPr>
          <p:cNvSpPr/>
          <p:nvPr/>
        </p:nvSpPr>
        <p:spPr>
          <a:xfrm>
            <a:off x="7210999" y="3424672"/>
            <a:ext cx="3037586" cy="20721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triad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DE842-AB97-4D13-B7EE-6663825A2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733" y="2261657"/>
            <a:ext cx="1208118" cy="1163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3C1A8-2794-49CA-B1B1-3061648AB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585" y="4891955"/>
            <a:ext cx="1789881" cy="1209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4E1A8-6C5E-426A-A616-3FC5A8513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49" y="4579804"/>
            <a:ext cx="1988550" cy="19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7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9E8F-AA7C-4134-98D3-79AE087C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  <a:latin typeface="LiberationSerif"/>
              </a:rPr>
              <a:t>heerfordt’s</a:t>
            </a:r>
            <a:r>
              <a:rPr lang="en-US">
                <a:solidFill>
                  <a:schemeClr val="bg1"/>
                </a:solidFill>
                <a:latin typeface="LiberationSerif"/>
              </a:rPr>
              <a:t> syndrome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21E2-44DB-4B34-BB8F-56E2495EF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/>
              <a:t>Another form of </a:t>
            </a:r>
            <a:r>
              <a:rPr lang="en-US" sz="2000">
                <a:solidFill>
                  <a:schemeClr val="accent1"/>
                </a:solidFill>
              </a:rPr>
              <a:t>sarcoidosis</a:t>
            </a:r>
          </a:p>
          <a:p>
            <a:r>
              <a:rPr lang="en-US" sz="2000">
                <a:solidFill>
                  <a:schemeClr val="tx1"/>
                </a:solidFill>
              </a:rPr>
              <a:t>Chronic clinical Presentation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with </a:t>
            </a:r>
            <a:r>
              <a:rPr lang="en-US" sz="2000">
                <a:solidFill>
                  <a:schemeClr val="accent3"/>
                </a:solidFill>
              </a:rPr>
              <a:t>fever</a:t>
            </a:r>
            <a:r>
              <a:rPr lang="en-US" sz="2000">
                <a:solidFill>
                  <a:schemeClr val="tx1"/>
                </a:solidFill>
              </a:rPr>
              <a:t> and the following triad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of symptoms:</a:t>
            </a:r>
          </a:p>
          <a:p>
            <a:pPr lvl="1"/>
            <a:r>
              <a:rPr lang="en-US" sz="1800"/>
              <a:t> parotid enlargement </a:t>
            </a:r>
            <a:r>
              <a:rPr lang="en-US" sz="1800">
                <a:solidFill>
                  <a:schemeClr val="accent2"/>
                </a:solidFill>
              </a:rPr>
              <a:t>(</a:t>
            </a:r>
            <a:r>
              <a:rPr lang="en-US" sz="1800">
                <a:solidFill>
                  <a:schemeClr val="accent2"/>
                </a:solidFill>
                <a:latin typeface="LiberationSerif"/>
              </a:rPr>
              <a:t>parotitis)</a:t>
            </a:r>
          </a:p>
          <a:p>
            <a:pPr lvl="1"/>
            <a:r>
              <a:rPr lang="en-US" sz="1800">
                <a:solidFill>
                  <a:schemeClr val="accent2"/>
                </a:solidFill>
                <a:latin typeface="LiberationSerif"/>
              </a:rPr>
              <a:t>Facial palsy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Anterior uveitis (iridocyclitis)</a:t>
            </a:r>
          </a:p>
          <a:p>
            <a:pPr lvl="2"/>
            <a:r>
              <a:rPr lang="en-US" sz="1700" b="0" i="0">
                <a:effectLst/>
              </a:rPr>
              <a:t>A form of anterior uveitis characterized by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 inflammation of the iris with involvement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 of the adjacent ciliary body. 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Presents with eye pain, redness,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 and photophobia</a:t>
            </a:r>
          </a:p>
          <a:p>
            <a:pPr lvl="1"/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36E990-731D-47AC-98DA-0210118E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038" y="2460396"/>
            <a:ext cx="5613962" cy="36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5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3E66-E04A-42DB-B351-CBB87AAC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024B-BD57-4736-9C33-F6E9D830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572749" cy="3712460"/>
          </a:xfrm>
        </p:spPr>
        <p:txBody>
          <a:bodyPr>
            <a:normAutofit fontScale="85000" lnSpcReduction="20000"/>
          </a:bodyPr>
          <a:lstStyle/>
          <a:p>
            <a:r>
              <a:rPr lang="en-US" sz="1900"/>
              <a:t>Sarcoidosis is partly a </a:t>
            </a:r>
            <a:r>
              <a:rPr lang="en-US" sz="1900">
                <a:solidFill>
                  <a:schemeClr val="accent1"/>
                </a:solidFill>
              </a:rPr>
              <a:t>diagnosis of exclusion</a:t>
            </a:r>
            <a:r>
              <a:rPr lang="en-US" sz="1900"/>
              <a:t>. It is </a:t>
            </a:r>
            <a:r>
              <a:rPr lang="en-US" sz="1900">
                <a:solidFill>
                  <a:schemeClr val="accent2"/>
                </a:solidFill>
              </a:rPr>
              <a:t>imperative</a:t>
            </a:r>
            <a:r>
              <a:rPr lang="en-US" sz="1900"/>
              <a:t> to exclude the other granulomatous diseases like</a:t>
            </a:r>
            <a:r>
              <a:rPr lang="en-US" sz="1900">
                <a:solidFill>
                  <a:schemeClr val="accent1"/>
                </a:solidFill>
              </a:rPr>
              <a:t> hypersensitivity pneumonitis</a:t>
            </a:r>
            <a:r>
              <a:rPr lang="en-US" sz="1900"/>
              <a:t> </a:t>
            </a:r>
            <a:br>
              <a:rPr lang="en-US" sz="1900"/>
            </a:br>
            <a:r>
              <a:rPr lang="en-US" sz="1900"/>
              <a:t> (i.e. using </a:t>
            </a:r>
            <a:r>
              <a:rPr lang="en-US" sz="1900">
                <a:solidFill>
                  <a:schemeClr val="accent5"/>
                </a:solidFill>
              </a:rPr>
              <a:t>BAL</a:t>
            </a:r>
            <a:r>
              <a:rPr lang="en-US" sz="1900"/>
              <a:t> the CD4/CD8 helper/ suppressor ratio &gt;</a:t>
            </a:r>
            <a:r>
              <a:rPr lang="en-US" sz="1900">
                <a:solidFill>
                  <a:schemeClr val="accent5"/>
                </a:solidFill>
              </a:rPr>
              <a:t>4:1</a:t>
            </a:r>
            <a:r>
              <a:rPr lang="en-US" sz="1900"/>
              <a:t>while in </a:t>
            </a:r>
            <a:r>
              <a:rPr lang="en-US" sz="1900">
                <a:solidFill>
                  <a:schemeClr val="accent1"/>
                </a:solidFill>
              </a:rPr>
              <a:t>hypersensitivity pneumonitis </a:t>
            </a:r>
            <a:r>
              <a:rPr lang="en-US" sz="1900"/>
              <a:t>the </a:t>
            </a:r>
            <a:r>
              <a:rPr lang="en-US" sz="1900">
                <a:solidFill>
                  <a:schemeClr val="accent5"/>
                </a:solidFill>
              </a:rPr>
              <a:t>ratio &lt;1</a:t>
            </a:r>
            <a:r>
              <a:rPr lang="en-US" sz="1900"/>
              <a:t>)</a:t>
            </a:r>
          </a:p>
          <a:p>
            <a:r>
              <a:rPr lang="en-US" sz="1900"/>
              <a:t>While ensuring the </a:t>
            </a:r>
            <a:r>
              <a:rPr lang="en-US" sz="1900">
                <a:solidFill>
                  <a:schemeClr val="accent2"/>
                </a:solidFill>
              </a:rPr>
              <a:t>absence of organisms and negative culture</a:t>
            </a:r>
          </a:p>
          <a:p>
            <a:r>
              <a:rPr lang="en-US" sz="1900" b="0" i="0">
                <a:solidFill>
                  <a:srgbClr val="000000"/>
                </a:solidFill>
                <a:effectLst/>
              </a:rPr>
              <a:t>Definitive diagnosis requires transbronchial biopsy</a:t>
            </a:r>
            <a:r>
              <a:rPr lang="en-US" sz="1900"/>
              <a:t> </a:t>
            </a:r>
            <a:r>
              <a:rPr lang="en-US" sz="1900">
                <a:solidFill>
                  <a:schemeClr val="accent4"/>
                </a:solidFill>
              </a:rPr>
              <a:t>(gold standard)</a:t>
            </a:r>
          </a:p>
          <a:p>
            <a:pPr lvl="1"/>
            <a:r>
              <a:rPr lang="en-US" sz="1700" b="0" i="0">
                <a:solidFill>
                  <a:srgbClr val="000000"/>
                </a:solidFill>
                <a:effectLst/>
                <a:latin typeface="LiberationSerif"/>
              </a:rPr>
              <a:t>Must see </a:t>
            </a:r>
            <a:r>
              <a:rPr lang="en-US" sz="1700" b="1" i="0">
                <a:solidFill>
                  <a:schemeClr val="accent5"/>
                </a:solidFill>
                <a:effectLst/>
                <a:latin typeface="LiberationSerif-Bold"/>
              </a:rPr>
              <a:t>noncaseating granulomas</a:t>
            </a:r>
            <a:r>
              <a:rPr lang="en-US" sz="1700">
                <a:solidFill>
                  <a:schemeClr val="accent5"/>
                </a:solidFill>
              </a:rPr>
              <a:t>  </a:t>
            </a:r>
          </a:p>
          <a:p>
            <a:pPr lvl="1"/>
            <a:r>
              <a:rPr lang="en-US" sz="1800" b="0" i="0">
                <a:solidFill>
                  <a:srgbClr val="000000"/>
                </a:solidFill>
                <a:effectLst/>
                <a:latin typeface="LiberationSerif"/>
              </a:rPr>
              <a:t>By itself is not diagnostic because noncaseating granulomas are found in other</a:t>
            </a:r>
            <a:br>
              <a:rPr lang="en-US" sz="1800" b="0" i="0">
                <a:solidFill>
                  <a:srgbClr val="000000"/>
                </a:solidFill>
                <a:effectLst/>
                <a:latin typeface="LiberationSerif"/>
              </a:rPr>
            </a:br>
            <a:r>
              <a:rPr lang="en-US" sz="1800" b="0" i="0">
                <a:solidFill>
                  <a:srgbClr val="000000"/>
                </a:solidFill>
                <a:effectLst/>
                <a:latin typeface="LiberationSerif"/>
              </a:rPr>
              <a:t>diseases</a:t>
            </a:r>
          </a:p>
          <a:p>
            <a:pPr lvl="1"/>
            <a:r>
              <a:rPr lang="en-US" sz="1800" b="0" i="0">
                <a:solidFill>
                  <a:srgbClr val="000000"/>
                </a:solidFill>
                <a:effectLst/>
                <a:latin typeface="LiberationSerif"/>
              </a:rPr>
              <a:t>Must be used in the context of clinical presentation</a:t>
            </a:r>
            <a:r>
              <a:rPr lang="en-US" sz="2000"/>
              <a:t> </a:t>
            </a:r>
            <a:br>
              <a:rPr lang="en-US" sz="2000"/>
            </a:br>
            <a:endParaRPr lang="en-US" sz="1700">
              <a:solidFill>
                <a:schemeClr val="accent5"/>
              </a:solidFill>
            </a:endParaRPr>
          </a:p>
          <a:p>
            <a:r>
              <a:rPr lang="en-US" sz="1900">
                <a:solidFill>
                  <a:schemeClr val="tx1"/>
                </a:solidFill>
              </a:rPr>
              <a:t>In Classic forms of sarcoidosis like </a:t>
            </a:r>
            <a:r>
              <a:rPr lang="en-US" sz="1900" i="0">
                <a:solidFill>
                  <a:schemeClr val="accent1"/>
                </a:solidFill>
                <a:effectLst/>
              </a:rPr>
              <a:t>Löfgren syndrome, </a:t>
            </a:r>
            <a:r>
              <a:rPr lang="en-US" sz="1900" i="0">
                <a:solidFill>
                  <a:schemeClr val="tx1"/>
                </a:solidFill>
                <a:effectLst/>
              </a:rPr>
              <a:t>biopsy confirmation is not necessary </a:t>
            </a:r>
          </a:p>
          <a:p>
            <a:r>
              <a:rPr lang="en-US" sz="1900" i="0">
                <a:solidFill>
                  <a:schemeClr val="tx1"/>
                </a:solidFill>
                <a:effectLst/>
              </a:rPr>
              <a:t>Other laboratory and </a:t>
            </a:r>
            <a:r>
              <a:rPr lang="en-US" sz="1900" b="0" i="0">
                <a:solidFill>
                  <a:srgbClr val="000000"/>
                </a:solidFill>
                <a:effectLst/>
              </a:rPr>
              <a:t>radiographic</a:t>
            </a:r>
            <a:r>
              <a:rPr lang="en-US" sz="1900"/>
              <a:t> findings could be helpful (next slides)</a:t>
            </a:r>
            <a:endParaRPr lang="en-US" sz="1900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DAE59-AE4A-42FA-93F7-63D82D87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CXR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2A954E3-DE58-4485-AEAB-F9BEDB0C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156" y="803751"/>
            <a:ext cx="5870435" cy="5250498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5B7A-3B76-451A-959B-CDDAF268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rgbClr val="FFFFFF"/>
                </a:solidFill>
                <a:effectLst/>
              </a:rPr>
              <a:t>Bilateral hilar adenopathy </a:t>
            </a:r>
            <a:r>
              <a:rPr lang="en-US" b="0" i="0">
                <a:solidFill>
                  <a:srgbClr val="FFFFFF"/>
                </a:solidFill>
                <a:effectLst/>
              </a:rPr>
              <a:t>is the hallmark of this disease but is not</a:t>
            </a:r>
            <a:br>
              <a:rPr lang="en-US" b="0" i="0">
                <a:solidFill>
                  <a:srgbClr val="FFFFFF"/>
                </a:solidFill>
                <a:effectLst/>
              </a:rPr>
            </a:br>
            <a:r>
              <a:rPr lang="en-US" b="0" i="0">
                <a:solidFill>
                  <a:srgbClr val="FFFFFF"/>
                </a:solidFill>
                <a:effectLst/>
              </a:rPr>
              <a:t>specific; it is seen in 50% of cases </a:t>
            </a:r>
          </a:p>
          <a:p>
            <a:r>
              <a:rPr lang="en-US" b="0" i="0">
                <a:solidFill>
                  <a:srgbClr val="FFFFFF"/>
                </a:solidFill>
                <a:effectLst/>
              </a:rPr>
              <a:t>In some sources</a:t>
            </a:r>
            <a:r>
              <a:rPr lang="en-US">
                <a:solidFill>
                  <a:srgbClr val="FFFFFF"/>
                </a:solidFill>
              </a:rPr>
              <a:t> there is </a:t>
            </a:r>
            <a:r>
              <a:rPr lang="en-US">
                <a:solidFill>
                  <a:schemeClr val="accent6"/>
                </a:solidFill>
              </a:rPr>
              <a:t>stage 0</a:t>
            </a:r>
            <a:r>
              <a:rPr lang="en-US">
                <a:solidFill>
                  <a:srgbClr val="FFFFFF"/>
                </a:solidFill>
              </a:rPr>
              <a:t> which is normal findings in CXR, which can include positive BAL or rarely isolated extrapulmonary sarcoidosis </a:t>
            </a:r>
            <a:endParaRPr lang="en-US" b="0" i="0">
              <a:solidFill>
                <a:srgbClr val="FFFFFF"/>
              </a:solidFill>
              <a:effectLst/>
            </a:endParaRPr>
          </a:p>
          <a:p>
            <a:endParaRPr lang="en-US" b="0" i="0">
              <a:solidFill>
                <a:srgbClr val="FFFFFF"/>
              </a:solidFill>
              <a:effectLst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930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FD683-FD0C-4CE7-B525-A3861F8E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Sarcoidosis stages </a:t>
            </a:r>
          </a:p>
        </p:txBody>
      </p:sp>
      <p:pic>
        <p:nvPicPr>
          <p:cNvPr id="5" name="Content Placeholder 4" descr="A picture containing text, white, different&#10;&#10;Description automatically generated">
            <a:extLst>
              <a:ext uri="{FF2B5EF4-FFF2-40B4-BE49-F238E27FC236}">
                <a16:creationId xmlns:a16="http://schemas.microsoft.com/office/drawing/2014/main" id="{633DAF8C-5D30-4982-B3D1-35A8187FF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9701" y="562761"/>
            <a:ext cx="5819774" cy="57324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058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13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: Shape 14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8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A5681-C22F-44C5-AA03-09DC7001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EBEBEB"/>
                </a:solidFill>
              </a:rPr>
              <a:t>High resolution CT-scan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05BD185E-EB26-45D5-B0F3-BB7E5258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404" y="803751"/>
            <a:ext cx="6069939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14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5" name="Oval 14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6" name="Oval 14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99F2C1-0C3C-4639-A6F6-2FDBABC9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Next diagnostic test if chest x-ray is suspicious or normal</a:t>
            </a:r>
          </a:p>
          <a:p>
            <a:r>
              <a:rPr lang="en-US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HRCT can detect parenchymal and mediastinal abnormalities as :</a:t>
            </a:r>
          </a:p>
          <a:p>
            <a:pPr lvl="1"/>
            <a:r>
              <a:rPr lang="en-US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extensive hilar and mediastinal lymphadenopathy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73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F4C1-AEB0-476F-A263-6C8670B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9439-680B-4BB4-947D-9D48ECA8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628" y="2550234"/>
            <a:ext cx="8825659" cy="4161284"/>
          </a:xfrm>
        </p:spPr>
        <p:txBody>
          <a:bodyPr>
            <a:noAutofit/>
          </a:bodyPr>
          <a:lstStyle/>
          <a:p>
            <a:r>
              <a:rPr lang="en-US" sz="1700" b="0" i="0">
                <a:solidFill>
                  <a:srgbClr val="000000"/>
                </a:solidFill>
                <a:effectLst/>
                <a:latin typeface="LiberationSerif"/>
              </a:rPr>
              <a:t>Occurs most often in the </a:t>
            </a:r>
            <a:r>
              <a:rPr lang="en-US" sz="1700" b="1" i="0">
                <a:solidFill>
                  <a:schemeClr val="accent1"/>
                </a:solidFill>
                <a:effectLst/>
                <a:latin typeface="LiberationSerif-Bold"/>
              </a:rPr>
              <a:t>African American population</a:t>
            </a:r>
            <a:r>
              <a:rPr lang="en-US" sz="1700" b="1" i="0">
                <a:solidFill>
                  <a:srgbClr val="000000"/>
                </a:solidFill>
                <a:effectLst/>
                <a:latin typeface="LiberationSerif-Bold"/>
              </a:rPr>
              <a:t>, </a:t>
            </a:r>
            <a:r>
              <a:rPr lang="en-US" sz="1700" b="0" i="0">
                <a:solidFill>
                  <a:srgbClr val="000000"/>
                </a:solidFill>
                <a:effectLst/>
                <a:latin typeface="LiberationSerif"/>
              </a:rPr>
              <a:t>especially </a:t>
            </a:r>
            <a:r>
              <a:rPr lang="en-US" sz="1700" b="0" i="0">
                <a:solidFill>
                  <a:schemeClr val="accent6"/>
                </a:solidFill>
                <a:effectLst/>
                <a:latin typeface="LiberationSerif"/>
              </a:rPr>
              <a:t>women</a:t>
            </a:r>
            <a:r>
              <a:rPr lang="en-US" sz="1700">
                <a:solidFill>
                  <a:schemeClr val="accent6"/>
                </a:solidFill>
                <a:latin typeface="LiberationSerif"/>
              </a:rPr>
              <a:t>!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>
                <a:latin typeface="LiberationSerif"/>
                <a:cs typeface="Lao UI" panose="020B0604020202020204" pitchFamily="34" charset="0"/>
              </a:rPr>
              <a:t>75% </a:t>
            </a:r>
            <a:r>
              <a:rPr lang="en-US" sz="1700" b="0" i="0">
                <a:solidFill>
                  <a:srgbClr val="000000"/>
                </a:solidFill>
                <a:effectLst/>
                <a:latin typeface="LiberationSerif"/>
              </a:rPr>
              <a:t>of cases occur when the individual is </a:t>
            </a:r>
            <a:r>
              <a:rPr lang="en-US" sz="1700" b="0" i="0">
                <a:solidFill>
                  <a:schemeClr val="accent1"/>
                </a:solidFill>
                <a:effectLst/>
                <a:latin typeface="LiberationSerif"/>
              </a:rPr>
              <a:t>under 40 years </a:t>
            </a:r>
            <a:r>
              <a:rPr lang="en-US" sz="1700" b="0" i="0">
                <a:solidFill>
                  <a:srgbClr val="000000"/>
                </a:solidFill>
                <a:effectLst/>
                <a:latin typeface="LiberationSerif"/>
              </a:rPr>
              <a:t>of age.</a:t>
            </a:r>
          </a:p>
          <a:p>
            <a:pPr marL="0" indent="0">
              <a:buNone/>
            </a:pPr>
            <a:endParaRPr lang="en-US" sz="1700" b="0" i="0">
              <a:solidFill>
                <a:srgbClr val="000000"/>
              </a:solidFill>
              <a:effectLst/>
              <a:latin typeface="LiberationSerif"/>
            </a:endParaRPr>
          </a:p>
          <a:p>
            <a:r>
              <a:rPr lang="en-US" sz="1700" b="0" i="0">
                <a:solidFill>
                  <a:srgbClr val="231F20"/>
                </a:solidFill>
                <a:effectLst/>
                <a:latin typeface="LiberationSerif"/>
              </a:rPr>
              <a:t>Eskimos, </a:t>
            </a:r>
            <a:r>
              <a:rPr lang="en-US" sz="1700" b="0" i="0">
                <a:solidFill>
                  <a:schemeClr val="accent5"/>
                </a:solidFill>
                <a:effectLst/>
                <a:latin typeface="LiberationSerif"/>
              </a:rPr>
              <a:t>Arabs</a:t>
            </a:r>
            <a:r>
              <a:rPr lang="en-US" sz="1700" b="0" i="0">
                <a:solidFill>
                  <a:srgbClr val="231F20"/>
                </a:solidFill>
                <a:effectLst/>
                <a:latin typeface="LiberationSerif"/>
              </a:rPr>
              <a:t> and Chinese are</a:t>
            </a:r>
            <a:r>
              <a:rPr lang="en-US" sz="1700">
                <a:latin typeface="LiberationSerif"/>
              </a:rPr>
              <a:t> </a:t>
            </a:r>
            <a:r>
              <a:rPr lang="en-US" sz="1700" b="0" i="0">
                <a:solidFill>
                  <a:schemeClr val="accent5"/>
                </a:solidFill>
                <a:effectLst/>
                <a:latin typeface="LiberationSerif"/>
              </a:rPr>
              <a:t>rarely affected</a:t>
            </a:r>
            <a:r>
              <a:rPr lang="en-US" sz="1700">
                <a:solidFill>
                  <a:schemeClr val="accent5"/>
                </a:solidFill>
                <a:latin typeface="LiberationSerif"/>
              </a:rPr>
              <a:t> </a:t>
            </a:r>
          </a:p>
          <a:p>
            <a:endParaRPr lang="en-US" sz="1700">
              <a:solidFill>
                <a:schemeClr val="accent5"/>
              </a:solidFill>
              <a:latin typeface="LiberationSerif"/>
            </a:endParaRPr>
          </a:p>
          <a:p>
            <a:r>
              <a:rPr lang="en-US" sz="1700" b="0" i="0">
                <a:solidFill>
                  <a:srgbClr val="231F20"/>
                </a:solidFill>
                <a:effectLst/>
                <a:latin typeface="LiberationSerif"/>
              </a:rPr>
              <a:t>The tendency for sarcoid to present in the spring and summer  </a:t>
            </a:r>
          </a:p>
          <a:p>
            <a:pPr marL="0" indent="0">
              <a:buNone/>
            </a:pPr>
            <a:r>
              <a:rPr lang="en-US" sz="1700" b="0" i="0">
                <a:solidFill>
                  <a:srgbClr val="231F20"/>
                </a:solidFill>
                <a:effectLst/>
                <a:latin typeface="LiberationSerif"/>
              </a:rPr>
              <a:t>has led to speculation about the role of infective agents (next slide)</a:t>
            </a:r>
            <a:endParaRPr lang="en-US" sz="1700">
              <a:latin typeface="LiberationSerif"/>
            </a:endParaRPr>
          </a:p>
          <a:p>
            <a:pPr marL="0" indent="0">
              <a:buNone/>
            </a:pPr>
            <a:endParaRPr lang="en-US" sz="1700">
              <a:latin typeface="LiberationSerif"/>
            </a:endParaRPr>
          </a:p>
          <a:p>
            <a:r>
              <a:rPr lang="en-US" sz="1700">
                <a:solidFill>
                  <a:srgbClr val="231F20"/>
                </a:solidFill>
                <a:latin typeface="LiberationSerif"/>
              </a:rPr>
              <a:t>Sarcoidosis occurs </a:t>
            </a:r>
            <a:r>
              <a:rPr lang="en-US" sz="1700">
                <a:solidFill>
                  <a:schemeClr val="accent1"/>
                </a:solidFill>
                <a:latin typeface="LiberationSerif"/>
              </a:rPr>
              <a:t>less frequently in Smokers </a:t>
            </a:r>
            <a:endParaRPr lang="en-US" sz="1700" b="0" i="0">
              <a:solidFill>
                <a:schemeClr val="accent1"/>
              </a:solidFill>
              <a:effectLst/>
              <a:latin typeface="LiberationSerif"/>
            </a:endParaRPr>
          </a:p>
          <a:p>
            <a:pPr marL="0" indent="0">
              <a:buNone/>
            </a:pPr>
            <a:br>
              <a:rPr lang="en-US" sz="1700">
                <a:latin typeface="LiberationSerif"/>
              </a:rPr>
            </a:br>
            <a:br>
              <a:rPr lang="en-US" sz="1700"/>
            </a:br>
            <a:br>
              <a:rPr lang="en-US" sz="1700"/>
            </a:br>
            <a:r>
              <a:rPr lang="en-US" sz="1700"/>
              <a:t> </a:t>
            </a:r>
            <a:br>
              <a:rPr lang="en-US" sz="1700"/>
            </a:br>
            <a:br>
              <a:rPr lang="en-US" sz="1700"/>
            </a:br>
            <a:endParaRPr lang="en-US" sz="1700"/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95F31CA-41E0-42E4-A73C-723E9C1C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800" y="2984770"/>
            <a:ext cx="3540721" cy="34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9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CBF0-D998-481C-A247-7E6F1AF4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1083-D6D9-4A68-8876-27019AEC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78102" cy="3416300"/>
          </a:xfrm>
        </p:spPr>
        <p:txBody>
          <a:bodyPr>
            <a:normAutofit/>
          </a:bodyPr>
          <a:lstStyle/>
          <a:p>
            <a:r>
              <a:rPr lang="en-US" sz="1800" b="1" i="0">
                <a:solidFill>
                  <a:schemeClr val="accent1"/>
                </a:solidFill>
                <a:effectLst/>
              </a:rPr>
              <a:t>Angiotensin-converting enzyme (ACE) </a:t>
            </a:r>
            <a:r>
              <a:rPr lang="en-US" sz="1800" b="0" i="0">
                <a:solidFill>
                  <a:srgbClr val="000000"/>
                </a:solidFill>
                <a:effectLst/>
              </a:rPr>
              <a:t>is elevated in serum in about 50% to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80% of patients. This test helps support the diagnosis. However, other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pulmonary diseases may cause an elevation in this enzyme </a:t>
            </a:r>
            <a:r>
              <a:rPr lang="en-US" sz="1800" b="0" i="0">
                <a:solidFill>
                  <a:schemeClr val="accent6"/>
                </a:solidFill>
                <a:effectLst/>
              </a:rPr>
              <a:t>(lacks sensitivity and</a:t>
            </a:r>
            <a:br>
              <a:rPr lang="en-US" sz="1800" b="0" i="0">
                <a:solidFill>
                  <a:schemeClr val="accent6"/>
                </a:solidFill>
                <a:effectLst/>
              </a:rPr>
            </a:br>
            <a:r>
              <a:rPr lang="en-US" sz="1800" b="0" i="0">
                <a:solidFill>
                  <a:schemeClr val="accent6"/>
                </a:solidFill>
                <a:effectLst/>
              </a:rPr>
              <a:t>specificity).</a:t>
            </a:r>
          </a:p>
          <a:p>
            <a:r>
              <a:rPr lang="en-US" sz="1800" b="0" i="0">
                <a:solidFill>
                  <a:schemeClr val="accent5"/>
                </a:solidFill>
                <a:effectLst/>
              </a:rPr>
              <a:t>Hypercalciuria</a:t>
            </a:r>
            <a:r>
              <a:rPr lang="en-US" sz="1800" b="0" i="0">
                <a:solidFill>
                  <a:srgbClr val="000000"/>
                </a:solidFill>
                <a:effectLst/>
              </a:rPr>
              <a:t> and </a:t>
            </a:r>
            <a:r>
              <a:rPr lang="en-US" sz="1800" b="0" i="0">
                <a:solidFill>
                  <a:schemeClr val="accent2"/>
                </a:solidFill>
                <a:effectLst/>
              </a:rPr>
              <a:t>hypercalcemia</a:t>
            </a:r>
            <a:r>
              <a:rPr lang="en-US" sz="1800" b="0" i="0">
                <a:solidFill>
                  <a:srgbClr val="000000"/>
                </a:solidFill>
                <a:effectLst/>
              </a:rPr>
              <a:t> are common.</a:t>
            </a:r>
          </a:p>
          <a:p>
            <a:r>
              <a:rPr lang="en-US" sz="1800" b="1" i="0">
                <a:solidFill>
                  <a:schemeClr val="accent1"/>
                </a:solidFill>
                <a:effectLst/>
              </a:rPr>
              <a:t>PFTs</a:t>
            </a:r>
            <a:r>
              <a:rPr lang="en-US" sz="1800" b="0" i="0">
                <a:solidFill>
                  <a:srgbClr val="000000"/>
                </a:solidFill>
                <a:effectLst/>
              </a:rPr>
              <a:t>: decreased lung volumes (VC and TLC) – 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restrictive </a:t>
            </a:r>
            <a:r>
              <a:rPr lang="en-US">
                <a:solidFill>
                  <a:schemeClr val="accent1"/>
                </a:solidFill>
              </a:rPr>
              <a:t>character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 decreased DLCO (diffusing capacity for carbon monoxide)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 decreased or normal FEV1/FVC ratio</a:t>
            </a:r>
            <a:r>
              <a:rPr lang="en-US"/>
              <a:t> – </a:t>
            </a:r>
            <a:r>
              <a:rPr lang="en-US">
                <a:solidFill>
                  <a:schemeClr val="accent1"/>
                </a:solidFill>
              </a:rPr>
              <a:t>obstructive character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5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5463-C8E9-4F63-B6C1-03DADC14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BE8F-BC94-49C0-A0BE-5ED30454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0" i="0">
                <a:solidFill>
                  <a:srgbClr val="000000"/>
                </a:solidFill>
                <a:effectLst/>
              </a:rPr>
              <a:t>Most cases resolve or 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significantly improve spontaneously </a:t>
            </a:r>
            <a:r>
              <a:rPr lang="en-US" sz="1800" b="0" i="0">
                <a:solidFill>
                  <a:srgbClr val="000000"/>
                </a:solidFill>
                <a:effectLst/>
              </a:rPr>
              <a:t>in 2 years and </a:t>
            </a:r>
            <a:r>
              <a:rPr lang="en-US" sz="1800" b="0" i="0">
                <a:solidFill>
                  <a:schemeClr val="accent5"/>
                </a:solidFill>
                <a:effectLst/>
              </a:rPr>
              <a:t>do not</a:t>
            </a:r>
            <a:br>
              <a:rPr lang="en-US" sz="1800" b="0" i="0">
                <a:solidFill>
                  <a:schemeClr val="accent5"/>
                </a:solidFill>
                <a:effectLst/>
              </a:rPr>
            </a:br>
            <a:r>
              <a:rPr lang="en-US" sz="1800" b="0" i="0">
                <a:solidFill>
                  <a:schemeClr val="accent5"/>
                </a:solidFill>
                <a:effectLst/>
              </a:rPr>
              <a:t>require treatment. </a:t>
            </a:r>
            <a:r>
              <a:rPr lang="en-US" sz="1800" b="0" i="0">
                <a:solidFill>
                  <a:schemeClr val="tx1"/>
                </a:solidFill>
                <a:effectLst/>
              </a:rPr>
              <a:t>however </a:t>
            </a:r>
            <a:r>
              <a:rPr lang="en-US" sz="1800" b="0" i="0">
                <a:solidFill>
                  <a:srgbClr val="231F20"/>
                </a:solidFill>
                <a:effectLst/>
              </a:rPr>
              <a:t>Patients who present with acute illness and erythema nodosum 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should receive NSAIDs</a:t>
            </a:r>
            <a:r>
              <a:rPr lang="en-US">
                <a:solidFill>
                  <a:schemeClr val="accent1"/>
                </a:solidFill>
              </a:rPr>
              <a:t> for symptomatic relief </a:t>
            </a:r>
            <a:br>
              <a:rPr lang="en-US"/>
            </a:br>
            <a:br>
              <a:rPr lang="en-US" sz="1800" b="0" i="0">
                <a:solidFill>
                  <a:schemeClr val="accent5"/>
                </a:solidFill>
                <a:effectLst/>
              </a:rPr>
            </a:br>
            <a:endParaRPr lang="en-US" sz="1800" b="0" i="0">
              <a:solidFill>
                <a:schemeClr val="accent5"/>
              </a:solidFill>
              <a:effectLst/>
            </a:endParaRPr>
          </a:p>
          <a:p>
            <a:r>
              <a:rPr lang="en-US" sz="1800" b="1" i="0">
                <a:solidFill>
                  <a:schemeClr val="accent4"/>
                </a:solidFill>
                <a:effectLst/>
              </a:rPr>
              <a:t>Systemic corticosteroids are the treatment of choice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. The indications for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treatment are unclear. However, patients who are symptomatic or have active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lung disease, pulmonary function deterioration, conduction disturbances, or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severe skin or eye involvement should be treated.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endParaRPr lang="en-US" sz="1800" b="0" i="0">
              <a:solidFill>
                <a:srgbClr val="000000"/>
              </a:solidFill>
              <a:effectLst/>
            </a:endParaRPr>
          </a:p>
          <a:p>
            <a:r>
              <a:rPr lang="en-US" sz="1800" b="0" i="0">
                <a:solidFill>
                  <a:schemeClr val="accent5"/>
                </a:solidFill>
                <a:effectLst/>
              </a:rPr>
              <a:t>Methotrexate or other immunosuppressive agents </a:t>
            </a:r>
            <a:r>
              <a:rPr lang="en-US" sz="1800" b="0" i="0">
                <a:solidFill>
                  <a:srgbClr val="000000"/>
                </a:solidFill>
                <a:effectLst/>
              </a:rPr>
              <a:t>can be used in patients with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0">
                <a:solidFill>
                  <a:srgbClr val="000000"/>
                </a:solidFill>
                <a:effectLst/>
              </a:rPr>
              <a:t>progressive disease refractory to corticosteroids.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Content Placeholder 4" descr="A picture containing cat, indoor, mammal, domestic cat&#10;&#10;Description automatically generated">
            <a:extLst>
              <a:ext uri="{FF2B5EF4-FFF2-40B4-BE49-F238E27FC236}">
                <a16:creationId xmlns:a16="http://schemas.microsoft.com/office/drawing/2014/main" id="{92E67F3D-F9A2-4A49-8DC5-E922C2C7A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" r="6475" b="2"/>
          <a:stretch/>
        </p:blipFill>
        <p:spPr>
          <a:xfrm>
            <a:off x="5198337" y="918051"/>
            <a:ext cx="6443181" cy="5250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05D4DF6A-25EC-4B62-9BF3-19BB8BE2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754" y="2318368"/>
            <a:ext cx="3133725" cy="2218089"/>
          </a:xfr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19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CC16-C3FF-43EF-B7DA-9B839802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Recourses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04C8-C48D-41A3-B44C-73572DAD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i="0">
                <a:effectLst/>
              </a:rPr>
              <a:t>Davidson’s Principles and Practice of Medicine</a:t>
            </a:r>
            <a:r>
              <a:rPr lang="en-US"/>
              <a:t> 23</a:t>
            </a:r>
            <a:r>
              <a:rPr lang="en-US" baseline="30000"/>
              <a:t>rd</a:t>
            </a:r>
            <a:r>
              <a:rPr lang="en-US"/>
              <a:t>  edition</a:t>
            </a:r>
          </a:p>
          <a:p>
            <a:pPr>
              <a:lnSpc>
                <a:spcPct val="90000"/>
              </a:lnSpc>
            </a:pPr>
            <a:r>
              <a:rPr lang="en-US"/>
              <a:t>Robbins Basic pathology 10</a:t>
            </a:r>
            <a:r>
              <a:rPr lang="en-US" baseline="30000"/>
              <a:t>th</a:t>
            </a:r>
            <a:r>
              <a:rPr lang="en-US"/>
              <a:t> edition </a:t>
            </a:r>
          </a:p>
          <a:p>
            <a:pPr>
              <a:lnSpc>
                <a:spcPct val="90000"/>
              </a:lnSpc>
            </a:pPr>
            <a:r>
              <a:rPr lang="en-US"/>
              <a:t>MedStudy internal medicine core 18</a:t>
            </a:r>
            <a:r>
              <a:rPr lang="en-US" baseline="30000"/>
              <a:t>th</a:t>
            </a:r>
            <a:r>
              <a:rPr lang="en-US"/>
              <a:t> edition </a:t>
            </a:r>
          </a:p>
          <a:p>
            <a:pPr>
              <a:lnSpc>
                <a:spcPct val="90000"/>
              </a:lnSpc>
            </a:pPr>
            <a:r>
              <a:rPr lang="en-US"/>
              <a:t>Step-up to medicine 5</a:t>
            </a:r>
            <a:r>
              <a:rPr lang="en-US" baseline="30000"/>
              <a:t>th</a:t>
            </a:r>
            <a:r>
              <a:rPr lang="en-US"/>
              <a:t> edition </a:t>
            </a:r>
          </a:p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Herold G. </a:t>
            </a:r>
            <a:r>
              <a:rPr lang="en-US" b="0" i="1">
                <a:effectLst/>
              </a:rPr>
              <a:t>Internal Medicine</a:t>
            </a:r>
            <a:r>
              <a:rPr lang="en-US" b="0" i="0">
                <a:effectLst/>
              </a:rPr>
              <a:t>. Cologne, Germany: Herold G; 2014</a:t>
            </a:r>
          </a:p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Mayo Clinic </a:t>
            </a:r>
            <a:r>
              <a:rPr lang="en-US" i="0">
                <a:effectLst/>
              </a:rPr>
              <a:t>Internal Medicine</a:t>
            </a:r>
            <a:br>
              <a:rPr lang="en-US"/>
            </a:br>
            <a:endParaRPr lang="en-US"/>
          </a:p>
        </p:txBody>
      </p:sp>
      <p:pic>
        <p:nvPicPr>
          <p:cNvPr id="11" name="Picture 10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85286C9F-4D56-47FC-8730-F6F55D0A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7" y="3000375"/>
            <a:ext cx="4652963" cy="2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38AC-BFD7-4C0F-A2B4-28A89830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DCE4-57B6-4C36-B76C-71580217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LiberationSerif"/>
              </a:rPr>
              <a:t>Etiology is </a:t>
            </a:r>
            <a:r>
              <a:rPr lang="en-US">
                <a:solidFill>
                  <a:schemeClr val="accent1"/>
                </a:solidFill>
                <a:latin typeface="LiberationSerif"/>
              </a:rPr>
              <a:t>unknown</a:t>
            </a:r>
            <a:r>
              <a:rPr lang="en-US">
                <a:latin typeface="LiberationSerif"/>
              </a:rPr>
              <a:t> !</a:t>
            </a:r>
          </a:p>
          <a:p>
            <a:r>
              <a:rPr lang="en-US" i="0">
                <a:solidFill>
                  <a:srgbClr val="000000"/>
                </a:solidFill>
                <a:effectLst/>
                <a:latin typeface="LiberationSerif"/>
              </a:rPr>
              <a:t>several lines of evidence suggest that it is a disease of disordered immune regulation in </a:t>
            </a:r>
            <a:r>
              <a:rPr lang="en-US" i="0">
                <a:solidFill>
                  <a:schemeClr val="accent1"/>
                </a:solidFill>
                <a:effectLst/>
                <a:latin typeface="LiberationSerif"/>
              </a:rPr>
              <a:t>genetically predisposed </a:t>
            </a:r>
            <a:r>
              <a:rPr lang="en-US" i="0">
                <a:solidFill>
                  <a:srgbClr val="000000"/>
                </a:solidFill>
                <a:effectLst/>
                <a:latin typeface="LiberationSerif"/>
              </a:rPr>
              <a:t>individuals exposed to certain </a:t>
            </a:r>
            <a:r>
              <a:rPr lang="en-US" i="0">
                <a:solidFill>
                  <a:schemeClr val="accent5"/>
                </a:solidFill>
                <a:effectLst/>
                <a:latin typeface="LiberationSerif"/>
              </a:rPr>
              <a:t>environmental agents</a:t>
            </a:r>
          </a:p>
          <a:p>
            <a:r>
              <a:rPr lang="en-US" sz="1800" b="0" i="0">
                <a:solidFill>
                  <a:schemeClr val="accent1"/>
                </a:solidFill>
                <a:effectLst/>
                <a:latin typeface="LiberationSerif"/>
              </a:rPr>
              <a:t>Genetic susceptibility </a:t>
            </a:r>
            <a:r>
              <a:rPr lang="en-US" sz="1800" b="0" i="0">
                <a:solidFill>
                  <a:srgbClr val="231F20"/>
                </a:solidFill>
                <a:effectLst/>
                <a:latin typeface="LiberationSerif"/>
              </a:rPr>
              <a:t>is supported by familial clustering; a range of </a:t>
            </a:r>
            <a:r>
              <a:rPr lang="en-US" sz="1800" b="0" i="0">
                <a:solidFill>
                  <a:schemeClr val="accent1"/>
                </a:solidFill>
                <a:effectLst/>
                <a:latin typeface="LiberationSerif"/>
              </a:rPr>
              <a:t>class II HLA alleles </a:t>
            </a:r>
            <a:r>
              <a:rPr lang="en-US" sz="1800" b="0" i="0">
                <a:solidFill>
                  <a:srgbClr val="231F20"/>
                </a:solidFill>
                <a:effectLst/>
                <a:latin typeface="LiberationSerif"/>
              </a:rPr>
              <a:t>confer</a:t>
            </a:r>
            <a:r>
              <a:rPr lang="en-US">
                <a:solidFill>
                  <a:srgbClr val="231F20"/>
                </a:solidFill>
                <a:latin typeface="LiberationSerif"/>
              </a:rPr>
              <a:t> </a:t>
            </a:r>
            <a:r>
              <a:rPr lang="en-US" sz="1800" b="0" i="0">
                <a:solidFill>
                  <a:srgbClr val="231F20"/>
                </a:solidFill>
                <a:effectLst/>
                <a:latin typeface="LiberationSerif"/>
              </a:rPr>
              <a:t>protection from, or susceptibility</a:t>
            </a:r>
            <a:r>
              <a:rPr lang="en-US" sz="1800" b="0" i="0">
                <a:solidFill>
                  <a:schemeClr val="accent5"/>
                </a:solidFill>
                <a:effectLst/>
                <a:latin typeface="LiberationSerif"/>
              </a:rPr>
              <a:t> (HLA-DRB1)</a:t>
            </a:r>
            <a:r>
              <a:rPr lang="en-US" sz="1800" b="0" i="0">
                <a:solidFill>
                  <a:srgbClr val="231F20"/>
                </a:solidFill>
                <a:effectLst/>
                <a:latin typeface="LiberationSerif"/>
              </a:rPr>
              <a:t> to the condition.</a:t>
            </a:r>
            <a:endParaRPr lang="en-US">
              <a:solidFill>
                <a:srgbClr val="231F20"/>
              </a:solidFill>
              <a:latin typeface="LiberationSerif"/>
            </a:endParaRPr>
          </a:p>
          <a:p>
            <a:r>
              <a:rPr lang="en-US" sz="1800">
                <a:latin typeface="LiberationSerif"/>
              </a:rPr>
              <a:t>Micro organisms (</a:t>
            </a:r>
            <a:r>
              <a:rPr lang="en-US" i="0">
                <a:solidFill>
                  <a:schemeClr val="accent5"/>
                </a:solidFill>
                <a:effectLst/>
                <a:latin typeface="LiberationSerif"/>
              </a:rPr>
              <a:t>environmental agents</a:t>
            </a:r>
            <a:r>
              <a:rPr lang="en-US" sz="1800">
                <a:latin typeface="LiberationSerif"/>
              </a:rPr>
              <a:t>) that their </a:t>
            </a:r>
            <a:r>
              <a:rPr lang="en-US" sz="1800">
                <a:solidFill>
                  <a:schemeClr val="accent1"/>
                </a:solidFill>
                <a:latin typeface="LiberationSerif"/>
              </a:rPr>
              <a:t>antigens</a:t>
            </a:r>
            <a:r>
              <a:rPr lang="en-US" sz="1800">
                <a:latin typeface="LiberationSerif"/>
              </a:rPr>
              <a:t> are thought to have a role: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err="1">
                <a:latin typeface="LiberationSerif"/>
              </a:rPr>
              <a:t>M.Tuberculosis</a:t>
            </a:r>
            <a:r>
              <a:rPr lang="en-US" b="1">
                <a:latin typeface="LiberationSerif"/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b="1">
                <a:latin typeface="LiberationSerif"/>
              </a:rPr>
              <a:t>Borrelia Burgdorferi (Lyme Disease)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b="1">
                <a:latin typeface="LiberationSerif"/>
              </a:rPr>
              <a:t>Human Herpes Virus 8 (HHV8)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b="1" err="1">
                <a:latin typeface="LiberationSerif"/>
              </a:rPr>
              <a:t>Proprionibacterium</a:t>
            </a:r>
            <a:r>
              <a:rPr lang="en-US" sz="1600" b="1">
                <a:latin typeface="LiberationSerif"/>
              </a:rPr>
              <a:t>  Acne </a:t>
            </a:r>
            <a:br>
              <a:rPr lang="en-US">
                <a:latin typeface="LiberationSerif"/>
              </a:rPr>
            </a:br>
            <a:endParaRPr lang="en-US">
              <a:solidFill>
                <a:schemeClr val="accent1"/>
              </a:solidFill>
              <a:latin typeface="LiberationSerif"/>
            </a:endParaRP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9E53135-BFAF-493C-95BA-C76CF2EC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4" y="4593315"/>
            <a:ext cx="3476625" cy="2264685"/>
          </a:xfrm>
          <a:prstGeom prst="rect">
            <a:avLst/>
          </a:prstGeom>
        </p:spPr>
      </p:pic>
      <p:pic>
        <p:nvPicPr>
          <p:cNvPr id="26" name="Picture 25" descr="A picture containing arrow&#10;&#10;Description automatically generated">
            <a:extLst>
              <a:ext uri="{FF2B5EF4-FFF2-40B4-BE49-F238E27FC236}">
                <a16:creationId xmlns:a16="http://schemas.microsoft.com/office/drawing/2014/main" id="{A7A1644E-53BD-4E86-AC2C-ECD11433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67" y="3528612"/>
            <a:ext cx="2275633" cy="18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0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ECCA-1DFA-4ED3-B301-540D5BD4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5CE8-E37C-48E9-AAAD-D55A1C78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382840" cy="3868321"/>
          </a:xfrm>
        </p:spPr>
        <p:txBody>
          <a:bodyPr/>
          <a:lstStyle/>
          <a:p>
            <a:r>
              <a:rPr lang="en-US"/>
              <a:t> normally the dendritic cells and macrophages </a:t>
            </a:r>
            <a:r>
              <a:rPr lang="en-US">
                <a:solidFill>
                  <a:schemeClr val="accent1"/>
                </a:solidFill>
              </a:rPr>
              <a:t>(antigen presenting cells) </a:t>
            </a:r>
            <a:r>
              <a:rPr lang="en-US">
                <a:solidFill>
                  <a:schemeClr val="tx1"/>
                </a:solidFill>
              </a:rPr>
              <a:t>represent the </a:t>
            </a:r>
            <a:r>
              <a:rPr lang="en-US">
                <a:solidFill>
                  <a:schemeClr val="accent5"/>
                </a:solidFill>
              </a:rPr>
              <a:t>pathogen antigen </a:t>
            </a:r>
            <a:r>
              <a:rPr lang="en-US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accent1"/>
                </a:solidFill>
              </a:rPr>
              <a:t>naive CD4+ T cell </a:t>
            </a:r>
            <a:r>
              <a:rPr lang="en-US">
                <a:solidFill>
                  <a:schemeClr val="tx1"/>
                </a:solidFill>
              </a:rPr>
              <a:t>and release </a:t>
            </a:r>
            <a:r>
              <a:rPr lang="en-US">
                <a:solidFill>
                  <a:schemeClr val="accent5"/>
                </a:solidFill>
              </a:rPr>
              <a:t>cytokines </a:t>
            </a:r>
            <a:r>
              <a:rPr lang="en-US">
                <a:solidFill>
                  <a:schemeClr val="tx1"/>
                </a:solidFill>
              </a:rPr>
              <a:t>which stimulate the activation and proliferation of the naive T cells to </a:t>
            </a:r>
            <a:r>
              <a:rPr lang="en-US" b="0" i="0">
                <a:solidFill>
                  <a:schemeClr val="accent1"/>
                </a:solidFill>
                <a:effectLst/>
              </a:rPr>
              <a:t>CD4+ T</a:t>
            </a:r>
            <a:r>
              <a:rPr lang="en-US" b="0" i="0" baseline="-25000">
                <a:solidFill>
                  <a:schemeClr val="accent1"/>
                </a:solidFill>
                <a:effectLst/>
              </a:rPr>
              <a:t>H</a:t>
            </a:r>
            <a:r>
              <a:rPr lang="en-US" b="0" i="0">
                <a:solidFill>
                  <a:schemeClr val="accent1"/>
                </a:solidFill>
                <a:effectLst/>
              </a:rPr>
              <a:t>1 cells </a:t>
            </a:r>
            <a:r>
              <a:rPr lang="en-US" b="0" i="0">
                <a:solidFill>
                  <a:schemeClr val="tx1"/>
                </a:solidFill>
                <a:effectLst/>
              </a:rPr>
              <a:t>which</a:t>
            </a:r>
            <a:r>
              <a:rPr lang="en-US" b="0" i="0">
                <a:solidFill>
                  <a:srgbClr val="000000"/>
                </a:solidFill>
                <a:effectLst/>
              </a:rPr>
              <a:t> will release more </a:t>
            </a:r>
            <a:r>
              <a:rPr lang="en-US">
                <a:solidFill>
                  <a:schemeClr val="accent5"/>
                </a:solidFill>
              </a:rPr>
              <a:t>IL-2</a:t>
            </a:r>
            <a:r>
              <a:rPr lang="en-US">
                <a:solidFill>
                  <a:srgbClr val="000000"/>
                </a:solidFill>
              </a:rPr>
              <a:t> for further proliferation and </a:t>
            </a:r>
            <a:r>
              <a:rPr lang="en-US" b="0" i="0">
                <a:solidFill>
                  <a:schemeClr val="accent5"/>
                </a:solidFill>
                <a:effectLst/>
                <a:latin typeface="Meta Serif Office Pro"/>
              </a:rPr>
              <a:t>IFN-</a:t>
            </a:r>
            <a:r>
              <a:rPr lang="el-GR" b="0" i="0">
                <a:solidFill>
                  <a:schemeClr val="accent5"/>
                </a:solidFill>
                <a:effectLst/>
                <a:latin typeface="Times New Roman" panose="02020603050405020304" pitchFamily="18" charset="0"/>
              </a:rPr>
              <a:t>γ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>
                <a:solidFill>
                  <a:srgbClr val="000000"/>
                </a:solidFill>
              </a:rPr>
              <a:t>resulting in macrophages activation </a:t>
            </a:r>
            <a:r>
              <a:rPr lang="en-US">
                <a:solidFill>
                  <a:schemeClr val="accent1"/>
                </a:solidFill>
              </a:rPr>
              <a:t>(T cell mediated immune response )</a:t>
            </a:r>
          </a:p>
          <a:p>
            <a:r>
              <a:rPr lang="en-US">
                <a:solidFill>
                  <a:schemeClr val="accent5"/>
                </a:solidFill>
              </a:rPr>
              <a:t>In sarcoidosis</a:t>
            </a:r>
            <a:r>
              <a:rPr lang="en-US">
                <a:solidFill>
                  <a:schemeClr val="tx1"/>
                </a:solidFill>
              </a:rPr>
              <a:t>, the CD4+ T cell response to </a:t>
            </a:r>
            <a:r>
              <a:rPr lang="en-US">
                <a:solidFill>
                  <a:schemeClr val="accent5"/>
                </a:solidFill>
              </a:rPr>
              <a:t>unknown antigen</a:t>
            </a:r>
            <a:r>
              <a:rPr lang="en-US">
                <a:solidFill>
                  <a:schemeClr val="tx1"/>
                </a:solidFill>
              </a:rPr>
              <a:t>, the T cell meditated immune response will lead to form small nodules </a:t>
            </a:r>
            <a:r>
              <a:rPr lang="en-US">
                <a:solidFill>
                  <a:schemeClr val="accent1"/>
                </a:solidFill>
              </a:rPr>
              <a:t>(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non-caseating</a:t>
            </a:r>
            <a:br>
              <a:rPr lang="en-US" sz="1800" b="0" i="0">
                <a:solidFill>
                  <a:schemeClr val="accent1"/>
                </a:solidFill>
                <a:effectLst/>
              </a:rPr>
            </a:br>
            <a:r>
              <a:rPr lang="en-US" sz="1800" b="0" i="0">
                <a:solidFill>
                  <a:schemeClr val="accent1"/>
                </a:solidFill>
                <a:effectLst/>
              </a:rPr>
              <a:t>granulomas)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in any organ and trigger an inflammation in heathy tissue </a:t>
            </a:r>
            <a:r>
              <a:rPr lang="en-US">
                <a:solidFill>
                  <a:schemeClr val="accent1"/>
                </a:solidFill>
              </a:rPr>
              <a:t>(autoimmune disease)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HLA II gene polymorphism </a:t>
            </a:r>
            <a:r>
              <a:rPr lang="en-US">
                <a:solidFill>
                  <a:schemeClr val="accent1"/>
                </a:solidFill>
              </a:rPr>
              <a:t>(HLA-DRB1) </a:t>
            </a:r>
            <a:r>
              <a:rPr lang="en-US">
                <a:solidFill>
                  <a:schemeClr val="tx1"/>
                </a:solidFill>
              </a:rPr>
              <a:t>with </a:t>
            </a:r>
            <a:r>
              <a:rPr lang="en-US">
                <a:solidFill>
                  <a:schemeClr val="accent5"/>
                </a:solidFill>
              </a:rPr>
              <a:t>environmental factors </a:t>
            </a:r>
            <a:r>
              <a:rPr lang="en-US">
                <a:solidFill>
                  <a:schemeClr val="tx1"/>
                </a:solidFill>
              </a:rPr>
              <a:t>(discussed earlier ) are thought to have a role</a:t>
            </a:r>
          </a:p>
        </p:txBody>
      </p:sp>
    </p:spTree>
    <p:extLst>
      <p:ext uri="{BB962C8B-B14F-4D97-AF65-F5344CB8AC3E}">
        <p14:creationId xmlns:p14="http://schemas.microsoft.com/office/powerpoint/2010/main" val="13308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C802-A911-4D0B-AB68-1E7CA6CE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Non-caseating granulomas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70F5-E940-47CB-BBB4-810033CE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i="0">
                <a:solidFill>
                  <a:schemeClr val="accent1"/>
                </a:solidFill>
                <a:effectLst/>
              </a:rPr>
              <a:t>non-caseating granulomas </a:t>
            </a:r>
            <a:r>
              <a:rPr lang="en-US" sz="1800" b="0" i="0">
                <a:solidFill>
                  <a:schemeClr val="tx1"/>
                </a:solidFill>
                <a:effectLst/>
              </a:rPr>
              <a:t>are different from the 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“caseating”(e.g. TB) </a:t>
            </a:r>
            <a:r>
              <a:rPr lang="en-US" sz="1800" b="0" i="0">
                <a:solidFill>
                  <a:schemeClr val="tx1"/>
                </a:solidFill>
                <a:effectLst/>
              </a:rPr>
              <a:t>by the absences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 </a:t>
            </a:r>
            <a:r>
              <a:rPr lang="en-US" sz="1800" b="0" i="0">
                <a:solidFill>
                  <a:schemeClr val="tx1"/>
                </a:solidFill>
                <a:effectLst/>
              </a:rPr>
              <a:t>of</a:t>
            </a:r>
            <a:r>
              <a:rPr lang="en-US" sz="1800" b="0" i="0">
                <a:solidFill>
                  <a:schemeClr val="accent1"/>
                </a:solidFill>
                <a:effectLst/>
              </a:rPr>
              <a:t> </a:t>
            </a:r>
            <a:r>
              <a:rPr lang="en-US" sz="1800" b="0" i="0">
                <a:solidFill>
                  <a:schemeClr val="accent5"/>
                </a:solidFill>
                <a:effectLst/>
              </a:rPr>
              <a:t>necrotic tissue </a:t>
            </a:r>
            <a:r>
              <a:rPr lang="en-US" sz="1800" b="0" i="0">
                <a:solidFill>
                  <a:schemeClr val="tx1"/>
                </a:solidFill>
                <a:effectLst/>
              </a:rPr>
              <a:t>in the center </a:t>
            </a:r>
          </a:p>
          <a:p>
            <a:pPr marL="0" indent="0">
              <a:buNone/>
            </a:pPr>
            <a:endParaRPr lang="en-US" sz="1800" b="0" i="0">
              <a:solidFill>
                <a:schemeClr val="tx1"/>
              </a:solidFill>
              <a:effectLst/>
            </a:endParaRPr>
          </a:p>
          <a:p>
            <a:r>
              <a:rPr lang="en-US">
                <a:solidFill>
                  <a:schemeClr val="tx1"/>
                </a:solidFill>
              </a:rPr>
              <a:t>The center is formed by </a:t>
            </a:r>
            <a:r>
              <a:rPr lang="en-US">
                <a:solidFill>
                  <a:schemeClr val="accent1"/>
                </a:solidFill>
              </a:rPr>
              <a:t>large multinucleated cell /giant cell </a:t>
            </a:r>
            <a:r>
              <a:rPr lang="en-US">
                <a:solidFill>
                  <a:schemeClr val="tx1"/>
                </a:solidFill>
              </a:rPr>
              <a:t>(fused macrophages)and epithelioid cells. Inclusion “ </a:t>
            </a:r>
            <a:r>
              <a:rPr lang="en-US">
                <a:solidFill>
                  <a:schemeClr val="accent5"/>
                </a:solidFill>
              </a:rPr>
              <a:t>asteroid bodies</a:t>
            </a:r>
            <a:r>
              <a:rPr lang="en-US">
                <a:solidFill>
                  <a:schemeClr val="tx1"/>
                </a:solidFill>
              </a:rPr>
              <a:t>” and  </a:t>
            </a:r>
            <a:r>
              <a:rPr lang="en-US" err="1">
                <a:solidFill>
                  <a:schemeClr val="accent5"/>
                </a:solidFill>
              </a:rPr>
              <a:t>schaumann</a:t>
            </a:r>
            <a:r>
              <a:rPr lang="en-US">
                <a:solidFill>
                  <a:schemeClr val="accent5"/>
                </a:solidFill>
              </a:rPr>
              <a:t> bodies </a:t>
            </a:r>
            <a:r>
              <a:rPr lang="en-US">
                <a:solidFill>
                  <a:schemeClr val="tx1"/>
                </a:solidFill>
              </a:rPr>
              <a:t>are seen within. And it’s surrounded by fibroblast, mast cells, monocytes and lymphocytes (the outer layer ) 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The giant cells release </a:t>
            </a:r>
            <a:r>
              <a:rPr lang="en-US">
                <a:solidFill>
                  <a:schemeClr val="accent1"/>
                </a:solidFill>
              </a:rPr>
              <a:t>1-alpha hydroxylase                </a:t>
            </a:r>
            <a:r>
              <a:rPr lang="en-US">
                <a:solidFill>
                  <a:schemeClr val="tx1"/>
                </a:solidFill>
              </a:rPr>
              <a:t>activated vitamin D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             Ca </a:t>
            </a:r>
            <a:r>
              <a:rPr lang="en-US">
                <a:solidFill>
                  <a:schemeClr val="tx1"/>
                </a:solidFill>
              </a:rPr>
              <a:t>absorption</a:t>
            </a:r>
            <a:r>
              <a:rPr lang="en-US">
                <a:solidFill>
                  <a:schemeClr val="accent1"/>
                </a:solidFill>
              </a:rPr>
              <a:t>              </a:t>
            </a:r>
            <a:r>
              <a:rPr lang="en-US">
                <a:solidFill>
                  <a:schemeClr val="accent2"/>
                </a:solidFill>
              </a:rPr>
              <a:t>hypercalcemia.</a:t>
            </a:r>
          </a:p>
          <a:p>
            <a:pPr marL="0" indent="0">
              <a:buNone/>
            </a:pPr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23D3BB4-39DF-463A-9A2E-3EA753B50864}"/>
              </a:ext>
            </a:extLst>
          </p:cNvPr>
          <p:cNvSpPr/>
          <p:nvPr/>
        </p:nvSpPr>
        <p:spPr>
          <a:xfrm>
            <a:off x="6346589" y="5453697"/>
            <a:ext cx="727969" cy="128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5B2BA5-B539-4EF0-A534-3035391DFC18}"/>
              </a:ext>
            </a:extLst>
          </p:cNvPr>
          <p:cNvSpPr/>
          <p:nvPr/>
        </p:nvSpPr>
        <p:spPr>
          <a:xfrm rot="16200000">
            <a:off x="7012919" y="5363085"/>
            <a:ext cx="281188" cy="15791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7C3A21F-3334-4722-B669-0D1E0600245E}"/>
              </a:ext>
            </a:extLst>
          </p:cNvPr>
          <p:cNvSpPr/>
          <p:nvPr/>
        </p:nvSpPr>
        <p:spPr>
          <a:xfrm>
            <a:off x="1483418" y="5749452"/>
            <a:ext cx="727969" cy="128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6475AAE-9F21-427F-9DB5-53BA29B3386B}"/>
              </a:ext>
            </a:extLst>
          </p:cNvPr>
          <p:cNvSpPr/>
          <p:nvPr/>
        </p:nvSpPr>
        <p:spPr>
          <a:xfrm rot="16200000">
            <a:off x="2149748" y="5655666"/>
            <a:ext cx="281188" cy="15791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CB53A4D-DCFB-4253-AB8E-546F00502234}"/>
              </a:ext>
            </a:extLst>
          </p:cNvPr>
          <p:cNvSpPr/>
          <p:nvPr/>
        </p:nvSpPr>
        <p:spPr>
          <a:xfrm>
            <a:off x="4106255" y="5749453"/>
            <a:ext cx="727969" cy="128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Content Placeholder 3" descr="Parathyroid: Calcium and Bone Metabolism (Physiology) Flashcards | Memorang">
            <a:extLst>
              <a:ext uri="{FF2B5EF4-FFF2-40B4-BE49-F238E27FC236}">
                <a16:creationId xmlns:a16="http://schemas.microsoft.com/office/drawing/2014/main" id="{E50CB47E-9EDA-4DEC-8560-F1124FF6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4607" y="1183974"/>
            <a:ext cx="6391533" cy="4490051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8A0D36-4831-4658-BF05-81DFFDB3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epithelioid cells will secrete cytokines which recruit fibroblast to contribute to fibrosis and they produce ACE and release cytokines (to recruit more immune cells)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479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4ECB8-0C1A-4F57-870D-AB960DD7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Non-caseating granulomas</a:t>
            </a:r>
          </a:p>
        </p:txBody>
      </p:sp>
      <p:pic>
        <p:nvPicPr>
          <p:cNvPr id="13" name="Content Placeholder 12" descr="A picture containing text, rug&#10;&#10;Description automatically generated">
            <a:extLst>
              <a:ext uri="{FF2B5EF4-FFF2-40B4-BE49-F238E27FC236}">
                <a16:creationId xmlns:a16="http://schemas.microsoft.com/office/drawing/2014/main" id="{CCF123B6-7E65-4B66-985D-BF3DB6C25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971488"/>
            <a:ext cx="6470907" cy="29119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91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02D9-C5CE-4625-841D-37792562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Non-caseating granulomas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F736394-BFCB-453D-B91B-2032CAEFA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942" y="2355675"/>
            <a:ext cx="8660116" cy="4292776"/>
          </a:xfrm>
        </p:spPr>
      </p:pic>
    </p:spTree>
    <p:extLst>
      <p:ext uri="{BB962C8B-B14F-4D97-AF65-F5344CB8AC3E}">
        <p14:creationId xmlns:p14="http://schemas.microsoft.com/office/powerpoint/2010/main" val="2070485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Ion Boardroom</vt:lpstr>
      <vt:lpstr>SARCOIDOSIS</vt:lpstr>
      <vt:lpstr> </vt:lpstr>
      <vt:lpstr>epidemiology</vt:lpstr>
      <vt:lpstr>etiology</vt:lpstr>
      <vt:lpstr>pathophysiology</vt:lpstr>
      <vt:lpstr>Non-caseating granulomas </vt:lpstr>
      <vt:lpstr>PowerPoint Presentation</vt:lpstr>
      <vt:lpstr>Non-caseating granulomas</vt:lpstr>
      <vt:lpstr>Non-caseating granulomas</vt:lpstr>
      <vt:lpstr>Clinical</vt:lpstr>
      <vt:lpstr>PowerPoint Presentation</vt:lpstr>
      <vt:lpstr>Symptoms </vt:lpstr>
      <vt:lpstr> Constitutional symptoms  </vt:lpstr>
      <vt:lpstr>Pulmonary symptoms </vt:lpstr>
      <vt:lpstr>Extra-Pulmonary manifestation </vt:lpstr>
      <vt:lpstr>skin</vt:lpstr>
      <vt:lpstr>Erythema Nodosum</vt:lpstr>
      <vt:lpstr>lupus Pernio</vt:lpstr>
      <vt:lpstr>eyes</vt:lpstr>
      <vt:lpstr>Heart</vt:lpstr>
      <vt:lpstr>Extra-Pulmonary symptoms (count.)</vt:lpstr>
      <vt:lpstr>Nervous system</vt:lpstr>
      <vt:lpstr>Subtypes and variants </vt:lpstr>
      <vt:lpstr> Löfgren syndrome  </vt:lpstr>
      <vt:lpstr>heerfordt’s syndrome</vt:lpstr>
      <vt:lpstr>Diagnosis</vt:lpstr>
      <vt:lpstr>CXR</vt:lpstr>
      <vt:lpstr>Sarcoidosis stages </vt:lpstr>
      <vt:lpstr>High resolution CT-scan</vt:lpstr>
      <vt:lpstr>Laboratory </vt:lpstr>
      <vt:lpstr>treatment</vt:lpstr>
      <vt:lpstr>PowerPoint Presentation</vt:lpstr>
      <vt:lpstr>Recourses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SARCOIDOSIS</dc:title>
  <dc:creator>AHMAD AHMAD</dc:creator>
  <cp:revision>1</cp:revision>
  <dcterms:created xsi:type="dcterms:W3CDTF">2020-11-18T00:29:37Z</dcterms:created>
  <dcterms:modified xsi:type="dcterms:W3CDTF">2020-11-18T10:07:36Z</dcterms:modified>
</cp:coreProperties>
</file>