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sldIdLst>
    <p:sldId id="256" r:id="rId2"/>
    <p:sldId id="280" r:id="rId3"/>
    <p:sldId id="281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94" r:id="rId13"/>
    <p:sldId id="292" r:id="rId14"/>
    <p:sldId id="295" r:id="rId15"/>
    <p:sldId id="293" r:id="rId16"/>
    <p:sldId id="296" r:id="rId17"/>
    <p:sldId id="297" r:id="rId18"/>
    <p:sldId id="298" r:id="rId19"/>
    <p:sldId id="301" r:id="rId20"/>
    <p:sldId id="300" r:id="rId21"/>
    <p:sldId id="303" r:id="rId22"/>
    <p:sldId id="304" r:id="rId23"/>
    <p:sldId id="305" r:id="rId24"/>
    <p:sldId id="306" r:id="rId25"/>
    <p:sldId id="307" r:id="rId26"/>
    <p:sldId id="309" r:id="rId27"/>
    <p:sldId id="310" r:id="rId28"/>
    <p:sldId id="308" r:id="rId2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16"/>
    <p:restoredTop sz="94583"/>
  </p:normalViewPr>
  <p:slideViewPr>
    <p:cSldViewPr>
      <p:cViewPr>
        <p:scale>
          <a:sx n="67" d="100"/>
          <a:sy n="67" d="100"/>
        </p:scale>
        <p:origin x="1888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17284E-2667-4EC5-A2F1-32B484C5FF92}" type="datetimeFigureOut">
              <a:rPr lang="ar-JO" smtClean="0"/>
              <a:pPr/>
              <a:t>2690727992‏/3220979320‏/0040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490BD6-D73F-4073-BD0D-8E5DF38D2D6E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7007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90BD6-D73F-4073-BD0D-8E5DF38D2D6E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464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4C36-A3DD-4F65-806E-55592C05031B}" type="datetimeFigureOut">
              <a:rPr lang="ar-JO" smtClean="0"/>
              <a:pPr/>
              <a:t>2690727992‏/3220979176‏/0040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5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c.mnscu.edu/programs/dept/chem/V.25/page_id_31251.html" TargetMode="External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34280" y="908720"/>
            <a:ext cx="8458200" cy="1470025"/>
          </a:xfrm>
        </p:spPr>
        <p:txBody>
          <a:bodyPr>
            <a:no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Qualitative Tests for Carbohydrates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500082" y="5063056"/>
            <a:ext cx="10144164" cy="2038352"/>
          </a:xfrm>
        </p:spPr>
        <p:txBody>
          <a:bodyPr>
            <a:normAutofit/>
          </a:bodyPr>
          <a:lstStyle/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Nesrin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Mwafi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rtl="0"/>
            <a:r>
              <a:rPr lang="ar-JO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Biochemistry &amp; Molecular Biology Department </a:t>
            </a:r>
          </a:p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Medicine,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Mutah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</a:t>
            </a:r>
          </a:p>
          <a:p>
            <a:pPr rtl="0">
              <a:lnSpc>
                <a:spcPct val="90000"/>
              </a:lnSpc>
            </a:pPr>
            <a:endParaRPr lang="ar-JO" dirty="0"/>
          </a:p>
        </p:txBody>
      </p:sp>
      <p:pic>
        <p:nvPicPr>
          <p:cNvPr id="6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133326"/>
            <a:ext cx="1143008" cy="1295410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-32" y="0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1" r="12791"/>
          <a:stretch/>
        </p:blipFill>
        <p:spPr>
          <a:xfrm>
            <a:off x="3151212" y="2455448"/>
            <a:ext cx="3024336" cy="2286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Reducing Sugar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Sugars are classified as either reducing or non-reducing depending upon the presence of potentially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free anomeric carbon or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carbonyl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group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reducing groups are involved in the formation of glycosidic linkage, the sugar belongs to the non- reducing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category 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reducing property is mainly due to the ability of these sugars to reduce metal ions such as copper to form insoluble cuprous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oxide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All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monosaccharides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are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reducing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sugars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, along with some disaccharides, oligosaccharides, and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polysaccharides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304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  Tests for Carbohydrates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There are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 number of chemical tests for detection of carbohydrates, determining their properties and, possibly, their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identity: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Molisch Test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the general test for carbohydrates </a:t>
            </a: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Iodine Test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used to differentiate simple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sugars (mono/disaccharides)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and polysaccharides</a:t>
            </a: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Benedict’s Test and Barfoed’s Test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used to differentiate reducing from non-reducing sugars.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Seliwanoff Test: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used to distinguish ketoses from aldoses</a:t>
            </a: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45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Molisch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>
                <a:latin typeface="Arial" charset="0"/>
                <a:ea typeface="Arial" charset="0"/>
                <a:cs typeface="Arial" charset="0"/>
              </a:rPr>
              <a:t>Principle</a:t>
            </a:r>
            <a:r>
              <a:rPr lang="en-US" altLang="en-US" u="sng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when carbohydrates are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treated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with </a:t>
            </a:r>
            <a:r>
              <a:rPr lang="en-US" altLang="en-US" b="1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concentrated sulphuric acid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(H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SO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), they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 undergo dehydration to give furfural derivatives. These compounds condense with </a:t>
            </a:r>
            <a:r>
              <a:rPr lang="en-US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α-</a:t>
            </a:r>
            <a:r>
              <a:rPr lang="en-US" b="1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naphthol</a:t>
            </a:r>
            <a:r>
              <a:rPr lang="en-US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(Molisch reagent)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to form colored products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generally a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purple/violet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ring at the interface of the two layers.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Pentoses yield furfural while Hexoses yield 5-Hydroxy methyl furfurals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17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Molisch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Procedure: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Take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2 ml of carbohydrate solution in a clean and dry test tube. Add 2 drops of Molisch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reagent (ethanolic </a:t>
            </a:r>
            <a:r>
              <a:rPr lang="en-US" sz="2800" dirty="0">
                <a:sym typeface="Symbol" charset="2"/>
              </a:rPr>
              <a:t></a:t>
            </a:r>
            <a:r>
              <a:rPr lang="en-GB" sz="2800" dirty="0"/>
              <a:t> </a:t>
            </a:r>
            <a:r>
              <a:rPr lang="en-GB" sz="2800" dirty="0" smtClean="0"/>
              <a:t>-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aphthol) and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mix.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Tilt the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test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tube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at a 45 degree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angle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and add carefully </a:t>
            </a:r>
            <a:r>
              <a:rPr lang="en-US" altLang="en-US" sz="2800" dirty="0" smtClean="0">
                <a:latin typeface="Arial" charset="0"/>
                <a:ea typeface="Arial" charset="0"/>
                <a:cs typeface="Arial" charset="0"/>
              </a:rPr>
              <a:t>2ml </a:t>
            </a: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of concentrated sulphuric acid along the side of the test tube so as to form 2 layers. 	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59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Molisch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3999958" cy="5500726"/>
          </a:xfrm>
        </p:spPr>
        <p:txBody>
          <a:bodyPr>
            <a:noAutofit/>
          </a:bodyPr>
          <a:lstStyle/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An appearance of reddish violet or purple colored ring at the junction of two liquids is observed in </a:t>
            </a:r>
            <a:r>
              <a:rPr lang="en-US" altLang="en-US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 positive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 Molisch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test</a:t>
            </a:r>
          </a:p>
          <a:p>
            <a:pPr>
              <a:buFont typeface="Arial" charset="0"/>
              <a:buNone/>
            </a:pPr>
            <a:endParaRPr lang="en-US" altLang="en-US" sz="2400" b="1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endParaRPr lang="en-US" sz="24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69" y="1988840"/>
            <a:ext cx="3312502" cy="35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42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C00000"/>
                </a:solidFill>
              </a:rPr>
              <a:t>Molisch Test</a:t>
            </a:r>
            <a:endParaRPr lang="ar-JO" sz="48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 smtClean="0">
                <a:latin typeface="Arial" charset="0"/>
                <a:ea typeface="Arial" charset="0"/>
                <a:cs typeface="Arial" charset="0"/>
              </a:rPr>
              <a:t>Interpretation: </a:t>
            </a:r>
            <a:r>
              <a:rPr lang="en-US" altLang="en-US" sz="3500" dirty="0" smtClean="0">
                <a:latin typeface="Arial" charset="0"/>
                <a:ea typeface="Arial" charset="0"/>
                <a:cs typeface="Arial" charset="0"/>
              </a:rPr>
              <a:t>This </a:t>
            </a:r>
            <a:r>
              <a:rPr lang="en-US" altLang="en-US" sz="3500" dirty="0">
                <a:latin typeface="Arial" charset="0"/>
                <a:ea typeface="Arial" charset="0"/>
                <a:cs typeface="Arial" charset="0"/>
              </a:rPr>
              <a:t>is a </a:t>
            </a:r>
            <a:r>
              <a:rPr lang="en-US" altLang="en-US" sz="35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sensitive</a:t>
            </a:r>
            <a:r>
              <a:rPr lang="en-US" altLang="en-US" sz="3500" dirty="0">
                <a:latin typeface="Arial" charset="0"/>
                <a:ea typeface="Arial" charset="0"/>
                <a:cs typeface="Arial" charset="0"/>
              </a:rPr>
              <a:t> but a </a:t>
            </a:r>
            <a:r>
              <a:rPr lang="en-US" altLang="en-US" sz="3500" b="1" dirty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non-specific</a:t>
            </a:r>
            <a:r>
              <a:rPr lang="en-US" altLang="en-US" sz="3500" dirty="0">
                <a:latin typeface="Arial" charset="0"/>
                <a:ea typeface="Arial" charset="0"/>
                <a:cs typeface="Arial" charset="0"/>
              </a:rPr>
              <a:t> test and is given positive by all types of carbohydrates. If the oligosaccharides or polysaccharides are present they are first </a:t>
            </a:r>
            <a:r>
              <a:rPr lang="en-US" altLang="en-US" sz="3500" dirty="0" smtClean="0">
                <a:latin typeface="Arial" charset="0"/>
                <a:ea typeface="Arial" charset="0"/>
                <a:cs typeface="Arial" charset="0"/>
              </a:rPr>
              <a:t>hydrolyzed </a:t>
            </a:r>
            <a:r>
              <a:rPr lang="en-US" altLang="en-US" sz="3500" dirty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altLang="en-US" sz="3500" dirty="0" smtClean="0">
                <a:latin typeface="Arial" charset="0"/>
                <a:ea typeface="Arial" charset="0"/>
                <a:cs typeface="Arial" charset="0"/>
              </a:rPr>
              <a:t>monosaccharides </a:t>
            </a:r>
            <a:r>
              <a:rPr lang="en-US" altLang="en-US" sz="3500" dirty="0">
                <a:latin typeface="Arial" charset="0"/>
                <a:ea typeface="Arial" charset="0"/>
                <a:cs typeface="Arial" charset="0"/>
              </a:rPr>
              <a:t>which are then dehydrated to give the test positive. 	</a:t>
            </a: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107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Iodine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980728"/>
            <a:ext cx="8424936" cy="587729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This is a test for polysaccharides such as starch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9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Principle</a:t>
            </a:r>
            <a:r>
              <a:rPr lang="en-US" sz="2400" u="sng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Iodine forms a coordinate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complex between the helically coiled polysaccharide chain and iodine centrally located within the helix due to adsorption. The color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of the complex obtained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depends upon the length of the unbranched or linear chain available for complex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formation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 smtClean="0">
                <a:latin typeface="Arial" charset="0"/>
                <a:ea typeface="Arial" charset="0"/>
                <a:cs typeface="Arial" charset="0"/>
              </a:rPr>
              <a:t>Interpretation</a:t>
            </a:r>
            <a:r>
              <a:rPr lang="en-US" altLang="en-US" sz="2400" u="sng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altLang="en-US" sz="24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Glycogen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: gives reddish brown color whereas </a:t>
            </a:r>
            <a:r>
              <a:rPr lang="en-US" altLang="en-US" sz="2400" b="1" dirty="0" smtClean="0">
                <a:solidFill>
                  <a:srgbClr val="0000CC"/>
                </a:solidFill>
                <a:latin typeface="Arial" charset="0"/>
                <a:ea typeface="Arial" charset="0"/>
                <a:cs typeface="Arial" charset="0"/>
              </a:rPr>
              <a:t>starch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gives purple black or deep blue color  </a:t>
            </a: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848672" y="4726885"/>
            <a:ext cx="3187824" cy="2158499"/>
            <a:chOff x="2843808" y="4653136"/>
            <a:chExt cx="3187824" cy="2158499"/>
          </a:xfrm>
        </p:grpSpPr>
        <p:pic>
          <p:nvPicPr>
            <p:cNvPr id="7" name="Picture 2" descr="http://www.nku.edu/~whitsonma/Bio120LSite/Bio120LReviews/Bio120WebPics/Molecules%20of%20Life/StarchTestSm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4653136"/>
              <a:ext cx="3187824" cy="2010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067944" y="6228020"/>
              <a:ext cx="763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starch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24" y="6228020"/>
              <a:ext cx="782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iodine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32040" y="6165304"/>
              <a:ext cx="9509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Starch </a:t>
              </a:r>
              <a:br>
                <a:rPr lang="en-US" b="1" dirty="0" smtClean="0"/>
              </a:br>
              <a:r>
                <a:rPr lang="en-US" b="1" dirty="0" smtClean="0"/>
                <a:t>+ iodine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7535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Iodine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Monosaccharides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and Disaccharides are two small to trap the iodine molecules and do not form dark colored complexes.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Therefore, 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iodine test can be used to distinguish between mono/disaccharides and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polysaccharides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1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Procedure: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lace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2 mL of each solution to be tested in a test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tube. Add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2-3 drops of the Iodine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reagent and mix. Record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your results.</a:t>
            </a:r>
            <a:br>
              <a:rPr lang="en-US" sz="2600" dirty="0">
                <a:latin typeface="Arial" charset="0"/>
                <a:ea typeface="Arial" charset="0"/>
                <a:cs typeface="Arial" charset="0"/>
              </a:rPr>
            </a:b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448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Benedict’s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This test is for reducing sugars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which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are capable of reducing metal ions in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solution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Principle: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 In this  test, cupric ions (Cu</a:t>
            </a:r>
            <a:r>
              <a:rPr lang="en-US" sz="2800" baseline="30000" dirty="0" smtClean="0"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)(aqua blue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in solution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) found as copper </a:t>
            </a: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sulphate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CuSo</a:t>
            </a:r>
            <a:r>
              <a:rPr lang="en-US" sz="2800" baseline="-25000" dirty="0" smtClean="0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are reduced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to cuprous ions (Cu</a:t>
            </a:r>
            <a:r>
              <a:rPr lang="en-US" sz="2800" baseline="30000" dirty="0" smtClean="0">
                <a:latin typeface="Arial" charset="0"/>
                <a:ea typeface="Arial" charset="0"/>
                <a:cs typeface="Arial" charset="0"/>
              </a:rPr>
              <a:t>+1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) that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form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Cu</a:t>
            </a:r>
            <a:r>
              <a:rPr lang="en-US" sz="2800" baseline="-250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O copper oxide under alkaline conditions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which is a 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brick-red </a:t>
            </a:r>
            <a:r>
              <a:rPr lang="en-US" sz="28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precipitate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1165277" y="4941168"/>
            <a:ext cx="6935115" cy="1008112"/>
            <a:chOff x="1165277" y="4941168"/>
            <a:chExt cx="6935115" cy="100811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5277" y="4941168"/>
              <a:ext cx="6935115" cy="1008112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7217246" y="5430366"/>
              <a:ext cx="0" cy="28803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60607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Benedict’s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84784"/>
            <a:ext cx="3564302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Procedure: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Add 8 drops of carbohydrate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solution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5 ml of Benedict’s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reagent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and boil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over a flame or in a boiling water bath for 2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minute. Let the solution cool down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9" y="2060848"/>
            <a:ext cx="4773301" cy="357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07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 Carbohydrates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86412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Our Aim in this Lab:</a:t>
            </a:r>
          </a:p>
          <a:p>
            <a:pPr algn="l" rtl="0"/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characterize carbohydrates present in an unknown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solution</a:t>
            </a:r>
          </a:p>
          <a:p>
            <a:pPr marL="457200" indent="-457200" algn="l" rtl="0">
              <a:buFont typeface="+mj-lt"/>
              <a:buAutoNum type="arabicPeriod"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To distinguish between different carbohydrates based on various chemical assays (aldose/ketose, reducing/non-reducing sugar, polysaccharides/simple sugars….etc.  )</a:t>
            </a: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Benedict’s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Benedict’s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test is a semi quantitative test. The color formed depends upon the amount of reducing sugar present in the mixture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5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1991072" y="2996952"/>
            <a:ext cx="5029200" cy="3254008"/>
            <a:chOff x="1991072" y="2996952"/>
            <a:chExt cx="5029200" cy="3254008"/>
          </a:xfrm>
        </p:grpSpPr>
        <p:pic>
          <p:nvPicPr>
            <p:cNvPr id="7" name="Picture 2" descr="http://www.nku.edu/~whitsonma/Bio120LSite/Bio120LReviews/Bio120WebPics/Molecules%20of%20Life/SugarTestSm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1072" y="2996952"/>
              <a:ext cx="5029200" cy="324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876006" y="5867980"/>
              <a:ext cx="615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Neg.</a:t>
              </a:r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70918" y="5881628"/>
              <a:ext cx="829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0.5-1%</a:t>
              </a:r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79030" y="5877272"/>
              <a:ext cx="829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1.5-2%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65082" y="5867980"/>
              <a:ext cx="635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 2%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5917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Barfoed’s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268760"/>
            <a:ext cx="8424936" cy="5401501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The Barfoed’s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test is similar to the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Benedict’s test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but differs in the specific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reagent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used (copper (II) acetate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 1%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acetic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acid solution)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which is less reactive than the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Benedict’s reagent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Arial" charset="0"/>
                <a:ea typeface="Arial" charset="0"/>
                <a:cs typeface="Arial" charset="0"/>
              </a:rPr>
              <a:t>Principle</a:t>
            </a:r>
            <a:r>
              <a:rPr lang="en-US" altLang="en-US" sz="2400" b="1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reducing sugars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can reduce cupric ions even in acidic conditions. This test is used to distinguish reducing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monosaccharides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from disaccharides by </a:t>
            </a:r>
            <a:r>
              <a:rPr lang="en-US" altLang="en-US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controlling pH and time of heating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. Mono saccharides react very fast whereas disaccharides react very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slowly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As in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Benedict’s test,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primary reaction is the reduction of Cu</a:t>
            </a:r>
            <a:r>
              <a:rPr lang="en-US" sz="2400" baseline="30000" dirty="0"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ions to Cu</a:t>
            </a:r>
            <a:r>
              <a:rPr 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 which forms a brick red precipitate.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 smtClean="0"/>
              <a:t>       </a:t>
            </a:r>
            <a:endParaRPr lang="pt-BR" sz="600" dirty="0" smtClean="0"/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 smtClean="0"/>
              <a:t>        R</a:t>
            </a:r>
            <a:r>
              <a:rPr lang="pt-BR" sz="2800" b="1" dirty="0" smtClean="0">
                <a:solidFill>
                  <a:srgbClr val="0000CC"/>
                </a:solidFill>
              </a:rPr>
              <a:t>CHO</a:t>
            </a:r>
            <a:r>
              <a:rPr lang="pt-BR" sz="2800" dirty="0" smtClean="0"/>
              <a:t> </a:t>
            </a:r>
            <a:r>
              <a:rPr lang="pt-BR" sz="2800" dirty="0"/>
              <a:t>+ 2</a:t>
            </a:r>
            <a:r>
              <a:rPr lang="pt-BR" sz="2800" b="1" dirty="0">
                <a:solidFill>
                  <a:srgbClr val="C00000"/>
                </a:solidFill>
              </a:rPr>
              <a:t>Cu</a:t>
            </a:r>
            <a:r>
              <a:rPr lang="pt-BR" sz="2800" b="1" baseline="30000" dirty="0">
                <a:solidFill>
                  <a:srgbClr val="C00000"/>
                </a:solidFill>
              </a:rPr>
              <a:t>2+</a:t>
            </a:r>
            <a:r>
              <a:rPr lang="pt-BR" sz="2800" dirty="0"/>
              <a:t> + 2H</a:t>
            </a:r>
            <a:r>
              <a:rPr lang="pt-BR" sz="2800" baseline="-25000" dirty="0"/>
              <a:t>2</a:t>
            </a:r>
            <a:r>
              <a:rPr lang="pt-BR" sz="2800" dirty="0"/>
              <a:t>O → R</a:t>
            </a:r>
            <a:r>
              <a:rPr lang="pt-BR" sz="2800" b="1" dirty="0">
                <a:solidFill>
                  <a:srgbClr val="0000CC"/>
                </a:solidFill>
              </a:rPr>
              <a:t>COOH</a:t>
            </a:r>
            <a:r>
              <a:rPr lang="pt-BR" sz="2800" dirty="0"/>
              <a:t> + </a:t>
            </a:r>
            <a:r>
              <a:rPr lang="pt-BR" sz="2800" b="1" dirty="0">
                <a:solidFill>
                  <a:srgbClr val="C00000"/>
                </a:solidFill>
              </a:rPr>
              <a:t>Cu</a:t>
            </a:r>
            <a:r>
              <a:rPr lang="pt-BR" sz="2800" b="1" baseline="-25000" dirty="0">
                <a:solidFill>
                  <a:srgbClr val="C00000"/>
                </a:solidFill>
              </a:rPr>
              <a:t>2</a:t>
            </a:r>
            <a:r>
              <a:rPr lang="pt-BR" sz="2800" b="1" dirty="0">
                <a:solidFill>
                  <a:srgbClr val="C00000"/>
                </a:solidFill>
              </a:rPr>
              <a:t>O↓</a:t>
            </a:r>
            <a:r>
              <a:rPr lang="pt-BR" sz="2800" dirty="0"/>
              <a:t> + 4H</a:t>
            </a:r>
            <a:r>
              <a:rPr lang="pt-BR" sz="2800" baseline="30000" dirty="0"/>
              <a:t>+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132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Barfoed’s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4068358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Procedure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: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add 2 ml of carbohydrate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solution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2 ml of Barfoed‘s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reagent and keep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test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tube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in the boiling water bath for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2-3 minutes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only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Cool under running water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4536504" y="2393137"/>
            <a:ext cx="4572000" cy="3842216"/>
            <a:chOff x="4536504" y="2393137"/>
            <a:chExt cx="4572000" cy="3842216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4536504" y="5589240"/>
              <a:ext cx="45720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latin typeface="Calibri" charset="0"/>
                </a:rPr>
                <a:t>A scanty brick red precipitate is observed in a positive reaction. 	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935110" y="2393137"/>
              <a:ext cx="3810000" cy="2773347"/>
              <a:chOff x="4935110" y="2393137"/>
              <a:chExt cx="3810000" cy="277334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35110" y="2393137"/>
                <a:ext cx="3810000" cy="2362200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5213281" y="4787860"/>
                <a:ext cx="9827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negative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470031" y="4797152"/>
                <a:ext cx="918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positive</a:t>
                </a: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7512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Barfoed’s 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Interpretation: 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 smtClean="0">
              <a:latin typeface="Arial" charset="0"/>
              <a:ea typeface="Arial" charset="0"/>
              <a:cs typeface="Arial" charset="0"/>
            </a:endParaRP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The positive reaction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indicates the presence of a reducing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monosaccharide</a:t>
            </a: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600" dirty="0"/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On prolonged heating disaccharides can also give this test positive. Hence, the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solution should be boiled for 3 minutes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only.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8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Seliwanoff’s </a:t>
            </a:r>
            <a:r>
              <a:rPr lang="en-GB" dirty="0">
                <a:solidFill>
                  <a:srgbClr val="C00000"/>
                </a:solidFill>
              </a:rPr>
              <a:t>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Principle:</a:t>
            </a:r>
            <a:r>
              <a:rPr lang="en-US" sz="2400" b="1" dirty="0"/>
              <a:t> </a:t>
            </a:r>
            <a:r>
              <a:rPr lang="en-US" altLang="en-US" sz="2400" dirty="0" smtClean="0"/>
              <a:t>Keto </a:t>
            </a:r>
            <a:r>
              <a:rPr lang="en-US" altLang="en-US" sz="2400" dirty="0"/>
              <a:t>hexoses on treatment with hydrochloric acid form </a:t>
            </a:r>
            <a:r>
              <a:rPr lang="en-US" altLang="en-US" sz="2400" dirty="0" smtClean="0"/>
              <a:t>5-hydroxymethyl </a:t>
            </a:r>
            <a:r>
              <a:rPr lang="en-US" altLang="en-US" sz="2400" dirty="0"/>
              <a:t>furfural which on condensation with </a:t>
            </a:r>
            <a:r>
              <a:rPr lang="en-US" altLang="en-US" sz="2400" dirty="0" smtClean="0"/>
              <a:t>resorcinol (Seliwanoff reagent) </a:t>
            </a:r>
            <a:r>
              <a:rPr lang="en-US" altLang="en-US" sz="2400" dirty="0"/>
              <a:t>gives a cherry red colored </a:t>
            </a:r>
            <a:r>
              <a:rPr lang="en-US" altLang="en-US" sz="2400" dirty="0" smtClean="0"/>
              <a:t>complex</a:t>
            </a:r>
            <a:endParaRPr lang="en-US" altLang="en-US" sz="2400" dirty="0"/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Arial" charset="0"/>
                <a:ea typeface="Arial" charset="0"/>
                <a:cs typeface="Arial" charset="0"/>
              </a:rPr>
              <a:t>Procedure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: to 3 ml </a:t>
            </a:r>
            <a:r>
              <a:rPr lang="en-US" altLang="en-US" sz="2400" dirty="0" smtClean="0"/>
              <a:t>of </a:t>
            </a:r>
            <a:r>
              <a:rPr lang="en-US" altLang="en-US" sz="2400" dirty="0"/>
              <a:t>Seliwanoff </a:t>
            </a:r>
            <a:r>
              <a:rPr lang="en-US" altLang="en-US" sz="2400" dirty="0" smtClean="0"/>
              <a:t>reagent (resorcinol and HCL) </a:t>
            </a:r>
            <a:r>
              <a:rPr lang="en-US" altLang="en-US" sz="2400" dirty="0"/>
              <a:t>add 1ml of </a:t>
            </a:r>
            <a:r>
              <a:rPr lang="en-US" altLang="en-US" sz="2400" dirty="0" smtClean="0"/>
              <a:t>sugar like fructose</a:t>
            </a:r>
            <a:r>
              <a:rPr lang="en-US" altLang="en-US" sz="2400" dirty="0"/>
              <a:t>. </a:t>
            </a:r>
            <a:r>
              <a:rPr lang="en-US" altLang="en-US" sz="2400" dirty="0" smtClean="0"/>
              <a:t>Boil for 1- 2 min only then cool </a:t>
            </a:r>
            <a:r>
              <a:rPr lang="en-US" altLang="en-US" sz="2400" dirty="0"/>
              <a:t>the </a:t>
            </a:r>
            <a:r>
              <a:rPr lang="en-US" altLang="en-US" sz="2400" dirty="0" smtClean="0"/>
              <a:t>solution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403648" y="4293096"/>
            <a:ext cx="7164288" cy="2304256"/>
            <a:chOff x="1403648" y="4293096"/>
            <a:chExt cx="7164288" cy="230425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7130" y="4293096"/>
              <a:ext cx="592652" cy="1901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5782" y="4327661"/>
              <a:ext cx="587611" cy="1866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3995936" y="5229200"/>
              <a:ext cx="45720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latin typeface="Calibri" charset="0"/>
                </a:rPr>
                <a:t>A cherry red color is observed in a positive </a:t>
              </a:r>
              <a:r>
                <a:rPr lang="en-US" altLang="en-US" b="1" dirty="0" smtClean="0">
                  <a:latin typeface="Calibri" charset="0"/>
                </a:rPr>
                <a:t>reaction</a:t>
              </a:r>
              <a:r>
                <a:rPr lang="en-US" altLang="en-US" b="1" dirty="0">
                  <a:latin typeface="Calibri" charset="0"/>
                </a:rPr>
                <a:t>	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03648" y="6218728"/>
              <a:ext cx="9827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negative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99792" y="6228020"/>
              <a:ext cx="918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positive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4428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Seliwanoff’s </a:t>
            </a:r>
            <a:r>
              <a:rPr lang="en-GB" dirty="0">
                <a:solidFill>
                  <a:srgbClr val="C00000"/>
                </a:solidFill>
              </a:rPr>
              <a:t>Test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658" y="1456499"/>
            <a:ext cx="8424936" cy="5184576"/>
          </a:xfrm>
        </p:spPr>
        <p:txBody>
          <a:bodyPr>
            <a:norm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Interpretation: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100" b="1" dirty="0" smtClean="0">
              <a:latin typeface="Arial" charset="0"/>
              <a:ea typeface="Arial" charset="0"/>
              <a:cs typeface="Arial" charset="0"/>
            </a:endParaRP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This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test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gives positive result with ketohexoses like fructose and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fructose containing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sugars (e.g. sucrose)</a:t>
            </a: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This test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distinguishes between glucose and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fructose</a:t>
            </a: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51435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Overheating of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solution should be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avoided as aldoses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get converted to ketoses and give a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false positive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reaction with Seliwanoff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reagent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28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0832" y="71414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Classification of Unknown Sample</a:t>
            </a:r>
            <a:endParaRPr lang="ar-JO" sz="4000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1809321" y="1207487"/>
            <a:ext cx="5508103" cy="5162276"/>
            <a:chOff x="1809321" y="1207487"/>
            <a:chExt cx="5508103" cy="5162276"/>
          </a:xfrm>
        </p:grpSpPr>
        <p:grpSp>
          <p:nvGrpSpPr>
            <p:cNvPr id="17" name="Group 16"/>
            <p:cNvGrpSpPr/>
            <p:nvPr/>
          </p:nvGrpSpPr>
          <p:grpSpPr>
            <a:xfrm>
              <a:off x="1809321" y="1207487"/>
              <a:ext cx="5508103" cy="5162276"/>
              <a:chOff x="1809321" y="1207487"/>
              <a:chExt cx="5508103" cy="516227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809321" y="1207487"/>
                <a:ext cx="5508103" cy="5162276"/>
                <a:chOff x="1809321" y="1207487"/>
                <a:chExt cx="5508103" cy="5162276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809321" y="1207487"/>
                  <a:ext cx="5508103" cy="5162276"/>
                  <a:chOff x="1809321" y="1207487"/>
                  <a:chExt cx="5508103" cy="5162276"/>
                </a:xfrm>
              </p:grpSpPr>
              <p:pic>
                <p:nvPicPr>
                  <p:cNvPr id="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/>
                  <a:stretch>
                    <a:fillRect/>
                  </a:stretch>
                </p:blipFill>
                <p:spPr bwMode="auto">
                  <a:xfrm>
                    <a:off x="1809321" y="1207487"/>
                    <a:ext cx="5508103" cy="5162276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</p:pic>
              <p:sp>
                <p:nvSpPr>
                  <p:cNvPr id="12" name="Rectangle 11"/>
                  <p:cNvSpPr/>
                  <p:nvPr/>
                </p:nvSpPr>
                <p:spPr>
                  <a:xfrm>
                    <a:off x="4788024" y="1943856"/>
                    <a:ext cx="504056" cy="40502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4" name="Rectangle 13"/>
                <p:cNvSpPr/>
                <p:nvPr/>
              </p:nvSpPr>
              <p:spPr>
                <a:xfrm>
                  <a:off x="5040142" y="2044260"/>
                  <a:ext cx="351656" cy="152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Rectangle 15"/>
              <p:cNvSpPr/>
              <p:nvPr/>
            </p:nvSpPr>
            <p:spPr>
              <a:xfrm>
                <a:off x="4211960" y="2988568"/>
                <a:ext cx="1296144" cy="1901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No reaction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4067944" y="4174946"/>
              <a:ext cx="1296144" cy="1398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In 2-3 min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5648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Sugars Identification 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62880" y="1812776"/>
          <a:ext cx="8229600" cy="32004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Biochemical test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Glucose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Fructose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Maltose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Lactose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Sucrose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Molisch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Benedict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Barfoed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Seliwanoff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04678" y="249289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1880" y="2526804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4430" y="253099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73180" y="255004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06680" y="255004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23728" y="315964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95328" y="315964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47878" y="317869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19478" y="317869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648228" y="317869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85628" y="37890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57228" y="37890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85978" y="37890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38528" y="37890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10128" y="380809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123728" y="44367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95328" y="445579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85978" y="445579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1378" y="44748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572028" y="447484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33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Sugars Identification </a:t>
            </a:r>
            <a:endParaRPr lang="ar-JO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52791"/>
              </p:ext>
            </p:extLst>
          </p:nvPr>
        </p:nvGraphicFramePr>
        <p:xfrm>
          <a:off x="662880" y="1812776"/>
          <a:ext cx="8229600" cy="32004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Biochemical test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Glucose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Fructose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Maltose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Lactose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Sucrose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Molisch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Benedict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Barfoed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Seliwanoff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88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Classification of Carbohydrates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572140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Carbohydrates are “Sugars” or “Saccharides” consist of the empirical formula (CH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O)n where n ≥ 3.</a:t>
            </a:r>
          </a:p>
          <a:p>
            <a:pPr algn="l" rtl="0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Monosaccharides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 The building blocks of CHO which cannot be hydrolyzed into smaller units like glucose, galactose and fructose 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Disaccharides: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contain two monosaccharides covalently linked by glycosidic bond like sucrose  which consists of glucose and fructose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Oligosaccharides: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contain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3-10 units of 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monosaccharides covalently linked by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glycosidic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bond like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Raffinose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(a trisaccharide composed of galactose, glucose and fructose found in cabbage and broccoli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Polysaccharides: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are polymeric molecules composed of long chains of monosaccharides linked together via glycosidic bonds  like starch, cellulose and glycogen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425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Monosaccharides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572560" cy="5500726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They are classified according to the number of carbon atoms: trioses, tetroses, pentoses,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hexoses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…..etc.</a:t>
            </a: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Also classified according to the chemical nature of the carbonyl group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C=O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either to Aldoses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(the carbonyl group 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 aldehyde) or Ketoses (the carbonyl group is a ketone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CHO are called polyhydroxy aldehydes or ketones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Sugar derivatives (modified monosaccharides): sugar acids, sugar alcohols, deoxy sugars and amino sugars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72213"/>
              </p:ext>
            </p:extLst>
          </p:nvPr>
        </p:nvGraphicFramePr>
        <p:xfrm>
          <a:off x="2028056" y="4797152"/>
          <a:ext cx="499221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108"/>
                <a:gridCol w="2496108"/>
              </a:tblGrid>
              <a:tr h="3255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Monosaccharide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Sugar alcohol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255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Glyceraldehyde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Glycerol/glycerin </a:t>
                      </a:r>
                      <a:endParaRPr lang="en-US" dirty="0"/>
                    </a:p>
                  </a:txBody>
                  <a:tcPr/>
                </a:tc>
              </a:tr>
              <a:tr h="3255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Ribose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Ribitol </a:t>
                      </a:r>
                      <a:endParaRPr lang="en-US" dirty="0"/>
                    </a:p>
                  </a:txBody>
                  <a:tcPr/>
                </a:tc>
              </a:tr>
              <a:tr h="2708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Mannose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Mannitol </a:t>
                      </a:r>
                      <a:endParaRPr lang="en-US" dirty="0"/>
                    </a:p>
                  </a:txBody>
                  <a:tcPr/>
                </a:tc>
              </a:tr>
              <a:tr h="3255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Glucose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Sorbitol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Disaccharides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Maltose “malt sugar”: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consists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two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-glucose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units</a:t>
            </a:r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457200" indent="-457200" algn="l" rtl="0">
              <a:buFont typeface="+mj-lt"/>
              <a:buAutoNum type="arabicPeriod" startAt="2"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Lactose  “milk 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sugar”: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consists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glucose &amp;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galactose</a:t>
            </a:r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مجموعة 28"/>
          <p:cNvGrpSpPr/>
          <p:nvPr/>
        </p:nvGrpSpPr>
        <p:grpSpPr>
          <a:xfrm>
            <a:off x="1881336" y="1837049"/>
            <a:ext cx="5715000" cy="1807975"/>
            <a:chOff x="1643082" y="2786058"/>
            <a:chExt cx="5715000" cy="1807975"/>
          </a:xfrm>
        </p:grpSpPr>
        <p:pic>
          <p:nvPicPr>
            <p:cNvPr id="8" name="Picture 7" descr="fig  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82" y="2786058"/>
              <a:ext cx="5715000" cy="1600201"/>
            </a:xfrm>
            <a:prstGeom prst="rect">
              <a:avLst/>
            </a:prstGeom>
            <a:noFill/>
          </p:spPr>
        </p:pic>
        <p:grpSp>
          <p:nvGrpSpPr>
            <p:cNvPr id="9" name="مجموعة 27"/>
            <p:cNvGrpSpPr/>
            <p:nvPr/>
          </p:nvGrpSpPr>
          <p:grpSpPr>
            <a:xfrm>
              <a:off x="2643174" y="4286256"/>
              <a:ext cx="3700757" cy="307777"/>
              <a:chOff x="3127690" y="4478545"/>
              <a:chExt cx="3700757" cy="307777"/>
            </a:xfrm>
          </p:grpSpPr>
          <p:sp>
            <p:nvSpPr>
              <p:cNvPr id="10" name="مربع نص 12"/>
              <p:cNvSpPr txBox="1"/>
              <p:nvPr/>
            </p:nvSpPr>
            <p:spPr>
              <a:xfrm>
                <a:off x="3127690" y="4478545"/>
                <a:ext cx="37007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400" dirty="0" smtClean="0"/>
                  <a:t>α</a:t>
                </a:r>
                <a:r>
                  <a:rPr lang="en-US" sz="1400" dirty="0" smtClean="0"/>
                  <a:t>-D-</a:t>
                </a:r>
                <a:r>
                  <a:rPr lang="en-US" sz="1400" dirty="0" err="1" smtClean="0"/>
                  <a:t>glucopyranosyl</a:t>
                </a:r>
                <a:r>
                  <a:rPr lang="en-US" sz="1400" dirty="0" smtClean="0"/>
                  <a:t>-(1        4)-</a:t>
                </a:r>
                <a:r>
                  <a:rPr lang="el-GR" sz="1400" dirty="0" smtClean="0"/>
                  <a:t>α</a:t>
                </a:r>
                <a:r>
                  <a:rPr lang="en-US" sz="1400" dirty="0" smtClean="0"/>
                  <a:t>-D-</a:t>
                </a:r>
                <a:r>
                  <a:rPr lang="en-US" sz="1400" dirty="0" err="1" smtClean="0"/>
                  <a:t>glucopyranose</a:t>
                </a:r>
                <a:endParaRPr lang="en-GB" sz="1400" dirty="0"/>
              </a:p>
            </p:txBody>
          </p:sp>
          <p:cxnSp>
            <p:nvCxnSpPr>
              <p:cNvPr id="11" name="رابط كسهم مستقيم 26"/>
              <p:cNvCxnSpPr/>
              <p:nvPr/>
            </p:nvCxnSpPr>
            <p:spPr>
              <a:xfrm>
                <a:off x="4883152" y="4659521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مجموعة 44"/>
          <p:cNvGrpSpPr/>
          <p:nvPr/>
        </p:nvGrpSpPr>
        <p:grpSpPr>
          <a:xfrm>
            <a:off x="7308304" y="1916832"/>
            <a:ext cx="1364488" cy="646331"/>
            <a:chOff x="7143768" y="2939692"/>
            <a:chExt cx="1364488" cy="646331"/>
          </a:xfrm>
        </p:grpSpPr>
        <p:cxnSp>
          <p:nvCxnSpPr>
            <p:cNvPr id="13" name="رابط كسهم مستقيم 42"/>
            <p:cNvCxnSpPr/>
            <p:nvPr/>
          </p:nvCxnSpPr>
          <p:spPr>
            <a:xfrm rot="10800000" flipV="1">
              <a:off x="7143768" y="3286124"/>
              <a:ext cx="285752" cy="21431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مربع نص 43"/>
            <p:cNvSpPr txBox="1"/>
            <p:nvPr/>
          </p:nvSpPr>
          <p:spPr>
            <a:xfrm>
              <a:off x="7397246" y="2939692"/>
              <a:ext cx="11110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FF"/>
                  </a:solidFill>
                </a:rPr>
                <a:t>Reducing </a:t>
              </a:r>
            </a:p>
            <a:p>
              <a:pPr algn="ctr"/>
              <a:r>
                <a:rPr lang="en-US" b="1" dirty="0" smtClean="0">
                  <a:solidFill>
                    <a:srgbClr val="0000FF"/>
                  </a:solidFill>
                </a:rPr>
                <a:t>end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5" name="مجموعة 41"/>
          <p:cNvGrpSpPr/>
          <p:nvPr/>
        </p:nvGrpSpPr>
        <p:grpSpPr>
          <a:xfrm>
            <a:off x="4799529" y="4725144"/>
            <a:ext cx="3183277" cy="1781587"/>
            <a:chOff x="4817747" y="5000636"/>
            <a:chExt cx="3183277" cy="1781587"/>
          </a:xfrm>
        </p:grpSpPr>
        <p:grpSp>
          <p:nvGrpSpPr>
            <p:cNvPr id="16" name="مجموعة 37"/>
            <p:cNvGrpSpPr/>
            <p:nvPr/>
          </p:nvGrpSpPr>
          <p:grpSpPr>
            <a:xfrm>
              <a:off x="4817747" y="5000636"/>
              <a:ext cx="3183277" cy="1781587"/>
              <a:chOff x="4817747" y="5000636"/>
              <a:chExt cx="3183277" cy="1781587"/>
            </a:xfrm>
          </p:grpSpPr>
          <p:grpSp>
            <p:nvGrpSpPr>
              <p:cNvPr id="19" name="مجموعة 35"/>
              <p:cNvGrpSpPr/>
              <p:nvPr/>
            </p:nvGrpSpPr>
            <p:grpSpPr>
              <a:xfrm>
                <a:off x="4817747" y="5000636"/>
                <a:ext cx="3183277" cy="1781587"/>
                <a:chOff x="4817747" y="5000636"/>
                <a:chExt cx="3183277" cy="1781587"/>
              </a:xfrm>
            </p:grpSpPr>
            <p:grpSp>
              <p:nvGrpSpPr>
                <p:cNvPr id="21" name="مجموعة 29"/>
                <p:cNvGrpSpPr/>
                <p:nvPr/>
              </p:nvGrpSpPr>
              <p:grpSpPr>
                <a:xfrm>
                  <a:off x="4817747" y="5000636"/>
                  <a:ext cx="3183277" cy="1781587"/>
                  <a:chOff x="4817747" y="5000636"/>
                  <a:chExt cx="3183277" cy="1781587"/>
                </a:xfrm>
              </p:grpSpPr>
              <p:grpSp>
                <p:nvGrpSpPr>
                  <p:cNvPr id="23" name="مجموعة 24"/>
                  <p:cNvGrpSpPr/>
                  <p:nvPr/>
                </p:nvGrpSpPr>
                <p:grpSpPr>
                  <a:xfrm>
                    <a:off x="4817747" y="5000636"/>
                    <a:ext cx="3183277" cy="1781587"/>
                    <a:chOff x="4817747" y="5000636"/>
                    <a:chExt cx="3183277" cy="1781587"/>
                  </a:xfrm>
                </p:grpSpPr>
                <p:grpSp>
                  <p:nvGrpSpPr>
                    <p:cNvPr id="25" name="مجموعة 22"/>
                    <p:cNvGrpSpPr/>
                    <p:nvPr/>
                  </p:nvGrpSpPr>
                  <p:grpSpPr>
                    <a:xfrm>
                      <a:off x="4817747" y="5000636"/>
                      <a:ext cx="3183277" cy="1781587"/>
                      <a:chOff x="4817747" y="5000636"/>
                      <a:chExt cx="3183277" cy="1781587"/>
                    </a:xfrm>
                  </p:grpSpPr>
                  <p:grpSp>
                    <p:nvGrpSpPr>
                      <p:cNvPr id="27" name="مجموعة 19"/>
                      <p:cNvGrpSpPr/>
                      <p:nvPr/>
                    </p:nvGrpSpPr>
                    <p:grpSpPr>
                      <a:xfrm>
                        <a:off x="4817747" y="5000636"/>
                        <a:ext cx="3183277" cy="1781587"/>
                        <a:chOff x="4817747" y="5000636"/>
                        <a:chExt cx="3183277" cy="1781587"/>
                      </a:xfrm>
                    </p:grpSpPr>
                    <p:grpSp>
                      <p:nvGrpSpPr>
                        <p:cNvPr id="29" name="مجموعة 10"/>
                        <p:cNvGrpSpPr/>
                        <p:nvPr/>
                      </p:nvGrpSpPr>
                      <p:grpSpPr>
                        <a:xfrm>
                          <a:off x="4817747" y="5000636"/>
                          <a:ext cx="3183277" cy="1781587"/>
                          <a:chOff x="2674607" y="2504669"/>
                          <a:chExt cx="3183277" cy="1781587"/>
                        </a:xfrm>
                      </p:grpSpPr>
                      <p:pic>
                        <p:nvPicPr>
                          <p:cNvPr id="31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74607" y="2504669"/>
                            <a:ext cx="3183277" cy="1781587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</p:pic>
                      <p:sp>
                        <p:nvSpPr>
                          <p:cNvPr id="32" name="مربع نص 16"/>
                          <p:cNvSpPr txBox="1"/>
                          <p:nvPr/>
                        </p:nvSpPr>
                        <p:spPr>
                          <a:xfrm>
                            <a:off x="3806423" y="3807467"/>
                            <a:ext cx="336951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l-GR" sz="1400" b="1" dirty="0" smtClean="0">
                                <a:solidFill>
                                  <a:srgbClr val="0000FF"/>
                                </a:solidFill>
                              </a:rPr>
                              <a:t>β</a:t>
                            </a:r>
                            <a:r>
                              <a:rPr lang="en-US" sz="1400" b="1" dirty="0" smtClean="0">
                                <a:solidFill>
                                  <a:srgbClr val="0000FF"/>
                                </a:solidFill>
                              </a:rPr>
                              <a:t>-</a:t>
                            </a:r>
                            <a:endParaRPr lang="en-GB" sz="1400" b="1" dirty="0">
                              <a:solidFill>
                                <a:srgbClr val="0000FF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30" name="مستطيل 18"/>
                        <p:cNvSpPr/>
                        <p:nvPr/>
                      </p:nvSpPr>
                      <p:spPr>
                        <a:xfrm flipV="1">
                          <a:off x="6758172" y="6561514"/>
                          <a:ext cx="142876" cy="1428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 dirty="0">
                            <a:noFill/>
                          </a:endParaRPr>
                        </a:p>
                      </p:txBody>
                    </p:sp>
                  </p:grpSp>
                  <p:sp>
                    <p:nvSpPr>
                      <p:cNvPr id="28" name="مستطيل 21"/>
                      <p:cNvSpPr/>
                      <p:nvPr/>
                    </p:nvSpPr>
                    <p:spPr>
                      <a:xfrm flipV="1">
                        <a:off x="7572396" y="5814860"/>
                        <a:ext cx="214314" cy="2573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dirty="0">
                          <a:noFill/>
                        </a:endParaRPr>
                      </a:p>
                    </p:txBody>
                  </p:sp>
                </p:grpSp>
                <p:sp>
                  <p:nvSpPr>
                    <p:cNvPr id="26" name="مستطيل 23"/>
                    <p:cNvSpPr/>
                    <p:nvPr/>
                  </p:nvSpPr>
                  <p:spPr>
                    <a:xfrm flipV="1">
                      <a:off x="7550880" y="5304036"/>
                      <a:ext cx="214314" cy="257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dirty="0">
                        <a:noFill/>
                      </a:endParaRPr>
                    </a:p>
                  </p:txBody>
                </p:sp>
              </p:grpSp>
              <p:sp>
                <p:nvSpPr>
                  <p:cNvPr id="24" name="مستطيل 25"/>
                  <p:cNvSpPr/>
                  <p:nvPr/>
                </p:nvSpPr>
                <p:spPr>
                  <a:xfrm flipH="1">
                    <a:off x="7429520" y="5671982"/>
                    <a:ext cx="123994" cy="4571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>
                      <a:noFill/>
                    </a:endParaRPr>
                  </a:p>
                </p:txBody>
              </p:sp>
            </p:grpSp>
            <p:sp>
              <p:nvSpPr>
                <p:cNvPr id="22" name="مربع نص 34"/>
                <p:cNvSpPr txBox="1"/>
                <p:nvPr/>
              </p:nvSpPr>
              <p:spPr>
                <a:xfrm>
                  <a:off x="6688110" y="6494570"/>
                  <a:ext cx="300082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050" b="1" dirty="0" smtClean="0"/>
                    <a:t>β</a:t>
                  </a:r>
                  <a:r>
                    <a:rPr lang="en-US" sz="1050" b="1" dirty="0" smtClean="0"/>
                    <a:t>-</a:t>
                  </a:r>
                  <a:endParaRPr lang="en-GB" sz="1050" b="1" dirty="0"/>
                </a:p>
              </p:txBody>
            </p:sp>
          </p:grpSp>
          <p:sp>
            <p:nvSpPr>
              <p:cNvPr id="20" name="مربع نص 36"/>
              <p:cNvSpPr txBox="1"/>
              <p:nvPr/>
            </p:nvSpPr>
            <p:spPr>
              <a:xfrm>
                <a:off x="7363914" y="5554054"/>
                <a:ext cx="25840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50" b="1" dirty="0" smtClean="0">
                    <a:solidFill>
                      <a:srgbClr val="F587D8"/>
                    </a:solidFill>
                  </a:rPr>
                  <a:t>β</a:t>
                </a:r>
                <a:endParaRPr lang="en-GB" sz="1050" b="1" dirty="0">
                  <a:solidFill>
                    <a:srgbClr val="F587D8"/>
                  </a:solidFill>
                </a:endParaRPr>
              </a:p>
            </p:txBody>
          </p:sp>
        </p:grpSp>
        <p:sp>
          <p:nvSpPr>
            <p:cNvPr id="17" name="مربع نص 39"/>
            <p:cNvSpPr txBox="1"/>
            <p:nvPr/>
          </p:nvSpPr>
          <p:spPr>
            <a:xfrm>
              <a:off x="7351192" y="5332850"/>
              <a:ext cx="5538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OH</a:t>
              </a:r>
              <a:endParaRPr lang="en-GB" sz="1400" dirty="0"/>
            </a:p>
          </p:txBody>
        </p:sp>
        <p:sp>
          <p:nvSpPr>
            <p:cNvPr id="18" name="مربع نص 40"/>
            <p:cNvSpPr txBox="1"/>
            <p:nvPr/>
          </p:nvSpPr>
          <p:spPr>
            <a:xfrm>
              <a:off x="7239744" y="5742913"/>
              <a:ext cx="5538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H</a:t>
              </a:r>
              <a:endParaRPr lang="en-GB" sz="1400" dirty="0"/>
            </a:p>
          </p:txBody>
        </p:sp>
      </p:grpSp>
      <p:grpSp>
        <p:nvGrpSpPr>
          <p:cNvPr id="33" name="مجموعة 10"/>
          <p:cNvGrpSpPr/>
          <p:nvPr/>
        </p:nvGrpSpPr>
        <p:grpSpPr>
          <a:xfrm>
            <a:off x="1187624" y="4729507"/>
            <a:ext cx="3183277" cy="1781587"/>
            <a:chOff x="2674607" y="2504669"/>
            <a:chExt cx="3183277" cy="1781587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74607" y="2504669"/>
              <a:ext cx="3183277" cy="1781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مربع نص 33"/>
            <p:cNvSpPr txBox="1"/>
            <p:nvPr/>
          </p:nvSpPr>
          <p:spPr>
            <a:xfrm>
              <a:off x="3801612" y="3807467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b="1" dirty="0" smtClean="0">
                  <a:solidFill>
                    <a:srgbClr val="0000FF"/>
                  </a:solidFill>
                </a:rPr>
                <a:t>α</a:t>
              </a:r>
              <a:r>
                <a:rPr lang="en-US" sz="1400" b="1" dirty="0" smtClean="0">
                  <a:solidFill>
                    <a:srgbClr val="0000FF"/>
                  </a:solidFill>
                </a:rPr>
                <a:t>-</a:t>
              </a:r>
              <a:endParaRPr lang="en-GB" sz="1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6" name="مجموعة 45"/>
          <p:cNvGrpSpPr/>
          <p:nvPr/>
        </p:nvGrpSpPr>
        <p:grpSpPr>
          <a:xfrm>
            <a:off x="7649883" y="5049297"/>
            <a:ext cx="935860" cy="461665"/>
            <a:chOff x="7143768" y="3120969"/>
            <a:chExt cx="935860" cy="461665"/>
          </a:xfrm>
        </p:grpSpPr>
        <p:cxnSp>
          <p:nvCxnSpPr>
            <p:cNvPr id="37" name="رابط كسهم مستقيم 46"/>
            <p:cNvCxnSpPr/>
            <p:nvPr/>
          </p:nvCxnSpPr>
          <p:spPr>
            <a:xfrm rot="10800000" flipV="1">
              <a:off x="7143768" y="3368320"/>
              <a:ext cx="221480" cy="1321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مربع نص 47"/>
            <p:cNvSpPr txBox="1"/>
            <p:nvPr/>
          </p:nvSpPr>
          <p:spPr>
            <a:xfrm>
              <a:off x="7272036" y="3120969"/>
              <a:ext cx="807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00FF"/>
                  </a:solidFill>
                </a:rPr>
                <a:t>Reducing </a:t>
              </a:r>
            </a:p>
            <a:p>
              <a:pPr algn="ctr"/>
              <a:r>
                <a:rPr lang="en-US" sz="1200" b="1" dirty="0" smtClean="0">
                  <a:solidFill>
                    <a:srgbClr val="0000FF"/>
                  </a:solidFill>
                </a:rPr>
                <a:t>end</a:t>
              </a:r>
              <a:endParaRPr lang="en-GB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9" name="مجموعة 49"/>
          <p:cNvGrpSpPr/>
          <p:nvPr/>
        </p:nvGrpSpPr>
        <p:grpSpPr>
          <a:xfrm>
            <a:off x="4031359" y="5028544"/>
            <a:ext cx="935860" cy="461665"/>
            <a:chOff x="7143768" y="3120969"/>
            <a:chExt cx="935860" cy="461665"/>
          </a:xfrm>
        </p:grpSpPr>
        <p:cxnSp>
          <p:nvCxnSpPr>
            <p:cNvPr id="40" name="رابط كسهم مستقيم 50"/>
            <p:cNvCxnSpPr/>
            <p:nvPr/>
          </p:nvCxnSpPr>
          <p:spPr>
            <a:xfrm rot="10800000" flipV="1">
              <a:off x="7143768" y="3368320"/>
              <a:ext cx="221480" cy="1321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مربع نص 51"/>
            <p:cNvSpPr txBox="1"/>
            <p:nvPr/>
          </p:nvSpPr>
          <p:spPr>
            <a:xfrm>
              <a:off x="7272036" y="3120969"/>
              <a:ext cx="807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00FF"/>
                  </a:solidFill>
                </a:rPr>
                <a:t>Reducing </a:t>
              </a:r>
            </a:p>
            <a:p>
              <a:pPr algn="ctr"/>
              <a:r>
                <a:rPr lang="en-US" sz="1200" b="1" dirty="0" smtClean="0">
                  <a:solidFill>
                    <a:srgbClr val="0000FF"/>
                  </a:solidFill>
                </a:rPr>
                <a:t>end</a:t>
              </a:r>
              <a:endParaRPr lang="en-GB" sz="12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7963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Disaccharides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 startAt="3"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Sucrose “table sugar”: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consists of glucose &amp;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fructose</a:t>
            </a: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Sucrose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is not a reducing sugar because the anomeric carbon of the second residue (the reducing end) is not free but involved in the glycosidic bond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formation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784" y="2220372"/>
            <a:ext cx="4090776" cy="236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89816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Polysaccharides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1. Starch: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storage polysaccharide in plants. It is 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mixture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of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amylose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(20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%, unbranched)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amylopectin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(80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%, branched)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مجموعة 18"/>
          <p:cNvGrpSpPr/>
          <p:nvPr/>
        </p:nvGrpSpPr>
        <p:grpSpPr>
          <a:xfrm>
            <a:off x="3923928" y="3135935"/>
            <a:ext cx="6897857" cy="3749449"/>
            <a:chOff x="652434" y="1536939"/>
            <a:chExt cx="6897857" cy="3749449"/>
          </a:xfrm>
        </p:grpSpPr>
        <p:grpSp>
          <p:nvGrpSpPr>
            <p:cNvPr id="29" name="مجموعة 47"/>
            <p:cNvGrpSpPr/>
            <p:nvPr/>
          </p:nvGrpSpPr>
          <p:grpSpPr>
            <a:xfrm>
              <a:off x="714348" y="1536939"/>
              <a:ext cx="5133968" cy="3106507"/>
              <a:chOff x="3938626" y="3342501"/>
              <a:chExt cx="5133968" cy="3106507"/>
            </a:xfrm>
          </p:grpSpPr>
          <p:grpSp>
            <p:nvGrpSpPr>
              <p:cNvPr id="31" name="مجموعة 41"/>
              <p:cNvGrpSpPr/>
              <p:nvPr/>
            </p:nvGrpSpPr>
            <p:grpSpPr>
              <a:xfrm>
                <a:off x="3938626" y="3342501"/>
                <a:ext cx="5133968" cy="3106507"/>
                <a:chOff x="3938626" y="3342501"/>
                <a:chExt cx="5133968" cy="3106507"/>
              </a:xfrm>
            </p:grpSpPr>
            <p:grpSp>
              <p:nvGrpSpPr>
                <p:cNvPr id="34" name="مجموعة 42"/>
                <p:cNvGrpSpPr/>
                <p:nvPr/>
              </p:nvGrpSpPr>
              <p:grpSpPr>
                <a:xfrm>
                  <a:off x="3938626" y="3579088"/>
                  <a:ext cx="5133968" cy="2869920"/>
                  <a:chOff x="3938626" y="3505846"/>
                  <a:chExt cx="5133968" cy="2869920"/>
                </a:xfrm>
              </p:grpSpPr>
              <p:pic>
                <p:nvPicPr>
                  <p:cNvPr id="3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/>
                  <a:stretch>
                    <a:fillRect/>
                  </a:stretch>
                </p:blipFill>
                <p:spPr bwMode="auto">
                  <a:xfrm>
                    <a:off x="3938626" y="3505846"/>
                    <a:ext cx="5133968" cy="28699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cxnSp>
                <p:nvCxnSpPr>
                  <p:cNvPr id="37" name="رابط كسهم مستقيم 38"/>
                  <p:cNvCxnSpPr/>
                  <p:nvPr/>
                </p:nvCxnSpPr>
                <p:spPr>
                  <a:xfrm rot="10800000" flipV="1">
                    <a:off x="7358082" y="5018401"/>
                    <a:ext cx="428628" cy="357190"/>
                  </a:xfrm>
                  <a:prstGeom prst="straightConnector1">
                    <a:avLst/>
                  </a:prstGeom>
                  <a:ln w="28575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رابط كسهم مستقيم 39"/>
                  <p:cNvCxnSpPr/>
                  <p:nvPr/>
                </p:nvCxnSpPr>
                <p:spPr>
                  <a:xfrm rot="16200000" flipH="1">
                    <a:off x="5929322" y="5651298"/>
                    <a:ext cx="347666" cy="61914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مربع نص 40"/>
                <p:cNvSpPr txBox="1"/>
                <p:nvPr/>
              </p:nvSpPr>
              <p:spPr>
                <a:xfrm>
                  <a:off x="5378945" y="3342501"/>
                  <a:ext cx="18389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branched starch</a:t>
                  </a:r>
                  <a:endParaRPr lang="en-GB" dirty="0"/>
                </a:p>
              </p:txBody>
            </p:sp>
          </p:grpSp>
          <p:cxnSp>
            <p:nvCxnSpPr>
              <p:cNvPr id="32" name="رابط كسهم مستقيم 37"/>
              <p:cNvCxnSpPr/>
              <p:nvPr/>
            </p:nvCxnSpPr>
            <p:spPr>
              <a:xfrm rot="10800000" flipV="1">
                <a:off x="7143770" y="4714883"/>
                <a:ext cx="285751" cy="14287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مربع نص 46"/>
              <p:cNvSpPr txBox="1"/>
              <p:nvPr/>
            </p:nvSpPr>
            <p:spPr>
              <a:xfrm>
                <a:off x="7348083" y="4572008"/>
                <a:ext cx="11530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1- 4 linkage</a:t>
                </a:r>
                <a:endParaRPr lang="en-GB" sz="1600" b="1" dirty="0"/>
              </a:p>
            </p:txBody>
          </p:sp>
        </p:grpSp>
        <p:sp>
          <p:nvSpPr>
            <p:cNvPr id="30" name="مربع نص 41"/>
            <p:cNvSpPr txBox="1"/>
            <p:nvPr/>
          </p:nvSpPr>
          <p:spPr>
            <a:xfrm>
              <a:off x="652434" y="4640057"/>
              <a:ext cx="689785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dirty="0" smtClean="0"/>
                <a:t> Amylopectin: </a:t>
              </a:r>
              <a:r>
                <a:rPr lang="el-GR" dirty="0" smtClean="0">
                  <a:solidFill>
                    <a:srgbClr val="FF0000"/>
                  </a:solidFill>
                </a:rPr>
                <a:t>α</a:t>
              </a:r>
              <a:r>
                <a:rPr lang="en-US" dirty="0" smtClean="0">
                  <a:solidFill>
                    <a:srgbClr val="FF0000"/>
                  </a:solidFill>
                </a:rPr>
                <a:t> (1       4) </a:t>
              </a:r>
              <a:r>
                <a:rPr lang="en-US" dirty="0" smtClean="0"/>
                <a:t>glycosidic bonds</a:t>
              </a:r>
            </a:p>
            <a:p>
              <a:pPr algn="l" rtl="0"/>
              <a:r>
                <a:rPr lang="en-US" dirty="0" smtClean="0"/>
                <a:t>         with </a:t>
              </a:r>
              <a:r>
                <a:rPr lang="el-GR" dirty="0" smtClean="0">
                  <a:solidFill>
                    <a:srgbClr val="0000FF"/>
                  </a:solidFill>
                </a:rPr>
                <a:t>α</a:t>
              </a:r>
              <a:r>
                <a:rPr lang="en-US" dirty="0" smtClean="0">
                  <a:solidFill>
                    <a:srgbClr val="0000FF"/>
                  </a:solidFill>
                </a:rPr>
                <a:t> (1       6) </a:t>
              </a:r>
              <a:r>
                <a:rPr lang="en-US" dirty="0" smtClean="0"/>
                <a:t>branch points</a:t>
              </a:r>
              <a:endParaRPr lang="en-GB" dirty="0"/>
            </a:p>
          </p:txBody>
        </p:sp>
      </p:grpSp>
      <p:grpSp>
        <p:nvGrpSpPr>
          <p:cNvPr id="39" name="مجموعة 44"/>
          <p:cNvGrpSpPr/>
          <p:nvPr/>
        </p:nvGrpSpPr>
        <p:grpSpPr>
          <a:xfrm>
            <a:off x="395536" y="3212976"/>
            <a:ext cx="4664212" cy="1982499"/>
            <a:chOff x="428596" y="3446765"/>
            <a:chExt cx="4664212" cy="1982499"/>
          </a:xfrm>
        </p:grpSpPr>
        <p:grpSp>
          <p:nvGrpSpPr>
            <p:cNvPr id="40" name="مجموعة 30"/>
            <p:cNvGrpSpPr/>
            <p:nvPr/>
          </p:nvGrpSpPr>
          <p:grpSpPr>
            <a:xfrm>
              <a:off x="428596" y="3916924"/>
              <a:ext cx="4664212" cy="1512340"/>
              <a:chOff x="550730" y="3500438"/>
              <a:chExt cx="4664212" cy="1512340"/>
            </a:xfrm>
          </p:grpSpPr>
          <p:grpSp>
            <p:nvGrpSpPr>
              <p:cNvPr id="43" name="مجموعة 27"/>
              <p:cNvGrpSpPr/>
              <p:nvPr/>
            </p:nvGrpSpPr>
            <p:grpSpPr>
              <a:xfrm>
                <a:off x="550730" y="3500438"/>
                <a:ext cx="4664212" cy="1512340"/>
                <a:chOff x="550730" y="3500438"/>
                <a:chExt cx="4664212" cy="1512340"/>
              </a:xfrm>
            </p:grpSpPr>
            <p:grpSp>
              <p:nvGrpSpPr>
                <p:cNvPr id="45" name="مجموعة 25"/>
                <p:cNvGrpSpPr/>
                <p:nvPr/>
              </p:nvGrpSpPr>
              <p:grpSpPr>
                <a:xfrm>
                  <a:off x="550730" y="3500438"/>
                  <a:ext cx="4664212" cy="949351"/>
                  <a:chOff x="550730" y="3500438"/>
                  <a:chExt cx="4664212" cy="949351"/>
                </a:xfrm>
              </p:grpSpPr>
              <p:grpSp>
                <p:nvGrpSpPr>
                  <p:cNvPr id="47" name="مجموعة 23"/>
                  <p:cNvGrpSpPr/>
                  <p:nvPr/>
                </p:nvGrpSpPr>
                <p:grpSpPr>
                  <a:xfrm>
                    <a:off x="714348" y="3500438"/>
                    <a:ext cx="4500594" cy="949351"/>
                    <a:chOff x="714348" y="4429132"/>
                    <a:chExt cx="4500594" cy="949351"/>
                  </a:xfrm>
                </p:grpSpPr>
                <p:grpSp>
                  <p:nvGrpSpPr>
                    <p:cNvPr id="49" name="مجموعة 16"/>
                    <p:cNvGrpSpPr/>
                    <p:nvPr/>
                  </p:nvGrpSpPr>
                  <p:grpSpPr>
                    <a:xfrm>
                      <a:off x="714348" y="4429132"/>
                      <a:ext cx="4500594" cy="949351"/>
                      <a:chOff x="714348" y="4429132"/>
                      <a:chExt cx="4500594" cy="949351"/>
                    </a:xfrm>
                  </p:grpSpPr>
                  <p:pic>
                    <p:nvPicPr>
                      <p:cNvPr id="56" name="صورة 7" descr="amylose.gif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rcRect b="43750"/>
                      <a:stretch>
                        <a:fillRect/>
                      </a:stretch>
                    </p:blipFill>
                    <p:spPr>
                      <a:xfrm>
                        <a:off x="714348" y="4429132"/>
                        <a:ext cx="4500594" cy="949351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57" name="مربع نص 11"/>
                      <p:cNvSpPr txBox="1"/>
                      <p:nvPr/>
                    </p:nvSpPr>
                    <p:spPr>
                      <a:xfrm>
                        <a:off x="1812701" y="4813740"/>
                        <a:ext cx="263214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200" b="1" dirty="0" smtClean="0">
                            <a:solidFill>
                              <a:srgbClr val="FF0000"/>
                            </a:solidFill>
                          </a:rPr>
                          <a:t>4</a:t>
                        </a:r>
                        <a:endParaRPr lang="en-GB" sz="1200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58" name="مربع نص 13"/>
                      <p:cNvSpPr txBox="1"/>
                      <p:nvPr/>
                    </p:nvSpPr>
                    <p:spPr>
                      <a:xfrm>
                        <a:off x="1497341" y="4817085"/>
                        <a:ext cx="263213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sz="1200" b="1" dirty="0" smtClean="0">
                            <a:solidFill>
                              <a:srgbClr val="FF0000"/>
                            </a:solidFill>
                          </a:rPr>
                          <a:t>1</a:t>
                        </a:r>
                        <a:endParaRPr lang="en-GB" sz="1200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59" name="مربع نص 14"/>
                      <p:cNvSpPr txBox="1"/>
                      <p:nvPr/>
                    </p:nvSpPr>
                    <p:spPr>
                      <a:xfrm>
                        <a:off x="2428860" y="4811036"/>
                        <a:ext cx="276037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1200" b="1" dirty="0" smtClean="0">
                            <a:solidFill>
                              <a:srgbClr val="FF0000"/>
                            </a:solidFill>
                          </a:rPr>
                          <a:t>α</a:t>
                        </a:r>
                        <a:endParaRPr lang="en-GB" sz="1200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60" name="مربع نص 15"/>
                      <p:cNvSpPr txBox="1"/>
                      <p:nvPr/>
                    </p:nvSpPr>
                    <p:spPr>
                      <a:xfrm>
                        <a:off x="1337984" y="4815152"/>
                        <a:ext cx="276037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1200" b="1" dirty="0" smtClean="0">
                            <a:solidFill>
                              <a:srgbClr val="FF0000"/>
                            </a:solidFill>
                          </a:rPr>
                          <a:t>α</a:t>
                        </a:r>
                        <a:endParaRPr lang="en-GB" sz="1200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0" name="مربع نص 17"/>
                    <p:cNvSpPr txBox="1"/>
                    <p:nvPr/>
                  </p:nvSpPr>
                  <p:spPr>
                    <a:xfrm>
                      <a:off x="2887096" y="4813740"/>
                      <a:ext cx="26321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1" name="مربع نص 18"/>
                    <p:cNvSpPr txBox="1"/>
                    <p:nvPr/>
                  </p:nvSpPr>
                  <p:spPr>
                    <a:xfrm>
                      <a:off x="2571736" y="4817085"/>
                      <a:ext cx="26321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2" name="مربع نص 19"/>
                    <p:cNvSpPr txBox="1"/>
                    <p:nvPr/>
                  </p:nvSpPr>
                  <p:spPr>
                    <a:xfrm>
                      <a:off x="3503255" y="4811036"/>
                      <a:ext cx="276037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1200" b="1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3" name="مربع نص 20"/>
                    <p:cNvSpPr txBox="1"/>
                    <p:nvPr/>
                  </p:nvSpPr>
                  <p:spPr>
                    <a:xfrm>
                      <a:off x="3971023" y="4826097"/>
                      <a:ext cx="26321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4" name="مربع نص 21"/>
                    <p:cNvSpPr txBox="1"/>
                    <p:nvPr/>
                  </p:nvSpPr>
                  <p:spPr>
                    <a:xfrm>
                      <a:off x="3655663" y="4829442"/>
                      <a:ext cx="26321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5" name="مربع نص 22"/>
                    <p:cNvSpPr txBox="1"/>
                    <p:nvPr/>
                  </p:nvSpPr>
                  <p:spPr>
                    <a:xfrm>
                      <a:off x="4587182" y="4823393"/>
                      <a:ext cx="276037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1200" b="1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sp>
                <p:nvSpPr>
                  <p:cNvPr id="48" name="مربع نص 24"/>
                  <p:cNvSpPr txBox="1"/>
                  <p:nvPr/>
                </p:nvSpPr>
                <p:spPr>
                  <a:xfrm>
                    <a:off x="550730" y="4059585"/>
                    <a:ext cx="306494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b="1" dirty="0" smtClean="0"/>
                      <a:t>O</a:t>
                    </a:r>
                    <a:endParaRPr lang="en-GB" sz="1400" b="1" dirty="0"/>
                  </a:p>
                </p:txBody>
              </p:sp>
            </p:grpSp>
            <p:sp>
              <p:nvSpPr>
                <p:cNvPr id="46" name="مربع نص 26"/>
                <p:cNvSpPr txBox="1"/>
                <p:nvPr/>
              </p:nvSpPr>
              <p:spPr>
                <a:xfrm>
                  <a:off x="1050796" y="4643446"/>
                  <a:ext cx="37117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Amylose : </a:t>
                  </a:r>
                  <a:r>
                    <a:rPr lang="el-GR" dirty="0" smtClean="0"/>
                    <a:t>α</a:t>
                  </a:r>
                  <a:r>
                    <a:rPr lang="en-US" dirty="0" smtClean="0"/>
                    <a:t> (1       4) glycosidic  bonds</a:t>
                  </a:r>
                  <a:endParaRPr lang="en-GB" dirty="0"/>
                </a:p>
              </p:txBody>
            </p:sp>
          </p:grpSp>
          <p:cxnSp>
            <p:nvCxnSpPr>
              <p:cNvPr id="44" name="رابط كسهم مستقيم 29"/>
              <p:cNvCxnSpPr/>
              <p:nvPr/>
            </p:nvCxnSpPr>
            <p:spPr>
              <a:xfrm>
                <a:off x="2571736" y="4823393"/>
                <a:ext cx="285752" cy="15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مربع نص 43"/>
            <p:cNvSpPr txBox="1"/>
            <p:nvPr/>
          </p:nvSpPr>
          <p:spPr>
            <a:xfrm>
              <a:off x="1180846" y="3446765"/>
              <a:ext cx="3105402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unbranched starch(linear)</a:t>
              </a:r>
              <a:endParaRPr lang="en-US" sz="2100" dirty="0" smtClean="0">
                <a:latin typeface="Arial" pitchFamily="34" charset="0"/>
                <a:cs typeface="Arial" pitchFamily="34" charset="0"/>
              </a:endParaRPr>
            </a:p>
            <a:p>
              <a:endParaRPr lang="en-GB" dirty="0"/>
            </a:p>
          </p:txBody>
        </p:sp>
      </p:grpSp>
      <p:cxnSp>
        <p:nvCxnSpPr>
          <p:cNvPr id="61" name="رابط كسهم مستقيم 42"/>
          <p:cNvCxnSpPr/>
          <p:nvPr/>
        </p:nvCxnSpPr>
        <p:spPr>
          <a:xfrm>
            <a:off x="5739368" y="6451748"/>
            <a:ext cx="285753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كسهم مستقيم 42"/>
          <p:cNvCxnSpPr/>
          <p:nvPr/>
        </p:nvCxnSpPr>
        <p:spPr>
          <a:xfrm>
            <a:off x="5364088" y="6726128"/>
            <a:ext cx="285753" cy="1588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710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Polysaccharides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Glycogen: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storage polysaccharide in animals and human. It is highly branched polymer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صورة 7" descr="glycogen 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492896"/>
            <a:ext cx="4704146" cy="354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972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7141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Polysaccharides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357298"/>
            <a:ext cx="8643966" cy="5500726"/>
          </a:xfrm>
        </p:spPr>
        <p:txBody>
          <a:bodyPr>
            <a:normAutofit/>
          </a:bodyPr>
          <a:lstStyle/>
          <a:p>
            <a:pPr algn="l" rtl="0"/>
            <a:r>
              <a:rPr lang="en-US" sz="2400" b="1" dirty="0">
                <a:latin typeface="Arial" pitchFamily="34" charset="0"/>
                <a:cs typeface="Arial" pitchFamily="34" charset="0"/>
              </a:rPr>
              <a:t>Starch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glycogen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have one reducing end (the molecule end containing a free anomeric carbon C1).  On the other hand, the branches ends are all called non-reducing ends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صورة 6" descr="219_Three_Important_Polysaccharides-01.jpg"/>
          <p:cNvPicPr>
            <a:picLocks noChangeAspect="1"/>
          </p:cNvPicPr>
          <p:nvPr/>
        </p:nvPicPr>
        <p:blipFill>
          <a:blip r:embed="rId3"/>
          <a:srcRect r="65604"/>
          <a:stretch>
            <a:fillRect/>
          </a:stretch>
        </p:blipFill>
        <p:spPr>
          <a:xfrm>
            <a:off x="971600" y="3006512"/>
            <a:ext cx="3500462" cy="3518832"/>
          </a:xfrm>
          <a:prstGeom prst="rect">
            <a:avLst/>
          </a:prstGeom>
        </p:spPr>
      </p:pic>
      <p:pic>
        <p:nvPicPr>
          <p:cNvPr id="9" name="صورة 19" descr="219_Three_Important_Polysaccharides-01.jpg"/>
          <p:cNvPicPr>
            <a:picLocks noChangeAspect="1"/>
          </p:cNvPicPr>
          <p:nvPr/>
        </p:nvPicPr>
        <p:blipFill>
          <a:blip r:embed="rId3"/>
          <a:srcRect l="33676" r="26294"/>
          <a:stretch>
            <a:fillRect/>
          </a:stretch>
        </p:blipFill>
        <p:spPr>
          <a:xfrm>
            <a:off x="4932040" y="3140968"/>
            <a:ext cx="3929090" cy="3393835"/>
          </a:xfrm>
          <a:prstGeom prst="rect">
            <a:avLst/>
          </a:prstGeom>
        </p:spPr>
      </p:pic>
      <p:grpSp>
        <p:nvGrpSpPr>
          <p:cNvPr id="10" name="مجموعة 50"/>
          <p:cNvGrpSpPr/>
          <p:nvPr/>
        </p:nvGrpSpPr>
        <p:grpSpPr>
          <a:xfrm>
            <a:off x="456025" y="2708920"/>
            <a:ext cx="1451679" cy="937466"/>
            <a:chOff x="405677" y="3071810"/>
            <a:chExt cx="1451679" cy="937466"/>
          </a:xfrm>
        </p:grpSpPr>
        <p:sp>
          <p:nvSpPr>
            <p:cNvPr id="11" name="مربع نص 9"/>
            <p:cNvSpPr txBox="1"/>
            <p:nvPr/>
          </p:nvSpPr>
          <p:spPr>
            <a:xfrm>
              <a:off x="405677" y="3071810"/>
              <a:ext cx="14516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non-reducing</a:t>
              </a:r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  end (NRE)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رابط كسهم مستقيم 13"/>
            <p:cNvCxnSpPr/>
            <p:nvPr/>
          </p:nvCxnSpPr>
          <p:spPr>
            <a:xfrm flipV="1">
              <a:off x="769744" y="3804486"/>
              <a:ext cx="223838" cy="20479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مجموعة 12"/>
          <p:cNvGrpSpPr/>
          <p:nvPr/>
        </p:nvGrpSpPr>
        <p:grpSpPr>
          <a:xfrm>
            <a:off x="4019453" y="2708920"/>
            <a:ext cx="1128611" cy="646331"/>
            <a:chOff x="4143372" y="3071810"/>
            <a:chExt cx="1128611" cy="646331"/>
          </a:xfrm>
        </p:grpSpPr>
        <p:sp>
          <p:nvSpPr>
            <p:cNvPr id="14" name="مربع نص 8"/>
            <p:cNvSpPr txBox="1"/>
            <p:nvPr/>
          </p:nvSpPr>
          <p:spPr>
            <a:xfrm>
              <a:off x="4208230" y="3071810"/>
              <a:ext cx="10637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0000FF"/>
                  </a:solidFill>
                </a:rPr>
                <a:t>reducing </a:t>
              </a:r>
            </a:p>
            <a:p>
              <a:pPr algn="ctr" rtl="0"/>
              <a:r>
                <a:rPr lang="en-US" b="1" dirty="0" smtClean="0">
                  <a:solidFill>
                    <a:srgbClr val="0000FF"/>
                  </a:solidFill>
                </a:rPr>
                <a:t>end (RE)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  <p:cxnSp>
          <p:nvCxnSpPr>
            <p:cNvPr id="15" name="رابط كسهم مستقيم 11"/>
            <p:cNvCxnSpPr/>
            <p:nvPr/>
          </p:nvCxnSpPr>
          <p:spPr>
            <a:xfrm rot="10800000" flipV="1">
              <a:off x="4143372" y="3429000"/>
              <a:ext cx="214314" cy="1428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مجموعة 32"/>
          <p:cNvGrpSpPr/>
          <p:nvPr/>
        </p:nvGrpSpPr>
        <p:grpSpPr>
          <a:xfrm>
            <a:off x="975417" y="3420196"/>
            <a:ext cx="3452567" cy="2457076"/>
            <a:chOff x="976557" y="3758006"/>
            <a:chExt cx="3452567" cy="2457076"/>
          </a:xfrm>
        </p:grpSpPr>
        <p:sp>
          <p:nvSpPr>
            <p:cNvPr id="17" name="مربع نص 26"/>
            <p:cNvSpPr txBox="1"/>
            <p:nvPr/>
          </p:nvSpPr>
          <p:spPr>
            <a:xfrm>
              <a:off x="3492929" y="375800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grpSp>
          <p:nvGrpSpPr>
            <p:cNvPr id="18" name="مجموعة 31"/>
            <p:cNvGrpSpPr/>
            <p:nvPr/>
          </p:nvGrpSpPr>
          <p:grpSpPr>
            <a:xfrm>
              <a:off x="976557" y="4048630"/>
              <a:ext cx="3452567" cy="2166452"/>
              <a:chOff x="976557" y="4048630"/>
              <a:chExt cx="3452567" cy="2166452"/>
            </a:xfrm>
          </p:grpSpPr>
          <p:sp>
            <p:nvSpPr>
              <p:cNvPr id="19" name="مربع نص 22"/>
              <p:cNvSpPr txBox="1"/>
              <p:nvPr/>
            </p:nvSpPr>
            <p:spPr>
              <a:xfrm>
                <a:off x="976557" y="5702874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مربع نص 23"/>
              <p:cNvSpPr txBox="1"/>
              <p:nvPr/>
            </p:nvSpPr>
            <p:spPr>
              <a:xfrm>
                <a:off x="1064789" y="4857760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مربع نص 24"/>
              <p:cNvSpPr txBox="1"/>
              <p:nvPr/>
            </p:nvSpPr>
            <p:spPr>
              <a:xfrm>
                <a:off x="1428728" y="4286256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مربع نص 25"/>
              <p:cNvSpPr txBox="1"/>
              <p:nvPr/>
            </p:nvSpPr>
            <p:spPr>
              <a:xfrm>
                <a:off x="2746465" y="4048630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مربع نص 27"/>
              <p:cNvSpPr txBox="1"/>
              <p:nvPr/>
            </p:nvSpPr>
            <p:spPr>
              <a:xfrm>
                <a:off x="3135739" y="5845750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مربع نص 29"/>
              <p:cNvSpPr txBox="1"/>
              <p:nvPr/>
            </p:nvSpPr>
            <p:spPr>
              <a:xfrm>
                <a:off x="3850119" y="5417122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5" name="مربع نص 21"/>
          <p:cNvSpPr txBox="1"/>
          <p:nvPr/>
        </p:nvSpPr>
        <p:spPr>
          <a:xfrm>
            <a:off x="4001265" y="40050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b="1" dirty="0" smtClean="0">
                <a:solidFill>
                  <a:srgbClr val="0000FF"/>
                </a:solidFill>
              </a:rPr>
              <a:t>RE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44" name="مربع نص 30"/>
          <p:cNvSpPr txBox="1"/>
          <p:nvPr/>
        </p:nvSpPr>
        <p:spPr>
          <a:xfrm>
            <a:off x="8172400" y="39237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b="1" dirty="0" smtClean="0">
                <a:solidFill>
                  <a:srgbClr val="0000FF"/>
                </a:solidFill>
              </a:rPr>
              <a:t>RE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45" name="مجموعة 49"/>
          <p:cNvGrpSpPr/>
          <p:nvPr/>
        </p:nvGrpSpPr>
        <p:grpSpPr>
          <a:xfrm>
            <a:off x="4644008" y="2924944"/>
            <a:ext cx="3944092" cy="3238022"/>
            <a:chOff x="4993127" y="3262812"/>
            <a:chExt cx="3944092" cy="3238022"/>
          </a:xfrm>
        </p:grpSpPr>
        <p:grpSp>
          <p:nvGrpSpPr>
            <p:cNvPr id="46" name="مجموعة 34"/>
            <p:cNvGrpSpPr/>
            <p:nvPr/>
          </p:nvGrpSpPr>
          <p:grpSpPr>
            <a:xfrm>
              <a:off x="4993127" y="4043758"/>
              <a:ext cx="3944092" cy="2385638"/>
              <a:chOff x="278219" y="3758006"/>
              <a:chExt cx="3944092" cy="2385638"/>
            </a:xfrm>
          </p:grpSpPr>
          <p:sp>
            <p:nvSpPr>
              <p:cNvPr id="52" name="مربع نص 35"/>
              <p:cNvSpPr txBox="1"/>
              <p:nvPr/>
            </p:nvSpPr>
            <p:spPr>
              <a:xfrm>
                <a:off x="3492929" y="3758006"/>
                <a:ext cx="5790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rtl="0"/>
                <a:r>
                  <a:rPr lang="en-US" b="1" dirty="0" smtClean="0">
                    <a:solidFill>
                      <a:srgbClr val="FF0000"/>
                    </a:solidFill>
                  </a:rPr>
                  <a:t>NRE</a:t>
                </a:r>
                <a:endParaRPr lang="en-GB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3" name="مجموعة 31"/>
              <p:cNvGrpSpPr/>
              <p:nvPr/>
            </p:nvGrpSpPr>
            <p:grpSpPr>
              <a:xfrm>
                <a:off x="278219" y="3786190"/>
                <a:ext cx="3944092" cy="2357454"/>
                <a:chOff x="278219" y="3786190"/>
                <a:chExt cx="3944092" cy="2357454"/>
              </a:xfrm>
            </p:grpSpPr>
            <p:sp>
              <p:nvSpPr>
                <p:cNvPr id="54" name="مربع نص 37"/>
                <p:cNvSpPr txBox="1"/>
                <p:nvPr/>
              </p:nvSpPr>
              <p:spPr>
                <a:xfrm>
                  <a:off x="976557" y="5702874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مربع نص 38"/>
                <p:cNvSpPr txBox="1"/>
                <p:nvPr/>
              </p:nvSpPr>
              <p:spPr>
                <a:xfrm>
                  <a:off x="278219" y="4631304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مربع نص 39"/>
                <p:cNvSpPr txBox="1"/>
                <p:nvPr/>
              </p:nvSpPr>
              <p:spPr>
                <a:xfrm>
                  <a:off x="1214414" y="3786190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مربع نص 40"/>
                <p:cNvSpPr txBox="1"/>
                <p:nvPr/>
              </p:nvSpPr>
              <p:spPr>
                <a:xfrm>
                  <a:off x="2278483" y="5345684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مربع نص 41"/>
                <p:cNvSpPr txBox="1"/>
                <p:nvPr/>
              </p:nvSpPr>
              <p:spPr>
                <a:xfrm>
                  <a:off x="3000364" y="5774312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مربع نص 42"/>
                <p:cNvSpPr txBox="1"/>
                <p:nvPr/>
              </p:nvSpPr>
              <p:spPr>
                <a:xfrm>
                  <a:off x="3643306" y="5488560"/>
                  <a:ext cx="5790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rtl="0"/>
                  <a:r>
                    <a:rPr lang="en-US" b="1" dirty="0" smtClean="0">
                      <a:solidFill>
                        <a:srgbClr val="FF0000"/>
                      </a:solidFill>
                    </a:rPr>
                    <a:t>NRE</a:t>
                  </a:r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47" name="مربع نص 43"/>
            <p:cNvSpPr txBox="1"/>
            <p:nvPr/>
          </p:nvSpPr>
          <p:spPr>
            <a:xfrm>
              <a:off x="5207441" y="392906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مربع نص 44"/>
            <p:cNvSpPr txBox="1"/>
            <p:nvPr/>
          </p:nvSpPr>
          <p:spPr>
            <a:xfrm>
              <a:off x="6000760" y="357187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مربع نص 45"/>
            <p:cNvSpPr txBox="1"/>
            <p:nvPr/>
          </p:nvSpPr>
          <p:spPr>
            <a:xfrm>
              <a:off x="7316995" y="3262812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مربع نص 46"/>
            <p:cNvSpPr txBox="1"/>
            <p:nvPr/>
          </p:nvSpPr>
          <p:spPr>
            <a:xfrm>
              <a:off x="7330273" y="375410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مربع نص 48"/>
            <p:cNvSpPr txBox="1"/>
            <p:nvPr/>
          </p:nvSpPr>
          <p:spPr>
            <a:xfrm>
              <a:off x="6707639" y="6131502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rtl="0"/>
              <a:r>
                <a:rPr lang="en-US" b="1" dirty="0" smtClean="0">
                  <a:solidFill>
                    <a:srgbClr val="FF0000"/>
                  </a:solidFill>
                </a:rPr>
                <a:t>NRE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7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4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4884</TotalTime>
  <Words>1527</Words>
  <Application>Microsoft Macintosh PowerPoint</Application>
  <PresentationFormat>On-screen Show (4:3)</PresentationFormat>
  <Paragraphs>510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Symbol</vt:lpstr>
      <vt:lpstr>Times New Roman</vt:lpstr>
      <vt:lpstr>Wingdings</vt:lpstr>
      <vt:lpstr>Arial</vt:lpstr>
      <vt:lpstr>سمة Office</vt:lpstr>
      <vt:lpstr>Qualitative Tests for Carbohydrates</vt:lpstr>
      <vt:lpstr> Carbohydrates </vt:lpstr>
      <vt:lpstr>Classification of Carbohydrates </vt:lpstr>
      <vt:lpstr>Monosaccharides </vt:lpstr>
      <vt:lpstr>Disaccharides </vt:lpstr>
      <vt:lpstr>Disaccharides </vt:lpstr>
      <vt:lpstr>Polysaccharides </vt:lpstr>
      <vt:lpstr>Polysaccharides </vt:lpstr>
      <vt:lpstr>Polysaccharides </vt:lpstr>
      <vt:lpstr>Reducing Sugar</vt:lpstr>
      <vt:lpstr>  Tests for Carbohydrates </vt:lpstr>
      <vt:lpstr>Molisch Test</vt:lpstr>
      <vt:lpstr>Molisch Test</vt:lpstr>
      <vt:lpstr>Molisch Test</vt:lpstr>
      <vt:lpstr>Molisch Test</vt:lpstr>
      <vt:lpstr>Iodine Test</vt:lpstr>
      <vt:lpstr>Iodine Test</vt:lpstr>
      <vt:lpstr>Benedict’s Test</vt:lpstr>
      <vt:lpstr>Benedict’s Test</vt:lpstr>
      <vt:lpstr>Benedict’s Test</vt:lpstr>
      <vt:lpstr>Barfoed’s Test</vt:lpstr>
      <vt:lpstr>Barfoed’s Test</vt:lpstr>
      <vt:lpstr>Barfoed’s Test</vt:lpstr>
      <vt:lpstr>Seliwanoff’s Test</vt:lpstr>
      <vt:lpstr>Seliwanoff’s Test</vt:lpstr>
      <vt:lpstr>Classification of Unknown Sample</vt:lpstr>
      <vt:lpstr>Sugars Identification </vt:lpstr>
      <vt:lpstr>Sugars Identification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drMAc</dc:creator>
  <cp:lastModifiedBy>Nesrin Mwafi</cp:lastModifiedBy>
  <cp:revision>284</cp:revision>
  <dcterms:created xsi:type="dcterms:W3CDTF">2014-10-12T07:45:16Z</dcterms:created>
  <dcterms:modified xsi:type="dcterms:W3CDTF">2016-12-18T19:25:29Z</dcterms:modified>
</cp:coreProperties>
</file>