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59" r:id="rId3"/>
    <p:sldId id="260" r:id="rId4"/>
    <p:sldId id="261" r:id="rId5"/>
    <p:sldId id="262" r:id="rId6"/>
    <p:sldId id="263" r:id="rId7"/>
    <p:sldId id="293" r:id="rId8"/>
    <p:sldId id="264" r:id="rId9"/>
    <p:sldId id="265" r:id="rId10"/>
    <p:sldId id="266" r:id="rId11"/>
    <p:sldId id="267" r:id="rId12"/>
    <p:sldId id="268" r:id="rId13"/>
    <p:sldId id="269" r:id="rId14"/>
    <p:sldId id="270" r:id="rId15"/>
    <p:sldId id="271" r:id="rId16"/>
    <p:sldId id="272" r:id="rId17"/>
    <p:sldId id="294" r:id="rId18"/>
    <p:sldId id="273" r:id="rId19"/>
    <p:sldId id="274" r:id="rId20"/>
    <p:sldId id="275" r:id="rId21"/>
    <p:sldId id="276" r:id="rId22"/>
    <p:sldId id="277" r:id="rId23"/>
    <p:sldId id="278" r:id="rId24"/>
    <p:sldId id="295" r:id="rId25"/>
    <p:sldId id="279" r:id="rId26"/>
    <p:sldId id="280" r:id="rId27"/>
    <p:sldId id="281" r:id="rId28"/>
    <p:sldId id="282" r:id="rId29"/>
    <p:sldId id="283" r:id="rId30"/>
    <p:sldId id="296" r:id="rId31"/>
    <p:sldId id="284" r:id="rId32"/>
    <p:sldId id="285" r:id="rId33"/>
    <p:sldId id="286" r:id="rId34"/>
    <p:sldId id="287" r:id="rId35"/>
    <p:sldId id="288" r:id="rId36"/>
    <p:sldId id="289" r:id="rId37"/>
    <p:sldId id="290" r:id="rId38"/>
    <p:sldId id="291" r:id="rId39"/>
    <p:sldId id="292" r:id="rId40"/>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306" y="-456"/>
      </p:cViewPr>
      <p:guideLst>
        <p:guide orient="horz" pos="2160"/>
        <p:guide pos="3831"/>
      </p:guideLst>
    </p:cSldViewPr>
  </p:slideViewPr>
  <p:notesTextViewPr>
    <p:cViewPr>
      <p:scale>
        <a:sx n="1" d="1"/>
        <a:sy n="1" d="1"/>
      </p:scale>
      <p:origin x="0" y="0"/>
    </p:cViewPr>
  </p:notesTextViewPr>
  <p:sorterViewPr>
    <p:cViewPr>
      <p:scale>
        <a:sx n="100" d="100"/>
        <a:sy n="100" d="100"/>
      </p:scale>
      <p:origin x="0" y="381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530B8F-467C-46AD-8714-CF7F2E7E0926}" type="datetimeFigureOut">
              <a:rPr lang="en-US" smtClean="0"/>
              <a:t>12/14/2020</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1F8833-AEF9-4D14-90A8-E2D0C5AE59DD}" type="slidenum">
              <a:rPr lang="en-US" smtClean="0"/>
              <a:t>‹#›</a:t>
            </a:fld>
            <a:endParaRPr lang="en-US"/>
          </a:p>
        </p:txBody>
      </p:sp>
    </p:spTree>
    <p:extLst>
      <p:ext uri="{BB962C8B-B14F-4D97-AF65-F5344CB8AC3E}">
        <p14:creationId xmlns:p14="http://schemas.microsoft.com/office/powerpoint/2010/main" val="492843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normAutofit/>
          </a:bodyPr>
          <a:lstStyle/>
          <a:p>
            <a:pPr algn="l"/>
            <a:r>
              <a:rPr lang="en-US" dirty="0"/>
              <a:t>Two grooves, an </a:t>
            </a:r>
            <a:r>
              <a:rPr lang="en-US" b="1" dirty="0"/>
              <a:t>anterior</a:t>
            </a:r>
            <a:r>
              <a:rPr lang="en-US" b="1" baseline="0" dirty="0"/>
              <a:t> </a:t>
            </a:r>
            <a:r>
              <a:rPr lang="en-US" b="1" dirty="0"/>
              <a:t>median fissure and a posterior median sulcus</a:t>
            </a:r>
            <a:r>
              <a:rPr lang="en-US" dirty="0"/>
              <a:t>, extend the</a:t>
            </a:r>
            <a:r>
              <a:rPr lang="en-US" baseline="0" dirty="0"/>
              <a:t> </a:t>
            </a:r>
            <a:r>
              <a:rPr lang="en-US" dirty="0"/>
              <a:t>length of the spinal cord and partially divide it into right and left</a:t>
            </a:r>
          </a:p>
          <a:p>
            <a:pPr algn="l"/>
            <a:r>
              <a:rPr lang="en-US" dirty="0"/>
              <a:t>portions. Like the brain, the spinal cord is protected by three distinct</a:t>
            </a:r>
          </a:p>
          <a:p>
            <a:pPr algn="l"/>
            <a:r>
              <a:rPr lang="en-US" dirty="0"/>
              <a:t>meninges and is cushioned by cerebrospinal fluid. The pia</a:t>
            </a:r>
          </a:p>
          <a:p>
            <a:pPr algn="l"/>
            <a:r>
              <a:rPr lang="en-US" dirty="0"/>
              <a:t>mater contains an extensive vascular network.</a:t>
            </a:r>
            <a:endParaRPr lang="ar-SA" dirty="0"/>
          </a:p>
        </p:txBody>
      </p:sp>
      <p:sp>
        <p:nvSpPr>
          <p:cNvPr id="4" name="Slide Number Placeholder 3"/>
          <p:cNvSpPr>
            <a:spLocks noGrp="1"/>
          </p:cNvSpPr>
          <p:nvPr>
            <p:ph type="sldNum" sz="quarter" idx="10"/>
          </p:nvPr>
        </p:nvSpPr>
        <p:spPr/>
        <p:txBody>
          <a:bodyPr/>
          <a:lstStyle/>
          <a:p>
            <a:pPr algn="l" defTabSz="899587" rtl="1">
              <a:defRPr/>
            </a:pPr>
            <a:fld id="{A2FAF258-3BF2-4CF3-80AF-8BDF474E454F}" type="slidenum">
              <a:rPr lang="ar-EG">
                <a:solidFill>
                  <a:prstClr val="black"/>
                </a:solidFill>
                <a:latin typeface="Calibri"/>
                <a:cs typeface="Arial" panose="020B0604020202020204" pitchFamily="34" charset="0"/>
              </a:rPr>
              <a:pPr algn="l" defTabSz="899587" rtl="1">
                <a:defRPr/>
              </a:pPr>
              <a:t>9</a:t>
            </a:fld>
            <a:endParaRPr lang="ar-EG">
              <a:solidFill>
                <a:prstClr val="black"/>
              </a:solidFill>
              <a:latin typeface="Calibri"/>
              <a:cs typeface="Arial" panose="020B0604020202020204" pitchFamily="34" charset="0"/>
            </a:endParaRPr>
          </a:p>
        </p:txBody>
      </p:sp>
    </p:spTree>
    <p:extLst>
      <p:ext uri="{BB962C8B-B14F-4D97-AF65-F5344CB8AC3E}">
        <p14:creationId xmlns:p14="http://schemas.microsoft.com/office/powerpoint/2010/main" val="266793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587">
              <a:defRPr/>
            </a:pPr>
            <a:r>
              <a:rPr lang="en-US" dirty="0">
                <a:solidFill>
                  <a:prstClr val="black"/>
                </a:solidFill>
              </a:rPr>
              <a:t>One large and important feeder artery, the great anterior medullary artery of </a:t>
            </a:r>
            <a:r>
              <a:rPr lang="en-US" dirty="0" err="1">
                <a:solidFill>
                  <a:prstClr val="black"/>
                </a:solidFill>
              </a:rPr>
              <a:t>Adamkiewicz</a:t>
            </a:r>
            <a:r>
              <a:rPr lang="en-US" dirty="0">
                <a:solidFill>
                  <a:prstClr val="black"/>
                </a:solidFill>
              </a:rPr>
              <a:t>, arises from the aorta in the lower thoracic or upper lumbar vertebral levels; it is unilateral and, in the majority of persons, enters the spinal cord from the left side. The importance of this artery lies in the fact that it may be the major source of blood to the lower two-thirds of the spinal cord.</a:t>
            </a:r>
            <a:endParaRPr lang="ar-SA" dirty="0">
              <a:solidFill>
                <a:prstClr val="black"/>
              </a:solidFill>
            </a:endParaRPr>
          </a:p>
          <a:p>
            <a:endParaRPr lang="en-US" dirty="0"/>
          </a:p>
        </p:txBody>
      </p:sp>
      <p:sp>
        <p:nvSpPr>
          <p:cNvPr id="4" name="Slide Number Placeholder 3"/>
          <p:cNvSpPr>
            <a:spLocks noGrp="1"/>
          </p:cNvSpPr>
          <p:nvPr>
            <p:ph type="sldNum" sz="quarter" idx="5"/>
          </p:nvPr>
        </p:nvSpPr>
        <p:spPr/>
        <p:txBody>
          <a:bodyPr/>
          <a:lstStyle/>
          <a:p>
            <a:pPr algn="l" defTabSz="899587" rtl="1">
              <a:defRPr/>
            </a:pPr>
            <a:fld id="{A2FAF258-3BF2-4CF3-80AF-8BDF474E454F}" type="slidenum">
              <a:rPr lang="ar-EG">
                <a:solidFill>
                  <a:prstClr val="black"/>
                </a:solidFill>
                <a:latin typeface="Calibri"/>
                <a:cs typeface="Arial" panose="020B0604020202020204" pitchFamily="34" charset="0"/>
              </a:rPr>
              <a:pPr algn="l" defTabSz="899587" rtl="1">
                <a:defRPr/>
              </a:pPr>
              <a:t>36</a:t>
            </a:fld>
            <a:endParaRPr lang="ar-EG">
              <a:solidFill>
                <a:prstClr val="black"/>
              </a:solidFill>
              <a:latin typeface="Calibri"/>
              <a:cs typeface="Arial" panose="020B0604020202020204" pitchFamily="34" charset="0"/>
            </a:endParaRPr>
          </a:p>
        </p:txBody>
      </p:sp>
    </p:spTree>
    <p:extLst>
      <p:ext uri="{BB962C8B-B14F-4D97-AF65-F5344CB8AC3E}">
        <p14:creationId xmlns:p14="http://schemas.microsoft.com/office/powerpoint/2010/main" val="754097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xmlns="" id="{0ABE9A39-E549-4690-9FED-08B49C906E23}"/>
              </a:ext>
            </a:extLst>
          </p:cNvPr>
          <p:cNvSpPr>
            <a:spLocks noGrp="1" noRot="1" noChangeAspect="1" noChangeArrowheads="1" noTextEdit="1"/>
          </p:cNvSpPr>
          <p:nvPr>
            <p:ph type="sldImg"/>
          </p:nvPr>
        </p:nvSpPr>
        <p:spPr>
          <a:ln/>
        </p:spPr>
      </p:sp>
      <p:sp>
        <p:nvSpPr>
          <p:cNvPr id="139267" name="Notes Placeholder 2">
            <a:extLst>
              <a:ext uri="{FF2B5EF4-FFF2-40B4-BE49-F238E27FC236}">
                <a16:creationId xmlns:a16="http://schemas.microsoft.com/office/drawing/2014/main" xmlns="" id="{D7A711EE-D9C0-4E6C-A519-7C6215AEDD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ar-SA" altLang="en-US">
              <a:latin typeface="Arial" panose="020B0604020202020204" pitchFamily="34" charset="0"/>
              <a:cs typeface="Arial" panose="020B0604020202020204" pitchFamily="34" charset="0"/>
            </a:endParaRPr>
          </a:p>
        </p:txBody>
      </p:sp>
      <p:sp>
        <p:nvSpPr>
          <p:cNvPr id="139268" name="Slide Number Placeholder 3">
            <a:extLst>
              <a:ext uri="{FF2B5EF4-FFF2-40B4-BE49-F238E27FC236}">
                <a16:creationId xmlns:a16="http://schemas.microsoft.com/office/drawing/2014/main" xmlns="" id="{38B9F6DF-E9ED-47EE-B128-C5E0C3985E3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A759910-6608-4AAA-93C6-CB19B1D9505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normAutofit/>
          </a:bodyPr>
          <a:lstStyle/>
          <a:p>
            <a:pPr defTabSz="914250">
              <a:defRPr/>
            </a:pPr>
            <a:r>
              <a:rPr lang="en-US" b="1" dirty="0"/>
              <a:t>.  The cord is divided into four regions each of which has branches called spinal nerves.</a:t>
            </a:r>
            <a:r>
              <a:rPr lang="en-US" b="1" dirty="0">
                <a:solidFill>
                  <a:srgbClr val="7030A0"/>
                </a:solidFill>
              </a:rPr>
              <a:t> CERVICAL segment</a:t>
            </a:r>
            <a:br>
              <a:rPr lang="en-US" b="1" dirty="0">
                <a:solidFill>
                  <a:srgbClr val="7030A0"/>
                </a:solidFill>
              </a:rPr>
            </a:br>
            <a:r>
              <a:rPr lang="en-US" b="1" dirty="0">
                <a:solidFill>
                  <a:srgbClr val="7030A0"/>
                </a:solidFill>
              </a:rPr>
              <a:t>(8 </a:t>
            </a:r>
            <a:r>
              <a:rPr lang="en-US" b="1" dirty="0"/>
              <a:t>pairs of </a:t>
            </a:r>
            <a:r>
              <a:rPr lang="en-US" b="1" dirty="0">
                <a:solidFill>
                  <a:srgbClr val="7030A0"/>
                </a:solidFill>
              </a:rPr>
              <a:t>CERVICAL nerves), </a:t>
            </a:r>
            <a:r>
              <a:rPr lang="en-US" b="1" dirty="0"/>
              <a:t>THORACIC segment (12 pairs of THORACIC nerves, THORACIC segment (12 pairs of THORACIC nerves)</a:t>
            </a:r>
            <a:r>
              <a:rPr lang="en-US" b="1" dirty="0">
                <a:solidFill>
                  <a:srgbClr val="FF0000"/>
                </a:solidFill>
              </a:rPr>
              <a:t> SACRAL segment (5</a:t>
            </a:r>
            <a:r>
              <a:rPr lang="en-US" b="1" dirty="0"/>
              <a:t> pairs of</a:t>
            </a:r>
            <a:r>
              <a:rPr lang="en-US" b="1" dirty="0">
                <a:solidFill>
                  <a:srgbClr val="FF0000"/>
                </a:solidFill>
              </a:rPr>
              <a:t> SACRAL nerves)</a:t>
            </a:r>
          </a:p>
        </p:txBody>
      </p:sp>
      <p:sp>
        <p:nvSpPr>
          <p:cNvPr id="4" name="Slide Number Placeholder 3"/>
          <p:cNvSpPr>
            <a:spLocks noGrp="1"/>
          </p:cNvSpPr>
          <p:nvPr>
            <p:ph type="sldNum" sz="quarter" idx="10"/>
          </p:nvPr>
        </p:nvSpPr>
        <p:spPr/>
        <p:txBody>
          <a:bodyPr/>
          <a:lstStyle/>
          <a:p>
            <a:fld id="{A2FAF258-3BF2-4CF3-80AF-8BDF474E454F}" type="slidenum">
              <a:rPr lang="ar-EG" smtClean="0"/>
              <a:pPr/>
              <a:t>10</a:t>
            </a:fld>
            <a:endParaRPr lang="ar-E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normAutofit/>
          </a:bodyPr>
          <a:lstStyle/>
          <a:p>
            <a:pPr defTabSz="899587" rtl="1">
              <a:defRPr/>
            </a:pPr>
            <a:r>
              <a:rPr lang="en-US" dirty="0"/>
              <a:t>Along the entire length of the spinal cord are attached 31 pairs of spinal nerves by the anterior</a:t>
            </a:r>
            <a:r>
              <a:rPr lang="en-US" baseline="30000" dirty="0"/>
              <a:t>1</a:t>
            </a:r>
            <a:r>
              <a:rPr lang="en-US" dirty="0"/>
              <a:t> or motor roots and the posterior or sensory roots (Fig. 4-5). Each root is attached to the cord by a series of rootlets, which extend the whole length of the corresponding segment of the cord. Each posterior nerve root possesses a posterior root ganglion, the cells of which give rise to peripheral and central nerve fibers.</a:t>
            </a:r>
          </a:p>
          <a:p>
            <a:pPr algn="l"/>
            <a:endParaRPr lang="ar-EG" dirty="0"/>
          </a:p>
        </p:txBody>
      </p:sp>
      <p:sp>
        <p:nvSpPr>
          <p:cNvPr id="4" name="Slide Number Placeholder 3"/>
          <p:cNvSpPr>
            <a:spLocks noGrp="1"/>
          </p:cNvSpPr>
          <p:nvPr>
            <p:ph type="sldNum" sz="quarter" idx="10"/>
          </p:nvPr>
        </p:nvSpPr>
        <p:spPr/>
        <p:txBody>
          <a:bodyPr/>
          <a:lstStyle/>
          <a:p>
            <a:pPr algn="l" defTabSz="899587" rtl="1">
              <a:defRPr/>
            </a:pPr>
            <a:fld id="{A2FAF258-3BF2-4CF3-80AF-8BDF474E454F}" type="slidenum">
              <a:rPr lang="ar-EG">
                <a:solidFill>
                  <a:prstClr val="black"/>
                </a:solidFill>
                <a:latin typeface="Calibri"/>
                <a:cs typeface="Arial" panose="020B0604020202020204" pitchFamily="34" charset="0"/>
              </a:rPr>
              <a:pPr algn="l" defTabSz="899587" rtl="1">
                <a:defRPr/>
              </a:pPr>
              <a:t>13</a:t>
            </a:fld>
            <a:endParaRPr lang="ar-EG">
              <a:solidFill>
                <a:prstClr val="black"/>
              </a:solidFill>
              <a:latin typeface="Calibri"/>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pPr marL="337345" algn="justLow" defTabSz="899587">
              <a:lnSpc>
                <a:spcPct val="125000"/>
              </a:lnSpc>
              <a:tabLst>
                <a:tab pos="127441" algn="l"/>
                <a:tab pos="127441" algn="l"/>
                <a:tab pos="4610382" algn="r"/>
                <a:tab pos="5734865" algn="r"/>
              </a:tabLst>
              <a:defRPr/>
            </a:pPr>
            <a:r>
              <a:rPr lang="en-US" sz="2000" i="1" dirty="0">
                <a:solidFill>
                  <a:prstClr val="black"/>
                </a:solidFill>
                <a:latin typeface="Arial" panose="020B0604020202020204" pitchFamily="34" charset="0"/>
                <a:ea typeface="Times New Roman" panose="02020603050405020304" pitchFamily="18" charset="0"/>
              </a:rPr>
              <a:t>1- The </a:t>
            </a:r>
            <a:r>
              <a:rPr lang="en-US" sz="2000" i="1" dirty="0" err="1">
                <a:solidFill>
                  <a:prstClr val="black"/>
                </a:solidFill>
                <a:latin typeface="Arial" panose="020B0604020202020204" pitchFamily="34" charset="0"/>
                <a:ea typeface="Times New Roman" panose="02020603050405020304" pitchFamily="18" charset="0"/>
              </a:rPr>
              <a:t>fibres</a:t>
            </a:r>
            <a:r>
              <a:rPr lang="en-US" sz="2000" i="1" dirty="0">
                <a:solidFill>
                  <a:prstClr val="black"/>
                </a:solidFill>
                <a:latin typeface="Arial" panose="020B0604020202020204" pitchFamily="34" charset="0"/>
                <a:ea typeface="Times New Roman" panose="02020603050405020304" pitchFamily="18" charset="0"/>
              </a:rPr>
              <a:t> cross the midline and ascend in the white matter as </a:t>
            </a:r>
            <a:r>
              <a:rPr lang="en-US" sz="2000" b="1" i="1" dirty="0">
                <a:solidFill>
                  <a:prstClr val="black"/>
                </a:solidFill>
                <a:latin typeface="Arial" panose="020B0604020202020204" pitchFamily="34" charset="0"/>
                <a:ea typeface="Times New Roman" panose="02020603050405020304" pitchFamily="18" charset="0"/>
              </a:rPr>
              <a:t>lateral</a:t>
            </a:r>
            <a:r>
              <a:rPr lang="en-US" sz="2000" i="1" dirty="0">
                <a:solidFill>
                  <a:prstClr val="black"/>
                </a:solidFill>
                <a:latin typeface="Arial" panose="020B0604020202020204" pitchFamily="34" charset="0"/>
                <a:ea typeface="Times New Roman" panose="02020603050405020304" pitchFamily="18" charset="0"/>
              </a:rPr>
              <a:t> spinothalamic tract to the PLVN of the thalamus.</a:t>
            </a:r>
          </a:p>
          <a:p>
            <a:pPr marL="337345" algn="justLow" defTabSz="899587">
              <a:lnSpc>
                <a:spcPct val="125000"/>
              </a:lnSpc>
              <a:tabLst>
                <a:tab pos="127441" algn="l"/>
                <a:tab pos="127441" algn="l"/>
                <a:tab pos="4610382" algn="r"/>
                <a:tab pos="5734865" algn="r"/>
              </a:tabLst>
              <a:defRPr/>
            </a:pPr>
            <a:r>
              <a:rPr lang="en-US" sz="2000" i="1" dirty="0">
                <a:solidFill>
                  <a:prstClr val="black"/>
                </a:solidFill>
                <a:latin typeface="Arial" panose="020B0604020202020204" pitchFamily="34" charset="0"/>
                <a:ea typeface="Times New Roman" panose="02020603050405020304" pitchFamily="18" charset="0"/>
              </a:rPr>
              <a:t>2- The </a:t>
            </a:r>
            <a:r>
              <a:rPr lang="en-US" sz="2000" i="1" dirty="0" err="1">
                <a:solidFill>
                  <a:prstClr val="black"/>
                </a:solidFill>
                <a:latin typeface="Arial" panose="020B0604020202020204" pitchFamily="34" charset="0"/>
                <a:ea typeface="Times New Roman" panose="02020603050405020304" pitchFamily="18" charset="0"/>
              </a:rPr>
              <a:t>fibres</a:t>
            </a:r>
            <a:r>
              <a:rPr lang="en-US" sz="2000" i="1" dirty="0">
                <a:solidFill>
                  <a:prstClr val="black"/>
                </a:solidFill>
                <a:latin typeface="Arial" panose="020B0604020202020204" pitchFamily="34" charset="0"/>
                <a:ea typeface="Times New Roman" panose="02020603050405020304" pitchFamily="18" charset="0"/>
              </a:rPr>
              <a:t> cross the midline and ascend in the white matter as </a:t>
            </a:r>
            <a:r>
              <a:rPr lang="en-US" sz="2000" b="1" i="1" dirty="0">
                <a:solidFill>
                  <a:prstClr val="black"/>
                </a:solidFill>
                <a:latin typeface="Arial" panose="020B0604020202020204" pitchFamily="34" charset="0"/>
                <a:ea typeface="Times New Roman" panose="02020603050405020304" pitchFamily="18" charset="0"/>
              </a:rPr>
              <a:t>ventral </a:t>
            </a:r>
            <a:r>
              <a:rPr lang="en-US" sz="2000" i="1" dirty="0">
                <a:solidFill>
                  <a:prstClr val="black"/>
                </a:solidFill>
                <a:latin typeface="Arial" panose="020B0604020202020204" pitchFamily="34" charset="0"/>
                <a:ea typeface="Times New Roman" panose="02020603050405020304" pitchFamily="18" charset="0"/>
              </a:rPr>
              <a:t>spinothalamic tract to the PLVN of the thalamus.</a:t>
            </a:r>
          </a:p>
          <a:p>
            <a:pPr marL="337345" algn="justLow" defTabSz="899587">
              <a:lnSpc>
                <a:spcPct val="125000"/>
              </a:lnSpc>
              <a:tabLst>
                <a:tab pos="127441" algn="l"/>
                <a:tab pos="127441" algn="l"/>
                <a:tab pos="4610382" algn="r"/>
                <a:tab pos="5734865" algn="r"/>
              </a:tabLst>
              <a:defRPr/>
            </a:pPr>
            <a:r>
              <a:rPr lang="en-US" sz="2000" i="1" dirty="0">
                <a:solidFill>
                  <a:prstClr val="black"/>
                </a:solidFill>
                <a:latin typeface="Arial" panose="020B0604020202020204" pitchFamily="34" charset="0"/>
                <a:ea typeface="Times New Roman" panose="02020603050405020304" pitchFamily="18" charset="0"/>
              </a:rPr>
              <a:t>3- It gives origin to the anterior and posterior spinocerebellar tracts.</a:t>
            </a:r>
            <a:endParaRPr lang="en-US" sz="2000" dirty="0">
              <a:solidFill>
                <a:prstClr val="black"/>
              </a:solidFill>
              <a:latin typeface="Times New Roman" panose="02020603050405020304" pitchFamily="18" charset="0"/>
              <a:ea typeface="Times New Roman" panose="02020603050405020304" pitchFamily="18" charset="0"/>
            </a:endParaRPr>
          </a:p>
          <a:p>
            <a:pPr marL="337345" algn="justLow" defTabSz="899587">
              <a:lnSpc>
                <a:spcPct val="125000"/>
              </a:lnSpc>
              <a:tabLst>
                <a:tab pos="127441" algn="l"/>
                <a:tab pos="127441" algn="l"/>
                <a:tab pos="4610382" algn="r"/>
                <a:tab pos="5734865" algn="r"/>
              </a:tabLst>
              <a:defRPr/>
            </a:pPr>
            <a:endParaRPr lang="en-US" sz="2000" dirty="0">
              <a:solidFill>
                <a:prstClr val="black"/>
              </a:solidFill>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2FAF258-3BF2-4CF3-80AF-8BDF474E454F}" type="slidenum">
              <a:rPr lang="ar-EG" smtClean="0"/>
              <a:pPr/>
              <a:t>19</a:t>
            </a:fld>
            <a:endParaRPr lang="ar-EG"/>
          </a:p>
        </p:txBody>
      </p:sp>
    </p:spTree>
    <p:extLst>
      <p:ext uri="{BB962C8B-B14F-4D97-AF65-F5344CB8AC3E}">
        <p14:creationId xmlns:p14="http://schemas.microsoft.com/office/powerpoint/2010/main" val="290663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normAutofit/>
          </a:bodyPr>
          <a:lstStyle/>
          <a:p>
            <a:pPr defTabSz="914250">
              <a:defRPr/>
            </a:pPr>
            <a:endParaRPr lang="ar-EG" dirty="0"/>
          </a:p>
        </p:txBody>
      </p:sp>
      <p:sp>
        <p:nvSpPr>
          <p:cNvPr id="4" name="Slide Number Placeholder 3"/>
          <p:cNvSpPr>
            <a:spLocks noGrp="1"/>
          </p:cNvSpPr>
          <p:nvPr>
            <p:ph type="sldNum" sz="quarter" idx="10"/>
          </p:nvPr>
        </p:nvSpPr>
        <p:spPr/>
        <p:txBody>
          <a:bodyPr/>
          <a:lstStyle/>
          <a:p>
            <a:fld id="{A2FAF258-3BF2-4CF3-80AF-8BDF474E454F}" type="slidenum">
              <a:rPr lang="ar-EG" smtClean="0"/>
              <a:pPr/>
              <a:t>22</a:t>
            </a:fld>
            <a:endParaRPr lang="ar-EG"/>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normAutofit/>
          </a:bodyPr>
          <a:lstStyle/>
          <a:p>
            <a:pPr defTabSz="914250">
              <a:defRPr/>
            </a:pPr>
            <a:r>
              <a:rPr lang="en-GB" sz="1800" dirty="0"/>
              <a:t>The meninges surround, protect, &amp; stabilize the CNS </a:t>
            </a:r>
            <a:r>
              <a:rPr lang="en-US" dirty="0">
                <a:solidFill>
                  <a:srgbClr val="C00000"/>
                </a:solidFill>
              </a:rPr>
              <a:t>The spinal cord, like the brain, is closely ensheathed by the pia mater. This is thickened on either side between the nerve roots to form the denticulate ligament, which passes laterally to adhere to the dura. Inferiorly, the pia continues as the filum </a:t>
            </a:r>
            <a:r>
              <a:rPr lang="en-US" dirty="0" err="1">
                <a:solidFill>
                  <a:srgbClr val="C00000"/>
                </a:solidFill>
              </a:rPr>
              <a:t>terminale</a:t>
            </a:r>
            <a:r>
              <a:rPr lang="en-US" dirty="0">
                <a:solidFill>
                  <a:srgbClr val="C00000"/>
                </a:solidFill>
              </a:rPr>
              <a:t>, which pierces the distal extremity of the </a:t>
            </a:r>
            <a:r>
              <a:rPr lang="en-US" dirty="0" err="1">
                <a:solidFill>
                  <a:srgbClr val="C00000"/>
                </a:solidFill>
              </a:rPr>
              <a:t>dural</a:t>
            </a:r>
            <a:r>
              <a:rPr lang="en-US" dirty="0">
                <a:solidFill>
                  <a:srgbClr val="C00000"/>
                </a:solidFill>
              </a:rPr>
              <a:t> sac and becomes attached to the coccyx</a:t>
            </a:r>
            <a:r>
              <a:rPr lang="en-US" dirty="0"/>
              <a:t>.</a:t>
            </a:r>
            <a:endParaRPr lang="ar-EG" dirty="0"/>
          </a:p>
        </p:txBody>
      </p:sp>
      <p:sp>
        <p:nvSpPr>
          <p:cNvPr id="4" name="Slide Number Placeholder 3"/>
          <p:cNvSpPr>
            <a:spLocks noGrp="1"/>
          </p:cNvSpPr>
          <p:nvPr>
            <p:ph type="sldNum" sz="quarter" idx="10"/>
          </p:nvPr>
        </p:nvSpPr>
        <p:spPr/>
        <p:txBody>
          <a:bodyPr/>
          <a:lstStyle/>
          <a:p>
            <a:fld id="{A2FAF258-3BF2-4CF3-80AF-8BDF474E454F}" type="slidenum">
              <a:rPr lang="ar-EG" smtClean="0"/>
              <a:pPr/>
              <a:t>23</a:t>
            </a:fld>
            <a:endParaRPr lang="ar-EG"/>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50">
              <a:defRPr/>
            </a:pPr>
            <a:endParaRPr lang="ar-EG" dirty="0"/>
          </a:p>
        </p:txBody>
      </p:sp>
      <p:sp>
        <p:nvSpPr>
          <p:cNvPr id="4" name="Slide Number Placeholder 3"/>
          <p:cNvSpPr>
            <a:spLocks noGrp="1"/>
          </p:cNvSpPr>
          <p:nvPr>
            <p:ph type="sldNum" sz="quarter" idx="10"/>
          </p:nvPr>
        </p:nvSpPr>
        <p:spPr/>
        <p:txBody>
          <a:bodyPr/>
          <a:lstStyle/>
          <a:p>
            <a:fld id="{A2FAF258-3BF2-4CF3-80AF-8BDF474E454F}" type="slidenum">
              <a:rPr lang="ar-EG" smtClean="0"/>
              <a:pPr/>
              <a:t>25</a:t>
            </a:fld>
            <a:endParaRPr lang="ar-EG"/>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a:t>Branches from the anterior spinal artery enter the substance of the cord and supply the anterior two-thirds of the spinal cord.</a:t>
            </a:r>
            <a:endParaRPr lang="ar-SA" dirty="0"/>
          </a:p>
        </p:txBody>
      </p:sp>
      <p:sp>
        <p:nvSpPr>
          <p:cNvPr id="4" name="Slide Number Placeholder 3"/>
          <p:cNvSpPr>
            <a:spLocks noGrp="1"/>
          </p:cNvSpPr>
          <p:nvPr>
            <p:ph type="sldNum" sz="quarter" idx="10"/>
          </p:nvPr>
        </p:nvSpPr>
        <p:spPr/>
        <p:txBody>
          <a:bodyPr/>
          <a:lstStyle/>
          <a:p>
            <a:pPr algn="l" defTabSz="899587" rtl="1">
              <a:defRPr/>
            </a:pPr>
            <a:fld id="{A2FAF258-3BF2-4CF3-80AF-8BDF474E454F}" type="slidenum">
              <a:rPr lang="ar-EG">
                <a:solidFill>
                  <a:prstClr val="black"/>
                </a:solidFill>
                <a:latin typeface="Calibri"/>
                <a:cs typeface="Arial" panose="020B0604020202020204" pitchFamily="34" charset="0"/>
              </a:rPr>
              <a:pPr algn="l" defTabSz="899587" rtl="1">
                <a:defRPr/>
              </a:pPr>
              <a:t>32</a:t>
            </a:fld>
            <a:endParaRPr lang="ar-EG">
              <a:solidFill>
                <a:prstClr val="black"/>
              </a:solidFill>
              <a:latin typeface="Calibri"/>
              <a:cs typeface="Arial" panose="020B0604020202020204" pitchFamily="34" charset="0"/>
            </a:endParaRPr>
          </a:p>
        </p:txBody>
      </p:sp>
    </p:spTree>
    <p:extLst>
      <p:ext uri="{BB962C8B-B14F-4D97-AF65-F5344CB8AC3E}">
        <p14:creationId xmlns:p14="http://schemas.microsoft.com/office/powerpoint/2010/main" val="790035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587">
              <a:defRPr/>
            </a:pPr>
            <a:r>
              <a:rPr lang="en-US" dirty="0">
                <a:solidFill>
                  <a:prstClr val="black"/>
                </a:solidFill>
              </a:rPr>
              <a:t>In each segment, the branches of the radicular arteries that enter the intervertebral foramens accompany the dorsal and ventral nerve roots. </a:t>
            </a:r>
          </a:p>
          <a:p>
            <a:endParaRPr lang="en-US" dirty="0"/>
          </a:p>
        </p:txBody>
      </p:sp>
      <p:sp>
        <p:nvSpPr>
          <p:cNvPr id="4" name="Slide Number Placeholder 3"/>
          <p:cNvSpPr>
            <a:spLocks noGrp="1"/>
          </p:cNvSpPr>
          <p:nvPr>
            <p:ph type="sldNum" sz="quarter" idx="5"/>
          </p:nvPr>
        </p:nvSpPr>
        <p:spPr/>
        <p:txBody>
          <a:bodyPr/>
          <a:lstStyle/>
          <a:p>
            <a:pPr algn="l" defTabSz="899587" rtl="1">
              <a:defRPr/>
            </a:pPr>
            <a:fld id="{A2FAF258-3BF2-4CF3-80AF-8BDF474E454F}" type="slidenum">
              <a:rPr lang="ar-EG">
                <a:solidFill>
                  <a:prstClr val="black"/>
                </a:solidFill>
                <a:latin typeface="Calibri"/>
                <a:cs typeface="Arial" panose="020B0604020202020204" pitchFamily="34" charset="0"/>
              </a:rPr>
              <a:pPr algn="l" defTabSz="899587" rtl="1">
                <a:defRPr/>
              </a:pPr>
              <a:t>33</a:t>
            </a:fld>
            <a:endParaRPr lang="ar-EG">
              <a:solidFill>
                <a:prstClr val="black"/>
              </a:solidFill>
              <a:latin typeface="Calibri"/>
              <a:cs typeface="Arial" panose="020B0604020202020204" pitchFamily="34" charset="0"/>
            </a:endParaRPr>
          </a:p>
        </p:txBody>
      </p:sp>
    </p:spTree>
    <p:extLst>
      <p:ext uri="{BB962C8B-B14F-4D97-AF65-F5344CB8AC3E}">
        <p14:creationId xmlns:p14="http://schemas.microsoft.com/office/powerpoint/2010/main" val="750598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8"/>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7"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34E06F-B271-40F4-B685-62C962FDC46D}"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023D62-750D-4D2C-A56B-564F8A16195C}" type="slidenum">
              <a:rPr lang="en-US" smtClean="0"/>
              <a:t>‹#›</a:t>
            </a:fld>
            <a:endParaRPr lang="en-US"/>
          </a:p>
        </p:txBody>
      </p:sp>
    </p:spTree>
    <p:extLst>
      <p:ext uri="{BB962C8B-B14F-4D97-AF65-F5344CB8AC3E}">
        <p14:creationId xmlns:p14="http://schemas.microsoft.com/office/powerpoint/2010/main" val="2605194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34E06F-B271-40F4-B685-62C962FDC46D}"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023D62-750D-4D2C-A56B-564F8A16195C}" type="slidenum">
              <a:rPr lang="en-US" smtClean="0"/>
              <a:t>‹#›</a:t>
            </a:fld>
            <a:endParaRPr lang="en-US"/>
          </a:p>
        </p:txBody>
      </p:sp>
    </p:spTree>
    <p:extLst>
      <p:ext uri="{BB962C8B-B14F-4D97-AF65-F5344CB8AC3E}">
        <p14:creationId xmlns:p14="http://schemas.microsoft.com/office/powerpoint/2010/main" val="1957775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41"/>
            <a:ext cx="273641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8092" y="274641"/>
            <a:ext cx="800654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34E06F-B271-40F4-B685-62C962FDC46D}"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023D62-750D-4D2C-A56B-564F8A16195C}" type="slidenum">
              <a:rPr lang="en-US" smtClean="0"/>
              <a:t>‹#›</a:t>
            </a:fld>
            <a:endParaRPr lang="en-US"/>
          </a:p>
        </p:txBody>
      </p:sp>
    </p:spTree>
    <p:extLst>
      <p:ext uri="{BB962C8B-B14F-4D97-AF65-F5344CB8AC3E}">
        <p14:creationId xmlns:p14="http://schemas.microsoft.com/office/powerpoint/2010/main" val="495271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34E06F-B271-40F4-B685-62C962FDC46D}"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023D62-750D-4D2C-A56B-564F8A16195C}" type="slidenum">
              <a:rPr lang="en-US" smtClean="0"/>
              <a:t>‹#›</a:t>
            </a:fld>
            <a:endParaRPr lang="en-US"/>
          </a:p>
        </p:txBody>
      </p:sp>
    </p:spTree>
    <p:extLst>
      <p:ext uri="{BB962C8B-B14F-4D97-AF65-F5344CB8AC3E}">
        <p14:creationId xmlns:p14="http://schemas.microsoft.com/office/powerpoint/2010/main" val="1498597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3"/>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34E06F-B271-40F4-B685-62C962FDC46D}" type="datetimeFigureOut">
              <a:rPr lang="en-US" smtClean="0"/>
              <a:t>12/14/2020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023D62-750D-4D2C-A56B-564F8A16195C}" type="slidenum">
              <a:rPr lang="en-US" smtClean="0"/>
              <a:t>‹#›</a:t>
            </a:fld>
            <a:endParaRPr lang="en-US"/>
          </a:p>
        </p:txBody>
      </p:sp>
    </p:spTree>
    <p:extLst>
      <p:ext uri="{BB962C8B-B14F-4D97-AF65-F5344CB8AC3E}">
        <p14:creationId xmlns:p14="http://schemas.microsoft.com/office/powerpoint/2010/main" val="1768361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3"/>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3"/>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34E06F-B271-40F4-B685-62C962FDC46D}" type="datetimeFigureOut">
              <a:rPr lang="en-US" smtClean="0"/>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023D62-750D-4D2C-A56B-564F8A16195C}" type="slidenum">
              <a:rPr lang="en-US" smtClean="0"/>
              <a:t>‹#›</a:t>
            </a:fld>
            <a:endParaRPr lang="en-US"/>
          </a:p>
        </p:txBody>
      </p:sp>
    </p:spTree>
    <p:extLst>
      <p:ext uri="{BB962C8B-B14F-4D97-AF65-F5344CB8AC3E}">
        <p14:creationId xmlns:p14="http://schemas.microsoft.com/office/powerpoint/2010/main" val="4241280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3"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3"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7"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7"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34E06F-B271-40F4-B685-62C962FDC46D}" type="datetimeFigureOut">
              <a:rPr lang="en-US" smtClean="0"/>
              <a:t>12/14/2020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023D62-750D-4D2C-A56B-564F8A16195C}" type="slidenum">
              <a:rPr lang="en-US" smtClean="0"/>
              <a:t>‹#›</a:t>
            </a:fld>
            <a:endParaRPr lang="en-US"/>
          </a:p>
        </p:txBody>
      </p:sp>
    </p:spTree>
    <p:extLst>
      <p:ext uri="{BB962C8B-B14F-4D97-AF65-F5344CB8AC3E}">
        <p14:creationId xmlns:p14="http://schemas.microsoft.com/office/powerpoint/2010/main" val="3310421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34E06F-B271-40F4-B685-62C962FDC46D}" type="datetimeFigureOut">
              <a:rPr lang="en-US" smtClean="0"/>
              <a:t>12/14/2020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023D62-750D-4D2C-A56B-564F8A16195C}" type="slidenum">
              <a:rPr lang="en-US" smtClean="0"/>
              <a:t>‹#›</a:t>
            </a:fld>
            <a:endParaRPr lang="en-US"/>
          </a:p>
        </p:txBody>
      </p:sp>
    </p:spTree>
    <p:extLst>
      <p:ext uri="{BB962C8B-B14F-4D97-AF65-F5344CB8AC3E}">
        <p14:creationId xmlns:p14="http://schemas.microsoft.com/office/powerpoint/2010/main" val="794559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4E06F-B271-40F4-B685-62C962FDC46D}" type="datetimeFigureOut">
              <a:rPr lang="en-US" smtClean="0"/>
              <a:t>12/14/2020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023D62-750D-4D2C-A56B-564F8A16195C}" type="slidenum">
              <a:rPr lang="en-US" smtClean="0"/>
              <a:t>‹#›</a:t>
            </a:fld>
            <a:endParaRPr lang="en-US"/>
          </a:p>
        </p:txBody>
      </p:sp>
    </p:spTree>
    <p:extLst>
      <p:ext uri="{BB962C8B-B14F-4D97-AF65-F5344CB8AC3E}">
        <p14:creationId xmlns:p14="http://schemas.microsoft.com/office/powerpoint/2010/main" val="2215806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4"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3"/>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4" y="1435103"/>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34E06F-B271-40F4-B685-62C962FDC46D}" type="datetimeFigureOut">
              <a:rPr lang="en-US" smtClean="0"/>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023D62-750D-4D2C-A56B-564F8A16195C}" type="slidenum">
              <a:rPr lang="en-US" smtClean="0"/>
              <a:t>‹#›</a:t>
            </a:fld>
            <a:endParaRPr lang="en-US"/>
          </a:p>
        </p:txBody>
      </p:sp>
    </p:spTree>
    <p:extLst>
      <p:ext uri="{BB962C8B-B14F-4D97-AF65-F5344CB8AC3E}">
        <p14:creationId xmlns:p14="http://schemas.microsoft.com/office/powerpoint/2010/main" val="3377929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34E06F-B271-40F4-B685-62C962FDC46D}" type="datetimeFigureOut">
              <a:rPr lang="en-US" smtClean="0"/>
              <a:t>12/14/2020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023D62-750D-4D2C-A56B-564F8A16195C}" type="slidenum">
              <a:rPr lang="en-US" smtClean="0"/>
              <a:t>‹#›</a:t>
            </a:fld>
            <a:endParaRPr lang="en-US"/>
          </a:p>
        </p:txBody>
      </p:sp>
    </p:spTree>
    <p:extLst>
      <p:ext uri="{BB962C8B-B14F-4D97-AF65-F5344CB8AC3E}">
        <p14:creationId xmlns:p14="http://schemas.microsoft.com/office/powerpoint/2010/main" val="566091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3"/>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3"/>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4E06F-B271-40F4-B685-62C962FDC46D}" type="datetimeFigureOut">
              <a:rPr lang="en-US" smtClean="0"/>
              <a:t>12/14/2020</a:t>
            </a:fld>
            <a:endParaRPr lang="en-US"/>
          </a:p>
        </p:txBody>
      </p:sp>
      <p:sp>
        <p:nvSpPr>
          <p:cNvPr id="5" name="Footer Placeholder 4"/>
          <p:cNvSpPr>
            <a:spLocks noGrp="1"/>
          </p:cNvSpPr>
          <p:nvPr>
            <p:ph type="ftr" sz="quarter" idx="3"/>
          </p:nvPr>
        </p:nvSpPr>
        <p:spPr>
          <a:xfrm>
            <a:off x="4155296" y="6356353"/>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3"/>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023D62-750D-4D2C-A56B-564F8A16195C}" type="slidenum">
              <a:rPr lang="en-US" smtClean="0"/>
              <a:t>‹#›</a:t>
            </a:fld>
            <a:endParaRPr lang="en-US"/>
          </a:p>
        </p:txBody>
      </p:sp>
    </p:spTree>
    <p:extLst>
      <p:ext uri="{BB962C8B-B14F-4D97-AF65-F5344CB8AC3E}">
        <p14:creationId xmlns:p14="http://schemas.microsoft.com/office/powerpoint/2010/main" val="218242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1.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5.wmf"/><Relationship Id="rId10" Type="http://schemas.openxmlformats.org/officeDocument/2006/relationships/oleObject" Target="../embeddings/oleObject6.bin"/><Relationship Id="rId4" Type="http://schemas.openxmlformats.org/officeDocument/2006/relationships/oleObject" Target="../embeddings/oleObject1.bin"/><Relationship Id="rId9"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F09CEC1-E08E-46DF-A4F5-2A75A2A46A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9893" y="114309"/>
            <a:ext cx="10730288" cy="3009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xmlns="" id="{640DA720-5E7B-4723-8F86-089DF33B27E6}"/>
              </a:ext>
            </a:extLst>
          </p:cNvPr>
          <p:cNvSpPr txBox="1">
            <a:spLocks noChangeArrowheads="1"/>
          </p:cNvSpPr>
          <p:nvPr/>
        </p:nvSpPr>
        <p:spPr bwMode="auto">
          <a:xfrm>
            <a:off x="289265" y="3124211"/>
            <a:ext cx="11589641" cy="3555999"/>
          </a:xfrm>
          <a:prstGeom prst="rect">
            <a:avLst/>
          </a:prstGeom>
          <a:solidFill>
            <a:schemeClr val="accent5">
              <a:lumMod val="20000"/>
              <a:lumOff val="80000"/>
            </a:schemeClr>
          </a:solidFill>
          <a:ln>
            <a:noFill/>
          </a:ln>
        </p:spPr>
        <p:txBody>
          <a:bodyPr lIns="87777" tIns="43887" rIns="87777" bIns="43887" rtlCol="1">
            <a:normAutofit fontScale="400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eaLnBrk="1" fontAlgn="auto" hangingPunct="1">
              <a:lnSpc>
                <a:spcPct val="80000"/>
              </a:lnSpc>
              <a:spcAft>
                <a:spcPts val="0"/>
              </a:spcAft>
              <a:buNone/>
              <a:defRPr/>
            </a:pPr>
            <a:endParaRPr lang="ar-SA" sz="12900" b="1" dirty="0">
              <a:solidFill>
                <a:prstClr val="black"/>
              </a:solidFill>
              <a:latin typeface="Calibri"/>
              <a:cs typeface="Arial" panose="020B0604020202020204" pitchFamily="34" charset="0"/>
            </a:endParaRPr>
          </a:p>
          <a:p>
            <a:pPr marL="0" indent="0" algn="ctr" eaLnBrk="1" fontAlgn="auto" hangingPunct="1">
              <a:lnSpc>
                <a:spcPct val="80000"/>
              </a:lnSpc>
              <a:spcAft>
                <a:spcPts val="0"/>
              </a:spcAft>
              <a:buNone/>
              <a:defRPr/>
            </a:pPr>
            <a:r>
              <a:rPr lang="ar-EG" sz="12900" b="1" dirty="0">
                <a:solidFill>
                  <a:srgbClr val="FF0000"/>
                </a:solidFill>
                <a:latin typeface="Calibri"/>
                <a:cs typeface="Arial" panose="020B0604020202020204" pitchFamily="34" charset="0"/>
              </a:rPr>
              <a:t>الأستاذ </a:t>
            </a:r>
            <a:r>
              <a:rPr lang="ar-SA" sz="12900" b="1" dirty="0">
                <a:solidFill>
                  <a:srgbClr val="FF0000"/>
                </a:solidFill>
                <a:latin typeface="Calibri"/>
                <a:cs typeface="Arial" panose="020B0604020202020204" pitchFamily="34" charset="0"/>
              </a:rPr>
              <a:t>الدكتور</a:t>
            </a:r>
            <a:r>
              <a:rPr lang="ar-EG" sz="12900" b="1" dirty="0">
                <a:solidFill>
                  <a:srgbClr val="FF0000"/>
                </a:solidFill>
                <a:latin typeface="Calibri"/>
                <a:cs typeface="Arial" panose="020B0604020202020204" pitchFamily="34" charset="0"/>
              </a:rPr>
              <a:t>/ يوسف حسين</a:t>
            </a:r>
          </a:p>
          <a:p>
            <a:pPr marL="0" indent="0" algn="ctr" eaLnBrk="1" fontAlgn="auto" hangingPunct="1">
              <a:lnSpc>
                <a:spcPct val="80000"/>
              </a:lnSpc>
              <a:spcAft>
                <a:spcPts val="0"/>
              </a:spcAft>
              <a:buNone/>
              <a:defRPr/>
            </a:pPr>
            <a:endParaRPr lang="ar-EG" sz="4900" b="1" dirty="0">
              <a:solidFill>
                <a:srgbClr val="FF0000"/>
              </a:solidFill>
              <a:latin typeface="Calibri"/>
              <a:cs typeface="Arial" panose="020B0604020202020204" pitchFamily="34" charset="0"/>
            </a:endParaRPr>
          </a:p>
          <a:p>
            <a:pPr marL="0" indent="0" algn="ctr" eaLnBrk="1" fontAlgn="auto" hangingPunct="1">
              <a:lnSpc>
                <a:spcPct val="80000"/>
              </a:lnSpc>
              <a:spcAft>
                <a:spcPts val="0"/>
              </a:spcAft>
              <a:buNone/>
              <a:defRPr/>
            </a:pPr>
            <a:r>
              <a:rPr lang="ar-EG" sz="8300" b="1" dirty="0">
                <a:solidFill>
                  <a:prstClr val="black"/>
                </a:solidFill>
                <a:latin typeface="Calibri"/>
                <a:cs typeface="Arial" panose="020B0604020202020204" pitchFamily="34" charset="0"/>
              </a:rPr>
              <a:t>أستاذ</a:t>
            </a:r>
            <a:r>
              <a:rPr lang="ar-EG" sz="8300" b="1" dirty="0">
                <a:solidFill>
                  <a:srgbClr val="FF0000"/>
                </a:solidFill>
                <a:latin typeface="Calibri"/>
                <a:cs typeface="Arial" panose="020B0604020202020204" pitchFamily="34" charset="0"/>
              </a:rPr>
              <a:t> </a:t>
            </a:r>
            <a:r>
              <a:rPr lang="ar-EG" sz="8300" b="1" dirty="0">
                <a:solidFill>
                  <a:prstClr val="black"/>
                </a:solidFill>
                <a:latin typeface="Calibri"/>
                <a:cs typeface="Arial" panose="020B0604020202020204" pitchFamily="34" charset="0"/>
              </a:rPr>
              <a:t>التشريح وعلم الأجنة</a:t>
            </a:r>
            <a:r>
              <a:rPr lang="ar-EG" sz="8300" dirty="0">
                <a:solidFill>
                  <a:prstClr val="black"/>
                </a:solidFill>
                <a:latin typeface="Calibri"/>
                <a:cs typeface="Arial" panose="020B0604020202020204" pitchFamily="34" charset="0"/>
              </a:rPr>
              <a:t> </a:t>
            </a:r>
            <a:endParaRPr lang="en-US" sz="8300" dirty="0">
              <a:solidFill>
                <a:prstClr val="black"/>
              </a:solidFill>
              <a:latin typeface="Calibri"/>
            </a:endParaRPr>
          </a:p>
          <a:p>
            <a:pPr marL="0" indent="0" algn="ctr" eaLnBrk="1" fontAlgn="auto" hangingPunct="1">
              <a:lnSpc>
                <a:spcPct val="80000"/>
              </a:lnSpc>
              <a:spcAft>
                <a:spcPts val="0"/>
              </a:spcAft>
              <a:buNone/>
              <a:defRPr/>
            </a:pPr>
            <a:endParaRPr lang="ar-EG" sz="8300" dirty="0">
              <a:solidFill>
                <a:srgbClr val="FF0000"/>
              </a:solidFill>
              <a:latin typeface="Calibri"/>
              <a:cs typeface="Arial" panose="020B0604020202020204" pitchFamily="34" charset="0"/>
            </a:endParaRPr>
          </a:p>
          <a:p>
            <a:pPr marL="0" indent="0" algn="ctr" eaLnBrk="1" fontAlgn="auto" hangingPunct="1">
              <a:lnSpc>
                <a:spcPct val="80000"/>
              </a:lnSpc>
              <a:spcAft>
                <a:spcPts val="0"/>
              </a:spcAft>
              <a:buNone/>
              <a:defRPr/>
            </a:pPr>
            <a:r>
              <a:rPr lang="ar-EG" sz="8300" b="1" dirty="0">
                <a:solidFill>
                  <a:srgbClr val="002060"/>
                </a:solidFill>
                <a:latin typeface="Calibri"/>
                <a:cs typeface="Arial" panose="020B0604020202020204" pitchFamily="34" charset="0"/>
              </a:rPr>
              <a:t>كلية الطب – </a:t>
            </a:r>
            <a:r>
              <a:rPr lang="ar-EG" sz="8300" b="1" i="1" dirty="0">
                <a:solidFill>
                  <a:srgbClr val="002060"/>
                </a:solidFill>
                <a:latin typeface="Calibri"/>
                <a:cs typeface="Arial" panose="020B0604020202020204" pitchFamily="34" charset="0"/>
              </a:rPr>
              <a:t>جامعة </a:t>
            </a:r>
            <a:r>
              <a:rPr lang="ar-EG" sz="8300" b="1" dirty="0">
                <a:solidFill>
                  <a:srgbClr val="002060"/>
                </a:solidFill>
                <a:latin typeface="Calibri"/>
                <a:cs typeface="Arial" panose="020B0604020202020204" pitchFamily="34" charset="0"/>
              </a:rPr>
              <a:t>الزقازيق- مصر</a:t>
            </a:r>
          </a:p>
          <a:p>
            <a:pPr marL="0" indent="0" algn="ctr" eaLnBrk="1" fontAlgn="auto" hangingPunct="1">
              <a:lnSpc>
                <a:spcPct val="80000"/>
              </a:lnSpc>
              <a:spcAft>
                <a:spcPts val="0"/>
              </a:spcAft>
              <a:buNone/>
              <a:defRPr/>
            </a:pPr>
            <a:r>
              <a:rPr lang="ar-EG" sz="8300" b="1" dirty="0">
                <a:solidFill>
                  <a:srgbClr val="FF0000"/>
                </a:solidFill>
                <a:latin typeface="Calibri"/>
                <a:cs typeface="Arial" panose="020B0604020202020204" pitchFamily="34" charset="0"/>
              </a:rPr>
              <a:t>دكتوراة</a:t>
            </a:r>
            <a:r>
              <a:rPr lang="ar-EG" sz="8300" dirty="0">
                <a:solidFill>
                  <a:srgbClr val="FF0000"/>
                </a:solidFill>
                <a:latin typeface="Calibri"/>
                <a:cs typeface="Arial" panose="020B0604020202020204" pitchFamily="34" charset="0"/>
              </a:rPr>
              <a:t> </a:t>
            </a:r>
            <a:r>
              <a:rPr lang="ar-EG" sz="8300" b="1" dirty="0">
                <a:solidFill>
                  <a:srgbClr val="FF0000"/>
                </a:solidFill>
                <a:latin typeface="Calibri"/>
                <a:cs typeface="Arial" panose="020B0604020202020204" pitchFamily="34" charset="0"/>
              </a:rPr>
              <a:t>من جامعة كولونيا المانيا</a:t>
            </a:r>
          </a:p>
          <a:p>
            <a:pPr marL="0" indent="0" algn="ctr" rtl="1" eaLnBrk="1" fontAlgn="auto" hangingPunct="1">
              <a:lnSpc>
                <a:spcPct val="80000"/>
              </a:lnSpc>
              <a:spcAft>
                <a:spcPts val="0"/>
              </a:spcAft>
              <a:buNone/>
              <a:defRPr/>
            </a:pPr>
            <a:r>
              <a:rPr lang="ar-EG" sz="8300" b="1" dirty="0">
                <a:solidFill>
                  <a:srgbClr val="FF0000"/>
                </a:solidFill>
                <a:latin typeface="Calibri"/>
                <a:cs typeface="Arial" panose="020B0604020202020204" pitchFamily="34" charset="0"/>
              </a:rPr>
              <a:t>د. يوسف حسين (استاذ التشريح)</a:t>
            </a:r>
          </a:p>
          <a:p>
            <a:pPr marL="0" indent="0" algn="ctr" eaLnBrk="1" fontAlgn="auto" hangingPunct="1">
              <a:lnSpc>
                <a:spcPct val="80000"/>
              </a:lnSpc>
              <a:spcAft>
                <a:spcPts val="0"/>
              </a:spcAft>
              <a:buNone/>
              <a:defRPr/>
            </a:pPr>
            <a:endParaRPr lang="ar-EG" sz="3100" b="1" dirty="0">
              <a:solidFill>
                <a:srgbClr val="002060"/>
              </a:solidFill>
              <a:latin typeface="Calibri"/>
              <a:cs typeface="Arial" panose="020B0604020202020204" pitchFamily="34" charset="0"/>
            </a:endParaRPr>
          </a:p>
        </p:txBody>
      </p:sp>
      <p:sp>
        <p:nvSpPr>
          <p:cNvPr id="6" name="TextBox 1">
            <a:extLst>
              <a:ext uri="{FF2B5EF4-FFF2-40B4-BE49-F238E27FC236}">
                <a16:creationId xmlns:a16="http://schemas.microsoft.com/office/drawing/2014/main" xmlns="" id="{AF4624ED-1496-4C92-8569-9544B4B2DAD1}"/>
              </a:ext>
            </a:extLst>
          </p:cNvPr>
          <p:cNvSpPr txBox="1">
            <a:spLocks noChangeArrowheads="1"/>
          </p:cNvSpPr>
          <p:nvPr/>
        </p:nvSpPr>
        <p:spPr bwMode="auto">
          <a:xfrm>
            <a:off x="9110836" y="136927"/>
            <a:ext cx="2776531" cy="888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77" tIns="43887" rIns="87777" bIns="43887">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ar-EG" altLang="en-US" sz="5200" b="1">
                <a:solidFill>
                  <a:srgbClr val="FF0000"/>
                </a:solidFill>
                <a:latin typeface="Arial" panose="020B0604020202020204" pitchFamily="34" charset="0"/>
                <a:cs typeface="Arial" panose="020B0604020202020204" pitchFamily="34" charset="0"/>
              </a:rPr>
              <a:t>أهلا</a:t>
            </a:r>
            <a:endParaRPr lang="en-US" altLang="en-US" sz="5200" b="1">
              <a:solidFill>
                <a:srgbClr val="FF0000"/>
              </a:solidFill>
              <a:latin typeface="Arial" panose="020B0604020202020204" pitchFamily="34" charset="0"/>
              <a:cs typeface="Arial" panose="020B0604020202020204" pitchFamily="34" charset="0"/>
            </a:endParaRPr>
          </a:p>
        </p:txBody>
      </p:sp>
      <p:sp>
        <p:nvSpPr>
          <p:cNvPr id="7" name="TextBox 3">
            <a:extLst>
              <a:ext uri="{FF2B5EF4-FFF2-40B4-BE49-F238E27FC236}">
                <a16:creationId xmlns:a16="http://schemas.microsoft.com/office/drawing/2014/main" xmlns="" id="{55C6F5F6-AC35-42E5-982E-29AB75DBF10B}"/>
              </a:ext>
            </a:extLst>
          </p:cNvPr>
          <p:cNvSpPr txBox="1">
            <a:spLocks noChangeArrowheads="1"/>
          </p:cNvSpPr>
          <p:nvPr/>
        </p:nvSpPr>
        <p:spPr bwMode="auto">
          <a:xfrm>
            <a:off x="202697" y="136935"/>
            <a:ext cx="3065797" cy="806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77" tIns="43887" rIns="87777" bIns="43887">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None/>
            </a:pPr>
            <a:r>
              <a:rPr lang="ar-EG" altLang="en-US" sz="4700" b="1">
                <a:solidFill>
                  <a:srgbClr val="FF0000"/>
                </a:solidFill>
                <a:latin typeface="Arial" panose="020B0604020202020204" pitchFamily="34" charset="0"/>
                <a:cs typeface="Arial" panose="020B0604020202020204" pitchFamily="34" charset="0"/>
              </a:rPr>
              <a:t>وسهلا</a:t>
            </a:r>
            <a:endParaRPr lang="en-US" altLang="en-US" sz="4700" b="1">
              <a:solidFill>
                <a:srgbClr val="FF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DC3C6F1D-206F-4627-8E1C-1C98388AC4CA}" type="slidenum">
              <a:rPr lang="en-US" smtClean="0"/>
              <a:t>1</a:t>
            </a:fld>
            <a:endParaRPr lang="en-US"/>
          </a:p>
        </p:txBody>
      </p:sp>
    </p:spTree>
    <p:extLst>
      <p:ext uri="{BB962C8B-B14F-4D97-AF65-F5344CB8AC3E}">
        <p14:creationId xmlns:p14="http://schemas.microsoft.com/office/powerpoint/2010/main" val="1355905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srcRect l="46684" t="5682" r="32434" b="3348"/>
          <a:stretch>
            <a:fillRect/>
          </a:stretch>
        </p:blipFill>
        <p:spPr>
          <a:xfrm>
            <a:off x="1" y="243408"/>
            <a:ext cx="3735153" cy="6614592"/>
          </a:xfrm>
          <a:prstGeom prst="rect">
            <a:avLst/>
          </a:prstGeom>
          <a:noFill/>
        </p:spPr>
      </p:pic>
      <p:sp>
        <p:nvSpPr>
          <p:cNvPr id="4" name="Text Box 4"/>
          <p:cNvSpPr txBox="1">
            <a:spLocks noChangeArrowheads="1"/>
          </p:cNvSpPr>
          <p:nvPr/>
        </p:nvSpPr>
        <p:spPr bwMode="auto">
          <a:xfrm>
            <a:off x="3495044" y="644498"/>
            <a:ext cx="5225826" cy="646331"/>
          </a:xfrm>
          <a:prstGeom prst="rect">
            <a:avLst/>
          </a:prstGeom>
          <a:noFill/>
          <a:ln w="9525">
            <a:noFill/>
            <a:miter lim="800000"/>
            <a:headEnd/>
            <a:tailEnd/>
          </a:ln>
          <a:effectLst>
            <a:outerShdw blurRad="50800" dist="38100" dir="8100000" algn="tr" rotWithShape="0">
              <a:prstClr val="black">
                <a:alpha val="40000"/>
              </a:prstClr>
            </a:outerShdw>
          </a:effectLst>
        </p:spPr>
        <p:txBody>
          <a:bodyPr wrap="square">
            <a:spAutoFit/>
          </a:bodyPr>
          <a:lstStyle/>
          <a:p>
            <a:pPr algn="ctr">
              <a:spcBef>
                <a:spcPct val="50000"/>
              </a:spcBef>
            </a:pPr>
            <a:r>
              <a:rPr lang="en-US" sz="3600" b="1" dirty="0">
                <a:solidFill>
                  <a:srgbClr val="FF0000"/>
                </a:solidFill>
                <a:latin typeface="Arial Black" panose="020B0A04020102020204" pitchFamily="34" charset="0"/>
              </a:rPr>
              <a:t>8</a:t>
            </a:r>
            <a:r>
              <a:rPr lang="en-US" sz="3600" b="1" dirty="0">
                <a:solidFill>
                  <a:srgbClr val="7030A0"/>
                </a:solidFill>
              </a:rPr>
              <a:t> </a:t>
            </a:r>
            <a:r>
              <a:rPr lang="en-US" sz="3600" b="1" dirty="0"/>
              <a:t>pairs of </a:t>
            </a:r>
            <a:r>
              <a:rPr lang="en-US" sz="3600" b="1" dirty="0">
                <a:solidFill>
                  <a:srgbClr val="0000FF"/>
                </a:solidFill>
              </a:rPr>
              <a:t>Cervical</a:t>
            </a:r>
            <a:r>
              <a:rPr lang="en-US" sz="3600" b="1" dirty="0">
                <a:solidFill>
                  <a:srgbClr val="7030A0"/>
                </a:solidFill>
              </a:rPr>
              <a:t> nerves</a:t>
            </a:r>
          </a:p>
        </p:txBody>
      </p:sp>
      <p:sp>
        <p:nvSpPr>
          <p:cNvPr id="5" name="Text Box 5"/>
          <p:cNvSpPr txBox="1">
            <a:spLocks noChangeArrowheads="1"/>
          </p:cNvSpPr>
          <p:nvPr/>
        </p:nvSpPr>
        <p:spPr bwMode="auto">
          <a:xfrm>
            <a:off x="3495044" y="2564907"/>
            <a:ext cx="5198491" cy="1200329"/>
          </a:xfrm>
          <a:prstGeom prst="rect">
            <a:avLst/>
          </a:prstGeom>
          <a:noFill/>
          <a:ln w="9525">
            <a:noFill/>
            <a:miter lim="800000"/>
            <a:headEnd/>
            <a:tailEnd/>
          </a:ln>
          <a:effectLst>
            <a:outerShdw blurRad="50800" dist="38100" dir="8100000" algn="tr" rotWithShape="0">
              <a:prstClr val="black">
                <a:alpha val="40000"/>
              </a:prstClr>
            </a:outerShdw>
          </a:effectLst>
        </p:spPr>
        <p:txBody>
          <a:bodyPr wrap="square">
            <a:spAutoFit/>
          </a:bodyPr>
          <a:lstStyle/>
          <a:p>
            <a:pPr algn="ctr">
              <a:spcBef>
                <a:spcPct val="50000"/>
              </a:spcBef>
            </a:pPr>
            <a:r>
              <a:rPr lang="en-US" sz="3600" b="1" dirty="0">
                <a:solidFill>
                  <a:srgbClr val="FF0000"/>
                </a:solidFill>
                <a:latin typeface="Arial Black" panose="020B0A04020102020204" pitchFamily="34" charset="0"/>
              </a:rPr>
              <a:t>12</a:t>
            </a:r>
            <a:r>
              <a:rPr lang="en-US" sz="3600" b="1" dirty="0"/>
              <a:t> pairs of </a:t>
            </a:r>
            <a:r>
              <a:rPr lang="en-US" sz="3600" b="1" dirty="0">
                <a:solidFill>
                  <a:srgbClr val="0000FF"/>
                </a:solidFill>
              </a:rPr>
              <a:t>Thoracic</a:t>
            </a:r>
            <a:r>
              <a:rPr lang="en-US" sz="3600" b="1" dirty="0"/>
              <a:t> </a:t>
            </a:r>
            <a:r>
              <a:rPr lang="en-US" sz="3600" b="1" dirty="0">
                <a:solidFill>
                  <a:srgbClr val="7030A0"/>
                </a:solidFill>
              </a:rPr>
              <a:t>nerves</a:t>
            </a:r>
            <a:r>
              <a:rPr lang="en-US" sz="3600" b="1" dirty="0"/>
              <a:t> </a:t>
            </a:r>
          </a:p>
        </p:txBody>
      </p:sp>
      <p:sp>
        <p:nvSpPr>
          <p:cNvPr id="6" name="Text Box 6"/>
          <p:cNvSpPr txBox="1">
            <a:spLocks noChangeArrowheads="1"/>
          </p:cNvSpPr>
          <p:nvPr/>
        </p:nvSpPr>
        <p:spPr bwMode="auto">
          <a:xfrm>
            <a:off x="3590817" y="4509123"/>
            <a:ext cx="5267523" cy="646331"/>
          </a:xfrm>
          <a:prstGeom prst="rect">
            <a:avLst/>
          </a:prstGeom>
          <a:noFill/>
          <a:ln w="9525">
            <a:noFill/>
            <a:miter lim="800000"/>
            <a:headEnd/>
            <a:tailEnd/>
          </a:ln>
          <a:effectLst>
            <a:outerShdw blurRad="50800" dist="38100" dir="8100000" algn="tr" rotWithShape="0">
              <a:prstClr val="black">
                <a:alpha val="40000"/>
              </a:prstClr>
            </a:outerShdw>
          </a:effectLst>
        </p:spPr>
        <p:txBody>
          <a:bodyPr wrap="square">
            <a:spAutoFit/>
          </a:bodyPr>
          <a:lstStyle/>
          <a:p>
            <a:pPr algn="ctr">
              <a:spcBef>
                <a:spcPct val="50000"/>
              </a:spcBef>
            </a:pPr>
            <a:r>
              <a:rPr lang="en-US" sz="3600" b="1" dirty="0">
                <a:solidFill>
                  <a:srgbClr val="FF0000"/>
                </a:solidFill>
                <a:latin typeface="Arial Black" panose="020B0A04020102020204" pitchFamily="34" charset="0"/>
              </a:rPr>
              <a:t>5</a:t>
            </a:r>
            <a:r>
              <a:rPr lang="en-US" sz="3600" b="1" dirty="0">
                <a:solidFill>
                  <a:srgbClr val="7030A0"/>
                </a:solidFill>
              </a:rPr>
              <a:t> </a:t>
            </a:r>
            <a:r>
              <a:rPr lang="en-US" sz="3600" b="1" dirty="0"/>
              <a:t>pairs of </a:t>
            </a:r>
            <a:r>
              <a:rPr lang="en-US" sz="3600" b="1" dirty="0">
                <a:solidFill>
                  <a:srgbClr val="0000FF"/>
                </a:solidFill>
              </a:rPr>
              <a:t>Lumbar</a:t>
            </a:r>
            <a:r>
              <a:rPr lang="en-US" sz="3600" b="1" dirty="0">
                <a:solidFill>
                  <a:srgbClr val="0070C0"/>
                </a:solidFill>
              </a:rPr>
              <a:t> </a:t>
            </a:r>
            <a:r>
              <a:rPr lang="en-US" sz="3600" b="1" dirty="0">
                <a:solidFill>
                  <a:srgbClr val="7030A0"/>
                </a:solidFill>
              </a:rPr>
              <a:t>nerves</a:t>
            </a:r>
            <a:endParaRPr lang="en-US" sz="3600" b="1" dirty="0">
              <a:solidFill>
                <a:srgbClr val="0070C0"/>
              </a:solidFill>
            </a:endParaRPr>
          </a:p>
        </p:txBody>
      </p:sp>
      <p:sp>
        <p:nvSpPr>
          <p:cNvPr id="7" name="Text Box 7"/>
          <p:cNvSpPr txBox="1">
            <a:spLocks noChangeArrowheads="1"/>
          </p:cNvSpPr>
          <p:nvPr/>
        </p:nvSpPr>
        <p:spPr bwMode="auto">
          <a:xfrm>
            <a:off x="3111951" y="5796556"/>
            <a:ext cx="6321028" cy="584775"/>
          </a:xfrm>
          <a:prstGeom prst="rect">
            <a:avLst/>
          </a:prstGeom>
          <a:noFill/>
          <a:ln w="9525">
            <a:noFill/>
            <a:miter lim="800000"/>
            <a:headEnd/>
            <a:tailEnd/>
          </a:ln>
          <a:effectLst>
            <a:outerShdw blurRad="50800" dist="38100" dir="8100000" algn="tr" rotWithShape="0">
              <a:prstClr val="black">
                <a:alpha val="40000"/>
              </a:prstClr>
            </a:outerShdw>
          </a:effectLst>
        </p:spPr>
        <p:txBody>
          <a:bodyPr wrap="square">
            <a:spAutoFit/>
          </a:bodyPr>
          <a:lstStyle/>
          <a:p>
            <a:pPr algn="ctr">
              <a:spcBef>
                <a:spcPct val="50000"/>
              </a:spcBef>
            </a:pPr>
            <a:r>
              <a:rPr lang="en-US" sz="3200" b="1" dirty="0">
                <a:solidFill>
                  <a:srgbClr val="FF0000"/>
                </a:solidFill>
                <a:latin typeface="Arial Black" panose="020B0A04020102020204" pitchFamily="34" charset="0"/>
              </a:rPr>
              <a:t>5</a:t>
            </a:r>
            <a:r>
              <a:rPr lang="en-US" sz="3200" b="1" dirty="0">
                <a:solidFill>
                  <a:srgbClr val="FF0000"/>
                </a:solidFill>
              </a:rPr>
              <a:t> </a:t>
            </a:r>
            <a:r>
              <a:rPr lang="en-US" sz="3200" b="1" dirty="0"/>
              <a:t>pairs of </a:t>
            </a:r>
            <a:r>
              <a:rPr lang="en-US" sz="3200" b="1" dirty="0">
                <a:solidFill>
                  <a:srgbClr val="0000FF"/>
                </a:solidFill>
              </a:rPr>
              <a:t>Sacral</a:t>
            </a:r>
            <a:r>
              <a:rPr lang="en-US" sz="3200" b="1" dirty="0">
                <a:solidFill>
                  <a:srgbClr val="FF0000"/>
                </a:solidFill>
              </a:rPr>
              <a:t> </a:t>
            </a:r>
            <a:r>
              <a:rPr lang="en-US" sz="3200" b="1" dirty="0">
                <a:solidFill>
                  <a:srgbClr val="7030A0"/>
                </a:solidFill>
              </a:rPr>
              <a:t>nerves</a:t>
            </a:r>
            <a:r>
              <a:rPr lang="en-US" sz="3200" b="1" dirty="0">
                <a:solidFill>
                  <a:srgbClr val="FF0000"/>
                </a:solidFill>
              </a:rPr>
              <a:t> </a:t>
            </a:r>
          </a:p>
        </p:txBody>
      </p:sp>
      <p:sp>
        <p:nvSpPr>
          <p:cNvPr id="25" name="Text Box 7"/>
          <p:cNvSpPr txBox="1">
            <a:spLocks noChangeArrowheads="1"/>
          </p:cNvSpPr>
          <p:nvPr/>
        </p:nvSpPr>
        <p:spPr bwMode="auto">
          <a:xfrm flipH="1">
            <a:off x="2633087" y="6334780"/>
            <a:ext cx="6608347" cy="523220"/>
          </a:xfrm>
          <a:prstGeom prst="rect">
            <a:avLst/>
          </a:prstGeom>
          <a:noFill/>
          <a:ln w="9525">
            <a:noFill/>
            <a:miter lim="800000"/>
            <a:headEnd/>
            <a:tailEnd/>
          </a:ln>
          <a:effectLst>
            <a:outerShdw blurRad="50800" dist="38100" dir="8100000" algn="tr" rotWithShape="0">
              <a:prstClr val="black">
                <a:alpha val="40000"/>
              </a:prstClr>
            </a:outerShdw>
          </a:effectLst>
        </p:spPr>
        <p:txBody>
          <a:bodyPr wrap="square">
            <a:spAutoFit/>
          </a:bodyPr>
          <a:lstStyle/>
          <a:p>
            <a:pPr algn="ctr">
              <a:spcBef>
                <a:spcPct val="50000"/>
              </a:spcBef>
            </a:pPr>
            <a:r>
              <a:rPr lang="en-US" sz="2800" b="1" dirty="0">
                <a:solidFill>
                  <a:srgbClr val="FF0000"/>
                </a:solidFill>
                <a:latin typeface="Arial Black" panose="020B0A04020102020204" pitchFamily="34" charset="0"/>
              </a:rPr>
              <a:t>1</a:t>
            </a:r>
            <a:r>
              <a:rPr lang="en-US" sz="2800" b="1" dirty="0">
                <a:solidFill>
                  <a:srgbClr val="0000FF"/>
                </a:solidFill>
              </a:rPr>
              <a:t> </a:t>
            </a:r>
            <a:r>
              <a:rPr lang="en-US" sz="2800" b="1" dirty="0"/>
              <a:t>pair of </a:t>
            </a:r>
            <a:r>
              <a:rPr lang="en-US" sz="2800" b="1" dirty="0">
                <a:solidFill>
                  <a:srgbClr val="0000FF"/>
                </a:solidFill>
              </a:rPr>
              <a:t>coccygeal </a:t>
            </a:r>
            <a:r>
              <a:rPr lang="en-US" sz="2800" b="1" dirty="0">
                <a:solidFill>
                  <a:srgbClr val="7030A0"/>
                </a:solidFill>
              </a:rPr>
              <a:t>spinal nerve</a:t>
            </a:r>
            <a:endParaRPr lang="en-US" sz="2800" b="1" dirty="0">
              <a:solidFill>
                <a:srgbClr val="0000FF"/>
              </a:solidFill>
            </a:endParaRPr>
          </a:p>
        </p:txBody>
      </p:sp>
      <p:cxnSp>
        <p:nvCxnSpPr>
          <p:cNvPr id="30" name="Straight Arrow Connector 29"/>
          <p:cNvCxnSpPr/>
          <p:nvPr/>
        </p:nvCxnSpPr>
        <p:spPr>
          <a:xfrm>
            <a:off x="9049886" y="6669360"/>
            <a:ext cx="574639" cy="0"/>
          </a:xfrm>
          <a:prstGeom prst="straightConnector1">
            <a:avLst/>
          </a:prstGeom>
          <a:ln w="38100">
            <a:solidFill>
              <a:srgbClr val="FF0000"/>
            </a:solidFill>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Right Brace 13"/>
          <p:cNvSpPr/>
          <p:nvPr/>
        </p:nvSpPr>
        <p:spPr>
          <a:xfrm>
            <a:off x="2920405" y="476672"/>
            <a:ext cx="574639" cy="1152128"/>
          </a:xfrm>
          <a:prstGeom prst="rightBrace">
            <a:avLst/>
          </a:prstGeom>
          <a:ln w="38100">
            <a:solidFill>
              <a:srgbClr val="0099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18" name="Right Brace 17"/>
          <p:cNvSpPr/>
          <p:nvPr/>
        </p:nvSpPr>
        <p:spPr>
          <a:xfrm>
            <a:off x="2728859" y="1772816"/>
            <a:ext cx="766185" cy="2160240"/>
          </a:xfrm>
          <a:prstGeom prst="rightBrace">
            <a:avLst/>
          </a:prstGeom>
          <a:ln w="38100">
            <a:solidFill>
              <a:srgbClr val="0000FF"/>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19" name="Right Brace 18"/>
          <p:cNvSpPr/>
          <p:nvPr/>
        </p:nvSpPr>
        <p:spPr>
          <a:xfrm>
            <a:off x="2920405" y="4077072"/>
            <a:ext cx="766185" cy="1584176"/>
          </a:xfrm>
          <a:prstGeom prst="rightBrace">
            <a:avLst/>
          </a:prstGeom>
          <a:ln w="38100">
            <a:solidFill>
              <a:srgbClr val="C00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20" name="Right Brace 19"/>
          <p:cNvSpPr/>
          <p:nvPr/>
        </p:nvSpPr>
        <p:spPr>
          <a:xfrm rot="1266134">
            <a:off x="1583614" y="5755863"/>
            <a:ext cx="724225" cy="918272"/>
          </a:xfrm>
          <a:prstGeom prst="rightBrace">
            <a:avLst/>
          </a:prstGeom>
          <a:ln w="38100">
            <a:solidFill>
              <a:srgbClr val="6600FF"/>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cxnSp>
        <p:nvCxnSpPr>
          <p:cNvPr id="29" name="Straight Arrow Connector 28"/>
          <p:cNvCxnSpPr/>
          <p:nvPr/>
        </p:nvCxnSpPr>
        <p:spPr>
          <a:xfrm flipH="1" flipV="1">
            <a:off x="1388035" y="6641976"/>
            <a:ext cx="1436597" cy="27384"/>
          </a:xfrm>
          <a:prstGeom prst="straightConnector1">
            <a:avLst/>
          </a:prstGeom>
          <a:ln w="38100">
            <a:solidFill>
              <a:srgbClr val="FF0000"/>
            </a:solidFill>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Right Brace 36"/>
          <p:cNvSpPr/>
          <p:nvPr/>
        </p:nvSpPr>
        <p:spPr>
          <a:xfrm flipH="1">
            <a:off x="9145661" y="260648"/>
            <a:ext cx="574639" cy="1179512"/>
          </a:xfrm>
          <a:prstGeom prst="rightBrace">
            <a:avLst/>
          </a:prstGeom>
          <a:ln w="38100">
            <a:solidFill>
              <a:srgbClr val="0099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38" name="Right Brace 37"/>
          <p:cNvSpPr/>
          <p:nvPr/>
        </p:nvSpPr>
        <p:spPr>
          <a:xfrm flipH="1">
            <a:off x="9108524" y="1532985"/>
            <a:ext cx="670412" cy="2232248"/>
          </a:xfrm>
          <a:prstGeom prst="rightBrace">
            <a:avLst>
              <a:gd name="adj1" fmla="val 8333"/>
              <a:gd name="adj2" fmla="val 50803"/>
            </a:avLst>
          </a:prstGeom>
          <a:ln w="38100">
            <a:solidFill>
              <a:srgbClr val="0000FF"/>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39" name="Right Brace 38"/>
          <p:cNvSpPr/>
          <p:nvPr/>
        </p:nvSpPr>
        <p:spPr>
          <a:xfrm flipH="1">
            <a:off x="9145661" y="3924345"/>
            <a:ext cx="574639" cy="1584176"/>
          </a:xfrm>
          <a:prstGeom prst="rightBrace">
            <a:avLst/>
          </a:prstGeom>
          <a:ln w="38100">
            <a:solidFill>
              <a:srgbClr val="C00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40" name="Right Brace 39"/>
          <p:cNvSpPr/>
          <p:nvPr/>
        </p:nvSpPr>
        <p:spPr>
          <a:xfrm flipH="1">
            <a:off x="9246815" y="5700689"/>
            <a:ext cx="478866" cy="648072"/>
          </a:xfrm>
          <a:prstGeom prst="rightBrace">
            <a:avLst/>
          </a:prstGeom>
          <a:ln w="38100">
            <a:solidFill>
              <a:srgbClr val="6600FF"/>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2" name="TextBox 1">
            <a:extLst>
              <a:ext uri="{FF2B5EF4-FFF2-40B4-BE49-F238E27FC236}">
                <a16:creationId xmlns:a16="http://schemas.microsoft.com/office/drawing/2014/main" xmlns="" id="{EA98A4C6-AB57-4696-9768-156CD4EC2869}"/>
              </a:ext>
            </a:extLst>
          </p:cNvPr>
          <p:cNvSpPr txBox="1"/>
          <p:nvPr/>
        </p:nvSpPr>
        <p:spPr>
          <a:xfrm>
            <a:off x="3111952" y="1"/>
            <a:ext cx="6032997" cy="477054"/>
          </a:xfrm>
          <a:prstGeom prst="rect">
            <a:avLst/>
          </a:prstGeom>
          <a:solidFill>
            <a:srgbClr val="CCFFFF"/>
          </a:solidFill>
        </p:spPr>
        <p:txBody>
          <a:bodyPr wrap="square" rtlCol="0">
            <a:spAutoFit/>
          </a:bodyPr>
          <a:lstStyle/>
          <a:p>
            <a:pPr marR="0" lvl="0" algn="ctr" rtl="0">
              <a:lnSpc>
                <a:spcPct val="125000"/>
              </a:lnSpc>
              <a:spcBef>
                <a:spcPts val="0"/>
              </a:spcBef>
              <a:spcAft>
                <a:spcPts val="0"/>
              </a:spcAft>
              <a:buClr>
                <a:srgbClr val="FF0000"/>
              </a:buClr>
              <a:tabLst>
                <a:tab pos="262255" algn="l"/>
                <a:tab pos="457200" algn="l"/>
                <a:tab pos="6057900" algn="r"/>
              </a:tabLst>
            </a:pPr>
            <a:r>
              <a:rPr lang="en-US" sz="2000" b="1" dirty="0">
                <a:solidFill>
                  <a:srgbClr val="FF0000"/>
                </a:solidFill>
                <a:latin typeface="Arial" panose="020B0604020202020204" pitchFamily="34" charset="0"/>
                <a:ea typeface="Times New Roman" panose="02020603050405020304" pitchFamily="18" charset="0"/>
              </a:rPr>
              <a:t>Spinal Cord Segments &amp; Nerves</a:t>
            </a:r>
            <a:endParaRPr lang="en-US" sz="2000" dirty="0">
              <a:latin typeface="Times New Roman" panose="02020603050405020304" pitchFamily="18" charset="0"/>
              <a:ea typeface="Times New Roman" panose="02020603050405020304" pitchFamily="18" charset="0"/>
            </a:endParaRPr>
          </a:p>
        </p:txBody>
      </p:sp>
      <p:sp>
        <p:nvSpPr>
          <p:cNvPr id="21" name="TextBox 20">
            <a:extLst>
              <a:ext uri="{FF2B5EF4-FFF2-40B4-BE49-F238E27FC236}">
                <a16:creationId xmlns:a16="http://schemas.microsoft.com/office/drawing/2014/main" xmlns="" id="{942E83B2-5FE8-4FC4-B016-A333A6D5F196}"/>
              </a:ext>
            </a:extLst>
          </p:cNvPr>
          <p:cNvSpPr txBox="1"/>
          <p:nvPr/>
        </p:nvSpPr>
        <p:spPr>
          <a:xfrm>
            <a:off x="100585" y="-79757"/>
            <a:ext cx="1060519" cy="646331"/>
          </a:xfrm>
          <a:prstGeom prst="rect">
            <a:avLst/>
          </a:prstGeom>
          <a:noFill/>
        </p:spPr>
        <p:txBody>
          <a:bodyPr wrap="square" rtlCol="0">
            <a:spAutoFit/>
          </a:bodyPr>
          <a:lstStyle/>
          <a:p>
            <a:pPr algn="l" rtl="0"/>
            <a:r>
              <a:rPr lang="en-US" sz="3600" b="1" dirty="0">
                <a:solidFill>
                  <a:srgbClr val="FF0000"/>
                </a:solidFill>
              </a:rPr>
              <a:t>10</a:t>
            </a:r>
          </a:p>
        </p:txBody>
      </p:sp>
      <p:pic>
        <p:nvPicPr>
          <p:cNvPr id="22" name="Picture 2">
            <a:extLst>
              <a:ext uri="{FF2B5EF4-FFF2-40B4-BE49-F238E27FC236}">
                <a16:creationId xmlns:a16="http://schemas.microsoft.com/office/drawing/2014/main" xmlns="" id="{157BF959-D05D-49AD-8410-F89A152BE9E7}"/>
              </a:ext>
            </a:extLst>
          </p:cNvPr>
          <p:cNvPicPr>
            <a:picLocks noChangeAspect="1" noChangeArrowheads="1"/>
          </p:cNvPicPr>
          <p:nvPr/>
        </p:nvPicPr>
        <p:blipFill rotWithShape="1">
          <a:blip r:embed="rId4" cstate="print"/>
          <a:srcRect l="20717" t="8184" r="69792" b="49448"/>
          <a:stretch/>
        </p:blipFill>
        <p:spPr bwMode="auto">
          <a:xfrm>
            <a:off x="9721012" y="107094"/>
            <a:ext cx="2444217" cy="6534885"/>
          </a:xfrm>
          <a:prstGeom prst="rect">
            <a:avLst/>
          </a:prstGeom>
          <a:noFill/>
          <a:ln w="9525">
            <a:noFill/>
            <a:miter lim="800000"/>
            <a:headEnd/>
            <a:tailEnd/>
          </a:ln>
        </p:spPr>
      </p:pic>
      <p:sp>
        <p:nvSpPr>
          <p:cNvPr id="3" name="TextBox 2">
            <a:extLst>
              <a:ext uri="{FF2B5EF4-FFF2-40B4-BE49-F238E27FC236}">
                <a16:creationId xmlns:a16="http://schemas.microsoft.com/office/drawing/2014/main" xmlns="" id="{BD075A16-031F-40B1-9984-2DDF8C637FA3}"/>
              </a:ext>
            </a:extLst>
          </p:cNvPr>
          <p:cNvSpPr txBox="1"/>
          <p:nvPr/>
        </p:nvSpPr>
        <p:spPr>
          <a:xfrm>
            <a:off x="10337346" y="6421791"/>
            <a:ext cx="574640" cy="338554"/>
          </a:xfrm>
          <a:prstGeom prst="rect">
            <a:avLst/>
          </a:prstGeom>
          <a:noFill/>
        </p:spPr>
        <p:txBody>
          <a:bodyPr wrap="square" rtlCol="0">
            <a:spAutoFit/>
          </a:bodyPr>
          <a:lstStyle/>
          <a:p>
            <a:r>
              <a:rPr lang="en-US" sz="1600" b="1" dirty="0"/>
              <a:t>C1</a:t>
            </a:r>
          </a:p>
        </p:txBody>
      </p:sp>
    </p:spTree>
    <p:extLst>
      <p:ext uri="{BB962C8B-B14F-4D97-AF65-F5344CB8AC3E}">
        <p14:creationId xmlns:p14="http://schemas.microsoft.com/office/powerpoint/2010/main" val="140442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up)">
                                      <p:cBhvr>
                                        <p:cTn id="13" dur="2000"/>
                                        <p:tgtEl>
                                          <p:spTgt spid="3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20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heckerboard(across)">
                                      <p:cBhvr>
                                        <p:cTn id="21" dur="500"/>
                                        <p:tgtEl>
                                          <p:spTgt spid="5"/>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2000"/>
                                        <p:tgtEl>
                                          <p:spTgt spid="18"/>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up)">
                                      <p:cBhvr>
                                        <p:cTn id="28" dur="20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22" presetClass="entr" presetSubtype="1"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2000"/>
                                        <p:tgtEl>
                                          <p:spTgt spid="19"/>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up)">
                                      <p:cBhvr>
                                        <p:cTn id="42" dur="20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1000"/>
                                        <p:tgtEl>
                                          <p:spTgt spid="7"/>
                                        </p:tgtEl>
                                      </p:cBhvr>
                                    </p:animEffect>
                                  </p:childTnLst>
                                </p:cTn>
                              </p:par>
                            </p:childTnLst>
                          </p:cTn>
                        </p:par>
                        <p:par>
                          <p:cTn id="48" fill="hold">
                            <p:stCondLst>
                              <p:cond delay="1000"/>
                            </p:stCondLst>
                            <p:childTnLst>
                              <p:par>
                                <p:cTn id="49" presetID="22" presetClass="entr" presetSubtype="1"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wipe(up)">
                                      <p:cBhvr>
                                        <p:cTn id="51" dur="2000"/>
                                        <p:tgtEl>
                                          <p:spTgt spid="40"/>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up)">
                                      <p:cBhvr>
                                        <p:cTn id="54" dur="20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up)">
                                      <p:cBhvr>
                                        <p:cTn id="59" dur="1000"/>
                                        <p:tgtEl>
                                          <p:spTgt spid="25"/>
                                        </p:tgtEl>
                                      </p:cBhvr>
                                    </p:animEffect>
                                  </p:childTnLst>
                                </p:cTn>
                              </p:par>
                            </p:childTnLst>
                          </p:cTn>
                        </p:par>
                        <p:par>
                          <p:cTn id="60" fill="hold">
                            <p:stCondLst>
                              <p:cond delay="1000"/>
                            </p:stCondLst>
                            <p:childTnLst>
                              <p:par>
                                <p:cTn id="61" presetID="22" presetClass="entr" presetSubtype="8"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left)">
                                      <p:cBhvr>
                                        <p:cTn id="63" dur="1000"/>
                                        <p:tgtEl>
                                          <p:spTgt spid="30"/>
                                        </p:tgtEl>
                                      </p:cBhvr>
                                    </p:animEffect>
                                  </p:childTnLst>
                                </p:cTn>
                              </p:par>
                              <p:par>
                                <p:cTn id="64" presetID="22" presetClass="entr" presetSubtype="2" fill="hold"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right)">
                                      <p:cBhvr>
                                        <p:cTn id="66"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25" grpId="0"/>
      <p:bldP spid="14" grpId="0" animBg="1"/>
      <p:bldP spid="18" grpId="0" animBg="1"/>
      <p:bldP spid="19" grpId="0" animBg="1"/>
      <p:bldP spid="20"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lum bright="-20000" contrast="40000"/>
          </a:blip>
          <a:srcRect l="30326" r="4495"/>
          <a:stretch>
            <a:fillRect/>
          </a:stretch>
        </p:blipFill>
        <p:spPr bwMode="auto">
          <a:xfrm>
            <a:off x="8153525" y="0"/>
            <a:ext cx="2304256" cy="7173416"/>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pic>
        <p:nvPicPr>
          <p:cNvPr id="3" name="Picture 2" descr="File:Gray 111 - Vertebral column-coloured.png"/>
          <p:cNvPicPr>
            <a:picLocks noChangeAspect="1" noChangeArrowheads="1"/>
          </p:cNvPicPr>
          <p:nvPr/>
        </p:nvPicPr>
        <p:blipFill>
          <a:blip r:embed="rId3" cstate="print"/>
          <a:srcRect l="1811"/>
          <a:stretch>
            <a:fillRect/>
          </a:stretch>
        </p:blipFill>
        <p:spPr bwMode="auto">
          <a:xfrm>
            <a:off x="10025733" y="-59735"/>
            <a:ext cx="1979712" cy="6917735"/>
          </a:xfrm>
          <a:prstGeom prst="rect">
            <a:avLst/>
          </a:prstGeom>
          <a:noFill/>
        </p:spPr>
      </p:pic>
      <p:cxnSp>
        <p:nvCxnSpPr>
          <p:cNvPr id="4" name="Straight Connector 3"/>
          <p:cNvCxnSpPr/>
          <p:nvPr/>
        </p:nvCxnSpPr>
        <p:spPr>
          <a:xfrm flipH="1">
            <a:off x="9305653" y="1340768"/>
            <a:ext cx="2160240" cy="72008"/>
          </a:xfrm>
          <a:prstGeom prst="line">
            <a:avLst/>
          </a:prstGeom>
          <a:ln w="38100">
            <a:solidFill>
              <a:srgbClr val="FF0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 Box 25"/>
          <p:cNvSpPr txBox="1">
            <a:spLocks noChangeArrowheads="1"/>
          </p:cNvSpPr>
          <p:nvPr/>
        </p:nvSpPr>
        <p:spPr bwMode="auto">
          <a:xfrm>
            <a:off x="10457781" y="908720"/>
            <a:ext cx="1871538" cy="523220"/>
          </a:xfrm>
          <a:prstGeom prst="rect">
            <a:avLst/>
          </a:prstGeom>
          <a:noFill/>
          <a:ln w="9525">
            <a:noFill/>
            <a:miter lim="800000"/>
            <a:headEnd/>
            <a:tailEnd/>
          </a:ln>
          <a:effectLst>
            <a:outerShdw blurRad="50800" dist="38100" dir="8100000" algn="tr" rotWithShape="0">
              <a:prstClr val="black">
                <a:alpha val="40000"/>
              </a:prstClr>
            </a:outerShdw>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50" normalizeH="0" baseline="0" noProof="0" dirty="0">
                <a:ln w="11430"/>
                <a:solidFill>
                  <a:srgbClr val="0000FF"/>
                </a:solidFill>
                <a:effectLst/>
                <a:uLnTx/>
                <a:uFillTx/>
                <a:latin typeface="Calibri"/>
                <a:ea typeface="+mn-ea"/>
                <a:cs typeface="+mn-cs"/>
              </a:rPr>
              <a:t>C7V</a:t>
            </a:r>
          </a:p>
        </p:txBody>
      </p:sp>
      <p:sp>
        <p:nvSpPr>
          <p:cNvPr id="6" name="Text Box 25"/>
          <p:cNvSpPr txBox="1">
            <a:spLocks noChangeArrowheads="1"/>
          </p:cNvSpPr>
          <p:nvPr/>
        </p:nvSpPr>
        <p:spPr bwMode="auto">
          <a:xfrm>
            <a:off x="8657582" y="980728"/>
            <a:ext cx="1871538" cy="523220"/>
          </a:xfrm>
          <a:prstGeom prst="rect">
            <a:avLst/>
          </a:prstGeom>
          <a:noFill/>
          <a:ln w="9525">
            <a:noFill/>
            <a:miter lim="800000"/>
            <a:headEnd/>
            <a:tailEnd/>
          </a:ln>
          <a:effectLst>
            <a:outerShdw blurRad="50800" dist="38100" dir="8100000" algn="tr" rotWithShape="0">
              <a:prstClr val="black">
                <a:alpha val="40000"/>
              </a:prstClr>
            </a:outerShdw>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50" normalizeH="0" baseline="0" noProof="0" dirty="0">
                <a:ln w="11430"/>
                <a:solidFill>
                  <a:srgbClr val="0000FF"/>
                </a:solidFill>
                <a:effectLst/>
                <a:uLnTx/>
                <a:uFillTx/>
                <a:latin typeface="Calibri"/>
                <a:ea typeface="+mn-ea"/>
                <a:cs typeface="+mn-cs"/>
              </a:rPr>
              <a:t>C8s</a:t>
            </a:r>
          </a:p>
        </p:txBody>
      </p:sp>
      <p:cxnSp>
        <p:nvCxnSpPr>
          <p:cNvPr id="7" name="Straight Connector 6"/>
          <p:cNvCxnSpPr/>
          <p:nvPr/>
        </p:nvCxnSpPr>
        <p:spPr>
          <a:xfrm flipH="1">
            <a:off x="9665694" y="2296036"/>
            <a:ext cx="2016559" cy="52844"/>
          </a:xfrm>
          <a:prstGeom prst="line">
            <a:avLst/>
          </a:prstGeom>
          <a:ln w="38100">
            <a:solidFill>
              <a:srgbClr val="FF0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 Box 25"/>
          <p:cNvSpPr txBox="1">
            <a:spLocks noChangeArrowheads="1"/>
          </p:cNvSpPr>
          <p:nvPr/>
        </p:nvSpPr>
        <p:spPr bwMode="auto">
          <a:xfrm>
            <a:off x="11249870" y="1887217"/>
            <a:ext cx="864096" cy="461665"/>
          </a:xfrm>
          <a:prstGeom prst="rect">
            <a:avLst/>
          </a:prstGeom>
          <a:noFill/>
          <a:ln w="9525">
            <a:noFill/>
            <a:miter lim="800000"/>
            <a:headEnd/>
            <a:tailEnd/>
          </a:ln>
          <a:effectLst>
            <a:outerShdw blurRad="50800" dist="38100" dir="8100000" algn="tr" rotWithShape="0">
              <a:prstClr val="black">
                <a:alpha val="40000"/>
              </a:prstClr>
            </a:outerShdw>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50" normalizeH="0" baseline="0" noProof="0" dirty="0">
                <a:ln w="11430"/>
                <a:solidFill>
                  <a:srgbClr val="FF0000"/>
                </a:solidFill>
                <a:effectLst/>
                <a:uLnTx/>
                <a:uFillTx/>
                <a:latin typeface="Calibri"/>
                <a:ea typeface="+mn-ea"/>
                <a:cs typeface="+mn-cs"/>
              </a:rPr>
              <a:t>T4V</a:t>
            </a:r>
          </a:p>
        </p:txBody>
      </p:sp>
      <p:sp>
        <p:nvSpPr>
          <p:cNvPr id="9" name="Text Box 25"/>
          <p:cNvSpPr txBox="1">
            <a:spLocks noChangeArrowheads="1"/>
          </p:cNvSpPr>
          <p:nvPr/>
        </p:nvSpPr>
        <p:spPr bwMode="auto">
          <a:xfrm>
            <a:off x="9089630" y="1916832"/>
            <a:ext cx="1871538" cy="523220"/>
          </a:xfrm>
          <a:prstGeom prst="rect">
            <a:avLst/>
          </a:prstGeom>
          <a:noFill/>
          <a:ln w="9525">
            <a:noFill/>
            <a:miter lim="800000"/>
            <a:headEnd/>
            <a:tailEnd/>
          </a:ln>
          <a:effectLst>
            <a:outerShdw blurRad="50800" dist="38100" dir="8100000" algn="tr" rotWithShape="0">
              <a:prstClr val="black">
                <a:alpha val="40000"/>
              </a:prstClr>
            </a:outerShdw>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50" normalizeH="0" baseline="0" noProof="0" dirty="0">
                <a:ln w="11430"/>
                <a:solidFill>
                  <a:srgbClr val="0000FF"/>
                </a:solidFill>
                <a:effectLst/>
                <a:uLnTx/>
                <a:uFillTx/>
                <a:latin typeface="Calibri"/>
                <a:ea typeface="+mn-ea"/>
                <a:cs typeface="+mn-cs"/>
              </a:rPr>
              <a:t>T6s</a:t>
            </a:r>
          </a:p>
        </p:txBody>
      </p:sp>
      <p:cxnSp>
        <p:nvCxnSpPr>
          <p:cNvPr id="10" name="Straight Connector 9"/>
          <p:cNvCxnSpPr/>
          <p:nvPr/>
        </p:nvCxnSpPr>
        <p:spPr>
          <a:xfrm flipH="1" flipV="1">
            <a:off x="9881717" y="3471392"/>
            <a:ext cx="2123728" cy="29616"/>
          </a:xfrm>
          <a:prstGeom prst="line">
            <a:avLst/>
          </a:prstGeom>
          <a:ln w="38100">
            <a:solidFill>
              <a:srgbClr val="FF0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ext Box 25"/>
          <p:cNvSpPr txBox="1">
            <a:spLocks noChangeArrowheads="1"/>
          </p:cNvSpPr>
          <p:nvPr/>
        </p:nvSpPr>
        <p:spPr bwMode="auto">
          <a:xfrm>
            <a:off x="10745813" y="3111353"/>
            <a:ext cx="1259632" cy="461665"/>
          </a:xfrm>
          <a:prstGeom prst="rect">
            <a:avLst/>
          </a:prstGeom>
          <a:noFill/>
          <a:ln w="9525">
            <a:noFill/>
            <a:miter lim="800000"/>
            <a:headEnd/>
            <a:tailEnd/>
          </a:ln>
          <a:effectLst>
            <a:outerShdw blurRad="50800" dist="38100" dir="8100000" algn="tr" rotWithShape="0">
              <a:prstClr val="black">
                <a:alpha val="40000"/>
              </a:prstClr>
            </a:outerShdw>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1" fontAlgn="auto" latinLnBrk="0" hangingPunct="1">
              <a:lnSpc>
                <a:spcPct val="100000"/>
              </a:lnSpc>
              <a:spcBef>
                <a:spcPct val="50000"/>
              </a:spcBef>
              <a:spcAft>
                <a:spcPts val="0"/>
              </a:spcAft>
              <a:buClrTx/>
              <a:buSzTx/>
              <a:buFontTx/>
              <a:buNone/>
              <a:tabLst/>
              <a:defRPr/>
            </a:pPr>
            <a:r>
              <a:rPr kumimoji="0" lang="en-US" sz="2400" b="1" i="0" u="none" strike="noStrike" kern="1200" cap="none" spc="50" normalizeH="0" baseline="0" noProof="0" dirty="0">
                <a:ln w="11430"/>
                <a:solidFill>
                  <a:srgbClr val="FF0000"/>
                </a:solidFill>
                <a:effectLst/>
                <a:uLnTx/>
                <a:uFillTx/>
                <a:latin typeface="Calibri"/>
                <a:ea typeface="+mn-ea"/>
                <a:cs typeface="+mn-cs"/>
              </a:rPr>
              <a:t>T9V</a:t>
            </a:r>
          </a:p>
        </p:txBody>
      </p:sp>
      <p:sp>
        <p:nvSpPr>
          <p:cNvPr id="12" name="Text Box 25"/>
          <p:cNvSpPr txBox="1">
            <a:spLocks noChangeArrowheads="1"/>
          </p:cNvSpPr>
          <p:nvPr/>
        </p:nvSpPr>
        <p:spPr bwMode="auto">
          <a:xfrm>
            <a:off x="9233646" y="3049796"/>
            <a:ext cx="1871538" cy="523220"/>
          </a:xfrm>
          <a:prstGeom prst="rect">
            <a:avLst/>
          </a:prstGeom>
          <a:noFill/>
          <a:ln w="9525">
            <a:noFill/>
            <a:miter lim="800000"/>
            <a:headEnd/>
            <a:tailEnd/>
          </a:ln>
          <a:effectLst>
            <a:outerShdw blurRad="50800" dist="38100" dir="8100000" algn="tr" rotWithShape="0">
              <a:prstClr val="black">
                <a:alpha val="40000"/>
              </a:prstClr>
            </a:outerShdw>
          </a:effec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50" normalizeH="0" baseline="0" noProof="0" dirty="0">
                <a:ln w="11430"/>
                <a:solidFill>
                  <a:srgbClr val="0000FF"/>
                </a:solidFill>
                <a:effectLst/>
                <a:uLnTx/>
                <a:uFillTx/>
                <a:latin typeface="Calibri"/>
                <a:ea typeface="+mn-ea"/>
                <a:cs typeface="+mn-cs"/>
              </a:rPr>
              <a:t>T12s</a:t>
            </a:r>
          </a:p>
        </p:txBody>
      </p:sp>
      <p:cxnSp>
        <p:nvCxnSpPr>
          <p:cNvPr id="13" name="Straight Connector 12"/>
          <p:cNvCxnSpPr/>
          <p:nvPr/>
        </p:nvCxnSpPr>
        <p:spPr>
          <a:xfrm flipH="1" flipV="1">
            <a:off x="9509919" y="4002996"/>
            <a:ext cx="2123728" cy="29616"/>
          </a:xfrm>
          <a:prstGeom prst="line">
            <a:avLst/>
          </a:prstGeom>
          <a:ln w="38100">
            <a:solidFill>
              <a:srgbClr val="FF0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9443591" y="4572000"/>
            <a:ext cx="2123728" cy="29616"/>
          </a:xfrm>
          <a:prstGeom prst="line">
            <a:avLst/>
          </a:prstGeom>
          <a:ln w="38100">
            <a:solidFill>
              <a:srgbClr val="FF00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42120" y="76200"/>
            <a:ext cx="7543799" cy="1077218"/>
          </a:xfrm>
          <a:prstGeom prst="rect">
            <a:avLst/>
          </a:prstGeom>
        </p:spPr>
        <p:txBody>
          <a:bodyPr wrap="square">
            <a:spAutoFit/>
          </a:bodyPr>
          <a:lstStyle/>
          <a:p>
            <a:pPr lvl="0" algn="ctr" rtl="1">
              <a:spcBef>
                <a:spcPct val="50000"/>
              </a:spcBef>
              <a:defRPr/>
            </a:pPr>
            <a:r>
              <a:rPr lang="en-US" sz="3200" b="1" dirty="0">
                <a:ln w="11430"/>
                <a:solidFill>
                  <a:srgbClr val="6600FF"/>
                </a:solidFill>
                <a:effectLst>
                  <a:outerShdw blurRad="50800" dist="39000" dir="5460000" algn="tl">
                    <a:srgbClr val="000000">
                      <a:alpha val="38000"/>
                    </a:srgbClr>
                  </a:outerShdw>
                </a:effectLst>
              </a:rPr>
              <a:t>Relation of the </a:t>
            </a:r>
            <a:r>
              <a:rPr lang="en-US" sz="3200" b="1" dirty="0" smtClean="0">
                <a:ln w="11430"/>
                <a:solidFill>
                  <a:srgbClr val="6600FF"/>
                </a:solidFill>
                <a:effectLst>
                  <a:outerShdw blurRad="50800" dist="39000" dir="5460000" algn="tl">
                    <a:srgbClr val="000000">
                      <a:alpha val="38000"/>
                    </a:srgbClr>
                  </a:outerShdw>
                </a:effectLst>
              </a:rPr>
              <a:t>spinal </a:t>
            </a:r>
            <a:r>
              <a:rPr lang="en-US" sz="3200" b="1" dirty="0">
                <a:ln w="11430"/>
                <a:solidFill>
                  <a:srgbClr val="6600FF"/>
                </a:solidFill>
                <a:effectLst>
                  <a:outerShdw blurRad="50800" dist="39000" dir="5460000" algn="tl">
                    <a:srgbClr val="000000">
                      <a:alpha val="38000"/>
                    </a:srgbClr>
                  </a:outerShdw>
                </a:effectLst>
              </a:rPr>
              <a:t>segments </a:t>
            </a:r>
            <a:r>
              <a:rPr lang="en-US" sz="3200" b="1" dirty="0" smtClean="0">
                <a:ln w="11430"/>
                <a:solidFill>
                  <a:srgbClr val="6600FF"/>
                </a:solidFill>
                <a:effectLst>
                  <a:outerShdw blurRad="50800" dist="39000" dir="5460000" algn="tl">
                    <a:srgbClr val="000000">
                      <a:alpha val="38000"/>
                    </a:srgbClr>
                  </a:outerShdw>
                </a:effectLst>
              </a:rPr>
              <a:t>to </a:t>
            </a:r>
            <a:r>
              <a:rPr lang="en-US" sz="3200" b="1" dirty="0">
                <a:ln w="11430"/>
                <a:solidFill>
                  <a:srgbClr val="6600FF"/>
                </a:solidFill>
                <a:effectLst>
                  <a:outerShdw blurRad="50800" dist="39000" dir="5460000" algn="tl">
                    <a:srgbClr val="000000">
                      <a:alpha val="38000"/>
                    </a:srgbClr>
                  </a:outerShdw>
                </a:effectLst>
              </a:rPr>
              <a:t>the </a:t>
            </a:r>
            <a:r>
              <a:rPr lang="en-US" sz="3200" b="1" dirty="0" smtClean="0">
                <a:ln w="11430"/>
                <a:solidFill>
                  <a:srgbClr val="6600FF"/>
                </a:solidFill>
                <a:effectLst>
                  <a:outerShdw blurRad="50800" dist="39000" dir="5460000" algn="tl">
                    <a:srgbClr val="000000">
                      <a:alpha val="38000"/>
                    </a:srgbClr>
                  </a:outerShdw>
                </a:effectLst>
              </a:rPr>
              <a:t>vertebral column</a:t>
            </a:r>
            <a:endParaRPr lang="en-US" sz="3200" b="1" dirty="0">
              <a:ln w="11430"/>
              <a:solidFill>
                <a:srgbClr val="6600FF"/>
              </a:solidFill>
              <a:effectLst>
                <a:outerShdw blurRad="50800" dist="39000" dir="5460000" algn="tl">
                  <a:srgbClr val="000000">
                    <a:alpha val="38000"/>
                  </a:srgbClr>
                </a:outerShdw>
              </a:effectLst>
            </a:endParaRPr>
          </a:p>
        </p:txBody>
      </p:sp>
      <p:sp>
        <p:nvSpPr>
          <p:cNvPr id="18" name="Rectangle 17"/>
          <p:cNvSpPr/>
          <p:nvPr/>
        </p:nvSpPr>
        <p:spPr>
          <a:xfrm>
            <a:off x="137319" y="1219200"/>
            <a:ext cx="7772399" cy="490763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TextBox 18"/>
          <p:cNvSpPr txBox="1"/>
          <p:nvPr/>
        </p:nvSpPr>
        <p:spPr>
          <a:xfrm>
            <a:off x="137319" y="1219201"/>
            <a:ext cx="7772399" cy="4708981"/>
          </a:xfrm>
          <a:prstGeom prst="rect">
            <a:avLst/>
          </a:prstGeom>
          <a:noFill/>
        </p:spPr>
        <p:txBody>
          <a:bodyPr wrap="square" rtlCol="0">
            <a:spAutoFit/>
          </a:bodyPr>
          <a:lstStyle/>
          <a:p>
            <a:pPr marL="285750" indent="-285750">
              <a:buFont typeface="Arial" pitchFamily="34" charset="0"/>
              <a:buChar char="•"/>
            </a:pPr>
            <a:r>
              <a:rPr lang="en-US" sz="3000" dirty="0"/>
              <a:t>The cervical Segment = vertebrae + 1 </a:t>
            </a:r>
            <a:endParaRPr lang="en-US" sz="3000" dirty="0" smtClean="0"/>
          </a:p>
          <a:p>
            <a:pPr algn="ctr"/>
            <a:r>
              <a:rPr lang="en-US" sz="3000" b="1" dirty="0" smtClean="0">
                <a:solidFill>
                  <a:srgbClr val="FF0000"/>
                </a:solidFill>
              </a:rPr>
              <a:t>C8 </a:t>
            </a:r>
            <a:r>
              <a:rPr lang="en-US" sz="3000" b="1" dirty="0">
                <a:solidFill>
                  <a:srgbClr val="FF0000"/>
                </a:solidFill>
              </a:rPr>
              <a:t>segment lies opposite C7 Vertebrae </a:t>
            </a:r>
            <a:endParaRPr lang="en-US" sz="3000" b="1" dirty="0" smtClean="0">
              <a:solidFill>
                <a:srgbClr val="FF0000"/>
              </a:solidFill>
            </a:endParaRPr>
          </a:p>
          <a:p>
            <a:pPr marL="285750" indent="-285750">
              <a:buFont typeface="Arial" pitchFamily="34" charset="0"/>
              <a:buChar char="•"/>
            </a:pPr>
            <a:r>
              <a:rPr lang="en-US" sz="3000" dirty="0" smtClean="0"/>
              <a:t>The </a:t>
            </a:r>
            <a:r>
              <a:rPr lang="en-US" sz="3000" b="1" dirty="0"/>
              <a:t>upper 6 </a:t>
            </a:r>
            <a:r>
              <a:rPr lang="en-US" sz="3000" dirty="0"/>
              <a:t>thoracic segments = Vertebrae + </a:t>
            </a:r>
            <a:r>
              <a:rPr lang="en-US" sz="3000" dirty="0" smtClean="0"/>
              <a:t>2</a:t>
            </a:r>
          </a:p>
          <a:p>
            <a:pPr algn="ctr"/>
            <a:r>
              <a:rPr lang="en-US" sz="3000" b="1" dirty="0" smtClean="0">
                <a:solidFill>
                  <a:srgbClr val="FF0000"/>
                </a:solidFill>
              </a:rPr>
              <a:t> </a:t>
            </a:r>
            <a:r>
              <a:rPr lang="en-US" sz="3000" b="1" dirty="0">
                <a:solidFill>
                  <a:srgbClr val="FF0000"/>
                </a:solidFill>
              </a:rPr>
              <a:t>T6 segment lies opposite T4 </a:t>
            </a:r>
            <a:r>
              <a:rPr lang="en-US" sz="3000" b="1" dirty="0" smtClean="0">
                <a:solidFill>
                  <a:srgbClr val="FF0000"/>
                </a:solidFill>
              </a:rPr>
              <a:t>Vertebrae</a:t>
            </a:r>
          </a:p>
          <a:p>
            <a:pPr marL="285750" indent="-285750">
              <a:buFont typeface="Arial" pitchFamily="34" charset="0"/>
              <a:buChar char="•"/>
            </a:pPr>
            <a:r>
              <a:rPr lang="en-US" sz="3000" dirty="0" smtClean="0"/>
              <a:t> </a:t>
            </a:r>
            <a:r>
              <a:rPr lang="en-US" sz="3000" dirty="0"/>
              <a:t>The </a:t>
            </a:r>
            <a:r>
              <a:rPr lang="en-US" sz="3000" b="1" dirty="0"/>
              <a:t>lower 6 </a:t>
            </a:r>
            <a:r>
              <a:rPr lang="en-US" sz="3000" dirty="0"/>
              <a:t>thoracic segments Vertebrae + </a:t>
            </a:r>
            <a:r>
              <a:rPr lang="en-US" sz="3000" dirty="0" smtClean="0"/>
              <a:t>3</a:t>
            </a:r>
          </a:p>
          <a:p>
            <a:pPr algn="ctr"/>
            <a:r>
              <a:rPr lang="en-US" sz="3000" b="1" dirty="0" smtClean="0">
                <a:solidFill>
                  <a:srgbClr val="FF0000"/>
                </a:solidFill>
              </a:rPr>
              <a:t> </a:t>
            </a:r>
            <a:r>
              <a:rPr lang="en-US" sz="3000" b="1" dirty="0">
                <a:solidFill>
                  <a:srgbClr val="FF0000"/>
                </a:solidFill>
              </a:rPr>
              <a:t>T12 segment lies opposite T9 Vertebrae </a:t>
            </a:r>
            <a:endParaRPr lang="en-US" sz="3000" b="1" dirty="0" smtClean="0">
              <a:solidFill>
                <a:srgbClr val="FF0000"/>
              </a:solidFill>
            </a:endParaRPr>
          </a:p>
          <a:p>
            <a:pPr marL="285750" indent="-285750">
              <a:buFont typeface="Arial" pitchFamily="34" charset="0"/>
              <a:buChar char="•"/>
            </a:pPr>
            <a:r>
              <a:rPr lang="en-US" sz="3000" dirty="0" smtClean="0"/>
              <a:t>The </a:t>
            </a:r>
            <a:r>
              <a:rPr lang="en-US" sz="3000" b="1" dirty="0"/>
              <a:t>5 lumbar </a:t>
            </a:r>
            <a:r>
              <a:rPr lang="en-US" sz="3000" dirty="0"/>
              <a:t>segments lie opposite the </a:t>
            </a:r>
            <a:r>
              <a:rPr lang="en-US" sz="3000" b="1" dirty="0"/>
              <a:t>T10 and T11 </a:t>
            </a:r>
            <a:r>
              <a:rPr lang="en-US" sz="3000" dirty="0"/>
              <a:t>vertebrae. </a:t>
            </a:r>
            <a:endParaRPr lang="en-US" sz="3000" dirty="0" smtClean="0"/>
          </a:p>
          <a:p>
            <a:pPr marL="285750" indent="-285750">
              <a:buFont typeface="Arial" pitchFamily="34" charset="0"/>
              <a:buChar char="•"/>
            </a:pPr>
            <a:r>
              <a:rPr lang="en-US" sz="3000" dirty="0" smtClean="0"/>
              <a:t>The </a:t>
            </a:r>
            <a:r>
              <a:rPr lang="en-US" sz="3000" b="1" dirty="0"/>
              <a:t>5 sacral and coccygeal </a:t>
            </a:r>
            <a:r>
              <a:rPr lang="en-US" sz="3000" dirty="0"/>
              <a:t>segments lie opposite </a:t>
            </a:r>
            <a:r>
              <a:rPr lang="en-US" sz="3000" b="1" dirty="0"/>
              <a:t>T12 and L1 </a:t>
            </a:r>
            <a:r>
              <a:rPr lang="en-US" sz="3000" dirty="0"/>
              <a:t>vertebrae.</a:t>
            </a:r>
          </a:p>
        </p:txBody>
      </p:sp>
    </p:spTree>
    <p:extLst>
      <p:ext uri="{BB962C8B-B14F-4D97-AF65-F5344CB8AC3E}">
        <p14:creationId xmlns:p14="http://schemas.microsoft.com/office/powerpoint/2010/main" val="3972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1000"/>
                                        <p:tgtEl>
                                          <p:spTgt spid="7"/>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1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right)">
                                      <p:cBhvr>
                                        <p:cTn id="35" dur="1000"/>
                                        <p:tgtEl>
                                          <p:spTgt spid="10"/>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1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10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right)">
                                      <p:cBhvr>
                                        <p:cTn id="49" dur="10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right)">
                                      <p:cBhvr>
                                        <p:cTn id="5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a:extLst>
              <a:ext uri="{FF2B5EF4-FFF2-40B4-BE49-F238E27FC236}">
                <a16:creationId xmlns:a16="http://schemas.microsoft.com/office/drawing/2014/main" xmlns="" id="{F53ADAE6-9495-420E-8607-7177766DBBA7}"/>
              </a:ext>
            </a:extLst>
          </p:cNvPr>
          <p:cNvSpPr>
            <a:spLocks noChangeArrowheads="1"/>
          </p:cNvSpPr>
          <p:nvPr/>
        </p:nvSpPr>
        <p:spPr bwMode="auto">
          <a:xfrm>
            <a:off x="1889920" y="1778000"/>
            <a:ext cx="8610600" cy="3479800"/>
          </a:xfrm>
          <a:prstGeom prst="bevel">
            <a:avLst>
              <a:gd name="adj" fmla="val 12500"/>
            </a:avLst>
          </a:prstGeom>
          <a:ln>
            <a:headEnd/>
            <a:tailEnd/>
          </a:ln>
        </p:spPr>
        <p:style>
          <a:lnRef idx="1">
            <a:schemeClr val="accent1"/>
          </a:lnRef>
          <a:fillRef idx="2">
            <a:schemeClr val="accent1"/>
          </a:fillRef>
          <a:effectRef idx="1">
            <a:schemeClr val="accent1"/>
          </a:effectRef>
          <a:fontRef idx="minor">
            <a:schemeClr val="dk1"/>
          </a:fontRef>
        </p:style>
        <p:txBody>
          <a:bodyPr wrap="none" lIns="87777" tIns="43887" rIns="87777" bIns="43887"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en-US" altLang="en-US" sz="8000" b="1" dirty="0" smtClean="0"/>
              <a:t>Spinal nerves</a:t>
            </a:r>
            <a:endParaRPr lang="en-US" altLang="en-US" sz="8000" b="1" dirty="0"/>
          </a:p>
        </p:txBody>
      </p:sp>
    </p:spTree>
    <p:extLst>
      <p:ext uri="{BB962C8B-B14F-4D97-AF65-F5344CB8AC3E}">
        <p14:creationId xmlns:p14="http://schemas.microsoft.com/office/powerpoint/2010/main" val="417495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lum bright="-10000" contrast="40000"/>
          </a:blip>
          <a:srcRect l="20166" t="11777" r="12451" b="20885"/>
          <a:stretch>
            <a:fillRect/>
          </a:stretch>
        </p:blipFill>
        <p:spPr bwMode="auto">
          <a:xfrm>
            <a:off x="319881" y="239987"/>
            <a:ext cx="8741321" cy="6429375"/>
          </a:xfrm>
          <a:prstGeom prst="rect">
            <a:avLst/>
          </a:prstGeom>
          <a:noFill/>
          <a:ln w="9525">
            <a:noFill/>
            <a:miter lim="800000"/>
            <a:headEnd/>
            <a:tailEnd/>
          </a:ln>
        </p:spPr>
      </p:pic>
      <p:cxnSp>
        <p:nvCxnSpPr>
          <p:cNvPr id="8" name="Straight Connector 7"/>
          <p:cNvCxnSpPr/>
          <p:nvPr/>
        </p:nvCxnSpPr>
        <p:spPr>
          <a:xfrm flipV="1">
            <a:off x="8220490" y="1916832"/>
            <a:ext cx="670412" cy="1440160"/>
          </a:xfrm>
          <a:prstGeom prst="line">
            <a:avLst/>
          </a:prstGeom>
          <a:ln w="57150">
            <a:solidFill>
              <a:srgbClr val="FF0000"/>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 name="Text Box 4"/>
          <p:cNvSpPr txBox="1">
            <a:spLocks noChangeArrowheads="1"/>
          </p:cNvSpPr>
          <p:nvPr/>
        </p:nvSpPr>
        <p:spPr bwMode="auto">
          <a:xfrm>
            <a:off x="7741624" y="1364578"/>
            <a:ext cx="4740095" cy="646331"/>
          </a:xfrm>
          <a:prstGeom prst="rect">
            <a:avLst/>
          </a:prstGeom>
          <a:noFill/>
          <a:ln w="9525">
            <a:noFill/>
            <a:miter lim="800000"/>
            <a:headEnd/>
            <a:tailEnd/>
          </a:ln>
          <a:effectLst>
            <a:outerShdw blurRad="50800" dist="38100" dir="8100000" algn="tr" rotWithShape="0">
              <a:prstClr val="black">
                <a:alpha val="40000"/>
              </a:prstClr>
            </a:outerShdw>
          </a:effectLst>
        </p:spPr>
        <p:txBody>
          <a:bodyPr wrap="square">
            <a:spAutoFit/>
          </a:bodyPr>
          <a:lstStyle/>
          <a:p>
            <a:pPr marL="0" marR="0" lvl="0" indent="0" algn="ctr" defTabSz="914400" rtl="1"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a:ln>
                  <a:noFill/>
                </a:ln>
                <a:solidFill>
                  <a:srgbClr val="6600FF"/>
                </a:solidFill>
                <a:effectLst/>
                <a:uLnTx/>
                <a:uFillTx/>
                <a:latin typeface="Calibri"/>
                <a:ea typeface="+mn-ea"/>
                <a:cs typeface="+mn-cs"/>
              </a:rPr>
              <a:t>Spinal nerve trunk</a:t>
            </a:r>
          </a:p>
        </p:txBody>
      </p:sp>
      <p:sp>
        <p:nvSpPr>
          <p:cNvPr id="9" name="AutoShape 32"/>
          <p:cNvSpPr>
            <a:spLocks/>
          </p:cNvSpPr>
          <p:nvPr/>
        </p:nvSpPr>
        <p:spPr bwMode="auto">
          <a:xfrm flipH="1">
            <a:off x="1803689" y="144019"/>
            <a:ext cx="4022472" cy="639759"/>
          </a:xfrm>
          <a:prstGeom prst="callout2">
            <a:avLst>
              <a:gd name="adj1" fmla="val 66329"/>
              <a:gd name="adj2" fmla="val 17571"/>
              <a:gd name="adj3" fmla="val 92915"/>
              <a:gd name="adj4" fmla="val -19623"/>
              <a:gd name="adj5" fmla="val 382256"/>
              <a:gd name="adj6" fmla="val -33478"/>
            </a:avLst>
          </a:prstGeom>
          <a:noFill/>
          <a:ln w="38100">
            <a:solidFill>
              <a:srgbClr val="7030A0"/>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ct val="50000"/>
              </a:spcBef>
              <a:spcAft>
                <a:spcPts val="0"/>
              </a:spcAft>
              <a:buClrTx/>
              <a:buSzTx/>
              <a:buFontTx/>
              <a:buNone/>
              <a:tabLst/>
              <a:defRPr/>
            </a:pPr>
            <a:r>
              <a:rPr kumimoji="0" lang="en-US" sz="4400" b="1" i="0" u="none" strike="noStrike" kern="1200" cap="none" spc="0" normalizeH="0" baseline="0" noProof="0" dirty="0">
                <a:ln>
                  <a:noFill/>
                </a:ln>
                <a:solidFill>
                  <a:srgbClr val="6600FF"/>
                </a:solidFill>
                <a:effectLst/>
                <a:uLnTx/>
                <a:uFillTx/>
                <a:latin typeface="Calibri"/>
                <a:ea typeface="+mn-ea"/>
                <a:cs typeface="+mn-cs"/>
              </a:rPr>
              <a:t>Dorsal root</a:t>
            </a:r>
          </a:p>
        </p:txBody>
      </p:sp>
      <p:sp>
        <p:nvSpPr>
          <p:cNvPr id="10" name="AutoShape 32"/>
          <p:cNvSpPr>
            <a:spLocks/>
          </p:cNvSpPr>
          <p:nvPr/>
        </p:nvSpPr>
        <p:spPr bwMode="auto">
          <a:xfrm>
            <a:off x="7550078" y="4464497"/>
            <a:ext cx="2298555" cy="620688"/>
          </a:xfrm>
          <a:prstGeom prst="callout2">
            <a:avLst>
              <a:gd name="adj1" fmla="val 64204"/>
              <a:gd name="adj2" fmla="val 13922"/>
              <a:gd name="adj3" fmla="val 49828"/>
              <a:gd name="adj4" fmla="val -2178"/>
              <a:gd name="adj5" fmla="val -195921"/>
              <a:gd name="adj6" fmla="val -4651"/>
            </a:avLst>
          </a:prstGeom>
          <a:noFill/>
          <a:ln w="38100">
            <a:solidFill>
              <a:srgbClr val="7030A0"/>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ct val="50000"/>
              </a:spcBef>
              <a:spcAft>
                <a:spcPts val="0"/>
              </a:spcAft>
              <a:buClrTx/>
              <a:buSzTx/>
              <a:buFontTx/>
              <a:buNone/>
              <a:tabLst/>
              <a:defRPr/>
            </a:pPr>
            <a:r>
              <a:rPr kumimoji="0" lang="en-US" sz="4000" b="1" i="0" u="none" strike="noStrike" kern="1200" cap="none" spc="0" normalizeH="0" baseline="0" noProof="0" dirty="0">
                <a:ln>
                  <a:noFill/>
                </a:ln>
                <a:solidFill>
                  <a:srgbClr val="0000FF"/>
                </a:solidFill>
                <a:effectLst/>
                <a:uLnTx/>
                <a:uFillTx/>
                <a:latin typeface="Calibri"/>
                <a:ea typeface="+mn-ea"/>
                <a:cs typeface="+mn-cs"/>
              </a:rPr>
              <a:t>Ventral root</a:t>
            </a:r>
          </a:p>
        </p:txBody>
      </p:sp>
      <p:sp>
        <p:nvSpPr>
          <p:cNvPr id="15" name="AutoShape 32"/>
          <p:cNvSpPr>
            <a:spLocks/>
          </p:cNvSpPr>
          <p:nvPr/>
        </p:nvSpPr>
        <p:spPr bwMode="auto">
          <a:xfrm flipH="1">
            <a:off x="6879666" y="216027"/>
            <a:ext cx="3639379" cy="639759"/>
          </a:xfrm>
          <a:prstGeom prst="callout2">
            <a:avLst>
              <a:gd name="adj1" fmla="val 97618"/>
              <a:gd name="adj2" fmla="val 87619"/>
              <a:gd name="adj3" fmla="val 336735"/>
              <a:gd name="adj4" fmla="val 84809"/>
              <a:gd name="adj5" fmla="val 432702"/>
              <a:gd name="adj6" fmla="val 75480"/>
            </a:avLst>
          </a:prstGeom>
          <a:noFill/>
          <a:ln w="38100">
            <a:solidFill>
              <a:srgbClr val="7030A0"/>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ct val="50000"/>
              </a:spcBef>
              <a:spcAft>
                <a:spcPts val="0"/>
              </a:spcAft>
              <a:buClrTx/>
              <a:buSzTx/>
              <a:buFontTx/>
              <a:buNone/>
              <a:tabLst/>
              <a:defRPr/>
            </a:pPr>
            <a:r>
              <a:rPr kumimoji="0" lang="en-US" sz="4000" b="1" i="0" u="none" strike="noStrike" kern="1200" cap="none" spc="0" normalizeH="0" baseline="0" noProof="0" dirty="0">
                <a:ln>
                  <a:noFill/>
                </a:ln>
                <a:solidFill>
                  <a:srgbClr val="FF3399"/>
                </a:solidFill>
                <a:effectLst/>
                <a:uLnTx/>
                <a:uFillTx/>
                <a:latin typeface="Calibri"/>
                <a:ea typeface="+mn-ea"/>
                <a:cs typeface="+mn-cs"/>
              </a:rPr>
              <a:t>Dorsal root ganglion</a:t>
            </a:r>
          </a:p>
        </p:txBody>
      </p:sp>
      <p:sp>
        <p:nvSpPr>
          <p:cNvPr id="18" name="AutoShape 7"/>
          <p:cNvSpPr>
            <a:spLocks/>
          </p:cNvSpPr>
          <p:nvPr/>
        </p:nvSpPr>
        <p:spPr bwMode="auto">
          <a:xfrm>
            <a:off x="9823429" y="4067150"/>
            <a:ext cx="2278233" cy="1162050"/>
          </a:xfrm>
          <a:prstGeom prst="borderCallout2">
            <a:avLst>
              <a:gd name="adj1" fmla="val 50676"/>
              <a:gd name="adj2" fmla="val 2143"/>
              <a:gd name="adj3" fmla="val 50602"/>
              <a:gd name="adj4" fmla="val -4449"/>
              <a:gd name="adj5" fmla="val -44789"/>
              <a:gd name="adj6" fmla="val -53547"/>
            </a:avLst>
          </a:prstGeom>
          <a:noFill/>
          <a:ln w="57150">
            <a:solidFill>
              <a:srgbClr val="0000FF"/>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Ventral ramus</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19" name="AutoShape 8"/>
          <p:cNvSpPr>
            <a:spLocks/>
          </p:cNvSpPr>
          <p:nvPr/>
        </p:nvSpPr>
        <p:spPr bwMode="auto">
          <a:xfrm>
            <a:off x="9561315" y="2636912"/>
            <a:ext cx="2580168" cy="1162050"/>
          </a:xfrm>
          <a:prstGeom prst="borderCallout2">
            <a:avLst>
              <a:gd name="adj1" fmla="val 9838"/>
              <a:gd name="adj2" fmla="val -3926"/>
              <a:gd name="adj3" fmla="val 14579"/>
              <a:gd name="adj4" fmla="val -6139"/>
              <a:gd name="adj5" fmla="val 42484"/>
              <a:gd name="adj6" fmla="val -39163"/>
            </a:avLst>
          </a:prstGeom>
          <a:noFill/>
          <a:ln w="57150">
            <a:solidFill>
              <a:srgbClr val="FF3300"/>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Dorsal ramus</a:t>
            </a:r>
            <a:r>
              <a:rPr kumimoji="0" lang="en-US" sz="32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11" name="AutoShape 32"/>
          <p:cNvSpPr>
            <a:spLocks/>
          </p:cNvSpPr>
          <p:nvPr/>
        </p:nvSpPr>
        <p:spPr bwMode="auto">
          <a:xfrm flipH="1">
            <a:off x="3336060" y="4149083"/>
            <a:ext cx="2565406" cy="376237"/>
          </a:xfrm>
          <a:prstGeom prst="callout2">
            <a:avLst>
              <a:gd name="adj1" fmla="val 170099"/>
              <a:gd name="adj2" fmla="val 43195"/>
              <a:gd name="adj3" fmla="val 157337"/>
              <a:gd name="adj4" fmla="val 20200"/>
              <a:gd name="adj5" fmla="val -321862"/>
              <a:gd name="adj6" fmla="val -3965"/>
            </a:avLst>
          </a:prstGeom>
          <a:noFill/>
          <a:ln w="38100">
            <a:solidFill>
              <a:srgbClr val="00FFFF"/>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l" defTabSz="914400" rtl="1"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a:ln>
                  <a:noFill/>
                </a:ln>
                <a:solidFill>
                  <a:srgbClr val="00FFFF"/>
                </a:solidFill>
                <a:effectLst/>
                <a:uLnTx/>
                <a:uFillTx/>
                <a:latin typeface="Calibri"/>
                <a:ea typeface="+mn-ea"/>
                <a:cs typeface="+mn-cs"/>
              </a:rPr>
              <a:t>Ventral rootlets</a:t>
            </a:r>
          </a:p>
        </p:txBody>
      </p:sp>
      <p:sp>
        <p:nvSpPr>
          <p:cNvPr id="12" name="AutoShape 32"/>
          <p:cNvSpPr>
            <a:spLocks/>
          </p:cNvSpPr>
          <p:nvPr/>
        </p:nvSpPr>
        <p:spPr bwMode="auto">
          <a:xfrm flipH="1">
            <a:off x="3336060" y="2564907"/>
            <a:ext cx="2565406" cy="376237"/>
          </a:xfrm>
          <a:prstGeom prst="callout2">
            <a:avLst>
              <a:gd name="adj1" fmla="val 149147"/>
              <a:gd name="adj2" fmla="val 39926"/>
              <a:gd name="adj3" fmla="val 144766"/>
              <a:gd name="adj4" fmla="val 10392"/>
              <a:gd name="adj5" fmla="val -326053"/>
              <a:gd name="adj6" fmla="val -696"/>
            </a:avLst>
          </a:prstGeom>
          <a:noFill/>
          <a:ln w="38100">
            <a:solidFill>
              <a:srgbClr val="00FF00"/>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a:ln>
                  <a:noFill/>
                </a:ln>
                <a:solidFill>
                  <a:srgbClr val="00FF00"/>
                </a:solidFill>
                <a:effectLst/>
                <a:uLnTx/>
                <a:uFillTx/>
                <a:latin typeface="Calibri"/>
                <a:ea typeface="+mn-ea"/>
                <a:cs typeface="+mn-cs"/>
              </a:rPr>
              <a:t>Dorsal rootlets</a:t>
            </a:r>
          </a:p>
        </p:txBody>
      </p:sp>
      <p:pic>
        <p:nvPicPr>
          <p:cNvPr id="16" name="Picture 2"/>
          <p:cNvPicPr>
            <a:picLocks noChangeAspect="1" noChangeArrowheads="1"/>
          </p:cNvPicPr>
          <p:nvPr/>
        </p:nvPicPr>
        <p:blipFill>
          <a:blip r:embed="rId4" cstate="print">
            <a:lum bright="-10000" contrast="20000"/>
          </a:blip>
          <a:srcRect l="9375" t="6667" r="58854" b="47500"/>
          <a:stretch>
            <a:fillRect/>
          </a:stretch>
        </p:blipFill>
        <p:spPr bwMode="auto">
          <a:xfrm>
            <a:off x="18679" y="4774843"/>
            <a:ext cx="2346505" cy="2115701"/>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17" name="AutoShape 8"/>
          <p:cNvSpPr>
            <a:spLocks/>
          </p:cNvSpPr>
          <p:nvPr/>
        </p:nvSpPr>
        <p:spPr bwMode="auto">
          <a:xfrm>
            <a:off x="213520" y="811321"/>
            <a:ext cx="2819400" cy="712680"/>
          </a:xfrm>
          <a:prstGeom prst="borderCallout2">
            <a:avLst>
              <a:gd name="adj1" fmla="val -4779"/>
              <a:gd name="adj2" fmla="val 94192"/>
              <a:gd name="adj3" fmla="val -3286"/>
              <a:gd name="adj4" fmla="val 94032"/>
              <a:gd name="adj5" fmla="val 18122"/>
              <a:gd name="adj6" fmla="val 141062"/>
            </a:avLst>
          </a:prstGeom>
          <a:noFill/>
          <a:ln w="57150">
            <a:solidFill>
              <a:srgbClr val="FF3300"/>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Calibri"/>
                <a:ea typeface="+mn-ea"/>
                <a:cs typeface="+mn-cs"/>
              </a:rPr>
              <a:t>Posterior horn</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AutoShape 8"/>
          <p:cNvSpPr>
            <a:spLocks/>
          </p:cNvSpPr>
          <p:nvPr/>
        </p:nvSpPr>
        <p:spPr bwMode="auto">
          <a:xfrm>
            <a:off x="18678" y="1752600"/>
            <a:ext cx="2709440" cy="712680"/>
          </a:xfrm>
          <a:prstGeom prst="borderCallout2">
            <a:avLst>
              <a:gd name="adj1" fmla="val -4779"/>
              <a:gd name="adj2" fmla="val 94192"/>
              <a:gd name="adj3" fmla="val -3286"/>
              <a:gd name="adj4" fmla="val 94032"/>
              <a:gd name="adj5" fmla="val -48466"/>
              <a:gd name="adj6" fmla="val 155020"/>
            </a:avLst>
          </a:prstGeom>
          <a:noFill/>
          <a:ln w="57150">
            <a:solidFill>
              <a:srgbClr val="FF3300"/>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Calibri"/>
                <a:ea typeface="+mn-ea"/>
                <a:cs typeface="+mn-cs"/>
              </a:rPr>
              <a:t>Anterior horn</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9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1000"/>
                                        <p:tgtEl>
                                          <p:spTgt spid="5"/>
                                        </p:tgtEl>
                                      </p:cBhvr>
                                    </p:animEffect>
                                  </p:childTnLst>
                                </p:cTn>
                              </p:par>
                            </p:childTnLst>
                          </p:cTn>
                        </p:par>
                        <p:par>
                          <p:cTn id="28" fill="hold">
                            <p:stCondLst>
                              <p:cond delay="1000"/>
                            </p:stCondLst>
                            <p:childTnLst>
                              <p:par>
                                <p:cTn id="29" presetID="22" presetClass="entr" presetSubtype="1"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10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right)">
                                      <p:cBhvr>
                                        <p:cTn id="41" dur="10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right)">
                                      <p:cBhvr>
                                        <p:cTn id="46" dur="10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right)">
                                      <p:cBhvr>
                                        <p:cTn id="51" dur="10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2"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right)">
                                      <p:cBhvr>
                                        <p:cTn id="5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animBg="1"/>
      <p:bldP spid="15" grpId="0" animBg="1"/>
      <p:bldP spid="18" grpId="0" animBg="1"/>
      <p:bldP spid="19" grpId="0" animBg="1"/>
      <p:bldP spid="11" grpId="0" animBg="1"/>
      <p:bldP spid="12" grpId="0" animBg="1"/>
      <p:bldP spid="17"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BF5C777-73CA-4988-A186-156D61E1B75B}"/>
              </a:ext>
            </a:extLst>
          </p:cNvPr>
          <p:cNvSpPr/>
          <p:nvPr/>
        </p:nvSpPr>
        <p:spPr>
          <a:xfrm>
            <a:off x="0" y="78968"/>
            <a:ext cx="12161838" cy="6017032"/>
          </a:xfrm>
          <a:prstGeom prst="rect">
            <a:avLst/>
          </a:prstGeom>
        </p:spPr>
        <p:txBody>
          <a:bodyPr wrap="square">
            <a:spAutoFit/>
          </a:bodyPr>
          <a:lstStyle/>
          <a:p>
            <a:pPr marL="342900" marR="0" lvl="0" indent="-342900" algn="ctr" defTabSz="914400" rtl="0" eaLnBrk="1" fontAlgn="auto" latinLnBrk="0" hangingPunct="1">
              <a:lnSpc>
                <a:spcPct val="125000"/>
              </a:lnSpc>
              <a:spcBef>
                <a:spcPts val="0"/>
              </a:spcBef>
              <a:spcAft>
                <a:spcPts val="0"/>
              </a:spcAft>
              <a:buClr>
                <a:srgbClr val="FF0000"/>
              </a:buClr>
              <a:buSzTx/>
              <a:buFont typeface="Symbol" panose="05050102010706020507" pitchFamily="18" charset="2"/>
              <a:buChar char=""/>
              <a:tabLst>
                <a:tab pos="457200" algn="l"/>
                <a:tab pos="881380" algn="l"/>
                <a:tab pos="2228215" algn="l"/>
                <a:tab pos="6057900" algn="r"/>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Parts of the spinal nerves</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Low" defTabSz="914400" rtl="0" eaLnBrk="1" fontAlgn="auto" latinLnBrk="0" hangingPunct="1">
              <a:lnSpc>
                <a:spcPct val="125000"/>
              </a:lnSpc>
              <a:spcBef>
                <a:spcPts val="0"/>
              </a:spcBef>
              <a:spcAft>
                <a:spcPts val="0"/>
              </a:spcAft>
              <a:buClrTx/>
              <a:buSzTx/>
              <a:buFontTx/>
              <a:buNone/>
              <a:tabLst>
                <a:tab pos="276860" algn="l"/>
                <a:tab pos="6057900" algn="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These are; 31 pairs corresponding in number to the spinal cord segments.</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Low" defTabSz="914400" rtl="0" eaLnBrk="1" fontAlgn="auto" latinLnBrk="0" hangingPunct="1">
              <a:lnSpc>
                <a:spcPct val="125000"/>
              </a:lnSpc>
              <a:spcBef>
                <a:spcPts val="0"/>
              </a:spcBef>
              <a:spcAft>
                <a:spcPts val="0"/>
              </a:spcAft>
              <a:buClrTx/>
              <a:buSzTx/>
              <a:buFontTx/>
              <a:buNone/>
              <a:tabLst>
                <a:tab pos="276860" algn="l"/>
                <a:tab pos="6057900" algn="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Each spinal nerve arises by 2 roots,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Low" defTabSz="914400" rtl="0" eaLnBrk="1" fontAlgn="auto" latinLnBrk="0" hangingPunct="1">
              <a:lnSpc>
                <a:spcPct val="125000"/>
              </a:lnSpc>
              <a:spcBef>
                <a:spcPts val="0"/>
              </a:spcBef>
              <a:spcAft>
                <a:spcPts val="0"/>
              </a:spcAft>
              <a:buClrTx/>
              <a:buSzTx/>
              <a:buFontTx/>
              <a:buNone/>
              <a:tabLst>
                <a:tab pos="262255" algn="l"/>
                <a:tab pos="6057900" algn="r"/>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a- Ventral root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efferent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carries </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motor</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and at certain segments </a:t>
            </a:r>
            <a:r>
              <a:rPr kumimoji="0" lang="en-US" sz="2800" b="1" i="0" u="none" strike="noStrike" kern="1200" cap="none" spc="0" normalizeH="0" baseline="0" noProof="0" dirty="0">
                <a:ln>
                  <a:noFill/>
                </a:ln>
                <a:solidFill>
                  <a:srgbClr val="0000FF"/>
                </a:solidFill>
                <a:effectLst/>
                <a:uLnTx/>
                <a:uFillTx/>
                <a:latin typeface="Arial" panose="020B0604020202020204" pitchFamily="34" charset="0"/>
                <a:ea typeface="Times New Roman" panose="02020603050405020304" pitchFamily="18" charset="0"/>
                <a:cs typeface="Arial" panose="020B0604020202020204" pitchFamily="34" charset="0"/>
              </a:rPr>
              <a:t>autonomic</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Low" defTabSz="914400" rtl="0" eaLnBrk="1" fontAlgn="auto" latinLnBrk="0" hangingPunct="1">
              <a:lnSpc>
                <a:spcPct val="125000"/>
              </a:lnSpc>
              <a:spcBef>
                <a:spcPts val="0"/>
              </a:spcBef>
              <a:spcAft>
                <a:spcPts val="0"/>
              </a:spcAft>
              <a:buClrTx/>
              <a:buSzTx/>
              <a:buFontTx/>
              <a:buNone/>
              <a:tabLst>
                <a:tab pos="262255" algn="l"/>
                <a:tab pos="6057900" algn="r"/>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b- Dorsal root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Afferent</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is purely </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sensory</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L="0" marR="0" lvl="0" indent="0" algn="justLow" defTabSz="914400" rtl="0" eaLnBrk="1" fontAlgn="auto" latinLnBrk="0" hangingPunct="1">
              <a:lnSpc>
                <a:spcPct val="125000"/>
              </a:lnSpc>
              <a:spcBef>
                <a:spcPts val="0"/>
              </a:spcBef>
              <a:spcAft>
                <a:spcPts val="0"/>
              </a:spcAft>
              <a:buClrTx/>
              <a:buSzTx/>
              <a:buFontTx/>
              <a:buNone/>
              <a:tabLst>
                <a:tab pos="262255" algn="l"/>
                <a:tab pos="6057900" algn="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The 2 roots</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unite together at the </a:t>
            </a:r>
            <a:r>
              <a:rPr kumimoji="0" lang="en-US" sz="2800" b="1" i="0" u="sng"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intervertebral foramen</a:t>
            </a:r>
            <a:r>
              <a:rPr kumimoji="0" lang="en-US" sz="2800" b="0" i="0" u="sng"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to form the </a:t>
            </a:r>
            <a:r>
              <a:rPr kumimoji="0" lang="en-US" sz="2800" b="1" i="0" u="sng"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trunk</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of the spinal nerve (mixed).</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457200" marR="0" lvl="0" indent="-457200" algn="justLow" defTabSz="914400" rtl="0" eaLnBrk="1" fontAlgn="auto" latinLnBrk="0" hangingPunct="1">
              <a:lnSpc>
                <a:spcPct val="125000"/>
              </a:lnSpc>
              <a:spcBef>
                <a:spcPts val="0"/>
              </a:spcBef>
              <a:spcAft>
                <a:spcPts val="0"/>
              </a:spcAft>
              <a:buClrTx/>
              <a:buSzTx/>
              <a:buFontTx/>
              <a:buChar char="-"/>
              <a:tabLst>
                <a:tab pos="273050" algn="l"/>
                <a:tab pos="6057900" algn="r"/>
              </a:tabLst>
              <a:defRPr/>
            </a:pP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Just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outside the intervertebral foramen, the trunk divides into </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ventral and dorsal rami</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(mixed</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457200" marR="0" lvl="0" indent="-457200" algn="justLow" defTabSz="914400" rtl="0" eaLnBrk="1" fontAlgn="auto" latinLnBrk="0" hangingPunct="1">
              <a:lnSpc>
                <a:spcPct val="125000"/>
              </a:lnSpc>
              <a:spcBef>
                <a:spcPts val="0"/>
              </a:spcBef>
              <a:spcAft>
                <a:spcPts val="0"/>
              </a:spcAft>
              <a:buClrTx/>
              <a:buSzTx/>
              <a:buFontTx/>
              <a:buChar char="-"/>
              <a:tabLst>
                <a:tab pos="273050" algn="l"/>
                <a:tab pos="6057900" algn="r"/>
              </a:tabLst>
              <a:defRPr/>
            </a:pPr>
            <a:r>
              <a:rPr lang="en-US" sz="2800" b="1" noProof="0" dirty="0" smtClean="0">
                <a:solidFill>
                  <a:srgbClr val="FF0000"/>
                </a:solidFill>
                <a:latin typeface="Arial" panose="020B0604020202020204" pitchFamily="34" charset="0"/>
                <a:ea typeface="Calibri" panose="020F0502020204030204" pitchFamily="34" charset="0"/>
                <a:cs typeface="Arial" panose="020B0604020202020204" pitchFamily="34" charset="0"/>
              </a:rPr>
              <a:t>Dermatome</a:t>
            </a:r>
            <a:r>
              <a:rPr lang="en-US" sz="2800" noProof="0" dirty="0" smtClean="0">
                <a:solidFill>
                  <a:prstClr val="black"/>
                </a:solidFill>
                <a:latin typeface="Arial" panose="020B0604020202020204" pitchFamily="34" charset="0"/>
                <a:ea typeface="Calibri" panose="020F0502020204030204" pitchFamily="34" charset="0"/>
                <a:cs typeface="Arial" panose="020B0604020202020204" pitchFamily="34" charset="0"/>
              </a:rPr>
              <a:t> is the area of the skin supplied by </a:t>
            </a:r>
            <a:r>
              <a:rPr lang="en-US" sz="2800" noProof="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th</a:t>
            </a:r>
            <a:r>
              <a:rPr lang="en-US" sz="2800" dirty="0" smtClean="0">
                <a:solidFill>
                  <a:prstClr val="black"/>
                </a:solidFill>
                <a:latin typeface="Arial" panose="020B0604020202020204" pitchFamily="34" charset="0"/>
                <a:ea typeface="Calibri" panose="020F0502020204030204" pitchFamily="34" charset="0"/>
                <a:cs typeface="Arial" panose="020B0604020202020204" pitchFamily="34" charset="0"/>
              </a:rPr>
              <a:t>e </a:t>
            </a:r>
            <a:r>
              <a:rPr lang="en-US" sz="2800" b="1" dirty="0" smtClean="0">
                <a:solidFill>
                  <a:prstClr val="black"/>
                </a:solidFill>
                <a:latin typeface="Arial" panose="020B0604020202020204" pitchFamily="34" charset="0"/>
                <a:ea typeface="Calibri" panose="020F0502020204030204" pitchFamily="34" charset="0"/>
                <a:cs typeface="Arial" panose="020B0604020202020204" pitchFamily="34" charset="0"/>
              </a:rPr>
              <a:t>single</a:t>
            </a:r>
            <a:r>
              <a:rPr lang="en-US" sz="2800" dirty="0" smtClean="0">
                <a:solidFill>
                  <a:prstClr val="black"/>
                </a:solidFill>
                <a:latin typeface="Arial" panose="020B0604020202020204" pitchFamily="34" charset="0"/>
                <a:ea typeface="Calibri" panose="020F0502020204030204" pitchFamily="34" charset="0"/>
                <a:cs typeface="Arial" panose="020B0604020202020204" pitchFamily="34" charset="0"/>
              </a:rPr>
              <a:t> spinal nerve</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17661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6987EE6-6310-4D63-B039-AD7A4F92B1DC}"/>
              </a:ext>
            </a:extLst>
          </p:cNvPr>
          <p:cNvSpPr/>
          <p:nvPr/>
        </p:nvSpPr>
        <p:spPr>
          <a:xfrm>
            <a:off x="142984" y="116633"/>
            <a:ext cx="8332264" cy="6555641"/>
          </a:xfrm>
          <a:prstGeom prst="rect">
            <a:avLst/>
          </a:prstGeom>
        </p:spPr>
        <p:txBody>
          <a:bodyPr wrap="square">
            <a:spAutoFit/>
          </a:bodyPr>
          <a:lstStyle/>
          <a:p>
            <a:pPr marL="742950" marR="0" lvl="1" indent="-285750" algn="ctr" rtl="0">
              <a:lnSpc>
                <a:spcPct val="125000"/>
              </a:lnSpc>
              <a:spcBef>
                <a:spcPts val="0"/>
              </a:spcBef>
              <a:spcAft>
                <a:spcPts val="0"/>
              </a:spcAft>
              <a:buFont typeface="Symbol" panose="05050102010706020507" pitchFamily="18" charset="2"/>
              <a:buChar char=""/>
              <a:tabLst>
                <a:tab pos="273050" algn="l"/>
                <a:tab pos="914400" algn="l"/>
                <a:tab pos="6057900" algn="r"/>
              </a:tabLst>
            </a:pPr>
            <a:r>
              <a:rPr lang="en-US" sz="2800" b="1" dirty="0">
                <a:solidFill>
                  <a:srgbClr val="FF0000"/>
                </a:solidFill>
                <a:latin typeface="Arial" panose="020B0604020202020204" pitchFamily="34" charset="0"/>
                <a:ea typeface="Times New Roman" panose="02020603050405020304" pitchFamily="18" charset="0"/>
              </a:rPr>
              <a:t>Exit of the spinal nerves</a:t>
            </a:r>
            <a:endParaRPr lang="en-US" sz="2800" dirty="0">
              <a:latin typeface="Times New Roman" panose="02020603050405020304" pitchFamily="18" charset="0"/>
              <a:ea typeface="Times New Roman" panose="02020603050405020304" pitchFamily="18" charset="0"/>
            </a:endParaRPr>
          </a:p>
          <a:p>
            <a:pPr algn="justLow" rtl="0">
              <a:lnSpc>
                <a:spcPct val="125000"/>
              </a:lnSpc>
              <a:tabLst>
                <a:tab pos="273050" algn="l"/>
                <a:tab pos="6057900" algn="r"/>
              </a:tabLst>
            </a:pPr>
            <a:r>
              <a:rPr lang="en-US" sz="2800" b="1" dirty="0">
                <a:solidFill>
                  <a:srgbClr val="0000FF"/>
                </a:solidFill>
                <a:latin typeface="Arial" panose="020B0604020202020204" pitchFamily="34" charset="0"/>
                <a:ea typeface="Times New Roman" panose="02020603050405020304" pitchFamily="18" charset="0"/>
              </a:rPr>
              <a:t>1- Cervical nerves:</a:t>
            </a:r>
            <a:r>
              <a:rPr lang="en-US" sz="2800" dirty="0">
                <a:solidFill>
                  <a:srgbClr val="0000FF"/>
                </a:solidFill>
                <a:latin typeface="Arial" panose="020B0604020202020204" pitchFamily="34" charset="0"/>
                <a:ea typeface="Times New Roman" panose="02020603050405020304" pitchFamily="18" charset="0"/>
              </a:rPr>
              <a:t> </a:t>
            </a:r>
            <a:r>
              <a:rPr lang="en-US" sz="2800" dirty="0">
                <a:latin typeface="Arial" panose="020B0604020202020204" pitchFamily="34" charset="0"/>
                <a:ea typeface="Times New Roman" panose="02020603050405020304" pitchFamily="18" charset="0"/>
              </a:rPr>
              <a:t>each nerve from C1-7 leaves the vertebral canal through </a:t>
            </a:r>
            <a:r>
              <a:rPr lang="en-US" sz="2800" b="1" dirty="0">
                <a:solidFill>
                  <a:srgbClr val="0000FF"/>
                </a:solidFill>
                <a:latin typeface="Arial" panose="020B0604020202020204" pitchFamily="34" charset="0"/>
                <a:ea typeface="Times New Roman" panose="02020603050405020304" pitchFamily="18" charset="0"/>
              </a:rPr>
              <a:t>intervertebral foramen </a:t>
            </a:r>
            <a:r>
              <a:rPr lang="en-US" sz="2800" b="1" dirty="0">
                <a:solidFill>
                  <a:srgbClr val="FF0000"/>
                </a:solidFill>
                <a:latin typeface="Arial" panose="020B0604020202020204" pitchFamily="34" charset="0"/>
                <a:ea typeface="Times New Roman" panose="02020603050405020304" pitchFamily="18" charset="0"/>
              </a:rPr>
              <a:t>above</a:t>
            </a:r>
            <a:r>
              <a:rPr lang="en-US" sz="2800" dirty="0">
                <a:latin typeface="Arial" panose="020B0604020202020204" pitchFamily="34" charset="0"/>
                <a:ea typeface="Times New Roman" panose="02020603050405020304" pitchFamily="18" charset="0"/>
              </a:rPr>
              <a:t> the vertebra of the same number. </a:t>
            </a:r>
            <a:endParaRPr lang="en-US" sz="2800" dirty="0">
              <a:latin typeface="Times New Roman" panose="02020603050405020304" pitchFamily="18" charset="0"/>
              <a:ea typeface="Times New Roman" panose="02020603050405020304" pitchFamily="18" charset="0"/>
            </a:endParaRPr>
          </a:p>
          <a:p>
            <a:pPr algn="justLow" rtl="0">
              <a:lnSpc>
                <a:spcPct val="125000"/>
              </a:lnSpc>
              <a:tabLst>
                <a:tab pos="273050" algn="l"/>
                <a:tab pos="6057900" algn="r"/>
              </a:tabLst>
            </a:pPr>
            <a:r>
              <a:rPr lang="en-US" sz="2800" b="1" dirty="0">
                <a:solidFill>
                  <a:srgbClr val="FF0000"/>
                </a:solidFill>
                <a:latin typeface="Arial" panose="020B0604020202020204" pitchFamily="34" charset="0"/>
                <a:ea typeface="Times New Roman" panose="02020603050405020304" pitchFamily="18" charset="0"/>
              </a:rPr>
              <a:t>- C8 nerve</a:t>
            </a:r>
            <a:r>
              <a:rPr lang="en-US" sz="2800" dirty="0">
                <a:latin typeface="Arial" panose="020B0604020202020204" pitchFamily="34" charset="0"/>
                <a:ea typeface="Times New Roman" panose="02020603050405020304" pitchFamily="18" charset="0"/>
              </a:rPr>
              <a:t> leaves </a:t>
            </a:r>
            <a:r>
              <a:rPr lang="en-US" sz="2800" b="1" dirty="0">
                <a:solidFill>
                  <a:srgbClr val="FF0000"/>
                </a:solidFill>
                <a:latin typeface="Arial" panose="020B0604020202020204" pitchFamily="34" charset="0"/>
                <a:ea typeface="Times New Roman" panose="02020603050405020304" pitchFamily="18" charset="0"/>
              </a:rPr>
              <a:t>below</a:t>
            </a:r>
            <a:r>
              <a:rPr lang="en-US" sz="2800" dirty="0">
                <a:latin typeface="Arial" panose="020B0604020202020204" pitchFamily="34" charset="0"/>
                <a:ea typeface="Times New Roman" panose="02020603050405020304" pitchFamily="18" charset="0"/>
              </a:rPr>
              <a:t> C7 vertebra.</a:t>
            </a:r>
            <a:endParaRPr lang="en-US" sz="2800" dirty="0">
              <a:latin typeface="Times New Roman" panose="02020603050405020304" pitchFamily="18" charset="0"/>
              <a:ea typeface="Times New Roman" panose="02020603050405020304" pitchFamily="18" charset="0"/>
            </a:endParaRPr>
          </a:p>
          <a:p>
            <a:pPr algn="justLow" rtl="0">
              <a:lnSpc>
                <a:spcPct val="125000"/>
              </a:lnSpc>
              <a:tabLst>
                <a:tab pos="273050" algn="l"/>
                <a:tab pos="6057900" algn="r"/>
              </a:tabLst>
            </a:pPr>
            <a:r>
              <a:rPr lang="en-US" sz="2800" b="1" dirty="0">
                <a:solidFill>
                  <a:srgbClr val="0000FF"/>
                </a:solidFill>
                <a:latin typeface="Arial" panose="020B0604020202020204" pitchFamily="34" charset="0"/>
                <a:ea typeface="Times New Roman" panose="02020603050405020304" pitchFamily="18" charset="0"/>
              </a:rPr>
              <a:t>2- Thoracic and lumbar nerves</a:t>
            </a:r>
            <a:r>
              <a:rPr lang="en-US" sz="2800" dirty="0">
                <a:solidFill>
                  <a:srgbClr val="0000FF"/>
                </a:solidFill>
                <a:latin typeface="Arial" panose="020B0604020202020204" pitchFamily="34" charset="0"/>
                <a:ea typeface="Times New Roman" panose="02020603050405020304" pitchFamily="18" charset="0"/>
              </a:rPr>
              <a:t>; </a:t>
            </a:r>
            <a:r>
              <a:rPr lang="en-US" sz="2800" dirty="0">
                <a:latin typeface="Arial" panose="020B0604020202020204" pitchFamily="34" charset="0"/>
                <a:ea typeface="Times New Roman" panose="02020603050405020304" pitchFamily="18" charset="0"/>
              </a:rPr>
              <a:t>each leaves the vertebral canal </a:t>
            </a:r>
            <a:r>
              <a:rPr lang="en-US" sz="2800" b="1" dirty="0">
                <a:solidFill>
                  <a:srgbClr val="FF0000"/>
                </a:solidFill>
                <a:latin typeface="Arial" panose="020B0604020202020204" pitchFamily="34" charset="0"/>
                <a:ea typeface="Times New Roman" panose="02020603050405020304" pitchFamily="18" charset="0"/>
              </a:rPr>
              <a:t>below</a:t>
            </a:r>
            <a:r>
              <a:rPr lang="en-US" sz="2800" dirty="0">
                <a:latin typeface="Arial" panose="020B0604020202020204" pitchFamily="34" charset="0"/>
                <a:ea typeface="Times New Roman" panose="02020603050405020304" pitchFamily="18" charset="0"/>
              </a:rPr>
              <a:t> the vertebra of the same number.</a:t>
            </a:r>
            <a:endParaRPr lang="en-US" sz="2800" dirty="0">
              <a:latin typeface="Times New Roman" panose="02020603050405020304" pitchFamily="18" charset="0"/>
              <a:ea typeface="Times New Roman" panose="02020603050405020304" pitchFamily="18" charset="0"/>
            </a:endParaRPr>
          </a:p>
          <a:p>
            <a:pPr algn="justLow" rtl="0">
              <a:lnSpc>
                <a:spcPct val="125000"/>
              </a:lnSpc>
              <a:tabLst>
                <a:tab pos="273050" algn="l"/>
                <a:tab pos="6057900" algn="r"/>
              </a:tabLst>
            </a:pPr>
            <a:r>
              <a:rPr lang="en-US" sz="2800" b="1" dirty="0">
                <a:solidFill>
                  <a:srgbClr val="0000FF"/>
                </a:solidFill>
                <a:latin typeface="Arial" panose="020B0604020202020204" pitchFamily="34" charset="0"/>
                <a:ea typeface="Times New Roman" panose="02020603050405020304" pitchFamily="18" charset="0"/>
              </a:rPr>
              <a:t>3- Sacral 1- 4 nerves</a:t>
            </a:r>
            <a:r>
              <a:rPr lang="en-US" sz="2800" dirty="0">
                <a:solidFill>
                  <a:srgbClr val="0000FF"/>
                </a:solidFill>
                <a:latin typeface="Arial" panose="020B0604020202020204" pitchFamily="34" charset="0"/>
                <a:ea typeface="Times New Roman" panose="02020603050405020304" pitchFamily="18" charset="0"/>
              </a:rPr>
              <a:t>; </a:t>
            </a:r>
            <a:r>
              <a:rPr lang="en-US" sz="2800" dirty="0">
                <a:latin typeface="Arial" panose="020B0604020202020204" pitchFamily="34" charset="0"/>
                <a:ea typeface="Times New Roman" panose="02020603050405020304" pitchFamily="18" charset="0"/>
              </a:rPr>
              <a:t>leaves the vertebral canal through the anterior and posterior sacral </a:t>
            </a:r>
            <a:r>
              <a:rPr lang="en-US" sz="2800" b="1" dirty="0">
                <a:latin typeface="Arial" panose="020B0604020202020204" pitchFamily="34" charset="0"/>
                <a:ea typeface="Times New Roman" panose="02020603050405020304" pitchFamily="18" charset="0"/>
              </a:rPr>
              <a:t>foramina</a:t>
            </a:r>
            <a:r>
              <a:rPr lang="en-US" sz="2800" dirty="0">
                <a:latin typeface="Arial" panose="020B0604020202020204" pitchFamily="34"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Low" rtl="0">
              <a:lnSpc>
                <a:spcPct val="125000"/>
              </a:lnSpc>
              <a:tabLst>
                <a:tab pos="273050" algn="l"/>
                <a:tab pos="6057900" algn="r"/>
              </a:tabLst>
            </a:pPr>
            <a:r>
              <a:rPr lang="en-US" sz="2800" b="1" dirty="0">
                <a:solidFill>
                  <a:srgbClr val="0000FF"/>
                </a:solidFill>
                <a:latin typeface="Arial" panose="020B0604020202020204" pitchFamily="34" charset="0"/>
                <a:ea typeface="Times New Roman" panose="02020603050405020304" pitchFamily="18" charset="0"/>
              </a:rPr>
              <a:t>4- The 5</a:t>
            </a:r>
            <a:r>
              <a:rPr lang="en-US" sz="2800" b="1" baseline="30000" dirty="0">
                <a:solidFill>
                  <a:srgbClr val="0000FF"/>
                </a:solidFill>
                <a:latin typeface="Arial" panose="020B0604020202020204" pitchFamily="34" charset="0"/>
                <a:ea typeface="Times New Roman" panose="02020603050405020304" pitchFamily="18" charset="0"/>
              </a:rPr>
              <a:t>th</a:t>
            </a:r>
            <a:r>
              <a:rPr lang="en-US" sz="2800" b="1" dirty="0">
                <a:solidFill>
                  <a:srgbClr val="0000FF"/>
                </a:solidFill>
                <a:latin typeface="Arial" panose="020B0604020202020204" pitchFamily="34" charset="0"/>
                <a:ea typeface="Times New Roman" panose="02020603050405020304" pitchFamily="18" charset="0"/>
              </a:rPr>
              <a:t> sacral and coccygeal nerves </a:t>
            </a:r>
            <a:r>
              <a:rPr lang="en-US" sz="2800" dirty="0">
                <a:latin typeface="Arial" panose="020B0604020202020204" pitchFamily="34" charset="0"/>
                <a:ea typeface="Times New Roman" panose="02020603050405020304" pitchFamily="18" charset="0"/>
              </a:rPr>
              <a:t>leave the canal through the </a:t>
            </a:r>
            <a:r>
              <a:rPr lang="en-US" sz="2800" b="1" dirty="0">
                <a:latin typeface="Arial" panose="020B0604020202020204" pitchFamily="34" charset="0"/>
                <a:ea typeface="Times New Roman" panose="02020603050405020304" pitchFamily="18" charset="0"/>
              </a:rPr>
              <a:t>sacral hiatus.</a:t>
            </a:r>
            <a:endParaRPr lang="en-US" sz="2800" dirty="0">
              <a:latin typeface="Times New Roman" panose="02020603050405020304" pitchFamily="18" charset="0"/>
              <a:ea typeface="Times New Roman" panose="02020603050405020304" pitchFamily="18" charset="0"/>
            </a:endParaRPr>
          </a:p>
        </p:txBody>
      </p:sp>
      <p:pic>
        <p:nvPicPr>
          <p:cNvPr id="4" name="Picture 2">
            <a:extLst>
              <a:ext uri="{FF2B5EF4-FFF2-40B4-BE49-F238E27FC236}">
                <a16:creationId xmlns:a16="http://schemas.microsoft.com/office/drawing/2014/main" xmlns="" id="{076616D1-7C5A-4774-9193-A640A2FE857A}"/>
              </a:ext>
            </a:extLst>
          </p:cNvPr>
          <p:cNvPicPr>
            <a:picLocks noChangeAspect="1" noChangeArrowheads="1"/>
          </p:cNvPicPr>
          <p:nvPr/>
        </p:nvPicPr>
        <p:blipFill rotWithShape="1">
          <a:blip r:embed="rId2" cstate="print"/>
          <a:srcRect l="20717" t="8184" r="69792" b="49448"/>
          <a:stretch/>
        </p:blipFill>
        <p:spPr bwMode="auto">
          <a:xfrm>
            <a:off x="8762567" y="304802"/>
            <a:ext cx="3256287" cy="6553199"/>
          </a:xfrm>
          <a:prstGeom prst="rect">
            <a:avLst/>
          </a:prstGeom>
          <a:noFill/>
          <a:ln w="9525">
            <a:noFill/>
            <a:miter lim="800000"/>
            <a:headEnd/>
            <a:tailEnd/>
          </a:ln>
        </p:spPr>
      </p:pic>
      <p:sp>
        <p:nvSpPr>
          <p:cNvPr id="3" name="TextBox 2"/>
          <p:cNvSpPr txBox="1"/>
          <p:nvPr/>
        </p:nvSpPr>
        <p:spPr>
          <a:xfrm>
            <a:off x="10481991" y="-76200"/>
            <a:ext cx="1161527" cy="584775"/>
          </a:xfrm>
          <a:prstGeom prst="rect">
            <a:avLst/>
          </a:prstGeom>
          <a:noFill/>
        </p:spPr>
        <p:txBody>
          <a:bodyPr wrap="square" rtlCol="0">
            <a:spAutoFit/>
          </a:bodyPr>
          <a:lstStyle/>
          <a:p>
            <a:r>
              <a:rPr lang="en-US" sz="3200" b="1" dirty="0" smtClean="0">
                <a:solidFill>
                  <a:srgbClr val="FF0000"/>
                </a:solidFill>
              </a:rPr>
              <a:t>V   S</a:t>
            </a:r>
            <a:endParaRPr lang="en-US" sz="3200" b="1" dirty="0">
              <a:solidFill>
                <a:srgbClr val="FF0000"/>
              </a:solidFill>
            </a:endParaRPr>
          </a:p>
        </p:txBody>
      </p:sp>
    </p:spTree>
    <p:extLst>
      <p:ext uri="{BB962C8B-B14F-4D97-AF65-F5344CB8AC3E}">
        <p14:creationId xmlns:p14="http://schemas.microsoft.com/office/powerpoint/2010/main" val="345269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arn(inVertical)">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arn(inVertical)">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barn(inVertical)">
                                      <p:cBhvr>
                                        <p:cTn id="20" dur="5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barn(inVertical)">
                                      <p:cBhvr>
                                        <p:cTn id="2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a:extLst>
              <a:ext uri="{FF2B5EF4-FFF2-40B4-BE49-F238E27FC236}">
                <a16:creationId xmlns:a16="http://schemas.microsoft.com/office/drawing/2014/main" xmlns="" id="{F53ADAE6-9495-420E-8607-7177766DBBA7}"/>
              </a:ext>
            </a:extLst>
          </p:cNvPr>
          <p:cNvSpPr>
            <a:spLocks noChangeArrowheads="1"/>
          </p:cNvSpPr>
          <p:nvPr/>
        </p:nvSpPr>
        <p:spPr bwMode="auto">
          <a:xfrm>
            <a:off x="1889920" y="1778000"/>
            <a:ext cx="8610600" cy="3479800"/>
          </a:xfrm>
          <a:prstGeom prst="bevel">
            <a:avLst>
              <a:gd name="adj" fmla="val 12500"/>
            </a:avLst>
          </a:prstGeom>
          <a:ln>
            <a:headEnd/>
            <a:tailEnd/>
          </a:ln>
        </p:spPr>
        <p:style>
          <a:lnRef idx="1">
            <a:schemeClr val="accent1"/>
          </a:lnRef>
          <a:fillRef idx="2">
            <a:schemeClr val="accent1"/>
          </a:fillRef>
          <a:effectRef idx="1">
            <a:schemeClr val="accent1"/>
          </a:effectRef>
          <a:fontRef idx="minor">
            <a:schemeClr val="dk1"/>
          </a:fontRef>
        </p:style>
        <p:txBody>
          <a:bodyPr wrap="none" lIns="87777" tIns="43887" rIns="87777" bIns="43887"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en-US" altLang="en-US" sz="8000" b="1" dirty="0" smtClean="0"/>
              <a:t>Nuclei of </a:t>
            </a:r>
          </a:p>
          <a:p>
            <a:pPr algn="ctr" fontAlgn="base">
              <a:spcBef>
                <a:spcPct val="0"/>
              </a:spcBef>
              <a:spcAft>
                <a:spcPct val="0"/>
              </a:spcAft>
              <a:buNone/>
            </a:pPr>
            <a:r>
              <a:rPr lang="en-US" altLang="en-US" sz="8000" b="1" dirty="0" smtClean="0"/>
              <a:t>s</a:t>
            </a:r>
            <a:r>
              <a:rPr lang="en-US" altLang="en-US" sz="8000" b="1" dirty="0" smtClean="0"/>
              <a:t>pinal nerves</a:t>
            </a:r>
            <a:endParaRPr lang="en-US" altLang="en-US" sz="8000" b="1" dirty="0"/>
          </a:p>
        </p:txBody>
      </p:sp>
    </p:spTree>
    <p:extLst>
      <p:ext uri="{BB962C8B-B14F-4D97-AF65-F5344CB8AC3E}">
        <p14:creationId xmlns:p14="http://schemas.microsoft.com/office/powerpoint/2010/main" val="195377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76"/>
            <a:ext cx="12157058" cy="6793375"/>
          </a:xfrm>
          <a:prstGeom prst="rect">
            <a:avLst/>
          </a:prstGeom>
        </p:spPr>
      </p:pic>
    </p:spTree>
    <p:extLst>
      <p:ext uri="{BB962C8B-B14F-4D97-AF65-F5344CB8AC3E}">
        <p14:creationId xmlns:p14="http://schemas.microsoft.com/office/powerpoint/2010/main" val="4215877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Picture 066">
            <a:extLst>
              <a:ext uri="{FF2B5EF4-FFF2-40B4-BE49-F238E27FC236}">
                <a16:creationId xmlns:a16="http://schemas.microsoft.com/office/drawing/2014/main" xmlns="" id="{59785AFA-7250-4E2D-A7A4-5A486AC27EB3}"/>
              </a:ext>
            </a:extLst>
          </p:cNvPr>
          <p:cNvPicPr>
            <a:picLocks noChangeAspect="1" noChangeArrowheads="1"/>
          </p:cNvPicPr>
          <p:nvPr/>
        </p:nvPicPr>
        <p:blipFill>
          <a:blip r:embed="rId2" cstate="print">
            <a:lum bright="-30000" contrast="84000"/>
          </a:blip>
          <a:srcRect l="2376" r="987" b="20012"/>
          <a:stretch>
            <a:fillRect/>
          </a:stretch>
        </p:blipFill>
        <p:spPr bwMode="auto">
          <a:xfrm>
            <a:off x="137319" y="527595"/>
            <a:ext cx="11948320" cy="5797007"/>
          </a:xfrm>
          <a:prstGeom prst="round2DiagRect">
            <a:avLst>
              <a:gd name="adj1" fmla="val 16667"/>
              <a:gd name="adj2" fmla="val 0"/>
            </a:avLst>
          </a:prstGeom>
          <a:ln w="57150" cap="sq">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097922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E3CB946-41A0-4E28-893E-DDF4DC3C4E38}"/>
              </a:ext>
            </a:extLst>
          </p:cNvPr>
          <p:cNvSpPr/>
          <p:nvPr/>
        </p:nvSpPr>
        <p:spPr>
          <a:xfrm>
            <a:off x="-12186" y="1"/>
            <a:ext cx="12174025" cy="6594113"/>
          </a:xfrm>
          <a:prstGeom prst="rect">
            <a:avLst/>
          </a:prstGeom>
        </p:spPr>
        <p:txBody>
          <a:bodyPr wrap="square">
            <a:spAutoFit/>
          </a:bodyPr>
          <a:lstStyle/>
          <a:p>
            <a:pPr marL="342900" indent="-342900" algn="ctr" rtl="0">
              <a:lnSpc>
                <a:spcPct val="125000"/>
              </a:lnSpc>
              <a:buFont typeface="Wingdings" panose="05000000000000000000" pitchFamily="2" charset="2"/>
              <a:buChar char="v"/>
              <a:tabLst>
                <a:tab pos="161925" algn="l"/>
                <a:tab pos="320040" algn="l"/>
                <a:tab pos="6057900" algn="r"/>
              </a:tabLst>
            </a:pPr>
            <a:r>
              <a:rPr lang="en-US" sz="2600" b="1" dirty="0">
                <a:solidFill>
                  <a:srgbClr val="FF0000"/>
                </a:solidFill>
                <a:latin typeface="Arial" panose="020B0604020202020204" pitchFamily="34" charset="0"/>
                <a:ea typeface="Times New Roman" panose="02020603050405020304" pitchFamily="18" charset="0"/>
              </a:rPr>
              <a:t>Dorsal (</a:t>
            </a:r>
            <a:r>
              <a:rPr lang="en-US" sz="2600" dirty="0">
                <a:solidFill>
                  <a:srgbClr val="FF0000"/>
                </a:solidFill>
                <a:latin typeface="Arial" panose="020B0604020202020204" pitchFamily="34" charset="0"/>
                <a:ea typeface="Times New Roman" panose="02020603050405020304" pitchFamily="18" charset="0"/>
              </a:rPr>
              <a:t>posterior </a:t>
            </a:r>
            <a:r>
              <a:rPr lang="en-US" sz="2600" dirty="0">
                <a:latin typeface="Arial" panose="020B0604020202020204" pitchFamily="34" charset="0"/>
                <a:ea typeface="Times New Roman" panose="02020603050405020304" pitchFamily="18" charset="0"/>
              </a:rPr>
              <a:t>is sensory</a:t>
            </a:r>
            <a:r>
              <a:rPr lang="en-US" sz="2600" b="1" dirty="0">
                <a:solidFill>
                  <a:srgbClr val="FF0000"/>
                </a:solidFill>
                <a:latin typeface="Arial" panose="020B0604020202020204" pitchFamily="34" charset="0"/>
                <a:ea typeface="Times New Roman" panose="02020603050405020304" pitchFamily="18" charset="0"/>
              </a:rPr>
              <a:t>) Horn of the Cord</a:t>
            </a:r>
            <a:endParaRPr lang="en-US" sz="2600" dirty="0">
              <a:latin typeface="Times New Roman" panose="02020603050405020304" pitchFamily="18" charset="0"/>
              <a:ea typeface="Times New Roman" panose="02020603050405020304" pitchFamily="18" charset="0"/>
            </a:endParaRPr>
          </a:p>
          <a:p>
            <a:pPr algn="justLow" rtl="0">
              <a:lnSpc>
                <a:spcPct val="125000"/>
              </a:lnSpc>
              <a:tabLst>
                <a:tab pos="129540" algn="l"/>
                <a:tab pos="129540" algn="l"/>
                <a:tab pos="4686300" algn="r"/>
                <a:tab pos="5829300" algn="r"/>
              </a:tabLst>
            </a:pPr>
            <a:r>
              <a:rPr lang="en-US" sz="2600" b="1" dirty="0">
                <a:solidFill>
                  <a:srgbClr val="FF0000"/>
                </a:solidFill>
                <a:latin typeface="Arial" panose="020B0604020202020204" pitchFamily="34" charset="0"/>
                <a:ea typeface="Times New Roman" panose="02020603050405020304" pitchFamily="18" charset="0"/>
              </a:rPr>
              <a:t>I – Substantia </a:t>
            </a:r>
            <a:r>
              <a:rPr lang="en-US" sz="2600" b="1" dirty="0" err="1">
                <a:solidFill>
                  <a:srgbClr val="FF0000"/>
                </a:solidFill>
                <a:latin typeface="Arial" panose="020B0604020202020204" pitchFamily="34" charset="0"/>
                <a:ea typeface="Times New Roman" panose="02020603050405020304" pitchFamily="18" charset="0"/>
              </a:rPr>
              <a:t>gelatinosa</a:t>
            </a:r>
            <a:r>
              <a:rPr lang="en-US" sz="2600" b="1" dirty="0">
                <a:solidFill>
                  <a:srgbClr val="FF0000"/>
                </a:solidFill>
                <a:latin typeface="Arial" panose="020B0604020202020204" pitchFamily="34" charset="0"/>
                <a:ea typeface="Times New Roman" panose="02020603050405020304" pitchFamily="18" charset="0"/>
              </a:rPr>
              <a:t> of </a:t>
            </a:r>
            <a:r>
              <a:rPr lang="en-US" sz="2600" b="1" dirty="0" err="1">
                <a:solidFill>
                  <a:srgbClr val="FF0000"/>
                </a:solidFill>
                <a:latin typeface="Arial" panose="020B0604020202020204" pitchFamily="34" charset="0"/>
                <a:ea typeface="Times New Roman" panose="02020603050405020304" pitchFamily="18" charset="0"/>
              </a:rPr>
              <a:t>Rolandi</a:t>
            </a:r>
            <a:r>
              <a:rPr lang="en-US" sz="2600" b="1" dirty="0">
                <a:solidFill>
                  <a:srgbClr val="FF0000"/>
                </a:solidFill>
                <a:latin typeface="Arial" panose="020B0604020202020204" pitchFamily="34" charset="0"/>
                <a:ea typeface="Times New Roman" panose="02020603050405020304" pitchFamily="18" charset="0"/>
              </a:rPr>
              <a:t> </a:t>
            </a:r>
            <a:r>
              <a:rPr lang="en-US" sz="2600" b="1" dirty="0">
                <a:latin typeface="Arial" panose="020B0604020202020204" pitchFamily="34" charset="0"/>
                <a:ea typeface="Times New Roman" panose="02020603050405020304" pitchFamily="18" charset="0"/>
              </a:rPr>
              <a:t>(S.G.R)</a:t>
            </a:r>
            <a:r>
              <a:rPr lang="en-US" sz="2600" dirty="0">
                <a:latin typeface="Arial" panose="020B0604020202020204" pitchFamily="34" charset="0"/>
                <a:ea typeface="Times New Roman" panose="02020603050405020304" pitchFamily="18" charset="0"/>
              </a:rPr>
              <a:t> found in </a:t>
            </a:r>
            <a:r>
              <a:rPr lang="en-US" sz="2600" b="1" dirty="0">
                <a:solidFill>
                  <a:srgbClr val="0000FF"/>
                </a:solidFill>
                <a:latin typeface="Arial" panose="020B0604020202020204" pitchFamily="34" charset="0"/>
                <a:ea typeface="Times New Roman" panose="02020603050405020304" pitchFamily="18" charset="0"/>
              </a:rPr>
              <a:t>all</a:t>
            </a:r>
            <a:r>
              <a:rPr lang="en-US" sz="2600" dirty="0">
                <a:latin typeface="Arial" panose="020B0604020202020204" pitchFamily="34" charset="0"/>
                <a:ea typeface="Times New Roman" panose="02020603050405020304" pitchFamily="18" charset="0"/>
              </a:rPr>
              <a:t> segments.</a:t>
            </a:r>
            <a:endParaRPr lang="en-US" sz="2600" dirty="0">
              <a:latin typeface="Times New Roman" panose="02020603050405020304" pitchFamily="18" charset="0"/>
              <a:ea typeface="Times New Roman" panose="02020603050405020304" pitchFamily="18" charset="0"/>
            </a:endParaRPr>
          </a:p>
          <a:p>
            <a:pPr marL="342900" marR="0" algn="justLow" rtl="0">
              <a:lnSpc>
                <a:spcPct val="125000"/>
              </a:lnSpc>
              <a:spcBef>
                <a:spcPts val="0"/>
              </a:spcBef>
              <a:spcAft>
                <a:spcPts val="0"/>
              </a:spcAft>
              <a:tabLst>
                <a:tab pos="129540" algn="l"/>
                <a:tab pos="129540" algn="l"/>
                <a:tab pos="4686300" algn="r"/>
                <a:tab pos="5829300" algn="r"/>
              </a:tabLst>
            </a:pPr>
            <a:r>
              <a:rPr lang="en-US" sz="2600" dirty="0">
                <a:latin typeface="Arial" panose="020B0604020202020204" pitchFamily="34" charset="0"/>
                <a:ea typeface="Times New Roman" panose="02020603050405020304" pitchFamily="18" charset="0"/>
              </a:rPr>
              <a:t>- They form cell station for </a:t>
            </a:r>
            <a:r>
              <a:rPr lang="en-US" sz="2600" b="1" dirty="0">
                <a:solidFill>
                  <a:srgbClr val="0000FF"/>
                </a:solidFill>
                <a:latin typeface="Arial" panose="020B0604020202020204" pitchFamily="34" charset="0"/>
                <a:ea typeface="Times New Roman" panose="02020603050405020304" pitchFamily="18" charset="0"/>
              </a:rPr>
              <a:t>pain and temperature</a:t>
            </a:r>
            <a:r>
              <a:rPr lang="en-US" sz="2600" dirty="0">
                <a:solidFill>
                  <a:srgbClr val="0000FF"/>
                </a:solidFill>
                <a:latin typeface="Arial" panose="020B0604020202020204" pitchFamily="34" charset="0"/>
                <a:ea typeface="Times New Roman" panose="02020603050405020304" pitchFamily="18" charset="0"/>
              </a:rPr>
              <a:t> </a:t>
            </a:r>
            <a:r>
              <a:rPr lang="en-US" sz="2600" dirty="0">
                <a:latin typeface="Arial" panose="020B0604020202020204" pitchFamily="34" charset="0"/>
                <a:ea typeface="Times New Roman" panose="02020603050405020304" pitchFamily="18" charset="0"/>
              </a:rPr>
              <a:t>sensation.</a:t>
            </a:r>
            <a:endParaRPr lang="en-US" sz="2600" dirty="0">
              <a:latin typeface="Times New Roman" panose="02020603050405020304" pitchFamily="18" charset="0"/>
              <a:ea typeface="Times New Roman" panose="02020603050405020304" pitchFamily="18" charset="0"/>
            </a:endParaRPr>
          </a:p>
          <a:p>
            <a:pPr algn="justLow" rtl="0">
              <a:lnSpc>
                <a:spcPct val="125000"/>
              </a:lnSpc>
              <a:tabLst>
                <a:tab pos="129540" algn="l"/>
                <a:tab pos="129540" algn="l"/>
                <a:tab pos="4686300" algn="r"/>
                <a:tab pos="5829300" algn="r"/>
              </a:tabLst>
            </a:pPr>
            <a:r>
              <a:rPr lang="en-US" sz="2600" b="1" dirty="0">
                <a:solidFill>
                  <a:srgbClr val="FF0000"/>
                </a:solidFill>
                <a:latin typeface="Arial" panose="020B0604020202020204" pitchFamily="34" charset="0"/>
                <a:ea typeface="Times New Roman" panose="02020603050405020304" pitchFamily="18" charset="0"/>
              </a:rPr>
              <a:t>2- Main sensory nucleus </a:t>
            </a:r>
            <a:r>
              <a:rPr lang="en-US" sz="2600" b="1" dirty="0">
                <a:latin typeface="Arial" panose="020B0604020202020204" pitchFamily="34" charset="0"/>
                <a:ea typeface="Times New Roman" panose="02020603050405020304" pitchFamily="18" charset="0"/>
              </a:rPr>
              <a:t>(</a:t>
            </a:r>
            <a:r>
              <a:rPr lang="en-US" sz="2600" dirty="0">
                <a:latin typeface="Arial" panose="020B0604020202020204" pitchFamily="34" charset="0"/>
                <a:ea typeface="Times New Roman" panose="02020603050405020304" pitchFamily="18" charset="0"/>
              </a:rPr>
              <a:t>Nucleus </a:t>
            </a:r>
            <a:r>
              <a:rPr lang="en-US" sz="2600" dirty="0" err="1">
                <a:latin typeface="Arial" panose="020B0604020202020204" pitchFamily="34" charset="0"/>
                <a:ea typeface="Times New Roman" panose="02020603050405020304" pitchFamily="18" charset="0"/>
              </a:rPr>
              <a:t>proprius</a:t>
            </a:r>
            <a:r>
              <a:rPr lang="en-US" sz="2600" b="1" dirty="0">
                <a:latin typeface="Arial" panose="020B0604020202020204" pitchFamily="34" charset="0"/>
                <a:ea typeface="Times New Roman" panose="02020603050405020304" pitchFamily="18" charset="0"/>
              </a:rPr>
              <a:t>)</a:t>
            </a:r>
            <a:r>
              <a:rPr lang="en-US" sz="2600" dirty="0">
                <a:latin typeface="Arial" panose="020B0604020202020204" pitchFamily="34" charset="0"/>
                <a:ea typeface="Times New Roman" panose="02020603050405020304" pitchFamily="18" charset="0"/>
              </a:rPr>
              <a:t> found in </a:t>
            </a:r>
            <a:r>
              <a:rPr lang="en-US" sz="2600" b="1" dirty="0">
                <a:solidFill>
                  <a:srgbClr val="0000FF"/>
                </a:solidFill>
                <a:latin typeface="Arial" panose="020B0604020202020204" pitchFamily="34" charset="0"/>
                <a:ea typeface="Times New Roman" panose="02020603050405020304" pitchFamily="18" charset="0"/>
              </a:rPr>
              <a:t>all</a:t>
            </a:r>
            <a:r>
              <a:rPr lang="en-US" sz="2600" dirty="0">
                <a:latin typeface="Arial" panose="020B0604020202020204" pitchFamily="34" charset="0"/>
                <a:ea typeface="Times New Roman" panose="02020603050405020304" pitchFamily="18" charset="0"/>
              </a:rPr>
              <a:t> segments. </a:t>
            </a:r>
            <a:endParaRPr lang="en-US" sz="2600" dirty="0">
              <a:latin typeface="Times New Roman" panose="02020603050405020304" pitchFamily="18" charset="0"/>
              <a:ea typeface="Times New Roman" panose="02020603050405020304" pitchFamily="18" charset="0"/>
            </a:endParaRPr>
          </a:p>
          <a:p>
            <a:pPr marL="342900" marR="0" algn="justLow" rtl="0">
              <a:lnSpc>
                <a:spcPct val="125000"/>
              </a:lnSpc>
              <a:spcBef>
                <a:spcPts val="0"/>
              </a:spcBef>
              <a:spcAft>
                <a:spcPts val="0"/>
              </a:spcAft>
              <a:tabLst>
                <a:tab pos="129540" algn="l"/>
                <a:tab pos="129540" algn="l"/>
                <a:tab pos="4686300" algn="r"/>
                <a:tab pos="5829300" algn="r"/>
              </a:tabLst>
            </a:pPr>
            <a:r>
              <a:rPr lang="en-US" sz="2600" dirty="0">
                <a:latin typeface="Arial" panose="020B0604020202020204" pitchFamily="34" charset="0"/>
                <a:ea typeface="Times New Roman" panose="02020603050405020304" pitchFamily="18" charset="0"/>
              </a:rPr>
              <a:t>- They form cell station for </a:t>
            </a:r>
            <a:r>
              <a:rPr lang="en-US" sz="2600" b="1" dirty="0">
                <a:solidFill>
                  <a:srgbClr val="0000FF"/>
                </a:solidFill>
                <a:latin typeface="Arial" panose="020B0604020202020204" pitchFamily="34" charset="0"/>
                <a:ea typeface="Times New Roman" panose="02020603050405020304" pitchFamily="18" charset="0"/>
              </a:rPr>
              <a:t>touch sensation and light pressure</a:t>
            </a:r>
            <a:r>
              <a:rPr lang="en-US" sz="2600" dirty="0">
                <a:solidFill>
                  <a:srgbClr val="0000FF"/>
                </a:solidFill>
                <a:latin typeface="Arial" panose="020B0604020202020204" pitchFamily="34" charset="0"/>
                <a:ea typeface="Times New Roman" panose="02020603050405020304" pitchFamily="18" charset="0"/>
              </a:rPr>
              <a:t>.</a:t>
            </a:r>
            <a:endParaRPr lang="en-US" sz="2600" dirty="0">
              <a:solidFill>
                <a:srgbClr val="0000FF"/>
              </a:solidFill>
              <a:latin typeface="Times New Roman" panose="02020603050405020304" pitchFamily="18" charset="0"/>
              <a:ea typeface="Times New Roman" panose="02020603050405020304" pitchFamily="18" charset="0"/>
            </a:endParaRPr>
          </a:p>
          <a:p>
            <a:pPr algn="justLow" rtl="0">
              <a:lnSpc>
                <a:spcPct val="125000"/>
              </a:lnSpc>
              <a:tabLst>
                <a:tab pos="129540" algn="l"/>
                <a:tab pos="129540" algn="l"/>
                <a:tab pos="4686300" algn="r"/>
                <a:tab pos="5829300" algn="r"/>
              </a:tabLst>
            </a:pPr>
            <a:r>
              <a:rPr lang="en-US" sz="2600" b="1" dirty="0">
                <a:solidFill>
                  <a:srgbClr val="FF0000"/>
                </a:solidFill>
                <a:latin typeface="Arial" panose="020B0604020202020204" pitchFamily="34" charset="0"/>
                <a:ea typeface="Times New Roman" panose="02020603050405020304" pitchFamily="18" charset="0"/>
              </a:rPr>
              <a:t>3- Clark's nucleus </a:t>
            </a:r>
            <a:r>
              <a:rPr lang="en-US" sz="2600" b="1" dirty="0">
                <a:latin typeface="Arial" panose="020B0604020202020204" pitchFamily="34" charset="0"/>
                <a:ea typeface="Times New Roman" panose="02020603050405020304" pitchFamily="18" charset="0"/>
              </a:rPr>
              <a:t>(</a:t>
            </a:r>
            <a:r>
              <a:rPr lang="en-US" sz="2600" b="1" dirty="0">
                <a:solidFill>
                  <a:srgbClr val="0000FF"/>
                </a:solidFill>
                <a:latin typeface="Arial" panose="020B0604020202020204" pitchFamily="34" charset="0"/>
                <a:ea typeface="Times New Roman" panose="02020603050405020304" pitchFamily="18" charset="0"/>
              </a:rPr>
              <a:t>thoracic</a:t>
            </a:r>
            <a:r>
              <a:rPr lang="en-US" sz="2600" b="1" dirty="0">
                <a:latin typeface="Arial" panose="020B0604020202020204" pitchFamily="34" charset="0"/>
                <a:ea typeface="Times New Roman" panose="02020603050405020304" pitchFamily="18" charset="0"/>
              </a:rPr>
              <a:t>):</a:t>
            </a:r>
            <a:endParaRPr lang="en-US" sz="2600" dirty="0">
              <a:latin typeface="Times New Roman" panose="02020603050405020304" pitchFamily="18" charset="0"/>
              <a:ea typeface="Times New Roman" panose="02020603050405020304" pitchFamily="18" charset="0"/>
            </a:endParaRPr>
          </a:p>
          <a:p>
            <a:pPr marL="342900" marR="0" algn="justLow" rtl="0">
              <a:lnSpc>
                <a:spcPct val="125000"/>
              </a:lnSpc>
              <a:spcBef>
                <a:spcPts val="0"/>
              </a:spcBef>
              <a:spcAft>
                <a:spcPts val="0"/>
              </a:spcAft>
              <a:tabLst>
                <a:tab pos="129540" algn="l"/>
                <a:tab pos="129540" algn="l"/>
                <a:tab pos="4686300" algn="r"/>
                <a:tab pos="5829300" algn="r"/>
              </a:tabLst>
            </a:pPr>
            <a:r>
              <a:rPr lang="en-US" sz="2600" dirty="0">
                <a:latin typeface="Arial" panose="020B0604020202020204" pitchFamily="34" charset="0"/>
                <a:ea typeface="Times New Roman" panose="02020603050405020304" pitchFamily="18" charset="0"/>
              </a:rPr>
              <a:t>- In </a:t>
            </a:r>
            <a:r>
              <a:rPr lang="en-US" sz="2600" b="1" dirty="0">
                <a:latin typeface="Arial" panose="020B0604020202020204" pitchFamily="34" charset="0"/>
                <a:ea typeface="Times New Roman" panose="02020603050405020304" pitchFamily="18" charset="0"/>
              </a:rPr>
              <a:t>all thoracic and upper 2 or 3 lumbar </a:t>
            </a:r>
            <a:r>
              <a:rPr lang="en-US" sz="2600" dirty="0">
                <a:latin typeface="Arial" panose="020B0604020202020204" pitchFamily="34" charset="0"/>
                <a:ea typeface="Times New Roman" panose="02020603050405020304" pitchFamily="18" charset="0"/>
              </a:rPr>
              <a:t>segments.</a:t>
            </a:r>
            <a:endParaRPr lang="en-US" sz="2600" dirty="0">
              <a:latin typeface="Times New Roman" panose="02020603050405020304" pitchFamily="18" charset="0"/>
              <a:ea typeface="Times New Roman" panose="02020603050405020304" pitchFamily="18" charset="0"/>
            </a:endParaRPr>
          </a:p>
          <a:p>
            <a:pPr marL="342900" marR="0" algn="justLow" rtl="0">
              <a:lnSpc>
                <a:spcPct val="125000"/>
              </a:lnSpc>
              <a:spcBef>
                <a:spcPts val="0"/>
              </a:spcBef>
              <a:spcAft>
                <a:spcPts val="0"/>
              </a:spcAft>
              <a:tabLst>
                <a:tab pos="129540" algn="l"/>
                <a:tab pos="129540" algn="l"/>
                <a:tab pos="4686300" algn="r"/>
                <a:tab pos="5829300" algn="r"/>
              </a:tabLst>
            </a:pPr>
            <a:r>
              <a:rPr lang="en-US" sz="2600" dirty="0" smtClean="0">
                <a:latin typeface="Arial" panose="020B0604020202020204" pitchFamily="34" charset="0"/>
                <a:ea typeface="Times New Roman" panose="02020603050405020304" pitchFamily="18" charset="0"/>
              </a:rPr>
              <a:t>- They </a:t>
            </a:r>
            <a:r>
              <a:rPr lang="en-US" sz="2600" dirty="0">
                <a:latin typeface="Arial" panose="020B0604020202020204" pitchFamily="34" charset="0"/>
                <a:ea typeface="Times New Roman" panose="02020603050405020304" pitchFamily="18" charset="0"/>
              </a:rPr>
              <a:t>form cell station for </a:t>
            </a:r>
            <a:r>
              <a:rPr lang="en-US" sz="2600" b="1" dirty="0">
                <a:solidFill>
                  <a:srgbClr val="0000FF"/>
                </a:solidFill>
                <a:latin typeface="Arial" panose="020B0604020202020204" pitchFamily="34" charset="0"/>
                <a:ea typeface="Times New Roman" panose="02020603050405020304" pitchFamily="18" charset="0"/>
              </a:rPr>
              <a:t>proprioceptive sensation </a:t>
            </a:r>
            <a:r>
              <a:rPr lang="en-US" sz="2600" dirty="0">
                <a:latin typeface="Arial" panose="020B0604020202020204" pitchFamily="34" charset="0"/>
                <a:ea typeface="Times New Roman" panose="02020603050405020304" pitchFamily="18" charset="0"/>
              </a:rPr>
              <a:t>(unconscious sensation from the trunk and lower half of the body</a:t>
            </a:r>
            <a:r>
              <a:rPr lang="en-US" sz="2600" dirty="0" smtClean="0">
                <a:latin typeface="Arial" panose="020B0604020202020204" pitchFamily="34" charset="0"/>
                <a:ea typeface="Times New Roman" panose="02020603050405020304" pitchFamily="18" charset="0"/>
              </a:rPr>
              <a:t>).</a:t>
            </a:r>
            <a:endParaRPr lang="en-US" sz="2600" dirty="0">
              <a:latin typeface="Times New Roman" panose="02020603050405020304" pitchFamily="18" charset="0"/>
              <a:ea typeface="Times New Roman" panose="02020603050405020304" pitchFamily="18" charset="0"/>
            </a:endParaRPr>
          </a:p>
          <a:p>
            <a:pPr marL="685800" marR="0" indent="-342900" algn="ctr" rtl="0">
              <a:lnSpc>
                <a:spcPct val="125000"/>
              </a:lnSpc>
              <a:spcBef>
                <a:spcPts val="0"/>
              </a:spcBef>
              <a:spcAft>
                <a:spcPts val="0"/>
              </a:spcAft>
              <a:buFont typeface="Wingdings" pitchFamily="2" charset="2"/>
              <a:buChar char="v"/>
              <a:tabLst>
                <a:tab pos="129540" algn="l"/>
                <a:tab pos="129540" algn="l"/>
                <a:tab pos="4686300" algn="r"/>
                <a:tab pos="5829300" algn="r"/>
              </a:tabLst>
            </a:pPr>
            <a:r>
              <a:rPr lang="en-US" sz="2600" b="1" dirty="0" smtClean="0">
                <a:solidFill>
                  <a:srgbClr val="FF0000"/>
                </a:solidFill>
                <a:latin typeface="Arial" panose="020B0604020202020204" pitchFamily="34" charset="0"/>
                <a:ea typeface="Times New Roman" panose="02020603050405020304" pitchFamily="18" charset="0"/>
              </a:rPr>
              <a:t>Lateral (autonomic) Horn of the cord</a:t>
            </a:r>
          </a:p>
          <a:p>
            <a:pPr marL="342900" marR="0" rtl="0">
              <a:lnSpc>
                <a:spcPct val="125000"/>
              </a:lnSpc>
              <a:spcBef>
                <a:spcPts val="0"/>
              </a:spcBef>
              <a:spcAft>
                <a:spcPts val="0"/>
              </a:spcAft>
              <a:tabLst>
                <a:tab pos="129540" algn="l"/>
                <a:tab pos="129540" algn="l"/>
                <a:tab pos="4686300" algn="r"/>
                <a:tab pos="5829300" algn="r"/>
              </a:tabLst>
            </a:pPr>
            <a:r>
              <a:rPr lang="en-US" sz="2600" b="1" dirty="0" smtClean="0">
                <a:solidFill>
                  <a:srgbClr val="0000FF"/>
                </a:solidFill>
                <a:latin typeface="Arial" panose="020B0604020202020204" pitchFamily="34" charset="0"/>
                <a:ea typeface="Times New Roman" panose="02020603050405020304" pitchFamily="18" charset="0"/>
              </a:rPr>
              <a:t>A- Sympathetic nucleus </a:t>
            </a:r>
            <a:r>
              <a:rPr lang="en-US" sz="2600" dirty="0" smtClean="0">
                <a:latin typeface="Arial" panose="020B0604020202020204" pitchFamily="34" charset="0"/>
                <a:ea typeface="Times New Roman" panose="02020603050405020304" pitchFamily="18" charset="0"/>
              </a:rPr>
              <a:t>presents in </a:t>
            </a:r>
            <a:r>
              <a:rPr lang="en-US" sz="2600" b="1" dirty="0" smtClean="0">
                <a:solidFill>
                  <a:srgbClr val="FF0000"/>
                </a:solidFill>
                <a:latin typeface="Arial" panose="020B0604020202020204" pitchFamily="34" charset="0"/>
                <a:ea typeface="Times New Roman" panose="02020603050405020304" pitchFamily="18" charset="0"/>
              </a:rPr>
              <a:t>all thoracic &amp; upper 2 or 3 lumber </a:t>
            </a:r>
            <a:r>
              <a:rPr lang="en-US" sz="2600" dirty="0" smtClean="0">
                <a:latin typeface="Arial" panose="020B0604020202020204" pitchFamily="34" charset="0"/>
                <a:ea typeface="Times New Roman" panose="02020603050405020304" pitchFamily="18" charset="0"/>
              </a:rPr>
              <a:t>segments.</a:t>
            </a:r>
          </a:p>
          <a:p>
            <a:pPr marL="342900" marR="0" rtl="0">
              <a:lnSpc>
                <a:spcPct val="125000"/>
              </a:lnSpc>
              <a:spcBef>
                <a:spcPts val="0"/>
              </a:spcBef>
              <a:spcAft>
                <a:spcPts val="0"/>
              </a:spcAft>
              <a:tabLst>
                <a:tab pos="129540" algn="l"/>
                <a:tab pos="129540" algn="l"/>
                <a:tab pos="4686300" algn="r"/>
                <a:tab pos="5829300" algn="r"/>
              </a:tabLst>
            </a:pPr>
            <a:r>
              <a:rPr lang="en-US" sz="2600" b="1" dirty="0" smtClean="0">
                <a:solidFill>
                  <a:srgbClr val="0000FF"/>
                </a:solidFill>
                <a:latin typeface="Arial" panose="020B0604020202020204" pitchFamily="34" charset="0"/>
                <a:ea typeface="Times New Roman" panose="02020603050405020304" pitchFamily="18" charset="0"/>
              </a:rPr>
              <a:t>B- Parasympathetic nucleus </a:t>
            </a:r>
            <a:r>
              <a:rPr lang="en-US" sz="2600" dirty="0" smtClean="0">
                <a:latin typeface="Arial" panose="020B0604020202020204" pitchFamily="34" charset="0"/>
                <a:ea typeface="Times New Roman" panose="02020603050405020304" pitchFamily="18" charset="0"/>
              </a:rPr>
              <a:t>presents</a:t>
            </a:r>
            <a:r>
              <a:rPr lang="en-US" sz="2600" b="1" dirty="0" smtClean="0">
                <a:solidFill>
                  <a:srgbClr val="FF0000"/>
                </a:solidFill>
                <a:latin typeface="Arial" panose="020B0604020202020204" pitchFamily="34" charset="0"/>
                <a:ea typeface="Times New Roman" panose="02020603050405020304" pitchFamily="18" charset="0"/>
              </a:rPr>
              <a:t> in the 2</a:t>
            </a:r>
            <a:r>
              <a:rPr lang="en-US" sz="2600" b="1" baseline="30000" dirty="0" smtClean="0">
                <a:solidFill>
                  <a:srgbClr val="FF0000"/>
                </a:solidFill>
                <a:latin typeface="Arial" panose="020B0604020202020204" pitchFamily="34" charset="0"/>
                <a:ea typeface="Times New Roman" panose="02020603050405020304" pitchFamily="18" charset="0"/>
              </a:rPr>
              <a:t>nd</a:t>
            </a:r>
            <a:r>
              <a:rPr lang="en-US" sz="2600" b="1" dirty="0" smtClean="0">
                <a:solidFill>
                  <a:srgbClr val="FF0000"/>
                </a:solidFill>
                <a:latin typeface="Arial" panose="020B0604020202020204" pitchFamily="34" charset="0"/>
                <a:ea typeface="Times New Roman" panose="02020603050405020304" pitchFamily="18" charset="0"/>
              </a:rPr>
              <a:t> , 3</a:t>
            </a:r>
            <a:r>
              <a:rPr lang="en-US" sz="2600" b="1" baseline="30000" dirty="0" smtClean="0">
                <a:solidFill>
                  <a:srgbClr val="FF0000"/>
                </a:solidFill>
                <a:latin typeface="Arial" panose="020B0604020202020204" pitchFamily="34" charset="0"/>
                <a:ea typeface="Times New Roman" panose="02020603050405020304" pitchFamily="18" charset="0"/>
              </a:rPr>
              <a:t>rd</a:t>
            </a:r>
            <a:r>
              <a:rPr lang="en-US" sz="2600" b="1" dirty="0" smtClean="0">
                <a:solidFill>
                  <a:srgbClr val="FF0000"/>
                </a:solidFill>
                <a:latin typeface="Arial" panose="020B0604020202020204" pitchFamily="34" charset="0"/>
                <a:ea typeface="Times New Roman" panose="02020603050405020304" pitchFamily="18" charset="0"/>
              </a:rPr>
              <a:t> &amp; 4</a:t>
            </a:r>
            <a:r>
              <a:rPr lang="en-US" sz="2600" b="1" baseline="30000" dirty="0" smtClean="0">
                <a:solidFill>
                  <a:srgbClr val="FF0000"/>
                </a:solidFill>
                <a:latin typeface="Arial" panose="020B0604020202020204" pitchFamily="34" charset="0"/>
                <a:ea typeface="Times New Roman" panose="02020603050405020304" pitchFamily="18" charset="0"/>
              </a:rPr>
              <a:t>th</a:t>
            </a:r>
            <a:r>
              <a:rPr lang="en-US" sz="2600" b="1" dirty="0" smtClean="0">
                <a:solidFill>
                  <a:srgbClr val="FF0000"/>
                </a:solidFill>
                <a:latin typeface="Arial" panose="020B0604020202020204" pitchFamily="34" charset="0"/>
                <a:ea typeface="Times New Roman" panose="02020603050405020304" pitchFamily="18" charset="0"/>
              </a:rPr>
              <a:t> sacral </a:t>
            </a:r>
            <a:r>
              <a:rPr lang="en-US" sz="2600" dirty="0" smtClean="0">
                <a:latin typeface="Arial" panose="020B0604020202020204" pitchFamily="34" charset="0"/>
                <a:ea typeface="Times New Roman" panose="02020603050405020304" pitchFamily="18" charset="0"/>
              </a:rPr>
              <a:t>segments.</a:t>
            </a:r>
          </a:p>
        </p:txBody>
      </p:sp>
    </p:spTree>
    <p:extLst>
      <p:ext uri="{BB962C8B-B14F-4D97-AF65-F5344CB8AC3E}">
        <p14:creationId xmlns:p14="http://schemas.microsoft.com/office/powerpoint/2010/main" val="346305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arn(inVertical)">
                                      <p:cBhvr>
                                        <p:cTn id="15" dur="500"/>
                                        <p:tgtEl>
                                          <p:spTgt spid="2">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arn(inVertical)">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additive="base">
                                        <p:cTn id="2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 calcmode="lin" valueType="num">
                                      <p:cBhvr additive="base">
                                        <p:cTn id="3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 calcmode="lin" valueType="num">
                                      <p:cBhvr additive="base">
                                        <p:cTn id="3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 calcmode="lin" valueType="num">
                                      <p:cBhvr additive="base">
                                        <p:cTn id="4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a:extLst>
              <a:ext uri="{FF2B5EF4-FFF2-40B4-BE49-F238E27FC236}">
                <a16:creationId xmlns:a16="http://schemas.microsoft.com/office/drawing/2014/main" xmlns="" id="{F53ADAE6-9495-420E-8607-7177766DBBA7}"/>
              </a:ext>
            </a:extLst>
          </p:cNvPr>
          <p:cNvSpPr>
            <a:spLocks noChangeArrowheads="1"/>
          </p:cNvSpPr>
          <p:nvPr/>
        </p:nvSpPr>
        <p:spPr bwMode="auto">
          <a:xfrm>
            <a:off x="2042319" y="1524000"/>
            <a:ext cx="8839201" cy="4318000"/>
          </a:xfrm>
          <a:prstGeom prst="bevel">
            <a:avLst>
              <a:gd name="adj" fmla="val 12500"/>
            </a:avLst>
          </a:prstGeom>
          <a:ln>
            <a:headEnd/>
            <a:tailEnd/>
          </a:ln>
        </p:spPr>
        <p:style>
          <a:lnRef idx="1">
            <a:schemeClr val="accent1"/>
          </a:lnRef>
          <a:fillRef idx="2">
            <a:schemeClr val="accent1"/>
          </a:fillRef>
          <a:effectRef idx="1">
            <a:schemeClr val="accent1"/>
          </a:effectRef>
          <a:fontRef idx="minor">
            <a:schemeClr val="dk1"/>
          </a:fontRef>
        </p:style>
        <p:txBody>
          <a:bodyPr wrap="none" lIns="87777" tIns="43887" rIns="87777" bIns="43887"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en-US" altLang="en-US" sz="6000" b="1" dirty="0" smtClean="0"/>
              <a:t>External features of</a:t>
            </a:r>
          </a:p>
          <a:p>
            <a:pPr algn="ctr" fontAlgn="base">
              <a:spcBef>
                <a:spcPct val="0"/>
              </a:spcBef>
              <a:spcAft>
                <a:spcPct val="0"/>
              </a:spcAft>
              <a:buNone/>
            </a:pPr>
            <a:r>
              <a:rPr lang="en-US" altLang="en-US" sz="6000" b="1" dirty="0" smtClean="0"/>
              <a:t>Spinal cord</a:t>
            </a:r>
            <a:endParaRPr lang="en-US" altLang="en-US" sz="6000" b="1" dirty="0"/>
          </a:p>
        </p:txBody>
      </p:sp>
      <p:sp>
        <p:nvSpPr>
          <p:cNvPr id="3" name="Slide Number Placeholder 2"/>
          <p:cNvSpPr>
            <a:spLocks noGrp="1"/>
          </p:cNvSpPr>
          <p:nvPr>
            <p:ph type="sldNum" sz="quarter" idx="12"/>
          </p:nvPr>
        </p:nvSpPr>
        <p:spPr/>
        <p:txBody>
          <a:bodyPr/>
          <a:lstStyle/>
          <a:p>
            <a:fld id="{DC3C6F1D-206F-4627-8E1C-1C98388AC4CA}" type="slidenum">
              <a:rPr lang="en-US" smtClean="0"/>
              <a:t>2</a:t>
            </a:fld>
            <a:endParaRPr lang="en-US"/>
          </a:p>
        </p:txBody>
      </p:sp>
    </p:spTree>
    <p:extLst>
      <p:ext uri="{BB962C8B-B14F-4D97-AF65-F5344CB8AC3E}">
        <p14:creationId xmlns:p14="http://schemas.microsoft.com/office/powerpoint/2010/main" val="28106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C82BAA2-034B-4AE5-9E8E-E8B1F8893EBF}"/>
              </a:ext>
            </a:extLst>
          </p:cNvPr>
          <p:cNvSpPr/>
          <p:nvPr/>
        </p:nvSpPr>
        <p:spPr>
          <a:xfrm>
            <a:off x="0" y="48534"/>
            <a:ext cx="12161838" cy="6555641"/>
          </a:xfrm>
          <a:prstGeom prst="rect">
            <a:avLst/>
          </a:prstGeom>
        </p:spPr>
        <p:txBody>
          <a:bodyPr wrap="square">
            <a:spAutoFit/>
          </a:bodyPr>
          <a:lstStyle/>
          <a:p>
            <a:pPr marL="342900" indent="-342900" algn="ctr" rtl="0">
              <a:lnSpc>
                <a:spcPct val="125000"/>
              </a:lnSpc>
              <a:buFont typeface="Wingdings" panose="05000000000000000000" pitchFamily="2" charset="2"/>
              <a:buChar char="v"/>
              <a:tabLst>
                <a:tab pos="251460" algn="l"/>
                <a:tab pos="6057900" algn="r"/>
              </a:tabLst>
            </a:pPr>
            <a:r>
              <a:rPr lang="en-US" sz="2800" b="1" dirty="0">
                <a:solidFill>
                  <a:srgbClr val="FF0000"/>
                </a:solidFill>
                <a:latin typeface="Arial" panose="020B0604020202020204" pitchFamily="34" charset="0"/>
                <a:ea typeface="Times New Roman" panose="02020603050405020304" pitchFamily="18" charset="0"/>
              </a:rPr>
              <a:t>Ventral (</a:t>
            </a:r>
            <a:r>
              <a:rPr lang="en-US" sz="2800" dirty="0">
                <a:solidFill>
                  <a:srgbClr val="FF0000"/>
                </a:solidFill>
                <a:latin typeface="Arial" panose="020B0604020202020204" pitchFamily="34" charset="0"/>
                <a:ea typeface="Times New Roman" panose="02020603050405020304" pitchFamily="18" charset="0"/>
              </a:rPr>
              <a:t>anterior </a:t>
            </a:r>
            <a:r>
              <a:rPr lang="en-US" sz="2800" dirty="0">
                <a:latin typeface="Arial" panose="020B0604020202020204" pitchFamily="34" charset="0"/>
                <a:ea typeface="Times New Roman" panose="02020603050405020304" pitchFamily="18" charset="0"/>
              </a:rPr>
              <a:t>is </a:t>
            </a:r>
            <a:r>
              <a:rPr lang="en-US" sz="2800" b="1" dirty="0">
                <a:latin typeface="Arial" panose="020B0604020202020204" pitchFamily="34" charset="0"/>
                <a:ea typeface="Times New Roman" panose="02020603050405020304" pitchFamily="18" charset="0"/>
              </a:rPr>
              <a:t>motor</a:t>
            </a:r>
            <a:r>
              <a:rPr lang="en-US" sz="2800" b="1" dirty="0">
                <a:solidFill>
                  <a:srgbClr val="FF0000"/>
                </a:solidFill>
                <a:latin typeface="Arial" panose="020B0604020202020204" pitchFamily="34" charset="0"/>
                <a:ea typeface="Times New Roman" panose="02020603050405020304" pitchFamily="18" charset="0"/>
              </a:rPr>
              <a:t>) Horn of the Cord</a:t>
            </a:r>
            <a:endParaRPr lang="en-US" sz="2800" dirty="0">
              <a:latin typeface="Times New Roman" panose="02020603050405020304" pitchFamily="18" charset="0"/>
              <a:ea typeface="Times New Roman" panose="02020603050405020304" pitchFamily="18" charset="0"/>
            </a:endParaRPr>
          </a:p>
          <a:p>
            <a:pPr marL="457200" marR="0" indent="0" algn="justLow" rtl="0">
              <a:lnSpc>
                <a:spcPct val="125000"/>
              </a:lnSpc>
              <a:spcBef>
                <a:spcPts val="0"/>
              </a:spcBef>
              <a:spcAft>
                <a:spcPts val="0"/>
              </a:spcAft>
              <a:tabLst>
                <a:tab pos="251460" algn="l"/>
                <a:tab pos="6057900" algn="r"/>
              </a:tabLst>
            </a:pPr>
            <a:r>
              <a:rPr lang="en-US" sz="2800" b="1" dirty="0">
                <a:solidFill>
                  <a:srgbClr val="0000FF"/>
                </a:solidFill>
                <a:latin typeface="Arial" panose="020B0604020202020204" pitchFamily="34" charset="0"/>
                <a:ea typeface="Times New Roman" panose="02020603050405020304" pitchFamily="18" charset="0"/>
              </a:rPr>
              <a:t>1- Medial group</a:t>
            </a:r>
            <a:r>
              <a:rPr lang="en-US" sz="2800" dirty="0">
                <a:solidFill>
                  <a:srgbClr val="0000FF"/>
                </a:solidFill>
                <a:latin typeface="Arial" panose="020B0604020202020204" pitchFamily="34" charset="0"/>
                <a:ea typeface="Times New Roman" panose="02020603050405020304" pitchFamily="18" charset="0"/>
              </a:rPr>
              <a:t> </a:t>
            </a:r>
            <a:r>
              <a:rPr lang="en-US" sz="2800" dirty="0">
                <a:latin typeface="Arial" panose="020B0604020202020204" pitchFamily="34" charset="0"/>
                <a:ea typeface="Times New Roman" panose="02020603050405020304" pitchFamily="18" charset="0"/>
              </a:rPr>
              <a:t>found in </a:t>
            </a:r>
            <a:r>
              <a:rPr lang="en-US" sz="2800" b="1" dirty="0">
                <a:solidFill>
                  <a:srgbClr val="0000FF"/>
                </a:solidFill>
                <a:latin typeface="Arial" panose="020B0604020202020204" pitchFamily="34" charset="0"/>
                <a:ea typeface="Times New Roman" panose="02020603050405020304" pitchFamily="18" charset="0"/>
              </a:rPr>
              <a:t>all</a:t>
            </a:r>
            <a:r>
              <a:rPr lang="en-US" sz="2800" dirty="0">
                <a:latin typeface="Arial" panose="020B0604020202020204" pitchFamily="34" charset="0"/>
                <a:ea typeface="Times New Roman" panose="02020603050405020304" pitchFamily="18" charset="0"/>
              </a:rPr>
              <a:t> segments of the spinal cord. </a:t>
            </a:r>
            <a:endParaRPr lang="en-US" sz="2800" dirty="0">
              <a:latin typeface="Times New Roman" panose="02020603050405020304" pitchFamily="18" charset="0"/>
              <a:ea typeface="Times New Roman" panose="02020603050405020304" pitchFamily="18" charset="0"/>
            </a:endParaRPr>
          </a:p>
          <a:p>
            <a:pPr marL="914400" marR="0" indent="0" algn="justLow" rtl="0">
              <a:lnSpc>
                <a:spcPct val="125000"/>
              </a:lnSpc>
              <a:spcBef>
                <a:spcPts val="0"/>
              </a:spcBef>
              <a:spcAft>
                <a:spcPts val="0"/>
              </a:spcAft>
              <a:tabLst>
                <a:tab pos="251460" algn="l"/>
                <a:tab pos="6057900" algn="r"/>
              </a:tabLst>
            </a:pPr>
            <a:r>
              <a:rPr lang="en-US" sz="2800" dirty="0">
                <a:latin typeface="Arial" panose="020B0604020202020204" pitchFamily="34" charset="0"/>
                <a:ea typeface="Times New Roman" panose="02020603050405020304" pitchFamily="18" charset="0"/>
              </a:rPr>
              <a:t>- They supply the muscles of the </a:t>
            </a:r>
            <a:r>
              <a:rPr lang="en-US" sz="2800" b="1" dirty="0">
                <a:solidFill>
                  <a:srgbClr val="FF0000"/>
                </a:solidFill>
                <a:latin typeface="Arial" panose="020B0604020202020204" pitchFamily="34" charset="0"/>
                <a:ea typeface="Times New Roman" panose="02020603050405020304" pitchFamily="18" charset="0"/>
              </a:rPr>
              <a:t>trunk</a:t>
            </a:r>
            <a:r>
              <a:rPr lang="en-US" sz="2800" dirty="0">
                <a:latin typeface="Arial" panose="020B0604020202020204" pitchFamily="34"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457200" marR="0" indent="0" algn="justLow" rtl="0">
              <a:lnSpc>
                <a:spcPct val="125000"/>
              </a:lnSpc>
              <a:spcBef>
                <a:spcPts val="0"/>
              </a:spcBef>
              <a:spcAft>
                <a:spcPts val="0"/>
              </a:spcAft>
              <a:tabLst>
                <a:tab pos="262255" algn="l"/>
                <a:tab pos="262255" algn="l"/>
                <a:tab pos="6057900" algn="r"/>
              </a:tabLst>
            </a:pPr>
            <a:r>
              <a:rPr lang="en-US" sz="2800" b="1" dirty="0">
                <a:solidFill>
                  <a:srgbClr val="0000FF"/>
                </a:solidFill>
                <a:latin typeface="Arial" panose="020B0604020202020204" pitchFamily="34" charset="0"/>
                <a:ea typeface="Times New Roman" panose="02020603050405020304" pitchFamily="18" charset="0"/>
              </a:rPr>
              <a:t>2- Lateral group</a:t>
            </a:r>
            <a:r>
              <a:rPr lang="en-US" sz="2800" dirty="0">
                <a:solidFill>
                  <a:srgbClr val="0000FF"/>
                </a:solidFill>
                <a:latin typeface="Arial" panose="020B0604020202020204" pitchFamily="34" charset="0"/>
                <a:ea typeface="Times New Roman" panose="02020603050405020304" pitchFamily="18" charset="0"/>
              </a:rPr>
              <a:t> </a:t>
            </a:r>
            <a:r>
              <a:rPr lang="en-US" sz="2800" dirty="0">
                <a:latin typeface="Arial" panose="020B0604020202020204" pitchFamily="34" charset="0"/>
                <a:ea typeface="Times New Roman" panose="02020603050405020304" pitchFamily="18" charset="0"/>
              </a:rPr>
              <a:t>present in the </a:t>
            </a:r>
            <a:r>
              <a:rPr lang="en-US" sz="2800" dirty="0">
                <a:solidFill>
                  <a:srgbClr val="0000FF"/>
                </a:solidFill>
                <a:latin typeface="Arial" panose="020B0604020202020204" pitchFamily="34" charset="0"/>
                <a:ea typeface="Times New Roman" panose="02020603050405020304" pitchFamily="18" charset="0"/>
              </a:rPr>
              <a:t>cervical, lumbar and sacral regions</a:t>
            </a:r>
            <a:r>
              <a:rPr lang="en-US" sz="2800" dirty="0">
                <a:latin typeface="Arial" panose="020B0604020202020204" pitchFamily="34"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marL="914400" marR="0" indent="0" algn="justLow" rtl="0">
              <a:lnSpc>
                <a:spcPct val="125000"/>
              </a:lnSpc>
              <a:spcBef>
                <a:spcPts val="0"/>
              </a:spcBef>
              <a:spcAft>
                <a:spcPts val="0"/>
              </a:spcAft>
              <a:tabLst>
                <a:tab pos="262255" algn="l"/>
                <a:tab pos="262255" algn="l"/>
                <a:tab pos="6057900" algn="r"/>
              </a:tabLst>
            </a:pPr>
            <a:r>
              <a:rPr lang="en-US" sz="2800" dirty="0">
                <a:latin typeface="Arial" panose="020B0604020202020204" pitchFamily="34" charset="0"/>
                <a:ea typeface="Times New Roman" panose="02020603050405020304" pitchFamily="18" charset="0"/>
              </a:rPr>
              <a:t>- They supply the muscles of the </a:t>
            </a:r>
            <a:r>
              <a:rPr lang="en-US" sz="2800" b="1" dirty="0">
                <a:solidFill>
                  <a:srgbClr val="FF0000"/>
                </a:solidFill>
                <a:latin typeface="Arial" panose="020B0604020202020204" pitchFamily="34" charset="0"/>
                <a:ea typeface="Times New Roman" panose="02020603050405020304" pitchFamily="18" charset="0"/>
              </a:rPr>
              <a:t>Limbs</a:t>
            </a:r>
            <a:r>
              <a:rPr lang="en-US" sz="2800" dirty="0">
                <a:latin typeface="Arial" panose="020B0604020202020204" pitchFamily="34"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marL="457200" marR="0" algn="justLow" rtl="0">
              <a:lnSpc>
                <a:spcPct val="125000"/>
              </a:lnSpc>
              <a:spcBef>
                <a:spcPts val="0"/>
              </a:spcBef>
              <a:spcAft>
                <a:spcPts val="0"/>
              </a:spcAft>
              <a:tabLst>
                <a:tab pos="129540" algn="l"/>
                <a:tab pos="129540" algn="l"/>
                <a:tab pos="6057900" algn="r"/>
              </a:tabLst>
            </a:pPr>
            <a:r>
              <a:rPr lang="en-US" sz="2800" b="1" dirty="0">
                <a:solidFill>
                  <a:srgbClr val="0000FF"/>
                </a:solidFill>
                <a:latin typeface="Arial" panose="020B0604020202020204" pitchFamily="34" charset="0"/>
                <a:ea typeface="Times New Roman" panose="02020603050405020304" pitchFamily="18" charset="0"/>
              </a:rPr>
              <a:t>3- Central (</a:t>
            </a:r>
            <a:r>
              <a:rPr lang="en-US" sz="2800" dirty="0">
                <a:solidFill>
                  <a:srgbClr val="0000FF"/>
                </a:solidFill>
                <a:latin typeface="Arial" panose="020B0604020202020204" pitchFamily="34" charset="0"/>
                <a:ea typeface="Times New Roman" panose="02020603050405020304" pitchFamily="18" charset="0"/>
              </a:rPr>
              <a:t>intermediate</a:t>
            </a:r>
            <a:r>
              <a:rPr lang="en-US" sz="2800" b="1" dirty="0">
                <a:solidFill>
                  <a:srgbClr val="0000FF"/>
                </a:solidFill>
                <a:latin typeface="Arial" panose="020B0604020202020204" pitchFamily="34" charset="0"/>
                <a:ea typeface="Times New Roman" panose="02020603050405020304" pitchFamily="18" charset="0"/>
              </a:rPr>
              <a:t>) group</a:t>
            </a:r>
            <a:r>
              <a:rPr lang="en-US" sz="2800" dirty="0">
                <a:solidFill>
                  <a:srgbClr val="0000FF"/>
                </a:solidFill>
                <a:latin typeface="Arial" panose="020B0604020202020204" pitchFamily="34" charset="0"/>
                <a:ea typeface="Times New Roman" panose="02020603050405020304" pitchFamily="18" charset="0"/>
              </a:rPr>
              <a:t> </a:t>
            </a:r>
            <a:r>
              <a:rPr lang="en-US" sz="2800" dirty="0">
                <a:latin typeface="Arial" panose="020B0604020202020204" pitchFamily="34" charset="0"/>
                <a:ea typeface="Times New Roman" panose="02020603050405020304" pitchFamily="18" charset="0"/>
              </a:rPr>
              <a:t>present only in the </a:t>
            </a:r>
            <a:r>
              <a:rPr lang="en-US" sz="2800" b="1" dirty="0">
                <a:solidFill>
                  <a:srgbClr val="0000FF"/>
                </a:solidFill>
                <a:latin typeface="Arial" panose="020B0604020202020204" pitchFamily="34" charset="0"/>
                <a:ea typeface="Times New Roman" panose="02020603050405020304" pitchFamily="18" charset="0"/>
              </a:rPr>
              <a:t>ce</a:t>
            </a:r>
            <a:r>
              <a:rPr lang="en-US" sz="2800" dirty="0">
                <a:solidFill>
                  <a:srgbClr val="0000FF"/>
                </a:solidFill>
                <a:latin typeface="Arial" panose="020B0604020202020204" pitchFamily="34" charset="0"/>
                <a:ea typeface="Times New Roman" panose="02020603050405020304" pitchFamily="18" charset="0"/>
              </a:rPr>
              <a:t>rvical</a:t>
            </a:r>
            <a:r>
              <a:rPr lang="en-US" sz="2800" dirty="0">
                <a:latin typeface="Arial" panose="020B0604020202020204" pitchFamily="34" charset="0"/>
                <a:ea typeface="Times New Roman" panose="02020603050405020304" pitchFamily="18" charset="0"/>
              </a:rPr>
              <a:t> region. </a:t>
            </a:r>
            <a:endParaRPr lang="en-US" sz="2800" dirty="0">
              <a:latin typeface="Times New Roman" panose="02020603050405020304" pitchFamily="18" charset="0"/>
              <a:ea typeface="Times New Roman" panose="02020603050405020304" pitchFamily="18" charset="0"/>
            </a:endParaRPr>
          </a:p>
          <a:p>
            <a:pPr marL="914400" marR="0" algn="justLow" rtl="0">
              <a:lnSpc>
                <a:spcPct val="125000"/>
              </a:lnSpc>
              <a:spcBef>
                <a:spcPts val="0"/>
              </a:spcBef>
              <a:spcAft>
                <a:spcPts val="0"/>
              </a:spcAft>
              <a:tabLst>
                <a:tab pos="129540" algn="l"/>
                <a:tab pos="129540" algn="l"/>
                <a:tab pos="6057900" algn="r"/>
              </a:tabLst>
            </a:pPr>
            <a:r>
              <a:rPr lang="en-US" sz="2800" dirty="0">
                <a:latin typeface="Arial" panose="020B0604020202020204" pitchFamily="34" charset="0"/>
                <a:ea typeface="Times New Roman" panose="02020603050405020304" pitchFamily="18" charset="0"/>
              </a:rPr>
              <a:t>a- Phrenic nerve from C 3, 4, 5 to the diaphragm.</a:t>
            </a:r>
            <a:endParaRPr lang="en-US" sz="2800" dirty="0">
              <a:latin typeface="Times New Roman" panose="02020603050405020304" pitchFamily="18" charset="0"/>
              <a:ea typeface="Times New Roman" panose="02020603050405020304" pitchFamily="18" charset="0"/>
            </a:endParaRPr>
          </a:p>
          <a:p>
            <a:pPr marL="914400" marR="0" algn="justLow" rtl="0">
              <a:lnSpc>
                <a:spcPct val="125000"/>
              </a:lnSpc>
              <a:spcBef>
                <a:spcPts val="0"/>
              </a:spcBef>
              <a:spcAft>
                <a:spcPts val="0"/>
              </a:spcAft>
              <a:tabLst>
                <a:tab pos="129540" algn="l"/>
                <a:tab pos="129540" algn="l"/>
                <a:tab pos="6057900" algn="r"/>
              </a:tabLst>
            </a:pPr>
            <a:r>
              <a:rPr lang="en-US" sz="2800" dirty="0">
                <a:latin typeface="Arial" panose="020B0604020202020204" pitchFamily="34" charset="0"/>
                <a:ea typeface="Times New Roman" panose="02020603050405020304" pitchFamily="18" charset="0"/>
              </a:rPr>
              <a:t>b- Spinal root of accessory nerve from the upper 5 or 6 cervical segments to the sternomastoid and trapezius muscles.</a:t>
            </a:r>
            <a:endParaRPr lang="en-US" sz="2800" dirty="0">
              <a:latin typeface="Times New Roman" panose="02020603050405020304" pitchFamily="18" charset="0"/>
              <a:ea typeface="Times New Roman" panose="02020603050405020304" pitchFamily="18" charset="0"/>
            </a:endParaRPr>
          </a:p>
          <a:p>
            <a:pPr algn="justLow" rtl="0">
              <a:lnSpc>
                <a:spcPct val="125000"/>
              </a:lnSpc>
              <a:tabLst>
                <a:tab pos="161925" algn="l"/>
                <a:tab pos="575945" algn="l"/>
                <a:tab pos="6057900" algn="r"/>
              </a:tabLst>
            </a:pPr>
            <a:r>
              <a:rPr lang="en-US" sz="2800" b="1" dirty="0">
                <a:latin typeface="Arial" panose="020B0604020202020204" pitchFamily="34" charset="0"/>
                <a:ea typeface="Times New Roman" panose="02020603050405020304" pitchFamily="18" charset="0"/>
              </a:rPr>
              <a:t>N.B:</a:t>
            </a:r>
            <a:r>
              <a:rPr lang="en-US" sz="2800" dirty="0">
                <a:latin typeface="Arial" panose="020B0604020202020204" pitchFamily="34" charset="0"/>
                <a:ea typeface="Times New Roman" panose="02020603050405020304" pitchFamily="18" charset="0"/>
              </a:rPr>
              <a:t> The motor nuclei receive </a:t>
            </a:r>
            <a:r>
              <a:rPr lang="en-US" sz="2800" dirty="0" err="1">
                <a:latin typeface="Arial" panose="020B0604020202020204" pitchFamily="34" charset="0"/>
                <a:ea typeface="Times New Roman" panose="02020603050405020304" pitchFamily="18" charset="0"/>
              </a:rPr>
              <a:t>fibres</a:t>
            </a:r>
            <a:r>
              <a:rPr lang="en-US" sz="2800" dirty="0">
                <a:latin typeface="Arial" panose="020B0604020202020204" pitchFamily="34" charset="0"/>
                <a:ea typeface="Times New Roman" panose="02020603050405020304" pitchFamily="18" charset="0"/>
              </a:rPr>
              <a:t> from the contra-lateral side </a:t>
            </a:r>
            <a:r>
              <a:rPr lang="en-US" sz="2800" b="1" dirty="0">
                <a:latin typeface="Arial" panose="020B0604020202020204" pitchFamily="34" charset="0"/>
                <a:ea typeface="Times New Roman" panose="02020603050405020304" pitchFamily="18" charset="0"/>
              </a:rPr>
              <a:t>except</a:t>
            </a:r>
            <a:r>
              <a:rPr lang="en-US" sz="2800" dirty="0">
                <a:latin typeface="Arial" panose="020B0604020202020204" pitchFamily="34" charset="0"/>
                <a:ea typeface="Times New Roman" panose="02020603050405020304" pitchFamily="18" charset="0"/>
              </a:rPr>
              <a:t> the medial nuclei that receive from bilateral. </a:t>
            </a:r>
            <a:r>
              <a:rPr lang="en-US" sz="2800" b="1" dirty="0">
                <a:latin typeface="Arial" panose="020B0604020202020204" pitchFamily="34" charset="0"/>
                <a:ea typeface="Times New Roman" panose="02020603050405020304" pitchFamily="18" charset="0"/>
              </a:rPr>
              <a:t>SO</a:t>
            </a:r>
            <a:r>
              <a:rPr lang="en-US" sz="2800" dirty="0">
                <a:latin typeface="Arial" panose="020B0604020202020204" pitchFamily="34" charset="0"/>
                <a:ea typeface="Times New Roman" panose="02020603050405020304" pitchFamily="18" charset="0"/>
              </a:rPr>
              <a:t> In case of hemiplegia the muscles of the trunk and respiration not affected</a:t>
            </a:r>
            <a:r>
              <a:rPr lang="en-US" sz="2800" dirty="0" smtClean="0">
                <a:latin typeface="Arial" panose="020B0604020202020204" pitchFamily="34"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xmlns="" id="{663AB9B1-4B5F-420E-85D9-42AB6BDE7896}"/>
              </a:ext>
            </a:extLst>
          </p:cNvPr>
          <p:cNvSpPr txBox="1"/>
          <p:nvPr/>
        </p:nvSpPr>
        <p:spPr>
          <a:xfrm>
            <a:off x="11119056" y="6283026"/>
            <a:ext cx="766185" cy="400110"/>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FF"/>
                </a:solidFill>
                <a:effectLst/>
                <a:uLnTx/>
                <a:uFillTx/>
                <a:latin typeface="Calibri"/>
                <a:ea typeface="+mn-ea"/>
                <a:cs typeface="+mn-cs"/>
              </a:rPr>
              <a:t>44</a:t>
            </a:r>
          </a:p>
        </p:txBody>
      </p:sp>
    </p:spTree>
    <p:extLst>
      <p:ext uri="{BB962C8B-B14F-4D97-AF65-F5344CB8AC3E}">
        <p14:creationId xmlns:p14="http://schemas.microsoft.com/office/powerpoint/2010/main" val="166042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wipe(down)">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arn(inVertical)">
                                      <p:cBhvr>
                                        <p:cTn id="15" dur="500"/>
                                        <p:tgtEl>
                                          <p:spTgt spid="2">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arn(inVertical)">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additive="base">
                                        <p:cTn id="2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additive="base">
                                        <p:cTn id="3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a:extLst>
              <a:ext uri="{FF2B5EF4-FFF2-40B4-BE49-F238E27FC236}">
                <a16:creationId xmlns:a16="http://schemas.microsoft.com/office/drawing/2014/main" xmlns="" id="{F53ADAE6-9495-420E-8607-7177766DBBA7}"/>
              </a:ext>
            </a:extLst>
          </p:cNvPr>
          <p:cNvSpPr>
            <a:spLocks noChangeArrowheads="1"/>
          </p:cNvSpPr>
          <p:nvPr/>
        </p:nvSpPr>
        <p:spPr bwMode="auto">
          <a:xfrm>
            <a:off x="2728118" y="1676400"/>
            <a:ext cx="7010401" cy="3479800"/>
          </a:xfrm>
          <a:prstGeom prst="bevel">
            <a:avLst>
              <a:gd name="adj" fmla="val 12500"/>
            </a:avLst>
          </a:prstGeom>
          <a:ln>
            <a:headEnd/>
            <a:tailEnd/>
          </a:ln>
        </p:spPr>
        <p:style>
          <a:lnRef idx="1">
            <a:schemeClr val="accent1"/>
          </a:lnRef>
          <a:fillRef idx="2">
            <a:schemeClr val="accent1"/>
          </a:fillRef>
          <a:effectRef idx="1">
            <a:schemeClr val="accent1"/>
          </a:effectRef>
          <a:fontRef idx="minor">
            <a:schemeClr val="dk1"/>
          </a:fontRef>
        </p:style>
        <p:txBody>
          <a:bodyPr wrap="none" lIns="87777" tIns="43887" rIns="87777" bIns="43887"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en-US" altLang="en-US" sz="8000" b="1" dirty="0" smtClean="0"/>
              <a:t>Meninges</a:t>
            </a:r>
            <a:endParaRPr lang="en-US" altLang="en-US" sz="8000" b="1" dirty="0"/>
          </a:p>
        </p:txBody>
      </p:sp>
    </p:spTree>
    <p:extLst>
      <p:ext uri="{BB962C8B-B14F-4D97-AF65-F5344CB8AC3E}">
        <p14:creationId xmlns:p14="http://schemas.microsoft.com/office/powerpoint/2010/main" val="314538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lum contrast="20000"/>
          </a:blip>
          <a:srcRect l="42609" t="6314" r="8862"/>
          <a:stretch>
            <a:fillRect/>
          </a:stretch>
        </p:blipFill>
        <p:spPr>
          <a:xfrm>
            <a:off x="4005685" y="-27906"/>
            <a:ext cx="8171235" cy="6858000"/>
          </a:xfrm>
          <a:prstGeom prst="rect">
            <a:avLst/>
          </a:prstGeom>
          <a:noFill/>
        </p:spPr>
      </p:pic>
      <p:sp>
        <p:nvSpPr>
          <p:cNvPr id="4" name="AutoShape 32"/>
          <p:cNvSpPr>
            <a:spLocks/>
          </p:cNvSpPr>
          <p:nvPr/>
        </p:nvSpPr>
        <p:spPr bwMode="auto">
          <a:xfrm flipH="1">
            <a:off x="-483599" y="1143000"/>
            <a:ext cx="4761365" cy="672602"/>
          </a:xfrm>
          <a:prstGeom prst="callout2">
            <a:avLst>
              <a:gd name="adj1" fmla="val 36479"/>
              <a:gd name="adj2" fmla="val 22882"/>
              <a:gd name="adj3" fmla="val -40905"/>
              <a:gd name="adj4" fmla="val -18560"/>
              <a:gd name="adj5" fmla="val 90525"/>
              <a:gd name="adj6" fmla="val -76902"/>
            </a:avLst>
          </a:prstGeom>
          <a:noFill/>
          <a:ln w="38100">
            <a:solidFill>
              <a:srgbClr val="7030A0"/>
            </a:solidFill>
            <a:miter lim="800000"/>
            <a:headEnd/>
            <a:tailEnd type="triangle" w="med" len="med"/>
          </a:ln>
          <a:effectLst>
            <a:outerShdw blurRad="50800" dist="38100" dir="8100000" algn="tr" rotWithShape="0">
              <a:prstClr val="black">
                <a:alpha val="40000"/>
              </a:prstClr>
            </a:outerShdw>
          </a:effectLst>
        </p:spPr>
        <p:txBody>
          <a:bodyPr/>
          <a:lstStyle/>
          <a:p>
            <a:pPr algn="ctr">
              <a:spcBef>
                <a:spcPct val="50000"/>
              </a:spcBef>
            </a:pPr>
            <a:r>
              <a:rPr lang="en-US" sz="4000" b="1" dirty="0">
                <a:solidFill>
                  <a:srgbClr val="FF0000"/>
                </a:solidFill>
              </a:rPr>
              <a:t>D</a:t>
            </a:r>
            <a:r>
              <a:rPr lang="en-US" sz="4000" b="1" dirty="0" smtClean="0">
                <a:solidFill>
                  <a:srgbClr val="FF0000"/>
                </a:solidFill>
              </a:rPr>
              <a:t>ura </a:t>
            </a:r>
            <a:r>
              <a:rPr lang="en-US" sz="4000" b="1" dirty="0">
                <a:solidFill>
                  <a:srgbClr val="FF0000"/>
                </a:solidFill>
              </a:rPr>
              <a:t>matter</a:t>
            </a:r>
          </a:p>
        </p:txBody>
      </p:sp>
      <p:sp>
        <p:nvSpPr>
          <p:cNvPr id="5" name="AutoShape 32"/>
          <p:cNvSpPr>
            <a:spLocks/>
          </p:cNvSpPr>
          <p:nvPr/>
        </p:nvSpPr>
        <p:spPr bwMode="auto">
          <a:xfrm flipH="1">
            <a:off x="71226" y="3932536"/>
            <a:ext cx="4287986" cy="791865"/>
          </a:xfrm>
          <a:prstGeom prst="callout2">
            <a:avLst>
              <a:gd name="adj1" fmla="val 33335"/>
              <a:gd name="adj2" fmla="val 10278"/>
              <a:gd name="adj3" fmla="val -46501"/>
              <a:gd name="adj4" fmla="val -15859"/>
              <a:gd name="adj5" fmla="val -69107"/>
              <a:gd name="adj6" fmla="val -77606"/>
            </a:avLst>
          </a:prstGeom>
          <a:noFill/>
          <a:ln w="38100">
            <a:solidFill>
              <a:srgbClr val="7030A0"/>
            </a:solidFill>
            <a:miter lim="800000"/>
            <a:headEnd/>
            <a:tailEnd type="triangle" w="med" len="med"/>
          </a:ln>
          <a:effectLst>
            <a:outerShdw blurRad="50800" dist="38100" dir="8100000" algn="tr" rotWithShape="0">
              <a:prstClr val="black">
                <a:alpha val="40000"/>
              </a:prstClr>
            </a:outerShdw>
          </a:effectLst>
        </p:spPr>
        <p:txBody>
          <a:bodyPr/>
          <a:lstStyle/>
          <a:p>
            <a:pPr algn="ctr">
              <a:spcBef>
                <a:spcPct val="50000"/>
              </a:spcBef>
            </a:pPr>
            <a:r>
              <a:rPr lang="en-US" sz="3600" b="1" dirty="0"/>
              <a:t>A</a:t>
            </a:r>
            <a:r>
              <a:rPr lang="en-US" sz="3600" b="1" dirty="0" smtClean="0"/>
              <a:t>rachnoid </a:t>
            </a:r>
            <a:r>
              <a:rPr lang="en-US" sz="3600" b="1" dirty="0"/>
              <a:t>mater</a:t>
            </a:r>
          </a:p>
        </p:txBody>
      </p:sp>
      <p:sp>
        <p:nvSpPr>
          <p:cNvPr id="6" name="AutoShape 32"/>
          <p:cNvSpPr>
            <a:spLocks/>
          </p:cNvSpPr>
          <p:nvPr/>
        </p:nvSpPr>
        <p:spPr bwMode="auto">
          <a:xfrm flipH="1">
            <a:off x="749397" y="5733259"/>
            <a:ext cx="3895616" cy="667543"/>
          </a:xfrm>
          <a:prstGeom prst="callout2">
            <a:avLst>
              <a:gd name="adj1" fmla="val 58657"/>
              <a:gd name="adj2" fmla="val 18386"/>
              <a:gd name="adj3" fmla="val 1622"/>
              <a:gd name="adj4" fmla="val -14643"/>
              <a:gd name="adj5" fmla="val -117921"/>
              <a:gd name="adj6" fmla="val -78288"/>
            </a:avLst>
          </a:prstGeom>
          <a:noFill/>
          <a:ln w="38100">
            <a:solidFill>
              <a:srgbClr val="7030A0"/>
            </a:solidFill>
            <a:miter lim="800000"/>
            <a:headEnd/>
            <a:tailEnd type="triangle" w="med" len="med"/>
          </a:ln>
          <a:effectLst>
            <a:outerShdw blurRad="50800" dist="38100" dir="8100000" algn="tr" rotWithShape="0">
              <a:prstClr val="black">
                <a:alpha val="40000"/>
              </a:prstClr>
            </a:outerShdw>
          </a:effectLst>
        </p:spPr>
        <p:txBody>
          <a:bodyPr/>
          <a:lstStyle/>
          <a:p>
            <a:pPr algn="ctr">
              <a:spcBef>
                <a:spcPct val="50000"/>
              </a:spcBef>
            </a:pPr>
            <a:r>
              <a:rPr lang="en-US" sz="4000" b="1" dirty="0">
                <a:solidFill>
                  <a:srgbClr val="C00000"/>
                </a:solidFill>
              </a:rPr>
              <a:t>Pia mater</a:t>
            </a:r>
          </a:p>
        </p:txBody>
      </p:sp>
      <p:sp>
        <p:nvSpPr>
          <p:cNvPr id="7" name="AutoShape 32"/>
          <p:cNvSpPr>
            <a:spLocks/>
          </p:cNvSpPr>
          <p:nvPr/>
        </p:nvSpPr>
        <p:spPr bwMode="auto">
          <a:xfrm flipH="1">
            <a:off x="414192" y="2514600"/>
            <a:ext cx="3086036" cy="762000"/>
          </a:xfrm>
          <a:prstGeom prst="callout2">
            <a:avLst>
              <a:gd name="adj1" fmla="val 22986"/>
              <a:gd name="adj2" fmla="val 5803"/>
              <a:gd name="adj3" fmla="val -25147"/>
              <a:gd name="adj4" fmla="val -29631"/>
              <a:gd name="adj5" fmla="val -9479"/>
              <a:gd name="adj6" fmla="val -134317"/>
            </a:avLst>
          </a:prstGeom>
          <a:noFill/>
          <a:ln w="38100">
            <a:solidFill>
              <a:srgbClr val="7030A0"/>
            </a:solidFill>
            <a:miter lim="800000"/>
            <a:headEnd/>
            <a:tailEnd type="triangle" w="med" len="med"/>
          </a:ln>
          <a:effectLst>
            <a:outerShdw blurRad="50800" dist="38100" dir="8100000" algn="tr" rotWithShape="0">
              <a:prstClr val="black">
                <a:alpha val="40000"/>
              </a:prstClr>
            </a:outerShdw>
          </a:effectLst>
        </p:spPr>
        <p:txBody>
          <a:bodyPr/>
          <a:lstStyle/>
          <a:p>
            <a:pPr>
              <a:spcBef>
                <a:spcPct val="50000"/>
              </a:spcBef>
            </a:pPr>
            <a:r>
              <a:rPr lang="en-US" sz="3600" b="1" dirty="0">
                <a:solidFill>
                  <a:srgbClr val="0000FF"/>
                </a:solidFill>
              </a:rPr>
              <a:t>Subdural space</a:t>
            </a:r>
            <a:endParaRPr lang="ar-SA" sz="3600" b="1" dirty="0">
              <a:solidFill>
                <a:srgbClr val="0000FF"/>
              </a:solidFill>
            </a:endParaRPr>
          </a:p>
        </p:txBody>
      </p:sp>
      <p:sp>
        <p:nvSpPr>
          <p:cNvPr id="11" name="AutoShape 32"/>
          <p:cNvSpPr>
            <a:spLocks/>
          </p:cNvSpPr>
          <p:nvPr/>
        </p:nvSpPr>
        <p:spPr bwMode="auto">
          <a:xfrm flipH="1">
            <a:off x="-140372" y="4832635"/>
            <a:ext cx="4960272" cy="1088740"/>
          </a:xfrm>
          <a:prstGeom prst="callout2">
            <a:avLst>
              <a:gd name="adj1" fmla="val 33238"/>
              <a:gd name="adj2" fmla="val 15055"/>
              <a:gd name="adj3" fmla="val -14681"/>
              <a:gd name="adj4" fmla="val -7243"/>
              <a:gd name="adj5" fmla="val -54351"/>
              <a:gd name="adj6" fmla="val -57647"/>
            </a:avLst>
          </a:prstGeom>
          <a:noFill/>
          <a:ln w="38100">
            <a:solidFill>
              <a:srgbClr val="00FF99"/>
            </a:solidFill>
            <a:miter lim="800000"/>
            <a:headEnd/>
            <a:tailEnd type="triangle" w="med" len="med"/>
          </a:ln>
          <a:effectLst>
            <a:outerShdw blurRad="50800" dist="38100" dir="8100000" algn="tr" rotWithShape="0">
              <a:prstClr val="black">
                <a:alpha val="40000"/>
              </a:prstClr>
            </a:outerShdw>
          </a:effectLst>
        </p:spPr>
        <p:txBody>
          <a:bodyPr/>
          <a:lstStyle/>
          <a:p>
            <a:pPr algn="ctr">
              <a:spcBef>
                <a:spcPct val="50000"/>
              </a:spcBef>
            </a:pPr>
            <a:r>
              <a:rPr lang="en-US" sz="3200" b="1" dirty="0">
                <a:solidFill>
                  <a:srgbClr val="009900"/>
                </a:solidFill>
              </a:rPr>
              <a:t>Subarachnoid space (lumbar cisterna)</a:t>
            </a:r>
            <a:endParaRPr lang="ar-SA" sz="3200" b="1" dirty="0">
              <a:solidFill>
                <a:srgbClr val="009900"/>
              </a:solidFill>
            </a:endParaRPr>
          </a:p>
        </p:txBody>
      </p:sp>
    </p:spTree>
    <p:extLst>
      <p:ext uri="{BB962C8B-B14F-4D97-AF65-F5344CB8AC3E}">
        <p14:creationId xmlns:p14="http://schemas.microsoft.com/office/powerpoint/2010/main" val="25191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lum contrast="20000"/>
          </a:blip>
          <a:srcRect l="42609" t="6314" r="8862"/>
          <a:stretch>
            <a:fillRect/>
          </a:stretch>
        </p:blipFill>
        <p:spPr>
          <a:xfrm>
            <a:off x="4005684" y="0"/>
            <a:ext cx="8171235" cy="6858000"/>
          </a:xfrm>
          <a:prstGeom prst="rect">
            <a:avLst/>
          </a:prstGeom>
          <a:noFill/>
        </p:spPr>
      </p:pic>
      <p:sp>
        <p:nvSpPr>
          <p:cNvPr id="5" name="AutoShape 32"/>
          <p:cNvSpPr>
            <a:spLocks/>
          </p:cNvSpPr>
          <p:nvPr/>
        </p:nvSpPr>
        <p:spPr bwMode="auto">
          <a:xfrm flipH="1">
            <a:off x="-159112" y="2486974"/>
            <a:ext cx="4465706" cy="376237"/>
          </a:xfrm>
          <a:prstGeom prst="callout2">
            <a:avLst>
              <a:gd name="adj1" fmla="val 86568"/>
              <a:gd name="adj2" fmla="val 22969"/>
              <a:gd name="adj3" fmla="val 67511"/>
              <a:gd name="adj4" fmla="val -16129"/>
              <a:gd name="adj5" fmla="val 304838"/>
              <a:gd name="adj6" fmla="val -78530"/>
            </a:avLst>
          </a:prstGeom>
          <a:noFill/>
          <a:ln w="38100">
            <a:solidFill>
              <a:srgbClr val="7030A0"/>
            </a:solidFill>
            <a:miter lim="800000"/>
            <a:headEnd/>
            <a:tailEnd type="triangle" w="med" len="med"/>
          </a:ln>
          <a:effectLst>
            <a:outerShdw blurRad="50800" dist="38100" dir="8100000" algn="tr" rotWithShape="0">
              <a:prstClr val="black">
                <a:alpha val="40000"/>
              </a:prstClr>
            </a:outerShdw>
          </a:effectLst>
        </p:spPr>
        <p:txBody>
          <a:bodyPr/>
          <a:lstStyle/>
          <a:p>
            <a:pPr algn="ctr">
              <a:spcBef>
                <a:spcPct val="50000"/>
              </a:spcBef>
            </a:pPr>
            <a:r>
              <a:rPr lang="en-US" sz="2800" b="1" dirty="0"/>
              <a:t>A</a:t>
            </a:r>
            <a:r>
              <a:rPr lang="en-US" sz="2800" b="1" dirty="0" smtClean="0"/>
              <a:t>rachnoid </a:t>
            </a:r>
            <a:r>
              <a:rPr lang="en-US" sz="2800" b="1" dirty="0"/>
              <a:t>mater</a:t>
            </a:r>
          </a:p>
        </p:txBody>
      </p:sp>
      <p:sp>
        <p:nvSpPr>
          <p:cNvPr id="6" name="AutoShape 32"/>
          <p:cNvSpPr>
            <a:spLocks/>
          </p:cNvSpPr>
          <p:nvPr/>
        </p:nvSpPr>
        <p:spPr bwMode="auto">
          <a:xfrm flipH="1">
            <a:off x="-48279" y="3240884"/>
            <a:ext cx="3895616" cy="376237"/>
          </a:xfrm>
          <a:prstGeom prst="callout2">
            <a:avLst>
              <a:gd name="adj1" fmla="val 95797"/>
              <a:gd name="adj2" fmla="val 26408"/>
              <a:gd name="adj3" fmla="val 67511"/>
              <a:gd name="adj4" fmla="val -16129"/>
              <a:gd name="adj5" fmla="val 303863"/>
              <a:gd name="adj6" fmla="val -96699"/>
            </a:avLst>
          </a:prstGeom>
          <a:noFill/>
          <a:ln w="38100">
            <a:solidFill>
              <a:srgbClr val="7030A0"/>
            </a:solidFill>
            <a:miter lim="800000"/>
            <a:headEnd/>
            <a:tailEnd type="triangle" w="med" len="med"/>
          </a:ln>
          <a:effectLst>
            <a:outerShdw blurRad="50800" dist="38100" dir="8100000" algn="tr" rotWithShape="0">
              <a:prstClr val="black">
                <a:alpha val="40000"/>
              </a:prstClr>
            </a:outerShdw>
          </a:effectLst>
        </p:spPr>
        <p:txBody>
          <a:bodyPr/>
          <a:lstStyle/>
          <a:p>
            <a:pPr algn="ctr">
              <a:spcBef>
                <a:spcPct val="50000"/>
              </a:spcBef>
            </a:pPr>
            <a:r>
              <a:rPr lang="en-US" sz="3600" b="1" dirty="0">
                <a:solidFill>
                  <a:srgbClr val="C00000"/>
                </a:solidFill>
              </a:rPr>
              <a:t>Pia mater</a:t>
            </a:r>
          </a:p>
        </p:txBody>
      </p:sp>
      <p:sp>
        <p:nvSpPr>
          <p:cNvPr id="7" name="AutoShape 32"/>
          <p:cNvSpPr>
            <a:spLocks/>
          </p:cNvSpPr>
          <p:nvPr/>
        </p:nvSpPr>
        <p:spPr bwMode="auto">
          <a:xfrm flipH="1">
            <a:off x="0" y="3994794"/>
            <a:ext cx="4548549" cy="1090393"/>
          </a:xfrm>
          <a:prstGeom prst="callout2">
            <a:avLst>
              <a:gd name="adj1" fmla="val 24744"/>
              <a:gd name="adj2" fmla="val 28652"/>
              <a:gd name="adj3" fmla="val 64877"/>
              <a:gd name="adj4" fmla="val -14761"/>
              <a:gd name="adj5" fmla="val 126943"/>
              <a:gd name="adj6" fmla="val -65645"/>
            </a:avLst>
          </a:prstGeom>
          <a:noFill/>
          <a:ln w="38100">
            <a:solidFill>
              <a:srgbClr val="7030A0"/>
            </a:solidFill>
            <a:miter lim="800000"/>
            <a:headEnd/>
            <a:tailEnd type="triangle" w="med" len="med"/>
          </a:ln>
          <a:effectLst>
            <a:outerShdw blurRad="50800" dist="38100" dir="8100000" algn="tr" rotWithShape="0">
              <a:prstClr val="black">
                <a:alpha val="40000"/>
              </a:prstClr>
            </a:outerShdw>
          </a:effectLst>
        </p:spPr>
        <p:txBody>
          <a:bodyPr/>
          <a:lstStyle/>
          <a:p>
            <a:pPr rtl="0">
              <a:lnSpc>
                <a:spcPct val="125000"/>
              </a:lnSpc>
              <a:tabLst>
                <a:tab pos="255270" algn="l"/>
                <a:tab pos="255270" algn="l"/>
                <a:tab pos="6057900" algn="r"/>
              </a:tabLst>
            </a:pPr>
            <a:r>
              <a:rPr lang="en-US" sz="2400" b="1" dirty="0">
                <a:solidFill>
                  <a:srgbClr val="C00000"/>
                </a:solidFill>
                <a:latin typeface="Arial" panose="020B0604020202020204" pitchFamily="34" charset="0"/>
                <a:cs typeface="Arial" panose="020B0604020202020204" pitchFamily="34" charset="0"/>
              </a:rPr>
              <a:t>Denticulate ligament: </a:t>
            </a:r>
            <a:endParaRPr lang="en-US" sz="2400" b="1" dirty="0" smtClean="0">
              <a:solidFill>
                <a:srgbClr val="C00000"/>
              </a:solidFill>
              <a:latin typeface="Arial" panose="020B0604020202020204" pitchFamily="34" charset="0"/>
              <a:cs typeface="Arial" panose="020B0604020202020204" pitchFamily="34" charset="0"/>
            </a:endParaRPr>
          </a:p>
          <a:p>
            <a:pPr rtl="0">
              <a:lnSpc>
                <a:spcPct val="125000"/>
              </a:lnSpc>
              <a:tabLst>
                <a:tab pos="255270" algn="l"/>
                <a:tab pos="255270" algn="l"/>
                <a:tab pos="6057900" algn="r"/>
              </a:tabLst>
            </a:pPr>
            <a:r>
              <a:rPr lang="en-US" sz="2400"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A </a:t>
            </a:r>
            <a:r>
              <a:rPr lang="en-US" sz="2400" dirty="0">
                <a:latin typeface="Arial" panose="020B0604020202020204" pitchFamily="34" charset="0"/>
                <a:ea typeface="Times New Roman" panose="02020603050405020304" pitchFamily="18" charset="0"/>
                <a:cs typeface="Arial" panose="020B0604020202020204" pitchFamily="34" charset="0"/>
              </a:rPr>
              <a:t>teeth like processes from the pia matter </a:t>
            </a: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pierce</a:t>
            </a:r>
            <a:r>
              <a:rPr lang="en-US" sz="2400" dirty="0">
                <a:latin typeface="Arial" panose="020B0604020202020204" pitchFamily="34" charset="0"/>
                <a:ea typeface="Times New Roman" panose="02020603050405020304" pitchFamily="18" charset="0"/>
                <a:cs typeface="Arial" panose="020B0604020202020204" pitchFamily="34" charset="0"/>
              </a:rPr>
              <a:t> the arachnoid matter and </a:t>
            </a: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fixed</a:t>
            </a:r>
            <a:r>
              <a:rPr lang="en-US" sz="2400" dirty="0">
                <a:latin typeface="Arial" panose="020B0604020202020204" pitchFamily="34" charset="0"/>
                <a:ea typeface="Times New Roman" panose="02020603050405020304" pitchFamily="18" charset="0"/>
                <a:cs typeface="Arial" panose="020B0604020202020204" pitchFamily="34" charset="0"/>
              </a:rPr>
              <a:t> to the dura matter.</a:t>
            </a:r>
          </a:p>
          <a:p>
            <a:pPr rtl="0">
              <a:spcBef>
                <a:spcPct val="50000"/>
              </a:spcBef>
            </a:pPr>
            <a:endParaRPr lang="en-US" sz="3600" b="1" dirty="0"/>
          </a:p>
        </p:txBody>
      </p:sp>
      <p:sp>
        <p:nvSpPr>
          <p:cNvPr id="11" name="AutoShape 32"/>
          <p:cNvSpPr>
            <a:spLocks/>
          </p:cNvSpPr>
          <p:nvPr/>
        </p:nvSpPr>
        <p:spPr bwMode="auto">
          <a:xfrm flipH="1">
            <a:off x="-240109" y="1577336"/>
            <a:ext cx="3895616" cy="376237"/>
          </a:xfrm>
          <a:prstGeom prst="callout2">
            <a:avLst>
              <a:gd name="adj1" fmla="val 124226"/>
              <a:gd name="adj2" fmla="val 28552"/>
              <a:gd name="adj3" fmla="val 67511"/>
              <a:gd name="adj4" fmla="val -16129"/>
              <a:gd name="adj5" fmla="val 360236"/>
              <a:gd name="adj6" fmla="val -83658"/>
            </a:avLst>
          </a:prstGeom>
          <a:noFill/>
          <a:ln w="38100">
            <a:solidFill>
              <a:srgbClr val="7030A0"/>
            </a:solidFill>
            <a:miter lim="800000"/>
            <a:headEnd/>
            <a:tailEnd type="triangle" w="med" len="med"/>
          </a:ln>
          <a:effectLst>
            <a:outerShdw blurRad="50800" dist="38100" dir="8100000" algn="tr" rotWithShape="0">
              <a:prstClr val="black">
                <a:alpha val="40000"/>
              </a:prstClr>
            </a:outerShdw>
          </a:effectLst>
        </p:spPr>
        <p:txBody>
          <a:bodyPr/>
          <a:lstStyle/>
          <a:p>
            <a:pPr algn="ctr">
              <a:spcBef>
                <a:spcPct val="50000"/>
              </a:spcBef>
            </a:pPr>
            <a:r>
              <a:rPr lang="en-US" sz="2800" b="1" dirty="0">
                <a:solidFill>
                  <a:srgbClr val="0000FF"/>
                </a:solidFill>
              </a:rPr>
              <a:t>Dura</a:t>
            </a:r>
            <a:r>
              <a:rPr lang="en-US" sz="4000" b="1" dirty="0">
                <a:solidFill>
                  <a:srgbClr val="0000FF"/>
                </a:solidFill>
              </a:rPr>
              <a:t> </a:t>
            </a:r>
            <a:r>
              <a:rPr lang="en-US" sz="2800" b="1" dirty="0">
                <a:solidFill>
                  <a:srgbClr val="0000FF"/>
                </a:solidFill>
              </a:rPr>
              <a:t>mater</a:t>
            </a:r>
          </a:p>
        </p:txBody>
      </p:sp>
      <p:sp>
        <p:nvSpPr>
          <p:cNvPr id="2" name="TextBox 1"/>
          <p:cNvSpPr txBox="1"/>
          <p:nvPr/>
        </p:nvSpPr>
        <p:spPr>
          <a:xfrm>
            <a:off x="0" y="188643"/>
            <a:ext cx="7517516" cy="1384995"/>
          </a:xfrm>
          <a:prstGeom prst="rect">
            <a:avLst/>
          </a:prstGeom>
          <a:noFill/>
        </p:spPr>
        <p:txBody>
          <a:bodyPr wrap="square" rtlCol="0">
            <a:spAutoFit/>
          </a:bodyPr>
          <a:lstStyle/>
          <a:p>
            <a:pPr algn="l" rtl="0"/>
            <a:r>
              <a:rPr lang="en-US" sz="2800" b="1" dirty="0">
                <a:solidFill>
                  <a:srgbClr val="FF0000"/>
                </a:solidFill>
                <a:latin typeface="Arial" panose="020B0604020202020204" pitchFamily="34" charset="0"/>
                <a:ea typeface="Times New Roman" panose="02020603050405020304" pitchFamily="18" charset="0"/>
              </a:rPr>
              <a:t>Pia matter, </a:t>
            </a:r>
            <a:r>
              <a:rPr lang="en-US" sz="2800" b="1" dirty="0">
                <a:latin typeface="Arial" panose="020B0604020202020204" pitchFamily="34" charset="0"/>
                <a:ea typeface="Times New Roman" panose="02020603050405020304" pitchFamily="18" charset="0"/>
              </a:rPr>
              <a:t>innermost </a:t>
            </a:r>
            <a:r>
              <a:rPr lang="en-US" sz="2800" b="1" dirty="0">
                <a:solidFill>
                  <a:srgbClr val="FF0000"/>
                </a:solidFill>
                <a:latin typeface="Arial" panose="020B0604020202020204" pitchFamily="34" charset="0"/>
                <a:ea typeface="Times New Roman" panose="02020603050405020304" pitchFamily="18" charset="0"/>
              </a:rPr>
              <a:t>vascular</a:t>
            </a:r>
            <a:r>
              <a:rPr lang="en-US" sz="2800" b="1" dirty="0">
                <a:latin typeface="Arial" panose="020B0604020202020204" pitchFamily="34" charset="0"/>
                <a:ea typeface="Times New Roman" panose="02020603050405020304" pitchFamily="18" charset="0"/>
              </a:rPr>
              <a:t> sheath which is closely </a:t>
            </a:r>
            <a:r>
              <a:rPr lang="en-US" sz="2800" b="1" dirty="0">
                <a:solidFill>
                  <a:srgbClr val="FF0000"/>
                </a:solidFill>
                <a:latin typeface="Arial" panose="020B0604020202020204" pitchFamily="34" charset="0"/>
                <a:ea typeface="Times New Roman" panose="02020603050405020304" pitchFamily="18" charset="0"/>
              </a:rPr>
              <a:t>adherent</a:t>
            </a:r>
            <a:r>
              <a:rPr lang="en-US" sz="2800" b="1" dirty="0">
                <a:latin typeface="Arial" panose="020B0604020202020204" pitchFamily="34" charset="0"/>
                <a:ea typeface="Times New Roman" panose="02020603050405020304" pitchFamily="18" charset="0"/>
              </a:rPr>
              <a:t> to the spinal cord</a:t>
            </a:r>
            <a:endParaRPr lang="en-US" sz="2800" b="1" dirty="0"/>
          </a:p>
        </p:txBody>
      </p:sp>
    </p:spTree>
    <p:extLst>
      <p:ext uri="{BB962C8B-B14F-4D97-AF65-F5344CB8AC3E}">
        <p14:creationId xmlns:p14="http://schemas.microsoft.com/office/powerpoint/2010/main" val="209719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46" y="-8682"/>
            <a:ext cx="12021273" cy="6745219"/>
          </a:xfrm>
          <a:prstGeom prst="rect">
            <a:avLst/>
          </a:prstGeom>
        </p:spPr>
      </p:pic>
    </p:spTree>
    <p:extLst>
      <p:ext uri="{BB962C8B-B14F-4D97-AF65-F5344CB8AC3E}">
        <p14:creationId xmlns:p14="http://schemas.microsoft.com/office/powerpoint/2010/main" val="2406222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lum contrast="20000"/>
          </a:blip>
          <a:srcRect l="42609" t="6314" r="8862"/>
          <a:stretch>
            <a:fillRect/>
          </a:stretch>
        </p:blipFill>
        <p:spPr>
          <a:xfrm>
            <a:off x="4452776" y="-27906"/>
            <a:ext cx="8171235" cy="6858000"/>
          </a:xfrm>
          <a:prstGeom prst="rect">
            <a:avLst/>
          </a:prstGeom>
          <a:noFill/>
        </p:spPr>
      </p:pic>
      <p:sp>
        <p:nvSpPr>
          <p:cNvPr id="5" name="AutoShape 32"/>
          <p:cNvSpPr>
            <a:spLocks/>
          </p:cNvSpPr>
          <p:nvPr/>
        </p:nvSpPr>
        <p:spPr bwMode="auto">
          <a:xfrm flipH="1">
            <a:off x="-138268" y="3932535"/>
            <a:ext cx="4944572" cy="432048"/>
          </a:xfrm>
          <a:prstGeom prst="callout2">
            <a:avLst>
              <a:gd name="adj1" fmla="val 76941"/>
              <a:gd name="adj2" fmla="val 16639"/>
              <a:gd name="adj3" fmla="val 67511"/>
              <a:gd name="adj4" fmla="val -16129"/>
              <a:gd name="adj5" fmla="val -15024"/>
              <a:gd name="adj6" fmla="val -74637"/>
            </a:avLst>
          </a:prstGeom>
          <a:noFill/>
          <a:ln w="38100">
            <a:solidFill>
              <a:srgbClr val="7030A0"/>
            </a:solidFill>
            <a:miter lim="800000"/>
            <a:headEnd/>
            <a:tailEnd type="triangle" w="med" len="med"/>
          </a:ln>
          <a:effectLst>
            <a:outerShdw blurRad="50800" dist="38100" dir="8100000" algn="tr" rotWithShape="0">
              <a:prstClr val="black">
                <a:alpha val="40000"/>
              </a:prstClr>
            </a:outerShdw>
          </a:effectLst>
        </p:spPr>
        <p:txBody>
          <a:bodyPr/>
          <a:lstStyle/>
          <a:p>
            <a:pPr algn="ctr">
              <a:spcBef>
                <a:spcPct val="50000"/>
              </a:spcBef>
            </a:pPr>
            <a:r>
              <a:rPr lang="en-US" sz="3600" b="1" dirty="0"/>
              <a:t>A</a:t>
            </a:r>
            <a:r>
              <a:rPr lang="en-US" sz="3600" b="1" dirty="0" smtClean="0"/>
              <a:t>rachnoid </a:t>
            </a:r>
            <a:r>
              <a:rPr lang="en-US" sz="3600" b="1" dirty="0"/>
              <a:t>mater</a:t>
            </a:r>
          </a:p>
        </p:txBody>
      </p:sp>
      <p:sp>
        <p:nvSpPr>
          <p:cNvPr id="6" name="AutoShape 32"/>
          <p:cNvSpPr>
            <a:spLocks/>
          </p:cNvSpPr>
          <p:nvPr/>
        </p:nvSpPr>
        <p:spPr bwMode="auto">
          <a:xfrm flipH="1">
            <a:off x="1196489" y="5733257"/>
            <a:ext cx="3895616" cy="376237"/>
          </a:xfrm>
          <a:prstGeom prst="callout2">
            <a:avLst>
              <a:gd name="adj1" fmla="val 74262"/>
              <a:gd name="adj2" fmla="val 3530"/>
              <a:gd name="adj3" fmla="val 67511"/>
              <a:gd name="adj4" fmla="val -16129"/>
              <a:gd name="adj5" fmla="val 43334"/>
              <a:gd name="adj6" fmla="val -80665"/>
            </a:avLst>
          </a:prstGeom>
          <a:noFill/>
          <a:ln w="38100">
            <a:solidFill>
              <a:srgbClr val="7030A0"/>
            </a:solidFill>
            <a:miter lim="800000"/>
            <a:headEnd/>
            <a:tailEnd type="triangle" w="med" len="med"/>
          </a:ln>
          <a:effectLst>
            <a:outerShdw blurRad="50800" dist="38100" dir="8100000" algn="tr" rotWithShape="0">
              <a:prstClr val="black">
                <a:alpha val="40000"/>
              </a:prstClr>
            </a:outerShdw>
          </a:effectLst>
        </p:spPr>
        <p:txBody>
          <a:bodyPr/>
          <a:lstStyle/>
          <a:p>
            <a:pPr algn="ctr">
              <a:spcBef>
                <a:spcPct val="50000"/>
              </a:spcBef>
            </a:pPr>
            <a:r>
              <a:rPr lang="en-US" sz="4000" b="1" dirty="0">
                <a:solidFill>
                  <a:srgbClr val="C00000"/>
                </a:solidFill>
              </a:rPr>
              <a:t>Pia mater</a:t>
            </a:r>
          </a:p>
        </p:txBody>
      </p:sp>
      <p:sp>
        <p:nvSpPr>
          <p:cNvPr id="10" name="Rectangle 9"/>
          <p:cNvSpPr/>
          <p:nvPr/>
        </p:nvSpPr>
        <p:spPr>
          <a:xfrm>
            <a:off x="0" y="0"/>
            <a:ext cx="7087213" cy="2031325"/>
          </a:xfrm>
          <a:prstGeom prst="rect">
            <a:avLst/>
          </a:prstGeom>
          <a:noFill/>
          <a:effectLst>
            <a:outerShdw blurRad="50800" dist="38100" dir="8100000" algn="tr" rotWithShape="0">
              <a:prstClr val="black">
                <a:alpha val="40000"/>
              </a:prstClr>
            </a:outerShdw>
          </a:effectLst>
        </p:spPr>
        <p:txBody>
          <a:bodyPr wrap="square">
            <a:spAutoFit/>
          </a:bodyPr>
          <a:lstStyle/>
          <a:p>
            <a:pPr marL="571500" indent="-571500" algn="l" rtl="0">
              <a:spcBef>
                <a:spcPct val="50000"/>
              </a:spcBef>
              <a:buFont typeface="Wingdings" pitchFamily="2" charset="2"/>
              <a:buChar char="q"/>
            </a:pPr>
            <a:r>
              <a:rPr lang="en-US" sz="2800" b="1" dirty="0">
                <a:solidFill>
                  <a:srgbClr val="C00000"/>
                </a:solidFill>
              </a:rPr>
              <a:t>Arachnoid mater </a:t>
            </a:r>
            <a:r>
              <a:rPr lang="en-US" sz="2800" b="1" dirty="0">
                <a:solidFill>
                  <a:srgbClr val="0000FF"/>
                </a:solidFill>
              </a:rPr>
              <a:t>is a thin and transparent membrane ends at </a:t>
            </a:r>
            <a:r>
              <a:rPr lang="en-US" sz="2800" b="1" dirty="0" smtClean="0">
                <a:solidFill>
                  <a:srgbClr val="FF0000"/>
                </a:solidFill>
              </a:rPr>
              <a:t>S2</a:t>
            </a:r>
          </a:p>
          <a:p>
            <a:pPr marL="571500" indent="-571500" algn="l" rtl="0">
              <a:spcBef>
                <a:spcPct val="50000"/>
              </a:spcBef>
              <a:buFont typeface="Wingdings" pitchFamily="2" charset="2"/>
              <a:buChar char="q"/>
            </a:pPr>
            <a:r>
              <a:rPr lang="en-US" sz="2800" dirty="0" smtClean="0"/>
              <a:t>It is separated from the </a:t>
            </a:r>
            <a:r>
              <a:rPr lang="en-US" sz="2800" dirty="0" err="1" smtClean="0"/>
              <a:t>pia</a:t>
            </a:r>
            <a:r>
              <a:rPr lang="en-US" sz="2800" dirty="0" smtClean="0"/>
              <a:t> matter </a:t>
            </a:r>
            <a:r>
              <a:rPr lang="en-US" sz="2800" b="1" dirty="0" smtClean="0">
                <a:solidFill>
                  <a:srgbClr val="FF0000"/>
                </a:solidFill>
              </a:rPr>
              <a:t>by subarachnoid space</a:t>
            </a:r>
            <a:endParaRPr lang="en-US" sz="2800" b="1" dirty="0">
              <a:solidFill>
                <a:srgbClr val="FF0000"/>
              </a:solidFill>
            </a:endParaRPr>
          </a:p>
        </p:txBody>
      </p:sp>
      <p:sp>
        <p:nvSpPr>
          <p:cNvPr id="11" name="AutoShape 32"/>
          <p:cNvSpPr>
            <a:spLocks/>
          </p:cNvSpPr>
          <p:nvPr/>
        </p:nvSpPr>
        <p:spPr bwMode="auto">
          <a:xfrm flipH="1">
            <a:off x="306720" y="4832635"/>
            <a:ext cx="4960272" cy="360040"/>
          </a:xfrm>
          <a:prstGeom prst="callout2">
            <a:avLst>
              <a:gd name="adj1" fmla="val 133452"/>
              <a:gd name="adj2" fmla="val 16222"/>
              <a:gd name="adj3" fmla="val -16808"/>
              <a:gd name="adj4" fmla="val -48079"/>
              <a:gd name="adj5" fmla="val -160664"/>
              <a:gd name="adj6" fmla="val -58814"/>
            </a:avLst>
          </a:prstGeom>
          <a:noFill/>
          <a:ln w="38100">
            <a:solidFill>
              <a:srgbClr val="00FF99"/>
            </a:solidFill>
            <a:miter lim="800000"/>
            <a:headEnd/>
            <a:tailEnd type="triangle" w="med" len="med"/>
          </a:ln>
          <a:effectLst>
            <a:outerShdw blurRad="50800" dist="38100" dir="8100000" algn="tr" rotWithShape="0">
              <a:prstClr val="black">
                <a:alpha val="40000"/>
              </a:prstClr>
            </a:outerShdw>
          </a:effectLst>
        </p:spPr>
        <p:txBody>
          <a:bodyPr/>
          <a:lstStyle/>
          <a:p>
            <a:pPr algn="ctr">
              <a:spcBef>
                <a:spcPct val="50000"/>
              </a:spcBef>
            </a:pPr>
            <a:r>
              <a:rPr lang="en-US" sz="3200" b="1" dirty="0">
                <a:solidFill>
                  <a:srgbClr val="009900"/>
                </a:solidFill>
              </a:rPr>
              <a:t>Subarachnoid space (lumbar cisterna)</a:t>
            </a:r>
            <a:endParaRPr lang="ar-SA" sz="3200" b="1" dirty="0">
              <a:solidFill>
                <a:srgbClr val="009900"/>
              </a:solidFill>
            </a:endParaRPr>
          </a:p>
        </p:txBody>
      </p:sp>
    </p:spTree>
    <p:extLst>
      <p:ext uri="{BB962C8B-B14F-4D97-AF65-F5344CB8AC3E}">
        <p14:creationId xmlns:p14="http://schemas.microsoft.com/office/powerpoint/2010/main" val="194135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319" y="5638800"/>
            <a:ext cx="12024519" cy="954107"/>
          </a:xfrm>
          <a:prstGeom prst="rect">
            <a:avLst/>
          </a:prstGeom>
          <a:noFill/>
          <a:effectLst>
            <a:outerShdw blurRad="50800" dist="38100" dir="8100000" algn="tr" rotWithShape="0">
              <a:prstClr val="black">
                <a:alpha val="40000"/>
              </a:prstClr>
            </a:outerShdw>
          </a:effectLst>
        </p:spPr>
        <p:txBody>
          <a:bodyPr wrap="square">
            <a:spAutoFit/>
          </a:bodyPr>
          <a:lstStyle/>
          <a:p>
            <a:pPr algn="l" rtl="0">
              <a:spcBef>
                <a:spcPct val="50000"/>
              </a:spcBef>
            </a:pPr>
            <a:r>
              <a:rPr lang="en-US" sz="2800" b="1" dirty="0">
                <a:solidFill>
                  <a:srgbClr val="C00000"/>
                </a:solidFill>
              </a:rPr>
              <a:t>Dura mater </a:t>
            </a:r>
            <a:r>
              <a:rPr lang="en-US" sz="2800" b="1" dirty="0"/>
              <a:t>is dense strong fibrous membrane </a:t>
            </a:r>
            <a:r>
              <a:rPr lang="en-US" sz="2800" b="1" dirty="0">
                <a:solidFill>
                  <a:srgbClr val="C00000"/>
                </a:solidFill>
              </a:rPr>
              <a:t>ends at S2 </a:t>
            </a:r>
            <a:r>
              <a:rPr lang="en-US" sz="2800" b="1" dirty="0"/>
              <a:t>and extends </a:t>
            </a:r>
            <a:r>
              <a:rPr lang="en-US" sz="2800" b="1" dirty="0">
                <a:solidFill>
                  <a:srgbClr val="C00000"/>
                </a:solidFill>
                <a:latin typeface="Arial" panose="020B0604020202020204" pitchFamily="34" charset="0"/>
                <a:ea typeface="Times New Roman" panose="02020603050405020304" pitchFamily="18" charset="0"/>
              </a:rPr>
              <a:t>tubular sheath </a:t>
            </a:r>
            <a:r>
              <a:rPr lang="en-US" sz="2800" b="1" dirty="0">
                <a:latin typeface="Arial" panose="020B0604020202020204" pitchFamily="34" charset="0"/>
                <a:ea typeface="Times New Roman" panose="02020603050405020304" pitchFamily="18" charset="0"/>
              </a:rPr>
              <a:t>around the nerve roots till the intervertebral foramen</a:t>
            </a:r>
            <a:endParaRPr lang="en-US" sz="2800" b="1"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574"/>
            <a:ext cx="12071605" cy="5627225"/>
          </a:xfrm>
          <a:prstGeom prst="rect">
            <a:avLst/>
          </a:prstGeom>
        </p:spPr>
      </p:pic>
    </p:spTree>
    <p:extLst>
      <p:ext uri="{BB962C8B-B14F-4D97-AF65-F5344CB8AC3E}">
        <p14:creationId xmlns:p14="http://schemas.microsoft.com/office/powerpoint/2010/main" val="5881662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 043"/>
          <p:cNvPicPr>
            <a:picLocks noChangeAspect="1" noChangeArrowheads="1"/>
          </p:cNvPicPr>
          <p:nvPr/>
        </p:nvPicPr>
        <p:blipFill>
          <a:blip r:embed="rId2" cstate="print">
            <a:lum bright="-12000" contrast="54000"/>
          </a:blip>
          <a:srcRect/>
          <a:stretch>
            <a:fillRect/>
          </a:stretch>
        </p:blipFill>
        <p:spPr bwMode="auto">
          <a:xfrm>
            <a:off x="5793600" y="0"/>
            <a:ext cx="6231298" cy="6858000"/>
          </a:xfrm>
          <a:prstGeom prst="rect">
            <a:avLst/>
          </a:prstGeom>
          <a:ln>
            <a:noFill/>
          </a:ln>
          <a:effectLst>
            <a:outerShdw blurRad="292100" dist="139700" dir="2700000" algn="tl" rotWithShape="0">
              <a:srgbClr val="333333">
                <a:alpha val="65000"/>
              </a:srgbClr>
            </a:outerShdw>
          </a:effectLst>
        </p:spPr>
      </p:pic>
      <p:sp>
        <p:nvSpPr>
          <p:cNvPr id="20" name="Freeform 19"/>
          <p:cNvSpPr/>
          <p:nvPr/>
        </p:nvSpPr>
        <p:spPr>
          <a:xfrm>
            <a:off x="7173896" y="1111625"/>
            <a:ext cx="2259084" cy="3253480"/>
          </a:xfrm>
          <a:custGeom>
            <a:avLst/>
            <a:gdLst>
              <a:gd name="connsiteX0" fmla="*/ 648447 w 1742141"/>
              <a:gd name="connsiteY0" fmla="*/ 107576 h 3275105"/>
              <a:gd name="connsiteX1" fmla="*/ 648447 w 1742141"/>
              <a:gd name="connsiteY1" fmla="*/ 986117 h 3275105"/>
              <a:gd name="connsiteX2" fmla="*/ 702235 w 1742141"/>
              <a:gd name="connsiteY2" fmla="*/ 1990164 h 3275105"/>
              <a:gd name="connsiteX3" fmla="*/ 881529 w 1742141"/>
              <a:gd name="connsiteY3" fmla="*/ 2563905 h 3275105"/>
              <a:gd name="connsiteX4" fmla="*/ 1204259 w 1742141"/>
              <a:gd name="connsiteY4" fmla="*/ 2779058 h 3275105"/>
              <a:gd name="connsiteX5" fmla="*/ 1473200 w 1742141"/>
              <a:gd name="connsiteY5" fmla="*/ 2886635 h 3275105"/>
              <a:gd name="connsiteX6" fmla="*/ 1742141 w 1742141"/>
              <a:gd name="connsiteY6" fmla="*/ 3137647 h 3275105"/>
              <a:gd name="connsiteX7" fmla="*/ 1473200 w 1742141"/>
              <a:gd name="connsiteY7" fmla="*/ 3263152 h 3275105"/>
              <a:gd name="connsiteX8" fmla="*/ 1132541 w 1742141"/>
              <a:gd name="connsiteY8" fmla="*/ 3209364 h 3275105"/>
              <a:gd name="connsiteX9" fmla="*/ 720164 w 1742141"/>
              <a:gd name="connsiteY9" fmla="*/ 3101788 h 3275105"/>
              <a:gd name="connsiteX10" fmla="*/ 307788 w 1742141"/>
              <a:gd name="connsiteY10" fmla="*/ 2689411 h 3275105"/>
              <a:gd name="connsiteX11" fmla="*/ 92635 w 1742141"/>
              <a:gd name="connsiteY11" fmla="*/ 2061882 h 3275105"/>
              <a:gd name="connsiteX12" fmla="*/ 20917 w 1742141"/>
              <a:gd name="connsiteY12" fmla="*/ 1183341 h 3275105"/>
              <a:gd name="connsiteX13" fmla="*/ 2988 w 1742141"/>
              <a:gd name="connsiteY13" fmla="*/ 448235 h 3275105"/>
              <a:gd name="connsiteX14" fmla="*/ 2988 w 1742141"/>
              <a:gd name="connsiteY14" fmla="*/ 0 h 327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2141" h="3275105">
                <a:moveTo>
                  <a:pt x="648447" y="107576"/>
                </a:moveTo>
                <a:cubicBezTo>
                  <a:pt x="643964" y="389964"/>
                  <a:pt x="639482" y="672352"/>
                  <a:pt x="648447" y="986117"/>
                </a:cubicBezTo>
                <a:cubicBezTo>
                  <a:pt x="657412" y="1299882"/>
                  <a:pt x="663388" y="1727199"/>
                  <a:pt x="702235" y="1990164"/>
                </a:cubicBezTo>
                <a:cubicBezTo>
                  <a:pt x="741082" y="2253129"/>
                  <a:pt x="797858" y="2432423"/>
                  <a:pt x="881529" y="2563905"/>
                </a:cubicBezTo>
                <a:cubicBezTo>
                  <a:pt x="965200" y="2695387"/>
                  <a:pt x="1105647" y="2725270"/>
                  <a:pt x="1204259" y="2779058"/>
                </a:cubicBezTo>
                <a:cubicBezTo>
                  <a:pt x="1302871" y="2832846"/>
                  <a:pt x="1383553" y="2826870"/>
                  <a:pt x="1473200" y="2886635"/>
                </a:cubicBezTo>
                <a:cubicBezTo>
                  <a:pt x="1562847" y="2946400"/>
                  <a:pt x="1742141" y="3074894"/>
                  <a:pt x="1742141" y="3137647"/>
                </a:cubicBezTo>
                <a:cubicBezTo>
                  <a:pt x="1742141" y="3200400"/>
                  <a:pt x="1574800" y="3251199"/>
                  <a:pt x="1473200" y="3263152"/>
                </a:cubicBezTo>
                <a:cubicBezTo>
                  <a:pt x="1371600" y="3275105"/>
                  <a:pt x="1258047" y="3236258"/>
                  <a:pt x="1132541" y="3209364"/>
                </a:cubicBezTo>
                <a:cubicBezTo>
                  <a:pt x="1007035" y="3182470"/>
                  <a:pt x="857623" y="3188447"/>
                  <a:pt x="720164" y="3101788"/>
                </a:cubicBezTo>
                <a:cubicBezTo>
                  <a:pt x="582705" y="3015129"/>
                  <a:pt x="412376" y="2862729"/>
                  <a:pt x="307788" y="2689411"/>
                </a:cubicBezTo>
                <a:cubicBezTo>
                  <a:pt x="203200" y="2516093"/>
                  <a:pt x="140447" y="2312894"/>
                  <a:pt x="92635" y="2061882"/>
                </a:cubicBezTo>
                <a:cubicBezTo>
                  <a:pt x="44823" y="1810870"/>
                  <a:pt x="35858" y="1452282"/>
                  <a:pt x="20917" y="1183341"/>
                </a:cubicBezTo>
                <a:cubicBezTo>
                  <a:pt x="5976" y="914400"/>
                  <a:pt x="5976" y="645459"/>
                  <a:pt x="2988" y="448235"/>
                </a:cubicBezTo>
                <a:cubicBezTo>
                  <a:pt x="0" y="251012"/>
                  <a:pt x="1494" y="125506"/>
                  <a:pt x="2988" y="0"/>
                </a:cubicBezTo>
              </a:path>
            </a:pathLst>
          </a:custGeom>
          <a:ln w="57150">
            <a:solidFill>
              <a:srgbClr val="FF3399"/>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7" name="Rectangle 3"/>
          <p:cNvSpPr>
            <a:spLocks noChangeArrowheads="1"/>
          </p:cNvSpPr>
          <p:nvPr/>
        </p:nvSpPr>
        <p:spPr bwMode="auto">
          <a:xfrm>
            <a:off x="6847104" y="5517232"/>
            <a:ext cx="1723917" cy="432048"/>
          </a:xfrm>
          <a:prstGeom prst="rect">
            <a:avLst/>
          </a:prstGeom>
          <a:noFill/>
          <a:ln w="57150" cmpd="thickThin">
            <a:solidFill>
              <a:srgbClr val="6600FF"/>
            </a:solidFill>
            <a:miter lim="800000"/>
            <a:headEnd/>
            <a:tailEnd/>
          </a:ln>
          <a:effectLst>
            <a:outerShdw blurRad="50800" dist="38100" dir="8100000" algn="tr" rotWithShape="0">
              <a:prstClr val="black">
                <a:alpha val="40000"/>
              </a:prstClr>
            </a:outerShdw>
          </a:effectLst>
        </p:spPr>
        <p:txBody>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kumimoji="0" lang="en-US" sz="3200" b="1" i="0" u="none" strike="noStrike" kern="1200" cap="none" spc="0" normalizeH="0" baseline="0" noProof="0" dirty="0">
                <a:ln>
                  <a:noFill/>
                </a:ln>
                <a:solidFill>
                  <a:srgbClr val="6600FF"/>
                </a:solidFill>
                <a:effectLst/>
                <a:uLnTx/>
                <a:uFillTx/>
                <a:latin typeface="Calibri"/>
                <a:ea typeface="+mn-ea"/>
                <a:cs typeface="+mn-cs"/>
              </a:rPr>
              <a:t>2</a:t>
            </a:r>
            <a:r>
              <a:rPr kumimoji="0" lang="en-US" sz="3200" b="1" i="0" u="none" strike="noStrike" kern="1200" cap="none" spc="0" normalizeH="0" baseline="30000" noProof="0" dirty="0">
                <a:ln>
                  <a:noFill/>
                </a:ln>
                <a:solidFill>
                  <a:srgbClr val="6600FF"/>
                </a:solidFill>
                <a:effectLst/>
                <a:uLnTx/>
                <a:uFillTx/>
                <a:latin typeface="Calibri"/>
                <a:ea typeface="+mn-ea"/>
                <a:cs typeface="+mn-cs"/>
              </a:rPr>
              <a:t>nd</a:t>
            </a:r>
            <a:r>
              <a:rPr kumimoji="0" lang="en-US" sz="3200" b="1" i="0" u="none" strike="noStrike" kern="1200" cap="none" spc="0" normalizeH="0" baseline="0" noProof="0" dirty="0">
                <a:ln>
                  <a:noFill/>
                </a:ln>
                <a:solidFill>
                  <a:srgbClr val="6600FF"/>
                </a:solidFill>
                <a:effectLst/>
                <a:uLnTx/>
                <a:uFillTx/>
                <a:latin typeface="Calibri"/>
                <a:ea typeface="+mn-ea"/>
                <a:cs typeface="+mn-cs"/>
              </a:rPr>
              <a:t> </a:t>
            </a:r>
            <a:r>
              <a:rPr kumimoji="0" lang="en-US" sz="3200" b="1" i="0" u="none" strike="noStrike" kern="1200" cap="none" spc="0" normalizeH="0" baseline="0" noProof="0" dirty="0" err="1">
                <a:ln>
                  <a:noFill/>
                </a:ln>
                <a:solidFill>
                  <a:srgbClr val="6600FF"/>
                </a:solidFill>
                <a:effectLst/>
                <a:uLnTx/>
                <a:uFillTx/>
                <a:latin typeface="Calibri"/>
                <a:ea typeface="+mn-ea"/>
                <a:cs typeface="+mn-cs"/>
              </a:rPr>
              <a:t>Sv</a:t>
            </a:r>
            <a:r>
              <a:rPr kumimoji="0" lang="en-US" sz="3200" b="1" i="0" u="none" strike="noStrike" kern="1200" cap="none" spc="0" normalizeH="0" baseline="0" noProof="0" dirty="0">
                <a:ln>
                  <a:noFill/>
                </a:ln>
                <a:solidFill>
                  <a:srgbClr val="6600FF"/>
                </a:solidFill>
                <a:effectLst/>
                <a:uLnTx/>
                <a:uFillTx/>
                <a:latin typeface="Calibri"/>
                <a:ea typeface="+mn-ea"/>
                <a:cs typeface="+mn-cs"/>
              </a:rPr>
              <a:t>  </a:t>
            </a:r>
          </a:p>
          <a:p>
            <a:pPr marL="342900" marR="0" lvl="0" indent="-342900" algn="ctr" defTabSz="914400" rtl="0" eaLnBrk="1" fontAlgn="auto" latinLnBrk="0" hangingPunct="1">
              <a:lnSpc>
                <a:spcPct val="90000"/>
              </a:lnSpc>
              <a:spcBef>
                <a:spcPct val="20000"/>
              </a:spcBef>
              <a:spcAft>
                <a:spcPts val="0"/>
              </a:spcAft>
              <a:buClrTx/>
              <a:buSzTx/>
              <a:buFontTx/>
              <a:buNone/>
              <a:tabLst/>
              <a:defRPr/>
            </a:pPr>
            <a:r>
              <a:rPr kumimoji="0" lang="en-US" sz="3200" b="1" i="0" u="none" strike="noStrike" kern="1200" cap="none" spc="0" normalizeH="0" baseline="0" noProof="0" dirty="0">
                <a:ln>
                  <a:noFill/>
                </a:ln>
                <a:solidFill>
                  <a:srgbClr val="6600FF"/>
                </a:solidFill>
                <a:effectLst/>
                <a:uLnTx/>
                <a:uFillTx/>
                <a:latin typeface="Calibri"/>
                <a:ea typeface="+mn-ea"/>
                <a:cs typeface="+mn-cs"/>
              </a:rPr>
              <a:t> </a:t>
            </a:r>
          </a:p>
        </p:txBody>
      </p:sp>
      <p:sp>
        <p:nvSpPr>
          <p:cNvPr id="8" name="Line 61"/>
          <p:cNvSpPr>
            <a:spLocks noChangeShapeType="1"/>
          </p:cNvSpPr>
          <p:nvPr/>
        </p:nvSpPr>
        <p:spPr bwMode="auto">
          <a:xfrm flipV="1">
            <a:off x="8283701" y="4653136"/>
            <a:ext cx="478866" cy="864096"/>
          </a:xfrm>
          <a:prstGeom prst="line">
            <a:avLst/>
          </a:prstGeom>
          <a:noFill/>
          <a:ln w="57150">
            <a:solidFill>
              <a:srgbClr val="00FF99"/>
            </a:solidFill>
            <a:round/>
            <a:headEnd/>
            <a:tailEnd type="triangle" w="med" len="med"/>
          </a:ln>
          <a:effectLst>
            <a:outerShdw blurRad="50800" dist="38100" dir="10800000" algn="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 name="TextBox 9"/>
          <p:cNvSpPr txBox="1"/>
          <p:nvPr/>
        </p:nvSpPr>
        <p:spPr>
          <a:xfrm>
            <a:off x="8954113" y="1628801"/>
            <a:ext cx="2681648" cy="584775"/>
          </a:xfrm>
          <a:prstGeom prst="rect">
            <a:avLst/>
          </a:prstGeom>
          <a:noFill/>
          <a:ln w="57150">
            <a:solidFill>
              <a:srgbClr val="00FF99"/>
            </a:solidFill>
          </a:ln>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50" normalizeH="0" baseline="0" noProof="0" dirty="0">
                <a:ln w="11430"/>
                <a:gradFill>
                  <a:gsLst>
                    <a:gs pos="25000">
                      <a:srgbClr val="C0504D">
                        <a:satMod val="155000"/>
                      </a:srgbClr>
                    </a:gs>
                    <a:gs pos="100000">
                      <a:srgbClr val="C0504D">
                        <a:shade val="45000"/>
                        <a:satMod val="165000"/>
                      </a:srgbClr>
                    </a:gs>
                  </a:gsLst>
                  <a:lin ang="5400000"/>
                </a:gradFill>
                <a:effectLst/>
                <a:uLnTx/>
                <a:uFillTx/>
                <a:latin typeface="Calibri"/>
                <a:ea typeface="+mn-ea"/>
                <a:cs typeface="+mn-cs"/>
              </a:rPr>
              <a:t> </a:t>
            </a:r>
          </a:p>
        </p:txBody>
      </p:sp>
      <p:sp>
        <p:nvSpPr>
          <p:cNvPr id="17" name="Freeform 16"/>
          <p:cNvSpPr/>
          <p:nvPr/>
        </p:nvSpPr>
        <p:spPr>
          <a:xfrm>
            <a:off x="7241462" y="1165413"/>
            <a:ext cx="2142232" cy="3158565"/>
          </a:xfrm>
          <a:custGeom>
            <a:avLst/>
            <a:gdLst>
              <a:gd name="connsiteX0" fmla="*/ 454211 w 1610659"/>
              <a:gd name="connsiteY0" fmla="*/ 0 h 3158565"/>
              <a:gd name="connsiteX1" fmla="*/ 472141 w 1610659"/>
              <a:gd name="connsiteY1" fmla="*/ 806823 h 3158565"/>
              <a:gd name="connsiteX2" fmla="*/ 508000 w 1610659"/>
              <a:gd name="connsiteY2" fmla="*/ 1703294 h 3158565"/>
              <a:gd name="connsiteX3" fmla="*/ 633506 w 1610659"/>
              <a:gd name="connsiteY3" fmla="*/ 2330823 h 3158565"/>
              <a:gd name="connsiteX4" fmla="*/ 974164 w 1610659"/>
              <a:gd name="connsiteY4" fmla="*/ 2743200 h 3158565"/>
              <a:gd name="connsiteX5" fmla="*/ 1476188 w 1610659"/>
              <a:gd name="connsiteY5" fmla="*/ 2958353 h 3158565"/>
              <a:gd name="connsiteX6" fmla="*/ 1547906 w 1610659"/>
              <a:gd name="connsiteY6" fmla="*/ 3137647 h 3158565"/>
              <a:gd name="connsiteX7" fmla="*/ 1099670 w 1610659"/>
              <a:gd name="connsiteY7" fmla="*/ 3083859 h 3158565"/>
              <a:gd name="connsiteX8" fmla="*/ 633506 w 1610659"/>
              <a:gd name="connsiteY8" fmla="*/ 2922494 h 3158565"/>
              <a:gd name="connsiteX9" fmla="*/ 292847 w 1610659"/>
              <a:gd name="connsiteY9" fmla="*/ 2528047 h 3158565"/>
              <a:gd name="connsiteX10" fmla="*/ 95623 w 1610659"/>
              <a:gd name="connsiteY10" fmla="*/ 1792941 h 3158565"/>
              <a:gd name="connsiteX11" fmla="*/ 5976 w 1610659"/>
              <a:gd name="connsiteY11" fmla="*/ 645459 h 3158565"/>
              <a:gd name="connsiteX12" fmla="*/ 59764 w 1610659"/>
              <a:gd name="connsiteY12" fmla="*/ 0 h 315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0659" h="3158565">
                <a:moveTo>
                  <a:pt x="454211" y="0"/>
                </a:moveTo>
                <a:cubicBezTo>
                  <a:pt x="458693" y="261470"/>
                  <a:pt x="463176" y="522941"/>
                  <a:pt x="472141" y="806823"/>
                </a:cubicBezTo>
                <a:cubicBezTo>
                  <a:pt x="481106" y="1090705"/>
                  <a:pt x="481106" y="1449294"/>
                  <a:pt x="508000" y="1703294"/>
                </a:cubicBezTo>
                <a:cubicBezTo>
                  <a:pt x="534894" y="1957294"/>
                  <a:pt x="555812" y="2157505"/>
                  <a:pt x="633506" y="2330823"/>
                </a:cubicBezTo>
                <a:cubicBezTo>
                  <a:pt x="711200" y="2504141"/>
                  <a:pt x="833717" y="2638612"/>
                  <a:pt x="974164" y="2743200"/>
                </a:cubicBezTo>
                <a:cubicBezTo>
                  <a:pt x="1114611" y="2847788"/>
                  <a:pt x="1380564" y="2892612"/>
                  <a:pt x="1476188" y="2958353"/>
                </a:cubicBezTo>
                <a:cubicBezTo>
                  <a:pt x="1571812" y="3024094"/>
                  <a:pt x="1610659" y="3116729"/>
                  <a:pt x="1547906" y="3137647"/>
                </a:cubicBezTo>
                <a:cubicBezTo>
                  <a:pt x="1485153" y="3158565"/>
                  <a:pt x="1252070" y="3119718"/>
                  <a:pt x="1099670" y="3083859"/>
                </a:cubicBezTo>
                <a:cubicBezTo>
                  <a:pt x="947270" y="3048000"/>
                  <a:pt x="767976" y="3015129"/>
                  <a:pt x="633506" y="2922494"/>
                </a:cubicBezTo>
                <a:cubicBezTo>
                  <a:pt x="499036" y="2829859"/>
                  <a:pt x="382494" y="2716306"/>
                  <a:pt x="292847" y="2528047"/>
                </a:cubicBezTo>
                <a:cubicBezTo>
                  <a:pt x="203200" y="2339788"/>
                  <a:pt x="143435" y="2106706"/>
                  <a:pt x="95623" y="1792941"/>
                </a:cubicBezTo>
                <a:cubicBezTo>
                  <a:pt x="47811" y="1479176"/>
                  <a:pt x="11952" y="944282"/>
                  <a:pt x="5976" y="645459"/>
                </a:cubicBezTo>
                <a:cubicBezTo>
                  <a:pt x="0" y="346636"/>
                  <a:pt x="29882" y="173318"/>
                  <a:pt x="59764" y="0"/>
                </a:cubicBezTo>
              </a:path>
            </a:pathLst>
          </a:custGeom>
          <a:ln w="57150">
            <a:solidFill>
              <a:srgbClr val="0000FF"/>
            </a:solidFill>
            <a:prstDash val="sys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4" name="Line 61"/>
          <p:cNvSpPr>
            <a:spLocks noChangeShapeType="1"/>
          </p:cNvSpPr>
          <p:nvPr/>
        </p:nvSpPr>
        <p:spPr bwMode="auto">
          <a:xfrm flipV="1">
            <a:off x="9049886" y="4005064"/>
            <a:ext cx="574639" cy="576064"/>
          </a:xfrm>
          <a:prstGeom prst="line">
            <a:avLst/>
          </a:prstGeom>
          <a:noFill/>
          <a:ln w="57150">
            <a:solidFill>
              <a:srgbClr val="0000FF"/>
            </a:solidFill>
            <a:round/>
            <a:headEnd type="none" w="med" len="med"/>
            <a:tailEnd type="none" w="med" len="med"/>
          </a:ln>
          <a:effectLst>
            <a:outerShdw blurRad="50800" dist="38100" dir="10800000" algn="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11" name="Line 61"/>
          <p:cNvSpPr>
            <a:spLocks noChangeShapeType="1"/>
          </p:cNvSpPr>
          <p:nvPr/>
        </p:nvSpPr>
        <p:spPr bwMode="auto">
          <a:xfrm flipH="1">
            <a:off x="7709062" y="1916832"/>
            <a:ext cx="1245051" cy="576064"/>
          </a:xfrm>
          <a:prstGeom prst="line">
            <a:avLst/>
          </a:prstGeom>
          <a:noFill/>
          <a:ln w="57150">
            <a:solidFill>
              <a:srgbClr val="00FF99"/>
            </a:solidFill>
            <a:round/>
            <a:headEnd/>
            <a:tailEnd type="triangle" w="med" len="med"/>
          </a:ln>
          <a:effectLst>
            <a:outerShdw blurRad="50800" dist="38100" dir="10800000" algn="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18" name="Freeform 17"/>
          <p:cNvSpPr/>
          <p:nvPr/>
        </p:nvSpPr>
        <p:spPr>
          <a:xfrm>
            <a:off x="7893272" y="2814919"/>
            <a:ext cx="286161" cy="17929"/>
          </a:xfrm>
          <a:custGeom>
            <a:avLst/>
            <a:gdLst>
              <a:gd name="connsiteX0" fmla="*/ 215153 w 215153"/>
              <a:gd name="connsiteY0" fmla="*/ 0 h 17929"/>
              <a:gd name="connsiteX1" fmla="*/ 0 w 215153"/>
              <a:gd name="connsiteY1" fmla="*/ 17929 h 17929"/>
            </a:gdLst>
            <a:ahLst/>
            <a:cxnLst>
              <a:cxn ang="0">
                <a:pos x="connsiteX0" y="connsiteY0"/>
              </a:cxn>
              <a:cxn ang="0">
                <a:pos x="connsiteX1" y="connsiteY1"/>
              </a:cxn>
            </a:cxnLst>
            <a:rect l="l" t="t" r="r" b="b"/>
            <a:pathLst>
              <a:path w="215153" h="17929">
                <a:moveTo>
                  <a:pt x="215153" y="0"/>
                </a:moveTo>
                <a:lnTo>
                  <a:pt x="0" y="17929"/>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9" name="Freeform 18"/>
          <p:cNvSpPr/>
          <p:nvPr/>
        </p:nvSpPr>
        <p:spPr>
          <a:xfrm>
            <a:off x="7900609" y="2924945"/>
            <a:ext cx="286161" cy="17929"/>
          </a:xfrm>
          <a:custGeom>
            <a:avLst/>
            <a:gdLst>
              <a:gd name="connsiteX0" fmla="*/ 215153 w 215153"/>
              <a:gd name="connsiteY0" fmla="*/ 0 h 17929"/>
              <a:gd name="connsiteX1" fmla="*/ 0 w 215153"/>
              <a:gd name="connsiteY1" fmla="*/ 17929 h 17929"/>
            </a:gdLst>
            <a:ahLst/>
            <a:cxnLst>
              <a:cxn ang="0">
                <a:pos x="connsiteX0" y="connsiteY0"/>
              </a:cxn>
              <a:cxn ang="0">
                <a:pos x="connsiteX1" y="connsiteY1"/>
              </a:cxn>
            </a:cxnLst>
            <a:rect l="l" t="t" r="r" b="b"/>
            <a:pathLst>
              <a:path w="215153" h="17929">
                <a:moveTo>
                  <a:pt x="215153" y="0"/>
                </a:moveTo>
                <a:lnTo>
                  <a:pt x="0" y="17929"/>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21" name="Line 61"/>
          <p:cNvSpPr>
            <a:spLocks noChangeShapeType="1"/>
          </p:cNvSpPr>
          <p:nvPr/>
        </p:nvSpPr>
        <p:spPr bwMode="auto">
          <a:xfrm>
            <a:off x="4937919" y="1165413"/>
            <a:ext cx="2579597" cy="1327483"/>
          </a:xfrm>
          <a:prstGeom prst="line">
            <a:avLst/>
          </a:prstGeom>
          <a:noFill/>
          <a:ln w="57150">
            <a:solidFill>
              <a:srgbClr val="009900"/>
            </a:solidFill>
            <a:round/>
            <a:headEnd/>
            <a:tailEnd type="triangle" w="med" len="med"/>
          </a:ln>
          <a:effectLst>
            <a:outerShdw blurRad="50800" dist="38100" dir="10800000" algn="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Arial" charset="0"/>
              <a:ea typeface="+mn-ea"/>
              <a:cs typeface="+mn-cs"/>
            </a:endParaRPr>
          </a:p>
        </p:txBody>
      </p:sp>
      <p:sp>
        <p:nvSpPr>
          <p:cNvPr id="22" name="Freeform 21"/>
          <p:cNvSpPr/>
          <p:nvPr/>
        </p:nvSpPr>
        <p:spPr>
          <a:xfrm rot="319988">
            <a:off x="7331794" y="1110667"/>
            <a:ext cx="505618" cy="672119"/>
          </a:xfrm>
          <a:custGeom>
            <a:avLst/>
            <a:gdLst>
              <a:gd name="connsiteX0" fmla="*/ 313765 w 367554"/>
              <a:gd name="connsiteY0" fmla="*/ 89647 h 696259"/>
              <a:gd name="connsiteX1" fmla="*/ 313765 w 367554"/>
              <a:gd name="connsiteY1" fmla="*/ 502024 h 696259"/>
              <a:gd name="connsiteX2" fmla="*/ 242048 w 367554"/>
              <a:gd name="connsiteY2" fmla="*/ 681318 h 696259"/>
              <a:gd name="connsiteX3" fmla="*/ 98612 w 367554"/>
              <a:gd name="connsiteY3" fmla="*/ 412377 h 696259"/>
              <a:gd name="connsiteX4" fmla="*/ 44824 w 367554"/>
              <a:gd name="connsiteY4" fmla="*/ 53788 h 696259"/>
              <a:gd name="connsiteX5" fmla="*/ 367554 w 367554"/>
              <a:gd name="connsiteY5" fmla="*/ 89647 h 69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554" h="696259">
                <a:moveTo>
                  <a:pt x="313765" y="89647"/>
                </a:moveTo>
                <a:cubicBezTo>
                  <a:pt x="319741" y="246529"/>
                  <a:pt x="325718" y="403412"/>
                  <a:pt x="313765" y="502024"/>
                </a:cubicBezTo>
                <a:cubicBezTo>
                  <a:pt x="301812" y="600636"/>
                  <a:pt x="277907" y="696259"/>
                  <a:pt x="242048" y="681318"/>
                </a:cubicBezTo>
                <a:cubicBezTo>
                  <a:pt x="206189" y="666377"/>
                  <a:pt x="131483" y="516965"/>
                  <a:pt x="98612" y="412377"/>
                </a:cubicBezTo>
                <a:cubicBezTo>
                  <a:pt x="65741" y="307789"/>
                  <a:pt x="0" y="107576"/>
                  <a:pt x="44824" y="53788"/>
                </a:cubicBezTo>
                <a:cubicBezTo>
                  <a:pt x="89648" y="0"/>
                  <a:pt x="367554" y="89647"/>
                  <a:pt x="367554" y="89647"/>
                </a:cubicBezTo>
              </a:path>
            </a:pathLst>
          </a:cu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16" name="Freeform 15"/>
          <p:cNvSpPr/>
          <p:nvPr/>
        </p:nvSpPr>
        <p:spPr>
          <a:xfrm>
            <a:off x="7360010" y="1119352"/>
            <a:ext cx="471794" cy="733096"/>
          </a:xfrm>
          <a:custGeom>
            <a:avLst/>
            <a:gdLst>
              <a:gd name="connsiteX0" fmla="*/ 0 w 354723"/>
              <a:gd name="connsiteY0" fmla="*/ 31531 h 733096"/>
              <a:gd name="connsiteX1" fmla="*/ 63062 w 354723"/>
              <a:gd name="connsiteY1" fmla="*/ 488731 h 733096"/>
              <a:gd name="connsiteX2" fmla="*/ 204951 w 354723"/>
              <a:gd name="connsiteY2" fmla="*/ 709448 h 733096"/>
              <a:gd name="connsiteX3" fmla="*/ 331075 w 354723"/>
              <a:gd name="connsiteY3" fmla="*/ 346841 h 733096"/>
              <a:gd name="connsiteX4" fmla="*/ 346841 w 354723"/>
              <a:gd name="connsiteY4" fmla="*/ 0 h 733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723" h="733096">
                <a:moveTo>
                  <a:pt x="0" y="31531"/>
                </a:moveTo>
                <a:cubicBezTo>
                  <a:pt x="14452" y="203638"/>
                  <a:pt x="28904" y="375745"/>
                  <a:pt x="63062" y="488731"/>
                </a:cubicBezTo>
                <a:cubicBezTo>
                  <a:pt x="97220" y="601717"/>
                  <a:pt x="160282" y="733096"/>
                  <a:pt x="204951" y="709448"/>
                </a:cubicBezTo>
                <a:cubicBezTo>
                  <a:pt x="249620" y="685800"/>
                  <a:pt x="307427" y="465082"/>
                  <a:pt x="331075" y="346841"/>
                </a:cubicBezTo>
                <a:cubicBezTo>
                  <a:pt x="354723" y="228600"/>
                  <a:pt x="350782" y="114300"/>
                  <a:pt x="346841" y="0"/>
                </a:cubicBezTo>
              </a:path>
            </a:pathLst>
          </a:custGeom>
          <a:ln w="38100">
            <a:solidFill>
              <a:srgbClr val="00FF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23" name="Freeform 22"/>
          <p:cNvSpPr/>
          <p:nvPr/>
        </p:nvSpPr>
        <p:spPr>
          <a:xfrm>
            <a:off x="7587170" y="1860332"/>
            <a:ext cx="3022986" cy="3373821"/>
          </a:xfrm>
          <a:custGeom>
            <a:avLst/>
            <a:gdLst>
              <a:gd name="connsiteX0" fmla="*/ 2627 w 2272862"/>
              <a:gd name="connsiteY0" fmla="*/ 0 h 3373821"/>
              <a:gd name="connsiteX1" fmla="*/ 18393 w 2272862"/>
              <a:gd name="connsiteY1" fmla="*/ 725214 h 3373821"/>
              <a:gd name="connsiteX2" fmla="*/ 112986 w 2272862"/>
              <a:gd name="connsiteY2" fmla="*/ 1434662 h 3373821"/>
              <a:gd name="connsiteX3" fmla="*/ 412531 w 2272862"/>
              <a:gd name="connsiteY3" fmla="*/ 1923393 h 3373821"/>
              <a:gd name="connsiteX4" fmla="*/ 869731 w 2272862"/>
              <a:gd name="connsiteY4" fmla="*/ 2207172 h 3373821"/>
              <a:gd name="connsiteX5" fmla="*/ 1421524 w 2272862"/>
              <a:gd name="connsiteY5" fmla="*/ 2427890 h 3373821"/>
              <a:gd name="connsiteX6" fmla="*/ 2020613 w 2272862"/>
              <a:gd name="connsiteY6" fmla="*/ 2869324 h 3373821"/>
              <a:gd name="connsiteX7" fmla="*/ 2272862 w 2272862"/>
              <a:gd name="connsiteY7" fmla="*/ 3373821 h 337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2862" h="3373821">
                <a:moveTo>
                  <a:pt x="2627" y="0"/>
                </a:moveTo>
                <a:cubicBezTo>
                  <a:pt x="1313" y="243052"/>
                  <a:pt x="0" y="486104"/>
                  <a:pt x="18393" y="725214"/>
                </a:cubicBezTo>
                <a:cubicBezTo>
                  <a:pt x="36786" y="964324"/>
                  <a:pt x="47296" y="1234966"/>
                  <a:pt x="112986" y="1434662"/>
                </a:cubicBezTo>
                <a:cubicBezTo>
                  <a:pt x="178676" y="1634358"/>
                  <a:pt x="286407" y="1794641"/>
                  <a:pt x="412531" y="1923393"/>
                </a:cubicBezTo>
                <a:cubicBezTo>
                  <a:pt x="538655" y="2052145"/>
                  <a:pt x="701566" y="2123089"/>
                  <a:pt x="869731" y="2207172"/>
                </a:cubicBezTo>
                <a:cubicBezTo>
                  <a:pt x="1037897" y="2291255"/>
                  <a:pt x="1229710" y="2317531"/>
                  <a:pt x="1421524" y="2427890"/>
                </a:cubicBezTo>
                <a:cubicBezTo>
                  <a:pt x="1613338" y="2538249"/>
                  <a:pt x="1878723" y="2711669"/>
                  <a:pt x="2020613" y="2869324"/>
                </a:cubicBezTo>
                <a:cubicBezTo>
                  <a:pt x="2162503" y="3026979"/>
                  <a:pt x="2272862" y="3373821"/>
                  <a:pt x="2272862" y="3373821"/>
                </a:cubicBezTo>
              </a:path>
            </a:pathLst>
          </a:custGeom>
          <a:ln w="38100">
            <a:solidFill>
              <a:srgbClr val="00FF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24" name="TextBox 23"/>
          <p:cNvSpPr txBox="1"/>
          <p:nvPr/>
        </p:nvSpPr>
        <p:spPr>
          <a:xfrm rot="173615">
            <a:off x="5908272" y="1320975"/>
            <a:ext cx="1149278" cy="523220"/>
          </a:xfrm>
          <a:prstGeom prst="rect">
            <a:avLst/>
          </a:prstGeom>
          <a:noFill/>
          <a:effectLst>
            <a:outerShdw blurRad="50800" dist="38100" dir="8100000" algn="tr" rotWithShape="0">
              <a:prstClr val="black">
                <a:alpha val="40000"/>
              </a:prstClr>
            </a:outerShdw>
          </a:effectLst>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Calibri"/>
                <a:ea typeface="+mn-ea"/>
                <a:cs typeface="+mn-cs"/>
              </a:rPr>
              <a:t>L</a:t>
            </a:r>
            <a:r>
              <a:rPr kumimoji="0" lang="en-US" sz="2800" b="1" i="0" u="none" strike="noStrike" kern="1200" cap="none" spc="0" normalizeH="0" baseline="0" noProof="0" dirty="0">
                <a:ln>
                  <a:noFill/>
                </a:ln>
                <a:solidFill>
                  <a:srgbClr val="0000FF"/>
                </a:solidFill>
                <a:effectLst/>
                <a:uLnTx/>
                <a:uFillTx/>
                <a:latin typeface="Arial" pitchFamily="34" charset="0"/>
                <a:ea typeface="+mn-ea"/>
                <a:cs typeface="Arial" pitchFamily="34" charset="0"/>
              </a:rPr>
              <a:t>1</a:t>
            </a:r>
            <a:endParaRPr kumimoji="0" lang="ar-SA" sz="2800" b="1" i="0" u="none" strike="noStrike" kern="1200" cap="none" spc="0" normalizeH="0" baseline="0" noProof="0" dirty="0">
              <a:ln>
                <a:noFill/>
              </a:ln>
              <a:solidFill>
                <a:srgbClr val="0000FF"/>
              </a:solidFill>
              <a:effectLst/>
              <a:uLnTx/>
              <a:uFillTx/>
              <a:latin typeface="Arial" pitchFamily="34" charset="0"/>
              <a:ea typeface="+mn-ea"/>
              <a:cs typeface="Arial" pitchFamily="34" charset="0"/>
            </a:endParaRPr>
          </a:p>
        </p:txBody>
      </p:sp>
      <p:sp>
        <p:nvSpPr>
          <p:cNvPr id="2" name="Rectangle 1"/>
          <p:cNvSpPr/>
          <p:nvPr/>
        </p:nvSpPr>
        <p:spPr>
          <a:xfrm>
            <a:off x="61119" y="381000"/>
            <a:ext cx="5562600" cy="21118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Rectangle 24"/>
          <p:cNvSpPr/>
          <p:nvPr/>
        </p:nvSpPr>
        <p:spPr>
          <a:xfrm>
            <a:off x="61119" y="381000"/>
            <a:ext cx="5635967" cy="2062103"/>
          </a:xfrm>
          <a:prstGeom prst="rect">
            <a:avLst/>
          </a:prstGeom>
          <a:noFill/>
          <a:effectLst>
            <a:outerShdw blurRad="50800" dist="38100" dir="8100000" algn="tr" rotWithShape="0">
              <a:prstClr val="black">
                <a:alpha val="40000"/>
              </a:prstClr>
            </a:outerShdw>
          </a:effectLst>
        </p:spPr>
        <p:txBody>
          <a:bodyPr wrap="square">
            <a:spAutoFit/>
          </a:bodyPr>
          <a:lstStyle/>
          <a:p>
            <a:pPr marL="0" marR="0" lvl="0" indent="0" defTabSz="914400" rtl="1"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The subarachnoid space extends downwards to the level of 2</a:t>
            </a:r>
            <a:r>
              <a:rPr kumimoji="0" lang="en-US" sz="3200" b="1" i="0" u="none" strike="noStrike" kern="1200" cap="none" spc="0" normalizeH="0" baseline="30000" noProof="0" dirty="0">
                <a:ln>
                  <a:noFill/>
                </a:ln>
                <a:solidFill>
                  <a:srgbClr val="FF0000"/>
                </a:solidFill>
                <a:effectLst/>
                <a:uLnTx/>
                <a:uFillTx/>
                <a:latin typeface="Calibri"/>
                <a:ea typeface="+mn-ea"/>
                <a:cs typeface="+mn-cs"/>
              </a:rPr>
              <a:t>nd</a:t>
            </a:r>
            <a:r>
              <a:rPr kumimoji="0" lang="en-US" sz="3200" b="1" i="0" u="none" strike="noStrike" kern="1200" cap="none" spc="0" normalizeH="0" baseline="0" noProof="0" dirty="0">
                <a:ln>
                  <a:noFill/>
                </a:ln>
                <a:solidFill>
                  <a:srgbClr val="FF0000"/>
                </a:solidFill>
                <a:effectLst/>
                <a:uLnTx/>
                <a:uFillTx/>
                <a:latin typeface="Calibri"/>
                <a:ea typeface="+mn-ea"/>
                <a:cs typeface="+mn-cs"/>
              </a:rPr>
              <a:t> </a:t>
            </a:r>
            <a:r>
              <a:rPr kumimoji="0" lang="en-US" sz="3200" b="1" i="0" u="none" strike="noStrike" kern="1200" cap="none" spc="0" normalizeH="0" baseline="0" noProof="0" dirty="0" smtClean="0">
                <a:ln>
                  <a:noFill/>
                </a:ln>
                <a:solidFill>
                  <a:srgbClr val="FF0000"/>
                </a:solidFill>
                <a:effectLst/>
                <a:uLnTx/>
                <a:uFillTx/>
                <a:latin typeface="Calibri"/>
                <a:ea typeface="+mn-ea"/>
                <a:cs typeface="+mn-cs"/>
              </a:rPr>
              <a:t>sacral vertebrae </a:t>
            </a:r>
            <a:r>
              <a:rPr kumimoji="0" lang="en-US" sz="3200" b="1" i="0" u="none" strike="noStrike" kern="1200" cap="none" spc="0" normalizeH="0" baseline="0" noProof="0" dirty="0">
                <a:ln>
                  <a:noFill/>
                </a:ln>
                <a:solidFill>
                  <a:srgbClr val="FF0000"/>
                </a:solidFill>
                <a:effectLst/>
                <a:uLnTx/>
                <a:uFillTx/>
                <a:latin typeface="Calibri"/>
                <a:ea typeface="+mn-ea"/>
                <a:cs typeface="+mn-cs"/>
              </a:rPr>
              <a:t>around cauda equina forming </a:t>
            </a:r>
            <a:r>
              <a:rPr kumimoji="0" lang="en-US" sz="3200" b="1" i="0" u="none" strike="noStrike" kern="1200" cap="none" spc="0" normalizeH="0" baseline="0" noProof="0" dirty="0">
                <a:ln>
                  <a:noFill/>
                </a:ln>
                <a:solidFill>
                  <a:srgbClr val="009900"/>
                </a:solidFill>
                <a:effectLst/>
                <a:uLnTx/>
                <a:uFillTx/>
                <a:latin typeface="Calibri"/>
                <a:ea typeface="+mn-ea"/>
                <a:cs typeface="+mn-cs"/>
              </a:rPr>
              <a:t>lumbar cistern</a:t>
            </a:r>
          </a:p>
        </p:txBody>
      </p:sp>
      <p:sp>
        <p:nvSpPr>
          <p:cNvPr id="26" name="Rectangle 25"/>
          <p:cNvSpPr/>
          <p:nvPr/>
        </p:nvSpPr>
        <p:spPr>
          <a:xfrm>
            <a:off x="61119" y="2973288"/>
            <a:ext cx="5562600" cy="21118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p:nvSpPr>
        <p:spPr>
          <a:xfrm>
            <a:off x="77583" y="2967097"/>
            <a:ext cx="5546136" cy="2062103"/>
          </a:xfrm>
          <a:prstGeom prst="rect">
            <a:avLst/>
          </a:prstGeom>
          <a:noFill/>
          <a:effectLst>
            <a:outerShdw blurRad="50800" dist="38100" dir="8100000" algn="tr" rotWithShape="0">
              <a:prstClr val="black">
                <a:alpha val="40000"/>
              </a:prstClr>
            </a:outerShdw>
          </a:effectLst>
        </p:spPr>
        <p:txBody>
          <a:bodyPr wrap="square">
            <a:spAutoFit/>
          </a:bodyPr>
          <a:lstStyle/>
          <a:p>
            <a:pPr marL="0" marR="0" lvl="0" indent="0" defTabSz="914400" rtl="1"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Calibri"/>
                <a:ea typeface="+mn-ea"/>
                <a:cs typeface="+mn-cs"/>
              </a:rPr>
              <a:t>The </a:t>
            </a:r>
            <a:r>
              <a:rPr kumimoji="0" lang="en-US" sz="3200" b="1" i="0" u="none" strike="noStrike" kern="1200" cap="none" spc="0" normalizeH="0" baseline="0" noProof="0" dirty="0" err="1" smtClean="0">
                <a:ln>
                  <a:noFill/>
                </a:ln>
                <a:solidFill>
                  <a:srgbClr val="0000FF"/>
                </a:solidFill>
                <a:effectLst/>
                <a:uLnTx/>
                <a:uFillTx/>
                <a:latin typeface="Calibri"/>
                <a:ea typeface="+mn-ea"/>
                <a:cs typeface="+mn-cs"/>
              </a:rPr>
              <a:t>dura</a:t>
            </a:r>
            <a:r>
              <a:rPr kumimoji="0" lang="en-US" sz="3200" b="1" i="0" u="none" strike="noStrike" kern="1200" cap="none" spc="0" normalizeH="0" baseline="0" noProof="0" dirty="0" smtClean="0">
                <a:ln>
                  <a:noFill/>
                </a:ln>
                <a:solidFill>
                  <a:srgbClr val="0000FF"/>
                </a:solidFill>
                <a:effectLst/>
                <a:uLnTx/>
                <a:uFillTx/>
                <a:latin typeface="Calibri"/>
                <a:ea typeface="+mn-ea"/>
                <a:cs typeface="+mn-cs"/>
              </a:rPr>
              <a:t> </a:t>
            </a:r>
            <a:r>
              <a:rPr kumimoji="0" lang="en-US" sz="3200" b="1" i="0" u="none" strike="noStrike" kern="1200" cap="none" spc="0" normalizeH="0" baseline="0" noProof="0" dirty="0">
                <a:ln>
                  <a:noFill/>
                </a:ln>
                <a:solidFill>
                  <a:srgbClr val="0000FF"/>
                </a:solidFill>
                <a:effectLst/>
                <a:uLnTx/>
                <a:uFillTx/>
                <a:latin typeface="Calibri"/>
                <a:ea typeface="+mn-ea"/>
                <a:cs typeface="+mn-cs"/>
              </a:rPr>
              <a:t>and arachnoid extend below the lower end of spinal cord to the level of 2</a:t>
            </a:r>
            <a:r>
              <a:rPr kumimoji="0" lang="en-US" sz="3200" b="1" i="0" u="none" strike="noStrike" kern="1200" cap="none" spc="0" normalizeH="0" baseline="30000" noProof="0" dirty="0">
                <a:ln>
                  <a:noFill/>
                </a:ln>
                <a:solidFill>
                  <a:srgbClr val="0000FF"/>
                </a:solidFill>
                <a:effectLst/>
                <a:uLnTx/>
                <a:uFillTx/>
                <a:latin typeface="Calibri"/>
                <a:ea typeface="+mn-ea"/>
                <a:cs typeface="+mn-cs"/>
              </a:rPr>
              <a:t>nd</a:t>
            </a:r>
            <a:r>
              <a:rPr kumimoji="0" lang="en-US" sz="3200" b="1" i="0" u="none" strike="noStrike" kern="1200" cap="none" spc="0" normalizeH="0" baseline="0" noProof="0" dirty="0">
                <a:ln>
                  <a:noFill/>
                </a:ln>
                <a:solidFill>
                  <a:srgbClr val="0000FF"/>
                </a:solidFill>
                <a:effectLst/>
                <a:uLnTx/>
                <a:uFillTx/>
                <a:latin typeface="Calibri"/>
                <a:ea typeface="+mn-ea"/>
                <a:cs typeface="+mn-cs"/>
              </a:rPr>
              <a:t> </a:t>
            </a:r>
            <a:r>
              <a:rPr lang="en-US" sz="3200" b="1" dirty="0" smtClean="0">
                <a:solidFill>
                  <a:srgbClr val="0000FF"/>
                </a:solidFill>
                <a:latin typeface="Calibri"/>
              </a:rPr>
              <a:t>sacral vertebrae</a:t>
            </a:r>
            <a:r>
              <a:rPr kumimoji="0" lang="en-US" sz="3200" b="1" i="0" u="none" strike="noStrike" kern="1200" cap="none" spc="0" normalizeH="0" baseline="0" noProof="0" dirty="0" smtClean="0">
                <a:ln>
                  <a:noFill/>
                </a:ln>
                <a:solidFill>
                  <a:srgbClr val="0000FF"/>
                </a:solidFill>
                <a:effectLst/>
                <a:uLnTx/>
                <a:uFillTx/>
                <a:latin typeface="Calibri"/>
                <a:ea typeface="+mn-ea"/>
                <a:cs typeface="+mn-cs"/>
              </a:rPr>
              <a:t> </a:t>
            </a:r>
            <a:endParaRPr kumimoji="0" lang="en-US" sz="3200" b="1" i="0" u="none" strike="noStrike" kern="1200" cap="none" spc="0" normalizeH="0" baseline="0" noProof="0" dirty="0">
              <a:ln>
                <a:noFill/>
              </a:ln>
              <a:solidFill>
                <a:srgbClr val="0000FF"/>
              </a:solidFill>
              <a:effectLst/>
              <a:uLnTx/>
              <a:uFillTx/>
              <a:latin typeface="Calibri"/>
              <a:ea typeface="+mn-ea"/>
              <a:cs typeface="+mn-cs"/>
            </a:endParaRPr>
          </a:p>
        </p:txBody>
      </p:sp>
      <p:sp>
        <p:nvSpPr>
          <p:cNvPr id="4" name="Rectangle 3"/>
          <p:cNvSpPr/>
          <p:nvPr/>
        </p:nvSpPr>
        <p:spPr>
          <a:xfrm>
            <a:off x="77583" y="5517232"/>
            <a:ext cx="5619503" cy="8835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TextBox 4"/>
          <p:cNvSpPr txBox="1"/>
          <p:nvPr/>
        </p:nvSpPr>
        <p:spPr>
          <a:xfrm>
            <a:off x="77583" y="5517232"/>
            <a:ext cx="5546136" cy="954107"/>
          </a:xfrm>
          <a:prstGeom prst="rect">
            <a:avLst/>
          </a:prstGeom>
          <a:noFill/>
        </p:spPr>
        <p:txBody>
          <a:bodyPr wrap="square" rtlCol="0">
            <a:spAutoFit/>
          </a:bodyPr>
          <a:lstStyle/>
          <a:p>
            <a:pPr marL="285750" indent="-285750">
              <a:buFont typeface="Wingdings" pitchFamily="2" charset="2"/>
              <a:buChar char="q"/>
            </a:pPr>
            <a:r>
              <a:rPr lang="en-US" sz="2800" b="1" dirty="0" smtClean="0">
                <a:solidFill>
                  <a:srgbClr val="FF0000"/>
                </a:solidFill>
              </a:rPr>
              <a:t>The highest </a:t>
            </a:r>
            <a:r>
              <a:rPr lang="en-US" sz="2800" b="1" dirty="0" smtClean="0"/>
              <a:t>point of the iliac crest at L4</a:t>
            </a:r>
            <a:endParaRPr lang="en-US" sz="2800" b="1" dirty="0"/>
          </a:p>
        </p:txBody>
      </p:sp>
    </p:spTree>
    <p:extLst>
      <p:ext uri="{BB962C8B-B14F-4D97-AF65-F5344CB8AC3E}">
        <p14:creationId xmlns:p14="http://schemas.microsoft.com/office/powerpoint/2010/main" val="246399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1000"/>
                                        <p:tgtEl>
                                          <p:spTgt spid="2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1000"/>
                                        <p:tgtEl>
                                          <p:spTgt spid="16"/>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1000"/>
                                        <p:tgtEl>
                                          <p:spTgt spid="23"/>
                                        </p:tgtEl>
                                      </p:cBhvr>
                                    </p:animEffect>
                                  </p:childTnLst>
                                </p:cTn>
                              </p:par>
                            </p:childTnLst>
                          </p:cTn>
                        </p:par>
                        <p:par>
                          <p:cTn id="16" fill="hold">
                            <p:stCondLst>
                              <p:cond delay="3000"/>
                            </p:stCondLst>
                            <p:childTnLst>
                              <p:par>
                                <p:cTn id="17" presetID="23" presetClass="entr" presetSubtype="16"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1000"/>
                                        <p:tgtEl>
                                          <p:spTgt spid="20"/>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1000"/>
                                        <p:tgtEl>
                                          <p:spTgt spid="14"/>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1000"/>
                                        <p:tgtEl>
                                          <p:spTgt spid="7"/>
                                        </p:tgtEl>
                                      </p:cBhvr>
                                    </p:animEffect>
                                  </p:childTnLst>
                                </p:cTn>
                              </p:par>
                            </p:childTnLst>
                          </p:cTn>
                        </p:par>
                        <p:par>
                          <p:cTn id="37" fill="hold">
                            <p:stCondLst>
                              <p:cond delay="3000"/>
                            </p:stCondLst>
                            <p:childTnLst>
                              <p:par>
                                <p:cTn id="38" presetID="22" presetClass="entr" presetSubtype="4"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1000"/>
                                        <p:tgtEl>
                                          <p:spTgt spid="8"/>
                                        </p:tgtEl>
                                      </p:cBhvr>
                                    </p:animEffect>
                                  </p:childTnLst>
                                </p:cTn>
                              </p:par>
                            </p:childTnLst>
                          </p:cTn>
                        </p:par>
                        <p:par>
                          <p:cTn id="41" fill="hold">
                            <p:stCondLst>
                              <p:cond delay="4000"/>
                            </p:stCondLst>
                            <p:childTnLst>
                              <p:par>
                                <p:cTn id="42" presetID="22" presetClass="entr" presetSubtype="1"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up)">
                                      <p:cBhvr>
                                        <p:cTn id="44" dur="10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1000"/>
                                        <p:tgtEl>
                                          <p:spTgt spid="10"/>
                                        </p:tgtEl>
                                      </p:cBhvr>
                                    </p:animEffect>
                                  </p:childTnLst>
                                </p:cTn>
                              </p:par>
                            </p:childTnLst>
                          </p:cTn>
                        </p:par>
                        <p:par>
                          <p:cTn id="50" fill="hold">
                            <p:stCondLst>
                              <p:cond delay="1000"/>
                            </p:stCondLst>
                            <p:childTnLst>
                              <p:par>
                                <p:cTn id="51" presetID="22" presetClass="entr" presetSubtype="2" fill="hold"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right)">
                                      <p:cBhvr>
                                        <p:cTn id="53" dur="10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1000"/>
                                        <p:tgtEl>
                                          <p:spTgt spid="25"/>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left)">
                                      <p:cBhvr>
                                        <p:cTn id="62"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animBg="1"/>
      <p:bldP spid="17" grpId="0" animBg="1"/>
      <p:bldP spid="22" grpId="0" animBg="1"/>
      <p:bldP spid="16" grpId="0" animBg="1"/>
      <p:bldP spid="23" grpId="0" animBg="1"/>
      <p:bldP spid="24" grpId="0"/>
      <p:bldP spid="25"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عنوان 1"/>
          <p:cNvSpPr>
            <a:spLocks noGrp="1"/>
          </p:cNvSpPr>
          <p:nvPr>
            <p:ph type="title"/>
          </p:nvPr>
        </p:nvSpPr>
        <p:spPr>
          <a:xfrm>
            <a:off x="615422" y="26977"/>
            <a:ext cx="10945654" cy="640482"/>
          </a:xfrm>
        </p:spPr>
        <p:txBody>
          <a:bodyPr>
            <a:normAutofit fontScale="90000"/>
          </a:bodyPr>
          <a:lstStyle/>
          <a:p>
            <a:pPr rtl="0"/>
            <a:r>
              <a:rPr lang="en-US" altLang="en-US" sz="4000" b="1" dirty="0">
                <a:solidFill>
                  <a:srgbClr val="0000FF"/>
                </a:solidFill>
                <a:cs typeface="Times New Roman" panose="02020603050405020304" pitchFamily="18" charset="0"/>
              </a:rPr>
              <a:t>Meningeal spaces of the spinal cord</a:t>
            </a:r>
            <a:endParaRPr lang="ar-EG" altLang="en-US" sz="4000" dirty="0">
              <a:solidFill>
                <a:srgbClr val="0000FF"/>
              </a:solidFill>
            </a:endParaRPr>
          </a:p>
        </p:txBody>
      </p:sp>
      <p:sp>
        <p:nvSpPr>
          <p:cNvPr id="3" name="عنصر نائب للمحتوى 2"/>
          <p:cNvSpPr>
            <a:spLocks noGrp="1"/>
          </p:cNvSpPr>
          <p:nvPr>
            <p:ph idx="1"/>
          </p:nvPr>
        </p:nvSpPr>
        <p:spPr>
          <a:xfrm>
            <a:off x="40198" y="653516"/>
            <a:ext cx="8707721" cy="6204484"/>
          </a:xfrm>
        </p:spPr>
        <p:txBody>
          <a:bodyPr>
            <a:normAutofit/>
          </a:bodyPr>
          <a:lstStyle/>
          <a:p>
            <a:pPr algn="l" rtl="0"/>
            <a:r>
              <a:rPr lang="en-US" altLang="en-US" sz="2400" b="1" dirty="0">
                <a:solidFill>
                  <a:srgbClr val="C00000"/>
                </a:solidFill>
                <a:latin typeface="Arial" panose="020B0604020202020204" pitchFamily="34" charset="0"/>
                <a:cs typeface="Arial" panose="020B0604020202020204" pitchFamily="34" charset="0"/>
              </a:rPr>
              <a:t>Epidural (extradural) space </a:t>
            </a:r>
            <a:r>
              <a:rPr lang="en-US" altLang="en-US" sz="2400" dirty="0">
                <a:latin typeface="Arial" panose="020B0604020202020204" pitchFamily="34" charset="0"/>
                <a:cs typeface="Arial" panose="020B0604020202020204" pitchFamily="34" charset="0"/>
              </a:rPr>
              <a:t>outside dura matter</a:t>
            </a:r>
            <a:r>
              <a:rPr lang="en-US" altLang="en-US" sz="2400" b="1" dirty="0">
                <a:latin typeface="Arial" panose="020B0604020202020204" pitchFamily="34" charset="0"/>
                <a:cs typeface="Arial" panose="020B0604020202020204" pitchFamily="34" charset="0"/>
              </a:rPr>
              <a:t>,</a:t>
            </a:r>
            <a:r>
              <a:rPr lang="en-US" altLang="en-US" sz="2400" dirty="0">
                <a:latin typeface="Arial" panose="020B0604020202020204" pitchFamily="34" charset="0"/>
                <a:cs typeface="Arial" panose="020B0604020202020204" pitchFamily="34" charset="0"/>
              </a:rPr>
              <a:t>  contains:</a:t>
            </a:r>
          </a:p>
          <a:p>
            <a:pPr algn="l" rtl="0">
              <a:buNone/>
            </a:pPr>
            <a:r>
              <a:rPr lang="en-US" altLang="en-US" sz="2400" dirty="0">
                <a:latin typeface="Arial" panose="020B0604020202020204" pitchFamily="34" charset="0"/>
                <a:cs typeface="Arial" panose="020B0604020202020204" pitchFamily="34" charset="0"/>
              </a:rPr>
              <a:t> 		</a:t>
            </a:r>
            <a:r>
              <a:rPr lang="en-US" altLang="en-US" sz="2400" dirty="0">
                <a:solidFill>
                  <a:srgbClr val="0000FF"/>
                </a:solidFill>
                <a:latin typeface="Arial" panose="020B0604020202020204" pitchFamily="34" charset="0"/>
                <a:cs typeface="Arial" panose="020B0604020202020204" pitchFamily="34" charset="0"/>
              </a:rPr>
              <a:t>a- Loose areolar tissue.</a:t>
            </a:r>
          </a:p>
          <a:p>
            <a:pPr algn="l" rtl="0">
              <a:buNone/>
            </a:pPr>
            <a:r>
              <a:rPr lang="en-US" altLang="en-US" sz="2400" dirty="0">
                <a:solidFill>
                  <a:srgbClr val="0000FF"/>
                </a:solidFill>
                <a:latin typeface="Arial" panose="020B0604020202020204" pitchFamily="34" charset="0"/>
                <a:cs typeface="Arial" panose="020B0604020202020204" pitchFamily="34" charset="0"/>
              </a:rPr>
              <a:t>		b- Internal vertebral venous plexus.</a:t>
            </a:r>
          </a:p>
          <a:p>
            <a:pPr algn="l" rtl="0"/>
            <a:r>
              <a:rPr lang="en-US" altLang="en-US" sz="2400" b="1" dirty="0">
                <a:solidFill>
                  <a:srgbClr val="C00000"/>
                </a:solidFill>
                <a:latin typeface="Arial" panose="020B0604020202020204" pitchFamily="34" charset="0"/>
                <a:cs typeface="Arial" panose="020B0604020202020204" pitchFamily="34" charset="0"/>
              </a:rPr>
              <a:t>Subdural space</a:t>
            </a:r>
            <a:r>
              <a:rPr lang="en-US" altLang="en-US" sz="2400" b="1" dirty="0">
                <a:latin typeface="Arial" panose="020B0604020202020204" pitchFamily="34" charset="0"/>
                <a:cs typeface="Arial" panose="020B0604020202020204" pitchFamily="34" charset="0"/>
              </a:rPr>
              <a:t>;</a:t>
            </a:r>
            <a:r>
              <a:rPr lang="en-US" altLang="en-US" sz="2400" dirty="0">
                <a:latin typeface="Arial" panose="020B0604020202020204" pitchFamily="34" charset="0"/>
                <a:cs typeface="Arial" panose="020B0604020202020204" pitchFamily="34" charset="0"/>
              </a:rPr>
              <a:t> between dura and arachnoid matter, contains small amount of </a:t>
            </a:r>
            <a:r>
              <a:rPr lang="en-US" altLang="en-US" sz="2400" dirty="0">
                <a:solidFill>
                  <a:srgbClr val="0000FF"/>
                </a:solidFill>
                <a:latin typeface="Arial" panose="020B0604020202020204" pitchFamily="34" charset="0"/>
                <a:cs typeface="Arial" panose="020B0604020202020204" pitchFamily="34" charset="0"/>
              </a:rPr>
              <a:t>serous fluid </a:t>
            </a:r>
            <a:r>
              <a:rPr lang="en-US" altLang="en-US" sz="2400" dirty="0">
                <a:latin typeface="Arial" panose="020B0604020202020204" pitchFamily="34" charset="0"/>
                <a:cs typeface="Arial" panose="020B0604020202020204" pitchFamily="34" charset="0"/>
              </a:rPr>
              <a:t>to moisten the surfaces.</a:t>
            </a:r>
          </a:p>
          <a:p>
            <a:pPr algn="l" rtl="0"/>
            <a:r>
              <a:rPr lang="en-US" altLang="en-US" sz="2400" b="1" dirty="0">
                <a:solidFill>
                  <a:srgbClr val="C00000"/>
                </a:solidFill>
                <a:latin typeface="Arial" panose="020B0604020202020204" pitchFamily="34" charset="0"/>
                <a:cs typeface="Arial" panose="020B0604020202020204" pitchFamily="34" charset="0"/>
              </a:rPr>
              <a:t>Subarachnoid space</a:t>
            </a:r>
            <a:r>
              <a:rPr lang="en-US" altLang="en-US" sz="2400" dirty="0">
                <a:latin typeface="Arial" panose="020B0604020202020204" pitchFamily="34" charset="0"/>
                <a:cs typeface="Arial" panose="020B0604020202020204" pitchFamily="34" charset="0"/>
              </a:rPr>
              <a:t>; between arachnoid and pia matter contains</a:t>
            </a:r>
            <a:r>
              <a:rPr lang="en-US" altLang="en-US" sz="2400" b="1" dirty="0">
                <a:latin typeface="Arial" panose="020B0604020202020204" pitchFamily="34" charset="0"/>
                <a:cs typeface="Arial" panose="020B0604020202020204" pitchFamily="34" charset="0"/>
              </a:rPr>
              <a:t>;</a:t>
            </a:r>
            <a:endParaRPr lang="en-US" altLang="en-US" sz="2400" dirty="0">
              <a:latin typeface="Arial" panose="020B0604020202020204" pitchFamily="34" charset="0"/>
              <a:cs typeface="Arial" panose="020B0604020202020204" pitchFamily="34" charset="0"/>
            </a:endParaRPr>
          </a:p>
          <a:p>
            <a:pPr algn="l" rtl="0">
              <a:buFont typeface="Arial" panose="020B0604020202020204" pitchFamily="34" charset="0"/>
              <a:buNone/>
            </a:pPr>
            <a:r>
              <a:rPr lang="en-US" altLang="en-US" sz="2400" dirty="0">
                <a:latin typeface="Arial" panose="020B0604020202020204" pitchFamily="34" charset="0"/>
                <a:cs typeface="Arial" panose="020B0604020202020204" pitchFamily="34" charset="0"/>
              </a:rPr>
              <a:t>	</a:t>
            </a:r>
            <a:r>
              <a:rPr lang="en-US" altLang="en-US" sz="2400" dirty="0">
                <a:solidFill>
                  <a:srgbClr val="0000FF"/>
                </a:solidFill>
                <a:latin typeface="Arial" panose="020B0604020202020204" pitchFamily="34" charset="0"/>
                <a:cs typeface="Arial" panose="020B0604020202020204" pitchFamily="34" charset="0"/>
              </a:rPr>
              <a:t>1- Cerebrospinal fluid (CSF). </a:t>
            </a:r>
          </a:p>
          <a:p>
            <a:pPr algn="l" rtl="0">
              <a:buFont typeface="Arial" panose="020B0604020202020204" pitchFamily="34" charset="0"/>
              <a:buNone/>
            </a:pPr>
            <a:r>
              <a:rPr lang="en-US" altLang="en-US" sz="2400" dirty="0">
                <a:latin typeface="Arial" panose="020B0604020202020204" pitchFamily="34" charset="0"/>
                <a:cs typeface="Arial" panose="020B0604020202020204" pitchFamily="34" charset="0"/>
              </a:rPr>
              <a:t>	</a:t>
            </a:r>
            <a:r>
              <a:rPr lang="en-US" altLang="en-US" sz="2400" dirty="0">
                <a:solidFill>
                  <a:srgbClr val="0000FF"/>
                </a:solidFill>
                <a:latin typeface="Arial" panose="020B0604020202020204" pitchFamily="34" charset="0"/>
                <a:cs typeface="Arial" panose="020B0604020202020204" pitchFamily="34" charset="0"/>
              </a:rPr>
              <a:t>2- Roots of the spinal nerves </a:t>
            </a:r>
            <a:endParaRPr lang="en-US" altLang="en-US" sz="2400" dirty="0" smtClean="0">
              <a:solidFill>
                <a:srgbClr val="0000FF"/>
              </a:solidFill>
              <a:latin typeface="Arial" panose="020B0604020202020204" pitchFamily="34" charset="0"/>
              <a:cs typeface="Arial" panose="020B0604020202020204" pitchFamily="34" charset="0"/>
            </a:endParaRPr>
          </a:p>
          <a:p>
            <a:pPr algn="l" rtl="0">
              <a:buFont typeface="Arial" panose="020B0604020202020204" pitchFamily="34" charset="0"/>
              <a:buNone/>
            </a:pPr>
            <a:r>
              <a:rPr lang="en-US" altLang="en-US" sz="2400" dirty="0">
                <a:latin typeface="Arial" panose="020B0604020202020204" pitchFamily="34" charset="0"/>
                <a:cs typeface="Arial" panose="020B0604020202020204" pitchFamily="34" charset="0"/>
              </a:rPr>
              <a:t>	</a:t>
            </a:r>
            <a:r>
              <a:rPr lang="en-US" altLang="en-US" sz="2400" dirty="0">
                <a:solidFill>
                  <a:srgbClr val="0000FF"/>
                </a:solidFill>
                <a:latin typeface="Arial" panose="020B0604020202020204" pitchFamily="34" charset="0"/>
                <a:cs typeface="Arial" panose="020B0604020202020204" pitchFamily="34" charset="0"/>
              </a:rPr>
              <a:t>3- Blood vessels of the spinal cord</a:t>
            </a:r>
            <a:r>
              <a:rPr lang="en-US" altLang="en-US" sz="2400" dirty="0">
                <a:latin typeface="Arial" panose="020B0604020202020204" pitchFamily="34" charset="0"/>
                <a:cs typeface="Arial" panose="020B0604020202020204" pitchFamily="34" charset="0"/>
              </a:rPr>
              <a:t>.</a:t>
            </a:r>
          </a:p>
          <a:p>
            <a:pPr marL="0" marR="0" indent="0" algn="l" rtl="0">
              <a:lnSpc>
                <a:spcPct val="125000"/>
              </a:lnSpc>
              <a:spcBef>
                <a:spcPts val="0"/>
              </a:spcBef>
              <a:spcAft>
                <a:spcPts val="0"/>
              </a:spcAft>
              <a:tabLst>
                <a:tab pos="259080" algn="l"/>
                <a:tab pos="259080" algn="l"/>
                <a:tab pos="6057900" algn="r"/>
              </a:tabLst>
            </a:pPr>
            <a:r>
              <a:rPr lang="en-US" sz="2400" dirty="0">
                <a:latin typeface="Arial" panose="020B0604020202020204" pitchFamily="34" charset="0"/>
                <a:ea typeface="Times New Roman" panose="02020603050405020304" pitchFamily="18" charset="0"/>
                <a:cs typeface="Arial" panose="020B0604020202020204" pitchFamily="34" charset="0"/>
              </a:rPr>
              <a:t> The lower part of the </a:t>
            </a:r>
            <a:r>
              <a:rPr lang="en-US" sz="2400" dirty="0" err="1">
                <a:latin typeface="Arial" panose="020B0604020202020204" pitchFamily="34" charset="0"/>
                <a:ea typeface="Times New Roman" panose="02020603050405020304" pitchFamily="18" charset="0"/>
                <a:cs typeface="Arial" panose="020B0604020202020204" pitchFamily="34" charset="0"/>
              </a:rPr>
              <a:t>subarachonoid</a:t>
            </a:r>
            <a:r>
              <a:rPr lang="en-US" sz="2400" dirty="0">
                <a:latin typeface="Arial" panose="020B0604020202020204" pitchFamily="34" charset="0"/>
                <a:ea typeface="Times New Roman" panose="02020603050405020304" pitchFamily="18" charset="0"/>
                <a:cs typeface="Arial" panose="020B0604020202020204" pitchFamily="34" charset="0"/>
              </a:rPr>
              <a:t> space below L1 is thickened and called </a:t>
            </a:r>
            <a:r>
              <a:rPr lang="en-US" sz="2400" b="1" dirty="0">
                <a:solidFill>
                  <a:srgbClr val="0000FF"/>
                </a:solidFill>
                <a:latin typeface="Arial" panose="020B0604020202020204" pitchFamily="34" charset="0"/>
                <a:ea typeface="Times New Roman" panose="02020603050405020304" pitchFamily="18" charset="0"/>
                <a:cs typeface="Arial" panose="020B0604020202020204" pitchFamily="34" charset="0"/>
              </a:rPr>
              <a:t>lumbar cisterna</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smtClean="0">
                <a:latin typeface="Arial" panose="020B0604020202020204" pitchFamily="34" charset="0"/>
                <a:ea typeface="Times New Roman" panose="02020603050405020304" pitchFamily="18" charset="0"/>
                <a:cs typeface="Arial" panose="020B0604020202020204" pitchFamily="34" charset="0"/>
              </a:rPr>
              <a:t>contains </a:t>
            </a:r>
            <a:r>
              <a:rPr lang="en-US" sz="2400" b="1"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cauda</a:t>
            </a:r>
            <a:r>
              <a:rPr lang="en-US" sz="24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solidFill>
                  <a:srgbClr val="FF0000"/>
                </a:solidFill>
                <a:latin typeface="Arial" panose="020B0604020202020204" pitchFamily="34" charset="0"/>
                <a:ea typeface="Times New Roman" panose="02020603050405020304" pitchFamily="18" charset="0"/>
                <a:cs typeface="Arial" panose="020B0604020202020204" pitchFamily="34" charset="0"/>
              </a:rPr>
              <a:t>equina</a:t>
            </a:r>
            <a:r>
              <a:rPr lang="en-US" sz="24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dirty="0" smtClean="0">
                <a:latin typeface="Arial" panose="020B0604020202020204" pitchFamily="34" charset="0"/>
                <a:ea typeface="Times New Roman" panose="02020603050405020304" pitchFamily="18" charset="0"/>
                <a:cs typeface="Arial" panose="020B0604020202020204" pitchFamily="34" charset="0"/>
              </a:rPr>
              <a:t>(</a:t>
            </a:r>
            <a:r>
              <a:rPr lang="en-US" sz="2400" b="1" dirty="0" err="1" smtClean="0">
                <a:latin typeface="Arial" panose="020B0604020202020204" pitchFamily="34" charset="0"/>
                <a:ea typeface="Times New Roman" panose="02020603050405020304" pitchFamily="18" charset="0"/>
                <a:cs typeface="Arial" panose="020B0604020202020204" pitchFamily="34" charset="0"/>
              </a:rPr>
              <a:t>filum</a:t>
            </a:r>
            <a:r>
              <a:rPr lang="en-US" sz="2400" b="1" dirty="0" smtClean="0">
                <a:latin typeface="Arial" panose="020B0604020202020204" pitchFamily="34" charset="0"/>
                <a:ea typeface="Times New Roman" panose="02020603050405020304" pitchFamily="18" charset="0"/>
                <a:cs typeface="Arial" panose="020B0604020202020204" pitchFamily="34" charset="0"/>
              </a:rPr>
              <a:t> </a:t>
            </a:r>
            <a:r>
              <a:rPr lang="en-US" sz="2400" b="1" dirty="0" err="1" smtClean="0">
                <a:latin typeface="Arial" panose="020B0604020202020204" pitchFamily="34" charset="0"/>
                <a:ea typeface="Times New Roman" panose="02020603050405020304" pitchFamily="18" charset="0"/>
                <a:cs typeface="Arial" panose="020B0604020202020204" pitchFamily="34" charset="0"/>
              </a:rPr>
              <a:t>terminale</a:t>
            </a:r>
            <a:r>
              <a:rPr lang="en-US" sz="2400" b="1" dirty="0" smtClean="0">
                <a:latin typeface="Arial" panose="020B0604020202020204" pitchFamily="34" charset="0"/>
                <a:ea typeface="Times New Roman" panose="02020603050405020304" pitchFamily="18" charset="0"/>
                <a:cs typeface="Arial" panose="020B0604020202020204" pitchFamily="34" charset="0"/>
              </a:rPr>
              <a:t> &amp; roots of spinal nerves).</a:t>
            </a:r>
            <a:endParaRPr lang="en-US" sz="2400" b="1" dirty="0">
              <a:latin typeface="Arial" panose="020B0604020202020204" pitchFamily="34" charset="0"/>
              <a:ea typeface="Times New Roman" panose="02020603050405020304" pitchFamily="18" charset="0"/>
              <a:cs typeface="Arial" panose="020B0604020202020204" pitchFamily="34" charset="0"/>
            </a:endParaRPr>
          </a:p>
          <a:p>
            <a:pPr algn="l" rtl="0">
              <a:buFont typeface="Arial" panose="020B0604020202020204" pitchFamily="34" charset="0"/>
              <a:buNone/>
            </a:pPr>
            <a:endParaRPr lang="en-US" altLang="en-US" sz="2600" dirty="0">
              <a:cs typeface="Arial" panose="020B0604020202020204" pitchFamily="34" charset="0"/>
            </a:endParaRPr>
          </a:p>
          <a:p>
            <a:pPr algn="l" rtl="0"/>
            <a:endParaRPr lang="en-US" altLang="en-US" sz="2000" dirty="0">
              <a:cs typeface="Arial" panose="020B0604020202020204" pitchFamily="34" charset="0"/>
            </a:endParaRPr>
          </a:p>
          <a:p>
            <a:pPr algn="l" rtl="0"/>
            <a:endParaRPr lang="en-US" altLang="en-US" sz="2000" dirty="0">
              <a:cs typeface="Arial" panose="020B0604020202020204" pitchFamily="34" charset="0"/>
            </a:endParaRPr>
          </a:p>
          <a:p>
            <a:pPr algn="l" rtl="0"/>
            <a:endParaRPr lang="en-US" altLang="en-US" sz="2000" dirty="0">
              <a:cs typeface="Arial" panose="020B0604020202020204" pitchFamily="34" charset="0"/>
            </a:endParaRPr>
          </a:p>
          <a:p>
            <a:pPr algn="l" rtl="0"/>
            <a:endParaRPr lang="en-US" altLang="en-US" sz="2000" dirty="0">
              <a:cs typeface="Arial" panose="020B0604020202020204" pitchFamily="34" charset="0"/>
            </a:endParaRPr>
          </a:p>
          <a:p>
            <a:pPr algn="l" rtl="0"/>
            <a:endParaRPr lang="en-US" altLang="en-US" sz="2000" dirty="0">
              <a:cs typeface="Arial" panose="020B0604020202020204" pitchFamily="34" charset="0"/>
            </a:endParaRPr>
          </a:p>
          <a:p>
            <a:pPr algn="l" rtl="0"/>
            <a:endParaRPr lang="ar-EG" altLang="en-US" dirty="0"/>
          </a:p>
        </p:txBody>
      </p:sp>
      <p:pic>
        <p:nvPicPr>
          <p:cNvPr id="5" name="Picture 4" descr="16_02b"/>
          <p:cNvPicPr>
            <a:picLocks noChangeAspect="1" noChangeArrowheads="1"/>
          </p:cNvPicPr>
          <p:nvPr/>
        </p:nvPicPr>
        <p:blipFill>
          <a:blip r:embed="rId2" cstate="print">
            <a:lum bright="-10000" contrast="20000"/>
          </a:blip>
          <a:srcRect t="2017"/>
          <a:stretch>
            <a:fillRect/>
          </a:stretch>
        </p:blipFill>
        <p:spPr>
          <a:xfrm>
            <a:off x="8397422" y="1447800"/>
            <a:ext cx="3764416" cy="2438400"/>
          </a:xfrm>
          <a:prstGeom prst="rect">
            <a:avLst/>
          </a:prstGeom>
          <a:noFill/>
        </p:spPr>
      </p:pic>
      <p:sp>
        <p:nvSpPr>
          <p:cNvPr id="2" name="TextBox 1"/>
          <p:cNvSpPr txBox="1"/>
          <p:nvPr/>
        </p:nvSpPr>
        <p:spPr>
          <a:xfrm>
            <a:off x="10279630" y="2286000"/>
            <a:ext cx="754289" cy="1815882"/>
          </a:xfrm>
          <a:prstGeom prst="rect">
            <a:avLst/>
          </a:prstGeom>
          <a:noFill/>
        </p:spPr>
        <p:txBody>
          <a:bodyPr wrap="square" rtlCol="0">
            <a:spAutoFit/>
          </a:bodyPr>
          <a:lstStyle/>
          <a:p>
            <a:pPr algn="ctr"/>
            <a:r>
              <a:rPr lang="en-US" sz="2400" b="1" dirty="0" smtClean="0">
                <a:solidFill>
                  <a:srgbClr val="FF0000"/>
                </a:solidFill>
              </a:rPr>
              <a:t>3</a:t>
            </a:r>
          </a:p>
          <a:p>
            <a:pPr algn="ctr"/>
            <a:endParaRPr lang="en-US" sz="2400" b="1" dirty="0" smtClean="0">
              <a:solidFill>
                <a:srgbClr val="FF0000"/>
              </a:solidFill>
            </a:endParaRPr>
          </a:p>
          <a:p>
            <a:pPr algn="ctr"/>
            <a:r>
              <a:rPr lang="en-US" sz="2400" b="1" dirty="0" smtClean="0">
                <a:solidFill>
                  <a:srgbClr val="FF0000"/>
                </a:solidFill>
              </a:rPr>
              <a:t>2</a:t>
            </a:r>
          </a:p>
          <a:p>
            <a:pPr algn="ctr"/>
            <a:endParaRPr lang="en-US" sz="1600" b="1" dirty="0" smtClean="0">
              <a:solidFill>
                <a:srgbClr val="FF0000"/>
              </a:solidFill>
            </a:endParaRPr>
          </a:p>
          <a:p>
            <a:pPr algn="ctr"/>
            <a:r>
              <a:rPr lang="en-US" sz="2400" b="1" dirty="0">
                <a:solidFill>
                  <a:srgbClr val="FF0000"/>
                </a:solidFill>
              </a:rPr>
              <a:t>1</a:t>
            </a:r>
          </a:p>
        </p:txBody>
      </p:sp>
    </p:spTree>
    <p:extLst>
      <p:ext uri="{BB962C8B-B14F-4D97-AF65-F5344CB8AC3E}">
        <p14:creationId xmlns:p14="http://schemas.microsoft.com/office/powerpoint/2010/main" val="242589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Picture 043"/>
          <p:cNvPicPr>
            <a:picLocks noChangeAspect="1" noChangeArrowheads="1"/>
          </p:cNvPicPr>
          <p:nvPr/>
        </p:nvPicPr>
        <p:blipFill>
          <a:blip r:embed="rId2" cstate="print">
            <a:lum bright="-12000" contrast="54000"/>
          </a:blip>
          <a:srcRect/>
          <a:stretch>
            <a:fillRect/>
          </a:stretch>
        </p:blipFill>
        <p:spPr bwMode="auto">
          <a:xfrm>
            <a:off x="5945621" y="0"/>
            <a:ext cx="6231298" cy="6858000"/>
          </a:xfrm>
          <a:prstGeom prst="rect">
            <a:avLst/>
          </a:prstGeom>
          <a:ln>
            <a:noFill/>
          </a:ln>
          <a:effectLst>
            <a:outerShdw blurRad="292100" dist="139700" dir="2700000" algn="tl" rotWithShape="0">
              <a:srgbClr val="333333">
                <a:alpha val="65000"/>
              </a:srgbClr>
            </a:outerShdw>
          </a:effectLst>
        </p:spPr>
      </p:pic>
      <p:sp>
        <p:nvSpPr>
          <p:cNvPr id="15" name="Freeform 14"/>
          <p:cNvSpPr/>
          <p:nvPr/>
        </p:nvSpPr>
        <p:spPr>
          <a:xfrm>
            <a:off x="7173896" y="1111625"/>
            <a:ext cx="2259084" cy="3253480"/>
          </a:xfrm>
          <a:custGeom>
            <a:avLst/>
            <a:gdLst>
              <a:gd name="connsiteX0" fmla="*/ 648447 w 1742141"/>
              <a:gd name="connsiteY0" fmla="*/ 107576 h 3275105"/>
              <a:gd name="connsiteX1" fmla="*/ 648447 w 1742141"/>
              <a:gd name="connsiteY1" fmla="*/ 986117 h 3275105"/>
              <a:gd name="connsiteX2" fmla="*/ 702235 w 1742141"/>
              <a:gd name="connsiteY2" fmla="*/ 1990164 h 3275105"/>
              <a:gd name="connsiteX3" fmla="*/ 881529 w 1742141"/>
              <a:gd name="connsiteY3" fmla="*/ 2563905 h 3275105"/>
              <a:gd name="connsiteX4" fmla="*/ 1204259 w 1742141"/>
              <a:gd name="connsiteY4" fmla="*/ 2779058 h 3275105"/>
              <a:gd name="connsiteX5" fmla="*/ 1473200 w 1742141"/>
              <a:gd name="connsiteY5" fmla="*/ 2886635 h 3275105"/>
              <a:gd name="connsiteX6" fmla="*/ 1742141 w 1742141"/>
              <a:gd name="connsiteY6" fmla="*/ 3137647 h 3275105"/>
              <a:gd name="connsiteX7" fmla="*/ 1473200 w 1742141"/>
              <a:gd name="connsiteY7" fmla="*/ 3263152 h 3275105"/>
              <a:gd name="connsiteX8" fmla="*/ 1132541 w 1742141"/>
              <a:gd name="connsiteY8" fmla="*/ 3209364 h 3275105"/>
              <a:gd name="connsiteX9" fmla="*/ 720164 w 1742141"/>
              <a:gd name="connsiteY9" fmla="*/ 3101788 h 3275105"/>
              <a:gd name="connsiteX10" fmla="*/ 307788 w 1742141"/>
              <a:gd name="connsiteY10" fmla="*/ 2689411 h 3275105"/>
              <a:gd name="connsiteX11" fmla="*/ 92635 w 1742141"/>
              <a:gd name="connsiteY11" fmla="*/ 2061882 h 3275105"/>
              <a:gd name="connsiteX12" fmla="*/ 20917 w 1742141"/>
              <a:gd name="connsiteY12" fmla="*/ 1183341 h 3275105"/>
              <a:gd name="connsiteX13" fmla="*/ 2988 w 1742141"/>
              <a:gd name="connsiteY13" fmla="*/ 448235 h 3275105"/>
              <a:gd name="connsiteX14" fmla="*/ 2988 w 1742141"/>
              <a:gd name="connsiteY14" fmla="*/ 0 h 3275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2141" h="3275105">
                <a:moveTo>
                  <a:pt x="648447" y="107576"/>
                </a:moveTo>
                <a:cubicBezTo>
                  <a:pt x="643964" y="389964"/>
                  <a:pt x="639482" y="672352"/>
                  <a:pt x="648447" y="986117"/>
                </a:cubicBezTo>
                <a:cubicBezTo>
                  <a:pt x="657412" y="1299882"/>
                  <a:pt x="663388" y="1727199"/>
                  <a:pt x="702235" y="1990164"/>
                </a:cubicBezTo>
                <a:cubicBezTo>
                  <a:pt x="741082" y="2253129"/>
                  <a:pt x="797858" y="2432423"/>
                  <a:pt x="881529" y="2563905"/>
                </a:cubicBezTo>
                <a:cubicBezTo>
                  <a:pt x="965200" y="2695387"/>
                  <a:pt x="1105647" y="2725270"/>
                  <a:pt x="1204259" y="2779058"/>
                </a:cubicBezTo>
                <a:cubicBezTo>
                  <a:pt x="1302871" y="2832846"/>
                  <a:pt x="1383553" y="2826870"/>
                  <a:pt x="1473200" y="2886635"/>
                </a:cubicBezTo>
                <a:cubicBezTo>
                  <a:pt x="1562847" y="2946400"/>
                  <a:pt x="1742141" y="3074894"/>
                  <a:pt x="1742141" y="3137647"/>
                </a:cubicBezTo>
                <a:cubicBezTo>
                  <a:pt x="1742141" y="3200400"/>
                  <a:pt x="1574800" y="3251199"/>
                  <a:pt x="1473200" y="3263152"/>
                </a:cubicBezTo>
                <a:cubicBezTo>
                  <a:pt x="1371600" y="3275105"/>
                  <a:pt x="1258047" y="3236258"/>
                  <a:pt x="1132541" y="3209364"/>
                </a:cubicBezTo>
                <a:cubicBezTo>
                  <a:pt x="1007035" y="3182470"/>
                  <a:pt x="857623" y="3188447"/>
                  <a:pt x="720164" y="3101788"/>
                </a:cubicBezTo>
                <a:cubicBezTo>
                  <a:pt x="582705" y="3015129"/>
                  <a:pt x="412376" y="2862729"/>
                  <a:pt x="307788" y="2689411"/>
                </a:cubicBezTo>
                <a:cubicBezTo>
                  <a:pt x="203200" y="2516093"/>
                  <a:pt x="140447" y="2312894"/>
                  <a:pt x="92635" y="2061882"/>
                </a:cubicBezTo>
                <a:cubicBezTo>
                  <a:pt x="44823" y="1810870"/>
                  <a:pt x="35858" y="1452282"/>
                  <a:pt x="20917" y="1183341"/>
                </a:cubicBezTo>
                <a:cubicBezTo>
                  <a:pt x="5976" y="914400"/>
                  <a:pt x="5976" y="645459"/>
                  <a:pt x="2988" y="448235"/>
                </a:cubicBezTo>
                <a:cubicBezTo>
                  <a:pt x="0" y="251012"/>
                  <a:pt x="1494" y="125506"/>
                  <a:pt x="2988" y="0"/>
                </a:cubicBezTo>
              </a:path>
            </a:pathLst>
          </a:custGeom>
          <a:ln w="57150">
            <a:solidFill>
              <a:srgbClr val="FF3399"/>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19" name="Freeform 18"/>
          <p:cNvSpPr/>
          <p:nvPr/>
        </p:nvSpPr>
        <p:spPr>
          <a:xfrm>
            <a:off x="7241462" y="1165413"/>
            <a:ext cx="2142232" cy="3158565"/>
          </a:xfrm>
          <a:custGeom>
            <a:avLst/>
            <a:gdLst>
              <a:gd name="connsiteX0" fmla="*/ 454211 w 1610659"/>
              <a:gd name="connsiteY0" fmla="*/ 0 h 3158565"/>
              <a:gd name="connsiteX1" fmla="*/ 472141 w 1610659"/>
              <a:gd name="connsiteY1" fmla="*/ 806823 h 3158565"/>
              <a:gd name="connsiteX2" fmla="*/ 508000 w 1610659"/>
              <a:gd name="connsiteY2" fmla="*/ 1703294 h 3158565"/>
              <a:gd name="connsiteX3" fmla="*/ 633506 w 1610659"/>
              <a:gd name="connsiteY3" fmla="*/ 2330823 h 3158565"/>
              <a:gd name="connsiteX4" fmla="*/ 974164 w 1610659"/>
              <a:gd name="connsiteY4" fmla="*/ 2743200 h 3158565"/>
              <a:gd name="connsiteX5" fmla="*/ 1476188 w 1610659"/>
              <a:gd name="connsiteY5" fmla="*/ 2958353 h 3158565"/>
              <a:gd name="connsiteX6" fmla="*/ 1547906 w 1610659"/>
              <a:gd name="connsiteY6" fmla="*/ 3137647 h 3158565"/>
              <a:gd name="connsiteX7" fmla="*/ 1099670 w 1610659"/>
              <a:gd name="connsiteY7" fmla="*/ 3083859 h 3158565"/>
              <a:gd name="connsiteX8" fmla="*/ 633506 w 1610659"/>
              <a:gd name="connsiteY8" fmla="*/ 2922494 h 3158565"/>
              <a:gd name="connsiteX9" fmla="*/ 292847 w 1610659"/>
              <a:gd name="connsiteY9" fmla="*/ 2528047 h 3158565"/>
              <a:gd name="connsiteX10" fmla="*/ 95623 w 1610659"/>
              <a:gd name="connsiteY10" fmla="*/ 1792941 h 3158565"/>
              <a:gd name="connsiteX11" fmla="*/ 5976 w 1610659"/>
              <a:gd name="connsiteY11" fmla="*/ 645459 h 3158565"/>
              <a:gd name="connsiteX12" fmla="*/ 59764 w 1610659"/>
              <a:gd name="connsiteY12" fmla="*/ 0 h 315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0659" h="3158565">
                <a:moveTo>
                  <a:pt x="454211" y="0"/>
                </a:moveTo>
                <a:cubicBezTo>
                  <a:pt x="458693" y="261470"/>
                  <a:pt x="463176" y="522941"/>
                  <a:pt x="472141" y="806823"/>
                </a:cubicBezTo>
                <a:cubicBezTo>
                  <a:pt x="481106" y="1090705"/>
                  <a:pt x="481106" y="1449294"/>
                  <a:pt x="508000" y="1703294"/>
                </a:cubicBezTo>
                <a:cubicBezTo>
                  <a:pt x="534894" y="1957294"/>
                  <a:pt x="555812" y="2157505"/>
                  <a:pt x="633506" y="2330823"/>
                </a:cubicBezTo>
                <a:cubicBezTo>
                  <a:pt x="711200" y="2504141"/>
                  <a:pt x="833717" y="2638612"/>
                  <a:pt x="974164" y="2743200"/>
                </a:cubicBezTo>
                <a:cubicBezTo>
                  <a:pt x="1114611" y="2847788"/>
                  <a:pt x="1380564" y="2892612"/>
                  <a:pt x="1476188" y="2958353"/>
                </a:cubicBezTo>
                <a:cubicBezTo>
                  <a:pt x="1571812" y="3024094"/>
                  <a:pt x="1610659" y="3116729"/>
                  <a:pt x="1547906" y="3137647"/>
                </a:cubicBezTo>
                <a:cubicBezTo>
                  <a:pt x="1485153" y="3158565"/>
                  <a:pt x="1252070" y="3119718"/>
                  <a:pt x="1099670" y="3083859"/>
                </a:cubicBezTo>
                <a:cubicBezTo>
                  <a:pt x="947270" y="3048000"/>
                  <a:pt x="767976" y="3015129"/>
                  <a:pt x="633506" y="2922494"/>
                </a:cubicBezTo>
                <a:cubicBezTo>
                  <a:pt x="499036" y="2829859"/>
                  <a:pt x="382494" y="2716306"/>
                  <a:pt x="292847" y="2528047"/>
                </a:cubicBezTo>
                <a:cubicBezTo>
                  <a:pt x="203200" y="2339788"/>
                  <a:pt x="143435" y="2106706"/>
                  <a:pt x="95623" y="1792941"/>
                </a:cubicBezTo>
                <a:cubicBezTo>
                  <a:pt x="47811" y="1479176"/>
                  <a:pt x="11952" y="944282"/>
                  <a:pt x="5976" y="645459"/>
                </a:cubicBezTo>
                <a:cubicBezTo>
                  <a:pt x="0" y="346636"/>
                  <a:pt x="29882" y="173318"/>
                  <a:pt x="59764" y="0"/>
                </a:cubicBezTo>
              </a:path>
            </a:pathLst>
          </a:custGeom>
          <a:ln w="57150">
            <a:solidFill>
              <a:srgbClr val="0000FF"/>
            </a:solidFill>
            <a:prstDash val="sysDash"/>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22" name="Freeform 21"/>
          <p:cNvSpPr/>
          <p:nvPr/>
        </p:nvSpPr>
        <p:spPr>
          <a:xfrm>
            <a:off x="7893272" y="2814919"/>
            <a:ext cx="286161" cy="17929"/>
          </a:xfrm>
          <a:custGeom>
            <a:avLst/>
            <a:gdLst>
              <a:gd name="connsiteX0" fmla="*/ 215153 w 215153"/>
              <a:gd name="connsiteY0" fmla="*/ 0 h 17929"/>
              <a:gd name="connsiteX1" fmla="*/ 0 w 215153"/>
              <a:gd name="connsiteY1" fmla="*/ 17929 h 17929"/>
            </a:gdLst>
            <a:ahLst/>
            <a:cxnLst>
              <a:cxn ang="0">
                <a:pos x="connsiteX0" y="connsiteY0"/>
              </a:cxn>
              <a:cxn ang="0">
                <a:pos x="connsiteX1" y="connsiteY1"/>
              </a:cxn>
            </a:cxnLst>
            <a:rect l="l" t="t" r="r" b="b"/>
            <a:pathLst>
              <a:path w="215153" h="17929">
                <a:moveTo>
                  <a:pt x="215153" y="0"/>
                </a:moveTo>
                <a:lnTo>
                  <a:pt x="0" y="17929"/>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23" name="Freeform 22"/>
          <p:cNvSpPr/>
          <p:nvPr/>
        </p:nvSpPr>
        <p:spPr>
          <a:xfrm>
            <a:off x="7900609" y="2924945"/>
            <a:ext cx="286161" cy="17929"/>
          </a:xfrm>
          <a:custGeom>
            <a:avLst/>
            <a:gdLst>
              <a:gd name="connsiteX0" fmla="*/ 215153 w 215153"/>
              <a:gd name="connsiteY0" fmla="*/ 0 h 17929"/>
              <a:gd name="connsiteX1" fmla="*/ 0 w 215153"/>
              <a:gd name="connsiteY1" fmla="*/ 17929 h 17929"/>
            </a:gdLst>
            <a:ahLst/>
            <a:cxnLst>
              <a:cxn ang="0">
                <a:pos x="connsiteX0" y="connsiteY0"/>
              </a:cxn>
              <a:cxn ang="0">
                <a:pos x="connsiteX1" y="connsiteY1"/>
              </a:cxn>
            </a:cxnLst>
            <a:rect l="l" t="t" r="r" b="b"/>
            <a:pathLst>
              <a:path w="215153" h="17929">
                <a:moveTo>
                  <a:pt x="215153" y="0"/>
                </a:moveTo>
                <a:lnTo>
                  <a:pt x="0" y="17929"/>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25" name="Freeform 24"/>
          <p:cNvSpPr/>
          <p:nvPr/>
        </p:nvSpPr>
        <p:spPr>
          <a:xfrm rot="319988">
            <a:off x="7331794" y="1110667"/>
            <a:ext cx="505618" cy="672119"/>
          </a:xfrm>
          <a:custGeom>
            <a:avLst/>
            <a:gdLst>
              <a:gd name="connsiteX0" fmla="*/ 313765 w 367554"/>
              <a:gd name="connsiteY0" fmla="*/ 89647 h 696259"/>
              <a:gd name="connsiteX1" fmla="*/ 313765 w 367554"/>
              <a:gd name="connsiteY1" fmla="*/ 502024 h 696259"/>
              <a:gd name="connsiteX2" fmla="*/ 242048 w 367554"/>
              <a:gd name="connsiteY2" fmla="*/ 681318 h 696259"/>
              <a:gd name="connsiteX3" fmla="*/ 98612 w 367554"/>
              <a:gd name="connsiteY3" fmla="*/ 412377 h 696259"/>
              <a:gd name="connsiteX4" fmla="*/ 44824 w 367554"/>
              <a:gd name="connsiteY4" fmla="*/ 53788 h 696259"/>
              <a:gd name="connsiteX5" fmla="*/ 367554 w 367554"/>
              <a:gd name="connsiteY5" fmla="*/ 89647 h 69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554" h="696259">
                <a:moveTo>
                  <a:pt x="313765" y="89647"/>
                </a:moveTo>
                <a:cubicBezTo>
                  <a:pt x="319741" y="246529"/>
                  <a:pt x="325718" y="403412"/>
                  <a:pt x="313765" y="502024"/>
                </a:cubicBezTo>
                <a:cubicBezTo>
                  <a:pt x="301812" y="600636"/>
                  <a:pt x="277907" y="696259"/>
                  <a:pt x="242048" y="681318"/>
                </a:cubicBezTo>
                <a:cubicBezTo>
                  <a:pt x="206189" y="666377"/>
                  <a:pt x="131483" y="516965"/>
                  <a:pt x="98612" y="412377"/>
                </a:cubicBezTo>
                <a:cubicBezTo>
                  <a:pt x="65741" y="307789"/>
                  <a:pt x="0" y="107576"/>
                  <a:pt x="44824" y="53788"/>
                </a:cubicBezTo>
                <a:cubicBezTo>
                  <a:pt x="89648" y="0"/>
                  <a:pt x="367554" y="89647"/>
                  <a:pt x="367554" y="89647"/>
                </a:cubicBezTo>
              </a:path>
            </a:pathLst>
          </a:cu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26" name="Freeform 25"/>
          <p:cNvSpPr/>
          <p:nvPr/>
        </p:nvSpPr>
        <p:spPr>
          <a:xfrm>
            <a:off x="7360010" y="1119352"/>
            <a:ext cx="471794" cy="733096"/>
          </a:xfrm>
          <a:custGeom>
            <a:avLst/>
            <a:gdLst>
              <a:gd name="connsiteX0" fmla="*/ 0 w 354723"/>
              <a:gd name="connsiteY0" fmla="*/ 31531 h 733096"/>
              <a:gd name="connsiteX1" fmla="*/ 63062 w 354723"/>
              <a:gd name="connsiteY1" fmla="*/ 488731 h 733096"/>
              <a:gd name="connsiteX2" fmla="*/ 204951 w 354723"/>
              <a:gd name="connsiteY2" fmla="*/ 709448 h 733096"/>
              <a:gd name="connsiteX3" fmla="*/ 331075 w 354723"/>
              <a:gd name="connsiteY3" fmla="*/ 346841 h 733096"/>
              <a:gd name="connsiteX4" fmla="*/ 346841 w 354723"/>
              <a:gd name="connsiteY4" fmla="*/ 0 h 733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723" h="733096">
                <a:moveTo>
                  <a:pt x="0" y="31531"/>
                </a:moveTo>
                <a:cubicBezTo>
                  <a:pt x="14452" y="203638"/>
                  <a:pt x="28904" y="375745"/>
                  <a:pt x="63062" y="488731"/>
                </a:cubicBezTo>
                <a:cubicBezTo>
                  <a:pt x="97220" y="601717"/>
                  <a:pt x="160282" y="733096"/>
                  <a:pt x="204951" y="709448"/>
                </a:cubicBezTo>
                <a:cubicBezTo>
                  <a:pt x="249620" y="685800"/>
                  <a:pt x="307427" y="465082"/>
                  <a:pt x="331075" y="346841"/>
                </a:cubicBezTo>
                <a:cubicBezTo>
                  <a:pt x="354723" y="228600"/>
                  <a:pt x="350782" y="114300"/>
                  <a:pt x="346841" y="0"/>
                </a:cubicBezTo>
              </a:path>
            </a:pathLst>
          </a:custGeom>
          <a:ln w="38100">
            <a:solidFill>
              <a:srgbClr val="00FF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27" name="Freeform 26"/>
          <p:cNvSpPr/>
          <p:nvPr/>
        </p:nvSpPr>
        <p:spPr>
          <a:xfrm>
            <a:off x="7587170" y="1860332"/>
            <a:ext cx="3022986" cy="3373821"/>
          </a:xfrm>
          <a:custGeom>
            <a:avLst/>
            <a:gdLst>
              <a:gd name="connsiteX0" fmla="*/ 2627 w 2272862"/>
              <a:gd name="connsiteY0" fmla="*/ 0 h 3373821"/>
              <a:gd name="connsiteX1" fmla="*/ 18393 w 2272862"/>
              <a:gd name="connsiteY1" fmla="*/ 725214 h 3373821"/>
              <a:gd name="connsiteX2" fmla="*/ 112986 w 2272862"/>
              <a:gd name="connsiteY2" fmla="*/ 1434662 h 3373821"/>
              <a:gd name="connsiteX3" fmla="*/ 412531 w 2272862"/>
              <a:gd name="connsiteY3" fmla="*/ 1923393 h 3373821"/>
              <a:gd name="connsiteX4" fmla="*/ 869731 w 2272862"/>
              <a:gd name="connsiteY4" fmla="*/ 2207172 h 3373821"/>
              <a:gd name="connsiteX5" fmla="*/ 1421524 w 2272862"/>
              <a:gd name="connsiteY5" fmla="*/ 2427890 h 3373821"/>
              <a:gd name="connsiteX6" fmla="*/ 2020613 w 2272862"/>
              <a:gd name="connsiteY6" fmla="*/ 2869324 h 3373821"/>
              <a:gd name="connsiteX7" fmla="*/ 2272862 w 2272862"/>
              <a:gd name="connsiteY7" fmla="*/ 3373821 h 3373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2862" h="3373821">
                <a:moveTo>
                  <a:pt x="2627" y="0"/>
                </a:moveTo>
                <a:cubicBezTo>
                  <a:pt x="1313" y="243052"/>
                  <a:pt x="0" y="486104"/>
                  <a:pt x="18393" y="725214"/>
                </a:cubicBezTo>
                <a:cubicBezTo>
                  <a:pt x="36786" y="964324"/>
                  <a:pt x="47296" y="1234966"/>
                  <a:pt x="112986" y="1434662"/>
                </a:cubicBezTo>
                <a:cubicBezTo>
                  <a:pt x="178676" y="1634358"/>
                  <a:pt x="286407" y="1794641"/>
                  <a:pt x="412531" y="1923393"/>
                </a:cubicBezTo>
                <a:cubicBezTo>
                  <a:pt x="538655" y="2052145"/>
                  <a:pt x="701566" y="2123089"/>
                  <a:pt x="869731" y="2207172"/>
                </a:cubicBezTo>
                <a:cubicBezTo>
                  <a:pt x="1037897" y="2291255"/>
                  <a:pt x="1229710" y="2317531"/>
                  <a:pt x="1421524" y="2427890"/>
                </a:cubicBezTo>
                <a:cubicBezTo>
                  <a:pt x="1613338" y="2538249"/>
                  <a:pt x="1878723" y="2711669"/>
                  <a:pt x="2020613" y="2869324"/>
                </a:cubicBezTo>
                <a:cubicBezTo>
                  <a:pt x="2162503" y="3026979"/>
                  <a:pt x="2272862" y="3373821"/>
                  <a:pt x="2272862" y="3373821"/>
                </a:cubicBezTo>
              </a:path>
            </a:pathLst>
          </a:custGeom>
          <a:ln w="38100">
            <a:solidFill>
              <a:srgbClr val="00FF00"/>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28" name="TextBox 27"/>
          <p:cNvSpPr txBox="1"/>
          <p:nvPr/>
        </p:nvSpPr>
        <p:spPr>
          <a:xfrm rot="173615">
            <a:off x="7868821" y="1062177"/>
            <a:ext cx="968307" cy="523220"/>
          </a:xfrm>
          <a:prstGeom prst="rect">
            <a:avLst/>
          </a:prstGeom>
          <a:noFill/>
          <a:effectLst>
            <a:outerShdw blurRad="50800" dist="38100" dir="8100000" algn="tr" rotWithShape="0">
              <a:prstClr val="black">
                <a:alpha val="40000"/>
              </a:prstClr>
            </a:outerShdw>
          </a:effectLst>
        </p:spPr>
        <p:txBody>
          <a:bodyPr wrap="square" rtlCol="1">
            <a:spAutoFit/>
          </a:bodyPr>
          <a:lstStyle/>
          <a:p>
            <a:r>
              <a:rPr lang="en-US" sz="2800" b="1" dirty="0">
                <a:solidFill>
                  <a:srgbClr val="FF0000"/>
                </a:solidFill>
              </a:rPr>
              <a:t>L</a:t>
            </a:r>
            <a:r>
              <a:rPr lang="en-US" sz="2800" b="1" dirty="0">
                <a:solidFill>
                  <a:srgbClr val="FF0000"/>
                </a:solidFill>
                <a:latin typeface="Arial" pitchFamily="34" charset="0"/>
                <a:cs typeface="Arial" pitchFamily="34" charset="0"/>
              </a:rPr>
              <a:t>1</a:t>
            </a:r>
            <a:endParaRPr lang="ar-SA" sz="2800" b="1" dirty="0">
              <a:solidFill>
                <a:srgbClr val="FF0000"/>
              </a:solidFill>
              <a:latin typeface="Arial" pitchFamily="34" charset="0"/>
              <a:cs typeface="Arial" pitchFamily="34" charset="0"/>
            </a:endParaRPr>
          </a:p>
        </p:txBody>
      </p:sp>
      <p:sp>
        <p:nvSpPr>
          <p:cNvPr id="8" name="Line 61"/>
          <p:cNvSpPr>
            <a:spLocks noChangeShapeType="1"/>
          </p:cNvSpPr>
          <p:nvPr/>
        </p:nvSpPr>
        <p:spPr bwMode="auto">
          <a:xfrm flipH="1" flipV="1">
            <a:off x="10678030" y="5157192"/>
            <a:ext cx="383093" cy="648072"/>
          </a:xfrm>
          <a:prstGeom prst="line">
            <a:avLst/>
          </a:prstGeom>
          <a:noFill/>
          <a:ln w="57150">
            <a:solidFill>
              <a:srgbClr val="0000FF"/>
            </a:solidFill>
            <a:round/>
            <a:headEnd/>
            <a:tailEnd type="triangle" w="med" len="med"/>
          </a:ln>
          <a:effectLst>
            <a:outerShdw blurRad="50800" dist="38100" dir="10800000" algn="r" rotWithShape="0">
              <a:prstClr val="black">
                <a:alpha val="40000"/>
              </a:prstClr>
            </a:outerShdw>
          </a:effectLst>
        </p:spPr>
        <p:txBody>
          <a:bodyPr/>
          <a:lstStyle/>
          <a:p>
            <a:pPr algn="l" rtl="0">
              <a:defRPr/>
            </a:pPr>
            <a:endParaRPr lang="en-US" sz="2400">
              <a:latin typeface="Arial" charset="0"/>
            </a:endParaRPr>
          </a:p>
        </p:txBody>
      </p:sp>
      <p:sp>
        <p:nvSpPr>
          <p:cNvPr id="9" name="TextBox 8"/>
          <p:cNvSpPr txBox="1"/>
          <p:nvPr/>
        </p:nvSpPr>
        <p:spPr>
          <a:xfrm>
            <a:off x="10773803" y="5805265"/>
            <a:ext cx="957731" cy="584775"/>
          </a:xfrm>
          <a:prstGeom prst="rect">
            <a:avLst/>
          </a:prstGeom>
          <a:noFill/>
          <a:ln w="57150">
            <a:solidFill>
              <a:srgbClr val="0000FF"/>
            </a:solidFill>
          </a:ln>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defRPr/>
            </a:pPr>
            <a:r>
              <a:rPr lang="en-US" sz="3200" b="1" spc="50" dirty="0">
                <a:ln w="11430"/>
                <a:gradFill>
                  <a:gsLst>
                    <a:gs pos="25000">
                      <a:schemeClr val="accent2">
                        <a:satMod val="155000"/>
                      </a:schemeClr>
                    </a:gs>
                    <a:gs pos="100000">
                      <a:schemeClr val="accent2">
                        <a:shade val="45000"/>
                        <a:satMod val="165000"/>
                      </a:schemeClr>
                    </a:gs>
                  </a:gsLst>
                  <a:lin ang="5400000"/>
                </a:gradFill>
              </a:rPr>
              <a:t> </a:t>
            </a:r>
          </a:p>
        </p:txBody>
      </p:sp>
      <p:sp>
        <p:nvSpPr>
          <p:cNvPr id="10" name="TextBox 9"/>
          <p:cNvSpPr txBox="1"/>
          <p:nvPr/>
        </p:nvSpPr>
        <p:spPr>
          <a:xfrm>
            <a:off x="10582257" y="3933057"/>
            <a:ext cx="1245051" cy="584775"/>
          </a:xfrm>
          <a:prstGeom prst="rect">
            <a:avLst/>
          </a:prstGeom>
          <a:noFill/>
          <a:ln w="57150">
            <a:solidFill>
              <a:srgbClr val="00FF99"/>
            </a:solidFill>
          </a:ln>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defRPr/>
            </a:pPr>
            <a:r>
              <a:rPr lang="en-US" sz="3200" b="1" spc="50" dirty="0">
                <a:ln w="11430"/>
                <a:gradFill>
                  <a:gsLst>
                    <a:gs pos="25000">
                      <a:schemeClr val="accent2">
                        <a:satMod val="155000"/>
                      </a:schemeClr>
                    </a:gs>
                    <a:gs pos="100000">
                      <a:schemeClr val="accent2">
                        <a:shade val="45000"/>
                        <a:satMod val="165000"/>
                      </a:schemeClr>
                    </a:gs>
                  </a:gsLst>
                  <a:lin ang="5400000"/>
                </a:gradFill>
              </a:rPr>
              <a:t> </a:t>
            </a:r>
          </a:p>
        </p:txBody>
      </p:sp>
      <p:sp>
        <p:nvSpPr>
          <p:cNvPr id="12" name="Line 61"/>
          <p:cNvSpPr>
            <a:spLocks noChangeShapeType="1"/>
          </p:cNvSpPr>
          <p:nvPr/>
        </p:nvSpPr>
        <p:spPr bwMode="auto">
          <a:xfrm flipH="1">
            <a:off x="11156896" y="4509120"/>
            <a:ext cx="0" cy="576064"/>
          </a:xfrm>
          <a:prstGeom prst="line">
            <a:avLst/>
          </a:prstGeom>
          <a:noFill/>
          <a:ln w="57150">
            <a:solidFill>
              <a:srgbClr val="00FF99"/>
            </a:solidFill>
            <a:round/>
            <a:headEnd/>
            <a:tailEnd type="triangle" w="med" len="med"/>
          </a:ln>
          <a:effectLst>
            <a:outerShdw blurRad="50800" dist="38100" dir="10800000" algn="r" rotWithShape="0">
              <a:prstClr val="black">
                <a:alpha val="40000"/>
              </a:prstClr>
            </a:outerShdw>
          </a:effectLst>
        </p:spPr>
        <p:txBody>
          <a:bodyPr/>
          <a:lstStyle/>
          <a:p>
            <a:pPr algn="l" rtl="0">
              <a:defRPr/>
            </a:pPr>
            <a:endParaRPr lang="en-US" sz="2400">
              <a:latin typeface="Arial" charset="0"/>
            </a:endParaRPr>
          </a:p>
        </p:txBody>
      </p:sp>
      <p:sp>
        <p:nvSpPr>
          <p:cNvPr id="18" name="TextBox 17"/>
          <p:cNvSpPr txBox="1"/>
          <p:nvPr/>
        </p:nvSpPr>
        <p:spPr>
          <a:xfrm>
            <a:off x="9859062" y="2587933"/>
            <a:ext cx="1502188" cy="584775"/>
          </a:xfrm>
          <a:prstGeom prst="rect">
            <a:avLst/>
          </a:prstGeom>
          <a:noFill/>
          <a:ln w="57150">
            <a:solidFill>
              <a:srgbClr val="00FF99"/>
            </a:solidFill>
          </a:ln>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defRPr/>
            </a:pPr>
            <a:r>
              <a:rPr lang="en-US" sz="3200" b="1" spc="50" dirty="0">
                <a:ln w="11430"/>
                <a:gradFill>
                  <a:gsLst>
                    <a:gs pos="25000">
                      <a:schemeClr val="accent2">
                        <a:satMod val="155000"/>
                      </a:schemeClr>
                    </a:gs>
                    <a:gs pos="100000">
                      <a:schemeClr val="accent2">
                        <a:shade val="45000"/>
                        <a:satMod val="165000"/>
                      </a:schemeClr>
                    </a:gs>
                  </a:gsLst>
                  <a:lin ang="5400000"/>
                </a:gradFill>
              </a:rPr>
              <a:t> </a:t>
            </a:r>
          </a:p>
        </p:txBody>
      </p:sp>
      <p:sp>
        <p:nvSpPr>
          <p:cNvPr id="2" name="TextBox 1"/>
          <p:cNvSpPr txBox="1"/>
          <p:nvPr/>
        </p:nvSpPr>
        <p:spPr>
          <a:xfrm>
            <a:off x="162577" y="32287"/>
            <a:ext cx="4979018" cy="1169551"/>
          </a:xfrm>
          <a:prstGeom prst="rect">
            <a:avLst/>
          </a:prstGeom>
          <a:noFill/>
        </p:spPr>
        <p:txBody>
          <a:bodyPr wrap="square" rtlCol="0">
            <a:spAutoFit/>
          </a:bodyPr>
          <a:lstStyle/>
          <a:p>
            <a:pPr marL="457200" indent="-457200" algn="l" rtl="0">
              <a:lnSpc>
                <a:spcPct val="125000"/>
              </a:lnSpc>
              <a:buFont typeface="Wingdings" pitchFamily="2" charset="2"/>
              <a:buChar char="q"/>
              <a:tabLst>
                <a:tab pos="467995" algn="l"/>
                <a:tab pos="6057900" algn="r"/>
              </a:tabLst>
            </a:pPr>
            <a:r>
              <a:rPr lang="en-US" sz="2800" b="1" dirty="0">
                <a:solidFill>
                  <a:srgbClr val="FF0000"/>
                </a:solidFill>
                <a:latin typeface="Arial" panose="020B0604020202020204" pitchFamily="34" charset="0"/>
                <a:ea typeface="Times New Roman" panose="02020603050405020304" pitchFamily="18" charset="0"/>
              </a:rPr>
              <a:t>The highest </a:t>
            </a:r>
            <a:r>
              <a:rPr lang="en-US" sz="2800" b="1" dirty="0">
                <a:latin typeface="Arial" panose="020B0604020202020204" pitchFamily="34" charset="0"/>
                <a:ea typeface="Times New Roman" panose="02020603050405020304" pitchFamily="18" charset="0"/>
              </a:rPr>
              <a:t>point of the iliac crest at </a:t>
            </a:r>
            <a:r>
              <a:rPr lang="en-US" sz="2800" b="1" dirty="0">
                <a:solidFill>
                  <a:srgbClr val="FF0000"/>
                </a:solidFill>
                <a:latin typeface="Arial" panose="020B0604020202020204" pitchFamily="34" charset="0"/>
                <a:ea typeface="Times New Roman" panose="02020603050405020304" pitchFamily="18" charset="0"/>
              </a:rPr>
              <a:t>L4</a:t>
            </a:r>
            <a:endParaRPr lang="en-US" sz="28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162577" y="1287873"/>
            <a:ext cx="5189966" cy="4049057"/>
          </a:xfrm>
          <a:prstGeom prst="rect">
            <a:avLst/>
          </a:prstGeom>
        </p:spPr>
        <p:txBody>
          <a:bodyPr wrap="square">
            <a:spAutoFit/>
          </a:bodyPr>
          <a:lstStyle/>
          <a:p>
            <a:pPr marL="457200" indent="-457200" algn="l" rtl="0">
              <a:buFont typeface="Wingdings" pitchFamily="2" charset="2"/>
              <a:buChar char="q"/>
            </a:pPr>
            <a:r>
              <a:rPr lang="en-US" sz="2800" b="1" dirty="0">
                <a:solidFill>
                  <a:srgbClr val="FF0000"/>
                </a:solidFill>
                <a:latin typeface="Arial" panose="020B0604020202020204" pitchFamily="34" charset="0"/>
                <a:ea typeface="Times New Roman" panose="02020603050405020304" pitchFamily="18" charset="0"/>
              </a:rPr>
              <a:t>Lumbar puncture</a:t>
            </a:r>
            <a:r>
              <a:rPr lang="en-US" sz="2800" b="1" dirty="0">
                <a:latin typeface="Arial" panose="020B0604020202020204" pitchFamily="34" charset="0"/>
                <a:ea typeface="Times New Roman" panose="02020603050405020304" pitchFamily="18" charset="0"/>
              </a:rPr>
              <a:t> is done at the intervertebral disc of </a:t>
            </a:r>
            <a:r>
              <a:rPr lang="en-US" sz="2800" b="1" dirty="0">
                <a:solidFill>
                  <a:srgbClr val="FF0000"/>
                </a:solidFill>
                <a:latin typeface="Arial" panose="020B0604020202020204" pitchFamily="34" charset="0"/>
                <a:ea typeface="Times New Roman" panose="02020603050405020304" pitchFamily="18" charset="0"/>
              </a:rPr>
              <a:t>L3/L4 </a:t>
            </a:r>
            <a:r>
              <a:rPr lang="en-US" sz="2800" b="1" dirty="0">
                <a:latin typeface="Arial" panose="020B0604020202020204" pitchFamily="34" charset="0"/>
                <a:ea typeface="Times New Roman" panose="02020603050405020304" pitchFamily="18" charset="0"/>
              </a:rPr>
              <a:t>to avoid injury of the spinal cord</a:t>
            </a:r>
          </a:p>
          <a:p>
            <a:pPr marL="457200" indent="-457200" algn="l" rtl="0">
              <a:lnSpc>
                <a:spcPct val="122000"/>
              </a:lnSpc>
              <a:buAutoNum type="arabicParenR"/>
              <a:tabLst>
                <a:tab pos="467995" algn="l"/>
                <a:tab pos="6057900" algn="r"/>
              </a:tabLst>
            </a:pPr>
            <a:r>
              <a:rPr lang="en-US" sz="2400" dirty="0">
                <a:solidFill>
                  <a:srgbClr val="0000FF"/>
                </a:solidFill>
                <a:latin typeface="Arial" panose="020B0604020202020204" pitchFamily="34" charset="0"/>
                <a:ea typeface="Times New Roman" panose="02020603050405020304" pitchFamily="18" charset="0"/>
              </a:rPr>
              <a:t>Injections of anesthesia or drugs.</a:t>
            </a:r>
          </a:p>
          <a:p>
            <a:pPr marL="457200" indent="-457200" algn="l" rtl="0">
              <a:lnSpc>
                <a:spcPct val="122000"/>
              </a:lnSpc>
              <a:buAutoNum type="arabicParenR"/>
              <a:tabLst>
                <a:tab pos="467995" algn="l"/>
                <a:tab pos="6057900" algn="r"/>
              </a:tabLst>
            </a:pPr>
            <a:r>
              <a:rPr lang="en-US" sz="2400" dirty="0">
                <a:solidFill>
                  <a:srgbClr val="0000FF"/>
                </a:solidFill>
                <a:latin typeface="Arial" panose="020B0604020202020204" pitchFamily="34" charset="0"/>
                <a:ea typeface="Times New Roman" panose="02020603050405020304" pitchFamily="18" charset="0"/>
              </a:rPr>
              <a:t>Diagnosis of certain diseases.</a:t>
            </a:r>
          </a:p>
          <a:p>
            <a:pPr marL="457200" indent="-457200" algn="l" rtl="0">
              <a:lnSpc>
                <a:spcPct val="122000"/>
              </a:lnSpc>
              <a:buAutoNum type="arabicParenR"/>
              <a:tabLst>
                <a:tab pos="467995" algn="l"/>
                <a:tab pos="6057900" algn="r"/>
              </a:tabLst>
            </a:pPr>
            <a:r>
              <a:rPr lang="en-US" sz="2400" dirty="0">
                <a:solidFill>
                  <a:srgbClr val="0000FF"/>
                </a:solidFill>
                <a:latin typeface="Arial" panose="020B0604020202020204" pitchFamily="34" charset="0"/>
                <a:ea typeface="Times New Roman" panose="02020603050405020304" pitchFamily="18" charset="0"/>
              </a:rPr>
              <a:t>Relief of high intracranial pressure.</a:t>
            </a:r>
            <a:endParaRPr lang="en-US" sz="2400" dirty="0">
              <a:solidFill>
                <a:srgbClr val="0000FF"/>
              </a:solidFill>
              <a:latin typeface="Times New Roman" panose="02020603050405020304" pitchFamily="18" charset="0"/>
              <a:ea typeface="Times New Roman" panose="02020603050405020304" pitchFamily="18" charset="0"/>
            </a:endParaRPr>
          </a:p>
          <a:p>
            <a:pPr algn="l" rtl="0"/>
            <a:endParaRPr lang="en-US" sz="2800" b="1" dirty="0"/>
          </a:p>
        </p:txBody>
      </p:sp>
      <p:sp>
        <p:nvSpPr>
          <p:cNvPr id="20" name="TextBox 19">
            <a:extLst>
              <a:ext uri="{FF2B5EF4-FFF2-40B4-BE49-F238E27FC236}">
                <a16:creationId xmlns:a16="http://schemas.microsoft.com/office/drawing/2014/main" xmlns="" id="{D8C1947C-73AF-4576-A7CA-A941E9C12B72}"/>
              </a:ext>
            </a:extLst>
          </p:cNvPr>
          <p:cNvSpPr txBox="1"/>
          <p:nvPr/>
        </p:nvSpPr>
        <p:spPr>
          <a:xfrm rot="173615">
            <a:off x="7668553" y="1682815"/>
            <a:ext cx="968307" cy="523220"/>
          </a:xfrm>
          <a:prstGeom prst="rect">
            <a:avLst/>
          </a:prstGeom>
          <a:noFill/>
          <a:effectLst>
            <a:outerShdw blurRad="50800" dist="38100" dir="8100000" algn="tr" rotWithShape="0">
              <a:prstClr val="black">
                <a:alpha val="40000"/>
              </a:prstClr>
            </a:outerShdw>
          </a:effectLst>
        </p:spPr>
        <p:txBody>
          <a:bodyPr wrap="square" rtlCol="1">
            <a:spAutoFit/>
          </a:bodyPr>
          <a:lstStyle/>
          <a:p>
            <a:r>
              <a:rPr lang="en-US" sz="2800" b="1" dirty="0">
                <a:solidFill>
                  <a:srgbClr val="FF0000"/>
                </a:solidFill>
              </a:rPr>
              <a:t>2</a:t>
            </a:r>
            <a:endParaRPr lang="ar-SA" sz="2800" b="1" dirty="0">
              <a:solidFill>
                <a:srgbClr val="FF0000"/>
              </a:solidFill>
              <a:latin typeface="Arial" pitchFamily="34" charset="0"/>
              <a:cs typeface="Arial" pitchFamily="34" charset="0"/>
            </a:endParaRPr>
          </a:p>
        </p:txBody>
      </p:sp>
      <p:sp>
        <p:nvSpPr>
          <p:cNvPr id="21" name="TextBox 20">
            <a:extLst>
              <a:ext uri="{FF2B5EF4-FFF2-40B4-BE49-F238E27FC236}">
                <a16:creationId xmlns:a16="http://schemas.microsoft.com/office/drawing/2014/main" xmlns="" id="{45E26459-4C2B-48AD-968A-DCBFD637BB5A}"/>
              </a:ext>
            </a:extLst>
          </p:cNvPr>
          <p:cNvSpPr txBox="1"/>
          <p:nvPr/>
        </p:nvSpPr>
        <p:spPr>
          <a:xfrm rot="173615">
            <a:off x="7695278" y="2270865"/>
            <a:ext cx="968307" cy="523220"/>
          </a:xfrm>
          <a:prstGeom prst="rect">
            <a:avLst/>
          </a:prstGeom>
          <a:noFill/>
          <a:effectLst>
            <a:outerShdw blurRad="50800" dist="38100" dir="8100000" algn="tr" rotWithShape="0">
              <a:prstClr val="black">
                <a:alpha val="40000"/>
              </a:prstClr>
            </a:outerShdw>
          </a:effectLst>
        </p:spPr>
        <p:txBody>
          <a:bodyPr wrap="square" rtlCol="1">
            <a:spAutoFit/>
          </a:bodyPr>
          <a:lstStyle/>
          <a:p>
            <a:r>
              <a:rPr lang="en-US" sz="2800" b="1" dirty="0">
                <a:solidFill>
                  <a:srgbClr val="FF0000"/>
                </a:solidFill>
              </a:rPr>
              <a:t>3</a:t>
            </a:r>
            <a:endParaRPr lang="ar-SA" sz="2800" b="1" dirty="0">
              <a:solidFill>
                <a:srgbClr val="FF0000"/>
              </a:solidFill>
              <a:latin typeface="Arial" pitchFamily="34" charset="0"/>
              <a:cs typeface="Arial" pitchFamily="34" charset="0"/>
            </a:endParaRPr>
          </a:p>
        </p:txBody>
      </p:sp>
      <p:sp>
        <p:nvSpPr>
          <p:cNvPr id="24" name="TextBox 23">
            <a:extLst>
              <a:ext uri="{FF2B5EF4-FFF2-40B4-BE49-F238E27FC236}">
                <a16:creationId xmlns:a16="http://schemas.microsoft.com/office/drawing/2014/main" xmlns="" id="{C1A60D5D-CC48-4563-9105-38D4762904B9}"/>
              </a:ext>
            </a:extLst>
          </p:cNvPr>
          <p:cNvSpPr txBox="1"/>
          <p:nvPr/>
        </p:nvSpPr>
        <p:spPr>
          <a:xfrm rot="173615">
            <a:off x="7761668" y="2826603"/>
            <a:ext cx="968307" cy="523220"/>
          </a:xfrm>
          <a:prstGeom prst="rect">
            <a:avLst/>
          </a:prstGeom>
          <a:noFill/>
          <a:effectLst>
            <a:outerShdw blurRad="50800" dist="38100" dir="8100000" algn="tr" rotWithShape="0">
              <a:prstClr val="black">
                <a:alpha val="40000"/>
              </a:prstClr>
            </a:outerShdw>
          </a:effectLst>
        </p:spPr>
        <p:txBody>
          <a:bodyPr wrap="square" rtlCol="1">
            <a:spAutoFit/>
          </a:bodyPr>
          <a:lstStyle/>
          <a:p>
            <a:r>
              <a:rPr lang="en-US" sz="2800" b="1" dirty="0">
                <a:solidFill>
                  <a:srgbClr val="FF0000"/>
                </a:solidFill>
              </a:rPr>
              <a:t>4</a:t>
            </a:r>
            <a:endParaRPr lang="ar-SA" sz="2800" b="1" dirty="0">
              <a:solidFill>
                <a:srgbClr val="FF0000"/>
              </a:solidFill>
              <a:latin typeface="Arial" pitchFamily="34" charset="0"/>
              <a:cs typeface="Arial" pitchFamily="34" charset="0"/>
            </a:endParaRPr>
          </a:p>
        </p:txBody>
      </p:sp>
      <p:sp>
        <p:nvSpPr>
          <p:cNvPr id="30" name="TextBox 29"/>
          <p:cNvSpPr txBox="1"/>
          <p:nvPr/>
        </p:nvSpPr>
        <p:spPr>
          <a:xfrm>
            <a:off x="-15081" y="4875074"/>
            <a:ext cx="6248400" cy="1754326"/>
          </a:xfrm>
          <a:prstGeom prst="rect">
            <a:avLst/>
          </a:prstGeom>
          <a:noFill/>
          <a:ln w="57150">
            <a:noFill/>
          </a:ln>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742950" lvl="0" indent="-742950">
              <a:buFont typeface="Wingdings" pitchFamily="2" charset="2"/>
              <a:buChar char="q"/>
              <a:defRPr/>
            </a:pPr>
            <a:r>
              <a:rPr kumimoji="0" lang="en-US" sz="3600" b="1" i="0" u="none" strike="noStrike" kern="1200" cap="none" spc="0" normalizeH="0" baseline="0" noProof="0" dirty="0">
                <a:ln>
                  <a:noFill/>
                </a:ln>
                <a:solidFill>
                  <a:srgbClr val="6600FF"/>
                </a:solidFill>
                <a:effectLst/>
                <a:uLnTx/>
                <a:uFillTx/>
                <a:latin typeface="Calibri"/>
              </a:rPr>
              <a:t>Lumbar puncture site with the patient in </a:t>
            </a:r>
            <a:r>
              <a:rPr kumimoji="0" lang="en-US" sz="3600" b="1" i="0" u="none" strike="noStrike" kern="1200" cap="none" spc="0" normalizeH="0" baseline="0" noProof="0" dirty="0">
                <a:ln>
                  <a:noFill/>
                </a:ln>
                <a:solidFill>
                  <a:srgbClr val="FF0000"/>
                </a:solidFill>
                <a:effectLst/>
                <a:uLnTx/>
                <a:uFillTx/>
                <a:latin typeface="Calibri"/>
              </a:rPr>
              <a:t>sitting position</a:t>
            </a:r>
            <a:r>
              <a:rPr kumimoji="0" lang="en-US" sz="3600" b="1" i="0" u="none" strike="noStrike" kern="1200" cap="none" spc="0" normalizeH="0" baseline="0" noProof="0" dirty="0">
                <a:ln>
                  <a:noFill/>
                </a:ln>
                <a:solidFill>
                  <a:srgbClr val="6600FF"/>
                </a:solidFill>
                <a:effectLst/>
                <a:uLnTx/>
                <a:uFillTx/>
                <a:latin typeface="Calibri"/>
              </a:rPr>
              <a:t>. </a:t>
            </a:r>
            <a:endParaRPr kumimoji="0" lang="en-US" sz="3600" b="0" i="0" u="none" strike="noStrike" kern="1200" cap="none" spc="0" normalizeH="0" baseline="0" noProof="0" dirty="0">
              <a:ln w="1905"/>
              <a:solidFill>
                <a:srgbClr val="6600FF"/>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345772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right)">
                                      <p:cBhvr>
                                        <p:cTn id="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عنوان 1"/>
          <p:cNvSpPr>
            <a:spLocks noGrp="1"/>
          </p:cNvSpPr>
          <p:nvPr>
            <p:ph type="title"/>
          </p:nvPr>
        </p:nvSpPr>
        <p:spPr>
          <a:xfrm>
            <a:off x="813396" y="0"/>
            <a:ext cx="10945654" cy="1143000"/>
          </a:xfrm>
        </p:spPr>
        <p:txBody>
          <a:bodyPr/>
          <a:lstStyle/>
          <a:p>
            <a:pPr rtl="0" eaLnBrk="1" hangingPunct="1"/>
            <a:r>
              <a:rPr lang="en-US" altLang="en-US" sz="4000" b="1" dirty="0">
                <a:solidFill>
                  <a:srgbClr val="C00000"/>
                </a:solidFill>
                <a:cs typeface="Times New Roman" panose="02020603050405020304" pitchFamily="18" charset="0"/>
              </a:rPr>
              <a:t>Position of the spinal cord</a:t>
            </a:r>
            <a:r>
              <a:rPr lang="en-US" altLang="en-US" b="1" dirty="0">
                <a:cs typeface="Times New Roman" panose="02020603050405020304" pitchFamily="18" charset="0"/>
              </a:rPr>
              <a:t/>
            </a:r>
            <a:br>
              <a:rPr lang="en-US" altLang="en-US" b="1" dirty="0">
                <a:cs typeface="Times New Roman" panose="02020603050405020304" pitchFamily="18" charset="0"/>
              </a:rPr>
            </a:br>
            <a:r>
              <a:rPr lang="en-US" sz="2800" dirty="0">
                <a:latin typeface="Arial" panose="020B0604020202020204" pitchFamily="34" charset="0"/>
                <a:ea typeface="Times New Roman" panose="02020603050405020304" pitchFamily="18" charset="0"/>
              </a:rPr>
              <a:t>in the vertebral canal of the vertebral column</a:t>
            </a:r>
            <a:endParaRPr lang="ar-EG" altLang="en-US" sz="2800" b="1" dirty="0"/>
          </a:p>
        </p:txBody>
      </p:sp>
      <p:pic>
        <p:nvPicPr>
          <p:cNvPr id="3075" name="Picture 4" descr="D:\جامعة مؤتة\Integrated Modules\2- C N S\Images\1- Spinal cord\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378" b="3181"/>
          <a:stretch>
            <a:fillRect/>
          </a:stretch>
        </p:blipFill>
        <p:spPr>
          <a:xfrm>
            <a:off x="334531" y="1746499"/>
            <a:ext cx="10247726" cy="4883309"/>
          </a:xfrm>
          <a:noFill/>
        </p:spPr>
      </p:pic>
      <p:sp>
        <p:nvSpPr>
          <p:cNvPr id="2" name="TextBox 1">
            <a:extLst>
              <a:ext uri="{FF2B5EF4-FFF2-40B4-BE49-F238E27FC236}">
                <a16:creationId xmlns:a16="http://schemas.microsoft.com/office/drawing/2014/main" xmlns="" id="{A0F52EB6-86CF-4063-83A1-E7B8AC283545}"/>
              </a:ext>
            </a:extLst>
          </p:cNvPr>
          <p:cNvSpPr txBox="1"/>
          <p:nvPr/>
        </p:nvSpPr>
        <p:spPr>
          <a:xfrm>
            <a:off x="9337206" y="2348883"/>
            <a:ext cx="1819690" cy="830997"/>
          </a:xfrm>
          <a:prstGeom prst="rect">
            <a:avLst/>
          </a:prstGeom>
          <a:noFill/>
        </p:spPr>
        <p:txBody>
          <a:bodyPr wrap="square" rtlCol="0">
            <a:spAutoFit/>
          </a:bodyPr>
          <a:lstStyle/>
          <a:p>
            <a:pPr algn="l" rtl="0"/>
            <a:r>
              <a:rPr lang="en-US" sz="2400" b="1" dirty="0"/>
              <a:t>Annular fibrosus</a:t>
            </a:r>
          </a:p>
        </p:txBody>
      </p:sp>
      <p:sp>
        <p:nvSpPr>
          <p:cNvPr id="5" name="TextBox 4">
            <a:extLst>
              <a:ext uri="{FF2B5EF4-FFF2-40B4-BE49-F238E27FC236}">
                <a16:creationId xmlns:a16="http://schemas.microsoft.com/office/drawing/2014/main" xmlns="" id="{B1E960B2-E222-472D-A9B2-019F00DE59C7}"/>
              </a:ext>
            </a:extLst>
          </p:cNvPr>
          <p:cNvSpPr txBox="1"/>
          <p:nvPr/>
        </p:nvSpPr>
        <p:spPr>
          <a:xfrm>
            <a:off x="9672412" y="3179879"/>
            <a:ext cx="1819690" cy="830997"/>
          </a:xfrm>
          <a:prstGeom prst="rect">
            <a:avLst/>
          </a:prstGeom>
          <a:noFill/>
        </p:spPr>
        <p:txBody>
          <a:bodyPr wrap="square" rtlCol="0">
            <a:spAutoFit/>
          </a:bodyPr>
          <a:lstStyle/>
          <a:p>
            <a:pPr algn="l" rtl="0"/>
            <a:r>
              <a:rPr lang="en-US" sz="2400" b="1" dirty="0">
                <a:solidFill>
                  <a:srgbClr val="FF0000"/>
                </a:solidFill>
              </a:rPr>
              <a:t>Nucleus pulposus</a:t>
            </a:r>
          </a:p>
        </p:txBody>
      </p:sp>
      <p:cxnSp>
        <p:nvCxnSpPr>
          <p:cNvPr id="4" name="Straight Arrow Connector 3">
            <a:extLst>
              <a:ext uri="{FF2B5EF4-FFF2-40B4-BE49-F238E27FC236}">
                <a16:creationId xmlns:a16="http://schemas.microsoft.com/office/drawing/2014/main" xmlns="" id="{8D73A7E8-04EB-48DF-B51D-74841680806E}"/>
              </a:ext>
            </a:extLst>
          </p:cNvPr>
          <p:cNvCxnSpPr>
            <a:cxnSpLocks/>
            <a:stCxn id="2" idx="1"/>
          </p:cNvCxnSpPr>
          <p:nvPr/>
        </p:nvCxnSpPr>
        <p:spPr>
          <a:xfrm flipH="1">
            <a:off x="8379476" y="2764379"/>
            <a:ext cx="957731" cy="3181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FB51454B-7488-4C2A-96D7-707CFACAE14C}"/>
              </a:ext>
            </a:extLst>
          </p:cNvPr>
          <p:cNvCxnSpPr>
            <a:cxnSpLocks/>
          </p:cNvCxnSpPr>
          <p:nvPr/>
        </p:nvCxnSpPr>
        <p:spPr>
          <a:xfrm flipH="1">
            <a:off x="7924552" y="3595375"/>
            <a:ext cx="1891520" cy="3390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69354AB7-A4C1-4B9C-BA5A-88B6334144D7}"/>
              </a:ext>
            </a:extLst>
          </p:cNvPr>
          <p:cNvSpPr txBox="1"/>
          <p:nvPr/>
        </p:nvSpPr>
        <p:spPr>
          <a:xfrm>
            <a:off x="9337206" y="1702552"/>
            <a:ext cx="1819690" cy="646331"/>
          </a:xfrm>
          <a:prstGeom prst="rect">
            <a:avLst/>
          </a:prstGeom>
          <a:noFill/>
        </p:spPr>
        <p:txBody>
          <a:bodyPr wrap="square" rtlCol="0">
            <a:spAutoFit/>
          </a:bodyPr>
          <a:lstStyle/>
          <a:p>
            <a:pPr algn="ctr" rtl="0"/>
            <a:r>
              <a:rPr lang="en-US" sz="3600" b="1" dirty="0">
                <a:solidFill>
                  <a:srgbClr val="FF0000"/>
                </a:solidFill>
              </a:rPr>
              <a:t>IVD</a:t>
            </a:r>
          </a:p>
        </p:txBody>
      </p:sp>
    </p:spTree>
    <p:extLst>
      <p:ext uri="{BB962C8B-B14F-4D97-AF65-F5344CB8AC3E}">
        <p14:creationId xmlns:p14="http://schemas.microsoft.com/office/powerpoint/2010/main" val="278855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عنوان 1"/>
          <p:cNvSpPr>
            <a:spLocks noGrp="1"/>
          </p:cNvSpPr>
          <p:nvPr>
            <p:ph type="title"/>
          </p:nvPr>
        </p:nvSpPr>
        <p:spPr>
          <a:xfrm>
            <a:off x="608092" y="274638"/>
            <a:ext cx="10836123" cy="634082"/>
          </a:xfrm>
        </p:spPr>
        <p:txBody>
          <a:bodyPr>
            <a:normAutofit fontScale="90000"/>
          </a:bodyPr>
          <a:lstStyle/>
          <a:p>
            <a:pPr rtl="0"/>
            <a:r>
              <a:rPr lang="en-US" altLang="en-US" b="1" dirty="0">
                <a:solidFill>
                  <a:srgbClr val="C00000"/>
                </a:solidFill>
                <a:cs typeface="Times New Roman" panose="02020603050405020304" pitchFamily="18" charset="0"/>
              </a:rPr>
              <a:t>Fixation of the spinal cord</a:t>
            </a:r>
            <a:endParaRPr lang="ar-EG" altLang="en-US" dirty="0">
              <a:solidFill>
                <a:srgbClr val="C00000"/>
              </a:solidFill>
            </a:endParaRPr>
          </a:p>
        </p:txBody>
      </p:sp>
      <p:sp>
        <p:nvSpPr>
          <p:cNvPr id="3" name="عنصر نائب للمحتوى 2"/>
          <p:cNvSpPr>
            <a:spLocks noGrp="1"/>
          </p:cNvSpPr>
          <p:nvPr>
            <p:ph idx="1"/>
          </p:nvPr>
        </p:nvSpPr>
        <p:spPr>
          <a:xfrm>
            <a:off x="430304" y="1268761"/>
            <a:ext cx="11446492" cy="5446365"/>
          </a:xfrm>
        </p:spPr>
        <p:txBody>
          <a:bodyPr/>
          <a:lstStyle/>
          <a:p>
            <a:pPr algn="l" rtl="0">
              <a:buFont typeface="Arial" panose="020B0604020202020204" pitchFamily="34" charset="0"/>
              <a:buNone/>
            </a:pPr>
            <a:r>
              <a:rPr lang="en-US" altLang="en-US" sz="2800" dirty="0">
                <a:cs typeface="Arial" panose="020B0604020202020204" pitchFamily="34" charset="0"/>
              </a:rPr>
              <a:t>1- Attachment of the </a:t>
            </a:r>
            <a:r>
              <a:rPr lang="en-US" altLang="en-US" sz="2800" b="1" dirty="0">
                <a:solidFill>
                  <a:srgbClr val="0000FF"/>
                </a:solidFill>
                <a:cs typeface="Arial" panose="020B0604020202020204" pitchFamily="34" charset="0"/>
              </a:rPr>
              <a:t>filum </a:t>
            </a:r>
            <a:r>
              <a:rPr lang="en-US" altLang="en-US" sz="2800" b="1" dirty="0" err="1">
                <a:solidFill>
                  <a:srgbClr val="0000FF"/>
                </a:solidFill>
                <a:cs typeface="Arial" panose="020B0604020202020204" pitchFamily="34" charset="0"/>
              </a:rPr>
              <a:t>terminale</a:t>
            </a:r>
            <a:r>
              <a:rPr lang="en-US" altLang="en-US" sz="2800" b="1" dirty="0">
                <a:solidFill>
                  <a:srgbClr val="0000FF"/>
                </a:solidFill>
                <a:cs typeface="Arial" panose="020B0604020202020204" pitchFamily="34" charset="0"/>
              </a:rPr>
              <a:t> </a:t>
            </a:r>
            <a:r>
              <a:rPr lang="en-US" altLang="en-US" sz="2800" dirty="0">
                <a:cs typeface="Arial" panose="020B0604020202020204" pitchFamily="34" charset="0"/>
              </a:rPr>
              <a:t>to the tip of the coccyx.</a:t>
            </a:r>
          </a:p>
          <a:p>
            <a:pPr algn="l" rtl="0">
              <a:buFont typeface="Arial" panose="020B0604020202020204" pitchFamily="34" charset="0"/>
              <a:buNone/>
            </a:pPr>
            <a:r>
              <a:rPr lang="en-US" altLang="en-US" sz="2800" dirty="0">
                <a:cs typeface="Arial" panose="020B0604020202020204" pitchFamily="34" charset="0"/>
              </a:rPr>
              <a:t>2- Attachment of the </a:t>
            </a:r>
            <a:r>
              <a:rPr lang="en-US" altLang="en-US" sz="2800" b="1" dirty="0">
                <a:solidFill>
                  <a:srgbClr val="0000FF"/>
                </a:solidFill>
                <a:cs typeface="Arial" panose="020B0604020202020204" pitchFamily="34" charset="0"/>
              </a:rPr>
              <a:t>denticulate ligaments </a:t>
            </a:r>
            <a:r>
              <a:rPr lang="en-US" altLang="en-US" sz="2800" dirty="0">
                <a:cs typeface="Arial" panose="020B0604020202020204" pitchFamily="34" charset="0"/>
              </a:rPr>
              <a:t>to the dura matter.</a:t>
            </a:r>
          </a:p>
          <a:p>
            <a:pPr algn="l" rtl="0">
              <a:buFont typeface="Arial" panose="020B0604020202020204" pitchFamily="34" charset="0"/>
              <a:buNone/>
            </a:pPr>
            <a:r>
              <a:rPr lang="en-US" altLang="en-US" sz="2800" dirty="0">
                <a:cs typeface="Arial" panose="020B0604020202020204" pitchFamily="34" charset="0"/>
              </a:rPr>
              <a:t>3- Attachment of the </a:t>
            </a:r>
            <a:r>
              <a:rPr lang="en-US" altLang="en-US" sz="2800" b="1" dirty="0">
                <a:solidFill>
                  <a:srgbClr val="0000FF"/>
                </a:solidFill>
                <a:cs typeface="Arial" panose="020B0604020202020204" pitchFamily="34" charset="0"/>
              </a:rPr>
              <a:t>dura matter </a:t>
            </a:r>
            <a:r>
              <a:rPr lang="en-US" altLang="en-US" sz="2800" dirty="0">
                <a:cs typeface="Arial" panose="020B0604020202020204" pitchFamily="34" charset="0"/>
              </a:rPr>
              <a:t>to; </a:t>
            </a:r>
          </a:p>
          <a:p>
            <a:pPr algn="l" rtl="0">
              <a:buFont typeface="Arial" panose="020B0604020202020204" pitchFamily="34" charset="0"/>
              <a:buNone/>
            </a:pPr>
            <a:r>
              <a:rPr lang="en-US" altLang="en-US" sz="2800" dirty="0">
                <a:cs typeface="Arial" panose="020B0604020202020204" pitchFamily="34" charset="0"/>
              </a:rPr>
              <a:t>	a- The margin of the foramen magnum.</a:t>
            </a:r>
          </a:p>
          <a:p>
            <a:pPr algn="l" rtl="0">
              <a:buFont typeface="Arial" panose="020B0604020202020204" pitchFamily="34" charset="0"/>
              <a:buNone/>
            </a:pPr>
            <a:r>
              <a:rPr lang="en-US" altLang="en-US" sz="2800" dirty="0">
                <a:cs typeface="Arial" panose="020B0604020202020204" pitchFamily="34" charset="0"/>
              </a:rPr>
              <a:t>	b- The back of S2. </a:t>
            </a:r>
          </a:p>
          <a:p>
            <a:pPr algn="l" rtl="0">
              <a:buFont typeface="Arial" panose="020B0604020202020204" pitchFamily="34" charset="0"/>
              <a:buNone/>
            </a:pPr>
            <a:r>
              <a:rPr lang="en-US" altLang="en-US" sz="2800" dirty="0">
                <a:cs typeface="Arial" panose="020B0604020202020204" pitchFamily="34" charset="0"/>
              </a:rPr>
              <a:t>	c- The margin of the intervertebral foramen.</a:t>
            </a:r>
          </a:p>
          <a:p>
            <a:pPr marL="0" marR="0" indent="0" algn="just" rtl="0">
              <a:lnSpc>
                <a:spcPct val="125000"/>
              </a:lnSpc>
              <a:spcBef>
                <a:spcPts val="0"/>
              </a:spcBef>
              <a:spcAft>
                <a:spcPts val="0"/>
              </a:spcAft>
              <a:buNone/>
              <a:tabLst>
                <a:tab pos="467995" algn="l"/>
                <a:tab pos="6057900" algn="r"/>
              </a:tabLst>
            </a:pPr>
            <a:r>
              <a:rPr lang="en-US" sz="2800" dirty="0">
                <a:latin typeface="Arial" panose="020B0604020202020204" pitchFamily="34" charset="0"/>
                <a:ea typeface="Times New Roman" panose="02020603050405020304" pitchFamily="18" charset="0"/>
              </a:rPr>
              <a:t>4- Attachment of the </a:t>
            </a:r>
            <a:r>
              <a:rPr lang="en-US" sz="2800" b="1" dirty="0">
                <a:solidFill>
                  <a:srgbClr val="FF0000"/>
                </a:solidFill>
                <a:latin typeface="Arial" panose="020B0604020202020204" pitchFamily="34" charset="0"/>
                <a:ea typeface="Times New Roman" panose="02020603050405020304" pitchFamily="18" charset="0"/>
              </a:rPr>
              <a:t>spinal nerves and vessels </a:t>
            </a:r>
            <a:r>
              <a:rPr lang="en-US" sz="2800" dirty="0">
                <a:latin typeface="Arial" panose="020B0604020202020204" pitchFamily="34" charset="0"/>
                <a:ea typeface="Times New Roman" panose="02020603050405020304" pitchFamily="18" charset="0"/>
              </a:rPr>
              <a:t>to the surface of the spinal cord.</a:t>
            </a:r>
            <a:endParaRPr lang="en-US" sz="2800" dirty="0">
              <a:latin typeface="Times New Roman" panose="02020603050405020304" pitchFamily="18" charset="0"/>
              <a:ea typeface="Times New Roman" panose="02020603050405020304" pitchFamily="18" charset="0"/>
            </a:endParaRPr>
          </a:p>
          <a:p>
            <a:pPr algn="l" rtl="0"/>
            <a:endParaRPr lang="ar-EG" altLang="en-US" dirty="0"/>
          </a:p>
        </p:txBody>
      </p:sp>
    </p:spTree>
    <p:extLst>
      <p:ext uri="{BB962C8B-B14F-4D97-AF65-F5344CB8AC3E}">
        <p14:creationId xmlns:p14="http://schemas.microsoft.com/office/powerpoint/2010/main" val="49610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a:extLst>
              <a:ext uri="{FF2B5EF4-FFF2-40B4-BE49-F238E27FC236}">
                <a16:creationId xmlns:a16="http://schemas.microsoft.com/office/drawing/2014/main" xmlns="" id="{F53ADAE6-9495-420E-8607-7177766DBBA7}"/>
              </a:ext>
            </a:extLst>
          </p:cNvPr>
          <p:cNvSpPr>
            <a:spLocks noChangeArrowheads="1"/>
          </p:cNvSpPr>
          <p:nvPr/>
        </p:nvSpPr>
        <p:spPr bwMode="auto">
          <a:xfrm>
            <a:off x="1966119" y="1676400"/>
            <a:ext cx="8077200" cy="3479800"/>
          </a:xfrm>
          <a:prstGeom prst="bevel">
            <a:avLst>
              <a:gd name="adj" fmla="val 12500"/>
            </a:avLst>
          </a:prstGeom>
          <a:ln>
            <a:headEnd/>
            <a:tailEnd/>
          </a:ln>
        </p:spPr>
        <p:style>
          <a:lnRef idx="1">
            <a:schemeClr val="accent1"/>
          </a:lnRef>
          <a:fillRef idx="2">
            <a:schemeClr val="accent1"/>
          </a:fillRef>
          <a:effectRef idx="1">
            <a:schemeClr val="accent1"/>
          </a:effectRef>
          <a:fontRef idx="minor">
            <a:schemeClr val="dk1"/>
          </a:fontRef>
        </p:style>
        <p:txBody>
          <a:bodyPr wrap="none" lIns="87777" tIns="43887" rIns="87777" bIns="43887"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None/>
            </a:pPr>
            <a:r>
              <a:rPr lang="en-US" altLang="en-US" sz="8000" b="1" dirty="0" smtClean="0"/>
              <a:t>Blood supply</a:t>
            </a:r>
            <a:endParaRPr lang="en-US" altLang="en-US" sz="8000" b="1" dirty="0"/>
          </a:p>
        </p:txBody>
      </p:sp>
    </p:spTree>
    <p:extLst>
      <p:ext uri="{BB962C8B-B14F-4D97-AF65-F5344CB8AC3E}">
        <p14:creationId xmlns:p14="http://schemas.microsoft.com/office/powerpoint/2010/main" val="380104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2"/>
          <p:cNvPicPr>
            <a:picLocks noChangeAspect="1" noChangeArrowheads="1"/>
          </p:cNvPicPr>
          <p:nvPr/>
        </p:nvPicPr>
        <p:blipFill>
          <a:blip r:embed="rId3" cstate="print">
            <a:lum bright="-10000" contrast="30000"/>
          </a:blip>
          <a:srcRect l="46875" t="12695" b="6250"/>
          <a:stretch>
            <a:fillRect/>
          </a:stretch>
        </p:blipFill>
        <p:spPr bwMode="auto">
          <a:xfrm>
            <a:off x="2359507" y="0"/>
            <a:ext cx="6891708" cy="6643688"/>
          </a:xfrm>
          <a:prstGeom prst="rect">
            <a:avLst/>
          </a:prstGeom>
          <a:noFill/>
          <a:ln w="9525">
            <a:noFill/>
            <a:miter lim="800000"/>
            <a:headEnd/>
            <a:tailEnd/>
          </a:ln>
          <a:effectLst>
            <a:outerShdw blurRad="50800" dist="38100" dir="8100000" algn="tr" rotWithShape="0">
              <a:prstClr val="black">
                <a:alpha val="40000"/>
              </a:prstClr>
            </a:outerShdw>
          </a:effectLst>
        </p:spPr>
      </p:pic>
      <p:cxnSp>
        <p:nvCxnSpPr>
          <p:cNvPr id="6" name="Straight Arrow Connector 5"/>
          <p:cNvCxnSpPr/>
          <p:nvPr/>
        </p:nvCxnSpPr>
        <p:spPr>
          <a:xfrm flipH="1">
            <a:off x="6160082" y="4581129"/>
            <a:ext cx="2837365" cy="84535"/>
          </a:xfrm>
          <a:prstGeom prst="straightConnector1">
            <a:avLst/>
          </a:prstGeom>
          <a:ln w="57150">
            <a:solidFill>
              <a:srgbClr val="00FF99"/>
            </a:solidFill>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872063" y="4221088"/>
            <a:ext cx="2375376" cy="1000132"/>
          </a:xfrm>
          <a:prstGeom prst="rect">
            <a:avLst/>
          </a:prstGeom>
          <a:noFill/>
          <a:ln>
            <a:noFill/>
          </a:ln>
          <a:effectLst>
            <a:glow rad="101600">
              <a:schemeClr val="accent2">
                <a:satMod val="175000"/>
                <a:alpha val="40000"/>
              </a:schemeClr>
            </a:glow>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Calibri"/>
                <a:ea typeface="+mn-ea"/>
                <a:cs typeface="+mn-cs"/>
              </a:rPr>
              <a:t>Vertebral artery</a:t>
            </a:r>
            <a:endParaRPr kumimoji="0" lang="ar-SA" sz="3200" b="1" i="0" u="none" strike="noStrike" kern="1200" cap="none" spc="0" normalizeH="0" baseline="0" noProof="0" dirty="0">
              <a:ln>
                <a:noFill/>
              </a:ln>
              <a:solidFill>
                <a:srgbClr val="0000FF"/>
              </a:solidFill>
              <a:effectLst/>
              <a:uLnTx/>
              <a:uFillTx/>
              <a:latin typeface="Calibri"/>
              <a:ea typeface="+mn-ea"/>
              <a:cs typeface="Arial" panose="020B0604020202020204" pitchFamily="34" charset="0"/>
            </a:endParaRPr>
          </a:p>
        </p:txBody>
      </p:sp>
      <p:cxnSp>
        <p:nvCxnSpPr>
          <p:cNvPr id="9" name="Straight Arrow Connector 8"/>
          <p:cNvCxnSpPr/>
          <p:nvPr/>
        </p:nvCxnSpPr>
        <p:spPr>
          <a:xfrm>
            <a:off x="2178416" y="3657600"/>
            <a:ext cx="3754289" cy="1219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Rectangle 12"/>
          <p:cNvSpPr/>
          <p:nvPr/>
        </p:nvSpPr>
        <p:spPr>
          <a:xfrm>
            <a:off x="-396081" y="3048000"/>
            <a:ext cx="3264045" cy="1080120"/>
          </a:xfrm>
          <a:prstGeom prst="rect">
            <a:avLst/>
          </a:prstGeom>
          <a:noFill/>
          <a:ln>
            <a:noFill/>
          </a:ln>
          <a:effectLst>
            <a:glow rad="101600">
              <a:schemeClr val="accent2">
                <a:satMod val="175000"/>
                <a:alpha val="40000"/>
              </a:schemeClr>
            </a:glow>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Calibri"/>
                <a:ea typeface="+mn-ea"/>
              </a:rPr>
              <a:t> anterior spinal artery</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200" b="1" i="0" u="none" strike="noStrike" kern="1200" cap="none" spc="0" normalizeH="0" baseline="0" noProof="0" dirty="0">
              <a:ln>
                <a:noFill/>
              </a:ln>
              <a:solidFill>
                <a:srgbClr val="0000FF"/>
              </a:solidFill>
              <a:effectLst/>
              <a:uLnTx/>
              <a:uFillTx/>
              <a:latin typeface="Calibri"/>
              <a:ea typeface="+mn-ea"/>
              <a:cs typeface="Arial" panose="020B0604020202020204" pitchFamily="34" charset="0"/>
            </a:endParaRPr>
          </a:p>
        </p:txBody>
      </p:sp>
      <p:pic>
        <p:nvPicPr>
          <p:cNvPr id="11" name="Picture 11" descr="spinalcordcrosssection.bmp"/>
          <p:cNvPicPr>
            <a:picLocks noChangeAspect="1"/>
          </p:cNvPicPr>
          <p:nvPr/>
        </p:nvPicPr>
        <p:blipFill>
          <a:blip r:embed="rId4" cstate="print">
            <a:lum bright="-20000" contrast="30000"/>
          </a:blip>
          <a:srcRect/>
          <a:stretch>
            <a:fillRect/>
          </a:stretch>
        </p:blipFill>
        <p:spPr bwMode="auto">
          <a:xfrm>
            <a:off x="8872064" y="495644"/>
            <a:ext cx="3304856" cy="2171356"/>
          </a:xfrm>
          <a:prstGeom prst="rect">
            <a:avLst/>
          </a:prstGeom>
          <a:ln>
            <a:noFill/>
          </a:ln>
          <a:effectLst>
            <a:softEdge rad="112500"/>
          </a:effectLst>
        </p:spPr>
      </p:pic>
      <p:sp>
        <p:nvSpPr>
          <p:cNvPr id="3" name="TextBox 2"/>
          <p:cNvSpPr txBox="1"/>
          <p:nvPr/>
        </p:nvSpPr>
        <p:spPr>
          <a:xfrm>
            <a:off x="10500518" y="1749807"/>
            <a:ext cx="990600" cy="523220"/>
          </a:xfrm>
          <a:prstGeom prst="rect">
            <a:avLst/>
          </a:prstGeom>
          <a:noFill/>
        </p:spPr>
        <p:txBody>
          <a:bodyPr wrap="square" rtlCol="0">
            <a:spAutoFit/>
          </a:bodyPr>
          <a:lstStyle/>
          <a:p>
            <a:r>
              <a:rPr lang="en-US" sz="2800" b="1" dirty="0" smtClean="0">
                <a:solidFill>
                  <a:srgbClr val="0000FF"/>
                </a:solidFill>
              </a:rPr>
              <a:t>ANT</a:t>
            </a:r>
            <a:endParaRPr lang="en-US" sz="2800" b="1" dirty="0">
              <a:solidFill>
                <a:srgbClr val="0000FF"/>
              </a:solidFill>
            </a:endParaRPr>
          </a:p>
        </p:txBody>
      </p:sp>
      <p:sp>
        <p:nvSpPr>
          <p:cNvPr id="12" name="Freeform 11"/>
          <p:cNvSpPr/>
          <p:nvPr/>
        </p:nvSpPr>
        <p:spPr>
          <a:xfrm rot="319988" flipH="1">
            <a:off x="10689456" y="1373441"/>
            <a:ext cx="296951" cy="415763"/>
          </a:xfrm>
          <a:custGeom>
            <a:avLst/>
            <a:gdLst>
              <a:gd name="connsiteX0" fmla="*/ 313765 w 367554"/>
              <a:gd name="connsiteY0" fmla="*/ 89647 h 696259"/>
              <a:gd name="connsiteX1" fmla="*/ 313765 w 367554"/>
              <a:gd name="connsiteY1" fmla="*/ 502024 h 696259"/>
              <a:gd name="connsiteX2" fmla="*/ 242048 w 367554"/>
              <a:gd name="connsiteY2" fmla="*/ 681318 h 696259"/>
              <a:gd name="connsiteX3" fmla="*/ 98612 w 367554"/>
              <a:gd name="connsiteY3" fmla="*/ 412377 h 696259"/>
              <a:gd name="connsiteX4" fmla="*/ 44824 w 367554"/>
              <a:gd name="connsiteY4" fmla="*/ 53788 h 696259"/>
              <a:gd name="connsiteX5" fmla="*/ 367554 w 367554"/>
              <a:gd name="connsiteY5" fmla="*/ 89647 h 69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554" h="696259">
                <a:moveTo>
                  <a:pt x="313765" y="89647"/>
                </a:moveTo>
                <a:cubicBezTo>
                  <a:pt x="319741" y="246529"/>
                  <a:pt x="325718" y="403412"/>
                  <a:pt x="313765" y="502024"/>
                </a:cubicBezTo>
                <a:cubicBezTo>
                  <a:pt x="301812" y="600636"/>
                  <a:pt x="277907" y="696259"/>
                  <a:pt x="242048" y="681318"/>
                </a:cubicBezTo>
                <a:cubicBezTo>
                  <a:pt x="206189" y="666377"/>
                  <a:pt x="131483" y="516965"/>
                  <a:pt x="98612" y="412377"/>
                </a:cubicBezTo>
                <a:cubicBezTo>
                  <a:pt x="65741" y="307789"/>
                  <a:pt x="0" y="107576"/>
                  <a:pt x="44824" y="53788"/>
                </a:cubicBezTo>
                <a:cubicBezTo>
                  <a:pt x="89648" y="0"/>
                  <a:pt x="367554" y="89647"/>
                  <a:pt x="367554" y="89647"/>
                </a:cubicBezTo>
              </a:path>
            </a:pathLst>
          </a:cu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14" name="Freeform 13"/>
          <p:cNvSpPr/>
          <p:nvPr/>
        </p:nvSpPr>
        <p:spPr>
          <a:xfrm rot="319988" flipH="1">
            <a:off x="10841856" y="406743"/>
            <a:ext cx="296951" cy="415763"/>
          </a:xfrm>
          <a:custGeom>
            <a:avLst/>
            <a:gdLst>
              <a:gd name="connsiteX0" fmla="*/ 313765 w 367554"/>
              <a:gd name="connsiteY0" fmla="*/ 89647 h 696259"/>
              <a:gd name="connsiteX1" fmla="*/ 313765 w 367554"/>
              <a:gd name="connsiteY1" fmla="*/ 502024 h 696259"/>
              <a:gd name="connsiteX2" fmla="*/ 242048 w 367554"/>
              <a:gd name="connsiteY2" fmla="*/ 681318 h 696259"/>
              <a:gd name="connsiteX3" fmla="*/ 98612 w 367554"/>
              <a:gd name="connsiteY3" fmla="*/ 412377 h 696259"/>
              <a:gd name="connsiteX4" fmla="*/ 44824 w 367554"/>
              <a:gd name="connsiteY4" fmla="*/ 53788 h 696259"/>
              <a:gd name="connsiteX5" fmla="*/ 367554 w 367554"/>
              <a:gd name="connsiteY5" fmla="*/ 89647 h 69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554" h="696259">
                <a:moveTo>
                  <a:pt x="313765" y="89647"/>
                </a:moveTo>
                <a:cubicBezTo>
                  <a:pt x="319741" y="246529"/>
                  <a:pt x="325718" y="403412"/>
                  <a:pt x="313765" y="502024"/>
                </a:cubicBezTo>
                <a:cubicBezTo>
                  <a:pt x="301812" y="600636"/>
                  <a:pt x="277907" y="696259"/>
                  <a:pt x="242048" y="681318"/>
                </a:cubicBezTo>
                <a:cubicBezTo>
                  <a:pt x="206189" y="666377"/>
                  <a:pt x="131483" y="516965"/>
                  <a:pt x="98612" y="412377"/>
                </a:cubicBezTo>
                <a:cubicBezTo>
                  <a:pt x="65741" y="307789"/>
                  <a:pt x="0" y="107576"/>
                  <a:pt x="44824" y="53788"/>
                </a:cubicBezTo>
                <a:cubicBezTo>
                  <a:pt x="89648" y="0"/>
                  <a:pt x="367554" y="89647"/>
                  <a:pt x="367554" y="89647"/>
                </a:cubicBezTo>
              </a:path>
            </a:pathLst>
          </a:cu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16" name="Freeform 15"/>
          <p:cNvSpPr/>
          <p:nvPr/>
        </p:nvSpPr>
        <p:spPr>
          <a:xfrm rot="319988" flipH="1">
            <a:off x="11355077" y="839919"/>
            <a:ext cx="272085" cy="364632"/>
          </a:xfrm>
          <a:custGeom>
            <a:avLst/>
            <a:gdLst>
              <a:gd name="connsiteX0" fmla="*/ 313765 w 367554"/>
              <a:gd name="connsiteY0" fmla="*/ 89647 h 696259"/>
              <a:gd name="connsiteX1" fmla="*/ 313765 w 367554"/>
              <a:gd name="connsiteY1" fmla="*/ 502024 h 696259"/>
              <a:gd name="connsiteX2" fmla="*/ 242048 w 367554"/>
              <a:gd name="connsiteY2" fmla="*/ 681318 h 696259"/>
              <a:gd name="connsiteX3" fmla="*/ 98612 w 367554"/>
              <a:gd name="connsiteY3" fmla="*/ 412377 h 696259"/>
              <a:gd name="connsiteX4" fmla="*/ 44824 w 367554"/>
              <a:gd name="connsiteY4" fmla="*/ 53788 h 696259"/>
              <a:gd name="connsiteX5" fmla="*/ 367554 w 367554"/>
              <a:gd name="connsiteY5" fmla="*/ 89647 h 69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554" h="696259">
                <a:moveTo>
                  <a:pt x="313765" y="89647"/>
                </a:moveTo>
                <a:cubicBezTo>
                  <a:pt x="319741" y="246529"/>
                  <a:pt x="325718" y="403412"/>
                  <a:pt x="313765" y="502024"/>
                </a:cubicBezTo>
                <a:cubicBezTo>
                  <a:pt x="301812" y="600636"/>
                  <a:pt x="277907" y="696259"/>
                  <a:pt x="242048" y="681318"/>
                </a:cubicBezTo>
                <a:cubicBezTo>
                  <a:pt x="206189" y="666377"/>
                  <a:pt x="131483" y="516965"/>
                  <a:pt x="98612" y="412377"/>
                </a:cubicBezTo>
                <a:cubicBezTo>
                  <a:pt x="65741" y="307789"/>
                  <a:pt x="0" y="107576"/>
                  <a:pt x="44824" y="53788"/>
                </a:cubicBezTo>
                <a:cubicBezTo>
                  <a:pt x="89648" y="0"/>
                  <a:pt x="367554" y="89647"/>
                  <a:pt x="367554" y="89647"/>
                </a:cubicBezTo>
              </a:path>
            </a:pathLst>
          </a:cu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17" name="TextBox 16"/>
          <p:cNvSpPr txBox="1"/>
          <p:nvPr/>
        </p:nvSpPr>
        <p:spPr>
          <a:xfrm>
            <a:off x="11148219" y="132232"/>
            <a:ext cx="990600" cy="523220"/>
          </a:xfrm>
          <a:prstGeom prst="rect">
            <a:avLst/>
          </a:prstGeom>
          <a:noFill/>
        </p:spPr>
        <p:txBody>
          <a:bodyPr wrap="square" rtlCol="0">
            <a:spAutoFit/>
          </a:bodyPr>
          <a:lstStyle/>
          <a:p>
            <a:r>
              <a:rPr lang="en-US" sz="2800" b="1" dirty="0" smtClean="0">
                <a:solidFill>
                  <a:srgbClr val="0000FF"/>
                </a:solidFill>
              </a:rPr>
              <a:t>POST</a:t>
            </a:r>
            <a:endParaRPr lang="en-US" sz="2800" b="1" dirty="0">
              <a:solidFill>
                <a:srgbClr val="0000FF"/>
              </a:solidFill>
            </a:endParaRPr>
          </a:p>
        </p:txBody>
      </p:sp>
      <p:sp>
        <p:nvSpPr>
          <p:cNvPr id="18" name="Rectangle 17"/>
          <p:cNvSpPr/>
          <p:nvPr/>
        </p:nvSpPr>
        <p:spPr>
          <a:xfrm>
            <a:off x="-179315" y="5563568"/>
            <a:ext cx="3264045" cy="1080120"/>
          </a:xfrm>
          <a:prstGeom prst="rect">
            <a:avLst/>
          </a:prstGeom>
          <a:noFill/>
          <a:ln>
            <a:noFill/>
          </a:ln>
          <a:effectLst>
            <a:glow rad="101600">
              <a:schemeClr val="accent2">
                <a:satMod val="175000"/>
                <a:alpha val="40000"/>
              </a:schemeClr>
            </a:glow>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Calibri"/>
                <a:ea typeface="+mn-ea"/>
              </a:rPr>
              <a:t> </a:t>
            </a:r>
            <a:r>
              <a:rPr kumimoji="0" lang="en-US" sz="3200" b="1" i="0" u="none" strike="noStrike" kern="1200" cap="none" spc="0" normalizeH="0" baseline="0" noProof="0" dirty="0" smtClean="0">
                <a:ln>
                  <a:noFill/>
                </a:ln>
                <a:solidFill>
                  <a:srgbClr val="0000FF"/>
                </a:solidFill>
                <a:effectLst/>
                <a:uLnTx/>
                <a:uFillTx/>
                <a:latin typeface="Calibri"/>
                <a:ea typeface="+mn-ea"/>
              </a:rPr>
              <a:t>Posterior </a:t>
            </a:r>
            <a:r>
              <a:rPr kumimoji="0" lang="en-US" sz="3200" b="1" i="0" u="none" strike="noStrike" kern="1200" cap="none" spc="0" normalizeH="0" baseline="0" noProof="0" dirty="0">
                <a:ln>
                  <a:noFill/>
                </a:ln>
                <a:solidFill>
                  <a:srgbClr val="0000FF"/>
                </a:solidFill>
                <a:effectLst/>
                <a:uLnTx/>
                <a:uFillTx/>
                <a:latin typeface="Calibri"/>
                <a:ea typeface="+mn-ea"/>
              </a:rPr>
              <a:t>spinal artery</a:t>
            </a: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3200" b="1" i="0" u="none" strike="noStrike" kern="1200" cap="none" spc="0" normalizeH="0" baseline="0" noProof="0" dirty="0">
              <a:ln>
                <a:noFill/>
              </a:ln>
              <a:solidFill>
                <a:srgbClr val="0000FF"/>
              </a:solidFill>
              <a:effectLst/>
              <a:uLnTx/>
              <a:uFillTx/>
              <a:latin typeface="Calibri"/>
              <a:ea typeface="+mn-ea"/>
              <a:cs typeface="Arial" panose="020B0604020202020204" pitchFamily="34" charset="0"/>
            </a:endParaRPr>
          </a:p>
        </p:txBody>
      </p:sp>
      <p:cxnSp>
        <p:nvCxnSpPr>
          <p:cNvPr id="19" name="Straight Arrow Connector 18"/>
          <p:cNvCxnSpPr/>
          <p:nvPr/>
        </p:nvCxnSpPr>
        <p:spPr>
          <a:xfrm flipV="1">
            <a:off x="2178416" y="5334000"/>
            <a:ext cx="3369103" cy="95466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316495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par>
                          <p:cTn id="8" fill="hold">
                            <p:stCondLst>
                              <p:cond delay="500"/>
                            </p:stCondLst>
                            <p:childTnLst>
                              <p:par>
                                <p:cTn id="9" presetID="50" presetClass="entr" presetSubtype="0" decel="10000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strVal val="#ppt_w+.3"/>
                                          </p:val>
                                        </p:tav>
                                        <p:tav tm="100000">
                                          <p:val>
                                            <p:strVal val="#ppt_w"/>
                                          </p:val>
                                        </p:tav>
                                      </p:tavLst>
                                    </p:anim>
                                    <p:anim calcmode="lin" valueType="num">
                                      <p:cBhvr>
                                        <p:cTn id="12" dur="1000" fill="hold"/>
                                        <p:tgtEl>
                                          <p:spTgt spid="9"/>
                                        </p:tgtEl>
                                        <p:attrNameLst>
                                          <p:attrName>ppt_h</p:attrName>
                                        </p:attrNameLst>
                                      </p:cBhvr>
                                      <p:tavLst>
                                        <p:tav tm="0">
                                          <p:val>
                                            <p:strVal val="#ppt_h"/>
                                          </p:val>
                                        </p:tav>
                                        <p:tav tm="100000">
                                          <p:val>
                                            <p:strVal val="#ppt_h"/>
                                          </p:val>
                                        </p:tav>
                                      </p:tavLst>
                                    </p:anim>
                                    <p:animEffect transition="in" filter="fade">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par>
                          <p:cTn id="19" fill="hold">
                            <p:stCondLst>
                              <p:cond delay="500"/>
                            </p:stCondLst>
                            <p:childTnLst>
                              <p:par>
                                <p:cTn id="20" presetID="50" presetClass="entr" presetSubtype="0" decel="10000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3"/>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dissolve">
                                      <p:cBhvr>
                                        <p:cTn id="29" dur="500"/>
                                        <p:tgtEl>
                                          <p:spTgt spid="18"/>
                                        </p:tgtEl>
                                      </p:cBhvr>
                                    </p:animEffect>
                                  </p:childTnLst>
                                </p:cTn>
                              </p:par>
                            </p:childTnLst>
                          </p:cTn>
                        </p:par>
                        <p:par>
                          <p:cTn id="30" fill="hold">
                            <p:stCondLst>
                              <p:cond delay="500"/>
                            </p:stCondLst>
                            <p:childTnLst>
                              <p:par>
                                <p:cTn id="31" presetID="50" presetClass="entr" presetSubtype="0" decel="10000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1000" fill="hold"/>
                                        <p:tgtEl>
                                          <p:spTgt spid="19"/>
                                        </p:tgtEl>
                                        <p:attrNameLst>
                                          <p:attrName>ppt_w</p:attrName>
                                        </p:attrNameLst>
                                      </p:cBhvr>
                                      <p:tavLst>
                                        <p:tav tm="0">
                                          <p:val>
                                            <p:strVal val="#ppt_w+.3"/>
                                          </p:val>
                                        </p:tav>
                                        <p:tav tm="100000">
                                          <p:val>
                                            <p:strVal val="#ppt_w"/>
                                          </p:val>
                                        </p:tav>
                                      </p:tavLst>
                                    </p:anim>
                                    <p:anim calcmode="lin" valueType="num">
                                      <p:cBhvr>
                                        <p:cTn id="34" dur="1000" fill="hold"/>
                                        <p:tgtEl>
                                          <p:spTgt spid="19"/>
                                        </p:tgtEl>
                                        <p:attrNameLst>
                                          <p:attrName>ppt_h</p:attrName>
                                        </p:attrNameLst>
                                      </p:cBhvr>
                                      <p:tavLst>
                                        <p:tav tm="0">
                                          <p:val>
                                            <p:strVal val="#ppt_h"/>
                                          </p:val>
                                        </p:tav>
                                        <p:tav tm="100000">
                                          <p:val>
                                            <p:strVal val="#ppt_h"/>
                                          </p:val>
                                        </p:tav>
                                      </p:tavLst>
                                    </p:anim>
                                    <p:animEffect transition="in" filter="fade">
                                      <p:cBhvr>
                                        <p:cTn id="3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lum bright="-10000" contrast="30000"/>
          </a:blip>
          <a:srcRect l="36981" t="18309" r="16859" b="21712"/>
          <a:stretch>
            <a:fillRect/>
          </a:stretch>
        </p:blipFill>
        <p:spPr>
          <a:xfrm>
            <a:off x="278974" y="214314"/>
            <a:ext cx="11116679" cy="6643687"/>
          </a:xfrm>
          <a:prstGeom prst="rect">
            <a:avLst/>
          </a:prstGeom>
          <a:noFill/>
          <a:effectLst>
            <a:outerShdw blurRad="50800" dist="38100" dir="8100000" algn="tr" rotWithShape="0">
              <a:prstClr val="black">
                <a:alpha val="40000"/>
              </a:prstClr>
            </a:outerShdw>
          </a:effectLst>
        </p:spPr>
      </p:pic>
      <p:sp>
        <p:nvSpPr>
          <p:cNvPr id="3" name="AutoShape 32"/>
          <p:cNvSpPr>
            <a:spLocks/>
          </p:cNvSpPr>
          <p:nvPr/>
        </p:nvSpPr>
        <p:spPr bwMode="auto">
          <a:xfrm>
            <a:off x="9503981" y="3810000"/>
            <a:ext cx="3053938" cy="864096"/>
          </a:xfrm>
          <a:prstGeom prst="callout2">
            <a:avLst>
              <a:gd name="adj1" fmla="val 305791"/>
              <a:gd name="adj2" fmla="val 46581"/>
              <a:gd name="adj3" fmla="val 190439"/>
              <a:gd name="adj4" fmla="val 70480"/>
              <a:gd name="adj5" fmla="val 95366"/>
              <a:gd name="adj6" fmla="val 69087"/>
            </a:avLst>
          </a:prstGeom>
          <a:noFill/>
          <a:ln w="38100">
            <a:solidFill>
              <a:srgbClr val="00FF99"/>
            </a:solidFill>
            <a:miter lim="800000"/>
            <a:headEnd type="triangle" w="med" len="me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ct val="50000"/>
              </a:spcBef>
              <a:spcAft>
                <a:spcPts val="0"/>
              </a:spcAft>
              <a:buClrTx/>
              <a:buSzTx/>
              <a:buFontTx/>
              <a:buNone/>
              <a:tabLst/>
              <a:defRPr/>
            </a:pPr>
            <a:r>
              <a:rPr kumimoji="0" lang="en-US" sz="2800" b="1" i="0" u="none" strike="noStrike" kern="1200" cap="none" spc="0" normalizeH="0" baseline="0" noProof="0" dirty="0">
                <a:ln>
                  <a:noFill/>
                </a:ln>
                <a:solidFill>
                  <a:srgbClr val="FF00FF"/>
                </a:solidFill>
                <a:effectLst/>
                <a:uLnTx/>
                <a:uFillTx/>
                <a:latin typeface="Calibri"/>
                <a:ea typeface="+mn-ea"/>
                <a:cs typeface="+mn-cs"/>
              </a:rPr>
              <a:t>Radicular </a:t>
            </a:r>
            <a:r>
              <a:rPr kumimoji="0" lang="en-US" sz="2800" b="1" i="0" u="none" strike="noStrike" kern="1200" cap="none" spc="0" normalizeH="0" baseline="0" noProof="0" dirty="0" smtClean="0">
                <a:ln>
                  <a:noFill/>
                </a:ln>
                <a:solidFill>
                  <a:srgbClr val="FF00FF"/>
                </a:solidFill>
                <a:effectLst/>
                <a:uLnTx/>
                <a:uFillTx/>
                <a:latin typeface="Calibri"/>
                <a:ea typeface="+mn-ea"/>
                <a:cs typeface="+mn-cs"/>
              </a:rPr>
              <a:t>Spinal </a:t>
            </a:r>
            <a:r>
              <a:rPr kumimoji="0" lang="en-US" sz="2800" b="1" i="0" u="none" strike="noStrike" kern="1200" cap="none" spc="0" normalizeH="0" baseline="0" noProof="0" dirty="0">
                <a:ln>
                  <a:noFill/>
                </a:ln>
                <a:solidFill>
                  <a:srgbClr val="FF00FF"/>
                </a:solidFill>
                <a:effectLst/>
                <a:uLnTx/>
                <a:uFillTx/>
                <a:latin typeface="Calibri"/>
                <a:ea typeface="+mn-ea"/>
                <a:cs typeface="+mn-cs"/>
              </a:rPr>
              <a:t>Arteries</a:t>
            </a:r>
          </a:p>
        </p:txBody>
      </p:sp>
      <p:sp>
        <p:nvSpPr>
          <p:cNvPr id="4" name="AutoShape 9"/>
          <p:cNvSpPr>
            <a:spLocks/>
          </p:cNvSpPr>
          <p:nvPr/>
        </p:nvSpPr>
        <p:spPr bwMode="auto">
          <a:xfrm>
            <a:off x="-240108" y="5373216"/>
            <a:ext cx="3447966" cy="609600"/>
          </a:xfrm>
          <a:prstGeom prst="callout2">
            <a:avLst>
              <a:gd name="adj1" fmla="val 60106"/>
              <a:gd name="adj2" fmla="val 79711"/>
              <a:gd name="adj3" fmla="val 67256"/>
              <a:gd name="adj4" fmla="val 106225"/>
              <a:gd name="adj5" fmla="val 5423"/>
              <a:gd name="adj6" fmla="val 139277"/>
            </a:avLst>
          </a:prstGeom>
          <a:noFill/>
          <a:ln w="38100">
            <a:solidFill>
              <a:srgbClr val="0000FF"/>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Anterior Spinal Artery</a:t>
            </a:r>
          </a:p>
        </p:txBody>
      </p:sp>
      <p:sp>
        <p:nvSpPr>
          <p:cNvPr id="5" name="AutoShape 32"/>
          <p:cNvSpPr>
            <a:spLocks/>
          </p:cNvSpPr>
          <p:nvPr/>
        </p:nvSpPr>
        <p:spPr bwMode="auto">
          <a:xfrm>
            <a:off x="7613289" y="404664"/>
            <a:ext cx="3878137" cy="864096"/>
          </a:xfrm>
          <a:prstGeom prst="callout2">
            <a:avLst>
              <a:gd name="adj1" fmla="val 11335"/>
              <a:gd name="adj2" fmla="val -49875"/>
              <a:gd name="adj3" fmla="val 66081"/>
              <a:gd name="adj4" fmla="val 17787"/>
              <a:gd name="adj5" fmla="val 272012"/>
              <a:gd name="adj6" fmla="val 20788"/>
            </a:avLst>
          </a:prstGeom>
          <a:noFill/>
          <a:ln w="38100">
            <a:solidFill>
              <a:srgbClr val="00FF99"/>
            </a:solidFill>
            <a:miter lim="800000"/>
            <a:headEnd type="triangle" w="med" len="med"/>
            <a:tailEnd type="triangle" w="med" len="med"/>
          </a:ln>
          <a:effectLst>
            <a:outerShdw blurRad="50800" dist="38100" dir="8100000" algn="tr" rotWithShape="0">
              <a:prstClr val="black">
                <a:alpha val="40000"/>
              </a:prstClr>
            </a:outerShdw>
          </a:effectLst>
        </p:spPr>
        <p:txBody>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Calibri"/>
                <a:ea typeface="+mn-ea"/>
                <a:cs typeface="+mn-cs"/>
              </a:rPr>
              <a:t>Posterior Spinal Arteries (Posterior 1/3)</a:t>
            </a:r>
          </a:p>
        </p:txBody>
      </p:sp>
      <p:sp>
        <p:nvSpPr>
          <p:cNvPr id="6" name="AutoShape 9"/>
          <p:cNvSpPr>
            <a:spLocks/>
          </p:cNvSpPr>
          <p:nvPr/>
        </p:nvSpPr>
        <p:spPr bwMode="auto">
          <a:xfrm>
            <a:off x="4740095" y="5589240"/>
            <a:ext cx="4118245" cy="648072"/>
          </a:xfrm>
          <a:prstGeom prst="callout2">
            <a:avLst>
              <a:gd name="adj1" fmla="val 60106"/>
              <a:gd name="adj2" fmla="val 79711"/>
              <a:gd name="adj3" fmla="val 52660"/>
              <a:gd name="adj4" fmla="val 96551"/>
              <a:gd name="adj5" fmla="val -26202"/>
              <a:gd name="adj6" fmla="val 96507"/>
            </a:avLst>
          </a:prstGeom>
          <a:noFill/>
          <a:ln w="38100">
            <a:solidFill>
              <a:srgbClr val="0000FF"/>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Anterior radicular Artery</a:t>
            </a:r>
          </a:p>
        </p:txBody>
      </p:sp>
      <p:sp>
        <p:nvSpPr>
          <p:cNvPr id="7" name="AutoShape 9"/>
          <p:cNvSpPr>
            <a:spLocks/>
          </p:cNvSpPr>
          <p:nvPr/>
        </p:nvSpPr>
        <p:spPr bwMode="auto">
          <a:xfrm>
            <a:off x="8391723" y="2065971"/>
            <a:ext cx="4118245" cy="648072"/>
          </a:xfrm>
          <a:prstGeom prst="callout2">
            <a:avLst>
              <a:gd name="adj1" fmla="val 68544"/>
              <a:gd name="adj2" fmla="val 35792"/>
              <a:gd name="adj3" fmla="val 159760"/>
              <a:gd name="adj4" fmla="val 36563"/>
              <a:gd name="adj5" fmla="val 353112"/>
              <a:gd name="adj6" fmla="val 25746"/>
            </a:avLst>
          </a:prstGeom>
          <a:noFill/>
          <a:ln w="38100">
            <a:solidFill>
              <a:srgbClr val="0000FF"/>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Calibri"/>
                <a:ea typeface="+mn-ea"/>
                <a:cs typeface="+mn-cs"/>
              </a:rPr>
              <a:t>Posterior </a:t>
            </a:r>
            <a:r>
              <a:rPr kumimoji="0" lang="en-US" sz="2800" b="1" i="0" u="none" strike="noStrike" kern="1200" cap="none" spc="0" normalizeH="0" baseline="0" noProof="0" dirty="0" smtClean="0">
                <a:ln>
                  <a:noFill/>
                </a:ln>
                <a:effectLst/>
                <a:uLnTx/>
                <a:uFillTx/>
                <a:latin typeface="Calibri"/>
                <a:ea typeface="+mn-ea"/>
                <a:cs typeface="+mn-cs"/>
              </a:rPr>
              <a:t>radicular</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effectLst/>
                <a:uLnTx/>
                <a:uFillTx/>
                <a:latin typeface="Calibri"/>
                <a:ea typeface="+mn-ea"/>
                <a:cs typeface="+mn-cs"/>
              </a:rPr>
              <a:t> </a:t>
            </a:r>
            <a:r>
              <a:rPr kumimoji="0" lang="en-US" sz="2800" b="1" i="0" u="none" strike="noStrike" kern="1200" cap="none" spc="0" normalizeH="0" baseline="0" noProof="0" dirty="0">
                <a:ln>
                  <a:noFill/>
                </a:ln>
                <a:effectLst/>
                <a:uLnTx/>
                <a:uFillTx/>
                <a:latin typeface="Calibri"/>
                <a:ea typeface="+mn-ea"/>
                <a:cs typeface="+mn-cs"/>
              </a:rPr>
              <a:t>Artery</a:t>
            </a:r>
          </a:p>
        </p:txBody>
      </p:sp>
      <p:sp>
        <p:nvSpPr>
          <p:cNvPr id="9" name="AutoShape 9"/>
          <p:cNvSpPr>
            <a:spLocks/>
          </p:cNvSpPr>
          <p:nvPr/>
        </p:nvSpPr>
        <p:spPr bwMode="auto">
          <a:xfrm>
            <a:off x="61119" y="4495800"/>
            <a:ext cx="3447966" cy="609600"/>
          </a:xfrm>
          <a:prstGeom prst="callout2">
            <a:avLst>
              <a:gd name="adj1" fmla="val 67701"/>
              <a:gd name="adj2" fmla="val 85754"/>
              <a:gd name="adj3" fmla="val 67256"/>
              <a:gd name="adj4" fmla="val 106225"/>
              <a:gd name="adj5" fmla="val -241317"/>
              <a:gd name="adj6" fmla="val 138622"/>
            </a:avLst>
          </a:prstGeom>
          <a:noFill/>
          <a:ln w="38100">
            <a:solidFill>
              <a:srgbClr val="0000FF"/>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Calibri"/>
                <a:ea typeface="+mn-ea"/>
                <a:cs typeface="+mn-cs"/>
              </a:rPr>
              <a:t>Sulcal</a:t>
            </a:r>
            <a:r>
              <a:rPr kumimoji="0" lang="en-US" sz="3200" b="1" i="0" u="none" strike="noStrike" kern="1200" cap="none" spc="0" normalizeH="0" baseline="0" noProof="0" dirty="0" smtClean="0">
                <a:ln>
                  <a:noFill/>
                </a:ln>
                <a:solidFill>
                  <a:srgbClr val="FF0000"/>
                </a:solidFill>
                <a:effectLst/>
                <a:uLnTx/>
                <a:uFillTx/>
                <a:latin typeface="Calibri"/>
                <a:ea typeface="+mn-ea"/>
                <a:cs typeface="+mn-cs"/>
              </a:rPr>
              <a:t> arteries</a:t>
            </a:r>
            <a:endParaRPr kumimoji="0" lang="en-US" sz="32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213124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28DBA9A-43D0-40E9-AE9B-11479ECDF867}"/>
              </a:ext>
            </a:extLst>
          </p:cNvPr>
          <p:cNvSpPr txBox="1"/>
          <p:nvPr/>
        </p:nvSpPr>
        <p:spPr>
          <a:xfrm>
            <a:off x="0" y="206143"/>
            <a:ext cx="12161838" cy="5966057"/>
          </a:xfrm>
          <a:prstGeom prst="rect">
            <a:avLst/>
          </a:prstGeom>
          <a:noFill/>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tab pos="6057900" algn="r"/>
              </a:tabLst>
              <a:defRPr/>
            </a:pPr>
            <a:r>
              <a:rPr kumimoji="0" lang="en-US" sz="2800" b="1" i="0"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mn-cs"/>
              </a:rPr>
              <a:t>Arterial </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supply</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Low" defTabSz="914400" rtl="0" eaLnBrk="1" fontAlgn="auto" latinLnBrk="0" hangingPunct="1">
              <a:lnSpc>
                <a:spcPct val="125000"/>
              </a:lnSpc>
              <a:spcBef>
                <a:spcPts val="0"/>
              </a:spcBef>
              <a:spcAft>
                <a:spcPts val="0"/>
              </a:spcAft>
              <a:buClrTx/>
              <a:buSzTx/>
              <a:buFontTx/>
              <a:buNone/>
              <a:tabLst>
                <a:tab pos="266065" algn="l"/>
                <a:tab pos="266065" algn="l"/>
                <a:tab pos="6057900" algn="r"/>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1- Anterior spinal artery: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supplies </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anterior 2/3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of spinal cord</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66065" marR="0" lvl="0" indent="0" algn="justLow" defTabSz="914400" rtl="0" eaLnBrk="1" fontAlgn="auto" latinLnBrk="0" hangingPunct="1">
              <a:lnSpc>
                <a:spcPct val="125000"/>
              </a:lnSpc>
              <a:spcBef>
                <a:spcPts val="0"/>
              </a:spcBef>
              <a:spcAft>
                <a:spcPts val="0"/>
              </a:spcAft>
              <a:buClrTx/>
              <a:buSzTx/>
              <a:buFontTx/>
              <a:buNone/>
              <a:tabLst>
                <a:tab pos="266065" algn="l"/>
                <a:tab pos="266065" algn="l"/>
                <a:tab pos="6057900" algn="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It is branch of the </a:t>
            </a:r>
            <a:r>
              <a:rPr kumimoji="0" lang="en-US" sz="2800" b="1" i="0" u="none" strike="noStrike" kern="1200" cap="none" spc="0" normalizeH="0" baseline="0" noProof="0" dirty="0">
                <a:ln>
                  <a:noFill/>
                </a:ln>
                <a:solidFill>
                  <a:srgbClr val="0000FF"/>
                </a:solidFill>
                <a:effectLst/>
                <a:uLnTx/>
                <a:uFillTx/>
                <a:latin typeface="Arial" panose="020B0604020202020204" pitchFamily="34" charset="0"/>
                <a:ea typeface="Times New Roman" panose="02020603050405020304" pitchFamily="18" charset="0"/>
                <a:cs typeface="+mn-cs"/>
              </a:rPr>
              <a:t>4</a:t>
            </a:r>
            <a:r>
              <a:rPr kumimoji="0" lang="en-US" sz="2800" b="1" i="0" u="none" strike="noStrike" kern="1200" cap="none" spc="0" normalizeH="0" baseline="30000" noProof="0" dirty="0">
                <a:ln>
                  <a:noFill/>
                </a:ln>
                <a:solidFill>
                  <a:srgbClr val="0000FF"/>
                </a:solidFill>
                <a:effectLst/>
                <a:uLnTx/>
                <a:uFillTx/>
                <a:latin typeface="Arial" panose="020B0604020202020204" pitchFamily="34" charset="0"/>
                <a:ea typeface="Times New Roman" panose="02020603050405020304" pitchFamily="18" charset="0"/>
                <a:cs typeface="+mn-cs"/>
              </a:rPr>
              <a:t>th</a:t>
            </a:r>
            <a:r>
              <a:rPr kumimoji="0" lang="en-US" sz="2800" b="1" i="0" u="none" strike="noStrike" kern="1200" cap="none" spc="0" normalizeH="0" baseline="0" noProof="0" dirty="0">
                <a:ln>
                  <a:noFill/>
                </a:ln>
                <a:solidFill>
                  <a:srgbClr val="0000FF"/>
                </a:solidFill>
                <a:effectLst/>
                <a:uLnTx/>
                <a:uFillTx/>
                <a:latin typeface="Arial" panose="020B0604020202020204" pitchFamily="34" charset="0"/>
                <a:ea typeface="Times New Roman" panose="02020603050405020304" pitchFamily="18" charset="0"/>
                <a:cs typeface="+mn-cs"/>
              </a:rPr>
              <a:t> part of vertebral artery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(one on each side).</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08965" marR="0" lvl="0" indent="-342900" algn="justLow" defTabSz="914400" rtl="0" eaLnBrk="1" fontAlgn="auto" latinLnBrk="0" hangingPunct="1">
              <a:lnSpc>
                <a:spcPct val="125000"/>
              </a:lnSpc>
              <a:spcBef>
                <a:spcPts val="0"/>
              </a:spcBef>
              <a:spcAft>
                <a:spcPts val="0"/>
              </a:spcAft>
              <a:buClrTx/>
              <a:buSzTx/>
              <a:buFontTx/>
              <a:buChar char="-"/>
              <a:tabLst>
                <a:tab pos="266065" algn="l"/>
                <a:tab pos="266065" algn="l"/>
                <a:tab pos="6057900" algn="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They </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mn-cs"/>
              </a:rPr>
              <a:t>unit</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together to form a single anterior spinal artery, descends in front of </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anterior median fissure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of the spinal cord.</a:t>
            </a:r>
          </a:p>
          <a:p>
            <a:pPr marL="608965" marR="0" lvl="0" indent="-342900" algn="justLow" defTabSz="914400" rtl="0" eaLnBrk="1" fontAlgn="auto" latinLnBrk="0" hangingPunct="1">
              <a:lnSpc>
                <a:spcPct val="125000"/>
              </a:lnSpc>
              <a:spcBef>
                <a:spcPts val="0"/>
              </a:spcBef>
              <a:spcAft>
                <a:spcPts val="0"/>
              </a:spcAft>
              <a:buClrTx/>
              <a:buSzTx/>
              <a:buFontTx/>
              <a:buChar char="-"/>
              <a:tabLst>
                <a:tab pos="266065" algn="l"/>
                <a:tab pos="266065" algn="l"/>
                <a:tab pos="6057900" algn="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They gives anterior sulcal arteries pass in anterior median fissure</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justLow" defTabSz="914400" rtl="0" eaLnBrk="1" fontAlgn="auto" latinLnBrk="0" hangingPunct="1">
              <a:lnSpc>
                <a:spcPct val="125000"/>
              </a:lnSpc>
              <a:spcBef>
                <a:spcPts val="0"/>
              </a:spcBef>
              <a:spcAft>
                <a:spcPts val="0"/>
              </a:spcAft>
              <a:buClrTx/>
              <a:buSzTx/>
              <a:buFontTx/>
              <a:buNone/>
              <a:tabLst>
                <a:tab pos="266065" algn="l"/>
                <a:tab pos="266065" algn="l"/>
                <a:tab pos="6057900" algn="r"/>
              </a:tabLst>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2- Posterior spinal artery: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supplies </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posterior 1/3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of spinal cord</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66065" marR="0" lvl="0" indent="0" algn="justLow" defTabSz="914400" rtl="0" eaLnBrk="1" fontAlgn="auto" latinLnBrk="0" hangingPunct="1">
              <a:lnSpc>
                <a:spcPct val="125000"/>
              </a:lnSpc>
              <a:spcBef>
                <a:spcPts val="0"/>
              </a:spcBef>
              <a:spcAft>
                <a:spcPts val="0"/>
              </a:spcAft>
              <a:buClrTx/>
              <a:buSzTx/>
              <a:buFontTx/>
              <a:buNone/>
              <a:tabLst>
                <a:tab pos="266065" algn="l"/>
                <a:tab pos="266065" algn="l"/>
                <a:tab pos="6057900" algn="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It is a branch of the </a:t>
            </a:r>
            <a:r>
              <a:rPr kumimoji="0" lang="en-US" sz="2800" b="1" i="0" u="none" strike="noStrike" kern="1200" cap="none" spc="0" normalizeH="0" baseline="0" noProof="0" dirty="0">
                <a:ln>
                  <a:noFill/>
                </a:ln>
                <a:solidFill>
                  <a:srgbClr val="0000FF"/>
                </a:solidFill>
                <a:effectLst/>
                <a:uLnTx/>
                <a:uFillTx/>
                <a:latin typeface="Arial" panose="020B0604020202020204" pitchFamily="34" charset="0"/>
                <a:ea typeface="Times New Roman" panose="02020603050405020304" pitchFamily="18" charset="0"/>
                <a:cs typeface="+mn-cs"/>
              </a:rPr>
              <a:t>4</a:t>
            </a:r>
            <a:r>
              <a:rPr kumimoji="0" lang="en-US" sz="2800" b="1" i="0" u="none" strike="noStrike" kern="1200" cap="none" spc="0" normalizeH="0" baseline="30000" noProof="0" dirty="0">
                <a:ln>
                  <a:noFill/>
                </a:ln>
                <a:solidFill>
                  <a:srgbClr val="0000FF"/>
                </a:solidFill>
                <a:effectLst/>
                <a:uLnTx/>
                <a:uFillTx/>
                <a:latin typeface="Arial" panose="020B0604020202020204" pitchFamily="34" charset="0"/>
                <a:ea typeface="Times New Roman" panose="02020603050405020304" pitchFamily="18" charset="0"/>
                <a:cs typeface="+mn-cs"/>
              </a:rPr>
              <a:t>th</a:t>
            </a:r>
            <a:r>
              <a:rPr kumimoji="0" lang="en-US" sz="2800" b="1" i="0" u="none" strike="noStrike" kern="1200" cap="none" spc="0" normalizeH="0" baseline="0" noProof="0" dirty="0">
                <a:ln>
                  <a:noFill/>
                </a:ln>
                <a:solidFill>
                  <a:srgbClr val="0000FF"/>
                </a:solidFill>
                <a:effectLst/>
                <a:uLnTx/>
                <a:uFillTx/>
                <a:latin typeface="Arial" panose="020B0604020202020204" pitchFamily="34" charset="0"/>
                <a:ea typeface="Times New Roman" panose="02020603050405020304" pitchFamily="18" charset="0"/>
                <a:cs typeface="+mn-cs"/>
              </a:rPr>
              <a:t> part of vertebral artery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(one on each side).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608965" marR="0" lvl="0" indent="-342900" algn="justLow" defTabSz="914400" rtl="0" eaLnBrk="1" fontAlgn="auto" latinLnBrk="0" hangingPunct="1">
              <a:lnSpc>
                <a:spcPct val="125000"/>
              </a:lnSpc>
              <a:spcBef>
                <a:spcPts val="0"/>
              </a:spcBef>
              <a:spcAft>
                <a:spcPts val="0"/>
              </a:spcAft>
              <a:buClrTx/>
              <a:buSzTx/>
              <a:buFontTx/>
              <a:buChar char="-"/>
              <a:tabLst>
                <a:tab pos="266065" algn="l"/>
                <a:tab pos="266065" algn="l"/>
                <a:tab pos="6057900" algn="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Each artery </a:t>
            </a:r>
            <a:r>
              <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mn-cs"/>
              </a:rPr>
              <a:t>divides</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into two longitudinal branches which descend </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rPr>
              <a:t>in front and behind </a:t>
            </a:r>
            <a:r>
              <a:rPr kumimoji="0" lang="en-US" sz="2800" b="1" i="0" u="none" strike="noStrike" kern="1200" cap="none" spc="0" normalizeH="0" baseline="0" noProof="0" dirty="0">
                <a:ln>
                  <a:noFill/>
                </a:ln>
                <a:solidFill>
                  <a:srgbClr val="0000FF"/>
                </a:solidFill>
                <a:effectLst/>
                <a:uLnTx/>
                <a:uFillTx/>
                <a:latin typeface="Arial" panose="020B0604020202020204" pitchFamily="34" charset="0"/>
                <a:ea typeface="Times New Roman" panose="02020603050405020304" pitchFamily="18" charset="0"/>
                <a:cs typeface="+mn-cs"/>
              </a:rPr>
              <a:t>dorsal roots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of spinal nerves.</a:t>
            </a:r>
          </a:p>
          <a:p>
            <a:pPr marL="608965" marR="0" lvl="0" indent="-342900" algn="justLow" defTabSz="914400" rtl="0" eaLnBrk="1" fontAlgn="auto" latinLnBrk="0" hangingPunct="1">
              <a:lnSpc>
                <a:spcPct val="125000"/>
              </a:lnSpc>
              <a:spcBef>
                <a:spcPts val="0"/>
              </a:spcBef>
              <a:spcAft>
                <a:spcPts val="0"/>
              </a:spcAft>
              <a:buClrTx/>
              <a:buSzTx/>
              <a:buFontTx/>
              <a:buChar char="-"/>
              <a:tabLst>
                <a:tab pos="266065" algn="l"/>
                <a:tab pos="266065" algn="l"/>
                <a:tab pos="6057900" algn="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They gives posterior sulcal arteries pass in posterior median sulcus</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132884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28DBA9A-43D0-40E9-AE9B-11479ECDF867}"/>
              </a:ext>
            </a:extLst>
          </p:cNvPr>
          <p:cNvSpPr txBox="1"/>
          <p:nvPr/>
        </p:nvSpPr>
        <p:spPr>
          <a:xfrm>
            <a:off x="0" y="-44381"/>
            <a:ext cx="12161838" cy="6636432"/>
          </a:xfrm>
          <a:prstGeom prst="rect">
            <a:avLst/>
          </a:prstGeom>
          <a:noFill/>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tab pos="6057900" algn="r"/>
              </a:tabLst>
              <a:defRPr/>
            </a:pPr>
            <a:r>
              <a:rPr kumimoji="0" lang="en-US" sz="2700" b="1" i="0" u="none" strike="noStrike" kern="1200" cap="none" spc="0" normalizeH="0" baseline="0" noProof="0" dirty="0" smtClean="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Arterial </a:t>
            </a:r>
            <a:r>
              <a:rPr kumimoji="0" lang="en-US" sz="27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supply</a:t>
            </a:r>
            <a:endParaRPr kumimoji="0" lang="en-US" sz="27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Low" defTabSz="914400" rtl="0" eaLnBrk="1" fontAlgn="auto" latinLnBrk="0" hangingPunct="1">
              <a:lnSpc>
                <a:spcPct val="125000"/>
              </a:lnSpc>
              <a:spcBef>
                <a:spcPts val="0"/>
              </a:spcBef>
              <a:spcAft>
                <a:spcPts val="0"/>
              </a:spcAft>
              <a:buClrTx/>
              <a:buSzTx/>
              <a:buFontTx/>
              <a:buNone/>
              <a:tabLst>
                <a:tab pos="262255" algn="l"/>
                <a:tab pos="259080" algn="l"/>
                <a:tab pos="6057900" algn="r"/>
              </a:tabLst>
              <a:defRPr/>
            </a:pPr>
            <a:r>
              <a:rPr kumimoji="0" lang="en-US" sz="27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3-	 Radicular arteries: </a:t>
            </a:r>
            <a:r>
              <a:rPr kumimoji="0" lang="en-US" sz="27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supply the lateral part of the spinal cord</a:t>
            </a:r>
          </a:p>
          <a:p>
            <a:pPr marL="0" marR="0" lvl="0" indent="0" algn="justLow" defTabSz="914400" rtl="0" eaLnBrk="1" fontAlgn="auto" latinLnBrk="0" hangingPunct="1">
              <a:lnSpc>
                <a:spcPct val="125000"/>
              </a:lnSpc>
              <a:spcBef>
                <a:spcPts val="0"/>
              </a:spcBef>
              <a:spcAft>
                <a:spcPts val="0"/>
              </a:spcAft>
              <a:buClrTx/>
              <a:buSzTx/>
              <a:buFontTx/>
              <a:buNone/>
              <a:tabLst>
                <a:tab pos="262255" algn="l"/>
                <a:tab pos="259080" algn="l"/>
                <a:tab pos="6057900" algn="r"/>
              </a:tabLst>
              <a:defRPr/>
            </a:pPr>
            <a:r>
              <a:rPr kumimoji="0" lang="en-US" sz="27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They enter vertebral canal through intervertebral foramina.</a:t>
            </a:r>
          </a:p>
          <a:p>
            <a:pPr marL="259080" marR="0" lvl="0" indent="0" algn="justLow" defTabSz="914400" rtl="0" eaLnBrk="1" fontAlgn="auto" latinLnBrk="0" hangingPunct="1">
              <a:lnSpc>
                <a:spcPct val="125000"/>
              </a:lnSpc>
              <a:spcBef>
                <a:spcPts val="0"/>
              </a:spcBef>
              <a:spcAft>
                <a:spcPts val="0"/>
              </a:spcAft>
              <a:buClrTx/>
              <a:buSzTx/>
              <a:buFontTx/>
              <a:buNone/>
              <a:tabLst>
                <a:tab pos="262255" algn="l"/>
                <a:tab pos="259080" algn="l"/>
                <a:tab pos="6057900" algn="r"/>
              </a:tabLst>
              <a:defRPr/>
            </a:pPr>
            <a:r>
              <a:rPr kumimoji="0" lang="en-US" sz="27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a- Cervical region</a:t>
            </a:r>
            <a:r>
              <a:rPr kumimoji="0" lang="en-US" sz="27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US" sz="27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from the 2</a:t>
            </a:r>
            <a:r>
              <a:rPr kumimoji="0" lang="en-US" sz="2700" b="0" i="0" u="none" strike="noStrike" kern="1200" cap="none" spc="0" normalizeH="0" baseline="3000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nd</a:t>
            </a:r>
            <a:r>
              <a:rPr kumimoji="0" lang="en-US" sz="27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part of vertebral artery and ascending cervical artery from inferior thyroid artery.</a:t>
            </a:r>
          </a:p>
          <a:p>
            <a:pPr marL="259080" marR="0" lvl="0" indent="0" algn="justLow" defTabSz="914400" rtl="0" eaLnBrk="1" fontAlgn="auto" latinLnBrk="0" hangingPunct="1">
              <a:lnSpc>
                <a:spcPct val="125000"/>
              </a:lnSpc>
              <a:spcBef>
                <a:spcPts val="0"/>
              </a:spcBef>
              <a:spcAft>
                <a:spcPts val="0"/>
              </a:spcAft>
              <a:buClrTx/>
              <a:buSzTx/>
              <a:buFontTx/>
              <a:buNone/>
              <a:tabLst>
                <a:tab pos="262255" algn="l"/>
                <a:tab pos="259080" algn="l"/>
                <a:tab pos="6057900" algn="r"/>
              </a:tabLst>
              <a:defRPr/>
            </a:pPr>
            <a:r>
              <a:rPr kumimoji="0" lang="en-US" sz="27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b- Thoracic region</a:t>
            </a:r>
            <a:r>
              <a:rPr kumimoji="0" lang="en-US" sz="27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from posterior intercostal and subcostal arteries.</a:t>
            </a:r>
          </a:p>
          <a:p>
            <a:pPr marL="259080" marR="0" lvl="0" indent="0" algn="justLow" defTabSz="914400" rtl="0" eaLnBrk="1" fontAlgn="auto" latinLnBrk="0" hangingPunct="1">
              <a:lnSpc>
                <a:spcPct val="125000"/>
              </a:lnSpc>
              <a:spcBef>
                <a:spcPts val="0"/>
              </a:spcBef>
              <a:spcAft>
                <a:spcPts val="0"/>
              </a:spcAft>
              <a:buClrTx/>
              <a:buSzTx/>
              <a:buFontTx/>
              <a:buNone/>
              <a:tabLst>
                <a:tab pos="262255" algn="l"/>
                <a:tab pos="259080" algn="l"/>
                <a:tab pos="6057900" algn="r"/>
              </a:tabLst>
              <a:defRPr/>
            </a:pPr>
            <a:r>
              <a:rPr kumimoji="0" lang="en-US" sz="27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c- In the lumbar region</a:t>
            </a:r>
            <a:r>
              <a:rPr kumimoji="0" lang="en-US" sz="27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US" sz="27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from the lumbar arteries.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d- In the sacral region</a:t>
            </a:r>
            <a:r>
              <a:rPr kumimoji="0" lang="en-US" sz="27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the lateral sacral arteries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each segment, the branches of the radicular arteries that enter the intervertebral foramens divided </a:t>
            </a:r>
            <a:r>
              <a:rPr kumimoji="0" lang="en-US" sz="27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into</a:t>
            </a:r>
            <a:r>
              <a:rPr kumimoji="0" lang="en-US" sz="27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anterior &amp; posterior &amp; </a:t>
            </a:r>
            <a:r>
              <a:rPr kumimoji="0" lang="en-US" sz="27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accompany </a:t>
            </a:r>
            <a:r>
              <a:rPr kumimoji="0" lang="en-US" sz="2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dorsal and </a:t>
            </a:r>
            <a:r>
              <a:rPr kumimoji="0" lang="en-US" sz="2700" b="1"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ventral &amp; dorsal </a:t>
            </a:r>
            <a:r>
              <a:rPr kumimoji="0" lang="en-US" sz="27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nerve roots.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These branches unite directly with the posterior and anterior spinal arteries to form </a:t>
            </a:r>
            <a:r>
              <a:rPr kumimoji="0" lang="en-US" sz="27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ring </a:t>
            </a:r>
            <a:r>
              <a:rPr kumimoji="0" lang="en-US" sz="27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arteries </a:t>
            </a:r>
            <a:r>
              <a:rPr kumimoji="0" lang="en-US" sz="27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(an arterial corona</a:t>
            </a:r>
            <a:r>
              <a:rPr kumimoji="0" lang="en-US" sz="2700" b="1" i="0" u="none" strike="noStrike" kern="1200" cap="none" spc="0" normalizeH="0" baseline="0" noProof="0" dirty="0" smtClean="0">
                <a:ln>
                  <a:noFill/>
                </a:ln>
                <a:solidFill>
                  <a:srgbClr val="FF0000"/>
                </a:solidFill>
                <a:effectLst/>
                <a:uLnTx/>
                <a:uFillTx/>
                <a:latin typeface="Arial" panose="020B0604020202020204" pitchFamily="34" charset="0"/>
                <a:cs typeface="Arial" panose="020B0604020202020204" pitchFamily="34" charset="0"/>
              </a:rPr>
              <a:t>).</a:t>
            </a:r>
            <a:endParaRPr kumimoji="0" lang="en-US" sz="27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6112009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3" descr="D:\جامعة مؤتة\Integrated Modules\2- C N S\Images\1- Spinal cord\1677-5449-jvb-14-3-248-gf01-en.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4119" b="23945"/>
          <a:stretch/>
        </p:blipFill>
        <p:spPr>
          <a:xfrm>
            <a:off x="3495044" y="87671"/>
            <a:ext cx="8236490" cy="6767916"/>
          </a:xfrm>
          <a:noFill/>
        </p:spPr>
      </p:pic>
      <p:sp>
        <p:nvSpPr>
          <p:cNvPr id="7" name="Rectangle 6">
            <a:extLst>
              <a:ext uri="{FF2B5EF4-FFF2-40B4-BE49-F238E27FC236}">
                <a16:creationId xmlns:a16="http://schemas.microsoft.com/office/drawing/2014/main" xmlns="" id="{3C2A2B22-D8AE-482D-95CE-894D32079369}"/>
              </a:ext>
            </a:extLst>
          </p:cNvPr>
          <p:cNvSpPr/>
          <p:nvPr/>
        </p:nvSpPr>
        <p:spPr>
          <a:xfrm>
            <a:off x="40196" y="1772817"/>
            <a:ext cx="4029487" cy="4081117"/>
          </a:xfrm>
          <a:prstGeom prst="rect">
            <a:avLst/>
          </a:prstGeom>
          <a:ln w="38100">
            <a:solidFill>
              <a:srgbClr val="0000FF"/>
            </a:solidFill>
          </a:ln>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altLang="en-US" sz="2400" b="1" i="0" u="none" strike="noStrike" kern="1200" cap="none" spc="0" normalizeH="0" baseline="0" noProof="0" dirty="0" smtClean="0">
                <a:ln>
                  <a:noFill/>
                </a:ln>
                <a:solidFill>
                  <a:srgbClr val="C00000"/>
                </a:solidFill>
                <a:effectLst/>
                <a:uLnTx/>
                <a:uFillTx/>
                <a:latin typeface="Calibri"/>
                <a:ea typeface="+mn-ea"/>
                <a:cs typeface="Times New Roman" panose="02020603050405020304" pitchFamily="18" charset="0"/>
              </a:rPr>
              <a:t>* </a:t>
            </a:r>
            <a:r>
              <a:rPr kumimoji="0" lang="en-US" altLang="en-US" sz="2400" b="1" i="0" u="none" strike="noStrike" kern="1200" cap="none" spc="0" normalizeH="0" baseline="0" noProof="0" dirty="0" err="1" smtClean="0">
                <a:ln>
                  <a:noFill/>
                </a:ln>
                <a:solidFill>
                  <a:srgbClr val="C00000"/>
                </a:solidFill>
                <a:effectLst/>
                <a:uLnTx/>
                <a:uFillTx/>
                <a:latin typeface="Calibri"/>
                <a:ea typeface="+mn-ea"/>
                <a:cs typeface="Times New Roman" panose="02020603050405020304" pitchFamily="18" charset="0"/>
              </a:rPr>
              <a:t>Arteria</a:t>
            </a:r>
            <a:r>
              <a:rPr kumimoji="0" lang="en-US" altLang="en-US" sz="2400" b="1" i="0" u="none" strike="noStrike" kern="1200" cap="none" spc="0" normalizeH="0" baseline="0" noProof="0" dirty="0" smtClean="0">
                <a:ln>
                  <a:noFill/>
                </a:ln>
                <a:solidFill>
                  <a:srgbClr val="C00000"/>
                </a:solidFill>
                <a:effectLst/>
                <a:uLnTx/>
                <a:uFillTx/>
                <a:latin typeface="Calibri"/>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C00000"/>
                </a:solidFill>
                <a:effectLst/>
                <a:uLnTx/>
                <a:uFillTx/>
                <a:latin typeface="Calibri"/>
                <a:ea typeface="+mn-ea"/>
                <a:cs typeface="Times New Roman" panose="02020603050405020304" pitchFamily="18" charset="0"/>
              </a:rPr>
              <a:t>Radicularis</a:t>
            </a:r>
            <a:r>
              <a:rPr kumimoji="0" lang="en-US" altLang="en-US" sz="2400" b="1" i="0" u="none" strike="noStrike" kern="1200" cap="none" spc="0" normalizeH="0" baseline="0" noProof="0" dirty="0">
                <a:ln>
                  <a:noFill/>
                </a:ln>
                <a:solidFill>
                  <a:srgbClr val="C00000"/>
                </a:solidFill>
                <a:effectLst/>
                <a:uLnTx/>
                <a:uFillTx/>
                <a:latin typeface="Calibri"/>
                <a:ea typeface="+mn-ea"/>
                <a:cs typeface="Times New Roman" panose="02020603050405020304" pitchFamily="18" charset="0"/>
              </a:rPr>
              <a:t> </a:t>
            </a:r>
            <a:r>
              <a:rPr kumimoji="0" lang="en-US" altLang="en-US" sz="2400" b="1" i="0" u="none" strike="noStrike" kern="1200" cap="none" spc="0" normalizeH="0" baseline="0" noProof="0" dirty="0" smtClean="0">
                <a:ln>
                  <a:noFill/>
                </a:ln>
                <a:solidFill>
                  <a:srgbClr val="C00000"/>
                </a:solidFill>
                <a:effectLst/>
                <a:uLnTx/>
                <a:uFillTx/>
                <a:latin typeface="Calibri"/>
                <a:ea typeface="+mn-ea"/>
                <a:cs typeface="Times New Roman" panose="02020603050405020304" pitchFamily="18" charset="0"/>
              </a:rPr>
              <a:t>magna;</a:t>
            </a:r>
          </a:p>
          <a:p>
            <a:pPr lvl="0">
              <a:defRPr/>
            </a:pPr>
            <a:r>
              <a:rPr kumimoji="0" lang="en-US" altLang="en-US" sz="2400" b="1" i="0" u="none" strike="noStrike" kern="1200" cap="none" spc="0" normalizeH="0" baseline="0" noProof="0" dirty="0" smtClean="0">
                <a:ln>
                  <a:noFill/>
                </a:ln>
                <a:solidFill>
                  <a:prstClr val="black"/>
                </a:solidFill>
                <a:effectLst/>
                <a:uLnTx/>
                <a:uFillTx/>
                <a:latin typeface="Calibri"/>
                <a:ea typeface="+mn-ea"/>
                <a:cs typeface="Times New Roman" panose="02020603050405020304" pitchFamily="18" charset="0"/>
              </a:rPr>
              <a:t>* Artery</a:t>
            </a:r>
            <a:r>
              <a:rPr kumimoji="0" lang="en-US" altLang="en-US" sz="2400" b="1" i="0" u="none" strike="noStrike" kern="1200" cap="none" spc="0" normalizeH="0" noProof="0" dirty="0" smtClean="0">
                <a:ln>
                  <a:noFill/>
                </a:ln>
                <a:solidFill>
                  <a:prstClr val="black"/>
                </a:solidFill>
                <a:effectLst/>
                <a:uLnTx/>
                <a:uFillTx/>
                <a:latin typeface="Calibri"/>
                <a:ea typeface="+mn-ea"/>
                <a:cs typeface="Times New Roman" panose="02020603050405020304" pitchFamily="18" charset="0"/>
              </a:rPr>
              <a:t> of </a:t>
            </a:r>
            <a:r>
              <a:rPr lang="en-US" altLang="en-US" sz="2400" b="1" dirty="0">
                <a:solidFill>
                  <a:srgbClr val="C00000"/>
                </a:solidFill>
                <a:cs typeface="Times New Roman" panose="02020603050405020304" pitchFamily="18" charset="0"/>
              </a:rPr>
              <a:t>(</a:t>
            </a:r>
            <a:r>
              <a:rPr lang="en-US" altLang="en-US" sz="2400" b="1" dirty="0" err="1" smtClean="0">
                <a:solidFill>
                  <a:srgbClr val="C00000"/>
                </a:solidFill>
                <a:cs typeface="Times New Roman" panose="02020603050405020304" pitchFamily="18" charset="0"/>
              </a:rPr>
              <a:t>Adamkiewicz</a:t>
            </a:r>
            <a:r>
              <a:rPr lang="en-US" altLang="en-US" sz="2400" b="1" dirty="0" smtClean="0">
                <a:solidFill>
                  <a:srgbClr val="C00000"/>
                </a:solidFill>
                <a:cs typeface="Times New Roman" panose="02020603050405020304" pitchFamily="18" charset="0"/>
              </a:rPr>
              <a:t>)</a:t>
            </a:r>
            <a:r>
              <a:rPr lang="en-US" altLang="en-US" sz="2400" b="1" dirty="0">
                <a:solidFill>
                  <a:prstClr val="black"/>
                </a:solidFill>
                <a:latin typeface="Calibri"/>
                <a:cs typeface="Times New Roman" panose="02020603050405020304" pitchFamily="18" charset="0"/>
              </a:rPr>
              <a:t> </a:t>
            </a:r>
            <a:r>
              <a:rPr kumimoji="0" lang="en-US" altLang="en-US" sz="2400" b="1"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to </a:t>
            </a:r>
            <a:r>
              <a:rPr kumimoji="0" lang="en-US" altLang="en-US" sz="2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the </a:t>
            </a:r>
            <a:r>
              <a:rPr kumimoji="0" lang="en-US" altLang="en-US" sz="2400" b="1" i="0" u="none" strike="noStrike" kern="1200" cap="none" spc="0" normalizeH="0" baseline="0" noProof="0" dirty="0">
                <a:ln>
                  <a:noFill/>
                </a:ln>
                <a:solidFill>
                  <a:srgbClr val="0000FF"/>
                </a:solidFill>
                <a:effectLst/>
                <a:uLnTx/>
                <a:uFillTx/>
                <a:latin typeface="Calibri"/>
                <a:ea typeface="+mn-ea"/>
                <a:cs typeface="Arial" panose="020B0604020202020204" pitchFamily="34" charset="0"/>
              </a:rPr>
              <a:t>lower part of the spinal </a:t>
            </a:r>
            <a:r>
              <a:rPr kumimoji="0" lang="en-US" altLang="en-US" sz="2400" b="1" i="0" u="none" strike="noStrike" kern="1200" cap="none" spc="0" normalizeH="0" baseline="0" noProof="0" dirty="0" smtClean="0">
                <a:ln>
                  <a:noFill/>
                </a:ln>
                <a:solidFill>
                  <a:srgbClr val="0000FF"/>
                </a:solidFill>
                <a:effectLst/>
                <a:uLnTx/>
                <a:uFillTx/>
                <a:latin typeface="Calibri"/>
                <a:ea typeface="+mn-ea"/>
                <a:cs typeface="Arial" panose="020B0604020202020204" pitchFamily="34" charset="0"/>
              </a:rPr>
              <a:t>cord.</a:t>
            </a:r>
            <a:endParaRPr kumimoji="0" lang="en-US" altLang="en-US" sz="2400" b="1" i="0" u="none" strike="noStrike" kern="1200" cap="none" spc="0" normalizeH="0" baseline="0" noProof="0" dirty="0">
              <a:ln>
                <a:noFill/>
              </a:ln>
              <a:solidFill>
                <a:srgbClr val="0000FF"/>
              </a:solidFill>
              <a:effectLst/>
              <a:uLnTx/>
              <a:uFillTx/>
              <a:latin typeface="Calibri"/>
              <a:ea typeface="+mn-ea"/>
              <a:cs typeface="Arial" panose="020B0604020202020204" pitchFamily="34" charset="0"/>
            </a:endParaRPr>
          </a:p>
          <a:p>
            <a:pPr marL="0" marR="0" lvl="0" indent="0"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FF00FF"/>
                </a:solidFill>
                <a:effectLst/>
                <a:uLnTx/>
                <a:uFillTx/>
                <a:latin typeface="Calibri"/>
                <a:ea typeface="+mn-ea"/>
                <a:cs typeface="Arial" panose="020B0604020202020204" pitchFamily="34" charset="0"/>
              </a:rPr>
              <a:t> It </a:t>
            </a:r>
            <a:r>
              <a:rPr kumimoji="0" lang="en-US" sz="2400" b="1" i="0" u="none" strike="noStrike" kern="1200" cap="none" spc="0" normalizeH="0" baseline="0" noProof="0" dirty="0">
                <a:ln>
                  <a:noFill/>
                </a:ln>
                <a:solidFill>
                  <a:srgbClr val="FF00FF"/>
                </a:solidFill>
                <a:effectLst/>
                <a:uLnTx/>
                <a:uFillTx/>
                <a:latin typeface="Calibri"/>
                <a:ea typeface="+mn-ea"/>
              </a:rPr>
              <a:t>arises </a:t>
            </a:r>
            <a:r>
              <a:rPr kumimoji="0" lang="en-US" sz="2400" b="1" i="0" u="none" strike="noStrike" kern="1200" cap="none" spc="0" normalizeH="0" baseline="0" noProof="0" dirty="0" smtClean="0">
                <a:ln>
                  <a:noFill/>
                </a:ln>
                <a:solidFill>
                  <a:srgbClr val="FF00FF"/>
                </a:solidFill>
                <a:effectLst/>
                <a:uLnTx/>
                <a:uFillTx/>
                <a:latin typeface="Calibri"/>
                <a:ea typeface="+mn-ea"/>
              </a:rPr>
              <a:t>from</a:t>
            </a:r>
            <a:r>
              <a:rPr kumimoji="0" lang="en-US" sz="2400" b="1" i="0" u="none" strike="noStrike" kern="1200" cap="none" spc="0" normalizeH="0" noProof="0" dirty="0" smtClean="0">
                <a:ln>
                  <a:noFill/>
                </a:ln>
                <a:solidFill>
                  <a:srgbClr val="FF00FF"/>
                </a:solidFill>
                <a:effectLst/>
                <a:uLnTx/>
                <a:uFillTx/>
                <a:latin typeface="Calibri"/>
                <a:ea typeface="+mn-ea"/>
              </a:rPr>
              <a:t> branches of aorta.</a:t>
            </a:r>
          </a:p>
          <a:p>
            <a:pPr marL="0" marR="0" lvl="0" indent="0"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400" b="1"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 lower </a:t>
            </a:r>
            <a:r>
              <a:rPr kumimoji="0" lang="en-US" altLang="en-US" sz="2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posterior intercostal </a:t>
            </a:r>
            <a:r>
              <a:rPr kumimoji="0" lang="en-US" altLang="en-US" sz="2400" b="1"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arteries.</a:t>
            </a:r>
            <a:endParaRPr kumimoji="0" lang="en-US" altLang="en-US" sz="2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defTabSz="914400" rtl="0" eaLnBrk="0" fontAlgn="base" latinLnBrk="0" hangingPunct="0">
              <a:lnSpc>
                <a:spcPct val="100000"/>
              </a:lnSpc>
              <a:spcBef>
                <a:spcPct val="20000"/>
              </a:spcBef>
              <a:spcAft>
                <a:spcPct val="0"/>
              </a:spcAft>
              <a:buClrTx/>
              <a:buSzTx/>
              <a:tabLst/>
              <a:defRPr/>
            </a:pPr>
            <a:r>
              <a:rPr lang="en-US" altLang="en-US" sz="2400" b="1" dirty="0" smtClean="0">
                <a:solidFill>
                  <a:prstClr val="black"/>
                </a:solidFill>
                <a:latin typeface="Calibri"/>
                <a:cs typeface="Arial" panose="020B0604020202020204" pitchFamily="34" charset="0"/>
              </a:rPr>
              <a:t>* </a:t>
            </a:r>
            <a:r>
              <a:rPr lang="en-US" altLang="en-US" sz="2400" b="1" dirty="0">
                <a:solidFill>
                  <a:prstClr val="black"/>
                </a:solidFill>
                <a:latin typeface="Calibri"/>
                <a:cs typeface="Arial" panose="020B0604020202020204" pitchFamily="34" charset="0"/>
              </a:rPr>
              <a:t>S</a:t>
            </a:r>
            <a:r>
              <a:rPr kumimoji="0" lang="en-US" altLang="en-US" sz="2400" b="1" i="0" u="none" strike="noStrike" kern="1200" cap="none" spc="0" normalizeH="0" baseline="0" noProof="0" dirty="0" err="1" smtClean="0">
                <a:ln>
                  <a:noFill/>
                </a:ln>
                <a:solidFill>
                  <a:prstClr val="black"/>
                </a:solidFill>
                <a:effectLst/>
                <a:uLnTx/>
                <a:uFillTx/>
                <a:latin typeface="Calibri"/>
                <a:ea typeface="+mn-ea"/>
                <a:cs typeface="Arial" panose="020B0604020202020204" pitchFamily="34" charset="0"/>
              </a:rPr>
              <a:t>ubcostal</a:t>
            </a:r>
            <a:r>
              <a:rPr kumimoji="0" lang="en-US" altLang="en-US" sz="2400" b="1"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 </a:t>
            </a:r>
            <a:r>
              <a:rPr kumimoji="0" lang="en-US" altLang="en-US" sz="2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arteries</a:t>
            </a:r>
          </a:p>
          <a:p>
            <a:pPr marL="0" marR="0" lvl="0" indent="0" defTabSz="914400" rtl="0" eaLnBrk="0" fontAlgn="base" latinLnBrk="0" hangingPunct="0">
              <a:lnSpc>
                <a:spcPct val="100000"/>
              </a:lnSpc>
              <a:spcBef>
                <a:spcPct val="20000"/>
              </a:spcBef>
              <a:spcAft>
                <a:spcPct val="0"/>
              </a:spcAft>
              <a:buClrTx/>
              <a:buSzTx/>
              <a:tabLst/>
              <a:defRPr/>
            </a:pPr>
            <a:r>
              <a:rPr lang="en-US" altLang="en-US" sz="2400" b="1" dirty="0" smtClean="0">
                <a:solidFill>
                  <a:prstClr val="black"/>
                </a:solidFill>
                <a:latin typeface="Calibri"/>
                <a:cs typeface="Arial" panose="020B0604020202020204" pitchFamily="34" charset="0"/>
              </a:rPr>
              <a:t>* U</a:t>
            </a:r>
            <a:r>
              <a:rPr kumimoji="0" lang="en-US" altLang="en-US" sz="2400" b="1" i="0" u="none" strike="noStrike" kern="1200" cap="none" spc="0" normalizeH="0" baseline="0" noProof="0" dirty="0" err="1" smtClean="0">
                <a:ln>
                  <a:noFill/>
                </a:ln>
                <a:solidFill>
                  <a:prstClr val="black"/>
                </a:solidFill>
                <a:effectLst/>
                <a:uLnTx/>
                <a:uFillTx/>
                <a:latin typeface="Calibri"/>
                <a:ea typeface="+mn-ea"/>
                <a:cs typeface="Arial" panose="020B0604020202020204" pitchFamily="34" charset="0"/>
              </a:rPr>
              <a:t>pper</a:t>
            </a:r>
            <a:r>
              <a:rPr kumimoji="0" lang="en-US" altLang="en-US" sz="2400" b="1" i="0" u="none" strike="noStrike" kern="1200" cap="none" spc="0" normalizeH="0" baseline="0" noProof="0" dirty="0" smtClean="0">
                <a:ln>
                  <a:noFill/>
                </a:ln>
                <a:solidFill>
                  <a:prstClr val="black"/>
                </a:solidFill>
                <a:effectLst/>
                <a:uLnTx/>
                <a:uFillTx/>
                <a:latin typeface="Calibri"/>
                <a:ea typeface="+mn-ea"/>
                <a:cs typeface="Arial" panose="020B0604020202020204" pitchFamily="34" charset="0"/>
              </a:rPr>
              <a:t> </a:t>
            </a:r>
            <a:r>
              <a:rPr kumimoji="0" lang="en-US" altLang="en-US" sz="2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lumbar arteries</a:t>
            </a:r>
          </a:p>
        </p:txBody>
      </p:sp>
    </p:spTree>
    <p:extLst>
      <p:ext uri="{BB962C8B-B14F-4D97-AF65-F5344CB8AC3E}">
        <p14:creationId xmlns:p14="http://schemas.microsoft.com/office/powerpoint/2010/main" val="11053596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عنوان 1"/>
          <p:cNvSpPr>
            <a:spLocks noGrp="1"/>
          </p:cNvSpPr>
          <p:nvPr>
            <p:ph type="title"/>
          </p:nvPr>
        </p:nvSpPr>
        <p:spPr/>
        <p:txBody>
          <a:bodyPr/>
          <a:lstStyle/>
          <a:p>
            <a:pPr rtl="0" eaLnBrk="1" hangingPunct="1"/>
            <a:r>
              <a:rPr lang="en-US" altLang="en-US" b="1">
                <a:cs typeface="Times New Roman" panose="02020603050405020304" pitchFamily="18" charset="0"/>
              </a:rPr>
              <a:t>Venous drainage</a:t>
            </a:r>
            <a:endParaRPr lang="ar-EG" altLang="en-US"/>
          </a:p>
        </p:txBody>
      </p:sp>
      <p:pic>
        <p:nvPicPr>
          <p:cNvPr id="26627" name="Picture 4" descr="D:\جامعة مؤتة\Integrated Modules\2- C N S\Images\1- Spinal cord\1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22109" y="1643063"/>
            <a:ext cx="10489585" cy="5000625"/>
          </a:xfrm>
          <a:noFill/>
        </p:spPr>
      </p:pic>
    </p:spTree>
    <p:extLst>
      <p:ext uri="{BB962C8B-B14F-4D97-AF65-F5344CB8AC3E}">
        <p14:creationId xmlns:p14="http://schemas.microsoft.com/office/powerpoint/2010/main" val="980482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50FB832-FB4B-4DAD-849C-BE9229368154}"/>
              </a:ext>
            </a:extLst>
          </p:cNvPr>
          <p:cNvSpPr>
            <a:spLocks noGrp="1"/>
          </p:cNvSpPr>
          <p:nvPr>
            <p:ph idx="1"/>
          </p:nvPr>
        </p:nvSpPr>
        <p:spPr>
          <a:xfrm>
            <a:off x="142984" y="0"/>
            <a:ext cx="11875870" cy="6858000"/>
          </a:xfrm>
        </p:spPr>
        <p:txBody>
          <a:bodyPr>
            <a:noAutofit/>
          </a:bodyPr>
          <a:lstStyle/>
          <a:p>
            <a:pPr marL="0" marR="0" indent="0" algn="ctr" rtl="0">
              <a:lnSpc>
                <a:spcPct val="125000"/>
              </a:lnSpc>
              <a:spcBef>
                <a:spcPts val="0"/>
              </a:spcBef>
              <a:spcAft>
                <a:spcPts val="0"/>
              </a:spcAft>
              <a:buNone/>
              <a:tabLst>
                <a:tab pos="129540" algn="l"/>
                <a:tab pos="6057900" algn="r"/>
              </a:tabLst>
            </a:pP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 VENOUS DRAINAGE OF THE SPINAL CORD</a:t>
            </a:r>
            <a:endParaRPr lang="en-US" sz="2400" dirty="0">
              <a:latin typeface="Arial" panose="020B0604020202020204" pitchFamily="34" charset="0"/>
              <a:ea typeface="Calibri" panose="020F0502020204030204" pitchFamily="34" charset="0"/>
              <a:cs typeface="Arial" panose="020B0604020202020204" pitchFamily="34" charset="0"/>
            </a:endParaRPr>
          </a:p>
          <a:p>
            <a:pPr marL="0" marR="0" algn="justLow" rtl="0">
              <a:lnSpc>
                <a:spcPct val="125000"/>
              </a:lnSpc>
              <a:spcBef>
                <a:spcPts val="0"/>
              </a:spcBef>
              <a:spcAft>
                <a:spcPts val="0"/>
              </a:spcAft>
              <a:tabLst>
                <a:tab pos="262255" algn="l"/>
                <a:tab pos="6057900" algn="r"/>
              </a:tabLst>
            </a:pPr>
            <a:r>
              <a:rPr lang="en-US" sz="2400" dirty="0">
                <a:latin typeface="Arial" panose="020B0604020202020204" pitchFamily="34" charset="0"/>
                <a:ea typeface="Times New Roman" panose="02020603050405020304" pitchFamily="18" charset="0"/>
                <a:cs typeface="Arial" panose="020B0604020202020204" pitchFamily="34" charset="0"/>
              </a:rPr>
              <a:t>There are </a:t>
            </a:r>
            <a:r>
              <a:rPr lang="en-US" sz="2400" b="1" dirty="0">
                <a:latin typeface="Arial" panose="020B0604020202020204" pitchFamily="34" charset="0"/>
                <a:ea typeface="Times New Roman" panose="02020603050405020304" pitchFamily="18" charset="0"/>
                <a:cs typeface="Arial" panose="020B0604020202020204" pitchFamily="34" charset="0"/>
              </a:rPr>
              <a:t>6 main longitudinal veins</a:t>
            </a:r>
            <a:r>
              <a:rPr lang="en-US" sz="2400" dirty="0">
                <a:latin typeface="Arial" panose="020B0604020202020204" pitchFamily="34" charset="0"/>
                <a:ea typeface="Times New Roman" panose="02020603050405020304" pitchFamily="18" charset="0"/>
                <a:cs typeface="Arial" panose="020B0604020202020204" pitchFamily="34" charset="0"/>
              </a:rPr>
              <a:t> which run along the spinal cord. </a:t>
            </a:r>
            <a:endParaRPr lang="en-US" sz="2400" dirty="0">
              <a:latin typeface="Arial" panose="020B0604020202020204" pitchFamily="34" charset="0"/>
              <a:ea typeface="Calibri" panose="020F0502020204030204" pitchFamily="34" charset="0"/>
              <a:cs typeface="Arial" panose="020B0604020202020204" pitchFamily="34" charset="0"/>
            </a:endParaRPr>
          </a:p>
          <a:p>
            <a:pPr algn="justLow">
              <a:lnSpc>
                <a:spcPct val="125000"/>
              </a:lnSpc>
              <a:spcBef>
                <a:spcPts val="0"/>
              </a:spcBef>
              <a:tabLst>
                <a:tab pos="262255" algn="l"/>
                <a:tab pos="6057900" algn="r"/>
              </a:tabLst>
            </a:pPr>
            <a:r>
              <a:rPr lang="en-US" sz="24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One</a:t>
            </a:r>
            <a:r>
              <a:rPr lang="en-US" sz="2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vein</a:t>
            </a:r>
            <a:r>
              <a:rPr lang="en-US" sz="2400" dirty="0">
                <a:latin typeface="Arial" panose="020B0604020202020204" pitchFamily="34" charset="0"/>
                <a:ea typeface="Times New Roman" panose="02020603050405020304" pitchFamily="18" charset="0"/>
                <a:cs typeface="Arial" panose="020B0604020202020204" pitchFamily="34" charset="0"/>
              </a:rPr>
              <a:t> in the </a:t>
            </a: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anterior median fissure</a:t>
            </a:r>
            <a:r>
              <a:rPr lang="en-US" sz="2400" dirty="0">
                <a:latin typeface="Arial" panose="020B0604020202020204" pitchFamily="34" charset="0"/>
                <a:ea typeface="Times New Roman" panose="02020603050405020304" pitchFamily="18" charset="0"/>
                <a:cs typeface="Arial" panose="020B0604020202020204" pitchFamily="34" charset="0"/>
              </a:rPr>
              <a:t>.</a:t>
            </a:r>
            <a:endParaRPr lang="en-US" sz="2400" dirty="0">
              <a:latin typeface="Arial" panose="020B0604020202020204" pitchFamily="34" charset="0"/>
              <a:ea typeface="Calibri" panose="020F0502020204030204" pitchFamily="34" charset="0"/>
              <a:cs typeface="Arial" panose="020B0604020202020204" pitchFamily="34" charset="0"/>
            </a:endParaRPr>
          </a:p>
          <a:p>
            <a:pPr marL="0" marR="0" algn="justLow" rtl="0">
              <a:lnSpc>
                <a:spcPct val="125000"/>
              </a:lnSpc>
              <a:spcBef>
                <a:spcPts val="0"/>
              </a:spcBef>
              <a:spcAft>
                <a:spcPts val="0"/>
              </a:spcAft>
              <a:tabLst>
                <a:tab pos="6057900" algn="r"/>
              </a:tabLst>
            </a:pPr>
            <a:r>
              <a:rPr lang="en-US" sz="24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One</a:t>
            </a:r>
            <a:r>
              <a:rPr lang="en-US" sz="2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dirty="0">
                <a:solidFill>
                  <a:srgbClr val="002060"/>
                </a:solidFill>
                <a:latin typeface="Arial" panose="020B0604020202020204" pitchFamily="34" charset="0"/>
                <a:ea typeface="Times New Roman" panose="02020603050405020304" pitchFamily="18" charset="0"/>
                <a:cs typeface="Arial" panose="020B0604020202020204" pitchFamily="34" charset="0"/>
              </a:rPr>
              <a:t>vein</a:t>
            </a:r>
            <a:r>
              <a:rPr lang="en-US" sz="2400" dirty="0">
                <a:latin typeface="Arial" panose="020B0604020202020204" pitchFamily="34" charset="0"/>
                <a:ea typeface="Times New Roman" panose="02020603050405020304" pitchFamily="18" charset="0"/>
                <a:cs typeface="Arial" panose="020B0604020202020204" pitchFamily="34" charset="0"/>
              </a:rPr>
              <a:t> in the </a:t>
            </a: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posterior median sulcus</a:t>
            </a:r>
            <a:r>
              <a:rPr lang="en-US" sz="2400" dirty="0">
                <a:latin typeface="Arial" panose="020B0604020202020204" pitchFamily="34" charset="0"/>
                <a:ea typeface="Times New Roman" panose="02020603050405020304" pitchFamily="18" charset="0"/>
                <a:cs typeface="Arial" panose="020B0604020202020204" pitchFamily="34" charset="0"/>
              </a:rPr>
              <a:t>.</a:t>
            </a:r>
            <a:endParaRPr lang="en-US" sz="2400" dirty="0">
              <a:latin typeface="Arial" panose="020B0604020202020204" pitchFamily="34" charset="0"/>
              <a:ea typeface="Calibri" panose="020F0502020204030204" pitchFamily="34" charset="0"/>
              <a:cs typeface="Arial" panose="020B0604020202020204" pitchFamily="34" charset="0"/>
            </a:endParaRPr>
          </a:p>
          <a:p>
            <a:pPr marL="0" marR="0" algn="justLow" rtl="0">
              <a:lnSpc>
                <a:spcPct val="125000"/>
              </a:lnSpc>
              <a:spcBef>
                <a:spcPts val="0"/>
              </a:spcBef>
              <a:spcAft>
                <a:spcPts val="0"/>
              </a:spcAft>
              <a:tabLst>
                <a:tab pos="6057900" algn="r"/>
              </a:tabLst>
            </a:pPr>
            <a:r>
              <a:rPr lang="en-US" sz="24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One</a:t>
            </a:r>
            <a:r>
              <a:rPr lang="en-US" sz="2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behind</a:t>
            </a:r>
            <a:r>
              <a:rPr lang="en-US" sz="2400" dirty="0">
                <a:latin typeface="Arial" panose="020B0604020202020204" pitchFamily="34" charset="0"/>
                <a:ea typeface="Times New Roman" panose="02020603050405020304" pitchFamily="18" charset="0"/>
                <a:cs typeface="Arial" panose="020B0604020202020204" pitchFamily="34" charset="0"/>
              </a:rPr>
              <a:t> each </a:t>
            </a: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ventral root </a:t>
            </a:r>
            <a:r>
              <a:rPr lang="en-US" sz="2400" dirty="0">
                <a:latin typeface="Arial" panose="020B0604020202020204" pitchFamily="34" charset="0"/>
                <a:ea typeface="Times New Roman" panose="02020603050405020304" pitchFamily="18" charset="0"/>
                <a:cs typeface="Arial" panose="020B0604020202020204" pitchFamily="34" charset="0"/>
              </a:rPr>
              <a:t>of the spinal nerve.</a:t>
            </a:r>
            <a:endParaRPr lang="en-US" sz="2400" dirty="0">
              <a:latin typeface="Arial" panose="020B0604020202020204" pitchFamily="34" charset="0"/>
              <a:ea typeface="Calibri" panose="020F0502020204030204" pitchFamily="34" charset="0"/>
              <a:cs typeface="Arial" panose="020B0604020202020204" pitchFamily="34" charset="0"/>
            </a:endParaRPr>
          </a:p>
          <a:p>
            <a:pPr marL="0" marR="0" algn="justLow" rtl="0">
              <a:lnSpc>
                <a:spcPct val="125000"/>
              </a:lnSpc>
              <a:spcBef>
                <a:spcPts val="0"/>
              </a:spcBef>
              <a:spcAft>
                <a:spcPts val="0"/>
              </a:spcAft>
              <a:tabLst>
                <a:tab pos="6057900" algn="r"/>
              </a:tabLst>
            </a:pPr>
            <a:r>
              <a:rPr lang="en-US" sz="24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One</a:t>
            </a:r>
            <a:r>
              <a:rPr lang="en-US" sz="24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behind</a:t>
            </a:r>
            <a:r>
              <a:rPr lang="en-US" sz="2400" dirty="0">
                <a:latin typeface="Arial" panose="020B0604020202020204" pitchFamily="34" charset="0"/>
                <a:ea typeface="Times New Roman" panose="02020603050405020304" pitchFamily="18" charset="0"/>
                <a:cs typeface="Arial" panose="020B0604020202020204" pitchFamily="34" charset="0"/>
              </a:rPr>
              <a:t> each </a:t>
            </a: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dorsal root </a:t>
            </a:r>
            <a:r>
              <a:rPr lang="en-US" sz="2400" dirty="0">
                <a:latin typeface="Arial" panose="020B0604020202020204" pitchFamily="34" charset="0"/>
                <a:ea typeface="Times New Roman" panose="02020603050405020304" pitchFamily="18" charset="0"/>
                <a:cs typeface="Arial" panose="020B0604020202020204" pitchFamily="34" charset="0"/>
              </a:rPr>
              <a:t>of the spinal nerve.</a:t>
            </a:r>
            <a:endParaRPr lang="en-US" sz="2400" dirty="0">
              <a:latin typeface="Arial" panose="020B0604020202020204" pitchFamily="34" charset="0"/>
              <a:ea typeface="Calibri" panose="020F0502020204030204" pitchFamily="34" charset="0"/>
              <a:cs typeface="Arial" panose="020B0604020202020204" pitchFamily="34" charset="0"/>
            </a:endParaRPr>
          </a:p>
          <a:p>
            <a:pPr marL="0" marR="0" indent="0" algn="justLow" rtl="0">
              <a:lnSpc>
                <a:spcPct val="125000"/>
              </a:lnSpc>
              <a:spcBef>
                <a:spcPts val="0"/>
              </a:spcBef>
              <a:spcAft>
                <a:spcPts val="0"/>
              </a:spcAft>
              <a:buNone/>
              <a:tabLst>
                <a:tab pos="262255" algn="l"/>
                <a:tab pos="6057900" algn="r"/>
              </a:tabLst>
            </a:pPr>
            <a:r>
              <a:rPr lang="en-US" sz="2400" dirty="0">
                <a:latin typeface="Arial" panose="020B0604020202020204" pitchFamily="34" charset="0"/>
                <a:ea typeface="Times New Roman" panose="02020603050405020304" pitchFamily="18" charset="0"/>
                <a:cs typeface="Arial" panose="020B0604020202020204" pitchFamily="34" charset="0"/>
              </a:rPr>
              <a:t>- They anastomose freely with each other around the spinal cord, </a:t>
            </a:r>
            <a:r>
              <a:rPr lang="en-US" sz="2400" b="1" dirty="0">
                <a:latin typeface="Arial" panose="020B0604020202020204" pitchFamily="34" charset="0"/>
                <a:ea typeface="Times New Roman" panose="02020603050405020304" pitchFamily="18" charset="0"/>
                <a:cs typeface="Arial" panose="020B0604020202020204" pitchFamily="34" charset="0"/>
              </a:rPr>
              <a:t>then</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b="1" dirty="0">
                <a:latin typeface="Arial" panose="020B0604020202020204" pitchFamily="34" charset="0"/>
                <a:ea typeface="Times New Roman" panose="02020603050405020304" pitchFamily="18" charset="0"/>
                <a:cs typeface="Arial" panose="020B0604020202020204" pitchFamily="34" charset="0"/>
              </a:rPr>
              <a:t>drain;</a:t>
            </a:r>
            <a:endParaRPr lang="en-US" sz="2400" dirty="0">
              <a:latin typeface="Arial" panose="020B0604020202020204" pitchFamily="34" charset="0"/>
              <a:ea typeface="Calibri" panose="020F0502020204030204" pitchFamily="34" charset="0"/>
              <a:cs typeface="Arial" panose="020B0604020202020204" pitchFamily="34" charset="0"/>
            </a:endParaRPr>
          </a:p>
          <a:p>
            <a:pPr marL="0" marR="0" algn="justLow" rtl="0">
              <a:lnSpc>
                <a:spcPct val="125000"/>
              </a:lnSpc>
              <a:spcBef>
                <a:spcPts val="0"/>
              </a:spcBef>
              <a:spcAft>
                <a:spcPts val="0"/>
              </a:spcAft>
              <a:tabLst>
                <a:tab pos="262255" algn="l"/>
                <a:tab pos="6057900" algn="r"/>
              </a:tabLst>
            </a:pPr>
            <a:r>
              <a:rPr lang="en-US" sz="2400" b="1" dirty="0">
                <a:latin typeface="Arial" panose="020B0604020202020204" pitchFamily="34" charset="0"/>
                <a:ea typeface="Times New Roman" panose="02020603050405020304" pitchFamily="18" charset="0"/>
                <a:cs typeface="Arial" panose="020B0604020202020204" pitchFamily="34" charset="0"/>
              </a:rPr>
              <a:t>1- Superiorly</a:t>
            </a:r>
            <a:r>
              <a:rPr lang="en-US" sz="2400" dirty="0">
                <a:latin typeface="Arial" panose="020B0604020202020204" pitchFamily="34" charset="0"/>
                <a:ea typeface="Times New Roman" panose="02020603050405020304" pitchFamily="18" charset="0"/>
                <a:cs typeface="Arial" panose="020B0604020202020204" pitchFamily="34" charset="0"/>
              </a:rPr>
              <a:t>, they communicate with the </a:t>
            </a:r>
            <a:r>
              <a:rPr lang="en-US" sz="2400" b="1" dirty="0" err="1">
                <a:solidFill>
                  <a:srgbClr val="0000FF"/>
                </a:solidFill>
                <a:latin typeface="Arial" panose="020B0604020202020204" pitchFamily="34" charset="0"/>
                <a:ea typeface="Times New Roman" panose="02020603050405020304" pitchFamily="18" charset="0"/>
                <a:cs typeface="Arial" panose="020B0604020202020204" pitchFamily="34" charset="0"/>
              </a:rPr>
              <a:t>dural</a:t>
            </a:r>
            <a:r>
              <a:rPr lang="en-US" sz="2400" b="1" dirty="0">
                <a:solidFill>
                  <a:srgbClr val="0000FF"/>
                </a:solidFill>
                <a:latin typeface="Arial" panose="020B0604020202020204" pitchFamily="34" charset="0"/>
                <a:ea typeface="Times New Roman" panose="02020603050405020304" pitchFamily="18" charset="0"/>
                <a:cs typeface="Arial" panose="020B0604020202020204" pitchFamily="34" charset="0"/>
              </a:rPr>
              <a:t> venous sinuses</a:t>
            </a:r>
            <a:r>
              <a:rPr lang="en-US" sz="2400" dirty="0">
                <a:latin typeface="Arial" panose="020B0604020202020204" pitchFamily="34" charset="0"/>
                <a:ea typeface="Times New Roman" panose="02020603050405020304" pitchFamily="18" charset="0"/>
                <a:cs typeface="Arial" panose="020B0604020202020204" pitchFamily="34" charset="0"/>
              </a:rPr>
              <a:t>.</a:t>
            </a:r>
            <a:endParaRPr lang="en-US" sz="2400" dirty="0">
              <a:latin typeface="Arial" panose="020B0604020202020204" pitchFamily="34" charset="0"/>
              <a:ea typeface="Calibri" panose="020F0502020204030204" pitchFamily="34" charset="0"/>
              <a:cs typeface="Arial" panose="020B0604020202020204" pitchFamily="34" charset="0"/>
            </a:endParaRPr>
          </a:p>
          <a:p>
            <a:pPr marL="0" marR="0" algn="justLow" rtl="0">
              <a:lnSpc>
                <a:spcPct val="125000"/>
              </a:lnSpc>
              <a:spcBef>
                <a:spcPts val="0"/>
              </a:spcBef>
              <a:spcAft>
                <a:spcPts val="0"/>
              </a:spcAft>
              <a:tabLst>
                <a:tab pos="262255" algn="l"/>
                <a:tab pos="6057900" algn="r"/>
              </a:tabLst>
            </a:pPr>
            <a:r>
              <a:rPr lang="en-US" sz="2400" b="1" dirty="0">
                <a:latin typeface="Arial" panose="020B0604020202020204" pitchFamily="34" charset="0"/>
                <a:ea typeface="Times New Roman" panose="02020603050405020304" pitchFamily="18" charset="0"/>
                <a:cs typeface="Arial" panose="020B0604020202020204" pitchFamily="34" charset="0"/>
              </a:rPr>
              <a:t>2- Laterally,</a:t>
            </a:r>
            <a:r>
              <a:rPr lang="en-US" sz="2400" dirty="0">
                <a:latin typeface="Arial" panose="020B0604020202020204" pitchFamily="34" charset="0"/>
                <a:ea typeface="Times New Roman" panose="02020603050405020304" pitchFamily="18" charset="0"/>
                <a:cs typeface="Arial" panose="020B0604020202020204" pitchFamily="34" charset="0"/>
              </a:rPr>
              <a:t> open into </a:t>
            </a:r>
            <a:r>
              <a:rPr lang="en-US" sz="2400" b="1" dirty="0">
                <a:solidFill>
                  <a:srgbClr val="0000FF"/>
                </a:solidFill>
                <a:latin typeface="Arial" panose="020B0604020202020204" pitchFamily="34" charset="0"/>
                <a:ea typeface="Times New Roman" panose="02020603050405020304" pitchFamily="18" charset="0"/>
                <a:cs typeface="Arial" panose="020B0604020202020204" pitchFamily="34" charset="0"/>
              </a:rPr>
              <a:t>internal vertebral venous </a:t>
            </a:r>
            <a:r>
              <a:rPr lang="en-US" sz="2400" b="1"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plexus </a:t>
            </a:r>
            <a:r>
              <a:rPr lang="en-US" sz="24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(epidural space)</a:t>
            </a:r>
            <a:r>
              <a:rPr lang="en-US"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dirty="0" smtClean="0">
                <a:latin typeface="Arial" panose="020B0604020202020204" pitchFamily="34" charset="0"/>
                <a:ea typeface="Times New Roman" panose="02020603050405020304" pitchFamily="18" charset="0"/>
                <a:cs typeface="Arial" panose="020B0604020202020204" pitchFamily="34" charset="0"/>
              </a:rPr>
              <a:t>which </a:t>
            </a:r>
            <a:r>
              <a:rPr lang="en-US" sz="2400" dirty="0">
                <a:latin typeface="Arial" panose="020B0604020202020204" pitchFamily="34" charset="0"/>
                <a:ea typeface="Times New Roman" panose="02020603050405020304" pitchFamily="18" charset="0"/>
                <a:cs typeface="Arial" panose="020B0604020202020204" pitchFamily="34" charset="0"/>
              </a:rPr>
              <a:t>is drained by intervertebral veins that emerge from the intervertebral foramina to;</a:t>
            </a:r>
            <a:endParaRPr lang="en-US" sz="2400" dirty="0">
              <a:latin typeface="Arial" panose="020B0604020202020204" pitchFamily="34" charset="0"/>
              <a:ea typeface="Calibri" panose="020F0502020204030204" pitchFamily="34" charset="0"/>
              <a:cs typeface="Arial" panose="020B0604020202020204" pitchFamily="34" charset="0"/>
            </a:endParaRPr>
          </a:p>
          <a:p>
            <a:pPr marL="262255" marR="0" algn="justLow" rtl="0">
              <a:lnSpc>
                <a:spcPct val="125000"/>
              </a:lnSpc>
              <a:spcBef>
                <a:spcPts val="0"/>
              </a:spcBef>
              <a:spcAft>
                <a:spcPts val="0"/>
              </a:spcAft>
              <a:tabLst>
                <a:tab pos="262255" algn="l"/>
                <a:tab pos="6057900" algn="r"/>
              </a:tabLst>
            </a:pPr>
            <a:r>
              <a:rPr lang="en-US" sz="2400" dirty="0">
                <a:latin typeface="Arial" panose="020B0604020202020204" pitchFamily="34" charset="0"/>
                <a:ea typeface="Times New Roman" panose="02020603050405020304" pitchFamily="18" charset="0"/>
                <a:cs typeface="Arial" panose="020B0604020202020204" pitchFamily="34" charset="0"/>
              </a:rPr>
              <a:t>a- The vertebral veins (in the neck).</a:t>
            </a:r>
            <a:endParaRPr lang="en-US" sz="2400" dirty="0">
              <a:latin typeface="Arial" panose="020B0604020202020204" pitchFamily="34" charset="0"/>
              <a:ea typeface="Calibri" panose="020F0502020204030204" pitchFamily="34" charset="0"/>
              <a:cs typeface="Arial" panose="020B0604020202020204" pitchFamily="34" charset="0"/>
            </a:endParaRPr>
          </a:p>
          <a:p>
            <a:pPr marL="262255" marR="0" algn="justLow" rtl="0">
              <a:lnSpc>
                <a:spcPct val="125000"/>
              </a:lnSpc>
              <a:spcBef>
                <a:spcPts val="0"/>
              </a:spcBef>
              <a:spcAft>
                <a:spcPts val="0"/>
              </a:spcAft>
              <a:tabLst>
                <a:tab pos="262255" algn="l"/>
                <a:tab pos="6057900" algn="r"/>
              </a:tabLst>
            </a:pPr>
            <a:r>
              <a:rPr lang="en-US" sz="2400" dirty="0">
                <a:latin typeface="Arial" panose="020B0604020202020204" pitchFamily="34" charset="0"/>
                <a:ea typeface="Times New Roman" panose="02020603050405020304" pitchFamily="18" charset="0"/>
                <a:cs typeface="Arial" panose="020B0604020202020204" pitchFamily="34" charset="0"/>
              </a:rPr>
              <a:t>b- The posterior intercostal and subcostal veins (in the thorax).</a:t>
            </a:r>
            <a:endParaRPr lang="en-US" sz="2400" dirty="0">
              <a:latin typeface="Arial" panose="020B0604020202020204" pitchFamily="34" charset="0"/>
              <a:ea typeface="Calibri" panose="020F0502020204030204" pitchFamily="34" charset="0"/>
              <a:cs typeface="Arial" panose="020B0604020202020204" pitchFamily="34" charset="0"/>
            </a:endParaRPr>
          </a:p>
          <a:p>
            <a:pPr marL="262255" marR="0" algn="justLow" rtl="0">
              <a:lnSpc>
                <a:spcPct val="125000"/>
              </a:lnSpc>
              <a:spcBef>
                <a:spcPts val="0"/>
              </a:spcBef>
              <a:spcAft>
                <a:spcPts val="0"/>
              </a:spcAft>
              <a:tabLst>
                <a:tab pos="262255" algn="l"/>
                <a:tab pos="6057900" algn="r"/>
              </a:tabLst>
            </a:pPr>
            <a:r>
              <a:rPr lang="en-US" sz="2400" dirty="0">
                <a:latin typeface="Arial" panose="020B0604020202020204" pitchFamily="34" charset="0"/>
                <a:ea typeface="Times New Roman" panose="02020603050405020304" pitchFamily="18" charset="0"/>
                <a:cs typeface="Arial" panose="020B0604020202020204" pitchFamily="34" charset="0"/>
              </a:rPr>
              <a:t>c- The lumbar veins (in the abdomen).</a:t>
            </a:r>
            <a:endParaRPr lang="en-US" sz="2400" dirty="0">
              <a:latin typeface="Arial" panose="020B0604020202020204" pitchFamily="34" charset="0"/>
              <a:ea typeface="Calibri" panose="020F0502020204030204" pitchFamily="34" charset="0"/>
              <a:cs typeface="Arial" panose="020B0604020202020204" pitchFamily="34" charset="0"/>
            </a:endParaRPr>
          </a:p>
          <a:p>
            <a:pPr marL="262255" marR="0" algn="justLow" rtl="0">
              <a:lnSpc>
                <a:spcPct val="125000"/>
              </a:lnSpc>
              <a:spcBef>
                <a:spcPts val="0"/>
              </a:spcBef>
              <a:spcAft>
                <a:spcPts val="0"/>
              </a:spcAft>
              <a:tabLst>
                <a:tab pos="262255" algn="l"/>
                <a:tab pos="6057900" algn="r"/>
              </a:tabLst>
            </a:pPr>
            <a:r>
              <a:rPr lang="en-US" sz="2400" dirty="0">
                <a:latin typeface="Arial" panose="020B0604020202020204" pitchFamily="34" charset="0"/>
                <a:ea typeface="Times New Roman" panose="02020603050405020304" pitchFamily="18" charset="0"/>
                <a:cs typeface="Arial" panose="020B0604020202020204" pitchFamily="34" charset="0"/>
              </a:rPr>
              <a:t>d- The lateral sacral veins (in the pelvis).</a:t>
            </a:r>
            <a:endParaRPr lang="en-US" sz="2400" dirty="0">
              <a:latin typeface="Arial" panose="020B0604020202020204" pitchFamily="34" charset="0"/>
              <a:ea typeface="Calibri" panose="020F0502020204030204" pitchFamily="34" charset="0"/>
              <a:cs typeface="Arial" panose="020B0604020202020204" pitchFamily="34" charset="0"/>
            </a:endParaRPr>
          </a:p>
          <a:p>
            <a:pPr marL="0" marR="0" algn="justLow" rtl="0">
              <a:lnSpc>
                <a:spcPct val="125000"/>
              </a:lnSpc>
              <a:spcBef>
                <a:spcPts val="0"/>
              </a:spcBef>
              <a:spcAft>
                <a:spcPts val="0"/>
              </a:spcAft>
              <a:tabLst>
                <a:tab pos="262255" algn="l"/>
                <a:tab pos="6057900" algn="r"/>
              </a:tabLst>
            </a:pP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N.B, the internal vertebral venous plexus communicates </a:t>
            </a:r>
            <a:r>
              <a:rPr lang="en-US" sz="2400" b="1" dirty="0">
                <a:solidFill>
                  <a:srgbClr val="0000FF"/>
                </a:solidFill>
                <a:latin typeface="Arial" panose="020B0604020202020204" pitchFamily="34" charset="0"/>
                <a:ea typeface="Times New Roman" panose="02020603050405020304" pitchFamily="18" charset="0"/>
                <a:cs typeface="Arial" panose="020B0604020202020204" pitchFamily="34" charset="0"/>
              </a:rPr>
              <a:t>SVC</a:t>
            </a: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 with</a:t>
            </a:r>
            <a:r>
              <a:rPr lang="en-US" sz="2400" b="1" dirty="0">
                <a:solidFill>
                  <a:srgbClr val="0000FF"/>
                </a:solidFill>
                <a:latin typeface="Arial" panose="020B0604020202020204" pitchFamily="34" charset="0"/>
                <a:ea typeface="Times New Roman" panose="02020603050405020304" pitchFamily="18" charset="0"/>
                <a:cs typeface="Arial" panose="020B0604020202020204" pitchFamily="34" charset="0"/>
              </a:rPr>
              <a:t> IVC</a:t>
            </a:r>
            <a:r>
              <a:rPr lang="en-US" sz="2400" dirty="0">
                <a:latin typeface="Arial" panose="020B0604020202020204" pitchFamily="34" charset="0"/>
                <a:ea typeface="Times New Roman" panose="02020603050405020304" pitchFamily="18" charset="0"/>
                <a:cs typeface="Arial" panose="020B0604020202020204" pitchFamily="34" charset="0"/>
              </a:rPr>
              <a:t>.</a:t>
            </a:r>
            <a:endParaRPr lang="en-US" sz="24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189322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242" name="Object 2">
            <a:extLst>
              <a:ext uri="{FF2B5EF4-FFF2-40B4-BE49-F238E27FC236}">
                <a16:creationId xmlns:a16="http://schemas.microsoft.com/office/drawing/2014/main" xmlns="" id="{F0B860A7-0D4C-42E5-B4E0-22F308F0C6A8}"/>
              </a:ext>
            </a:extLst>
          </p:cNvPr>
          <p:cNvGraphicFramePr>
            <a:graphicFrameLocks noChangeAspect="1"/>
          </p:cNvGraphicFramePr>
          <p:nvPr/>
        </p:nvGraphicFramePr>
        <p:xfrm>
          <a:off x="4351658" y="920750"/>
          <a:ext cx="3458523" cy="5018088"/>
        </p:xfrm>
        <a:graphic>
          <a:graphicData uri="http://schemas.openxmlformats.org/presentationml/2006/ole">
            <mc:AlternateContent xmlns:mc="http://schemas.openxmlformats.org/markup-compatibility/2006">
              <mc:Choice xmlns:v="urn:schemas-microsoft-com:vml" Requires="v">
                <p:oleObj spid="_x0000_s1056" name="Clip" r:id="rId4" imgW="3467100" imgH="5018088" progId="MS_ClipArt_Gallery.2">
                  <p:embed/>
                </p:oleObj>
              </mc:Choice>
              <mc:Fallback>
                <p:oleObj name="Clip" r:id="rId4" imgW="3467100" imgH="5018088" progId="MS_ClipArt_Gallery.2">
                  <p:embed/>
                  <p:pic>
                    <p:nvPicPr>
                      <p:cNvPr id="0" name=""/>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4351658" y="920750"/>
                        <a:ext cx="3458523" cy="5018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8243" name="Object 3">
            <a:extLst>
              <a:ext uri="{FF2B5EF4-FFF2-40B4-BE49-F238E27FC236}">
                <a16:creationId xmlns:a16="http://schemas.microsoft.com/office/drawing/2014/main" xmlns="" id="{DA9C1CAD-D43B-4F78-9EE0-5C631680F76F}"/>
              </a:ext>
            </a:extLst>
          </p:cNvPr>
          <p:cNvGraphicFramePr>
            <a:graphicFrameLocks noChangeAspect="1"/>
          </p:cNvGraphicFramePr>
          <p:nvPr/>
        </p:nvGraphicFramePr>
        <p:xfrm>
          <a:off x="4503680" y="1073150"/>
          <a:ext cx="3458523" cy="5018088"/>
        </p:xfrm>
        <a:graphic>
          <a:graphicData uri="http://schemas.openxmlformats.org/presentationml/2006/ole">
            <mc:AlternateContent xmlns:mc="http://schemas.openxmlformats.org/markup-compatibility/2006">
              <mc:Choice xmlns:v="urn:schemas-microsoft-com:vml" Requires="v">
                <p:oleObj spid="_x0000_s1057" name="Clip" r:id="rId6" imgW="3467100" imgH="5018088" progId="MS_ClipArt_Gallery.2">
                  <p:embed/>
                </p:oleObj>
              </mc:Choice>
              <mc:Fallback>
                <p:oleObj name="Clip" r:id="rId6" imgW="3467100" imgH="5018088" progId="MS_ClipArt_Gallery.2">
                  <p:embed/>
                  <p:pic>
                    <p:nvPicPr>
                      <p:cNvPr id="0" name=""/>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4503680" y="1073150"/>
                        <a:ext cx="3458523" cy="5018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8244" name="Object 4">
            <a:extLst>
              <a:ext uri="{FF2B5EF4-FFF2-40B4-BE49-F238E27FC236}">
                <a16:creationId xmlns:a16="http://schemas.microsoft.com/office/drawing/2014/main" xmlns="" id="{0B696030-8771-4481-BFDA-4B5F40936D9C}"/>
              </a:ext>
            </a:extLst>
          </p:cNvPr>
          <p:cNvGraphicFramePr>
            <a:graphicFrameLocks noChangeAspect="1"/>
          </p:cNvGraphicFramePr>
          <p:nvPr/>
        </p:nvGraphicFramePr>
        <p:xfrm>
          <a:off x="4655703" y="1225550"/>
          <a:ext cx="3458523" cy="5018088"/>
        </p:xfrm>
        <a:graphic>
          <a:graphicData uri="http://schemas.openxmlformats.org/presentationml/2006/ole">
            <mc:AlternateContent xmlns:mc="http://schemas.openxmlformats.org/markup-compatibility/2006">
              <mc:Choice xmlns:v="urn:schemas-microsoft-com:vml" Requires="v">
                <p:oleObj spid="_x0000_s1058" name="Clip" r:id="rId7" imgW="3467100" imgH="5018088" progId="MS_ClipArt_Gallery.2">
                  <p:embed/>
                </p:oleObj>
              </mc:Choice>
              <mc:Fallback>
                <p:oleObj name="Clip" r:id="rId7" imgW="3467100" imgH="5018088" progId="MS_ClipArt_Gallery.2">
                  <p:embed/>
                  <p:pic>
                    <p:nvPicPr>
                      <p:cNvPr id="0" name=""/>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4655703" y="1225550"/>
                        <a:ext cx="3458523" cy="5018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8245" name="Object 5">
            <a:extLst>
              <a:ext uri="{FF2B5EF4-FFF2-40B4-BE49-F238E27FC236}">
                <a16:creationId xmlns:a16="http://schemas.microsoft.com/office/drawing/2014/main" xmlns="" id="{AAA4FB71-04B9-4681-B4E5-DC1B8C95FA79}"/>
              </a:ext>
            </a:extLst>
          </p:cNvPr>
          <p:cNvGraphicFramePr>
            <a:graphicFrameLocks noChangeAspect="1"/>
          </p:cNvGraphicFramePr>
          <p:nvPr/>
        </p:nvGraphicFramePr>
        <p:xfrm>
          <a:off x="4180632" y="838200"/>
          <a:ext cx="3458523" cy="5018088"/>
        </p:xfrm>
        <a:graphic>
          <a:graphicData uri="http://schemas.openxmlformats.org/presentationml/2006/ole">
            <mc:AlternateContent xmlns:mc="http://schemas.openxmlformats.org/markup-compatibility/2006">
              <mc:Choice xmlns:v="urn:schemas-microsoft-com:vml" Requires="v">
                <p:oleObj spid="_x0000_s1059" name="Clip" r:id="rId8" imgW="3467100" imgH="5018088" progId="MS_ClipArt_Gallery.2">
                  <p:embed/>
                </p:oleObj>
              </mc:Choice>
              <mc:Fallback>
                <p:oleObj name="Clip" r:id="rId8" imgW="3467100" imgH="5018088" progId="MS_ClipArt_Gallery.2">
                  <p:embed/>
                  <p:pic>
                    <p:nvPicPr>
                      <p:cNvPr id="0" name=""/>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4180632" y="838200"/>
                        <a:ext cx="3458523" cy="5018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8246" name="Object 6">
            <a:extLst>
              <a:ext uri="{FF2B5EF4-FFF2-40B4-BE49-F238E27FC236}">
                <a16:creationId xmlns:a16="http://schemas.microsoft.com/office/drawing/2014/main" xmlns="" id="{A2248357-9BA9-4AA1-8C93-10417888EC29}"/>
              </a:ext>
            </a:extLst>
          </p:cNvPr>
          <p:cNvGraphicFramePr>
            <a:graphicFrameLocks noChangeAspect="1"/>
          </p:cNvGraphicFramePr>
          <p:nvPr/>
        </p:nvGraphicFramePr>
        <p:xfrm>
          <a:off x="5320804" y="228600"/>
          <a:ext cx="3458523" cy="5018088"/>
        </p:xfrm>
        <a:graphic>
          <a:graphicData uri="http://schemas.openxmlformats.org/presentationml/2006/ole">
            <mc:AlternateContent xmlns:mc="http://schemas.openxmlformats.org/markup-compatibility/2006">
              <mc:Choice xmlns:v="urn:schemas-microsoft-com:vml" Requires="v">
                <p:oleObj spid="_x0000_s1060" name="Clip" r:id="rId9" imgW="3467100" imgH="5018088" progId="MS_ClipArt_Gallery.2">
                  <p:embed/>
                </p:oleObj>
              </mc:Choice>
              <mc:Fallback>
                <p:oleObj name="Clip" r:id="rId9" imgW="3467100" imgH="5018088" progId="MS_ClipArt_Gallery.2">
                  <p:embed/>
                  <p:pic>
                    <p:nvPicPr>
                      <p:cNvPr id="0" name=""/>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5320804" y="228600"/>
                        <a:ext cx="3458523" cy="5018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8247" name="Object 7">
            <a:extLst>
              <a:ext uri="{FF2B5EF4-FFF2-40B4-BE49-F238E27FC236}">
                <a16:creationId xmlns:a16="http://schemas.microsoft.com/office/drawing/2014/main" xmlns="" id="{C3758E89-36EC-4AC9-BE13-E0EBB822B4A4}"/>
              </a:ext>
            </a:extLst>
          </p:cNvPr>
          <p:cNvGraphicFramePr>
            <a:graphicFrameLocks noChangeAspect="1"/>
          </p:cNvGraphicFramePr>
          <p:nvPr/>
        </p:nvGraphicFramePr>
        <p:xfrm>
          <a:off x="1824276" y="838200"/>
          <a:ext cx="3458523" cy="5018088"/>
        </p:xfrm>
        <a:graphic>
          <a:graphicData uri="http://schemas.openxmlformats.org/presentationml/2006/ole">
            <mc:AlternateContent xmlns:mc="http://schemas.openxmlformats.org/markup-compatibility/2006">
              <mc:Choice xmlns:v="urn:schemas-microsoft-com:vml" Requires="v">
                <p:oleObj spid="_x0000_s1061" name="Clip" r:id="rId10" imgW="3467100" imgH="5018088" progId="MS_ClipArt_Gallery.2">
                  <p:embed/>
                </p:oleObj>
              </mc:Choice>
              <mc:Fallback>
                <p:oleObj name="Clip" r:id="rId10" imgW="3467100" imgH="5018088" progId="MS_ClipArt_Gallery.2">
                  <p:embed/>
                  <p:pic>
                    <p:nvPicPr>
                      <p:cNvPr id="0" name=""/>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1824276" y="838200"/>
                        <a:ext cx="3458523" cy="5018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8248" name="Text Box 8">
            <a:extLst>
              <a:ext uri="{FF2B5EF4-FFF2-40B4-BE49-F238E27FC236}">
                <a16:creationId xmlns:a16="http://schemas.microsoft.com/office/drawing/2014/main" xmlns="" id="{17635952-B541-4317-99CA-FBA0780374B8}"/>
              </a:ext>
            </a:extLst>
          </p:cNvPr>
          <p:cNvSpPr txBox="1">
            <a:spLocks noChangeArrowheads="1"/>
          </p:cNvSpPr>
          <p:nvPr/>
        </p:nvSpPr>
        <p:spPr bwMode="auto">
          <a:xfrm>
            <a:off x="9577447" y="6643688"/>
            <a:ext cx="1064161"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50000"/>
              </a:spcBef>
              <a:spcAft>
                <a:spcPct val="0"/>
              </a:spcAft>
              <a:buNone/>
            </a:pPr>
            <a:r>
              <a:rPr lang="en-US" altLang="en-US" sz="800">
                <a:solidFill>
                  <a:srgbClr val="000000"/>
                </a:solidFill>
              </a:rPr>
              <a:t>I/Azzam - 2004</a:t>
            </a:r>
          </a:p>
        </p:txBody>
      </p:sp>
      <p:sp>
        <p:nvSpPr>
          <p:cNvPr id="370697" name="Text Box 9">
            <a:extLst>
              <a:ext uri="{FF2B5EF4-FFF2-40B4-BE49-F238E27FC236}">
                <a16:creationId xmlns:a16="http://schemas.microsoft.com/office/drawing/2014/main" xmlns="" id="{94EDC775-5621-493E-A9F0-362F809EBA02}"/>
              </a:ext>
            </a:extLst>
          </p:cNvPr>
          <p:cNvSpPr txBox="1">
            <a:spLocks noChangeArrowheads="1"/>
          </p:cNvSpPr>
          <p:nvPr/>
        </p:nvSpPr>
        <p:spPr bwMode="auto">
          <a:xfrm rot="1856420">
            <a:off x="5072184" y="2833690"/>
            <a:ext cx="5168781" cy="3773487"/>
          </a:xfrm>
          <a:prstGeom prst="rect">
            <a:avLst/>
          </a:prstGeom>
          <a:noFill/>
          <a:ln w="9525">
            <a:noFill/>
            <a:miter lim="800000"/>
            <a:headEnd/>
            <a:tailEnd/>
          </a:ln>
          <a:effectLst/>
        </p:spPr>
        <p:txBody>
          <a:bodyPr lIns="91436" tIns="45718" rIns="91436" bIns="45718">
            <a:spAutoFit/>
          </a:bodyPr>
          <a:lstStyle/>
          <a:p>
            <a:pPr fontAlgn="base">
              <a:spcBef>
                <a:spcPct val="50000"/>
              </a:spcBef>
              <a:spcAft>
                <a:spcPct val="0"/>
              </a:spcAft>
              <a:defRPr/>
            </a:pPr>
            <a:r>
              <a:rPr lang="en-US" sz="9600" b="1">
                <a:solidFill>
                  <a:srgbClr val="00CCFF"/>
                </a:solidFill>
                <a:effectLst>
                  <a:outerShdw blurRad="38100" dist="38100" dir="2700000" algn="tl">
                    <a:srgbClr val="C0C0C0"/>
                  </a:outerShdw>
                </a:effectLst>
                <a:latin typeface="Monotype Corsiva" pitchFamily="66" charset="0"/>
                <a:cs typeface="Arial" charset="0"/>
              </a:rPr>
              <a:t>Thank you </a:t>
            </a:r>
          </a:p>
          <a:p>
            <a:pPr fontAlgn="base">
              <a:spcBef>
                <a:spcPct val="50000"/>
              </a:spcBef>
              <a:spcAft>
                <a:spcPct val="0"/>
              </a:spcAft>
              <a:defRPr/>
            </a:pPr>
            <a:endParaRPr lang="en-US" sz="9600" b="1">
              <a:solidFill>
                <a:srgbClr val="00CCFF"/>
              </a:solidFill>
              <a:effectLst>
                <a:outerShdw blurRad="38100" dist="38100" dir="2700000" algn="tl">
                  <a:srgbClr val="C0C0C0"/>
                </a:outerShdw>
              </a:effectLst>
              <a:latin typeface="Monotype Corsiva" pitchFamily="66" charset="0"/>
              <a:cs typeface="Arial" charset="0"/>
            </a:endParaRPr>
          </a:p>
        </p:txBody>
      </p:sp>
      <p:sp>
        <p:nvSpPr>
          <p:cNvPr id="370698" name="Text Box 10">
            <a:extLst>
              <a:ext uri="{FF2B5EF4-FFF2-40B4-BE49-F238E27FC236}">
                <a16:creationId xmlns:a16="http://schemas.microsoft.com/office/drawing/2014/main" xmlns="" id="{188880D0-E2C4-4790-B498-DC6603882F9C}"/>
              </a:ext>
            </a:extLst>
          </p:cNvPr>
          <p:cNvSpPr txBox="1">
            <a:spLocks noChangeArrowheads="1"/>
          </p:cNvSpPr>
          <p:nvPr/>
        </p:nvSpPr>
        <p:spPr bwMode="auto">
          <a:xfrm rot="1856420">
            <a:off x="4115706" y="4357688"/>
            <a:ext cx="5168781" cy="3751262"/>
          </a:xfrm>
          <a:prstGeom prst="rect">
            <a:avLst/>
          </a:prstGeom>
          <a:noFill/>
          <a:ln w="9525">
            <a:noFill/>
            <a:miter lim="800000"/>
            <a:headEnd/>
            <a:tailEnd/>
          </a:ln>
          <a:effectLst/>
        </p:spPr>
        <p:txBody>
          <a:bodyPr lIns="91436" tIns="45718" rIns="91436" bIns="45718">
            <a:spAutoFit/>
          </a:bodyPr>
          <a:lstStyle/>
          <a:p>
            <a:pPr fontAlgn="base">
              <a:spcBef>
                <a:spcPct val="50000"/>
              </a:spcBef>
              <a:spcAft>
                <a:spcPct val="0"/>
              </a:spcAft>
              <a:defRPr/>
            </a:pPr>
            <a:r>
              <a:rPr lang="en-US" sz="9600" b="1" i="1">
                <a:solidFill>
                  <a:srgbClr val="FF0000"/>
                </a:solidFill>
                <a:effectLst>
                  <a:outerShdw blurRad="38100" dist="38100" dir="2700000" algn="tl">
                    <a:srgbClr val="C0C0C0"/>
                  </a:outerShdw>
                </a:effectLst>
                <a:latin typeface="Monotype Corsiva" pitchFamily="66" charset="0"/>
                <a:cs typeface="Arial" charset="0"/>
              </a:rPr>
              <a:t>Questions </a:t>
            </a:r>
          </a:p>
          <a:p>
            <a:pPr fontAlgn="base">
              <a:spcBef>
                <a:spcPct val="50000"/>
              </a:spcBef>
              <a:spcAft>
                <a:spcPct val="0"/>
              </a:spcAft>
              <a:defRPr/>
            </a:pPr>
            <a:endParaRPr lang="en-US" sz="9600" b="1">
              <a:solidFill>
                <a:srgbClr val="FF0000"/>
              </a:solidFill>
              <a:effectLst>
                <a:outerShdw blurRad="38100" dist="38100" dir="2700000" algn="tl">
                  <a:srgbClr val="C0C0C0"/>
                </a:outerShdw>
              </a:effectLst>
              <a:latin typeface="Monotype Corsiva" pitchFamily="66" charset="0"/>
              <a:cs typeface="Arial" charset="0"/>
            </a:endParaRPr>
          </a:p>
        </p:txBody>
      </p:sp>
    </p:spTree>
    <p:extLst>
      <p:ext uri="{BB962C8B-B14F-4D97-AF65-F5344CB8AC3E}">
        <p14:creationId xmlns:p14="http://schemas.microsoft.com/office/powerpoint/2010/main" val="12161215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70697">
                                            <p:txEl>
                                              <p:pRg st="0" end="0"/>
                                            </p:txEl>
                                          </p:spTgt>
                                        </p:tgtEl>
                                        <p:attrNameLst>
                                          <p:attrName>style.visibility</p:attrName>
                                        </p:attrNameLst>
                                      </p:cBhvr>
                                      <p:to>
                                        <p:strVal val="visible"/>
                                      </p:to>
                                    </p:set>
                                    <p:animEffect transition="in" filter="wheel(4)">
                                      <p:cBhvr>
                                        <p:cTn id="7" dur="500"/>
                                        <p:tgtEl>
                                          <p:spTgt spid="370697">
                                            <p:txEl>
                                              <p:pRg st="0" end="0"/>
                                            </p:txEl>
                                          </p:spTgt>
                                        </p:tgtEl>
                                      </p:cBhvr>
                                    </p:animEffect>
                                  </p:childTnLst>
                                </p:cTn>
                              </p:par>
                              <p:par>
                                <p:cTn id="8" presetID="0" presetClass="path" presetSubtype="0" accel="50000" decel="50000" fill="hold" grpId="1" nodeType="withEffect">
                                  <p:stCondLst>
                                    <p:cond delay="0"/>
                                  </p:stCondLst>
                                  <p:childTnLst>
                                    <p:animMotion origin="layout" path="M -0.70903 0.26667 C -0.71129 0.25764 -0.7158 0.24954 -0.71945 0.24144 C -0.72066 0.23796 -0.72327 0.23496 -0.72379 0.23102 C -0.72587 0.21898 -0.72553 0.2088 -0.72657 0.19676 C -0.725 0.1831 -0.72917 0.16991 -0.72987 0.15625 C -0.73056 0.14491 -0.72969 0.1331 -0.73021 0.12176 C -0.73125 0.10046 -0.73108 0.12755 -0.73108 0.11158 C -0.73125 0.10695 -0.73073 0.10139 -0.73108 0.09676 C -0.73143 0.09468 -0.73247 0.09329 -0.73247 0.09144 C -0.73316 0.08681 -0.73334 0.08241 -0.73386 0.07708 C -0.73455 0.06783 -0.7323 0.0757 -0.73438 0.06458 C -0.73698 0.05093 -0.73855 0.03843 -0.73785 0.02408 C -0.73178 0.00116 -0.7323 -0.0081 -0.7198 -0.02106 C -0.71493 -0.02616 -0.71303 -0.02847 -0.70678 -0.0287 C -0.69671 -0.03194 -0.69671 -0.03148 -0.68473 -0.02801 C -0.68351 -0.02731 -0.68247 -0.02569 -0.68091 -0.02523 C -0.66737 -0.01967 -0.67171 -0.02199 -0.66684 -0.03912 C -0.66407 -0.05324 -0.65816 -0.075 -0.65938 -0.09143 C -0.65816 -0.10949 -0.65643 -0.13333 -0.65973 -0.15162 C -0.65938 -0.16065 -0.65973 -0.1794 -0.66285 -0.1875 C -0.66337 -0.19444 -0.6632 -0.20116 -0.66528 -0.20787 C -0.66493 -0.21597 -0.66563 -0.22338 -0.66789 -0.23102 C -0.66737 -0.24398 -0.66962 -0.25648 -0.66858 -0.26898 C -0.66789 -0.27569 -0.66632 -0.28889 -0.6665 -0.28866 C -0.65973 -0.31065 -0.65209 -0.33241 -0.63733 -0.34676 C -0.63247 -0.35185 -0.62882 -0.35625 -0.62223 -0.35879 C -0.61841 -0.36273 -0.61667 -0.36342 -0.61198 -0.36435 C -0.60625 -0.36782 -0.60521 -0.36759 -0.59914 -0.36366 C -0.59497 -0.35926 -0.58959 -0.35254 -0.58577 -0.34699 C -0.58282 -0.35301 -0.57813 -0.35417 -0.57327 -0.35741 C -0.56928 -0.36018 -0.56719 -0.3625 -0.56268 -0.36435 C -0.55921 -0.36736 -0.55608 -0.36944 -0.55191 -0.37106 C -0.54549 -0.37685 -0.53768 -0.38032 -0.53073 -0.38472 C -0.52605 -0.3875 -0.52466 -0.39143 -0.51893 -0.3912 C -0.51459 -0.3993 -0.50261 -0.40162 -0.4948 -0.40648 C -0.48976 -0.40208 -0.49011 -0.39491 -0.48629 -0.38912 C -0.48386 -0.38148 -0.47934 -0.37592 -0.47709 -0.36875 C -0.47344 -0.35926 -0.47743 -0.36551 -0.47257 -0.35879 C -0.47084 -0.35278 -0.46962 -0.35 -0.46632 -0.34514 C -0.46337 -0.33333 -0.46007 -0.32199 -0.45816 -0.31018 C -0.45747 -0.30486 -0.45469 -0.30046 -0.45348 -0.29583 C -0.45226 -0.29097 -0.44948 -0.27454 -0.44653 -0.27037 C -0.44584 -0.25995 -0.44306 -0.26157 -0.43941 -0.25231 C -0.43282 -0.23634 -0.43924 -0.24815 -0.42934 -0.23171 C -0.42674 -0.22731 -0.42865 -0.2287 -0.42674 -0.22384 C -0.42379 -0.21782 -0.42136 -0.2118 -0.41771 -0.20764 C -0.4158 -0.19629 -0.41823 -0.20625 -0.41112 -0.19398 C -0.40747 -0.18704 -0.40504 -0.18079 -0.39966 -0.17546 C -0.39375 -0.17708 -0.39254 -0.18217 -0.38976 -0.18819 C -0.38872 -0.19028 -0.38594 -0.19514 -0.38594 -0.19491 C -0.37535 -0.22338 -0.37327 -0.25278 -0.37414 -0.28449 C -0.37344 -0.2868 -0.36997 -0.30254 -0.36563 -0.30486 C -0.35556 -0.31134 -0.34549 -0.31829 -0.33334 -0.31713 C -0.33004 -0.31504 -0.32657 -0.31435 -0.32327 -0.31157 C -0.32171 -0.31018 -0.32118 -0.30787 -0.31997 -0.30602 C -0.31389 -0.29884 -0.30625 -0.29167 -0.29931 -0.28518 C -0.28577 -0.27245 -0.26823 -0.26551 -0.25278 -0.25856 C -0.2507 -0.25671 -0.24827 -0.25486 -0.24618 -0.25301 C -0.24341 -0.25092 -0.23733 -0.24653 -0.23733 -0.24629 C -0.23056 -0.23819 -0.22188 -0.23565 -0.21268 -0.23403 C -0.20712 -0.2375 -0.20209 -0.2419 -0.19618 -0.2456 C -0.19063 -0.25648 -0.18195 -0.26088 -0.17136 -0.26018 C -0.15243 -0.25162 -0.13473 -0.24004 -0.11667 -0.23055 C -0.11268 -0.22662 -0.10921 -0.22361 -0.10625 -0.21921 C -0.104 -0.21018 -0.10174 -0.20486 -0.09792 -0.19676 C -0.09705 -0.19352 -0.09671 -0.19028 -0.09532 -0.18727 C -0.09445 -0.18379 -0.09375 -0.18079 -0.09271 -0.17801 C -0.09237 -0.17639 -0.0915 -0.17315 -0.0915 -0.17315 C -0.0915 -0.17153 -0.09167 -0.17014 -0.09132 -0.16898 C -0.09115 -0.1669 -0.09063 -0.16504 -0.09046 -0.16319 C -0.09046 -0.16042 -0.09115 -0.15741 -0.09132 -0.15486 C -0.09115 -0.15324 -0.09115 -0.15208 -0.09098 -0.15092 C -0.09966 -0.11782 -0.11181 -0.08796 -0.1224 -0.05625 C -0.12605 -0.04375 -0.12969 -0.03472 -0.13351 -0.02361 C -0.13507 -0.01551 -0.13698 -0.00694 -0.13768 0.00139 C -0.13855 0.00533 -0.1382 0.01366 -0.1382 0.01389 C -0.14063 0.03009 -0.14428 0.04908 -0.14323 0.06597 C -0.14358 0.07431 -0.14428 0.08472 -0.14237 0.09306 C -0.14271 0.10324 -0.14341 0.11389 -0.14393 0.12408 C -0.14671 0.14722 -0.1474 0.17662 -0.1625 0.19167 C -0.16528 0.19722 -0.16702 0.20093 -0.17101 0.20509 C -0.175 0.21458 -0.18056 0.22292 -0.18507 0.23264 C -0.18803 0.23912 -0.19063 0.24537 -0.19393 0.25116 C -0.1974 0.25695 -0.19966 0.26482 -0.20573 0.26435 C -0.20712 0.2588 -0.20678 0.25347 -0.20678 0.24769 C -0.20191 0.23033 -0.19358 0.1963 -0.18143 0.18426 C -0.17813 0.17755 -0.1757 0.1706 -0.17101 0.16482 C -0.16441 0.14653 -0.15625 0.12871 -0.14879 0.11111 C -0.14514 0.09861 -0.14167 0.08843 -0.1375 0.07685 C -0.12917 0.03449 -0.12327 -0.00903 -0.1198 -0.05278 C -0.11719 -0.06921 -0.11528 -0.10162 -0.11771 -0.11829 C -0.11858 -0.12569 -0.12084 -0.13333 -0.12153 -0.14051 C -0.12275 -0.15 -0.1224 -0.15926 -0.12483 -0.16829 C -0.12448 -0.17199 -0.12448 -0.17407 -0.12518 -0.17824 C -0.1257 -0.18217 -0.12657 -0.19004 -0.12674 -0.18981 C -0.12553 -0.20208 -0.12709 -0.2162 -0.12709 -0.22893 C -0.12709 -0.23704 -0.1257 -0.24375 -0.12778 -0.25139 C -0.12726 -0.25741 -0.12709 -0.26227 -0.12743 -0.26782 C -0.12709 -0.2706 -0.12657 -0.27361 -0.12657 -0.27592 C -0.12657 -0.27731 -0.12848 -0.27824 -0.12865 -0.27963 C -0.12865 -0.28426 -0.12761 -0.28866 -0.12778 -0.29305 C -0.11841 -0.29583 -0.12639 -0.29051 -0.12327 -0.28611 C -0.12257 -0.28426 -0.12084 -0.28356 -0.11962 -0.28287 C -0.1066 -0.2831 -0.1125 -0.28356 -0.10191 -0.28125 C -0.09393 -0.28125 -0.08733 -0.27893 -0.07987 -0.27685 C -0.0441 -0.26157 -0.01823 -0.25162 0.01336 -0.23379 C 0.02187 -0.22754 0.01354 -0.23356 0.02968 -0.225 C 0.04392 -0.21667 0.05763 -0.20717 0.07204 -0.19954 C 0.07812 -0.19329 0.08437 -0.1875 0.09097 -0.18241 C 0.09444 -0.17917 0.0967 -0.17569 0.10017 -0.17268 C 0.10382 -0.16435 0.09878 -0.17546 0.10538 -0.16528 C 0.10642 -0.16389 0.10677 -0.1618 0.10763 -0.16018 C 0.10833 -0.15879 0.1092 -0.15787 0.11024 -0.15625 C 0.11354 -0.14398 0.10902 -0.15949 0.11423 -0.14792 C 0.11614 -0.14352 0.11632 -0.13727 0.11736 -0.13264 C 0.1177 -0.12708 0.11753 -0.12245 0.11736 -0.11736 C 0.11562 -0.1118 0.11423 -0.10555 0.1125 -0.1 C 0.10972 -0.0919 0.09826 -0.08565 0.09201 -0.08148 C 0.09149 -0.08032 0.09114 -0.07917 0.09045 -0.07847 C 0.08854 -0.07592 0.08593 -0.07477 0.08454 -0.07222 C 0.07864 -0.06204 0.07222 -0.05185 0.06632 -0.0419 C 0.06458 -0.0331 0.06267 -0.02477 0.0618 -0.0162 C 0.06145 -0.01319 0.06354 -0.00903 0.06527 -0.00741 C 0.06979 -0.00231 0.07725 0.00371 0.08229 0.00764 C 0.09132 0.02037 0.09635 0.03889 0.09687 0.05486 C 0.09392 0.06505 0.09375 0.0713 0.0875 0.07755 C 0.0835 0.08542 0.07656 0.09329 0.06944 0.09537 C 0.06458 0.10046 0.05434 0.10695 0.04826 0.10926 C 0.04184 0.11574 0.03125 0.12431 0.02708 0.13287 C 0.02447 0.13727 0.02257 0.14121 0.01961 0.14514 C 0.01597 0.15324 0.01319 0.16158 0.01041 0.17037 C 0.00954 0.18218 0.00989 0.18496 0.01059 0.19537 C 0.00937 0.20533 0.00763 0.21621 0.01059 0.22616 C 0.01024 0.23472 0.01163 0.24213 0.01302 0.2507 C 0.01423 0.25648 0.01267 0.25857 0.01579 0.26412 C 0.01527 0.27269 0.01632 0.28357 0.0184 0.2919 C 0.01857 0.30208 0.01944 0.31181 0.021 0.32199 C 0.021 0.32384 0.02083 0.3257 0.021 0.32732 C 0.02083 0.32917 0.02187 0.33056 0.02204 0.33218 C 0.02274 0.3382 0.0217 0.34306 0.02274 0.34931 C 0.02204 0.35417 0.02118 0.3588 0.02048 0.36366 C 0.02048 0.36644 0.02118 0.37199 0.02118 0.37222 C 0.01875 0.38912 0.01562 0.40556 0.00694 0.41945 C 0.00486 0.42454 0.00347 0.42801 -0.00035 0.43148 C -0.00591 0.4419 -0.01546 0.45278 -0.02466 0.4581 C -0.03108 0.46621 -0.04688 0.47732 -0.05591 0.48125 C -0.06459 0.49283 -0.05348 0.47986 -0.06407 0.48681 C -0.07431 0.49306 -0.05938 0.48935 -0.07223 0.49144 L -0.08473 0.50185 C -0.08473 0.50208 -0.08473 0.50185 -0.08473 0.50208 C -0.09184 0.50949 -0.08803 0.50764 -0.09532 0.5088 C -0.11372 0.52755 -0.14011 0.52176 -0.1625 0.52408 C -0.21059 0.50301 -0.19323 0.51088 -0.21997 0.49375 C -0.22743 0.48634 -0.23386 0.47523 -0.24132 0.46852 C -0.26702 0.43079 -0.29375 0.39445 -0.31337 0.35093 C -0.32032 0.33611 -0.32639 0.32153 -0.33316 0.30695 C -0.33646 0.29954 -0.33959 0.2882 -0.34497 0.2838 C -0.35348 0.27477 -0.3625 0.28171 -0.37153 0.28056 C -0.37882 0.28287 -0.3875 0.28333 -0.39532 0.28333 C -0.4007 0.28519 -0.404 0.28565 -0.41007 0.28426 C -0.42535 0.28472 -0.4257 0.2669 -0.42952 0.25301 C -0.43368 0.23958 -0.43421 0.225 -0.43733 0.21111 C -0.4408 0.19699 -0.44323 0.1838 -0.44636 0.16991 C -0.44671 0.16389 -0.44862 0.15972 -0.44966 0.15463 C -0.45261 0.13704 -0.45365 0.11621 -0.46146 0.1 C -0.46146 0.09283 -0.46389 0.0838 -0.46528 0.07639 C -0.46459 0.06921 -0.46493 0.06458 -0.46563 0.05833 C -0.46511 0.04653 -0.46459 0.03519 -0.46372 0.02431 C -0.46007 0.01273 -0.46007 0.00833 -0.45 0.00857 C -0.44445 0.00278 -0.4415 0.00463 -0.43334 0.00556 C -0.43178 0.00579 -0.42882 0.00602 -0.42882 0.00625 C -0.42153 0.00486 -0.41459 0.00324 -0.4073 0.00208 C -0.39184 -0.0081 -0.41823 0.00903 -0.3974 -0.00208 C -0.38855 -0.00671 -0.38212 -0.01643 -0.37726 -0.02616 C -0.37535 -0.04074 -0.37466 -0.05764 -0.37553 -0.07268 C -0.37587 -0.07639 -0.37622 -0.08333 -0.37709 -0.08704 C -0.37778 -0.09051 -0.37969 -0.09653 -0.37969 -0.09629 C -0.37848 -0.11296 -0.37205 -0.13241 -0.36893 -0.14815 C -0.35643 -0.17963 -0.33855 -0.20717 -0.32466 -0.23842 C -0.32362 -0.24259 -0.3224 -0.24676 -0.32084 -0.25092 C -0.3191 -0.25532 -0.31546 -0.26412 -0.31563 -0.26366 C -0.31285 -0.27847 -0.30868 -0.30023 -0.30973 -0.31551 C -0.30816 -0.32685 -0.30712 -0.33981 -0.30747 -0.35116 C -0.30643 -0.35347 -0.30678 -0.35787 -0.30469 -0.35856 C -0.30278 -0.35879 -0.30087 -0.35486 -0.29896 -0.35324 C -0.29636 -0.35116 -0.28299 -0.34421 -0.2816 -0.34352 C -0.26129 -0.32917 -0.23889 -0.31921 -0.21789 -0.30694 C -0.20886 -0.2993 -0.19688 -0.29514 -0.18646 -0.28889 C -0.18091 -0.28704 -0.16858 -0.2831 -0.16858 -0.28287 " pathEditMode="relative" rAng="1003855" ptsTypes="fffffffffffffffffffffffffffffffffffffffffffffffffffffffffffffffffffffffffffffffffffffffffffffffffffffffffffffffffffffffffffffffffffffffffffffffffffFffffffffffffffffffffffffffffffffffffffffA">
                                      <p:cBhvr>
                                        <p:cTn id="9" dur="2000" fill="hold"/>
                                        <p:tgtEl>
                                          <p:spTgt spid="370697">
                                            <p:txEl>
                                              <p:pRg st="0" end="0"/>
                                            </p:txEl>
                                          </p:spTgt>
                                        </p:tgtEl>
                                        <p:attrNameLst>
                                          <p:attrName>ppt_x</p:attrName>
                                          <p:attrName>ppt_y</p:attrName>
                                        </p:attrNameLst>
                                      </p:cBhvr>
                                      <p:rCtr x="38750" y="-22500"/>
                                    </p:animMotion>
                                  </p:childTnLst>
                                </p:cTn>
                              </p:par>
                              <p:par>
                                <p:cTn id="10" presetID="21" presetClass="entr" presetSubtype="4" fill="hold" grpId="0" nodeType="withEffect">
                                  <p:stCondLst>
                                    <p:cond delay="0"/>
                                  </p:stCondLst>
                                  <p:childTnLst>
                                    <p:set>
                                      <p:cBhvr>
                                        <p:cTn id="11" dur="1" fill="hold">
                                          <p:stCondLst>
                                            <p:cond delay="0"/>
                                          </p:stCondLst>
                                        </p:cTn>
                                        <p:tgtEl>
                                          <p:spTgt spid="370698">
                                            <p:txEl>
                                              <p:pRg st="0" end="0"/>
                                            </p:txEl>
                                          </p:spTgt>
                                        </p:tgtEl>
                                        <p:attrNameLst>
                                          <p:attrName>style.visibility</p:attrName>
                                        </p:attrNameLst>
                                      </p:cBhvr>
                                      <p:to>
                                        <p:strVal val="visible"/>
                                      </p:to>
                                    </p:set>
                                    <p:animEffect transition="in" filter="wheel(4)">
                                      <p:cBhvr>
                                        <p:cTn id="12" dur="500"/>
                                        <p:tgtEl>
                                          <p:spTgt spid="370698">
                                            <p:txEl>
                                              <p:pRg st="0" end="0"/>
                                            </p:txEl>
                                          </p:spTgt>
                                        </p:tgtEl>
                                      </p:cBhvr>
                                    </p:animEffect>
                                  </p:childTnLst>
                                </p:cTn>
                              </p:par>
                              <p:par>
                                <p:cTn id="13" presetID="0" presetClass="path" presetSubtype="0" accel="50000" decel="50000" fill="hold" grpId="1" nodeType="withEffect">
                                  <p:stCondLst>
                                    <p:cond delay="0"/>
                                  </p:stCondLst>
                                  <p:childTnLst>
                                    <p:animMotion origin="layout" path="M -0.70903 0.26667 C -0.71129 0.25764 -0.7158 0.24954 -0.71945 0.24144 C -0.72066 0.23796 -0.72327 0.23496 -0.72379 0.23102 C -0.72587 0.21898 -0.72553 0.2088 -0.72657 0.19676 C -0.725 0.1831 -0.72917 0.16991 -0.72987 0.15625 C -0.73056 0.14491 -0.72969 0.1331 -0.73021 0.12176 C -0.73125 0.10046 -0.73108 0.12755 -0.73108 0.11158 C -0.73125 0.10695 -0.73073 0.10139 -0.73108 0.09676 C -0.73143 0.09468 -0.73247 0.09329 -0.73247 0.09144 C -0.73316 0.08681 -0.73334 0.08241 -0.73386 0.07708 C -0.73455 0.06783 -0.7323 0.0757 -0.73438 0.06458 C -0.73698 0.05093 -0.73855 0.03843 -0.73785 0.02408 C -0.73178 0.00116 -0.7323 -0.0081 -0.7198 -0.02106 C -0.71493 -0.02616 -0.71303 -0.02847 -0.70678 -0.0287 C -0.69671 -0.03194 -0.69671 -0.03148 -0.68473 -0.02801 C -0.68351 -0.02731 -0.68247 -0.02569 -0.68091 -0.02523 C -0.66737 -0.01967 -0.67171 -0.02199 -0.66684 -0.03912 C -0.66407 -0.05324 -0.65816 -0.075 -0.65938 -0.09143 C -0.65816 -0.10949 -0.65643 -0.13333 -0.65973 -0.15162 C -0.65938 -0.16065 -0.65973 -0.1794 -0.66285 -0.1875 C -0.66337 -0.19444 -0.6632 -0.20116 -0.66528 -0.20787 C -0.66493 -0.21597 -0.66563 -0.22338 -0.66789 -0.23102 C -0.66737 -0.24398 -0.66962 -0.25648 -0.66858 -0.26898 C -0.66789 -0.27569 -0.66632 -0.28889 -0.6665 -0.28866 C -0.65973 -0.31065 -0.65209 -0.33241 -0.63733 -0.34676 C -0.63247 -0.35185 -0.62882 -0.35625 -0.62223 -0.35879 C -0.61841 -0.36273 -0.61667 -0.36342 -0.61198 -0.36435 C -0.60625 -0.36782 -0.60521 -0.36759 -0.59914 -0.36366 C -0.59497 -0.35926 -0.58959 -0.35254 -0.58577 -0.34699 C -0.58282 -0.35301 -0.57813 -0.35417 -0.57327 -0.35741 C -0.56928 -0.36018 -0.56719 -0.3625 -0.56268 -0.36435 C -0.55921 -0.36736 -0.55608 -0.36944 -0.55191 -0.37106 C -0.54549 -0.37685 -0.53768 -0.38032 -0.53073 -0.38472 C -0.52605 -0.3875 -0.52466 -0.39143 -0.51893 -0.3912 C -0.51459 -0.3993 -0.50261 -0.40162 -0.4948 -0.40648 C -0.48976 -0.40208 -0.49011 -0.39491 -0.48629 -0.38912 C -0.48386 -0.38148 -0.47934 -0.37592 -0.47709 -0.36875 C -0.47344 -0.35926 -0.47743 -0.36551 -0.47257 -0.35879 C -0.47084 -0.35278 -0.46962 -0.35 -0.46632 -0.34514 C -0.46337 -0.33333 -0.46007 -0.32199 -0.45816 -0.31018 C -0.45747 -0.30486 -0.45469 -0.30046 -0.45348 -0.29583 C -0.45226 -0.29097 -0.44948 -0.27454 -0.44653 -0.27037 C -0.44584 -0.25995 -0.44306 -0.26157 -0.43941 -0.25231 C -0.43282 -0.23634 -0.43924 -0.24815 -0.42934 -0.23171 C -0.42674 -0.22731 -0.42865 -0.2287 -0.42674 -0.22384 C -0.42379 -0.21782 -0.42136 -0.2118 -0.41771 -0.20764 C -0.4158 -0.19629 -0.41823 -0.20625 -0.41112 -0.19398 C -0.40747 -0.18704 -0.40504 -0.18079 -0.39966 -0.17546 C -0.39375 -0.17708 -0.39254 -0.18217 -0.38976 -0.18819 C -0.38872 -0.19028 -0.38594 -0.19514 -0.38594 -0.19491 C -0.37535 -0.22338 -0.37327 -0.25278 -0.37414 -0.28449 C -0.37344 -0.2868 -0.36997 -0.30254 -0.36563 -0.30486 C -0.35556 -0.31134 -0.34549 -0.31829 -0.33334 -0.31713 C -0.33004 -0.31504 -0.32657 -0.31435 -0.32327 -0.31157 C -0.32171 -0.31018 -0.32118 -0.30787 -0.31997 -0.30602 C -0.31389 -0.29884 -0.30625 -0.29167 -0.29931 -0.28518 C -0.28577 -0.27245 -0.26823 -0.26551 -0.25278 -0.25856 C -0.2507 -0.25671 -0.24827 -0.25486 -0.24618 -0.25301 C -0.24341 -0.25092 -0.23733 -0.24653 -0.23733 -0.24629 C -0.23056 -0.23819 -0.22188 -0.23565 -0.21268 -0.23403 C -0.20712 -0.2375 -0.20209 -0.2419 -0.19618 -0.2456 C -0.19063 -0.25648 -0.18195 -0.26088 -0.17136 -0.26018 C -0.15243 -0.25162 -0.13473 -0.24004 -0.11667 -0.23055 C -0.11268 -0.22662 -0.10921 -0.22361 -0.10625 -0.21921 C -0.104 -0.21018 -0.10174 -0.20486 -0.09792 -0.19676 C -0.09705 -0.19352 -0.09671 -0.19028 -0.09532 -0.18727 C -0.09445 -0.18379 -0.09375 -0.18079 -0.09271 -0.17801 C -0.09237 -0.17639 -0.0915 -0.17315 -0.0915 -0.17315 C -0.0915 -0.17153 -0.09167 -0.17014 -0.09132 -0.16898 C -0.09115 -0.1669 -0.09063 -0.16504 -0.09046 -0.16319 C -0.09046 -0.16042 -0.09115 -0.15741 -0.09132 -0.15486 C -0.09115 -0.15324 -0.09115 -0.15208 -0.09098 -0.15092 C -0.09966 -0.11782 -0.11181 -0.08796 -0.1224 -0.05625 C -0.12605 -0.04375 -0.12969 -0.03472 -0.13351 -0.02361 C -0.13507 -0.01551 -0.13698 -0.00694 -0.13768 0.00139 C -0.13855 0.00533 -0.1382 0.01366 -0.1382 0.01389 C -0.14063 0.03009 -0.14428 0.04908 -0.14323 0.06597 C -0.14358 0.07431 -0.14428 0.08472 -0.14237 0.09306 C -0.14271 0.10324 -0.14341 0.11389 -0.14393 0.12408 C -0.14671 0.14722 -0.1474 0.17662 -0.1625 0.19167 C -0.16528 0.19722 -0.16702 0.20093 -0.17101 0.20509 C -0.175 0.21458 -0.18056 0.22292 -0.18507 0.23264 C -0.18803 0.23912 -0.19063 0.24537 -0.19393 0.25116 C -0.1974 0.25695 -0.19966 0.26482 -0.20573 0.26435 C -0.20712 0.2588 -0.20678 0.25347 -0.20678 0.24769 C -0.20191 0.23033 -0.19358 0.1963 -0.18143 0.18426 C -0.17813 0.17755 -0.1757 0.1706 -0.17101 0.16482 C -0.16441 0.14653 -0.15625 0.12871 -0.14879 0.11111 C -0.14514 0.09861 -0.14167 0.08843 -0.1375 0.07685 C -0.12917 0.03449 -0.12327 -0.00903 -0.1198 -0.05278 C -0.11719 -0.06921 -0.11528 -0.10162 -0.11771 -0.11829 C -0.11858 -0.12569 -0.12084 -0.13333 -0.12153 -0.14051 C -0.12275 -0.15 -0.1224 -0.15926 -0.12483 -0.16829 C -0.12448 -0.17199 -0.12448 -0.17407 -0.12518 -0.17824 C -0.1257 -0.18217 -0.12657 -0.19004 -0.12674 -0.18981 C -0.12553 -0.20208 -0.12709 -0.2162 -0.12709 -0.22893 C -0.12709 -0.23704 -0.1257 -0.24375 -0.12778 -0.25139 C -0.12726 -0.25741 -0.12709 -0.26227 -0.12743 -0.26782 C -0.12709 -0.2706 -0.12657 -0.27361 -0.12657 -0.27592 C -0.12657 -0.27731 -0.12848 -0.27824 -0.12865 -0.27963 C -0.12865 -0.28426 -0.12761 -0.28866 -0.12778 -0.29305 C -0.11841 -0.29583 -0.12639 -0.29051 -0.12327 -0.28611 C -0.12257 -0.28426 -0.12084 -0.28356 -0.11962 -0.28287 C -0.1066 -0.2831 -0.1125 -0.28356 -0.10191 -0.28125 C -0.09393 -0.28125 -0.08733 -0.27893 -0.07987 -0.27685 C -0.0441 -0.26157 -0.01823 -0.25162 0.01336 -0.23379 C 0.02187 -0.22754 0.01354 -0.23356 0.02968 -0.225 C 0.04392 -0.21667 0.05763 -0.20717 0.07204 -0.19954 C 0.07812 -0.19329 0.08437 -0.1875 0.09097 -0.18241 C 0.09444 -0.17917 0.0967 -0.17569 0.10017 -0.17268 C 0.10382 -0.16435 0.09878 -0.17546 0.10538 -0.16528 C 0.10642 -0.16389 0.10677 -0.1618 0.10763 -0.16018 C 0.10833 -0.15879 0.1092 -0.15787 0.11024 -0.15625 C 0.11354 -0.14398 0.10902 -0.15949 0.11423 -0.14792 C 0.11614 -0.14352 0.11632 -0.13727 0.11736 -0.13264 C 0.1177 -0.12708 0.11753 -0.12245 0.11736 -0.11736 C 0.11562 -0.1118 0.11423 -0.10555 0.1125 -0.1 C 0.10972 -0.0919 0.09826 -0.08565 0.09201 -0.08148 C 0.09149 -0.08032 0.09114 -0.07917 0.09045 -0.07847 C 0.08854 -0.07592 0.08593 -0.07477 0.08454 -0.07222 C 0.07864 -0.06204 0.07222 -0.05185 0.06632 -0.0419 C 0.06458 -0.0331 0.06267 -0.02477 0.0618 -0.0162 C 0.06145 -0.01319 0.06354 -0.00903 0.06527 -0.00741 C 0.06979 -0.00231 0.07725 0.00371 0.08229 0.00764 C 0.09132 0.02037 0.09635 0.03889 0.09687 0.05486 C 0.09392 0.06505 0.09375 0.0713 0.0875 0.07755 C 0.0835 0.08542 0.07656 0.09329 0.06944 0.09537 C 0.06458 0.10046 0.05434 0.10695 0.04826 0.10926 C 0.04184 0.11574 0.03125 0.12431 0.02708 0.13287 C 0.02447 0.13727 0.02257 0.14121 0.01961 0.14514 C 0.01597 0.15324 0.01319 0.16158 0.01041 0.17037 C 0.00954 0.18218 0.00989 0.18496 0.01059 0.19537 C 0.00937 0.20533 0.00763 0.21621 0.01059 0.22616 C 0.01024 0.23472 0.01163 0.24213 0.01302 0.2507 C 0.01423 0.25648 0.01267 0.25857 0.01579 0.26412 C 0.01527 0.27269 0.01632 0.28357 0.0184 0.2919 C 0.01857 0.30208 0.01944 0.31181 0.021 0.32199 C 0.021 0.32384 0.02083 0.3257 0.021 0.32732 C 0.02083 0.32917 0.02187 0.33056 0.02204 0.33218 C 0.02274 0.3382 0.0217 0.34306 0.02274 0.34931 C 0.02204 0.35417 0.02118 0.3588 0.02048 0.36366 C 0.02048 0.36644 0.02118 0.37199 0.02118 0.37222 C 0.01875 0.38912 0.01562 0.40556 0.00694 0.41945 C 0.00486 0.42454 0.00347 0.42801 -0.00035 0.43148 C -0.00591 0.4419 -0.01546 0.45278 -0.02466 0.4581 C -0.03108 0.46621 -0.04688 0.47732 -0.05591 0.48125 C -0.06459 0.49283 -0.05348 0.47986 -0.06407 0.48681 C -0.07431 0.49306 -0.05938 0.48935 -0.07223 0.49144 L -0.08473 0.50185 C -0.08473 0.50208 -0.08473 0.50185 -0.08473 0.50208 C -0.09184 0.50949 -0.08803 0.50764 -0.09532 0.5088 C -0.11372 0.52755 -0.14011 0.52176 -0.1625 0.52408 C -0.21059 0.50301 -0.19323 0.51088 -0.21997 0.49375 C -0.22743 0.48634 -0.23386 0.47523 -0.24132 0.46852 C -0.26702 0.43079 -0.29375 0.39445 -0.31337 0.35093 C -0.32032 0.33611 -0.32639 0.32153 -0.33316 0.30695 C -0.33646 0.29954 -0.33959 0.2882 -0.34497 0.2838 C -0.35348 0.27477 -0.3625 0.28171 -0.37153 0.28056 C -0.37882 0.28287 -0.3875 0.28333 -0.39532 0.28333 C -0.4007 0.28519 -0.404 0.28565 -0.41007 0.28426 C -0.42535 0.28472 -0.4257 0.2669 -0.42952 0.25301 C -0.43368 0.23958 -0.43421 0.225 -0.43733 0.21111 C -0.4408 0.19699 -0.44323 0.1838 -0.44636 0.16991 C -0.44671 0.16389 -0.44862 0.15972 -0.44966 0.15463 C -0.45261 0.13704 -0.45365 0.11621 -0.46146 0.1 C -0.46146 0.09283 -0.46389 0.0838 -0.46528 0.07639 C -0.46459 0.06921 -0.46493 0.06458 -0.46563 0.05833 C -0.46511 0.04653 -0.46459 0.03519 -0.46372 0.02431 C -0.46007 0.01273 -0.46007 0.00833 -0.45 0.00857 C -0.44445 0.00278 -0.4415 0.00463 -0.43334 0.00556 C -0.43178 0.00579 -0.42882 0.00602 -0.42882 0.00625 C -0.42153 0.00486 -0.41459 0.00324 -0.4073 0.00208 C -0.39184 -0.0081 -0.41823 0.00903 -0.3974 -0.00208 C -0.38855 -0.00671 -0.38212 -0.01643 -0.37726 -0.02616 C -0.37535 -0.04074 -0.37466 -0.05764 -0.37553 -0.07268 C -0.37587 -0.07639 -0.37622 -0.08333 -0.37709 -0.08704 C -0.37778 -0.09051 -0.37969 -0.09653 -0.37969 -0.09629 C -0.37848 -0.11296 -0.37205 -0.13241 -0.36893 -0.14815 C -0.35643 -0.17963 -0.33855 -0.20717 -0.32466 -0.23842 C -0.32362 -0.24259 -0.3224 -0.24676 -0.32084 -0.25092 C -0.3191 -0.25532 -0.31546 -0.26412 -0.31563 -0.26366 C -0.31285 -0.27847 -0.30868 -0.30023 -0.30973 -0.31551 C -0.30816 -0.32685 -0.30712 -0.33981 -0.30747 -0.35116 C -0.30643 -0.35347 -0.30678 -0.35787 -0.30469 -0.35856 C -0.30278 -0.35879 -0.30087 -0.35486 -0.29896 -0.35324 C -0.29636 -0.35116 -0.28299 -0.34421 -0.2816 -0.34352 C -0.26129 -0.32917 -0.23889 -0.31921 -0.21789 -0.30694 C -0.20886 -0.2993 -0.19688 -0.29514 -0.18646 -0.28889 C -0.18091 -0.28704 -0.16858 -0.2831 -0.16858 -0.28287 " pathEditMode="relative" rAng="1003855" ptsTypes="fffffffffffffffffffffffffffffffffffffffffffffffffffffffffffffffffffffffffffffffffffffffffffffffffffffffffffffffffffffffffffffffffffffffffffffffffffFffffffffffffffffffffffffffffffffffffffffA">
                                      <p:cBhvr>
                                        <p:cTn id="14" dur="2000" fill="hold"/>
                                        <p:tgtEl>
                                          <p:spTgt spid="370698">
                                            <p:txEl>
                                              <p:pRg st="0" end="0"/>
                                            </p:txEl>
                                          </p:spTgt>
                                        </p:tgtEl>
                                        <p:attrNameLst>
                                          <p:attrName>ppt_x</p:attrName>
                                          <p:attrName>ppt_y</p:attrName>
                                        </p:attrNameLst>
                                      </p:cBhvr>
                                      <p:rCtr x="38750" y="-2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7" grpId="0" build="allAtOnce"/>
      <p:bldP spid="370697" grpId="1" build="allAtOnce"/>
      <p:bldP spid="370698" grpId="0" build="allAtOnce"/>
      <p:bldP spid="370698" grpI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xmlns="" id="{F1B467E7-7936-4D5B-A28C-5BE3C2734A17}"/>
              </a:ext>
            </a:extLst>
          </p:cNvPr>
          <p:cNvPicPr>
            <a:picLocks noChangeAspect="1" noChangeArrowheads="1"/>
          </p:cNvPicPr>
          <p:nvPr/>
        </p:nvPicPr>
        <p:blipFill>
          <a:blip r:embed="rId2" cstate="print"/>
          <a:srcRect l="16146" t="6666" r="66667" b="48333"/>
          <a:stretch>
            <a:fillRect/>
          </a:stretch>
        </p:blipFill>
        <p:spPr bwMode="auto">
          <a:xfrm>
            <a:off x="3630360" y="0"/>
            <a:ext cx="5611165" cy="6858000"/>
          </a:xfrm>
          <a:prstGeom prst="rect">
            <a:avLst/>
          </a:prstGeom>
          <a:ln>
            <a:noFill/>
          </a:ln>
          <a:effectLst>
            <a:softEdge rad="112500"/>
          </a:effectLst>
        </p:spPr>
      </p:pic>
      <p:cxnSp>
        <p:nvCxnSpPr>
          <p:cNvPr id="5" name="Straight Connector 4">
            <a:extLst>
              <a:ext uri="{FF2B5EF4-FFF2-40B4-BE49-F238E27FC236}">
                <a16:creationId xmlns:a16="http://schemas.microsoft.com/office/drawing/2014/main" xmlns="" id="{B1E84D59-941B-44AA-894B-DB61EE49E43F}"/>
              </a:ext>
            </a:extLst>
          </p:cNvPr>
          <p:cNvCxnSpPr/>
          <p:nvPr/>
        </p:nvCxnSpPr>
        <p:spPr>
          <a:xfrm flipH="1">
            <a:off x="4023519" y="533400"/>
            <a:ext cx="2440585" cy="807368"/>
          </a:xfrm>
          <a:prstGeom prst="line">
            <a:avLst/>
          </a:prstGeom>
          <a:ln w="57150">
            <a:solidFill>
              <a:srgbClr val="00FF99"/>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xmlns="" id="{6AF60CD7-2C8C-43E2-91EE-B96FE2579810}"/>
              </a:ext>
            </a:extLst>
          </p:cNvPr>
          <p:cNvSpPr/>
          <p:nvPr/>
        </p:nvSpPr>
        <p:spPr>
          <a:xfrm>
            <a:off x="0" y="4296485"/>
            <a:ext cx="4684081" cy="2246769"/>
          </a:xfrm>
          <a:prstGeom prst="rect">
            <a:avLst/>
          </a:prstGeom>
          <a:noFill/>
          <a:ln>
            <a:solidFill>
              <a:srgbClr val="66FF33"/>
            </a:solidFill>
          </a:ln>
          <a:effectLst>
            <a:outerShdw blurRad="50800" dist="38100" dir="8100000" algn="tr"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wrap="square">
            <a:spAutoFit/>
          </a:bodyPr>
          <a:lstStyle/>
          <a:p>
            <a:pPr lvl="0" algn="l" rtl="0">
              <a:defRPr/>
            </a:pPr>
            <a:r>
              <a:rPr lang="en-US" sz="2800" b="1" dirty="0">
                <a:solidFill>
                  <a:srgbClr val="FF0000"/>
                </a:solidFill>
                <a:latin typeface="Arial" panose="020B0604020202020204" pitchFamily="34" charset="0"/>
                <a:ea typeface="Times New Roman" panose="02020603050405020304" pitchFamily="18" charset="0"/>
              </a:rPr>
              <a:t>End</a:t>
            </a:r>
            <a:r>
              <a:rPr lang="en-US" sz="2800" b="1" dirty="0">
                <a:solidFill>
                  <a:schemeClr val="tx1"/>
                </a:solidFill>
                <a:latin typeface="Arial" panose="020B0604020202020204" pitchFamily="34" charset="0"/>
                <a:ea typeface="Times New Roman" panose="02020603050405020304" pitchFamily="18" charset="0"/>
              </a:rPr>
              <a:t>: </a:t>
            </a:r>
            <a:r>
              <a:rPr lang="en-US" sz="2800" b="1" dirty="0">
                <a:solidFill>
                  <a:srgbClr val="0000FF"/>
                </a:solidFill>
                <a:latin typeface="Arial" panose="020B0604020202020204" pitchFamily="34" charset="0"/>
                <a:ea typeface="Times New Roman" panose="02020603050405020304" pitchFamily="18" charset="0"/>
              </a:rPr>
              <a:t>adult</a:t>
            </a:r>
            <a:r>
              <a:rPr lang="en-US" sz="2800" b="1" dirty="0">
                <a:solidFill>
                  <a:schemeClr val="tx1"/>
                </a:solidFill>
                <a:latin typeface="Arial" panose="020B0604020202020204" pitchFamily="34" charset="0"/>
                <a:ea typeface="Times New Roman" panose="02020603050405020304" pitchFamily="18" charset="0"/>
              </a:rPr>
              <a:t>; at the level of intervertebral disc of L1/L2.</a:t>
            </a:r>
            <a:r>
              <a:rPr lang="en-US" altLang="en-US" sz="2800" dirty="0">
                <a:solidFill>
                  <a:prstClr val="black"/>
                </a:solidFill>
                <a:cs typeface="Arial" panose="020B0604020202020204" pitchFamily="34" charset="0"/>
              </a:rPr>
              <a:t> </a:t>
            </a:r>
            <a:r>
              <a:rPr lang="en-US" altLang="en-US" sz="2800" b="1" dirty="0">
                <a:solidFill>
                  <a:prstClr val="black"/>
                </a:solidFill>
                <a:cs typeface="Arial" panose="020B0604020202020204" pitchFamily="34" charset="0"/>
              </a:rPr>
              <a:t>below this level, form a bundle called </a:t>
            </a:r>
            <a:r>
              <a:rPr lang="en-US" altLang="en-US" sz="2800" b="1" dirty="0">
                <a:solidFill>
                  <a:srgbClr val="FF0000"/>
                </a:solidFill>
                <a:cs typeface="Arial" panose="020B0604020202020204" pitchFamily="34" charset="0"/>
              </a:rPr>
              <a:t>Cauda </a:t>
            </a:r>
            <a:r>
              <a:rPr lang="en-US" altLang="en-US" sz="2800" b="1" dirty="0" err="1">
                <a:solidFill>
                  <a:srgbClr val="FF0000"/>
                </a:solidFill>
                <a:cs typeface="Arial" panose="020B0604020202020204" pitchFamily="34" charset="0"/>
              </a:rPr>
              <a:t>Equina</a:t>
            </a:r>
            <a:r>
              <a:rPr lang="en-US" altLang="en-US" sz="2800" b="1" dirty="0">
                <a:solidFill>
                  <a:prstClr val="black"/>
                </a:solidFill>
                <a:cs typeface="Arial" panose="020B0604020202020204" pitchFamily="34" charset="0"/>
              </a:rPr>
              <a:t>.</a:t>
            </a:r>
          </a:p>
          <a:p>
            <a:pPr algn="l" rtl="0">
              <a:defRPr/>
            </a:pPr>
            <a:endParaRPr lang="en-US" sz="2800" b="1" dirty="0">
              <a:solidFill>
                <a:schemeClr val="tx1"/>
              </a:solidFill>
              <a:latin typeface="Arial" pitchFamily="34" charset="0"/>
              <a:cs typeface="Arial" pitchFamily="34" charset="0"/>
            </a:endParaRPr>
          </a:p>
        </p:txBody>
      </p:sp>
      <p:cxnSp>
        <p:nvCxnSpPr>
          <p:cNvPr id="7" name="Straight Arrow Connector 6">
            <a:extLst>
              <a:ext uri="{FF2B5EF4-FFF2-40B4-BE49-F238E27FC236}">
                <a16:creationId xmlns:a16="http://schemas.microsoft.com/office/drawing/2014/main" xmlns="" id="{8A8BF03A-C948-4D9F-AF3E-92F5B2F1C48F}"/>
              </a:ext>
            </a:extLst>
          </p:cNvPr>
          <p:cNvCxnSpPr/>
          <p:nvPr/>
        </p:nvCxnSpPr>
        <p:spPr>
          <a:xfrm flipV="1">
            <a:off x="4023519" y="4191000"/>
            <a:ext cx="2440585" cy="83820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p:nvPicPr>
        <p:blipFill>
          <a:blip r:embed="rId3" cstate="print"/>
          <a:srcRect l="20717" t="6666" r="69792" b="47500"/>
          <a:stretch>
            <a:fillRect/>
          </a:stretch>
        </p:blipFill>
        <p:spPr bwMode="auto">
          <a:xfrm>
            <a:off x="9584631" y="-7716"/>
            <a:ext cx="2592288" cy="6827889"/>
          </a:xfrm>
          <a:prstGeom prst="rect">
            <a:avLst/>
          </a:prstGeom>
          <a:noFill/>
          <a:ln w="9525">
            <a:noFill/>
            <a:miter lim="800000"/>
            <a:headEnd/>
            <a:tailEnd/>
          </a:ln>
        </p:spPr>
      </p:pic>
      <p:sp>
        <p:nvSpPr>
          <p:cNvPr id="16" name="Rectangle 15"/>
          <p:cNvSpPr/>
          <p:nvPr/>
        </p:nvSpPr>
        <p:spPr>
          <a:xfrm>
            <a:off x="8214520" y="4343400"/>
            <a:ext cx="1447800" cy="11430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7" name="AutoShape 32"/>
          <p:cNvSpPr>
            <a:spLocks/>
          </p:cNvSpPr>
          <p:nvPr/>
        </p:nvSpPr>
        <p:spPr bwMode="auto">
          <a:xfrm>
            <a:off x="8127716" y="4267200"/>
            <a:ext cx="1621405" cy="1361024"/>
          </a:xfrm>
          <a:prstGeom prst="callout2">
            <a:avLst>
              <a:gd name="adj1" fmla="val 25416"/>
              <a:gd name="adj2" fmla="val 92552"/>
              <a:gd name="adj3" fmla="val 25530"/>
              <a:gd name="adj4" fmla="val 106887"/>
              <a:gd name="adj5" fmla="val 24620"/>
              <a:gd name="adj6" fmla="val 151347"/>
            </a:avLst>
          </a:prstGeom>
          <a:noFill/>
          <a:ln w="57150">
            <a:solidFill>
              <a:srgbClr val="7030A0"/>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a:ea typeface="+mn-ea"/>
                <a:cs typeface="+mn-cs"/>
              </a:rPr>
              <a:t>Cauda</a:t>
            </a:r>
            <a:r>
              <a:rPr kumimoji="0" lang="en-US" sz="3600" b="1" i="0" u="none" strike="noStrike" kern="1200" cap="none" spc="0" normalizeH="0" baseline="0" noProof="0" dirty="0">
                <a:ln>
                  <a:noFill/>
                </a:ln>
                <a:solidFill>
                  <a:srgbClr val="FF0000"/>
                </a:solidFill>
                <a:effectLst/>
                <a:uLnTx/>
                <a:uFillTx/>
                <a:latin typeface="Calibri"/>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a:ea typeface="+mn-ea"/>
                <a:cs typeface="+mn-cs"/>
              </a:rPr>
              <a:t>equina</a:t>
            </a:r>
            <a:endParaRPr kumimoji="0" lang="en-US" sz="3600" b="1" i="0" u="none" strike="noStrike" kern="1200" cap="none" spc="0" normalizeH="0" baseline="0" noProof="0" dirty="0">
              <a:ln>
                <a:noFill/>
              </a:ln>
              <a:solidFill>
                <a:srgbClr val="FF0000"/>
              </a:solidFill>
              <a:effectLst/>
              <a:uLnTx/>
              <a:uFillTx/>
              <a:latin typeface="Calibri"/>
              <a:ea typeface="+mn-ea"/>
              <a:cs typeface="+mn-cs"/>
            </a:endParaRPr>
          </a:p>
        </p:txBody>
      </p:sp>
      <p:sp>
        <p:nvSpPr>
          <p:cNvPr id="18" name="Rectangle 17"/>
          <p:cNvSpPr/>
          <p:nvPr/>
        </p:nvSpPr>
        <p:spPr>
          <a:xfrm>
            <a:off x="137319" y="533400"/>
            <a:ext cx="4038600" cy="20574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xmlns="" id="{DBA8124C-07CE-4D6A-BD8E-55FCCB8228F1}"/>
              </a:ext>
            </a:extLst>
          </p:cNvPr>
          <p:cNvSpPr>
            <a:spLocks noChangeArrowheads="1"/>
          </p:cNvSpPr>
          <p:nvPr/>
        </p:nvSpPr>
        <p:spPr bwMode="auto">
          <a:xfrm>
            <a:off x="-228600" y="533400"/>
            <a:ext cx="4937920" cy="2520280"/>
          </a:xfrm>
          <a:prstGeom prst="rect">
            <a:avLst/>
          </a:prstGeom>
          <a:noFill/>
          <a:ln w="57150" cmpd="thickThin">
            <a:noFill/>
            <a:miter lim="800000"/>
            <a:headEnd/>
            <a:tailEnd/>
          </a:ln>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342900" indent="-342900">
              <a:lnSpc>
                <a:spcPct val="90000"/>
              </a:lnSpc>
              <a:spcBef>
                <a:spcPct val="20000"/>
              </a:spcBef>
            </a:pPr>
            <a:r>
              <a:rPr lang="en-US" sz="3200" b="1" dirty="0">
                <a:ln w="11430"/>
                <a:solidFill>
                  <a:srgbClr val="0000FF"/>
                </a:solidFill>
              </a:rPr>
              <a:t>    </a:t>
            </a:r>
            <a:r>
              <a:rPr lang="en-US" sz="3200" b="1" dirty="0" smtClean="0">
                <a:ln w="11430"/>
                <a:solidFill>
                  <a:srgbClr val="FF0000"/>
                </a:solidFill>
              </a:rPr>
              <a:t>Begin: </a:t>
            </a:r>
            <a:r>
              <a:rPr lang="en-US" sz="3200" b="1" dirty="0" smtClean="0">
                <a:ln w="11430"/>
                <a:solidFill>
                  <a:srgbClr val="0000FF"/>
                </a:solidFill>
              </a:rPr>
              <a:t>just below the foramen magnum</a:t>
            </a:r>
            <a:r>
              <a:rPr lang="en-US" sz="3200" b="1" dirty="0" smtClean="0">
                <a:ln w="11430"/>
                <a:solidFill>
                  <a:srgbClr val="FF0000"/>
                </a:solidFill>
              </a:rPr>
              <a:t> </a:t>
            </a:r>
            <a:r>
              <a:rPr lang="en-US" sz="3200" dirty="0" smtClean="0">
                <a:latin typeface="Arial" panose="020B0604020202020204" pitchFamily="34" charset="0"/>
                <a:ea typeface="Times New Roman" panose="02020603050405020304" pitchFamily="18" charset="0"/>
              </a:rPr>
              <a:t>as </a:t>
            </a:r>
            <a:r>
              <a:rPr lang="en-US" sz="3200" dirty="0">
                <a:latin typeface="Arial" panose="020B0604020202020204" pitchFamily="34" charset="0"/>
                <a:ea typeface="Times New Roman" panose="02020603050405020304" pitchFamily="18" charset="0"/>
              </a:rPr>
              <a:t>a continuation of the medulla </a:t>
            </a:r>
            <a:r>
              <a:rPr lang="en-US" sz="3200" dirty="0" smtClean="0">
                <a:latin typeface="Arial" panose="020B0604020202020204" pitchFamily="34" charset="0"/>
                <a:ea typeface="Times New Roman" panose="02020603050405020304" pitchFamily="18" charset="0"/>
              </a:rPr>
              <a:t>oblongata</a:t>
            </a:r>
            <a:endParaRPr lang="en-US" sz="4800" b="1" dirty="0">
              <a:ln w="11430"/>
              <a:solidFill>
                <a:srgbClr val="0000FF"/>
              </a:solidFill>
            </a:endParaRPr>
          </a:p>
        </p:txBody>
      </p:sp>
    </p:spTree>
    <p:extLst>
      <p:ext uri="{BB962C8B-B14F-4D97-AF65-F5344CB8AC3E}">
        <p14:creationId xmlns:p14="http://schemas.microsoft.com/office/powerpoint/2010/main" val="144411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9"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ppt_x</p:attrName>
                                        </p:attrNameLst>
                                      </p:cBhvr>
                                      <p:tavLst>
                                        <p:tav tm="0">
                                          <p:val>
                                            <p:strVal val="#ppt_x-.2"/>
                                          </p:val>
                                        </p:tav>
                                        <p:tav tm="100000">
                                          <p:val>
                                            <p:strVal val="#ppt_x"/>
                                          </p:val>
                                        </p:tav>
                                      </p:tavLst>
                                    </p:anim>
                                    <p:anim calcmode="lin" valueType="num">
                                      <p:cBhvr>
                                        <p:cTn id="13"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72" y="95515"/>
            <a:ext cx="12243210" cy="6533887"/>
          </a:xfrm>
          <a:prstGeom prst="rect">
            <a:avLst/>
          </a:prstGeom>
        </p:spPr>
      </p:pic>
      <p:sp>
        <p:nvSpPr>
          <p:cNvPr id="3" name="Rectangle 2"/>
          <p:cNvSpPr/>
          <p:nvPr/>
        </p:nvSpPr>
        <p:spPr>
          <a:xfrm>
            <a:off x="61119" y="228600"/>
            <a:ext cx="7391400" cy="64008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xmlns="" id="{E44744EE-47EE-4877-BDDF-70B6371CF06D}"/>
              </a:ext>
            </a:extLst>
          </p:cNvPr>
          <p:cNvSpPr/>
          <p:nvPr/>
        </p:nvSpPr>
        <p:spPr>
          <a:xfrm>
            <a:off x="-243681" y="152401"/>
            <a:ext cx="7315201" cy="6555641"/>
          </a:xfrm>
          <a:prstGeom prst="rect">
            <a:avLst/>
          </a:prstGeom>
        </p:spPr>
        <p:txBody>
          <a:bodyPr wrap="square">
            <a:spAutoFit/>
          </a:bodyPr>
          <a:lstStyle/>
          <a:p>
            <a:pPr marL="685800" marR="0" indent="-342900" algn="l" rtl="0">
              <a:lnSpc>
                <a:spcPct val="125000"/>
              </a:lnSpc>
              <a:spcBef>
                <a:spcPts val="0"/>
              </a:spcBef>
              <a:spcAft>
                <a:spcPts val="0"/>
              </a:spcAft>
              <a:buFont typeface="Wingdings" panose="05000000000000000000" pitchFamily="2" charset="2"/>
              <a:buChar char="§"/>
              <a:tabLst>
                <a:tab pos="266065" algn="l"/>
                <a:tab pos="6057900" algn="r"/>
              </a:tabLst>
            </a:pPr>
            <a:r>
              <a:rPr lang="en-US" sz="2400" b="1" dirty="0">
                <a:solidFill>
                  <a:srgbClr val="FF0000"/>
                </a:solidFill>
                <a:latin typeface="Arial" panose="020B0604020202020204" pitchFamily="34" charset="0"/>
                <a:ea typeface="Times New Roman" panose="02020603050405020304" pitchFamily="18" charset="0"/>
              </a:rPr>
              <a:t>Termination of the spinal cord varies with the age:</a:t>
            </a:r>
            <a:endPar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457200" marR="0" indent="0" algn="justLow" rtl="0">
              <a:lnSpc>
                <a:spcPct val="125000"/>
              </a:lnSpc>
              <a:spcBef>
                <a:spcPts val="0"/>
              </a:spcBef>
              <a:spcAft>
                <a:spcPts val="0"/>
              </a:spcAft>
              <a:tabLst>
                <a:tab pos="6057900" algn="r"/>
              </a:tabLst>
            </a:pPr>
            <a:r>
              <a:rPr lang="en-US" sz="2400" b="1" dirty="0">
                <a:solidFill>
                  <a:srgbClr val="0000FF"/>
                </a:solidFill>
                <a:latin typeface="Arial" panose="020B0604020202020204" pitchFamily="34" charset="0"/>
                <a:ea typeface="Times New Roman" panose="02020603050405020304" pitchFamily="18" charset="0"/>
                <a:cs typeface="Arial" panose="020B0604020202020204" pitchFamily="34" charset="0"/>
              </a:rPr>
              <a:t>1- At the 3rd month of intrauterine life</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tip of coccyx</a:t>
            </a:r>
            <a:r>
              <a:rPr lang="en-US" sz="2400" dirty="0">
                <a:latin typeface="Arial" panose="020B0604020202020204" pitchFamily="34" charset="0"/>
                <a:ea typeface="Times New Roman" panose="02020603050405020304" pitchFamily="18" charset="0"/>
                <a:cs typeface="Arial" panose="020B0604020202020204" pitchFamily="34" charset="0"/>
              </a:rPr>
              <a:t>.</a:t>
            </a:r>
          </a:p>
          <a:p>
            <a:pPr marL="457200" marR="0" indent="0" algn="justLow" rtl="0">
              <a:lnSpc>
                <a:spcPct val="125000"/>
              </a:lnSpc>
              <a:spcBef>
                <a:spcPts val="0"/>
              </a:spcBef>
              <a:spcAft>
                <a:spcPts val="0"/>
              </a:spcAft>
              <a:tabLst>
                <a:tab pos="6057900" algn="r"/>
              </a:tabLst>
            </a:pPr>
            <a:r>
              <a:rPr lang="en-US" sz="2400" b="1" dirty="0">
                <a:solidFill>
                  <a:srgbClr val="0000FF"/>
                </a:solidFill>
                <a:latin typeface="Arial" panose="020B0604020202020204" pitchFamily="34" charset="0"/>
                <a:ea typeface="Times New Roman" panose="02020603050405020304" pitchFamily="18" charset="0"/>
                <a:cs typeface="Arial" panose="020B0604020202020204" pitchFamily="34" charset="0"/>
              </a:rPr>
              <a:t>2- At birth</a:t>
            </a:r>
            <a:r>
              <a:rPr lang="en-US" sz="2400" dirty="0">
                <a:latin typeface="Arial" panose="020B0604020202020204" pitchFamily="34" charset="0"/>
                <a:ea typeface="Times New Roman" panose="02020603050405020304" pitchFamily="18" charset="0"/>
                <a:cs typeface="Arial" panose="020B0604020202020204" pitchFamily="34" charset="0"/>
              </a:rPr>
              <a:t>, </a:t>
            </a:r>
            <a:r>
              <a:rPr lang="en-US"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intervertebral disc of L3/L4</a:t>
            </a:r>
            <a:r>
              <a:rPr lang="en-US" sz="2400" dirty="0">
                <a:latin typeface="Arial" panose="020B0604020202020204" pitchFamily="34" charset="0"/>
                <a:ea typeface="Times New Roman" panose="02020603050405020304" pitchFamily="18" charset="0"/>
                <a:cs typeface="Arial" panose="020B0604020202020204" pitchFamily="34" charset="0"/>
              </a:rPr>
              <a:t>.</a:t>
            </a:r>
          </a:p>
          <a:p>
            <a:pPr marL="457200" marR="0" indent="0" algn="justLow" rtl="0">
              <a:lnSpc>
                <a:spcPct val="125000"/>
              </a:lnSpc>
              <a:spcBef>
                <a:spcPts val="0"/>
              </a:spcBef>
              <a:spcAft>
                <a:spcPts val="0"/>
              </a:spcAft>
              <a:tabLst>
                <a:tab pos="6057900" algn="r"/>
              </a:tabLst>
            </a:pPr>
            <a:r>
              <a:rPr lang="en-US" sz="2400" b="1" dirty="0">
                <a:solidFill>
                  <a:srgbClr val="0000FF"/>
                </a:solidFill>
                <a:latin typeface="Arial" panose="020B0604020202020204" pitchFamily="34" charset="0"/>
                <a:ea typeface="Times New Roman" panose="02020603050405020304" pitchFamily="18" charset="0"/>
                <a:cs typeface="Arial" panose="020B0604020202020204" pitchFamily="34" charset="0"/>
              </a:rPr>
              <a:t>3- Adult</a:t>
            </a:r>
            <a:r>
              <a:rPr lang="en-US" sz="2400" dirty="0">
                <a:solidFill>
                  <a:srgbClr val="0000FF"/>
                </a:solidFill>
                <a:latin typeface="Arial" panose="020B0604020202020204" pitchFamily="34" charset="0"/>
                <a:ea typeface="Times New Roman" panose="02020603050405020304" pitchFamily="18" charset="0"/>
                <a:cs typeface="Arial" panose="020B0604020202020204" pitchFamily="34" charset="0"/>
              </a:rPr>
              <a:t>; </a:t>
            </a:r>
            <a:r>
              <a:rPr lang="en-US" sz="2400" dirty="0">
                <a:latin typeface="Arial" panose="020B0604020202020204" pitchFamily="34" charset="0"/>
                <a:ea typeface="Times New Roman" panose="02020603050405020304" pitchFamily="18" charset="0"/>
                <a:cs typeface="Arial" panose="020B0604020202020204" pitchFamily="34" charset="0"/>
              </a:rPr>
              <a:t>at the level of </a:t>
            </a:r>
            <a:r>
              <a:rPr lang="en-US" sz="2400" dirty="0">
                <a:solidFill>
                  <a:srgbClr val="FF0000"/>
                </a:solidFill>
                <a:latin typeface="Arial" panose="020B0604020202020204" pitchFamily="34" charset="0"/>
                <a:ea typeface="Times New Roman" panose="02020603050405020304" pitchFamily="18" charset="0"/>
                <a:cs typeface="Arial" panose="020B0604020202020204" pitchFamily="34" charset="0"/>
              </a:rPr>
              <a:t>intervertebral disc of L1/L2</a:t>
            </a:r>
            <a:r>
              <a:rPr lang="en-US" sz="2400" dirty="0">
                <a:latin typeface="Arial" panose="020B0604020202020204" pitchFamily="34" charset="0"/>
                <a:ea typeface="Times New Roman" panose="02020603050405020304" pitchFamily="18" charset="0"/>
                <a:cs typeface="Arial" panose="020B0604020202020204" pitchFamily="34" charset="0"/>
              </a:rPr>
              <a:t>. </a:t>
            </a:r>
          </a:p>
          <a:p>
            <a:pPr marL="800100" marR="0" indent="-342900" algn="justLow" rtl="0">
              <a:lnSpc>
                <a:spcPct val="125000"/>
              </a:lnSpc>
              <a:spcBef>
                <a:spcPts val="0"/>
              </a:spcBef>
              <a:spcAft>
                <a:spcPts val="0"/>
              </a:spcAft>
              <a:buFont typeface="Arial" panose="020B0604020202020204" pitchFamily="34" charset="0"/>
              <a:buChar char="•"/>
              <a:tabLst>
                <a:tab pos="6057900" algn="r"/>
              </a:tabLst>
            </a:pPr>
            <a:r>
              <a:rPr lang="en-US" sz="2400" dirty="0">
                <a:latin typeface="Arial" panose="020B0604020202020204" pitchFamily="34" charset="0"/>
                <a:ea typeface="Times New Roman" panose="02020603050405020304" pitchFamily="18" charset="0"/>
                <a:cs typeface="Arial" panose="020B0604020202020204" pitchFamily="34" charset="0"/>
              </a:rPr>
              <a:t>below this level, vertebral canal contains </a:t>
            </a:r>
            <a:r>
              <a:rPr lang="en-US" sz="2400" b="1" dirty="0">
                <a:solidFill>
                  <a:srgbClr val="0000FF"/>
                </a:solidFill>
                <a:latin typeface="Arial" panose="020B0604020202020204" pitchFamily="34" charset="0"/>
                <a:ea typeface="Times New Roman" panose="02020603050405020304" pitchFamily="18" charset="0"/>
                <a:cs typeface="Arial" panose="020B0604020202020204" pitchFamily="34" charset="0"/>
              </a:rPr>
              <a:t>roots</a:t>
            </a:r>
            <a:r>
              <a:rPr lang="en-US" sz="2400" dirty="0">
                <a:latin typeface="Arial" panose="020B0604020202020204" pitchFamily="34" charset="0"/>
                <a:ea typeface="Times New Roman" panose="02020603050405020304" pitchFamily="18" charset="0"/>
                <a:cs typeface="Arial" panose="020B0604020202020204" pitchFamily="34" charset="0"/>
              </a:rPr>
              <a:t> of lumbar, sacral, and coccygeal nerves around filum </a:t>
            </a:r>
            <a:r>
              <a:rPr lang="en-US" sz="2400" dirty="0" err="1">
                <a:latin typeface="Arial" panose="020B0604020202020204" pitchFamily="34" charset="0"/>
                <a:ea typeface="Times New Roman" panose="02020603050405020304" pitchFamily="18" charset="0"/>
                <a:cs typeface="Arial" panose="020B0604020202020204" pitchFamily="34" charset="0"/>
              </a:rPr>
              <a:t>terminale</a:t>
            </a:r>
            <a:r>
              <a:rPr lang="en-US" sz="2400" dirty="0">
                <a:latin typeface="Arial" panose="020B0604020202020204" pitchFamily="34" charset="0"/>
                <a:ea typeface="Times New Roman" panose="02020603050405020304" pitchFamily="18" charset="0"/>
                <a:cs typeface="Arial" panose="020B0604020202020204" pitchFamily="34" charset="0"/>
              </a:rPr>
              <a:t> which form a bundle called </a:t>
            </a: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Cauda Equina (</a:t>
            </a:r>
            <a:r>
              <a:rPr lang="en-US" sz="2400" b="1" i="1" dirty="0">
                <a:solidFill>
                  <a:srgbClr val="0000FF"/>
                </a:solidFill>
                <a:latin typeface="Bahnschrift SemiBold SemiConden" panose="020B0502040204020203" pitchFamily="34" charset="0"/>
                <a:ea typeface="Times New Roman" panose="02020603050405020304" pitchFamily="18" charset="0"/>
                <a:cs typeface="Arabic Typesetting" panose="03020402040406030203" pitchFamily="66" charset="-78"/>
              </a:rPr>
              <a:t>L2-C1</a:t>
            </a:r>
            <a:r>
              <a:rPr lang="en-US" sz="24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a:t>
            </a:r>
          </a:p>
          <a:p>
            <a:pPr marL="800100" marR="0" indent="-342900" algn="justLow" rtl="0">
              <a:lnSpc>
                <a:spcPct val="125000"/>
              </a:lnSpc>
              <a:spcBef>
                <a:spcPts val="0"/>
              </a:spcBef>
              <a:spcAft>
                <a:spcPts val="0"/>
              </a:spcAft>
              <a:buFont typeface="Arial" panose="020B0604020202020204" pitchFamily="34" charset="0"/>
              <a:buChar char="•"/>
              <a:tabLst>
                <a:tab pos="6057900" algn="r"/>
              </a:tabLst>
            </a:pPr>
            <a:r>
              <a:rPr lang="en-US" sz="2400" dirty="0" smtClean="0">
                <a:latin typeface="Arial" panose="020B0604020202020204" pitchFamily="34" charset="0"/>
                <a:ea typeface="Times New Roman" panose="02020603050405020304" pitchFamily="18" charset="0"/>
                <a:cs typeface="Arial" panose="020B0604020202020204" pitchFamily="34" charset="0"/>
              </a:rPr>
              <a:t>The</a:t>
            </a:r>
            <a:r>
              <a:rPr lang="en-US" sz="24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lower nerve roots are longer &amp; more oblique</a:t>
            </a:r>
            <a:r>
              <a:rPr lang="en-US" sz="24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400" dirty="0" smtClean="0">
                <a:latin typeface="Arial" panose="020B0604020202020204" pitchFamily="34" charset="0"/>
                <a:ea typeface="Times New Roman" panose="02020603050405020304" pitchFamily="18" charset="0"/>
                <a:cs typeface="Arial" panose="020B0604020202020204" pitchFamily="34" charset="0"/>
              </a:rPr>
              <a:t>because the spinal cord is shorter than the </a:t>
            </a:r>
            <a:r>
              <a:rPr lang="en-US" sz="2400" b="1" dirty="0" smtClean="0">
                <a:solidFill>
                  <a:srgbClr val="0000FF"/>
                </a:solidFill>
                <a:latin typeface="Arial" panose="020B0604020202020204" pitchFamily="34" charset="0"/>
                <a:ea typeface="Times New Roman" panose="02020603050405020304" pitchFamily="18" charset="0"/>
                <a:cs typeface="Arial" panose="020B0604020202020204" pitchFamily="34" charset="0"/>
              </a:rPr>
              <a:t>vertebral canal</a:t>
            </a:r>
            <a:endParaRPr lang="en-US"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716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arn(inVertic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arn(inVertical)">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arn(inVertical)">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lum bright="-20000" contrast="40000"/>
          </a:blip>
          <a:srcRect/>
          <a:stretch>
            <a:fillRect/>
          </a:stretch>
        </p:blipFill>
        <p:spPr bwMode="auto">
          <a:xfrm>
            <a:off x="1361265" y="228602"/>
            <a:ext cx="4567254" cy="6215127"/>
          </a:xfrm>
          <a:prstGeom prst="rect">
            <a:avLst/>
          </a:prstGeom>
          <a:noFill/>
          <a:ln w="9525">
            <a:noFill/>
            <a:miter lim="800000"/>
            <a:headEnd/>
            <a:tailEnd/>
          </a:ln>
          <a:effectLst/>
        </p:spPr>
      </p:pic>
      <p:sp>
        <p:nvSpPr>
          <p:cNvPr id="3" name="Text Box 20"/>
          <p:cNvSpPr txBox="1">
            <a:spLocks noChangeArrowheads="1"/>
          </p:cNvSpPr>
          <p:nvPr/>
        </p:nvSpPr>
        <p:spPr bwMode="auto">
          <a:xfrm>
            <a:off x="228600" y="1066801"/>
            <a:ext cx="3200400" cy="5847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1" eaLnBrk="1" fontAlgn="auto" latinLnBrk="0" hangingPunct="1">
              <a:lnSpc>
                <a:spcPct val="100000"/>
              </a:lnSpc>
              <a:spcBef>
                <a:spcPct val="50000"/>
              </a:spcBef>
              <a:spcAft>
                <a:spcPts val="0"/>
              </a:spcAft>
              <a:buClrTx/>
              <a:buSzTx/>
              <a:buFontTx/>
              <a:buNone/>
              <a:tabLst/>
              <a:defRPr/>
            </a:pPr>
            <a:r>
              <a:rPr lang="en-US" sz="3200" b="1" dirty="0" err="1" smtClean="0">
                <a:solidFill>
                  <a:srgbClr val="FF0000"/>
                </a:solidFill>
                <a:latin typeface="Calibri"/>
              </a:rPr>
              <a:t>Conus</a:t>
            </a:r>
            <a:r>
              <a:rPr lang="en-US" sz="3200" b="1" dirty="0" smtClean="0">
                <a:solidFill>
                  <a:srgbClr val="FF0000"/>
                </a:solidFill>
                <a:latin typeface="Calibri"/>
              </a:rPr>
              <a:t> </a:t>
            </a:r>
            <a:r>
              <a:rPr lang="en-US" sz="3200" b="1" dirty="0" err="1" smtClean="0">
                <a:solidFill>
                  <a:srgbClr val="FF0000"/>
                </a:solidFill>
                <a:latin typeface="Calibri"/>
              </a:rPr>
              <a:t>medullaris</a:t>
            </a:r>
            <a:endParaRPr kumimoji="0" lang="en-US" sz="3200" b="1" i="0" u="none" strike="noStrike" kern="1200" cap="none" spc="0" normalizeH="0" baseline="0" noProof="0" dirty="0">
              <a:ln>
                <a:noFill/>
              </a:ln>
              <a:solidFill>
                <a:srgbClr val="FF0000"/>
              </a:solidFill>
              <a:effectLst/>
              <a:uLnTx/>
              <a:uFillTx/>
              <a:latin typeface="Calibri"/>
              <a:ea typeface="+mn-ea"/>
              <a:cs typeface="+mn-cs"/>
            </a:endParaRPr>
          </a:p>
        </p:txBody>
      </p:sp>
      <p:cxnSp>
        <p:nvCxnSpPr>
          <p:cNvPr id="4" name="Straight Arrow Connector 3">
            <a:extLst>
              <a:ext uri="{FF2B5EF4-FFF2-40B4-BE49-F238E27FC236}">
                <a16:creationId xmlns:a16="http://schemas.microsoft.com/office/drawing/2014/main" xmlns="" id="{8A8BF03A-C948-4D9F-AF3E-92F5B2F1C48F}"/>
              </a:ext>
            </a:extLst>
          </p:cNvPr>
          <p:cNvCxnSpPr/>
          <p:nvPr/>
        </p:nvCxnSpPr>
        <p:spPr>
          <a:xfrm>
            <a:off x="3429002" y="1359187"/>
            <a:ext cx="1127919" cy="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1" name="Text Box 20"/>
          <p:cNvSpPr txBox="1">
            <a:spLocks noChangeArrowheads="1"/>
          </p:cNvSpPr>
          <p:nvPr/>
        </p:nvSpPr>
        <p:spPr bwMode="auto">
          <a:xfrm>
            <a:off x="594520" y="2768026"/>
            <a:ext cx="2667000" cy="5847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1" eaLnBrk="1" fontAlgn="auto" latinLnBrk="0" hangingPunct="1">
              <a:lnSpc>
                <a:spcPct val="100000"/>
              </a:lnSpc>
              <a:spcBef>
                <a:spcPct val="50000"/>
              </a:spcBef>
              <a:spcAft>
                <a:spcPts val="0"/>
              </a:spcAft>
              <a:buClrTx/>
              <a:buSzTx/>
              <a:buFontTx/>
              <a:buNone/>
              <a:tabLst/>
              <a:defRPr/>
            </a:pPr>
            <a:r>
              <a:rPr lang="en-US" sz="3200" b="1" dirty="0" smtClean="0">
                <a:solidFill>
                  <a:srgbClr val="FF0000"/>
                </a:solidFill>
                <a:latin typeface="Calibri"/>
              </a:rPr>
              <a:t>Dural sheath</a:t>
            </a:r>
            <a:endParaRPr kumimoji="0" lang="en-US" sz="3200" b="1" i="0" u="none" strike="noStrike" kern="1200" cap="none" spc="0" normalizeH="0" baseline="0" noProof="0" dirty="0">
              <a:ln>
                <a:noFill/>
              </a:ln>
              <a:solidFill>
                <a:srgbClr val="FF0000"/>
              </a:solidFill>
              <a:effectLst/>
              <a:uLnTx/>
              <a:uFillTx/>
              <a:latin typeface="Calibri"/>
              <a:ea typeface="+mn-ea"/>
              <a:cs typeface="+mn-cs"/>
            </a:endParaRPr>
          </a:p>
        </p:txBody>
      </p:sp>
      <p:cxnSp>
        <p:nvCxnSpPr>
          <p:cNvPr id="12" name="Straight Arrow Connector 11">
            <a:extLst>
              <a:ext uri="{FF2B5EF4-FFF2-40B4-BE49-F238E27FC236}">
                <a16:creationId xmlns:a16="http://schemas.microsoft.com/office/drawing/2014/main" xmlns="" id="{8A8BF03A-C948-4D9F-AF3E-92F5B2F1C48F}"/>
              </a:ext>
            </a:extLst>
          </p:cNvPr>
          <p:cNvCxnSpPr/>
          <p:nvPr/>
        </p:nvCxnSpPr>
        <p:spPr>
          <a:xfrm>
            <a:off x="3261519" y="3124200"/>
            <a:ext cx="1066800" cy="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3" name="Text Box 20"/>
          <p:cNvSpPr txBox="1">
            <a:spLocks noChangeArrowheads="1"/>
          </p:cNvSpPr>
          <p:nvPr/>
        </p:nvSpPr>
        <p:spPr bwMode="auto">
          <a:xfrm>
            <a:off x="213519" y="4953001"/>
            <a:ext cx="2971800" cy="5847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1" eaLnBrk="1" fontAlgn="auto" latinLnBrk="0" hangingPunct="1">
              <a:lnSpc>
                <a:spcPct val="100000"/>
              </a:lnSpc>
              <a:spcBef>
                <a:spcPct val="50000"/>
              </a:spcBef>
              <a:spcAft>
                <a:spcPts val="0"/>
              </a:spcAft>
              <a:buClrTx/>
              <a:buSzTx/>
              <a:buFontTx/>
              <a:buNone/>
              <a:tabLst/>
              <a:defRPr/>
            </a:pPr>
            <a:r>
              <a:rPr lang="en-US" sz="3200" b="1" noProof="0" dirty="0" err="1" smtClean="0">
                <a:solidFill>
                  <a:srgbClr val="FF0000"/>
                </a:solidFill>
                <a:latin typeface="Calibri"/>
              </a:rPr>
              <a:t>Filum</a:t>
            </a:r>
            <a:r>
              <a:rPr lang="en-US" sz="3200" b="1" noProof="0" dirty="0" smtClean="0">
                <a:solidFill>
                  <a:srgbClr val="FF0000"/>
                </a:solidFill>
                <a:latin typeface="Calibri"/>
              </a:rPr>
              <a:t> </a:t>
            </a:r>
            <a:r>
              <a:rPr lang="en-US" sz="3200" b="1" noProof="0" dirty="0" err="1" smtClean="0">
                <a:solidFill>
                  <a:srgbClr val="FF0000"/>
                </a:solidFill>
                <a:latin typeface="Calibri"/>
              </a:rPr>
              <a:t>terminale</a:t>
            </a:r>
            <a:endParaRPr kumimoji="0" lang="en-US" sz="3200" b="1" i="0" u="none" strike="noStrike" kern="1200" cap="none" spc="0" normalizeH="0" baseline="0" noProof="0" dirty="0">
              <a:ln>
                <a:noFill/>
              </a:ln>
              <a:solidFill>
                <a:srgbClr val="FF0000"/>
              </a:solidFill>
              <a:effectLst/>
              <a:uLnTx/>
              <a:uFillTx/>
              <a:latin typeface="Calibri"/>
              <a:ea typeface="+mn-ea"/>
              <a:cs typeface="+mn-cs"/>
            </a:endParaRPr>
          </a:p>
        </p:txBody>
      </p:sp>
      <p:cxnSp>
        <p:nvCxnSpPr>
          <p:cNvPr id="24" name="Straight Arrow Connector 23">
            <a:extLst>
              <a:ext uri="{FF2B5EF4-FFF2-40B4-BE49-F238E27FC236}">
                <a16:creationId xmlns:a16="http://schemas.microsoft.com/office/drawing/2014/main" xmlns="" id="{8A8BF03A-C948-4D9F-AF3E-92F5B2F1C48F}"/>
              </a:ext>
            </a:extLst>
          </p:cNvPr>
          <p:cNvCxnSpPr/>
          <p:nvPr/>
        </p:nvCxnSpPr>
        <p:spPr>
          <a:xfrm>
            <a:off x="3185320" y="5181600"/>
            <a:ext cx="304800" cy="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928519" y="838200"/>
            <a:ext cx="6096000" cy="5257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TextBox 29"/>
          <p:cNvSpPr txBox="1"/>
          <p:nvPr/>
        </p:nvSpPr>
        <p:spPr>
          <a:xfrm>
            <a:off x="5928519" y="838202"/>
            <a:ext cx="6096000" cy="5078313"/>
          </a:xfrm>
          <a:prstGeom prst="rect">
            <a:avLst/>
          </a:prstGeom>
          <a:noFill/>
        </p:spPr>
        <p:txBody>
          <a:bodyPr wrap="square" rtlCol="0">
            <a:spAutoFit/>
          </a:bodyPr>
          <a:lstStyle/>
          <a:p>
            <a:pPr marL="342900" indent="-342900">
              <a:buFont typeface="Arial" pitchFamily="34" charset="0"/>
              <a:buChar char="•"/>
            </a:pPr>
            <a:r>
              <a:rPr lang="en-US" altLang="en-US" sz="3600" b="1" dirty="0" err="1" smtClean="0">
                <a:solidFill>
                  <a:srgbClr val="C00000"/>
                </a:solidFill>
                <a:cs typeface="Arial" panose="020B0604020202020204" pitchFamily="34" charset="0"/>
              </a:rPr>
              <a:t>Conus</a:t>
            </a:r>
            <a:r>
              <a:rPr lang="en-US" altLang="en-US" sz="3600" b="1" dirty="0" smtClean="0">
                <a:solidFill>
                  <a:srgbClr val="C00000"/>
                </a:solidFill>
                <a:cs typeface="Arial" panose="020B0604020202020204" pitchFamily="34" charset="0"/>
              </a:rPr>
              <a:t> </a:t>
            </a:r>
            <a:r>
              <a:rPr lang="en-US" altLang="en-US" sz="3600" b="1" dirty="0" err="1" smtClean="0">
                <a:solidFill>
                  <a:srgbClr val="C00000"/>
                </a:solidFill>
                <a:cs typeface="Arial" panose="020B0604020202020204" pitchFamily="34" charset="0"/>
              </a:rPr>
              <a:t>medullaris</a:t>
            </a:r>
            <a:r>
              <a:rPr lang="en-US" altLang="en-US" sz="3600" b="1" dirty="0" smtClean="0">
                <a:solidFill>
                  <a:srgbClr val="C00000"/>
                </a:solidFill>
                <a:cs typeface="Arial" panose="020B0604020202020204" pitchFamily="34" charset="0"/>
              </a:rPr>
              <a:t> </a:t>
            </a:r>
            <a:r>
              <a:rPr lang="en-US" altLang="en-US" sz="3600" dirty="0" smtClean="0">
                <a:solidFill>
                  <a:srgbClr val="C00000"/>
                </a:solidFill>
                <a:latin typeface="Arial" panose="020B0604020202020204" pitchFamily="34" charset="0"/>
                <a:cs typeface="Arial" panose="020B0604020202020204" pitchFamily="34" charset="0"/>
              </a:rPr>
              <a:t>is the </a:t>
            </a:r>
            <a:r>
              <a:rPr lang="en-US" altLang="en-US" sz="3600" b="1" dirty="0" smtClean="0">
                <a:solidFill>
                  <a:srgbClr val="0000FF"/>
                </a:solidFill>
                <a:latin typeface="Arial" panose="020B0604020202020204" pitchFamily="34" charset="0"/>
                <a:cs typeface="Arial" panose="020B0604020202020204" pitchFamily="34" charset="0"/>
              </a:rPr>
              <a:t>Lower tapering </a:t>
            </a:r>
            <a:r>
              <a:rPr lang="en-US" altLang="en-US" sz="3600" dirty="0" smtClean="0">
                <a:latin typeface="Arial" panose="020B0604020202020204" pitchFamily="34" charset="0"/>
                <a:cs typeface="Arial" panose="020B0604020202020204" pitchFamily="34" charset="0"/>
              </a:rPr>
              <a:t>end of the spinal cord.</a:t>
            </a:r>
          </a:p>
          <a:p>
            <a:pPr marL="342900" indent="-342900">
              <a:buFont typeface="Arial" pitchFamily="34" charset="0"/>
              <a:buChar char="•"/>
            </a:pPr>
            <a:r>
              <a:rPr lang="en-US" altLang="en-US" sz="3600" b="1" dirty="0" err="1" smtClean="0">
                <a:solidFill>
                  <a:srgbClr val="FF0000"/>
                </a:solidFill>
                <a:latin typeface="Arial" panose="020B0604020202020204" pitchFamily="34" charset="0"/>
                <a:cs typeface="Arial" panose="020B0604020202020204" pitchFamily="34" charset="0"/>
              </a:rPr>
              <a:t>F</a:t>
            </a:r>
            <a:r>
              <a:rPr lang="en-US" altLang="en-US" sz="3600" b="1" dirty="0" err="1" smtClean="0">
                <a:solidFill>
                  <a:srgbClr val="FF0000"/>
                </a:solidFill>
                <a:latin typeface="Arial" panose="020B0604020202020204" pitchFamily="34" charset="0"/>
                <a:cs typeface="Arial" panose="020B0604020202020204" pitchFamily="34" charset="0"/>
              </a:rPr>
              <a:t>ilum</a:t>
            </a:r>
            <a:r>
              <a:rPr lang="en-US" altLang="en-US" sz="3600" b="1" dirty="0" smtClean="0">
                <a:solidFill>
                  <a:srgbClr val="FF0000"/>
                </a:solidFill>
                <a:latin typeface="Arial" panose="020B0604020202020204" pitchFamily="34" charset="0"/>
                <a:cs typeface="Arial" panose="020B0604020202020204" pitchFamily="34" charset="0"/>
              </a:rPr>
              <a:t> </a:t>
            </a:r>
            <a:r>
              <a:rPr lang="en-US" altLang="en-US" sz="3600" b="1" dirty="0" err="1" smtClean="0">
                <a:solidFill>
                  <a:srgbClr val="FF0000"/>
                </a:solidFill>
                <a:latin typeface="Arial" panose="020B0604020202020204" pitchFamily="34" charset="0"/>
                <a:cs typeface="Arial" panose="020B0604020202020204" pitchFamily="34" charset="0"/>
              </a:rPr>
              <a:t>terminale</a:t>
            </a:r>
            <a:r>
              <a:rPr lang="en-US" altLang="en-US" sz="3600" b="1" dirty="0" smtClean="0">
                <a:solidFill>
                  <a:srgbClr val="FF0000"/>
                </a:solidFill>
                <a:latin typeface="Arial" panose="020B0604020202020204" pitchFamily="34" charset="0"/>
                <a:cs typeface="Arial" panose="020B0604020202020204" pitchFamily="34" charset="0"/>
              </a:rPr>
              <a:t>: </a:t>
            </a:r>
            <a:r>
              <a:rPr lang="en-US" sz="3600" b="1" dirty="0" smtClean="0">
                <a:solidFill>
                  <a:srgbClr val="002060"/>
                </a:solidFill>
                <a:latin typeface="Arial" pitchFamily="34" charset="0"/>
                <a:cs typeface="Arial" pitchFamily="34" charset="0"/>
                <a:sym typeface="Wingdings" pitchFamily="2" charset="2"/>
              </a:rPr>
              <a:t>fibrous </a:t>
            </a:r>
            <a:r>
              <a:rPr lang="en-US" sz="3600" b="1" dirty="0">
                <a:solidFill>
                  <a:srgbClr val="002060"/>
                </a:solidFill>
                <a:latin typeface="Arial" pitchFamily="34" charset="0"/>
                <a:cs typeface="Arial" pitchFamily="34" charset="0"/>
                <a:sym typeface="Wingdings" pitchFamily="2" charset="2"/>
              </a:rPr>
              <a:t>strand </a:t>
            </a:r>
            <a:r>
              <a:rPr lang="en-US" sz="3600" b="1" dirty="0" smtClean="0">
                <a:solidFill>
                  <a:srgbClr val="002060"/>
                </a:solidFill>
                <a:latin typeface="Arial" pitchFamily="34" charset="0"/>
                <a:cs typeface="Arial" pitchFamily="34" charset="0"/>
                <a:sym typeface="Wingdings" pitchFamily="2" charset="2"/>
              </a:rPr>
              <a:t>composed of </a:t>
            </a:r>
            <a:r>
              <a:rPr lang="en-US" sz="3600" b="1" dirty="0" err="1">
                <a:solidFill>
                  <a:srgbClr val="002060"/>
                </a:solidFill>
                <a:latin typeface="Arial" pitchFamily="34" charset="0"/>
                <a:cs typeface="Arial" pitchFamily="34" charset="0"/>
                <a:sym typeface="Wingdings" pitchFamily="2" charset="2"/>
              </a:rPr>
              <a:t>pia</a:t>
            </a:r>
            <a:r>
              <a:rPr lang="en-US" sz="3600" b="1" dirty="0">
                <a:solidFill>
                  <a:srgbClr val="002060"/>
                </a:solidFill>
                <a:latin typeface="Arial" pitchFamily="34" charset="0"/>
                <a:cs typeface="Arial" pitchFamily="34" charset="0"/>
                <a:sym typeface="Wingdings" pitchFamily="2" charset="2"/>
              </a:rPr>
              <a:t> mater, extends inferiorly from the </a:t>
            </a:r>
            <a:r>
              <a:rPr lang="en-US" sz="3600" b="1" dirty="0" err="1">
                <a:solidFill>
                  <a:srgbClr val="002060"/>
                </a:solidFill>
                <a:latin typeface="Arial" pitchFamily="34" charset="0"/>
                <a:cs typeface="Arial" pitchFamily="34" charset="0"/>
                <a:sym typeface="Wingdings" pitchFamily="2" charset="2"/>
              </a:rPr>
              <a:t>conus</a:t>
            </a:r>
            <a:r>
              <a:rPr lang="en-US" sz="3600" b="1" dirty="0">
                <a:solidFill>
                  <a:srgbClr val="002060"/>
                </a:solidFill>
                <a:latin typeface="Arial" pitchFamily="34" charset="0"/>
                <a:cs typeface="Arial" pitchFamily="34" charset="0"/>
                <a:sym typeface="Wingdings" pitchFamily="2" charset="2"/>
              </a:rPr>
              <a:t> </a:t>
            </a:r>
            <a:r>
              <a:rPr lang="en-US" sz="3600" b="1" dirty="0" err="1" smtClean="0">
                <a:solidFill>
                  <a:srgbClr val="002060"/>
                </a:solidFill>
                <a:latin typeface="Arial" pitchFamily="34" charset="0"/>
                <a:cs typeface="Arial" pitchFamily="34" charset="0"/>
                <a:sym typeface="Wingdings" pitchFamily="2" charset="2"/>
              </a:rPr>
              <a:t>medullaris</a:t>
            </a:r>
            <a:r>
              <a:rPr lang="en-US" sz="3600" b="1" dirty="0" smtClean="0">
                <a:solidFill>
                  <a:srgbClr val="002060"/>
                </a:solidFill>
                <a:latin typeface="Arial" pitchFamily="34" charset="0"/>
                <a:cs typeface="Arial" pitchFamily="34" charset="0"/>
                <a:sym typeface="Wingdings" pitchFamily="2" charset="2"/>
              </a:rPr>
              <a:t> </a:t>
            </a:r>
            <a:r>
              <a:rPr lang="en-US" sz="3600" b="1" dirty="0">
                <a:solidFill>
                  <a:srgbClr val="002060"/>
                </a:solidFill>
                <a:latin typeface="Arial" pitchFamily="34" charset="0"/>
                <a:cs typeface="Arial" pitchFamily="34" charset="0"/>
                <a:sym typeface="Wingdings" pitchFamily="2" charset="2"/>
              </a:rPr>
              <a:t>to the tip of coccyx</a:t>
            </a:r>
            <a:r>
              <a:rPr lang="en-US" sz="3600" b="1" dirty="0" smtClean="0">
                <a:solidFill>
                  <a:srgbClr val="002060"/>
                </a:solidFill>
                <a:latin typeface="Arial" pitchFamily="34" charset="0"/>
                <a:cs typeface="Arial" pitchFamily="34" charset="0"/>
                <a:sym typeface="Wingdings" pitchFamily="2" charset="2"/>
              </a:rPr>
              <a:t>.</a:t>
            </a:r>
            <a:endParaRPr lang="en-US" sz="36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64279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2" descr="E:\PAGINI\P217.JPG"/>
          <p:cNvPicPr>
            <a:picLocks noChangeAspect="1" noChangeArrowheads="1"/>
          </p:cNvPicPr>
          <p:nvPr/>
        </p:nvPicPr>
        <p:blipFill>
          <a:blip r:embed="rId2" cstate="print"/>
          <a:srcRect l="2058" t="40918" r="36925"/>
          <a:stretch>
            <a:fillRect/>
          </a:stretch>
        </p:blipFill>
        <p:spPr bwMode="auto">
          <a:xfrm>
            <a:off x="608025" y="0"/>
            <a:ext cx="6841034" cy="6858000"/>
          </a:xfrm>
          <a:prstGeom prst="rect">
            <a:avLst/>
          </a:prstGeom>
          <a:noFill/>
          <a:ln w="9525">
            <a:noFill/>
            <a:miter lim="800000"/>
            <a:headEnd/>
            <a:tailEnd/>
          </a:ln>
          <a:effectLst>
            <a:outerShdw blurRad="50800" dist="38100" dir="8100000" algn="tr" rotWithShape="0">
              <a:prstClr val="black">
                <a:alpha val="40000"/>
              </a:prstClr>
            </a:outerShdw>
          </a:effectLst>
        </p:spPr>
      </p:pic>
      <p:cxnSp>
        <p:nvCxnSpPr>
          <p:cNvPr id="6" name="Straight Arrow Connector 5"/>
          <p:cNvCxnSpPr/>
          <p:nvPr/>
        </p:nvCxnSpPr>
        <p:spPr>
          <a:xfrm flipH="1">
            <a:off x="3973911" y="5092987"/>
            <a:ext cx="4469208" cy="784286"/>
          </a:xfrm>
          <a:prstGeom prst="straightConnector1">
            <a:avLst/>
          </a:prstGeom>
          <a:ln w="57150">
            <a:solidFill>
              <a:srgbClr val="00FF00"/>
            </a:solidFill>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3878137" y="620688"/>
            <a:ext cx="4260182" cy="141312"/>
          </a:xfrm>
          <a:prstGeom prst="straightConnector1">
            <a:avLst/>
          </a:prstGeom>
          <a:ln w="57150">
            <a:solidFill>
              <a:srgbClr val="00FF00"/>
            </a:solidFill>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4452777" y="3861048"/>
            <a:ext cx="3990342" cy="216024"/>
          </a:xfrm>
          <a:prstGeom prst="straightConnector1">
            <a:avLst/>
          </a:prstGeom>
          <a:ln w="57150">
            <a:solidFill>
              <a:srgbClr val="00FF00"/>
            </a:solidFill>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230198" y="260648"/>
            <a:ext cx="4069583" cy="1569660"/>
          </a:xfrm>
          <a:prstGeom prst="rect">
            <a:avLst/>
          </a:prstGeom>
          <a:noFill/>
          <a:ln w="76200">
            <a:noFill/>
          </a:ln>
          <a:effectLst>
            <a:outerShdw blurRad="50800" dist="38100" dir="8100000" algn="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a:ea typeface="+mn-ea"/>
                <a:cs typeface="+mn-cs"/>
              </a:rPr>
              <a:t>Spinal cord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a:ea typeface="+mn-ea"/>
                <a:cs typeface="+mn-cs"/>
              </a:rPr>
              <a:t>Covered by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a:ea typeface="+mn-ea"/>
                <a:cs typeface="+mn-cs"/>
              </a:rPr>
              <a:t>Dura </a:t>
            </a:r>
            <a:endParaRPr kumimoji="0" lang="ar-SA" sz="32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endParaRPr>
          </a:p>
        </p:txBody>
      </p:sp>
      <p:sp>
        <p:nvSpPr>
          <p:cNvPr id="14" name="TextBox 13"/>
          <p:cNvSpPr txBox="1"/>
          <p:nvPr/>
        </p:nvSpPr>
        <p:spPr>
          <a:xfrm>
            <a:off x="7376319" y="4800600"/>
            <a:ext cx="4845732" cy="584775"/>
          </a:xfrm>
          <a:prstGeom prst="rect">
            <a:avLst/>
          </a:prstGeom>
          <a:noFill/>
          <a:ln w="76200">
            <a:noFill/>
          </a:ln>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79646">
                    <a:lumMod val="50000"/>
                  </a:srgbClr>
                </a:solidFill>
                <a:effectLst/>
                <a:uLnTx/>
                <a:uFillTx/>
                <a:latin typeface="Calibri"/>
                <a:ea typeface="+mn-ea"/>
                <a:cs typeface="+mn-cs"/>
              </a:rPr>
              <a:t>Filum </a:t>
            </a:r>
            <a:r>
              <a:rPr kumimoji="0" lang="en-US" sz="3200" b="1" i="1" u="none" strike="noStrike" kern="1200" cap="none" spc="0" normalizeH="0" baseline="0" noProof="0" dirty="0" err="1">
                <a:ln>
                  <a:noFill/>
                </a:ln>
                <a:solidFill>
                  <a:srgbClr val="F79646">
                    <a:lumMod val="50000"/>
                  </a:srgbClr>
                </a:solidFill>
                <a:effectLst/>
                <a:uLnTx/>
                <a:uFillTx/>
                <a:latin typeface="Calibri"/>
                <a:ea typeface="+mn-ea"/>
                <a:cs typeface="+mn-cs"/>
              </a:rPr>
              <a:t>terminale</a:t>
            </a:r>
            <a:endParaRPr kumimoji="0" lang="en-US" sz="3200" b="1" i="1" u="none" strike="noStrike" kern="1200" cap="none" spc="0" normalizeH="0" baseline="0" noProof="0" dirty="0">
              <a:ln>
                <a:noFill/>
              </a:ln>
              <a:solidFill>
                <a:srgbClr val="F79646">
                  <a:lumMod val="50000"/>
                </a:srgbClr>
              </a:solidFill>
              <a:effectLst/>
              <a:uLnTx/>
              <a:uFillTx/>
              <a:latin typeface="Calibri"/>
              <a:ea typeface="+mn-ea"/>
              <a:cs typeface="+mn-cs"/>
            </a:endParaRPr>
          </a:p>
        </p:txBody>
      </p:sp>
      <p:sp>
        <p:nvSpPr>
          <p:cNvPr id="16" name="TextBox 15"/>
          <p:cNvSpPr txBox="1"/>
          <p:nvPr/>
        </p:nvSpPr>
        <p:spPr>
          <a:xfrm>
            <a:off x="8290719" y="3501008"/>
            <a:ext cx="2721742" cy="1077218"/>
          </a:xfrm>
          <a:prstGeom prst="rect">
            <a:avLst/>
          </a:prstGeom>
          <a:noFill/>
          <a:ln w="76200">
            <a:noFill/>
          </a:ln>
          <a:effectLst>
            <a:outerShdw blurRad="50800" dist="38100" dir="8100000" algn="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a:ea typeface="+mn-ea"/>
                <a:cs typeface="+mn-cs"/>
              </a:rPr>
              <a:t>Root of Sacral nerve </a:t>
            </a:r>
            <a:endParaRPr kumimoji="0" lang="ar-SA" sz="32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endParaRPr>
          </a:p>
        </p:txBody>
      </p:sp>
      <p:cxnSp>
        <p:nvCxnSpPr>
          <p:cNvPr id="15" name="Straight Arrow Connector 14"/>
          <p:cNvCxnSpPr/>
          <p:nvPr/>
        </p:nvCxnSpPr>
        <p:spPr>
          <a:xfrm flipH="1">
            <a:off x="3838517" y="2723394"/>
            <a:ext cx="4604602" cy="86482"/>
          </a:xfrm>
          <a:prstGeom prst="straightConnector1">
            <a:avLst/>
          </a:prstGeom>
          <a:ln w="57150">
            <a:solidFill>
              <a:srgbClr val="00FF00"/>
            </a:solidFill>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idx="4294967295"/>
          </p:nvPr>
        </p:nvSpPr>
        <p:spPr>
          <a:xfrm>
            <a:off x="7681119" y="2070980"/>
            <a:ext cx="3304817" cy="1358020"/>
          </a:xfrm>
          <a:prstGeom prst="roundRect">
            <a:avLst/>
          </a:prstGeom>
          <a:noFill/>
          <a:ln>
            <a:noFill/>
          </a:ln>
          <a:effectLst>
            <a:glow rad="101600">
              <a:schemeClr val="accent2">
                <a:satMod val="175000"/>
                <a:alpha val="40000"/>
              </a:schemeClr>
            </a:glo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normAutofit/>
          </a:bodyPr>
          <a:lstStyle/>
          <a:p>
            <a:pPr algn="ctr" fontAlgn="auto">
              <a:spcBef>
                <a:spcPts val="0"/>
              </a:spcBef>
              <a:spcAft>
                <a:spcPts val="0"/>
              </a:spcAft>
              <a:buNone/>
              <a:defRPr/>
            </a:pPr>
            <a:r>
              <a:rPr lang="en-US" sz="3600" b="1" dirty="0" err="1">
                <a:ln w="1905"/>
                <a:solidFill>
                  <a:srgbClr val="009900"/>
                </a:solidFill>
                <a:effectLst>
                  <a:innerShdw blurRad="69850" dist="43180" dir="5400000">
                    <a:srgbClr val="000000">
                      <a:alpha val="65000"/>
                    </a:srgbClr>
                  </a:innerShdw>
                </a:effectLst>
              </a:rPr>
              <a:t>Conus</a:t>
            </a:r>
            <a:r>
              <a:rPr lang="en-US" sz="3600" b="1" dirty="0">
                <a:ln w="1905"/>
                <a:solidFill>
                  <a:srgbClr val="009900"/>
                </a:solidFill>
                <a:effectLst>
                  <a:innerShdw blurRad="69850" dist="43180" dir="5400000">
                    <a:srgbClr val="000000">
                      <a:alpha val="65000"/>
                    </a:srgbClr>
                  </a:innerShdw>
                </a:effectLst>
              </a:rPr>
              <a:t> </a:t>
            </a:r>
            <a:r>
              <a:rPr lang="en-US" sz="3600" b="1" dirty="0" err="1">
                <a:ln w="1905"/>
                <a:solidFill>
                  <a:srgbClr val="009900"/>
                </a:solidFill>
                <a:effectLst>
                  <a:innerShdw blurRad="69850" dist="43180" dir="5400000">
                    <a:srgbClr val="000000">
                      <a:alpha val="65000"/>
                    </a:srgbClr>
                  </a:innerShdw>
                </a:effectLst>
              </a:rPr>
              <a:t>medullaris</a:t>
            </a:r>
            <a:r>
              <a:rPr lang="en-US" sz="3600" b="1" dirty="0">
                <a:ln w="1905"/>
                <a:solidFill>
                  <a:srgbClr val="009900"/>
                </a:solidFill>
                <a:effectLst>
                  <a:innerShdw blurRad="69850" dist="43180" dir="5400000">
                    <a:srgbClr val="000000">
                      <a:alpha val="65000"/>
                    </a:srgbClr>
                  </a:innerShdw>
                </a:effectLst>
              </a:rPr>
              <a:t> </a:t>
            </a:r>
            <a:endParaRPr lang="ar-SA" sz="3600" b="1" dirty="0">
              <a:ln w="1905"/>
              <a:solidFill>
                <a:srgbClr val="0099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38554814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46684" t="5682" r="32434" b="3348"/>
          <a:stretch>
            <a:fillRect/>
          </a:stretch>
        </p:blipFill>
        <p:spPr>
          <a:xfrm>
            <a:off x="467543" y="0"/>
            <a:ext cx="2808313" cy="6858000"/>
          </a:xfrm>
          <a:prstGeom prst="rect">
            <a:avLst/>
          </a:prstGeom>
          <a:noFill/>
        </p:spPr>
      </p:pic>
      <p:sp>
        <p:nvSpPr>
          <p:cNvPr id="3" name="Text Box 20"/>
          <p:cNvSpPr txBox="1">
            <a:spLocks noChangeArrowheads="1"/>
          </p:cNvSpPr>
          <p:nvPr/>
        </p:nvSpPr>
        <p:spPr bwMode="auto">
          <a:xfrm>
            <a:off x="2956719" y="774412"/>
            <a:ext cx="2362200" cy="107721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1" eaLnBrk="1" fontAlgn="auto" latinLnBrk="0" hangingPunct="1">
              <a:lnSpc>
                <a:spcPct val="100000"/>
              </a:lnSpc>
              <a:spcBef>
                <a:spcPct val="50000"/>
              </a:spcBef>
              <a:spcAft>
                <a:spcPts val="0"/>
              </a:spcAft>
              <a:buClrTx/>
              <a:buSzTx/>
              <a:buFontTx/>
              <a:buNone/>
              <a:tabLst/>
              <a:defRPr/>
            </a:pPr>
            <a:r>
              <a:rPr lang="en-US" sz="3200" b="1" dirty="0" smtClean="0">
                <a:solidFill>
                  <a:srgbClr val="FF0000"/>
                </a:solidFill>
                <a:latin typeface="Calibri"/>
              </a:rPr>
              <a:t>Cervical enlargement</a:t>
            </a:r>
            <a:endParaRPr kumimoji="0" lang="en-US" sz="3200" b="1" i="0" u="none" strike="noStrike" kern="1200" cap="none" spc="0" normalizeH="0" baseline="0" noProof="0" dirty="0">
              <a:ln>
                <a:noFill/>
              </a:ln>
              <a:solidFill>
                <a:srgbClr val="FF0000"/>
              </a:solidFill>
              <a:effectLst/>
              <a:uLnTx/>
              <a:uFillTx/>
              <a:latin typeface="Calibri"/>
              <a:ea typeface="+mn-ea"/>
              <a:cs typeface="+mn-cs"/>
            </a:endParaRPr>
          </a:p>
        </p:txBody>
      </p:sp>
      <p:cxnSp>
        <p:nvCxnSpPr>
          <p:cNvPr id="4" name="Straight Arrow Connector 3">
            <a:extLst>
              <a:ext uri="{FF2B5EF4-FFF2-40B4-BE49-F238E27FC236}">
                <a16:creationId xmlns:a16="http://schemas.microsoft.com/office/drawing/2014/main" xmlns="" id="{8A8BF03A-C948-4D9F-AF3E-92F5B2F1C48F}"/>
              </a:ext>
            </a:extLst>
          </p:cNvPr>
          <p:cNvCxnSpPr>
            <a:stCxn id="3" idx="1"/>
          </p:cNvCxnSpPr>
          <p:nvPr/>
        </p:nvCxnSpPr>
        <p:spPr>
          <a:xfrm flipH="1" flipV="1">
            <a:off x="1871701" y="838204"/>
            <a:ext cx="1085018" cy="474817"/>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1" name="Text Box 20"/>
          <p:cNvSpPr txBox="1">
            <a:spLocks noChangeArrowheads="1"/>
          </p:cNvSpPr>
          <p:nvPr/>
        </p:nvSpPr>
        <p:spPr bwMode="auto">
          <a:xfrm>
            <a:off x="3109119" y="3581401"/>
            <a:ext cx="2362200" cy="1077218"/>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1" eaLnBrk="1" fontAlgn="auto" latinLnBrk="0" hangingPunct="1">
              <a:lnSpc>
                <a:spcPct val="100000"/>
              </a:lnSpc>
              <a:spcBef>
                <a:spcPct val="50000"/>
              </a:spcBef>
              <a:spcAft>
                <a:spcPts val="0"/>
              </a:spcAft>
              <a:buClrTx/>
              <a:buSzTx/>
              <a:buFontTx/>
              <a:buNone/>
              <a:tabLst/>
              <a:defRPr/>
            </a:pPr>
            <a:r>
              <a:rPr lang="en-US" sz="3200" b="1" dirty="0" smtClean="0">
                <a:solidFill>
                  <a:srgbClr val="FF0000"/>
                </a:solidFill>
                <a:latin typeface="Calibri"/>
              </a:rPr>
              <a:t>Lumbosacral enlargement</a:t>
            </a:r>
            <a:endParaRPr kumimoji="0" lang="en-US" sz="3200" b="1" i="0" u="none" strike="noStrike" kern="1200" cap="none" spc="0" normalizeH="0" baseline="0" noProof="0" dirty="0">
              <a:ln>
                <a:noFill/>
              </a:ln>
              <a:solidFill>
                <a:srgbClr val="FF0000"/>
              </a:solidFill>
              <a:effectLst/>
              <a:uLnTx/>
              <a:uFillTx/>
              <a:latin typeface="Calibri"/>
              <a:ea typeface="+mn-ea"/>
              <a:cs typeface="+mn-cs"/>
            </a:endParaRPr>
          </a:p>
        </p:txBody>
      </p:sp>
      <p:cxnSp>
        <p:nvCxnSpPr>
          <p:cNvPr id="12" name="Straight Arrow Connector 11">
            <a:extLst>
              <a:ext uri="{FF2B5EF4-FFF2-40B4-BE49-F238E27FC236}">
                <a16:creationId xmlns:a16="http://schemas.microsoft.com/office/drawing/2014/main" xmlns="" id="{8A8BF03A-C948-4D9F-AF3E-92F5B2F1C48F}"/>
              </a:ext>
            </a:extLst>
          </p:cNvPr>
          <p:cNvCxnSpPr>
            <a:stCxn id="11" idx="1"/>
          </p:cNvCxnSpPr>
          <p:nvPr/>
        </p:nvCxnSpPr>
        <p:spPr>
          <a:xfrm flipH="1" flipV="1">
            <a:off x="1508920" y="3810002"/>
            <a:ext cx="1600199" cy="310008"/>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928519" y="304800"/>
            <a:ext cx="6096000" cy="6096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TextBox 14"/>
          <p:cNvSpPr txBox="1"/>
          <p:nvPr/>
        </p:nvSpPr>
        <p:spPr>
          <a:xfrm>
            <a:off x="5928519" y="304801"/>
            <a:ext cx="6096000" cy="6555641"/>
          </a:xfrm>
          <a:prstGeom prst="rect">
            <a:avLst/>
          </a:prstGeom>
          <a:noFill/>
        </p:spPr>
        <p:txBody>
          <a:bodyPr wrap="square" rtlCol="0">
            <a:spAutoFit/>
          </a:bodyPr>
          <a:lstStyle/>
          <a:p>
            <a:pPr marL="285750" indent="-285750" algn="ctr">
              <a:buFont typeface="Arial" pitchFamily="34" charset="0"/>
              <a:buChar char="•"/>
            </a:pPr>
            <a:r>
              <a:rPr lang="en-US" sz="3000" b="1" dirty="0" smtClean="0">
                <a:solidFill>
                  <a:srgbClr val="FF0000"/>
                </a:solidFill>
              </a:rPr>
              <a:t>Enlargements of the spinal cord</a:t>
            </a:r>
          </a:p>
          <a:p>
            <a:pPr algn="ctr"/>
            <a:r>
              <a:rPr lang="en-US" sz="3000" b="1" dirty="0" smtClean="0">
                <a:solidFill>
                  <a:srgbClr val="0000FF"/>
                </a:solidFill>
              </a:rPr>
              <a:t>a- Cervical enlargement</a:t>
            </a:r>
          </a:p>
          <a:p>
            <a:r>
              <a:rPr lang="en-US" sz="3000" dirty="0" smtClean="0"/>
              <a:t>- It presents at the region of the cervical &amp; 1</a:t>
            </a:r>
            <a:r>
              <a:rPr lang="en-US" sz="3000" baseline="30000" dirty="0" smtClean="0"/>
              <a:t>st</a:t>
            </a:r>
            <a:r>
              <a:rPr lang="en-US" sz="3000" dirty="0" smtClean="0"/>
              <a:t> thoracic segments of the spinal cord.</a:t>
            </a:r>
          </a:p>
          <a:p>
            <a:r>
              <a:rPr lang="en-US" sz="3000" dirty="0" smtClean="0"/>
              <a:t>- It gives origin to the cervical &amp; brachial plexuses.</a:t>
            </a:r>
          </a:p>
          <a:p>
            <a:pPr algn="ctr"/>
            <a:r>
              <a:rPr lang="en-US" sz="3000" b="1" dirty="0" smtClean="0">
                <a:solidFill>
                  <a:srgbClr val="0000FF"/>
                </a:solidFill>
              </a:rPr>
              <a:t>b- Lumbosacral enlargement </a:t>
            </a:r>
          </a:p>
          <a:p>
            <a:r>
              <a:rPr lang="en-US" sz="3000" dirty="0" smtClean="0"/>
              <a:t>- It presents at the region of the lumber &amp; sacral parts of the spinal cord.</a:t>
            </a:r>
          </a:p>
          <a:p>
            <a:r>
              <a:rPr lang="en-US" sz="3000" dirty="0" smtClean="0"/>
              <a:t>- It gives origin to the lumber &amp; sacral plexuses.</a:t>
            </a:r>
          </a:p>
          <a:p>
            <a:endParaRPr lang="en-US" sz="3000" dirty="0">
              <a:solidFill>
                <a:srgbClr val="0000FF"/>
              </a:solidFill>
            </a:endParaRPr>
          </a:p>
        </p:txBody>
      </p:sp>
    </p:spTree>
    <p:extLst>
      <p:ext uri="{BB962C8B-B14F-4D97-AF65-F5344CB8AC3E}">
        <p14:creationId xmlns:p14="http://schemas.microsoft.com/office/powerpoint/2010/main" val="120211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spinalcordcrosssection.bmp"/>
          <p:cNvPicPr>
            <a:picLocks noChangeAspect="1"/>
          </p:cNvPicPr>
          <p:nvPr/>
        </p:nvPicPr>
        <p:blipFill>
          <a:blip r:embed="rId3" cstate="print">
            <a:lum bright="-10000" contrast="20000"/>
          </a:blip>
          <a:srcRect/>
          <a:stretch>
            <a:fillRect/>
          </a:stretch>
        </p:blipFill>
        <p:spPr bwMode="auto">
          <a:xfrm>
            <a:off x="1166365" y="2214554"/>
            <a:ext cx="8358743" cy="4129110"/>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3" name="AutoShape 32"/>
          <p:cNvSpPr>
            <a:spLocks/>
          </p:cNvSpPr>
          <p:nvPr/>
        </p:nvSpPr>
        <p:spPr bwMode="auto">
          <a:xfrm>
            <a:off x="8338689" y="3429000"/>
            <a:ext cx="3990631" cy="571504"/>
          </a:xfrm>
          <a:prstGeom prst="callout2">
            <a:avLst>
              <a:gd name="adj1" fmla="val 74262"/>
              <a:gd name="adj2" fmla="val 3530"/>
              <a:gd name="adj3" fmla="val 297060"/>
              <a:gd name="adj4" fmla="val -48013"/>
              <a:gd name="adj5" fmla="val 184546"/>
              <a:gd name="adj6" fmla="val -55304"/>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lvl="0" algn="ctr" rtl="0">
              <a:defRPr/>
            </a:pPr>
            <a:r>
              <a:rPr lang="en-US" sz="3200" b="1" dirty="0">
                <a:solidFill>
                  <a:srgbClr val="894763"/>
                </a:solidFill>
              </a:rPr>
              <a:t>Anterior (Deep) </a:t>
            </a:r>
            <a:r>
              <a:rPr kumimoji="0" lang="en-US" sz="3200" b="1" i="0" u="none" strike="noStrike" kern="1200" cap="none" spc="0" normalizeH="0" baseline="0" noProof="0" dirty="0">
                <a:ln>
                  <a:noFill/>
                </a:ln>
                <a:solidFill>
                  <a:srgbClr val="894763"/>
                </a:solidFill>
                <a:effectLst/>
                <a:uLnTx/>
                <a:uFillTx/>
                <a:latin typeface="Calibri"/>
                <a:ea typeface="+mn-ea"/>
                <a:cs typeface="+mn-cs"/>
              </a:rPr>
              <a:t>median fissure (ant. Spinal A &amp; ant median V)</a:t>
            </a:r>
          </a:p>
        </p:txBody>
      </p:sp>
      <p:sp>
        <p:nvSpPr>
          <p:cNvPr id="4" name="AutoShape 32"/>
          <p:cNvSpPr>
            <a:spLocks/>
          </p:cNvSpPr>
          <p:nvPr/>
        </p:nvSpPr>
        <p:spPr bwMode="auto">
          <a:xfrm>
            <a:off x="6787982" y="631922"/>
            <a:ext cx="5359505" cy="571504"/>
          </a:xfrm>
          <a:prstGeom prst="callout2">
            <a:avLst>
              <a:gd name="adj1" fmla="val 74262"/>
              <a:gd name="adj2" fmla="val 3530"/>
              <a:gd name="adj3" fmla="val 211554"/>
              <a:gd name="adj4" fmla="val -23780"/>
              <a:gd name="adj5" fmla="val 375294"/>
              <a:gd name="adj6" fmla="val -27689"/>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lvl="0" algn="ctr" rtl="0">
              <a:defRPr/>
            </a:pPr>
            <a:r>
              <a:rPr lang="en-US" sz="3200" b="1" dirty="0">
                <a:solidFill>
                  <a:srgbClr val="009900"/>
                </a:solidFill>
              </a:rPr>
              <a:t>Posterior (Shallow) </a:t>
            </a:r>
            <a:r>
              <a:rPr kumimoji="0" lang="en-US" sz="3200" b="1" i="0" u="none" strike="noStrike" kern="1200" cap="none" spc="0" normalizeH="0" baseline="0" noProof="0" dirty="0">
                <a:ln>
                  <a:noFill/>
                </a:ln>
                <a:solidFill>
                  <a:srgbClr val="009900"/>
                </a:solidFill>
                <a:effectLst/>
                <a:uLnTx/>
                <a:uFillTx/>
                <a:latin typeface="Calibri"/>
                <a:ea typeface="+mn-ea"/>
                <a:cs typeface="+mn-cs"/>
              </a:rPr>
              <a:t>median sulcus (Post. median V)</a:t>
            </a:r>
          </a:p>
        </p:txBody>
      </p:sp>
      <p:sp>
        <p:nvSpPr>
          <p:cNvPr id="5" name="AutoShape 32"/>
          <p:cNvSpPr>
            <a:spLocks/>
          </p:cNvSpPr>
          <p:nvPr/>
        </p:nvSpPr>
        <p:spPr bwMode="auto">
          <a:xfrm>
            <a:off x="6867265" y="5715019"/>
            <a:ext cx="4275634" cy="376237"/>
          </a:xfrm>
          <a:prstGeom prst="callout2">
            <a:avLst>
              <a:gd name="adj1" fmla="val 74262"/>
              <a:gd name="adj2" fmla="val 3530"/>
              <a:gd name="adj3" fmla="val 67511"/>
              <a:gd name="adj4" fmla="val -16129"/>
              <a:gd name="adj5" fmla="val -177386"/>
              <a:gd name="adj6" fmla="val -50937"/>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Calibri"/>
                <a:ea typeface="+mn-ea"/>
                <a:cs typeface="+mn-cs"/>
              </a:rPr>
              <a:t>Anterolateral sulcus</a:t>
            </a:r>
          </a:p>
        </p:txBody>
      </p:sp>
      <p:sp>
        <p:nvSpPr>
          <p:cNvPr id="6" name="AutoShape 32"/>
          <p:cNvSpPr>
            <a:spLocks/>
          </p:cNvSpPr>
          <p:nvPr/>
        </p:nvSpPr>
        <p:spPr bwMode="auto">
          <a:xfrm>
            <a:off x="2556715" y="631922"/>
            <a:ext cx="4275676" cy="204790"/>
          </a:xfrm>
          <a:prstGeom prst="callout2">
            <a:avLst>
              <a:gd name="adj1" fmla="val 198145"/>
              <a:gd name="adj2" fmla="val 20234"/>
              <a:gd name="adj3" fmla="val 291639"/>
              <a:gd name="adj4" fmla="val 21378"/>
              <a:gd name="adj5" fmla="val 1357156"/>
              <a:gd name="adj6" fmla="val 34351"/>
            </a:avLst>
          </a:prstGeom>
          <a:noFill/>
          <a:ln w="57150">
            <a:solidFill>
              <a:schemeClr val="tx1"/>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Calibri"/>
                <a:ea typeface="+mn-ea"/>
                <a:cs typeface="+mn-cs"/>
              </a:rPr>
              <a:t>Posterolateral  sulcus</a:t>
            </a:r>
          </a:p>
        </p:txBody>
      </p:sp>
      <p:sp>
        <p:nvSpPr>
          <p:cNvPr id="8" name="AutoShape 32"/>
          <p:cNvSpPr>
            <a:spLocks/>
          </p:cNvSpPr>
          <p:nvPr/>
        </p:nvSpPr>
        <p:spPr bwMode="auto">
          <a:xfrm flipH="1">
            <a:off x="1215891" y="5733259"/>
            <a:ext cx="2559341" cy="520253"/>
          </a:xfrm>
          <a:prstGeom prst="callout2">
            <a:avLst>
              <a:gd name="adj1" fmla="val 36939"/>
              <a:gd name="adj2" fmla="val 56245"/>
              <a:gd name="adj3" fmla="val 32976"/>
              <a:gd name="adj4" fmla="val 47216"/>
              <a:gd name="adj5" fmla="val -100206"/>
              <a:gd name="adj6" fmla="val 22548"/>
            </a:avLst>
          </a:prstGeom>
          <a:noFill/>
          <a:ln w="38100">
            <a:solidFill>
              <a:srgbClr val="7030A0"/>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a:ln>
                  <a:noFill/>
                </a:ln>
                <a:solidFill>
                  <a:srgbClr val="0000FF"/>
                </a:solidFill>
                <a:effectLst/>
                <a:uLnTx/>
                <a:uFillTx/>
                <a:latin typeface="Calibri"/>
                <a:ea typeface="+mn-ea"/>
                <a:cs typeface="+mn-cs"/>
              </a:rPr>
              <a:t>Ventral root</a:t>
            </a:r>
          </a:p>
        </p:txBody>
      </p:sp>
      <p:sp>
        <p:nvSpPr>
          <p:cNvPr id="9" name="AutoShape 32"/>
          <p:cNvSpPr>
            <a:spLocks/>
          </p:cNvSpPr>
          <p:nvPr/>
        </p:nvSpPr>
        <p:spPr bwMode="auto">
          <a:xfrm flipH="1">
            <a:off x="881361" y="1916835"/>
            <a:ext cx="2655114" cy="639759"/>
          </a:xfrm>
          <a:prstGeom prst="callout2">
            <a:avLst>
              <a:gd name="adj1" fmla="val 114433"/>
              <a:gd name="adj2" fmla="val 37821"/>
              <a:gd name="adj3" fmla="val 146162"/>
              <a:gd name="adj4" fmla="val 18534"/>
              <a:gd name="adj5" fmla="val 387861"/>
              <a:gd name="adj6" fmla="val 22507"/>
            </a:avLst>
          </a:prstGeom>
          <a:noFill/>
          <a:ln w="38100">
            <a:solidFill>
              <a:srgbClr val="7030A0"/>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ct val="50000"/>
              </a:spcBef>
              <a:spcAft>
                <a:spcPts val="0"/>
              </a:spcAft>
              <a:buClrTx/>
              <a:buSzTx/>
              <a:buFontTx/>
              <a:buNone/>
              <a:tabLst/>
              <a:defRPr/>
            </a:pPr>
            <a:r>
              <a:rPr kumimoji="0" lang="en-US" sz="4000" b="1" i="0" u="none" strike="noStrike" kern="1200" cap="none" spc="0" normalizeH="0" baseline="0" noProof="0" dirty="0">
                <a:ln>
                  <a:noFill/>
                </a:ln>
                <a:solidFill>
                  <a:srgbClr val="FF3399"/>
                </a:solidFill>
                <a:effectLst/>
                <a:uLnTx/>
                <a:uFillTx/>
                <a:latin typeface="Calibri"/>
                <a:ea typeface="+mn-ea"/>
                <a:cs typeface="+mn-cs"/>
              </a:rPr>
              <a:t>Dorsal root</a:t>
            </a:r>
          </a:p>
        </p:txBody>
      </p:sp>
      <p:sp>
        <p:nvSpPr>
          <p:cNvPr id="7" name="TextBox 6">
            <a:extLst>
              <a:ext uri="{FF2B5EF4-FFF2-40B4-BE49-F238E27FC236}">
                <a16:creationId xmlns:a16="http://schemas.microsoft.com/office/drawing/2014/main" xmlns="" id="{53A63CE9-7DA9-4745-8C50-A3DBBFC8B106}"/>
              </a:ext>
            </a:extLst>
          </p:cNvPr>
          <p:cNvSpPr txBox="1"/>
          <p:nvPr/>
        </p:nvSpPr>
        <p:spPr>
          <a:xfrm>
            <a:off x="6291868" y="0"/>
            <a:ext cx="5554842" cy="523220"/>
          </a:xfrm>
          <a:prstGeom prst="rect">
            <a:avLst/>
          </a:prstGeom>
          <a:solidFill>
            <a:srgbClr val="CCFFFF"/>
          </a:solidFill>
        </p:spPr>
        <p:txBody>
          <a:bodyPr wrap="square" rtlCol="0">
            <a:spAutoFit/>
          </a:bodyPr>
          <a:lstStyle/>
          <a:p>
            <a:pPr algn="l" rtl="0"/>
            <a:r>
              <a:rPr lang="en-US" sz="2800" b="1" dirty="0">
                <a:solidFill>
                  <a:srgbClr val="FF0000"/>
                </a:solidFill>
                <a:latin typeface="Arial" panose="020B0604020202020204" pitchFamily="34" charset="0"/>
                <a:cs typeface="Arial" panose="020B0604020202020204" pitchFamily="34" charset="0"/>
              </a:rPr>
              <a:t>Surface of spinal cord</a:t>
            </a:r>
          </a:p>
        </p:txBody>
      </p:sp>
      <p:sp>
        <p:nvSpPr>
          <p:cNvPr id="11" name="AutoShape 32"/>
          <p:cNvSpPr>
            <a:spLocks/>
          </p:cNvSpPr>
          <p:nvPr/>
        </p:nvSpPr>
        <p:spPr bwMode="auto">
          <a:xfrm flipH="1">
            <a:off x="-59821" y="3841202"/>
            <a:ext cx="2559341" cy="520253"/>
          </a:xfrm>
          <a:prstGeom prst="callout2">
            <a:avLst>
              <a:gd name="adj1" fmla="val 92560"/>
              <a:gd name="adj2" fmla="val 64838"/>
              <a:gd name="adj3" fmla="val 213187"/>
              <a:gd name="adj4" fmla="val 63045"/>
              <a:gd name="adj5" fmla="val 251315"/>
              <a:gd name="adj6" fmla="val 38829"/>
            </a:avLst>
          </a:prstGeom>
          <a:noFill/>
          <a:ln w="38100">
            <a:solidFill>
              <a:srgbClr val="7030A0"/>
            </a:solidFill>
            <a:miter lim="800000"/>
            <a:headEnd/>
            <a:tailEnd type="triangle" w="med" len="med"/>
          </a:ln>
          <a:effectLst>
            <a:outerShdw blurRad="50800" dist="38100" dir="8100000" algn="tr" rotWithShape="0">
              <a:prstClr val="black">
                <a:alpha val="40000"/>
              </a:prstClr>
            </a:outerShdw>
          </a:effectLst>
        </p:spPr>
        <p:txBody>
          <a:bodyPr/>
          <a:lstStyle/>
          <a:p>
            <a:pPr marL="0" marR="0" lvl="0" indent="0" algn="ctr" defTabSz="914400" rtl="1" eaLnBrk="1" fontAlgn="auto" latinLnBrk="0" hangingPunct="1">
              <a:lnSpc>
                <a:spcPct val="100000"/>
              </a:lnSpc>
              <a:spcBef>
                <a:spcPct val="50000"/>
              </a:spcBef>
              <a:spcAft>
                <a:spcPts val="0"/>
              </a:spcAft>
              <a:buClrTx/>
              <a:buSzTx/>
              <a:buFontTx/>
              <a:buNone/>
              <a:tabLst/>
              <a:defRPr/>
            </a:pPr>
            <a:r>
              <a:rPr lang="en-US" sz="3600" b="1" dirty="0" smtClean="0">
                <a:solidFill>
                  <a:srgbClr val="0000FF"/>
                </a:solidFill>
                <a:latin typeface="Calibri"/>
              </a:rPr>
              <a:t>Spinal nerve</a:t>
            </a:r>
            <a:endParaRPr kumimoji="0" lang="en-US" sz="3600" b="1" i="0" u="none" strike="noStrike" kern="1200" cap="none" spc="0" normalizeH="0" baseline="0" noProof="0" dirty="0">
              <a:ln>
                <a:noFill/>
              </a:ln>
              <a:solidFill>
                <a:srgbClr val="0000FF"/>
              </a:solidFill>
              <a:effectLst/>
              <a:uLnTx/>
              <a:uFillTx/>
              <a:latin typeface="Calibri"/>
              <a:ea typeface="+mn-ea"/>
              <a:cs typeface="+mn-cs"/>
            </a:endParaRPr>
          </a:p>
        </p:txBody>
      </p:sp>
    </p:spTree>
    <p:extLst>
      <p:ext uri="{BB962C8B-B14F-4D97-AF65-F5344CB8AC3E}">
        <p14:creationId xmlns:p14="http://schemas.microsoft.com/office/powerpoint/2010/main" val="142730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right)">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9"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1968</Words>
  <Application>Microsoft Office PowerPoint</Application>
  <PresentationFormat>Custom</PresentationFormat>
  <Paragraphs>273</Paragraphs>
  <Slides>39</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Clip</vt:lpstr>
      <vt:lpstr>PowerPoint Presentation</vt:lpstr>
      <vt:lpstr>PowerPoint Presentation</vt:lpstr>
      <vt:lpstr>Position of the spinal cord in the vertebral canal of the vertebral column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Meningeal spaces of the spinal cord</vt:lpstr>
      <vt:lpstr>PowerPoint Presentation</vt:lpstr>
      <vt:lpstr>Fixation of the spinal cord</vt:lpstr>
      <vt:lpstr>PowerPoint Presentation</vt:lpstr>
      <vt:lpstr>PowerPoint Presentation</vt:lpstr>
      <vt:lpstr>PowerPoint Presentation</vt:lpstr>
      <vt:lpstr>PowerPoint Presentation</vt:lpstr>
      <vt:lpstr>PowerPoint Presentation</vt:lpstr>
      <vt:lpstr>PowerPoint Presentation</vt:lpstr>
      <vt:lpstr>Venous drainage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21</cp:revision>
  <dcterms:created xsi:type="dcterms:W3CDTF">2020-12-14T06:56:27Z</dcterms:created>
  <dcterms:modified xsi:type="dcterms:W3CDTF">2020-12-14T10:19:25Z</dcterms:modified>
</cp:coreProperties>
</file>