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7"/>
  </p:notesMasterIdLst>
  <p:sldIdLst>
    <p:sldId id="581" r:id="rId5"/>
    <p:sldId id="582" r:id="rId6"/>
    <p:sldId id="260" r:id="rId7"/>
    <p:sldId id="263" r:id="rId8"/>
    <p:sldId id="259" r:id="rId9"/>
    <p:sldId id="265" r:id="rId10"/>
    <p:sldId id="266" r:id="rId11"/>
    <p:sldId id="267" r:id="rId12"/>
    <p:sldId id="586" r:id="rId13"/>
    <p:sldId id="257" r:id="rId14"/>
    <p:sldId id="587" r:id="rId15"/>
    <p:sldId id="4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FwRWEwa7akH7f3CWaR2HQ==" hashData="6/8xUgQM5PgAwv2P3IfTwXjcZf4aeDM+j8LTx+hjKaaYAuA3cHcrpLYr+lso9muoLKPjFwXGCOz+tpdx2E3M4w=="/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ME" initials="H" lastIdx="1" clrIdx="0">
    <p:extLst>
      <p:ext uri="{19B8F6BF-5375-455C-9EA6-DF929625EA0E}">
        <p15:presenceInfo xmlns:p15="http://schemas.microsoft.com/office/powerpoint/2012/main" userId="HO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9F8EF-1377-492F-922C-188E2797421D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0BDC9-3645-4A13-B5CB-E011F7E4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1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>
            <a:extLst>
              <a:ext uri="{FF2B5EF4-FFF2-40B4-BE49-F238E27FC236}">
                <a16:creationId xmlns:a16="http://schemas.microsoft.com/office/drawing/2014/main" id="{67BABA53-BD72-422C-84D1-F5C26A5EE7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>
            <a:extLst>
              <a:ext uri="{FF2B5EF4-FFF2-40B4-BE49-F238E27FC236}">
                <a16:creationId xmlns:a16="http://schemas.microsoft.com/office/drawing/2014/main" id="{C0A4E0AE-AA63-4FC8-ADAF-28E79B4C8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 altLang="en-US"/>
          </a:p>
        </p:txBody>
      </p:sp>
      <p:sp>
        <p:nvSpPr>
          <p:cNvPr id="142340" name="Slide Number Placeholder 3">
            <a:extLst>
              <a:ext uri="{FF2B5EF4-FFF2-40B4-BE49-F238E27FC236}">
                <a16:creationId xmlns:a16="http://schemas.microsoft.com/office/drawing/2014/main" id="{9598A202-AFF2-4795-A81E-13D83D7F18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204403-9005-4641-977E-FBA7FF5ECF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>
            <a:extLst>
              <a:ext uri="{FF2B5EF4-FFF2-40B4-BE49-F238E27FC236}">
                <a16:creationId xmlns:a16="http://schemas.microsoft.com/office/drawing/2014/main" id="{8206770A-707F-42E7-A275-BEE09D619C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Notes Placeholder 2">
            <a:extLst>
              <a:ext uri="{FF2B5EF4-FFF2-40B4-BE49-F238E27FC236}">
                <a16:creationId xmlns:a16="http://schemas.microsoft.com/office/drawing/2014/main" id="{992D0F27-ED46-47DF-BB64-480774BA2C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 altLang="en-US"/>
          </a:p>
        </p:txBody>
      </p:sp>
      <p:sp>
        <p:nvSpPr>
          <p:cNvPr id="179204" name="Slide Number Placeholder 3">
            <a:extLst>
              <a:ext uri="{FF2B5EF4-FFF2-40B4-BE49-F238E27FC236}">
                <a16:creationId xmlns:a16="http://schemas.microsoft.com/office/drawing/2014/main" id="{C521639B-E5C2-4422-A317-1C0765D56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6956EE-C78D-413C-94D8-7A78A5C1A5B1}" type="slidenum">
              <a:rPr kumimoji="0" lang="ar-EG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ar-EG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4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8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7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0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33B22-39A8-440A-904F-C905522A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3CEEA-D158-4A07-9ECD-4027BF3621F7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56A5-4C42-4A91-96D0-64163868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E827-C3A4-4226-A381-7CF2C532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7804-DECC-4997-85FF-E51A98D4A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9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B81B-8F5F-4E5F-A255-67DB80ECE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6BEB-9D88-4331-B4FC-02D5EB8868FB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55AD0-5067-4D3F-B6A9-CC44C193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9A8E9-EF61-49E7-98EC-A2B2B620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8D10-66C5-4BCC-A98C-49CBE40E4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52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46F68-4A76-4B6B-946C-A1E0466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5A42-9DEA-4BA1-A829-38D631599B3B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F0F68-E20C-4388-B691-E72259FC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405D1-E8FB-4299-8CAA-9E85CB47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B314-E7D7-44B0-8B70-4A50CF1FF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15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0DE1D3-146E-4EDE-9A35-0C49E87D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61B9-2211-4D21-B910-052AB959B746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A09DB9-DF67-4695-8575-2CE9B73A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B44727-5C68-4921-99C3-214A5F37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3F93-444C-41DC-BCF8-80CD5C802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309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9DDCCC-79AB-420B-AEAD-4749BDFE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3757-A1F6-4A93-9A04-2DEE87355C63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F1A1892-B9E8-4931-9C4F-DA0BEECC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1FEEC7-9116-4FDD-B151-B51CBA0A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E933-774B-4710-B15C-F0447779F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254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EABC937-8A6E-4446-977E-BFC27456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166C-4A3F-452C-8FC1-F9909F86FDAB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A06E1F-CDFD-4CF1-89FD-7776C1F5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7C28EE-2EF8-4A7A-8210-0EC2EA8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D467-2C2A-4383-B7DA-042E3DB469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6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4AE85C-129A-4E08-A347-6C08431A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05A2-83E3-4A40-B5CD-A856C85BC707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13ECAE-111C-40AE-B8FC-F979FAE6A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7FFC76-9B8A-4B34-82A0-74B35BAB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44F81-4EFB-4C9D-91D6-2DDDE47D2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572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C1B487-8AD3-48E4-8C83-7B98139A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9256-E141-4AE5-BC96-26D9CAC873B2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CB4EA3-5FB1-49F4-AFC0-7520A587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677E0E-75BF-4B2B-86BB-63A2BE66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107B-8A04-4E1E-A0CF-06AEC6C9C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25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98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2F4712-D4DD-492F-A4C2-3BA07205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D91B-7592-4753-B6C5-7EB00076269B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A320AE-015F-4612-9F1F-0B322D46E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D437F1-A98F-4CFD-9C42-4AAA57FB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BA0C-96A5-4C38-94AD-5098DD61C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12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3A069-3E9F-4B50-A78C-D65275CB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4911F-AE6F-43B0-87E5-712FE41AFF70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6F90-5CAA-47FA-98B7-30009941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A7B1-7C99-4DFF-A1EC-A0B68842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79FF-B106-4944-B980-9FE355C167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264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C535A-3DF4-4D06-B146-87548D04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465C-D1FD-48B2-8BE9-B603139D547E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7CA-0624-4D8A-B5E0-76B7C04C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FBE9C-D4EB-4ED7-AC0A-A1CCBB83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D3504-87EC-4A94-B81A-871134CA63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253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38D4AB-A355-4E84-846A-77F5240A6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146A7E-AC56-4E68-A46D-8375F62BE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1B95A7-0C65-44AD-90CE-4F9B6DDB1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EA5D5-3A77-40BD-9F27-2E6C3B669956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223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2D4EBA-974D-4669-A5E1-719140CBB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84578C-C612-4480-9581-DDB9C5A55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377018-35FF-445A-9ACE-328166919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7C5A8-837E-497B-A12B-31188AF2E849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008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68032F-07E3-45A9-831E-23B7F6CEF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DE0D11-8E24-46D7-9C2C-8C334C823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AAE72-5D87-419C-9BC4-F8DB2198C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78375-F908-49E9-9023-CAD66C81BD1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766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1EF72-4264-44D5-8B92-E6B6ED1C4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AFC71-DD61-4ABD-BA67-3E07F7B629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6F9DF-E9B5-4CDC-8844-42EF3031B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F2992-1400-42C6-8FEE-5185E4468F2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79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13B0F9-4291-4D67-8282-D02D4C6EA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8191A2-F8A5-47FC-AED2-554B9D3F82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CE9D6A-7517-4A0A-8380-461B606840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776D1-B26D-4121-A262-F1A28718CF9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497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8419E6-2D22-41F6-85EC-182E9E3AE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B5359A-B465-4DF8-A72F-D63A95477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D46FEA-AE49-409A-B3D9-47E494F89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1FD71-8F80-40D6-8CB7-8B68414C2CC8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0747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287FEC-3225-44AF-8230-F18B1444E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854AB4-9EC2-40B4-81C9-A1CC1AED2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BB2264-F4CA-4B77-8711-69EA63019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B6FC7-4588-40C6-BF00-75A2FCC94F15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50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20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016E02-AF18-432C-9BC8-5738A398DB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9B1EE-4974-4795-99F2-547B69B9E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4FF40-6474-476D-AA80-B8C013CFF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1C269-1589-4D1F-BADB-0B23136184C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14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BB00F-1934-4377-9F9E-FF13FCB1F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DFB2A-C3E5-4169-95A7-23E87EB44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D1F1D-F157-4277-A0F5-2F8A2E185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FCE219-4F13-4889-B7AA-995AB2F37397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150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072732-8203-4865-8DA0-A0F7F4E8A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D9E21-D2C8-4F22-A69E-B478D89781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124195-B078-4EB6-AF12-19948CAA81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A97BC-40EE-4425-B42D-FD83A45E4636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6652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D689A9-5BAA-4D1D-9104-DDF9E9A6F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BFD3F4-D728-4BF3-8FA0-8E66E42B1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2C3338-7FA9-445C-A3CB-F2555155C0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39249-619A-41A3-AA95-0D829D650BD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280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8100C50-29FE-4A46-9394-AB95934880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CC54F91-0300-4A8C-A87C-42627B0389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F9805FC-3DEC-4262-A96C-2CEA653A76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F359D17D-7A49-4535-9B23-30CA906139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CF574D16-E8CD-4F78-96CB-670EB01BFAF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74C50ABC-5C47-4873-A66F-682ABD8D0EF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E20BC2DE-FBC0-4D9B-B889-9372B22F74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2124F96A-0AA4-4D5E-A0ED-1FACE6EDA5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A0DFFA5B-37E8-4FDD-844E-97B9DE8D0B0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B89B390E-7D40-47CB-A107-F315FA1D36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E60BC07A-A07A-42EE-8B7A-1E6B4341CB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6E29FED6-74F4-4D45-8478-6D66CCAB2B2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48A64B4-7C37-4542-A2C0-85313781B1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AAAE98E2-5035-4A9F-B391-761C911FB7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39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9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6BD7E9D7-57A8-4125-980C-A932411C9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BE93F82-A4BE-4359-95CF-91FA7DA73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EE911A10-6B77-4983-B60D-CBB3505F3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0E566-F530-4C94-AA10-A253B02B7572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74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4257E98-2035-4D5A-A78F-65574849FA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C977037-F63B-4DAA-9F84-6D48CF5ED6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CB05A-5B6D-45D9-9DC6-26ADAD43A955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DF5E60C-A2C0-4B62-94CB-597A5CCC5CF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95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BB301F-A7E4-45FF-B257-AB52ABFF2CF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81C04C-7BA1-4735-84C5-63FE892C4A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81E59-E3F7-473D-8F20-71C3E3C14255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7BF3CB7-19A5-40CD-A53A-68E64B43362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4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B6A5F63-17E5-4F1A-AB8F-CDC84A5878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B89E33-3957-4552-A60A-E9864EE3F2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9C0B4-3F3D-438E-9005-4BD3CD4DB797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C9409462-F30B-4377-95FB-F668F6C2E90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61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66906E9-CDEA-4CD9-88B5-4D1A15A9F5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7E9E720-17FE-4082-930A-0C01E6F471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42B22-CD11-4C2B-849E-0598C8AD5BE9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DAAC06BE-691B-470F-8E3B-512138E78C7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216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770BC6-0E4B-435D-AEB8-DA3DABA4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5165F7-2A87-497C-8D34-38394F1B65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92415-FB61-4AC3-BEF6-EFDF33BD5645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DAEC773C-FE4F-48A6-879D-9FA00AEAA89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0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143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F6FE0D1-3B38-4FC2-8F29-5099AA35CE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67321B5-37E8-46F9-9FFB-0BB900FAD0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61E04-B37D-4BE9-B77B-9C4ADE2914DE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822A7FDF-E5D7-42B6-AC16-7D84069DFA8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50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F68DB1-53A4-44E6-8C38-A327B7E883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789A4-1221-4E79-A319-F538148CB5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9D398-B319-4172-A09A-D8CC34829FB4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3CB4A822-96D9-453E-8B59-7A6C72D6251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296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E14F03C-F81F-420C-85DF-BD1D504B57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81CD9A8-CB11-4AF1-9C96-3A100A550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7916C-274F-4458-B3D6-93DCBF20E786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3082EBA6-4A8E-439D-9F79-12358DD2A95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240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C75DAE3-8B70-4331-9CA2-B22B34C802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79FCA90-62F0-4273-9D37-E3D56B88E5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C0C66-193C-4092-A110-6179C939EA35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8427B45-F09A-4914-A382-BC999D37ECC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0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917046F-80FD-4CDD-A329-18646124FE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38D70E6-3AA2-4CD4-BB17-8F89F11554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80C75-2C32-47C0-AC76-0A29F49705DA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7548113-4788-44A6-B4E8-C1DEFC9ECB1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83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07F0BFC-3D84-4E95-8841-C32F537BBB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6E93B6-BC08-4A13-8A19-3382D0B638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68703-60A3-45A4-8B50-8D8CC76DF68C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07700921-D32A-4696-979F-C6C7D9E7CA6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751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32483AD-A838-4596-8C80-0444704380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029EE23-A086-463B-8910-F1628C03E2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3B8A1-B955-4C6C-8C7E-1EA1C7161653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191BE506-8AED-4F40-A72A-23B64FF1C88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16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10972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4000500"/>
            <a:ext cx="10972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087F4B-C876-4620-9E96-9D0236FFBF8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6A43F5C-8944-42EC-81B3-B65C120A0A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AD4A0-C224-4ED8-B81F-6C21F3AB2A05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1EE5D06-A199-4858-BC91-BD41DD5C227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65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5D8EDB9-77F4-4FD6-ABBE-495428CC5E4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2CF90B-1FD3-4FAF-905E-7892415C1C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D4162-FA93-44B9-910E-9AE464CEC0BD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A810F81-003E-4529-B08B-6F3C9A0AA8E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192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6DAF6B-9FF5-4A65-8EAE-06356322F7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610620-E2B1-44EE-B860-D22304FCB5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9992C-6B09-470E-98D0-BF57A1D646AA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799D8CC5-1F01-4252-B848-30EF57ED424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8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414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AF67D9D-E340-4227-BB0B-2B37948BEA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B3B55B-2FE8-42B4-B0DB-A90E1454ED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AEB9-53DB-44E1-A893-EF3596161ED6}" type="slidenum">
              <a:rPr lang="ar-EG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F30D49C-F245-41E8-9239-04D00AD6EA5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8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3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593B-AE78-4DED-A29D-80F0CFF935C5}" type="datetimeFigureOut">
              <a:rPr lang="en-US" smtClean="0"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3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id="{C4B93593-474B-4721-9A4E-BD031C9823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id="{B8F46945-06B4-4406-A1C1-E069B658B4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E4748-0A7F-4FEA-9BB5-8A899AA3C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ABF817-23B9-43FC-8E06-0BD19F6F8EA4}" type="datetimeFigureOut">
              <a:rPr lang="en-US"/>
              <a:pPr>
                <a:defRPr/>
              </a:pPr>
              <a:t>16-Feb-20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4B801-2459-4892-B138-972AE5344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7386D-821C-4E6D-82FE-85AA0A457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E8F1FC-B040-4E90-A5C9-A4F8C4327D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5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250DE4-73DA-4AFB-AD72-59F1BA416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2F7101-DC7D-4D35-83A9-4B5BFF1F6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8E68C9-56C8-4F39-8A12-E2B5BBF989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C0B17D-A8A7-4444-9FCE-7C7EEF29C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038991-F07D-45B8-8624-2E2B4D8E85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EBD15F7-429F-4777-8983-47A15ED2D329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18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9CD7F41E-8651-49E6-9BC0-D3CB5CF887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BE8FE680-42DF-4CDD-A84B-591A7B7367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D2E4B0D4-2469-4B27-952E-5D1245FD592D}" type="slidenum">
              <a:rPr lang="ar-EG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5B2FEAF-40EF-48D8-AFA3-FD79F558CAB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22885" name="Rectangle 5">
              <a:extLst>
                <a:ext uri="{FF2B5EF4-FFF2-40B4-BE49-F238E27FC236}">
                  <a16:creationId xmlns:a16="http://schemas.microsoft.com/office/drawing/2014/main" id="{DFF98735-3FF1-414D-8368-2A8110994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886" name="Rectangle 6">
              <a:extLst>
                <a:ext uri="{FF2B5EF4-FFF2-40B4-BE49-F238E27FC236}">
                  <a16:creationId xmlns:a16="http://schemas.microsoft.com/office/drawing/2014/main" id="{45206562-034F-4558-BA28-178FBE54E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887" name="Rectangle 7">
              <a:extLst>
                <a:ext uri="{FF2B5EF4-FFF2-40B4-BE49-F238E27FC236}">
                  <a16:creationId xmlns:a16="http://schemas.microsoft.com/office/drawing/2014/main" id="{4FA3E7A5-BA43-44E7-9932-C1B7F6949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122888" name="Rectangle 8">
              <a:extLst>
                <a:ext uri="{FF2B5EF4-FFF2-40B4-BE49-F238E27FC236}">
                  <a16:creationId xmlns:a16="http://schemas.microsoft.com/office/drawing/2014/main" id="{567D89A5-AF54-47EF-A6ED-F5B4357B9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122889" name="Rectangle 9">
              <a:extLst>
                <a:ext uri="{FF2B5EF4-FFF2-40B4-BE49-F238E27FC236}">
                  <a16:creationId xmlns:a16="http://schemas.microsoft.com/office/drawing/2014/main" id="{E5416165-BE26-468F-9321-BF489EAE7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122890" name="Rectangle 10">
              <a:extLst>
                <a:ext uri="{FF2B5EF4-FFF2-40B4-BE49-F238E27FC236}">
                  <a16:creationId xmlns:a16="http://schemas.microsoft.com/office/drawing/2014/main" id="{DCFFA5DE-D66F-4A86-A8A5-FBFE6391F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122891" name="Rectangle 11">
              <a:extLst>
                <a:ext uri="{FF2B5EF4-FFF2-40B4-BE49-F238E27FC236}">
                  <a16:creationId xmlns:a16="http://schemas.microsoft.com/office/drawing/2014/main" id="{C3B224DA-E88C-4BF7-A17B-0402E9869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892" name="Rectangle 12">
              <a:extLst>
                <a:ext uri="{FF2B5EF4-FFF2-40B4-BE49-F238E27FC236}">
                  <a16:creationId xmlns:a16="http://schemas.microsoft.com/office/drawing/2014/main" id="{2CE9504E-B694-466A-9CD0-40D29CD67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122893" name="Rectangle 13">
              <a:extLst>
                <a:ext uri="{FF2B5EF4-FFF2-40B4-BE49-F238E27FC236}">
                  <a16:creationId xmlns:a16="http://schemas.microsoft.com/office/drawing/2014/main" id="{4DD7FD8D-8E19-42A0-8E67-68FCE5B58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5111A5AE-BA37-4FFD-86AE-DAE913E21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C2CB7301-F8C5-4D35-A764-395ED7003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896" name="Rectangle 16">
            <a:extLst>
              <a:ext uri="{FF2B5EF4-FFF2-40B4-BE49-F238E27FC236}">
                <a16:creationId xmlns:a16="http://schemas.microsoft.com/office/drawing/2014/main" id="{672E0B2D-0166-46BD-9BAA-D84ACE78D5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>
            <a:extLst>
              <a:ext uri="{FF2B5EF4-FFF2-40B4-BE49-F238E27FC236}">
                <a16:creationId xmlns:a16="http://schemas.microsoft.com/office/drawing/2014/main" id="{41E5EAB7-D5E3-4FA8-AB4D-247FA0F6D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4" y="-30163"/>
            <a:ext cx="8067675" cy="34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258CE3F-9F34-41E4-A82E-1F166008E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426" y="3098247"/>
            <a:ext cx="9487730" cy="34591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rtlCol="1"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SA" sz="13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الأستاذ </a:t>
            </a:r>
            <a:r>
              <a:rPr kumimoji="0" lang="ar-SA" sz="1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الدكتور</a:t>
            </a:r>
            <a:r>
              <a:rPr kumimoji="0" lang="ar-EG" sz="1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/ يوسف حسين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EG" sz="5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أستاذ</a:t>
            </a: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التشريح وعلم الأجنة</a:t>
            </a:r>
            <a:r>
              <a:rPr kumimoji="0" lang="ar-EG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1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كلية الطب – </a:t>
            </a:r>
            <a:r>
              <a:rPr kumimoji="0" lang="ar-EG" sz="1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جامعة </a:t>
            </a: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الزقازيق- مصر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رئيس قسم التشريح والأنسجة وعلم الأجنة - كلية الطب - جامعة مؤتة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دكتوراة</a:t>
            </a:r>
            <a:r>
              <a:rPr kumimoji="0" lang="ar-EG" sz="1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من جامعة كولونيا المانيا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جروب الفيس 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1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د. يوسف حسين (استاذ التشريح)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EG" sz="3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2" name="TextBox 1">
            <a:extLst>
              <a:ext uri="{FF2B5EF4-FFF2-40B4-BE49-F238E27FC236}">
                <a16:creationId xmlns:a16="http://schemas.microsoft.com/office/drawing/2014/main" id="{2C31ED69-C1D2-404C-9D9A-1D3848A3E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1" y="1"/>
            <a:ext cx="2087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أهلا</a:t>
            </a:r>
            <a:endParaRPr kumimoji="0" lang="en-US" altLang="en-US" sz="5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3" name="TextBox 3">
            <a:extLst>
              <a:ext uri="{FF2B5EF4-FFF2-40B4-BE49-F238E27FC236}">
                <a16:creationId xmlns:a16="http://schemas.microsoft.com/office/drawing/2014/main" id="{3BAB2CA8-2E1B-4DD1-9915-6A356C80C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"/>
            <a:ext cx="2305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وسهلا</a:t>
            </a:r>
            <a:endParaRPr kumimoji="0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9C8B0E-1346-4FD8-AEAE-63383F1658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6" t="2537" r="6174" b="16965"/>
          <a:stretch/>
        </p:blipFill>
        <p:spPr>
          <a:xfrm>
            <a:off x="1417983" y="172278"/>
            <a:ext cx="10319075" cy="67127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72160B-2DA9-4554-9A4C-5636624EDA58}"/>
              </a:ext>
            </a:extLst>
          </p:cNvPr>
          <p:cNvSpPr txBox="1"/>
          <p:nvPr/>
        </p:nvSpPr>
        <p:spPr>
          <a:xfrm>
            <a:off x="172278" y="410817"/>
            <a:ext cx="1974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Ovarian cycle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555B4E-AA54-48B9-9079-1386156B2EFD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CD20D1-C50F-49B0-96AB-E82185754B36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50589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641E13-8A74-4CBD-B423-78931E791823}"/>
              </a:ext>
            </a:extLst>
          </p:cNvPr>
          <p:cNvSpPr/>
          <p:nvPr/>
        </p:nvSpPr>
        <p:spPr>
          <a:xfrm>
            <a:off x="106017" y="145775"/>
            <a:ext cx="11854070" cy="5797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3429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Hormonal control of the ovarian cycle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the 1st half of the cycle: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Anterior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pituitary gland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secretes 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follicular stimulating hormone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F. S. H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.)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causes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1. Changes of the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follicle to growing follicle and Graafian follicle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2. Secretion of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estrogen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hormone.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middle of the cycle: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S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secretion of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F. S. H.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stimulates pituitary gland to produce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luteinizing hormone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that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causes:</a:t>
            </a: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Ovulation (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rupture of Graafian follicle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sz="23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Formation of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corpus luteum that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secrets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progesterone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a small amount of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estrogen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second half of the cycle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2C7181-FE46-4DC6-9247-1399DDF67C47}"/>
              </a:ext>
            </a:extLst>
          </p:cNvPr>
          <p:cNvSpPr/>
          <p:nvPr/>
        </p:nvSpPr>
        <p:spPr>
          <a:xfrm rot="20273361">
            <a:off x="221755" y="2791978"/>
            <a:ext cx="12133951" cy="937579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7B8EE6-BEC1-404F-87CD-DEA3EF825373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838015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5" name="Picture 3" descr="New year greetings">
            <a:extLst>
              <a:ext uri="{FF2B5EF4-FFF2-40B4-BE49-F238E27FC236}">
                <a16:creationId xmlns:a16="http://schemas.microsoft.com/office/drawing/2014/main" id="{FA959E00-E6D4-45FE-A24E-E247EEF70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30" y="30719"/>
            <a:ext cx="11688418" cy="677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6" name="WordArt 4">
            <a:extLst>
              <a:ext uri="{FF2B5EF4-FFF2-40B4-BE49-F238E27FC236}">
                <a16:creationId xmlns:a16="http://schemas.microsoft.com/office/drawing/2014/main" id="{8374AAA4-0AF4-45A8-8A44-D3F2F2AC18CE}"/>
              </a:ext>
            </a:extLst>
          </p:cNvPr>
          <p:cNvSpPr>
            <a:spLocks noChangeAspect="1" noChangeArrowheads="1" noChangeShapeType="1" noTextEdit="1"/>
          </p:cNvSpPr>
          <p:nvPr/>
        </p:nvSpPr>
        <p:spPr bwMode="auto">
          <a:xfrm rot="535095">
            <a:off x="1690026" y="1531033"/>
            <a:ext cx="8131132" cy="3115034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1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860000" scaled="1"/>
                </a:gradFill>
                <a:effectLst/>
                <a:uLnTx/>
                <a:uFillTx/>
                <a:latin typeface="Impact" panose="020B0806030902050204" pitchFamily="34" charset="0"/>
                <a:ea typeface="+mn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3899834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9806BC87-56EE-46FC-B8F5-EC7FD6027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149" y="622851"/>
            <a:ext cx="8348870" cy="3843131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  <a:alpha val="78000"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  <a:alpha val="78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threePt" dir="t"/>
          </a:scene3d>
          <a:sp3d extrusionH="20116800" contourW="114300" prstMaterial="matte">
            <a:bevelT w="13500" h="6350" prst="angle"/>
            <a:bevelB w="13500" h="50800" prst="angle"/>
            <a:extrusionClr>
              <a:srgbClr val="66FF33"/>
            </a:extrusionClr>
            <a:contourClr>
              <a:schemeClr val="tx1"/>
            </a:contourClr>
          </a:sp3d>
        </p:spPr>
        <p:txBody>
          <a:bodyPr anchor="ctr">
            <a:flatTx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Ovarian cycle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04F6A5-57CA-462E-89D0-B7385CDC238B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085A2F-4363-46F4-ADE3-90FF2331516C}"/>
              </a:ext>
            </a:extLst>
          </p:cNvPr>
          <p:cNvSpPr/>
          <p:nvPr/>
        </p:nvSpPr>
        <p:spPr>
          <a:xfrm>
            <a:off x="248964" y="199145"/>
            <a:ext cx="11694071" cy="6438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Ovarian cycle</a:t>
            </a:r>
          </a:p>
          <a:p>
            <a:pPr>
              <a:lnSpc>
                <a:spcPct val="125000"/>
              </a:lnSpc>
            </a:pP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occurs in the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cortex of ovary 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started after puberty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Each ovary functions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alternatively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every other month.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It is repeated every lunar month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every 28 days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till menopause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400"/>
              </a:spcBef>
              <a:buClr>
                <a:srgbClr val="2DA2BF"/>
              </a:buClr>
              <a:buSzPct val="68000"/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 birth, the ovary contains about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two million primary oocyte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Thereafter most of them degenerate and, by puberty, when ovulation begins only about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40,000 primary oocytes 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left in the ovary.</a:t>
            </a: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Low">
              <a:lnSpc>
                <a:spcPct val="125000"/>
              </a:lnSpc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During each cycle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10-15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primary follicles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developed but one or more continue and other atrophied.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EDE113-7AA0-404F-9958-416CAD26D92A}"/>
              </a:ext>
            </a:extLst>
          </p:cNvPr>
          <p:cNvSpPr/>
          <p:nvPr/>
        </p:nvSpPr>
        <p:spPr>
          <a:xfrm rot="20273361">
            <a:off x="-45450" y="3252057"/>
            <a:ext cx="12133951" cy="937579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0EA286-49B3-4FBF-A620-CB5FB112DBE3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9162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F2F7C8-C9B5-402C-9CBE-E641139E32FA}"/>
              </a:ext>
            </a:extLst>
          </p:cNvPr>
          <p:cNvSpPr/>
          <p:nvPr/>
        </p:nvSpPr>
        <p:spPr>
          <a:xfrm>
            <a:off x="503583" y="384314"/>
            <a:ext cx="11569147" cy="4342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25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Stages of the ovarian cycle: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(I) Changes in the cortex of the ovary: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>
              <a:lnSpc>
                <a:spcPct val="125000"/>
              </a:lnSpc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The cortical cells proliferated and differentiated into 2 layers.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Low">
              <a:lnSpc>
                <a:spcPct val="125000"/>
              </a:lnSpc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a- Inner layer (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theca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interna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):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It is highly vascular, and secrets estrogen hormone.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Low">
              <a:lnSpc>
                <a:spcPct val="125000"/>
              </a:lnSpc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b- Outer layer (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theca externa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):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is a fibrous layer and has protective function.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0C227C-6C8E-4E45-A77C-6F2058C7856A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2060E9-B297-4541-BBDD-12B679BF6A45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0869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Image02">
            <a:extLst>
              <a:ext uri="{FF2B5EF4-FFF2-40B4-BE49-F238E27FC236}">
                <a16:creationId xmlns:a16="http://schemas.microsoft.com/office/drawing/2014/main" id="{03E1251C-3B3A-4889-BE66-1356D2C08E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5341" r="4530" b="5040"/>
          <a:stretch/>
        </p:blipFill>
        <p:spPr bwMode="auto">
          <a:xfrm>
            <a:off x="7273149" y="24548"/>
            <a:ext cx="2838260" cy="230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3">
            <a:extLst>
              <a:ext uri="{FF2B5EF4-FFF2-40B4-BE49-F238E27FC236}">
                <a16:creationId xmlns:a16="http://schemas.microsoft.com/office/drawing/2014/main" id="{DF067E91-91D5-4048-8CFB-DA505AD88672}"/>
              </a:ext>
            </a:extLst>
          </p:cNvPr>
          <p:cNvSpPr>
            <a:spLocks/>
          </p:cNvSpPr>
          <p:nvPr/>
        </p:nvSpPr>
        <p:spPr bwMode="auto">
          <a:xfrm>
            <a:off x="3851200" y="190552"/>
            <a:ext cx="2557670" cy="461665"/>
          </a:xfrm>
          <a:prstGeom prst="callout2">
            <a:avLst>
              <a:gd name="adj1" fmla="val 68836"/>
              <a:gd name="adj2" fmla="val 91690"/>
              <a:gd name="adj3" fmla="val 14309"/>
              <a:gd name="adj4" fmla="val 127472"/>
              <a:gd name="adj5" fmla="val 125443"/>
              <a:gd name="adj6" fmla="val 16963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pellucida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9937B-AE2B-4880-8B60-F79C59BDB554}"/>
              </a:ext>
            </a:extLst>
          </p:cNvPr>
          <p:cNvSpPr/>
          <p:nvPr/>
        </p:nvSpPr>
        <p:spPr>
          <a:xfrm>
            <a:off x="72887" y="1672006"/>
            <a:ext cx="12046226" cy="5126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(II) Changes in the primary follicle;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Each </a:t>
            </a:r>
            <a:r>
              <a:rPr lang="en-US" sz="2400" b="1" dirty="0"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primary follicle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consists of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one </a:t>
            </a:r>
            <a:r>
              <a:rPr lang="en-US" sz="2400" b="1" dirty="0"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primary oocyte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surrounded by a single layer of flat cells called </a:t>
            </a:r>
            <a:r>
              <a:rPr lang="en-US" sz="2400" b="1" dirty="0"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follicular cells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A- The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primary oocyte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completes the 1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meiotic division to form </a:t>
            </a:r>
            <a:r>
              <a:rPr lang="en-US" sz="2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secondary oocyte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(23 chromones 22+x) and 1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polar body (23 chromones 22+x).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B- Changes in 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follicular cells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1- Formation of the growing follicle:</a:t>
            </a:r>
            <a:endParaRPr lang="en-US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The follicular cells are changed from flat cells to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cuboidal cells</a:t>
            </a:r>
            <a:r>
              <a:rPr lang="ar-SA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مكعب.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These cells form a transparent membrane around the secondary oocyte called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zona pellucida </a:t>
            </a:r>
            <a:r>
              <a:rPr lang="ar-EG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المنطقة الشفافة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The cells proliferate forming many layers of cells called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granulosa cells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0F130-5F20-442F-B288-84159AB82DE8}"/>
              </a:ext>
            </a:extLst>
          </p:cNvPr>
          <p:cNvSpPr txBox="1"/>
          <p:nvPr/>
        </p:nvSpPr>
        <p:spPr>
          <a:xfrm>
            <a:off x="247703" y="59013"/>
            <a:ext cx="1551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Primary follicle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A50AC8-23BD-48D2-B2C2-AF34DFA93FBD}"/>
              </a:ext>
            </a:extLst>
          </p:cNvPr>
          <p:cNvSpPr txBox="1"/>
          <p:nvPr/>
        </p:nvSpPr>
        <p:spPr>
          <a:xfrm>
            <a:off x="10247244" y="465236"/>
            <a:ext cx="1656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Growing follicle</a:t>
            </a: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757BC3A9-CD5C-4C4E-A849-7B5CD8A89EDC}"/>
              </a:ext>
            </a:extLst>
          </p:cNvPr>
          <p:cNvSpPr>
            <a:spLocks/>
          </p:cNvSpPr>
          <p:nvPr/>
        </p:nvSpPr>
        <p:spPr bwMode="auto">
          <a:xfrm>
            <a:off x="3851200" y="1065401"/>
            <a:ext cx="2557670" cy="461665"/>
          </a:xfrm>
          <a:prstGeom prst="callout2">
            <a:avLst>
              <a:gd name="adj1" fmla="val 65966"/>
              <a:gd name="adj2" fmla="val 93244"/>
              <a:gd name="adj3" fmla="val 17180"/>
              <a:gd name="adj4" fmla="val 103638"/>
              <a:gd name="adj5" fmla="val 39327"/>
              <a:gd name="adj6" fmla="val 147873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Granulosa cells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A0982B-9585-456B-A168-54AE8C08BF9D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151066-07A8-4B28-977E-7DF842BE60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" t="37037" r="72421" b="31650"/>
          <a:stretch/>
        </p:blipFill>
        <p:spPr>
          <a:xfrm>
            <a:off x="134439" y="987743"/>
            <a:ext cx="1843116" cy="962976"/>
          </a:xfrm>
          <a:prstGeom prst="rect">
            <a:avLst/>
          </a:prstGeom>
        </p:spPr>
      </p:pic>
      <p:pic>
        <p:nvPicPr>
          <p:cNvPr id="14" name="Picture 8" descr="Image01">
            <a:extLst>
              <a:ext uri="{FF2B5EF4-FFF2-40B4-BE49-F238E27FC236}">
                <a16:creationId xmlns:a16="http://schemas.microsoft.com/office/drawing/2014/main" id="{0D141655-67B0-458F-A0FA-188D199FC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/>
          <a:srcRect l="16895" t="9224" r="8275" b="7908"/>
          <a:stretch/>
        </p:blipFill>
        <p:spPr bwMode="auto">
          <a:xfrm>
            <a:off x="2039107" y="199336"/>
            <a:ext cx="1524000" cy="131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3F20CDD-DE4C-40F3-96FA-F969D0F9D892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6081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Image15">
            <a:extLst>
              <a:ext uri="{FF2B5EF4-FFF2-40B4-BE49-F238E27FC236}">
                <a16:creationId xmlns:a16="http://schemas.microsoft.com/office/drawing/2014/main" id="{34A6D2D0-9201-49AF-BD11-4C14FC035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0035" y="269417"/>
            <a:ext cx="6154563" cy="416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5500FC3-E170-4338-AE35-4849E09C0007}"/>
              </a:ext>
            </a:extLst>
          </p:cNvPr>
          <p:cNvSpPr/>
          <p:nvPr/>
        </p:nvSpPr>
        <p:spPr>
          <a:xfrm>
            <a:off x="0" y="4336934"/>
            <a:ext cx="12072729" cy="235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Low">
              <a:lnSpc>
                <a:spcPct val="125000"/>
              </a:lnSpc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 Formation of the Graafian follicle:</a:t>
            </a:r>
          </a:p>
          <a:p>
            <a:pPr marL="228600" algn="justLow">
              <a:lnSpc>
                <a:spcPct val="125000"/>
              </a:lnSpc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sickle-shaped cavity develops between the granulosa cells called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antrum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غار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This antrum divides the granulosa cells into 2 groups;</a:t>
            </a:r>
            <a:endParaRPr lang="en-U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a- An outer layer called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stratum granulosum 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الطبقة الحبيبية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justLow">
              <a:lnSpc>
                <a:spcPct val="12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b- An inner layer called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cumulus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ovaricus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الركام المبيضي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374698DD-8129-4D59-8CAC-900DD47E60E8}"/>
              </a:ext>
            </a:extLst>
          </p:cNvPr>
          <p:cNvSpPr>
            <a:spLocks/>
          </p:cNvSpPr>
          <p:nvPr/>
        </p:nvSpPr>
        <p:spPr bwMode="auto">
          <a:xfrm>
            <a:off x="9152070" y="574865"/>
            <a:ext cx="2576104" cy="803361"/>
          </a:xfrm>
          <a:prstGeom prst="callout2">
            <a:avLst>
              <a:gd name="adj1" fmla="val 48742"/>
              <a:gd name="adj2" fmla="val 5162"/>
              <a:gd name="adj3" fmla="val 2828"/>
              <a:gd name="adj4" fmla="val -17606"/>
              <a:gd name="adj5" fmla="val 77968"/>
              <a:gd name="adj6" fmla="val -3816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Stratum granulosum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C83230-CD68-4D67-9969-797246D72E7D}"/>
              </a:ext>
            </a:extLst>
          </p:cNvPr>
          <p:cNvSpPr txBox="1"/>
          <p:nvPr/>
        </p:nvSpPr>
        <p:spPr>
          <a:xfrm>
            <a:off x="6851374" y="2072343"/>
            <a:ext cx="131196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Antrum</a:t>
            </a: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FB3730F9-B9E1-4B1E-B663-578038CC3D04}"/>
              </a:ext>
            </a:extLst>
          </p:cNvPr>
          <p:cNvSpPr>
            <a:spLocks/>
          </p:cNvSpPr>
          <p:nvPr/>
        </p:nvSpPr>
        <p:spPr bwMode="auto">
          <a:xfrm>
            <a:off x="9496625" y="1717705"/>
            <a:ext cx="2576104" cy="803361"/>
          </a:xfrm>
          <a:prstGeom prst="callout2">
            <a:avLst>
              <a:gd name="adj1" fmla="val 48742"/>
              <a:gd name="adj2" fmla="val 5162"/>
              <a:gd name="adj3" fmla="val 78709"/>
              <a:gd name="adj4" fmla="val -35097"/>
              <a:gd name="adj5" fmla="val 231380"/>
              <a:gd name="adj6" fmla="val -59251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Cumulus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ovaricus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8B67754D-2F3F-4E04-97D0-727C7FC4A8CA}"/>
              </a:ext>
            </a:extLst>
          </p:cNvPr>
          <p:cNvSpPr>
            <a:spLocks/>
          </p:cNvSpPr>
          <p:nvPr/>
        </p:nvSpPr>
        <p:spPr bwMode="auto">
          <a:xfrm>
            <a:off x="201298" y="1717705"/>
            <a:ext cx="2716772" cy="816303"/>
          </a:xfrm>
          <a:prstGeom prst="callout2">
            <a:avLst>
              <a:gd name="adj1" fmla="val 58300"/>
              <a:gd name="adj2" fmla="val 76056"/>
              <a:gd name="adj3" fmla="val 24273"/>
              <a:gd name="adj4" fmla="val 117173"/>
              <a:gd name="adj5" fmla="val 101361"/>
              <a:gd name="adj6" fmla="val 150120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Cumulus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ovaricus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7B15F8F5-A78C-4598-B93D-CDAD53199E8D}"/>
              </a:ext>
            </a:extLst>
          </p:cNvPr>
          <p:cNvSpPr>
            <a:spLocks/>
          </p:cNvSpPr>
          <p:nvPr/>
        </p:nvSpPr>
        <p:spPr bwMode="auto">
          <a:xfrm>
            <a:off x="108533" y="3429000"/>
            <a:ext cx="2576104" cy="641040"/>
          </a:xfrm>
          <a:prstGeom prst="callout2">
            <a:avLst>
              <a:gd name="adj1" fmla="val 39262"/>
              <a:gd name="adj2" fmla="val 83355"/>
              <a:gd name="adj3" fmla="val 24273"/>
              <a:gd name="adj4" fmla="val 117173"/>
              <a:gd name="adj5" fmla="val -46906"/>
              <a:gd name="adj6" fmla="val 164524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Pry oocyte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AF5DC5-B324-4506-8C59-DE374A2F2390}"/>
              </a:ext>
            </a:extLst>
          </p:cNvPr>
          <p:cNvSpPr txBox="1"/>
          <p:nvPr/>
        </p:nvSpPr>
        <p:spPr>
          <a:xfrm>
            <a:off x="4045763" y="1887677"/>
            <a:ext cx="10099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Antrum</a:t>
            </a: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9C353FA2-2089-46F1-8725-2A3923A6CF03}"/>
              </a:ext>
            </a:extLst>
          </p:cNvPr>
          <p:cNvSpPr>
            <a:spLocks/>
          </p:cNvSpPr>
          <p:nvPr/>
        </p:nvSpPr>
        <p:spPr bwMode="auto">
          <a:xfrm>
            <a:off x="201298" y="2726068"/>
            <a:ext cx="2576104" cy="461665"/>
          </a:xfrm>
          <a:prstGeom prst="callout2">
            <a:avLst>
              <a:gd name="adj1" fmla="val 37195"/>
              <a:gd name="adj2" fmla="val 93129"/>
              <a:gd name="adj3" fmla="val 24273"/>
              <a:gd name="adj4" fmla="val 117173"/>
              <a:gd name="adj5" fmla="val 49691"/>
              <a:gd name="adj6" fmla="val 151149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pellucida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803B132F-07CD-4794-8E17-1FBF49F53591}"/>
              </a:ext>
            </a:extLst>
          </p:cNvPr>
          <p:cNvSpPr>
            <a:spLocks/>
          </p:cNvSpPr>
          <p:nvPr/>
        </p:nvSpPr>
        <p:spPr bwMode="auto">
          <a:xfrm>
            <a:off x="271632" y="337671"/>
            <a:ext cx="2576104" cy="461665"/>
          </a:xfrm>
          <a:prstGeom prst="callout2">
            <a:avLst>
              <a:gd name="adj1" fmla="val 77382"/>
              <a:gd name="adj2" fmla="val 77696"/>
              <a:gd name="adj3" fmla="val 116130"/>
              <a:gd name="adj4" fmla="val 109457"/>
              <a:gd name="adj5" fmla="val 299427"/>
              <a:gd name="adj6" fmla="val 148577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Stratum granulosum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B48BFD-AB64-41A9-8FD0-A0B93F22BCA2}"/>
              </a:ext>
            </a:extLst>
          </p:cNvPr>
          <p:cNvSpPr txBox="1"/>
          <p:nvPr/>
        </p:nvSpPr>
        <p:spPr>
          <a:xfrm>
            <a:off x="3445565" y="574865"/>
            <a:ext cx="1152939" cy="4720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AutoShape 13">
            <a:extLst>
              <a:ext uri="{FF2B5EF4-FFF2-40B4-BE49-F238E27FC236}">
                <a16:creationId xmlns:a16="http://schemas.microsoft.com/office/drawing/2014/main" id="{8B1A70FB-E480-4641-87C9-A74E5FBFA7A5}"/>
              </a:ext>
            </a:extLst>
          </p:cNvPr>
          <p:cNvSpPr>
            <a:spLocks/>
          </p:cNvSpPr>
          <p:nvPr/>
        </p:nvSpPr>
        <p:spPr bwMode="auto">
          <a:xfrm>
            <a:off x="9615896" y="2779471"/>
            <a:ext cx="2576104" cy="414623"/>
          </a:xfrm>
          <a:prstGeom prst="callout2">
            <a:avLst>
              <a:gd name="adj1" fmla="val 48742"/>
              <a:gd name="adj2" fmla="val 5162"/>
              <a:gd name="adj3" fmla="val 57264"/>
              <a:gd name="adj4" fmla="val -6803"/>
              <a:gd name="adj5" fmla="val 10335"/>
              <a:gd name="adj6" fmla="val -1964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Theca externa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15" name="AutoShape 13">
            <a:extLst>
              <a:ext uri="{FF2B5EF4-FFF2-40B4-BE49-F238E27FC236}">
                <a16:creationId xmlns:a16="http://schemas.microsoft.com/office/drawing/2014/main" id="{F26520D9-4E0D-48A4-8BD7-C97AB5BCAE09}"/>
              </a:ext>
            </a:extLst>
          </p:cNvPr>
          <p:cNvSpPr>
            <a:spLocks/>
          </p:cNvSpPr>
          <p:nvPr/>
        </p:nvSpPr>
        <p:spPr bwMode="auto">
          <a:xfrm>
            <a:off x="9507363" y="3512454"/>
            <a:ext cx="2576104" cy="414623"/>
          </a:xfrm>
          <a:prstGeom prst="callout2">
            <a:avLst>
              <a:gd name="adj1" fmla="val 48742"/>
              <a:gd name="adj2" fmla="val 5162"/>
              <a:gd name="adj3" fmla="val 57264"/>
              <a:gd name="adj4" fmla="val -6803"/>
              <a:gd name="adj5" fmla="val -24823"/>
              <a:gd name="adj6" fmla="val -2890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Theca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FA8FB4-B4D9-4CA3-A310-FA182AAAA3D5}"/>
              </a:ext>
            </a:extLst>
          </p:cNvPr>
          <p:cNvSpPr txBox="1"/>
          <p:nvPr/>
        </p:nvSpPr>
        <p:spPr>
          <a:xfrm>
            <a:off x="5552661" y="3194094"/>
            <a:ext cx="543339" cy="4635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E9BFD9-EED9-42C1-9FDC-2DA1578C60B5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0161CE-E084-4041-8C1E-81EBE74A0E05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1446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9EF7E6-AAFD-4777-B0C4-5B68BF3D7197}"/>
              </a:ext>
            </a:extLst>
          </p:cNvPr>
          <p:cNvSpPr/>
          <p:nvPr/>
        </p:nvSpPr>
        <p:spPr>
          <a:xfrm>
            <a:off x="119269" y="304800"/>
            <a:ext cx="8362121" cy="6398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Stage of ovulation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 LH (luteinizing hormone)</a:t>
            </a:r>
            <a:endParaRPr lang="en-US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5000"/>
              </a:lnSpc>
              <a:buClr>
                <a:srgbClr val="000000"/>
              </a:buClr>
              <a:buFont typeface="Times New Roman" panose="02020603050405020304" pitchFamily="18" charset="0"/>
              <a:buChar char="-"/>
              <a:tabLst>
                <a:tab pos="0" algn="l"/>
              </a:tabLst>
            </a:pPr>
            <a:r>
              <a:rPr lang="en-US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Ruptures of the Graafian follicle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ovulation occurs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due 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25000"/>
              </a:lnSpc>
              <a:tabLst>
                <a:tab pos="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Excessive accumulation of fluid in the antrum leading to increase of the pressure inside the follicle</a:t>
            </a:r>
          </a:p>
          <a:p>
            <a:pPr marL="457200">
              <a:lnSpc>
                <a:spcPct val="125000"/>
              </a:lnSpc>
              <a:tabLst>
                <a:tab pos="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b-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capsule of the ovary is elevated, thinned and become a vascular.</a:t>
            </a:r>
          </a:p>
          <a:p>
            <a:pPr algn="ctr">
              <a:lnSpc>
                <a:spcPct val="125000"/>
              </a:lnSpc>
            </a:pP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** Results of ovulation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5000"/>
              </a:lnSpc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 Discharge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secondary oocyte and 1</a:t>
            </a:r>
            <a:r>
              <a:rPr lang="en-US" sz="22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polar body, surrounded by zona pellucida and cumulus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ovaricus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which now called </a:t>
            </a:r>
            <a:r>
              <a:rPr lang="en-US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corona radiata cells</a:t>
            </a:r>
            <a:r>
              <a:rPr lang="ar-EG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التاج المشع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B- The cavity of rupture Graafian follicle is filled by blood and is called </a:t>
            </a:r>
            <a:r>
              <a:rPr lang="en-US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hemorrhagicum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Later on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iron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deposited in the follicular cells that become yellow and called </a:t>
            </a:r>
            <a:r>
              <a:rPr lang="en-US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luteum </a:t>
            </a:r>
            <a:r>
              <a:rPr lang="ar-SA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الجسم الأصفر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 corpus luteum </a:t>
            </a:r>
            <a:r>
              <a:rPr lang="en-US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secrets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 and progesterone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267903-B453-4B9B-9D8D-53A684B640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0" t="2538" r="64634" b="45432"/>
          <a:stretch/>
        </p:blipFill>
        <p:spPr>
          <a:xfrm>
            <a:off x="8598415" y="92765"/>
            <a:ext cx="3288785" cy="636809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FC26CB1-2BC9-49DA-A0A0-166123C81A13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15C8A2-7C9C-49D8-9B96-255038C2AD37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0173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4271D5-46AF-4851-9A03-45847052B9E9}"/>
              </a:ext>
            </a:extLst>
          </p:cNvPr>
          <p:cNvSpPr/>
          <p:nvPr/>
        </p:nvSpPr>
        <p:spPr>
          <a:xfrm>
            <a:off x="106017" y="163905"/>
            <a:ext cx="11993218" cy="677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time of ovulation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571500" indent="-571500" algn="justLow">
              <a:lnSpc>
                <a:spcPct val="125000"/>
              </a:lnSpc>
              <a:buFontTx/>
              <a:buChar char="-"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about 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14</a:t>
            </a:r>
            <a:r>
              <a:rPr lang="en-US" sz="2400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day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cycle</a:t>
            </a:r>
          </a:p>
          <a:p>
            <a:pPr marL="571500" indent="-571500" algn="justLow">
              <a:lnSpc>
                <a:spcPct val="125000"/>
              </a:lnSpc>
              <a:buFontTx/>
              <a:buChar char="-"/>
            </a:pP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ovulation is characterized by: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Increased the basal body temperature </a:t>
            </a:r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36.5-37</a:t>
            </a:r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of the female by 1/2 - l Celsius.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 of the vaginal mucus secretion like egg white, stretch between your fingers (the amount varies from woman to woman).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more sensitive sense of smell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Tender of the breast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Lower abdominal pain in the side of the active ovulation</a:t>
            </a:r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 woman notice that their sex drive increases during ovulation (woman is more attracted to the male)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cervix becomes more higher, softer and more opened</a:t>
            </a:r>
          </a:p>
          <a:p>
            <a:pPr marL="742950" lvl="1" indent="-285750" algn="justLow">
              <a:lnSpc>
                <a:spcPct val="125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Elevation of 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luteinizing</a:t>
            </a: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hormone (detected in 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urine) </a:t>
            </a:r>
            <a:r>
              <a:rPr lang="en-US" sz="2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estrogen hormone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lvl="0" indent="-571500" algn="justLow">
              <a:lnSpc>
                <a:spcPct val="125000"/>
              </a:lnSpc>
              <a:buFontTx/>
              <a:buChar char="-"/>
            </a:pPr>
            <a:r>
              <a:rPr lang="en-US" sz="2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can differ from woman to woman (If you do not notice any signs, do not worry (most woman have no clue)</a:t>
            </a:r>
            <a:r>
              <a:rPr lang="en-US" sz="20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C95466-88B1-4E11-9685-D79D4242B3DD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0671A6-B748-4F49-9AD1-E8611F695A17}"/>
              </a:ext>
            </a:extLst>
          </p:cNvPr>
          <p:cNvSpPr txBox="1"/>
          <p:nvPr/>
        </p:nvSpPr>
        <p:spPr>
          <a:xfrm>
            <a:off x="11485663" y="6388411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Black" panose="020B0A040201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9722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4271D5-46AF-4851-9A03-45847052B9E9}"/>
              </a:ext>
            </a:extLst>
          </p:cNvPr>
          <p:cNvSpPr/>
          <p:nvPr/>
        </p:nvSpPr>
        <p:spPr>
          <a:xfrm>
            <a:off x="106017" y="163905"/>
            <a:ext cx="11993218" cy="6575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 Post-ovulation changes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 If the fertilization occurs: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Formation of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zygote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Low">
              <a:lnSpc>
                <a:spcPct val="12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Enlarged of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luteum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continues to secrete estrogen and progesterone hormones till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–6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month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pregnancy.</a:t>
            </a:r>
            <a:r>
              <a:rPr lang="en-US" sz="2000" b="1" dirty="0">
                <a:solidFill>
                  <a:srgbClr val="003399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After 6 months, it degenerates and </a:t>
            </a:r>
            <a:r>
              <a:rPr lang="en-US" sz="2000" b="1" dirty="0">
                <a:solidFill>
                  <a:srgbClr val="003399"/>
                </a:solidFill>
              </a:rPr>
              <a:t>its function being carried by the </a:t>
            </a:r>
            <a:r>
              <a:rPr lang="en-US" sz="2000" b="1" dirty="0">
                <a:solidFill>
                  <a:srgbClr val="FF0000"/>
                </a:solidFill>
              </a:rPr>
              <a:t>placenta</a:t>
            </a:r>
            <a:r>
              <a:rPr lang="en-US" sz="2000" b="1" dirty="0">
                <a:solidFill>
                  <a:srgbClr val="003399"/>
                </a:solidFill>
              </a:rPr>
              <a:t>.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Inhibition of further ovulation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due to inhibition of FSH by estrogen and progesterone hormones secreted from the corpus luteum.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endometrium of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uterus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becomes more vascular, thickened and its gland are filled by secretion and now called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decidua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B- If the fertilization does not occur: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The ovum has a 24-hour lifespan during which it can penetrated and fertilized by sperm, in some cases can be extended up to 48h then degenerated </a:t>
            </a: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The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luteum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continues to secrete estrogen and progesterone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10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days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then degenerated and called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albicans 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الجسم الابيض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Another ovarian cycle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begins (</a:t>
            </a: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ecrease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estrogen &amp; progesterone stimulates production of FSH).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 Spasm of the spiral arteries of the endometrium of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uterus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resulting in shedding of the endometrium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يتساقط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menstruation occurs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849BC4-BD73-48F2-AAA6-A062F9C8A72F}"/>
              </a:ext>
            </a:extLst>
          </p:cNvPr>
          <p:cNvSpPr/>
          <p:nvPr/>
        </p:nvSpPr>
        <p:spPr>
          <a:xfrm rot="20273361">
            <a:off x="-20757" y="3059420"/>
            <a:ext cx="12133951" cy="937579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5805" t="-48421" r="-5699" b="-487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7537E-CEBB-45F9-9DE0-EA725BBB79C7}"/>
              </a:ext>
            </a:extLst>
          </p:cNvPr>
          <p:cNvSpPr txBox="1"/>
          <p:nvPr/>
        </p:nvSpPr>
        <p:spPr>
          <a:xfrm>
            <a:off x="11560535" y="6246112"/>
            <a:ext cx="357809" cy="41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3618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1002</Words>
  <Application>Microsoft Office PowerPoint</Application>
  <PresentationFormat>Widescreen</PresentationFormat>
  <Paragraphs>104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Impact</vt:lpstr>
      <vt:lpstr>Symbol</vt:lpstr>
      <vt:lpstr>Times New Roman</vt:lpstr>
      <vt:lpstr>Wingdings</vt:lpstr>
      <vt:lpstr>Office Theme</vt:lpstr>
      <vt:lpstr>7_Office Theme</vt:lpstr>
      <vt:lpstr>Default Design</vt:lpstr>
      <vt:lpstr>Pixel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HOME</cp:lastModifiedBy>
  <cp:revision>39</cp:revision>
  <dcterms:created xsi:type="dcterms:W3CDTF">2018-09-15T17:41:42Z</dcterms:created>
  <dcterms:modified xsi:type="dcterms:W3CDTF">2020-02-16T20:26:05Z</dcterms:modified>
</cp:coreProperties>
</file>