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9" r:id="rId3"/>
    <p:sldId id="284" r:id="rId4"/>
    <p:sldId id="285" r:id="rId5"/>
    <p:sldId id="286" r:id="rId6"/>
    <p:sldId id="280" r:id="rId7"/>
    <p:sldId id="281" r:id="rId8"/>
    <p:sldId id="282" r:id="rId9"/>
    <p:sldId id="283" r:id="rId10"/>
    <p:sldId id="257" r:id="rId11"/>
    <p:sldId id="288" r:id="rId12"/>
    <p:sldId id="304" r:id="rId13"/>
    <p:sldId id="258" r:id="rId14"/>
    <p:sldId id="305" r:id="rId15"/>
    <p:sldId id="259" r:id="rId16"/>
    <p:sldId id="260" r:id="rId17"/>
    <p:sldId id="302" r:id="rId18"/>
    <p:sldId id="261" r:id="rId19"/>
    <p:sldId id="262" r:id="rId20"/>
    <p:sldId id="263" r:id="rId21"/>
    <p:sldId id="303" r:id="rId22"/>
    <p:sldId id="264" r:id="rId23"/>
    <p:sldId id="265" r:id="rId24"/>
    <p:sldId id="266" r:id="rId25"/>
    <p:sldId id="267" r:id="rId26"/>
    <p:sldId id="272" r:id="rId27"/>
    <p:sldId id="268" r:id="rId28"/>
    <p:sldId id="269" r:id="rId29"/>
    <p:sldId id="270" r:id="rId30"/>
    <p:sldId id="271" r:id="rId31"/>
    <p:sldId id="274" r:id="rId32"/>
    <p:sldId id="291" r:id="rId33"/>
    <p:sldId id="276" r:id="rId34"/>
    <p:sldId id="292" r:id="rId35"/>
    <p:sldId id="293" r:id="rId36"/>
    <p:sldId id="294" r:id="rId37"/>
    <p:sldId id="277" r:id="rId38"/>
    <p:sldId id="297" r:id="rId39"/>
    <p:sldId id="296" r:id="rId40"/>
    <p:sldId id="298" r:id="rId41"/>
    <p:sldId id="299" r:id="rId42"/>
    <p:sldId id="300" r:id="rId43"/>
    <p:sldId id="301" r:id="rId44"/>
    <p:sldId id="290"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00"/>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00" autoAdjust="0"/>
    <p:restoredTop sz="99821" autoAdjust="0"/>
  </p:normalViewPr>
  <p:slideViewPr>
    <p:cSldViewPr snapToGrid="0">
      <p:cViewPr varScale="1">
        <p:scale>
          <a:sx n="73" d="100"/>
          <a:sy n="73" d="100"/>
        </p:scale>
        <p:origin x="-62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D6FA08-6BA7-4D33-9360-BB827B5E954B}" type="doc">
      <dgm:prSet loTypeId="urn:microsoft.com/office/officeart/2005/8/layout/vList6" loCatId="list" qsTypeId="urn:microsoft.com/office/officeart/2005/8/quickstyle/simple1" qsCatId="simple" csTypeId="urn:microsoft.com/office/officeart/2005/8/colors/accent1_5" csCatId="accent1" phldr="1"/>
      <dgm:spPr/>
      <dgm:t>
        <a:bodyPr/>
        <a:lstStyle/>
        <a:p>
          <a:endParaRPr lang="en-US"/>
        </a:p>
      </dgm:t>
    </dgm:pt>
    <dgm:pt modelId="{81FB153B-CA37-42C4-A9C8-13FFE94ACD08}">
      <dgm:prSet phldrT="[Text]"/>
      <dgm:spPr/>
      <dgm:t>
        <a:bodyPr/>
        <a:lstStyle/>
        <a:p>
          <a:r>
            <a:rPr lang="en-US" dirty="0"/>
            <a:t>Ultrasound</a:t>
          </a:r>
        </a:p>
      </dgm:t>
    </dgm:pt>
    <dgm:pt modelId="{874A46CC-1A62-4429-9B4E-71A88262F3CE}" type="parTrans" cxnId="{D30625A8-D928-4410-9F64-E1D8EFEDDCF8}">
      <dgm:prSet/>
      <dgm:spPr/>
      <dgm:t>
        <a:bodyPr/>
        <a:lstStyle/>
        <a:p>
          <a:endParaRPr lang="en-US"/>
        </a:p>
      </dgm:t>
    </dgm:pt>
    <dgm:pt modelId="{269AAB32-AF95-4BF1-8BF0-5FF9B7C877E0}" type="sibTrans" cxnId="{D30625A8-D928-4410-9F64-E1D8EFEDDCF8}">
      <dgm:prSet/>
      <dgm:spPr/>
      <dgm:t>
        <a:bodyPr/>
        <a:lstStyle/>
        <a:p>
          <a:endParaRPr lang="en-US"/>
        </a:p>
      </dgm:t>
    </dgm:pt>
    <dgm:pt modelId="{D166AEA8-83A3-4E28-AC9A-D1BDB619FDD7}">
      <dgm:prSet phldrT="[Text]" custT="1"/>
      <dgm:spPr/>
      <dgm:t>
        <a:bodyPr/>
        <a:lstStyle/>
        <a:p>
          <a:r>
            <a:rPr lang="en-US" sz="2400" dirty="0"/>
            <a:t>It is widely available, portable, nonionizing, and its diagnostic performance is often adequate.</a:t>
          </a:r>
        </a:p>
      </dgm:t>
    </dgm:pt>
    <dgm:pt modelId="{6F25DE89-C636-4B95-9481-23E31E896103}" type="parTrans" cxnId="{E178CCE1-4384-4CA9-9ABE-ADB243EEA77E}">
      <dgm:prSet/>
      <dgm:spPr/>
      <dgm:t>
        <a:bodyPr/>
        <a:lstStyle/>
        <a:p>
          <a:endParaRPr lang="en-US"/>
        </a:p>
      </dgm:t>
    </dgm:pt>
    <dgm:pt modelId="{DD6C9D15-CC56-4873-9BF2-79EE6B77CFDF}" type="sibTrans" cxnId="{E178CCE1-4384-4CA9-9ABE-ADB243EEA77E}">
      <dgm:prSet/>
      <dgm:spPr/>
      <dgm:t>
        <a:bodyPr/>
        <a:lstStyle/>
        <a:p>
          <a:endParaRPr lang="en-US"/>
        </a:p>
      </dgm:t>
    </dgm:pt>
    <dgm:pt modelId="{21339852-23C4-4DD9-A476-42308EBB1E6B}">
      <dgm:prSet phldrT="[Text]"/>
      <dgm:spPr/>
      <dgm:t>
        <a:bodyPr/>
        <a:lstStyle/>
        <a:p>
          <a:r>
            <a:rPr lang="en-US" dirty="0"/>
            <a:t>MRI</a:t>
          </a:r>
        </a:p>
      </dgm:t>
    </dgm:pt>
    <dgm:pt modelId="{8DB8AC22-F5EB-4E11-ACEF-D6BA3218FB2D}" type="parTrans" cxnId="{314BB521-E50C-4A34-88B2-BD0E32B18B38}">
      <dgm:prSet/>
      <dgm:spPr/>
      <dgm:t>
        <a:bodyPr/>
        <a:lstStyle/>
        <a:p>
          <a:endParaRPr lang="en-US"/>
        </a:p>
      </dgm:t>
    </dgm:pt>
    <dgm:pt modelId="{F17FA90D-B7A4-44AC-9BC1-4225F0BD3C98}" type="sibTrans" cxnId="{314BB521-E50C-4A34-88B2-BD0E32B18B38}">
      <dgm:prSet/>
      <dgm:spPr/>
      <dgm:t>
        <a:bodyPr/>
        <a:lstStyle/>
        <a:p>
          <a:endParaRPr lang="en-US"/>
        </a:p>
      </dgm:t>
    </dgm:pt>
    <dgm:pt modelId="{40EA7E5D-8461-4208-BCA3-57ED99C48D26}">
      <dgm:prSet phldrT="[Text]" custT="1"/>
      <dgm:spPr/>
      <dgm:t>
        <a:bodyPr/>
        <a:lstStyle/>
        <a:p>
          <a:endParaRPr lang="en-US" sz="2400" dirty="0"/>
        </a:p>
      </dgm:t>
    </dgm:pt>
    <dgm:pt modelId="{DE9502BD-ADFF-4166-9A84-82792F86CED0}" type="parTrans" cxnId="{26B0A50D-2E28-4F32-B006-8F49A617C3EA}">
      <dgm:prSet/>
      <dgm:spPr/>
      <dgm:t>
        <a:bodyPr/>
        <a:lstStyle/>
        <a:p>
          <a:endParaRPr lang="en-US"/>
        </a:p>
      </dgm:t>
    </dgm:pt>
    <dgm:pt modelId="{ABBD3AFD-AC18-44C0-AB95-B679ABAA32F7}" type="sibTrans" cxnId="{26B0A50D-2E28-4F32-B006-8F49A617C3EA}">
      <dgm:prSet/>
      <dgm:spPr/>
      <dgm:t>
        <a:bodyPr/>
        <a:lstStyle/>
        <a:p>
          <a:endParaRPr lang="en-US"/>
        </a:p>
      </dgm:t>
    </dgm:pt>
    <dgm:pt modelId="{C7619CD0-BFB0-4D26-8112-34DBD5E8A1AD}">
      <dgm:prSet phldrT="[Text]" custT="1"/>
      <dgm:spPr/>
      <dgm:t>
        <a:bodyPr/>
        <a:lstStyle/>
        <a:p>
          <a:r>
            <a:rPr lang="en-US" sz="2000" dirty="0"/>
            <a:t>Use of MRI is preferable to CT because it avoids ionizing radiation, It is important to note that gadolinium crosses the placenta and may have potential harmful fetal effects. Therefore, the use of gadolinium generally should be avoided.</a:t>
          </a:r>
        </a:p>
      </dgm:t>
    </dgm:pt>
    <dgm:pt modelId="{1F2DE3EA-541F-4F92-BF43-D841C14BDA21}" type="parTrans" cxnId="{8EE50CE9-4804-4007-8D9E-D1DEEFD7DE9E}">
      <dgm:prSet/>
      <dgm:spPr/>
      <dgm:t>
        <a:bodyPr/>
        <a:lstStyle/>
        <a:p>
          <a:endParaRPr lang="en-US"/>
        </a:p>
      </dgm:t>
    </dgm:pt>
    <dgm:pt modelId="{85D30CE7-A084-40A1-856B-61FCD971EF63}" type="sibTrans" cxnId="{8EE50CE9-4804-4007-8D9E-D1DEEFD7DE9E}">
      <dgm:prSet/>
      <dgm:spPr/>
      <dgm:t>
        <a:bodyPr/>
        <a:lstStyle/>
        <a:p>
          <a:endParaRPr lang="en-US"/>
        </a:p>
      </dgm:t>
    </dgm:pt>
    <dgm:pt modelId="{A492B6B2-076D-42E1-A595-9E234E6C094D}" type="pres">
      <dgm:prSet presAssocID="{70D6FA08-6BA7-4D33-9360-BB827B5E954B}" presName="Name0" presStyleCnt="0">
        <dgm:presLayoutVars>
          <dgm:dir/>
          <dgm:animLvl val="lvl"/>
          <dgm:resizeHandles/>
        </dgm:presLayoutVars>
      </dgm:prSet>
      <dgm:spPr/>
      <dgm:t>
        <a:bodyPr/>
        <a:lstStyle/>
        <a:p>
          <a:pPr rtl="1"/>
          <a:endParaRPr lang="ar-JO"/>
        </a:p>
      </dgm:t>
    </dgm:pt>
    <dgm:pt modelId="{4089FFF3-1BBC-4DF6-A246-6A2690C4F335}" type="pres">
      <dgm:prSet presAssocID="{81FB153B-CA37-42C4-A9C8-13FFE94ACD08}" presName="linNode" presStyleCnt="0"/>
      <dgm:spPr/>
    </dgm:pt>
    <dgm:pt modelId="{55079D42-9A7D-40B6-A9A9-3E956390F721}" type="pres">
      <dgm:prSet presAssocID="{81FB153B-CA37-42C4-A9C8-13FFE94ACD08}" presName="parentShp" presStyleLbl="node1" presStyleIdx="0" presStyleCnt="2" custScaleX="53213">
        <dgm:presLayoutVars>
          <dgm:bulletEnabled val="1"/>
        </dgm:presLayoutVars>
      </dgm:prSet>
      <dgm:spPr/>
      <dgm:t>
        <a:bodyPr/>
        <a:lstStyle/>
        <a:p>
          <a:pPr rtl="1"/>
          <a:endParaRPr lang="ar-JO"/>
        </a:p>
      </dgm:t>
    </dgm:pt>
    <dgm:pt modelId="{CA6DF7FD-C339-4DA5-B782-49D105003CDA}" type="pres">
      <dgm:prSet presAssocID="{81FB153B-CA37-42C4-A9C8-13FFE94ACD08}" presName="childShp" presStyleLbl="bgAccFollowNode1" presStyleIdx="0" presStyleCnt="2">
        <dgm:presLayoutVars>
          <dgm:bulletEnabled val="1"/>
        </dgm:presLayoutVars>
      </dgm:prSet>
      <dgm:spPr/>
      <dgm:t>
        <a:bodyPr/>
        <a:lstStyle/>
        <a:p>
          <a:pPr rtl="1"/>
          <a:endParaRPr lang="ar-JO"/>
        </a:p>
      </dgm:t>
    </dgm:pt>
    <dgm:pt modelId="{F5E359DF-4CEA-40E2-ACEF-F35B3CDFED48}" type="pres">
      <dgm:prSet presAssocID="{269AAB32-AF95-4BF1-8BF0-5FF9B7C877E0}" presName="spacing" presStyleCnt="0"/>
      <dgm:spPr/>
    </dgm:pt>
    <dgm:pt modelId="{25202433-E516-4535-807D-988A07A61596}" type="pres">
      <dgm:prSet presAssocID="{21339852-23C4-4DD9-A476-42308EBB1E6B}" presName="linNode" presStyleCnt="0"/>
      <dgm:spPr/>
    </dgm:pt>
    <dgm:pt modelId="{B5B84D64-3A30-4927-AC8A-1D2679E35A92}" type="pres">
      <dgm:prSet presAssocID="{21339852-23C4-4DD9-A476-42308EBB1E6B}" presName="parentShp" presStyleLbl="node1" presStyleIdx="1" presStyleCnt="2" custScaleX="55584">
        <dgm:presLayoutVars>
          <dgm:bulletEnabled val="1"/>
        </dgm:presLayoutVars>
      </dgm:prSet>
      <dgm:spPr/>
      <dgm:t>
        <a:bodyPr/>
        <a:lstStyle/>
        <a:p>
          <a:pPr rtl="1"/>
          <a:endParaRPr lang="ar-JO"/>
        </a:p>
      </dgm:t>
    </dgm:pt>
    <dgm:pt modelId="{BB97A80B-53E6-45D5-9C6F-641023C050EE}" type="pres">
      <dgm:prSet presAssocID="{21339852-23C4-4DD9-A476-42308EBB1E6B}" presName="childShp" presStyleLbl="bgAccFollowNode1" presStyleIdx="1" presStyleCnt="2">
        <dgm:presLayoutVars>
          <dgm:bulletEnabled val="1"/>
        </dgm:presLayoutVars>
      </dgm:prSet>
      <dgm:spPr/>
      <dgm:t>
        <a:bodyPr/>
        <a:lstStyle/>
        <a:p>
          <a:pPr rtl="1"/>
          <a:endParaRPr lang="ar-JO"/>
        </a:p>
      </dgm:t>
    </dgm:pt>
  </dgm:ptLst>
  <dgm:cxnLst>
    <dgm:cxn modelId="{8EE50CE9-4804-4007-8D9E-D1DEEFD7DE9E}" srcId="{21339852-23C4-4DD9-A476-42308EBB1E6B}" destId="{C7619CD0-BFB0-4D26-8112-34DBD5E8A1AD}" srcOrd="0" destOrd="0" parTransId="{1F2DE3EA-541F-4F92-BF43-D841C14BDA21}" sibTransId="{85D30CE7-A084-40A1-856B-61FCD971EF63}"/>
    <dgm:cxn modelId="{D30625A8-D928-4410-9F64-E1D8EFEDDCF8}" srcId="{70D6FA08-6BA7-4D33-9360-BB827B5E954B}" destId="{81FB153B-CA37-42C4-A9C8-13FFE94ACD08}" srcOrd="0" destOrd="0" parTransId="{874A46CC-1A62-4429-9B4E-71A88262F3CE}" sibTransId="{269AAB32-AF95-4BF1-8BF0-5FF9B7C877E0}"/>
    <dgm:cxn modelId="{AE3435C7-9BE2-4888-95E6-6FBC83FB70EE}" type="presOf" srcId="{81FB153B-CA37-42C4-A9C8-13FFE94ACD08}" destId="{55079D42-9A7D-40B6-A9A9-3E956390F721}" srcOrd="0" destOrd="0" presId="urn:microsoft.com/office/officeart/2005/8/layout/vList6"/>
    <dgm:cxn modelId="{E178CCE1-4384-4CA9-9ABE-ADB243EEA77E}" srcId="{81FB153B-CA37-42C4-A9C8-13FFE94ACD08}" destId="{D166AEA8-83A3-4E28-AC9A-D1BDB619FDD7}" srcOrd="1" destOrd="0" parTransId="{6F25DE89-C636-4B95-9481-23E31E896103}" sibTransId="{DD6C9D15-CC56-4873-9BF2-79EE6B77CFDF}"/>
    <dgm:cxn modelId="{F7ABAD8C-EDFD-4761-BC7D-A9B8862363CE}" type="presOf" srcId="{70D6FA08-6BA7-4D33-9360-BB827B5E954B}" destId="{A492B6B2-076D-42E1-A595-9E234E6C094D}" srcOrd="0" destOrd="0" presId="urn:microsoft.com/office/officeart/2005/8/layout/vList6"/>
    <dgm:cxn modelId="{26B0A50D-2E28-4F32-B006-8F49A617C3EA}" srcId="{81FB153B-CA37-42C4-A9C8-13FFE94ACD08}" destId="{40EA7E5D-8461-4208-BCA3-57ED99C48D26}" srcOrd="0" destOrd="0" parTransId="{DE9502BD-ADFF-4166-9A84-82792F86CED0}" sibTransId="{ABBD3AFD-AC18-44C0-AB95-B679ABAA32F7}"/>
    <dgm:cxn modelId="{91ADE2BE-DE1B-4D77-8872-BDAC90D59270}" type="presOf" srcId="{40EA7E5D-8461-4208-BCA3-57ED99C48D26}" destId="{CA6DF7FD-C339-4DA5-B782-49D105003CDA}" srcOrd="0" destOrd="0" presId="urn:microsoft.com/office/officeart/2005/8/layout/vList6"/>
    <dgm:cxn modelId="{F4539E1C-04DD-4133-9693-6E1AF93852A1}" type="presOf" srcId="{21339852-23C4-4DD9-A476-42308EBB1E6B}" destId="{B5B84D64-3A30-4927-AC8A-1D2679E35A92}" srcOrd="0" destOrd="0" presId="urn:microsoft.com/office/officeart/2005/8/layout/vList6"/>
    <dgm:cxn modelId="{566FF22B-2818-4B06-82F0-E47B19857BFC}" type="presOf" srcId="{C7619CD0-BFB0-4D26-8112-34DBD5E8A1AD}" destId="{BB97A80B-53E6-45D5-9C6F-641023C050EE}" srcOrd="0" destOrd="0" presId="urn:microsoft.com/office/officeart/2005/8/layout/vList6"/>
    <dgm:cxn modelId="{A2AA4407-0B86-4ABA-8D85-D5F2CE1DE4D3}" type="presOf" srcId="{D166AEA8-83A3-4E28-AC9A-D1BDB619FDD7}" destId="{CA6DF7FD-C339-4DA5-B782-49D105003CDA}" srcOrd="0" destOrd="1" presId="urn:microsoft.com/office/officeart/2005/8/layout/vList6"/>
    <dgm:cxn modelId="{314BB521-E50C-4A34-88B2-BD0E32B18B38}" srcId="{70D6FA08-6BA7-4D33-9360-BB827B5E954B}" destId="{21339852-23C4-4DD9-A476-42308EBB1E6B}" srcOrd="1" destOrd="0" parTransId="{8DB8AC22-F5EB-4E11-ACEF-D6BA3218FB2D}" sibTransId="{F17FA90D-B7A4-44AC-9BC1-4225F0BD3C98}"/>
    <dgm:cxn modelId="{A1E2AFE8-B12C-4785-B201-9867C87DF008}" type="presParOf" srcId="{A492B6B2-076D-42E1-A595-9E234E6C094D}" destId="{4089FFF3-1BBC-4DF6-A246-6A2690C4F335}" srcOrd="0" destOrd="0" presId="urn:microsoft.com/office/officeart/2005/8/layout/vList6"/>
    <dgm:cxn modelId="{59C0585D-1C37-44D5-88F0-A74C8D53B856}" type="presParOf" srcId="{4089FFF3-1BBC-4DF6-A246-6A2690C4F335}" destId="{55079D42-9A7D-40B6-A9A9-3E956390F721}" srcOrd="0" destOrd="0" presId="urn:microsoft.com/office/officeart/2005/8/layout/vList6"/>
    <dgm:cxn modelId="{74CA3593-DCF5-43FC-8BAE-8F5AA5FDDC77}" type="presParOf" srcId="{4089FFF3-1BBC-4DF6-A246-6A2690C4F335}" destId="{CA6DF7FD-C339-4DA5-B782-49D105003CDA}" srcOrd="1" destOrd="0" presId="urn:microsoft.com/office/officeart/2005/8/layout/vList6"/>
    <dgm:cxn modelId="{27B33DE2-6D08-4710-A53B-9D6EC54026FD}" type="presParOf" srcId="{A492B6B2-076D-42E1-A595-9E234E6C094D}" destId="{F5E359DF-4CEA-40E2-ACEF-F35B3CDFED48}" srcOrd="1" destOrd="0" presId="urn:microsoft.com/office/officeart/2005/8/layout/vList6"/>
    <dgm:cxn modelId="{B0F674BE-2790-4E5B-B15D-D2D6754D9461}" type="presParOf" srcId="{A492B6B2-076D-42E1-A595-9E234E6C094D}" destId="{25202433-E516-4535-807D-988A07A61596}" srcOrd="2" destOrd="0" presId="urn:microsoft.com/office/officeart/2005/8/layout/vList6"/>
    <dgm:cxn modelId="{8BB38D4A-C26C-4C80-8E78-4B9608C48380}" type="presParOf" srcId="{25202433-E516-4535-807D-988A07A61596}" destId="{B5B84D64-3A30-4927-AC8A-1D2679E35A92}" srcOrd="0" destOrd="0" presId="urn:microsoft.com/office/officeart/2005/8/layout/vList6"/>
    <dgm:cxn modelId="{A237552C-BF5B-4DF2-A9BD-6ADEB4A835B3}" type="presParOf" srcId="{25202433-E516-4535-807D-988A07A61596}" destId="{BB97A80B-53E6-45D5-9C6F-641023C050EE}"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E99914-735F-439C-BB46-304F02D3C7F8}" type="doc">
      <dgm:prSet loTypeId="urn:microsoft.com/office/officeart/2005/8/layout/orgChart1" loCatId="hierarchy" qsTypeId="urn:microsoft.com/office/officeart/2005/8/quickstyle/simple1" qsCatId="simple" csTypeId="urn:microsoft.com/office/officeart/2005/8/colors/accent2_4" csCatId="accent2" phldr="1"/>
      <dgm:spPr/>
      <dgm:t>
        <a:bodyPr/>
        <a:lstStyle/>
        <a:p>
          <a:endParaRPr lang="en-US"/>
        </a:p>
      </dgm:t>
    </dgm:pt>
    <dgm:pt modelId="{790F4814-BF1D-497D-8DEB-EC6BDA4248E5}">
      <dgm:prSet phldrT="[Text]"/>
      <dgm:spPr/>
      <dgm:t>
        <a:bodyPr/>
        <a:lstStyle/>
        <a:p>
          <a:r>
            <a:rPr lang="en-US" dirty="0"/>
            <a:t>Abdominal pain in pregnancy</a:t>
          </a:r>
        </a:p>
      </dgm:t>
    </dgm:pt>
    <dgm:pt modelId="{43C3DF47-C704-4338-8597-B55A0B969144}" type="parTrans" cxnId="{550FAC35-C7E7-4EFC-9B1A-F5626DB4F33C}">
      <dgm:prSet/>
      <dgm:spPr/>
      <dgm:t>
        <a:bodyPr/>
        <a:lstStyle/>
        <a:p>
          <a:endParaRPr lang="en-US"/>
        </a:p>
      </dgm:t>
    </dgm:pt>
    <dgm:pt modelId="{C44673C8-543A-4D31-9438-AB9ECAEAE8F8}" type="sibTrans" cxnId="{550FAC35-C7E7-4EFC-9B1A-F5626DB4F33C}">
      <dgm:prSet/>
      <dgm:spPr/>
      <dgm:t>
        <a:bodyPr/>
        <a:lstStyle/>
        <a:p>
          <a:endParaRPr lang="en-US"/>
        </a:p>
      </dgm:t>
    </dgm:pt>
    <dgm:pt modelId="{90F3B67D-C617-4D59-A18E-7995F87DFEC2}">
      <dgm:prSet phldrT="[Text]"/>
      <dgm:spPr/>
      <dgm:t>
        <a:bodyPr/>
        <a:lstStyle/>
        <a:p>
          <a:r>
            <a:rPr lang="en-US" dirty="0"/>
            <a:t>Obstetrical</a:t>
          </a:r>
          <a:r>
            <a:rPr lang="en-GB" dirty="0"/>
            <a:t> &amp; </a:t>
          </a:r>
          <a:r>
            <a:rPr lang="en-GB" dirty="0" err="1"/>
            <a:t>Gynecological</a:t>
          </a:r>
          <a:r>
            <a:rPr lang="en-US" dirty="0"/>
            <a:t> </a:t>
          </a:r>
        </a:p>
      </dgm:t>
    </dgm:pt>
    <dgm:pt modelId="{730D632A-EF34-41D8-A5C2-2374E6E96A56}" type="parTrans" cxnId="{C5E56EE2-1AB6-49B1-A933-470FA7086101}">
      <dgm:prSet/>
      <dgm:spPr/>
      <dgm:t>
        <a:bodyPr/>
        <a:lstStyle/>
        <a:p>
          <a:endParaRPr lang="en-US"/>
        </a:p>
      </dgm:t>
    </dgm:pt>
    <dgm:pt modelId="{02CE87BF-C6D4-4C00-A886-BCD8247A804F}" type="sibTrans" cxnId="{C5E56EE2-1AB6-49B1-A933-470FA7086101}">
      <dgm:prSet/>
      <dgm:spPr/>
      <dgm:t>
        <a:bodyPr/>
        <a:lstStyle/>
        <a:p>
          <a:endParaRPr lang="en-US"/>
        </a:p>
      </dgm:t>
    </dgm:pt>
    <dgm:pt modelId="{8D54FC26-9015-430F-99C3-8EA4BB210916}">
      <dgm:prSet phldrT="[Text]"/>
      <dgm:spPr/>
      <dgm:t>
        <a:bodyPr/>
        <a:lstStyle/>
        <a:p>
          <a:r>
            <a:rPr lang="en-US" dirty="0" err="1"/>
            <a:t>Non-Obst</a:t>
          </a:r>
          <a:r>
            <a:rPr lang="en-GB" dirty="0" err="1"/>
            <a:t>etrical</a:t>
          </a:r>
          <a:r>
            <a:rPr lang="en-GB" dirty="0"/>
            <a:t> (Medical-Surgical)</a:t>
          </a:r>
          <a:endParaRPr lang="en-US" dirty="0"/>
        </a:p>
      </dgm:t>
    </dgm:pt>
    <dgm:pt modelId="{DAEE07C2-2F0C-43EA-A242-ED873ACD10D2}" type="parTrans" cxnId="{513AD3D7-4030-4C44-862D-DA842B3AF8B5}">
      <dgm:prSet/>
      <dgm:spPr/>
      <dgm:t>
        <a:bodyPr/>
        <a:lstStyle/>
        <a:p>
          <a:endParaRPr lang="en-US"/>
        </a:p>
      </dgm:t>
    </dgm:pt>
    <dgm:pt modelId="{57473D51-BEE1-457F-AAC2-FA3D7CD0CA6F}" type="sibTrans" cxnId="{513AD3D7-4030-4C44-862D-DA842B3AF8B5}">
      <dgm:prSet/>
      <dgm:spPr/>
      <dgm:t>
        <a:bodyPr/>
        <a:lstStyle/>
        <a:p>
          <a:endParaRPr lang="en-US"/>
        </a:p>
      </dgm:t>
    </dgm:pt>
    <dgm:pt modelId="{12D7E0BE-199B-417B-AA61-6C5D4002BD42}">
      <dgm:prSet/>
      <dgm:spPr/>
      <dgm:t>
        <a:bodyPr/>
        <a:lstStyle/>
        <a:p>
          <a:r>
            <a:rPr lang="en-US" dirty="0"/>
            <a:t> Intestinal Obstruction</a:t>
          </a:r>
        </a:p>
      </dgm:t>
    </dgm:pt>
    <dgm:pt modelId="{22B97C04-EA64-44C3-BE93-3C8E2FB4B1DE}" type="parTrans" cxnId="{D882E8FA-2577-44E0-B727-59F4F5517DD1}">
      <dgm:prSet/>
      <dgm:spPr/>
      <dgm:t>
        <a:bodyPr/>
        <a:lstStyle/>
        <a:p>
          <a:endParaRPr lang="en-US"/>
        </a:p>
      </dgm:t>
    </dgm:pt>
    <dgm:pt modelId="{6497A062-B140-488A-A6DD-70A25AD4B923}" type="sibTrans" cxnId="{D882E8FA-2577-44E0-B727-59F4F5517DD1}">
      <dgm:prSet/>
      <dgm:spPr/>
      <dgm:t>
        <a:bodyPr/>
        <a:lstStyle/>
        <a:p>
          <a:endParaRPr lang="en-US"/>
        </a:p>
      </dgm:t>
    </dgm:pt>
    <dgm:pt modelId="{C184456E-68C1-4E02-8485-6335B8521E0B}">
      <dgm:prSet/>
      <dgm:spPr/>
      <dgm:t>
        <a:bodyPr/>
        <a:lstStyle/>
        <a:p>
          <a:r>
            <a:rPr lang="en-US" dirty="0" err="1"/>
            <a:t>Cholecystitis</a:t>
          </a:r>
          <a:endParaRPr lang="en-US" dirty="0"/>
        </a:p>
      </dgm:t>
    </dgm:pt>
    <dgm:pt modelId="{BA04C7C8-D059-4D4F-804E-EA859E441695}" type="parTrans" cxnId="{8E1D0AA4-6B29-46BA-B7A1-B0C24B77E254}">
      <dgm:prSet/>
      <dgm:spPr/>
      <dgm:t>
        <a:bodyPr/>
        <a:lstStyle/>
        <a:p>
          <a:endParaRPr lang="en-US"/>
        </a:p>
      </dgm:t>
    </dgm:pt>
    <dgm:pt modelId="{895E0BD7-7793-4440-A177-A1F5159B9B61}" type="sibTrans" cxnId="{8E1D0AA4-6B29-46BA-B7A1-B0C24B77E254}">
      <dgm:prSet/>
      <dgm:spPr/>
      <dgm:t>
        <a:bodyPr/>
        <a:lstStyle/>
        <a:p>
          <a:endParaRPr lang="en-US"/>
        </a:p>
      </dgm:t>
    </dgm:pt>
    <dgm:pt modelId="{8C87D3CB-B1F9-439A-B0E9-653724DD1671}">
      <dgm:prSet/>
      <dgm:spPr/>
      <dgm:t>
        <a:bodyPr/>
        <a:lstStyle/>
        <a:p>
          <a:r>
            <a:rPr lang="en-US" dirty="0"/>
            <a:t>Appendicitis</a:t>
          </a:r>
        </a:p>
      </dgm:t>
    </dgm:pt>
    <dgm:pt modelId="{0BE3DC82-922B-4EBB-904D-3D13DB58F708}" type="parTrans" cxnId="{1C894F1D-853A-4ED2-BC16-D9D50E45D0D0}">
      <dgm:prSet/>
      <dgm:spPr/>
      <dgm:t>
        <a:bodyPr/>
        <a:lstStyle/>
        <a:p>
          <a:endParaRPr lang="en-US"/>
        </a:p>
      </dgm:t>
    </dgm:pt>
    <dgm:pt modelId="{C680F5AD-F8AC-40E3-8C2D-6E1068C8E9BC}" type="sibTrans" cxnId="{1C894F1D-853A-4ED2-BC16-D9D50E45D0D0}">
      <dgm:prSet/>
      <dgm:spPr/>
      <dgm:t>
        <a:bodyPr/>
        <a:lstStyle/>
        <a:p>
          <a:endParaRPr lang="en-US"/>
        </a:p>
      </dgm:t>
    </dgm:pt>
    <dgm:pt modelId="{7390D083-213C-4BB3-9BA2-F40FDDC263F8}">
      <dgm:prSet/>
      <dgm:spPr/>
      <dgm:t>
        <a:bodyPr/>
        <a:lstStyle/>
        <a:p>
          <a:r>
            <a:rPr lang="en-US" dirty="0"/>
            <a:t>Pancreatitis</a:t>
          </a:r>
        </a:p>
      </dgm:t>
    </dgm:pt>
    <dgm:pt modelId="{E2834C9E-2EB8-47AB-92E9-501F782D5212}" type="parTrans" cxnId="{B68A5B79-628F-4257-A8BA-C624D4A551FC}">
      <dgm:prSet/>
      <dgm:spPr/>
      <dgm:t>
        <a:bodyPr/>
        <a:lstStyle/>
        <a:p>
          <a:endParaRPr lang="en-US"/>
        </a:p>
      </dgm:t>
    </dgm:pt>
    <dgm:pt modelId="{D23138EA-7D92-4638-9CBB-3DCC898BB69C}" type="sibTrans" cxnId="{B68A5B79-628F-4257-A8BA-C624D4A551FC}">
      <dgm:prSet/>
      <dgm:spPr/>
      <dgm:t>
        <a:bodyPr/>
        <a:lstStyle/>
        <a:p>
          <a:endParaRPr lang="en-US"/>
        </a:p>
      </dgm:t>
    </dgm:pt>
    <dgm:pt modelId="{99DB0DB0-4EE5-4CEC-983A-0D6A33D67BC8}">
      <dgm:prSet/>
      <dgm:spPr/>
      <dgm:t>
        <a:bodyPr/>
        <a:lstStyle/>
        <a:p>
          <a:r>
            <a:rPr lang="en-US" dirty="0"/>
            <a:t>First half of </a:t>
          </a:r>
          <a:r>
            <a:rPr lang="en-US" dirty="0" err="1"/>
            <a:t>preg</a:t>
          </a:r>
          <a:r>
            <a:rPr lang="en-US" dirty="0"/>
            <a:t>.</a:t>
          </a:r>
        </a:p>
      </dgm:t>
    </dgm:pt>
    <dgm:pt modelId="{6EA26F3C-D71C-45AF-9023-C9CF4F5F620F}" type="parTrans" cxnId="{61639A6D-AB5C-4CAE-86E2-F00592227DB7}">
      <dgm:prSet/>
      <dgm:spPr/>
      <dgm:t>
        <a:bodyPr/>
        <a:lstStyle/>
        <a:p>
          <a:endParaRPr lang="en-US"/>
        </a:p>
      </dgm:t>
    </dgm:pt>
    <dgm:pt modelId="{77C6A5CD-A7B8-4D5B-A89E-83D6789ECDEB}" type="sibTrans" cxnId="{61639A6D-AB5C-4CAE-86E2-F00592227DB7}">
      <dgm:prSet/>
      <dgm:spPr/>
      <dgm:t>
        <a:bodyPr/>
        <a:lstStyle/>
        <a:p>
          <a:endParaRPr lang="en-US"/>
        </a:p>
      </dgm:t>
    </dgm:pt>
    <dgm:pt modelId="{6237AF0D-DDC5-4924-AFCE-5423297F6A11}">
      <dgm:prSet/>
      <dgm:spPr/>
      <dgm:t>
        <a:bodyPr/>
        <a:lstStyle/>
        <a:p>
          <a:r>
            <a:rPr lang="en-US" dirty="0"/>
            <a:t>Second half</a:t>
          </a:r>
        </a:p>
      </dgm:t>
    </dgm:pt>
    <dgm:pt modelId="{54EEE3D7-0CF7-44EE-BF44-D26ED9114EB6}" type="parTrans" cxnId="{67EA7862-8F3F-4378-9CEA-5C24E1F94F65}">
      <dgm:prSet/>
      <dgm:spPr/>
      <dgm:t>
        <a:bodyPr/>
        <a:lstStyle/>
        <a:p>
          <a:endParaRPr lang="en-US"/>
        </a:p>
      </dgm:t>
    </dgm:pt>
    <dgm:pt modelId="{7619B91A-CC57-4858-AD67-68C19C8165B8}" type="sibTrans" cxnId="{67EA7862-8F3F-4378-9CEA-5C24E1F94F65}">
      <dgm:prSet/>
      <dgm:spPr/>
      <dgm:t>
        <a:bodyPr/>
        <a:lstStyle/>
        <a:p>
          <a:endParaRPr lang="en-US"/>
        </a:p>
      </dgm:t>
    </dgm:pt>
    <dgm:pt modelId="{01BC0F8F-60C5-4065-BA4E-81D6C081423D}">
      <dgm:prSet/>
      <dgm:spPr/>
      <dgm:t>
        <a:bodyPr/>
        <a:lstStyle/>
        <a:p>
          <a:r>
            <a:rPr lang="en-US" dirty="0"/>
            <a:t>Any time in </a:t>
          </a:r>
          <a:r>
            <a:rPr lang="en-US" dirty="0" err="1"/>
            <a:t>preg</a:t>
          </a:r>
          <a:r>
            <a:rPr lang="en-US" dirty="0"/>
            <a:t>.</a:t>
          </a:r>
        </a:p>
      </dgm:t>
    </dgm:pt>
    <dgm:pt modelId="{502934B0-6CD7-4E2E-A2A1-CC971D26A32E}" type="parTrans" cxnId="{28C20A2F-F824-4DCB-978F-CDA857FF7A20}">
      <dgm:prSet/>
      <dgm:spPr/>
      <dgm:t>
        <a:bodyPr/>
        <a:lstStyle/>
        <a:p>
          <a:endParaRPr lang="en-US"/>
        </a:p>
      </dgm:t>
    </dgm:pt>
    <dgm:pt modelId="{94E7E103-B7F9-42A2-BDF9-2A340E6226D5}" type="sibTrans" cxnId="{28C20A2F-F824-4DCB-978F-CDA857FF7A20}">
      <dgm:prSet/>
      <dgm:spPr/>
      <dgm:t>
        <a:bodyPr/>
        <a:lstStyle/>
        <a:p>
          <a:endParaRPr lang="en-US"/>
        </a:p>
      </dgm:t>
    </dgm:pt>
    <dgm:pt modelId="{53095CA6-B48F-4ECA-AC5C-E9226F29A39F}">
      <dgm:prSet/>
      <dgm:spPr/>
      <dgm:t>
        <a:bodyPr/>
        <a:lstStyle/>
        <a:p>
          <a:r>
            <a:rPr lang="en-US" dirty="0"/>
            <a:t>Miscarriage</a:t>
          </a:r>
        </a:p>
      </dgm:t>
    </dgm:pt>
    <dgm:pt modelId="{F04FC26A-96A2-4A52-B5E9-CD575ECDC767}" type="parTrans" cxnId="{968B3034-5316-4E18-AC10-04056AD0C7D5}">
      <dgm:prSet/>
      <dgm:spPr/>
      <dgm:t>
        <a:bodyPr/>
        <a:lstStyle/>
        <a:p>
          <a:endParaRPr lang="en-US"/>
        </a:p>
      </dgm:t>
    </dgm:pt>
    <dgm:pt modelId="{E280BE31-77D4-4B7D-84FA-4E5822DA0A24}" type="sibTrans" cxnId="{968B3034-5316-4E18-AC10-04056AD0C7D5}">
      <dgm:prSet/>
      <dgm:spPr/>
      <dgm:t>
        <a:bodyPr/>
        <a:lstStyle/>
        <a:p>
          <a:endParaRPr lang="en-US"/>
        </a:p>
      </dgm:t>
    </dgm:pt>
    <dgm:pt modelId="{72BAEA75-BCE1-4BC3-8A55-4440C16194BC}">
      <dgm:prSet/>
      <dgm:spPr/>
      <dgm:t>
        <a:bodyPr/>
        <a:lstStyle/>
        <a:p>
          <a:r>
            <a:rPr lang="en-US" dirty="0"/>
            <a:t>Ectopic</a:t>
          </a:r>
        </a:p>
      </dgm:t>
    </dgm:pt>
    <dgm:pt modelId="{C61BD7A3-C412-44E5-B523-E9774054B0B9}" type="parTrans" cxnId="{A3B2CAFD-385A-41B5-B97A-6A161B0BD9A0}">
      <dgm:prSet/>
      <dgm:spPr/>
      <dgm:t>
        <a:bodyPr/>
        <a:lstStyle/>
        <a:p>
          <a:endParaRPr lang="en-US"/>
        </a:p>
      </dgm:t>
    </dgm:pt>
    <dgm:pt modelId="{6DDD0788-362D-44E7-8C3B-A97D99653170}" type="sibTrans" cxnId="{A3B2CAFD-385A-41B5-B97A-6A161B0BD9A0}">
      <dgm:prSet/>
      <dgm:spPr/>
      <dgm:t>
        <a:bodyPr/>
        <a:lstStyle/>
        <a:p>
          <a:endParaRPr lang="en-US"/>
        </a:p>
      </dgm:t>
    </dgm:pt>
    <dgm:pt modelId="{8BCED4AC-D9B7-4F42-A076-4A3F4D006B37}">
      <dgm:prSet/>
      <dgm:spPr/>
      <dgm:t>
        <a:bodyPr/>
        <a:lstStyle/>
        <a:p>
          <a:r>
            <a:rPr lang="en-US" dirty="0"/>
            <a:t>Constipation</a:t>
          </a:r>
        </a:p>
      </dgm:t>
    </dgm:pt>
    <dgm:pt modelId="{2D21B5B7-69D1-4ED7-B07B-FFE580568D93}" type="parTrans" cxnId="{5891F7CE-202B-49CF-B763-4F0EF1B44335}">
      <dgm:prSet/>
      <dgm:spPr/>
      <dgm:t>
        <a:bodyPr/>
        <a:lstStyle/>
        <a:p>
          <a:endParaRPr lang="en-US"/>
        </a:p>
      </dgm:t>
    </dgm:pt>
    <dgm:pt modelId="{B172B80A-7333-4BA8-BB91-8C6F849E6496}" type="sibTrans" cxnId="{5891F7CE-202B-49CF-B763-4F0EF1B44335}">
      <dgm:prSet/>
      <dgm:spPr/>
      <dgm:t>
        <a:bodyPr/>
        <a:lstStyle/>
        <a:p>
          <a:endParaRPr lang="en-US"/>
        </a:p>
      </dgm:t>
    </dgm:pt>
    <dgm:pt modelId="{B4C775E4-30A9-40DD-88FA-081AA1FDA23D}">
      <dgm:prSet/>
      <dgm:spPr/>
      <dgm:t>
        <a:bodyPr/>
        <a:lstStyle/>
        <a:p>
          <a:r>
            <a:rPr lang="en-US" dirty="0"/>
            <a:t>Round Ligament pain</a:t>
          </a:r>
        </a:p>
      </dgm:t>
    </dgm:pt>
    <dgm:pt modelId="{69AD14E5-0E3F-434D-A214-CDC420B0BBAB}" type="parTrans" cxnId="{A1D1DE5E-DDFE-405F-8F5A-EE7EC3F9BE1F}">
      <dgm:prSet/>
      <dgm:spPr/>
      <dgm:t>
        <a:bodyPr/>
        <a:lstStyle/>
        <a:p>
          <a:endParaRPr lang="en-US"/>
        </a:p>
      </dgm:t>
    </dgm:pt>
    <dgm:pt modelId="{10262917-C088-4E1E-977E-5962724072E3}" type="sibTrans" cxnId="{A1D1DE5E-DDFE-405F-8F5A-EE7EC3F9BE1F}">
      <dgm:prSet/>
      <dgm:spPr/>
      <dgm:t>
        <a:bodyPr/>
        <a:lstStyle/>
        <a:p>
          <a:endParaRPr lang="en-US"/>
        </a:p>
      </dgm:t>
    </dgm:pt>
    <dgm:pt modelId="{F5B5F4CD-07AE-4CD2-A513-60C0DB389912}">
      <dgm:prSet/>
      <dgm:spPr/>
      <dgm:t>
        <a:bodyPr/>
        <a:lstStyle/>
        <a:p>
          <a:r>
            <a:rPr lang="en-US" dirty="0"/>
            <a:t>Placental Abruption</a:t>
          </a:r>
        </a:p>
      </dgm:t>
    </dgm:pt>
    <dgm:pt modelId="{AA29DD21-F9CA-4548-B044-CBB4B2C815AF}" type="parTrans" cxnId="{1513491C-15D9-4AFF-B66F-D4DE74168584}">
      <dgm:prSet/>
      <dgm:spPr/>
      <dgm:t>
        <a:bodyPr/>
        <a:lstStyle/>
        <a:p>
          <a:endParaRPr lang="en-US"/>
        </a:p>
      </dgm:t>
    </dgm:pt>
    <dgm:pt modelId="{153562AE-F14F-400F-8C22-81CE5D48A124}" type="sibTrans" cxnId="{1513491C-15D9-4AFF-B66F-D4DE74168584}">
      <dgm:prSet/>
      <dgm:spPr/>
      <dgm:t>
        <a:bodyPr/>
        <a:lstStyle/>
        <a:p>
          <a:endParaRPr lang="en-US"/>
        </a:p>
      </dgm:t>
    </dgm:pt>
    <dgm:pt modelId="{57F2ABBE-7DD7-4CAC-883F-F2E1A676B819}">
      <dgm:prSet/>
      <dgm:spPr/>
      <dgm:t>
        <a:bodyPr/>
        <a:lstStyle/>
        <a:p>
          <a:r>
            <a:rPr lang="en-US" dirty="0" err="1"/>
            <a:t>Preg</a:t>
          </a:r>
          <a:r>
            <a:rPr lang="en-US" dirty="0"/>
            <a:t>. Related Liver ds.(PET, HELLP,  Acute Fatty Liver</a:t>
          </a:r>
        </a:p>
      </dgm:t>
    </dgm:pt>
    <dgm:pt modelId="{322909BB-BD22-4F05-A6A2-D75431FAC6BA}" type="parTrans" cxnId="{F165FFAA-8620-47EF-8F6B-C98D3D2F5C8B}">
      <dgm:prSet/>
      <dgm:spPr/>
      <dgm:t>
        <a:bodyPr/>
        <a:lstStyle/>
        <a:p>
          <a:endParaRPr lang="en-US"/>
        </a:p>
      </dgm:t>
    </dgm:pt>
    <dgm:pt modelId="{8CBF8A73-4DA5-4249-A956-C3B77B57E1F1}" type="sibTrans" cxnId="{F165FFAA-8620-47EF-8F6B-C98D3D2F5C8B}">
      <dgm:prSet/>
      <dgm:spPr/>
      <dgm:t>
        <a:bodyPr/>
        <a:lstStyle/>
        <a:p>
          <a:endParaRPr lang="en-US"/>
        </a:p>
      </dgm:t>
    </dgm:pt>
    <dgm:pt modelId="{190ACECD-2327-4180-A407-90475486C034}">
      <dgm:prSet/>
      <dgm:spPr/>
      <dgm:t>
        <a:bodyPr/>
        <a:lstStyle/>
        <a:p>
          <a:r>
            <a:rPr lang="en-US" dirty="0"/>
            <a:t>Labor</a:t>
          </a:r>
        </a:p>
      </dgm:t>
    </dgm:pt>
    <dgm:pt modelId="{C5CC02C8-048E-480F-B723-D6FD52E63674}" type="parTrans" cxnId="{F0970681-A3D1-40CF-8115-D272F255E3E9}">
      <dgm:prSet/>
      <dgm:spPr/>
      <dgm:t>
        <a:bodyPr/>
        <a:lstStyle/>
        <a:p>
          <a:endParaRPr lang="en-US"/>
        </a:p>
      </dgm:t>
    </dgm:pt>
    <dgm:pt modelId="{95F0611E-0400-413F-A084-29C7E70DEA16}" type="sibTrans" cxnId="{F0970681-A3D1-40CF-8115-D272F255E3E9}">
      <dgm:prSet/>
      <dgm:spPr/>
      <dgm:t>
        <a:bodyPr/>
        <a:lstStyle/>
        <a:p>
          <a:endParaRPr lang="en-US"/>
        </a:p>
      </dgm:t>
    </dgm:pt>
    <dgm:pt modelId="{92486A46-F573-44C8-8B79-174FBB5EA120}">
      <dgm:prSet/>
      <dgm:spPr/>
      <dgm:t>
        <a:bodyPr/>
        <a:lstStyle/>
        <a:p>
          <a:r>
            <a:rPr lang="en-US" dirty="0"/>
            <a:t>Intra Amniotic Infection</a:t>
          </a:r>
        </a:p>
      </dgm:t>
    </dgm:pt>
    <dgm:pt modelId="{33FAFBE5-B295-4729-B18B-7F17A86026EF}" type="parTrans" cxnId="{2EC65BB7-F931-44D7-89C6-B9B6B1A59F4C}">
      <dgm:prSet/>
      <dgm:spPr/>
      <dgm:t>
        <a:bodyPr/>
        <a:lstStyle/>
        <a:p>
          <a:endParaRPr lang="en-US"/>
        </a:p>
      </dgm:t>
    </dgm:pt>
    <dgm:pt modelId="{CD8C975C-B6EE-452F-A02C-8477F85F6E54}" type="sibTrans" cxnId="{2EC65BB7-F931-44D7-89C6-B9B6B1A59F4C}">
      <dgm:prSet/>
      <dgm:spPr/>
      <dgm:t>
        <a:bodyPr/>
        <a:lstStyle/>
        <a:p>
          <a:endParaRPr lang="en-US"/>
        </a:p>
      </dgm:t>
    </dgm:pt>
    <dgm:pt modelId="{CC77D0F0-6309-45DC-AF86-2CEBD5FA309A}">
      <dgm:prSet/>
      <dgm:spPr/>
      <dgm:t>
        <a:bodyPr/>
        <a:lstStyle/>
        <a:p>
          <a:r>
            <a:rPr lang="en-US" dirty="0"/>
            <a:t>Fibroid-Red degeneration</a:t>
          </a:r>
        </a:p>
      </dgm:t>
    </dgm:pt>
    <dgm:pt modelId="{1CB2722F-514F-470B-A79B-04F1D0A7F8C6}" type="parTrans" cxnId="{1BCDE117-B3A7-4A52-8110-2EA9A3D3C03B}">
      <dgm:prSet/>
      <dgm:spPr/>
      <dgm:t>
        <a:bodyPr/>
        <a:lstStyle/>
        <a:p>
          <a:endParaRPr lang="en-US"/>
        </a:p>
      </dgm:t>
    </dgm:pt>
    <dgm:pt modelId="{77432C77-7206-4BAF-92EB-8A37CB5DF128}" type="sibTrans" cxnId="{1BCDE117-B3A7-4A52-8110-2EA9A3D3C03B}">
      <dgm:prSet/>
      <dgm:spPr/>
      <dgm:t>
        <a:bodyPr/>
        <a:lstStyle/>
        <a:p>
          <a:endParaRPr lang="en-US"/>
        </a:p>
      </dgm:t>
    </dgm:pt>
    <dgm:pt modelId="{DEE46F67-77E1-46B7-B65A-7BDB8C032765}">
      <dgm:prSet/>
      <dgm:spPr/>
      <dgm:t>
        <a:bodyPr/>
        <a:lstStyle/>
        <a:p>
          <a:r>
            <a:rPr lang="en-US" dirty="0"/>
            <a:t>Bleeding Ovarian Cyst</a:t>
          </a:r>
        </a:p>
      </dgm:t>
    </dgm:pt>
    <dgm:pt modelId="{DF2EBB5F-9FDF-425C-8E13-C5802DB0A36F}" type="parTrans" cxnId="{730EDE4D-CCC4-43A4-A6B7-D2CB49306291}">
      <dgm:prSet/>
      <dgm:spPr/>
      <dgm:t>
        <a:bodyPr/>
        <a:lstStyle/>
        <a:p>
          <a:endParaRPr lang="en-US"/>
        </a:p>
      </dgm:t>
    </dgm:pt>
    <dgm:pt modelId="{34C20D06-5AF6-45CD-91CC-8E640B95BB27}" type="sibTrans" cxnId="{730EDE4D-CCC4-43A4-A6B7-D2CB49306291}">
      <dgm:prSet/>
      <dgm:spPr/>
      <dgm:t>
        <a:bodyPr/>
        <a:lstStyle/>
        <a:p>
          <a:endParaRPr lang="en-US"/>
        </a:p>
      </dgm:t>
    </dgm:pt>
    <dgm:pt modelId="{AE1A973A-16A7-46C8-BF03-3B7E2F3B0579}">
      <dgm:prSet/>
      <dgm:spPr/>
      <dgm:t>
        <a:bodyPr/>
        <a:lstStyle/>
        <a:p>
          <a:r>
            <a:rPr lang="en-US" dirty="0"/>
            <a:t>Adnexal</a:t>
          </a:r>
        </a:p>
        <a:p>
          <a:r>
            <a:rPr lang="en-US" dirty="0"/>
            <a:t> Torsion</a:t>
          </a:r>
        </a:p>
      </dgm:t>
    </dgm:pt>
    <dgm:pt modelId="{A325B27E-6982-48BE-935B-74621345838A}" type="parTrans" cxnId="{74B3CDBB-254F-40A4-BDD1-76B539085B9A}">
      <dgm:prSet/>
      <dgm:spPr/>
      <dgm:t>
        <a:bodyPr/>
        <a:lstStyle/>
        <a:p>
          <a:endParaRPr lang="en-US"/>
        </a:p>
      </dgm:t>
    </dgm:pt>
    <dgm:pt modelId="{ACBC6097-DF39-4C4B-9F5D-4B5AC77D17ED}" type="sibTrans" cxnId="{74B3CDBB-254F-40A4-BDD1-76B539085B9A}">
      <dgm:prSet/>
      <dgm:spPr/>
      <dgm:t>
        <a:bodyPr/>
        <a:lstStyle/>
        <a:p>
          <a:endParaRPr lang="en-US"/>
        </a:p>
      </dgm:t>
    </dgm:pt>
    <dgm:pt modelId="{6F5E282E-7C18-4AFD-8A59-4804FF39BB4E}">
      <dgm:prSet/>
      <dgm:spPr/>
      <dgm:t>
        <a:bodyPr/>
        <a:lstStyle/>
        <a:p>
          <a:r>
            <a:rPr lang="en-US" dirty="0"/>
            <a:t>Uterine Rupture</a:t>
          </a:r>
        </a:p>
      </dgm:t>
    </dgm:pt>
    <dgm:pt modelId="{17933509-7D3F-486E-96D7-70A3F820EE22}" type="parTrans" cxnId="{7CBF5F2B-B6D5-47F1-A200-4BE81BB4359C}">
      <dgm:prSet/>
      <dgm:spPr/>
      <dgm:t>
        <a:bodyPr/>
        <a:lstStyle/>
        <a:p>
          <a:endParaRPr lang="en-US"/>
        </a:p>
      </dgm:t>
    </dgm:pt>
    <dgm:pt modelId="{B0685A2C-8A76-4ACB-B43D-42D4009AA40B}" type="sibTrans" cxnId="{7CBF5F2B-B6D5-47F1-A200-4BE81BB4359C}">
      <dgm:prSet/>
      <dgm:spPr/>
      <dgm:t>
        <a:bodyPr/>
        <a:lstStyle/>
        <a:p>
          <a:endParaRPr lang="en-US"/>
        </a:p>
      </dgm:t>
    </dgm:pt>
    <dgm:pt modelId="{0A4B5214-7A9F-4703-A0BD-D6B4BE9E59C0}">
      <dgm:prSet/>
      <dgm:spPr/>
      <dgm:t>
        <a:bodyPr/>
        <a:lstStyle/>
        <a:p>
          <a:r>
            <a:rPr lang="en-US" dirty="0"/>
            <a:t>PID</a:t>
          </a:r>
          <a:r>
            <a:rPr lang="en-GB" dirty="0"/>
            <a:t> </a:t>
          </a:r>
        </a:p>
        <a:p>
          <a:r>
            <a:rPr lang="en-GB" dirty="0"/>
            <a:t>(Very rare)</a:t>
          </a:r>
          <a:endParaRPr lang="en-US" dirty="0"/>
        </a:p>
      </dgm:t>
    </dgm:pt>
    <dgm:pt modelId="{7543E16B-BC94-467F-86A6-53B39F9842EF}" type="parTrans" cxnId="{5AC715C2-C841-4AEF-BC59-CE9D3F196BDA}">
      <dgm:prSet/>
      <dgm:spPr/>
      <dgm:t>
        <a:bodyPr/>
        <a:lstStyle/>
        <a:p>
          <a:endParaRPr lang="en-US"/>
        </a:p>
      </dgm:t>
    </dgm:pt>
    <dgm:pt modelId="{D56DC56A-97B3-450A-9E7B-67F6FE12211A}" type="sibTrans" cxnId="{5AC715C2-C841-4AEF-BC59-CE9D3F196BDA}">
      <dgm:prSet/>
      <dgm:spPr/>
      <dgm:t>
        <a:bodyPr/>
        <a:lstStyle/>
        <a:p>
          <a:endParaRPr lang="en-US"/>
        </a:p>
      </dgm:t>
    </dgm:pt>
    <dgm:pt modelId="{73D353A6-5A12-4548-ABBB-0170D8F5A1E8}">
      <dgm:prSet/>
      <dgm:spPr/>
      <dgm:t>
        <a:bodyPr/>
        <a:lstStyle/>
        <a:p>
          <a:r>
            <a:rPr lang="en-US" dirty="0"/>
            <a:t>GER</a:t>
          </a:r>
        </a:p>
      </dgm:t>
    </dgm:pt>
    <dgm:pt modelId="{2F93F69B-C8F1-4547-BD33-60DCD7DDA772}" type="parTrans" cxnId="{2566488D-3EF4-4515-AA4E-CD602E9BEDE8}">
      <dgm:prSet/>
      <dgm:spPr/>
      <dgm:t>
        <a:bodyPr/>
        <a:lstStyle/>
        <a:p>
          <a:endParaRPr lang="en-US"/>
        </a:p>
      </dgm:t>
    </dgm:pt>
    <dgm:pt modelId="{238B4BFE-AAA3-4301-A7A2-B5FD15BC268A}" type="sibTrans" cxnId="{2566488D-3EF4-4515-AA4E-CD602E9BEDE8}">
      <dgm:prSet/>
      <dgm:spPr/>
      <dgm:t>
        <a:bodyPr/>
        <a:lstStyle/>
        <a:p>
          <a:endParaRPr lang="en-US"/>
        </a:p>
      </dgm:t>
    </dgm:pt>
    <dgm:pt modelId="{44E77D1B-DBFD-4FD6-8F62-6AD1CB2241A3}">
      <dgm:prSet/>
      <dgm:spPr/>
      <dgm:t>
        <a:bodyPr/>
        <a:lstStyle/>
        <a:p>
          <a:r>
            <a:rPr lang="en-US" dirty="0"/>
            <a:t>Diverticulitis </a:t>
          </a:r>
        </a:p>
      </dgm:t>
    </dgm:pt>
    <dgm:pt modelId="{9A0288CF-062E-4C62-8B8B-C81853167485}" type="parTrans" cxnId="{1C503ACA-B89A-4E5B-9BED-D04B2486CA90}">
      <dgm:prSet/>
      <dgm:spPr/>
      <dgm:t>
        <a:bodyPr/>
        <a:lstStyle/>
        <a:p>
          <a:endParaRPr lang="en-US"/>
        </a:p>
      </dgm:t>
    </dgm:pt>
    <dgm:pt modelId="{C77AB7AB-EAA8-415F-B508-D3B30C9DD2E6}" type="sibTrans" cxnId="{1C503ACA-B89A-4E5B-9BED-D04B2486CA90}">
      <dgm:prSet/>
      <dgm:spPr/>
      <dgm:t>
        <a:bodyPr/>
        <a:lstStyle/>
        <a:p>
          <a:endParaRPr lang="en-US"/>
        </a:p>
      </dgm:t>
    </dgm:pt>
    <dgm:pt modelId="{39AB3EFD-7499-488D-804F-94AE9E488454}">
      <dgm:prSet/>
      <dgm:spPr/>
      <dgm:t>
        <a:bodyPr/>
        <a:lstStyle/>
        <a:p>
          <a:r>
            <a:rPr lang="en-US" dirty="0"/>
            <a:t>Lower Lobe Pneumonia</a:t>
          </a:r>
        </a:p>
      </dgm:t>
    </dgm:pt>
    <dgm:pt modelId="{8970BAA7-1884-4EDF-944D-227658AC9390}" type="parTrans" cxnId="{01CEC2E7-BF65-47B1-9CE5-8DA700F99516}">
      <dgm:prSet/>
      <dgm:spPr/>
      <dgm:t>
        <a:bodyPr/>
        <a:lstStyle/>
        <a:p>
          <a:endParaRPr lang="en-US"/>
        </a:p>
      </dgm:t>
    </dgm:pt>
    <dgm:pt modelId="{4E6CD53F-B218-4B26-B77F-4DD05AB4BFF0}" type="sibTrans" cxnId="{01CEC2E7-BF65-47B1-9CE5-8DA700F99516}">
      <dgm:prSet/>
      <dgm:spPr/>
      <dgm:t>
        <a:bodyPr/>
        <a:lstStyle/>
        <a:p>
          <a:endParaRPr lang="en-US"/>
        </a:p>
      </dgm:t>
    </dgm:pt>
    <dgm:pt modelId="{E3C29C0E-ABC7-4848-829E-46C7BE420C92}">
      <dgm:prSet/>
      <dgm:spPr/>
      <dgm:t>
        <a:bodyPr/>
        <a:lstStyle/>
        <a:p>
          <a:r>
            <a:rPr lang="en-US" dirty="0"/>
            <a:t>UTI</a:t>
          </a:r>
        </a:p>
      </dgm:t>
    </dgm:pt>
    <dgm:pt modelId="{6A89FBBE-0024-4E70-9317-97727A3A4165}" type="parTrans" cxnId="{D3C7713A-8381-4EAC-91FC-EF60401F5E6D}">
      <dgm:prSet/>
      <dgm:spPr/>
      <dgm:t>
        <a:bodyPr/>
        <a:lstStyle/>
        <a:p>
          <a:endParaRPr lang="en-US"/>
        </a:p>
      </dgm:t>
    </dgm:pt>
    <dgm:pt modelId="{09444001-FDC4-41B8-AE97-AD1F9ED6AFE6}" type="sibTrans" cxnId="{D3C7713A-8381-4EAC-91FC-EF60401F5E6D}">
      <dgm:prSet/>
      <dgm:spPr/>
      <dgm:t>
        <a:bodyPr/>
        <a:lstStyle/>
        <a:p>
          <a:endParaRPr lang="en-US"/>
        </a:p>
      </dgm:t>
    </dgm:pt>
    <dgm:pt modelId="{E32D51A5-05CC-44D8-B847-4AFA6D29F128}" type="pres">
      <dgm:prSet presAssocID="{42E99914-735F-439C-BB46-304F02D3C7F8}" presName="hierChild1" presStyleCnt="0">
        <dgm:presLayoutVars>
          <dgm:orgChart val="1"/>
          <dgm:chPref val="1"/>
          <dgm:dir/>
          <dgm:animOne val="branch"/>
          <dgm:animLvl val="lvl"/>
          <dgm:resizeHandles/>
        </dgm:presLayoutVars>
      </dgm:prSet>
      <dgm:spPr/>
      <dgm:t>
        <a:bodyPr/>
        <a:lstStyle/>
        <a:p>
          <a:pPr rtl="1"/>
          <a:endParaRPr lang="ar-JO"/>
        </a:p>
      </dgm:t>
    </dgm:pt>
    <dgm:pt modelId="{D21B8B38-EC4F-4208-B042-DCD2AB184CA3}" type="pres">
      <dgm:prSet presAssocID="{790F4814-BF1D-497D-8DEB-EC6BDA4248E5}" presName="hierRoot1" presStyleCnt="0">
        <dgm:presLayoutVars>
          <dgm:hierBranch val="init"/>
        </dgm:presLayoutVars>
      </dgm:prSet>
      <dgm:spPr/>
    </dgm:pt>
    <dgm:pt modelId="{BFBA0DD0-B9A7-4D4F-9168-189CBCC487AB}" type="pres">
      <dgm:prSet presAssocID="{790F4814-BF1D-497D-8DEB-EC6BDA4248E5}" presName="rootComposite1" presStyleCnt="0"/>
      <dgm:spPr/>
    </dgm:pt>
    <dgm:pt modelId="{D388A85D-A8CD-489D-98C6-4F864A12444B}" type="pres">
      <dgm:prSet presAssocID="{790F4814-BF1D-497D-8DEB-EC6BDA4248E5}" presName="rootText1" presStyleLbl="node0" presStyleIdx="0" presStyleCnt="1">
        <dgm:presLayoutVars>
          <dgm:chPref val="3"/>
        </dgm:presLayoutVars>
      </dgm:prSet>
      <dgm:spPr/>
      <dgm:t>
        <a:bodyPr/>
        <a:lstStyle/>
        <a:p>
          <a:pPr rtl="1"/>
          <a:endParaRPr lang="ar-JO"/>
        </a:p>
      </dgm:t>
    </dgm:pt>
    <dgm:pt modelId="{5B22082F-A7FA-4B77-8F2D-6824022B21BF}" type="pres">
      <dgm:prSet presAssocID="{790F4814-BF1D-497D-8DEB-EC6BDA4248E5}" presName="rootConnector1" presStyleLbl="node1" presStyleIdx="0" presStyleCnt="0"/>
      <dgm:spPr/>
      <dgm:t>
        <a:bodyPr/>
        <a:lstStyle/>
        <a:p>
          <a:pPr rtl="1"/>
          <a:endParaRPr lang="ar-JO"/>
        </a:p>
      </dgm:t>
    </dgm:pt>
    <dgm:pt modelId="{1E982CAB-6833-4335-BC05-F0106D72D3C5}" type="pres">
      <dgm:prSet presAssocID="{790F4814-BF1D-497D-8DEB-EC6BDA4248E5}" presName="hierChild2" presStyleCnt="0"/>
      <dgm:spPr/>
    </dgm:pt>
    <dgm:pt modelId="{729D2D1B-DA68-4216-AAE0-B30D901813E6}" type="pres">
      <dgm:prSet presAssocID="{730D632A-EF34-41D8-A5C2-2374E6E96A56}" presName="Name37" presStyleLbl="parChTrans1D2" presStyleIdx="0" presStyleCnt="2"/>
      <dgm:spPr/>
      <dgm:t>
        <a:bodyPr/>
        <a:lstStyle/>
        <a:p>
          <a:pPr rtl="1"/>
          <a:endParaRPr lang="ar-JO"/>
        </a:p>
      </dgm:t>
    </dgm:pt>
    <dgm:pt modelId="{3B2D49C7-0DCD-44B2-AF59-B86962C35A51}" type="pres">
      <dgm:prSet presAssocID="{90F3B67D-C617-4D59-A18E-7995F87DFEC2}" presName="hierRoot2" presStyleCnt="0">
        <dgm:presLayoutVars>
          <dgm:hierBranch/>
        </dgm:presLayoutVars>
      </dgm:prSet>
      <dgm:spPr/>
    </dgm:pt>
    <dgm:pt modelId="{53996899-6E04-4FD4-A5E1-188D1C4E7CBA}" type="pres">
      <dgm:prSet presAssocID="{90F3B67D-C617-4D59-A18E-7995F87DFEC2}" presName="rootComposite" presStyleCnt="0"/>
      <dgm:spPr/>
    </dgm:pt>
    <dgm:pt modelId="{3BABAB2A-672B-4340-8F10-FD7BAE6B93C3}" type="pres">
      <dgm:prSet presAssocID="{90F3B67D-C617-4D59-A18E-7995F87DFEC2}" presName="rootText" presStyleLbl="node2" presStyleIdx="0" presStyleCnt="2">
        <dgm:presLayoutVars>
          <dgm:chPref val="3"/>
        </dgm:presLayoutVars>
      </dgm:prSet>
      <dgm:spPr/>
      <dgm:t>
        <a:bodyPr/>
        <a:lstStyle/>
        <a:p>
          <a:pPr rtl="1"/>
          <a:endParaRPr lang="ar-JO"/>
        </a:p>
      </dgm:t>
    </dgm:pt>
    <dgm:pt modelId="{5EA0DDE7-2598-4A83-BCC4-DF59671F8E6B}" type="pres">
      <dgm:prSet presAssocID="{90F3B67D-C617-4D59-A18E-7995F87DFEC2}" presName="rootConnector" presStyleLbl="node2" presStyleIdx="0" presStyleCnt="2"/>
      <dgm:spPr/>
      <dgm:t>
        <a:bodyPr/>
        <a:lstStyle/>
        <a:p>
          <a:pPr rtl="1"/>
          <a:endParaRPr lang="ar-JO"/>
        </a:p>
      </dgm:t>
    </dgm:pt>
    <dgm:pt modelId="{C289D25B-66E8-4BFE-8246-0CCBCF805033}" type="pres">
      <dgm:prSet presAssocID="{90F3B67D-C617-4D59-A18E-7995F87DFEC2}" presName="hierChild4" presStyleCnt="0"/>
      <dgm:spPr/>
    </dgm:pt>
    <dgm:pt modelId="{FBD22A9A-27F8-487E-A078-75AA128D3229}" type="pres">
      <dgm:prSet presAssocID="{6EA26F3C-D71C-45AF-9023-C9CF4F5F620F}" presName="Name35" presStyleLbl="parChTrans1D3" presStyleIdx="0" presStyleCnt="11"/>
      <dgm:spPr/>
      <dgm:t>
        <a:bodyPr/>
        <a:lstStyle/>
        <a:p>
          <a:pPr rtl="1"/>
          <a:endParaRPr lang="ar-JO"/>
        </a:p>
      </dgm:t>
    </dgm:pt>
    <dgm:pt modelId="{1EA19905-621C-400E-B67E-8B6E65CC39B6}" type="pres">
      <dgm:prSet presAssocID="{99DB0DB0-4EE5-4CEC-983A-0D6A33D67BC8}" presName="hierRoot2" presStyleCnt="0">
        <dgm:presLayoutVars>
          <dgm:hierBranch val="l"/>
        </dgm:presLayoutVars>
      </dgm:prSet>
      <dgm:spPr/>
    </dgm:pt>
    <dgm:pt modelId="{2734D6D7-5F2C-450C-84CD-59191BD05062}" type="pres">
      <dgm:prSet presAssocID="{99DB0DB0-4EE5-4CEC-983A-0D6A33D67BC8}" presName="rootComposite" presStyleCnt="0"/>
      <dgm:spPr/>
    </dgm:pt>
    <dgm:pt modelId="{91BD5F17-4B1B-4EE7-A783-25B3C6802C5A}" type="pres">
      <dgm:prSet presAssocID="{99DB0DB0-4EE5-4CEC-983A-0D6A33D67BC8}" presName="rootText" presStyleLbl="node3" presStyleIdx="0" presStyleCnt="11">
        <dgm:presLayoutVars>
          <dgm:chPref val="3"/>
        </dgm:presLayoutVars>
      </dgm:prSet>
      <dgm:spPr/>
      <dgm:t>
        <a:bodyPr/>
        <a:lstStyle/>
        <a:p>
          <a:pPr rtl="1"/>
          <a:endParaRPr lang="ar-JO"/>
        </a:p>
      </dgm:t>
    </dgm:pt>
    <dgm:pt modelId="{6B2D67BD-6C80-4EB1-B037-B4F8D0494FDE}" type="pres">
      <dgm:prSet presAssocID="{99DB0DB0-4EE5-4CEC-983A-0D6A33D67BC8}" presName="rootConnector" presStyleLbl="node3" presStyleIdx="0" presStyleCnt="11"/>
      <dgm:spPr/>
      <dgm:t>
        <a:bodyPr/>
        <a:lstStyle/>
        <a:p>
          <a:pPr rtl="1"/>
          <a:endParaRPr lang="ar-JO"/>
        </a:p>
      </dgm:t>
    </dgm:pt>
    <dgm:pt modelId="{2F014F3B-FDCF-420D-B80B-B15DCB9A12C5}" type="pres">
      <dgm:prSet presAssocID="{99DB0DB0-4EE5-4CEC-983A-0D6A33D67BC8}" presName="hierChild4" presStyleCnt="0"/>
      <dgm:spPr/>
    </dgm:pt>
    <dgm:pt modelId="{BC7979B4-CA77-4DAD-A3B7-0C75E848A4A5}" type="pres">
      <dgm:prSet presAssocID="{F04FC26A-96A2-4A52-B5E9-CD575ECDC767}" presName="Name50" presStyleLbl="parChTrans1D4" presStyleIdx="0" presStyleCnt="13"/>
      <dgm:spPr/>
      <dgm:t>
        <a:bodyPr/>
        <a:lstStyle/>
        <a:p>
          <a:pPr rtl="1"/>
          <a:endParaRPr lang="ar-JO"/>
        </a:p>
      </dgm:t>
    </dgm:pt>
    <dgm:pt modelId="{889C7480-6C06-4E16-B519-E6E2E477C799}" type="pres">
      <dgm:prSet presAssocID="{53095CA6-B48F-4ECA-AC5C-E9226F29A39F}" presName="hierRoot2" presStyleCnt="0">
        <dgm:presLayoutVars>
          <dgm:hierBranch val="l"/>
        </dgm:presLayoutVars>
      </dgm:prSet>
      <dgm:spPr/>
    </dgm:pt>
    <dgm:pt modelId="{0ED7137D-2F3C-4DF4-96CB-B264A3CF5406}" type="pres">
      <dgm:prSet presAssocID="{53095CA6-B48F-4ECA-AC5C-E9226F29A39F}" presName="rootComposite" presStyleCnt="0"/>
      <dgm:spPr/>
    </dgm:pt>
    <dgm:pt modelId="{D81E0683-A9F5-4D22-B516-F1735BED7037}" type="pres">
      <dgm:prSet presAssocID="{53095CA6-B48F-4ECA-AC5C-E9226F29A39F}" presName="rootText" presStyleLbl="node4" presStyleIdx="0" presStyleCnt="13">
        <dgm:presLayoutVars>
          <dgm:chPref val="3"/>
        </dgm:presLayoutVars>
      </dgm:prSet>
      <dgm:spPr/>
      <dgm:t>
        <a:bodyPr/>
        <a:lstStyle/>
        <a:p>
          <a:pPr rtl="1"/>
          <a:endParaRPr lang="ar-JO"/>
        </a:p>
      </dgm:t>
    </dgm:pt>
    <dgm:pt modelId="{7A1715A5-FE1B-4745-872D-09F0AC72F5FF}" type="pres">
      <dgm:prSet presAssocID="{53095CA6-B48F-4ECA-AC5C-E9226F29A39F}" presName="rootConnector" presStyleLbl="node4" presStyleIdx="0" presStyleCnt="13"/>
      <dgm:spPr/>
      <dgm:t>
        <a:bodyPr/>
        <a:lstStyle/>
        <a:p>
          <a:pPr rtl="1"/>
          <a:endParaRPr lang="ar-JO"/>
        </a:p>
      </dgm:t>
    </dgm:pt>
    <dgm:pt modelId="{886EE4A4-2E0B-4896-8C7A-BEB251F18BDB}" type="pres">
      <dgm:prSet presAssocID="{53095CA6-B48F-4ECA-AC5C-E9226F29A39F}" presName="hierChild4" presStyleCnt="0"/>
      <dgm:spPr/>
    </dgm:pt>
    <dgm:pt modelId="{95A885CB-0912-4B11-91F2-73412684DF98}" type="pres">
      <dgm:prSet presAssocID="{53095CA6-B48F-4ECA-AC5C-E9226F29A39F}" presName="hierChild5" presStyleCnt="0"/>
      <dgm:spPr/>
    </dgm:pt>
    <dgm:pt modelId="{81E4069B-A68E-47ED-B574-F43D2F6D4E2C}" type="pres">
      <dgm:prSet presAssocID="{C61BD7A3-C412-44E5-B523-E9774054B0B9}" presName="Name50" presStyleLbl="parChTrans1D4" presStyleIdx="1" presStyleCnt="13"/>
      <dgm:spPr/>
      <dgm:t>
        <a:bodyPr/>
        <a:lstStyle/>
        <a:p>
          <a:pPr rtl="1"/>
          <a:endParaRPr lang="ar-JO"/>
        </a:p>
      </dgm:t>
    </dgm:pt>
    <dgm:pt modelId="{C0707612-ADAA-4E5A-A485-02B679E09D41}" type="pres">
      <dgm:prSet presAssocID="{72BAEA75-BCE1-4BC3-8A55-4440C16194BC}" presName="hierRoot2" presStyleCnt="0">
        <dgm:presLayoutVars>
          <dgm:hierBranch val="l"/>
        </dgm:presLayoutVars>
      </dgm:prSet>
      <dgm:spPr/>
    </dgm:pt>
    <dgm:pt modelId="{E862AAB7-0C38-4378-8897-29C755FD7962}" type="pres">
      <dgm:prSet presAssocID="{72BAEA75-BCE1-4BC3-8A55-4440C16194BC}" presName="rootComposite" presStyleCnt="0"/>
      <dgm:spPr/>
    </dgm:pt>
    <dgm:pt modelId="{E8374101-69C1-4E76-B75A-13D1BDA09CB2}" type="pres">
      <dgm:prSet presAssocID="{72BAEA75-BCE1-4BC3-8A55-4440C16194BC}" presName="rootText" presStyleLbl="node4" presStyleIdx="1" presStyleCnt="13">
        <dgm:presLayoutVars>
          <dgm:chPref val="3"/>
        </dgm:presLayoutVars>
      </dgm:prSet>
      <dgm:spPr/>
      <dgm:t>
        <a:bodyPr/>
        <a:lstStyle/>
        <a:p>
          <a:pPr rtl="1"/>
          <a:endParaRPr lang="ar-JO"/>
        </a:p>
      </dgm:t>
    </dgm:pt>
    <dgm:pt modelId="{AD3024F4-4167-4908-98DC-8C9889407F18}" type="pres">
      <dgm:prSet presAssocID="{72BAEA75-BCE1-4BC3-8A55-4440C16194BC}" presName="rootConnector" presStyleLbl="node4" presStyleIdx="1" presStyleCnt="13"/>
      <dgm:spPr/>
      <dgm:t>
        <a:bodyPr/>
        <a:lstStyle/>
        <a:p>
          <a:pPr rtl="1"/>
          <a:endParaRPr lang="ar-JO"/>
        </a:p>
      </dgm:t>
    </dgm:pt>
    <dgm:pt modelId="{7161DF74-109C-4B1D-BEAD-1DA225F9B40E}" type="pres">
      <dgm:prSet presAssocID="{72BAEA75-BCE1-4BC3-8A55-4440C16194BC}" presName="hierChild4" presStyleCnt="0"/>
      <dgm:spPr/>
    </dgm:pt>
    <dgm:pt modelId="{3122AB1F-3EC3-4119-AC73-BCE19C955195}" type="pres">
      <dgm:prSet presAssocID="{72BAEA75-BCE1-4BC3-8A55-4440C16194BC}" presName="hierChild5" presStyleCnt="0"/>
      <dgm:spPr/>
    </dgm:pt>
    <dgm:pt modelId="{0F682827-D64B-46FD-9D45-96A787A5C9AF}" type="pres">
      <dgm:prSet presAssocID="{2D21B5B7-69D1-4ED7-B07B-FFE580568D93}" presName="Name50" presStyleLbl="parChTrans1D4" presStyleIdx="2" presStyleCnt="13"/>
      <dgm:spPr/>
      <dgm:t>
        <a:bodyPr/>
        <a:lstStyle/>
        <a:p>
          <a:pPr rtl="1"/>
          <a:endParaRPr lang="ar-JO"/>
        </a:p>
      </dgm:t>
    </dgm:pt>
    <dgm:pt modelId="{86EBE9E7-D0A7-43E6-99C4-A5B03821B4D5}" type="pres">
      <dgm:prSet presAssocID="{8BCED4AC-D9B7-4F42-A076-4A3F4D006B37}" presName="hierRoot2" presStyleCnt="0">
        <dgm:presLayoutVars>
          <dgm:hierBranch val="init"/>
        </dgm:presLayoutVars>
      </dgm:prSet>
      <dgm:spPr/>
    </dgm:pt>
    <dgm:pt modelId="{A32EBC1E-8E30-43C0-A329-A4DDB421B682}" type="pres">
      <dgm:prSet presAssocID="{8BCED4AC-D9B7-4F42-A076-4A3F4D006B37}" presName="rootComposite" presStyleCnt="0"/>
      <dgm:spPr/>
    </dgm:pt>
    <dgm:pt modelId="{636A1091-6127-4CDA-9FA4-9AF073C2F52D}" type="pres">
      <dgm:prSet presAssocID="{8BCED4AC-D9B7-4F42-A076-4A3F4D006B37}" presName="rootText" presStyleLbl="node4" presStyleIdx="2" presStyleCnt="13">
        <dgm:presLayoutVars>
          <dgm:chPref val="3"/>
        </dgm:presLayoutVars>
      </dgm:prSet>
      <dgm:spPr/>
      <dgm:t>
        <a:bodyPr/>
        <a:lstStyle/>
        <a:p>
          <a:pPr rtl="1"/>
          <a:endParaRPr lang="ar-JO"/>
        </a:p>
      </dgm:t>
    </dgm:pt>
    <dgm:pt modelId="{87123906-21DE-4FD9-A5CC-BF5936BBC64D}" type="pres">
      <dgm:prSet presAssocID="{8BCED4AC-D9B7-4F42-A076-4A3F4D006B37}" presName="rootConnector" presStyleLbl="node4" presStyleIdx="2" presStyleCnt="13"/>
      <dgm:spPr/>
      <dgm:t>
        <a:bodyPr/>
        <a:lstStyle/>
        <a:p>
          <a:pPr rtl="1"/>
          <a:endParaRPr lang="ar-JO"/>
        </a:p>
      </dgm:t>
    </dgm:pt>
    <dgm:pt modelId="{B949DDD8-0700-4405-BE96-CE732B0453D6}" type="pres">
      <dgm:prSet presAssocID="{8BCED4AC-D9B7-4F42-A076-4A3F4D006B37}" presName="hierChild4" presStyleCnt="0"/>
      <dgm:spPr/>
    </dgm:pt>
    <dgm:pt modelId="{F830FCD3-8EF9-4142-8308-614105391A14}" type="pres">
      <dgm:prSet presAssocID="{8BCED4AC-D9B7-4F42-A076-4A3F4D006B37}" presName="hierChild5" presStyleCnt="0"/>
      <dgm:spPr/>
    </dgm:pt>
    <dgm:pt modelId="{0E475085-85AF-49AE-B101-BEE216DE09FB}" type="pres">
      <dgm:prSet presAssocID="{69AD14E5-0E3F-434D-A214-CDC420B0BBAB}" presName="Name50" presStyleLbl="parChTrans1D4" presStyleIdx="3" presStyleCnt="13"/>
      <dgm:spPr/>
      <dgm:t>
        <a:bodyPr/>
        <a:lstStyle/>
        <a:p>
          <a:pPr rtl="1"/>
          <a:endParaRPr lang="ar-JO"/>
        </a:p>
      </dgm:t>
    </dgm:pt>
    <dgm:pt modelId="{6E2E31F9-BE1A-4C6D-ADC1-61DCCE5177A2}" type="pres">
      <dgm:prSet presAssocID="{B4C775E4-30A9-40DD-88FA-081AA1FDA23D}" presName="hierRoot2" presStyleCnt="0">
        <dgm:presLayoutVars>
          <dgm:hierBranch val="init"/>
        </dgm:presLayoutVars>
      </dgm:prSet>
      <dgm:spPr/>
    </dgm:pt>
    <dgm:pt modelId="{72DC0B02-886C-4E54-B0AF-99A78A3F3798}" type="pres">
      <dgm:prSet presAssocID="{B4C775E4-30A9-40DD-88FA-081AA1FDA23D}" presName="rootComposite" presStyleCnt="0"/>
      <dgm:spPr/>
    </dgm:pt>
    <dgm:pt modelId="{C41478A0-5516-41C2-B6B5-EABEC2AB3594}" type="pres">
      <dgm:prSet presAssocID="{B4C775E4-30A9-40DD-88FA-081AA1FDA23D}" presName="rootText" presStyleLbl="node4" presStyleIdx="3" presStyleCnt="13">
        <dgm:presLayoutVars>
          <dgm:chPref val="3"/>
        </dgm:presLayoutVars>
      </dgm:prSet>
      <dgm:spPr/>
      <dgm:t>
        <a:bodyPr/>
        <a:lstStyle/>
        <a:p>
          <a:pPr rtl="1"/>
          <a:endParaRPr lang="ar-JO"/>
        </a:p>
      </dgm:t>
    </dgm:pt>
    <dgm:pt modelId="{8687EB69-15B0-4A49-8333-13166C7D3BF7}" type="pres">
      <dgm:prSet presAssocID="{B4C775E4-30A9-40DD-88FA-081AA1FDA23D}" presName="rootConnector" presStyleLbl="node4" presStyleIdx="3" presStyleCnt="13"/>
      <dgm:spPr/>
      <dgm:t>
        <a:bodyPr/>
        <a:lstStyle/>
        <a:p>
          <a:pPr rtl="1"/>
          <a:endParaRPr lang="ar-JO"/>
        </a:p>
      </dgm:t>
    </dgm:pt>
    <dgm:pt modelId="{8FD0BABD-DA6E-4A98-AA35-8D0DD7D4A83F}" type="pres">
      <dgm:prSet presAssocID="{B4C775E4-30A9-40DD-88FA-081AA1FDA23D}" presName="hierChild4" presStyleCnt="0"/>
      <dgm:spPr/>
    </dgm:pt>
    <dgm:pt modelId="{C1B4754E-D315-4B7B-8412-804B0F8413B7}" type="pres">
      <dgm:prSet presAssocID="{B4C775E4-30A9-40DD-88FA-081AA1FDA23D}" presName="hierChild5" presStyleCnt="0"/>
      <dgm:spPr/>
    </dgm:pt>
    <dgm:pt modelId="{BBE706CF-2B2C-4E16-B803-FBBE051F87BF}" type="pres">
      <dgm:prSet presAssocID="{99DB0DB0-4EE5-4CEC-983A-0D6A33D67BC8}" presName="hierChild5" presStyleCnt="0"/>
      <dgm:spPr/>
    </dgm:pt>
    <dgm:pt modelId="{2F968E68-AECB-4F33-B7BF-E381BF571A8E}" type="pres">
      <dgm:prSet presAssocID="{54EEE3D7-0CF7-44EE-BF44-D26ED9114EB6}" presName="Name35" presStyleLbl="parChTrans1D3" presStyleIdx="1" presStyleCnt="11"/>
      <dgm:spPr/>
      <dgm:t>
        <a:bodyPr/>
        <a:lstStyle/>
        <a:p>
          <a:pPr rtl="1"/>
          <a:endParaRPr lang="ar-JO"/>
        </a:p>
      </dgm:t>
    </dgm:pt>
    <dgm:pt modelId="{086D61E7-CBCD-4E5D-B060-C13298B89BDB}" type="pres">
      <dgm:prSet presAssocID="{6237AF0D-DDC5-4924-AFCE-5423297F6A11}" presName="hierRoot2" presStyleCnt="0">
        <dgm:presLayoutVars>
          <dgm:hierBranch val="l"/>
        </dgm:presLayoutVars>
      </dgm:prSet>
      <dgm:spPr/>
    </dgm:pt>
    <dgm:pt modelId="{A6C838D6-B44A-489E-9919-0D30C1A11B5A}" type="pres">
      <dgm:prSet presAssocID="{6237AF0D-DDC5-4924-AFCE-5423297F6A11}" presName="rootComposite" presStyleCnt="0"/>
      <dgm:spPr/>
    </dgm:pt>
    <dgm:pt modelId="{ABC3AAA0-D9DD-4DE7-B261-29D7C9BD99E7}" type="pres">
      <dgm:prSet presAssocID="{6237AF0D-DDC5-4924-AFCE-5423297F6A11}" presName="rootText" presStyleLbl="node3" presStyleIdx="1" presStyleCnt="11">
        <dgm:presLayoutVars>
          <dgm:chPref val="3"/>
        </dgm:presLayoutVars>
      </dgm:prSet>
      <dgm:spPr/>
      <dgm:t>
        <a:bodyPr/>
        <a:lstStyle/>
        <a:p>
          <a:pPr rtl="1"/>
          <a:endParaRPr lang="ar-JO"/>
        </a:p>
      </dgm:t>
    </dgm:pt>
    <dgm:pt modelId="{10E5A871-FCD0-4190-8F9B-F18BBD24D2C5}" type="pres">
      <dgm:prSet presAssocID="{6237AF0D-DDC5-4924-AFCE-5423297F6A11}" presName="rootConnector" presStyleLbl="node3" presStyleIdx="1" presStyleCnt="11"/>
      <dgm:spPr/>
      <dgm:t>
        <a:bodyPr/>
        <a:lstStyle/>
        <a:p>
          <a:pPr rtl="1"/>
          <a:endParaRPr lang="ar-JO"/>
        </a:p>
      </dgm:t>
    </dgm:pt>
    <dgm:pt modelId="{34B0D7FF-2608-4F2D-8C4F-A0C1D1ED76DB}" type="pres">
      <dgm:prSet presAssocID="{6237AF0D-DDC5-4924-AFCE-5423297F6A11}" presName="hierChild4" presStyleCnt="0"/>
      <dgm:spPr/>
    </dgm:pt>
    <dgm:pt modelId="{D5BF3D52-80C9-4B06-A974-3B219C4318FA}" type="pres">
      <dgm:prSet presAssocID="{AA29DD21-F9CA-4548-B044-CBB4B2C815AF}" presName="Name50" presStyleLbl="parChTrans1D4" presStyleIdx="4" presStyleCnt="13"/>
      <dgm:spPr/>
      <dgm:t>
        <a:bodyPr/>
        <a:lstStyle/>
        <a:p>
          <a:pPr rtl="1"/>
          <a:endParaRPr lang="ar-JO"/>
        </a:p>
      </dgm:t>
    </dgm:pt>
    <dgm:pt modelId="{031CADB3-D9D6-4162-ABCB-3B98E85CC9F1}" type="pres">
      <dgm:prSet presAssocID="{F5B5F4CD-07AE-4CD2-A513-60C0DB389912}" presName="hierRoot2" presStyleCnt="0">
        <dgm:presLayoutVars>
          <dgm:hierBranch val="l"/>
        </dgm:presLayoutVars>
      </dgm:prSet>
      <dgm:spPr/>
    </dgm:pt>
    <dgm:pt modelId="{E9932EE1-09D8-44ED-A8F9-270F84BC71D5}" type="pres">
      <dgm:prSet presAssocID="{F5B5F4CD-07AE-4CD2-A513-60C0DB389912}" presName="rootComposite" presStyleCnt="0"/>
      <dgm:spPr/>
    </dgm:pt>
    <dgm:pt modelId="{DA8AA46A-FA1B-4B32-99F8-34142B6291BB}" type="pres">
      <dgm:prSet presAssocID="{F5B5F4CD-07AE-4CD2-A513-60C0DB389912}" presName="rootText" presStyleLbl="node4" presStyleIdx="4" presStyleCnt="13">
        <dgm:presLayoutVars>
          <dgm:chPref val="3"/>
        </dgm:presLayoutVars>
      </dgm:prSet>
      <dgm:spPr/>
      <dgm:t>
        <a:bodyPr/>
        <a:lstStyle/>
        <a:p>
          <a:pPr rtl="1"/>
          <a:endParaRPr lang="ar-JO"/>
        </a:p>
      </dgm:t>
    </dgm:pt>
    <dgm:pt modelId="{1E811526-DF6B-458C-91F1-7F7A8E4EAEC4}" type="pres">
      <dgm:prSet presAssocID="{F5B5F4CD-07AE-4CD2-A513-60C0DB389912}" presName="rootConnector" presStyleLbl="node4" presStyleIdx="4" presStyleCnt="13"/>
      <dgm:spPr/>
      <dgm:t>
        <a:bodyPr/>
        <a:lstStyle/>
        <a:p>
          <a:pPr rtl="1"/>
          <a:endParaRPr lang="ar-JO"/>
        </a:p>
      </dgm:t>
    </dgm:pt>
    <dgm:pt modelId="{CABB8451-5950-4C0B-9811-118D549E3E1D}" type="pres">
      <dgm:prSet presAssocID="{F5B5F4CD-07AE-4CD2-A513-60C0DB389912}" presName="hierChild4" presStyleCnt="0"/>
      <dgm:spPr/>
    </dgm:pt>
    <dgm:pt modelId="{1F0DF839-69EF-4CD8-9C60-9F97910342CE}" type="pres">
      <dgm:prSet presAssocID="{F5B5F4CD-07AE-4CD2-A513-60C0DB389912}" presName="hierChild5" presStyleCnt="0"/>
      <dgm:spPr/>
    </dgm:pt>
    <dgm:pt modelId="{D1C62132-970F-4AB8-833F-646B1993BE63}" type="pres">
      <dgm:prSet presAssocID="{322909BB-BD22-4F05-A6A2-D75431FAC6BA}" presName="Name50" presStyleLbl="parChTrans1D4" presStyleIdx="5" presStyleCnt="13"/>
      <dgm:spPr/>
      <dgm:t>
        <a:bodyPr/>
        <a:lstStyle/>
        <a:p>
          <a:pPr rtl="1"/>
          <a:endParaRPr lang="ar-JO"/>
        </a:p>
      </dgm:t>
    </dgm:pt>
    <dgm:pt modelId="{0310C426-8491-4A05-B830-A3C9245AD0CF}" type="pres">
      <dgm:prSet presAssocID="{57F2ABBE-7DD7-4CAC-883F-F2E1A676B819}" presName="hierRoot2" presStyleCnt="0">
        <dgm:presLayoutVars>
          <dgm:hierBranch val="l"/>
        </dgm:presLayoutVars>
      </dgm:prSet>
      <dgm:spPr/>
    </dgm:pt>
    <dgm:pt modelId="{BF78455E-ACAB-4796-A6D2-11E0DAF41A65}" type="pres">
      <dgm:prSet presAssocID="{57F2ABBE-7DD7-4CAC-883F-F2E1A676B819}" presName="rootComposite" presStyleCnt="0"/>
      <dgm:spPr/>
    </dgm:pt>
    <dgm:pt modelId="{EC50B6E1-E083-4873-86F8-A05F09F91008}" type="pres">
      <dgm:prSet presAssocID="{57F2ABBE-7DD7-4CAC-883F-F2E1A676B819}" presName="rootText" presStyleLbl="node4" presStyleIdx="5" presStyleCnt="13" custScaleY="188414">
        <dgm:presLayoutVars>
          <dgm:chPref val="3"/>
        </dgm:presLayoutVars>
      </dgm:prSet>
      <dgm:spPr/>
      <dgm:t>
        <a:bodyPr/>
        <a:lstStyle/>
        <a:p>
          <a:pPr rtl="1"/>
          <a:endParaRPr lang="ar-JO"/>
        </a:p>
      </dgm:t>
    </dgm:pt>
    <dgm:pt modelId="{6B90CA38-C7A3-4863-8BA5-1B5A453B0E9A}" type="pres">
      <dgm:prSet presAssocID="{57F2ABBE-7DD7-4CAC-883F-F2E1A676B819}" presName="rootConnector" presStyleLbl="node4" presStyleIdx="5" presStyleCnt="13"/>
      <dgm:spPr/>
      <dgm:t>
        <a:bodyPr/>
        <a:lstStyle/>
        <a:p>
          <a:pPr rtl="1"/>
          <a:endParaRPr lang="ar-JO"/>
        </a:p>
      </dgm:t>
    </dgm:pt>
    <dgm:pt modelId="{C5564D40-6E4D-4347-8CA5-45E062CAE306}" type="pres">
      <dgm:prSet presAssocID="{57F2ABBE-7DD7-4CAC-883F-F2E1A676B819}" presName="hierChild4" presStyleCnt="0"/>
      <dgm:spPr/>
    </dgm:pt>
    <dgm:pt modelId="{5DC3AB29-9C0E-4D96-8E41-0B429468B0FE}" type="pres">
      <dgm:prSet presAssocID="{57F2ABBE-7DD7-4CAC-883F-F2E1A676B819}" presName="hierChild5" presStyleCnt="0"/>
      <dgm:spPr/>
    </dgm:pt>
    <dgm:pt modelId="{25BFC6A7-1EDC-4D35-924B-5FE09F98F1C6}" type="pres">
      <dgm:prSet presAssocID="{C5CC02C8-048E-480F-B723-D6FD52E63674}" presName="Name50" presStyleLbl="parChTrans1D4" presStyleIdx="6" presStyleCnt="13"/>
      <dgm:spPr/>
      <dgm:t>
        <a:bodyPr/>
        <a:lstStyle/>
        <a:p>
          <a:pPr rtl="1"/>
          <a:endParaRPr lang="ar-JO"/>
        </a:p>
      </dgm:t>
    </dgm:pt>
    <dgm:pt modelId="{991B0CA5-F196-496A-A959-D18BBA4FB3BF}" type="pres">
      <dgm:prSet presAssocID="{190ACECD-2327-4180-A407-90475486C034}" presName="hierRoot2" presStyleCnt="0">
        <dgm:presLayoutVars>
          <dgm:hierBranch val="hang"/>
        </dgm:presLayoutVars>
      </dgm:prSet>
      <dgm:spPr/>
    </dgm:pt>
    <dgm:pt modelId="{18894A49-D616-4302-AAF0-1B76F674F36D}" type="pres">
      <dgm:prSet presAssocID="{190ACECD-2327-4180-A407-90475486C034}" presName="rootComposite" presStyleCnt="0"/>
      <dgm:spPr/>
    </dgm:pt>
    <dgm:pt modelId="{908377A4-B981-4454-A5B0-6781B9740C72}" type="pres">
      <dgm:prSet presAssocID="{190ACECD-2327-4180-A407-90475486C034}" presName="rootText" presStyleLbl="node4" presStyleIdx="6" presStyleCnt="13">
        <dgm:presLayoutVars>
          <dgm:chPref val="3"/>
        </dgm:presLayoutVars>
      </dgm:prSet>
      <dgm:spPr/>
      <dgm:t>
        <a:bodyPr/>
        <a:lstStyle/>
        <a:p>
          <a:pPr rtl="1"/>
          <a:endParaRPr lang="ar-JO"/>
        </a:p>
      </dgm:t>
    </dgm:pt>
    <dgm:pt modelId="{F5EEE544-BE2B-4905-90DF-2BA67B50942A}" type="pres">
      <dgm:prSet presAssocID="{190ACECD-2327-4180-A407-90475486C034}" presName="rootConnector" presStyleLbl="node4" presStyleIdx="6" presStyleCnt="13"/>
      <dgm:spPr/>
      <dgm:t>
        <a:bodyPr/>
        <a:lstStyle/>
        <a:p>
          <a:pPr rtl="1"/>
          <a:endParaRPr lang="ar-JO"/>
        </a:p>
      </dgm:t>
    </dgm:pt>
    <dgm:pt modelId="{3F8518AB-5AF3-4A2E-8032-926114B78F39}" type="pres">
      <dgm:prSet presAssocID="{190ACECD-2327-4180-A407-90475486C034}" presName="hierChild4" presStyleCnt="0"/>
      <dgm:spPr/>
    </dgm:pt>
    <dgm:pt modelId="{0587D3C2-37DF-4A0A-84F6-9F846A297598}" type="pres">
      <dgm:prSet presAssocID="{190ACECD-2327-4180-A407-90475486C034}" presName="hierChild5" presStyleCnt="0"/>
      <dgm:spPr/>
    </dgm:pt>
    <dgm:pt modelId="{F06106F5-8ACF-43D6-A123-4584D2BBC6C7}" type="pres">
      <dgm:prSet presAssocID="{33FAFBE5-B295-4729-B18B-7F17A86026EF}" presName="Name50" presStyleLbl="parChTrans1D4" presStyleIdx="7" presStyleCnt="13"/>
      <dgm:spPr/>
      <dgm:t>
        <a:bodyPr/>
        <a:lstStyle/>
        <a:p>
          <a:pPr rtl="1"/>
          <a:endParaRPr lang="ar-JO"/>
        </a:p>
      </dgm:t>
    </dgm:pt>
    <dgm:pt modelId="{84953F32-778A-4591-88E0-B4FBC68B5813}" type="pres">
      <dgm:prSet presAssocID="{92486A46-F573-44C8-8B79-174FBB5EA120}" presName="hierRoot2" presStyleCnt="0">
        <dgm:presLayoutVars>
          <dgm:hierBranch val="init"/>
        </dgm:presLayoutVars>
      </dgm:prSet>
      <dgm:spPr/>
    </dgm:pt>
    <dgm:pt modelId="{52034A91-687A-4988-AB3F-AEC1698CFBDE}" type="pres">
      <dgm:prSet presAssocID="{92486A46-F573-44C8-8B79-174FBB5EA120}" presName="rootComposite" presStyleCnt="0"/>
      <dgm:spPr/>
    </dgm:pt>
    <dgm:pt modelId="{90F4B8C1-003B-4552-A2D2-5EC0F164A1DB}" type="pres">
      <dgm:prSet presAssocID="{92486A46-F573-44C8-8B79-174FBB5EA120}" presName="rootText" presStyleLbl="node4" presStyleIdx="7" presStyleCnt="13">
        <dgm:presLayoutVars>
          <dgm:chPref val="3"/>
        </dgm:presLayoutVars>
      </dgm:prSet>
      <dgm:spPr/>
      <dgm:t>
        <a:bodyPr/>
        <a:lstStyle/>
        <a:p>
          <a:pPr rtl="1"/>
          <a:endParaRPr lang="ar-JO"/>
        </a:p>
      </dgm:t>
    </dgm:pt>
    <dgm:pt modelId="{04D14075-7958-47A5-94B0-11D25DA37460}" type="pres">
      <dgm:prSet presAssocID="{92486A46-F573-44C8-8B79-174FBB5EA120}" presName="rootConnector" presStyleLbl="node4" presStyleIdx="7" presStyleCnt="13"/>
      <dgm:spPr/>
      <dgm:t>
        <a:bodyPr/>
        <a:lstStyle/>
        <a:p>
          <a:pPr rtl="1"/>
          <a:endParaRPr lang="ar-JO"/>
        </a:p>
      </dgm:t>
    </dgm:pt>
    <dgm:pt modelId="{154456D9-CB8C-4E66-AD32-F1D4B6D77C48}" type="pres">
      <dgm:prSet presAssocID="{92486A46-F573-44C8-8B79-174FBB5EA120}" presName="hierChild4" presStyleCnt="0"/>
      <dgm:spPr/>
    </dgm:pt>
    <dgm:pt modelId="{D96BD12B-DCA6-4C2F-9FFE-D9DBF1BDE366}" type="pres">
      <dgm:prSet presAssocID="{92486A46-F573-44C8-8B79-174FBB5EA120}" presName="hierChild5" presStyleCnt="0"/>
      <dgm:spPr/>
    </dgm:pt>
    <dgm:pt modelId="{C81CCE64-2D5F-42A9-A9CF-AF94859AB760}" type="pres">
      <dgm:prSet presAssocID="{6237AF0D-DDC5-4924-AFCE-5423297F6A11}" presName="hierChild5" presStyleCnt="0"/>
      <dgm:spPr/>
    </dgm:pt>
    <dgm:pt modelId="{6172E426-328F-4623-8F44-544ECC74ED70}" type="pres">
      <dgm:prSet presAssocID="{502934B0-6CD7-4E2E-A2A1-CC971D26A32E}" presName="Name35" presStyleLbl="parChTrans1D3" presStyleIdx="2" presStyleCnt="11"/>
      <dgm:spPr/>
      <dgm:t>
        <a:bodyPr/>
        <a:lstStyle/>
        <a:p>
          <a:pPr rtl="1"/>
          <a:endParaRPr lang="ar-JO"/>
        </a:p>
      </dgm:t>
    </dgm:pt>
    <dgm:pt modelId="{4C3AD2CA-F11C-466B-8A3E-682B81D054FA}" type="pres">
      <dgm:prSet presAssocID="{01BC0F8F-60C5-4065-BA4E-81D6C081423D}" presName="hierRoot2" presStyleCnt="0">
        <dgm:presLayoutVars>
          <dgm:hierBranch val="hang"/>
        </dgm:presLayoutVars>
      </dgm:prSet>
      <dgm:spPr/>
    </dgm:pt>
    <dgm:pt modelId="{3269B3A7-2586-410E-AC69-C672746C9A0A}" type="pres">
      <dgm:prSet presAssocID="{01BC0F8F-60C5-4065-BA4E-81D6C081423D}" presName="rootComposite" presStyleCnt="0"/>
      <dgm:spPr/>
    </dgm:pt>
    <dgm:pt modelId="{324AF2C7-E7CD-411F-ABA7-23C77482EE31}" type="pres">
      <dgm:prSet presAssocID="{01BC0F8F-60C5-4065-BA4E-81D6C081423D}" presName="rootText" presStyleLbl="node3" presStyleIdx="2" presStyleCnt="11">
        <dgm:presLayoutVars>
          <dgm:chPref val="3"/>
        </dgm:presLayoutVars>
      </dgm:prSet>
      <dgm:spPr/>
      <dgm:t>
        <a:bodyPr/>
        <a:lstStyle/>
        <a:p>
          <a:pPr rtl="1"/>
          <a:endParaRPr lang="ar-JO"/>
        </a:p>
      </dgm:t>
    </dgm:pt>
    <dgm:pt modelId="{053754F0-584F-4F7B-896B-A6635F013B11}" type="pres">
      <dgm:prSet presAssocID="{01BC0F8F-60C5-4065-BA4E-81D6C081423D}" presName="rootConnector" presStyleLbl="node3" presStyleIdx="2" presStyleCnt="11"/>
      <dgm:spPr/>
      <dgm:t>
        <a:bodyPr/>
        <a:lstStyle/>
        <a:p>
          <a:pPr rtl="1"/>
          <a:endParaRPr lang="ar-JO"/>
        </a:p>
      </dgm:t>
    </dgm:pt>
    <dgm:pt modelId="{FC3B06CB-0C52-4C3B-8009-B8ABB59EE90A}" type="pres">
      <dgm:prSet presAssocID="{01BC0F8F-60C5-4065-BA4E-81D6C081423D}" presName="hierChild4" presStyleCnt="0"/>
      <dgm:spPr/>
    </dgm:pt>
    <dgm:pt modelId="{69444776-9670-4921-9954-F47A9F028FC7}" type="pres">
      <dgm:prSet presAssocID="{1CB2722F-514F-470B-A79B-04F1D0A7F8C6}" presName="Name48" presStyleLbl="parChTrans1D4" presStyleIdx="8" presStyleCnt="13"/>
      <dgm:spPr/>
      <dgm:t>
        <a:bodyPr/>
        <a:lstStyle/>
        <a:p>
          <a:pPr rtl="1"/>
          <a:endParaRPr lang="ar-JO"/>
        </a:p>
      </dgm:t>
    </dgm:pt>
    <dgm:pt modelId="{AE34725B-E892-49F1-9C68-C0A85C7381F1}" type="pres">
      <dgm:prSet presAssocID="{CC77D0F0-6309-45DC-AF86-2CEBD5FA309A}" presName="hierRoot2" presStyleCnt="0">
        <dgm:presLayoutVars>
          <dgm:hierBranch val="hang"/>
        </dgm:presLayoutVars>
      </dgm:prSet>
      <dgm:spPr/>
    </dgm:pt>
    <dgm:pt modelId="{9C12B25E-F6AE-4DEB-BD68-8B1FA2381B51}" type="pres">
      <dgm:prSet presAssocID="{CC77D0F0-6309-45DC-AF86-2CEBD5FA309A}" presName="rootComposite" presStyleCnt="0"/>
      <dgm:spPr/>
    </dgm:pt>
    <dgm:pt modelId="{C593533D-E5E3-4CA0-BAC4-C562D6434DC6}" type="pres">
      <dgm:prSet presAssocID="{CC77D0F0-6309-45DC-AF86-2CEBD5FA309A}" presName="rootText" presStyleLbl="node4" presStyleIdx="8" presStyleCnt="13">
        <dgm:presLayoutVars>
          <dgm:chPref val="3"/>
        </dgm:presLayoutVars>
      </dgm:prSet>
      <dgm:spPr/>
      <dgm:t>
        <a:bodyPr/>
        <a:lstStyle/>
        <a:p>
          <a:pPr rtl="1"/>
          <a:endParaRPr lang="ar-JO"/>
        </a:p>
      </dgm:t>
    </dgm:pt>
    <dgm:pt modelId="{47F85634-BE0C-418B-8DA1-43D9A7031A20}" type="pres">
      <dgm:prSet presAssocID="{CC77D0F0-6309-45DC-AF86-2CEBD5FA309A}" presName="rootConnector" presStyleLbl="node4" presStyleIdx="8" presStyleCnt="13"/>
      <dgm:spPr/>
      <dgm:t>
        <a:bodyPr/>
        <a:lstStyle/>
        <a:p>
          <a:pPr rtl="1"/>
          <a:endParaRPr lang="ar-JO"/>
        </a:p>
      </dgm:t>
    </dgm:pt>
    <dgm:pt modelId="{AE56D139-1111-4C61-A5C2-9C31CC8C3437}" type="pres">
      <dgm:prSet presAssocID="{CC77D0F0-6309-45DC-AF86-2CEBD5FA309A}" presName="hierChild4" presStyleCnt="0"/>
      <dgm:spPr/>
    </dgm:pt>
    <dgm:pt modelId="{A505879B-C0F2-4667-A5BC-B85179368308}" type="pres">
      <dgm:prSet presAssocID="{CC77D0F0-6309-45DC-AF86-2CEBD5FA309A}" presName="hierChild5" presStyleCnt="0"/>
      <dgm:spPr/>
    </dgm:pt>
    <dgm:pt modelId="{E1D517F1-BDF3-4BA8-AEFD-AE395082B614}" type="pres">
      <dgm:prSet presAssocID="{DF2EBB5F-9FDF-425C-8E13-C5802DB0A36F}" presName="Name48" presStyleLbl="parChTrans1D4" presStyleIdx="9" presStyleCnt="13"/>
      <dgm:spPr/>
      <dgm:t>
        <a:bodyPr/>
        <a:lstStyle/>
        <a:p>
          <a:pPr rtl="1"/>
          <a:endParaRPr lang="ar-JO"/>
        </a:p>
      </dgm:t>
    </dgm:pt>
    <dgm:pt modelId="{96C083C9-3A57-42F5-9842-CE2C551E21B8}" type="pres">
      <dgm:prSet presAssocID="{DEE46F67-77E1-46B7-B65A-7BDB8C032765}" presName="hierRoot2" presStyleCnt="0">
        <dgm:presLayoutVars>
          <dgm:hierBranch val="hang"/>
        </dgm:presLayoutVars>
      </dgm:prSet>
      <dgm:spPr/>
    </dgm:pt>
    <dgm:pt modelId="{1A941371-266F-4BA2-BFF2-D0018B0EEC76}" type="pres">
      <dgm:prSet presAssocID="{DEE46F67-77E1-46B7-B65A-7BDB8C032765}" presName="rootComposite" presStyleCnt="0"/>
      <dgm:spPr/>
    </dgm:pt>
    <dgm:pt modelId="{47FD7D69-0853-4ECE-A5B0-62C06E1064CA}" type="pres">
      <dgm:prSet presAssocID="{DEE46F67-77E1-46B7-B65A-7BDB8C032765}" presName="rootText" presStyleLbl="node4" presStyleIdx="9" presStyleCnt="13">
        <dgm:presLayoutVars>
          <dgm:chPref val="3"/>
        </dgm:presLayoutVars>
      </dgm:prSet>
      <dgm:spPr/>
      <dgm:t>
        <a:bodyPr/>
        <a:lstStyle/>
        <a:p>
          <a:pPr rtl="1"/>
          <a:endParaRPr lang="ar-JO"/>
        </a:p>
      </dgm:t>
    </dgm:pt>
    <dgm:pt modelId="{AA224AFD-EF49-4B06-870A-9758E10E69E4}" type="pres">
      <dgm:prSet presAssocID="{DEE46F67-77E1-46B7-B65A-7BDB8C032765}" presName="rootConnector" presStyleLbl="node4" presStyleIdx="9" presStyleCnt="13"/>
      <dgm:spPr/>
      <dgm:t>
        <a:bodyPr/>
        <a:lstStyle/>
        <a:p>
          <a:pPr rtl="1"/>
          <a:endParaRPr lang="ar-JO"/>
        </a:p>
      </dgm:t>
    </dgm:pt>
    <dgm:pt modelId="{F08B1299-A3FF-4C8B-9C66-45866E53785E}" type="pres">
      <dgm:prSet presAssocID="{DEE46F67-77E1-46B7-B65A-7BDB8C032765}" presName="hierChild4" presStyleCnt="0"/>
      <dgm:spPr/>
    </dgm:pt>
    <dgm:pt modelId="{3D13F372-E543-4AC8-B54B-2F3A6AEAC818}" type="pres">
      <dgm:prSet presAssocID="{DEE46F67-77E1-46B7-B65A-7BDB8C032765}" presName="hierChild5" presStyleCnt="0"/>
      <dgm:spPr/>
    </dgm:pt>
    <dgm:pt modelId="{9072BC45-57D7-4591-9BC5-3A1BEBCD2E62}" type="pres">
      <dgm:prSet presAssocID="{A325B27E-6982-48BE-935B-74621345838A}" presName="Name48" presStyleLbl="parChTrans1D4" presStyleIdx="10" presStyleCnt="13"/>
      <dgm:spPr/>
      <dgm:t>
        <a:bodyPr/>
        <a:lstStyle/>
        <a:p>
          <a:pPr rtl="1"/>
          <a:endParaRPr lang="ar-JO"/>
        </a:p>
      </dgm:t>
    </dgm:pt>
    <dgm:pt modelId="{353A1528-0DB1-4993-9E79-548B283953C5}" type="pres">
      <dgm:prSet presAssocID="{AE1A973A-16A7-46C8-BF03-3B7E2F3B0579}" presName="hierRoot2" presStyleCnt="0">
        <dgm:presLayoutVars>
          <dgm:hierBranch val="hang"/>
        </dgm:presLayoutVars>
      </dgm:prSet>
      <dgm:spPr/>
    </dgm:pt>
    <dgm:pt modelId="{2E8D9C18-F0D1-4F1F-9EF4-EFA3F4361BF8}" type="pres">
      <dgm:prSet presAssocID="{AE1A973A-16A7-46C8-BF03-3B7E2F3B0579}" presName="rootComposite" presStyleCnt="0"/>
      <dgm:spPr/>
    </dgm:pt>
    <dgm:pt modelId="{2255C9A7-8454-4F00-90FD-E60AAE97A553}" type="pres">
      <dgm:prSet presAssocID="{AE1A973A-16A7-46C8-BF03-3B7E2F3B0579}" presName="rootText" presStyleLbl="node4" presStyleIdx="10" presStyleCnt="13">
        <dgm:presLayoutVars>
          <dgm:chPref val="3"/>
        </dgm:presLayoutVars>
      </dgm:prSet>
      <dgm:spPr/>
      <dgm:t>
        <a:bodyPr/>
        <a:lstStyle/>
        <a:p>
          <a:pPr rtl="1"/>
          <a:endParaRPr lang="ar-JO"/>
        </a:p>
      </dgm:t>
    </dgm:pt>
    <dgm:pt modelId="{824CFA83-AEAF-4684-91AF-971E383934D0}" type="pres">
      <dgm:prSet presAssocID="{AE1A973A-16A7-46C8-BF03-3B7E2F3B0579}" presName="rootConnector" presStyleLbl="node4" presStyleIdx="10" presStyleCnt="13"/>
      <dgm:spPr/>
      <dgm:t>
        <a:bodyPr/>
        <a:lstStyle/>
        <a:p>
          <a:pPr rtl="1"/>
          <a:endParaRPr lang="ar-JO"/>
        </a:p>
      </dgm:t>
    </dgm:pt>
    <dgm:pt modelId="{9C58E75C-1F69-4FB2-B0B8-93EB0BBF735C}" type="pres">
      <dgm:prSet presAssocID="{AE1A973A-16A7-46C8-BF03-3B7E2F3B0579}" presName="hierChild4" presStyleCnt="0"/>
      <dgm:spPr/>
    </dgm:pt>
    <dgm:pt modelId="{3E2BE744-5AD7-4AA9-8CD7-479B0E737F62}" type="pres">
      <dgm:prSet presAssocID="{AE1A973A-16A7-46C8-BF03-3B7E2F3B0579}" presName="hierChild5" presStyleCnt="0"/>
      <dgm:spPr/>
    </dgm:pt>
    <dgm:pt modelId="{5163B872-21CA-4FAA-9B7C-2819F3198400}" type="pres">
      <dgm:prSet presAssocID="{17933509-7D3F-486E-96D7-70A3F820EE22}" presName="Name48" presStyleLbl="parChTrans1D4" presStyleIdx="11" presStyleCnt="13"/>
      <dgm:spPr/>
      <dgm:t>
        <a:bodyPr/>
        <a:lstStyle/>
        <a:p>
          <a:pPr rtl="1"/>
          <a:endParaRPr lang="ar-JO"/>
        </a:p>
      </dgm:t>
    </dgm:pt>
    <dgm:pt modelId="{664765F1-B553-4773-9891-9357D0B98601}" type="pres">
      <dgm:prSet presAssocID="{6F5E282E-7C18-4AFD-8A59-4804FF39BB4E}" presName="hierRoot2" presStyleCnt="0">
        <dgm:presLayoutVars>
          <dgm:hierBranch val="init"/>
        </dgm:presLayoutVars>
      </dgm:prSet>
      <dgm:spPr/>
    </dgm:pt>
    <dgm:pt modelId="{01E8320C-2FB6-4F79-A3E1-BED5329D72C4}" type="pres">
      <dgm:prSet presAssocID="{6F5E282E-7C18-4AFD-8A59-4804FF39BB4E}" presName="rootComposite" presStyleCnt="0"/>
      <dgm:spPr/>
    </dgm:pt>
    <dgm:pt modelId="{9C852BD4-CEDA-46D0-8B1A-6E7816A927DB}" type="pres">
      <dgm:prSet presAssocID="{6F5E282E-7C18-4AFD-8A59-4804FF39BB4E}" presName="rootText" presStyleLbl="node4" presStyleIdx="11" presStyleCnt="13">
        <dgm:presLayoutVars>
          <dgm:chPref val="3"/>
        </dgm:presLayoutVars>
      </dgm:prSet>
      <dgm:spPr/>
      <dgm:t>
        <a:bodyPr/>
        <a:lstStyle/>
        <a:p>
          <a:pPr rtl="1"/>
          <a:endParaRPr lang="ar-JO"/>
        </a:p>
      </dgm:t>
    </dgm:pt>
    <dgm:pt modelId="{9B557B6D-7FAB-4604-BAA0-D96181E09875}" type="pres">
      <dgm:prSet presAssocID="{6F5E282E-7C18-4AFD-8A59-4804FF39BB4E}" presName="rootConnector" presStyleLbl="node4" presStyleIdx="11" presStyleCnt="13"/>
      <dgm:spPr/>
      <dgm:t>
        <a:bodyPr/>
        <a:lstStyle/>
        <a:p>
          <a:pPr rtl="1"/>
          <a:endParaRPr lang="ar-JO"/>
        </a:p>
      </dgm:t>
    </dgm:pt>
    <dgm:pt modelId="{4C7FB89B-24F5-4CFA-B8D4-4864A8E429A7}" type="pres">
      <dgm:prSet presAssocID="{6F5E282E-7C18-4AFD-8A59-4804FF39BB4E}" presName="hierChild4" presStyleCnt="0"/>
      <dgm:spPr/>
    </dgm:pt>
    <dgm:pt modelId="{01C100C3-2BDC-4089-AF2F-520119AA47E2}" type="pres">
      <dgm:prSet presAssocID="{6F5E282E-7C18-4AFD-8A59-4804FF39BB4E}" presName="hierChild5" presStyleCnt="0"/>
      <dgm:spPr/>
    </dgm:pt>
    <dgm:pt modelId="{77827C45-FF32-4F27-BBF4-87505FD93E96}" type="pres">
      <dgm:prSet presAssocID="{7543E16B-BC94-467F-86A6-53B39F9842EF}" presName="Name48" presStyleLbl="parChTrans1D4" presStyleIdx="12" presStyleCnt="13"/>
      <dgm:spPr/>
      <dgm:t>
        <a:bodyPr/>
        <a:lstStyle/>
        <a:p>
          <a:pPr rtl="1"/>
          <a:endParaRPr lang="ar-JO"/>
        </a:p>
      </dgm:t>
    </dgm:pt>
    <dgm:pt modelId="{BA1081E4-8E91-4767-B5F2-D755DB35E812}" type="pres">
      <dgm:prSet presAssocID="{0A4B5214-7A9F-4703-A0BD-D6B4BE9E59C0}" presName="hierRoot2" presStyleCnt="0">
        <dgm:presLayoutVars>
          <dgm:hierBranch val="init"/>
        </dgm:presLayoutVars>
      </dgm:prSet>
      <dgm:spPr/>
    </dgm:pt>
    <dgm:pt modelId="{6D81BD68-4126-482C-B3C3-55940847B488}" type="pres">
      <dgm:prSet presAssocID="{0A4B5214-7A9F-4703-A0BD-D6B4BE9E59C0}" presName="rootComposite" presStyleCnt="0"/>
      <dgm:spPr/>
    </dgm:pt>
    <dgm:pt modelId="{49B9CB89-8ED8-4B90-9082-D3955EB1B6F1}" type="pres">
      <dgm:prSet presAssocID="{0A4B5214-7A9F-4703-A0BD-D6B4BE9E59C0}" presName="rootText" presStyleLbl="node4" presStyleIdx="12" presStyleCnt="13" custLinFactX="27876" custLinFactNeighborX="100000" custLinFactNeighborY="6912">
        <dgm:presLayoutVars>
          <dgm:chPref val="3"/>
        </dgm:presLayoutVars>
      </dgm:prSet>
      <dgm:spPr/>
      <dgm:t>
        <a:bodyPr/>
        <a:lstStyle/>
        <a:p>
          <a:pPr rtl="1"/>
          <a:endParaRPr lang="ar-JO"/>
        </a:p>
      </dgm:t>
    </dgm:pt>
    <dgm:pt modelId="{72C15AAF-5BD0-44A0-A67A-04B668A537D5}" type="pres">
      <dgm:prSet presAssocID="{0A4B5214-7A9F-4703-A0BD-D6B4BE9E59C0}" presName="rootConnector" presStyleLbl="node4" presStyleIdx="12" presStyleCnt="13"/>
      <dgm:spPr/>
      <dgm:t>
        <a:bodyPr/>
        <a:lstStyle/>
        <a:p>
          <a:pPr rtl="1"/>
          <a:endParaRPr lang="ar-JO"/>
        </a:p>
      </dgm:t>
    </dgm:pt>
    <dgm:pt modelId="{4EB4CAA1-7493-4C3F-93B1-CA24649DE6C8}" type="pres">
      <dgm:prSet presAssocID="{0A4B5214-7A9F-4703-A0BD-D6B4BE9E59C0}" presName="hierChild4" presStyleCnt="0"/>
      <dgm:spPr/>
    </dgm:pt>
    <dgm:pt modelId="{1932B09F-649F-41C1-B301-557F5F33DAAE}" type="pres">
      <dgm:prSet presAssocID="{0A4B5214-7A9F-4703-A0BD-D6B4BE9E59C0}" presName="hierChild5" presStyleCnt="0"/>
      <dgm:spPr/>
    </dgm:pt>
    <dgm:pt modelId="{E0388E1D-939B-4D06-8F8A-7353F9556351}" type="pres">
      <dgm:prSet presAssocID="{01BC0F8F-60C5-4065-BA4E-81D6C081423D}" presName="hierChild5" presStyleCnt="0"/>
      <dgm:spPr/>
    </dgm:pt>
    <dgm:pt modelId="{6876A1EF-BFA9-43FC-BBEB-E2362A6AC4BE}" type="pres">
      <dgm:prSet presAssocID="{90F3B67D-C617-4D59-A18E-7995F87DFEC2}" presName="hierChild5" presStyleCnt="0"/>
      <dgm:spPr/>
    </dgm:pt>
    <dgm:pt modelId="{551B33C0-DA2C-4A0B-B715-DE0DAFB3AD98}" type="pres">
      <dgm:prSet presAssocID="{DAEE07C2-2F0C-43EA-A242-ED873ACD10D2}" presName="Name37" presStyleLbl="parChTrans1D2" presStyleIdx="1" presStyleCnt="2"/>
      <dgm:spPr/>
      <dgm:t>
        <a:bodyPr/>
        <a:lstStyle/>
        <a:p>
          <a:pPr rtl="1"/>
          <a:endParaRPr lang="ar-JO"/>
        </a:p>
      </dgm:t>
    </dgm:pt>
    <dgm:pt modelId="{CC0F0EA7-07F8-43D1-9A13-74C9F785E290}" type="pres">
      <dgm:prSet presAssocID="{8D54FC26-9015-430F-99C3-8EA4BB210916}" presName="hierRoot2" presStyleCnt="0">
        <dgm:presLayoutVars>
          <dgm:hierBranch val="hang"/>
        </dgm:presLayoutVars>
      </dgm:prSet>
      <dgm:spPr/>
    </dgm:pt>
    <dgm:pt modelId="{CEB0B940-7A6B-449E-81EA-EF057AEDF5D2}" type="pres">
      <dgm:prSet presAssocID="{8D54FC26-9015-430F-99C3-8EA4BB210916}" presName="rootComposite" presStyleCnt="0"/>
      <dgm:spPr/>
    </dgm:pt>
    <dgm:pt modelId="{54CFE164-35CC-4FCE-A7E5-10089203704C}" type="pres">
      <dgm:prSet presAssocID="{8D54FC26-9015-430F-99C3-8EA4BB210916}" presName="rootText" presStyleLbl="node2" presStyleIdx="1" presStyleCnt="2">
        <dgm:presLayoutVars>
          <dgm:chPref val="3"/>
        </dgm:presLayoutVars>
      </dgm:prSet>
      <dgm:spPr/>
      <dgm:t>
        <a:bodyPr/>
        <a:lstStyle/>
        <a:p>
          <a:pPr rtl="1"/>
          <a:endParaRPr lang="ar-JO"/>
        </a:p>
      </dgm:t>
    </dgm:pt>
    <dgm:pt modelId="{98FC1AE4-EF42-4419-9D98-7120DA7D542F}" type="pres">
      <dgm:prSet presAssocID="{8D54FC26-9015-430F-99C3-8EA4BB210916}" presName="rootConnector" presStyleLbl="node2" presStyleIdx="1" presStyleCnt="2"/>
      <dgm:spPr/>
      <dgm:t>
        <a:bodyPr/>
        <a:lstStyle/>
        <a:p>
          <a:pPr rtl="1"/>
          <a:endParaRPr lang="ar-JO"/>
        </a:p>
      </dgm:t>
    </dgm:pt>
    <dgm:pt modelId="{D142D9A4-75FF-484D-806E-F68BCD711E71}" type="pres">
      <dgm:prSet presAssocID="{8D54FC26-9015-430F-99C3-8EA4BB210916}" presName="hierChild4" presStyleCnt="0"/>
      <dgm:spPr/>
    </dgm:pt>
    <dgm:pt modelId="{710E51D7-B454-4A67-8B60-DDB2A8856CD4}" type="pres">
      <dgm:prSet presAssocID="{22B97C04-EA64-44C3-BE93-3C8E2FB4B1DE}" presName="Name48" presStyleLbl="parChTrans1D3" presStyleIdx="3" presStyleCnt="11"/>
      <dgm:spPr/>
      <dgm:t>
        <a:bodyPr/>
        <a:lstStyle/>
        <a:p>
          <a:pPr rtl="1"/>
          <a:endParaRPr lang="ar-JO"/>
        </a:p>
      </dgm:t>
    </dgm:pt>
    <dgm:pt modelId="{415E2811-F5C6-4795-AA8E-FF78E424A668}" type="pres">
      <dgm:prSet presAssocID="{12D7E0BE-199B-417B-AA61-6C5D4002BD42}" presName="hierRoot2" presStyleCnt="0">
        <dgm:presLayoutVars>
          <dgm:hierBranch val="hang"/>
        </dgm:presLayoutVars>
      </dgm:prSet>
      <dgm:spPr/>
    </dgm:pt>
    <dgm:pt modelId="{F65D7609-D8B4-4C3F-9FFF-1EDDF82F3BF8}" type="pres">
      <dgm:prSet presAssocID="{12D7E0BE-199B-417B-AA61-6C5D4002BD42}" presName="rootComposite" presStyleCnt="0"/>
      <dgm:spPr/>
    </dgm:pt>
    <dgm:pt modelId="{8C608CAE-124A-4F43-A8FB-E1B99DD86312}" type="pres">
      <dgm:prSet presAssocID="{12D7E0BE-199B-417B-AA61-6C5D4002BD42}" presName="rootText" presStyleLbl="node3" presStyleIdx="3" presStyleCnt="11" custLinFactX="24420" custLinFactY="200000" custLinFactNeighborX="100000" custLinFactNeighborY="227210">
        <dgm:presLayoutVars>
          <dgm:chPref val="3"/>
        </dgm:presLayoutVars>
      </dgm:prSet>
      <dgm:spPr/>
      <dgm:t>
        <a:bodyPr/>
        <a:lstStyle/>
        <a:p>
          <a:pPr rtl="1"/>
          <a:endParaRPr lang="ar-JO"/>
        </a:p>
      </dgm:t>
    </dgm:pt>
    <dgm:pt modelId="{5303F01E-1CAE-4794-939F-C1ECA48FAF0A}" type="pres">
      <dgm:prSet presAssocID="{12D7E0BE-199B-417B-AA61-6C5D4002BD42}" presName="rootConnector" presStyleLbl="node3" presStyleIdx="3" presStyleCnt="11"/>
      <dgm:spPr/>
      <dgm:t>
        <a:bodyPr/>
        <a:lstStyle/>
        <a:p>
          <a:pPr rtl="1"/>
          <a:endParaRPr lang="ar-JO"/>
        </a:p>
      </dgm:t>
    </dgm:pt>
    <dgm:pt modelId="{7CE23B44-66A0-4ED3-BC4B-3C71A710DB46}" type="pres">
      <dgm:prSet presAssocID="{12D7E0BE-199B-417B-AA61-6C5D4002BD42}" presName="hierChild4" presStyleCnt="0"/>
      <dgm:spPr/>
    </dgm:pt>
    <dgm:pt modelId="{15ED5242-C89E-44FC-BB4D-347A70A8D2DE}" type="pres">
      <dgm:prSet presAssocID="{12D7E0BE-199B-417B-AA61-6C5D4002BD42}" presName="hierChild5" presStyleCnt="0"/>
      <dgm:spPr/>
    </dgm:pt>
    <dgm:pt modelId="{ABDCF7BA-64DA-4A33-8FBC-858F04D54CDC}" type="pres">
      <dgm:prSet presAssocID="{BA04C7C8-D059-4D4F-804E-EA859E441695}" presName="Name48" presStyleLbl="parChTrans1D3" presStyleIdx="4" presStyleCnt="11"/>
      <dgm:spPr/>
      <dgm:t>
        <a:bodyPr/>
        <a:lstStyle/>
        <a:p>
          <a:pPr rtl="1"/>
          <a:endParaRPr lang="ar-JO"/>
        </a:p>
      </dgm:t>
    </dgm:pt>
    <dgm:pt modelId="{51D3A8ED-4125-43DA-B919-1CE6EC6D63E8}" type="pres">
      <dgm:prSet presAssocID="{C184456E-68C1-4E02-8485-6335B8521E0B}" presName="hierRoot2" presStyleCnt="0">
        <dgm:presLayoutVars>
          <dgm:hierBranch val="hang"/>
        </dgm:presLayoutVars>
      </dgm:prSet>
      <dgm:spPr/>
    </dgm:pt>
    <dgm:pt modelId="{3977B46D-39A7-418E-BC8B-3BE90B625883}" type="pres">
      <dgm:prSet presAssocID="{C184456E-68C1-4E02-8485-6335B8521E0B}" presName="rootComposite" presStyleCnt="0"/>
      <dgm:spPr/>
    </dgm:pt>
    <dgm:pt modelId="{6BA20F71-D655-442E-A63E-80191BDD7389}" type="pres">
      <dgm:prSet presAssocID="{C184456E-68C1-4E02-8485-6335B8521E0B}" presName="rootText" presStyleLbl="node3" presStyleIdx="4" presStyleCnt="11">
        <dgm:presLayoutVars>
          <dgm:chPref val="3"/>
        </dgm:presLayoutVars>
      </dgm:prSet>
      <dgm:spPr/>
      <dgm:t>
        <a:bodyPr/>
        <a:lstStyle/>
        <a:p>
          <a:pPr rtl="1"/>
          <a:endParaRPr lang="ar-JO"/>
        </a:p>
      </dgm:t>
    </dgm:pt>
    <dgm:pt modelId="{28C7EFDF-9B80-4C1B-99FB-433A89770795}" type="pres">
      <dgm:prSet presAssocID="{C184456E-68C1-4E02-8485-6335B8521E0B}" presName="rootConnector" presStyleLbl="node3" presStyleIdx="4" presStyleCnt="11"/>
      <dgm:spPr/>
      <dgm:t>
        <a:bodyPr/>
        <a:lstStyle/>
        <a:p>
          <a:pPr rtl="1"/>
          <a:endParaRPr lang="ar-JO"/>
        </a:p>
      </dgm:t>
    </dgm:pt>
    <dgm:pt modelId="{7389E150-CAF4-45A0-945D-D3EC997307A4}" type="pres">
      <dgm:prSet presAssocID="{C184456E-68C1-4E02-8485-6335B8521E0B}" presName="hierChild4" presStyleCnt="0"/>
      <dgm:spPr/>
    </dgm:pt>
    <dgm:pt modelId="{08440FDE-5FC6-4DA6-A638-301751D5F1F8}" type="pres">
      <dgm:prSet presAssocID="{C184456E-68C1-4E02-8485-6335B8521E0B}" presName="hierChild5" presStyleCnt="0"/>
      <dgm:spPr/>
    </dgm:pt>
    <dgm:pt modelId="{676FBB14-F8B0-4ED0-8AB9-8663FB94D2D5}" type="pres">
      <dgm:prSet presAssocID="{0BE3DC82-922B-4EBB-904D-3D13DB58F708}" presName="Name48" presStyleLbl="parChTrans1D3" presStyleIdx="5" presStyleCnt="11"/>
      <dgm:spPr/>
      <dgm:t>
        <a:bodyPr/>
        <a:lstStyle/>
        <a:p>
          <a:pPr rtl="1"/>
          <a:endParaRPr lang="ar-JO"/>
        </a:p>
      </dgm:t>
    </dgm:pt>
    <dgm:pt modelId="{9E258DC3-7697-4927-BE20-56E5F02F134C}" type="pres">
      <dgm:prSet presAssocID="{8C87D3CB-B1F9-439A-B0E9-653724DD1671}" presName="hierRoot2" presStyleCnt="0">
        <dgm:presLayoutVars>
          <dgm:hierBranch val="hang"/>
        </dgm:presLayoutVars>
      </dgm:prSet>
      <dgm:spPr/>
    </dgm:pt>
    <dgm:pt modelId="{EC3443BB-EF81-4235-89AD-CF45D9713528}" type="pres">
      <dgm:prSet presAssocID="{8C87D3CB-B1F9-439A-B0E9-653724DD1671}" presName="rootComposite" presStyleCnt="0"/>
      <dgm:spPr/>
    </dgm:pt>
    <dgm:pt modelId="{EE2245F5-A5A1-4BCF-A759-04C1224447B6}" type="pres">
      <dgm:prSet presAssocID="{8C87D3CB-B1F9-439A-B0E9-653724DD1671}" presName="rootText" presStyleLbl="node3" presStyleIdx="5" presStyleCnt="11">
        <dgm:presLayoutVars>
          <dgm:chPref val="3"/>
        </dgm:presLayoutVars>
      </dgm:prSet>
      <dgm:spPr/>
      <dgm:t>
        <a:bodyPr/>
        <a:lstStyle/>
        <a:p>
          <a:pPr rtl="1"/>
          <a:endParaRPr lang="ar-JO"/>
        </a:p>
      </dgm:t>
    </dgm:pt>
    <dgm:pt modelId="{6E7CB0AE-E74B-4B66-8197-374FF065574F}" type="pres">
      <dgm:prSet presAssocID="{8C87D3CB-B1F9-439A-B0E9-653724DD1671}" presName="rootConnector" presStyleLbl="node3" presStyleIdx="5" presStyleCnt="11"/>
      <dgm:spPr/>
      <dgm:t>
        <a:bodyPr/>
        <a:lstStyle/>
        <a:p>
          <a:pPr rtl="1"/>
          <a:endParaRPr lang="ar-JO"/>
        </a:p>
      </dgm:t>
    </dgm:pt>
    <dgm:pt modelId="{498F95E2-78DD-4861-8976-7979A63AEBE6}" type="pres">
      <dgm:prSet presAssocID="{8C87D3CB-B1F9-439A-B0E9-653724DD1671}" presName="hierChild4" presStyleCnt="0"/>
      <dgm:spPr/>
    </dgm:pt>
    <dgm:pt modelId="{FA46BDB7-2281-4BD0-83FE-70A93B4F1A72}" type="pres">
      <dgm:prSet presAssocID="{8C87D3CB-B1F9-439A-B0E9-653724DD1671}" presName="hierChild5" presStyleCnt="0"/>
      <dgm:spPr/>
    </dgm:pt>
    <dgm:pt modelId="{8C18B2D2-664D-4F51-8896-5BC82C6CED62}" type="pres">
      <dgm:prSet presAssocID="{E2834C9E-2EB8-47AB-92E9-501F782D5212}" presName="Name48" presStyleLbl="parChTrans1D3" presStyleIdx="6" presStyleCnt="11"/>
      <dgm:spPr/>
      <dgm:t>
        <a:bodyPr/>
        <a:lstStyle/>
        <a:p>
          <a:pPr rtl="1"/>
          <a:endParaRPr lang="ar-JO"/>
        </a:p>
      </dgm:t>
    </dgm:pt>
    <dgm:pt modelId="{F6F50BCF-C08D-4115-B3BC-F8BB4708E58C}" type="pres">
      <dgm:prSet presAssocID="{7390D083-213C-4BB3-9BA2-F40FDDC263F8}" presName="hierRoot2" presStyleCnt="0">
        <dgm:presLayoutVars>
          <dgm:hierBranch val="hang"/>
        </dgm:presLayoutVars>
      </dgm:prSet>
      <dgm:spPr/>
    </dgm:pt>
    <dgm:pt modelId="{9ACA0C7C-7E86-4F10-9AD9-70F30C9C0F7E}" type="pres">
      <dgm:prSet presAssocID="{7390D083-213C-4BB3-9BA2-F40FDDC263F8}" presName="rootComposite" presStyleCnt="0"/>
      <dgm:spPr/>
    </dgm:pt>
    <dgm:pt modelId="{7420472D-F629-4519-BD05-DC81F45E3233}" type="pres">
      <dgm:prSet presAssocID="{7390D083-213C-4BB3-9BA2-F40FDDC263F8}" presName="rootText" presStyleLbl="node3" presStyleIdx="6" presStyleCnt="11">
        <dgm:presLayoutVars>
          <dgm:chPref val="3"/>
        </dgm:presLayoutVars>
      </dgm:prSet>
      <dgm:spPr/>
      <dgm:t>
        <a:bodyPr/>
        <a:lstStyle/>
        <a:p>
          <a:pPr rtl="1"/>
          <a:endParaRPr lang="ar-JO"/>
        </a:p>
      </dgm:t>
    </dgm:pt>
    <dgm:pt modelId="{18054CAD-9900-4734-BF76-EF6A93933A47}" type="pres">
      <dgm:prSet presAssocID="{7390D083-213C-4BB3-9BA2-F40FDDC263F8}" presName="rootConnector" presStyleLbl="node3" presStyleIdx="6" presStyleCnt="11"/>
      <dgm:spPr/>
      <dgm:t>
        <a:bodyPr/>
        <a:lstStyle/>
        <a:p>
          <a:pPr rtl="1"/>
          <a:endParaRPr lang="ar-JO"/>
        </a:p>
      </dgm:t>
    </dgm:pt>
    <dgm:pt modelId="{DFFC911A-CF73-498F-802D-9B59002AC5ED}" type="pres">
      <dgm:prSet presAssocID="{7390D083-213C-4BB3-9BA2-F40FDDC263F8}" presName="hierChild4" presStyleCnt="0"/>
      <dgm:spPr/>
    </dgm:pt>
    <dgm:pt modelId="{7FED4979-F122-491D-94AA-DA5034C5F89D}" type="pres">
      <dgm:prSet presAssocID="{7390D083-213C-4BB3-9BA2-F40FDDC263F8}" presName="hierChild5" presStyleCnt="0"/>
      <dgm:spPr/>
    </dgm:pt>
    <dgm:pt modelId="{527F05D6-ABDF-4A57-880D-0C4D28A68BBB}" type="pres">
      <dgm:prSet presAssocID="{2F93F69B-C8F1-4547-BD33-60DCD7DDA772}" presName="Name48" presStyleLbl="parChTrans1D3" presStyleIdx="7" presStyleCnt="11"/>
      <dgm:spPr/>
      <dgm:t>
        <a:bodyPr/>
        <a:lstStyle/>
        <a:p>
          <a:pPr rtl="1"/>
          <a:endParaRPr lang="ar-JO"/>
        </a:p>
      </dgm:t>
    </dgm:pt>
    <dgm:pt modelId="{0131D00A-7E48-4182-9CE8-36EC4AB5EEF4}" type="pres">
      <dgm:prSet presAssocID="{73D353A6-5A12-4548-ABBB-0170D8F5A1E8}" presName="hierRoot2" presStyleCnt="0">
        <dgm:presLayoutVars>
          <dgm:hierBranch val="init"/>
        </dgm:presLayoutVars>
      </dgm:prSet>
      <dgm:spPr/>
    </dgm:pt>
    <dgm:pt modelId="{71012C14-D133-4669-99FF-CD0597253EC0}" type="pres">
      <dgm:prSet presAssocID="{73D353A6-5A12-4548-ABBB-0170D8F5A1E8}" presName="rootComposite" presStyleCnt="0"/>
      <dgm:spPr/>
    </dgm:pt>
    <dgm:pt modelId="{3E29FD73-DC92-4C5B-AF75-927B99DD9DD9}" type="pres">
      <dgm:prSet presAssocID="{73D353A6-5A12-4548-ABBB-0170D8F5A1E8}" presName="rootText" presStyleLbl="node3" presStyleIdx="7" presStyleCnt="11">
        <dgm:presLayoutVars>
          <dgm:chPref val="3"/>
        </dgm:presLayoutVars>
      </dgm:prSet>
      <dgm:spPr/>
      <dgm:t>
        <a:bodyPr/>
        <a:lstStyle/>
        <a:p>
          <a:pPr rtl="1"/>
          <a:endParaRPr lang="ar-JO"/>
        </a:p>
      </dgm:t>
    </dgm:pt>
    <dgm:pt modelId="{0FD87B61-8450-48AA-AA84-1AD39911E039}" type="pres">
      <dgm:prSet presAssocID="{73D353A6-5A12-4548-ABBB-0170D8F5A1E8}" presName="rootConnector" presStyleLbl="node3" presStyleIdx="7" presStyleCnt="11"/>
      <dgm:spPr/>
      <dgm:t>
        <a:bodyPr/>
        <a:lstStyle/>
        <a:p>
          <a:pPr rtl="1"/>
          <a:endParaRPr lang="ar-JO"/>
        </a:p>
      </dgm:t>
    </dgm:pt>
    <dgm:pt modelId="{E7E2844A-198B-4C74-9C0B-273054B3FE6E}" type="pres">
      <dgm:prSet presAssocID="{73D353A6-5A12-4548-ABBB-0170D8F5A1E8}" presName="hierChild4" presStyleCnt="0"/>
      <dgm:spPr/>
    </dgm:pt>
    <dgm:pt modelId="{9A1B6538-2F6D-4E98-AE85-0BE650CAC604}" type="pres">
      <dgm:prSet presAssocID="{73D353A6-5A12-4548-ABBB-0170D8F5A1E8}" presName="hierChild5" presStyleCnt="0"/>
      <dgm:spPr/>
    </dgm:pt>
    <dgm:pt modelId="{86A164F6-9267-4C43-8646-AD3119E9BA01}" type="pres">
      <dgm:prSet presAssocID="{9A0288CF-062E-4C62-8B8B-C81853167485}" presName="Name48" presStyleLbl="parChTrans1D3" presStyleIdx="8" presStyleCnt="11"/>
      <dgm:spPr/>
      <dgm:t>
        <a:bodyPr/>
        <a:lstStyle/>
        <a:p>
          <a:pPr rtl="1"/>
          <a:endParaRPr lang="ar-JO"/>
        </a:p>
      </dgm:t>
    </dgm:pt>
    <dgm:pt modelId="{D4A25132-0688-482D-9E73-8DCC4CDCEB21}" type="pres">
      <dgm:prSet presAssocID="{44E77D1B-DBFD-4FD6-8F62-6AD1CB2241A3}" presName="hierRoot2" presStyleCnt="0">
        <dgm:presLayoutVars>
          <dgm:hierBranch val="init"/>
        </dgm:presLayoutVars>
      </dgm:prSet>
      <dgm:spPr/>
    </dgm:pt>
    <dgm:pt modelId="{49263F03-88BC-423A-9702-6412E76BE59C}" type="pres">
      <dgm:prSet presAssocID="{44E77D1B-DBFD-4FD6-8F62-6AD1CB2241A3}" presName="rootComposite" presStyleCnt="0"/>
      <dgm:spPr/>
    </dgm:pt>
    <dgm:pt modelId="{6DE5517A-C6E5-4D07-9044-E0AFE74421E6}" type="pres">
      <dgm:prSet presAssocID="{44E77D1B-DBFD-4FD6-8F62-6AD1CB2241A3}" presName="rootText" presStyleLbl="node3" presStyleIdx="8" presStyleCnt="11">
        <dgm:presLayoutVars>
          <dgm:chPref val="3"/>
        </dgm:presLayoutVars>
      </dgm:prSet>
      <dgm:spPr/>
      <dgm:t>
        <a:bodyPr/>
        <a:lstStyle/>
        <a:p>
          <a:pPr rtl="1"/>
          <a:endParaRPr lang="ar-JO"/>
        </a:p>
      </dgm:t>
    </dgm:pt>
    <dgm:pt modelId="{A9D9077D-167E-4B5A-90F3-013659C88436}" type="pres">
      <dgm:prSet presAssocID="{44E77D1B-DBFD-4FD6-8F62-6AD1CB2241A3}" presName="rootConnector" presStyleLbl="node3" presStyleIdx="8" presStyleCnt="11"/>
      <dgm:spPr/>
      <dgm:t>
        <a:bodyPr/>
        <a:lstStyle/>
        <a:p>
          <a:pPr rtl="1"/>
          <a:endParaRPr lang="ar-JO"/>
        </a:p>
      </dgm:t>
    </dgm:pt>
    <dgm:pt modelId="{63808B46-3C06-4924-BF1A-C6F3FF877CAE}" type="pres">
      <dgm:prSet presAssocID="{44E77D1B-DBFD-4FD6-8F62-6AD1CB2241A3}" presName="hierChild4" presStyleCnt="0"/>
      <dgm:spPr/>
    </dgm:pt>
    <dgm:pt modelId="{E4F42F82-5D85-49AD-95D9-B5712BEEAD8A}" type="pres">
      <dgm:prSet presAssocID="{44E77D1B-DBFD-4FD6-8F62-6AD1CB2241A3}" presName="hierChild5" presStyleCnt="0"/>
      <dgm:spPr/>
    </dgm:pt>
    <dgm:pt modelId="{E68310FC-36A4-46D4-9EC8-639A307A70C4}" type="pres">
      <dgm:prSet presAssocID="{8970BAA7-1884-4EDF-944D-227658AC9390}" presName="Name48" presStyleLbl="parChTrans1D3" presStyleIdx="9" presStyleCnt="11"/>
      <dgm:spPr/>
      <dgm:t>
        <a:bodyPr/>
        <a:lstStyle/>
        <a:p>
          <a:pPr rtl="1"/>
          <a:endParaRPr lang="ar-JO"/>
        </a:p>
      </dgm:t>
    </dgm:pt>
    <dgm:pt modelId="{08E83C46-C1A5-4689-80BC-CEFCF466712A}" type="pres">
      <dgm:prSet presAssocID="{39AB3EFD-7499-488D-804F-94AE9E488454}" presName="hierRoot2" presStyleCnt="0">
        <dgm:presLayoutVars>
          <dgm:hierBranch val="init"/>
        </dgm:presLayoutVars>
      </dgm:prSet>
      <dgm:spPr/>
    </dgm:pt>
    <dgm:pt modelId="{09029950-5EB8-471D-87EA-9329BE58C9A5}" type="pres">
      <dgm:prSet presAssocID="{39AB3EFD-7499-488D-804F-94AE9E488454}" presName="rootComposite" presStyleCnt="0"/>
      <dgm:spPr/>
    </dgm:pt>
    <dgm:pt modelId="{BB97A75D-F861-42A9-8B4D-BC95E52CA6D2}" type="pres">
      <dgm:prSet presAssocID="{39AB3EFD-7499-488D-804F-94AE9E488454}" presName="rootText" presStyleLbl="node3" presStyleIdx="9" presStyleCnt="11">
        <dgm:presLayoutVars>
          <dgm:chPref val="3"/>
        </dgm:presLayoutVars>
      </dgm:prSet>
      <dgm:spPr/>
      <dgm:t>
        <a:bodyPr/>
        <a:lstStyle/>
        <a:p>
          <a:pPr rtl="1"/>
          <a:endParaRPr lang="ar-JO"/>
        </a:p>
      </dgm:t>
    </dgm:pt>
    <dgm:pt modelId="{354550E5-73ED-421B-8880-7AE0685CE816}" type="pres">
      <dgm:prSet presAssocID="{39AB3EFD-7499-488D-804F-94AE9E488454}" presName="rootConnector" presStyleLbl="node3" presStyleIdx="9" presStyleCnt="11"/>
      <dgm:spPr/>
      <dgm:t>
        <a:bodyPr/>
        <a:lstStyle/>
        <a:p>
          <a:pPr rtl="1"/>
          <a:endParaRPr lang="ar-JO"/>
        </a:p>
      </dgm:t>
    </dgm:pt>
    <dgm:pt modelId="{41BD38C1-9AAD-4196-BAFF-13305D17FB9E}" type="pres">
      <dgm:prSet presAssocID="{39AB3EFD-7499-488D-804F-94AE9E488454}" presName="hierChild4" presStyleCnt="0"/>
      <dgm:spPr/>
    </dgm:pt>
    <dgm:pt modelId="{53650F32-40E7-47AF-B72B-E969AACE0C45}" type="pres">
      <dgm:prSet presAssocID="{39AB3EFD-7499-488D-804F-94AE9E488454}" presName="hierChild5" presStyleCnt="0"/>
      <dgm:spPr/>
    </dgm:pt>
    <dgm:pt modelId="{75E35C6F-2874-46DC-B344-915A7598B840}" type="pres">
      <dgm:prSet presAssocID="{6A89FBBE-0024-4E70-9317-97727A3A4165}" presName="Name48" presStyleLbl="parChTrans1D3" presStyleIdx="10" presStyleCnt="11"/>
      <dgm:spPr/>
      <dgm:t>
        <a:bodyPr/>
        <a:lstStyle/>
        <a:p>
          <a:pPr rtl="1"/>
          <a:endParaRPr lang="ar-JO"/>
        </a:p>
      </dgm:t>
    </dgm:pt>
    <dgm:pt modelId="{5C84EB32-2E62-475E-ADFD-0B62D6DAFC4F}" type="pres">
      <dgm:prSet presAssocID="{E3C29C0E-ABC7-4848-829E-46C7BE420C92}" presName="hierRoot2" presStyleCnt="0">
        <dgm:presLayoutVars>
          <dgm:hierBranch val="init"/>
        </dgm:presLayoutVars>
      </dgm:prSet>
      <dgm:spPr/>
    </dgm:pt>
    <dgm:pt modelId="{2E2C3602-7001-48F1-A66F-D8CC263AEB1D}" type="pres">
      <dgm:prSet presAssocID="{E3C29C0E-ABC7-4848-829E-46C7BE420C92}" presName="rootComposite" presStyleCnt="0"/>
      <dgm:spPr/>
    </dgm:pt>
    <dgm:pt modelId="{5ABA43FD-E036-4FB7-97C2-46549AAD7206}" type="pres">
      <dgm:prSet presAssocID="{E3C29C0E-ABC7-4848-829E-46C7BE420C92}" presName="rootText" presStyleLbl="node3" presStyleIdx="10" presStyleCnt="11" custLinFactX="-22218" custLinFactY="-200000" custLinFactNeighborX="-100000" custLinFactNeighborY="-225009">
        <dgm:presLayoutVars>
          <dgm:chPref val="3"/>
        </dgm:presLayoutVars>
      </dgm:prSet>
      <dgm:spPr/>
      <dgm:t>
        <a:bodyPr/>
        <a:lstStyle/>
        <a:p>
          <a:pPr rtl="1"/>
          <a:endParaRPr lang="ar-JO"/>
        </a:p>
      </dgm:t>
    </dgm:pt>
    <dgm:pt modelId="{D3AEC89D-4466-43F2-B1EC-9F78241E2BB5}" type="pres">
      <dgm:prSet presAssocID="{E3C29C0E-ABC7-4848-829E-46C7BE420C92}" presName="rootConnector" presStyleLbl="node3" presStyleIdx="10" presStyleCnt="11"/>
      <dgm:spPr/>
      <dgm:t>
        <a:bodyPr/>
        <a:lstStyle/>
        <a:p>
          <a:pPr rtl="1"/>
          <a:endParaRPr lang="ar-JO"/>
        </a:p>
      </dgm:t>
    </dgm:pt>
    <dgm:pt modelId="{4D3BAC23-060F-4114-B538-89043D1D6188}" type="pres">
      <dgm:prSet presAssocID="{E3C29C0E-ABC7-4848-829E-46C7BE420C92}" presName="hierChild4" presStyleCnt="0"/>
      <dgm:spPr/>
    </dgm:pt>
    <dgm:pt modelId="{C2F29648-C8C8-4B61-AA38-BA0A5FF122E2}" type="pres">
      <dgm:prSet presAssocID="{E3C29C0E-ABC7-4848-829E-46C7BE420C92}" presName="hierChild5" presStyleCnt="0"/>
      <dgm:spPr/>
    </dgm:pt>
    <dgm:pt modelId="{74526084-1D7A-4173-98AA-73B304E8C277}" type="pres">
      <dgm:prSet presAssocID="{8D54FC26-9015-430F-99C3-8EA4BB210916}" presName="hierChild5" presStyleCnt="0"/>
      <dgm:spPr/>
    </dgm:pt>
    <dgm:pt modelId="{52E0A2B2-E953-478A-8F2F-F40F28FF58F9}" type="pres">
      <dgm:prSet presAssocID="{790F4814-BF1D-497D-8DEB-EC6BDA4248E5}" presName="hierChild3" presStyleCnt="0"/>
      <dgm:spPr/>
    </dgm:pt>
  </dgm:ptLst>
  <dgm:cxnLst>
    <dgm:cxn modelId="{EEE3F3F0-7CD6-452D-849D-73CD35269649}" type="presOf" srcId="{72BAEA75-BCE1-4BC3-8A55-4440C16194BC}" destId="{E8374101-69C1-4E76-B75A-13D1BDA09CB2}" srcOrd="0" destOrd="0" presId="urn:microsoft.com/office/officeart/2005/8/layout/orgChart1"/>
    <dgm:cxn modelId="{C38A6E2B-EEA7-4D09-B507-7DC0A6734F17}" type="presOf" srcId="{F04FC26A-96A2-4A52-B5E9-CD575ECDC767}" destId="{BC7979B4-CA77-4DAD-A3B7-0C75E848A4A5}" srcOrd="0" destOrd="0" presId="urn:microsoft.com/office/officeart/2005/8/layout/orgChart1"/>
    <dgm:cxn modelId="{968B3034-5316-4E18-AC10-04056AD0C7D5}" srcId="{99DB0DB0-4EE5-4CEC-983A-0D6A33D67BC8}" destId="{53095CA6-B48F-4ECA-AC5C-E9226F29A39F}" srcOrd="0" destOrd="0" parTransId="{F04FC26A-96A2-4A52-B5E9-CD575ECDC767}" sibTransId="{E280BE31-77D4-4B7D-84FA-4E5822DA0A24}"/>
    <dgm:cxn modelId="{7DB51247-1BEB-4CC5-B02F-541C79176188}" type="presOf" srcId="{DAEE07C2-2F0C-43EA-A242-ED873ACD10D2}" destId="{551B33C0-DA2C-4A0B-B715-DE0DAFB3AD98}" srcOrd="0" destOrd="0" presId="urn:microsoft.com/office/officeart/2005/8/layout/orgChart1"/>
    <dgm:cxn modelId="{DD721CE0-AF66-4C3F-9990-AA997F9D4F50}" type="presOf" srcId="{DF2EBB5F-9FDF-425C-8E13-C5802DB0A36F}" destId="{E1D517F1-BDF3-4BA8-AEFD-AE395082B614}" srcOrd="0" destOrd="0" presId="urn:microsoft.com/office/officeart/2005/8/layout/orgChart1"/>
    <dgm:cxn modelId="{C1667228-9053-4AD7-A373-C3E8DD5FE665}" type="presOf" srcId="{8C87D3CB-B1F9-439A-B0E9-653724DD1671}" destId="{EE2245F5-A5A1-4BCF-A759-04C1224447B6}" srcOrd="0" destOrd="0" presId="urn:microsoft.com/office/officeart/2005/8/layout/orgChart1"/>
    <dgm:cxn modelId="{513AD3D7-4030-4C44-862D-DA842B3AF8B5}" srcId="{790F4814-BF1D-497D-8DEB-EC6BDA4248E5}" destId="{8D54FC26-9015-430F-99C3-8EA4BB210916}" srcOrd="1" destOrd="0" parTransId="{DAEE07C2-2F0C-43EA-A242-ED873ACD10D2}" sibTransId="{57473D51-BEE1-457F-AAC2-FA3D7CD0CA6F}"/>
    <dgm:cxn modelId="{69E37B0E-4BDC-4F1F-B057-0C6CF1ED7A25}" type="presOf" srcId="{7543E16B-BC94-467F-86A6-53B39F9842EF}" destId="{77827C45-FF32-4F27-BBF4-87505FD93E96}" srcOrd="0" destOrd="0" presId="urn:microsoft.com/office/officeart/2005/8/layout/orgChart1"/>
    <dgm:cxn modelId="{E7E1E7A2-D652-4A17-9A02-679F79966FF5}" type="presOf" srcId="{72BAEA75-BCE1-4BC3-8A55-4440C16194BC}" destId="{AD3024F4-4167-4908-98DC-8C9889407F18}" srcOrd="1" destOrd="0" presId="urn:microsoft.com/office/officeart/2005/8/layout/orgChart1"/>
    <dgm:cxn modelId="{C5E56EE2-1AB6-49B1-A933-470FA7086101}" srcId="{790F4814-BF1D-497D-8DEB-EC6BDA4248E5}" destId="{90F3B67D-C617-4D59-A18E-7995F87DFEC2}" srcOrd="0" destOrd="0" parTransId="{730D632A-EF34-41D8-A5C2-2374E6E96A56}" sibTransId="{02CE87BF-C6D4-4C00-A886-BCD8247A804F}"/>
    <dgm:cxn modelId="{BBA98D4C-0834-4ADD-8476-B1FB0E1168B6}" type="presOf" srcId="{8970BAA7-1884-4EDF-944D-227658AC9390}" destId="{E68310FC-36A4-46D4-9EC8-639A307A70C4}" srcOrd="0" destOrd="0" presId="urn:microsoft.com/office/officeart/2005/8/layout/orgChart1"/>
    <dgm:cxn modelId="{A3B2CAFD-385A-41B5-B97A-6A161B0BD9A0}" srcId="{99DB0DB0-4EE5-4CEC-983A-0D6A33D67BC8}" destId="{72BAEA75-BCE1-4BC3-8A55-4440C16194BC}" srcOrd="1" destOrd="0" parTransId="{C61BD7A3-C412-44E5-B523-E9774054B0B9}" sibTransId="{6DDD0788-362D-44E7-8C3B-A97D99653170}"/>
    <dgm:cxn modelId="{B68A5B79-628F-4257-A8BA-C624D4A551FC}" srcId="{8D54FC26-9015-430F-99C3-8EA4BB210916}" destId="{7390D083-213C-4BB3-9BA2-F40FDDC263F8}" srcOrd="3" destOrd="0" parTransId="{E2834C9E-2EB8-47AB-92E9-501F782D5212}" sibTransId="{D23138EA-7D92-4638-9CBB-3DCC898BB69C}"/>
    <dgm:cxn modelId="{B7C8F2CC-FFD8-477A-83E3-93A6680EC1C1}" type="presOf" srcId="{790F4814-BF1D-497D-8DEB-EC6BDA4248E5}" destId="{D388A85D-A8CD-489D-98C6-4F864A12444B}" srcOrd="0" destOrd="0" presId="urn:microsoft.com/office/officeart/2005/8/layout/orgChart1"/>
    <dgm:cxn modelId="{71365DC2-21D1-4678-83F0-570E10CE31E7}" type="presOf" srcId="{99DB0DB0-4EE5-4CEC-983A-0D6A33D67BC8}" destId="{91BD5F17-4B1B-4EE7-A783-25B3C6802C5A}" srcOrd="0" destOrd="0" presId="urn:microsoft.com/office/officeart/2005/8/layout/orgChart1"/>
    <dgm:cxn modelId="{718AA1EA-D88D-44ED-BDC3-9044442C941A}" type="presOf" srcId="{322909BB-BD22-4F05-A6A2-D75431FAC6BA}" destId="{D1C62132-970F-4AB8-833F-646B1993BE63}" srcOrd="0" destOrd="0" presId="urn:microsoft.com/office/officeart/2005/8/layout/orgChart1"/>
    <dgm:cxn modelId="{987D8789-FB36-434D-9504-41D918A6D9A0}" type="presOf" srcId="{F5B5F4CD-07AE-4CD2-A513-60C0DB389912}" destId="{DA8AA46A-FA1B-4B32-99F8-34142B6291BB}" srcOrd="0" destOrd="0" presId="urn:microsoft.com/office/officeart/2005/8/layout/orgChart1"/>
    <dgm:cxn modelId="{C600BEEC-10EE-4864-A7DB-297DFFAEA595}" type="presOf" srcId="{57F2ABBE-7DD7-4CAC-883F-F2E1A676B819}" destId="{6B90CA38-C7A3-4863-8BA5-1B5A453B0E9A}" srcOrd="1" destOrd="0" presId="urn:microsoft.com/office/officeart/2005/8/layout/orgChart1"/>
    <dgm:cxn modelId="{AE60786F-5B9D-478A-9756-ADAFD8997169}" type="presOf" srcId="{E2834C9E-2EB8-47AB-92E9-501F782D5212}" destId="{8C18B2D2-664D-4F51-8896-5BC82C6CED62}" srcOrd="0" destOrd="0" presId="urn:microsoft.com/office/officeart/2005/8/layout/orgChart1"/>
    <dgm:cxn modelId="{D06F9A78-A3EC-4A23-974C-69C7E877DF1D}" type="presOf" srcId="{7390D083-213C-4BB3-9BA2-F40FDDC263F8}" destId="{7420472D-F629-4519-BD05-DC81F45E3233}" srcOrd="0" destOrd="0" presId="urn:microsoft.com/office/officeart/2005/8/layout/orgChart1"/>
    <dgm:cxn modelId="{40A9030E-4D88-435E-B1FA-757E7E909171}" type="presOf" srcId="{33FAFBE5-B295-4729-B18B-7F17A86026EF}" destId="{F06106F5-8ACF-43D6-A123-4584D2BBC6C7}" srcOrd="0" destOrd="0" presId="urn:microsoft.com/office/officeart/2005/8/layout/orgChart1"/>
    <dgm:cxn modelId="{67EA7862-8F3F-4378-9CEA-5C24E1F94F65}" srcId="{90F3B67D-C617-4D59-A18E-7995F87DFEC2}" destId="{6237AF0D-DDC5-4924-AFCE-5423297F6A11}" srcOrd="1" destOrd="0" parTransId="{54EEE3D7-0CF7-44EE-BF44-D26ED9114EB6}" sibTransId="{7619B91A-CC57-4858-AD67-68C19C8165B8}"/>
    <dgm:cxn modelId="{961AEC1A-CDD2-4B3F-9D73-06A335E89541}" type="presOf" srcId="{9A0288CF-062E-4C62-8B8B-C81853167485}" destId="{86A164F6-9267-4C43-8646-AD3119E9BA01}" srcOrd="0" destOrd="0" presId="urn:microsoft.com/office/officeart/2005/8/layout/orgChart1"/>
    <dgm:cxn modelId="{182DDBC5-5065-4699-AC97-A55EBE7E808D}" type="presOf" srcId="{12D7E0BE-199B-417B-AA61-6C5D4002BD42}" destId="{5303F01E-1CAE-4794-939F-C1ECA48FAF0A}" srcOrd="1" destOrd="0" presId="urn:microsoft.com/office/officeart/2005/8/layout/orgChart1"/>
    <dgm:cxn modelId="{1513491C-15D9-4AFF-B66F-D4DE74168584}" srcId="{6237AF0D-DDC5-4924-AFCE-5423297F6A11}" destId="{F5B5F4CD-07AE-4CD2-A513-60C0DB389912}" srcOrd="0" destOrd="0" parTransId="{AA29DD21-F9CA-4548-B044-CBB4B2C815AF}" sibTransId="{153562AE-F14F-400F-8C22-81CE5D48A124}"/>
    <dgm:cxn modelId="{8E1D0AA4-6B29-46BA-B7A1-B0C24B77E254}" srcId="{8D54FC26-9015-430F-99C3-8EA4BB210916}" destId="{C184456E-68C1-4E02-8485-6335B8521E0B}" srcOrd="1" destOrd="0" parTransId="{BA04C7C8-D059-4D4F-804E-EA859E441695}" sibTransId="{895E0BD7-7793-4440-A177-A1F5159B9B61}"/>
    <dgm:cxn modelId="{89F53C4D-0784-4B43-B3D6-BE8B8A86FB29}" type="presOf" srcId="{AA29DD21-F9CA-4548-B044-CBB4B2C815AF}" destId="{D5BF3D52-80C9-4B06-A974-3B219C4318FA}" srcOrd="0" destOrd="0" presId="urn:microsoft.com/office/officeart/2005/8/layout/orgChart1"/>
    <dgm:cxn modelId="{28C20A2F-F824-4DCB-978F-CDA857FF7A20}" srcId="{90F3B67D-C617-4D59-A18E-7995F87DFEC2}" destId="{01BC0F8F-60C5-4065-BA4E-81D6C081423D}" srcOrd="2" destOrd="0" parTransId="{502934B0-6CD7-4E2E-A2A1-CC971D26A32E}" sibTransId="{94E7E103-B7F9-42A2-BDF9-2A340E6226D5}"/>
    <dgm:cxn modelId="{BFF97F76-814F-4FF8-A8A0-B4E1A78D5A80}" type="presOf" srcId="{17933509-7D3F-486E-96D7-70A3F820EE22}" destId="{5163B872-21CA-4FAA-9B7C-2819F3198400}" srcOrd="0" destOrd="0" presId="urn:microsoft.com/office/officeart/2005/8/layout/orgChart1"/>
    <dgm:cxn modelId="{68F4509D-9467-44B9-BB9C-377EC9100DF6}" type="presOf" srcId="{6A89FBBE-0024-4E70-9317-97727A3A4165}" destId="{75E35C6F-2874-46DC-B344-915A7598B840}" srcOrd="0" destOrd="0" presId="urn:microsoft.com/office/officeart/2005/8/layout/orgChart1"/>
    <dgm:cxn modelId="{CCC4978F-D99A-4562-A0FB-940A9174D0B3}" type="presOf" srcId="{C61BD7A3-C412-44E5-B523-E9774054B0B9}" destId="{81E4069B-A68E-47ED-B574-F43D2F6D4E2C}" srcOrd="0" destOrd="0" presId="urn:microsoft.com/office/officeart/2005/8/layout/orgChart1"/>
    <dgm:cxn modelId="{CBB30DB5-6207-4789-9450-29286C11F5EC}" type="presOf" srcId="{6237AF0D-DDC5-4924-AFCE-5423297F6A11}" destId="{ABC3AAA0-D9DD-4DE7-B261-29D7C9BD99E7}" srcOrd="0" destOrd="0" presId="urn:microsoft.com/office/officeart/2005/8/layout/orgChart1"/>
    <dgm:cxn modelId="{ECEBE9CB-39EB-4E9B-B4A8-B8E16449DB8A}" type="presOf" srcId="{C184456E-68C1-4E02-8485-6335B8521E0B}" destId="{6BA20F71-D655-442E-A63E-80191BDD7389}" srcOrd="0" destOrd="0" presId="urn:microsoft.com/office/officeart/2005/8/layout/orgChart1"/>
    <dgm:cxn modelId="{67E9613E-1AF3-4A0F-AFDF-27CDF6FE46C0}" type="presOf" srcId="{DEE46F67-77E1-46B7-B65A-7BDB8C032765}" destId="{47FD7D69-0853-4ECE-A5B0-62C06E1064CA}" srcOrd="0" destOrd="0" presId="urn:microsoft.com/office/officeart/2005/8/layout/orgChart1"/>
    <dgm:cxn modelId="{BED2822E-7EB4-4E66-9095-3D329ADD12F5}" type="presOf" srcId="{22B97C04-EA64-44C3-BE93-3C8E2FB4B1DE}" destId="{710E51D7-B454-4A67-8B60-DDB2A8856CD4}" srcOrd="0" destOrd="0" presId="urn:microsoft.com/office/officeart/2005/8/layout/orgChart1"/>
    <dgm:cxn modelId="{35A6B74E-A081-40F6-B8F7-EE4BAFEADE66}" type="presOf" srcId="{0A4B5214-7A9F-4703-A0BD-D6B4BE9E59C0}" destId="{49B9CB89-8ED8-4B90-9082-D3955EB1B6F1}" srcOrd="0" destOrd="0" presId="urn:microsoft.com/office/officeart/2005/8/layout/orgChart1"/>
    <dgm:cxn modelId="{91B84EBA-FD23-4147-BF1D-D2E6F33A9BE8}" type="presOf" srcId="{1CB2722F-514F-470B-A79B-04F1D0A7F8C6}" destId="{69444776-9670-4921-9954-F47A9F028FC7}" srcOrd="0" destOrd="0" presId="urn:microsoft.com/office/officeart/2005/8/layout/orgChart1"/>
    <dgm:cxn modelId="{00687D38-8A53-426D-80ED-F7E87A082773}" type="presOf" srcId="{90F3B67D-C617-4D59-A18E-7995F87DFEC2}" destId="{3BABAB2A-672B-4340-8F10-FD7BAE6B93C3}" srcOrd="0" destOrd="0" presId="urn:microsoft.com/office/officeart/2005/8/layout/orgChart1"/>
    <dgm:cxn modelId="{12D46B1E-2BC8-4C4E-B345-6655D82EB25F}" type="presOf" srcId="{8D54FC26-9015-430F-99C3-8EA4BB210916}" destId="{98FC1AE4-EF42-4419-9D98-7120DA7D542F}" srcOrd="1" destOrd="0" presId="urn:microsoft.com/office/officeart/2005/8/layout/orgChart1"/>
    <dgm:cxn modelId="{3FBDFD8F-655F-463F-8B25-F9B041696AA8}" type="presOf" srcId="{E3C29C0E-ABC7-4848-829E-46C7BE420C92}" destId="{D3AEC89D-4466-43F2-B1EC-9F78241E2BB5}" srcOrd="1" destOrd="0" presId="urn:microsoft.com/office/officeart/2005/8/layout/orgChart1"/>
    <dgm:cxn modelId="{74B3CDBB-254F-40A4-BDD1-76B539085B9A}" srcId="{01BC0F8F-60C5-4065-BA4E-81D6C081423D}" destId="{AE1A973A-16A7-46C8-BF03-3B7E2F3B0579}" srcOrd="2" destOrd="0" parTransId="{A325B27E-6982-48BE-935B-74621345838A}" sibTransId="{ACBC6097-DF39-4C4B-9F5D-4B5AC77D17ED}"/>
    <dgm:cxn modelId="{A01985CA-5915-4A04-82BA-F2557525CDDF}" type="presOf" srcId="{8C87D3CB-B1F9-439A-B0E9-653724DD1671}" destId="{6E7CB0AE-E74B-4B66-8197-374FF065574F}" srcOrd="1" destOrd="0" presId="urn:microsoft.com/office/officeart/2005/8/layout/orgChart1"/>
    <dgm:cxn modelId="{D3D3BEAF-7203-48A8-A6BD-16D5066EDA7F}" type="presOf" srcId="{90F3B67D-C617-4D59-A18E-7995F87DFEC2}" destId="{5EA0DDE7-2598-4A83-BCC4-DF59671F8E6B}" srcOrd="1" destOrd="0" presId="urn:microsoft.com/office/officeart/2005/8/layout/orgChart1"/>
    <dgm:cxn modelId="{61639A6D-AB5C-4CAE-86E2-F00592227DB7}" srcId="{90F3B67D-C617-4D59-A18E-7995F87DFEC2}" destId="{99DB0DB0-4EE5-4CEC-983A-0D6A33D67BC8}" srcOrd="0" destOrd="0" parTransId="{6EA26F3C-D71C-45AF-9023-C9CF4F5F620F}" sibTransId="{77C6A5CD-A7B8-4D5B-A89E-83D6789ECDEB}"/>
    <dgm:cxn modelId="{5AA33FD2-949A-40B6-9F07-860A6A4D7D1E}" type="presOf" srcId="{7390D083-213C-4BB3-9BA2-F40FDDC263F8}" destId="{18054CAD-9900-4734-BF76-EF6A93933A47}" srcOrd="1" destOrd="0" presId="urn:microsoft.com/office/officeart/2005/8/layout/orgChart1"/>
    <dgm:cxn modelId="{A85C1ED6-6CF0-4BC9-8AC4-BBAB710EAD6E}" type="presOf" srcId="{2F93F69B-C8F1-4547-BD33-60DCD7DDA772}" destId="{527F05D6-ABDF-4A57-880D-0C4D28A68BBB}" srcOrd="0" destOrd="0" presId="urn:microsoft.com/office/officeart/2005/8/layout/orgChart1"/>
    <dgm:cxn modelId="{DE5BE04F-B0A0-49AC-B6D5-7F4B4D19DB52}" type="presOf" srcId="{F5B5F4CD-07AE-4CD2-A513-60C0DB389912}" destId="{1E811526-DF6B-458C-91F1-7F7A8E4EAEC4}" srcOrd="1" destOrd="0" presId="urn:microsoft.com/office/officeart/2005/8/layout/orgChart1"/>
    <dgm:cxn modelId="{E027244A-0F29-41E7-BA13-26DCA8EA31EB}" type="presOf" srcId="{2D21B5B7-69D1-4ED7-B07B-FFE580568D93}" destId="{0F682827-D64B-46FD-9D45-96A787A5C9AF}" srcOrd="0" destOrd="0" presId="urn:microsoft.com/office/officeart/2005/8/layout/orgChart1"/>
    <dgm:cxn modelId="{1FD4CE23-0C9A-46F8-AFFF-D5C2181EDD25}" type="presOf" srcId="{E3C29C0E-ABC7-4848-829E-46C7BE420C92}" destId="{5ABA43FD-E036-4FB7-97C2-46549AAD7206}" srcOrd="0" destOrd="0" presId="urn:microsoft.com/office/officeart/2005/8/layout/orgChart1"/>
    <dgm:cxn modelId="{24DFBE1A-97AD-41FF-A106-0AD088C60663}" type="presOf" srcId="{39AB3EFD-7499-488D-804F-94AE9E488454}" destId="{354550E5-73ED-421B-8880-7AE0685CE816}" srcOrd="1" destOrd="0" presId="urn:microsoft.com/office/officeart/2005/8/layout/orgChart1"/>
    <dgm:cxn modelId="{25002362-B839-4026-A6AC-0B524CD3FF61}" type="presOf" srcId="{73D353A6-5A12-4548-ABBB-0170D8F5A1E8}" destId="{3E29FD73-DC92-4C5B-AF75-927B99DD9DD9}" srcOrd="0" destOrd="0" presId="urn:microsoft.com/office/officeart/2005/8/layout/orgChart1"/>
    <dgm:cxn modelId="{1E42E1F6-A1DB-4C4C-BF37-EC325DA526C0}" type="presOf" srcId="{6237AF0D-DDC5-4924-AFCE-5423297F6A11}" destId="{10E5A871-FCD0-4190-8F9B-F18BBD24D2C5}" srcOrd="1" destOrd="0" presId="urn:microsoft.com/office/officeart/2005/8/layout/orgChart1"/>
    <dgm:cxn modelId="{D882E8FA-2577-44E0-B727-59F4F5517DD1}" srcId="{8D54FC26-9015-430F-99C3-8EA4BB210916}" destId="{12D7E0BE-199B-417B-AA61-6C5D4002BD42}" srcOrd="0" destOrd="0" parTransId="{22B97C04-EA64-44C3-BE93-3C8E2FB4B1DE}" sibTransId="{6497A062-B140-488A-A6DD-70A25AD4B923}"/>
    <dgm:cxn modelId="{7645C8FF-4C5C-413C-88D1-25F84769442E}" type="presOf" srcId="{73D353A6-5A12-4548-ABBB-0170D8F5A1E8}" destId="{0FD87B61-8450-48AA-AA84-1AD39911E039}" srcOrd="1" destOrd="0" presId="urn:microsoft.com/office/officeart/2005/8/layout/orgChart1"/>
    <dgm:cxn modelId="{2BEE8870-FAD9-44AF-9DF8-1AB8C3A5A585}" type="presOf" srcId="{0A4B5214-7A9F-4703-A0BD-D6B4BE9E59C0}" destId="{72C15AAF-5BD0-44A0-A67A-04B668A537D5}" srcOrd="1" destOrd="0" presId="urn:microsoft.com/office/officeart/2005/8/layout/orgChart1"/>
    <dgm:cxn modelId="{2566488D-3EF4-4515-AA4E-CD602E9BEDE8}" srcId="{8D54FC26-9015-430F-99C3-8EA4BB210916}" destId="{73D353A6-5A12-4548-ABBB-0170D8F5A1E8}" srcOrd="4" destOrd="0" parTransId="{2F93F69B-C8F1-4547-BD33-60DCD7DDA772}" sibTransId="{238B4BFE-AAA3-4301-A7A2-B5FD15BC268A}"/>
    <dgm:cxn modelId="{B0E699A7-A892-42E4-B27F-5C7D576D7D17}" type="presOf" srcId="{6F5E282E-7C18-4AFD-8A59-4804FF39BB4E}" destId="{9B557B6D-7FAB-4604-BAA0-D96181E09875}" srcOrd="1" destOrd="0" presId="urn:microsoft.com/office/officeart/2005/8/layout/orgChart1"/>
    <dgm:cxn modelId="{01A45044-990E-42AA-8020-D15389A71AE0}" type="presOf" srcId="{AE1A973A-16A7-46C8-BF03-3B7E2F3B0579}" destId="{2255C9A7-8454-4F00-90FD-E60AAE97A553}" srcOrd="0" destOrd="0" presId="urn:microsoft.com/office/officeart/2005/8/layout/orgChart1"/>
    <dgm:cxn modelId="{4FBBCE1D-64B3-4D0F-8E0D-02D02443C093}" type="presOf" srcId="{190ACECD-2327-4180-A407-90475486C034}" destId="{F5EEE544-BE2B-4905-90DF-2BA67B50942A}" srcOrd="1" destOrd="0" presId="urn:microsoft.com/office/officeart/2005/8/layout/orgChart1"/>
    <dgm:cxn modelId="{F9EE2FFC-CB13-44B1-A262-A2F996786507}" type="presOf" srcId="{57F2ABBE-7DD7-4CAC-883F-F2E1A676B819}" destId="{EC50B6E1-E083-4873-86F8-A05F09F91008}" srcOrd="0" destOrd="0" presId="urn:microsoft.com/office/officeart/2005/8/layout/orgChart1"/>
    <dgm:cxn modelId="{F1D84C57-C91F-462E-92A4-D1E11AECA84F}" type="presOf" srcId="{12D7E0BE-199B-417B-AA61-6C5D4002BD42}" destId="{8C608CAE-124A-4F43-A8FB-E1B99DD86312}" srcOrd="0" destOrd="0" presId="urn:microsoft.com/office/officeart/2005/8/layout/orgChart1"/>
    <dgm:cxn modelId="{4B3F46EF-68E8-4A3F-A4EB-B2FDD6897D4F}" type="presOf" srcId="{790F4814-BF1D-497D-8DEB-EC6BDA4248E5}" destId="{5B22082F-A7FA-4B77-8F2D-6824022B21BF}" srcOrd="1" destOrd="0" presId="urn:microsoft.com/office/officeart/2005/8/layout/orgChart1"/>
    <dgm:cxn modelId="{8C674838-308C-44D9-813E-9793E5011660}" type="presOf" srcId="{730D632A-EF34-41D8-A5C2-2374E6E96A56}" destId="{729D2D1B-DA68-4216-AAE0-B30D901813E6}" srcOrd="0" destOrd="0" presId="urn:microsoft.com/office/officeart/2005/8/layout/orgChart1"/>
    <dgm:cxn modelId="{09925073-A11D-4128-ADB2-038162F8D2E5}" type="presOf" srcId="{CC77D0F0-6309-45DC-AF86-2CEBD5FA309A}" destId="{47F85634-BE0C-418B-8DA1-43D9A7031A20}" srcOrd="1" destOrd="0" presId="urn:microsoft.com/office/officeart/2005/8/layout/orgChart1"/>
    <dgm:cxn modelId="{31F77F95-70A9-4622-9B2C-77B46F59B3D5}" type="presOf" srcId="{44E77D1B-DBFD-4FD6-8F62-6AD1CB2241A3}" destId="{A9D9077D-167E-4B5A-90F3-013659C88436}" srcOrd="1" destOrd="0" presId="urn:microsoft.com/office/officeart/2005/8/layout/orgChart1"/>
    <dgm:cxn modelId="{68F8DF3D-B790-46B6-90DC-DF567D29F2C0}" type="presOf" srcId="{99DB0DB0-4EE5-4CEC-983A-0D6A33D67BC8}" destId="{6B2D67BD-6C80-4EB1-B037-B4F8D0494FDE}" srcOrd="1" destOrd="0" presId="urn:microsoft.com/office/officeart/2005/8/layout/orgChart1"/>
    <dgm:cxn modelId="{B164CEB1-3CDD-4CCC-A583-129B4F399570}" type="presOf" srcId="{01BC0F8F-60C5-4065-BA4E-81D6C081423D}" destId="{053754F0-584F-4F7B-896B-A6635F013B11}" srcOrd="1" destOrd="0" presId="urn:microsoft.com/office/officeart/2005/8/layout/orgChart1"/>
    <dgm:cxn modelId="{E4340D49-9E09-4B41-A4E0-2C592A4E8323}" type="presOf" srcId="{53095CA6-B48F-4ECA-AC5C-E9226F29A39F}" destId="{7A1715A5-FE1B-4745-872D-09F0AC72F5FF}" srcOrd="1" destOrd="0" presId="urn:microsoft.com/office/officeart/2005/8/layout/orgChart1"/>
    <dgm:cxn modelId="{8382DCFD-E1B0-4C5B-AB5A-ACBFE938ADEE}" type="presOf" srcId="{8BCED4AC-D9B7-4F42-A076-4A3F4D006B37}" destId="{87123906-21DE-4FD9-A5CC-BF5936BBC64D}" srcOrd="1" destOrd="0" presId="urn:microsoft.com/office/officeart/2005/8/layout/orgChart1"/>
    <dgm:cxn modelId="{A1D1DE5E-DDFE-405F-8F5A-EE7EC3F9BE1F}" srcId="{99DB0DB0-4EE5-4CEC-983A-0D6A33D67BC8}" destId="{B4C775E4-30A9-40DD-88FA-081AA1FDA23D}" srcOrd="3" destOrd="0" parTransId="{69AD14E5-0E3F-434D-A214-CDC420B0BBAB}" sibTransId="{10262917-C088-4E1E-977E-5962724072E3}"/>
    <dgm:cxn modelId="{1C503ACA-B89A-4E5B-9BED-D04B2486CA90}" srcId="{8D54FC26-9015-430F-99C3-8EA4BB210916}" destId="{44E77D1B-DBFD-4FD6-8F62-6AD1CB2241A3}" srcOrd="5" destOrd="0" parTransId="{9A0288CF-062E-4C62-8B8B-C81853167485}" sibTransId="{C77AB7AB-EAA8-415F-B508-D3B30C9DD2E6}"/>
    <dgm:cxn modelId="{27ED81DB-E8D8-474C-8FCD-1C6AB057BB95}" type="presOf" srcId="{92486A46-F573-44C8-8B79-174FBB5EA120}" destId="{04D14075-7958-47A5-94B0-11D25DA37460}" srcOrd="1" destOrd="0" presId="urn:microsoft.com/office/officeart/2005/8/layout/orgChart1"/>
    <dgm:cxn modelId="{D74BD008-65A6-48B2-9BF1-6246645AB283}" type="presOf" srcId="{C5CC02C8-048E-480F-B723-D6FD52E63674}" destId="{25BFC6A7-1EDC-4D35-924B-5FE09F98F1C6}" srcOrd="0" destOrd="0" presId="urn:microsoft.com/office/officeart/2005/8/layout/orgChart1"/>
    <dgm:cxn modelId="{99AFD1A0-5202-4AF0-AA38-97626249DC58}" type="presOf" srcId="{6F5E282E-7C18-4AFD-8A59-4804FF39BB4E}" destId="{9C852BD4-CEDA-46D0-8B1A-6E7816A927DB}" srcOrd="0" destOrd="0" presId="urn:microsoft.com/office/officeart/2005/8/layout/orgChart1"/>
    <dgm:cxn modelId="{9576036F-E9CC-4AC7-9530-BA2A45DC4CA5}" type="presOf" srcId="{69AD14E5-0E3F-434D-A214-CDC420B0BBAB}" destId="{0E475085-85AF-49AE-B101-BEE216DE09FB}" srcOrd="0" destOrd="0" presId="urn:microsoft.com/office/officeart/2005/8/layout/orgChart1"/>
    <dgm:cxn modelId="{5FE05E45-0CE5-4864-8B69-9B598FCDB64A}" type="presOf" srcId="{A325B27E-6982-48BE-935B-74621345838A}" destId="{9072BC45-57D7-4591-9BC5-3A1BEBCD2E62}" srcOrd="0" destOrd="0" presId="urn:microsoft.com/office/officeart/2005/8/layout/orgChart1"/>
    <dgm:cxn modelId="{FD309AD9-FC17-4122-BD3B-20DE896FC33F}" type="presOf" srcId="{01BC0F8F-60C5-4065-BA4E-81D6C081423D}" destId="{324AF2C7-E7CD-411F-ABA7-23C77482EE31}" srcOrd="0" destOrd="0" presId="urn:microsoft.com/office/officeart/2005/8/layout/orgChart1"/>
    <dgm:cxn modelId="{D3C7713A-8381-4EAC-91FC-EF60401F5E6D}" srcId="{8D54FC26-9015-430F-99C3-8EA4BB210916}" destId="{E3C29C0E-ABC7-4848-829E-46C7BE420C92}" srcOrd="7" destOrd="0" parTransId="{6A89FBBE-0024-4E70-9317-97727A3A4165}" sibTransId="{09444001-FDC4-41B8-AE97-AD1F9ED6AFE6}"/>
    <dgm:cxn modelId="{41200156-EA6A-445E-86CE-F0133E0470F3}" type="presOf" srcId="{42E99914-735F-439C-BB46-304F02D3C7F8}" destId="{E32D51A5-05CC-44D8-B847-4AFA6D29F128}" srcOrd="0" destOrd="0" presId="urn:microsoft.com/office/officeart/2005/8/layout/orgChart1"/>
    <dgm:cxn modelId="{1C894F1D-853A-4ED2-BC16-D9D50E45D0D0}" srcId="{8D54FC26-9015-430F-99C3-8EA4BB210916}" destId="{8C87D3CB-B1F9-439A-B0E9-653724DD1671}" srcOrd="2" destOrd="0" parTransId="{0BE3DC82-922B-4EBB-904D-3D13DB58F708}" sibTransId="{C680F5AD-F8AC-40E3-8C2D-6E1068C8E9BC}"/>
    <dgm:cxn modelId="{F0970681-A3D1-40CF-8115-D272F255E3E9}" srcId="{6237AF0D-DDC5-4924-AFCE-5423297F6A11}" destId="{190ACECD-2327-4180-A407-90475486C034}" srcOrd="2" destOrd="0" parTransId="{C5CC02C8-048E-480F-B723-D6FD52E63674}" sibTransId="{95F0611E-0400-413F-A084-29C7E70DEA16}"/>
    <dgm:cxn modelId="{2A4949C5-13E6-44A6-B54E-704CCCA4DE34}" type="presOf" srcId="{BA04C7C8-D059-4D4F-804E-EA859E441695}" destId="{ABDCF7BA-64DA-4A33-8FBC-858F04D54CDC}" srcOrd="0" destOrd="0" presId="urn:microsoft.com/office/officeart/2005/8/layout/orgChart1"/>
    <dgm:cxn modelId="{7C932687-6D76-44C2-87BD-7DCEF9ABA30C}" type="presOf" srcId="{DEE46F67-77E1-46B7-B65A-7BDB8C032765}" destId="{AA224AFD-EF49-4B06-870A-9758E10E69E4}" srcOrd="1" destOrd="0" presId="urn:microsoft.com/office/officeart/2005/8/layout/orgChart1"/>
    <dgm:cxn modelId="{F85B3A77-42AF-4BA5-B696-C3E786B485B7}" type="presOf" srcId="{AE1A973A-16A7-46C8-BF03-3B7E2F3B0579}" destId="{824CFA83-AEAF-4684-91AF-971E383934D0}" srcOrd="1" destOrd="0" presId="urn:microsoft.com/office/officeart/2005/8/layout/orgChart1"/>
    <dgm:cxn modelId="{2B28ED93-388C-49F5-8187-95CBF26D07A6}" type="presOf" srcId="{39AB3EFD-7499-488D-804F-94AE9E488454}" destId="{BB97A75D-F861-42A9-8B4D-BC95E52CA6D2}" srcOrd="0" destOrd="0" presId="urn:microsoft.com/office/officeart/2005/8/layout/orgChart1"/>
    <dgm:cxn modelId="{4689E863-9B52-460B-88C8-B8F3852C64F4}" type="presOf" srcId="{8D54FC26-9015-430F-99C3-8EA4BB210916}" destId="{54CFE164-35CC-4FCE-A7E5-10089203704C}" srcOrd="0" destOrd="0" presId="urn:microsoft.com/office/officeart/2005/8/layout/orgChart1"/>
    <dgm:cxn modelId="{C2B7C26E-164B-4CBC-B247-740A318680FB}" type="presOf" srcId="{92486A46-F573-44C8-8B79-174FBB5EA120}" destId="{90F4B8C1-003B-4552-A2D2-5EC0F164A1DB}" srcOrd="0" destOrd="0" presId="urn:microsoft.com/office/officeart/2005/8/layout/orgChart1"/>
    <dgm:cxn modelId="{9E0109ED-5E50-4BB0-BBC3-3246E6FC6766}" type="presOf" srcId="{6EA26F3C-D71C-45AF-9023-C9CF4F5F620F}" destId="{FBD22A9A-27F8-487E-A078-75AA128D3229}" srcOrd="0" destOrd="0" presId="urn:microsoft.com/office/officeart/2005/8/layout/orgChart1"/>
    <dgm:cxn modelId="{50436002-8839-4ECB-B29D-A6FC1BDC946D}" type="presOf" srcId="{0BE3DC82-922B-4EBB-904D-3D13DB58F708}" destId="{676FBB14-F8B0-4ED0-8AB9-8663FB94D2D5}" srcOrd="0" destOrd="0" presId="urn:microsoft.com/office/officeart/2005/8/layout/orgChart1"/>
    <dgm:cxn modelId="{BCFA69F5-85A1-4822-B011-EE8BA4B946F5}" type="presOf" srcId="{502934B0-6CD7-4E2E-A2A1-CC971D26A32E}" destId="{6172E426-328F-4623-8F44-544ECC74ED70}" srcOrd="0" destOrd="0" presId="urn:microsoft.com/office/officeart/2005/8/layout/orgChart1"/>
    <dgm:cxn modelId="{730EDE4D-CCC4-43A4-A6B7-D2CB49306291}" srcId="{01BC0F8F-60C5-4065-BA4E-81D6C081423D}" destId="{DEE46F67-77E1-46B7-B65A-7BDB8C032765}" srcOrd="1" destOrd="0" parTransId="{DF2EBB5F-9FDF-425C-8E13-C5802DB0A36F}" sibTransId="{34C20D06-5AF6-45CD-91CC-8E640B95BB27}"/>
    <dgm:cxn modelId="{F61D3700-0508-4B75-9D84-844DA7797B9E}" type="presOf" srcId="{8BCED4AC-D9B7-4F42-A076-4A3F4D006B37}" destId="{636A1091-6127-4CDA-9FA4-9AF073C2F52D}" srcOrd="0" destOrd="0" presId="urn:microsoft.com/office/officeart/2005/8/layout/orgChart1"/>
    <dgm:cxn modelId="{7CBF5F2B-B6D5-47F1-A200-4BE81BB4359C}" srcId="{01BC0F8F-60C5-4065-BA4E-81D6C081423D}" destId="{6F5E282E-7C18-4AFD-8A59-4804FF39BB4E}" srcOrd="3" destOrd="0" parTransId="{17933509-7D3F-486E-96D7-70A3F820EE22}" sibTransId="{B0685A2C-8A76-4ACB-B43D-42D4009AA40B}"/>
    <dgm:cxn modelId="{43961570-59D9-4FE3-BFD9-39843DA1901D}" type="presOf" srcId="{B4C775E4-30A9-40DD-88FA-081AA1FDA23D}" destId="{8687EB69-15B0-4A49-8333-13166C7D3BF7}" srcOrd="1" destOrd="0" presId="urn:microsoft.com/office/officeart/2005/8/layout/orgChart1"/>
    <dgm:cxn modelId="{5891F7CE-202B-49CF-B763-4F0EF1B44335}" srcId="{99DB0DB0-4EE5-4CEC-983A-0D6A33D67BC8}" destId="{8BCED4AC-D9B7-4F42-A076-4A3F4D006B37}" srcOrd="2" destOrd="0" parTransId="{2D21B5B7-69D1-4ED7-B07B-FFE580568D93}" sibTransId="{B172B80A-7333-4BA8-BB91-8C6F849E6496}"/>
    <dgm:cxn modelId="{1BCDE117-B3A7-4A52-8110-2EA9A3D3C03B}" srcId="{01BC0F8F-60C5-4065-BA4E-81D6C081423D}" destId="{CC77D0F0-6309-45DC-AF86-2CEBD5FA309A}" srcOrd="0" destOrd="0" parTransId="{1CB2722F-514F-470B-A79B-04F1D0A7F8C6}" sibTransId="{77432C77-7206-4BAF-92EB-8A37CB5DF128}"/>
    <dgm:cxn modelId="{0ED6B76B-8AE9-4A0E-989A-9A4E6348CC7B}" type="presOf" srcId="{54EEE3D7-0CF7-44EE-BF44-D26ED9114EB6}" destId="{2F968E68-AECB-4F33-B7BF-E381BF571A8E}" srcOrd="0" destOrd="0" presId="urn:microsoft.com/office/officeart/2005/8/layout/orgChart1"/>
    <dgm:cxn modelId="{5AC715C2-C841-4AEF-BC59-CE9D3F196BDA}" srcId="{01BC0F8F-60C5-4065-BA4E-81D6C081423D}" destId="{0A4B5214-7A9F-4703-A0BD-D6B4BE9E59C0}" srcOrd="4" destOrd="0" parTransId="{7543E16B-BC94-467F-86A6-53B39F9842EF}" sibTransId="{D56DC56A-97B3-450A-9E7B-67F6FE12211A}"/>
    <dgm:cxn modelId="{F165FFAA-8620-47EF-8F6B-C98D3D2F5C8B}" srcId="{6237AF0D-DDC5-4924-AFCE-5423297F6A11}" destId="{57F2ABBE-7DD7-4CAC-883F-F2E1A676B819}" srcOrd="1" destOrd="0" parTransId="{322909BB-BD22-4F05-A6A2-D75431FAC6BA}" sibTransId="{8CBF8A73-4DA5-4249-A956-C3B77B57E1F1}"/>
    <dgm:cxn modelId="{2EC65BB7-F931-44D7-89C6-B9B6B1A59F4C}" srcId="{6237AF0D-DDC5-4924-AFCE-5423297F6A11}" destId="{92486A46-F573-44C8-8B79-174FBB5EA120}" srcOrd="3" destOrd="0" parTransId="{33FAFBE5-B295-4729-B18B-7F17A86026EF}" sibTransId="{CD8C975C-B6EE-452F-A02C-8477F85F6E54}"/>
    <dgm:cxn modelId="{01CEC2E7-BF65-47B1-9CE5-8DA700F99516}" srcId="{8D54FC26-9015-430F-99C3-8EA4BB210916}" destId="{39AB3EFD-7499-488D-804F-94AE9E488454}" srcOrd="6" destOrd="0" parTransId="{8970BAA7-1884-4EDF-944D-227658AC9390}" sibTransId="{4E6CD53F-B218-4B26-B77F-4DD05AB4BFF0}"/>
    <dgm:cxn modelId="{38275B5C-A884-4723-973B-2D30830E785D}" type="presOf" srcId="{CC77D0F0-6309-45DC-AF86-2CEBD5FA309A}" destId="{C593533D-E5E3-4CA0-BAC4-C562D6434DC6}" srcOrd="0" destOrd="0" presId="urn:microsoft.com/office/officeart/2005/8/layout/orgChart1"/>
    <dgm:cxn modelId="{BA32C56D-B475-4F11-8405-155C35B5F902}" type="presOf" srcId="{B4C775E4-30A9-40DD-88FA-081AA1FDA23D}" destId="{C41478A0-5516-41C2-B6B5-EABEC2AB3594}" srcOrd="0" destOrd="0" presId="urn:microsoft.com/office/officeart/2005/8/layout/orgChart1"/>
    <dgm:cxn modelId="{6CD06A44-D0A8-4BAD-BB41-6A4468D7DACD}" type="presOf" srcId="{44E77D1B-DBFD-4FD6-8F62-6AD1CB2241A3}" destId="{6DE5517A-C6E5-4D07-9044-E0AFE74421E6}" srcOrd="0" destOrd="0" presId="urn:microsoft.com/office/officeart/2005/8/layout/orgChart1"/>
    <dgm:cxn modelId="{A0282765-6610-4A74-9831-9C0A941C4ADA}" type="presOf" srcId="{53095CA6-B48F-4ECA-AC5C-E9226F29A39F}" destId="{D81E0683-A9F5-4D22-B516-F1735BED7037}" srcOrd="0" destOrd="0" presId="urn:microsoft.com/office/officeart/2005/8/layout/orgChart1"/>
    <dgm:cxn modelId="{550FAC35-C7E7-4EFC-9B1A-F5626DB4F33C}" srcId="{42E99914-735F-439C-BB46-304F02D3C7F8}" destId="{790F4814-BF1D-497D-8DEB-EC6BDA4248E5}" srcOrd="0" destOrd="0" parTransId="{43C3DF47-C704-4338-8597-B55A0B969144}" sibTransId="{C44673C8-543A-4D31-9438-AB9ECAEAE8F8}"/>
    <dgm:cxn modelId="{4CE868EB-DA48-43C4-A46E-E07373837D82}" type="presOf" srcId="{C184456E-68C1-4E02-8485-6335B8521E0B}" destId="{28C7EFDF-9B80-4C1B-99FB-433A89770795}" srcOrd="1" destOrd="0" presId="urn:microsoft.com/office/officeart/2005/8/layout/orgChart1"/>
    <dgm:cxn modelId="{0924C47F-24E0-4BB6-89BD-F7091CF2D19E}" type="presOf" srcId="{190ACECD-2327-4180-A407-90475486C034}" destId="{908377A4-B981-4454-A5B0-6781B9740C72}" srcOrd="0" destOrd="0" presId="urn:microsoft.com/office/officeart/2005/8/layout/orgChart1"/>
    <dgm:cxn modelId="{276EC56A-5131-4F13-88AC-D091226BC15A}" type="presParOf" srcId="{E32D51A5-05CC-44D8-B847-4AFA6D29F128}" destId="{D21B8B38-EC4F-4208-B042-DCD2AB184CA3}" srcOrd="0" destOrd="0" presId="urn:microsoft.com/office/officeart/2005/8/layout/orgChart1"/>
    <dgm:cxn modelId="{222A01E9-79CE-43FF-AC64-A50CFA5AE183}" type="presParOf" srcId="{D21B8B38-EC4F-4208-B042-DCD2AB184CA3}" destId="{BFBA0DD0-B9A7-4D4F-9168-189CBCC487AB}" srcOrd="0" destOrd="0" presId="urn:microsoft.com/office/officeart/2005/8/layout/orgChart1"/>
    <dgm:cxn modelId="{782E269E-B2D9-43A5-9906-200F54BC3442}" type="presParOf" srcId="{BFBA0DD0-B9A7-4D4F-9168-189CBCC487AB}" destId="{D388A85D-A8CD-489D-98C6-4F864A12444B}" srcOrd="0" destOrd="0" presId="urn:microsoft.com/office/officeart/2005/8/layout/orgChart1"/>
    <dgm:cxn modelId="{369DCC41-2253-470D-944C-BDEE0A5008F2}" type="presParOf" srcId="{BFBA0DD0-B9A7-4D4F-9168-189CBCC487AB}" destId="{5B22082F-A7FA-4B77-8F2D-6824022B21BF}" srcOrd="1" destOrd="0" presId="urn:microsoft.com/office/officeart/2005/8/layout/orgChart1"/>
    <dgm:cxn modelId="{01C37397-20C6-4DFA-9719-D2A2981156E5}" type="presParOf" srcId="{D21B8B38-EC4F-4208-B042-DCD2AB184CA3}" destId="{1E982CAB-6833-4335-BC05-F0106D72D3C5}" srcOrd="1" destOrd="0" presId="urn:microsoft.com/office/officeart/2005/8/layout/orgChart1"/>
    <dgm:cxn modelId="{F4845818-534F-4B04-9EEE-667A0C15BDD3}" type="presParOf" srcId="{1E982CAB-6833-4335-BC05-F0106D72D3C5}" destId="{729D2D1B-DA68-4216-AAE0-B30D901813E6}" srcOrd="0" destOrd="0" presId="urn:microsoft.com/office/officeart/2005/8/layout/orgChart1"/>
    <dgm:cxn modelId="{E64FD003-21CE-49C3-9228-EB61BB4B88EA}" type="presParOf" srcId="{1E982CAB-6833-4335-BC05-F0106D72D3C5}" destId="{3B2D49C7-0DCD-44B2-AF59-B86962C35A51}" srcOrd="1" destOrd="0" presId="urn:microsoft.com/office/officeart/2005/8/layout/orgChart1"/>
    <dgm:cxn modelId="{13DD3429-D9FE-4FC7-85A3-C10A47EDAA72}" type="presParOf" srcId="{3B2D49C7-0DCD-44B2-AF59-B86962C35A51}" destId="{53996899-6E04-4FD4-A5E1-188D1C4E7CBA}" srcOrd="0" destOrd="0" presId="urn:microsoft.com/office/officeart/2005/8/layout/orgChart1"/>
    <dgm:cxn modelId="{6514F5D4-68B2-4FCA-A946-36F03A989C63}" type="presParOf" srcId="{53996899-6E04-4FD4-A5E1-188D1C4E7CBA}" destId="{3BABAB2A-672B-4340-8F10-FD7BAE6B93C3}" srcOrd="0" destOrd="0" presId="urn:microsoft.com/office/officeart/2005/8/layout/orgChart1"/>
    <dgm:cxn modelId="{6B04B4D2-1864-46AD-B0F5-13C6106ED74B}" type="presParOf" srcId="{53996899-6E04-4FD4-A5E1-188D1C4E7CBA}" destId="{5EA0DDE7-2598-4A83-BCC4-DF59671F8E6B}" srcOrd="1" destOrd="0" presId="urn:microsoft.com/office/officeart/2005/8/layout/orgChart1"/>
    <dgm:cxn modelId="{14ECBA92-3234-41C1-A8C7-3D85DD85CDA8}" type="presParOf" srcId="{3B2D49C7-0DCD-44B2-AF59-B86962C35A51}" destId="{C289D25B-66E8-4BFE-8246-0CCBCF805033}" srcOrd="1" destOrd="0" presId="urn:microsoft.com/office/officeart/2005/8/layout/orgChart1"/>
    <dgm:cxn modelId="{5CC5FC1C-B975-419B-9C90-53CC7815CA14}" type="presParOf" srcId="{C289D25B-66E8-4BFE-8246-0CCBCF805033}" destId="{FBD22A9A-27F8-487E-A078-75AA128D3229}" srcOrd="0" destOrd="0" presId="urn:microsoft.com/office/officeart/2005/8/layout/orgChart1"/>
    <dgm:cxn modelId="{3E4CFF46-8BD6-4446-A1C6-5B19BFF181F0}" type="presParOf" srcId="{C289D25B-66E8-4BFE-8246-0CCBCF805033}" destId="{1EA19905-621C-400E-B67E-8B6E65CC39B6}" srcOrd="1" destOrd="0" presId="urn:microsoft.com/office/officeart/2005/8/layout/orgChart1"/>
    <dgm:cxn modelId="{DEA6FB8B-A9C8-4E68-BC54-8D36C71210E6}" type="presParOf" srcId="{1EA19905-621C-400E-B67E-8B6E65CC39B6}" destId="{2734D6D7-5F2C-450C-84CD-59191BD05062}" srcOrd="0" destOrd="0" presId="urn:microsoft.com/office/officeart/2005/8/layout/orgChart1"/>
    <dgm:cxn modelId="{8B422D23-CBC5-4230-AE9E-E1446CCA3FC1}" type="presParOf" srcId="{2734D6D7-5F2C-450C-84CD-59191BD05062}" destId="{91BD5F17-4B1B-4EE7-A783-25B3C6802C5A}" srcOrd="0" destOrd="0" presId="urn:microsoft.com/office/officeart/2005/8/layout/orgChart1"/>
    <dgm:cxn modelId="{FB0FDCB0-1B6A-4A4C-971F-6C7C1B5108E8}" type="presParOf" srcId="{2734D6D7-5F2C-450C-84CD-59191BD05062}" destId="{6B2D67BD-6C80-4EB1-B037-B4F8D0494FDE}" srcOrd="1" destOrd="0" presId="urn:microsoft.com/office/officeart/2005/8/layout/orgChart1"/>
    <dgm:cxn modelId="{02D109CC-B7AC-4DB4-ACE4-D8A270E1253D}" type="presParOf" srcId="{1EA19905-621C-400E-B67E-8B6E65CC39B6}" destId="{2F014F3B-FDCF-420D-B80B-B15DCB9A12C5}" srcOrd="1" destOrd="0" presId="urn:microsoft.com/office/officeart/2005/8/layout/orgChart1"/>
    <dgm:cxn modelId="{A972BA16-A625-4CDF-BA52-F494A6311D33}" type="presParOf" srcId="{2F014F3B-FDCF-420D-B80B-B15DCB9A12C5}" destId="{BC7979B4-CA77-4DAD-A3B7-0C75E848A4A5}" srcOrd="0" destOrd="0" presId="urn:microsoft.com/office/officeart/2005/8/layout/orgChart1"/>
    <dgm:cxn modelId="{87C6D882-B77B-4F4F-9B10-409EDC0C499D}" type="presParOf" srcId="{2F014F3B-FDCF-420D-B80B-B15DCB9A12C5}" destId="{889C7480-6C06-4E16-B519-E6E2E477C799}" srcOrd="1" destOrd="0" presId="urn:microsoft.com/office/officeart/2005/8/layout/orgChart1"/>
    <dgm:cxn modelId="{48A6E685-E4B2-440A-A2EA-535D82E63BDE}" type="presParOf" srcId="{889C7480-6C06-4E16-B519-E6E2E477C799}" destId="{0ED7137D-2F3C-4DF4-96CB-B264A3CF5406}" srcOrd="0" destOrd="0" presId="urn:microsoft.com/office/officeart/2005/8/layout/orgChart1"/>
    <dgm:cxn modelId="{156D094E-8FD1-4BC9-8A25-2DD1D9D2E0A7}" type="presParOf" srcId="{0ED7137D-2F3C-4DF4-96CB-B264A3CF5406}" destId="{D81E0683-A9F5-4D22-B516-F1735BED7037}" srcOrd="0" destOrd="0" presId="urn:microsoft.com/office/officeart/2005/8/layout/orgChart1"/>
    <dgm:cxn modelId="{DB3CD092-1216-4C34-B9BA-0E16C599C672}" type="presParOf" srcId="{0ED7137D-2F3C-4DF4-96CB-B264A3CF5406}" destId="{7A1715A5-FE1B-4745-872D-09F0AC72F5FF}" srcOrd="1" destOrd="0" presId="urn:microsoft.com/office/officeart/2005/8/layout/orgChart1"/>
    <dgm:cxn modelId="{4430D78C-002E-4494-A6FF-BDB4C503FC8A}" type="presParOf" srcId="{889C7480-6C06-4E16-B519-E6E2E477C799}" destId="{886EE4A4-2E0B-4896-8C7A-BEB251F18BDB}" srcOrd="1" destOrd="0" presId="urn:microsoft.com/office/officeart/2005/8/layout/orgChart1"/>
    <dgm:cxn modelId="{BEE66B9D-D775-4EAE-9587-1FD26783FD61}" type="presParOf" srcId="{889C7480-6C06-4E16-B519-E6E2E477C799}" destId="{95A885CB-0912-4B11-91F2-73412684DF98}" srcOrd="2" destOrd="0" presId="urn:microsoft.com/office/officeart/2005/8/layout/orgChart1"/>
    <dgm:cxn modelId="{AF4D02A4-4058-40F3-8D84-0AA75C3C009E}" type="presParOf" srcId="{2F014F3B-FDCF-420D-B80B-B15DCB9A12C5}" destId="{81E4069B-A68E-47ED-B574-F43D2F6D4E2C}" srcOrd="2" destOrd="0" presId="urn:microsoft.com/office/officeart/2005/8/layout/orgChart1"/>
    <dgm:cxn modelId="{28936F66-2DEE-4781-8A9F-039E7876FAFD}" type="presParOf" srcId="{2F014F3B-FDCF-420D-B80B-B15DCB9A12C5}" destId="{C0707612-ADAA-4E5A-A485-02B679E09D41}" srcOrd="3" destOrd="0" presId="urn:microsoft.com/office/officeart/2005/8/layout/orgChart1"/>
    <dgm:cxn modelId="{1297F3C1-D0E4-43F0-B929-F2764C8D6F26}" type="presParOf" srcId="{C0707612-ADAA-4E5A-A485-02B679E09D41}" destId="{E862AAB7-0C38-4378-8897-29C755FD7962}" srcOrd="0" destOrd="0" presId="urn:microsoft.com/office/officeart/2005/8/layout/orgChart1"/>
    <dgm:cxn modelId="{8237C043-9E54-4EDC-A748-8FB5F65B4876}" type="presParOf" srcId="{E862AAB7-0C38-4378-8897-29C755FD7962}" destId="{E8374101-69C1-4E76-B75A-13D1BDA09CB2}" srcOrd="0" destOrd="0" presId="urn:microsoft.com/office/officeart/2005/8/layout/orgChart1"/>
    <dgm:cxn modelId="{D50C7A68-1EDC-403F-910C-313668062EBB}" type="presParOf" srcId="{E862AAB7-0C38-4378-8897-29C755FD7962}" destId="{AD3024F4-4167-4908-98DC-8C9889407F18}" srcOrd="1" destOrd="0" presId="urn:microsoft.com/office/officeart/2005/8/layout/orgChart1"/>
    <dgm:cxn modelId="{D3C60C8E-05E0-4666-B210-6680A60F86A1}" type="presParOf" srcId="{C0707612-ADAA-4E5A-A485-02B679E09D41}" destId="{7161DF74-109C-4B1D-BEAD-1DA225F9B40E}" srcOrd="1" destOrd="0" presId="urn:microsoft.com/office/officeart/2005/8/layout/orgChart1"/>
    <dgm:cxn modelId="{D87018D2-EDAC-45FB-B7E5-16D12D809E5B}" type="presParOf" srcId="{C0707612-ADAA-4E5A-A485-02B679E09D41}" destId="{3122AB1F-3EC3-4119-AC73-BCE19C955195}" srcOrd="2" destOrd="0" presId="urn:microsoft.com/office/officeart/2005/8/layout/orgChart1"/>
    <dgm:cxn modelId="{8FA9EAEF-231D-41FD-95EA-12D3D7BB9357}" type="presParOf" srcId="{2F014F3B-FDCF-420D-B80B-B15DCB9A12C5}" destId="{0F682827-D64B-46FD-9D45-96A787A5C9AF}" srcOrd="4" destOrd="0" presId="urn:microsoft.com/office/officeart/2005/8/layout/orgChart1"/>
    <dgm:cxn modelId="{3DFB76B6-9618-402D-B65F-9FA8165D0E4E}" type="presParOf" srcId="{2F014F3B-FDCF-420D-B80B-B15DCB9A12C5}" destId="{86EBE9E7-D0A7-43E6-99C4-A5B03821B4D5}" srcOrd="5" destOrd="0" presId="urn:microsoft.com/office/officeart/2005/8/layout/orgChart1"/>
    <dgm:cxn modelId="{ABCC15BD-2FC6-4768-8DF6-59CBFD98A596}" type="presParOf" srcId="{86EBE9E7-D0A7-43E6-99C4-A5B03821B4D5}" destId="{A32EBC1E-8E30-43C0-A329-A4DDB421B682}" srcOrd="0" destOrd="0" presId="urn:microsoft.com/office/officeart/2005/8/layout/orgChart1"/>
    <dgm:cxn modelId="{EEA286C5-DE8E-4820-BA3A-E28FA7D7172C}" type="presParOf" srcId="{A32EBC1E-8E30-43C0-A329-A4DDB421B682}" destId="{636A1091-6127-4CDA-9FA4-9AF073C2F52D}" srcOrd="0" destOrd="0" presId="urn:microsoft.com/office/officeart/2005/8/layout/orgChart1"/>
    <dgm:cxn modelId="{A6865EA7-4E35-4995-ABC9-0CFE2EE484B5}" type="presParOf" srcId="{A32EBC1E-8E30-43C0-A329-A4DDB421B682}" destId="{87123906-21DE-4FD9-A5CC-BF5936BBC64D}" srcOrd="1" destOrd="0" presId="urn:microsoft.com/office/officeart/2005/8/layout/orgChart1"/>
    <dgm:cxn modelId="{BE8D765A-F61A-4EE6-B76E-0C5BB2E31491}" type="presParOf" srcId="{86EBE9E7-D0A7-43E6-99C4-A5B03821B4D5}" destId="{B949DDD8-0700-4405-BE96-CE732B0453D6}" srcOrd="1" destOrd="0" presId="urn:microsoft.com/office/officeart/2005/8/layout/orgChart1"/>
    <dgm:cxn modelId="{D9436C4B-3486-41C4-9E9F-EC811BADF969}" type="presParOf" srcId="{86EBE9E7-D0A7-43E6-99C4-A5B03821B4D5}" destId="{F830FCD3-8EF9-4142-8308-614105391A14}" srcOrd="2" destOrd="0" presId="urn:microsoft.com/office/officeart/2005/8/layout/orgChart1"/>
    <dgm:cxn modelId="{DC0F5A24-2D6A-43B6-B2A2-116A2AEF87C3}" type="presParOf" srcId="{2F014F3B-FDCF-420D-B80B-B15DCB9A12C5}" destId="{0E475085-85AF-49AE-B101-BEE216DE09FB}" srcOrd="6" destOrd="0" presId="urn:microsoft.com/office/officeart/2005/8/layout/orgChart1"/>
    <dgm:cxn modelId="{A8F466B8-9407-4063-BE56-F96039D8D6A1}" type="presParOf" srcId="{2F014F3B-FDCF-420D-B80B-B15DCB9A12C5}" destId="{6E2E31F9-BE1A-4C6D-ADC1-61DCCE5177A2}" srcOrd="7" destOrd="0" presId="urn:microsoft.com/office/officeart/2005/8/layout/orgChart1"/>
    <dgm:cxn modelId="{6F314268-19DF-48E1-8FF5-3FA3CAC7BAB2}" type="presParOf" srcId="{6E2E31F9-BE1A-4C6D-ADC1-61DCCE5177A2}" destId="{72DC0B02-886C-4E54-B0AF-99A78A3F3798}" srcOrd="0" destOrd="0" presId="urn:microsoft.com/office/officeart/2005/8/layout/orgChart1"/>
    <dgm:cxn modelId="{E322A6E9-3693-4C40-99CB-DECBA9EB31F7}" type="presParOf" srcId="{72DC0B02-886C-4E54-B0AF-99A78A3F3798}" destId="{C41478A0-5516-41C2-B6B5-EABEC2AB3594}" srcOrd="0" destOrd="0" presId="urn:microsoft.com/office/officeart/2005/8/layout/orgChart1"/>
    <dgm:cxn modelId="{08941A51-EB8D-4A11-8F75-AD70ABB2C3F7}" type="presParOf" srcId="{72DC0B02-886C-4E54-B0AF-99A78A3F3798}" destId="{8687EB69-15B0-4A49-8333-13166C7D3BF7}" srcOrd="1" destOrd="0" presId="urn:microsoft.com/office/officeart/2005/8/layout/orgChart1"/>
    <dgm:cxn modelId="{ACA985B4-4A3D-461C-82A8-865CC0CB2A91}" type="presParOf" srcId="{6E2E31F9-BE1A-4C6D-ADC1-61DCCE5177A2}" destId="{8FD0BABD-DA6E-4A98-AA35-8D0DD7D4A83F}" srcOrd="1" destOrd="0" presId="urn:microsoft.com/office/officeart/2005/8/layout/orgChart1"/>
    <dgm:cxn modelId="{0110172D-BA80-4515-B8B5-6AE2A089C9D8}" type="presParOf" srcId="{6E2E31F9-BE1A-4C6D-ADC1-61DCCE5177A2}" destId="{C1B4754E-D315-4B7B-8412-804B0F8413B7}" srcOrd="2" destOrd="0" presId="urn:microsoft.com/office/officeart/2005/8/layout/orgChart1"/>
    <dgm:cxn modelId="{91C3929C-BE43-425C-9978-0C21E2B830C9}" type="presParOf" srcId="{1EA19905-621C-400E-B67E-8B6E65CC39B6}" destId="{BBE706CF-2B2C-4E16-B803-FBBE051F87BF}" srcOrd="2" destOrd="0" presId="urn:microsoft.com/office/officeart/2005/8/layout/orgChart1"/>
    <dgm:cxn modelId="{2B9B1EF4-56D0-416C-8959-254611C7604F}" type="presParOf" srcId="{C289D25B-66E8-4BFE-8246-0CCBCF805033}" destId="{2F968E68-AECB-4F33-B7BF-E381BF571A8E}" srcOrd="2" destOrd="0" presId="urn:microsoft.com/office/officeart/2005/8/layout/orgChart1"/>
    <dgm:cxn modelId="{D1626B79-3DDD-4465-9B28-2790C943812E}" type="presParOf" srcId="{C289D25B-66E8-4BFE-8246-0CCBCF805033}" destId="{086D61E7-CBCD-4E5D-B060-C13298B89BDB}" srcOrd="3" destOrd="0" presId="urn:microsoft.com/office/officeart/2005/8/layout/orgChart1"/>
    <dgm:cxn modelId="{A46407E7-8012-46F5-9244-EA8F2C484A56}" type="presParOf" srcId="{086D61E7-CBCD-4E5D-B060-C13298B89BDB}" destId="{A6C838D6-B44A-489E-9919-0D30C1A11B5A}" srcOrd="0" destOrd="0" presId="urn:microsoft.com/office/officeart/2005/8/layout/orgChart1"/>
    <dgm:cxn modelId="{560B9B3B-61F4-4917-841B-4DB567376C9B}" type="presParOf" srcId="{A6C838D6-B44A-489E-9919-0D30C1A11B5A}" destId="{ABC3AAA0-D9DD-4DE7-B261-29D7C9BD99E7}" srcOrd="0" destOrd="0" presId="urn:microsoft.com/office/officeart/2005/8/layout/orgChart1"/>
    <dgm:cxn modelId="{CC7D54B1-E21C-4D0E-B464-AC5598A1D483}" type="presParOf" srcId="{A6C838D6-B44A-489E-9919-0D30C1A11B5A}" destId="{10E5A871-FCD0-4190-8F9B-F18BBD24D2C5}" srcOrd="1" destOrd="0" presId="urn:microsoft.com/office/officeart/2005/8/layout/orgChart1"/>
    <dgm:cxn modelId="{EE566CB4-BE3D-4E04-B6ED-9194F2CE7FBC}" type="presParOf" srcId="{086D61E7-CBCD-4E5D-B060-C13298B89BDB}" destId="{34B0D7FF-2608-4F2D-8C4F-A0C1D1ED76DB}" srcOrd="1" destOrd="0" presId="urn:microsoft.com/office/officeart/2005/8/layout/orgChart1"/>
    <dgm:cxn modelId="{4000ABF2-A6E2-4100-9108-D633B02C5157}" type="presParOf" srcId="{34B0D7FF-2608-4F2D-8C4F-A0C1D1ED76DB}" destId="{D5BF3D52-80C9-4B06-A974-3B219C4318FA}" srcOrd="0" destOrd="0" presId="urn:microsoft.com/office/officeart/2005/8/layout/orgChart1"/>
    <dgm:cxn modelId="{0C7BA356-617C-44DE-9395-23D51D215D09}" type="presParOf" srcId="{34B0D7FF-2608-4F2D-8C4F-A0C1D1ED76DB}" destId="{031CADB3-D9D6-4162-ABCB-3B98E85CC9F1}" srcOrd="1" destOrd="0" presId="urn:microsoft.com/office/officeart/2005/8/layout/orgChart1"/>
    <dgm:cxn modelId="{89A31F09-66BA-4EF7-B292-1EC587DB67C7}" type="presParOf" srcId="{031CADB3-D9D6-4162-ABCB-3B98E85CC9F1}" destId="{E9932EE1-09D8-44ED-A8F9-270F84BC71D5}" srcOrd="0" destOrd="0" presId="urn:microsoft.com/office/officeart/2005/8/layout/orgChart1"/>
    <dgm:cxn modelId="{6D10B28D-883C-407C-91C4-0A2CA82870E6}" type="presParOf" srcId="{E9932EE1-09D8-44ED-A8F9-270F84BC71D5}" destId="{DA8AA46A-FA1B-4B32-99F8-34142B6291BB}" srcOrd="0" destOrd="0" presId="urn:microsoft.com/office/officeart/2005/8/layout/orgChart1"/>
    <dgm:cxn modelId="{92F25FDE-848A-494C-A4D3-DE435E398FBA}" type="presParOf" srcId="{E9932EE1-09D8-44ED-A8F9-270F84BC71D5}" destId="{1E811526-DF6B-458C-91F1-7F7A8E4EAEC4}" srcOrd="1" destOrd="0" presId="urn:microsoft.com/office/officeart/2005/8/layout/orgChart1"/>
    <dgm:cxn modelId="{846CC5E6-AC30-4271-9D8E-069EA938A723}" type="presParOf" srcId="{031CADB3-D9D6-4162-ABCB-3B98E85CC9F1}" destId="{CABB8451-5950-4C0B-9811-118D549E3E1D}" srcOrd="1" destOrd="0" presId="urn:microsoft.com/office/officeart/2005/8/layout/orgChart1"/>
    <dgm:cxn modelId="{75909177-47E9-465A-B712-770CD6B72D9A}" type="presParOf" srcId="{031CADB3-D9D6-4162-ABCB-3B98E85CC9F1}" destId="{1F0DF839-69EF-4CD8-9C60-9F97910342CE}" srcOrd="2" destOrd="0" presId="urn:microsoft.com/office/officeart/2005/8/layout/orgChart1"/>
    <dgm:cxn modelId="{0FF1B052-B749-4613-8347-4F1517A8C726}" type="presParOf" srcId="{34B0D7FF-2608-4F2D-8C4F-A0C1D1ED76DB}" destId="{D1C62132-970F-4AB8-833F-646B1993BE63}" srcOrd="2" destOrd="0" presId="urn:microsoft.com/office/officeart/2005/8/layout/orgChart1"/>
    <dgm:cxn modelId="{1F05D6BB-8DDB-449D-939C-D0CB2D2C9DF2}" type="presParOf" srcId="{34B0D7FF-2608-4F2D-8C4F-A0C1D1ED76DB}" destId="{0310C426-8491-4A05-B830-A3C9245AD0CF}" srcOrd="3" destOrd="0" presId="urn:microsoft.com/office/officeart/2005/8/layout/orgChart1"/>
    <dgm:cxn modelId="{475865F2-B1B3-4EFF-AAD3-3EEC9B75BCFF}" type="presParOf" srcId="{0310C426-8491-4A05-B830-A3C9245AD0CF}" destId="{BF78455E-ACAB-4796-A6D2-11E0DAF41A65}" srcOrd="0" destOrd="0" presId="urn:microsoft.com/office/officeart/2005/8/layout/orgChart1"/>
    <dgm:cxn modelId="{4C632D4E-1752-4B24-97F7-DF159FA0C43E}" type="presParOf" srcId="{BF78455E-ACAB-4796-A6D2-11E0DAF41A65}" destId="{EC50B6E1-E083-4873-86F8-A05F09F91008}" srcOrd="0" destOrd="0" presId="urn:microsoft.com/office/officeart/2005/8/layout/orgChart1"/>
    <dgm:cxn modelId="{4A903566-2277-4B2B-A1F3-2D2BEB12370A}" type="presParOf" srcId="{BF78455E-ACAB-4796-A6D2-11E0DAF41A65}" destId="{6B90CA38-C7A3-4863-8BA5-1B5A453B0E9A}" srcOrd="1" destOrd="0" presId="urn:microsoft.com/office/officeart/2005/8/layout/orgChart1"/>
    <dgm:cxn modelId="{E86B0E85-F821-47F2-811E-FF8AD35CD73C}" type="presParOf" srcId="{0310C426-8491-4A05-B830-A3C9245AD0CF}" destId="{C5564D40-6E4D-4347-8CA5-45E062CAE306}" srcOrd="1" destOrd="0" presId="urn:microsoft.com/office/officeart/2005/8/layout/orgChart1"/>
    <dgm:cxn modelId="{2F49BCF0-B658-4D22-8FB4-20C629EE31EA}" type="presParOf" srcId="{0310C426-8491-4A05-B830-A3C9245AD0CF}" destId="{5DC3AB29-9C0E-4D96-8E41-0B429468B0FE}" srcOrd="2" destOrd="0" presId="urn:microsoft.com/office/officeart/2005/8/layout/orgChart1"/>
    <dgm:cxn modelId="{B02EC17B-4836-43D7-9733-FE1599CC3EC0}" type="presParOf" srcId="{34B0D7FF-2608-4F2D-8C4F-A0C1D1ED76DB}" destId="{25BFC6A7-1EDC-4D35-924B-5FE09F98F1C6}" srcOrd="4" destOrd="0" presId="urn:microsoft.com/office/officeart/2005/8/layout/orgChart1"/>
    <dgm:cxn modelId="{857F57AA-7AE6-44A1-80AE-BBE804631938}" type="presParOf" srcId="{34B0D7FF-2608-4F2D-8C4F-A0C1D1ED76DB}" destId="{991B0CA5-F196-496A-A959-D18BBA4FB3BF}" srcOrd="5" destOrd="0" presId="urn:microsoft.com/office/officeart/2005/8/layout/orgChart1"/>
    <dgm:cxn modelId="{718D242E-6D5C-4B5A-AEDA-6D2C63F9BB20}" type="presParOf" srcId="{991B0CA5-F196-496A-A959-D18BBA4FB3BF}" destId="{18894A49-D616-4302-AAF0-1B76F674F36D}" srcOrd="0" destOrd="0" presId="urn:microsoft.com/office/officeart/2005/8/layout/orgChart1"/>
    <dgm:cxn modelId="{BB7C6527-EC23-4D06-8BB6-FAE325D88C7C}" type="presParOf" srcId="{18894A49-D616-4302-AAF0-1B76F674F36D}" destId="{908377A4-B981-4454-A5B0-6781B9740C72}" srcOrd="0" destOrd="0" presId="urn:microsoft.com/office/officeart/2005/8/layout/orgChart1"/>
    <dgm:cxn modelId="{E51FA945-962C-4C58-A56C-F211A184865F}" type="presParOf" srcId="{18894A49-D616-4302-AAF0-1B76F674F36D}" destId="{F5EEE544-BE2B-4905-90DF-2BA67B50942A}" srcOrd="1" destOrd="0" presId="urn:microsoft.com/office/officeart/2005/8/layout/orgChart1"/>
    <dgm:cxn modelId="{55FC8CDE-5F03-42CB-9893-E2CB39E47FE2}" type="presParOf" srcId="{991B0CA5-F196-496A-A959-D18BBA4FB3BF}" destId="{3F8518AB-5AF3-4A2E-8032-926114B78F39}" srcOrd="1" destOrd="0" presId="urn:microsoft.com/office/officeart/2005/8/layout/orgChart1"/>
    <dgm:cxn modelId="{7B89D315-1CFE-4BF1-B81F-66C066BF9C7B}" type="presParOf" srcId="{991B0CA5-F196-496A-A959-D18BBA4FB3BF}" destId="{0587D3C2-37DF-4A0A-84F6-9F846A297598}" srcOrd="2" destOrd="0" presId="urn:microsoft.com/office/officeart/2005/8/layout/orgChart1"/>
    <dgm:cxn modelId="{F902BE51-1F31-4FAE-B9BA-B5B912F57CB8}" type="presParOf" srcId="{34B0D7FF-2608-4F2D-8C4F-A0C1D1ED76DB}" destId="{F06106F5-8ACF-43D6-A123-4584D2BBC6C7}" srcOrd="6" destOrd="0" presId="urn:microsoft.com/office/officeart/2005/8/layout/orgChart1"/>
    <dgm:cxn modelId="{5CA10FE8-28F5-4697-BBCE-1FEBAE03EDE9}" type="presParOf" srcId="{34B0D7FF-2608-4F2D-8C4F-A0C1D1ED76DB}" destId="{84953F32-778A-4591-88E0-B4FBC68B5813}" srcOrd="7" destOrd="0" presId="urn:microsoft.com/office/officeart/2005/8/layout/orgChart1"/>
    <dgm:cxn modelId="{600DDB68-1273-40D0-9393-C15A321DE2F1}" type="presParOf" srcId="{84953F32-778A-4591-88E0-B4FBC68B5813}" destId="{52034A91-687A-4988-AB3F-AEC1698CFBDE}" srcOrd="0" destOrd="0" presId="urn:microsoft.com/office/officeart/2005/8/layout/orgChart1"/>
    <dgm:cxn modelId="{F06C0A2C-9E61-411E-9845-BCA48CD923C6}" type="presParOf" srcId="{52034A91-687A-4988-AB3F-AEC1698CFBDE}" destId="{90F4B8C1-003B-4552-A2D2-5EC0F164A1DB}" srcOrd="0" destOrd="0" presId="urn:microsoft.com/office/officeart/2005/8/layout/orgChart1"/>
    <dgm:cxn modelId="{7EA20859-D0E5-434D-809C-D094C7BE6E96}" type="presParOf" srcId="{52034A91-687A-4988-AB3F-AEC1698CFBDE}" destId="{04D14075-7958-47A5-94B0-11D25DA37460}" srcOrd="1" destOrd="0" presId="urn:microsoft.com/office/officeart/2005/8/layout/orgChart1"/>
    <dgm:cxn modelId="{26BE5687-59DF-4014-8C89-DA96CB313BBE}" type="presParOf" srcId="{84953F32-778A-4591-88E0-B4FBC68B5813}" destId="{154456D9-CB8C-4E66-AD32-F1D4B6D77C48}" srcOrd="1" destOrd="0" presId="urn:microsoft.com/office/officeart/2005/8/layout/orgChart1"/>
    <dgm:cxn modelId="{D8BED683-B31B-46AF-8A53-733276A105B3}" type="presParOf" srcId="{84953F32-778A-4591-88E0-B4FBC68B5813}" destId="{D96BD12B-DCA6-4C2F-9FFE-D9DBF1BDE366}" srcOrd="2" destOrd="0" presId="urn:microsoft.com/office/officeart/2005/8/layout/orgChart1"/>
    <dgm:cxn modelId="{09094DD4-CB3C-41CE-AF3C-50F1D9BFEA5B}" type="presParOf" srcId="{086D61E7-CBCD-4E5D-B060-C13298B89BDB}" destId="{C81CCE64-2D5F-42A9-A9CF-AF94859AB760}" srcOrd="2" destOrd="0" presId="urn:microsoft.com/office/officeart/2005/8/layout/orgChart1"/>
    <dgm:cxn modelId="{E772E551-0776-42D6-973E-E9A4367CB2E1}" type="presParOf" srcId="{C289D25B-66E8-4BFE-8246-0CCBCF805033}" destId="{6172E426-328F-4623-8F44-544ECC74ED70}" srcOrd="4" destOrd="0" presId="urn:microsoft.com/office/officeart/2005/8/layout/orgChart1"/>
    <dgm:cxn modelId="{5C97E24B-F410-463C-A60B-E53915113546}" type="presParOf" srcId="{C289D25B-66E8-4BFE-8246-0CCBCF805033}" destId="{4C3AD2CA-F11C-466B-8A3E-682B81D054FA}" srcOrd="5" destOrd="0" presId="urn:microsoft.com/office/officeart/2005/8/layout/orgChart1"/>
    <dgm:cxn modelId="{F7CC37AF-2D95-4EF6-927E-2F7A516EF919}" type="presParOf" srcId="{4C3AD2CA-F11C-466B-8A3E-682B81D054FA}" destId="{3269B3A7-2586-410E-AC69-C672746C9A0A}" srcOrd="0" destOrd="0" presId="urn:microsoft.com/office/officeart/2005/8/layout/orgChart1"/>
    <dgm:cxn modelId="{BC3680CC-DE38-4EE5-A9C8-6E89A3FFA46A}" type="presParOf" srcId="{3269B3A7-2586-410E-AC69-C672746C9A0A}" destId="{324AF2C7-E7CD-411F-ABA7-23C77482EE31}" srcOrd="0" destOrd="0" presId="urn:microsoft.com/office/officeart/2005/8/layout/orgChart1"/>
    <dgm:cxn modelId="{DBCE64C8-8FB1-43C1-9E06-3FF892C3DD4E}" type="presParOf" srcId="{3269B3A7-2586-410E-AC69-C672746C9A0A}" destId="{053754F0-584F-4F7B-896B-A6635F013B11}" srcOrd="1" destOrd="0" presId="urn:microsoft.com/office/officeart/2005/8/layout/orgChart1"/>
    <dgm:cxn modelId="{0F250CE8-986B-401F-A40D-11391B53F6AB}" type="presParOf" srcId="{4C3AD2CA-F11C-466B-8A3E-682B81D054FA}" destId="{FC3B06CB-0C52-4C3B-8009-B8ABB59EE90A}" srcOrd="1" destOrd="0" presId="urn:microsoft.com/office/officeart/2005/8/layout/orgChart1"/>
    <dgm:cxn modelId="{A653713E-30CC-4748-BDEB-279CC779BCD8}" type="presParOf" srcId="{FC3B06CB-0C52-4C3B-8009-B8ABB59EE90A}" destId="{69444776-9670-4921-9954-F47A9F028FC7}" srcOrd="0" destOrd="0" presId="urn:microsoft.com/office/officeart/2005/8/layout/orgChart1"/>
    <dgm:cxn modelId="{3DF3B66D-639F-4862-87AB-5DF70284A926}" type="presParOf" srcId="{FC3B06CB-0C52-4C3B-8009-B8ABB59EE90A}" destId="{AE34725B-E892-49F1-9C68-C0A85C7381F1}" srcOrd="1" destOrd="0" presId="urn:microsoft.com/office/officeart/2005/8/layout/orgChart1"/>
    <dgm:cxn modelId="{D8454840-3B6E-4381-ADCD-8D381C973DBF}" type="presParOf" srcId="{AE34725B-E892-49F1-9C68-C0A85C7381F1}" destId="{9C12B25E-F6AE-4DEB-BD68-8B1FA2381B51}" srcOrd="0" destOrd="0" presId="urn:microsoft.com/office/officeart/2005/8/layout/orgChart1"/>
    <dgm:cxn modelId="{8AA13778-C237-4610-8FCD-A88F346BCFD8}" type="presParOf" srcId="{9C12B25E-F6AE-4DEB-BD68-8B1FA2381B51}" destId="{C593533D-E5E3-4CA0-BAC4-C562D6434DC6}" srcOrd="0" destOrd="0" presId="urn:microsoft.com/office/officeart/2005/8/layout/orgChart1"/>
    <dgm:cxn modelId="{AC884129-A3F5-4A6D-839C-B3443DD2C5A9}" type="presParOf" srcId="{9C12B25E-F6AE-4DEB-BD68-8B1FA2381B51}" destId="{47F85634-BE0C-418B-8DA1-43D9A7031A20}" srcOrd="1" destOrd="0" presId="urn:microsoft.com/office/officeart/2005/8/layout/orgChart1"/>
    <dgm:cxn modelId="{B9D90DBE-6FD5-43AD-B07A-00D559148AC9}" type="presParOf" srcId="{AE34725B-E892-49F1-9C68-C0A85C7381F1}" destId="{AE56D139-1111-4C61-A5C2-9C31CC8C3437}" srcOrd="1" destOrd="0" presId="urn:microsoft.com/office/officeart/2005/8/layout/orgChart1"/>
    <dgm:cxn modelId="{AE69EE30-BA2D-44FE-9C63-719262772F1F}" type="presParOf" srcId="{AE34725B-E892-49F1-9C68-C0A85C7381F1}" destId="{A505879B-C0F2-4667-A5BC-B85179368308}" srcOrd="2" destOrd="0" presId="urn:microsoft.com/office/officeart/2005/8/layout/orgChart1"/>
    <dgm:cxn modelId="{33DD3962-A858-422D-8EB3-14CDB9A6D1E1}" type="presParOf" srcId="{FC3B06CB-0C52-4C3B-8009-B8ABB59EE90A}" destId="{E1D517F1-BDF3-4BA8-AEFD-AE395082B614}" srcOrd="2" destOrd="0" presId="urn:microsoft.com/office/officeart/2005/8/layout/orgChart1"/>
    <dgm:cxn modelId="{ED92C38F-4740-4F25-A3F3-ED9588C0F662}" type="presParOf" srcId="{FC3B06CB-0C52-4C3B-8009-B8ABB59EE90A}" destId="{96C083C9-3A57-42F5-9842-CE2C551E21B8}" srcOrd="3" destOrd="0" presId="urn:microsoft.com/office/officeart/2005/8/layout/orgChart1"/>
    <dgm:cxn modelId="{881473D3-3D72-4A91-8FCE-CD0C47DCF816}" type="presParOf" srcId="{96C083C9-3A57-42F5-9842-CE2C551E21B8}" destId="{1A941371-266F-4BA2-BFF2-D0018B0EEC76}" srcOrd="0" destOrd="0" presId="urn:microsoft.com/office/officeart/2005/8/layout/orgChart1"/>
    <dgm:cxn modelId="{03441B0B-7424-4A61-BF77-90A9C823BF40}" type="presParOf" srcId="{1A941371-266F-4BA2-BFF2-D0018B0EEC76}" destId="{47FD7D69-0853-4ECE-A5B0-62C06E1064CA}" srcOrd="0" destOrd="0" presId="urn:microsoft.com/office/officeart/2005/8/layout/orgChart1"/>
    <dgm:cxn modelId="{1A8DB47A-C26B-4CCF-8413-0DFA13C102C4}" type="presParOf" srcId="{1A941371-266F-4BA2-BFF2-D0018B0EEC76}" destId="{AA224AFD-EF49-4B06-870A-9758E10E69E4}" srcOrd="1" destOrd="0" presId="urn:microsoft.com/office/officeart/2005/8/layout/orgChart1"/>
    <dgm:cxn modelId="{4FB533F7-24A4-4240-81F5-EAA625F95FC0}" type="presParOf" srcId="{96C083C9-3A57-42F5-9842-CE2C551E21B8}" destId="{F08B1299-A3FF-4C8B-9C66-45866E53785E}" srcOrd="1" destOrd="0" presId="urn:microsoft.com/office/officeart/2005/8/layout/orgChart1"/>
    <dgm:cxn modelId="{BD98FC5B-E81F-4A8B-B807-C2069D87E9C5}" type="presParOf" srcId="{96C083C9-3A57-42F5-9842-CE2C551E21B8}" destId="{3D13F372-E543-4AC8-B54B-2F3A6AEAC818}" srcOrd="2" destOrd="0" presId="urn:microsoft.com/office/officeart/2005/8/layout/orgChart1"/>
    <dgm:cxn modelId="{5D22F34F-063C-4F50-BF88-36739D622ECC}" type="presParOf" srcId="{FC3B06CB-0C52-4C3B-8009-B8ABB59EE90A}" destId="{9072BC45-57D7-4591-9BC5-3A1BEBCD2E62}" srcOrd="4" destOrd="0" presId="urn:microsoft.com/office/officeart/2005/8/layout/orgChart1"/>
    <dgm:cxn modelId="{22579FEC-562B-4D95-B693-39BB849502BA}" type="presParOf" srcId="{FC3B06CB-0C52-4C3B-8009-B8ABB59EE90A}" destId="{353A1528-0DB1-4993-9E79-548B283953C5}" srcOrd="5" destOrd="0" presId="urn:microsoft.com/office/officeart/2005/8/layout/orgChart1"/>
    <dgm:cxn modelId="{F9D7200E-218B-42AC-A57B-823CD5A8487A}" type="presParOf" srcId="{353A1528-0DB1-4993-9E79-548B283953C5}" destId="{2E8D9C18-F0D1-4F1F-9EF4-EFA3F4361BF8}" srcOrd="0" destOrd="0" presId="urn:microsoft.com/office/officeart/2005/8/layout/orgChart1"/>
    <dgm:cxn modelId="{A8BD89E4-7F49-4952-9D84-BFB7761623BE}" type="presParOf" srcId="{2E8D9C18-F0D1-4F1F-9EF4-EFA3F4361BF8}" destId="{2255C9A7-8454-4F00-90FD-E60AAE97A553}" srcOrd="0" destOrd="0" presId="urn:microsoft.com/office/officeart/2005/8/layout/orgChart1"/>
    <dgm:cxn modelId="{C46E429C-6771-4179-A42C-B25529DF8CD9}" type="presParOf" srcId="{2E8D9C18-F0D1-4F1F-9EF4-EFA3F4361BF8}" destId="{824CFA83-AEAF-4684-91AF-971E383934D0}" srcOrd="1" destOrd="0" presId="urn:microsoft.com/office/officeart/2005/8/layout/orgChart1"/>
    <dgm:cxn modelId="{2959EA7A-D016-42FB-8903-920B4B3796C6}" type="presParOf" srcId="{353A1528-0DB1-4993-9E79-548B283953C5}" destId="{9C58E75C-1F69-4FB2-B0B8-93EB0BBF735C}" srcOrd="1" destOrd="0" presId="urn:microsoft.com/office/officeart/2005/8/layout/orgChart1"/>
    <dgm:cxn modelId="{14456EE1-9CAA-4CA6-975E-3BC4D73FE3B1}" type="presParOf" srcId="{353A1528-0DB1-4993-9E79-548B283953C5}" destId="{3E2BE744-5AD7-4AA9-8CD7-479B0E737F62}" srcOrd="2" destOrd="0" presId="urn:microsoft.com/office/officeart/2005/8/layout/orgChart1"/>
    <dgm:cxn modelId="{57E71E4D-4E62-4ED0-9D8B-652F687A9A67}" type="presParOf" srcId="{FC3B06CB-0C52-4C3B-8009-B8ABB59EE90A}" destId="{5163B872-21CA-4FAA-9B7C-2819F3198400}" srcOrd="6" destOrd="0" presId="urn:microsoft.com/office/officeart/2005/8/layout/orgChart1"/>
    <dgm:cxn modelId="{D1A55B01-3E2E-42F9-9BCD-3219F829CA25}" type="presParOf" srcId="{FC3B06CB-0C52-4C3B-8009-B8ABB59EE90A}" destId="{664765F1-B553-4773-9891-9357D0B98601}" srcOrd="7" destOrd="0" presId="urn:microsoft.com/office/officeart/2005/8/layout/orgChart1"/>
    <dgm:cxn modelId="{587021EE-0F11-4EC7-AA76-44C4803A9262}" type="presParOf" srcId="{664765F1-B553-4773-9891-9357D0B98601}" destId="{01E8320C-2FB6-4F79-A3E1-BED5329D72C4}" srcOrd="0" destOrd="0" presId="urn:microsoft.com/office/officeart/2005/8/layout/orgChart1"/>
    <dgm:cxn modelId="{F0A25ADE-B270-4537-88D9-F58370405394}" type="presParOf" srcId="{01E8320C-2FB6-4F79-A3E1-BED5329D72C4}" destId="{9C852BD4-CEDA-46D0-8B1A-6E7816A927DB}" srcOrd="0" destOrd="0" presId="urn:microsoft.com/office/officeart/2005/8/layout/orgChart1"/>
    <dgm:cxn modelId="{95F1817D-E603-4028-8ACE-89CA42C62A95}" type="presParOf" srcId="{01E8320C-2FB6-4F79-A3E1-BED5329D72C4}" destId="{9B557B6D-7FAB-4604-BAA0-D96181E09875}" srcOrd="1" destOrd="0" presId="urn:microsoft.com/office/officeart/2005/8/layout/orgChart1"/>
    <dgm:cxn modelId="{7A918ED2-A23C-43AC-89A5-3EF905EB5FD0}" type="presParOf" srcId="{664765F1-B553-4773-9891-9357D0B98601}" destId="{4C7FB89B-24F5-4CFA-B8D4-4864A8E429A7}" srcOrd="1" destOrd="0" presId="urn:microsoft.com/office/officeart/2005/8/layout/orgChart1"/>
    <dgm:cxn modelId="{4C74BDAE-0855-4B8E-9637-33BBA226D968}" type="presParOf" srcId="{664765F1-B553-4773-9891-9357D0B98601}" destId="{01C100C3-2BDC-4089-AF2F-520119AA47E2}" srcOrd="2" destOrd="0" presId="urn:microsoft.com/office/officeart/2005/8/layout/orgChart1"/>
    <dgm:cxn modelId="{8E154EC6-255B-4DFE-BB6A-81CDCEE8AE17}" type="presParOf" srcId="{FC3B06CB-0C52-4C3B-8009-B8ABB59EE90A}" destId="{77827C45-FF32-4F27-BBF4-87505FD93E96}" srcOrd="8" destOrd="0" presId="urn:microsoft.com/office/officeart/2005/8/layout/orgChart1"/>
    <dgm:cxn modelId="{D800DABD-216B-49BE-BC3D-9E0AE454312A}" type="presParOf" srcId="{FC3B06CB-0C52-4C3B-8009-B8ABB59EE90A}" destId="{BA1081E4-8E91-4767-B5F2-D755DB35E812}" srcOrd="9" destOrd="0" presId="urn:microsoft.com/office/officeart/2005/8/layout/orgChart1"/>
    <dgm:cxn modelId="{D6210B4F-1513-4599-9774-FE05CD449B6D}" type="presParOf" srcId="{BA1081E4-8E91-4767-B5F2-D755DB35E812}" destId="{6D81BD68-4126-482C-B3C3-55940847B488}" srcOrd="0" destOrd="0" presId="urn:microsoft.com/office/officeart/2005/8/layout/orgChart1"/>
    <dgm:cxn modelId="{1473AFC7-28C3-4954-B5B6-FA9AFBD4610E}" type="presParOf" srcId="{6D81BD68-4126-482C-B3C3-55940847B488}" destId="{49B9CB89-8ED8-4B90-9082-D3955EB1B6F1}" srcOrd="0" destOrd="0" presId="urn:microsoft.com/office/officeart/2005/8/layout/orgChart1"/>
    <dgm:cxn modelId="{3B62B7E2-A685-47C2-BD9A-A0D3C4B39AAA}" type="presParOf" srcId="{6D81BD68-4126-482C-B3C3-55940847B488}" destId="{72C15AAF-5BD0-44A0-A67A-04B668A537D5}" srcOrd="1" destOrd="0" presId="urn:microsoft.com/office/officeart/2005/8/layout/orgChart1"/>
    <dgm:cxn modelId="{4B24415B-1497-496D-B3A8-9C1DB296F4F1}" type="presParOf" srcId="{BA1081E4-8E91-4767-B5F2-D755DB35E812}" destId="{4EB4CAA1-7493-4C3F-93B1-CA24649DE6C8}" srcOrd="1" destOrd="0" presId="urn:microsoft.com/office/officeart/2005/8/layout/orgChart1"/>
    <dgm:cxn modelId="{E4B8A8A1-5F80-4366-BD45-5DB7F3AB50AE}" type="presParOf" srcId="{BA1081E4-8E91-4767-B5F2-D755DB35E812}" destId="{1932B09F-649F-41C1-B301-557F5F33DAAE}" srcOrd="2" destOrd="0" presId="urn:microsoft.com/office/officeart/2005/8/layout/orgChart1"/>
    <dgm:cxn modelId="{CC5974F8-C3D3-47F3-9D2B-EC4FA71A0E46}" type="presParOf" srcId="{4C3AD2CA-F11C-466B-8A3E-682B81D054FA}" destId="{E0388E1D-939B-4D06-8F8A-7353F9556351}" srcOrd="2" destOrd="0" presId="urn:microsoft.com/office/officeart/2005/8/layout/orgChart1"/>
    <dgm:cxn modelId="{996CA696-5AB9-442B-AEEA-9FB7B8CA7A22}" type="presParOf" srcId="{3B2D49C7-0DCD-44B2-AF59-B86962C35A51}" destId="{6876A1EF-BFA9-43FC-BBEB-E2362A6AC4BE}" srcOrd="2" destOrd="0" presId="urn:microsoft.com/office/officeart/2005/8/layout/orgChart1"/>
    <dgm:cxn modelId="{B4F6C3E8-49FD-4CA9-A63A-13D74AFC3C08}" type="presParOf" srcId="{1E982CAB-6833-4335-BC05-F0106D72D3C5}" destId="{551B33C0-DA2C-4A0B-B715-DE0DAFB3AD98}" srcOrd="2" destOrd="0" presId="urn:microsoft.com/office/officeart/2005/8/layout/orgChart1"/>
    <dgm:cxn modelId="{F969DC77-52F1-4725-A8C6-90BDC272CF6A}" type="presParOf" srcId="{1E982CAB-6833-4335-BC05-F0106D72D3C5}" destId="{CC0F0EA7-07F8-43D1-9A13-74C9F785E290}" srcOrd="3" destOrd="0" presId="urn:microsoft.com/office/officeart/2005/8/layout/orgChart1"/>
    <dgm:cxn modelId="{02F2CD8B-6448-4F99-A51A-83E95EF22862}" type="presParOf" srcId="{CC0F0EA7-07F8-43D1-9A13-74C9F785E290}" destId="{CEB0B940-7A6B-449E-81EA-EF057AEDF5D2}" srcOrd="0" destOrd="0" presId="urn:microsoft.com/office/officeart/2005/8/layout/orgChart1"/>
    <dgm:cxn modelId="{D2915019-B152-4F1F-A562-493C4B32854E}" type="presParOf" srcId="{CEB0B940-7A6B-449E-81EA-EF057AEDF5D2}" destId="{54CFE164-35CC-4FCE-A7E5-10089203704C}" srcOrd="0" destOrd="0" presId="urn:microsoft.com/office/officeart/2005/8/layout/orgChart1"/>
    <dgm:cxn modelId="{ECB5E01B-B959-45DB-907C-1E1951BC7259}" type="presParOf" srcId="{CEB0B940-7A6B-449E-81EA-EF057AEDF5D2}" destId="{98FC1AE4-EF42-4419-9D98-7120DA7D542F}" srcOrd="1" destOrd="0" presId="urn:microsoft.com/office/officeart/2005/8/layout/orgChart1"/>
    <dgm:cxn modelId="{CCEBB379-49D1-4F8E-BADE-A68CE1B31FBF}" type="presParOf" srcId="{CC0F0EA7-07F8-43D1-9A13-74C9F785E290}" destId="{D142D9A4-75FF-484D-806E-F68BCD711E71}" srcOrd="1" destOrd="0" presId="urn:microsoft.com/office/officeart/2005/8/layout/orgChart1"/>
    <dgm:cxn modelId="{162E2AD2-6714-4A93-95B0-6CC061766962}" type="presParOf" srcId="{D142D9A4-75FF-484D-806E-F68BCD711E71}" destId="{710E51D7-B454-4A67-8B60-DDB2A8856CD4}" srcOrd="0" destOrd="0" presId="urn:microsoft.com/office/officeart/2005/8/layout/orgChart1"/>
    <dgm:cxn modelId="{2DC21A5C-1A15-49B7-B29D-F8BA3C719BB3}" type="presParOf" srcId="{D142D9A4-75FF-484D-806E-F68BCD711E71}" destId="{415E2811-F5C6-4795-AA8E-FF78E424A668}" srcOrd="1" destOrd="0" presId="urn:microsoft.com/office/officeart/2005/8/layout/orgChart1"/>
    <dgm:cxn modelId="{8BFBE154-8528-4DC6-891A-DEC70AC78C62}" type="presParOf" srcId="{415E2811-F5C6-4795-AA8E-FF78E424A668}" destId="{F65D7609-D8B4-4C3F-9FFF-1EDDF82F3BF8}" srcOrd="0" destOrd="0" presId="urn:microsoft.com/office/officeart/2005/8/layout/orgChart1"/>
    <dgm:cxn modelId="{5CAFB62D-760F-472F-948F-F5506F8455A7}" type="presParOf" srcId="{F65D7609-D8B4-4C3F-9FFF-1EDDF82F3BF8}" destId="{8C608CAE-124A-4F43-A8FB-E1B99DD86312}" srcOrd="0" destOrd="0" presId="urn:microsoft.com/office/officeart/2005/8/layout/orgChart1"/>
    <dgm:cxn modelId="{77B120BC-2CAA-46C9-93FE-3BF478D8CF21}" type="presParOf" srcId="{F65D7609-D8B4-4C3F-9FFF-1EDDF82F3BF8}" destId="{5303F01E-1CAE-4794-939F-C1ECA48FAF0A}" srcOrd="1" destOrd="0" presId="urn:microsoft.com/office/officeart/2005/8/layout/orgChart1"/>
    <dgm:cxn modelId="{DC8DC424-DF81-4BFA-8522-00D996ABC106}" type="presParOf" srcId="{415E2811-F5C6-4795-AA8E-FF78E424A668}" destId="{7CE23B44-66A0-4ED3-BC4B-3C71A710DB46}" srcOrd="1" destOrd="0" presId="urn:microsoft.com/office/officeart/2005/8/layout/orgChart1"/>
    <dgm:cxn modelId="{EE220FCC-2D56-4FE0-8001-00A26026EAA4}" type="presParOf" srcId="{415E2811-F5C6-4795-AA8E-FF78E424A668}" destId="{15ED5242-C89E-44FC-BB4D-347A70A8D2DE}" srcOrd="2" destOrd="0" presId="urn:microsoft.com/office/officeart/2005/8/layout/orgChart1"/>
    <dgm:cxn modelId="{5D0BB54B-DB7E-4E4B-B46C-BC36390F735D}" type="presParOf" srcId="{D142D9A4-75FF-484D-806E-F68BCD711E71}" destId="{ABDCF7BA-64DA-4A33-8FBC-858F04D54CDC}" srcOrd="2" destOrd="0" presId="urn:microsoft.com/office/officeart/2005/8/layout/orgChart1"/>
    <dgm:cxn modelId="{2A2E1C91-C48F-4383-84E7-924354FB40E0}" type="presParOf" srcId="{D142D9A4-75FF-484D-806E-F68BCD711E71}" destId="{51D3A8ED-4125-43DA-B919-1CE6EC6D63E8}" srcOrd="3" destOrd="0" presId="urn:microsoft.com/office/officeart/2005/8/layout/orgChart1"/>
    <dgm:cxn modelId="{DB29C04B-83C3-4AE3-A124-466F21478080}" type="presParOf" srcId="{51D3A8ED-4125-43DA-B919-1CE6EC6D63E8}" destId="{3977B46D-39A7-418E-BC8B-3BE90B625883}" srcOrd="0" destOrd="0" presId="urn:microsoft.com/office/officeart/2005/8/layout/orgChart1"/>
    <dgm:cxn modelId="{9C822CD8-AEB9-472C-9696-002AFB928719}" type="presParOf" srcId="{3977B46D-39A7-418E-BC8B-3BE90B625883}" destId="{6BA20F71-D655-442E-A63E-80191BDD7389}" srcOrd="0" destOrd="0" presId="urn:microsoft.com/office/officeart/2005/8/layout/orgChart1"/>
    <dgm:cxn modelId="{2FBC5993-772A-4B03-92C7-27AA1AC0C3DC}" type="presParOf" srcId="{3977B46D-39A7-418E-BC8B-3BE90B625883}" destId="{28C7EFDF-9B80-4C1B-99FB-433A89770795}" srcOrd="1" destOrd="0" presId="urn:microsoft.com/office/officeart/2005/8/layout/orgChart1"/>
    <dgm:cxn modelId="{DFE2AB26-C5BA-41AA-A83A-9EE9F0A383C5}" type="presParOf" srcId="{51D3A8ED-4125-43DA-B919-1CE6EC6D63E8}" destId="{7389E150-CAF4-45A0-945D-D3EC997307A4}" srcOrd="1" destOrd="0" presId="urn:microsoft.com/office/officeart/2005/8/layout/orgChart1"/>
    <dgm:cxn modelId="{549127A1-7976-4AB1-8890-99DB0FFB029C}" type="presParOf" srcId="{51D3A8ED-4125-43DA-B919-1CE6EC6D63E8}" destId="{08440FDE-5FC6-4DA6-A638-301751D5F1F8}" srcOrd="2" destOrd="0" presId="urn:microsoft.com/office/officeart/2005/8/layout/orgChart1"/>
    <dgm:cxn modelId="{18003F1D-3254-4E6B-9179-D0DF9579A927}" type="presParOf" srcId="{D142D9A4-75FF-484D-806E-F68BCD711E71}" destId="{676FBB14-F8B0-4ED0-8AB9-8663FB94D2D5}" srcOrd="4" destOrd="0" presId="urn:microsoft.com/office/officeart/2005/8/layout/orgChart1"/>
    <dgm:cxn modelId="{19F9FD65-1705-46FD-A436-BA9FF871C789}" type="presParOf" srcId="{D142D9A4-75FF-484D-806E-F68BCD711E71}" destId="{9E258DC3-7697-4927-BE20-56E5F02F134C}" srcOrd="5" destOrd="0" presId="urn:microsoft.com/office/officeart/2005/8/layout/orgChart1"/>
    <dgm:cxn modelId="{345534E3-D865-4EB4-AC74-21533AF6B935}" type="presParOf" srcId="{9E258DC3-7697-4927-BE20-56E5F02F134C}" destId="{EC3443BB-EF81-4235-89AD-CF45D9713528}" srcOrd="0" destOrd="0" presId="urn:microsoft.com/office/officeart/2005/8/layout/orgChart1"/>
    <dgm:cxn modelId="{FC897389-4624-4839-A784-9039F714FAE6}" type="presParOf" srcId="{EC3443BB-EF81-4235-89AD-CF45D9713528}" destId="{EE2245F5-A5A1-4BCF-A759-04C1224447B6}" srcOrd="0" destOrd="0" presId="urn:microsoft.com/office/officeart/2005/8/layout/orgChart1"/>
    <dgm:cxn modelId="{2256AC77-B888-4D18-AF22-29975D40D9D1}" type="presParOf" srcId="{EC3443BB-EF81-4235-89AD-CF45D9713528}" destId="{6E7CB0AE-E74B-4B66-8197-374FF065574F}" srcOrd="1" destOrd="0" presId="urn:microsoft.com/office/officeart/2005/8/layout/orgChart1"/>
    <dgm:cxn modelId="{F8356669-B61D-4391-8992-B35400FFA8CF}" type="presParOf" srcId="{9E258DC3-7697-4927-BE20-56E5F02F134C}" destId="{498F95E2-78DD-4861-8976-7979A63AEBE6}" srcOrd="1" destOrd="0" presId="urn:microsoft.com/office/officeart/2005/8/layout/orgChart1"/>
    <dgm:cxn modelId="{C136BF90-639B-48A0-BF9F-70BAE98B774A}" type="presParOf" srcId="{9E258DC3-7697-4927-BE20-56E5F02F134C}" destId="{FA46BDB7-2281-4BD0-83FE-70A93B4F1A72}" srcOrd="2" destOrd="0" presId="urn:microsoft.com/office/officeart/2005/8/layout/orgChart1"/>
    <dgm:cxn modelId="{7C5D65B1-2984-441F-A610-3A91625B2FA0}" type="presParOf" srcId="{D142D9A4-75FF-484D-806E-F68BCD711E71}" destId="{8C18B2D2-664D-4F51-8896-5BC82C6CED62}" srcOrd="6" destOrd="0" presId="urn:microsoft.com/office/officeart/2005/8/layout/orgChart1"/>
    <dgm:cxn modelId="{625E012A-60F7-467F-8465-43E40D4B8CA9}" type="presParOf" srcId="{D142D9A4-75FF-484D-806E-F68BCD711E71}" destId="{F6F50BCF-C08D-4115-B3BC-F8BB4708E58C}" srcOrd="7" destOrd="0" presId="urn:microsoft.com/office/officeart/2005/8/layout/orgChart1"/>
    <dgm:cxn modelId="{57E4D403-EF8F-45C9-B989-C3E6C72D2BB5}" type="presParOf" srcId="{F6F50BCF-C08D-4115-B3BC-F8BB4708E58C}" destId="{9ACA0C7C-7E86-4F10-9AD9-70F30C9C0F7E}" srcOrd="0" destOrd="0" presId="urn:microsoft.com/office/officeart/2005/8/layout/orgChart1"/>
    <dgm:cxn modelId="{363B3F78-48A9-4987-AE02-E1F5E4B3CFB9}" type="presParOf" srcId="{9ACA0C7C-7E86-4F10-9AD9-70F30C9C0F7E}" destId="{7420472D-F629-4519-BD05-DC81F45E3233}" srcOrd="0" destOrd="0" presId="urn:microsoft.com/office/officeart/2005/8/layout/orgChart1"/>
    <dgm:cxn modelId="{DE9A1FB6-AB5D-435B-9008-99168A9BBD5B}" type="presParOf" srcId="{9ACA0C7C-7E86-4F10-9AD9-70F30C9C0F7E}" destId="{18054CAD-9900-4734-BF76-EF6A93933A47}" srcOrd="1" destOrd="0" presId="urn:microsoft.com/office/officeart/2005/8/layout/orgChart1"/>
    <dgm:cxn modelId="{DFE7F80B-FA8B-4B86-A62B-8E89ED6EDBA9}" type="presParOf" srcId="{F6F50BCF-C08D-4115-B3BC-F8BB4708E58C}" destId="{DFFC911A-CF73-498F-802D-9B59002AC5ED}" srcOrd="1" destOrd="0" presId="urn:microsoft.com/office/officeart/2005/8/layout/orgChart1"/>
    <dgm:cxn modelId="{A02D94D7-3B13-4E37-B000-E501511EEED7}" type="presParOf" srcId="{F6F50BCF-C08D-4115-B3BC-F8BB4708E58C}" destId="{7FED4979-F122-491D-94AA-DA5034C5F89D}" srcOrd="2" destOrd="0" presId="urn:microsoft.com/office/officeart/2005/8/layout/orgChart1"/>
    <dgm:cxn modelId="{1DC9A8A8-2CEF-4FAF-8B8A-B6A24D049803}" type="presParOf" srcId="{D142D9A4-75FF-484D-806E-F68BCD711E71}" destId="{527F05D6-ABDF-4A57-880D-0C4D28A68BBB}" srcOrd="8" destOrd="0" presId="urn:microsoft.com/office/officeart/2005/8/layout/orgChart1"/>
    <dgm:cxn modelId="{246DD05B-7AEC-4926-BF70-BF3451610155}" type="presParOf" srcId="{D142D9A4-75FF-484D-806E-F68BCD711E71}" destId="{0131D00A-7E48-4182-9CE8-36EC4AB5EEF4}" srcOrd="9" destOrd="0" presId="urn:microsoft.com/office/officeart/2005/8/layout/orgChart1"/>
    <dgm:cxn modelId="{63F26626-D3C9-4B87-A67A-4B05BBBE5CC0}" type="presParOf" srcId="{0131D00A-7E48-4182-9CE8-36EC4AB5EEF4}" destId="{71012C14-D133-4669-99FF-CD0597253EC0}" srcOrd="0" destOrd="0" presId="urn:microsoft.com/office/officeart/2005/8/layout/orgChart1"/>
    <dgm:cxn modelId="{899191B6-6E6A-4223-BAA9-8FACAA630405}" type="presParOf" srcId="{71012C14-D133-4669-99FF-CD0597253EC0}" destId="{3E29FD73-DC92-4C5B-AF75-927B99DD9DD9}" srcOrd="0" destOrd="0" presId="urn:microsoft.com/office/officeart/2005/8/layout/orgChart1"/>
    <dgm:cxn modelId="{F99BA827-0C81-4F24-97B2-3A2909FB2978}" type="presParOf" srcId="{71012C14-D133-4669-99FF-CD0597253EC0}" destId="{0FD87B61-8450-48AA-AA84-1AD39911E039}" srcOrd="1" destOrd="0" presId="urn:microsoft.com/office/officeart/2005/8/layout/orgChart1"/>
    <dgm:cxn modelId="{E8BB0C21-9FD9-4238-82F0-C9435EB5E9A0}" type="presParOf" srcId="{0131D00A-7E48-4182-9CE8-36EC4AB5EEF4}" destId="{E7E2844A-198B-4C74-9C0B-273054B3FE6E}" srcOrd="1" destOrd="0" presId="urn:microsoft.com/office/officeart/2005/8/layout/orgChart1"/>
    <dgm:cxn modelId="{0FF46772-5A79-4E48-AC69-E4287E455D37}" type="presParOf" srcId="{0131D00A-7E48-4182-9CE8-36EC4AB5EEF4}" destId="{9A1B6538-2F6D-4E98-AE85-0BE650CAC604}" srcOrd="2" destOrd="0" presId="urn:microsoft.com/office/officeart/2005/8/layout/orgChart1"/>
    <dgm:cxn modelId="{8B9A2FAF-BCC4-49EE-B1E4-640826E08E24}" type="presParOf" srcId="{D142D9A4-75FF-484D-806E-F68BCD711E71}" destId="{86A164F6-9267-4C43-8646-AD3119E9BA01}" srcOrd="10" destOrd="0" presId="urn:microsoft.com/office/officeart/2005/8/layout/orgChart1"/>
    <dgm:cxn modelId="{79459273-AFBC-4301-91DB-E0693D6FBF90}" type="presParOf" srcId="{D142D9A4-75FF-484D-806E-F68BCD711E71}" destId="{D4A25132-0688-482D-9E73-8DCC4CDCEB21}" srcOrd="11" destOrd="0" presId="urn:microsoft.com/office/officeart/2005/8/layout/orgChart1"/>
    <dgm:cxn modelId="{0E1611BC-D248-4BC4-9E8F-0174F5196D08}" type="presParOf" srcId="{D4A25132-0688-482D-9E73-8DCC4CDCEB21}" destId="{49263F03-88BC-423A-9702-6412E76BE59C}" srcOrd="0" destOrd="0" presId="urn:microsoft.com/office/officeart/2005/8/layout/orgChart1"/>
    <dgm:cxn modelId="{96BECC7E-3E8B-4C51-AE53-8CE82CC50390}" type="presParOf" srcId="{49263F03-88BC-423A-9702-6412E76BE59C}" destId="{6DE5517A-C6E5-4D07-9044-E0AFE74421E6}" srcOrd="0" destOrd="0" presId="urn:microsoft.com/office/officeart/2005/8/layout/orgChart1"/>
    <dgm:cxn modelId="{D31BA207-EDBD-43D1-9987-1D547E0CE4FE}" type="presParOf" srcId="{49263F03-88BC-423A-9702-6412E76BE59C}" destId="{A9D9077D-167E-4B5A-90F3-013659C88436}" srcOrd="1" destOrd="0" presId="urn:microsoft.com/office/officeart/2005/8/layout/orgChart1"/>
    <dgm:cxn modelId="{7E8A3061-3390-4E7C-B58F-A1491109D34E}" type="presParOf" srcId="{D4A25132-0688-482D-9E73-8DCC4CDCEB21}" destId="{63808B46-3C06-4924-BF1A-C6F3FF877CAE}" srcOrd="1" destOrd="0" presId="urn:microsoft.com/office/officeart/2005/8/layout/orgChart1"/>
    <dgm:cxn modelId="{23E2252A-6EC9-4F46-AE94-94FC18A8BFA8}" type="presParOf" srcId="{D4A25132-0688-482D-9E73-8DCC4CDCEB21}" destId="{E4F42F82-5D85-49AD-95D9-B5712BEEAD8A}" srcOrd="2" destOrd="0" presId="urn:microsoft.com/office/officeart/2005/8/layout/orgChart1"/>
    <dgm:cxn modelId="{C8114E63-869E-41C8-BC2D-7B147E858DC2}" type="presParOf" srcId="{D142D9A4-75FF-484D-806E-F68BCD711E71}" destId="{E68310FC-36A4-46D4-9EC8-639A307A70C4}" srcOrd="12" destOrd="0" presId="urn:microsoft.com/office/officeart/2005/8/layout/orgChart1"/>
    <dgm:cxn modelId="{3636B1E8-D795-424B-9716-89912D00C982}" type="presParOf" srcId="{D142D9A4-75FF-484D-806E-F68BCD711E71}" destId="{08E83C46-C1A5-4689-80BC-CEFCF466712A}" srcOrd="13" destOrd="0" presId="urn:microsoft.com/office/officeart/2005/8/layout/orgChart1"/>
    <dgm:cxn modelId="{C180E674-2552-4AA1-80EF-E3FDB45E874F}" type="presParOf" srcId="{08E83C46-C1A5-4689-80BC-CEFCF466712A}" destId="{09029950-5EB8-471D-87EA-9329BE58C9A5}" srcOrd="0" destOrd="0" presId="urn:microsoft.com/office/officeart/2005/8/layout/orgChart1"/>
    <dgm:cxn modelId="{563FF6E8-3E35-4F5F-910D-A205614C7850}" type="presParOf" srcId="{09029950-5EB8-471D-87EA-9329BE58C9A5}" destId="{BB97A75D-F861-42A9-8B4D-BC95E52CA6D2}" srcOrd="0" destOrd="0" presId="urn:microsoft.com/office/officeart/2005/8/layout/orgChart1"/>
    <dgm:cxn modelId="{01E7838A-B07E-40CA-9EC5-6C6CEF7CEC03}" type="presParOf" srcId="{09029950-5EB8-471D-87EA-9329BE58C9A5}" destId="{354550E5-73ED-421B-8880-7AE0685CE816}" srcOrd="1" destOrd="0" presId="urn:microsoft.com/office/officeart/2005/8/layout/orgChart1"/>
    <dgm:cxn modelId="{A237722A-76A7-444E-98F1-D5720C3909F9}" type="presParOf" srcId="{08E83C46-C1A5-4689-80BC-CEFCF466712A}" destId="{41BD38C1-9AAD-4196-BAFF-13305D17FB9E}" srcOrd="1" destOrd="0" presId="urn:microsoft.com/office/officeart/2005/8/layout/orgChart1"/>
    <dgm:cxn modelId="{932B3CE5-9D72-4519-8828-F2E3389690D9}" type="presParOf" srcId="{08E83C46-C1A5-4689-80BC-CEFCF466712A}" destId="{53650F32-40E7-47AF-B72B-E969AACE0C45}" srcOrd="2" destOrd="0" presId="urn:microsoft.com/office/officeart/2005/8/layout/orgChart1"/>
    <dgm:cxn modelId="{FAC17E2D-54FD-4FA1-A35A-B8AC1EEF3382}" type="presParOf" srcId="{D142D9A4-75FF-484D-806E-F68BCD711E71}" destId="{75E35C6F-2874-46DC-B344-915A7598B840}" srcOrd="14" destOrd="0" presId="urn:microsoft.com/office/officeart/2005/8/layout/orgChart1"/>
    <dgm:cxn modelId="{A20A5E77-256A-4D3C-ABB3-E98DEDCE0785}" type="presParOf" srcId="{D142D9A4-75FF-484D-806E-F68BCD711E71}" destId="{5C84EB32-2E62-475E-ADFD-0B62D6DAFC4F}" srcOrd="15" destOrd="0" presId="urn:microsoft.com/office/officeart/2005/8/layout/orgChart1"/>
    <dgm:cxn modelId="{F9B1E955-F5B8-4B33-9B1B-63E6AB878FB7}" type="presParOf" srcId="{5C84EB32-2E62-475E-ADFD-0B62D6DAFC4F}" destId="{2E2C3602-7001-48F1-A66F-D8CC263AEB1D}" srcOrd="0" destOrd="0" presId="urn:microsoft.com/office/officeart/2005/8/layout/orgChart1"/>
    <dgm:cxn modelId="{3A46D159-9C0A-490A-B7A1-BBF7617F61C7}" type="presParOf" srcId="{2E2C3602-7001-48F1-A66F-D8CC263AEB1D}" destId="{5ABA43FD-E036-4FB7-97C2-46549AAD7206}" srcOrd="0" destOrd="0" presId="urn:microsoft.com/office/officeart/2005/8/layout/orgChart1"/>
    <dgm:cxn modelId="{AE029CF0-C8B5-4615-B51B-3654194EF0CE}" type="presParOf" srcId="{2E2C3602-7001-48F1-A66F-D8CC263AEB1D}" destId="{D3AEC89D-4466-43F2-B1EC-9F78241E2BB5}" srcOrd="1" destOrd="0" presId="urn:microsoft.com/office/officeart/2005/8/layout/orgChart1"/>
    <dgm:cxn modelId="{28F09CCB-325F-4453-B3DE-D19BEE9A3406}" type="presParOf" srcId="{5C84EB32-2E62-475E-ADFD-0B62D6DAFC4F}" destId="{4D3BAC23-060F-4114-B538-89043D1D6188}" srcOrd="1" destOrd="0" presId="urn:microsoft.com/office/officeart/2005/8/layout/orgChart1"/>
    <dgm:cxn modelId="{1CB2CAE2-8BB5-44EE-8834-E9B11BA77DDD}" type="presParOf" srcId="{5C84EB32-2E62-475E-ADFD-0B62D6DAFC4F}" destId="{C2F29648-C8C8-4B61-AA38-BA0A5FF122E2}" srcOrd="2" destOrd="0" presId="urn:microsoft.com/office/officeart/2005/8/layout/orgChart1"/>
    <dgm:cxn modelId="{64067A87-9BFA-4404-8EB5-A43247716A08}" type="presParOf" srcId="{CC0F0EA7-07F8-43D1-9A13-74C9F785E290}" destId="{74526084-1D7A-4173-98AA-73B304E8C277}" srcOrd="2" destOrd="0" presId="urn:microsoft.com/office/officeart/2005/8/layout/orgChart1"/>
    <dgm:cxn modelId="{43AB768D-AF5A-456F-9D94-5EA623005715}" type="presParOf" srcId="{D21B8B38-EC4F-4208-B042-DCD2AB184CA3}" destId="{52E0A2B2-E953-478A-8F2F-F40F28FF58F9}"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61BA6D-2E13-4BD7-9068-D482007D8FC5}" type="doc">
      <dgm:prSet loTypeId="urn:microsoft.com/office/officeart/2005/8/layout/hProcess7#2" loCatId="list" qsTypeId="urn:microsoft.com/office/officeart/2005/8/quickstyle/simple1" qsCatId="simple" csTypeId="urn:microsoft.com/office/officeart/2005/8/colors/accent1_3" csCatId="accent1" phldr="1"/>
      <dgm:spPr/>
      <dgm:t>
        <a:bodyPr/>
        <a:lstStyle/>
        <a:p>
          <a:endParaRPr lang="en-US"/>
        </a:p>
      </dgm:t>
    </dgm:pt>
    <dgm:pt modelId="{0BD22A1F-9619-43A3-A4E0-A1DAB54A468C}">
      <dgm:prSet phldrT="[Text]" custT="1"/>
      <dgm:spPr/>
      <dgm:t>
        <a:bodyPr/>
        <a:lstStyle/>
        <a:p>
          <a:endParaRPr lang="en-US" sz="2000" dirty="0"/>
        </a:p>
        <a:p>
          <a:endParaRPr lang="en-US" sz="2000" dirty="0"/>
        </a:p>
        <a:p>
          <a:r>
            <a:rPr lang="en-US" sz="2000" dirty="0"/>
            <a:t>Physiological changes in pregnancy result in the slowing of gut </a:t>
          </a:r>
          <a:r>
            <a:rPr lang="en-US" sz="2000"/>
            <a:t>peristalsis. </a:t>
          </a:r>
          <a:endParaRPr lang="en-US" sz="2000" dirty="0"/>
        </a:p>
      </dgm:t>
    </dgm:pt>
    <dgm:pt modelId="{8B2D2D0D-CCB6-44B5-A984-EEB510D4F6C9}" type="parTrans" cxnId="{AFA9A21F-CABC-437F-8978-DBAAEDE47BDF}">
      <dgm:prSet/>
      <dgm:spPr/>
      <dgm:t>
        <a:bodyPr/>
        <a:lstStyle/>
        <a:p>
          <a:endParaRPr lang="en-US"/>
        </a:p>
      </dgm:t>
    </dgm:pt>
    <dgm:pt modelId="{8C956F82-2DAC-48A5-9C70-5BC0D6F9171B}" type="sibTrans" cxnId="{AFA9A21F-CABC-437F-8978-DBAAEDE47BDF}">
      <dgm:prSet/>
      <dgm:spPr/>
      <dgm:t>
        <a:bodyPr/>
        <a:lstStyle/>
        <a:p>
          <a:endParaRPr lang="en-US"/>
        </a:p>
      </dgm:t>
    </dgm:pt>
    <dgm:pt modelId="{A5E3F354-3122-4E47-A1B5-D0F20DD8B586}">
      <dgm:prSet phldrT="[Text]"/>
      <dgm:spPr/>
      <dgm:t>
        <a:bodyPr/>
        <a:lstStyle/>
        <a:p>
          <a:r>
            <a:rPr lang="en-US" dirty="0"/>
            <a:t>Signs and Symptoms</a:t>
          </a:r>
        </a:p>
      </dgm:t>
    </dgm:pt>
    <dgm:pt modelId="{0C8BF9A2-B304-49E1-8CB5-910ADFFE9E60}" type="parTrans" cxnId="{FFE38C65-4CC2-4059-90D6-6BF1A0EEA464}">
      <dgm:prSet/>
      <dgm:spPr/>
      <dgm:t>
        <a:bodyPr/>
        <a:lstStyle/>
        <a:p>
          <a:endParaRPr lang="en-US"/>
        </a:p>
      </dgm:t>
    </dgm:pt>
    <dgm:pt modelId="{8BC89AE1-E237-4050-878C-9235F00FBBDA}" type="sibTrans" cxnId="{FFE38C65-4CC2-4059-90D6-6BF1A0EEA464}">
      <dgm:prSet/>
      <dgm:spPr/>
      <dgm:t>
        <a:bodyPr/>
        <a:lstStyle/>
        <a:p>
          <a:endParaRPr lang="en-US"/>
        </a:p>
      </dgm:t>
    </dgm:pt>
    <dgm:pt modelId="{A1FF4017-84FC-4309-922A-C084946AD71F}">
      <dgm:prSet phldrT="[Text]" custT="1"/>
      <dgm:spPr/>
      <dgm:t>
        <a:bodyPr/>
        <a:lstStyle/>
        <a:p>
          <a:endParaRPr lang="en-US" sz="2000" dirty="0"/>
        </a:p>
        <a:p>
          <a:endParaRPr lang="en-US" sz="2000" dirty="0"/>
        </a:p>
        <a:p>
          <a:r>
            <a:rPr lang="en-US" sz="2000" dirty="0"/>
            <a:t>Varied but colicky lower abdominal pain (L&gt;R) is the most common</a:t>
          </a:r>
        </a:p>
      </dgm:t>
    </dgm:pt>
    <dgm:pt modelId="{0E57D22B-7974-4B4C-A0B1-8D2D3DABCB26}" type="parTrans" cxnId="{E2DF96EC-2BA7-4596-B590-E3B356468EFB}">
      <dgm:prSet/>
      <dgm:spPr/>
      <dgm:t>
        <a:bodyPr/>
        <a:lstStyle/>
        <a:p>
          <a:endParaRPr lang="en-US"/>
        </a:p>
      </dgm:t>
    </dgm:pt>
    <dgm:pt modelId="{1BABCF4E-A518-4DDD-8271-C0E3DA1D35D0}" type="sibTrans" cxnId="{E2DF96EC-2BA7-4596-B590-E3B356468EFB}">
      <dgm:prSet/>
      <dgm:spPr/>
      <dgm:t>
        <a:bodyPr/>
        <a:lstStyle/>
        <a:p>
          <a:endParaRPr lang="en-US"/>
        </a:p>
      </dgm:t>
    </dgm:pt>
    <dgm:pt modelId="{B62129D8-0ED1-4DD2-AEED-9C9759F69A78}">
      <dgm:prSet phldrT="[Text]"/>
      <dgm:spPr/>
      <dgm:t>
        <a:bodyPr/>
        <a:lstStyle/>
        <a:p>
          <a:pPr algn="ctr"/>
          <a:r>
            <a:rPr lang="en-US" dirty="0"/>
            <a:t>Management             </a:t>
          </a:r>
        </a:p>
      </dgm:t>
    </dgm:pt>
    <dgm:pt modelId="{D5DB74D2-79BD-4632-A1DE-6665ADB99F8E}" type="parTrans" cxnId="{7AE1D116-7EAD-4B90-9208-5ACA66961630}">
      <dgm:prSet/>
      <dgm:spPr/>
      <dgm:t>
        <a:bodyPr/>
        <a:lstStyle/>
        <a:p>
          <a:endParaRPr lang="en-US"/>
        </a:p>
      </dgm:t>
    </dgm:pt>
    <dgm:pt modelId="{CBC6D5CC-0D99-42A8-9210-7B094FC2AC63}" type="sibTrans" cxnId="{7AE1D116-7EAD-4B90-9208-5ACA66961630}">
      <dgm:prSet/>
      <dgm:spPr/>
      <dgm:t>
        <a:bodyPr/>
        <a:lstStyle/>
        <a:p>
          <a:endParaRPr lang="en-US"/>
        </a:p>
      </dgm:t>
    </dgm:pt>
    <dgm:pt modelId="{CD13855A-9D84-4373-8DD2-797473F2FBE6}">
      <dgm:prSet phldrT="[Text]" custT="1"/>
      <dgm:spPr/>
      <dgm:t>
        <a:bodyPr/>
        <a:lstStyle/>
        <a:p>
          <a:pPr algn="l"/>
          <a:endParaRPr lang="en-US" sz="2000" dirty="0"/>
        </a:p>
        <a:p>
          <a:pPr algn="l"/>
          <a:endParaRPr lang="en-US" sz="2000" dirty="0"/>
        </a:p>
        <a:p>
          <a:pPr algn="l"/>
          <a:r>
            <a:rPr lang="en-US" sz="2000" dirty="0"/>
            <a:t>• High-</a:t>
          </a:r>
          <a:r>
            <a:rPr lang="en-US" sz="2000" dirty="0" err="1"/>
            <a:t>fibre</a:t>
          </a:r>
          <a:r>
            <a:rPr lang="en-US" sz="2000" dirty="0"/>
            <a:t> </a:t>
          </a:r>
          <a:r>
            <a:rPr lang="en-US" sz="2000" dirty="0" smtClean="0"/>
            <a:t>diet </a:t>
          </a:r>
          <a:r>
            <a:rPr lang="en-US" sz="1800" b="1" dirty="0" smtClean="0">
              <a:solidFill>
                <a:srgbClr val="FFCC00"/>
              </a:solidFill>
            </a:rPr>
            <a:t>(</a:t>
          </a:r>
          <a:r>
            <a:rPr lang="en-US" sz="1600" b="1" dirty="0" smtClean="0">
              <a:solidFill>
                <a:srgbClr val="FFCC00"/>
              </a:solidFill>
            </a:rPr>
            <a:t>its enough in the majority of cases).</a:t>
          </a:r>
          <a:endParaRPr lang="en-US" sz="2000" b="1" dirty="0">
            <a:solidFill>
              <a:srgbClr val="FFCC00"/>
            </a:solidFill>
          </a:endParaRPr>
        </a:p>
        <a:p>
          <a:pPr algn="l"/>
          <a:r>
            <a:rPr lang="en-US" sz="2000" dirty="0"/>
            <a:t> • Osmotic laxatives. </a:t>
          </a:r>
        </a:p>
        <a:p>
          <a:pPr algn="l"/>
          <a:r>
            <a:rPr lang="en-US" sz="2000" dirty="0"/>
            <a:t>• Glycerin suppositories. </a:t>
          </a:r>
        </a:p>
      </dgm:t>
    </dgm:pt>
    <dgm:pt modelId="{A0880C06-1D04-4BF1-B0E5-90929FEE3548}" type="parTrans" cxnId="{F7D2F549-D5BD-4BF4-B2BD-627979AC6C83}">
      <dgm:prSet/>
      <dgm:spPr/>
      <dgm:t>
        <a:bodyPr/>
        <a:lstStyle/>
        <a:p>
          <a:endParaRPr lang="en-US"/>
        </a:p>
      </dgm:t>
    </dgm:pt>
    <dgm:pt modelId="{8184F9BA-B6FC-4AE3-9686-CDE64E4560FF}" type="sibTrans" cxnId="{F7D2F549-D5BD-4BF4-B2BD-627979AC6C83}">
      <dgm:prSet/>
      <dgm:spPr/>
      <dgm:t>
        <a:bodyPr/>
        <a:lstStyle/>
        <a:p>
          <a:endParaRPr lang="en-US"/>
        </a:p>
      </dgm:t>
    </dgm:pt>
    <dgm:pt modelId="{46A0B22C-372C-4725-BAE3-274CA3BB661F}">
      <dgm:prSet custT="1"/>
      <dgm:spPr/>
      <dgm:t>
        <a:bodyPr/>
        <a:lstStyle/>
        <a:p>
          <a:r>
            <a:rPr lang="en-US" sz="1600" dirty="0"/>
            <a:t>It is due to a combination of factors, including the effects of the hormonal changes of pregnancy on the gastrointestinal tract, mechanical effects of the enlarging uterus, reduced physical activity, intake of iron supplements or vitamins with iron, and changes in diet</a:t>
          </a:r>
        </a:p>
      </dgm:t>
    </dgm:pt>
    <dgm:pt modelId="{2866B609-35FF-4363-BDF1-DC793F710BF0}" type="parTrans" cxnId="{93F4E0D6-4887-4AD0-B36D-DECEA0EB844C}">
      <dgm:prSet/>
      <dgm:spPr/>
      <dgm:t>
        <a:bodyPr/>
        <a:lstStyle/>
        <a:p>
          <a:endParaRPr lang="en-US"/>
        </a:p>
      </dgm:t>
    </dgm:pt>
    <dgm:pt modelId="{940F6694-9A67-448F-A139-3D649BCB756D}" type="sibTrans" cxnId="{93F4E0D6-4887-4AD0-B36D-DECEA0EB844C}">
      <dgm:prSet/>
      <dgm:spPr/>
      <dgm:t>
        <a:bodyPr/>
        <a:lstStyle/>
        <a:p>
          <a:endParaRPr lang="en-US"/>
        </a:p>
      </dgm:t>
    </dgm:pt>
    <dgm:pt modelId="{5ADFE2C1-A1A3-4062-9366-FEE6987053FA}">
      <dgm:prSet/>
      <dgm:spPr/>
      <dgm:t>
        <a:bodyPr/>
        <a:lstStyle/>
        <a:p>
          <a:endParaRPr lang="en-US" dirty="0"/>
        </a:p>
      </dgm:t>
    </dgm:pt>
    <dgm:pt modelId="{448E3030-E679-455B-B16B-58F34813D5FE}" type="sibTrans" cxnId="{89E04D0B-EC6B-4AC2-BB49-C539802970CD}">
      <dgm:prSet/>
      <dgm:spPr/>
      <dgm:t>
        <a:bodyPr/>
        <a:lstStyle/>
        <a:p>
          <a:endParaRPr lang="en-US"/>
        </a:p>
      </dgm:t>
    </dgm:pt>
    <dgm:pt modelId="{9F77A829-FD75-4B9A-983E-E3D33159CF6D}" type="parTrans" cxnId="{89E04D0B-EC6B-4AC2-BB49-C539802970CD}">
      <dgm:prSet/>
      <dgm:spPr/>
      <dgm:t>
        <a:bodyPr/>
        <a:lstStyle/>
        <a:p>
          <a:endParaRPr lang="en-US"/>
        </a:p>
      </dgm:t>
    </dgm:pt>
    <dgm:pt modelId="{F8B03D9D-A15C-461F-BDF4-9C088B6CAED1}">
      <dgm:prSet phldrT="[Text]" phldr="1"/>
      <dgm:spPr/>
      <dgm:t>
        <a:bodyPr/>
        <a:lstStyle/>
        <a:p>
          <a:endParaRPr lang="en-US" dirty="0"/>
        </a:p>
      </dgm:t>
    </dgm:pt>
    <dgm:pt modelId="{54DA84D4-585A-43A3-8DCB-61A731C23605}" type="sibTrans" cxnId="{324F21CF-A9AB-4941-A807-3107DE982709}">
      <dgm:prSet/>
      <dgm:spPr/>
      <dgm:t>
        <a:bodyPr/>
        <a:lstStyle/>
        <a:p>
          <a:endParaRPr lang="en-US"/>
        </a:p>
      </dgm:t>
    </dgm:pt>
    <dgm:pt modelId="{FC734BE0-76D2-4508-A269-E05E9C09A3D6}" type="parTrans" cxnId="{324F21CF-A9AB-4941-A807-3107DE982709}">
      <dgm:prSet/>
      <dgm:spPr/>
      <dgm:t>
        <a:bodyPr/>
        <a:lstStyle/>
        <a:p>
          <a:endParaRPr lang="en-US"/>
        </a:p>
      </dgm:t>
    </dgm:pt>
    <dgm:pt modelId="{AEE41BBC-1071-4520-9216-F18BD70FB23D}" type="pres">
      <dgm:prSet presAssocID="{EB61BA6D-2E13-4BD7-9068-D482007D8FC5}" presName="Name0" presStyleCnt="0">
        <dgm:presLayoutVars>
          <dgm:dir/>
          <dgm:animLvl val="lvl"/>
          <dgm:resizeHandles val="exact"/>
        </dgm:presLayoutVars>
      </dgm:prSet>
      <dgm:spPr/>
      <dgm:t>
        <a:bodyPr/>
        <a:lstStyle/>
        <a:p>
          <a:pPr rtl="1"/>
          <a:endParaRPr lang="ar-JO"/>
        </a:p>
      </dgm:t>
    </dgm:pt>
    <dgm:pt modelId="{5A0B1076-7BCD-4ED7-B213-5154BF5EE211}" type="pres">
      <dgm:prSet presAssocID="{F8B03D9D-A15C-461F-BDF4-9C088B6CAED1}" presName="compositeNode" presStyleCnt="0">
        <dgm:presLayoutVars>
          <dgm:bulletEnabled val="1"/>
        </dgm:presLayoutVars>
      </dgm:prSet>
      <dgm:spPr/>
    </dgm:pt>
    <dgm:pt modelId="{EF906F05-8FE3-4567-8180-D13A57826843}" type="pres">
      <dgm:prSet presAssocID="{F8B03D9D-A15C-461F-BDF4-9C088B6CAED1}" presName="bgRect" presStyleLbl="node1" presStyleIdx="0" presStyleCnt="4"/>
      <dgm:spPr/>
      <dgm:t>
        <a:bodyPr/>
        <a:lstStyle/>
        <a:p>
          <a:pPr rtl="1"/>
          <a:endParaRPr lang="ar-JO"/>
        </a:p>
      </dgm:t>
    </dgm:pt>
    <dgm:pt modelId="{01BF382D-BFF5-4873-851B-16E822EF8FC8}" type="pres">
      <dgm:prSet presAssocID="{F8B03D9D-A15C-461F-BDF4-9C088B6CAED1}" presName="parentNode" presStyleLbl="node1" presStyleIdx="0" presStyleCnt="4">
        <dgm:presLayoutVars>
          <dgm:chMax val="0"/>
          <dgm:bulletEnabled val="1"/>
        </dgm:presLayoutVars>
      </dgm:prSet>
      <dgm:spPr/>
      <dgm:t>
        <a:bodyPr/>
        <a:lstStyle/>
        <a:p>
          <a:pPr rtl="1"/>
          <a:endParaRPr lang="ar-JO"/>
        </a:p>
      </dgm:t>
    </dgm:pt>
    <dgm:pt modelId="{2D4D6256-AE85-4E66-A1F8-151FF965DDE3}" type="pres">
      <dgm:prSet presAssocID="{F8B03D9D-A15C-461F-BDF4-9C088B6CAED1}" presName="childNode" presStyleLbl="node1" presStyleIdx="0" presStyleCnt="4">
        <dgm:presLayoutVars>
          <dgm:bulletEnabled val="1"/>
        </dgm:presLayoutVars>
      </dgm:prSet>
      <dgm:spPr/>
      <dgm:t>
        <a:bodyPr/>
        <a:lstStyle/>
        <a:p>
          <a:pPr rtl="1"/>
          <a:endParaRPr lang="ar-JO"/>
        </a:p>
      </dgm:t>
    </dgm:pt>
    <dgm:pt modelId="{4F79B6A0-A5B0-4CA4-9A9E-CF32E4D2E932}" type="pres">
      <dgm:prSet presAssocID="{54DA84D4-585A-43A3-8DCB-61A731C23605}" presName="hSp" presStyleCnt="0"/>
      <dgm:spPr/>
    </dgm:pt>
    <dgm:pt modelId="{1E6F5A4D-A751-4FA9-964A-AEADF2D2C6A5}" type="pres">
      <dgm:prSet presAssocID="{54DA84D4-585A-43A3-8DCB-61A731C23605}" presName="vProcSp" presStyleCnt="0"/>
      <dgm:spPr/>
    </dgm:pt>
    <dgm:pt modelId="{3A56A525-FDCD-49C3-8915-9D61FA8E5F4E}" type="pres">
      <dgm:prSet presAssocID="{54DA84D4-585A-43A3-8DCB-61A731C23605}" presName="vSp1" presStyleCnt="0"/>
      <dgm:spPr/>
    </dgm:pt>
    <dgm:pt modelId="{6DAD29EC-C577-49DA-919D-E1169310BDAD}" type="pres">
      <dgm:prSet presAssocID="{54DA84D4-585A-43A3-8DCB-61A731C23605}" presName="simulatedConn" presStyleLbl="solidFgAcc1" presStyleIdx="0" presStyleCnt="3"/>
      <dgm:spPr/>
    </dgm:pt>
    <dgm:pt modelId="{BFA56134-ACE0-4EDC-9396-E1D35D139FB9}" type="pres">
      <dgm:prSet presAssocID="{54DA84D4-585A-43A3-8DCB-61A731C23605}" presName="vSp2" presStyleCnt="0"/>
      <dgm:spPr/>
    </dgm:pt>
    <dgm:pt modelId="{B080DA66-69DF-4CFE-9FCA-0ED2D853C32A}" type="pres">
      <dgm:prSet presAssocID="{54DA84D4-585A-43A3-8DCB-61A731C23605}" presName="sibTrans" presStyleCnt="0"/>
      <dgm:spPr/>
    </dgm:pt>
    <dgm:pt modelId="{AB99E05E-9F08-4A8A-93CD-53F232870574}" type="pres">
      <dgm:prSet presAssocID="{5ADFE2C1-A1A3-4062-9366-FEE6987053FA}" presName="compositeNode" presStyleCnt="0">
        <dgm:presLayoutVars>
          <dgm:bulletEnabled val="1"/>
        </dgm:presLayoutVars>
      </dgm:prSet>
      <dgm:spPr/>
    </dgm:pt>
    <dgm:pt modelId="{CB7BA413-EF79-4AC3-807A-BBE00BE33432}" type="pres">
      <dgm:prSet presAssocID="{5ADFE2C1-A1A3-4062-9366-FEE6987053FA}" presName="bgRect" presStyleLbl="node1" presStyleIdx="1" presStyleCnt="4"/>
      <dgm:spPr/>
      <dgm:t>
        <a:bodyPr/>
        <a:lstStyle/>
        <a:p>
          <a:pPr rtl="1"/>
          <a:endParaRPr lang="ar-JO"/>
        </a:p>
      </dgm:t>
    </dgm:pt>
    <dgm:pt modelId="{C86C3979-44DD-433D-94FF-A0C4326A98A9}" type="pres">
      <dgm:prSet presAssocID="{5ADFE2C1-A1A3-4062-9366-FEE6987053FA}" presName="parentNode" presStyleLbl="node1" presStyleIdx="1" presStyleCnt="4">
        <dgm:presLayoutVars>
          <dgm:chMax val="0"/>
          <dgm:bulletEnabled val="1"/>
        </dgm:presLayoutVars>
      </dgm:prSet>
      <dgm:spPr/>
      <dgm:t>
        <a:bodyPr/>
        <a:lstStyle/>
        <a:p>
          <a:pPr rtl="1"/>
          <a:endParaRPr lang="ar-JO"/>
        </a:p>
      </dgm:t>
    </dgm:pt>
    <dgm:pt modelId="{F05E3348-A8D8-47BE-A68F-A22BE9B45F78}" type="pres">
      <dgm:prSet presAssocID="{5ADFE2C1-A1A3-4062-9366-FEE6987053FA}" presName="childNode" presStyleLbl="node1" presStyleIdx="1" presStyleCnt="4">
        <dgm:presLayoutVars>
          <dgm:bulletEnabled val="1"/>
        </dgm:presLayoutVars>
      </dgm:prSet>
      <dgm:spPr/>
      <dgm:t>
        <a:bodyPr/>
        <a:lstStyle/>
        <a:p>
          <a:pPr rtl="1"/>
          <a:endParaRPr lang="ar-JO"/>
        </a:p>
      </dgm:t>
    </dgm:pt>
    <dgm:pt modelId="{792D72B1-C0CF-4357-AFFF-2D07CD30EB84}" type="pres">
      <dgm:prSet presAssocID="{448E3030-E679-455B-B16B-58F34813D5FE}" presName="hSp" presStyleCnt="0"/>
      <dgm:spPr/>
    </dgm:pt>
    <dgm:pt modelId="{75E441D0-490F-4D98-A66F-24D9A6CAB207}" type="pres">
      <dgm:prSet presAssocID="{448E3030-E679-455B-B16B-58F34813D5FE}" presName="vProcSp" presStyleCnt="0"/>
      <dgm:spPr/>
    </dgm:pt>
    <dgm:pt modelId="{F1C7A595-1140-409D-86E1-2A0B41FBA3E9}" type="pres">
      <dgm:prSet presAssocID="{448E3030-E679-455B-B16B-58F34813D5FE}" presName="vSp1" presStyleCnt="0"/>
      <dgm:spPr/>
    </dgm:pt>
    <dgm:pt modelId="{2C4B61D6-72B8-4FE7-8E4C-4B8160D1F14A}" type="pres">
      <dgm:prSet presAssocID="{448E3030-E679-455B-B16B-58F34813D5FE}" presName="simulatedConn" presStyleLbl="solidFgAcc1" presStyleIdx="1" presStyleCnt="3"/>
      <dgm:spPr/>
    </dgm:pt>
    <dgm:pt modelId="{F8C84F66-18A6-4C9A-B5F7-4CDA7B9E80C7}" type="pres">
      <dgm:prSet presAssocID="{448E3030-E679-455B-B16B-58F34813D5FE}" presName="vSp2" presStyleCnt="0"/>
      <dgm:spPr/>
    </dgm:pt>
    <dgm:pt modelId="{4C218E5E-640D-469C-82E5-2B750FD022E1}" type="pres">
      <dgm:prSet presAssocID="{448E3030-E679-455B-B16B-58F34813D5FE}" presName="sibTrans" presStyleCnt="0"/>
      <dgm:spPr/>
    </dgm:pt>
    <dgm:pt modelId="{410EB288-86B5-4873-9DE8-10575A758DD4}" type="pres">
      <dgm:prSet presAssocID="{A5E3F354-3122-4E47-A1B5-D0F20DD8B586}" presName="compositeNode" presStyleCnt="0">
        <dgm:presLayoutVars>
          <dgm:bulletEnabled val="1"/>
        </dgm:presLayoutVars>
      </dgm:prSet>
      <dgm:spPr/>
    </dgm:pt>
    <dgm:pt modelId="{4B7FB271-62C3-4CD9-ACBF-0AD12DEB5545}" type="pres">
      <dgm:prSet presAssocID="{A5E3F354-3122-4E47-A1B5-D0F20DD8B586}" presName="bgRect" presStyleLbl="node1" presStyleIdx="2" presStyleCnt="4"/>
      <dgm:spPr/>
      <dgm:t>
        <a:bodyPr/>
        <a:lstStyle/>
        <a:p>
          <a:pPr rtl="1"/>
          <a:endParaRPr lang="ar-JO"/>
        </a:p>
      </dgm:t>
    </dgm:pt>
    <dgm:pt modelId="{B9E999F2-BE6A-48E6-BCB0-EBD9445D376B}" type="pres">
      <dgm:prSet presAssocID="{A5E3F354-3122-4E47-A1B5-D0F20DD8B586}" presName="parentNode" presStyleLbl="node1" presStyleIdx="2" presStyleCnt="4">
        <dgm:presLayoutVars>
          <dgm:chMax val="0"/>
          <dgm:bulletEnabled val="1"/>
        </dgm:presLayoutVars>
      </dgm:prSet>
      <dgm:spPr/>
      <dgm:t>
        <a:bodyPr/>
        <a:lstStyle/>
        <a:p>
          <a:pPr rtl="1"/>
          <a:endParaRPr lang="ar-JO"/>
        </a:p>
      </dgm:t>
    </dgm:pt>
    <dgm:pt modelId="{E53C8552-5D97-4D67-8125-B56D2CFCBA10}" type="pres">
      <dgm:prSet presAssocID="{A5E3F354-3122-4E47-A1B5-D0F20DD8B586}" presName="childNode" presStyleLbl="node1" presStyleIdx="2" presStyleCnt="4">
        <dgm:presLayoutVars>
          <dgm:bulletEnabled val="1"/>
        </dgm:presLayoutVars>
      </dgm:prSet>
      <dgm:spPr/>
      <dgm:t>
        <a:bodyPr/>
        <a:lstStyle/>
        <a:p>
          <a:pPr rtl="1"/>
          <a:endParaRPr lang="ar-JO"/>
        </a:p>
      </dgm:t>
    </dgm:pt>
    <dgm:pt modelId="{E48517A3-CCF0-430B-8EA3-A92183EA9AC0}" type="pres">
      <dgm:prSet presAssocID="{8BC89AE1-E237-4050-878C-9235F00FBBDA}" presName="hSp" presStyleCnt="0"/>
      <dgm:spPr/>
    </dgm:pt>
    <dgm:pt modelId="{783AB531-D34B-4D7F-98D3-1D5D969B2118}" type="pres">
      <dgm:prSet presAssocID="{8BC89AE1-E237-4050-878C-9235F00FBBDA}" presName="vProcSp" presStyleCnt="0"/>
      <dgm:spPr/>
    </dgm:pt>
    <dgm:pt modelId="{64912BF0-EB59-47CE-8C75-BC00C28D0308}" type="pres">
      <dgm:prSet presAssocID="{8BC89AE1-E237-4050-878C-9235F00FBBDA}" presName="vSp1" presStyleCnt="0"/>
      <dgm:spPr/>
    </dgm:pt>
    <dgm:pt modelId="{E20BCF7B-4370-4898-A252-7E11D4F624DF}" type="pres">
      <dgm:prSet presAssocID="{8BC89AE1-E237-4050-878C-9235F00FBBDA}" presName="simulatedConn" presStyleLbl="solidFgAcc1" presStyleIdx="2" presStyleCnt="3"/>
      <dgm:spPr/>
    </dgm:pt>
    <dgm:pt modelId="{44245C60-4EE2-489F-9651-27014335617D}" type="pres">
      <dgm:prSet presAssocID="{8BC89AE1-E237-4050-878C-9235F00FBBDA}" presName="vSp2" presStyleCnt="0"/>
      <dgm:spPr/>
    </dgm:pt>
    <dgm:pt modelId="{37F5E581-E35E-4D3F-80EA-0C9149F4F47E}" type="pres">
      <dgm:prSet presAssocID="{8BC89AE1-E237-4050-878C-9235F00FBBDA}" presName="sibTrans" presStyleCnt="0"/>
      <dgm:spPr/>
    </dgm:pt>
    <dgm:pt modelId="{61D4F12E-FD17-4D8C-8691-99AB19F70915}" type="pres">
      <dgm:prSet presAssocID="{B62129D8-0ED1-4DD2-AEED-9C9759F69A78}" presName="compositeNode" presStyleCnt="0">
        <dgm:presLayoutVars>
          <dgm:bulletEnabled val="1"/>
        </dgm:presLayoutVars>
      </dgm:prSet>
      <dgm:spPr/>
    </dgm:pt>
    <dgm:pt modelId="{83C1D518-4C60-4B4F-B574-F10CC38E3289}" type="pres">
      <dgm:prSet presAssocID="{B62129D8-0ED1-4DD2-AEED-9C9759F69A78}" presName="bgRect" presStyleLbl="node1" presStyleIdx="3" presStyleCnt="4"/>
      <dgm:spPr/>
      <dgm:t>
        <a:bodyPr/>
        <a:lstStyle/>
        <a:p>
          <a:pPr rtl="1"/>
          <a:endParaRPr lang="ar-JO"/>
        </a:p>
      </dgm:t>
    </dgm:pt>
    <dgm:pt modelId="{4F389B03-E3FE-4380-879F-DED48BA32D83}" type="pres">
      <dgm:prSet presAssocID="{B62129D8-0ED1-4DD2-AEED-9C9759F69A78}" presName="parentNode" presStyleLbl="node1" presStyleIdx="3" presStyleCnt="4">
        <dgm:presLayoutVars>
          <dgm:chMax val="0"/>
          <dgm:bulletEnabled val="1"/>
        </dgm:presLayoutVars>
      </dgm:prSet>
      <dgm:spPr/>
      <dgm:t>
        <a:bodyPr/>
        <a:lstStyle/>
        <a:p>
          <a:pPr rtl="1"/>
          <a:endParaRPr lang="ar-JO"/>
        </a:p>
      </dgm:t>
    </dgm:pt>
    <dgm:pt modelId="{54E5B364-6D0B-4FA4-89B5-8D9E83D59352}" type="pres">
      <dgm:prSet presAssocID="{B62129D8-0ED1-4DD2-AEED-9C9759F69A78}" presName="childNode" presStyleLbl="node1" presStyleIdx="3" presStyleCnt="4">
        <dgm:presLayoutVars>
          <dgm:bulletEnabled val="1"/>
        </dgm:presLayoutVars>
      </dgm:prSet>
      <dgm:spPr/>
      <dgm:t>
        <a:bodyPr/>
        <a:lstStyle/>
        <a:p>
          <a:pPr rtl="1"/>
          <a:endParaRPr lang="ar-JO"/>
        </a:p>
      </dgm:t>
    </dgm:pt>
  </dgm:ptLst>
  <dgm:cxnLst>
    <dgm:cxn modelId="{93F4E0D6-4887-4AD0-B36D-DECEA0EB844C}" srcId="{5ADFE2C1-A1A3-4062-9366-FEE6987053FA}" destId="{46A0B22C-372C-4725-BAE3-274CA3BB661F}" srcOrd="0" destOrd="0" parTransId="{2866B609-35FF-4363-BDF1-DC793F710BF0}" sibTransId="{940F6694-9A67-448F-A139-3D649BCB756D}"/>
    <dgm:cxn modelId="{AFA9A21F-CABC-437F-8978-DBAAEDE47BDF}" srcId="{F8B03D9D-A15C-461F-BDF4-9C088B6CAED1}" destId="{0BD22A1F-9619-43A3-A4E0-A1DAB54A468C}" srcOrd="0" destOrd="0" parTransId="{8B2D2D0D-CCB6-44B5-A984-EEB510D4F6C9}" sibTransId="{8C956F82-2DAC-48A5-9C70-5BC0D6F9171B}"/>
    <dgm:cxn modelId="{38F94A98-91A7-4BA7-BFBB-CDA603B6E0B8}" type="presOf" srcId="{46A0B22C-372C-4725-BAE3-274CA3BB661F}" destId="{F05E3348-A8D8-47BE-A68F-A22BE9B45F78}" srcOrd="0" destOrd="0" presId="urn:microsoft.com/office/officeart/2005/8/layout/hProcess7#2"/>
    <dgm:cxn modelId="{7AE1D116-7EAD-4B90-9208-5ACA66961630}" srcId="{EB61BA6D-2E13-4BD7-9068-D482007D8FC5}" destId="{B62129D8-0ED1-4DD2-AEED-9C9759F69A78}" srcOrd="3" destOrd="0" parTransId="{D5DB74D2-79BD-4632-A1DE-6665ADB99F8E}" sibTransId="{CBC6D5CC-0D99-42A8-9210-7B094FC2AC63}"/>
    <dgm:cxn modelId="{5373DAC4-A098-4FC9-81A6-DBF7EA6EB3A0}" type="presOf" srcId="{A1FF4017-84FC-4309-922A-C084946AD71F}" destId="{E53C8552-5D97-4D67-8125-B56D2CFCBA10}" srcOrd="0" destOrd="0" presId="urn:microsoft.com/office/officeart/2005/8/layout/hProcess7#2"/>
    <dgm:cxn modelId="{89E04D0B-EC6B-4AC2-BB49-C539802970CD}" srcId="{EB61BA6D-2E13-4BD7-9068-D482007D8FC5}" destId="{5ADFE2C1-A1A3-4062-9366-FEE6987053FA}" srcOrd="1" destOrd="0" parTransId="{9F77A829-FD75-4B9A-983E-E3D33159CF6D}" sibTransId="{448E3030-E679-455B-B16B-58F34813D5FE}"/>
    <dgm:cxn modelId="{99A150E2-0473-447D-BC01-E56A017EFBA8}" type="presOf" srcId="{CD13855A-9D84-4373-8DD2-797473F2FBE6}" destId="{54E5B364-6D0B-4FA4-89B5-8D9E83D59352}" srcOrd="0" destOrd="0" presId="urn:microsoft.com/office/officeart/2005/8/layout/hProcess7#2"/>
    <dgm:cxn modelId="{57534173-9B1A-43F9-854B-D5AD8F5AD165}" type="presOf" srcId="{A5E3F354-3122-4E47-A1B5-D0F20DD8B586}" destId="{4B7FB271-62C3-4CD9-ACBF-0AD12DEB5545}" srcOrd="0" destOrd="0" presId="urn:microsoft.com/office/officeart/2005/8/layout/hProcess7#2"/>
    <dgm:cxn modelId="{F9CC4E41-D162-4894-ADBE-2FE8ACE91B7C}" type="presOf" srcId="{B62129D8-0ED1-4DD2-AEED-9C9759F69A78}" destId="{4F389B03-E3FE-4380-879F-DED48BA32D83}" srcOrd="1" destOrd="0" presId="urn:microsoft.com/office/officeart/2005/8/layout/hProcess7#2"/>
    <dgm:cxn modelId="{D5790E38-2D8E-4CA0-A417-C1793EA3E677}" type="presOf" srcId="{F8B03D9D-A15C-461F-BDF4-9C088B6CAED1}" destId="{EF906F05-8FE3-4567-8180-D13A57826843}" srcOrd="0" destOrd="0" presId="urn:microsoft.com/office/officeart/2005/8/layout/hProcess7#2"/>
    <dgm:cxn modelId="{FFE38C65-4CC2-4059-90D6-6BF1A0EEA464}" srcId="{EB61BA6D-2E13-4BD7-9068-D482007D8FC5}" destId="{A5E3F354-3122-4E47-A1B5-D0F20DD8B586}" srcOrd="2" destOrd="0" parTransId="{0C8BF9A2-B304-49E1-8CB5-910ADFFE9E60}" sibTransId="{8BC89AE1-E237-4050-878C-9235F00FBBDA}"/>
    <dgm:cxn modelId="{58A20A96-F46C-4485-B453-7EBD80CAFB03}" type="presOf" srcId="{0BD22A1F-9619-43A3-A4E0-A1DAB54A468C}" destId="{2D4D6256-AE85-4E66-A1F8-151FF965DDE3}" srcOrd="0" destOrd="0" presId="urn:microsoft.com/office/officeart/2005/8/layout/hProcess7#2"/>
    <dgm:cxn modelId="{0DC2A649-3F79-421E-B66B-DF28AFFA8D61}" type="presOf" srcId="{F8B03D9D-A15C-461F-BDF4-9C088B6CAED1}" destId="{01BF382D-BFF5-4873-851B-16E822EF8FC8}" srcOrd="1" destOrd="0" presId="urn:microsoft.com/office/officeart/2005/8/layout/hProcess7#2"/>
    <dgm:cxn modelId="{378BD673-A3A9-4D3F-B3AC-87F502476E83}" type="presOf" srcId="{B62129D8-0ED1-4DD2-AEED-9C9759F69A78}" destId="{83C1D518-4C60-4B4F-B574-F10CC38E3289}" srcOrd="0" destOrd="0" presId="urn:microsoft.com/office/officeart/2005/8/layout/hProcess7#2"/>
    <dgm:cxn modelId="{CE012AFD-D8FE-491D-AFD1-6B836DB93ED0}" type="presOf" srcId="{A5E3F354-3122-4E47-A1B5-D0F20DD8B586}" destId="{B9E999F2-BE6A-48E6-BCB0-EBD9445D376B}" srcOrd="1" destOrd="0" presId="urn:microsoft.com/office/officeart/2005/8/layout/hProcess7#2"/>
    <dgm:cxn modelId="{F7D2F549-D5BD-4BF4-B2BD-627979AC6C83}" srcId="{B62129D8-0ED1-4DD2-AEED-9C9759F69A78}" destId="{CD13855A-9D84-4373-8DD2-797473F2FBE6}" srcOrd="0" destOrd="0" parTransId="{A0880C06-1D04-4BF1-B0E5-90929FEE3548}" sibTransId="{8184F9BA-B6FC-4AE3-9686-CDE64E4560FF}"/>
    <dgm:cxn modelId="{8967DC22-59DD-4BC5-86A8-E54E5250D014}" type="presOf" srcId="{5ADFE2C1-A1A3-4062-9366-FEE6987053FA}" destId="{C86C3979-44DD-433D-94FF-A0C4326A98A9}" srcOrd="1" destOrd="0" presId="urn:microsoft.com/office/officeart/2005/8/layout/hProcess7#2"/>
    <dgm:cxn modelId="{A48737D1-8483-4BB1-8EA6-91E566E07A05}" type="presOf" srcId="{EB61BA6D-2E13-4BD7-9068-D482007D8FC5}" destId="{AEE41BBC-1071-4520-9216-F18BD70FB23D}" srcOrd="0" destOrd="0" presId="urn:microsoft.com/office/officeart/2005/8/layout/hProcess7#2"/>
    <dgm:cxn modelId="{6DC9EE63-FD42-4279-869C-70DCEF1C0749}" type="presOf" srcId="{5ADFE2C1-A1A3-4062-9366-FEE6987053FA}" destId="{CB7BA413-EF79-4AC3-807A-BBE00BE33432}" srcOrd="0" destOrd="0" presId="urn:microsoft.com/office/officeart/2005/8/layout/hProcess7#2"/>
    <dgm:cxn modelId="{E2DF96EC-2BA7-4596-B590-E3B356468EFB}" srcId="{A5E3F354-3122-4E47-A1B5-D0F20DD8B586}" destId="{A1FF4017-84FC-4309-922A-C084946AD71F}" srcOrd="0" destOrd="0" parTransId="{0E57D22B-7974-4B4C-A0B1-8D2D3DABCB26}" sibTransId="{1BABCF4E-A518-4DDD-8271-C0E3DA1D35D0}"/>
    <dgm:cxn modelId="{324F21CF-A9AB-4941-A807-3107DE982709}" srcId="{EB61BA6D-2E13-4BD7-9068-D482007D8FC5}" destId="{F8B03D9D-A15C-461F-BDF4-9C088B6CAED1}" srcOrd="0" destOrd="0" parTransId="{FC734BE0-76D2-4508-A269-E05E9C09A3D6}" sibTransId="{54DA84D4-585A-43A3-8DCB-61A731C23605}"/>
    <dgm:cxn modelId="{1D060FC7-01A0-4A1E-9B25-A322DCF6F407}" type="presParOf" srcId="{AEE41BBC-1071-4520-9216-F18BD70FB23D}" destId="{5A0B1076-7BCD-4ED7-B213-5154BF5EE211}" srcOrd="0" destOrd="0" presId="urn:microsoft.com/office/officeart/2005/8/layout/hProcess7#2"/>
    <dgm:cxn modelId="{A26514D3-A9BE-4BB2-A09F-8BCFEF069B21}" type="presParOf" srcId="{5A0B1076-7BCD-4ED7-B213-5154BF5EE211}" destId="{EF906F05-8FE3-4567-8180-D13A57826843}" srcOrd="0" destOrd="0" presId="urn:microsoft.com/office/officeart/2005/8/layout/hProcess7#2"/>
    <dgm:cxn modelId="{C737C02C-56E2-4243-84C9-9E497775B7AB}" type="presParOf" srcId="{5A0B1076-7BCD-4ED7-B213-5154BF5EE211}" destId="{01BF382D-BFF5-4873-851B-16E822EF8FC8}" srcOrd="1" destOrd="0" presId="urn:microsoft.com/office/officeart/2005/8/layout/hProcess7#2"/>
    <dgm:cxn modelId="{9C9FC6EB-33FD-45F9-90CF-3D7E0109A707}" type="presParOf" srcId="{5A0B1076-7BCD-4ED7-B213-5154BF5EE211}" destId="{2D4D6256-AE85-4E66-A1F8-151FF965DDE3}" srcOrd="2" destOrd="0" presId="urn:microsoft.com/office/officeart/2005/8/layout/hProcess7#2"/>
    <dgm:cxn modelId="{7CD69623-F1FB-45C6-92CD-40576D16F360}" type="presParOf" srcId="{AEE41BBC-1071-4520-9216-F18BD70FB23D}" destId="{4F79B6A0-A5B0-4CA4-9A9E-CF32E4D2E932}" srcOrd="1" destOrd="0" presId="urn:microsoft.com/office/officeart/2005/8/layout/hProcess7#2"/>
    <dgm:cxn modelId="{23876BF2-7A33-452F-BE50-84CD2A255040}" type="presParOf" srcId="{AEE41BBC-1071-4520-9216-F18BD70FB23D}" destId="{1E6F5A4D-A751-4FA9-964A-AEADF2D2C6A5}" srcOrd="2" destOrd="0" presId="urn:microsoft.com/office/officeart/2005/8/layout/hProcess7#2"/>
    <dgm:cxn modelId="{F3E8A359-55DC-4B50-A564-4DC94ECFBD31}" type="presParOf" srcId="{1E6F5A4D-A751-4FA9-964A-AEADF2D2C6A5}" destId="{3A56A525-FDCD-49C3-8915-9D61FA8E5F4E}" srcOrd="0" destOrd="0" presId="urn:microsoft.com/office/officeart/2005/8/layout/hProcess7#2"/>
    <dgm:cxn modelId="{C5E6E700-4AB2-4E2F-A839-33C27EE03691}" type="presParOf" srcId="{1E6F5A4D-A751-4FA9-964A-AEADF2D2C6A5}" destId="{6DAD29EC-C577-49DA-919D-E1169310BDAD}" srcOrd="1" destOrd="0" presId="urn:microsoft.com/office/officeart/2005/8/layout/hProcess7#2"/>
    <dgm:cxn modelId="{828F5B7C-3A55-4581-B213-E9328A80D028}" type="presParOf" srcId="{1E6F5A4D-A751-4FA9-964A-AEADF2D2C6A5}" destId="{BFA56134-ACE0-4EDC-9396-E1D35D139FB9}" srcOrd="2" destOrd="0" presId="urn:microsoft.com/office/officeart/2005/8/layout/hProcess7#2"/>
    <dgm:cxn modelId="{6181321F-35AA-400C-9330-A1795916AC06}" type="presParOf" srcId="{AEE41BBC-1071-4520-9216-F18BD70FB23D}" destId="{B080DA66-69DF-4CFE-9FCA-0ED2D853C32A}" srcOrd="3" destOrd="0" presId="urn:microsoft.com/office/officeart/2005/8/layout/hProcess7#2"/>
    <dgm:cxn modelId="{BFB8FB61-FC41-4E1B-8C7E-3EE0694BE36F}" type="presParOf" srcId="{AEE41BBC-1071-4520-9216-F18BD70FB23D}" destId="{AB99E05E-9F08-4A8A-93CD-53F232870574}" srcOrd="4" destOrd="0" presId="urn:microsoft.com/office/officeart/2005/8/layout/hProcess7#2"/>
    <dgm:cxn modelId="{B6A50B34-61FC-4499-907D-1D8FB0F49644}" type="presParOf" srcId="{AB99E05E-9F08-4A8A-93CD-53F232870574}" destId="{CB7BA413-EF79-4AC3-807A-BBE00BE33432}" srcOrd="0" destOrd="0" presId="urn:microsoft.com/office/officeart/2005/8/layout/hProcess7#2"/>
    <dgm:cxn modelId="{B992CE8C-8A50-48AE-9515-D620FBB821B1}" type="presParOf" srcId="{AB99E05E-9F08-4A8A-93CD-53F232870574}" destId="{C86C3979-44DD-433D-94FF-A0C4326A98A9}" srcOrd="1" destOrd="0" presId="urn:microsoft.com/office/officeart/2005/8/layout/hProcess7#2"/>
    <dgm:cxn modelId="{F905585E-501D-41A4-AF8D-D0EE71F4FD37}" type="presParOf" srcId="{AB99E05E-9F08-4A8A-93CD-53F232870574}" destId="{F05E3348-A8D8-47BE-A68F-A22BE9B45F78}" srcOrd="2" destOrd="0" presId="urn:microsoft.com/office/officeart/2005/8/layout/hProcess7#2"/>
    <dgm:cxn modelId="{BF072260-F97D-4255-B26E-C5D672344D0D}" type="presParOf" srcId="{AEE41BBC-1071-4520-9216-F18BD70FB23D}" destId="{792D72B1-C0CF-4357-AFFF-2D07CD30EB84}" srcOrd="5" destOrd="0" presId="urn:microsoft.com/office/officeart/2005/8/layout/hProcess7#2"/>
    <dgm:cxn modelId="{DB9EB2FE-D04A-44DA-B598-7501BD893486}" type="presParOf" srcId="{AEE41BBC-1071-4520-9216-F18BD70FB23D}" destId="{75E441D0-490F-4D98-A66F-24D9A6CAB207}" srcOrd="6" destOrd="0" presId="urn:microsoft.com/office/officeart/2005/8/layout/hProcess7#2"/>
    <dgm:cxn modelId="{27A76946-C313-4471-80A1-5905B00FDD1D}" type="presParOf" srcId="{75E441D0-490F-4D98-A66F-24D9A6CAB207}" destId="{F1C7A595-1140-409D-86E1-2A0B41FBA3E9}" srcOrd="0" destOrd="0" presId="urn:microsoft.com/office/officeart/2005/8/layout/hProcess7#2"/>
    <dgm:cxn modelId="{2D285552-27C7-4A8B-BE8C-4D472A6E3873}" type="presParOf" srcId="{75E441D0-490F-4D98-A66F-24D9A6CAB207}" destId="{2C4B61D6-72B8-4FE7-8E4C-4B8160D1F14A}" srcOrd="1" destOrd="0" presId="urn:microsoft.com/office/officeart/2005/8/layout/hProcess7#2"/>
    <dgm:cxn modelId="{4096D3A2-39D6-4D88-A74B-C5EB8251D90B}" type="presParOf" srcId="{75E441D0-490F-4D98-A66F-24D9A6CAB207}" destId="{F8C84F66-18A6-4C9A-B5F7-4CDA7B9E80C7}" srcOrd="2" destOrd="0" presId="urn:microsoft.com/office/officeart/2005/8/layout/hProcess7#2"/>
    <dgm:cxn modelId="{8938D8FE-4018-42DF-A6E9-7A86A010078D}" type="presParOf" srcId="{AEE41BBC-1071-4520-9216-F18BD70FB23D}" destId="{4C218E5E-640D-469C-82E5-2B750FD022E1}" srcOrd="7" destOrd="0" presId="urn:microsoft.com/office/officeart/2005/8/layout/hProcess7#2"/>
    <dgm:cxn modelId="{3AD84B86-483C-47F4-9136-FF4A9F3F38A8}" type="presParOf" srcId="{AEE41BBC-1071-4520-9216-F18BD70FB23D}" destId="{410EB288-86B5-4873-9DE8-10575A758DD4}" srcOrd="8" destOrd="0" presId="urn:microsoft.com/office/officeart/2005/8/layout/hProcess7#2"/>
    <dgm:cxn modelId="{32B89011-BAAB-4237-94C8-80B3F1FF48DF}" type="presParOf" srcId="{410EB288-86B5-4873-9DE8-10575A758DD4}" destId="{4B7FB271-62C3-4CD9-ACBF-0AD12DEB5545}" srcOrd="0" destOrd="0" presId="urn:microsoft.com/office/officeart/2005/8/layout/hProcess7#2"/>
    <dgm:cxn modelId="{12D2DFE2-BDBA-4390-B9E4-5B8C659096AE}" type="presParOf" srcId="{410EB288-86B5-4873-9DE8-10575A758DD4}" destId="{B9E999F2-BE6A-48E6-BCB0-EBD9445D376B}" srcOrd="1" destOrd="0" presId="urn:microsoft.com/office/officeart/2005/8/layout/hProcess7#2"/>
    <dgm:cxn modelId="{69D88691-A8F1-49E9-AC44-14BC3CB4AF40}" type="presParOf" srcId="{410EB288-86B5-4873-9DE8-10575A758DD4}" destId="{E53C8552-5D97-4D67-8125-B56D2CFCBA10}" srcOrd="2" destOrd="0" presId="urn:microsoft.com/office/officeart/2005/8/layout/hProcess7#2"/>
    <dgm:cxn modelId="{D830E69A-0019-4B38-943D-2C8CB0F0F881}" type="presParOf" srcId="{AEE41BBC-1071-4520-9216-F18BD70FB23D}" destId="{E48517A3-CCF0-430B-8EA3-A92183EA9AC0}" srcOrd="9" destOrd="0" presId="urn:microsoft.com/office/officeart/2005/8/layout/hProcess7#2"/>
    <dgm:cxn modelId="{A93500AE-93A0-4611-9568-59202E516D7A}" type="presParOf" srcId="{AEE41BBC-1071-4520-9216-F18BD70FB23D}" destId="{783AB531-D34B-4D7F-98D3-1D5D969B2118}" srcOrd="10" destOrd="0" presId="urn:microsoft.com/office/officeart/2005/8/layout/hProcess7#2"/>
    <dgm:cxn modelId="{B46672F2-CE92-463D-B77F-907212246C27}" type="presParOf" srcId="{783AB531-D34B-4D7F-98D3-1D5D969B2118}" destId="{64912BF0-EB59-47CE-8C75-BC00C28D0308}" srcOrd="0" destOrd="0" presId="urn:microsoft.com/office/officeart/2005/8/layout/hProcess7#2"/>
    <dgm:cxn modelId="{936C5863-E805-4F90-85FF-8B30D69A1303}" type="presParOf" srcId="{783AB531-D34B-4D7F-98D3-1D5D969B2118}" destId="{E20BCF7B-4370-4898-A252-7E11D4F624DF}" srcOrd="1" destOrd="0" presId="urn:microsoft.com/office/officeart/2005/8/layout/hProcess7#2"/>
    <dgm:cxn modelId="{F79A9864-3D4E-42DB-88DD-004F3D2D5833}" type="presParOf" srcId="{783AB531-D34B-4D7F-98D3-1D5D969B2118}" destId="{44245C60-4EE2-489F-9651-27014335617D}" srcOrd="2" destOrd="0" presId="urn:microsoft.com/office/officeart/2005/8/layout/hProcess7#2"/>
    <dgm:cxn modelId="{750D5146-B77C-49ED-89D5-99125F613601}" type="presParOf" srcId="{AEE41BBC-1071-4520-9216-F18BD70FB23D}" destId="{37F5E581-E35E-4D3F-80EA-0C9149F4F47E}" srcOrd="11" destOrd="0" presId="urn:microsoft.com/office/officeart/2005/8/layout/hProcess7#2"/>
    <dgm:cxn modelId="{D0DD5701-D745-4A7C-850F-C974A6390482}" type="presParOf" srcId="{AEE41BBC-1071-4520-9216-F18BD70FB23D}" destId="{61D4F12E-FD17-4D8C-8691-99AB19F70915}" srcOrd="12" destOrd="0" presId="urn:microsoft.com/office/officeart/2005/8/layout/hProcess7#2"/>
    <dgm:cxn modelId="{1F67AC16-7B78-40F0-8AF1-2B8506C05C90}" type="presParOf" srcId="{61D4F12E-FD17-4D8C-8691-99AB19F70915}" destId="{83C1D518-4C60-4B4F-B574-F10CC38E3289}" srcOrd="0" destOrd="0" presId="urn:microsoft.com/office/officeart/2005/8/layout/hProcess7#2"/>
    <dgm:cxn modelId="{E46D1F02-400B-4F50-A126-5188D933E160}" type="presParOf" srcId="{61D4F12E-FD17-4D8C-8691-99AB19F70915}" destId="{4F389B03-E3FE-4380-879F-DED48BA32D83}" srcOrd="1" destOrd="0" presId="urn:microsoft.com/office/officeart/2005/8/layout/hProcess7#2"/>
    <dgm:cxn modelId="{A624A0DB-A7B2-4516-924B-4C8DC7B2F20C}" type="presParOf" srcId="{61D4F12E-FD17-4D8C-8691-99AB19F70915}" destId="{54E5B364-6D0B-4FA4-89B5-8D9E83D59352}" srcOrd="2" destOrd="0" presId="urn:microsoft.com/office/officeart/2005/8/layout/hProcess7#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34B9C0-6D50-49C2-92ED-AB508928584C}" type="doc">
      <dgm:prSet loTypeId="urn:microsoft.com/office/officeart/2005/8/layout/orgChart1" loCatId="hierarchy" qsTypeId="urn:microsoft.com/office/officeart/2005/8/quickstyle/simple3" qsCatId="simple" csTypeId="urn:microsoft.com/office/officeart/2005/8/colors/colorful1#1" csCatId="colorful"/>
      <dgm:spPr/>
    </dgm:pt>
    <dgm:pt modelId="{2F13EE36-7F41-4DB2-ABF0-CC3D5A60D6A4}">
      <dgm:prSet/>
      <dgm:spPr/>
      <dgm: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effectLst/>
              <a:latin typeface="Arial" panose="020B0604020202020204" pitchFamily="34" charset="0"/>
            </a:rPr>
            <a:t>Cholelithiasis</a:t>
          </a:r>
        </a:p>
      </dgm:t>
    </dgm:pt>
    <dgm:pt modelId="{AC83E783-F4DA-4363-AC26-790B90263A78}" type="parTrans" cxnId="{4BCF2BFA-6517-4F6A-9040-DD99AFA8E14C}">
      <dgm:prSet/>
      <dgm:spPr/>
      <dgm:t>
        <a:bodyPr/>
        <a:lstStyle/>
        <a:p>
          <a:pPr rtl="1"/>
          <a:endParaRPr lang="ar-SA"/>
        </a:p>
      </dgm:t>
    </dgm:pt>
    <dgm:pt modelId="{A311986C-7E7F-4752-B336-9B0920628E26}" type="sibTrans" cxnId="{4BCF2BFA-6517-4F6A-9040-DD99AFA8E14C}">
      <dgm:prSet/>
      <dgm:spPr/>
      <dgm:t>
        <a:bodyPr/>
        <a:lstStyle/>
        <a:p>
          <a:pPr rtl="1"/>
          <a:endParaRPr lang="ar-SA"/>
        </a:p>
      </dgm:t>
    </dgm:pt>
    <dgm:pt modelId="{2DDC7330-4034-4A78-B5BF-74B802271B4E}">
      <dgm:prSet/>
      <dgm:spPr/>
      <dgm: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effectLst/>
              <a:latin typeface="Arial" panose="020B0604020202020204" pitchFamily="34" charset="0"/>
            </a:rPr>
            <a:t>Asymptomatic </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effectLst/>
              <a:latin typeface="Arial" panose="020B0604020202020204" pitchFamily="34" charset="0"/>
            </a:rPr>
            <a:t>cholelithiasis</a:t>
          </a:r>
        </a:p>
      </dgm:t>
    </dgm:pt>
    <dgm:pt modelId="{0295162B-F8D0-49F2-9EA1-95E476FE827D}" type="parTrans" cxnId="{746E3C68-361C-4519-A2A9-80FAEB6CDE79}">
      <dgm:prSet/>
      <dgm:spPr/>
      <dgm:t>
        <a:bodyPr/>
        <a:lstStyle/>
        <a:p>
          <a:pPr rtl="1"/>
          <a:endParaRPr lang="ar-SA"/>
        </a:p>
      </dgm:t>
    </dgm:pt>
    <dgm:pt modelId="{F7432783-6BA1-41B3-A4A3-09D85B8C41E1}" type="sibTrans" cxnId="{746E3C68-361C-4519-A2A9-80FAEB6CDE79}">
      <dgm:prSet/>
      <dgm:spPr/>
      <dgm:t>
        <a:bodyPr/>
        <a:lstStyle/>
        <a:p>
          <a:pPr rtl="1"/>
          <a:endParaRPr lang="ar-SA"/>
        </a:p>
      </dgm:t>
    </dgm:pt>
    <dgm:pt modelId="{60C9DAEC-0F84-4CF5-AA11-2F159409B708}">
      <dgm:prSet/>
      <dgm:spPr/>
      <dgm: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effectLst/>
              <a:latin typeface="Arial" panose="020B0604020202020204" pitchFamily="34" charset="0"/>
            </a:rPr>
            <a:t>Symptomatic</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effectLst/>
              <a:latin typeface="Arial" panose="020B0604020202020204" pitchFamily="34" charset="0"/>
            </a:rPr>
            <a:t>cholelithiasis</a:t>
          </a:r>
        </a:p>
      </dgm:t>
    </dgm:pt>
    <dgm:pt modelId="{57DC2222-B2BF-4339-9511-5DBC01BD3C3C}" type="parTrans" cxnId="{D4FE4851-04D6-4F8F-A7C2-92B67C8ACBA5}">
      <dgm:prSet/>
      <dgm:spPr/>
      <dgm:t>
        <a:bodyPr/>
        <a:lstStyle/>
        <a:p>
          <a:pPr rtl="1"/>
          <a:endParaRPr lang="ar-SA"/>
        </a:p>
      </dgm:t>
    </dgm:pt>
    <dgm:pt modelId="{20754DC7-ABDA-4496-B968-59E757120811}" type="sibTrans" cxnId="{D4FE4851-04D6-4F8F-A7C2-92B67C8ACBA5}">
      <dgm:prSet/>
      <dgm:spPr/>
      <dgm:t>
        <a:bodyPr/>
        <a:lstStyle/>
        <a:p>
          <a:pPr rtl="1"/>
          <a:endParaRPr lang="ar-SA"/>
        </a:p>
      </dgm:t>
    </dgm:pt>
    <dgm:pt modelId="{29A9247E-448C-4CBD-A2AC-C433EF79EAFB}">
      <dgm:prSet/>
      <dgm:spPr/>
      <dgm: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effectLst/>
              <a:latin typeface="Arial" panose="020B0604020202020204" pitchFamily="34" charset="0"/>
            </a:rPr>
            <a:t>Chronic </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effectLst/>
              <a:latin typeface="Arial" panose="020B0604020202020204" pitchFamily="34" charset="0"/>
            </a:rPr>
            <a:t>calculous</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effectLst/>
              <a:latin typeface="Arial" panose="020B0604020202020204" pitchFamily="34" charset="0"/>
            </a:rPr>
            <a:t>cholecystitis</a:t>
          </a:r>
        </a:p>
      </dgm:t>
    </dgm:pt>
    <dgm:pt modelId="{FA4B748A-8CDE-418D-9BB5-24422C5CFC5E}" type="parTrans" cxnId="{AA43374B-B8DA-4A09-AB96-3C19311AD089}">
      <dgm:prSet/>
      <dgm:spPr/>
      <dgm:t>
        <a:bodyPr/>
        <a:lstStyle/>
        <a:p>
          <a:pPr rtl="1"/>
          <a:endParaRPr lang="ar-SA"/>
        </a:p>
      </dgm:t>
    </dgm:pt>
    <dgm:pt modelId="{9B9A0847-A1B3-419B-A364-B65AE031A2C3}" type="sibTrans" cxnId="{AA43374B-B8DA-4A09-AB96-3C19311AD089}">
      <dgm:prSet/>
      <dgm:spPr/>
      <dgm:t>
        <a:bodyPr/>
        <a:lstStyle/>
        <a:p>
          <a:pPr rtl="1"/>
          <a:endParaRPr lang="ar-SA"/>
        </a:p>
      </dgm:t>
    </dgm:pt>
    <dgm:pt modelId="{DA2AAFF2-E66D-4126-8012-5E05DEEE623C}">
      <dgm:prSet/>
      <dgm:spPr/>
      <dgm: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effectLst/>
              <a:latin typeface="Arial" panose="020B0604020202020204" pitchFamily="34" charset="0"/>
            </a:rPr>
            <a:t>Acute </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effectLst/>
              <a:latin typeface="Arial" panose="020B0604020202020204" pitchFamily="34" charset="0"/>
            </a:rPr>
            <a:t>calculous</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effectLst/>
              <a:latin typeface="Arial" panose="020B0604020202020204" pitchFamily="34" charset="0"/>
            </a:rPr>
            <a:t>cholecystitis</a:t>
          </a:r>
        </a:p>
      </dgm:t>
    </dgm:pt>
    <dgm:pt modelId="{766A3FFB-89F5-47D6-96C2-4773397DE0F6}" type="parTrans" cxnId="{BADACBC4-0A17-4665-86E2-A6615F3A5084}">
      <dgm:prSet/>
      <dgm:spPr/>
      <dgm:t>
        <a:bodyPr/>
        <a:lstStyle/>
        <a:p>
          <a:pPr rtl="1"/>
          <a:endParaRPr lang="ar-SA"/>
        </a:p>
      </dgm:t>
    </dgm:pt>
    <dgm:pt modelId="{DF001AC9-B00A-4AAB-9BF5-E9D4AD133AF0}" type="sibTrans" cxnId="{BADACBC4-0A17-4665-86E2-A6615F3A5084}">
      <dgm:prSet/>
      <dgm:spPr/>
      <dgm:t>
        <a:bodyPr/>
        <a:lstStyle/>
        <a:p>
          <a:pPr rtl="1"/>
          <a:endParaRPr lang="ar-SA"/>
        </a:p>
      </dgm:t>
    </dgm:pt>
    <dgm:pt modelId="{C3A2C1D3-6BC6-48EF-A5A4-B7552FD6D687}" type="pres">
      <dgm:prSet presAssocID="{F834B9C0-6D50-49C2-92ED-AB508928584C}" presName="hierChild1" presStyleCnt="0">
        <dgm:presLayoutVars>
          <dgm:orgChart val="1"/>
          <dgm:chPref val="1"/>
          <dgm:dir/>
          <dgm:animOne val="branch"/>
          <dgm:animLvl val="lvl"/>
          <dgm:resizeHandles/>
        </dgm:presLayoutVars>
      </dgm:prSet>
      <dgm:spPr/>
    </dgm:pt>
    <dgm:pt modelId="{00200D22-E8C8-4C6B-8C79-1DB1BFD90B5C}" type="pres">
      <dgm:prSet presAssocID="{2F13EE36-7F41-4DB2-ABF0-CC3D5A60D6A4}" presName="hierRoot1" presStyleCnt="0">
        <dgm:presLayoutVars>
          <dgm:hierBranch/>
        </dgm:presLayoutVars>
      </dgm:prSet>
      <dgm:spPr/>
    </dgm:pt>
    <dgm:pt modelId="{24CABC5C-13AC-4F70-99DE-D62B0091F764}" type="pres">
      <dgm:prSet presAssocID="{2F13EE36-7F41-4DB2-ABF0-CC3D5A60D6A4}" presName="rootComposite1" presStyleCnt="0"/>
      <dgm:spPr/>
    </dgm:pt>
    <dgm:pt modelId="{FDA5DA59-2CE7-4003-B341-9E38E34E51AE}" type="pres">
      <dgm:prSet presAssocID="{2F13EE36-7F41-4DB2-ABF0-CC3D5A60D6A4}" presName="rootText1" presStyleLbl="node0" presStyleIdx="0" presStyleCnt="1">
        <dgm:presLayoutVars>
          <dgm:chPref val="3"/>
        </dgm:presLayoutVars>
      </dgm:prSet>
      <dgm:spPr/>
      <dgm:t>
        <a:bodyPr/>
        <a:lstStyle/>
        <a:p>
          <a:pPr rtl="1"/>
          <a:endParaRPr lang="ar-JO"/>
        </a:p>
      </dgm:t>
    </dgm:pt>
    <dgm:pt modelId="{C0AB65C4-6D3D-4FED-ADC8-B3D416BA443B}" type="pres">
      <dgm:prSet presAssocID="{2F13EE36-7F41-4DB2-ABF0-CC3D5A60D6A4}" presName="rootConnector1" presStyleLbl="node1" presStyleIdx="0" presStyleCnt="0"/>
      <dgm:spPr/>
      <dgm:t>
        <a:bodyPr/>
        <a:lstStyle/>
        <a:p>
          <a:pPr rtl="1"/>
          <a:endParaRPr lang="ar-JO"/>
        </a:p>
      </dgm:t>
    </dgm:pt>
    <dgm:pt modelId="{E3B7BA9B-33E3-4E52-A477-36D935817063}" type="pres">
      <dgm:prSet presAssocID="{2F13EE36-7F41-4DB2-ABF0-CC3D5A60D6A4}" presName="hierChild2" presStyleCnt="0"/>
      <dgm:spPr/>
    </dgm:pt>
    <dgm:pt modelId="{88A59843-9AAC-485C-AC6A-3B7716A0B561}" type="pres">
      <dgm:prSet presAssocID="{0295162B-F8D0-49F2-9EA1-95E476FE827D}" presName="Name35" presStyleLbl="parChTrans1D2" presStyleIdx="0" presStyleCnt="2"/>
      <dgm:spPr/>
      <dgm:t>
        <a:bodyPr/>
        <a:lstStyle/>
        <a:p>
          <a:pPr rtl="1"/>
          <a:endParaRPr lang="ar-JO"/>
        </a:p>
      </dgm:t>
    </dgm:pt>
    <dgm:pt modelId="{BC27F467-6E69-481E-9200-4708EBF4679F}" type="pres">
      <dgm:prSet presAssocID="{2DDC7330-4034-4A78-B5BF-74B802271B4E}" presName="hierRoot2" presStyleCnt="0">
        <dgm:presLayoutVars>
          <dgm:hierBranch/>
        </dgm:presLayoutVars>
      </dgm:prSet>
      <dgm:spPr/>
    </dgm:pt>
    <dgm:pt modelId="{9AC1B922-4D8F-4CED-AEC2-C26555FDC7EF}" type="pres">
      <dgm:prSet presAssocID="{2DDC7330-4034-4A78-B5BF-74B802271B4E}" presName="rootComposite" presStyleCnt="0"/>
      <dgm:spPr/>
    </dgm:pt>
    <dgm:pt modelId="{8A9FC744-0344-4E99-BB7E-7095AD84B8C0}" type="pres">
      <dgm:prSet presAssocID="{2DDC7330-4034-4A78-B5BF-74B802271B4E}" presName="rootText" presStyleLbl="node2" presStyleIdx="0" presStyleCnt="2">
        <dgm:presLayoutVars>
          <dgm:chPref val="3"/>
        </dgm:presLayoutVars>
      </dgm:prSet>
      <dgm:spPr/>
      <dgm:t>
        <a:bodyPr/>
        <a:lstStyle/>
        <a:p>
          <a:pPr rtl="1"/>
          <a:endParaRPr lang="ar-JO"/>
        </a:p>
      </dgm:t>
    </dgm:pt>
    <dgm:pt modelId="{08B1D283-CC7E-477F-A61E-2E0E62E3B530}" type="pres">
      <dgm:prSet presAssocID="{2DDC7330-4034-4A78-B5BF-74B802271B4E}" presName="rootConnector" presStyleLbl="node2" presStyleIdx="0" presStyleCnt="2"/>
      <dgm:spPr/>
      <dgm:t>
        <a:bodyPr/>
        <a:lstStyle/>
        <a:p>
          <a:pPr rtl="1"/>
          <a:endParaRPr lang="ar-JO"/>
        </a:p>
      </dgm:t>
    </dgm:pt>
    <dgm:pt modelId="{2CCE0B3C-60A6-440A-859D-8BB4FA6D12F7}" type="pres">
      <dgm:prSet presAssocID="{2DDC7330-4034-4A78-B5BF-74B802271B4E}" presName="hierChild4" presStyleCnt="0"/>
      <dgm:spPr/>
    </dgm:pt>
    <dgm:pt modelId="{2D70278E-87DA-4B9D-BC33-0DFBBE9D9DB8}" type="pres">
      <dgm:prSet presAssocID="{2DDC7330-4034-4A78-B5BF-74B802271B4E}" presName="hierChild5" presStyleCnt="0"/>
      <dgm:spPr/>
    </dgm:pt>
    <dgm:pt modelId="{8CFA47FB-EF13-4A22-B3CB-DB01FBF6A31F}" type="pres">
      <dgm:prSet presAssocID="{57DC2222-B2BF-4339-9511-5DBC01BD3C3C}" presName="Name35" presStyleLbl="parChTrans1D2" presStyleIdx="1" presStyleCnt="2"/>
      <dgm:spPr/>
      <dgm:t>
        <a:bodyPr/>
        <a:lstStyle/>
        <a:p>
          <a:pPr rtl="1"/>
          <a:endParaRPr lang="ar-JO"/>
        </a:p>
      </dgm:t>
    </dgm:pt>
    <dgm:pt modelId="{95B02DB4-57BA-4093-8C02-87FB429C3A8F}" type="pres">
      <dgm:prSet presAssocID="{60C9DAEC-0F84-4CF5-AA11-2F159409B708}" presName="hierRoot2" presStyleCnt="0">
        <dgm:presLayoutVars>
          <dgm:hierBranch/>
        </dgm:presLayoutVars>
      </dgm:prSet>
      <dgm:spPr/>
    </dgm:pt>
    <dgm:pt modelId="{4DB64533-576A-46D0-9AB0-BD44E8B5A42D}" type="pres">
      <dgm:prSet presAssocID="{60C9DAEC-0F84-4CF5-AA11-2F159409B708}" presName="rootComposite" presStyleCnt="0"/>
      <dgm:spPr/>
    </dgm:pt>
    <dgm:pt modelId="{1C4C4030-4A54-4195-AAD1-F8879A492DCE}" type="pres">
      <dgm:prSet presAssocID="{60C9DAEC-0F84-4CF5-AA11-2F159409B708}" presName="rootText" presStyleLbl="node2" presStyleIdx="1" presStyleCnt="2">
        <dgm:presLayoutVars>
          <dgm:chPref val="3"/>
        </dgm:presLayoutVars>
      </dgm:prSet>
      <dgm:spPr/>
      <dgm:t>
        <a:bodyPr/>
        <a:lstStyle/>
        <a:p>
          <a:pPr rtl="1"/>
          <a:endParaRPr lang="ar-JO"/>
        </a:p>
      </dgm:t>
    </dgm:pt>
    <dgm:pt modelId="{6B3C2219-755D-4AD1-91E6-F3649465EF26}" type="pres">
      <dgm:prSet presAssocID="{60C9DAEC-0F84-4CF5-AA11-2F159409B708}" presName="rootConnector" presStyleLbl="node2" presStyleIdx="1" presStyleCnt="2"/>
      <dgm:spPr/>
      <dgm:t>
        <a:bodyPr/>
        <a:lstStyle/>
        <a:p>
          <a:pPr rtl="1"/>
          <a:endParaRPr lang="ar-JO"/>
        </a:p>
      </dgm:t>
    </dgm:pt>
    <dgm:pt modelId="{034CE309-A9A7-49FE-8376-4E6FB6E1AF64}" type="pres">
      <dgm:prSet presAssocID="{60C9DAEC-0F84-4CF5-AA11-2F159409B708}" presName="hierChild4" presStyleCnt="0"/>
      <dgm:spPr/>
    </dgm:pt>
    <dgm:pt modelId="{C02D8A0A-D3F5-448D-B31A-258D756CE5BB}" type="pres">
      <dgm:prSet presAssocID="{FA4B748A-8CDE-418D-9BB5-24422C5CFC5E}" presName="Name35" presStyleLbl="parChTrans1D3" presStyleIdx="0" presStyleCnt="2"/>
      <dgm:spPr/>
      <dgm:t>
        <a:bodyPr/>
        <a:lstStyle/>
        <a:p>
          <a:pPr rtl="1"/>
          <a:endParaRPr lang="ar-JO"/>
        </a:p>
      </dgm:t>
    </dgm:pt>
    <dgm:pt modelId="{F2E6F9C2-B011-4491-A7A4-6E5B4017CDD7}" type="pres">
      <dgm:prSet presAssocID="{29A9247E-448C-4CBD-A2AC-C433EF79EAFB}" presName="hierRoot2" presStyleCnt="0">
        <dgm:presLayoutVars>
          <dgm:hierBranch val="r"/>
        </dgm:presLayoutVars>
      </dgm:prSet>
      <dgm:spPr/>
    </dgm:pt>
    <dgm:pt modelId="{EC8325D7-9808-4E25-863C-333F570CB7EB}" type="pres">
      <dgm:prSet presAssocID="{29A9247E-448C-4CBD-A2AC-C433EF79EAFB}" presName="rootComposite" presStyleCnt="0"/>
      <dgm:spPr/>
    </dgm:pt>
    <dgm:pt modelId="{4EC3EBF3-0832-4306-ABC5-66E46D2C508A}" type="pres">
      <dgm:prSet presAssocID="{29A9247E-448C-4CBD-A2AC-C433EF79EAFB}" presName="rootText" presStyleLbl="node3" presStyleIdx="0" presStyleCnt="2">
        <dgm:presLayoutVars>
          <dgm:chPref val="3"/>
        </dgm:presLayoutVars>
      </dgm:prSet>
      <dgm:spPr/>
      <dgm:t>
        <a:bodyPr/>
        <a:lstStyle/>
        <a:p>
          <a:pPr rtl="1"/>
          <a:endParaRPr lang="ar-JO"/>
        </a:p>
      </dgm:t>
    </dgm:pt>
    <dgm:pt modelId="{6F9D1571-5C4E-4D24-AAAE-76AAE34BC012}" type="pres">
      <dgm:prSet presAssocID="{29A9247E-448C-4CBD-A2AC-C433EF79EAFB}" presName="rootConnector" presStyleLbl="node3" presStyleIdx="0" presStyleCnt="2"/>
      <dgm:spPr/>
      <dgm:t>
        <a:bodyPr/>
        <a:lstStyle/>
        <a:p>
          <a:pPr rtl="1"/>
          <a:endParaRPr lang="ar-JO"/>
        </a:p>
      </dgm:t>
    </dgm:pt>
    <dgm:pt modelId="{76724AA8-521B-47E5-9000-01F307E5A333}" type="pres">
      <dgm:prSet presAssocID="{29A9247E-448C-4CBD-A2AC-C433EF79EAFB}" presName="hierChild4" presStyleCnt="0"/>
      <dgm:spPr/>
    </dgm:pt>
    <dgm:pt modelId="{FE855D02-82C7-41E3-9C13-7A9DB3557399}" type="pres">
      <dgm:prSet presAssocID="{29A9247E-448C-4CBD-A2AC-C433EF79EAFB}" presName="hierChild5" presStyleCnt="0"/>
      <dgm:spPr/>
    </dgm:pt>
    <dgm:pt modelId="{6DF10DE3-2CF7-4A82-9629-5B43DAC1B78E}" type="pres">
      <dgm:prSet presAssocID="{766A3FFB-89F5-47D6-96C2-4773397DE0F6}" presName="Name35" presStyleLbl="parChTrans1D3" presStyleIdx="1" presStyleCnt="2"/>
      <dgm:spPr/>
      <dgm:t>
        <a:bodyPr/>
        <a:lstStyle/>
        <a:p>
          <a:pPr rtl="1"/>
          <a:endParaRPr lang="ar-JO"/>
        </a:p>
      </dgm:t>
    </dgm:pt>
    <dgm:pt modelId="{201DA040-AD4B-403F-AC41-679C8AD4ACF3}" type="pres">
      <dgm:prSet presAssocID="{DA2AAFF2-E66D-4126-8012-5E05DEEE623C}" presName="hierRoot2" presStyleCnt="0">
        <dgm:presLayoutVars>
          <dgm:hierBranch val="r"/>
        </dgm:presLayoutVars>
      </dgm:prSet>
      <dgm:spPr/>
    </dgm:pt>
    <dgm:pt modelId="{FE4E7F0F-38FD-4806-9576-E9FB8C88F95E}" type="pres">
      <dgm:prSet presAssocID="{DA2AAFF2-E66D-4126-8012-5E05DEEE623C}" presName="rootComposite" presStyleCnt="0"/>
      <dgm:spPr/>
    </dgm:pt>
    <dgm:pt modelId="{96CD9ED3-13C5-423E-8D67-AE052C5934FD}" type="pres">
      <dgm:prSet presAssocID="{DA2AAFF2-E66D-4126-8012-5E05DEEE623C}" presName="rootText" presStyleLbl="node3" presStyleIdx="1" presStyleCnt="2">
        <dgm:presLayoutVars>
          <dgm:chPref val="3"/>
        </dgm:presLayoutVars>
      </dgm:prSet>
      <dgm:spPr/>
      <dgm:t>
        <a:bodyPr/>
        <a:lstStyle/>
        <a:p>
          <a:pPr rtl="1"/>
          <a:endParaRPr lang="ar-JO"/>
        </a:p>
      </dgm:t>
    </dgm:pt>
    <dgm:pt modelId="{B18E2B11-F198-4500-9275-EB55770E165A}" type="pres">
      <dgm:prSet presAssocID="{DA2AAFF2-E66D-4126-8012-5E05DEEE623C}" presName="rootConnector" presStyleLbl="node3" presStyleIdx="1" presStyleCnt="2"/>
      <dgm:spPr/>
      <dgm:t>
        <a:bodyPr/>
        <a:lstStyle/>
        <a:p>
          <a:pPr rtl="1"/>
          <a:endParaRPr lang="ar-JO"/>
        </a:p>
      </dgm:t>
    </dgm:pt>
    <dgm:pt modelId="{BF76E9B1-9D8C-44D1-9FC9-2FEE21AA35E2}" type="pres">
      <dgm:prSet presAssocID="{DA2AAFF2-E66D-4126-8012-5E05DEEE623C}" presName="hierChild4" presStyleCnt="0"/>
      <dgm:spPr/>
    </dgm:pt>
    <dgm:pt modelId="{CDF165F5-2ED3-444D-9E4A-4EE7B5317A17}" type="pres">
      <dgm:prSet presAssocID="{DA2AAFF2-E66D-4126-8012-5E05DEEE623C}" presName="hierChild5" presStyleCnt="0"/>
      <dgm:spPr/>
    </dgm:pt>
    <dgm:pt modelId="{A2F40EC0-D8BE-45F3-9351-982FFCF0E645}" type="pres">
      <dgm:prSet presAssocID="{60C9DAEC-0F84-4CF5-AA11-2F159409B708}" presName="hierChild5" presStyleCnt="0"/>
      <dgm:spPr/>
    </dgm:pt>
    <dgm:pt modelId="{F0A79A52-21C1-4BF5-AC58-3CD5CA6F3354}" type="pres">
      <dgm:prSet presAssocID="{2F13EE36-7F41-4DB2-ABF0-CC3D5A60D6A4}" presName="hierChild3" presStyleCnt="0"/>
      <dgm:spPr/>
    </dgm:pt>
  </dgm:ptLst>
  <dgm:cxnLst>
    <dgm:cxn modelId="{AA43374B-B8DA-4A09-AB96-3C19311AD089}" srcId="{60C9DAEC-0F84-4CF5-AA11-2F159409B708}" destId="{29A9247E-448C-4CBD-A2AC-C433EF79EAFB}" srcOrd="0" destOrd="0" parTransId="{FA4B748A-8CDE-418D-9BB5-24422C5CFC5E}" sibTransId="{9B9A0847-A1B3-419B-A364-B65AE031A2C3}"/>
    <dgm:cxn modelId="{859C4A93-0172-460A-B1D4-C6F2E9DFD20D}" type="presOf" srcId="{57DC2222-B2BF-4339-9511-5DBC01BD3C3C}" destId="{8CFA47FB-EF13-4A22-B3CB-DB01FBF6A31F}" srcOrd="0" destOrd="0" presId="urn:microsoft.com/office/officeart/2005/8/layout/orgChart1"/>
    <dgm:cxn modelId="{DA91AF19-E564-45BC-877C-BE0FDEAD219C}" type="presOf" srcId="{FA4B748A-8CDE-418D-9BB5-24422C5CFC5E}" destId="{C02D8A0A-D3F5-448D-B31A-258D756CE5BB}" srcOrd="0" destOrd="0" presId="urn:microsoft.com/office/officeart/2005/8/layout/orgChart1"/>
    <dgm:cxn modelId="{F67BFBC0-0C9E-4D2F-9CFF-9A94647B5B3C}" type="presOf" srcId="{DA2AAFF2-E66D-4126-8012-5E05DEEE623C}" destId="{B18E2B11-F198-4500-9275-EB55770E165A}" srcOrd="1" destOrd="0" presId="urn:microsoft.com/office/officeart/2005/8/layout/orgChart1"/>
    <dgm:cxn modelId="{834D08A3-8E8E-47DC-B58C-02DDB67A039F}" type="presOf" srcId="{2F13EE36-7F41-4DB2-ABF0-CC3D5A60D6A4}" destId="{FDA5DA59-2CE7-4003-B341-9E38E34E51AE}" srcOrd="0" destOrd="0" presId="urn:microsoft.com/office/officeart/2005/8/layout/orgChart1"/>
    <dgm:cxn modelId="{7AAE871E-D232-4511-BAAB-95BCE3EC9410}" type="presOf" srcId="{DA2AAFF2-E66D-4126-8012-5E05DEEE623C}" destId="{96CD9ED3-13C5-423E-8D67-AE052C5934FD}" srcOrd="0" destOrd="0" presId="urn:microsoft.com/office/officeart/2005/8/layout/orgChart1"/>
    <dgm:cxn modelId="{39BB80CA-D91F-4061-9971-B718C66D8395}" type="presOf" srcId="{F834B9C0-6D50-49C2-92ED-AB508928584C}" destId="{C3A2C1D3-6BC6-48EF-A5A4-B7552FD6D687}" srcOrd="0" destOrd="0" presId="urn:microsoft.com/office/officeart/2005/8/layout/orgChart1"/>
    <dgm:cxn modelId="{79E11EEF-9811-492C-882B-491C7661E635}" type="presOf" srcId="{2DDC7330-4034-4A78-B5BF-74B802271B4E}" destId="{08B1D283-CC7E-477F-A61E-2E0E62E3B530}" srcOrd="1" destOrd="0" presId="urn:microsoft.com/office/officeart/2005/8/layout/orgChart1"/>
    <dgm:cxn modelId="{BADACBC4-0A17-4665-86E2-A6615F3A5084}" srcId="{60C9DAEC-0F84-4CF5-AA11-2F159409B708}" destId="{DA2AAFF2-E66D-4126-8012-5E05DEEE623C}" srcOrd="1" destOrd="0" parTransId="{766A3FFB-89F5-47D6-96C2-4773397DE0F6}" sibTransId="{DF001AC9-B00A-4AAB-9BF5-E9D4AD133AF0}"/>
    <dgm:cxn modelId="{9BD0388F-9055-4D40-9BEF-61280599A13D}" type="presOf" srcId="{60C9DAEC-0F84-4CF5-AA11-2F159409B708}" destId="{6B3C2219-755D-4AD1-91E6-F3649465EF26}" srcOrd="1" destOrd="0" presId="urn:microsoft.com/office/officeart/2005/8/layout/orgChart1"/>
    <dgm:cxn modelId="{52630417-E91A-42C4-A0F6-D4ABD8CFE1B3}" type="presOf" srcId="{0295162B-F8D0-49F2-9EA1-95E476FE827D}" destId="{88A59843-9AAC-485C-AC6A-3B7716A0B561}" srcOrd="0" destOrd="0" presId="urn:microsoft.com/office/officeart/2005/8/layout/orgChart1"/>
    <dgm:cxn modelId="{D4FE4851-04D6-4F8F-A7C2-92B67C8ACBA5}" srcId="{2F13EE36-7F41-4DB2-ABF0-CC3D5A60D6A4}" destId="{60C9DAEC-0F84-4CF5-AA11-2F159409B708}" srcOrd="1" destOrd="0" parTransId="{57DC2222-B2BF-4339-9511-5DBC01BD3C3C}" sibTransId="{20754DC7-ABDA-4496-B968-59E757120811}"/>
    <dgm:cxn modelId="{C151362A-5B4A-4DF8-B46F-6254242462B3}" type="presOf" srcId="{60C9DAEC-0F84-4CF5-AA11-2F159409B708}" destId="{1C4C4030-4A54-4195-AAD1-F8879A492DCE}" srcOrd="0" destOrd="0" presId="urn:microsoft.com/office/officeart/2005/8/layout/orgChart1"/>
    <dgm:cxn modelId="{746E3C68-361C-4519-A2A9-80FAEB6CDE79}" srcId="{2F13EE36-7F41-4DB2-ABF0-CC3D5A60D6A4}" destId="{2DDC7330-4034-4A78-B5BF-74B802271B4E}" srcOrd="0" destOrd="0" parTransId="{0295162B-F8D0-49F2-9EA1-95E476FE827D}" sibTransId="{F7432783-6BA1-41B3-A4A3-09D85B8C41E1}"/>
    <dgm:cxn modelId="{4BCF2BFA-6517-4F6A-9040-DD99AFA8E14C}" srcId="{F834B9C0-6D50-49C2-92ED-AB508928584C}" destId="{2F13EE36-7F41-4DB2-ABF0-CC3D5A60D6A4}" srcOrd="0" destOrd="0" parTransId="{AC83E783-F4DA-4363-AC26-790B90263A78}" sibTransId="{A311986C-7E7F-4752-B336-9B0920628E26}"/>
    <dgm:cxn modelId="{C907C0EB-31F0-47FB-B9E6-CFAC71202879}" type="presOf" srcId="{29A9247E-448C-4CBD-A2AC-C433EF79EAFB}" destId="{6F9D1571-5C4E-4D24-AAAE-76AAE34BC012}" srcOrd="1" destOrd="0" presId="urn:microsoft.com/office/officeart/2005/8/layout/orgChart1"/>
    <dgm:cxn modelId="{4D20CFEE-E514-4908-967D-F8F6E0278890}" type="presOf" srcId="{2F13EE36-7F41-4DB2-ABF0-CC3D5A60D6A4}" destId="{C0AB65C4-6D3D-4FED-ADC8-B3D416BA443B}" srcOrd="1" destOrd="0" presId="urn:microsoft.com/office/officeart/2005/8/layout/orgChart1"/>
    <dgm:cxn modelId="{445975CC-05C8-4B0E-9907-DF5069353FD6}" type="presOf" srcId="{29A9247E-448C-4CBD-A2AC-C433EF79EAFB}" destId="{4EC3EBF3-0832-4306-ABC5-66E46D2C508A}" srcOrd="0" destOrd="0" presId="urn:microsoft.com/office/officeart/2005/8/layout/orgChart1"/>
    <dgm:cxn modelId="{5691F52F-FAEB-48F4-B65B-538C60549730}" type="presOf" srcId="{2DDC7330-4034-4A78-B5BF-74B802271B4E}" destId="{8A9FC744-0344-4E99-BB7E-7095AD84B8C0}" srcOrd="0" destOrd="0" presId="urn:microsoft.com/office/officeart/2005/8/layout/orgChart1"/>
    <dgm:cxn modelId="{79515E46-91ED-46D3-B590-E98DE8EDCA22}" type="presOf" srcId="{766A3FFB-89F5-47D6-96C2-4773397DE0F6}" destId="{6DF10DE3-2CF7-4A82-9629-5B43DAC1B78E}" srcOrd="0" destOrd="0" presId="urn:microsoft.com/office/officeart/2005/8/layout/orgChart1"/>
    <dgm:cxn modelId="{4DC71767-4424-4B74-9714-C3922BF4076D}" type="presParOf" srcId="{C3A2C1D3-6BC6-48EF-A5A4-B7552FD6D687}" destId="{00200D22-E8C8-4C6B-8C79-1DB1BFD90B5C}" srcOrd="0" destOrd="0" presId="urn:microsoft.com/office/officeart/2005/8/layout/orgChart1"/>
    <dgm:cxn modelId="{9E41156F-CA0D-43DD-AA2A-E0AC4693C4B0}" type="presParOf" srcId="{00200D22-E8C8-4C6B-8C79-1DB1BFD90B5C}" destId="{24CABC5C-13AC-4F70-99DE-D62B0091F764}" srcOrd="0" destOrd="0" presId="urn:microsoft.com/office/officeart/2005/8/layout/orgChart1"/>
    <dgm:cxn modelId="{835C23AF-B37E-4ED0-9F88-FD0934490F31}" type="presParOf" srcId="{24CABC5C-13AC-4F70-99DE-D62B0091F764}" destId="{FDA5DA59-2CE7-4003-B341-9E38E34E51AE}" srcOrd="0" destOrd="0" presId="urn:microsoft.com/office/officeart/2005/8/layout/orgChart1"/>
    <dgm:cxn modelId="{7BADA555-0AB1-4097-9318-5D55E0743F66}" type="presParOf" srcId="{24CABC5C-13AC-4F70-99DE-D62B0091F764}" destId="{C0AB65C4-6D3D-4FED-ADC8-B3D416BA443B}" srcOrd="1" destOrd="0" presId="urn:microsoft.com/office/officeart/2005/8/layout/orgChart1"/>
    <dgm:cxn modelId="{14284380-0177-49C9-8700-C85B52F52F9E}" type="presParOf" srcId="{00200D22-E8C8-4C6B-8C79-1DB1BFD90B5C}" destId="{E3B7BA9B-33E3-4E52-A477-36D935817063}" srcOrd="1" destOrd="0" presId="urn:microsoft.com/office/officeart/2005/8/layout/orgChart1"/>
    <dgm:cxn modelId="{ADDE7BC2-724F-4CD8-8FF4-FA7595262153}" type="presParOf" srcId="{E3B7BA9B-33E3-4E52-A477-36D935817063}" destId="{88A59843-9AAC-485C-AC6A-3B7716A0B561}" srcOrd="0" destOrd="0" presId="urn:microsoft.com/office/officeart/2005/8/layout/orgChart1"/>
    <dgm:cxn modelId="{E5327983-E963-45FC-8AE8-38189075FCFF}" type="presParOf" srcId="{E3B7BA9B-33E3-4E52-A477-36D935817063}" destId="{BC27F467-6E69-481E-9200-4708EBF4679F}" srcOrd="1" destOrd="0" presId="urn:microsoft.com/office/officeart/2005/8/layout/orgChart1"/>
    <dgm:cxn modelId="{F92B06A0-339B-4C9F-80DC-78ACF3F805C4}" type="presParOf" srcId="{BC27F467-6E69-481E-9200-4708EBF4679F}" destId="{9AC1B922-4D8F-4CED-AEC2-C26555FDC7EF}" srcOrd="0" destOrd="0" presId="urn:microsoft.com/office/officeart/2005/8/layout/orgChart1"/>
    <dgm:cxn modelId="{2F656BB7-1BE9-4CAB-9BA2-46B19C5C62E4}" type="presParOf" srcId="{9AC1B922-4D8F-4CED-AEC2-C26555FDC7EF}" destId="{8A9FC744-0344-4E99-BB7E-7095AD84B8C0}" srcOrd="0" destOrd="0" presId="urn:microsoft.com/office/officeart/2005/8/layout/orgChart1"/>
    <dgm:cxn modelId="{09C76340-61EC-48D2-8EB9-A6FEDD46A055}" type="presParOf" srcId="{9AC1B922-4D8F-4CED-AEC2-C26555FDC7EF}" destId="{08B1D283-CC7E-477F-A61E-2E0E62E3B530}" srcOrd="1" destOrd="0" presId="urn:microsoft.com/office/officeart/2005/8/layout/orgChart1"/>
    <dgm:cxn modelId="{44A2BECC-5892-4DB4-A46B-36E66A67FF16}" type="presParOf" srcId="{BC27F467-6E69-481E-9200-4708EBF4679F}" destId="{2CCE0B3C-60A6-440A-859D-8BB4FA6D12F7}" srcOrd="1" destOrd="0" presId="urn:microsoft.com/office/officeart/2005/8/layout/orgChart1"/>
    <dgm:cxn modelId="{E858DBD7-088A-4597-8484-97C12B763ECC}" type="presParOf" srcId="{BC27F467-6E69-481E-9200-4708EBF4679F}" destId="{2D70278E-87DA-4B9D-BC33-0DFBBE9D9DB8}" srcOrd="2" destOrd="0" presId="urn:microsoft.com/office/officeart/2005/8/layout/orgChart1"/>
    <dgm:cxn modelId="{B960F9DA-89FB-4630-817A-4B6CA2FA4D06}" type="presParOf" srcId="{E3B7BA9B-33E3-4E52-A477-36D935817063}" destId="{8CFA47FB-EF13-4A22-B3CB-DB01FBF6A31F}" srcOrd="2" destOrd="0" presId="urn:microsoft.com/office/officeart/2005/8/layout/orgChart1"/>
    <dgm:cxn modelId="{21963F0D-C152-4220-8BD9-F83FD8A1A983}" type="presParOf" srcId="{E3B7BA9B-33E3-4E52-A477-36D935817063}" destId="{95B02DB4-57BA-4093-8C02-87FB429C3A8F}" srcOrd="3" destOrd="0" presId="urn:microsoft.com/office/officeart/2005/8/layout/orgChart1"/>
    <dgm:cxn modelId="{C0B0E047-B8EC-49EF-B1C6-C6EA77604913}" type="presParOf" srcId="{95B02DB4-57BA-4093-8C02-87FB429C3A8F}" destId="{4DB64533-576A-46D0-9AB0-BD44E8B5A42D}" srcOrd="0" destOrd="0" presId="urn:microsoft.com/office/officeart/2005/8/layout/orgChart1"/>
    <dgm:cxn modelId="{73BD82DF-9D8B-48F7-9E60-182E259C792D}" type="presParOf" srcId="{4DB64533-576A-46D0-9AB0-BD44E8B5A42D}" destId="{1C4C4030-4A54-4195-AAD1-F8879A492DCE}" srcOrd="0" destOrd="0" presId="urn:microsoft.com/office/officeart/2005/8/layout/orgChart1"/>
    <dgm:cxn modelId="{7E48CA41-3EBC-4533-9F4D-02B1FDD0FF45}" type="presParOf" srcId="{4DB64533-576A-46D0-9AB0-BD44E8B5A42D}" destId="{6B3C2219-755D-4AD1-91E6-F3649465EF26}" srcOrd="1" destOrd="0" presId="urn:microsoft.com/office/officeart/2005/8/layout/orgChart1"/>
    <dgm:cxn modelId="{35C0087D-D732-46B0-AD1B-E04E2E1FC9D2}" type="presParOf" srcId="{95B02DB4-57BA-4093-8C02-87FB429C3A8F}" destId="{034CE309-A9A7-49FE-8376-4E6FB6E1AF64}" srcOrd="1" destOrd="0" presId="urn:microsoft.com/office/officeart/2005/8/layout/orgChart1"/>
    <dgm:cxn modelId="{5002AE64-EE4A-499C-81FE-CDDBEC88B038}" type="presParOf" srcId="{034CE309-A9A7-49FE-8376-4E6FB6E1AF64}" destId="{C02D8A0A-D3F5-448D-B31A-258D756CE5BB}" srcOrd="0" destOrd="0" presId="urn:microsoft.com/office/officeart/2005/8/layout/orgChart1"/>
    <dgm:cxn modelId="{7E91E360-5FE1-45C7-936B-8E97EC5EF245}" type="presParOf" srcId="{034CE309-A9A7-49FE-8376-4E6FB6E1AF64}" destId="{F2E6F9C2-B011-4491-A7A4-6E5B4017CDD7}" srcOrd="1" destOrd="0" presId="urn:microsoft.com/office/officeart/2005/8/layout/orgChart1"/>
    <dgm:cxn modelId="{4B6ED310-8ACE-48CD-98CD-CCEECAD37DC7}" type="presParOf" srcId="{F2E6F9C2-B011-4491-A7A4-6E5B4017CDD7}" destId="{EC8325D7-9808-4E25-863C-333F570CB7EB}" srcOrd="0" destOrd="0" presId="urn:microsoft.com/office/officeart/2005/8/layout/orgChart1"/>
    <dgm:cxn modelId="{D64DF869-FA77-4CBD-BA0F-C7B0D4D05715}" type="presParOf" srcId="{EC8325D7-9808-4E25-863C-333F570CB7EB}" destId="{4EC3EBF3-0832-4306-ABC5-66E46D2C508A}" srcOrd="0" destOrd="0" presId="urn:microsoft.com/office/officeart/2005/8/layout/orgChart1"/>
    <dgm:cxn modelId="{96EF403E-6779-48EF-927F-DF290B38F97E}" type="presParOf" srcId="{EC8325D7-9808-4E25-863C-333F570CB7EB}" destId="{6F9D1571-5C4E-4D24-AAAE-76AAE34BC012}" srcOrd="1" destOrd="0" presId="urn:microsoft.com/office/officeart/2005/8/layout/orgChart1"/>
    <dgm:cxn modelId="{03F29F0D-7CA5-4F75-96C7-055580430FB4}" type="presParOf" srcId="{F2E6F9C2-B011-4491-A7A4-6E5B4017CDD7}" destId="{76724AA8-521B-47E5-9000-01F307E5A333}" srcOrd="1" destOrd="0" presId="urn:microsoft.com/office/officeart/2005/8/layout/orgChart1"/>
    <dgm:cxn modelId="{408AC99E-5706-4502-BC2D-CB81B009EB72}" type="presParOf" srcId="{F2E6F9C2-B011-4491-A7A4-6E5B4017CDD7}" destId="{FE855D02-82C7-41E3-9C13-7A9DB3557399}" srcOrd="2" destOrd="0" presId="urn:microsoft.com/office/officeart/2005/8/layout/orgChart1"/>
    <dgm:cxn modelId="{127CE7CA-6614-4A64-84C6-5295353E0310}" type="presParOf" srcId="{034CE309-A9A7-49FE-8376-4E6FB6E1AF64}" destId="{6DF10DE3-2CF7-4A82-9629-5B43DAC1B78E}" srcOrd="2" destOrd="0" presId="urn:microsoft.com/office/officeart/2005/8/layout/orgChart1"/>
    <dgm:cxn modelId="{A53A90A3-604B-46D6-9CDF-E8AE66A009DC}" type="presParOf" srcId="{034CE309-A9A7-49FE-8376-4E6FB6E1AF64}" destId="{201DA040-AD4B-403F-AC41-679C8AD4ACF3}" srcOrd="3" destOrd="0" presId="urn:microsoft.com/office/officeart/2005/8/layout/orgChart1"/>
    <dgm:cxn modelId="{DE4F5021-0783-42A3-BFDB-F9DB91455DC7}" type="presParOf" srcId="{201DA040-AD4B-403F-AC41-679C8AD4ACF3}" destId="{FE4E7F0F-38FD-4806-9576-E9FB8C88F95E}" srcOrd="0" destOrd="0" presId="urn:microsoft.com/office/officeart/2005/8/layout/orgChart1"/>
    <dgm:cxn modelId="{41C5D53C-0167-4DDC-9939-8A2A1F44866C}" type="presParOf" srcId="{FE4E7F0F-38FD-4806-9576-E9FB8C88F95E}" destId="{96CD9ED3-13C5-423E-8D67-AE052C5934FD}" srcOrd="0" destOrd="0" presId="urn:microsoft.com/office/officeart/2005/8/layout/orgChart1"/>
    <dgm:cxn modelId="{0891BC78-64F5-43C0-9865-0DEB7A83F2B0}" type="presParOf" srcId="{FE4E7F0F-38FD-4806-9576-E9FB8C88F95E}" destId="{B18E2B11-F198-4500-9275-EB55770E165A}" srcOrd="1" destOrd="0" presId="urn:microsoft.com/office/officeart/2005/8/layout/orgChart1"/>
    <dgm:cxn modelId="{4AB24EB7-B4ED-422E-93DE-D5A51EBDBCEB}" type="presParOf" srcId="{201DA040-AD4B-403F-AC41-679C8AD4ACF3}" destId="{BF76E9B1-9D8C-44D1-9FC9-2FEE21AA35E2}" srcOrd="1" destOrd="0" presId="urn:microsoft.com/office/officeart/2005/8/layout/orgChart1"/>
    <dgm:cxn modelId="{AE375CF6-A084-4866-88BF-E4AE313C069A}" type="presParOf" srcId="{201DA040-AD4B-403F-AC41-679C8AD4ACF3}" destId="{CDF165F5-2ED3-444D-9E4A-4EE7B5317A17}" srcOrd="2" destOrd="0" presId="urn:microsoft.com/office/officeart/2005/8/layout/orgChart1"/>
    <dgm:cxn modelId="{7CAA699B-2567-462E-AA21-ACA4666E6E79}" type="presParOf" srcId="{95B02DB4-57BA-4093-8C02-87FB429C3A8F}" destId="{A2F40EC0-D8BE-45F3-9351-982FFCF0E645}" srcOrd="2" destOrd="0" presId="urn:microsoft.com/office/officeart/2005/8/layout/orgChart1"/>
    <dgm:cxn modelId="{388DFB68-5BFE-433A-8774-13CBF75734FA}" type="presParOf" srcId="{00200D22-E8C8-4C6B-8C79-1DB1BFD90B5C}" destId="{F0A79A52-21C1-4BF5-AC58-3CD5CA6F3354}"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FB8247-C0EF-4657-9C8F-838FDB03822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DECED16-8E3C-40CE-B705-46EC0B3D08F0}">
      <dgm:prSet/>
      <dgm:spPr/>
      <dgm:t>
        <a:bodyPr/>
        <a:lstStyle/>
        <a:p>
          <a:r>
            <a:rPr lang="en-US" b="1" u="sng" dirty="0"/>
            <a:t>complications</a:t>
          </a:r>
          <a:endParaRPr lang="en-US" dirty="0"/>
        </a:p>
      </dgm:t>
    </dgm:pt>
    <dgm:pt modelId="{DFFD7AC9-4F94-485F-B169-57D0ACD38C4B}" type="parTrans" cxnId="{7E305446-234D-420E-94BB-A6B3F0AA83E9}">
      <dgm:prSet/>
      <dgm:spPr/>
      <dgm:t>
        <a:bodyPr/>
        <a:lstStyle/>
        <a:p>
          <a:endParaRPr lang="en-US"/>
        </a:p>
      </dgm:t>
    </dgm:pt>
    <dgm:pt modelId="{BBE02268-F854-449A-A018-D38DDF80E351}" type="sibTrans" cxnId="{7E305446-234D-420E-94BB-A6B3F0AA83E9}">
      <dgm:prSet/>
      <dgm:spPr/>
      <dgm:t>
        <a:bodyPr/>
        <a:lstStyle/>
        <a:p>
          <a:endParaRPr lang="en-US"/>
        </a:p>
      </dgm:t>
    </dgm:pt>
    <dgm:pt modelId="{C4390E22-D8F7-4A3E-954F-AB0F90F175EB}">
      <dgm:prSet/>
      <dgm:spPr/>
      <dgm:t>
        <a:bodyPr/>
        <a:lstStyle/>
        <a:p>
          <a:r>
            <a:rPr lang="en-US" b="0" i="0"/>
            <a:t>Acute pancreatitis in pregnancy carries an increased risk of preterm labor, prematurity, and death. The effects of the disease on the fetus are related</a:t>
          </a:r>
          <a:endParaRPr lang="en-US"/>
        </a:p>
      </dgm:t>
    </dgm:pt>
    <dgm:pt modelId="{E1C38B54-95B4-452E-8027-931E4CC4B716}" type="parTrans" cxnId="{00873613-6203-4DF7-92E7-E9DB4EE03F4B}">
      <dgm:prSet/>
      <dgm:spPr/>
      <dgm:t>
        <a:bodyPr/>
        <a:lstStyle/>
        <a:p>
          <a:endParaRPr lang="en-US"/>
        </a:p>
      </dgm:t>
    </dgm:pt>
    <dgm:pt modelId="{50C6C439-94AC-4CAF-A8BD-44DC04630362}" type="sibTrans" cxnId="{00873613-6203-4DF7-92E7-E9DB4EE03F4B}">
      <dgm:prSet/>
      <dgm:spPr/>
      <dgm:t>
        <a:bodyPr/>
        <a:lstStyle/>
        <a:p>
          <a:endParaRPr lang="en-US"/>
        </a:p>
      </dgm:t>
    </dgm:pt>
    <dgm:pt modelId="{3B0D645D-1319-4375-8867-864512BA77D2}">
      <dgm:prSet/>
      <dgm:spPr/>
      <dgm:t>
        <a:bodyPr/>
        <a:lstStyle/>
        <a:p>
          <a:r>
            <a:rPr lang="en-US" b="0" i="0"/>
            <a:t>The consequence of the severe course of acute pancreatitis accompanied by SIRS may be the disruption of the functioning of the placenta, which may result in the death of the child </a:t>
          </a:r>
          <a:endParaRPr lang="en-US"/>
        </a:p>
      </dgm:t>
    </dgm:pt>
    <dgm:pt modelId="{FF0A81B9-11FE-4248-AAA2-F4A4E67D4039}" type="parTrans" cxnId="{48F3A706-6F77-4080-BE0F-54C70A12CC81}">
      <dgm:prSet/>
      <dgm:spPr/>
      <dgm:t>
        <a:bodyPr/>
        <a:lstStyle/>
        <a:p>
          <a:endParaRPr lang="en-US"/>
        </a:p>
      </dgm:t>
    </dgm:pt>
    <dgm:pt modelId="{9AC2984B-51CF-4087-A9D8-42BC50A5CD8E}" type="sibTrans" cxnId="{48F3A706-6F77-4080-BE0F-54C70A12CC81}">
      <dgm:prSet/>
      <dgm:spPr/>
      <dgm:t>
        <a:bodyPr/>
        <a:lstStyle/>
        <a:p>
          <a:endParaRPr lang="en-US"/>
        </a:p>
      </dgm:t>
    </dgm:pt>
    <dgm:pt modelId="{C937640E-2969-4171-A4AF-11EDDE63A455}" type="pres">
      <dgm:prSet presAssocID="{8CFB8247-C0EF-4657-9C8F-838FDB038228}" presName="linear" presStyleCnt="0">
        <dgm:presLayoutVars>
          <dgm:animLvl val="lvl"/>
          <dgm:resizeHandles val="exact"/>
        </dgm:presLayoutVars>
      </dgm:prSet>
      <dgm:spPr/>
      <dgm:t>
        <a:bodyPr/>
        <a:lstStyle/>
        <a:p>
          <a:pPr rtl="1"/>
          <a:endParaRPr lang="ar-JO"/>
        </a:p>
      </dgm:t>
    </dgm:pt>
    <dgm:pt modelId="{ADC8F043-F0F4-4F1B-8B27-04B7015E10CF}" type="pres">
      <dgm:prSet presAssocID="{2DECED16-8E3C-40CE-B705-46EC0B3D08F0}" presName="parentText" presStyleLbl="node1" presStyleIdx="0" presStyleCnt="3">
        <dgm:presLayoutVars>
          <dgm:chMax val="0"/>
          <dgm:bulletEnabled val="1"/>
        </dgm:presLayoutVars>
      </dgm:prSet>
      <dgm:spPr/>
      <dgm:t>
        <a:bodyPr/>
        <a:lstStyle/>
        <a:p>
          <a:pPr rtl="1"/>
          <a:endParaRPr lang="ar-JO"/>
        </a:p>
      </dgm:t>
    </dgm:pt>
    <dgm:pt modelId="{D47EFA33-F3E9-44DB-94FB-9409C1028153}" type="pres">
      <dgm:prSet presAssocID="{BBE02268-F854-449A-A018-D38DDF80E351}" presName="spacer" presStyleCnt="0"/>
      <dgm:spPr/>
    </dgm:pt>
    <dgm:pt modelId="{A7C0DF10-25D2-4AC0-AB25-77563BACA97E}" type="pres">
      <dgm:prSet presAssocID="{C4390E22-D8F7-4A3E-954F-AB0F90F175EB}" presName="parentText" presStyleLbl="node1" presStyleIdx="1" presStyleCnt="3">
        <dgm:presLayoutVars>
          <dgm:chMax val="0"/>
          <dgm:bulletEnabled val="1"/>
        </dgm:presLayoutVars>
      </dgm:prSet>
      <dgm:spPr/>
      <dgm:t>
        <a:bodyPr/>
        <a:lstStyle/>
        <a:p>
          <a:pPr rtl="1"/>
          <a:endParaRPr lang="ar-JO"/>
        </a:p>
      </dgm:t>
    </dgm:pt>
    <dgm:pt modelId="{C74D410C-2D8A-436F-840F-ABCC670D508F}" type="pres">
      <dgm:prSet presAssocID="{50C6C439-94AC-4CAF-A8BD-44DC04630362}" presName="spacer" presStyleCnt="0"/>
      <dgm:spPr/>
    </dgm:pt>
    <dgm:pt modelId="{4BEDF88B-B26E-40E0-83F8-3B0F86799EB9}" type="pres">
      <dgm:prSet presAssocID="{3B0D645D-1319-4375-8867-864512BA77D2}" presName="parentText" presStyleLbl="node1" presStyleIdx="2" presStyleCnt="3">
        <dgm:presLayoutVars>
          <dgm:chMax val="0"/>
          <dgm:bulletEnabled val="1"/>
        </dgm:presLayoutVars>
      </dgm:prSet>
      <dgm:spPr/>
      <dgm:t>
        <a:bodyPr/>
        <a:lstStyle/>
        <a:p>
          <a:pPr rtl="1"/>
          <a:endParaRPr lang="ar-JO"/>
        </a:p>
      </dgm:t>
    </dgm:pt>
  </dgm:ptLst>
  <dgm:cxnLst>
    <dgm:cxn modelId="{CA8CE7BE-3060-4077-91AE-D1AF94233B7B}" type="presOf" srcId="{3B0D645D-1319-4375-8867-864512BA77D2}" destId="{4BEDF88B-B26E-40E0-83F8-3B0F86799EB9}" srcOrd="0" destOrd="0" presId="urn:microsoft.com/office/officeart/2005/8/layout/vList2"/>
    <dgm:cxn modelId="{48A78B07-1ED5-4823-B94A-D3343EE02020}" type="presOf" srcId="{C4390E22-D8F7-4A3E-954F-AB0F90F175EB}" destId="{A7C0DF10-25D2-4AC0-AB25-77563BACA97E}" srcOrd="0" destOrd="0" presId="urn:microsoft.com/office/officeart/2005/8/layout/vList2"/>
    <dgm:cxn modelId="{C6A6FC8E-C073-4CB1-B834-6A0E8B707234}" type="presOf" srcId="{2DECED16-8E3C-40CE-B705-46EC0B3D08F0}" destId="{ADC8F043-F0F4-4F1B-8B27-04B7015E10CF}" srcOrd="0" destOrd="0" presId="urn:microsoft.com/office/officeart/2005/8/layout/vList2"/>
    <dgm:cxn modelId="{48F3A706-6F77-4080-BE0F-54C70A12CC81}" srcId="{8CFB8247-C0EF-4657-9C8F-838FDB038228}" destId="{3B0D645D-1319-4375-8867-864512BA77D2}" srcOrd="2" destOrd="0" parTransId="{FF0A81B9-11FE-4248-AAA2-F4A4E67D4039}" sibTransId="{9AC2984B-51CF-4087-A9D8-42BC50A5CD8E}"/>
    <dgm:cxn modelId="{00873613-6203-4DF7-92E7-E9DB4EE03F4B}" srcId="{8CFB8247-C0EF-4657-9C8F-838FDB038228}" destId="{C4390E22-D8F7-4A3E-954F-AB0F90F175EB}" srcOrd="1" destOrd="0" parTransId="{E1C38B54-95B4-452E-8027-931E4CC4B716}" sibTransId="{50C6C439-94AC-4CAF-A8BD-44DC04630362}"/>
    <dgm:cxn modelId="{7E305446-234D-420E-94BB-A6B3F0AA83E9}" srcId="{8CFB8247-C0EF-4657-9C8F-838FDB038228}" destId="{2DECED16-8E3C-40CE-B705-46EC0B3D08F0}" srcOrd="0" destOrd="0" parTransId="{DFFD7AC9-4F94-485F-B169-57D0ACD38C4B}" sibTransId="{BBE02268-F854-449A-A018-D38DDF80E351}"/>
    <dgm:cxn modelId="{BE08D081-8082-4BBB-95B3-7FEACDA23442}" type="presOf" srcId="{8CFB8247-C0EF-4657-9C8F-838FDB038228}" destId="{C937640E-2969-4171-A4AF-11EDDE63A455}" srcOrd="0" destOrd="0" presId="urn:microsoft.com/office/officeart/2005/8/layout/vList2"/>
    <dgm:cxn modelId="{E5191647-689F-4B7A-AC92-79C520F37571}" type="presParOf" srcId="{C937640E-2969-4171-A4AF-11EDDE63A455}" destId="{ADC8F043-F0F4-4F1B-8B27-04B7015E10CF}" srcOrd="0" destOrd="0" presId="urn:microsoft.com/office/officeart/2005/8/layout/vList2"/>
    <dgm:cxn modelId="{A3C1FBE6-45EA-4CF6-B4A7-E873EFE46935}" type="presParOf" srcId="{C937640E-2969-4171-A4AF-11EDDE63A455}" destId="{D47EFA33-F3E9-44DB-94FB-9409C1028153}" srcOrd="1" destOrd="0" presId="urn:microsoft.com/office/officeart/2005/8/layout/vList2"/>
    <dgm:cxn modelId="{FB6CBD86-CC73-4926-9647-431F00744D23}" type="presParOf" srcId="{C937640E-2969-4171-A4AF-11EDDE63A455}" destId="{A7C0DF10-25D2-4AC0-AB25-77563BACA97E}" srcOrd="2" destOrd="0" presId="urn:microsoft.com/office/officeart/2005/8/layout/vList2"/>
    <dgm:cxn modelId="{5008CDC8-BA9F-4831-BF53-267A9420055A}" type="presParOf" srcId="{C937640E-2969-4171-A4AF-11EDDE63A455}" destId="{C74D410C-2D8A-436F-840F-ABCC670D508F}" srcOrd="3" destOrd="0" presId="urn:microsoft.com/office/officeart/2005/8/layout/vList2"/>
    <dgm:cxn modelId="{14EC2E49-9EED-4CB5-89AF-1B110808AFD1}" type="presParOf" srcId="{C937640E-2969-4171-A4AF-11EDDE63A455}" destId="{4BEDF88B-B26E-40E0-83F8-3B0F86799EB9}"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DF7FD-C339-4DA5-B782-49D105003CDA}">
      <dsp:nvSpPr>
        <dsp:cNvPr id="0" name=""/>
        <dsp:cNvSpPr/>
      </dsp:nvSpPr>
      <dsp:spPr>
        <a:xfrm>
          <a:off x="3606381" y="525"/>
          <a:ext cx="7061505" cy="2051170"/>
        </a:xfrm>
        <a:prstGeom prst="rightArrow">
          <a:avLst>
            <a:gd name="adj1" fmla="val 75000"/>
            <a:gd name="adj2" fmla="val 50000"/>
          </a:avLst>
        </a:prstGeom>
        <a:solidFill>
          <a:schemeClr val="accent1">
            <a:alpha val="90000"/>
            <a:tint val="4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r>
            <a:rPr lang="en-US" sz="2400" kern="1200" dirty="0"/>
            <a:t>It is widely available, portable, nonionizing, and its diagnostic performance is often adequate.</a:t>
          </a:r>
        </a:p>
      </dsp:txBody>
      <dsp:txXfrm>
        <a:off x="3606381" y="256921"/>
        <a:ext cx="6292316" cy="1538378"/>
      </dsp:txXfrm>
    </dsp:sp>
    <dsp:sp modelId="{55079D42-9A7D-40B6-A9A9-3E956390F721}">
      <dsp:nvSpPr>
        <dsp:cNvPr id="0" name=""/>
        <dsp:cNvSpPr/>
      </dsp:nvSpPr>
      <dsp:spPr>
        <a:xfrm>
          <a:off x="1101288" y="525"/>
          <a:ext cx="2505092" cy="2051170"/>
        </a:xfrm>
        <a:prstGeom prst="roundRect">
          <a:avLst/>
        </a:prstGeom>
        <a:solidFill>
          <a:schemeClr val="accent1">
            <a:alpha val="9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Ultrasound</a:t>
          </a:r>
        </a:p>
      </dsp:txBody>
      <dsp:txXfrm>
        <a:off x="1201418" y="100655"/>
        <a:ext cx="2304832" cy="1850910"/>
      </dsp:txXfrm>
    </dsp:sp>
    <dsp:sp modelId="{BB97A80B-53E6-45D5-9C6F-641023C050EE}">
      <dsp:nvSpPr>
        <dsp:cNvPr id="0" name=""/>
        <dsp:cNvSpPr/>
      </dsp:nvSpPr>
      <dsp:spPr>
        <a:xfrm>
          <a:off x="3662190" y="2256813"/>
          <a:ext cx="7061505" cy="2051170"/>
        </a:xfrm>
        <a:prstGeom prst="rightArrow">
          <a:avLst>
            <a:gd name="adj1" fmla="val 75000"/>
            <a:gd name="adj2" fmla="val 50000"/>
          </a:avLst>
        </a:prstGeom>
        <a:solidFill>
          <a:schemeClr val="accent1">
            <a:alpha val="90000"/>
            <a:tint val="4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Use of MRI is preferable to CT because it avoids ionizing radiation, It is important to note that gadolinium crosses the placenta and may have potential harmful fetal effects. Therefore, the use of gadolinium generally should be avoided.</a:t>
          </a:r>
        </a:p>
      </dsp:txBody>
      <dsp:txXfrm>
        <a:off x="3662190" y="2513209"/>
        <a:ext cx="6292316" cy="1538378"/>
      </dsp:txXfrm>
    </dsp:sp>
    <dsp:sp modelId="{B5B84D64-3A30-4927-AC8A-1D2679E35A92}">
      <dsp:nvSpPr>
        <dsp:cNvPr id="0" name=""/>
        <dsp:cNvSpPr/>
      </dsp:nvSpPr>
      <dsp:spPr>
        <a:xfrm>
          <a:off x="1045479" y="2256813"/>
          <a:ext cx="2616711" cy="2051170"/>
        </a:xfrm>
        <a:prstGeom prst="roundRect">
          <a:avLst/>
        </a:prstGeom>
        <a:solidFill>
          <a:schemeClr val="accent1">
            <a:alpha val="90000"/>
            <a:hueOff val="0"/>
            <a:satOff val="0"/>
            <a:lumOff val="0"/>
            <a:alphaOff val="-4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MRI</a:t>
          </a:r>
        </a:p>
      </dsp:txBody>
      <dsp:txXfrm>
        <a:off x="1145609" y="2356943"/>
        <a:ext cx="2416451" cy="18509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35C6F-2874-46DC-B344-915A7598B840}">
      <dsp:nvSpPr>
        <dsp:cNvPr id="0" name=""/>
        <dsp:cNvSpPr/>
      </dsp:nvSpPr>
      <dsp:spPr>
        <a:xfrm>
          <a:off x="8849213" y="1595322"/>
          <a:ext cx="154467" cy="612908"/>
        </a:xfrm>
        <a:custGeom>
          <a:avLst/>
          <a:gdLst/>
          <a:ahLst/>
          <a:cxnLst/>
          <a:rect l="0" t="0" r="0" b="0"/>
          <a:pathLst>
            <a:path>
              <a:moveTo>
                <a:pt x="154467" y="0"/>
              </a:moveTo>
              <a:lnTo>
                <a:pt x="154467" y="612908"/>
              </a:lnTo>
              <a:lnTo>
                <a:pt x="0" y="612908"/>
              </a:lnTo>
            </a:path>
          </a:pathLst>
        </a:custGeom>
        <a:noFill/>
        <a:ln w="22225" cap="rnd"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8310FC-36A4-46D4-9EC8-639A307A70C4}">
      <dsp:nvSpPr>
        <dsp:cNvPr id="0" name=""/>
        <dsp:cNvSpPr/>
      </dsp:nvSpPr>
      <dsp:spPr>
        <a:xfrm>
          <a:off x="8865269" y="1595322"/>
          <a:ext cx="138412" cy="3414166"/>
        </a:xfrm>
        <a:custGeom>
          <a:avLst/>
          <a:gdLst/>
          <a:ahLst/>
          <a:cxnLst/>
          <a:rect l="0" t="0" r="0" b="0"/>
          <a:pathLst>
            <a:path>
              <a:moveTo>
                <a:pt x="138412" y="0"/>
              </a:moveTo>
              <a:lnTo>
                <a:pt x="138412" y="3414166"/>
              </a:lnTo>
              <a:lnTo>
                <a:pt x="0" y="3414166"/>
              </a:lnTo>
            </a:path>
          </a:pathLst>
        </a:custGeom>
        <a:noFill/>
        <a:ln w="22225" cap="rnd"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A164F6-9267-4C43-8646-AD3119E9BA01}">
      <dsp:nvSpPr>
        <dsp:cNvPr id="0" name=""/>
        <dsp:cNvSpPr/>
      </dsp:nvSpPr>
      <dsp:spPr>
        <a:xfrm>
          <a:off x="9003681" y="1595322"/>
          <a:ext cx="138412" cy="2478236"/>
        </a:xfrm>
        <a:custGeom>
          <a:avLst/>
          <a:gdLst/>
          <a:ahLst/>
          <a:cxnLst/>
          <a:rect l="0" t="0" r="0" b="0"/>
          <a:pathLst>
            <a:path>
              <a:moveTo>
                <a:pt x="0" y="0"/>
              </a:moveTo>
              <a:lnTo>
                <a:pt x="0" y="2478236"/>
              </a:lnTo>
              <a:lnTo>
                <a:pt x="138412" y="2478236"/>
              </a:lnTo>
            </a:path>
          </a:pathLst>
        </a:custGeom>
        <a:noFill/>
        <a:ln w="22225" cap="rnd"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7F05D6-ABDF-4A57-880D-0C4D28A68BBB}">
      <dsp:nvSpPr>
        <dsp:cNvPr id="0" name=""/>
        <dsp:cNvSpPr/>
      </dsp:nvSpPr>
      <dsp:spPr>
        <a:xfrm>
          <a:off x="8865269" y="1595322"/>
          <a:ext cx="138412" cy="2478236"/>
        </a:xfrm>
        <a:custGeom>
          <a:avLst/>
          <a:gdLst/>
          <a:ahLst/>
          <a:cxnLst/>
          <a:rect l="0" t="0" r="0" b="0"/>
          <a:pathLst>
            <a:path>
              <a:moveTo>
                <a:pt x="138412" y="0"/>
              </a:moveTo>
              <a:lnTo>
                <a:pt x="138412" y="2478236"/>
              </a:lnTo>
              <a:lnTo>
                <a:pt x="0" y="2478236"/>
              </a:lnTo>
            </a:path>
          </a:pathLst>
        </a:custGeom>
        <a:noFill/>
        <a:ln w="22225" cap="rnd"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18B2D2-664D-4F51-8896-5BC82C6CED62}">
      <dsp:nvSpPr>
        <dsp:cNvPr id="0" name=""/>
        <dsp:cNvSpPr/>
      </dsp:nvSpPr>
      <dsp:spPr>
        <a:xfrm>
          <a:off x="9003681" y="1595322"/>
          <a:ext cx="138412" cy="1542306"/>
        </a:xfrm>
        <a:custGeom>
          <a:avLst/>
          <a:gdLst/>
          <a:ahLst/>
          <a:cxnLst/>
          <a:rect l="0" t="0" r="0" b="0"/>
          <a:pathLst>
            <a:path>
              <a:moveTo>
                <a:pt x="0" y="0"/>
              </a:moveTo>
              <a:lnTo>
                <a:pt x="0" y="1542306"/>
              </a:lnTo>
              <a:lnTo>
                <a:pt x="138412" y="1542306"/>
              </a:lnTo>
            </a:path>
          </a:pathLst>
        </a:custGeom>
        <a:noFill/>
        <a:ln w="22225" cap="rnd"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6FBB14-F8B0-4ED0-8AB9-8663FB94D2D5}">
      <dsp:nvSpPr>
        <dsp:cNvPr id="0" name=""/>
        <dsp:cNvSpPr/>
      </dsp:nvSpPr>
      <dsp:spPr>
        <a:xfrm>
          <a:off x="8865269" y="1595322"/>
          <a:ext cx="138412" cy="1542306"/>
        </a:xfrm>
        <a:custGeom>
          <a:avLst/>
          <a:gdLst/>
          <a:ahLst/>
          <a:cxnLst/>
          <a:rect l="0" t="0" r="0" b="0"/>
          <a:pathLst>
            <a:path>
              <a:moveTo>
                <a:pt x="138412" y="0"/>
              </a:moveTo>
              <a:lnTo>
                <a:pt x="138412" y="1542306"/>
              </a:lnTo>
              <a:lnTo>
                <a:pt x="0" y="1542306"/>
              </a:lnTo>
            </a:path>
          </a:pathLst>
        </a:custGeom>
        <a:noFill/>
        <a:ln w="22225" cap="rnd"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DCF7BA-64DA-4A33-8FBC-858F04D54CDC}">
      <dsp:nvSpPr>
        <dsp:cNvPr id="0" name=""/>
        <dsp:cNvSpPr/>
      </dsp:nvSpPr>
      <dsp:spPr>
        <a:xfrm>
          <a:off x="9003681" y="1595322"/>
          <a:ext cx="138412" cy="606376"/>
        </a:xfrm>
        <a:custGeom>
          <a:avLst/>
          <a:gdLst/>
          <a:ahLst/>
          <a:cxnLst/>
          <a:rect l="0" t="0" r="0" b="0"/>
          <a:pathLst>
            <a:path>
              <a:moveTo>
                <a:pt x="0" y="0"/>
              </a:moveTo>
              <a:lnTo>
                <a:pt x="0" y="606376"/>
              </a:lnTo>
              <a:lnTo>
                <a:pt x="138412" y="606376"/>
              </a:lnTo>
            </a:path>
          </a:pathLst>
        </a:custGeom>
        <a:noFill/>
        <a:ln w="22225" cap="rnd"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0E51D7-B454-4A67-8B60-DDB2A8856CD4}">
      <dsp:nvSpPr>
        <dsp:cNvPr id="0" name=""/>
        <dsp:cNvSpPr/>
      </dsp:nvSpPr>
      <dsp:spPr>
        <a:xfrm>
          <a:off x="9003681" y="1595322"/>
          <a:ext cx="183494" cy="3422141"/>
        </a:xfrm>
        <a:custGeom>
          <a:avLst/>
          <a:gdLst/>
          <a:ahLst/>
          <a:cxnLst/>
          <a:rect l="0" t="0" r="0" b="0"/>
          <a:pathLst>
            <a:path>
              <a:moveTo>
                <a:pt x="0" y="0"/>
              </a:moveTo>
              <a:lnTo>
                <a:pt x="0" y="3422141"/>
              </a:lnTo>
              <a:lnTo>
                <a:pt x="183494" y="3422141"/>
              </a:lnTo>
            </a:path>
          </a:pathLst>
        </a:custGeom>
        <a:noFill/>
        <a:ln w="22225" cap="rnd"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1B33C0-DA2C-4A0B-B715-DE0DAFB3AD98}">
      <dsp:nvSpPr>
        <dsp:cNvPr id="0" name=""/>
        <dsp:cNvSpPr/>
      </dsp:nvSpPr>
      <dsp:spPr>
        <a:xfrm>
          <a:off x="6494137" y="659392"/>
          <a:ext cx="2509543" cy="276824"/>
        </a:xfrm>
        <a:custGeom>
          <a:avLst/>
          <a:gdLst/>
          <a:ahLst/>
          <a:cxnLst/>
          <a:rect l="0" t="0" r="0" b="0"/>
          <a:pathLst>
            <a:path>
              <a:moveTo>
                <a:pt x="0" y="0"/>
              </a:moveTo>
              <a:lnTo>
                <a:pt x="0" y="138412"/>
              </a:lnTo>
              <a:lnTo>
                <a:pt x="2509543" y="138412"/>
              </a:lnTo>
              <a:lnTo>
                <a:pt x="2509543" y="276824"/>
              </a:lnTo>
            </a:path>
          </a:pathLst>
        </a:custGeom>
        <a:noFill/>
        <a:ln w="22225" cap="rnd"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827C45-FF32-4F27-BBF4-87505FD93E96}">
      <dsp:nvSpPr>
        <dsp:cNvPr id="0" name=""/>
        <dsp:cNvSpPr/>
      </dsp:nvSpPr>
      <dsp:spPr>
        <a:xfrm>
          <a:off x="5813611" y="2531252"/>
          <a:ext cx="229052" cy="2523793"/>
        </a:xfrm>
        <a:custGeom>
          <a:avLst/>
          <a:gdLst/>
          <a:ahLst/>
          <a:cxnLst/>
          <a:rect l="0" t="0" r="0" b="0"/>
          <a:pathLst>
            <a:path>
              <a:moveTo>
                <a:pt x="0" y="0"/>
              </a:moveTo>
              <a:lnTo>
                <a:pt x="0" y="2523793"/>
              </a:lnTo>
              <a:lnTo>
                <a:pt x="229052" y="2523793"/>
              </a:lnTo>
            </a:path>
          </a:pathLst>
        </a:custGeom>
        <a:noFill/>
        <a:ln w="22225" cap="rnd"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63B872-21CA-4FAA-9B7C-2819F3198400}">
      <dsp:nvSpPr>
        <dsp:cNvPr id="0" name=""/>
        <dsp:cNvSpPr/>
      </dsp:nvSpPr>
      <dsp:spPr>
        <a:xfrm>
          <a:off x="5813611" y="2531252"/>
          <a:ext cx="138412" cy="1542306"/>
        </a:xfrm>
        <a:custGeom>
          <a:avLst/>
          <a:gdLst/>
          <a:ahLst/>
          <a:cxnLst/>
          <a:rect l="0" t="0" r="0" b="0"/>
          <a:pathLst>
            <a:path>
              <a:moveTo>
                <a:pt x="0" y="0"/>
              </a:moveTo>
              <a:lnTo>
                <a:pt x="0" y="1542306"/>
              </a:lnTo>
              <a:lnTo>
                <a:pt x="138412" y="1542306"/>
              </a:lnTo>
            </a:path>
          </a:pathLst>
        </a:custGeom>
        <a:noFill/>
        <a:ln w="22225" cap="rnd"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72BC45-57D7-4591-9BC5-3A1BEBCD2E62}">
      <dsp:nvSpPr>
        <dsp:cNvPr id="0" name=""/>
        <dsp:cNvSpPr/>
      </dsp:nvSpPr>
      <dsp:spPr>
        <a:xfrm>
          <a:off x="5675199" y="2531252"/>
          <a:ext cx="138412" cy="1542306"/>
        </a:xfrm>
        <a:custGeom>
          <a:avLst/>
          <a:gdLst/>
          <a:ahLst/>
          <a:cxnLst/>
          <a:rect l="0" t="0" r="0" b="0"/>
          <a:pathLst>
            <a:path>
              <a:moveTo>
                <a:pt x="138412" y="0"/>
              </a:moveTo>
              <a:lnTo>
                <a:pt x="138412" y="1542306"/>
              </a:lnTo>
              <a:lnTo>
                <a:pt x="0" y="1542306"/>
              </a:lnTo>
            </a:path>
          </a:pathLst>
        </a:custGeom>
        <a:noFill/>
        <a:ln w="22225" cap="rnd"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D517F1-BDF3-4BA8-AEFD-AE395082B614}">
      <dsp:nvSpPr>
        <dsp:cNvPr id="0" name=""/>
        <dsp:cNvSpPr/>
      </dsp:nvSpPr>
      <dsp:spPr>
        <a:xfrm>
          <a:off x="5813611" y="2531252"/>
          <a:ext cx="138412" cy="606376"/>
        </a:xfrm>
        <a:custGeom>
          <a:avLst/>
          <a:gdLst/>
          <a:ahLst/>
          <a:cxnLst/>
          <a:rect l="0" t="0" r="0" b="0"/>
          <a:pathLst>
            <a:path>
              <a:moveTo>
                <a:pt x="0" y="0"/>
              </a:moveTo>
              <a:lnTo>
                <a:pt x="0" y="606376"/>
              </a:lnTo>
              <a:lnTo>
                <a:pt x="138412" y="606376"/>
              </a:lnTo>
            </a:path>
          </a:pathLst>
        </a:custGeom>
        <a:noFill/>
        <a:ln w="22225" cap="rnd"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444776-9670-4921-9954-F47A9F028FC7}">
      <dsp:nvSpPr>
        <dsp:cNvPr id="0" name=""/>
        <dsp:cNvSpPr/>
      </dsp:nvSpPr>
      <dsp:spPr>
        <a:xfrm>
          <a:off x="5675199" y="2531252"/>
          <a:ext cx="138412" cy="606376"/>
        </a:xfrm>
        <a:custGeom>
          <a:avLst/>
          <a:gdLst/>
          <a:ahLst/>
          <a:cxnLst/>
          <a:rect l="0" t="0" r="0" b="0"/>
          <a:pathLst>
            <a:path>
              <a:moveTo>
                <a:pt x="138412" y="0"/>
              </a:moveTo>
              <a:lnTo>
                <a:pt x="138412" y="606376"/>
              </a:lnTo>
              <a:lnTo>
                <a:pt x="0" y="606376"/>
              </a:lnTo>
            </a:path>
          </a:pathLst>
        </a:custGeom>
        <a:noFill/>
        <a:ln w="22225" cap="rnd"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72E426-328F-4623-8F44-544ECC74ED70}">
      <dsp:nvSpPr>
        <dsp:cNvPr id="0" name=""/>
        <dsp:cNvSpPr/>
      </dsp:nvSpPr>
      <dsp:spPr>
        <a:xfrm>
          <a:off x="3984593" y="1595322"/>
          <a:ext cx="1829017" cy="276824"/>
        </a:xfrm>
        <a:custGeom>
          <a:avLst/>
          <a:gdLst/>
          <a:ahLst/>
          <a:cxnLst/>
          <a:rect l="0" t="0" r="0" b="0"/>
          <a:pathLst>
            <a:path>
              <a:moveTo>
                <a:pt x="0" y="0"/>
              </a:moveTo>
              <a:lnTo>
                <a:pt x="0" y="138412"/>
              </a:lnTo>
              <a:lnTo>
                <a:pt x="1829017" y="138412"/>
              </a:lnTo>
              <a:lnTo>
                <a:pt x="1829017" y="276824"/>
              </a:lnTo>
            </a:path>
          </a:pathLst>
        </a:custGeom>
        <a:noFill/>
        <a:ln w="22225" cap="rnd"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6106F5-8ACF-43D6-A123-4584D2BBC6C7}">
      <dsp:nvSpPr>
        <dsp:cNvPr id="0" name=""/>
        <dsp:cNvSpPr/>
      </dsp:nvSpPr>
      <dsp:spPr>
        <a:xfrm>
          <a:off x="4080164" y="2531252"/>
          <a:ext cx="197731" cy="3996907"/>
        </a:xfrm>
        <a:custGeom>
          <a:avLst/>
          <a:gdLst/>
          <a:ahLst/>
          <a:cxnLst/>
          <a:rect l="0" t="0" r="0" b="0"/>
          <a:pathLst>
            <a:path>
              <a:moveTo>
                <a:pt x="197731" y="0"/>
              </a:moveTo>
              <a:lnTo>
                <a:pt x="197731" y="3996907"/>
              </a:lnTo>
              <a:lnTo>
                <a:pt x="0" y="3996907"/>
              </a:lnTo>
            </a:path>
          </a:pathLst>
        </a:custGeom>
        <a:noFill/>
        <a:ln w="22225" cap="rnd"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BFC6A7-1EDC-4D35-924B-5FE09F98F1C6}">
      <dsp:nvSpPr>
        <dsp:cNvPr id="0" name=""/>
        <dsp:cNvSpPr/>
      </dsp:nvSpPr>
      <dsp:spPr>
        <a:xfrm>
          <a:off x="4080164" y="2531252"/>
          <a:ext cx="197731" cy="3060977"/>
        </a:xfrm>
        <a:custGeom>
          <a:avLst/>
          <a:gdLst/>
          <a:ahLst/>
          <a:cxnLst/>
          <a:rect l="0" t="0" r="0" b="0"/>
          <a:pathLst>
            <a:path>
              <a:moveTo>
                <a:pt x="197731" y="0"/>
              </a:moveTo>
              <a:lnTo>
                <a:pt x="197731" y="3060977"/>
              </a:lnTo>
              <a:lnTo>
                <a:pt x="0" y="3060977"/>
              </a:lnTo>
            </a:path>
          </a:pathLst>
        </a:custGeom>
        <a:noFill/>
        <a:ln w="22225" cap="rnd"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C62132-970F-4AB8-833F-646B1993BE63}">
      <dsp:nvSpPr>
        <dsp:cNvPr id="0" name=""/>
        <dsp:cNvSpPr/>
      </dsp:nvSpPr>
      <dsp:spPr>
        <a:xfrm>
          <a:off x="4080164" y="2531252"/>
          <a:ext cx="197731" cy="1833677"/>
        </a:xfrm>
        <a:custGeom>
          <a:avLst/>
          <a:gdLst/>
          <a:ahLst/>
          <a:cxnLst/>
          <a:rect l="0" t="0" r="0" b="0"/>
          <a:pathLst>
            <a:path>
              <a:moveTo>
                <a:pt x="197731" y="0"/>
              </a:moveTo>
              <a:lnTo>
                <a:pt x="197731" y="1833677"/>
              </a:lnTo>
              <a:lnTo>
                <a:pt x="0" y="1833677"/>
              </a:lnTo>
            </a:path>
          </a:pathLst>
        </a:custGeom>
        <a:noFill/>
        <a:ln w="22225" cap="rnd"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BF3D52-80C9-4B06-A974-3B219C4318FA}">
      <dsp:nvSpPr>
        <dsp:cNvPr id="0" name=""/>
        <dsp:cNvSpPr/>
      </dsp:nvSpPr>
      <dsp:spPr>
        <a:xfrm>
          <a:off x="4080164" y="2531252"/>
          <a:ext cx="197731" cy="606376"/>
        </a:xfrm>
        <a:custGeom>
          <a:avLst/>
          <a:gdLst/>
          <a:ahLst/>
          <a:cxnLst/>
          <a:rect l="0" t="0" r="0" b="0"/>
          <a:pathLst>
            <a:path>
              <a:moveTo>
                <a:pt x="197731" y="0"/>
              </a:moveTo>
              <a:lnTo>
                <a:pt x="197731" y="606376"/>
              </a:lnTo>
              <a:lnTo>
                <a:pt x="0" y="606376"/>
              </a:lnTo>
            </a:path>
          </a:pathLst>
        </a:custGeom>
        <a:noFill/>
        <a:ln w="22225" cap="rnd"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968E68-AECB-4F33-B7BF-E381BF571A8E}">
      <dsp:nvSpPr>
        <dsp:cNvPr id="0" name=""/>
        <dsp:cNvSpPr/>
      </dsp:nvSpPr>
      <dsp:spPr>
        <a:xfrm>
          <a:off x="3750611" y="1595322"/>
          <a:ext cx="233982" cy="276824"/>
        </a:xfrm>
        <a:custGeom>
          <a:avLst/>
          <a:gdLst/>
          <a:ahLst/>
          <a:cxnLst/>
          <a:rect l="0" t="0" r="0" b="0"/>
          <a:pathLst>
            <a:path>
              <a:moveTo>
                <a:pt x="233982" y="0"/>
              </a:moveTo>
              <a:lnTo>
                <a:pt x="233982" y="138412"/>
              </a:lnTo>
              <a:lnTo>
                <a:pt x="0" y="138412"/>
              </a:lnTo>
              <a:lnTo>
                <a:pt x="0" y="276824"/>
              </a:lnTo>
            </a:path>
          </a:pathLst>
        </a:custGeom>
        <a:noFill/>
        <a:ln w="22225" cap="rnd"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475085-85AF-49AE-B101-BEE216DE09FB}">
      <dsp:nvSpPr>
        <dsp:cNvPr id="0" name=""/>
        <dsp:cNvSpPr/>
      </dsp:nvSpPr>
      <dsp:spPr>
        <a:xfrm>
          <a:off x="2485129" y="2531252"/>
          <a:ext cx="197731" cy="3414166"/>
        </a:xfrm>
        <a:custGeom>
          <a:avLst/>
          <a:gdLst/>
          <a:ahLst/>
          <a:cxnLst/>
          <a:rect l="0" t="0" r="0" b="0"/>
          <a:pathLst>
            <a:path>
              <a:moveTo>
                <a:pt x="197731" y="0"/>
              </a:moveTo>
              <a:lnTo>
                <a:pt x="197731" y="3414166"/>
              </a:lnTo>
              <a:lnTo>
                <a:pt x="0" y="3414166"/>
              </a:lnTo>
            </a:path>
          </a:pathLst>
        </a:custGeom>
        <a:noFill/>
        <a:ln w="22225" cap="rnd"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682827-D64B-46FD-9D45-96A787A5C9AF}">
      <dsp:nvSpPr>
        <dsp:cNvPr id="0" name=""/>
        <dsp:cNvSpPr/>
      </dsp:nvSpPr>
      <dsp:spPr>
        <a:xfrm>
          <a:off x="2485129" y="2531252"/>
          <a:ext cx="197731" cy="2478236"/>
        </a:xfrm>
        <a:custGeom>
          <a:avLst/>
          <a:gdLst/>
          <a:ahLst/>
          <a:cxnLst/>
          <a:rect l="0" t="0" r="0" b="0"/>
          <a:pathLst>
            <a:path>
              <a:moveTo>
                <a:pt x="197731" y="0"/>
              </a:moveTo>
              <a:lnTo>
                <a:pt x="197731" y="2478236"/>
              </a:lnTo>
              <a:lnTo>
                <a:pt x="0" y="2478236"/>
              </a:lnTo>
            </a:path>
          </a:pathLst>
        </a:custGeom>
        <a:noFill/>
        <a:ln w="22225" cap="rnd"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E4069B-A68E-47ED-B574-F43D2F6D4E2C}">
      <dsp:nvSpPr>
        <dsp:cNvPr id="0" name=""/>
        <dsp:cNvSpPr/>
      </dsp:nvSpPr>
      <dsp:spPr>
        <a:xfrm>
          <a:off x="2485129" y="2531252"/>
          <a:ext cx="197731" cy="1542306"/>
        </a:xfrm>
        <a:custGeom>
          <a:avLst/>
          <a:gdLst/>
          <a:ahLst/>
          <a:cxnLst/>
          <a:rect l="0" t="0" r="0" b="0"/>
          <a:pathLst>
            <a:path>
              <a:moveTo>
                <a:pt x="197731" y="0"/>
              </a:moveTo>
              <a:lnTo>
                <a:pt x="197731" y="1542306"/>
              </a:lnTo>
              <a:lnTo>
                <a:pt x="0" y="1542306"/>
              </a:lnTo>
            </a:path>
          </a:pathLst>
        </a:custGeom>
        <a:noFill/>
        <a:ln w="22225" cap="rnd"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7979B4-CA77-4DAD-A3B7-0C75E848A4A5}">
      <dsp:nvSpPr>
        <dsp:cNvPr id="0" name=""/>
        <dsp:cNvSpPr/>
      </dsp:nvSpPr>
      <dsp:spPr>
        <a:xfrm>
          <a:off x="2485129" y="2531252"/>
          <a:ext cx="197731" cy="606376"/>
        </a:xfrm>
        <a:custGeom>
          <a:avLst/>
          <a:gdLst/>
          <a:ahLst/>
          <a:cxnLst/>
          <a:rect l="0" t="0" r="0" b="0"/>
          <a:pathLst>
            <a:path>
              <a:moveTo>
                <a:pt x="197731" y="0"/>
              </a:moveTo>
              <a:lnTo>
                <a:pt x="197731" y="606376"/>
              </a:lnTo>
              <a:lnTo>
                <a:pt x="0" y="606376"/>
              </a:lnTo>
            </a:path>
          </a:pathLst>
        </a:custGeom>
        <a:noFill/>
        <a:ln w="22225" cap="rnd"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D22A9A-27F8-487E-A078-75AA128D3229}">
      <dsp:nvSpPr>
        <dsp:cNvPr id="0" name=""/>
        <dsp:cNvSpPr/>
      </dsp:nvSpPr>
      <dsp:spPr>
        <a:xfrm>
          <a:off x="2155576" y="1595322"/>
          <a:ext cx="1829017" cy="276824"/>
        </a:xfrm>
        <a:custGeom>
          <a:avLst/>
          <a:gdLst/>
          <a:ahLst/>
          <a:cxnLst/>
          <a:rect l="0" t="0" r="0" b="0"/>
          <a:pathLst>
            <a:path>
              <a:moveTo>
                <a:pt x="1829017" y="0"/>
              </a:moveTo>
              <a:lnTo>
                <a:pt x="1829017" y="138412"/>
              </a:lnTo>
              <a:lnTo>
                <a:pt x="0" y="138412"/>
              </a:lnTo>
              <a:lnTo>
                <a:pt x="0" y="276824"/>
              </a:lnTo>
            </a:path>
          </a:pathLst>
        </a:custGeom>
        <a:noFill/>
        <a:ln w="22225" cap="rnd"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9D2D1B-DA68-4216-AAE0-B30D901813E6}">
      <dsp:nvSpPr>
        <dsp:cNvPr id="0" name=""/>
        <dsp:cNvSpPr/>
      </dsp:nvSpPr>
      <dsp:spPr>
        <a:xfrm>
          <a:off x="3984593" y="659392"/>
          <a:ext cx="2509543" cy="276824"/>
        </a:xfrm>
        <a:custGeom>
          <a:avLst/>
          <a:gdLst/>
          <a:ahLst/>
          <a:cxnLst/>
          <a:rect l="0" t="0" r="0" b="0"/>
          <a:pathLst>
            <a:path>
              <a:moveTo>
                <a:pt x="2509543" y="0"/>
              </a:moveTo>
              <a:lnTo>
                <a:pt x="2509543" y="138412"/>
              </a:lnTo>
              <a:lnTo>
                <a:pt x="0" y="138412"/>
              </a:lnTo>
              <a:lnTo>
                <a:pt x="0" y="276824"/>
              </a:lnTo>
            </a:path>
          </a:pathLst>
        </a:custGeom>
        <a:noFill/>
        <a:ln w="22225" cap="rnd"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88A85D-A8CD-489D-98C6-4F864A12444B}">
      <dsp:nvSpPr>
        <dsp:cNvPr id="0" name=""/>
        <dsp:cNvSpPr/>
      </dsp:nvSpPr>
      <dsp:spPr>
        <a:xfrm>
          <a:off x="5835032" y="287"/>
          <a:ext cx="1318210" cy="659105"/>
        </a:xfrm>
        <a:prstGeom prst="rect">
          <a:avLst/>
        </a:prstGeom>
        <a:solidFill>
          <a:schemeClr val="accent2">
            <a:shade val="6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Abdominal pain in pregnancy</a:t>
          </a:r>
        </a:p>
      </dsp:txBody>
      <dsp:txXfrm>
        <a:off x="5835032" y="287"/>
        <a:ext cx="1318210" cy="659105"/>
      </dsp:txXfrm>
    </dsp:sp>
    <dsp:sp modelId="{3BABAB2A-672B-4340-8F10-FD7BAE6B93C3}">
      <dsp:nvSpPr>
        <dsp:cNvPr id="0" name=""/>
        <dsp:cNvSpPr/>
      </dsp:nvSpPr>
      <dsp:spPr>
        <a:xfrm>
          <a:off x="3325488" y="936217"/>
          <a:ext cx="1318210" cy="659105"/>
        </a:xfrm>
        <a:prstGeom prst="rect">
          <a:avLst/>
        </a:prstGeom>
        <a:solidFill>
          <a:schemeClr val="accent2">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Obstetrical</a:t>
          </a:r>
          <a:r>
            <a:rPr lang="en-GB" sz="1500" kern="1200" dirty="0"/>
            <a:t> &amp; </a:t>
          </a:r>
          <a:r>
            <a:rPr lang="en-GB" sz="1500" kern="1200" dirty="0" err="1"/>
            <a:t>Gynecological</a:t>
          </a:r>
          <a:r>
            <a:rPr lang="en-US" sz="1500" kern="1200" dirty="0"/>
            <a:t> </a:t>
          </a:r>
        </a:p>
      </dsp:txBody>
      <dsp:txXfrm>
        <a:off x="3325488" y="936217"/>
        <a:ext cx="1318210" cy="659105"/>
      </dsp:txXfrm>
    </dsp:sp>
    <dsp:sp modelId="{91BD5F17-4B1B-4EE7-A783-25B3C6802C5A}">
      <dsp:nvSpPr>
        <dsp:cNvPr id="0" name=""/>
        <dsp:cNvSpPr/>
      </dsp:nvSpPr>
      <dsp:spPr>
        <a:xfrm>
          <a:off x="1496470" y="1872146"/>
          <a:ext cx="1318210" cy="659105"/>
        </a:xfrm>
        <a:prstGeom prst="rect">
          <a:avLst/>
        </a:prstGeom>
        <a:solidFill>
          <a:schemeClr val="accent2">
            <a:tint val="99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First half of </a:t>
          </a:r>
          <a:r>
            <a:rPr lang="en-US" sz="1500" kern="1200" dirty="0" err="1"/>
            <a:t>preg</a:t>
          </a:r>
          <a:r>
            <a:rPr lang="en-US" sz="1500" kern="1200" dirty="0"/>
            <a:t>.</a:t>
          </a:r>
        </a:p>
      </dsp:txBody>
      <dsp:txXfrm>
        <a:off x="1496470" y="1872146"/>
        <a:ext cx="1318210" cy="659105"/>
      </dsp:txXfrm>
    </dsp:sp>
    <dsp:sp modelId="{D81E0683-A9F5-4D22-B516-F1735BED7037}">
      <dsp:nvSpPr>
        <dsp:cNvPr id="0" name=""/>
        <dsp:cNvSpPr/>
      </dsp:nvSpPr>
      <dsp:spPr>
        <a:xfrm>
          <a:off x="1166918" y="2808076"/>
          <a:ext cx="1318210" cy="659105"/>
        </a:xfrm>
        <a:prstGeom prst="rect">
          <a:avLst/>
        </a:prstGeom>
        <a:solidFill>
          <a:schemeClr val="accent2">
            <a:tint val="7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Miscarriage</a:t>
          </a:r>
        </a:p>
      </dsp:txBody>
      <dsp:txXfrm>
        <a:off x="1166918" y="2808076"/>
        <a:ext cx="1318210" cy="659105"/>
      </dsp:txXfrm>
    </dsp:sp>
    <dsp:sp modelId="{E8374101-69C1-4E76-B75A-13D1BDA09CB2}">
      <dsp:nvSpPr>
        <dsp:cNvPr id="0" name=""/>
        <dsp:cNvSpPr/>
      </dsp:nvSpPr>
      <dsp:spPr>
        <a:xfrm>
          <a:off x="1166918" y="3744006"/>
          <a:ext cx="1318210" cy="659105"/>
        </a:xfrm>
        <a:prstGeom prst="rect">
          <a:avLst/>
        </a:prstGeom>
        <a:solidFill>
          <a:schemeClr val="accent2">
            <a:tint val="7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Ectopic</a:t>
          </a:r>
        </a:p>
      </dsp:txBody>
      <dsp:txXfrm>
        <a:off x="1166918" y="3744006"/>
        <a:ext cx="1318210" cy="659105"/>
      </dsp:txXfrm>
    </dsp:sp>
    <dsp:sp modelId="{636A1091-6127-4CDA-9FA4-9AF073C2F52D}">
      <dsp:nvSpPr>
        <dsp:cNvPr id="0" name=""/>
        <dsp:cNvSpPr/>
      </dsp:nvSpPr>
      <dsp:spPr>
        <a:xfrm>
          <a:off x="1166918" y="4679935"/>
          <a:ext cx="1318210" cy="659105"/>
        </a:xfrm>
        <a:prstGeom prst="rect">
          <a:avLst/>
        </a:prstGeom>
        <a:solidFill>
          <a:schemeClr val="accent2">
            <a:tint val="7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Constipation</a:t>
          </a:r>
        </a:p>
      </dsp:txBody>
      <dsp:txXfrm>
        <a:off x="1166918" y="4679935"/>
        <a:ext cx="1318210" cy="659105"/>
      </dsp:txXfrm>
    </dsp:sp>
    <dsp:sp modelId="{C41478A0-5516-41C2-B6B5-EABEC2AB3594}">
      <dsp:nvSpPr>
        <dsp:cNvPr id="0" name=""/>
        <dsp:cNvSpPr/>
      </dsp:nvSpPr>
      <dsp:spPr>
        <a:xfrm>
          <a:off x="1166918" y="5615865"/>
          <a:ext cx="1318210" cy="659105"/>
        </a:xfrm>
        <a:prstGeom prst="rect">
          <a:avLst/>
        </a:prstGeom>
        <a:solidFill>
          <a:schemeClr val="accent2">
            <a:tint val="7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Round Ligament pain</a:t>
          </a:r>
        </a:p>
      </dsp:txBody>
      <dsp:txXfrm>
        <a:off x="1166918" y="5615865"/>
        <a:ext cx="1318210" cy="659105"/>
      </dsp:txXfrm>
    </dsp:sp>
    <dsp:sp modelId="{ABC3AAA0-D9DD-4DE7-B261-29D7C9BD99E7}">
      <dsp:nvSpPr>
        <dsp:cNvPr id="0" name=""/>
        <dsp:cNvSpPr/>
      </dsp:nvSpPr>
      <dsp:spPr>
        <a:xfrm>
          <a:off x="3091506" y="1872146"/>
          <a:ext cx="1318210" cy="659105"/>
        </a:xfrm>
        <a:prstGeom prst="rect">
          <a:avLst/>
        </a:prstGeom>
        <a:solidFill>
          <a:schemeClr val="accent2">
            <a:tint val="99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Second half</a:t>
          </a:r>
        </a:p>
      </dsp:txBody>
      <dsp:txXfrm>
        <a:off x="3091506" y="1872146"/>
        <a:ext cx="1318210" cy="659105"/>
      </dsp:txXfrm>
    </dsp:sp>
    <dsp:sp modelId="{DA8AA46A-FA1B-4B32-99F8-34142B6291BB}">
      <dsp:nvSpPr>
        <dsp:cNvPr id="0" name=""/>
        <dsp:cNvSpPr/>
      </dsp:nvSpPr>
      <dsp:spPr>
        <a:xfrm>
          <a:off x="2761953" y="2808076"/>
          <a:ext cx="1318210" cy="659105"/>
        </a:xfrm>
        <a:prstGeom prst="rect">
          <a:avLst/>
        </a:prstGeom>
        <a:solidFill>
          <a:schemeClr val="accent2">
            <a:tint val="7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Placental Abruption</a:t>
          </a:r>
        </a:p>
      </dsp:txBody>
      <dsp:txXfrm>
        <a:off x="2761953" y="2808076"/>
        <a:ext cx="1318210" cy="659105"/>
      </dsp:txXfrm>
    </dsp:sp>
    <dsp:sp modelId="{EC50B6E1-E083-4873-86F8-A05F09F91008}">
      <dsp:nvSpPr>
        <dsp:cNvPr id="0" name=""/>
        <dsp:cNvSpPr/>
      </dsp:nvSpPr>
      <dsp:spPr>
        <a:xfrm>
          <a:off x="2761953" y="3744006"/>
          <a:ext cx="1318210" cy="1241846"/>
        </a:xfrm>
        <a:prstGeom prst="rect">
          <a:avLst/>
        </a:prstGeom>
        <a:solidFill>
          <a:schemeClr val="accent2">
            <a:tint val="7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err="1"/>
            <a:t>Preg</a:t>
          </a:r>
          <a:r>
            <a:rPr lang="en-US" sz="1500" kern="1200" dirty="0"/>
            <a:t>. Related Liver ds.(PET, HELLP,  Acute Fatty Liver</a:t>
          </a:r>
        </a:p>
      </dsp:txBody>
      <dsp:txXfrm>
        <a:off x="2761953" y="3744006"/>
        <a:ext cx="1318210" cy="1241846"/>
      </dsp:txXfrm>
    </dsp:sp>
    <dsp:sp modelId="{908377A4-B981-4454-A5B0-6781B9740C72}">
      <dsp:nvSpPr>
        <dsp:cNvPr id="0" name=""/>
        <dsp:cNvSpPr/>
      </dsp:nvSpPr>
      <dsp:spPr>
        <a:xfrm>
          <a:off x="2761953" y="5262677"/>
          <a:ext cx="1318210" cy="659105"/>
        </a:xfrm>
        <a:prstGeom prst="rect">
          <a:avLst/>
        </a:prstGeom>
        <a:solidFill>
          <a:schemeClr val="accent2">
            <a:tint val="7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Labor</a:t>
          </a:r>
        </a:p>
      </dsp:txBody>
      <dsp:txXfrm>
        <a:off x="2761953" y="5262677"/>
        <a:ext cx="1318210" cy="659105"/>
      </dsp:txXfrm>
    </dsp:sp>
    <dsp:sp modelId="{90F4B8C1-003B-4552-A2D2-5EC0F164A1DB}">
      <dsp:nvSpPr>
        <dsp:cNvPr id="0" name=""/>
        <dsp:cNvSpPr/>
      </dsp:nvSpPr>
      <dsp:spPr>
        <a:xfrm>
          <a:off x="2761953" y="6198607"/>
          <a:ext cx="1318210" cy="659105"/>
        </a:xfrm>
        <a:prstGeom prst="rect">
          <a:avLst/>
        </a:prstGeom>
        <a:solidFill>
          <a:schemeClr val="accent2">
            <a:tint val="7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Intra Amniotic Infection</a:t>
          </a:r>
        </a:p>
      </dsp:txBody>
      <dsp:txXfrm>
        <a:off x="2761953" y="6198607"/>
        <a:ext cx="1318210" cy="659105"/>
      </dsp:txXfrm>
    </dsp:sp>
    <dsp:sp modelId="{324AF2C7-E7CD-411F-ABA7-23C77482EE31}">
      <dsp:nvSpPr>
        <dsp:cNvPr id="0" name=""/>
        <dsp:cNvSpPr/>
      </dsp:nvSpPr>
      <dsp:spPr>
        <a:xfrm>
          <a:off x="5154506" y="1872146"/>
          <a:ext cx="1318210" cy="659105"/>
        </a:xfrm>
        <a:prstGeom prst="rect">
          <a:avLst/>
        </a:prstGeom>
        <a:solidFill>
          <a:schemeClr val="accent2">
            <a:tint val="99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Any time in </a:t>
          </a:r>
          <a:r>
            <a:rPr lang="en-US" sz="1500" kern="1200" dirty="0" err="1"/>
            <a:t>preg</a:t>
          </a:r>
          <a:r>
            <a:rPr lang="en-US" sz="1500" kern="1200" dirty="0"/>
            <a:t>.</a:t>
          </a:r>
        </a:p>
      </dsp:txBody>
      <dsp:txXfrm>
        <a:off x="5154506" y="1872146"/>
        <a:ext cx="1318210" cy="659105"/>
      </dsp:txXfrm>
    </dsp:sp>
    <dsp:sp modelId="{C593533D-E5E3-4CA0-BAC4-C562D6434DC6}">
      <dsp:nvSpPr>
        <dsp:cNvPr id="0" name=""/>
        <dsp:cNvSpPr/>
      </dsp:nvSpPr>
      <dsp:spPr>
        <a:xfrm>
          <a:off x="4356988" y="2808076"/>
          <a:ext cx="1318210" cy="659105"/>
        </a:xfrm>
        <a:prstGeom prst="rect">
          <a:avLst/>
        </a:prstGeom>
        <a:solidFill>
          <a:schemeClr val="accent2">
            <a:tint val="7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Fibroid-Red degeneration</a:t>
          </a:r>
        </a:p>
      </dsp:txBody>
      <dsp:txXfrm>
        <a:off x="4356988" y="2808076"/>
        <a:ext cx="1318210" cy="659105"/>
      </dsp:txXfrm>
    </dsp:sp>
    <dsp:sp modelId="{47FD7D69-0853-4ECE-A5B0-62C06E1064CA}">
      <dsp:nvSpPr>
        <dsp:cNvPr id="0" name=""/>
        <dsp:cNvSpPr/>
      </dsp:nvSpPr>
      <dsp:spPr>
        <a:xfrm>
          <a:off x="5952023" y="2808076"/>
          <a:ext cx="1318210" cy="659105"/>
        </a:xfrm>
        <a:prstGeom prst="rect">
          <a:avLst/>
        </a:prstGeom>
        <a:solidFill>
          <a:schemeClr val="accent2">
            <a:tint val="7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Bleeding Ovarian Cyst</a:t>
          </a:r>
        </a:p>
      </dsp:txBody>
      <dsp:txXfrm>
        <a:off x="5952023" y="2808076"/>
        <a:ext cx="1318210" cy="659105"/>
      </dsp:txXfrm>
    </dsp:sp>
    <dsp:sp modelId="{2255C9A7-8454-4F00-90FD-E60AAE97A553}">
      <dsp:nvSpPr>
        <dsp:cNvPr id="0" name=""/>
        <dsp:cNvSpPr/>
      </dsp:nvSpPr>
      <dsp:spPr>
        <a:xfrm>
          <a:off x="4356988" y="3744006"/>
          <a:ext cx="1318210" cy="659105"/>
        </a:xfrm>
        <a:prstGeom prst="rect">
          <a:avLst/>
        </a:prstGeom>
        <a:solidFill>
          <a:schemeClr val="accent2">
            <a:tint val="7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Adnexal</a:t>
          </a:r>
        </a:p>
        <a:p>
          <a:pPr marL="0" lvl="0" indent="0" algn="ctr" defTabSz="666750">
            <a:lnSpc>
              <a:spcPct val="90000"/>
            </a:lnSpc>
            <a:spcBef>
              <a:spcPct val="0"/>
            </a:spcBef>
            <a:spcAft>
              <a:spcPct val="35000"/>
            </a:spcAft>
            <a:buNone/>
          </a:pPr>
          <a:r>
            <a:rPr lang="en-US" sz="1500" kern="1200" dirty="0"/>
            <a:t> Torsion</a:t>
          </a:r>
        </a:p>
      </dsp:txBody>
      <dsp:txXfrm>
        <a:off x="4356988" y="3744006"/>
        <a:ext cx="1318210" cy="659105"/>
      </dsp:txXfrm>
    </dsp:sp>
    <dsp:sp modelId="{9C852BD4-CEDA-46D0-8B1A-6E7816A927DB}">
      <dsp:nvSpPr>
        <dsp:cNvPr id="0" name=""/>
        <dsp:cNvSpPr/>
      </dsp:nvSpPr>
      <dsp:spPr>
        <a:xfrm>
          <a:off x="5952023" y="3744006"/>
          <a:ext cx="1318210" cy="659105"/>
        </a:xfrm>
        <a:prstGeom prst="rect">
          <a:avLst/>
        </a:prstGeom>
        <a:solidFill>
          <a:schemeClr val="accent2">
            <a:tint val="7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Uterine Rupture</a:t>
          </a:r>
        </a:p>
      </dsp:txBody>
      <dsp:txXfrm>
        <a:off x="5952023" y="3744006"/>
        <a:ext cx="1318210" cy="659105"/>
      </dsp:txXfrm>
    </dsp:sp>
    <dsp:sp modelId="{49B9CB89-8ED8-4B90-9082-D3955EB1B6F1}">
      <dsp:nvSpPr>
        <dsp:cNvPr id="0" name=""/>
        <dsp:cNvSpPr/>
      </dsp:nvSpPr>
      <dsp:spPr>
        <a:xfrm>
          <a:off x="6042663" y="4725493"/>
          <a:ext cx="1318210" cy="659105"/>
        </a:xfrm>
        <a:prstGeom prst="rect">
          <a:avLst/>
        </a:prstGeom>
        <a:solidFill>
          <a:schemeClr val="accent2">
            <a:tint val="7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PID</a:t>
          </a:r>
          <a:r>
            <a:rPr lang="en-GB" sz="1500" kern="1200" dirty="0"/>
            <a:t> </a:t>
          </a:r>
        </a:p>
        <a:p>
          <a:pPr marL="0" lvl="0" indent="0" algn="ctr" defTabSz="666750">
            <a:lnSpc>
              <a:spcPct val="90000"/>
            </a:lnSpc>
            <a:spcBef>
              <a:spcPct val="0"/>
            </a:spcBef>
            <a:spcAft>
              <a:spcPct val="35000"/>
            </a:spcAft>
            <a:buNone/>
          </a:pPr>
          <a:r>
            <a:rPr lang="en-GB" sz="1500" kern="1200" dirty="0"/>
            <a:t>(Very rare)</a:t>
          </a:r>
          <a:endParaRPr lang="en-US" sz="1500" kern="1200" dirty="0"/>
        </a:p>
      </dsp:txBody>
      <dsp:txXfrm>
        <a:off x="6042663" y="4725493"/>
        <a:ext cx="1318210" cy="659105"/>
      </dsp:txXfrm>
    </dsp:sp>
    <dsp:sp modelId="{54CFE164-35CC-4FCE-A7E5-10089203704C}">
      <dsp:nvSpPr>
        <dsp:cNvPr id="0" name=""/>
        <dsp:cNvSpPr/>
      </dsp:nvSpPr>
      <dsp:spPr>
        <a:xfrm>
          <a:off x="8344576" y="936217"/>
          <a:ext cx="1318210" cy="659105"/>
        </a:xfrm>
        <a:prstGeom prst="rect">
          <a:avLst/>
        </a:prstGeom>
        <a:solidFill>
          <a:schemeClr val="accent2">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err="1"/>
            <a:t>Non-Obst</a:t>
          </a:r>
          <a:r>
            <a:rPr lang="en-GB" sz="1500" kern="1200" dirty="0" err="1"/>
            <a:t>etrical</a:t>
          </a:r>
          <a:r>
            <a:rPr lang="en-GB" sz="1500" kern="1200" dirty="0"/>
            <a:t> (Medical-Surgical)</a:t>
          </a:r>
          <a:endParaRPr lang="en-US" sz="1500" kern="1200" dirty="0"/>
        </a:p>
      </dsp:txBody>
      <dsp:txXfrm>
        <a:off x="8344576" y="936217"/>
        <a:ext cx="1318210" cy="659105"/>
      </dsp:txXfrm>
    </dsp:sp>
    <dsp:sp modelId="{8C608CAE-124A-4F43-A8FB-E1B99DD86312}">
      <dsp:nvSpPr>
        <dsp:cNvPr id="0" name=""/>
        <dsp:cNvSpPr/>
      </dsp:nvSpPr>
      <dsp:spPr>
        <a:xfrm>
          <a:off x="9187176" y="4687911"/>
          <a:ext cx="1318210" cy="659105"/>
        </a:xfrm>
        <a:prstGeom prst="rect">
          <a:avLst/>
        </a:prstGeom>
        <a:solidFill>
          <a:schemeClr val="accent2">
            <a:tint val="99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 Intestinal Obstruction</a:t>
          </a:r>
        </a:p>
      </dsp:txBody>
      <dsp:txXfrm>
        <a:off x="9187176" y="4687911"/>
        <a:ext cx="1318210" cy="659105"/>
      </dsp:txXfrm>
    </dsp:sp>
    <dsp:sp modelId="{6BA20F71-D655-442E-A63E-80191BDD7389}">
      <dsp:nvSpPr>
        <dsp:cNvPr id="0" name=""/>
        <dsp:cNvSpPr/>
      </dsp:nvSpPr>
      <dsp:spPr>
        <a:xfrm>
          <a:off x="9142093" y="1872146"/>
          <a:ext cx="1318210" cy="659105"/>
        </a:xfrm>
        <a:prstGeom prst="rect">
          <a:avLst/>
        </a:prstGeom>
        <a:solidFill>
          <a:schemeClr val="accent2">
            <a:tint val="99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err="1"/>
            <a:t>Cholecystitis</a:t>
          </a:r>
          <a:endParaRPr lang="en-US" sz="1500" kern="1200" dirty="0"/>
        </a:p>
      </dsp:txBody>
      <dsp:txXfrm>
        <a:off x="9142093" y="1872146"/>
        <a:ext cx="1318210" cy="659105"/>
      </dsp:txXfrm>
    </dsp:sp>
    <dsp:sp modelId="{EE2245F5-A5A1-4BCF-A759-04C1224447B6}">
      <dsp:nvSpPr>
        <dsp:cNvPr id="0" name=""/>
        <dsp:cNvSpPr/>
      </dsp:nvSpPr>
      <dsp:spPr>
        <a:xfrm>
          <a:off x="7547058" y="2808076"/>
          <a:ext cx="1318210" cy="659105"/>
        </a:xfrm>
        <a:prstGeom prst="rect">
          <a:avLst/>
        </a:prstGeom>
        <a:solidFill>
          <a:schemeClr val="accent2">
            <a:tint val="99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Appendicitis</a:t>
          </a:r>
        </a:p>
      </dsp:txBody>
      <dsp:txXfrm>
        <a:off x="7547058" y="2808076"/>
        <a:ext cx="1318210" cy="659105"/>
      </dsp:txXfrm>
    </dsp:sp>
    <dsp:sp modelId="{7420472D-F629-4519-BD05-DC81F45E3233}">
      <dsp:nvSpPr>
        <dsp:cNvPr id="0" name=""/>
        <dsp:cNvSpPr/>
      </dsp:nvSpPr>
      <dsp:spPr>
        <a:xfrm>
          <a:off x="9142093" y="2808076"/>
          <a:ext cx="1318210" cy="659105"/>
        </a:xfrm>
        <a:prstGeom prst="rect">
          <a:avLst/>
        </a:prstGeom>
        <a:solidFill>
          <a:schemeClr val="accent2">
            <a:tint val="99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Pancreatitis</a:t>
          </a:r>
        </a:p>
      </dsp:txBody>
      <dsp:txXfrm>
        <a:off x="9142093" y="2808076"/>
        <a:ext cx="1318210" cy="659105"/>
      </dsp:txXfrm>
    </dsp:sp>
    <dsp:sp modelId="{3E29FD73-DC92-4C5B-AF75-927B99DD9DD9}">
      <dsp:nvSpPr>
        <dsp:cNvPr id="0" name=""/>
        <dsp:cNvSpPr/>
      </dsp:nvSpPr>
      <dsp:spPr>
        <a:xfrm>
          <a:off x="7547058" y="3744006"/>
          <a:ext cx="1318210" cy="659105"/>
        </a:xfrm>
        <a:prstGeom prst="rect">
          <a:avLst/>
        </a:prstGeom>
        <a:solidFill>
          <a:schemeClr val="accent2">
            <a:tint val="99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GER</a:t>
          </a:r>
        </a:p>
      </dsp:txBody>
      <dsp:txXfrm>
        <a:off x="7547058" y="3744006"/>
        <a:ext cx="1318210" cy="659105"/>
      </dsp:txXfrm>
    </dsp:sp>
    <dsp:sp modelId="{6DE5517A-C6E5-4D07-9044-E0AFE74421E6}">
      <dsp:nvSpPr>
        <dsp:cNvPr id="0" name=""/>
        <dsp:cNvSpPr/>
      </dsp:nvSpPr>
      <dsp:spPr>
        <a:xfrm>
          <a:off x="9142093" y="3744006"/>
          <a:ext cx="1318210" cy="659105"/>
        </a:xfrm>
        <a:prstGeom prst="rect">
          <a:avLst/>
        </a:prstGeom>
        <a:solidFill>
          <a:schemeClr val="accent2">
            <a:tint val="99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Diverticulitis </a:t>
          </a:r>
        </a:p>
      </dsp:txBody>
      <dsp:txXfrm>
        <a:off x="9142093" y="3744006"/>
        <a:ext cx="1318210" cy="659105"/>
      </dsp:txXfrm>
    </dsp:sp>
    <dsp:sp modelId="{BB97A75D-F861-42A9-8B4D-BC95E52CA6D2}">
      <dsp:nvSpPr>
        <dsp:cNvPr id="0" name=""/>
        <dsp:cNvSpPr/>
      </dsp:nvSpPr>
      <dsp:spPr>
        <a:xfrm>
          <a:off x="7547058" y="4679935"/>
          <a:ext cx="1318210" cy="659105"/>
        </a:xfrm>
        <a:prstGeom prst="rect">
          <a:avLst/>
        </a:prstGeom>
        <a:solidFill>
          <a:schemeClr val="accent2">
            <a:tint val="99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Lower Lobe Pneumonia</a:t>
          </a:r>
        </a:p>
      </dsp:txBody>
      <dsp:txXfrm>
        <a:off x="7547058" y="4679935"/>
        <a:ext cx="1318210" cy="659105"/>
      </dsp:txXfrm>
    </dsp:sp>
    <dsp:sp modelId="{5ABA43FD-E036-4FB7-97C2-46549AAD7206}">
      <dsp:nvSpPr>
        <dsp:cNvPr id="0" name=""/>
        <dsp:cNvSpPr/>
      </dsp:nvSpPr>
      <dsp:spPr>
        <a:xfrm>
          <a:off x="7531002" y="1878678"/>
          <a:ext cx="1318210" cy="659105"/>
        </a:xfrm>
        <a:prstGeom prst="rect">
          <a:avLst/>
        </a:prstGeom>
        <a:solidFill>
          <a:schemeClr val="accent2">
            <a:tint val="99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UTI</a:t>
          </a:r>
        </a:p>
      </dsp:txBody>
      <dsp:txXfrm>
        <a:off x="7531002" y="1878678"/>
        <a:ext cx="1318210" cy="6591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06F05-8FE3-4567-8180-D13A57826843}">
      <dsp:nvSpPr>
        <dsp:cNvPr id="0" name=""/>
        <dsp:cNvSpPr/>
      </dsp:nvSpPr>
      <dsp:spPr>
        <a:xfrm>
          <a:off x="4385" y="834100"/>
          <a:ext cx="2638138" cy="3165766"/>
        </a:xfrm>
        <a:prstGeom prst="roundRect">
          <a:avLst>
            <a:gd name="adj" fmla="val 5000"/>
          </a:avLst>
        </a:prstGeom>
        <a:solidFill>
          <a:schemeClr val="accent1">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marL="0" lvl="0" indent="0" algn="r" defTabSz="1022350">
            <a:lnSpc>
              <a:spcPct val="90000"/>
            </a:lnSpc>
            <a:spcBef>
              <a:spcPct val="0"/>
            </a:spcBef>
            <a:spcAft>
              <a:spcPct val="35000"/>
            </a:spcAft>
            <a:buNone/>
          </a:pPr>
          <a:endParaRPr lang="en-US" sz="2300" kern="1200" dirty="0"/>
        </a:p>
      </dsp:txBody>
      <dsp:txXfrm rot="16200000">
        <a:off x="-1029764" y="1868251"/>
        <a:ext cx="2595928" cy="527627"/>
      </dsp:txXfrm>
    </dsp:sp>
    <dsp:sp modelId="{2D4D6256-AE85-4E66-A1F8-151FF965DDE3}">
      <dsp:nvSpPr>
        <dsp:cNvPr id="0" name=""/>
        <dsp:cNvSpPr/>
      </dsp:nvSpPr>
      <dsp:spPr>
        <a:xfrm>
          <a:off x="532013" y="834100"/>
          <a:ext cx="1965413" cy="3165766"/>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r>
            <a:rPr lang="en-US" sz="2000" kern="1200" dirty="0"/>
            <a:t>Physiological changes in pregnancy result in the slowing of gut </a:t>
          </a:r>
          <a:r>
            <a:rPr lang="en-US" sz="2000" kern="1200"/>
            <a:t>peristalsis. </a:t>
          </a:r>
          <a:endParaRPr lang="en-US" sz="2000" kern="1200" dirty="0"/>
        </a:p>
      </dsp:txBody>
      <dsp:txXfrm>
        <a:off x="532013" y="834100"/>
        <a:ext cx="1965413" cy="3165766"/>
      </dsp:txXfrm>
    </dsp:sp>
    <dsp:sp modelId="{CB7BA413-EF79-4AC3-807A-BBE00BE33432}">
      <dsp:nvSpPr>
        <dsp:cNvPr id="0" name=""/>
        <dsp:cNvSpPr/>
      </dsp:nvSpPr>
      <dsp:spPr>
        <a:xfrm>
          <a:off x="2734859" y="834100"/>
          <a:ext cx="2638138" cy="3165766"/>
        </a:xfrm>
        <a:prstGeom prst="roundRect">
          <a:avLst>
            <a:gd name="adj" fmla="val 5000"/>
          </a:avLst>
        </a:prstGeom>
        <a:solidFill>
          <a:schemeClr val="accent1">
            <a:shade val="80000"/>
            <a:hueOff val="173207"/>
            <a:satOff val="-18466"/>
            <a:lumOff val="1465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marL="0" lvl="0" indent="0" algn="r" defTabSz="1022350">
            <a:lnSpc>
              <a:spcPct val="90000"/>
            </a:lnSpc>
            <a:spcBef>
              <a:spcPct val="0"/>
            </a:spcBef>
            <a:spcAft>
              <a:spcPct val="35000"/>
            </a:spcAft>
            <a:buNone/>
          </a:pPr>
          <a:endParaRPr lang="en-US" sz="2300" kern="1200" dirty="0"/>
        </a:p>
      </dsp:txBody>
      <dsp:txXfrm rot="16200000">
        <a:off x="1700708" y="1868251"/>
        <a:ext cx="2595928" cy="527627"/>
      </dsp:txXfrm>
    </dsp:sp>
    <dsp:sp modelId="{6DAD29EC-C577-49DA-919D-E1169310BDAD}">
      <dsp:nvSpPr>
        <dsp:cNvPr id="0" name=""/>
        <dsp:cNvSpPr/>
      </dsp:nvSpPr>
      <dsp:spPr>
        <a:xfrm rot="5400000">
          <a:off x="2515273" y="3351967"/>
          <a:ext cx="465553" cy="395720"/>
        </a:xfrm>
        <a:prstGeom prst="flowChartExtract">
          <a:avLst/>
        </a:prstGeom>
        <a:solidFill>
          <a:schemeClr val="lt1">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5E3348-A8D8-47BE-A68F-A22BE9B45F78}">
      <dsp:nvSpPr>
        <dsp:cNvPr id="0" name=""/>
        <dsp:cNvSpPr/>
      </dsp:nvSpPr>
      <dsp:spPr>
        <a:xfrm>
          <a:off x="3262486" y="834100"/>
          <a:ext cx="1965413" cy="3165766"/>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n-US" sz="1600" kern="1200" dirty="0"/>
            <a:t>It is due to a combination of factors, including the effects of the hormonal changes of pregnancy on the gastrointestinal tract, mechanical effects of the enlarging uterus, reduced physical activity, intake of iron supplements or vitamins with iron, and changes in diet</a:t>
          </a:r>
        </a:p>
      </dsp:txBody>
      <dsp:txXfrm>
        <a:off x="3262486" y="834100"/>
        <a:ext cx="1965413" cy="3165766"/>
      </dsp:txXfrm>
    </dsp:sp>
    <dsp:sp modelId="{4B7FB271-62C3-4CD9-ACBF-0AD12DEB5545}">
      <dsp:nvSpPr>
        <dsp:cNvPr id="0" name=""/>
        <dsp:cNvSpPr/>
      </dsp:nvSpPr>
      <dsp:spPr>
        <a:xfrm>
          <a:off x="5465332" y="834100"/>
          <a:ext cx="2638138" cy="3165766"/>
        </a:xfrm>
        <a:prstGeom prst="roundRect">
          <a:avLst>
            <a:gd name="adj" fmla="val 5000"/>
          </a:avLst>
        </a:prstGeom>
        <a:solidFill>
          <a:schemeClr val="accent1">
            <a:shade val="80000"/>
            <a:hueOff val="346414"/>
            <a:satOff val="-36931"/>
            <a:lumOff val="2930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marL="0" lvl="0" indent="0" algn="r" defTabSz="1022350">
            <a:lnSpc>
              <a:spcPct val="90000"/>
            </a:lnSpc>
            <a:spcBef>
              <a:spcPct val="0"/>
            </a:spcBef>
            <a:spcAft>
              <a:spcPct val="35000"/>
            </a:spcAft>
            <a:buNone/>
          </a:pPr>
          <a:r>
            <a:rPr lang="en-US" sz="2300" kern="1200" dirty="0"/>
            <a:t>Signs and Symptoms</a:t>
          </a:r>
        </a:p>
      </dsp:txBody>
      <dsp:txXfrm rot="16200000">
        <a:off x="4431182" y="1868251"/>
        <a:ext cx="2595928" cy="527627"/>
      </dsp:txXfrm>
    </dsp:sp>
    <dsp:sp modelId="{2C4B61D6-72B8-4FE7-8E4C-4B8160D1F14A}">
      <dsp:nvSpPr>
        <dsp:cNvPr id="0" name=""/>
        <dsp:cNvSpPr/>
      </dsp:nvSpPr>
      <dsp:spPr>
        <a:xfrm rot="5400000">
          <a:off x="5245746" y="3351967"/>
          <a:ext cx="465553" cy="395720"/>
        </a:xfrm>
        <a:prstGeom prst="flowChartExtract">
          <a:avLst/>
        </a:prstGeom>
        <a:solidFill>
          <a:schemeClr val="lt1">
            <a:hueOff val="0"/>
            <a:satOff val="0"/>
            <a:lumOff val="0"/>
            <a:alphaOff val="0"/>
          </a:schemeClr>
        </a:solidFill>
        <a:ln w="22225" cap="rnd" cmpd="sng" algn="ctr">
          <a:solidFill>
            <a:schemeClr val="accent1">
              <a:shade val="80000"/>
              <a:hueOff val="259810"/>
              <a:satOff val="-27698"/>
              <a:lumOff val="21977"/>
              <a:alphaOff val="0"/>
            </a:schemeClr>
          </a:solidFill>
          <a:prstDash val="solid"/>
        </a:ln>
        <a:effectLst/>
      </dsp:spPr>
      <dsp:style>
        <a:lnRef idx="2">
          <a:scrgbClr r="0" g="0" b="0"/>
        </a:lnRef>
        <a:fillRef idx="1">
          <a:scrgbClr r="0" g="0" b="0"/>
        </a:fillRef>
        <a:effectRef idx="0">
          <a:scrgbClr r="0" g="0" b="0"/>
        </a:effectRef>
        <a:fontRef idx="minor"/>
      </dsp:style>
    </dsp:sp>
    <dsp:sp modelId="{E53C8552-5D97-4D67-8125-B56D2CFCBA10}">
      <dsp:nvSpPr>
        <dsp:cNvPr id="0" name=""/>
        <dsp:cNvSpPr/>
      </dsp:nvSpPr>
      <dsp:spPr>
        <a:xfrm>
          <a:off x="5992960" y="834100"/>
          <a:ext cx="1965413" cy="3165766"/>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r>
            <a:rPr lang="en-US" sz="2000" kern="1200" dirty="0"/>
            <a:t>Varied but colicky lower abdominal pain (L&gt;R) is the most common</a:t>
          </a:r>
        </a:p>
      </dsp:txBody>
      <dsp:txXfrm>
        <a:off x="5992960" y="834100"/>
        <a:ext cx="1965413" cy="3165766"/>
      </dsp:txXfrm>
    </dsp:sp>
    <dsp:sp modelId="{83C1D518-4C60-4B4F-B574-F10CC38E3289}">
      <dsp:nvSpPr>
        <dsp:cNvPr id="0" name=""/>
        <dsp:cNvSpPr/>
      </dsp:nvSpPr>
      <dsp:spPr>
        <a:xfrm>
          <a:off x="8195805" y="834100"/>
          <a:ext cx="2638138" cy="3165766"/>
        </a:xfrm>
        <a:prstGeom prst="roundRect">
          <a:avLst>
            <a:gd name="adj" fmla="val 5000"/>
          </a:avLst>
        </a:prstGeom>
        <a:solidFill>
          <a:schemeClr val="accent1">
            <a:shade val="80000"/>
            <a:hueOff val="519620"/>
            <a:satOff val="-55397"/>
            <a:lumOff val="43953"/>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marL="0" lvl="0" indent="0" algn="ctr" defTabSz="1022350">
            <a:lnSpc>
              <a:spcPct val="90000"/>
            </a:lnSpc>
            <a:spcBef>
              <a:spcPct val="0"/>
            </a:spcBef>
            <a:spcAft>
              <a:spcPct val="35000"/>
            </a:spcAft>
            <a:buNone/>
          </a:pPr>
          <a:r>
            <a:rPr lang="en-US" sz="2300" kern="1200" dirty="0"/>
            <a:t>Management             </a:t>
          </a:r>
        </a:p>
      </dsp:txBody>
      <dsp:txXfrm rot="16200000">
        <a:off x="7161655" y="1868251"/>
        <a:ext cx="2595928" cy="527627"/>
      </dsp:txXfrm>
    </dsp:sp>
    <dsp:sp modelId="{E20BCF7B-4370-4898-A252-7E11D4F624DF}">
      <dsp:nvSpPr>
        <dsp:cNvPr id="0" name=""/>
        <dsp:cNvSpPr/>
      </dsp:nvSpPr>
      <dsp:spPr>
        <a:xfrm rot="5400000">
          <a:off x="7976219" y="3351967"/>
          <a:ext cx="465553" cy="395720"/>
        </a:xfrm>
        <a:prstGeom prst="flowChartExtract">
          <a:avLst/>
        </a:prstGeom>
        <a:solidFill>
          <a:schemeClr val="lt1">
            <a:hueOff val="0"/>
            <a:satOff val="0"/>
            <a:lumOff val="0"/>
            <a:alphaOff val="0"/>
          </a:schemeClr>
        </a:solidFill>
        <a:ln w="22225" cap="rnd" cmpd="sng" algn="ctr">
          <a:solidFill>
            <a:schemeClr val="accent1">
              <a:shade val="80000"/>
              <a:hueOff val="519620"/>
              <a:satOff val="-55397"/>
              <a:lumOff val="43953"/>
              <a:alphaOff val="0"/>
            </a:schemeClr>
          </a:solidFill>
          <a:prstDash val="solid"/>
        </a:ln>
        <a:effectLst/>
      </dsp:spPr>
      <dsp:style>
        <a:lnRef idx="2">
          <a:scrgbClr r="0" g="0" b="0"/>
        </a:lnRef>
        <a:fillRef idx="1">
          <a:scrgbClr r="0" g="0" b="0"/>
        </a:fillRef>
        <a:effectRef idx="0">
          <a:scrgbClr r="0" g="0" b="0"/>
        </a:effectRef>
        <a:fontRef idx="minor"/>
      </dsp:style>
    </dsp:sp>
    <dsp:sp modelId="{54E5B364-6D0B-4FA4-89B5-8D9E83D59352}">
      <dsp:nvSpPr>
        <dsp:cNvPr id="0" name=""/>
        <dsp:cNvSpPr/>
      </dsp:nvSpPr>
      <dsp:spPr>
        <a:xfrm>
          <a:off x="8723433" y="834100"/>
          <a:ext cx="1965413" cy="3165766"/>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r>
            <a:rPr lang="en-US" sz="2000" kern="1200" dirty="0"/>
            <a:t>• High-</a:t>
          </a:r>
          <a:r>
            <a:rPr lang="en-US" sz="2000" kern="1200" dirty="0" err="1"/>
            <a:t>fibre</a:t>
          </a:r>
          <a:r>
            <a:rPr lang="en-US" sz="2000" kern="1200" dirty="0"/>
            <a:t> diet.</a:t>
          </a:r>
        </a:p>
        <a:p>
          <a:pPr marL="0" lvl="0" indent="0" algn="l" defTabSz="889000">
            <a:lnSpc>
              <a:spcPct val="90000"/>
            </a:lnSpc>
            <a:spcBef>
              <a:spcPct val="0"/>
            </a:spcBef>
            <a:spcAft>
              <a:spcPct val="35000"/>
            </a:spcAft>
            <a:buNone/>
          </a:pPr>
          <a:r>
            <a:rPr lang="en-US" sz="2000" kern="1200" dirty="0"/>
            <a:t> • Osmotic laxatives. </a:t>
          </a:r>
        </a:p>
        <a:p>
          <a:pPr marL="0" lvl="0" indent="0" algn="l" defTabSz="889000">
            <a:lnSpc>
              <a:spcPct val="90000"/>
            </a:lnSpc>
            <a:spcBef>
              <a:spcPct val="0"/>
            </a:spcBef>
            <a:spcAft>
              <a:spcPct val="35000"/>
            </a:spcAft>
            <a:buNone/>
          </a:pPr>
          <a:r>
            <a:rPr lang="en-US" sz="2000" kern="1200" dirty="0"/>
            <a:t>• Glycerin suppositories. </a:t>
          </a:r>
        </a:p>
      </dsp:txBody>
      <dsp:txXfrm>
        <a:off x="8723433" y="834100"/>
        <a:ext cx="1965413" cy="31657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10DE3-2CF7-4A82-9629-5B43DAC1B78E}">
      <dsp:nvSpPr>
        <dsp:cNvPr id="0" name=""/>
        <dsp:cNvSpPr/>
      </dsp:nvSpPr>
      <dsp:spPr>
        <a:xfrm>
          <a:off x="2962438" y="2985789"/>
          <a:ext cx="1048077" cy="363795"/>
        </a:xfrm>
        <a:custGeom>
          <a:avLst/>
          <a:gdLst/>
          <a:ahLst/>
          <a:cxnLst/>
          <a:rect l="0" t="0" r="0" b="0"/>
          <a:pathLst>
            <a:path>
              <a:moveTo>
                <a:pt x="0" y="0"/>
              </a:moveTo>
              <a:lnTo>
                <a:pt x="0" y="181897"/>
              </a:lnTo>
              <a:lnTo>
                <a:pt x="1048077" y="181897"/>
              </a:lnTo>
              <a:lnTo>
                <a:pt x="1048077" y="363795"/>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2D8A0A-D3F5-448D-B31A-258D756CE5BB}">
      <dsp:nvSpPr>
        <dsp:cNvPr id="0" name=""/>
        <dsp:cNvSpPr/>
      </dsp:nvSpPr>
      <dsp:spPr>
        <a:xfrm>
          <a:off x="1914361" y="2985789"/>
          <a:ext cx="1048077" cy="363795"/>
        </a:xfrm>
        <a:custGeom>
          <a:avLst/>
          <a:gdLst/>
          <a:ahLst/>
          <a:cxnLst/>
          <a:rect l="0" t="0" r="0" b="0"/>
          <a:pathLst>
            <a:path>
              <a:moveTo>
                <a:pt x="1048077" y="0"/>
              </a:moveTo>
              <a:lnTo>
                <a:pt x="1048077" y="181897"/>
              </a:lnTo>
              <a:lnTo>
                <a:pt x="0" y="181897"/>
              </a:lnTo>
              <a:lnTo>
                <a:pt x="0" y="363795"/>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FA47FB-EF13-4A22-B3CB-DB01FBF6A31F}">
      <dsp:nvSpPr>
        <dsp:cNvPr id="0" name=""/>
        <dsp:cNvSpPr/>
      </dsp:nvSpPr>
      <dsp:spPr>
        <a:xfrm>
          <a:off x="1914361" y="1755814"/>
          <a:ext cx="1048077" cy="363795"/>
        </a:xfrm>
        <a:custGeom>
          <a:avLst/>
          <a:gdLst/>
          <a:ahLst/>
          <a:cxnLst/>
          <a:rect l="0" t="0" r="0" b="0"/>
          <a:pathLst>
            <a:path>
              <a:moveTo>
                <a:pt x="0" y="0"/>
              </a:moveTo>
              <a:lnTo>
                <a:pt x="0" y="181897"/>
              </a:lnTo>
              <a:lnTo>
                <a:pt x="1048077" y="181897"/>
              </a:lnTo>
              <a:lnTo>
                <a:pt x="1048077" y="363795"/>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A59843-9AAC-485C-AC6A-3B7716A0B561}">
      <dsp:nvSpPr>
        <dsp:cNvPr id="0" name=""/>
        <dsp:cNvSpPr/>
      </dsp:nvSpPr>
      <dsp:spPr>
        <a:xfrm>
          <a:off x="866283" y="1755814"/>
          <a:ext cx="1048077" cy="363795"/>
        </a:xfrm>
        <a:custGeom>
          <a:avLst/>
          <a:gdLst/>
          <a:ahLst/>
          <a:cxnLst/>
          <a:rect l="0" t="0" r="0" b="0"/>
          <a:pathLst>
            <a:path>
              <a:moveTo>
                <a:pt x="1048077" y="0"/>
              </a:moveTo>
              <a:lnTo>
                <a:pt x="1048077" y="181897"/>
              </a:lnTo>
              <a:lnTo>
                <a:pt x="0" y="181897"/>
              </a:lnTo>
              <a:lnTo>
                <a:pt x="0" y="363795"/>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A5DA59-2CE7-4003-B341-9E38E34E51AE}">
      <dsp:nvSpPr>
        <dsp:cNvPr id="0" name=""/>
        <dsp:cNvSpPr/>
      </dsp:nvSpPr>
      <dsp:spPr>
        <a:xfrm>
          <a:off x="1048181" y="889635"/>
          <a:ext cx="1732359" cy="866179"/>
        </a:xfrm>
        <a:prstGeom prst="rect">
          <a:avLst/>
        </a:prstGeom>
        <a:gradFill rotWithShape="0">
          <a:gsLst>
            <a:gs pos="0">
              <a:schemeClr val="accent1">
                <a:hueOff val="0"/>
                <a:satOff val="0"/>
                <a:lumOff val="0"/>
                <a:alphaOff val="0"/>
                <a:tint val="68000"/>
                <a:alpha val="90000"/>
                <a:lumMod val="100000"/>
              </a:schemeClr>
            </a:gs>
            <a:gs pos="100000">
              <a:schemeClr val="accent1">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sz="1900" b="0" i="0" u="none" strike="noStrike" kern="1200" cap="none" normalizeH="0" baseline="0" dirty="0">
              <a:ln/>
              <a:effectLst/>
              <a:latin typeface="Arial" panose="020B0604020202020204" pitchFamily="34" charset="0"/>
            </a:rPr>
            <a:t>Cholelithiasis</a:t>
          </a:r>
        </a:p>
      </dsp:txBody>
      <dsp:txXfrm>
        <a:off x="1048181" y="889635"/>
        <a:ext cx="1732359" cy="866179"/>
      </dsp:txXfrm>
    </dsp:sp>
    <dsp:sp modelId="{8A9FC744-0344-4E99-BB7E-7095AD84B8C0}">
      <dsp:nvSpPr>
        <dsp:cNvPr id="0" name=""/>
        <dsp:cNvSpPr/>
      </dsp:nvSpPr>
      <dsp:spPr>
        <a:xfrm>
          <a:off x="104" y="2119610"/>
          <a:ext cx="1732359" cy="866179"/>
        </a:xfrm>
        <a:prstGeom prst="rect">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sz="1900" b="0" i="0" u="none" strike="noStrike" kern="1200" cap="none" normalizeH="0" baseline="0">
              <a:ln/>
              <a:effectLst/>
              <a:latin typeface="Arial" panose="020B0604020202020204" pitchFamily="34" charset="0"/>
            </a:rPr>
            <a:t>Asymptomatic </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sz="1900" b="0" i="0" u="none" strike="noStrike" kern="1200" cap="none" normalizeH="0" baseline="0">
              <a:ln/>
              <a:effectLst/>
              <a:latin typeface="Arial" panose="020B0604020202020204" pitchFamily="34" charset="0"/>
            </a:rPr>
            <a:t>cholelithiasis</a:t>
          </a:r>
        </a:p>
      </dsp:txBody>
      <dsp:txXfrm>
        <a:off x="104" y="2119610"/>
        <a:ext cx="1732359" cy="866179"/>
      </dsp:txXfrm>
    </dsp:sp>
    <dsp:sp modelId="{1C4C4030-4A54-4195-AAD1-F8879A492DCE}">
      <dsp:nvSpPr>
        <dsp:cNvPr id="0" name=""/>
        <dsp:cNvSpPr/>
      </dsp:nvSpPr>
      <dsp:spPr>
        <a:xfrm>
          <a:off x="2096259" y="2119610"/>
          <a:ext cx="1732359" cy="866179"/>
        </a:xfrm>
        <a:prstGeom prst="rect">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sz="1900" b="0" i="0" u="none" strike="noStrike" kern="1200" cap="none" normalizeH="0" baseline="0">
              <a:ln/>
              <a:effectLst/>
              <a:latin typeface="Arial" panose="020B0604020202020204" pitchFamily="34" charset="0"/>
            </a:rPr>
            <a:t>Symptomatic</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sz="1900" b="0" i="0" u="none" strike="noStrike" kern="1200" cap="none" normalizeH="0" baseline="0">
              <a:ln/>
              <a:effectLst/>
              <a:latin typeface="Arial" panose="020B0604020202020204" pitchFamily="34" charset="0"/>
            </a:rPr>
            <a:t>cholelithiasis</a:t>
          </a:r>
        </a:p>
      </dsp:txBody>
      <dsp:txXfrm>
        <a:off x="2096259" y="2119610"/>
        <a:ext cx="1732359" cy="866179"/>
      </dsp:txXfrm>
    </dsp:sp>
    <dsp:sp modelId="{4EC3EBF3-0832-4306-ABC5-66E46D2C508A}">
      <dsp:nvSpPr>
        <dsp:cNvPr id="0" name=""/>
        <dsp:cNvSpPr/>
      </dsp:nvSpPr>
      <dsp:spPr>
        <a:xfrm>
          <a:off x="1048181" y="3349585"/>
          <a:ext cx="1732359" cy="866179"/>
        </a:xfrm>
        <a:prstGeom prst="rect">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sz="1900" b="0" i="0" u="none" strike="noStrike" kern="1200" cap="none" normalizeH="0" baseline="0">
              <a:ln/>
              <a:effectLst/>
              <a:latin typeface="Arial" panose="020B0604020202020204" pitchFamily="34" charset="0"/>
            </a:rPr>
            <a:t>Chronic </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sz="1900" b="0" i="0" u="none" strike="noStrike" kern="1200" cap="none" normalizeH="0" baseline="0">
              <a:ln/>
              <a:effectLst/>
              <a:latin typeface="Arial" panose="020B0604020202020204" pitchFamily="34" charset="0"/>
            </a:rPr>
            <a:t>calculous</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sz="1900" b="0" i="0" u="none" strike="noStrike" kern="1200" cap="none" normalizeH="0" baseline="0">
              <a:ln/>
              <a:effectLst/>
              <a:latin typeface="Arial" panose="020B0604020202020204" pitchFamily="34" charset="0"/>
            </a:rPr>
            <a:t>cholecystitis</a:t>
          </a:r>
        </a:p>
      </dsp:txBody>
      <dsp:txXfrm>
        <a:off x="1048181" y="3349585"/>
        <a:ext cx="1732359" cy="866179"/>
      </dsp:txXfrm>
    </dsp:sp>
    <dsp:sp modelId="{96CD9ED3-13C5-423E-8D67-AE052C5934FD}">
      <dsp:nvSpPr>
        <dsp:cNvPr id="0" name=""/>
        <dsp:cNvSpPr/>
      </dsp:nvSpPr>
      <dsp:spPr>
        <a:xfrm>
          <a:off x="3144336" y="3349585"/>
          <a:ext cx="1732359" cy="866179"/>
        </a:xfrm>
        <a:prstGeom prst="rect">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sz="1900" b="0" i="0" u="none" strike="noStrike" kern="1200" cap="none" normalizeH="0" baseline="0">
              <a:ln/>
              <a:effectLst/>
              <a:latin typeface="Arial" panose="020B0604020202020204" pitchFamily="34" charset="0"/>
            </a:rPr>
            <a:t>Acute </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sz="1900" b="0" i="0" u="none" strike="noStrike" kern="1200" cap="none" normalizeH="0" baseline="0">
              <a:ln/>
              <a:effectLst/>
              <a:latin typeface="Arial" panose="020B0604020202020204" pitchFamily="34" charset="0"/>
            </a:rPr>
            <a:t>calculous</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sz="1900" b="0" i="0" u="none" strike="noStrike" kern="1200" cap="none" normalizeH="0" baseline="0">
              <a:ln/>
              <a:effectLst/>
              <a:latin typeface="Arial" panose="020B0604020202020204" pitchFamily="34" charset="0"/>
            </a:rPr>
            <a:t>cholecystitis</a:t>
          </a:r>
        </a:p>
      </dsp:txBody>
      <dsp:txXfrm>
        <a:off x="3144336" y="3349585"/>
        <a:ext cx="1732359" cy="8661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8F043-F0F4-4F1B-8B27-04B7015E10CF}">
      <dsp:nvSpPr>
        <dsp:cNvPr id="0" name=""/>
        <dsp:cNvSpPr/>
      </dsp:nvSpPr>
      <dsp:spPr>
        <a:xfrm>
          <a:off x="0" y="461016"/>
          <a:ext cx="11029950" cy="87457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u="sng" kern="1200" dirty="0"/>
            <a:t>complications</a:t>
          </a:r>
          <a:endParaRPr lang="en-US" sz="2300" kern="1200" dirty="0"/>
        </a:p>
      </dsp:txBody>
      <dsp:txXfrm>
        <a:off x="42693" y="503709"/>
        <a:ext cx="10944564" cy="789189"/>
      </dsp:txXfrm>
    </dsp:sp>
    <dsp:sp modelId="{A7C0DF10-25D2-4AC0-AB25-77563BACA97E}">
      <dsp:nvSpPr>
        <dsp:cNvPr id="0" name=""/>
        <dsp:cNvSpPr/>
      </dsp:nvSpPr>
      <dsp:spPr>
        <a:xfrm>
          <a:off x="0" y="1401831"/>
          <a:ext cx="11029950" cy="87457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Acute pancreatitis in pregnancy carries an increased risk of preterm labor, prematurity, and death. The effects of the disease on the fetus are related</a:t>
          </a:r>
          <a:endParaRPr lang="en-US" sz="2300" kern="1200"/>
        </a:p>
      </dsp:txBody>
      <dsp:txXfrm>
        <a:off x="42693" y="1444524"/>
        <a:ext cx="10944564" cy="789189"/>
      </dsp:txXfrm>
    </dsp:sp>
    <dsp:sp modelId="{4BEDF88B-B26E-40E0-83F8-3B0F86799EB9}">
      <dsp:nvSpPr>
        <dsp:cNvPr id="0" name=""/>
        <dsp:cNvSpPr/>
      </dsp:nvSpPr>
      <dsp:spPr>
        <a:xfrm>
          <a:off x="0" y="2342646"/>
          <a:ext cx="11029950" cy="87457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The consequence of the severe course of acute pancreatitis accompanied by SIRS may be the disruption of the functioning of the placenta, which may result in the death of the child </a:t>
          </a:r>
          <a:endParaRPr lang="en-US" sz="2300" kern="1200"/>
        </a:p>
      </dsp:txBody>
      <dsp:txXfrm>
        <a:off x="42693" y="2385339"/>
        <a:ext cx="10944564" cy="78918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2">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9/27/2024</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9/27/2024</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9/27/2024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9/27/2024</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9/27/2024</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pro.uptodatefree.ir/Show/8489" TargetMode="External"/><Relationship Id="rId2" Type="http://schemas.openxmlformats.org/officeDocument/2006/relationships/hyperlink" Target="https://pro.uptodatefree.ir/Show/8737"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Abdominal pain during pregnancy</a:t>
            </a:r>
          </a:p>
        </p:txBody>
      </p:sp>
      <p:sp>
        <p:nvSpPr>
          <p:cNvPr id="3" name="Subtitle 2"/>
          <p:cNvSpPr>
            <a:spLocks noGrp="1"/>
          </p:cNvSpPr>
          <p:nvPr>
            <p:ph type="subTitle" idx="1"/>
          </p:nvPr>
        </p:nvSpPr>
        <p:spPr/>
        <p:txBody>
          <a:bodyPr/>
          <a:lstStyle/>
          <a:p>
            <a:r>
              <a:rPr lang="en-US" dirty="0"/>
              <a:t>Approach to diagnosis and management</a:t>
            </a:r>
          </a:p>
        </p:txBody>
      </p:sp>
      <p:sp>
        <p:nvSpPr>
          <p:cNvPr id="6" name="TextBox 5">
            <a:extLst>
              <a:ext uri="{FF2B5EF4-FFF2-40B4-BE49-F238E27FC236}">
                <a16:creationId xmlns:a16="http://schemas.microsoft.com/office/drawing/2014/main" xmlns="" id="{E13CEDCD-E393-A2AD-026C-4047612BED58}"/>
              </a:ext>
            </a:extLst>
          </p:cNvPr>
          <p:cNvSpPr txBox="1"/>
          <p:nvPr/>
        </p:nvSpPr>
        <p:spPr>
          <a:xfrm>
            <a:off x="711198" y="3207884"/>
            <a:ext cx="7704667" cy="3354765"/>
          </a:xfrm>
          <a:prstGeom prst="rect">
            <a:avLst/>
          </a:prstGeom>
          <a:noFill/>
        </p:spPr>
        <p:txBody>
          <a:bodyPr wrap="square">
            <a:spAutoFit/>
          </a:bodyPr>
          <a:lstStyle/>
          <a:p>
            <a:pPr rtl="0">
              <a:spcBef>
                <a:spcPts val="0"/>
              </a:spcBef>
              <a:spcAft>
                <a:spcPts val="0"/>
              </a:spcAft>
            </a:pPr>
            <a:r>
              <a:rPr lang="en-US" sz="2000" b="1" i="0" u="none" strike="noStrike" dirty="0">
                <a:solidFill>
                  <a:srgbClr val="FFFFFF"/>
                </a:solidFill>
                <a:effectLst/>
                <a:latin typeface="Gill Sans"/>
              </a:rPr>
              <a:t>Supervised by :</a:t>
            </a:r>
            <a:endParaRPr lang="en-US" b="1" dirty="0">
              <a:effectLst/>
            </a:endParaRPr>
          </a:p>
          <a:p>
            <a:pPr rtl="0">
              <a:spcBef>
                <a:spcPts val="0"/>
              </a:spcBef>
              <a:spcAft>
                <a:spcPts val="0"/>
              </a:spcAft>
            </a:pPr>
            <a:r>
              <a:rPr lang="en-US" sz="2000" b="0" i="0" u="none" strike="noStrike" dirty="0">
                <a:solidFill>
                  <a:srgbClr val="FFFFFF"/>
                </a:solidFill>
                <a:effectLst/>
                <a:latin typeface="Gill Sans"/>
              </a:rPr>
              <a:t>Dr. Omar Abu -Azzam</a:t>
            </a:r>
            <a:endParaRPr lang="en-US" b="0" dirty="0">
              <a:effectLst/>
            </a:endParaRPr>
          </a:p>
          <a:p>
            <a:pPr rtl="0">
              <a:spcBef>
                <a:spcPts val="0"/>
              </a:spcBef>
              <a:spcAft>
                <a:spcPts val="0"/>
              </a:spcAft>
            </a:pPr>
            <a:r>
              <a:rPr lang="en-US" b="0" dirty="0">
                <a:effectLst/>
              </a:rPr>
              <a:t/>
            </a:r>
            <a:br>
              <a:rPr lang="en-US" b="0" dirty="0">
                <a:effectLst/>
              </a:rPr>
            </a:br>
            <a:r>
              <a:rPr lang="en-US" b="0" dirty="0">
                <a:effectLst/>
              </a:rPr>
              <a:t/>
            </a:r>
            <a:br>
              <a:rPr lang="en-US" b="0" dirty="0">
                <a:effectLst/>
              </a:rPr>
            </a:br>
            <a:r>
              <a:rPr lang="en-US" sz="2000" b="1" i="0" u="none" strike="noStrike" dirty="0">
                <a:solidFill>
                  <a:srgbClr val="FFFFFF"/>
                </a:solidFill>
                <a:effectLst/>
                <a:latin typeface="Gill Sans"/>
              </a:rPr>
              <a:t>Students Names:</a:t>
            </a:r>
            <a:endParaRPr lang="en-US" b="1" dirty="0">
              <a:effectLst/>
            </a:endParaRPr>
          </a:p>
          <a:p>
            <a:pPr rtl="0">
              <a:spcBef>
                <a:spcPts val="0"/>
              </a:spcBef>
              <a:spcAft>
                <a:spcPts val="0"/>
              </a:spcAft>
            </a:pPr>
            <a:r>
              <a:rPr lang="en-US" sz="2000" b="0" i="0" u="none" strike="noStrike" dirty="0">
                <a:solidFill>
                  <a:srgbClr val="FFFFFF"/>
                </a:solidFill>
                <a:effectLst/>
                <a:latin typeface="Gill Sans"/>
              </a:rPr>
              <a:t>.Mohammad Al-</a:t>
            </a:r>
            <a:r>
              <a:rPr lang="en-US" sz="2000" b="0" i="0" u="none" strike="noStrike" dirty="0" err="1">
                <a:solidFill>
                  <a:srgbClr val="FFFFFF"/>
                </a:solidFill>
                <a:effectLst/>
                <a:latin typeface="Gill Sans"/>
              </a:rPr>
              <a:t>Asasfeh</a:t>
            </a:r>
            <a:r>
              <a:rPr lang="en-US" sz="2000" b="0" i="0" u="none" strike="noStrike" dirty="0">
                <a:solidFill>
                  <a:srgbClr val="FFFFFF"/>
                </a:solidFill>
                <a:effectLst/>
                <a:latin typeface="Gill Sans"/>
              </a:rPr>
              <a:t/>
            </a:r>
            <a:br>
              <a:rPr lang="en-US" sz="2000" b="0" i="0" u="none" strike="noStrike" dirty="0">
                <a:solidFill>
                  <a:srgbClr val="FFFFFF"/>
                </a:solidFill>
                <a:effectLst/>
                <a:latin typeface="Gill Sans"/>
              </a:rPr>
            </a:br>
            <a:r>
              <a:rPr lang="en-US" sz="2000" b="0" i="0" u="none" strike="noStrike" dirty="0">
                <a:solidFill>
                  <a:srgbClr val="FFFFFF"/>
                </a:solidFill>
                <a:effectLst/>
                <a:latin typeface="Gill Sans"/>
              </a:rPr>
              <a:t>.Mona AL-</a:t>
            </a:r>
            <a:r>
              <a:rPr lang="en-US" sz="2000" b="0" i="0" u="none" strike="noStrike" dirty="0" err="1">
                <a:solidFill>
                  <a:srgbClr val="FFFFFF"/>
                </a:solidFill>
                <a:effectLst/>
                <a:latin typeface="Gill Sans"/>
              </a:rPr>
              <a:t>Zoubi</a:t>
            </a:r>
            <a:r>
              <a:rPr lang="en-US" sz="2000" b="0" i="0" u="none" strike="noStrike" dirty="0">
                <a:solidFill>
                  <a:srgbClr val="FFFFFF"/>
                </a:solidFill>
                <a:effectLst/>
                <a:latin typeface="Gill Sans"/>
              </a:rPr>
              <a:t/>
            </a:r>
            <a:br>
              <a:rPr lang="en-US" sz="2000" b="0" i="0" u="none" strike="noStrike" dirty="0">
                <a:solidFill>
                  <a:srgbClr val="FFFFFF"/>
                </a:solidFill>
                <a:effectLst/>
                <a:latin typeface="Gill Sans"/>
              </a:rPr>
            </a:br>
            <a:r>
              <a:rPr lang="en-US" sz="2000" b="0" i="0" u="none" strike="noStrike" dirty="0">
                <a:solidFill>
                  <a:srgbClr val="FFFFFF"/>
                </a:solidFill>
                <a:effectLst/>
                <a:latin typeface="Gill Sans"/>
              </a:rPr>
              <a:t>.Hala </a:t>
            </a:r>
            <a:r>
              <a:rPr lang="en-US" sz="2000" b="0" i="0" u="none" strike="noStrike" dirty="0" err="1">
                <a:solidFill>
                  <a:srgbClr val="FFFFFF"/>
                </a:solidFill>
                <a:effectLst/>
                <a:latin typeface="Gill Sans"/>
              </a:rPr>
              <a:t>yousef</a:t>
            </a:r>
            <a:endParaRPr lang="en-US" b="0" dirty="0">
              <a:effectLst/>
            </a:endParaRPr>
          </a:p>
          <a:p>
            <a:pPr rtl="0">
              <a:spcBef>
                <a:spcPts val="0"/>
              </a:spcBef>
              <a:spcAft>
                <a:spcPts val="0"/>
              </a:spcAft>
            </a:pPr>
            <a:r>
              <a:rPr lang="en-US" sz="2000" b="0" i="0" u="none" strike="noStrike" dirty="0">
                <a:solidFill>
                  <a:srgbClr val="FFFFFF"/>
                </a:solidFill>
                <a:effectLst/>
                <a:latin typeface="Gill Sans"/>
              </a:rPr>
              <a:t>.</a:t>
            </a:r>
            <a:r>
              <a:rPr lang="en-US" sz="2000" b="0" i="0" u="none" strike="noStrike" dirty="0" err="1">
                <a:solidFill>
                  <a:srgbClr val="FFFFFF"/>
                </a:solidFill>
                <a:effectLst/>
                <a:latin typeface="Gill Sans"/>
              </a:rPr>
              <a:t>Sondus</a:t>
            </a:r>
            <a:r>
              <a:rPr lang="en-US" sz="2000" b="0" i="0" u="none" strike="noStrike" dirty="0">
                <a:solidFill>
                  <a:srgbClr val="FFFFFF"/>
                </a:solidFill>
                <a:effectLst/>
                <a:latin typeface="Gill Sans"/>
              </a:rPr>
              <a:t> </a:t>
            </a:r>
            <a:r>
              <a:rPr lang="en-US" sz="2000" dirty="0">
                <a:solidFill>
                  <a:srgbClr val="FFFFFF"/>
                </a:solidFill>
                <a:latin typeface="Gill Sans"/>
              </a:rPr>
              <a:t>AL-</a:t>
            </a:r>
            <a:r>
              <a:rPr lang="en-US" sz="2000" b="0" i="0" u="none" strike="noStrike" dirty="0" err="1">
                <a:solidFill>
                  <a:srgbClr val="FFFFFF"/>
                </a:solidFill>
                <a:effectLst/>
                <a:latin typeface="Gill Sans"/>
              </a:rPr>
              <a:t>Malahmeh</a:t>
            </a:r>
            <a:endParaRPr lang="en-US" b="0" dirty="0">
              <a:effectLst/>
            </a:endParaRPr>
          </a:p>
          <a:p>
            <a:r>
              <a:rPr lang="en-US" dirty="0"/>
              <a:t/>
            </a:r>
            <a:br>
              <a:rPr lang="en-US" dirty="0"/>
            </a:br>
            <a:endParaRPr lang="en-US" dirty="0"/>
          </a:p>
        </p:txBody>
      </p:sp>
      <p:sp>
        <p:nvSpPr>
          <p:cNvPr id="5" name="مستطيل 4"/>
          <p:cNvSpPr/>
          <p:nvPr/>
        </p:nvSpPr>
        <p:spPr>
          <a:xfrm>
            <a:off x="9065624" y="2455817"/>
            <a:ext cx="2625634" cy="6270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400" b="1" dirty="0" smtClean="0">
                <a:solidFill>
                  <a:srgbClr val="FF6600"/>
                </a:solidFill>
              </a:rPr>
              <a:t>التبييض باللون البرتقالي</a:t>
            </a:r>
            <a:endParaRPr lang="ar-JO" sz="2400" b="1" dirty="0">
              <a:solidFill>
                <a:srgbClr val="FF6600"/>
              </a:solidFill>
            </a:endParaRPr>
          </a:p>
        </p:txBody>
      </p:sp>
    </p:spTree>
    <p:extLst>
      <p:ext uri="{BB962C8B-B14F-4D97-AF65-F5344CB8AC3E}">
        <p14:creationId xmlns:p14="http://schemas.microsoft.com/office/powerpoint/2010/main" xmlns="" val="1237032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1-Miscarraige </a:t>
            </a:r>
          </a:p>
        </p:txBody>
      </p:sp>
      <p:grpSp>
        <p:nvGrpSpPr>
          <p:cNvPr id="18" name="Group 17"/>
          <p:cNvGrpSpPr/>
          <p:nvPr/>
        </p:nvGrpSpPr>
        <p:grpSpPr>
          <a:xfrm>
            <a:off x="974911" y="2110028"/>
            <a:ext cx="3576917" cy="1652952"/>
            <a:chOff x="416859" y="2044989"/>
            <a:chExt cx="3576917" cy="1652952"/>
          </a:xfrm>
        </p:grpSpPr>
        <p:sp>
          <p:nvSpPr>
            <p:cNvPr id="6" name="Rounded Rectangle 5"/>
            <p:cNvSpPr/>
            <p:nvPr/>
          </p:nvSpPr>
          <p:spPr>
            <a:xfrm>
              <a:off x="581192" y="2180496"/>
              <a:ext cx="3412584" cy="1517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is defined as the loss of a pregnancy before 20 weeks of gestation. </a:t>
              </a:r>
            </a:p>
          </p:txBody>
        </p:sp>
        <p:sp>
          <p:nvSpPr>
            <p:cNvPr id="11" name="Oval 10"/>
            <p:cNvSpPr/>
            <p:nvPr/>
          </p:nvSpPr>
          <p:spPr>
            <a:xfrm>
              <a:off x="416859" y="2044989"/>
              <a:ext cx="524435" cy="469611"/>
            </a:xfrm>
            <a:prstGeom prst="ellipse">
              <a:avLst/>
            </a:prstGeom>
            <a:solidFill>
              <a:schemeClr val="accent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p:cNvGrpSpPr/>
          <p:nvPr/>
        </p:nvGrpSpPr>
        <p:grpSpPr>
          <a:xfrm>
            <a:off x="941293" y="4363310"/>
            <a:ext cx="3970341" cy="2272620"/>
            <a:chOff x="33616" y="4290746"/>
            <a:chExt cx="3970341" cy="2272620"/>
          </a:xfrm>
        </p:grpSpPr>
        <p:sp>
          <p:nvSpPr>
            <p:cNvPr id="9" name="Rounded Rectangle 8"/>
            <p:cNvSpPr/>
            <p:nvPr/>
          </p:nvSpPr>
          <p:spPr>
            <a:xfrm>
              <a:off x="581192" y="4497003"/>
              <a:ext cx="3422765" cy="20663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1">
                      <a:lumMod val="90000"/>
                      <a:lumOff val="10000"/>
                    </a:schemeClr>
                  </a:solidFill>
                </a:rPr>
                <a:t>mild to moderate midline </a:t>
              </a:r>
              <a:r>
                <a:rPr lang="en-US" dirty="0" err="1">
                  <a:solidFill>
                    <a:schemeClr val="accent1">
                      <a:lumMod val="90000"/>
                      <a:lumOff val="10000"/>
                    </a:schemeClr>
                  </a:solidFill>
                </a:rPr>
                <a:t>crampy</a:t>
              </a:r>
              <a:r>
                <a:rPr lang="en-US" dirty="0">
                  <a:solidFill>
                    <a:schemeClr val="accent1">
                      <a:lumMod val="90000"/>
                      <a:lumOff val="10000"/>
                    </a:schemeClr>
                  </a:solidFill>
                </a:rPr>
                <a:t> pelvic pain and mild to moderate vaginal bleeding. </a:t>
              </a:r>
              <a:endParaRPr lang="en-US" dirty="0" smtClean="0">
                <a:solidFill>
                  <a:schemeClr val="accent1">
                    <a:lumMod val="90000"/>
                    <a:lumOff val="10000"/>
                  </a:schemeClr>
                </a:solidFill>
              </a:endParaRPr>
            </a:p>
            <a:p>
              <a:r>
                <a:rPr lang="en-US" sz="1600" b="1" dirty="0" smtClean="0">
                  <a:solidFill>
                    <a:srgbClr val="FF6600"/>
                  </a:solidFill>
                </a:rPr>
                <a:t>Don’t </a:t>
              </a:r>
              <a:r>
                <a:rPr lang="en-US" sz="1600" b="1" dirty="0" smtClean="0">
                  <a:solidFill>
                    <a:srgbClr val="FF6600"/>
                  </a:solidFill>
                </a:rPr>
                <a:t>f</a:t>
              </a:r>
              <a:r>
                <a:rPr lang="en-US" sz="1600" b="1" dirty="0" smtClean="0">
                  <a:solidFill>
                    <a:srgbClr val="FF6600"/>
                  </a:solidFill>
                </a:rPr>
                <a:t>orget to ask about passing tissues/ vesicles</a:t>
              </a:r>
              <a:endParaRPr lang="en-US" sz="1600" b="1" dirty="0">
                <a:solidFill>
                  <a:srgbClr val="FF6600"/>
                </a:solidFill>
              </a:endParaRPr>
            </a:p>
          </p:txBody>
        </p:sp>
        <p:sp>
          <p:nvSpPr>
            <p:cNvPr id="23" name="Rounded Rectangle 22"/>
            <p:cNvSpPr/>
            <p:nvPr/>
          </p:nvSpPr>
          <p:spPr>
            <a:xfrm>
              <a:off x="33616" y="4290746"/>
              <a:ext cx="1822077" cy="5636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Signs and symptoms</a:t>
              </a:r>
            </a:p>
          </p:txBody>
        </p:sp>
      </p:grpSp>
      <p:grpSp>
        <p:nvGrpSpPr>
          <p:cNvPr id="26" name="Group 25"/>
          <p:cNvGrpSpPr/>
          <p:nvPr/>
        </p:nvGrpSpPr>
        <p:grpSpPr>
          <a:xfrm>
            <a:off x="5573805" y="2953701"/>
            <a:ext cx="5627595" cy="2833134"/>
            <a:chOff x="5748617" y="1898675"/>
            <a:chExt cx="5627595" cy="2833134"/>
          </a:xfrm>
        </p:grpSpPr>
        <p:sp>
          <p:nvSpPr>
            <p:cNvPr id="10" name="Rounded Rectangle 9"/>
            <p:cNvSpPr/>
            <p:nvPr/>
          </p:nvSpPr>
          <p:spPr>
            <a:xfrm>
              <a:off x="6342363" y="2044989"/>
              <a:ext cx="5033849" cy="26868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1">
                      <a:lumMod val="90000"/>
                      <a:lumOff val="10000"/>
                    </a:schemeClr>
                  </a:solidFill>
                </a:rPr>
                <a:t>Speculum and pelvic examinations are the first steps in the diagnostic evaluation. If no products of conception are identified grossly in the cervix or vagina, then ultrasonography is the most useful follow-up test. The </a:t>
              </a:r>
              <a:r>
                <a:rPr lang="en-US" dirty="0" err="1">
                  <a:solidFill>
                    <a:schemeClr val="accent1">
                      <a:lumMod val="90000"/>
                      <a:lumOff val="10000"/>
                    </a:schemeClr>
                  </a:solidFill>
                </a:rPr>
                <a:t>sonographic</a:t>
              </a:r>
              <a:r>
                <a:rPr lang="en-US" dirty="0">
                  <a:solidFill>
                    <a:schemeClr val="accent1">
                      <a:lumMod val="90000"/>
                      <a:lumOff val="10000"/>
                    </a:schemeClr>
                  </a:solidFill>
                </a:rPr>
                <a:t> signs of a nonviable pregnancy vary with gestational age. </a:t>
              </a:r>
            </a:p>
          </p:txBody>
        </p:sp>
        <p:sp>
          <p:nvSpPr>
            <p:cNvPr id="24" name="Rounded Rectangle 23"/>
            <p:cNvSpPr/>
            <p:nvPr/>
          </p:nvSpPr>
          <p:spPr>
            <a:xfrm>
              <a:off x="5748617" y="1898675"/>
              <a:ext cx="1822077" cy="563642"/>
            </a:xfrm>
            <a:prstGeom prst="roundRect">
              <a:avLst/>
            </a:prstGeom>
            <a:solidFill>
              <a:schemeClr val="accent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Diagnosis</a:t>
              </a:r>
            </a:p>
          </p:txBody>
        </p:sp>
      </p:grpSp>
      <p:sp>
        <p:nvSpPr>
          <p:cNvPr id="12" name="مربع نص 11"/>
          <p:cNvSpPr txBox="1"/>
          <p:nvPr/>
        </p:nvSpPr>
        <p:spPr>
          <a:xfrm>
            <a:off x="5734596" y="5747657"/>
            <a:ext cx="6035038" cy="923330"/>
          </a:xfrm>
          <a:prstGeom prst="rect">
            <a:avLst/>
          </a:prstGeom>
          <a:noFill/>
        </p:spPr>
        <p:txBody>
          <a:bodyPr wrap="square" rtlCol="1">
            <a:spAutoFit/>
          </a:bodyPr>
          <a:lstStyle/>
          <a:p>
            <a:r>
              <a:rPr lang="en-US" dirty="0" smtClean="0">
                <a:solidFill>
                  <a:srgbClr val="FF6600"/>
                </a:solidFill>
              </a:rPr>
              <a:t>8 weeks of amenorrhea+ abdominal pain+ vaginal spotting  in the </a:t>
            </a:r>
            <a:r>
              <a:rPr lang="en-US" b="1" dirty="0" smtClean="0">
                <a:solidFill>
                  <a:srgbClr val="FF6600"/>
                </a:solidFill>
              </a:rPr>
              <a:t>2</a:t>
            </a:r>
            <a:r>
              <a:rPr lang="en-US" b="1" baseline="30000" dirty="0" smtClean="0">
                <a:solidFill>
                  <a:srgbClr val="FF6600"/>
                </a:solidFill>
              </a:rPr>
              <a:t>nd</a:t>
            </a:r>
            <a:r>
              <a:rPr lang="en-US" b="1" dirty="0" smtClean="0">
                <a:solidFill>
                  <a:srgbClr val="FF6600"/>
                </a:solidFill>
              </a:rPr>
              <a:t> visit </a:t>
            </a:r>
            <a:r>
              <a:rPr lang="en-US" dirty="0" smtClean="0">
                <a:solidFill>
                  <a:srgbClr val="FF6600"/>
                </a:solidFill>
              </a:rPr>
              <a:t>(the 1</a:t>
            </a:r>
            <a:r>
              <a:rPr lang="en-US" baseline="30000" dirty="0" smtClean="0">
                <a:solidFill>
                  <a:srgbClr val="FF6600"/>
                </a:solidFill>
              </a:rPr>
              <a:t>st</a:t>
            </a:r>
            <a:r>
              <a:rPr lang="en-US" dirty="0" smtClean="0">
                <a:solidFill>
                  <a:srgbClr val="FF6600"/>
                </a:solidFill>
              </a:rPr>
              <a:t> one confirming an intrauterine sac)</a:t>
            </a:r>
            <a:r>
              <a:rPr lang="en-US" dirty="0" smtClean="0">
                <a:solidFill>
                  <a:srgbClr val="FF6600"/>
                </a:solidFill>
                <a:sym typeface="Wingdings" pitchFamily="2" charset="2"/>
              </a:rPr>
              <a:t> think of missed miscarriage</a:t>
            </a:r>
            <a:endParaRPr lang="ar-JO" dirty="0">
              <a:solidFill>
                <a:srgbClr val="FF6600"/>
              </a:solidFill>
            </a:endParaRPr>
          </a:p>
        </p:txBody>
      </p:sp>
    </p:spTree>
    <p:extLst>
      <p:ext uri="{BB962C8B-B14F-4D97-AF65-F5344CB8AC3E}">
        <p14:creationId xmlns:p14="http://schemas.microsoft.com/office/powerpoint/2010/main" xmlns="" val="676403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0" y="678424"/>
            <a:ext cx="12192001" cy="6179576"/>
          </a:xfrm>
          <a:prstGeom prst="rect">
            <a:avLst/>
          </a:prstGeom>
        </p:spPr>
      </p:pic>
      <p:sp>
        <p:nvSpPr>
          <p:cNvPr id="4" name="Content Placeholder 2"/>
          <p:cNvSpPr txBox="1">
            <a:spLocks/>
          </p:cNvSpPr>
          <p:nvPr/>
        </p:nvSpPr>
        <p:spPr>
          <a:xfrm>
            <a:off x="1524000" y="1"/>
            <a:ext cx="9144000" cy="678423"/>
          </a:xfrm>
          <a:prstGeom prst="rect">
            <a:avLst/>
          </a:prstGeom>
          <a:solidFill>
            <a:schemeClr val="accent1">
              <a:lumMod val="90000"/>
              <a:lumOff val="1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800" b="1" dirty="0">
                <a:solidFill>
                  <a:schemeClr val="bg1"/>
                </a:solidFill>
              </a:rPr>
              <a:t>Miscarriage</a:t>
            </a:r>
            <a:r>
              <a:rPr lang="en-US" sz="4800" b="1" dirty="0"/>
              <a:t> </a:t>
            </a:r>
          </a:p>
        </p:txBody>
      </p:sp>
      <p:sp>
        <p:nvSpPr>
          <p:cNvPr id="6" name="Rectangle 5"/>
          <p:cNvSpPr/>
          <p:nvPr/>
        </p:nvSpPr>
        <p:spPr>
          <a:xfrm>
            <a:off x="2890683" y="2684206"/>
            <a:ext cx="1519952" cy="3392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FH present</a:t>
            </a:r>
          </a:p>
        </p:txBody>
      </p:sp>
      <p:sp>
        <p:nvSpPr>
          <p:cNvPr id="7" name="مربع نص 6"/>
          <p:cNvSpPr txBox="1"/>
          <p:nvPr/>
        </p:nvSpPr>
        <p:spPr>
          <a:xfrm>
            <a:off x="7680960" y="6191794"/>
            <a:ext cx="1821331" cy="307777"/>
          </a:xfrm>
          <a:prstGeom prst="rect">
            <a:avLst/>
          </a:prstGeom>
          <a:noFill/>
        </p:spPr>
        <p:txBody>
          <a:bodyPr wrap="none" rtlCol="1">
            <a:spAutoFit/>
          </a:bodyPr>
          <a:lstStyle/>
          <a:p>
            <a:r>
              <a:rPr lang="en-US" sz="1400" b="1" dirty="0" smtClean="0">
                <a:solidFill>
                  <a:srgbClr val="FF6600"/>
                </a:solidFill>
              </a:rPr>
              <a:t>No abdominal pain </a:t>
            </a:r>
            <a:endParaRPr lang="ar-JO" sz="1400" b="1" dirty="0">
              <a:solidFill>
                <a:srgbClr val="FF6600"/>
              </a:solidFill>
            </a:endParaRPr>
          </a:p>
        </p:txBody>
      </p:sp>
      <p:sp>
        <p:nvSpPr>
          <p:cNvPr id="8" name="مربع نص 7"/>
          <p:cNvSpPr txBox="1"/>
          <p:nvPr/>
        </p:nvSpPr>
        <p:spPr>
          <a:xfrm>
            <a:off x="6727371" y="2664823"/>
            <a:ext cx="2846869" cy="307777"/>
          </a:xfrm>
          <a:prstGeom prst="rect">
            <a:avLst/>
          </a:prstGeom>
          <a:noFill/>
        </p:spPr>
        <p:txBody>
          <a:bodyPr wrap="none" rtlCol="1">
            <a:spAutoFit/>
          </a:bodyPr>
          <a:lstStyle/>
          <a:p>
            <a:r>
              <a:rPr lang="en-US" sz="1400" b="1" dirty="0" smtClean="0">
                <a:solidFill>
                  <a:srgbClr val="FF6600"/>
                </a:solidFill>
              </a:rPr>
              <a:t>Sever pain</a:t>
            </a:r>
            <a:r>
              <a:rPr lang="en-US" sz="1400" b="1" dirty="0" smtClean="0">
                <a:solidFill>
                  <a:srgbClr val="FF6600"/>
                </a:solidFill>
                <a:sym typeface="Wingdings" pitchFamily="2" charset="2"/>
              </a:rPr>
              <a:t> due to open cervix</a:t>
            </a:r>
            <a:endParaRPr lang="ar-JO" sz="1400" b="1" dirty="0">
              <a:solidFill>
                <a:srgbClr val="FF6600"/>
              </a:solidFill>
            </a:endParaRPr>
          </a:p>
        </p:txBody>
      </p:sp>
    </p:spTree>
    <p:extLst>
      <p:ext uri="{BB962C8B-B14F-4D97-AF65-F5344CB8AC3E}">
        <p14:creationId xmlns:p14="http://schemas.microsoft.com/office/powerpoint/2010/main" xmlns="" val="1581315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6600"/>
                </a:solidFill>
              </a:rPr>
              <a:t>Septic miscarriage </a:t>
            </a:r>
            <a:endParaRPr lang="ar-JO" dirty="0">
              <a:solidFill>
                <a:srgbClr val="FF6600"/>
              </a:solidFill>
            </a:endParaRPr>
          </a:p>
        </p:txBody>
      </p:sp>
      <p:sp>
        <p:nvSpPr>
          <p:cNvPr id="3" name="عنصر نائب للمحتوى 2"/>
          <p:cNvSpPr>
            <a:spLocks noGrp="1"/>
          </p:cNvSpPr>
          <p:nvPr>
            <p:ph idx="1"/>
          </p:nvPr>
        </p:nvSpPr>
        <p:spPr>
          <a:xfrm>
            <a:off x="581192" y="1801673"/>
            <a:ext cx="11029615" cy="3678303"/>
          </a:xfrm>
        </p:spPr>
        <p:txBody>
          <a:bodyPr>
            <a:normAutofit/>
          </a:bodyPr>
          <a:lstStyle/>
          <a:p>
            <a:r>
              <a:rPr lang="en-US" sz="2000" b="1" dirty="0" smtClean="0">
                <a:solidFill>
                  <a:srgbClr val="FF6600"/>
                </a:solidFill>
              </a:rPr>
              <a:t>Sever abdominal pain+ sever tenderness+ febrile pt.+ foul smell discharge+ chills+ shivering</a:t>
            </a:r>
          </a:p>
          <a:p>
            <a:r>
              <a:rPr lang="en-US" sz="2000" b="1" dirty="0" err="1" smtClean="0">
                <a:solidFill>
                  <a:srgbClr val="FF6600"/>
                </a:solidFill>
              </a:rPr>
              <a:t>Mx</a:t>
            </a:r>
            <a:r>
              <a:rPr lang="en-US" sz="2000" b="1" dirty="0" smtClean="0">
                <a:solidFill>
                  <a:srgbClr val="FF6600"/>
                </a:solidFill>
              </a:rPr>
              <a:t>: broad spectrum antibiotics then evacuation </a:t>
            </a:r>
          </a:p>
          <a:p>
            <a:pPr>
              <a:buNone/>
            </a:pPr>
            <a:r>
              <a:rPr lang="en-US" sz="2000" b="1" dirty="0" smtClean="0">
                <a:solidFill>
                  <a:srgbClr val="FF6600"/>
                </a:solidFill>
              </a:rPr>
              <a:t>Don’t do Immediate surgical management</a:t>
            </a:r>
            <a:r>
              <a:rPr lang="en-US" sz="2000" b="1" dirty="0" smtClean="0">
                <a:solidFill>
                  <a:srgbClr val="FF6600"/>
                </a:solidFill>
                <a:sym typeface="Wingdings" pitchFamily="2" charset="2"/>
              </a:rPr>
              <a:t> friable uterus </a:t>
            </a:r>
            <a:endParaRPr lang="ar-JO" sz="2000" b="1" dirty="0">
              <a:solidFill>
                <a:srgbClr val="FF66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2-Ectopic pregnancy</a:t>
            </a:r>
          </a:p>
        </p:txBody>
      </p:sp>
      <p:sp>
        <p:nvSpPr>
          <p:cNvPr id="4" name="TextBox 3"/>
          <p:cNvSpPr txBox="1"/>
          <p:nvPr/>
        </p:nvSpPr>
        <p:spPr>
          <a:xfrm>
            <a:off x="457200" y="1838021"/>
            <a:ext cx="5408023" cy="5016758"/>
          </a:xfrm>
          <a:prstGeom prst="rect">
            <a:avLst/>
          </a:prstGeom>
          <a:noFill/>
          <a:ln w="28575">
            <a:solidFill>
              <a:schemeClr val="accent1">
                <a:lumMod val="75000"/>
                <a:lumOff val="25000"/>
              </a:schemeClr>
            </a:solidFill>
          </a:ln>
        </p:spPr>
        <p:txBody>
          <a:bodyPr wrap="square" rtlCol="0">
            <a:spAutoFit/>
          </a:bodyPr>
          <a:lstStyle/>
          <a:p>
            <a:r>
              <a:rPr lang="en-US" sz="2000" u="sng" dirty="0">
                <a:solidFill>
                  <a:schemeClr val="bg1"/>
                </a:solidFill>
                <a:highlight>
                  <a:srgbClr val="800080"/>
                </a:highlight>
              </a:rPr>
              <a:t>Clinical manifestations</a:t>
            </a:r>
          </a:p>
          <a:p>
            <a:pPr marL="285750" indent="-285750">
              <a:buFont typeface="Wingdings" panose="05000000000000000000" pitchFamily="2" charset="2"/>
              <a:buChar char="§"/>
            </a:pPr>
            <a:r>
              <a:rPr lang="en-US" sz="2000" dirty="0"/>
              <a:t> vary somewhat depending upon the location and status of the pregnancy. </a:t>
            </a:r>
          </a:p>
          <a:p>
            <a:pPr marL="285750" indent="-285750">
              <a:buFont typeface="Wingdings" panose="05000000000000000000" pitchFamily="2" charset="2"/>
              <a:buChar char="§"/>
            </a:pPr>
            <a:r>
              <a:rPr lang="en-US" sz="2000" dirty="0"/>
              <a:t>Abdominal pain due to localized bleeding or rupture is a common symptom of all types of ectopic pregnancy. </a:t>
            </a:r>
          </a:p>
          <a:p>
            <a:pPr marL="285750" indent="-285750">
              <a:buFont typeface="Wingdings" panose="05000000000000000000" pitchFamily="2" charset="2"/>
              <a:buChar char="§"/>
            </a:pPr>
            <a:r>
              <a:rPr lang="en-US" sz="2000" dirty="0"/>
              <a:t>Vaginal bleeding</a:t>
            </a:r>
          </a:p>
          <a:p>
            <a:pPr marL="285750" indent="-285750">
              <a:buFont typeface="Wingdings" panose="05000000000000000000" pitchFamily="2" charset="2"/>
              <a:buChar char="§"/>
            </a:pPr>
            <a:r>
              <a:rPr lang="en-US" sz="2000" dirty="0"/>
              <a:t> Blood in the peritoneal cavity can be identified by ultrasound examination of the pelvis and abdomen.</a:t>
            </a:r>
          </a:p>
          <a:p>
            <a:pPr marL="285750" indent="-285750">
              <a:buFont typeface="Wingdings" panose="05000000000000000000" pitchFamily="2" charset="2"/>
              <a:buChar char="§"/>
            </a:pPr>
            <a:r>
              <a:rPr lang="en-US" sz="2000" dirty="0"/>
              <a:t> Patients with rupture may also have tachycardia, hypotension, low grade fever, and a mild elevation in the white cell count</a:t>
            </a:r>
            <a:r>
              <a:rPr lang="en-US" sz="2000" dirty="0" smtClean="0"/>
              <a:t>.</a:t>
            </a:r>
          </a:p>
          <a:p>
            <a:pPr marL="285750" indent="-285750">
              <a:buFont typeface="Wingdings" panose="05000000000000000000" pitchFamily="2" charset="2"/>
              <a:buChar char="§"/>
            </a:pPr>
            <a:r>
              <a:rPr lang="en-US" sz="2000" dirty="0" smtClean="0">
                <a:solidFill>
                  <a:srgbClr val="FF6600"/>
                </a:solidFill>
              </a:rPr>
              <a:t>8 weeks of amenorrhea+ abdominal pain+ vaginal spotting  in the </a:t>
            </a:r>
            <a:r>
              <a:rPr lang="en-US" sz="2000" b="1" dirty="0" smtClean="0">
                <a:solidFill>
                  <a:srgbClr val="FF6600"/>
                </a:solidFill>
              </a:rPr>
              <a:t>1</a:t>
            </a:r>
            <a:r>
              <a:rPr lang="en-US" sz="2000" b="1" baseline="30000" dirty="0" smtClean="0">
                <a:solidFill>
                  <a:srgbClr val="FF6600"/>
                </a:solidFill>
              </a:rPr>
              <a:t>st</a:t>
            </a:r>
            <a:r>
              <a:rPr lang="en-US" sz="2000" b="1" dirty="0" smtClean="0">
                <a:solidFill>
                  <a:srgbClr val="FF6600"/>
                </a:solidFill>
              </a:rPr>
              <a:t> visit </a:t>
            </a:r>
            <a:r>
              <a:rPr lang="en-US" sz="2000" dirty="0" smtClean="0">
                <a:solidFill>
                  <a:srgbClr val="FF6600"/>
                </a:solidFill>
                <a:sym typeface="Wingdings" pitchFamily="2" charset="2"/>
              </a:rPr>
              <a:t> </a:t>
            </a:r>
            <a:r>
              <a:rPr lang="en-US" sz="2000" dirty="0" smtClean="0">
                <a:solidFill>
                  <a:srgbClr val="FF6600"/>
                </a:solidFill>
                <a:sym typeface="Wingdings" pitchFamily="2" charset="2"/>
              </a:rPr>
              <a:t>think of </a:t>
            </a:r>
            <a:r>
              <a:rPr lang="en-US" sz="2000" dirty="0" smtClean="0">
                <a:solidFill>
                  <a:srgbClr val="FF6600"/>
                </a:solidFill>
                <a:sym typeface="Wingdings" pitchFamily="2" charset="2"/>
              </a:rPr>
              <a:t>Ectopic miscarriage</a:t>
            </a:r>
            <a:endParaRPr lang="ar-JO" sz="2000" dirty="0" smtClean="0">
              <a:solidFill>
                <a:srgbClr val="FF6600"/>
              </a:solidFill>
            </a:endParaRPr>
          </a:p>
        </p:txBody>
      </p:sp>
      <p:sp>
        <p:nvSpPr>
          <p:cNvPr id="5" name="TextBox 4"/>
          <p:cNvSpPr txBox="1"/>
          <p:nvPr/>
        </p:nvSpPr>
        <p:spPr>
          <a:xfrm>
            <a:off x="6227470" y="2568566"/>
            <a:ext cx="4289612" cy="1631216"/>
          </a:xfrm>
          <a:prstGeom prst="rect">
            <a:avLst/>
          </a:prstGeom>
          <a:noFill/>
          <a:ln w="28575">
            <a:solidFill>
              <a:schemeClr val="accent1">
                <a:lumMod val="90000"/>
                <a:lumOff val="10000"/>
              </a:schemeClr>
            </a:solidFill>
          </a:ln>
        </p:spPr>
        <p:txBody>
          <a:bodyPr wrap="square" rtlCol="0">
            <a:spAutoFit/>
          </a:bodyPr>
          <a:lstStyle/>
          <a:p>
            <a:r>
              <a:rPr lang="en-US" sz="2000" u="sng" dirty="0">
                <a:solidFill>
                  <a:schemeClr val="bg1"/>
                </a:solidFill>
                <a:highlight>
                  <a:srgbClr val="800080"/>
                </a:highlight>
              </a:rPr>
              <a:t>Diagnosis </a:t>
            </a:r>
          </a:p>
          <a:p>
            <a:r>
              <a:rPr lang="en-US" sz="2000" dirty="0"/>
              <a:t>is usually based upon results from a combination of ultrasound examination and B-</a:t>
            </a:r>
            <a:r>
              <a:rPr lang="en-US" sz="2000" dirty="0" err="1"/>
              <a:t>hCG</a:t>
            </a:r>
            <a:r>
              <a:rPr lang="en-US" sz="2000" dirty="0"/>
              <a:t> level in the early first trimester.</a:t>
            </a:r>
          </a:p>
        </p:txBody>
      </p:sp>
      <p:sp>
        <p:nvSpPr>
          <p:cNvPr id="7" name="Rectangle 6"/>
          <p:cNvSpPr/>
          <p:nvPr/>
        </p:nvSpPr>
        <p:spPr>
          <a:xfrm>
            <a:off x="6860223" y="4561314"/>
            <a:ext cx="3024106" cy="1442892"/>
          </a:xfrm>
          <a:prstGeom prst="rect">
            <a:avLst/>
          </a:prstGeom>
          <a:noFill/>
          <a:ln w="28575">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2000" u="sng" dirty="0">
                <a:solidFill>
                  <a:schemeClr val="bg1"/>
                </a:solidFill>
                <a:highlight>
                  <a:srgbClr val="800080"/>
                </a:highlight>
              </a:rPr>
              <a:t>Management :</a:t>
            </a:r>
          </a:p>
          <a:p>
            <a:pPr marL="571500" indent="-571500">
              <a:buFont typeface="Wingdings" panose="05000000000000000000" pitchFamily="2" charset="2"/>
              <a:buChar char="Ø"/>
            </a:pPr>
            <a:r>
              <a:rPr lang="en-US" sz="2000" dirty="0">
                <a:solidFill>
                  <a:schemeClr val="tx1"/>
                </a:solidFill>
              </a:rPr>
              <a:t>Surgical.</a:t>
            </a:r>
          </a:p>
          <a:p>
            <a:pPr marL="571500" indent="-571500">
              <a:buFont typeface="Wingdings" panose="05000000000000000000" pitchFamily="2" charset="2"/>
              <a:buChar char="Ø"/>
            </a:pPr>
            <a:r>
              <a:rPr lang="en-US" sz="2000" dirty="0">
                <a:solidFill>
                  <a:schemeClr val="tx1"/>
                </a:solidFill>
              </a:rPr>
              <a:t>Medical.</a:t>
            </a:r>
          </a:p>
          <a:p>
            <a:pPr marL="571500" indent="-571500">
              <a:buFont typeface="Wingdings" panose="05000000000000000000" pitchFamily="2" charset="2"/>
              <a:buChar char="Ø"/>
            </a:pPr>
            <a:r>
              <a:rPr lang="en-US" sz="2000" dirty="0">
                <a:solidFill>
                  <a:schemeClr val="tx1"/>
                </a:solidFill>
              </a:rPr>
              <a:t>Expectant.</a:t>
            </a:r>
          </a:p>
        </p:txBody>
      </p:sp>
    </p:spTree>
    <p:extLst>
      <p:ext uri="{BB962C8B-B14F-4D97-AF65-F5344CB8AC3E}">
        <p14:creationId xmlns:p14="http://schemas.microsoft.com/office/powerpoint/2010/main" xmlns="" val="248997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barn(inVertical)">
                                      <p:cBhvr>
                                        <p:cTn id="13" dur="500"/>
                                        <p:tgtEl>
                                          <p:spTgt spid="7">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barn(inVertical)">
                                      <p:cBhvr>
                                        <p:cTn id="16" dur="500"/>
                                        <p:tgtEl>
                                          <p:spTgt spid="7">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barn(inVertical)">
                                      <p:cBhvr>
                                        <p:cTn id="1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6600"/>
                </a:solidFill>
              </a:rPr>
              <a:t>Ectopic miscarriage</a:t>
            </a:r>
            <a:endParaRPr lang="ar-JO" dirty="0">
              <a:solidFill>
                <a:srgbClr val="FF6600"/>
              </a:solidFill>
            </a:endParaRPr>
          </a:p>
        </p:txBody>
      </p:sp>
      <p:sp>
        <p:nvSpPr>
          <p:cNvPr id="3" name="عنصر نائب للمحتوى 2"/>
          <p:cNvSpPr>
            <a:spLocks noGrp="1"/>
          </p:cNvSpPr>
          <p:nvPr>
            <p:ph idx="1"/>
          </p:nvPr>
        </p:nvSpPr>
        <p:spPr>
          <a:xfrm>
            <a:off x="0" y="1788610"/>
            <a:ext cx="9836331" cy="3678303"/>
          </a:xfrm>
        </p:spPr>
        <p:txBody>
          <a:bodyPr>
            <a:normAutofit fontScale="85000" lnSpcReduction="10000"/>
          </a:bodyPr>
          <a:lstStyle/>
          <a:p>
            <a:r>
              <a:rPr lang="en-US" sz="2000" b="1" dirty="0" smtClean="0">
                <a:solidFill>
                  <a:srgbClr val="FF6600"/>
                </a:solidFill>
              </a:rPr>
              <a:t>Abdominal Exam:  uterine size+ tenderness</a:t>
            </a:r>
            <a:r>
              <a:rPr lang="en-US" sz="2000" b="1" dirty="0" smtClean="0">
                <a:solidFill>
                  <a:srgbClr val="FF6600"/>
                </a:solidFill>
                <a:sym typeface="Wingdings" pitchFamily="2" charset="2"/>
              </a:rPr>
              <a:t> </a:t>
            </a:r>
            <a:r>
              <a:rPr lang="en-US" sz="2000" b="1" dirty="0" smtClean="0">
                <a:solidFill>
                  <a:srgbClr val="FF6600"/>
                </a:solidFill>
                <a:sym typeface="Wingdings" pitchFamily="2" charset="2"/>
              </a:rPr>
              <a:t>(ruptured ectopic causing hemoperitonium)</a:t>
            </a:r>
          </a:p>
          <a:p>
            <a:r>
              <a:rPr lang="en-US" sz="2000" b="1" dirty="0" smtClean="0">
                <a:solidFill>
                  <a:srgbClr val="FF6600"/>
                </a:solidFill>
                <a:sym typeface="Wingdings" pitchFamily="2" charset="2"/>
              </a:rPr>
              <a:t>Pelvic exam: do speculum exam to search for local causes of bleeding (polyps, </a:t>
            </a:r>
            <a:r>
              <a:rPr lang="en-US" sz="2000" b="1" dirty="0" err="1" smtClean="0">
                <a:solidFill>
                  <a:srgbClr val="FF6600"/>
                </a:solidFill>
                <a:sym typeface="Wingdings" pitchFamily="2" charset="2"/>
              </a:rPr>
              <a:t>ectropion</a:t>
            </a:r>
            <a:r>
              <a:rPr lang="en-US" sz="2000" b="1" dirty="0" smtClean="0">
                <a:solidFill>
                  <a:srgbClr val="FF6600"/>
                </a:solidFill>
                <a:sym typeface="Wingdings" pitchFamily="2" charset="2"/>
              </a:rPr>
              <a:t>), </a:t>
            </a:r>
          </a:p>
          <a:p>
            <a:pPr>
              <a:buNone/>
            </a:pPr>
            <a:r>
              <a:rPr lang="en-US" sz="2000" b="1" dirty="0" err="1" smtClean="0">
                <a:solidFill>
                  <a:srgbClr val="FF6600"/>
                </a:solidFill>
                <a:sym typeface="Wingdings" pitchFamily="2" charset="2"/>
              </a:rPr>
              <a:t>adnexal</a:t>
            </a:r>
            <a:r>
              <a:rPr lang="en-US" sz="2000" b="1" dirty="0" smtClean="0">
                <a:solidFill>
                  <a:srgbClr val="FF6600"/>
                </a:solidFill>
                <a:sym typeface="Wingdings" pitchFamily="2" charset="2"/>
              </a:rPr>
              <a:t> mass</a:t>
            </a:r>
          </a:p>
          <a:p>
            <a:r>
              <a:rPr lang="en-US" sz="2000" b="1" dirty="0" smtClean="0">
                <a:solidFill>
                  <a:srgbClr val="FF6600"/>
                </a:solidFill>
                <a:sym typeface="Wingdings" pitchFamily="2" charset="2"/>
              </a:rPr>
              <a:t>US: </a:t>
            </a:r>
            <a:r>
              <a:rPr lang="en-US" sz="2400" b="1" dirty="0" smtClean="0">
                <a:solidFill>
                  <a:srgbClr val="FF6600"/>
                </a:solidFill>
                <a:sym typeface="Wingdings" pitchFamily="2" charset="2"/>
              </a:rPr>
              <a:t>Gold standard </a:t>
            </a:r>
          </a:p>
          <a:p>
            <a:pPr>
              <a:buNone/>
            </a:pPr>
            <a:r>
              <a:rPr lang="en-US" sz="2000" b="1" dirty="0" smtClean="0">
                <a:solidFill>
                  <a:srgbClr val="FF6600"/>
                </a:solidFill>
                <a:sym typeface="Wingdings" pitchFamily="2" charset="2"/>
              </a:rPr>
              <a:t>(b-</a:t>
            </a:r>
            <a:r>
              <a:rPr lang="en-US" sz="2000" b="1" dirty="0" err="1" smtClean="0">
                <a:solidFill>
                  <a:srgbClr val="FF6600"/>
                </a:solidFill>
                <a:sym typeface="Wingdings" pitchFamily="2" charset="2"/>
              </a:rPr>
              <a:t>hCG</a:t>
            </a:r>
            <a:r>
              <a:rPr lang="en-US" sz="2000" b="1" dirty="0" smtClean="0">
                <a:solidFill>
                  <a:srgbClr val="FF6600"/>
                </a:solidFill>
                <a:sym typeface="Wingdings" pitchFamily="2" charset="2"/>
              </a:rPr>
              <a:t> not necessary to be done before the US esp. if we visualize the intrauterine sac// </a:t>
            </a:r>
          </a:p>
          <a:p>
            <a:pPr>
              <a:buNone/>
            </a:pPr>
            <a:r>
              <a:rPr lang="en-US" sz="2000" b="1" dirty="0" smtClean="0">
                <a:solidFill>
                  <a:srgbClr val="FF6600"/>
                </a:solidFill>
                <a:sym typeface="Wingdings" pitchFamily="2" charset="2"/>
              </a:rPr>
              <a:t>b-</a:t>
            </a:r>
            <a:r>
              <a:rPr lang="en-US" sz="2000" b="1" dirty="0" err="1" smtClean="0">
                <a:solidFill>
                  <a:srgbClr val="FF6600"/>
                </a:solidFill>
                <a:sym typeface="Wingdings" pitchFamily="2" charset="2"/>
              </a:rPr>
              <a:t>hCG</a:t>
            </a:r>
            <a:r>
              <a:rPr lang="en-US" sz="2000" b="1" dirty="0" smtClean="0">
                <a:solidFill>
                  <a:srgbClr val="FF6600"/>
                </a:solidFill>
                <a:sym typeface="Wingdings" pitchFamily="2" charset="2"/>
              </a:rPr>
              <a:t> is crucial in cases of  1- ectopic &amp; 2- molar pregnancy </a:t>
            </a:r>
            <a:endParaRPr lang="en-US" sz="2000" b="1" dirty="0" smtClean="0">
              <a:solidFill>
                <a:srgbClr val="FF6600"/>
              </a:solidFill>
              <a:sym typeface="Wingdings" pitchFamily="2" charset="2"/>
            </a:endParaRPr>
          </a:p>
          <a:p>
            <a:r>
              <a:rPr lang="en-US" sz="2100" b="1" dirty="0" err="1" smtClean="0">
                <a:solidFill>
                  <a:srgbClr val="FF6600"/>
                </a:solidFill>
                <a:sym typeface="Wingdings" pitchFamily="2" charset="2"/>
              </a:rPr>
              <a:t>Mx</a:t>
            </a:r>
            <a:r>
              <a:rPr lang="en-US" sz="2100" b="1" dirty="0" smtClean="0">
                <a:solidFill>
                  <a:srgbClr val="FF6600"/>
                </a:solidFill>
                <a:sym typeface="Wingdings" pitchFamily="2" charset="2"/>
              </a:rPr>
              <a:t>: </a:t>
            </a:r>
          </a:p>
          <a:p>
            <a:r>
              <a:rPr lang="en-US" sz="2000" b="1" dirty="0" smtClean="0">
                <a:solidFill>
                  <a:srgbClr val="FF6600"/>
                </a:solidFill>
                <a:sym typeface="Wingdings" pitchFamily="2" charset="2"/>
              </a:rPr>
              <a:t>C</a:t>
            </a:r>
            <a:r>
              <a:rPr lang="en-US" sz="2000" b="1" dirty="0" smtClean="0">
                <a:solidFill>
                  <a:srgbClr val="FF6600"/>
                </a:solidFill>
                <a:sym typeface="Wingdings" pitchFamily="2" charset="2"/>
              </a:rPr>
              <a:t>onsider pt. hemodynamic stability+ b-</a:t>
            </a:r>
            <a:r>
              <a:rPr lang="en-US" sz="2000" b="1" dirty="0" err="1" smtClean="0">
                <a:solidFill>
                  <a:srgbClr val="FF6600"/>
                </a:solidFill>
                <a:sym typeface="Wingdings" pitchFamily="2" charset="2"/>
              </a:rPr>
              <a:t>hCG</a:t>
            </a:r>
            <a:r>
              <a:rPr lang="en-US" sz="2000" b="1" dirty="0" smtClean="0">
                <a:solidFill>
                  <a:srgbClr val="FF6600"/>
                </a:solidFill>
                <a:sym typeface="Wingdings" pitchFamily="2" charset="2"/>
              </a:rPr>
              <a:t> value+ free fluids</a:t>
            </a:r>
          </a:p>
          <a:p>
            <a:pPr>
              <a:buNone/>
            </a:pPr>
            <a:r>
              <a:rPr lang="en-US" sz="2000" b="1" dirty="0" smtClean="0">
                <a:solidFill>
                  <a:srgbClr val="FF6600"/>
                </a:solidFill>
                <a:sym typeface="Wingdings" pitchFamily="2" charset="2"/>
              </a:rPr>
              <a:t> (if there is free fluid even if the pt. is stable </a:t>
            </a:r>
            <a:r>
              <a:rPr lang="en-US" sz="2000" b="1" dirty="0" smtClean="0">
                <a:solidFill>
                  <a:schemeClr val="accent3"/>
                </a:solidFill>
                <a:sym typeface="Wingdings" pitchFamily="2" charset="2"/>
              </a:rPr>
              <a:t>don’t</a:t>
            </a:r>
            <a:r>
              <a:rPr lang="en-US" sz="2000" b="1" dirty="0" smtClean="0">
                <a:solidFill>
                  <a:srgbClr val="FF6600"/>
                </a:solidFill>
                <a:sym typeface="Wingdings" pitchFamily="2" charset="2"/>
              </a:rPr>
              <a:t> do medical </a:t>
            </a:r>
            <a:r>
              <a:rPr lang="en-US" sz="2000" b="1" dirty="0" err="1" smtClean="0">
                <a:solidFill>
                  <a:srgbClr val="FF6600"/>
                </a:solidFill>
                <a:sym typeface="Wingdings" pitchFamily="2" charset="2"/>
              </a:rPr>
              <a:t>Mx</a:t>
            </a:r>
            <a:r>
              <a:rPr lang="en-US" sz="2000" b="1" dirty="0" smtClean="0">
                <a:solidFill>
                  <a:srgbClr val="FF6600"/>
                </a:solidFill>
                <a:sym typeface="Wingdings" pitchFamily="2" charset="2"/>
              </a:rPr>
              <a:t>)</a:t>
            </a:r>
          </a:p>
          <a:p>
            <a:r>
              <a:rPr lang="en-US" sz="2000" b="1" dirty="0" smtClean="0">
                <a:solidFill>
                  <a:srgbClr val="FF6600"/>
                </a:solidFill>
                <a:sym typeface="Wingdings" pitchFamily="2" charset="2"/>
              </a:rPr>
              <a:t>Surgical </a:t>
            </a:r>
            <a:r>
              <a:rPr lang="en-US" sz="2000" b="1" dirty="0" err="1" smtClean="0">
                <a:solidFill>
                  <a:srgbClr val="FF6600"/>
                </a:solidFill>
                <a:sym typeface="Wingdings" pitchFamily="2" charset="2"/>
              </a:rPr>
              <a:t>Mx</a:t>
            </a:r>
            <a:r>
              <a:rPr lang="en-US" sz="2000" b="1" dirty="0" smtClean="0">
                <a:solidFill>
                  <a:srgbClr val="FF6600"/>
                </a:solidFill>
                <a:sym typeface="Wingdings" pitchFamily="2" charset="2"/>
              </a:rPr>
              <a:t>: </a:t>
            </a:r>
            <a:r>
              <a:rPr lang="en-US" sz="2000" b="1" dirty="0" err="1" smtClean="0">
                <a:solidFill>
                  <a:srgbClr val="FF6600"/>
                </a:solidFill>
                <a:sym typeface="Wingdings" pitchFamily="2" charset="2"/>
              </a:rPr>
              <a:t>ectomy</a:t>
            </a:r>
            <a:r>
              <a:rPr lang="en-US" sz="2000" b="1" dirty="0" smtClean="0">
                <a:solidFill>
                  <a:srgbClr val="FF6600"/>
                </a:solidFill>
                <a:sym typeface="Wingdings" pitchFamily="2" charset="2"/>
              </a:rPr>
              <a:t> </a:t>
            </a:r>
            <a:r>
              <a:rPr lang="en-US" sz="2000" b="1" dirty="0" err="1" smtClean="0">
                <a:solidFill>
                  <a:srgbClr val="FF6600"/>
                </a:solidFill>
                <a:sym typeface="Wingdings" pitchFamily="2" charset="2"/>
              </a:rPr>
              <a:t>vs</a:t>
            </a:r>
            <a:r>
              <a:rPr lang="en-US" sz="2000" b="1" dirty="0" smtClean="0">
                <a:solidFill>
                  <a:srgbClr val="FF6600"/>
                </a:solidFill>
                <a:sym typeface="Wingdings" pitchFamily="2" charset="2"/>
              </a:rPr>
              <a:t> </a:t>
            </a:r>
            <a:r>
              <a:rPr lang="en-US" sz="2000" b="1" dirty="0" err="1" smtClean="0">
                <a:solidFill>
                  <a:srgbClr val="FF6600"/>
                </a:solidFill>
                <a:sym typeface="Wingdings" pitchFamily="2" charset="2"/>
              </a:rPr>
              <a:t>otomy</a:t>
            </a:r>
            <a:r>
              <a:rPr lang="en-US" sz="2000" b="1" dirty="0" smtClean="0">
                <a:solidFill>
                  <a:srgbClr val="FF6600"/>
                </a:solidFill>
                <a:sym typeface="Wingdings" pitchFamily="2" charset="2"/>
              </a:rPr>
              <a:t> health state of the 2</a:t>
            </a:r>
            <a:r>
              <a:rPr lang="en-US" sz="2000" b="1" baseline="30000" dirty="0" smtClean="0">
                <a:solidFill>
                  <a:srgbClr val="FF6600"/>
                </a:solidFill>
                <a:sym typeface="Wingdings" pitchFamily="2" charset="2"/>
              </a:rPr>
              <a:t>nd</a:t>
            </a:r>
            <a:r>
              <a:rPr lang="en-US" sz="2000" b="1" dirty="0" smtClean="0">
                <a:solidFill>
                  <a:srgbClr val="FF6600"/>
                </a:solidFill>
                <a:sym typeface="Wingdings" pitchFamily="2" charset="2"/>
              </a:rPr>
              <a:t> ovary</a:t>
            </a:r>
          </a:p>
        </p:txBody>
      </p:sp>
      <p:pic>
        <p:nvPicPr>
          <p:cNvPr id="4" name="صورة 3" descr="djh.PNG"/>
          <p:cNvPicPr>
            <a:picLocks noChangeAspect="1"/>
          </p:cNvPicPr>
          <p:nvPr/>
        </p:nvPicPr>
        <p:blipFill>
          <a:blip r:embed="rId2"/>
          <a:stretch>
            <a:fillRect/>
          </a:stretch>
        </p:blipFill>
        <p:spPr>
          <a:xfrm>
            <a:off x="6613300" y="4480560"/>
            <a:ext cx="5578700" cy="237744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3-constipation</a:t>
            </a:r>
          </a:p>
        </p:txBody>
      </p:sp>
      <p:graphicFrame>
        <p:nvGraphicFramePr>
          <p:cNvPr id="4" name="Diagram 3"/>
          <p:cNvGraphicFramePr/>
          <p:nvPr>
            <p:extLst>
              <p:ext uri="{D42A27DB-BD31-4B8C-83A1-F6EECF244321}">
                <p14:modId xmlns:p14="http://schemas.microsoft.com/office/powerpoint/2010/main" xmlns="" val="2396915502"/>
              </p:ext>
            </p:extLst>
          </p:nvPr>
        </p:nvGraphicFramePr>
        <p:xfrm>
          <a:off x="981635" y="1903009"/>
          <a:ext cx="10838330" cy="4833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519472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6408" y="1591031"/>
            <a:ext cx="2839008" cy="1105898"/>
          </a:xfrm>
          <a:prstGeom prst="rect">
            <a:avLst/>
          </a:prstGeom>
        </p:spPr>
        <p:txBody>
          <a:bodyPr>
            <a:noAutofit/>
          </a:bodyPr>
          <a:lstStyle/>
          <a:p>
            <a:r>
              <a:rPr lang="en-US" dirty="0">
                <a:solidFill>
                  <a:schemeClr val="accent1">
                    <a:lumMod val="90000"/>
                    <a:lumOff val="10000"/>
                  </a:schemeClr>
                </a:solidFill>
              </a:rPr>
              <a:t>4- Round ligament pain</a:t>
            </a:r>
          </a:p>
        </p:txBody>
      </p:sp>
      <p:sp>
        <p:nvSpPr>
          <p:cNvPr id="5" name="Teardrop 4"/>
          <p:cNvSpPr/>
          <p:nvPr/>
        </p:nvSpPr>
        <p:spPr>
          <a:xfrm rot="5400000">
            <a:off x="3935202" y="561207"/>
            <a:ext cx="3120883" cy="3195918"/>
          </a:xfrm>
          <a:prstGeom prst="teardrop">
            <a:avLst/>
          </a:prstGeom>
          <a:solidFill>
            <a:schemeClr val="accent1">
              <a:lumMod val="90000"/>
              <a:lumOff val="10000"/>
            </a:schemeClr>
          </a:solidFill>
          <a:ln>
            <a:solidFill>
              <a:schemeClr val="accent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660212" y="1119097"/>
            <a:ext cx="2084295" cy="2308324"/>
          </a:xfrm>
          <a:prstGeom prst="rect">
            <a:avLst/>
          </a:prstGeom>
          <a:noFill/>
        </p:spPr>
        <p:txBody>
          <a:bodyPr wrap="square" rtlCol="0">
            <a:spAutoFit/>
          </a:bodyPr>
          <a:lstStyle/>
          <a:p>
            <a:r>
              <a:rPr lang="en-US" dirty="0">
                <a:solidFill>
                  <a:schemeClr val="bg1"/>
                </a:solidFill>
              </a:rPr>
              <a:t> Early in pregnancy, unilateral mild sharp pelvic pain related to "stretching" of one of the round ligaments is a common benign process</a:t>
            </a:r>
          </a:p>
        </p:txBody>
      </p:sp>
      <p:sp>
        <p:nvSpPr>
          <p:cNvPr id="7" name="Teardrop 6"/>
          <p:cNvSpPr/>
          <p:nvPr/>
        </p:nvSpPr>
        <p:spPr>
          <a:xfrm rot="16200000" flipH="1">
            <a:off x="7903175" y="484138"/>
            <a:ext cx="3136069" cy="3334869"/>
          </a:xfrm>
          <a:prstGeom prst="teardrop">
            <a:avLst/>
          </a:prstGeom>
          <a:solidFill>
            <a:schemeClr val="accent1">
              <a:lumMod val="75000"/>
              <a:lumOff val="25000"/>
            </a:schemeClr>
          </a:solid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078320" y="980598"/>
            <a:ext cx="2696135" cy="2585323"/>
          </a:xfrm>
          <a:prstGeom prst="rect">
            <a:avLst/>
          </a:prstGeom>
          <a:noFill/>
        </p:spPr>
        <p:txBody>
          <a:bodyPr wrap="square" rtlCol="0">
            <a:spAutoFit/>
          </a:bodyPr>
          <a:lstStyle/>
          <a:p>
            <a:r>
              <a:rPr lang="en-US" dirty="0">
                <a:solidFill>
                  <a:schemeClr val="bg1"/>
                </a:solidFill>
              </a:rPr>
              <a:t>  Pain is more common on the right (dextrorotation of the uterus) and may be bilateral. The pain may radiate to the groin and labia </a:t>
            </a:r>
            <a:r>
              <a:rPr lang="en-US" dirty="0" err="1">
                <a:solidFill>
                  <a:schemeClr val="bg1"/>
                </a:solidFill>
              </a:rPr>
              <a:t>majora</a:t>
            </a:r>
            <a:r>
              <a:rPr lang="en-US" dirty="0">
                <a:solidFill>
                  <a:schemeClr val="bg1"/>
                </a:solidFill>
              </a:rPr>
              <a:t> and Aggravated by movement.  Vaginal bleeding is not present. </a:t>
            </a:r>
          </a:p>
        </p:txBody>
      </p:sp>
      <p:sp>
        <p:nvSpPr>
          <p:cNvPr id="9" name="Teardrop 8"/>
          <p:cNvSpPr/>
          <p:nvPr/>
        </p:nvSpPr>
        <p:spPr>
          <a:xfrm>
            <a:off x="3776662" y="3882591"/>
            <a:ext cx="3316941" cy="2895018"/>
          </a:xfrm>
          <a:prstGeom prst="teardrop">
            <a:avLst/>
          </a:prstGeom>
          <a:solidFill>
            <a:schemeClr val="accent1">
              <a:lumMod val="75000"/>
              <a:lumOff val="25000"/>
            </a:schemeClr>
          </a:solid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There are no positive laboratory or imaging findings. Round ligament pain is a clinical diagnosis of exclusion.</a:t>
            </a:r>
            <a:endParaRPr lang="en-US" dirty="0"/>
          </a:p>
        </p:txBody>
      </p:sp>
      <p:sp>
        <p:nvSpPr>
          <p:cNvPr id="10" name="Teardrop 9"/>
          <p:cNvSpPr/>
          <p:nvPr/>
        </p:nvSpPr>
        <p:spPr>
          <a:xfrm flipH="1">
            <a:off x="7803775" y="3875825"/>
            <a:ext cx="3146610" cy="2895018"/>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252012" y="4584670"/>
            <a:ext cx="2104465" cy="1477328"/>
          </a:xfrm>
          <a:prstGeom prst="rect">
            <a:avLst/>
          </a:prstGeom>
          <a:noFill/>
        </p:spPr>
        <p:txBody>
          <a:bodyPr wrap="square" rtlCol="0">
            <a:spAutoFit/>
          </a:bodyPr>
          <a:lstStyle/>
          <a:p>
            <a:r>
              <a:rPr lang="en-GB" dirty="0">
                <a:solidFill>
                  <a:schemeClr val="bg1"/>
                </a:solidFill>
              </a:rPr>
              <a:t>Tx</a:t>
            </a:r>
            <a:r>
              <a:rPr lang="en-US" dirty="0">
                <a:solidFill>
                  <a:schemeClr val="bg1"/>
                </a:solidFill>
              </a:rPr>
              <a:t>:</a:t>
            </a:r>
          </a:p>
          <a:p>
            <a:r>
              <a:rPr lang="en-US" dirty="0">
                <a:solidFill>
                  <a:schemeClr val="bg1"/>
                </a:solidFill>
              </a:rPr>
              <a:t> • Reassurance.</a:t>
            </a:r>
          </a:p>
          <a:p>
            <a:r>
              <a:rPr lang="en-US" dirty="0">
                <a:solidFill>
                  <a:schemeClr val="bg1"/>
                </a:solidFill>
              </a:rPr>
              <a:t> • Simple analgesia</a:t>
            </a:r>
          </a:p>
          <a:p>
            <a:r>
              <a:rPr lang="en-US" dirty="0">
                <a:solidFill>
                  <a:schemeClr val="bg1"/>
                </a:solidFill>
              </a:rPr>
              <a:t> • Support belts may help.</a:t>
            </a:r>
          </a:p>
        </p:txBody>
      </p:sp>
      <p:pic>
        <p:nvPicPr>
          <p:cNvPr id="12" name="صورة 11">
            <a:extLst>
              <a:ext uri="{FF2B5EF4-FFF2-40B4-BE49-F238E27FC236}">
                <a16:creationId xmlns:a16="http://schemas.microsoft.com/office/drawing/2014/main" xmlns="" id="{91E3E495-DCF2-202E-48BD-F1BEF99FA28C}"/>
              </a:ext>
            </a:extLst>
          </p:cNvPr>
          <p:cNvPicPr>
            <a:picLocks noChangeAspect="1"/>
          </p:cNvPicPr>
          <p:nvPr/>
        </p:nvPicPr>
        <p:blipFill>
          <a:blip r:embed="rId2"/>
          <a:stretch>
            <a:fillRect/>
          </a:stretch>
        </p:blipFill>
        <p:spPr>
          <a:xfrm>
            <a:off x="374167" y="3127972"/>
            <a:ext cx="3036172" cy="3465284"/>
          </a:xfrm>
          <a:prstGeom prst="rect">
            <a:avLst/>
          </a:prstGeom>
        </p:spPr>
      </p:pic>
      <p:sp>
        <p:nvSpPr>
          <p:cNvPr id="13" name="مربع نص 12"/>
          <p:cNvSpPr txBox="1"/>
          <p:nvPr/>
        </p:nvSpPr>
        <p:spPr>
          <a:xfrm>
            <a:off x="0" y="2599510"/>
            <a:ext cx="4245429" cy="584775"/>
          </a:xfrm>
          <a:prstGeom prst="rect">
            <a:avLst/>
          </a:prstGeom>
          <a:noFill/>
        </p:spPr>
        <p:txBody>
          <a:bodyPr wrap="square" rtlCol="1">
            <a:spAutoFit/>
          </a:bodyPr>
          <a:lstStyle/>
          <a:p>
            <a:r>
              <a:rPr lang="en-US" sz="1600" b="1" dirty="0" smtClean="0">
                <a:solidFill>
                  <a:srgbClr val="FF6600"/>
                </a:solidFill>
              </a:rPr>
              <a:t>Felt when the uterus become an abdominal organ</a:t>
            </a:r>
            <a:r>
              <a:rPr lang="en-US" sz="1600" b="1" dirty="0" smtClean="0">
                <a:solidFill>
                  <a:srgbClr val="FF6600"/>
                </a:solidFill>
                <a:sym typeface="Wingdings" pitchFamily="2" charset="2"/>
              </a:rPr>
              <a:t> 2</a:t>
            </a:r>
            <a:r>
              <a:rPr lang="en-US" sz="1600" b="1" baseline="30000" dirty="0" smtClean="0">
                <a:solidFill>
                  <a:srgbClr val="FF6600"/>
                </a:solidFill>
                <a:sym typeface="Wingdings" pitchFamily="2" charset="2"/>
              </a:rPr>
              <a:t>nd+</a:t>
            </a:r>
            <a:r>
              <a:rPr lang="en-US" sz="1600" b="1" dirty="0" smtClean="0">
                <a:solidFill>
                  <a:srgbClr val="FF6600"/>
                </a:solidFill>
                <a:sym typeface="Wingdings" pitchFamily="2" charset="2"/>
              </a:rPr>
              <a:t> 3</a:t>
            </a:r>
            <a:r>
              <a:rPr lang="en-US" sz="1600" b="1" baseline="30000" dirty="0" smtClean="0">
                <a:solidFill>
                  <a:srgbClr val="FF6600"/>
                </a:solidFill>
                <a:sym typeface="Wingdings" pitchFamily="2" charset="2"/>
              </a:rPr>
              <a:t>rd</a:t>
            </a:r>
            <a:r>
              <a:rPr lang="en-US" sz="1600" b="1" dirty="0" smtClean="0">
                <a:solidFill>
                  <a:srgbClr val="FF6600"/>
                </a:solidFill>
                <a:sym typeface="Wingdings" pitchFamily="2" charset="2"/>
              </a:rPr>
              <a:t> trimester</a:t>
            </a:r>
            <a:endParaRPr lang="ar-JO" sz="1600" b="1" dirty="0">
              <a:solidFill>
                <a:srgbClr val="FF6600"/>
              </a:solidFill>
            </a:endParaRPr>
          </a:p>
        </p:txBody>
      </p:sp>
    </p:spTree>
    <p:extLst>
      <p:ext uri="{BB962C8B-B14F-4D97-AF65-F5344CB8AC3E}">
        <p14:creationId xmlns:p14="http://schemas.microsoft.com/office/powerpoint/2010/main" xmlns="" val="19721421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445D07A0-3250-4D1F-9117-E0571AB3B3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صورة 4" descr="صورة تحتوي على داخلي, شخص, تلبيس, راحة&#10;&#10;تم إنشاء الوصف تلقائياً">
            <a:extLst>
              <a:ext uri="{FF2B5EF4-FFF2-40B4-BE49-F238E27FC236}">
                <a16:creationId xmlns:a16="http://schemas.microsoft.com/office/drawing/2014/main" xmlns="" id="{20A0F879-1BE2-B734-66F3-154380DA93A1}"/>
              </a:ext>
            </a:extLst>
          </p:cNvPr>
          <p:cNvPicPr>
            <a:picLocks noChangeAspect="1"/>
          </p:cNvPicPr>
          <p:nvPr/>
        </p:nvPicPr>
        <p:blipFill>
          <a:blip r:embed="rId2"/>
          <a:srcRect r="-2" b="2014"/>
          <a:stretch/>
        </p:blipFill>
        <p:spPr>
          <a:xfrm>
            <a:off x="643469" y="643467"/>
            <a:ext cx="5200309" cy="5571066"/>
          </a:xfrm>
          <a:prstGeom prst="rect">
            <a:avLst/>
          </a:prstGeom>
        </p:spPr>
      </p:pic>
      <p:sp>
        <p:nvSpPr>
          <p:cNvPr id="12" name="Rectangle 11">
            <a:extLst>
              <a:ext uri="{FF2B5EF4-FFF2-40B4-BE49-F238E27FC236}">
                <a16:creationId xmlns:a16="http://schemas.microsoft.com/office/drawing/2014/main" xmlns="" id="{5DFA6C29-F1CC-4E52-9333-E5453ED1C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5537156" cy="5897880"/>
          </a:xfrm>
          <a:prstGeom prst="rect">
            <a:avLst/>
          </a:prstGeom>
          <a:noFill/>
          <a:ln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صورة 2" descr="صورة تحتوي على اللياقة البدنية, الركبة, اليوجا, التوازن&#10;&#10;تم إنشاء الوصف تلقائياً">
            <a:extLst>
              <a:ext uri="{FF2B5EF4-FFF2-40B4-BE49-F238E27FC236}">
                <a16:creationId xmlns:a16="http://schemas.microsoft.com/office/drawing/2014/main" xmlns="" id="{1929175D-2FC6-24E6-178A-42B49DEE167C}"/>
              </a:ext>
            </a:extLst>
          </p:cNvPr>
          <p:cNvPicPr>
            <a:picLocks noChangeAspect="1"/>
          </p:cNvPicPr>
          <p:nvPr/>
        </p:nvPicPr>
        <p:blipFill>
          <a:blip r:embed="rId3"/>
          <a:srcRect t="24860" b="3650"/>
          <a:stretch/>
        </p:blipFill>
        <p:spPr>
          <a:xfrm>
            <a:off x="6346822" y="643467"/>
            <a:ext cx="5201708" cy="5571066"/>
          </a:xfrm>
          <a:prstGeom prst="rect">
            <a:avLst/>
          </a:prstGeom>
        </p:spPr>
      </p:pic>
      <p:sp>
        <p:nvSpPr>
          <p:cNvPr id="14" name="Rectangle 13">
            <a:extLst>
              <a:ext uri="{FF2B5EF4-FFF2-40B4-BE49-F238E27FC236}">
                <a16:creationId xmlns:a16="http://schemas.microsoft.com/office/drawing/2014/main" xmlns="" id="{DB219EE3-E1F6-411D-B1DB-E18A3BCEE4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75035" y="480060"/>
            <a:ext cx="5531569" cy="5897880"/>
          </a:xfrm>
          <a:prstGeom prst="rect">
            <a:avLst/>
          </a:prstGeom>
          <a:noFill/>
          <a:ln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647003404"/>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Second half of pregnancy</a:t>
            </a:r>
          </a:p>
        </p:txBody>
      </p:sp>
    </p:spTree>
    <p:extLst>
      <p:ext uri="{BB962C8B-B14F-4D97-AF65-F5344CB8AC3E}">
        <p14:creationId xmlns:p14="http://schemas.microsoft.com/office/powerpoint/2010/main" xmlns="" val="2444466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Placenta abruption</a:t>
            </a:r>
          </a:p>
        </p:txBody>
      </p:sp>
      <p:sp>
        <p:nvSpPr>
          <p:cNvPr id="4" name="TextBox 3"/>
          <p:cNvSpPr txBox="1"/>
          <p:nvPr/>
        </p:nvSpPr>
        <p:spPr>
          <a:xfrm>
            <a:off x="3339739" y="1981270"/>
            <a:ext cx="2837329" cy="2954655"/>
          </a:xfrm>
          <a:prstGeom prst="rect">
            <a:avLst/>
          </a:prstGeom>
          <a:noFill/>
          <a:ln w="28575">
            <a:solidFill>
              <a:schemeClr val="accent1">
                <a:lumMod val="90000"/>
                <a:lumOff val="10000"/>
              </a:schemeClr>
            </a:solidFill>
          </a:ln>
        </p:spPr>
        <p:txBody>
          <a:bodyPr wrap="square" rtlCol="0">
            <a:spAutoFit/>
          </a:bodyPr>
          <a:lstStyle/>
          <a:p>
            <a:r>
              <a:rPr lang="en-US" dirty="0" smtClean="0"/>
              <a:t>Classically </a:t>
            </a:r>
            <a:r>
              <a:rPr lang="en-US" dirty="0"/>
              <a:t>presents with </a:t>
            </a:r>
          </a:p>
          <a:p>
            <a:pPr marL="285750" indent="-285750">
              <a:buFont typeface="Arial" panose="020B0604020202020204" pitchFamily="34" charset="0"/>
              <a:buChar char="•"/>
            </a:pPr>
            <a:r>
              <a:rPr lang="en-US" dirty="0"/>
              <a:t>Vaginal bleeding (except in concealed abruption)</a:t>
            </a:r>
          </a:p>
          <a:p>
            <a:pPr marL="285750" indent="-285750">
              <a:buFont typeface="Arial" panose="020B0604020202020204" pitchFamily="34" charset="0"/>
              <a:buChar char="•"/>
            </a:pPr>
            <a:r>
              <a:rPr lang="en-US" dirty="0"/>
              <a:t>Abdominal and/or back pain</a:t>
            </a:r>
          </a:p>
          <a:p>
            <a:pPr marL="285750" indent="-285750">
              <a:buFont typeface="Arial" panose="020B0604020202020204" pitchFamily="34" charset="0"/>
              <a:buChar char="•"/>
            </a:pPr>
            <a:r>
              <a:rPr lang="en-US" dirty="0"/>
              <a:t>Uterine tenderness</a:t>
            </a:r>
          </a:p>
          <a:p>
            <a:pPr marL="285750" indent="-285750">
              <a:buFont typeface="Arial" panose="020B0604020202020204" pitchFamily="34" charset="0"/>
              <a:buChar char="•"/>
            </a:pPr>
            <a:r>
              <a:rPr lang="en-US" dirty="0"/>
              <a:t>Uterine rigidity</a:t>
            </a:r>
          </a:p>
          <a:p>
            <a:pPr marL="285750" indent="-285750">
              <a:buFont typeface="Arial" panose="020B0604020202020204" pitchFamily="34" charset="0"/>
              <a:buChar char="•"/>
            </a:pPr>
            <a:r>
              <a:rPr lang="en-US" dirty="0"/>
              <a:t>Uterine contractions</a:t>
            </a:r>
            <a:r>
              <a:rPr lang="en-US" dirty="0" smtClean="0"/>
              <a:t>.</a:t>
            </a:r>
          </a:p>
          <a:p>
            <a:pPr marL="285750" indent="-285750">
              <a:buFont typeface="Arial" panose="020B0604020202020204" pitchFamily="34" charset="0"/>
              <a:buChar char="•"/>
            </a:pPr>
            <a:r>
              <a:rPr lang="en-US" sz="1400" b="1" dirty="0" smtClean="0">
                <a:solidFill>
                  <a:srgbClr val="FF6600"/>
                </a:solidFill>
              </a:rPr>
              <a:t>The severity determined according to maternal+ fetal state</a:t>
            </a:r>
            <a:endParaRPr lang="en-US" sz="1400" b="1" dirty="0">
              <a:solidFill>
                <a:srgbClr val="FF6600"/>
              </a:solidFill>
            </a:endParaRPr>
          </a:p>
        </p:txBody>
      </p:sp>
      <p:sp>
        <p:nvSpPr>
          <p:cNvPr id="7" name="Flowchart: Alternate Process 6"/>
          <p:cNvSpPr/>
          <p:nvPr/>
        </p:nvSpPr>
        <p:spPr>
          <a:xfrm>
            <a:off x="519952" y="2090200"/>
            <a:ext cx="2538526" cy="266044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Is </a:t>
            </a:r>
            <a:r>
              <a:rPr lang="en-US" dirty="0" err="1"/>
              <a:t>decidual</a:t>
            </a:r>
            <a:r>
              <a:rPr lang="en-US" dirty="0"/>
              <a:t> hemorrhage leading to the premature separation of the placenta prior to delivery </a:t>
            </a:r>
          </a:p>
          <a:p>
            <a:endParaRPr lang="en-US" dirty="0"/>
          </a:p>
        </p:txBody>
      </p:sp>
      <p:grpSp>
        <p:nvGrpSpPr>
          <p:cNvPr id="9" name="Group 8"/>
          <p:cNvGrpSpPr/>
          <p:nvPr/>
        </p:nvGrpSpPr>
        <p:grpSpPr>
          <a:xfrm>
            <a:off x="6314124" y="1774977"/>
            <a:ext cx="2776088" cy="3310853"/>
            <a:chOff x="8252011" y="2008963"/>
            <a:chExt cx="2776088" cy="3310853"/>
          </a:xfrm>
        </p:grpSpPr>
        <p:sp>
          <p:nvSpPr>
            <p:cNvPr id="5" name="TextBox 4"/>
            <p:cNvSpPr txBox="1"/>
            <p:nvPr/>
          </p:nvSpPr>
          <p:spPr>
            <a:xfrm>
              <a:off x="8485094" y="2180495"/>
              <a:ext cx="2543005" cy="3139321"/>
            </a:xfrm>
            <a:prstGeom prst="rect">
              <a:avLst/>
            </a:prstGeom>
            <a:solidFill>
              <a:schemeClr val="accent3">
                <a:lumMod val="40000"/>
                <a:lumOff val="60000"/>
              </a:schemeClr>
            </a:solidFill>
          </p:spPr>
          <p:txBody>
            <a:bodyPr wrap="square" rtlCol="0">
              <a:spAutoFit/>
            </a:bodyPr>
            <a:lstStyle/>
            <a:p>
              <a:endParaRPr lang="en-US" dirty="0"/>
            </a:p>
            <a:p>
              <a:r>
                <a:rPr lang="en-US" dirty="0"/>
                <a:t>The fetal heart rate pattern may be abnormal and is likely to be abnormal in pregnancies with substantial placental separation. In these cases, maternal </a:t>
              </a:r>
              <a:r>
                <a:rPr lang="en-US" dirty="0" smtClean="0"/>
                <a:t>DIC </a:t>
              </a:r>
              <a:r>
                <a:rPr lang="en-US" sz="1600" b="1" dirty="0" smtClean="0">
                  <a:solidFill>
                    <a:srgbClr val="FF6600"/>
                  </a:solidFill>
                </a:rPr>
                <a:t>(the mos</a:t>
              </a:r>
              <a:r>
                <a:rPr lang="en-US" sz="1600" b="1" dirty="0" smtClean="0">
                  <a:solidFill>
                    <a:srgbClr val="FF6600"/>
                  </a:solidFill>
                </a:rPr>
                <a:t>t serious complication)</a:t>
              </a:r>
              <a:r>
                <a:rPr lang="en-US" sz="1600" b="1" dirty="0" smtClean="0">
                  <a:solidFill>
                    <a:srgbClr val="FF6600"/>
                  </a:solidFill>
                </a:rPr>
                <a:t> </a:t>
              </a:r>
              <a:r>
                <a:rPr lang="en-US" dirty="0"/>
                <a:t>and/or fetal death commonly occur.</a:t>
              </a:r>
            </a:p>
          </p:txBody>
        </p:sp>
        <p:sp>
          <p:nvSpPr>
            <p:cNvPr id="8" name="Isosceles Triangle 7"/>
            <p:cNvSpPr/>
            <p:nvPr/>
          </p:nvSpPr>
          <p:spPr>
            <a:xfrm>
              <a:off x="8252011" y="2008963"/>
              <a:ext cx="645459" cy="470032"/>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t>
              </a:r>
            </a:p>
          </p:txBody>
        </p:sp>
      </p:grpSp>
      <p:sp>
        <p:nvSpPr>
          <p:cNvPr id="29" name="TextBox 28"/>
          <p:cNvSpPr txBox="1"/>
          <p:nvPr/>
        </p:nvSpPr>
        <p:spPr>
          <a:xfrm>
            <a:off x="1122073" y="5103674"/>
            <a:ext cx="9735672" cy="1754326"/>
          </a:xfrm>
          <a:prstGeom prst="rect">
            <a:avLst/>
          </a:prstGeom>
          <a:noFill/>
          <a:ln w="28575">
            <a:solidFill>
              <a:srgbClr val="FF0000"/>
            </a:solidFill>
            <a:prstDash val="lgDash"/>
          </a:ln>
        </p:spPr>
        <p:txBody>
          <a:bodyPr wrap="square" rtlCol="0">
            <a:spAutoFit/>
          </a:bodyPr>
          <a:lstStyle/>
          <a:p>
            <a:pPr>
              <a:lnSpc>
                <a:spcPct val="150000"/>
              </a:lnSpc>
            </a:pPr>
            <a:r>
              <a:rPr lang="en-US" dirty="0">
                <a:solidFill>
                  <a:srgbClr val="FF0000"/>
                </a:solidFill>
              </a:rPr>
              <a:t>MANAGEMENT:  </a:t>
            </a:r>
            <a:r>
              <a:rPr lang="en-US" dirty="0"/>
              <a:t>The state of the mother and fetus is key.</a:t>
            </a:r>
          </a:p>
          <a:p>
            <a:pPr marL="742950" lvl="1" indent="-285750">
              <a:lnSpc>
                <a:spcPct val="150000"/>
              </a:lnSpc>
              <a:buFont typeface="Arial" panose="020B0604020202020204" pitchFamily="34" charset="0"/>
              <a:buChar char="•"/>
            </a:pPr>
            <a:r>
              <a:rPr lang="en-US" dirty="0"/>
              <a:t>If the bleeding is life threatening or fetal testing is non-reassuring then deliver.</a:t>
            </a:r>
          </a:p>
          <a:p>
            <a:pPr marL="742950" lvl="1" indent="-285750">
              <a:lnSpc>
                <a:spcPct val="150000"/>
              </a:lnSpc>
              <a:buFont typeface="Arial" panose="020B0604020202020204" pitchFamily="34" charset="0"/>
              <a:buChar char="•"/>
            </a:pPr>
            <a:r>
              <a:rPr lang="en-US" dirty="0"/>
              <a:t>Otherwise, stabilize, prepare for the possibility of a future bleed(Large bore IV cannulas, PRBCs, and FFP), Then Prepare for preterm delivery (dexamethasone).</a:t>
            </a:r>
          </a:p>
        </p:txBody>
      </p:sp>
      <p:grpSp>
        <p:nvGrpSpPr>
          <p:cNvPr id="48" name="Group 47"/>
          <p:cNvGrpSpPr/>
          <p:nvPr/>
        </p:nvGrpSpPr>
        <p:grpSpPr>
          <a:xfrm>
            <a:off x="9125476" y="1817084"/>
            <a:ext cx="2936536" cy="3115794"/>
            <a:chOff x="9125476" y="1817084"/>
            <a:chExt cx="2936536" cy="3115794"/>
          </a:xfrm>
        </p:grpSpPr>
        <p:sp>
          <p:nvSpPr>
            <p:cNvPr id="6" name="TextBox 5"/>
            <p:cNvSpPr txBox="1"/>
            <p:nvPr/>
          </p:nvSpPr>
          <p:spPr>
            <a:xfrm flipH="1">
              <a:off x="9384536" y="2070556"/>
              <a:ext cx="2677476" cy="2862322"/>
            </a:xfrm>
            <a:prstGeom prst="rect">
              <a:avLst/>
            </a:prstGeom>
            <a:solidFill>
              <a:schemeClr val="tx2">
                <a:lumMod val="20000"/>
                <a:lumOff val="80000"/>
              </a:schemeClr>
            </a:solidFill>
            <a:ln w="28575">
              <a:solidFill>
                <a:schemeClr val="tx2">
                  <a:lumMod val="20000"/>
                  <a:lumOff val="80000"/>
                </a:schemeClr>
              </a:solidFill>
            </a:ln>
          </p:spPr>
          <p:txBody>
            <a:bodyPr wrap="square" rtlCol="0">
              <a:spAutoFit/>
            </a:bodyPr>
            <a:lstStyle/>
            <a:p>
              <a:r>
                <a:rPr lang="en-US" dirty="0"/>
                <a:t>A </a:t>
              </a:r>
              <a:r>
                <a:rPr lang="en-US" dirty="0" err="1"/>
                <a:t>retroplacental</a:t>
              </a:r>
              <a:r>
                <a:rPr lang="en-US" dirty="0"/>
                <a:t>, </a:t>
              </a:r>
              <a:r>
                <a:rPr lang="en-US" dirty="0" err="1"/>
                <a:t>preplacental</a:t>
              </a:r>
              <a:r>
                <a:rPr lang="en-US" dirty="0"/>
                <a:t>, or </a:t>
              </a:r>
              <a:r>
                <a:rPr lang="en-US" dirty="0" err="1"/>
                <a:t>subchorionic</a:t>
              </a:r>
              <a:r>
                <a:rPr lang="en-US" dirty="0"/>
                <a:t> clot is the classic ultrasound finding of placental abruption but is not always present. </a:t>
              </a:r>
            </a:p>
            <a:p>
              <a:r>
                <a:rPr lang="en-US" dirty="0"/>
                <a:t>Diagnosis is based on clinical findings, and delivery is usually indicated.</a:t>
              </a:r>
            </a:p>
          </p:txBody>
        </p:sp>
        <p:grpSp>
          <p:nvGrpSpPr>
            <p:cNvPr id="30" name="Google Shape;6391;p82"/>
            <p:cNvGrpSpPr/>
            <p:nvPr/>
          </p:nvGrpSpPr>
          <p:grpSpPr>
            <a:xfrm>
              <a:off x="9125476" y="1817084"/>
              <a:ext cx="395637" cy="420544"/>
              <a:chOff x="4093603" y="4146138"/>
              <a:chExt cx="395637" cy="420544"/>
            </a:xfrm>
            <a:solidFill>
              <a:srgbClr val="FFC000"/>
            </a:solidFill>
          </p:grpSpPr>
          <p:sp>
            <p:nvSpPr>
              <p:cNvPr id="31" name="Google Shape;6392;p82"/>
              <p:cNvSpPr/>
              <p:nvPr/>
            </p:nvSpPr>
            <p:spPr>
              <a:xfrm>
                <a:off x="4158286" y="4218414"/>
                <a:ext cx="266088" cy="326567"/>
              </a:xfrm>
              <a:custGeom>
                <a:avLst/>
                <a:gdLst/>
                <a:ahLst/>
                <a:cxnLst/>
                <a:rect l="l" t="t" r="r" b="b"/>
                <a:pathLst>
                  <a:path w="10128" h="12430" extrusionOk="0">
                    <a:moveTo>
                      <a:pt x="5064" y="0"/>
                    </a:moveTo>
                    <a:cubicBezTo>
                      <a:pt x="2865" y="0"/>
                      <a:pt x="958" y="1526"/>
                      <a:pt x="479" y="3669"/>
                    </a:cubicBezTo>
                    <a:cubicBezTo>
                      <a:pt x="1" y="5813"/>
                      <a:pt x="1076" y="8005"/>
                      <a:pt x="3059" y="8941"/>
                    </a:cubicBezTo>
                    <a:cubicBezTo>
                      <a:pt x="3448" y="9128"/>
                      <a:pt x="3691" y="9510"/>
                      <a:pt x="3684" y="9933"/>
                    </a:cubicBezTo>
                    <a:lnTo>
                      <a:pt x="3684" y="11875"/>
                    </a:lnTo>
                    <a:lnTo>
                      <a:pt x="3691" y="11875"/>
                    </a:lnTo>
                    <a:cubicBezTo>
                      <a:pt x="3691" y="12180"/>
                      <a:pt x="3933" y="12430"/>
                      <a:pt x="4239" y="12430"/>
                    </a:cubicBezTo>
                    <a:lnTo>
                      <a:pt x="5896" y="12430"/>
                    </a:lnTo>
                    <a:cubicBezTo>
                      <a:pt x="6201" y="12430"/>
                      <a:pt x="6451" y="12180"/>
                      <a:pt x="6451" y="11875"/>
                    </a:cubicBezTo>
                    <a:lnTo>
                      <a:pt x="6451" y="9933"/>
                    </a:lnTo>
                    <a:cubicBezTo>
                      <a:pt x="6444" y="9510"/>
                      <a:pt x="6687" y="9128"/>
                      <a:pt x="7068" y="8941"/>
                    </a:cubicBezTo>
                    <a:cubicBezTo>
                      <a:pt x="9052" y="8005"/>
                      <a:pt x="10127" y="5813"/>
                      <a:pt x="9649" y="3669"/>
                    </a:cubicBezTo>
                    <a:cubicBezTo>
                      <a:pt x="9170" y="1526"/>
                      <a:pt x="7263" y="0"/>
                      <a:pt x="5064"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 name="Google Shape;6393;p82"/>
              <p:cNvSpPr/>
              <p:nvPr/>
            </p:nvSpPr>
            <p:spPr>
              <a:xfrm>
                <a:off x="4189813" y="4240089"/>
                <a:ext cx="203218" cy="203218"/>
              </a:xfrm>
              <a:custGeom>
                <a:avLst/>
                <a:gdLst/>
                <a:ahLst/>
                <a:cxnLst/>
                <a:rect l="l" t="t" r="r" b="b"/>
                <a:pathLst>
                  <a:path w="7735" h="7735" extrusionOk="0">
                    <a:moveTo>
                      <a:pt x="3871" y="1"/>
                    </a:moveTo>
                    <a:cubicBezTo>
                      <a:pt x="1735" y="1"/>
                      <a:pt x="0" y="1735"/>
                      <a:pt x="0" y="3871"/>
                    </a:cubicBezTo>
                    <a:cubicBezTo>
                      <a:pt x="0" y="6007"/>
                      <a:pt x="1735" y="7734"/>
                      <a:pt x="3871" y="7734"/>
                    </a:cubicBezTo>
                    <a:cubicBezTo>
                      <a:pt x="6007" y="7734"/>
                      <a:pt x="7734" y="6007"/>
                      <a:pt x="7734" y="3871"/>
                    </a:cubicBezTo>
                    <a:cubicBezTo>
                      <a:pt x="7734" y="1735"/>
                      <a:pt x="6007" y="1"/>
                      <a:pt x="3871"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 name="Google Shape;6394;p82"/>
              <p:cNvSpPr/>
              <p:nvPr/>
            </p:nvSpPr>
            <p:spPr>
              <a:xfrm>
                <a:off x="4211671" y="4261947"/>
                <a:ext cx="159658" cy="159684"/>
              </a:xfrm>
              <a:custGeom>
                <a:avLst/>
                <a:gdLst/>
                <a:ahLst/>
                <a:cxnLst/>
                <a:rect l="l" t="t" r="r" b="b"/>
                <a:pathLst>
                  <a:path w="6077" h="6078" extrusionOk="0">
                    <a:moveTo>
                      <a:pt x="3039" y="1"/>
                    </a:moveTo>
                    <a:cubicBezTo>
                      <a:pt x="1360" y="1"/>
                      <a:pt x="1" y="1360"/>
                      <a:pt x="1" y="3039"/>
                    </a:cubicBezTo>
                    <a:cubicBezTo>
                      <a:pt x="1" y="4718"/>
                      <a:pt x="1360" y="6077"/>
                      <a:pt x="3039" y="6077"/>
                    </a:cubicBezTo>
                    <a:cubicBezTo>
                      <a:pt x="4717" y="6077"/>
                      <a:pt x="6077" y="4718"/>
                      <a:pt x="6077" y="3039"/>
                    </a:cubicBezTo>
                    <a:cubicBezTo>
                      <a:pt x="6077" y="1360"/>
                      <a:pt x="4717" y="1"/>
                      <a:pt x="3039"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 name="Google Shape;6395;p82"/>
              <p:cNvSpPr/>
              <p:nvPr/>
            </p:nvSpPr>
            <p:spPr>
              <a:xfrm>
                <a:off x="4269629" y="4537677"/>
                <a:ext cx="43586" cy="29005"/>
              </a:xfrm>
              <a:custGeom>
                <a:avLst/>
                <a:gdLst/>
                <a:ahLst/>
                <a:cxnLst/>
                <a:rect l="l" t="t" r="r" b="b"/>
                <a:pathLst>
                  <a:path w="1659" h="1104" extrusionOk="0">
                    <a:moveTo>
                      <a:pt x="1" y="0"/>
                    </a:moveTo>
                    <a:lnTo>
                      <a:pt x="1" y="548"/>
                    </a:lnTo>
                    <a:cubicBezTo>
                      <a:pt x="1" y="854"/>
                      <a:pt x="250" y="1103"/>
                      <a:pt x="555" y="1103"/>
                    </a:cubicBezTo>
                    <a:lnTo>
                      <a:pt x="1103" y="1103"/>
                    </a:lnTo>
                    <a:cubicBezTo>
                      <a:pt x="1409" y="1103"/>
                      <a:pt x="1658" y="854"/>
                      <a:pt x="1658" y="548"/>
                    </a:cubicBezTo>
                    <a:lnTo>
                      <a:pt x="1658" y="0"/>
                    </a:ln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 name="Google Shape;6396;p82"/>
              <p:cNvSpPr/>
              <p:nvPr/>
            </p:nvSpPr>
            <p:spPr>
              <a:xfrm>
                <a:off x="4434725" y="4334486"/>
                <a:ext cx="54515" cy="14608"/>
              </a:xfrm>
              <a:custGeom>
                <a:avLst/>
                <a:gdLst/>
                <a:ahLst/>
                <a:cxnLst/>
                <a:rect l="l" t="t" r="r" b="b"/>
                <a:pathLst>
                  <a:path w="2075" h="556" extrusionOk="0">
                    <a:moveTo>
                      <a:pt x="348" y="1"/>
                    </a:moveTo>
                    <a:cubicBezTo>
                      <a:pt x="1" y="21"/>
                      <a:pt x="1" y="535"/>
                      <a:pt x="348" y="555"/>
                    </a:cubicBezTo>
                    <a:lnTo>
                      <a:pt x="1728" y="555"/>
                    </a:lnTo>
                    <a:cubicBezTo>
                      <a:pt x="2075" y="535"/>
                      <a:pt x="2075" y="21"/>
                      <a:pt x="1728"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6" name="Google Shape;6397;p82"/>
              <p:cNvSpPr/>
              <p:nvPr/>
            </p:nvSpPr>
            <p:spPr>
              <a:xfrm>
                <a:off x="4093603" y="4334460"/>
                <a:ext cx="62896" cy="14634"/>
              </a:xfrm>
              <a:custGeom>
                <a:avLst/>
                <a:gdLst/>
                <a:ahLst/>
                <a:cxnLst/>
                <a:rect l="l" t="t" r="r" b="b"/>
                <a:pathLst>
                  <a:path w="2394" h="557" extrusionOk="0">
                    <a:moveTo>
                      <a:pt x="2025" y="1"/>
                    </a:moveTo>
                    <a:cubicBezTo>
                      <a:pt x="2018" y="1"/>
                      <a:pt x="2011" y="1"/>
                      <a:pt x="2005" y="2"/>
                    </a:cubicBezTo>
                    <a:lnTo>
                      <a:pt x="354" y="2"/>
                    </a:lnTo>
                    <a:cubicBezTo>
                      <a:pt x="0" y="22"/>
                      <a:pt x="0" y="536"/>
                      <a:pt x="354" y="556"/>
                    </a:cubicBezTo>
                    <a:lnTo>
                      <a:pt x="2005" y="556"/>
                    </a:lnTo>
                    <a:cubicBezTo>
                      <a:pt x="2011" y="557"/>
                      <a:pt x="2018" y="557"/>
                      <a:pt x="2025" y="557"/>
                    </a:cubicBezTo>
                    <a:cubicBezTo>
                      <a:pt x="2393" y="557"/>
                      <a:pt x="2393" y="1"/>
                      <a:pt x="2025"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7" name="Google Shape;6398;p82"/>
              <p:cNvSpPr/>
              <p:nvPr/>
            </p:nvSpPr>
            <p:spPr>
              <a:xfrm>
                <a:off x="4284210" y="4146138"/>
                <a:ext cx="14424" cy="50417"/>
              </a:xfrm>
              <a:custGeom>
                <a:avLst/>
                <a:gdLst/>
                <a:ahLst/>
                <a:cxnLst/>
                <a:rect l="l" t="t" r="r" b="b"/>
                <a:pathLst>
                  <a:path w="549" h="1919" extrusionOk="0">
                    <a:moveTo>
                      <a:pt x="277" y="1"/>
                    </a:moveTo>
                    <a:cubicBezTo>
                      <a:pt x="144" y="1"/>
                      <a:pt x="11" y="88"/>
                      <a:pt x="0" y="261"/>
                    </a:cubicBezTo>
                    <a:lnTo>
                      <a:pt x="0" y="1641"/>
                    </a:lnTo>
                    <a:cubicBezTo>
                      <a:pt x="0" y="1794"/>
                      <a:pt x="125" y="1919"/>
                      <a:pt x="278" y="1919"/>
                    </a:cubicBezTo>
                    <a:cubicBezTo>
                      <a:pt x="430" y="1919"/>
                      <a:pt x="548" y="1794"/>
                      <a:pt x="548" y="1641"/>
                    </a:cubicBezTo>
                    <a:lnTo>
                      <a:pt x="548" y="261"/>
                    </a:lnTo>
                    <a:cubicBezTo>
                      <a:pt x="541" y="88"/>
                      <a:pt x="410" y="1"/>
                      <a:pt x="277"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8" name="Google Shape;6399;p82"/>
              <p:cNvSpPr/>
              <p:nvPr/>
            </p:nvSpPr>
            <p:spPr>
              <a:xfrm>
                <a:off x="4358561" y="4183813"/>
                <a:ext cx="29294" cy="33156"/>
              </a:xfrm>
              <a:custGeom>
                <a:avLst/>
                <a:gdLst/>
                <a:ahLst/>
                <a:cxnLst/>
                <a:rect l="l" t="t" r="r" b="b"/>
                <a:pathLst>
                  <a:path w="1115" h="1262" extrusionOk="0">
                    <a:moveTo>
                      <a:pt x="745" y="0"/>
                    </a:moveTo>
                    <a:cubicBezTo>
                      <a:pt x="662" y="0"/>
                      <a:pt x="578" y="39"/>
                      <a:pt x="521" y="131"/>
                    </a:cubicBezTo>
                    <a:lnTo>
                      <a:pt x="104" y="852"/>
                    </a:lnTo>
                    <a:cubicBezTo>
                      <a:pt x="0" y="1033"/>
                      <a:pt x="132" y="1262"/>
                      <a:pt x="347" y="1262"/>
                    </a:cubicBezTo>
                    <a:cubicBezTo>
                      <a:pt x="444" y="1262"/>
                      <a:pt x="534" y="1213"/>
                      <a:pt x="583" y="1130"/>
                    </a:cubicBezTo>
                    <a:lnTo>
                      <a:pt x="999" y="409"/>
                    </a:lnTo>
                    <a:cubicBezTo>
                      <a:pt x="1114" y="193"/>
                      <a:pt x="931" y="0"/>
                      <a:pt x="745"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9" name="Google Shape;6400;p82"/>
              <p:cNvSpPr/>
              <p:nvPr/>
            </p:nvSpPr>
            <p:spPr>
              <a:xfrm>
                <a:off x="4195277" y="4466505"/>
                <a:ext cx="29268" cy="33287"/>
              </a:xfrm>
              <a:custGeom>
                <a:avLst/>
                <a:gdLst/>
                <a:ahLst/>
                <a:cxnLst/>
                <a:rect l="l" t="t" r="r" b="b"/>
                <a:pathLst>
                  <a:path w="1114" h="1267" extrusionOk="0">
                    <a:moveTo>
                      <a:pt x="748" y="1"/>
                    </a:moveTo>
                    <a:cubicBezTo>
                      <a:pt x="664" y="1"/>
                      <a:pt x="579" y="41"/>
                      <a:pt x="521" y="136"/>
                    </a:cubicBezTo>
                    <a:lnTo>
                      <a:pt x="105" y="850"/>
                    </a:lnTo>
                    <a:cubicBezTo>
                      <a:pt x="1" y="1038"/>
                      <a:pt x="132" y="1267"/>
                      <a:pt x="347" y="1267"/>
                    </a:cubicBezTo>
                    <a:cubicBezTo>
                      <a:pt x="444" y="1267"/>
                      <a:pt x="535" y="1211"/>
                      <a:pt x="583" y="1128"/>
                    </a:cubicBezTo>
                    <a:lnTo>
                      <a:pt x="999" y="413"/>
                    </a:lnTo>
                    <a:cubicBezTo>
                      <a:pt x="1114" y="194"/>
                      <a:pt x="933" y="1"/>
                      <a:pt x="748"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0" name="Google Shape;6401;p82"/>
              <p:cNvSpPr/>
              <p:nvPr/>
            </p:nvSpPr>
            <p:spPr>
              <a:xfrm>
                <a:off x="4195172" y="4183813"/>
                <a:ext cx="29294" cy="33156"/>
              </a:xfrm>
              <a:custGeom>
                <a:avLst/>
                <a:gdLst/>
                <a:ahLst/>
                <a:cxnLst/>
                <a:rect l="l" t="t" r="r" b="b"/>
                <a:pathLst>
                  <a:path w="1115" h="1262" extrusionOk="0">
                    <a:moveTo>
                      <a:pt x="366" y="0"/>
                    </a:moveTo>
                    <a:cubicBezTo>
                      <a:pt x="180" y="0"/>
                      <a:pt x="1" y="193"/>
                      <a:pt x="116" y="409"/>
                    </a:cubicBezTo>
                    <a:lnTo>
                      <a:pt x="525" y="1130"/>
                    </a:lnTo>
                    <a:cubicBezTo>
                      <a:pt x="573" y="1213"/>
                      <a:pt x="670" y="1262"/>
                      <a:pt x="768" y="1262"/>
                    </a:cubicBezTo>
                    <a:cubicBezTo>
                      <a:pt x="976" y="1262"/>
                      <a:pt x="1114" y="1033"/>
                      <a:pt x="1003" y="852"/>
                    </a:cubicBezTo>
                    <a:lnTo>
                      <a:pt x="594" y="131"/>
                    </a:lnTo>
                    <a:cubicBezTo>
                      <a:pt x="534" y="39"/>
                      <a:pt x="450" y="0"/>
                      <a:pt x="366"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1" name="Google Shape;6402;p82"/>
              <p:cNvSpPr/>
              <p:nvPr/>
            </p:nvSpPr>
            <p:spPr>
              <a:xfrm>
                <a:off x="4358272" y="4466505"/>
                <a:ext cx="29294" cy="33287"/>
              </a:xfrm>
              <a:custGeom>
                <a:avLst/>
                <a:gdLst/>
                <a:ahLst/>
                <a:cxnLst/>
                <a:rect l="l" t="t" r="r" b="b"/>
                <a:pathLst>
                  <a:path w="1115" h="1267" extrusionOk="0">
                    <a:moveTo>
                      <a:pt x="367" y="1"/>
                    </a:moveTo>
                    <a:cubicBezTo>
                      <a:pt x="182" y="1"/>
                      <a:pt x="1" y="194"/>
                      <a:pt x="115" y="413"/>
                    </a:cubicBezTo>
                    <a:lnTo>
                      <a:pt x="532" y="1128"/>
                    </a:lnTo>
                    <a:cubicBezTo>
                      <a:pt x="580" y="1211"/>
                      <a:pt x="670" y="1267"/>
                      <a:pt x="774" y="1267"/>
                    </a:cubicBezTo>
                    <a:cubicBezTo>
                      <a:pt x="982" y="1267"/>
                      <a:pt x="1114" y="1038"/>
                      <a:pt x="1010" y="850"/>
                    </a:cubicBezTo>
                    <a:lnTo>
                      <a:pt x="594" y="136"/>
                    </a:lnTo>
                    <a:cubicBezTo>
                      <a:pt x="536" y="41"/>
                      <a:pt x="451" y="1"/>
                      <a:pt x="367"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2" name="Google Shape;6403;p82"/>
              <p:cNvSpPr/>
              <p:nvPr/>
            </p:nvSpPr>
            <p:spPr>
              <a:xfrm>
                <a:off x="4412315" y="4410335"/>
                <a:ext cx="39934" cy="25668"/>
              </a:xfrm>
              <a:custGeom>
                <a:avLst/>
                <a:gdLst/>
                <a:ahLst/>
                <a:cxnLst/>
                <a:rect l="l" t="t" r="r" b="b"/>
                <a:pathLst>
                  <a:path w="1520" h="977" extrusionOk="0">
                    <a:moveTo>
                      <a:pt x="408" y="1"/>
                    </a:moveTo>
                    <a:cubicBezTo>
                      <a:pt x="158" y="1"/>
                      <a:pt x="0" y="375"/>
                      <a:pt x="285" y="526"/>
                    </a:cubicBezTo>
                    <a:lnTo>
                      <a:pt x="999" y="942"/>
                    </a:lnTo>
                    <a:cubicBezTo>
                      <a:pt x="1041" y="963"/>
                      <a:pt x="1090" y="977"/>
                      <a:pt x="1138" y="977"/>
                    </a:cubicBezTo>
                    <a:cubicBezTo>
                      <a:pt x="1422" y="977"/>
                      <a:pt x="1520" y="602"/>
                      <a:pt x="1277" y="464"/>
                    </a:cubicBezTo>
                    <a:lnTo>
                      <a:pt x="562" y="48"/>
                    </a:lnTo>
                    <a:cubicBezTo>
                      <a:pt x="509" y="15"/>
                      <a:pt x="457" y="1"/>
                      <a:pt x="408"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3" name="Google Shape;6404;p82"/>
              <p:cNvSpPr/>
              <p:nvPr/>
            </p:nvSpPr>
            <p:spPr>
              <a:xfrm>
                <a:off x="4130306" y="4247340"/>
                <a:ext cx="39304" cy="25589"/>
              </a:xfrm>
              <a:custGeom>
                <a:avLst/>
                <a:gdLst/>
                <a:ahLst/>
                <a:cxnLst/>
                <a:rect l="l" t="t" r="r" b="b"/>
                <a:pathLst>
                  <a:path w="1496" h="974" extrusionOk="0">
                    <a:moveTo>
                      <a:pt x="397" y="1"/>
                    </a:moveTo>
                    <a:cubicBezTo>
                      <a:pt x="153" y="1"/>
                      <a:pt x="0" y="356"/>
                      <a:pt x="254" y="515"/>
                    </a:cubicBezTo>
                    <a:lnTo>
                      <a:pt x="975" y="931"/>
                    </a:lnTo>
                    <a:cubicBezTo>
                      <a:pt x="1017" y="959"/>
                      <a:pt x="1066" y="966"/>
                      <a:pt x="1114" y="973"/>
                    </a:cubicBezTo>
                    <a:lnTo>
                      <a:pt x="1114" y="966"/>
                    </a:lnTo>
                    <a:cubicBezTo>
                      <a:pt x="1398" y="966"/>
                      <a:pt x="1496" y="592"/>
                      <a:pt x="1253" y="453"/>
                    </a:cubicBezTo>
                    <a:lnTo>
                      <a:pt x="531" y="37"/>
                    </a:lnTo>
                    <a:cubicBezTo>
                      <a:pt x="485" y="12"/>
                      <a:pt x="439" y="1"/>
                      <a:pt x="397"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4" name="Google Shape;6405;p82"/>
              <p:cNvSpPr/>
              <p:nvPr/>
            </p:nvSpPr>
            <p:spPr>
              <a:xfrm>
                <a:off x="4413418" y="4247182"/>
                <a:ext cx="39908" cy="25747"/>
              </a:xfrm>
              <a:custGeom>
                <a:avLst/>
                <a:gdLst/>
                <a:ahLst/>
                <a:cxnLst/>
                <a:rect l="l" t="t" r="r" b="b"/>
                <a:pathLst>
                  <a:path w="1519" h="980" extrusionOk="0">
                    <a:moveTo>
                      <a:pt x="1114" y="0"/>
                    </a:moveTo>
                    <a:cubicBezTo>
                      <a:pt x="1064" y="0"/>
                      <a:pt x="1011" y="15"/>
                      <a:pt x="957" y="50"/>
                    </a:cubicBezTo>
                    <a:lnTo>
                      <a:pt x="243" y="459"/>
                    </a:lnTo>
                    <a:cubicBezTo>
                      <a:pt x="0" y="605"/>
                      <a:pt x="97" y="972"/>
                      <a:pt x="382" y="979"/>
                    </a:cubicBezTo>
                    <a:cubicBezTo>
                      <a:pt x="430" y="979"/>
                      <a:pt x="479" y="965"/>
                      <a:pt x="520" y="937"/>
                    </a:cubicBezTo>
                    <a:lnTo>
                      <a:pt x="1235" y="528"/>
                    </a:lnTo>
                    <a:cubicBezTo>
                      <a:pt x="1518" y="378"/>
                      <a:pt x="1363" y="0"/>
                      <a:pt x="1114"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5" name="Google Shape;6406;p82"/>
              <p:cNvSpPr/>
              <p:nvPr/>
            </p:nvSpPr>
            <p:spPr>
              <a:xfrm>
                <a:off x="4130595" y="4410624"/>
                <a:ext cx="39304" cy="25379"/>
              </a:xfrm>
              <a:custGeom>
                <a:avLst/>
                <a:gdLst/>
                <a:ahLst/>
                <a:cxnLst/>
                <a:rect l="l" t="t" r="r" b="b"/>
                <a:pathLst>
                  <a:path w="1496" h="966" extrusionOk="0">
                    <a:moveTo>
                      <a:pt x="1099" y="1"/>
                    </a:moveTo>
                    <a:cubicBezTo>
                      <a:pt x="1056" y="1"/>
                      <a:pt x="1011" y="12"/>
                      <a:pt x="964" y="37"/>
                    </a:cubicBezTo>
                    <a:lnTo>
                      <a:pt x="243" y="453"/>
                    </a:lnTo>
                    <a:cubicBezTo>
                      <a:pt x="0" y="598"/>
                      <a:pt x="104" y="966"/>
                      <a:pt x="382" y="966"/>
                    </a:cubicBezTo>
                    <a:cubicBezTo>
                      <a:pt x="430" y="966"/>
                      <a:pt x="479" y="952"/>
                      <a:pt x="520" y="931"/>
                    </a:cubicBezTo>
                    <a:lnTo>
                      <a:pt x="1242" y="515"/>
                    </a:lnTo>
                    <a:cubicBezTo>
                      <a:pt x="1496" y="356"/>
                      <a:pt x="1343" y="1"/>
                      <a:pt x="1099"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6" name="Google Shape;6407;p82"/>
              <p:cNvSpPr/>
              <p:nvPr/>
            </p:nvSpPr>
            <p:spPr>
              <a:xfrm>
                <a:off x="4255231" y="4494118"/>
                <a:ext cx="72565" cy="50864"/>
              </a:xfrm>
              <a:custGeom>
                <a:avLst/>
                <a:gdLst/>
                <a:ahLst/>
                <a:cxnLst/>
                <a:rect l="l" t="t" r="r" b="b"/>
                <a:pathLst>
                  <a:path w="2762" h="1936" extrusionOk="0">
                    <a:moveTo>
                      <a:pt x="1" y="1"/>
                    </a:moveTo>
                    <a:lnTo>
                      <a:pt x="1" y="1381"/>
                    </a:lnTo>
                    <a:cubicBezTo>
                      <a:pt x="1" y="1686"/>
                      <a:pt x="243" y="1936"/>
                      <a:pt x="549" y="1936"/>
                    </a:cubicBezTo>
                    <a:lnTo>
                      <a:pt x="2206" y="1936"/>
                    </a:lnTo>
                    <a:cubicBezTo>
                      <a:pt x="2511" y="1936"/>
                      <a:pt x="2761" y="1686"/>
                      <a:pt x="2761" y="1381"/>
                    </a:cubicBezTo>
                    <a:lnTo>
                      <a:pt x="2761" y="1"/>
                    </a:ln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7" name="Google Shape;6408;p82"/>
              <p:cNvSpPr/>
              <p:nvPr/>
            </p:nvSpPr>
            <p:spPr>
              <a:xfrm>
                <a:off x="4247954" y="4494118"/>
                <a:ext cx="87120" cy="14608"/>
              </a:xfrm>
              <a:custGeom>
                <a:avLst/>
                <a:gdLst/>
                <a:ahLst/>
                <a:cxnLst/>
                <a:rect l="l" t="t" r="r" b="b"/>
                <a:pathLst>
                  <a:path w="3316" h="556" extrusionOk="0">
                    <a:moveTo>
                      <a:pt x="278" y="1"/>
                    </a:moveTo>
                    <a:cubicBezTo>
                      <a:pt x="125" y="1"/>
                      <a:pt x="0" y="125"/>
                      <a:pt x="0" y="278"/>
                    </a:cubicBezTo>
                    <a:cubicBezTo>
                      <a:pt x="0" y="431"/>
                      <a:pt x="125" y="556"/>
                      <a:pt x="278" y="556"/>
                    </a:cubicBezTo>
                    <a:lnTo>
                      <a:pt x="3038" y="556"/>
                    </a:lnTo>
                    <a:cubicBezTo>
                      <a:pt x="3191" y="556"/>
                      <a:pt x="3316" y="431"/>
                      <a:pt x="3316" y="278"/>
                    </a:cubicBezTo>
                    <a:cubicBezTo>
                      <a:pt x="3316" y="125"/>
                      <a:pt x="3191" y="1"/>
                      <a:pt x="3038"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xmlns="" val="2187163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377992" y="1209056"/>
            <a:ext cx="11029615" cy="5388704"/>
          </a:xfrm>
        </p:spPr>
        <p:txBody>
          <a:bodyPr/>
          <a:lstStyle/>
          <a:p>
            <a:r>
              <a:rPr lang="en-US" dirty="0">
                <a:solidFill>
                  <a:schemeClr val="tx1"/>
                </a:solidFill>
              </a:rPr>
              <a:t>The </a:t>
            </a:r>
            <a:r>
              <a:rPr lang="en-US" b="1" dirty="0">
                <a:solidFill>
                  <a:schemeClr val="tx1"/>
                </a:solidFill>
              </a:rPr>
              <a:t>approach</a:t>
            </a:r>
            <a:r>
              <a:rPr lang="en-US" dirty="0">
                <a:solidFill>
                  <a:schemeClr val="tx1"/>
                </a:solidFill>
              </a:rPr>
              <a:t> to </a:t>
            </a:r>
            <a:r>
              <a:rPr lang="en-US" b="1" dirty="0">
                <a:solidFill>
                  <a:schemeClr val="tx1"/>
                </a:solidFill>
              </a:rPr>
              <a:t>acute abdominal/pelvic pain in pregnancy</a:t>
            </a:r>
            <a:r>
              <a:rPr lang="en-US" dirty="0">
                <a:solidFill>
                  <a:schemeClr val="tx1"/>
                </a:solidFill>
              </a:rPr>
              <a:t> is similar to that in the </a:t>
            </a:r>
            <a:r>
              <a:rPr lang="en-US" b="1" dirty="0">
                <a:solidFill>
                  <a:schemeClr val="tx1"/>
                </a:solidFill>
              </a:rPr>
              <a:t>nonpregnant state</a:t>
            </a:r>
            <a:r>
              <a:rPr lang="en-US" dirty="0">
                <a:solidFill>
                  <a:schemeClr val="tx1"/>
                </a:solidFill>
              </a:rPr>
              <a:t>, with some additional challenges. </a:t>
            </a:r>
          </a:p>
          <a:p>
            <a:r>
              <a:rPr lang="en-US" b="1" dirty="0">
                <a:solidFill>
                  <a:schemeClr val="tx1"/>
                </a:solidFill>
                <a:highlight>
                  <a:srgbClr val="FFFF00"/>
                </a:highlight>
              </a:rPr>
              <a:t>The initial goal </a:t>
            </a:r>
            <a:r>
              <a:rPr lang="en-US" dirty="0">
                <a:solidFill>
                  <a:schemeClr val="tx1"/>
                </a:solidFill>
              </a:rPr>
              <a:t>is to identify patients who have </a:t>
            </a:r>
            <a:r>
              <a:rPr lang="en-US" u="sng" dirty="0">
                <a:solidFill>
                  <a:schemeClr val="tx1"/>
                </a:solidFill>
              </a:rPr>
              <a:t>a serious or even life-threatening</a:t>
            </a:r>
            <a:r>
              <a:rPr lang="en-US" dirty="0">
                <a:solidFill>
                  <a:schemeClr val="tx1"/>
                </a:solidFill>
              </a:rPr>
              <a:t> etiology for their symptoms and require urgent intervention.</a:t>
            </a:r>
          </a:p>
          <a:p>
            <a:pPr marL="0" indent="0">
              <a:buNone/>
            </a:pPr>
            <a:r>
              <a:rPr lang="en-US" dirty="0">
                <a:solidFill>
                  <a:schemeClr val="tx1"/>
                </a:solidFill>
              </a:rPr>
              <a:t> Additional issues during pregnancy include consideration of the </a:t>
            </a:r>
            <a:r>
              <a:rPr lang="en-US" b="1" dirty="0">
                <a:solidFill>
                  <a:schemeClr val="tx1"/>
                </a:solidFill>
              </a:rPr>
              <a:t>effects of anatomic and physiologic changes related to pregnancy</a:t>
            </a:r>
            <a:r>
              <a:rPr lang="en-US" dirty="0">
                <a:solidFill>
                  <a:schemeClr val="tx1"/>
                </a:solidFill>
              </a:rPr>
              <a:t>, causes of </a:t>
            </a:r>
            <a:r>
              <a:rPr lang="en-US" b="1" dirty="0">
                <a:solidFill>
                  <a:schemeClr val="tx1"/>
                </a:solidFill>
              </a:rPr>
              <a:t>acute abdominal/pelvic pain that may be more common due to the pregnant state or related to obstetric complications</a:t>
            </a:r>
            <a:r>
              <a:rPr lang="en-US" dirty="0">
                <a:solidFill>
                  <a:schemeClr val="tx1"/>
                </a:solidFill>
              </a:rPr>
              <a:t>, and the effect </a:t>
            </a:r>
            <a:r>
              <a:rPr lang="en-US" b="1" dirty="0">
                <a:solidFill>
                  <a:schemeClr val="tx1"/>
                </a:solidFill>
              </a:rPr>
              <a:t>of the disorder on the fetus</a:t>
            </a:r>
            <a:r>
              <a:rPr lang="en-US" dirty="0">
                <a:solidFill>
                  <a:schemeClr val="tx1"/>
                </a:solidFill>
              </a:rPr>
              <a:t>. </a:t>
            </a:r>
          </a:p>
          <a:p>
            <a:pPr marL="0" indent="0">
              <a:buNone/>
            </a:pPr>
            <a:r>
              <a:rPr lang="en-US" dirty="0">
                <a:solidFill>
                  <a:schemeClr val="tx1"/>
                </a:solidFill>
              </a:rPr>
              <a:t>Indicated diagnostic imaging and interventions should be performed since delay in diagnosis and treatment can increase maternal and fetal/newborn morbidity and mortality.</a:t>
            </a:r>
          </a:p>
          <a:p>
            <a:endParaRPr lang="en-US" b="1" dirty="0">
              <a:solidFill>
                <a:schemeClr val="tx1"/>
              </a:solidFill>
            </a:endParaRPr>
          </a:p>
          <a:p>
            <a:r>
              <a:rPr lang="en-US" b="1" dirty="0">
                <a:solidFill>
                  <a:schemeClr val="tx1"/>
                </a:solidFill>
              </a:rPr>
              <a:t> Signs and symptoms that suggest a possible serious disease process </a:t>
            </a:r>
            <a:r>
              <a:rPr lang="en-US" dirty="0">
                <a:solidFill>
                  <a:schemeClr val="tx1"/>
                </a:solidFill>
              </a:rPr>
              <a:t>include </a:t>
            </a:r>
            <a:r>
              <a:rPr lang="en-US" dirty="0">
                <a:solidFill>
                  <a:schemeClr val="tx1"/>
                </a:solidFill>
                <a:highlight>
                  <a:srgbClr val="FFFF00"/>
                </a:highlight>
              </a:rPr>
              <a:t>moderate or severe abdominal or pelvic pain,</a:t>
            </a:r>
            <a:r>
              <a:rPr lang="en-US" dirty="0">
                <a:solidFill>
                  <a:schemeClr val="tx1"/>
                </a:solidFill>
              </a:rPr>
              <a:t> </a:t>
            </a:r>
            <a:r>
              <a:rPr lang="en-US" dirty="0">
                <a:solidFill>
                  <a:schemeClr val="tx1"/>
                </a:solidFill>
                <a:highlight>
                  <a:srgbClr val="FFFF00"/>
                </a:highlight>
              </a:rPr>
              <a:t>vaginal bleeding</a:t>
            </a:r>
            <a:r>
              <a:rPr lang="en-US" dirty="0">
                <a:solidFill>
                  <a:schemeClr val="tx1"/>
                </a:solidFill>
              </a:rPr>
              <a:t>, </a:t>
            </a:r>
            <a:r>
              <a:rPr lang="en-US" dirty="0">
                <a:solidFill>
                  <a:schemeClr val="tx1"/>
                </a:solidFill>
                <a:highlight>
                  <a:srgbClr val="FFFF00"/>
                </a:highlight>
              </a:rPr>
              <a:t>new onset hypertension</a:t>
            </a:r>
            <a:r>
              <a:rPr lang="en-US" dirty="0">
                <a:solidFill>
                  <a:schemeClr val="tx1"/>
                </a:solidFill>
              </a:rPr>
              <a:t>, </a:t>
            </a:r>
            <a:r>
              <a:rPr lang="en-US" dirty="0">
                <a:solidFill>
                  <a:schemeClr val="tx1"/>
                </a:solidFill>
                <a:highlight>
                  <a:srgbClr val="FFFF00"/>
                </a:highlight>
              </a:rPr>
              <a:t>hypotension,</a:t>
            </a:r>
            <a:r>
              <a:rPr lang="en-US" dirty="0">
                <a:solidFill>
                  <a:schemeClr val="tx1"/>
                </a:solidFill>
              </a:rPr>
              <a:t> </a:t>
            </a:r>
            <a:r>
              <a:rPr lang="en-US" dirty="0">
                <a:solidFill>
                  <a:schemeClr val="tx1"/>
                </a:solidFill>
                <a:highlight>
                  <a:srgbClr val="FFFF00"/>
                </a:highlight>
              </a:rPr>
              <a:t>vomiting, </a:t>
            </a:r>
            <a:r>
              <a:rPr lang="en-US" dirty="0">
                <a:solidFill>
                  <a:schemeClr val="tx1"/>
                </a:solidFill>
              </a:rPr>
              <a:t>or </a:t>
            </a:r>
            <a:r>
              <a:rPr lang="en-US" dirty="0">
                <a:solidFill>
                  <a:schemeClr val="tx1"/>
                </a:solidFill>
                <a:highlight>
                  <a:srgbClr val="FFFF00"/>
                </a:highlight>
              </a:rPr>
              <a:t>fever.</a:t>
            </a:r>
          </a:p>
        </p:txBody>
      </p:sp>
    </p:spTree>
    <p:extLst>
      <p:ext uri="{BB962C8B-B14F-4D97-AF65-F5344CB8AC3E}">
        <p14:creationId xmlns:p14="http://schemas.microsoft.com/office/powerpoint/2010/main" xmlns="" val="2621580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Pregnancy related liver ds: </a:t>
            </a:r>
            <a:br>
              <a:rPr lang="en-US" dirty="0"/>
            </a:br>
            <a:r>
              <a:rPr lang="en-US" dirty="0"/>
              <a:t>            preeclampsia</a:t>
            </a:r>
          </a:p>
        </p:txBody>
      </p:sp>
      <p:sp>
        <p:nvSpPr>
          <p:cNvPr id="3" name="Content Placeholder 2"/>
          <p:cNvSpPr>
            <a:spLocks noGrp="1"/>
          </p:cNvSpPr>
          <p:nvPr>
            <p:ph idx="1"/>
          </p:nvPr>
        </p:nvSpPr>
        <p:spPr>
          <a:xfrm>
            <a:off x="4948517" y="2241473"/>
            <a:ext cx="6911787" cy="1483362"/>
          </a:xfrm>
          <a:ln>
            <a:solidFill>
              <a:schemeClr val="accent1">
                <a:lumMod val="90000"/>
                <a:lumOff val="10000"/>
              </a:schemeClr>
            </a:solidFill>
          </a:ln>
        </p:spPr>
        <p:txBody>
          <a:bodyPr/>
          <a:lstStyle/>
          <a:p>
            <a:r>
              <a:rPr lang="en-US" dirty="0"/>
              <a:t>The diagnosis is based on characteristic symptoms, findings on physical examination, and laboratory results</a:t>
            </a:r>
          </a:p>
        </p:txBody>
      </p:sp>
      <p:sp>
        <p:nvSpPr>
          <p:cNvPr id="4" name="5-Point Star 3"/>
          <p:cNvSpPr/>
          <p:nvPr/>
        </p:nvSpPr>
        <p:spPr>
          <a:xfrm>
            <a:off x="1119076" y="1187706"/>
            <a:ext cx="615595" cy="528250"/>
          </a:xfrm>
          <a:prstGeom prst="star5">
            <a:avLst/>
          </a:prstGeom>
          <a:solidFill>
            <a:schemeClr val="accent1">
              <a:lumMod val="50000"/>
              <a:lumOff val="50000"/>
            </a:schemeClr>
          </a:solidFill>
          <a:ln>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5" name="TextBox 4"/>
          <p:cNvSpPr txBox="1"/>
          <p:nvPr/>
        </p:nvSpPr>
        <p:spPr>
          <a:xfrm>
            <a:off x="4948516" y="4250352"/>
            <a:ext cx="6911787" cy="2031325"/>
          </a:xfrm>
          <a:prstGeom prst="rect">
            <a:avLst/>
          </a:prstGeom>
          <a:noFill/>
          <a:ln w="28575">
            <a:solidFill>
              <a:srgbClr val="FF0000"/>
            </a:solidFill>
            <a:prstDash val="dash"/>
          </a:ln>
        </p:spPr>
        <p:txBody>
          <a:bodyPr wrap="square" rtlCol="0">
            <a:spAutoFit/>
          </a:bodyPr>
          <a:lstStyle/>
          <a:p>
            <a:r>
              <a:rPr lang="en-US" dirty="0">
                <a:solidFill>
                  <a:srgbClr val="FF0000"/>
                </a:solidFill>
              </a:rPr>
              <a:t>Management of severe preeclampsia</a:t>
            </a:r>
            <a:r>
              <a:rPr lang="en-US" dirty="0"/>
              <a:t>: Delivery is the definitive treatment</a:t>
            </a:r>
          </a:p>
          <a:p>
            <a:endParaRPr lang="en-US" dirty="0"/>
          </a:p>
          <a:p>
            <a:pPr marL="742950" lvl="1" indent="-285750">
              <a:buFont typeface="Arial" panose="020B0604020202020204" pitchFamily="34" charset="0"/>
              <a:buChar char="•"/>
            </a:pPr>
            <a:r>
              <a:rPr lang="en-US" dirty="0"/>
              <a:t>Hospitalization until delivery</a:t>
            </a:r>
          </a:p>
          <a:p>
            <a:pPr marL="742950" lvl="1" indent="-285750">
              <a:buFont typeface="Arial" panose="020B0604020202020204" pitchFamily="34" charset="0"/>
              <a:buChar char="•"/>
            </a:pPr>
            <a:r>
              <a:rPr lang="en-US" dirty="0"/>
              <a:t>Antenatal corticosteroids</a:t>
            </a:r>
          </a:p>
          <a:p>
            <a:pPr marL="742950" lvl="1" indent="-285750">
              <a:buFont typeface="Arial" panose="020B0604020202020204" pitchFamily="34" charset="0"/>
              <a:buChar char="•"/>
            </a:pPr>
            <a:r>
              <a:rPr lang="en-US" dirty="0"/>
              <a:t>Deliver after 32 to 34 weeks of gestation</a:t>
            </a:r>
          </a:p>
          <a:p>
            <a:pPr marL="742950" lvl="1" indent="-285750">
              <a:buFont typeface="Arial" panose="020B0604020202020204" pitchFamily="34" charset="0"/>
              <a:buChar char="•"/>
            </a:pPr>
            <a:r>
              <a:rPr lang="en-US" dirty="0"/>
              <a:t>For acute therapy: labetalol, and hydralazine</a:t>
            </a:r>
          </a:p>
          <a:p>
            <a:pPr marL="742950" lvl="1" indent="-285750">
              <a:buFont typeface="Arial" panose="020B0604020202020204" pitchFamily="34" charset="0"/>
              <a:buChar char="•"/>
            </a:pPr>
            <a:r>
              <a:rPr lang="en-US" dirty="0"/>
              <a:t>Seizure prophylaxis with magnesium sulfate</a:t>
            </a:r>
          </a:p>
        </p:txBody>
      </p:sp>
      <p:sp>
        <p:nvSpPr>
          <p:cNvPr id="6" name="TextBox 5"/>
          <p:cNvSpPr txBox="1"/>
          <p:nvPr/>
        </p:nvSpPr>
        <p:spPr>
          <a:xfrm>
            <a:off x="688768" y="2265193"/>
            <a:ext cx="3802549" cy="3970318"/>
          </a:xfrm>
          <a:prstGeom prst="rect">
            <a:avLst/>
          </a:prstGeom>
          <a:noFill/>
          <a:ln>
            <a:solidFill>
              <a:schemeClr val="accent1">
                <a:lumMod val="90000"/>
                <a:lumOff val="10000"/>
              </a:schemeClr>
            </a:solidFill>
          </a:ln>
        </p:spPr>
        <p:txBody>
          <a:bodyPr wrap="square" rtlCol="0">
            <a:spAutoFit/>
          </a:bodyPr>
          <a:lstStyle/>
          <a:p>
            <a:r>
              <a:rPr lang="en-US" dirty="0"/>
              <a:t>Preeclampsia is a syndrome characterized by the new onset of hypertension and usually proteinuria after 20 weeks of gestation in a previously normotensive patient</a:t>
            </a:r>
            <a:r>
              <a:rPr lang="en-GB" dirty="0"/>
              <a:t>.</a:t>
            </a:r>
            <a:endParaRPr lang="en-US" dirty="0"/>
          </a:p>
          <a:p>
            <a:endParaRPr lang="en-US" dirty="0"/>
          </a:p>
          <a:p>
            <a:pPr marL="285750" indent="-285750">
              <a:buFont typeface="Wingdings" panose="05000000000000000000" pitchFamily="2" charset="2"/>
              <a:buChar char="v"/>
            </a:pPr>
            <a:r>
              <a:rPr lang="en-US" dirty="0"/>
              <a:t>Right upper quadrant or </a:t>
            </a:r>
            <a:r>
              <a:rPr lang="en-US" dirty="0" err="1"/>
              <a:t>epigastric</a:t>
            </a:r>
            <a:r>
              <a:rPr lang="en-US" dirty="0"/>
              <a:t> pain is a sign of liver involvement and signifies the severe spectrum of the disease. </a:t>
            </a:r>
          </a:p>
          <a:p>
            <a:pPr marL="285750" indent="-285750">
              <a:buFont typeface="Wingdings" panose="05000000000000000000" pitchFamily="2" charset="2"/>
              <a:buChar char="v"/>
            </a:pPr>
            <a:r>
              <a:rPr lang="en-US" dirty="0"/>
              <a:t>The pain may be caused by stretching of </a:t>
            </a:r>
            <a:r>
              <a:rPr lang="en-US" dirty="0" err="1"/>
              <a:t>Glisson's</a:t>
            </a:r>
            <a:r>
              <a:rPr lang="en-US" dirty="0"/>
              <a:t> capsule due </a:t>
            </a:r>
            <a:r>
              <a:rPr lang="en-US" dirty="0" err="1"/>
              <a:t>periportal</a:t>
            </a:r>
            <a:r>
              <a:rPr lang="en-US" dirty="0"/>
              <a:t> or </a:t>
            </a:r>
            <a:r>
              <a:rPr lang="en-US" dirty="0" err="1"/>
              <a:t>subcapsular</a:t>
            </a:r>
            <a:r>
              <a:rPr lang="en-US" dirty="0"/>
              <a:t> bleeding or, rarely, hepatic </a:t>
            </a:r>
            <a:r>
              <a:rPr lang="en-US" dirty="0" smtClean="0"/>
              <a:t>rupture </a:t>
            </a:r>
            <a:r>
              <a:rPr lang="en-US" sz="1600" b="1" dirty="0" smtClean="0">
                <a:solidFill>
                  <a:srgbClr val="FF6600"/>
                </a:solidFill>
              </a:rPr>
              <a:t>(use US).</a:t>
            </a:r>
            <a:endParaRPr lang="en-US" b="1" dirty="0">
              <a:solidFill>
                <a:srgbClr val="FF6600"/>
              </a:solidFill>
            </a:endParaRPr>
          </a:p>
        </p:txBody>
      </p:sp>
    </p:spTree>
    <p:extLst>
      <p:ext uri="{BB962C8B-B14F-4D97-AF65-F5344CB8AC3E}">
        <p14:creationId xmlns:p14="http://schemas.microsoft.com/office/powerpoint/2010/main" xmlns="" val="4196261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9763994D-F476-63EC-F148-1BA2B27B5B78}"/>
              </a:ext>
            </a:extLst>
          </p:cNvPr>
          <p:cNvSpPr>
            <a:spLocks noGrp="1"/>
          </p:cNvSpPr>
          <p:nvPr>
            <p:ph type="title"/>
          </p:nvPr>
        </p:nvSpPr>
        <p:spPr/>
        <p:txBody>
          <a:bodyPr/>
          <a:lstStyle/>
          <a:p>
            <a:endParaRPr lang="ar-SA"/>
          </a:p>
        </p:txBody>
      </p:sp>
      <p:pic>
        <p:nvPicPr>
          <p:cNvPr id="5" name="عنصر نائب للمحتوى 4" descr="صورة تحتوي على نص, لقطة شاشة, الخط, رقم&#10;&#10;تم إنشاء الوصف تلقائياً">
            <a:extLst>
              <a:ext uri="{FF2B5EF4-FFF2-40B4-BE49-F238E27FC236}">
                <a16:creationId xmlns:a16="http://schemas.microsoft.com/office/drawing/2014/main" xmlns="" id="{862224F6-B424-B339-204E-FFEA4F830FCE}"/>
              </a:ext>
            </a:extLst>
          </p:cNvPr>
          <p:cNvPicPr>
            <a:picLocks noGrp="1" noChangeAspect="1"/>
          </p:cNvPicPr>
          <p:nvPr>
            <p:ph idx="1"/>
          </p:nvPr>
        </p:nvPicPr>
        <p:blipFill>
          <a:blip r:embed="rId2"/>
          <a:stretch>
            <a:fillRect/>
          </a:stretch>
        </p:blipFill>
        <p:spPr>
          <a:xfrm>
            <a:off x="1432560" y="1859280"/>
            <a:ext cx="9316720" cy="4815839"/>
          </a:xfrm>
        </p:spPr>
      </p:pic>
    </p:spTree>
    <p:extLst>
      <p:ext uri="{BB962C8B-B14F-4D97-AF65-F5344CB8AC3E}">
        <p14:creationId xmlns:p14="http://schemas.microsoft.com/office/powerpoint/2010/main" xmlns="" val="2597390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err="1"/>
              <a:t>Hellp</a:t>
            </a:r>
            <a:r>
              <a:rPr lang="en-US" dirty="0"/>
              <a:t> syndrome</a:t>
            </a:r>
          </a:p>
        </p:txBody>
      </p:sp>
      <p:sp>
        <p:nvSpPr>
          <p:cNvPr id="4" name="5-Point Star 3"/>
          <p:cNvSpPr/>
          <p:nvPr/>
        </p:nvSpPr>
        <p:spPr>
          <a:xfrm>
            <a:off x="516925" y="1155851"/>
            <a:ext cx="615595" cy="528250"/>
          </a:xfrm>
          <a:prstGeom prst="star5">
            <a:avLst/>
          </a:prstGeom>
          <a:solidFill>
            <a:schemeClr val="accent1">
              <a:lumMod val="50000"/>
              <a:lumOff val="50000"/>
            </a:schemeClr>
          </a:solidFill>
          <a:ln>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5" name="TextBox 4"/>
          <p:cNvSpPr txBox="1"/>
          <p:nvPr/>
        </p:nvSpPr>
        <p:spPr>
          <a:xfrm>
            <a:off x="340628" y="2076598"/>
            <a:ext cx="2335337" cy="2031325"/>
          </a:xfrm>
          <a:prstGeom prst="rect">
            <a:avLst/>
          </a:prstGeom>
          <a:solidFill>
            <a:schemeClr val="accent2">
              <a:lumMod val="50000"/>
            </a:schemeClr>
          </a:solidFill>
          <a:ln>
            <a:solidFill>
              <a:schemeClr val="accent1">
                <a:lumMod val="90000"/>
                <a:lumOff val="10000"/>
              </a:schemeClr>
            </a:solidFill>
          </a:ln>
        </p:spPr>
        <p:txBody>
          <a:bodyPr wrap="square" rtlCol="0">
            <a:spAutoFit/>
          </a:bodyPr>
          <a:lstStyle/>
          <a:p>
            <a:r>
              <a:rPr lang="en-US" dirty="0">
                <a:solidFill>
                  <a:schemeClr val="bg1"/>
                </a:solidFill>
              </a:rPr>
              <a:t>Hemolysis with a </a:t>
            </a:r>
            <a:r>
              <a:rPr lang="en-US" dirty="0" err="1">
                <a:solidFill>
                  <a:schemeClr val="bg1"/>
                </a:solidFill>
              </a:rPr>
              <a:t>microangiopathic</a:t>
            </a:r>
            <a:r>
              <a:rPr lang="en-US" dirty="0">
                <a:solidFill>
                  <a:schemeClr val="bg1"/>
                </a:solidFill>
              </a:rPr>
              <a:t> blood smear, elevated liver transaminases, and a low platelet count are the findings in HELLP syndrome</a:t>
            </a:r>
          </a:p>
        </p:txBody>
      </p:sp>
      <p:sp>
        <p:nvSpPr>
          <p:cNvPr id="6" name="TextBox 5"/>
          <p:cNvSpPr txBox="1"/>
          <p:nvPr/>
        </p:nvSpPr>
        <p:spPr>
          <a:xfrm>
            <a:off x="259946" y="4436710"/>
            <a:ext cx="2496702" cy="2031325"/>
          </a:xfrm>
          <a:prstGeom prst="rect">
            <a:avLst/>
          </a:prstGeom>
          <a:noFill/>
          <a:ln w="28575">
            <a:solidFill>
              <a:schemeClr val="accent1">
                <a:lumMod val="90000"/>
                <a:lumOff val="10000"/>
              </a:schemeClr>
            </a:solidFill>
          </a:ln>
        </p:spPr>
        <p:txBody>
          <a:bodyPr wrap="square" rtlCol="0">
            <a:spAutoFit/>
          </a:bodyPr>
          <a:lstStyle/>
          <a:p>
            <a:r>
              <a:rPr lang="en-US" dirty="0">
                <a:solidFill>
                  <a:schemeClr val="accent1">
                    <a:lumMod val="75000"/>
                    <a:lumOff val="25000"/>
                  </a:schemeClr>
                </a:solidFill>
              </a:rPr>
              <a:t> Hypertension </a:t>
            </a:r>
            <a:r>
              <a:rPr lang="en-US" dirty="0"/>
              <a:t>and </a:t>
            </a:r>
            <a:r>
              <a:rPr lang="en-US" dirty="0">
                <a:solidFill>
                  <a:schemeClr val="accent1">
                    <a:lumMod val="75000"/>
                    <a:lumOff val="25000"/>
                  </a:schemeClr>
                </a:solidFill>
              </a:rPr>
              <a:t>proteinuria</a:t>
            </a:r>
            <a:r>
              <a:rPr lang="en-US" dirty="0"/>
              <a:t> are present in approximately 85</a:t>
            </a:r>
            <a:r>
              <a:rPr lang="en-GB" dirty="0"/>
              <a:t>% </a:t>
            </a:r>
            <a:r>
              <a:rPr lang="en-US" dirty="0"/>
              <a:t>of cases, but it is important to remember that either or both </a:t>
            </a:r>
            <a:r>
              <a:rPr lang="en-US" dirty="0">
                <a:solidFill>
                  <a:srgbClr val="FF0000"/>
                </a:solidFill>
              </a:rPr>
              <a:t>may be absent </a:t>
            </a:r>
            <a:r>
              <a:rPr lang="en-US" dirty="0"/>
              <a:t>in HELLP</a:t>
            </a:r>
          </a:p>
        </p:txBody>
      </p:sp>
      <p:sp>
        <p:nvSpPr>
          <p:cNvPr id="3" name="Content Placeholder 2"/>
          <p:cNvSpPr>
            <a:spLocks noGrp="1"/>
          </p:cNvSpPr>
          <p:nvPr>
            <p:ph idx="1"/>
          </p:nvPr>
        </p:nvSpPr>
        <p:spPr>
          <a:xfrm>
            <a:off x="2944906" y="2077162"/>
            <a:ext cx="4598893" cy="4390873"/>
          </a:xfrm>
          <a:ln w="28575">
            <a:solidFill>
              <a:schemeClr val="accent1">
                <a:lumMod val="50000"/>
                <a:lumOff val="50000"/>
              </a:schemeClr>
            </a:solidFill>
          </a:ln>
        </p:spPr>
        <p:txBody>
          <a:bodyPr>
            <a:normAutofit/>
          </a:bodyPr>
          <a:lstStyle/>
          <a:p>
            <a:pPr marL="0" indent="0">
              <a:buNone/>
            </a:pPr>
            <a:r>
              <a:rPr lang="en-US" dirty="0">
                <a:solidFill>
                  <a:schemeClr val="accent1">
                    <a:lumMod val="75000"/>
                    <a:lumOff val="25000"/>
                  </a:schemeClr>
                </a:solidFill>
              </a:rPr>
              <a:t>Clinical presentation:</a:t>
            </a:r>
          </a:p>
          <a:p>
            <a:r>
              <a:rPr lang="en-US" dirty="0"/>
              <a:t>The most common clinical presentation is abdominal pain and tenderness in the </a:t>
            </a:r>
            <a:r>
              <a:rPr lang="en-US" dirty="0" err="1"/>
              <a:t>midepigastrium</a:t>
            </a:r>
            <a:r>
              <a:rPr lang="en-US" dirty="0"/>
              <a:t>, right upper quadrant, or below the sternum. As with preeclampsia, the pain may be caused by stretching of </a:t>
            </a:r>
            <a:r>
              <a:rPr lang="en-US" dirty="0" err="1"/>
              <a:t>Glisson's</a:t>
            </a:r>
            <a:r>
              <a:rPr lang="en-US" dirty="0"/>
              <a:t> capsule due </a:t>
            </a:r>
            <a:r>
              <a:rPr lang="en-US" dirty="0" err="1"/>
              <a:t>periportal</a:t>
            </a:r>
            <a:r>
              <a:rPr lang="en-US" dirty="0"/>
              <a:t> or </a:t>
            </a:r>
            <a:r>
              <a:rPr lang="en-US" dirty="0" err="1"/>
              <a:t>subcapsular</a:t>
            </a:r>
            <a:r>
              <a:rPr lang="en-US" dirty="0"/>
              <a:t> bleeding or, rarely, hepatic rupture.</a:t>
            </a:r>
          </a:p>
          <a:p>
            <a:r>
              <a:rPr lang="en-US" dirty="0"/>
              <a:t>Many patients with HELLP also have nausea, vomiting, and malaise, which may be mistaken for a nonspecific viral illness or viral hepatitis, particularly if the serum AST and LDH are markedly elevated</a:t>
            </a:r>
          </a:p>
        </p:txBody>
      </p:sp>
      <p:sp>
        <p:nvSpPr>
          <p:cNvPr id="8" name="مستطيل 7"/>
          <p:cNvSpPr/>
          <p:nvPr/>
        </p:nvSpPr>
        <p:spPr>
          <a:xfrm>
            <a:off x="7798526" y="3213463"/>
            <a:ext cx="3853542" cy="1502229"/>
          </a:xfrm>
          <a:prstGeom prst="rect">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buFont typeface="Arial" pitchFamily="34" charset="0"/>
              <a:buChar char="•"/>
            </a:pPr>
            <a:r>
              <a:rPr lang="en-US" dirty="0" err="1" smtClean="0">
                <a:solidFill>
                  <a:srgbClr val="FF6600"/>
                </a:solidFill>
              </a:rPr>
              <a:t>Hemolysis</a:t>
            </a:r>
            <a:r>
              <a:rPr lang="en-US" b="1" dirty="0" smtClean="0">
                <a:solidFill>
                  <a:srgbClr val="FF6600"/>
                </a:solidFill>
              </a:rPr>
              <a:t> </a:t>
            </a:r>
            <a:r>
              <a:rPr lang="en-US" dirty="0" smtClean="0">
                <a:solidFill>
                  <a:srgbClr val="FF6600"/>
                </a:solidFill>
              </a:rPr>
              <a:t>markers</a:t>
            </a:r>
            <a:r>
              <a:rPr lang="en-US" b="1" dirty="0" smtClean="0">
                <a:solidFill>
                  <a:srgbClr val="FF6600"/>
                </a:solidFill>
              </a:rPr>
              <a:t>: </a:t>
            </a:r>
            <a:r>
              <a:rPr lang="en-US" dirty="0" smtClean="0">
                <a:solidFill>
                  <a:srgbClr val="FF6600"/>
                </a:solidFill>
              </a:rPr>
              <a:t>LDH, </a:t>
            </a:r>
            <a:r>
              <a:rPr lang="en-US" dirty="0" err="1" smtClean="0">
                <a:solidFill>
                  <a:srgbClr val="FF6600"/>
                </a:solidFill>
              </a:rPr>
              <a:t>schistocytes</a:t>
            </a:r>
            <a:r>
              <a:rPr lang="en-US" dirty="0" smtClean="0">
                <a:solidFill>
                  <a:srgbClr val="FF6600"/>
                </a:solidFill>
              </a:rPr>
              <a:t> in the blood film</a:t>
            </a:r>
          </a:p>
          <a:p>
            <a:r>
              <a:rPr lang="en-US" b="1" dirty="0" err="1" smtClean="0">
                <a:solidFill>
                  <a:srgbClr val="FF6600"/>
                </a:solidFill>
              </a:rPr>
              <a:t>Mx</a:t>
            </a:r>
            <a:r>
              <a:rPr lang="en-US" b="1" dirty="0" smtClean="0">
                <a:solidFill>
                  <a:srgbClr val="FF6600"/>
                </a:solidFill>
              </a:rPr>
              <a:t>: </a:t>
            </a:r>
          </a:p>
          <a:p>
            <a:pPr>
              <a:buFont typeface="Arial" pitchFamily="34" charset="0"/>
              <a:buChar char="•"/>
            </a:pPr>
            <a:r>
              <a:rPr lang="en-US" dirty="0" smtClean="0">
                <a:solidFill>
                  <a:srgbClr val="FF6600"/>
                </a:solidFill>
              </a:rPr>
              <a:t> Immediate delivery regardless GA</a:t>
            </a:r>
          </a:p>
          <a:p>
            <a:pPr>
              <a:buFont typeface="Arial" pitchFamily="34" charset="0"/>
              <a:buChar char="•"/>
            </a:pPr>
            <a:r>
              <a:rPr lang="en-US" dirty="0" smtClean="0">
                <a:solidFill>
                  <a:srgbClr val="FF6600"/>
                </a:solidFill>
              </a:rPr>
              <a:t> </a:t>
            </a:r>
            <a:r>
              <a:rPr lang="en-US" dirty="0" smtClean="0">
                <a:solidFill>
                  <a:srgbClr val="FF6600"/>
                </a:solidFill>
              </a:rPr>
              <a:t>Don’t wait until giving </a:t>
            </a:r>
            <a:r>
              <a:rPr lang="en-US" dirty="0" err="1" smtClean="0">
                <a:solidFill>
                  <a:srgbClr val="FF6600"/>
                </a:solidFill>
              </a:rPr>
              <a:t>dexa</a:t>
            </a:r>
            <a:endParaRPr lang="en-US" dirty="0" smtClean="0">
              <a:solidFill>
                <a:srgbClr val="FF6600"/>
              </a:solidFill>
            </a:endParaRPr>
          </a:p>
        </p:txBody>
      </p:sp>
    </p:spTree>
    <p:extLst>
      <p:ext uri="{BB962C8B-B14F-4D97-AF65-F5344CB8AC3E}">
        <p14:creationId xmlns:p14="http://schemas.microsoft.com/office/powerpoint/2010/main" xmlns="" val="2871657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Acute fatty liver</a:t>
            </a:r>
          </a:p>
        </p:txBody>
      </p:sp>
      <p:sp>
        <p:nvSpPr>
          <p:cNvPr id="3" name="Content Placeholder 2"/>
          <p:cNvSpPr>
            <a:spLocks noGrp="1"/>
          </p:cNvSpPr>
          <p:nvPr>
            <p:ph idx="1"/>
          </p:nvPr>
        </p:nvSpPr>
        <p:spPr>
          <a:xfrm>
            <a:off x="581191" y="2297933"/>
            <a:ext cx="5268279" cy="2889669"/>
          </a:xfrm>
          <a:ln w="28575">
            <a:solidFill>
              <a:schemeClr val="accent1">
                <a:lumMod val="75000"/>
                <a:lumOff val="25000"/>
              </a:schemeClr>
            </a:solidFill>
          </a:ln>
        </p:spPr>
        <p:txBody>
          <a:bodyPr>
            <a:normAutofit/>
          </a:bodyPr>
          <a:lstStyle/>
          <a:p>
            <a:pPr>
              <a:buFont typeface="Wingdings" panose="05000000000000000000" pitchFamily="2" charset="2"/>
              <a:buChar char="§"/>
            </a:pPr>
            <a:r>
              <a:rPr lang="en-US" dirty="0"/>
              <a:t>Acute fatty liver of pregnancy occurs after 20 weeks of gestation, usually in the third trimester.</a:t>
            </a:r>
          </a:p>
          <a:p>
            <a:pPr>
              <a:buFont typeface="Wingdings" panose="05000000000000000000" pitchFamily="2" charset="2"/>
              <a:buChar char="§"/>
            </a:pPr>
            <a:r>
              <a:rPr lang="en-US" dirty="0"/>
              <a:t> The most frequent initial symptoms are nausea or vomiting (approximately 50% of patients), abdominal pain (particularly </a:t>
            </a:r>
            <a:r>
              <a:rPr lang="en-US" dirty="0" err="1"/>
              <a:t>epigastric</a:t>
            </a:r>
            <a:r>
              <a:rPr lang="en-US" dirty="0"/>
              <a:t>, 50%), anorexia, and jaundice (30%). </a:t>
            </a:r>
          </a:p>
          <a:p>
            <a:pPr>
              <a:buFont typeface="Wingdings" panose="05000000000000000000" pitchFamily="2" charset="2"/>
              <a:buChar char="§"/>
            </a:pPr>
            <a:r>
              <a:rPr lang="en-US" dirty="0"/>
              <a:t>Approximately 70% of patients have signs of preeclampsia at presentation or at some time during the course of illness</a:t>
            </a:r>
          </a:p>
        </p:txBody>
      </p:sp>
      <p:sp>
        <p:nvSpPr>
          <p:cNvPr id="4" name="5-Point Star 3"/>
          <p:cNvSpPr/>
          <p:nvPr/>
        </p:nvSpPr>
        <p:spPr>
          <a:xfrm>
            <a:off x="581192" y="1115058"/>
            <a:ext cx="615595" cy="528250"/>
          </a:xfrm>
          <a:prstGeom prst="star5">
            <a:avLst/>
          </a:prstGeom>
          <a:solidFill>
            <a:schemeClr val="accent1">
              <a:lumMod val="50000"/>
              <a:lumOff val="50000"/>
            </a:schemeClr>
          </a:solidFill>
          <a:ln>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5" name="TextBox 4"/>
          <p:cNvSpPr txBox="1"/>
          <p:nvPr/>
        </p:nvSpPr>
        <p:spPr>
          <a:xfrm>
            <a:off x="6199094" y="2033326"/>
            <a:ext cx="5634318" cy="3416320"/>
          </a:xfrm>
          <a:prstGeom prst="rect">
            <a:avLst/>
          </a:prstGeom>
          <a:noFill/>
          <a:ln w="28575">
            <a:solidFill>
              <a:schemeClr val="accent1">
                <a:lumMod val="75000"/>
                <a:lumOff val="25000"/>
              </a:schemeClr>
            </a:solidFill>
          </a:ln>
        </p:spPr>
        <p:txBody>
          <a:bodyPr wrap="square" rtlCol="0">
            <a:spAutoFit/>
          </a:bodyPr>
          <a:lstStyle/>
          <a:p>
            <a:r>
              <a:rPr lang="en-US" dirty="0"/>
              <a:t>The diagnosis of acute fatty liver of pregnancy is usually made </a:t>
            </a:r>
            <a:r>
              <a:rPr lang="en-US" dirty="0">
                <a:solidFill>
                  <a:srgbClr val="FF0000"/>
                </a:solidFill>
              </a:rPr>
              <a:t>clinically</a:t>
            </a:r>
            <a:r>
              <a:rPr lang="en-US" dirty="0"/>
              <a:t> </a:t>
            </a:r>
          </a:p>
          <a:p>
            <a:endParaRPr lang="en-US" dirty="0"/>
          </a:p>
          <a:p>
            <a:pPr marL="285750" indent="-285750">
              <a:buFont typeface="Arial" panose="020B0604020202020204" pitchFamily="34" charset="0"/>
              <a:buChar char="•"/>
            </a:pPr>
            <a:r>
              <a:rPr lang="en-US" dirty="0"/>
              <a:t>Laboratory test findings may show</a:t>
            </a:r>
            <a:r>
              <a:rPr lang="en-US" dirty="0">
                <a:solidFill>
                  <a:schemeClr val="accent2">
                    <a:lumMod val="60000"/>
                    <a:lumOff val="40000"/>
                  </a:schemeClr>
                </a:solidFill>
              </a:rPr>
              <a:t> increased </a:t>
            </a:r>
            <a:r>
              <a:rPr lang="en-US" dirty="0"/>
              <a:t>levels of aminotransferases, bilirubin, uric acid, ammonia, and creatinine; thrombocytopenia; prolonged </a:t>
            </a:r>
            <a:r>
              <a:rPr lang="en-US" dirty="0" err="1"/>
              <a:t>prothrombin</a:t>
            </a:r>
            <a:r>
              <a:rPr lang="en-US" dirty="0"/>
              <a:t> time; hypoglycemia; and leukocytosis.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Imaging tests of the liver are primarily used to exclude other diagnoses, such as a hepatic infarct or hematoma, although some authors have reported finding fat on ultrasound, CT, or MRI. </a:t>
            </a:r>
          </a:p>
        </p:txBody>
      </p:sp>
      <p:sp>
        <p:nvSpPr>
          <p:cNvPr id="6" name="TextBox 5"/>
          <p:cNvSpPr txBox="1"/>
          <p:nvPr/>
        </p:nvSpPr>
        <p:spPr>
          <a:xfrm>
            <a:off x="1109385" y="5767016"/>
            <a:ext cx="7906868" cy="923330"/>
          </a:xfrm>
          <a:prstGeom prst="rect">
            <a:avLst/>
          </a:prstGeom>
          <a:noFill/>
          <a:ln w="28575">
            <a:solidFill>
              <a:srgbClr val="FF0000"/>
            </a:solidFill>
            <a:prstDash val="dash"/>
          </a:ln>
        </p:spPr>
        <p:txBody>
          <a:bodyPr wrap="square" rtlCol="0">
            <a:spAutoFit/>
          </a:bodyPr>
          <a:lstStyle/>
          <a:p>
            <a:r>
              <a:rPr lang="en-US" dirty="0"/>
              <a:t>Initial </a:t>
            </a:r>
            <a:r>
              <a:rPr lang="en-US" dirty="0">
                <a:solidFill>
                  <a:srgbClr val="FF0000"/>
                </a:solidFill>
              </a:rPr>
              <a:t>management</a:t>
            </a:r>
            <a:r>
              <a:rPr lang="en-US" dirty="0"/>
              <a:t> of the patient with AFLP includes prompt </a:t>
            </a:r>
            <a:r>
              <a:rPr lang="en-US" dirty="0">
                <a:solidFill>
                  <a:srgbClr val="FF0000"/>
                </a:solidFill>
              </a:rPr>
              <a:t>delivery</a:t>
            </a:r>
            <a:r>
              <a:rPr lang="en-US" dirty="0"/>
              <a:t> of the fetus, regardless of gestational age.</a:t>
            </a:r>
          </a:p>
          <a:p>
            <a:r>
              <a:rPr lang="en-US" dirty="0"/>
              <a:t> Medical treatment is provided to stabilize the mother while the liver recovers. </a:t>
            </a:r>
          </a:p>
        </p:txBody>
      </p:sp>
    </p:spTree>
    <p:extLst>
      <p:ext uri="{BB962C8B-B14F-4D97-AF65-F5344CB8AC3E}">
        <p14:creationId xmlns:p14="http://schemas.microsoft.com/office/powerpoint/2010/main" xmlns="" val="939841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labor</a:t>
            </a:r>
          </a:p>
        </p:txBody>
      </p:sp>
      <p:sp>
        <p:nvSpPr>
          <p:cNvPr id="3" name="Content Placeholder 2"/>
          <p:cNvSpPr>
            <a:spLocks noGrp="1"/>
          </p:cNvSpPr>
          <p:nvPr>
            <p:ph idx="1"/>
          </p:nvPr>
        </p:nvSpPr>
        <p:spPr>
          <a:xfrm>
            <a:off x="5698087" y="4213522"/>
            <a:ext cx="2138082" cy="1749456"/>
          </a:xfrm>
          <a:ln w="28575">
            <a:solidFill>
              <a:srgbClr val="FF0000"/>
            </a:solidFill>
            <a:prstDash val="sysDash"/>
          </a:ln>
        </p:spPr>
        <p:txBody>
          <a:bodyPr/>
          <a:lstStyle/>
          <a:p>
            <a:pPr marL="0" indent="0">
              <a:buNone/>
            </a:pPr>
            <a:r>
              <a:rPr lang="en-US" dirty="0"/>
              <a:t>Consider a VE in pregnant women with abdominal pain.</a:t>
            </a:r>
          </a:p>
        </p:txBody>
      </p:sp>
      <p:sp>
        <p:nvSpPr>
          <p:cNvPr id="4" name="TextBox 3"/>
          <p:cNvSpPr txBox="1"/>
          <p:nvPr/>
        </p:nvSpPr>
        <p:spPr>
          <a:xfrm>
            <a:off x="581191" y="2049340"/>
            <a:ext cx="6926749" cy="1477328"/>
          </a:xfrm>
          <a:prstGeom prst="rect">
            <a:avLst/>
          </a:prstGeom>
          <a:noFill/>
          <a:ln w="28575">
            <a:solidFill>
              <a:schemeClr val="accent1">
                <a:lumMod val="75000"/>
                <a:lumOff val="25000"/>
              </a:schemeClr>
            </a:solidFill>
          </a:ln>
        </p:spPr>
        <p:txBody>
          <a:bodyPr wrap="square" rtlCol="0">
            <a:spAutoFit/>
          </a:bodyPr>
          <a:lstStyle/>
          <a:p>
            <a:r>
              <a:rPr lang="en-US"/>
              <a:t> Labor should always be considered in the differential diagnosis of abdominal pain in pregnant patients, especially when symptoms are increasing over time It is a clinical diagnosis defined by uterine contractions of increasing frequency, intensity, and duration that cause cervical dilation and/or effacement over time.</a:t>
            </a:r>
            <a:endParaRPr lang="en-US" dirty="0"/>
          </a:p>
        </p:txBody>
      </p:sp>
      <p:sp>
        <p:nvSpPr>
          <p:cNvPr id="5" name="TextBox 4"/>
          <p:cNvSpPr txBox="1"/>
          <p:nvPr/>
        </p:nvSpPr>
        <p:spPr>
          <a:xfrm>
            <a:off x="541098" y="3934089"/>
            <a:ext cx="2215549" cy="2308324"/>
          </a:xfrm>
          <a:prstGeom prst="rect">
            <a:avLst/>
          </a:prstGeom>
          <a:solidFill>
            <a:schemeClr val="accent2">
              <a:lumMod val="40000"/>
              <a:lumOff val="60000"/>
            </a:schemeClr>
          </a:solidFill>
        </p:spPr>
        <p:txBody>
          <a:bodyPr wrap="square" rtlCol="0">
            <a:spAutoFit/>
          </a:bodyPr>
          <a:lstStyle/>
          <a:p>
            <a:r>
              <a:rPr lang="en-US" dirty="0"/>
              <a:t>The presence of light vaginal bleeding and/or rupture of membranes increases diagnostic certainty in patients with minimal cervical dilation or effacement</a:t>
            </a:r>
          </a:p>
        </p:txBody>
      </p:sp>
      <p:sp>
        <p:nvSpPr>
          <p:cNvPr id="6" name="TextBox 5"/>
          <p:cNvSpPr txBox="1"/>
          <p:nvPr/>
        </p:nvSpPr>
        <p:spPr>
          <a:xfrm>
            <a:off x="3072404" y="4072588"/>
            <a:ext cx="2309926" cy="2031325"/>
          </a:xfrm>
          <a:prstGeom prst="rect">
            <a:avLst/>
          </a:prstGeom>
          <a:noFill/>
          <a:ln w="28575">
            <a:solidFill>
              <a:schemeClr val="accent2">
                <a:lumMod val="60000"/>
                <a:lumOff val="40000"/>
              </a:schemeClr>
            </a:solidFill>
          </a:ln>
        </p:spPr>
        <p:txBody>
          <a:bodyPr wrap="square" rtlCol="0">
            <a:spAutoFit/>
          </a:bodyPr>
          <a:lstStyle/>
          <a:p>
            <a:r>
              <a:rPr lang="en-US" dirty="0"/>
              <a:t>• Preterm </a:t>
            </a:r>
            <a:r>
              <a:rPr lang="en-US" dirty="0" err="1"/>
              <a:t>labour</a:t>
            </a:r>
            <a:r>
              <a:rPr lang="en-US" dirty="0"/>
              <a:t> may present with a history of vague abdominal pain which the woman may not associate with uterine activity. </a:t>
            </a:r>
          </a:p>
          <a:p>
            <a:endParaRPr lang="en-US" dirty="0"/>
          </a:p>
        </p:txBody>
      </p:sp>
      <p:pic>
        <p:nvPicPr>
          <p:cNvPr id="7" name="Picture 6"/>
          <p:cNvPicPr>
            <a:picLocks noChangeAspect="1"/>
          </p:cNvPicPr>
          <p:nvPr/>
        </p:nvPicPr>
        <p:blipFill>
          <a:blip r:embed="rId2"/>
          <a:stretch>
            <a:fillRect/>
          </a:stretch>
        </p:blipFill>
        <p:spPr>
          <a:xfrm>
            <a:off x="8071742" y="2561081"/>
            <a:ext cx="3867690" cy="4115374"/>
          </a:xfrm>
          <a:prstGeom prst="rect">
            <a:avLst/>
          </a:prstGeom>
        </p:spPr>
      </p:pic>
      <p:sp>
        <p:nvSpPr>
          <p:cNvPr id="8" name="TextBox 7"/>
          <p:cNvSpPr txBox="1"/>
          <p:nvPr/>
        </p:nvSpPr>
        <p:spPr>
          <a:xfrm>
            <a:off x="8199199" y="1914750"/>
            <a:ext cx="3740233" cy="646331"/>
          </a:xfrm>
          <a:prstGeom prst="rect">
            <a:avLst/>
          </a:prstGeom>
          <a:noFill/>
        </p:spPr>
        <p:txBody>
          <a:bodyPr wrap="square" rtlCol="0">
            <a:spAutoFit/>
          </a:bodyPr>
          <a:lstStyle/>
          <a:p>
            <a:r>
              <a:rPr lang="en-US" dirty="0">
                <a:solidFill>
                  <a:schemeClr val="accent1">
                    <a:lumMod val="75000"/>
                    <a:lumOff val="25000"/>
                  </a:schemeClr>
                </a:solidFill>
              </a:rPr>
              <a:t>Differentiate </a:t>
            </a:r>
            <a:r>
              <a:rPr lang="en-US" dirty="0" err="1">
                <a:solidFill>
                  <a:schemeClr val="accent1">
                    <a:lumMod val="75000"/>
                    <a:lumOff val="25000"/>
                  </a:schemeClr>
                </a:solidFill>
              </a:rPr>
              <a:t>btween</a:t>
            </a:r>
            <a:r>
              <a:rPr lang="en-US" dirty="0">
                <a:solidFill>
                  <a:schemeClr val="accent1">
                    <a:lumMod val="75000"/>
                    <a:lumOff val="25000"/>
                  </a:schemeClr>
                </a:solidFill>
              </a:rPr>
              <a:t> labor pain and Braxton Hicks Contractions:</a:t>
            </a:r>
          </a:p>
        </p:txBody>
      </p:sp>
      <p:sp>
        <p:nvSpPr>
          <p:cNvPr id="9" name="مربع نص 8"/>
          <p:cNvSpPr txBox="1"/>
          <p:nvPr/>
        </p:nvSpPr>
        <p:spPr>
          <a:xfrm>
            <a:off x="522515" y="6211669"/>
            <a:ext cx="5477973" cy="646331"/>
          </a:xfrm>
          <a:prstGeom prst="rect">
            <a:avLst/>
          </a:prstGeom>
          <a:noFill/>
        </p:spPr>
        <p:txBody>
          <a:bodyPr wrap="none" rtlCol="1">
            <a:spAutoFit/>
          </a:bodyPr>
          <a:lstStyle/>
          <a:p>
            <a:r>
              <a:rPr lang="en-US" dirty="0" smtClean="0">
                <a:solidFill>
                  <a:srgbClr val="FF6600"/>
                </a:solidFill>
              </a:rPr>
              <a:t>Labor pain without cervical changes: threatened preterm</a:t>
            </a:r>
          </a:p>
          <a:p>
            <a:r>
              <a:rPr lang="en-US" dirty="0" err="1" smtClean="0">
                <a:solidFill>
                  <a:srgbClr val="FF6600"/>
                </a:solidFill>
              </a:rPr>
              <a:t>Mx</a:t>
            </a:r>
            <a:r>
              <a:rPr lang="en-US" dirty="0" smtClean="0">
                <a:solidFill>
                  <a:srgbClr val="FF6600"/>
                </a:solidFill>
              </a:rPr>
              <a:t>:  admission+ </a:t>
            </a:r>
            <a:r>
              <a:rPr lang="en-US" dirty="0" err="1" smtClean="0">
                <a:solidFill>
                  <a:srgbClr val="FF6600"/>
                </a:solidFill>
              </a:rPr>
              <a:t>tocolysis</a:t>
            </a:r>
            <a:endParaRPr lang="ar-JO" dirty="0">
              <a:solidFill>
                <a:srgbClr val="FF6600"/>
              </a:solidFill>
            </a:endParaRPr>
          </a:p>
        </p:txBody>
      </p:sp>
    </p:spTree>
    <p:extLst>
      <p:ext uri="{BB962C8B-B14F-4D97-AF65-F5344CB8AC3E}">
        <p14:creationId xmlns:p14="http://schemas.microsoft.com/office/powerpoint/2010/main" xmlns="" val="1797393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Intra Amniotic infection</a:t>
            </a:r>
            <a:r>
              <a:rPr lang="en-GB" dirty="0"/>
              <a:t>(</a:t>
            </a:r>
            <a:r>
              <a:rPr lang="en-GB" dirty="0" err="1"/>
              <a:t>chorioamnionitis</a:t>
            </a:r>
            <a:r>
              <a:rPr lang="en-GB" dirty="0"/>
              <a:t>)</a:t>
            </a:r>
            <a:endParaRPr lang="en-US" dirty="0"/>
          </a:p>
        </p:txBody>
      </p:sp>
      <p:sp>
        <p:nvSpPr>
          <p:cNvPr id="3" name="Content Placeholder 2"/>
          <p:cNvSpPr>
            <a:spLocks noGrp="1"/>
          </p:cNvSpPr>
          <p:nvPr>
            <p:ph idx="1"/>
          </p:nvPr>
        </p:nvSpPr>
        <p:spPr>
          <a:xfrm>
            <a:off x="443754" y="3654572"/>
            <a:ext cx="4908176" cy="2951780"/>
          </a:xfrm>
          <a:ln w="38100">
            <a:solidFill>
              <a:schemeClr val="accent1">
                <a:lumMod val="75000"/>
                <a:lumOff val="25000"/>
              </a:schemeClr>
            </a:solidFill>
          </a:ln>
        </p:spPr>
        <p:txBody>
          <a:bodyPr/>
          <a:lstStyle/>
          <a:p>
            <a:r>
              <a:rPr lang="en-US" dirty="0"/>
              <a:t> Signs and symptoms of intra-amniotic infection include fever, abdominal pain, uterine tenderness, leukocytosis, maternal and fetal tachycardia, and uterine contractions. It is most common in the setting of preterm or term rupture of the fetal membranes, with or without labor. </a:t>
            </a:r>
          </a:p>
        </p:txBody>
      </p:sp>
      <p:sp>
        <p:nvSpPr>
          <p:cNvPr id="4" name="TextBox 3"/>
          <p:cNvSpPr txBox="1"/>
          <p:nvPr/>
        </p:nvSpPr>
        <p:spPr>
          <a:xfrm>
            <a:off x="443753" y="1988322"/>
            <a:ext cx="11167053" cy="1477328"/>
          </a:xfrm>
          <a:prstGeom prst="rect">
            <a:avLst/>
          </a:prstGeom>
          <a:solidFill>
            <a:schemeClr val="bg1"/>
          </a:solidFill>
          <a:ln w="28575">
            <a:solidFill>
              <a:schemeClr val="accent1">
                <a:lumMod val="75000"/>
                <a:lumOff val="25000"/>
              </a:schemeClr>
            </a:solidFill>
          </a:ln>
        </p:spPr>
        <p:txBody>
          <a:bodyPr wrap="square" rtlCol="0">
            <a:spAutoFit/>
          </a:bodyPr>
          <a:lstStyle/>
          <a:p>
            <a:r>
              <a:rPr lang="en-US" dirty="0">
                <a:solidFill>
                  <a:schemeClr val="accent1">
                    <a:lumMod val="90000"/>
                    <a:lumOff val="10000"/>
                  </a:schemeClr>
                </a:solidFill>
              </a:rPr>
              <a:t> </a:t>
            </a:r>
            <a:r>
              <a:rPr lang="en-GB" dirty="0">
                <a:solidFill>
                  <a:schemeClr val="accent1">
                    <a:lumMod val="90000"/>
                    <a:lumOff val="10000"/>
                  </a:schemeClr>
                </a:solidFill>
              </a:rPr>
              <a:t>I</a:t>
            </a:r>
            <a:r>
              <a:rPr lang="en-US" dirty="0" err="1">
                <a:solidFill>
                  <a:schemeClr val="accent1">
                    <a:lumMod val="90000"/>
                    <a:lumOff val="10000"/>
                  </a:schemeClr>
                </a:solidFill>
              </a:rPr>
              <a:t>nfection</a:t>
            </a:r>
            <a:r>
              <a:rPr lang="en-US" dirty="0">
                <a:solidFill>
                  <a:schemeClr val="accent1">
                    <a:lumMod val="90000"/>
                    <a:lumOff val="10000"/>
                  </a:schemeClr>
                </a:solidFill>
              </a:rPr>
              <a:t> of the amniotic fluid, membranes, placenta, and/or umbilical cord. It may be </a:t>
            </a:r>
            <a:r>
              <a:rPr lang="en-US" dirty="0" err="1">
                <a:solidFill>
                  <a:schemeClr val="accent1">
                    <a:lumMod val="90000"/>
                    <a:lumOff val="10000"/>
                  </a:schemeClr>
                </a:solidFill>
              </a:rPr>
              <a:t>subgrouped</a:t>
            </a:r>
            <a:r>
              <a:rPr lang="en-US" dirty="0">
                <a:solidFill>
                  <a:schemeClr val="accent1">
                    <a:lumMod val="90000"/>
                    <a:lumOff val="10000"/>
                  </a:schemeClr>
                </a:solidFill>
              </a:rPr>
              <a:t> as clinical (overt) or subclinical infection, or as histologic </a:t>
            </a:r>
            <a:r>
              <a:rPr lang="en-US" dirty="0" err="1">
                <a:solidFill>
                  <a:schemeClr val="accent1">
                    <a:lumMod val="90000"/>
                    <a:lumOff val="10000"/>
                  </a:schemeClr>
                </a:solidFill>
              </a:rPr>
              <a:t>chorioamnionitis</a:t>
            </a:r>
            <a:r>
              <a:rPr lang="en-US" dirty="0">
                <a:solidFill>
                  <a:schemeClr val="accent1">
                    <a:lumMod val="90000"/>
                    <a:lumOff val="10000"/>
                  </a:schemeClr>
                </a:solidFill>
              </a:rPr>
              <a:t> (which may be noninfectious).</a:t>
            </a:r>
          </a:p>
          <a:p>
            <a:r>
              <a:rPr lang="en-US" dirty="0">
                <a:solidFill>
                  <a:schemeClr val="accent1">
                    <a:lumMod val="90000"/>
                    <a:lumOff val="10000"/>
                  </a:schemeClr>
                </a:solidFill>
              </a:rPr>
              <a:t>* IAI is typically </a:t>
            </a:r>
            <a:r>
              <a:rPr lang="en-US" dirty="0" err="1">
                <a:solidFill>
                  <a:schemeClr val="accent1">
                    <a:lumMod val="90000"/>
                    <a:lumOff val="10000"/>
                  </a:schemeClr>
                </a:solidFill>
              </a:rPr>
              <a:t>polymicrobial</a:t>
            </a:r>
            <a:r>
              <a:rPr lang="en-US" dirty="0">
                <a:solidFill>
                  <a:schemeClr val="accent1">
                    <a:lumMod val="90000"/>
                    <a:lumOff val="10000"/>
                  </a:schemeClr>
                </a:solidFill>
              </a:rPr>
              <a:t> and usually results from migration of </a:t>
            </a:r>
            <a:r>
              <a:rPr lang="en-US" dirty="0" err="1">
                <a:solidFill>
                  <a:schemeClr val="accent1">
                    <a:lumMod val="90000"/>
                    <a:lumOff val="10000"/>
                  </a:schemeClr>
                </a:solidFill>
              </a:rPr>
              <a:t>cervicovaginal</a:t>
            </a:r>
            <a:r>
              <a:rPr lang="en-US" dirty="0">
                <a:solidFill>
                  <a:schemeClr val="accent1">
                    <a:lumMod val="90000"/>
                    <a:lumOff val="10000"/>
                  </a:schemeClr>
                </a:solidFill>
              </a:rPr>
              <a:t> flora through the cervical canal in patients with ruptured membranes</a:t>
            </a:r>
          </a:p>
          <a:p>
            <a:endParaRPr lang="en-US" dirty="0">
              <a:solidFill>
                <a:schemeClr val="accent1">
                  <a:lumMod val="90000"/>
                  <a:lumOff val="10000"/>
                </a:schemeClr>
              </a:solidFill>
            </a:endParaRPr>
          </a:p>
        </p:txBody>
      </p:sp>
      <p:sp>
        <p:nvSpPr>
          <p:cNvPr id="5" name="TextBox 4"/>
          <p:cNvSpPr txBox="1"/>
          <p:nvPr/>
        </p:nvSpPr>
        <p:spPr>
          <a:xfrm>
            <a:off x="5836024" y="3738016"/>
            <a:ext cx="5351929" cy="2862322"/>
          </a:xfrm>
          <a:prstGeom prst="rect">
            <a:avLst/>
          </a:prstGeom>
          <a:noFill/>
          <a:ln w="28575">
            <a:solidFill>
              <a:srgbClr val="FF0000"/>
            </a:solidFill>
            <a:prstDash val="lgDash"/>
          </a:ln>
        </p:spPr>
        <p:txBody>
          <a:bodyPr wrap="square" rtlCol="0">
            <a:spAutoFit/>
          </a:bodyPr>
          <a:lstStyle/>
          <a:p>
            <a:r>
              <a:rPr lang="en-US" dirty="0">
                <a:solidFill>
                  <a:srgbClr val="FF0000"/>
                </a:solidFill>
              </a:rPr>
              <a:t>Management:</a:t>
            </a:r>
          </a:p>
          <a:p>
            <a:pPr marL="285750" indent="-285750">
              <a:buFont typeface="Arial" panose="020B0604020202020204" pitchFamily="34" charset="0"/>
              <a:buChar char="•"/>
            </a:pPr>
            <a:r>
              <a:rPr lang="en-US" dirty="0"/>
              <a:t>IAI cannot be cured medically without delivery. We suggest prompt induction or augmentation of labor, as appropriate, with cesarean birth reserved for standard obstetric indications</a:t>
            </a:r>
          </a:p>
          <a:p>
            <a:pPr marL="285750" indent="-285750">
              <a:buFont typeface="Arial" panose="020B0604020202020204" pitchFamily="34" charset="0"/>
              <a:buChar char="•"/>
            </a:pPr>
            <a:r>
              <a:rPr lang="en-US" dirty="0"/>
              <a:t>Broad spectrum antibiotics should be started as soon as diagnosis is made and continued through delivery to minimize maternal and fetal morbidity</a:t>
            </a:r>
          </a:p>
          <a:p>
            <a:pPr marL="285750" indent="-285750">
              <a:buFont typeface="Arial" panose="020B0604020202020204" pitchFamily="34" charset="0"/>
              <a:buChar char="•"/>
            </a:pPr>
            <a:r>
              <a:rPr lang="en-US" dirty="0"/>
              <a:t>Our preference is </a:t>
            </a:r>
            <a:r>
              <a:rPr lang="en-US" dirty="0">
                <a:solidFill>
                  <a:srgbClr val="FF0000"/>
                </a:solidFill>
                <a:hlinkClick r:id="rId2"/>
              </a:rPr>
              <a:t>ampicillin</a:t>
            </a:r>
            <a:r>
              <a:rPr lang="en-US" dirty="0"/>
              <a:t> 2 g intravenously every six hours plus </a:t>
            </a:r>
            <a:r>
              <a:rPr lang="en-US" dirty="0">
                <a:solidFill>
                  <a:srgbClr val="FF0000"/>
                </a:solidFill>
                <a:hlinkClick r:id="rId3"/>
              </a:rPr>
              <a:t>gentamicin</a:t>
            </a:r>
            <a:r>
              <a:rPr lang="en-US" dirty="0"/>
              <a:t> 5 mg/kg once daily.</a:t>
            </a:r>
          </a:p>
        </p:txBody>
      </p:sp>
    </p:spTree>
    <p:extLst>
      <p:ext uri="{BB962C8B-B14F-4D97-AF65-F5344CB8AC3E}">
        <p14:creationId xmlns:p14="http://schemas.microsoft.com/office/powerpoint/2010/main" xmlns="" val="966853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Any time in pregnancy</a:t>
            </a:r>
          </a:p>
        </p:txBody>
      </p:sp>
    </p:spTree>
    <p:extLst>
      <p:ext uri="{BB962C8B-B14F-4D97-AF65-F5344CB8AC3E}">
        <p14:creationId xmlns:p14="http://schemas.microsoft.com/office/powerpoint/2010/main" xmlns="" val="604689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Fibroid (red degeneration)</a:t>
            </a:r>
          </a:p>
        </p:txBody>
      </p:sp>
      <p:sp>
        <p:nvSpPr>
          <p:cNvPr id="5" name="TextBox 4"/>
          <p:cNvSpPr txBox="1"/>
          <p:nvPr/>
        </p:nvSpPr>
        <p:spPr>
          <a:xfrm>
            <a:off x="450563" y="2161491"/>
            <a:ext cx="3862316" cy="2862322"/>
          </a:xfrm>
          <a:prstGeom prst="rect">
            <a:avLst/>
          </a:prstGeom>
          <a:noFill/>
          <a:ln w="28575">
            <a:solidFill>
              <a:schemeClr val="accent1">
                <a:lumMod val="75000"/>
                <a:lumOff val="25000"/>
              </a:schemeClr>
            </a:solidFill>
          </a:ln>
        </p:spPr>
        <p:txBody>
          <a:bodyPr wrap="square" rtlCol="0">
            <a:spAutoFit/>
          </a:bodyPr>
          <a:lstStyle/>
          <a:p>
            <a:pPr marL="285750" indent="-285750">
              <a:buFont typeface="Arial" panose="020B0604020202020204" pitchFamily="34" charset="0"/>
              <a:buChar char="•"/>
            </a:pPr>
            <a:r>
              <a:rPr lang="en-US" dirty="0"/>
              <a:t>The majority of fibroids remain asymptomatic in pregnancy. </a:t>
            </a:r>
          </a:p>
          <a:p>
            <a:pPr marL="285750" indent="-285750">
              <a:buFont typeface="Arial" panose="020B0604020202020204" pitchFamily="34" charset="0"/>
              <a:buChar char="•"/>
            </a:pPr>
            <a:r>
              <a:rPr lang="en-US" dirty="0"/>
              <a:t>Degeneration may occur and is more common with </a:t>
            </a:r>
            <a:r>
              <a:rPr lang="en-US" dirty="0" err="1"/>
              <a:t>leiomyomas</a:t>
            </a:r>
            <a:r>
              <a:rPr lang="en-US" dirty="0"/>
              <a:t> &gt;5 cm in diameter</a:t>
            </a:r>
          </a:p>
          <a:p>
            <a:pPr marL="285750" indent="-285750">
              <a:buFont typeface="Arial" panose="020B0604020202020204" pitchFamily="34" charset="0"/>
              <a:buChar char="•"/>
            </a:pPr>
            <a:r>
              <a:rPr lang="en-US" dirty="0" err="1"/>
              <a:t>Pedunculated</a:t>
            </a:r>
            <a:r>
              <a:rPr lang="en-US" dirty="0"/>
              <a:t> fibroids are at risk of torsion; symptoms are similar to those with degeneration</a:t>
            </a:r>
          </a:p>
          <a:p>
            <a:pPr marL="285750" indent="-285750">
              <a:buFont typeface="Arial" panose="020B0604020202020204" pitchFamily="34" charset="0"/>
              <a:buChar char="•"/>
            </a:pPr>
            <a:r>
              <a:rPr lang="en-US" dirty="0"/>
              <a:t>Red degeneration is a hemorrhagic infarction of the uterine leiomyoma.</a:t>
            </a:r>
          </a:p>
        </p:txBody>
      </p:sp>
      <p:sp>
        <p:nvSpPr>
          <p:cNvPr id="6" name="TextBox 5"/>
          <p:cNvSpPr txBox="1"/>
          <p:nvPr/>
        </p:nvSpPr>
        <p:spPr>
          <a:xfrm>
            <a:off x="4362112" y="2496400"/>
            <a:ext cx="4512947" cy="2585323"/>
          </a:xfrm>
          <a:prstGeom prst="rect">
            <a:avLst/>
          </a:prstGeom>
          <a:noFill/>
          <a:ln w="28575">
            <a:solidFill>
              <a:schemeClr val="accent1">
                <a:lumMod val="75000"/>
                <a:lumOff val="25000"/>
              </a:schemeClr>
            </a:solidFill>
          </a:ln>
        </p:spPr>
        <p:txBody>
          <a:bodyPr wrap="square" rtlCol="0">
            <a:spAutoFit/>
          </a:bodyPr>
          <a:lstStyle/>
          <a:p>
            <a:pPr marL="285750" indent="-285750">
              <a:buFont typeface="Arial" panose="020B0604020202020204" pitchFamily="34" charset="0"/>
              <a:buChar char="•"/>
            </a:pPr>
            <a:r>
              <a:rPr lang="en-US" dirty="0"/>
              <a:t>Most patients have only localized pain, although mild leukocytosis, fever, peritoneal signs, and nausea and vomiting can occur.</a:t>
            </a:r>
          </a:p>
          <a:p>
            <a:pPr marL="285750" indent="-285750">
              <a:buFont typeface="Arial" panose="020B0604020202020204" pitchFamily="34" charset="0"/>
              <a:buChar char="•"/>
            </a:pPr>
            <a:r>
              <a:rPr lang="en-US" dirty="0"/>
              <a:t>Fibroids are readily identified on ultrasound examination. </a:t>
            </a:r>
          </a:p>
          <a:p>
            <a:pPr marL="285750" indent="-285750">
              <a:buFont typeface="Arial" panose="020B0604020202020204" pitchFamily="34" charset="0"/>
              <a:buChar char="•"/>
            </a:pPr>
            <a:r>
              <a:rPr lang="en-US" dirty="0"/>
              <a:t>Pain after ballottement by the abdominal ultrasound probe directly over the fibroid supports the diagnosis of degeneration or torsion. </a:t>
            </a:r>
          </a:p>
        </p:txBody>
      </p:sp>
      <p:sp>
        <p:nvSpPr>
          <p:cNvPr id="8" name="TextBox 7"/>
          <p:cNvSpPr txBox="1"/>
          <p:nvPr/>
        </p:nvSpPr>
        <p:spPr>
          <a:xfrm>
            <a:off x="8901953" y="2178424"/>
            <a:ext cx="3290047" cy="2985433"/>
          </a:xfrm>
          <a:prstGeom prst="rect">
            <a:avLst/>
          </a:prstGeom>
          <a:noFill/>
          <a:ln w="28575">
            <a:solidFill>
              <a:schemeClr val="accent1">
                <a:lumMod val="75000"/>
                <a:lumOff val="25000"/>
              </a:schemeClr>
            </a:solidFill>
          </a:ln>
        </p:spPr>
        <p:txBody>
          <a:bodyPr wrap="square" rtlCol="0">
            <a:spAutoFit/>
          </a:bodyPr>
          <a:lstStyle/>
          <a:p>
            <a:r>
              <a:rPr lang="en-US" u="sng" dirty="0">
                <a:solidFill>
                  <a:schemeClr val="bg1"/>
                </a:solidFill>
                <a:highlight>
                  <a:srgbClr val="800080"/>
                </a:highlight>
              </a:rPr>
              <a:t>Treatment</a:t>
            </a:r>
          </a:p>
          <a:p>
            <a:r>
              <a:rPr lang="en-US" dirty="0"/>
              <a:t> • Analgesia (pain should resolve in 4–7 days; however, it may be severe and prolonged, so advice from pain specialists should be sought</a:t>
            </a:r>
            <a:r>
              <a:rPr lang="en-US" dirty="0" smtClean="0"/>
              <a:t>).</a:t>
            </a:r>
          </a:p>
          <a:p>
            <a:r>
              <a:rPr lang="en-US" sz="1600" b="1" dirty="0" smtClean="0">
                <a:solidFill>
                  <a:srgbClr val="FF6600"/>
                </a:solidFill>
              </a:rPr>
              <a:t>Most cases improve with: Admission+ iv fluids+ strong analgesia </a:t>
            </a:r>
          </a:p>
          <a:p>
            <a:r>
              <a:rPr lang="en-US" sz="1600" b="1" dirty="0" smtClean="0">
                <a:solidFill>
                  <a:srgbClr val="FF6600"/>
                </a:solidFill>
              </a:rPr>
              <a:t>DON’T think of surgical </a:t>
            </a:r>
            <a:r>
              <a:rPr lang="en-US" sz="1600" b="1" dirty="0" err="1" smtClean="0">
                <a:solidFill>
                  <a:srgbClr val="FF6600"/>
                </a:solidFill>
              </a:rPr>
              <a:t>Mx</a:t>
            </a:r>
            <a:r>
              <a:rPr lang="en-US" sz="1600" b="1" dirty="0" smtClean="0">
                <a:solidFill>
                  <a:srgbClr val="FF6600"/>
                </a:solidFill>
              </a:rPr>
              <a:t> in pregnancy</a:t>
            </a:r>
            <a:endParaRPr lang="en-US" sz="1600" b="1" dirty="0" smtClean="0">
              <a:solidFill>
                <a:srgbClr val="FF6600"/>
              </a:solidFill>
            </a:endParaRPr>
          </a:p>
        </p:txBody>
      </p:sp>
      <p:sp>
        <p:nvSpPr>
          <p:cNvPr id="9" name="TextBox 8"/>
          <p:cNvSpPr txBox="1"/>
          <p:nvPr/>
        </p:nvSpPr>
        <p:spPr>
          <a:xfrm>
            <a:off x="280224" y="5205861"/>
            <a:ext cx="11715441" cy="1477328"/>
          </a:xfrm>
          <a:prstGeom prst="rect">
            <a:avLst/>
          </a:prstGeom>
          <a:noFill/>
          <a:ln w="28575">
            <a:solidFill>
              <a:srgbClr val="FF0000"/>
            </a:solidFill>
            <a:prstDash val="lgDash"/>
          </a:ln>
        </p:spPr>
        <p:txBody>
          <a:bodyPr wrap="square" rtlCol="0">
            <a:spAutoFit/>
          </a:bodyPr>
          <a:lstStyle/>
          <a:p>
            <a:r>
              <a:rPr lang="en-US" dirty="0">
                <a:solidFill>
                  <a:srgbClr val="FF0000"/>
                </a:solidFill>
              </a:rPr>
              <a:t>NOTES</a:t>
            </a:r>
          </a:p>
          <a:p>
            <a:pPr marL="285750" indent="-285750">
              <a:buFont typeface="Wingdings" panose="05000000000000000000" pitchFamily="2" charset="2"/>
              <a:buChar char="v"/>
            </a:pPr>
            <a:r>
              <a:rPr lang="en-US" dirty="0"/>
              <a:t>Placental abruption differs in that the fibroid uterus is soft except at the site of the fibroid and the FH is normal.</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 Myomectomy must not be performed in pregnancy as it will bleed ++ (the only exception being for a </a:t>
            </a:r>
            <a:r>
              <a:rPr lang="en-US" dirty="0" err="1"/>
              <a:t>torted</a:t>
            </a:r>
            <a:r>
              <a:rPr lang="en-US" dirty="0"/>
              <a:t> </a:t>
            </a:r>
            <a:r>
              <a:rPr lang="en-US" dirty="0" err="1"/>
              <a:t>pedunculated</a:t>
            </a:r>
            <a:r>
              <a:rPr lang="en-US" dirty="0"/>
              <a:t> fibroid). </a:t>
            </a:r>
          </a:p>
        </p:txBody>
      </p:sp>
      <p:sp>
        <p:nvSpPr>
          <p:cNvPr id="10" name="مربع نص 9"/>
          <p:cNvSpPr txBox="1"/>
          <p:nvPr/>
        </p:nvSpPr>
        <p:spPr>
          <a:xfrm>
            <a:off x="6022363" y="1149531"/>
            <a:ext cx="4318426" cy="584775"/>
          </a:xfrm>
          <a:prstGeom prst="rect">
            <a:avLst/>
          </a:prstGeom>
          <a:noFill/>
        </p:spPr>
        <p:txBody>
          <a:bodyPr wrap="square" rtlCol="1">
            <a:spAutoFit/>
          </a:bodyPr>
          <a:lstStyle/>
          <a:p>
            <a:r>
              <a:rPr lang="en-US" sz="1600" b="1" dirty="0" smtClean="0">
                <a:solidFill>
                  <a:srgbClr val="FF6600"/>
                </a:solidFill>
              </a:rPr>
              <a:t>Fibroid in pregnancy: 1/3 increase in size, 1/3 no change, 1/3 decrease in size</a:t>
            </a:r>
          </a:p>
        </p:txBody>
      </p:sp>
      <p:sp>
        <p:nvSpPr>
          <p:cNvPr id="11" name="مربع نص 10"/>
          <p:cNvSpPr txBox="1"/>
          <p:nvPr/>
        </p:nvSpPr>
        <p:spPr>
          <a:xfrm>
            <a:off x="4285129" y="1855695"/>
            <a:ext cx="7732059" cy="584775"/>
          </a:xfrm>
          <a:prstGeom prst="rect">
            <a:avLst/>
          </a:prstGeom>
          <a:noFill/>
        </p:spPr>
        <p:txBody>
          <a:bodyPr wrap="square" rtlCol="1">
            <a:spAutoFit/>
          </a:bodyPr>
          <a:lstStyle/>
          <a:p>
            <a:r>
              <a:rPr lang="en-US" sz="1600" b="1" dirty="0" smtClean="0">
                <a:solidFill>
                  <a:srgbClr val="FF6600"/>
                </a:solidFill>
              </a:rPr>
              <a:t>Red degeneration: in increasing fibroid </a:t>
            </a:r>
            <a:r>
              <a:rPr lang="en-US" sz="1600" b="1" dirty="0" smtClean="0">
                <a:solidFill>
                  <a:srgbClr val="FF6600"/>
                </a:solidFill>
              </a:rPr>
              <a:t>(feeding artery not enough</a:t>
            </a:r>
            <a:r>
              <a:rPr lang="en-US" sz="1600" b="1" dirty="0" smtClean="0">
                <a:solidFill>
                  <a:srgbClr val="FF6600"/>
                </a:solidFill>
                <a:sym typeface="Wingdings" pitchFamily="2" charset="2"/>
              </a:rPr>
              <a:t> areas of hemorrhagic infarcts sever pain</a:t>
            </a:r>
            <a:endParaRPr lang="ar-JO" sz="1600" b="1" dirty="0" smtClean="0">
              <a:solidFill>
                <a:srgbClr val="FF6600"/>
              </a:solidFill>
            </a:endParaRPr>
          </a:p>
        </p:txBody>
      </p:sp>
    </p:spTree>
    <p:extLst>
      <p:ext uri="{BB962C8B-B14F-4D97-AF65-F5344CB8AC3E}">
        <p14:creationId xmlns:p14="http://schemas.microsoft.com/office/powerpoint/2010/main" xmlns="" val="1709347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Bleeding ovarian cyst</a:t>
            </a:r>
          </a:p>
        </p:txBody>
      </p:sp>
      <p:sp>
        <p:nvSpPr>
          <p:cNvPr id="4" name="مستطيل مستدير الزوايا 3"/>
          <p:cNvSpPr/>
          <p:nvPr/>
        </p:nvSpPr>
        <p:spPr>
          <a:xfrm>
            <a:off x="559559" y="1951631"/>
            <a:ext cx="3302757" cy="2756847"/>
          </a:xfrm>
          <a:prstGeom prst="roundRect">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b="1" dirty="0">
                <a:solidFill>
                  <a:schemeClr val="tx1"/>
                </a:solidFill>
              </a:rPr>
              <a:t>Rupture</a:t>
            </a:r>
            <a:r>
              <a:rPr lang="en-US" dirty="0">
                <a:solidFill>
                  <a:schemeClr val="tx1"/>
                </a:solidFill>
              </a:rPr>
              <a:t> of an ovarian cyst into the peritoneal cavity or bleeding into an ovarian cyst may be associated with the </a:t>
            </a:r>
            <a:r>
              <a:rPr lang="en-US" b="1" dirty="0">
                <a:solidFill>
                  <a:schemeClr val="tx1"/>
                </a:solidFill>
              </a:rPr>
              <a:t>sudden onset of unilateral lower abdominal pain. </a:t>
            </a:r>
          </a:p>
        </p:txBody>
      </p:sp>
      <p:sp>
        <p:nvSpPr>
          <p:cNvPr id="6" name="مستطيل مستدير الزوايا 5"/>
          <p:cNvSpPr/>
          <p:nvPr/>
        </p:nvSpPr>
        <p:spPr>
          <a:xfrm>
            <a:off x="4189861" y="2975211"/>
            <a:ext cx="3957851" cy="3534770"/>
          </a:xfrm>
          <a:prstGeom prst="roundRect">
            <a:avLst/>
          </a:prstGeom>
          <a:solidFill>
            <a:schemeClr val="accent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chemeClr val="tx1"/>
                </a:solidFill>
              </a:rPr>
              <a:t>Although it can </a:t>
            </a:r>
            <a:r>
              <a:rPr lang="en-US" b="1" dirty="0">
                <a:solidFill>
                  <a:schemeClr val="tx1"/>
                </a:solidFill>
              </a:rPr>
              <a:t>occur anytime in pregnancy,</a:t>
            </a:r>
            <a:r>
              <a:rPr lang="en-US" dirty="0">
                <a:solidFill>
                  <a:schemeClr val="tx1"/>
                </a:solidFill>
              </a:rPr>
              <a:t> rupture is most likely to occur in the first or early second trimester. The </a:t>
            </a:r>
            <a:r>
              <a:rPr lang="en-US" b="1" dirty="0">
                <a:solidFill>
                  <a:schemeClr val="tx1"/>
                </a:solidFill>
              </a:rPr>
              <a:t>pain</a:t>
            </a:r>
            <a:r>
              <a:rPr lang="en-US" dirty="0">
                <a:solidFill>
                  <a:schemeClr val="tx1"/>
                </a:solidFill>
              </a:rPr>
              <a:t> often begins during strenuous physical activity, such as exercise or sexual intercourse. Rarely, bleeding is sufficiently severe to cause hemodynamic instability.</a:t>
            </a:r>
          </a:p>
        </p:txBody>
      </p:sp>
      <p:sp>
        <p:nvSpPr>
          <p:cNvPr id="7" name="مستطيل مستدير الزوايا 6"/>
          <p:cNvSpPr/>
          <p:nvPr/>
        </p:nvSpPr>
        <p:spPr>
          <a:xfrm>
            <a:off x="8461612" y="1965278"/>
            <a:ext cx="3343702" cy="277049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b="1" dirty="0">
                <a:solidFill>
                  <a:schemeClr val="tx1"/>
                </a:solidFill>
              </a:rPr>
              <a:t>Ultrasound </a:t>
            </a:r>
            <a:r>
              <a:rPr lang="en-US" dirty="0">
                <a:solidFill>
                  <a:schemeClr val="tx1"/>
                </a:solidFill>
              </a:rPr>
              <a:t>is the first-line imaging study for identification and characterization of the ovarian neoplasm and to look for fluid in the cul-de-sac.</a:t>
            </a:r>
          </a:p>
        </p:txBody>
      </p:sp>
      <p:sp>
        <p:nvSpPr>
          <p:cNvPr id="8" name="مربع نص 7"/>
          <p:cNvSpPr txBox="1"/>
          <p:nvPr/>
        </p:nvSpPr>
        <p:spPr>
          <a:xfrm>
            <a:off x="0" y="4741817"/>
            <a:ext cx="4153989" cy="830997"/>
          </a:xfrm>
          <a:prstGeom prst="rect">
            <a:avLst/>
          </a:prstGeom>
          <a:noFill/>
        </p:spPr>
        <p:txBody>
          <a:bodyPr wrap="square" rtlCol="1">
            <a:spAutoFit/>
          </a:bodyPr>
          <a:lstStyle/>
          <a:p>
            <a:r>
              <a:rPr lang="en-US" sz="1600" b="1" dirty="0" err="1" smtClean="0">
                <a:solidFill>
                  <a:srgbClr val="FF6600"/>
                </a:solidFill>
              </a:rPr>
              <a:t>Mx</a:t>
            </a:r>
            <a:r>
              <a:rPr lang="en-US" sz="1600" b="1" dirty="0" smtClean="0">
                <a:solidFill>
                  <a:srgbClr val="FF6600"/>
                </a:solidFill>
              </a:rPr>
              <a:t>: ovarian </a:t>
            </a:r>
            <a:r>
              <a:rPr lang="en-US" sz="1600" b="1" dirty="0" err="1" smtClean="0">
                <a:solidFill>
                  <a:srgbClr val="FF6600"/>
                </a:solidFill>
              </a:rPr>
              <a:t>cystectomy</a:t>
            </a:r>
            <a:r>
              <a:rPr lang="en-US" sz="1600" b="1" dirty="0" smtClean="0">
                <a:solidFill>
                  <a:srgbClr val="FF6600"/>
                </a:solidFill>
              </a:rPr>
              <a:t> (open </a:t>
            </a:r>
            <a:r>
              <a:rPr lang="en-US" sz="1600" b="1" dirty="0" err="1" smtClean="0">
                <a:solidFill>
                  <a:srgbClr val="FF6600"/>
                </a:solidFill>
              </a:rPr>
              <a:t>vs</a:t>
            </a:r>
            <a:r>
              <a:rPr lang="en-US" sz="1600" b="1" dirty="0" smtClean="0">
                <a:solidFill>
                  <a:srgbClr val="FF6600"/>
                </a:solidFill>
              </a:rPr>
              <a:t> laparoscopic</a:t>
            </a:r>
            <a:r>
              <a:rPr lang="en-US" sz="1600" b="1" dirty="0" smtClean="0">
                <a:solidFill>
                  <a:srgbClr val="FF6600"/>
                </a:solidFill>
                <a:sym typeface="Wingdings" pitchFamily="2" charset="2"/>
              </a:rPr>
              <a:t> depend on the GA// considering open in advanced GA</a:t>
            </a:r>
            <a:r>
              <a:rPr lang="en-US" sz="1600" b="1" dirty="0" smtClean="0">
                <a:solidFill>
                  <a:srgbClr val="FF6600"/>
                </a:solidFill>
              </a:rPr>
              <a:t> </a:t>
            </a:r>
            <a:endParaRPr lang="ar-JO" sz="1600" b="1" dirty="0">
              <a:solidFill>
                <a:srgbClr val="FF6600"/>
              </a:solidFill>
            </a:endParaRPr>
          </a:p>
        </p:txBody>
      </p:sp>
    </p:spTree>
    <p:extLst>
      <p:ext uri="{BB962C8B-B14F-4D97-AF65-F5344CB8AC3E}">
        <p14:creationId xmlns:p14="http://schemas.microsoft.com/office/powerpoint/2010/main" xmlns="" val="2992086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Adnexal torsion</a:t>
            </a:r>
          </a:p>
        </p:txBody>
      </p:sp>
      <p:sp>
        <p:nvSpPr>
          <p:cNvPr id="6" name="مستطيل 5"/>
          <p:cNvSpPr/>
          <p:nvPr/>
        </p:nvSpPr>
        <p:spPr>
          <a:xfrm>
            <a:off x="491320" y="2138360"/>
            <a:ext cx="4708478" cy="4247317"/>
          </a:xfrm>
          <a:prstGeom prst="rect">
            <a:avLst/>
          </a:prstGeom>
        </p:spPr>
        <p:txBody>
          <a:bodyPr wrap="square">
            <a:spAutoFit/>
          </a:bodyPr>
          <a:lstStyle/>
          <a:p>
            <a:pPr>
              <a:buFont typeface="Wingdings" pitchFamily="2" charset="2"/>
              <a:buChar char="ü"/>
            </a:pPr>
            <a:r>
              <a:rPr lang="en-US" dirty="0" err="1"/>
              <a:t>Adnexal</a:t>
            </a:r>
            <a:r>
              <a:rPr lang="en-US" dirty="0"/>
              <a:t> torsion may involve</a:t>
            </a:r>
          </a:p>
          <a:p>
            <a:endParaRPr lang="en-US" dirty="0"/>
          </a:p>
          <a:p>
            <a:endParaRPr lang="en-US" dirty="0"/>
          </a:p>
          <a:p>
            <a:pPr>
              <a:buFont typeface="Wingdings" pitchFamily="2" charset="2"/>
              <a:buChar char="ü"/>
            </a:pPr>
            <a:r>
              <a:rPr lang="en-US" b="1" dirty="0"/>
              <a:t>Ovarian torsion </a:t>
            </a:r>
            <a:r>
              <a:rPr lang="en-US" dirty="0"/>
              <a:t>typically presents with right lateralized lower abdominal pain, frequently accompanied by nausea, vomiting, low-grade fever, and/or </a:t>
            </a:r>
            <a:r>
              <a:rPr lang="en-US" dirty="0" err="1"/>
              <a:t>leukocytosis</a:t>
            </a:r>
            <a:r>
              <a:rPr lang="en-US" dirty="0"/>
              <a:t>. </a:t>
            </a:r>
          </a:p>
          <a:p>
            <a:endParaRPr lang="en-US" dirty="0"/>
          </a:p>
          <a:p>
            <a:pPr>
              <a:buFont typeface="Wingdings" pitchFamily="2" charset="2"/>
              <a:buChar char="ü"/>
            </a:pPr>
            <a:r>
              <a:rPr lang="en-US" dirty="0"/>
              <a:t>It occurs in all three trimesters but is </a:t>
            </a:r>
            <a:r>
              <a:rPr lang="en-US" b="1" dirty="0"/>
              <a:t>most common in the first trimester</a:t>
            </a:r>
            <a:r>
              <a:rPr lang="en-US" dirty="0"/>
              <a:t> and can occur postpartum. </a:t>
            </a:r>
          </a:p>
          <a:p>
            <a:endParaRPr lang="en-US" dirty="0"/>
          </a:p>
          <a:p>
            <a:pPr>
              <a:buFont typeface="Wingdings" pitchFamily="2" charset="2"/>
              <a:buChar char="ü"/>
            </a:pPr>
            <a:r>
              <a:rPr lang="en-US" b="1" dirty="0"/>
              <a:t>Risk factors </a:t>
            </a:r>
            <a:r>
              <a:rPr lang="en-US" dirty="0"/>
              <a:t>include an ovarian cyst or mass and induction of ovulation, which can cause enlarged </a:t>
            </a:r>
            <a:r>
              <a:rPr lang="en-US" dirty="0" err="1"/>
              <a:t>multicystic</a:t>
            </a:r>
            <a:r>
              <a:rPr lang="en-US" dirty="0"/>
              <a:t> ovaries</a:t>
            </a:r>
          </a:p>
        </p:txBody>
      </p:sp>
      <p:sp>
        <p:nvSpPr>
          <p:cNvPr id="12" name="مستطيل 11"/>
          <p:cNvSpPr/>
          <p:nvPr/>
        </p:nvSpPr>
        <p:spPr>
          <a:xfrm>
            <a:off x="3569581" y="2493709"/>
            <a:ext cx="1775551" cy="338554"/>
          </a:xfrm>
          <a:prstGeom prst="rect">
            <a:avLst/>
          </a:prstGeom>
        </p:spPr>
        <p:txBody>
          <a:bodyPr wrap="none">
            <a:spAutoFit/>
          </a:bodyPr>
          <a:lstStyle/>
          <a:p>
            <a:r>
              <a:rPr lang="en-US" sz="1600" dirty="0"/>
              <a:t>or both structures.</a:t>
            </a:r>
            <a:endParaRPr lang="ar-SA" dirty="0"/>
          </a:p>
        </p:txBody>
      </p:sp>
      <p:cxnSp>
        <p:nvCxnSpPr>
          <p:cNvPr id="14" name="رابط كسهم مستقيم 13"/>
          <p:cNvCxnSpPr/>
          <p:nvPr/>
        </p:nvCxnSpPr>
        <p:spPr>
          <a:xfrm>
            <a:off x="3439235" y="2347414"/>
            <a:ext cx="286603"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رابط كسهم مستقيم 14"/>
          <p:cNvCxnSpPr/>
          <p:nvPr/>
        </p:nvCxnSpPr>
        <p:spPr>
          <a:xfrm flipV="1">
            <a:off x="3439235" y="2142699"/>
            <a:ext cx="232012" cy="150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p:cNvCxnSpPr/>
          <p:nvPr/>
        </p:nvCxnSpPr>
        <p:spPr>
          <a:xfrm>
            <a:off x="3439236" y="2402006"/>
            <a:ext cx="204716" cy="1774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مستطيل 21"/>
          <p:cNvSpPr/>
          <p:nvPr/>
        </p:nvSpPr>
        <p:spPr>
          <a:xfrm>
            <a:off x="3661891" y="1934148"/>
            <a:ext cx="1007520" cy="338554"/>
          </a:xfrm>
          <a:prstGeom prst="rect">
            <a:avLst/>
          </a:prstGeom>
        </p:spPr>
        <p:txBody>
          <a:bodyPr wrap="none">
            <a:spAutoFit/>
          </a:bodyPr>
          <a:lstStyle/>
          <a:p>
            <a:r>
              <a:rPr lang="en-US" sz="1600" dirty="0"/>
              <a:t>the ovary,</a:t>
            </a:r>
            <a:endParaRPr lang="ar-SA" sz="1600" dirty="0"/>
          </a:p>
        </p:txBody>
      </p:sp>
      <p:sp>
        <p:nvSpPr>
          <p:cNvPr id="23" name="مستطيل 22"/>
          <p:cNvSpPr/>
          <p:nvPr/>
        </p:nvSpPr>
        <p:spPr>
          <a:xfrm>
            <a:off x="3696201" y="2220753"/>
            <a:ext cx="1344535" cy="338554"/>
          </a:xfrm>
          <a:prstGeom prst="rect">
            <a:avLst/>
          </a:prstGeom>
        </p:spPr>
        <p:txBody>
          <a:bodyPr wrap="none">
            <a:spAutoFit/>
          </a:bodyPr>
          <a:lstStyle/>
          <a:p>
            <a:r>
              <a:rPr lang="en-US" sz="1600" dirty="0"/>
              <a:t>fallopian tube,</a:t>
            </a:r>
            <a:endParaRPr lang="ar-SA" sz="1600" dirty="0"/>
          </a:p>
        </p:txBody>
      </p:sp>
      <p:sp>
        <p:nvSpPr>
          <p:cNvPr id="24" name="مستطيل ذو زوايا قطرية مستديرة 23"/>
          <p:cNvSpPr/>
          <p:nvPr/>
        </p:nvSpPr>
        <p:spPr>
          <a:xfrm>
            <a:off x="6455390" y="1924334"/>
            <a:ext cx="5049673" cy="4653886"/>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chemeClr val="tx1"/>
                </a:solidFill>
              </a:rPr>
              <a:t>A </a:t>
            </a:r>
            <a:r>
              <a:rPr lang="en-US" b="1" dirty="0">
                <a:solidFill>
                  <a:schemeClr val="tx1"/>
                </a:solidFill>
              </a:rPr>
              <a:t>presumptive diagnosis</a:t>
            </a:r>
            <a:r>
              <a:rPr lang="en-US" dirty="0">
                <a:solidFill>
                  <a:schemeClr val="tx1"/>
                </a:solidFill>
              </a:rPr>
              <a:t> of torsion can be made with reasonable confidence in patients with acute pelvic pain and an </a:t>
            </a:r>
            <a:r>
              <a:rPr lang="en-US" dirty="0" err="1">
                <a:solidFill>
                  <a:schemeClr val="tx1"/>
                </a:solidFill>
              </a:rPr>
              <a:t>adnexal</a:t>
            </a:r>
            <a:r>
              <a:rPr lang="en-US" dirty="0">
                <a:solidFill>
                  <a:schemeClr val="tx1"/>
                </a:solidFill>
              </a:rPr>
              <a:t> mass with the characteristic </a:t>
            </a:r>
            <a:r>
              <a:rPr lang="en-US" dirty="0" err="1">
                <a:solidFill>
                  <a:schemeClr val="tx1"/>
                </a:solidFill>
              </a:rPr>
              <a:t>sonographic</a:t>
            </a:r>
            <a:r>
              <a:rPr lang="en-US" dirty="0">
                <a:solidFill>
                  <a:schemeClr val="tx1"/>
                </a:solidFill>
              </a:rPr>
              <a:t> appearance (including Doppler studies) of torsion and after exclusion of other conditions. A </a:t>
            </a:r>
            <a:r>
              <a:rPr lang="en-US" b="1" dirty="0">
                <a:solidFill>
                  <a:schemeClr val="tx1"/>
                </a:solidFill>
              </a:rPr>
              <a:t>definitive diagnosis </a:t>
            </a:r>
            <a:r>
              <a:rPr lang="en-US" dirty="0">
                <a:solidFill>
                  <a:schemeClr val="tx1"/>
                </a:solidFill>
              </a:rPr>
              <a:t>requires direct visualization of a rotated ovary at the time of surgery. The preferred </a:t>
            </a:r>
            <a:r>
              <a:rPr lang="en-US" b="1" dirty="0">
                <a:solidFill>
                  <a:schemeClr val="tx1"/>
                </a:solidFill>
              </a:rPr>
              <a:t>treatment </a:t>
            </a:r>
            <a:r>
              <a:rPr lang="en-US" dirty="0">
                <a:solidFill>
                  <a:schemeClr val="tx1"/>
                </a:solidFill>
              </a:rPr>
              <a:t>for a viable appearing ovary is to attempt to conserve the ovary by untwisting the pedicle to allow for the return of blood flow to and from the ovary. </a:t>
            </a:r>
          </a:p>
          <a:p>
            <a:r>
              <a:rPr lang="en-US" dirty="0">
                <a:solidFill>
                  <a:schemeClr val="tx1"/>
                </a:solidFill>
              </a:rPr>
              <a:t>A </a:t>
            </a:r>
            <a:r>
              <a:rPr lang="en-US" dirty="0" err="1">
                <a:solidFill>
                  <a:schemeClr val="tx1"/>
                </a:solidFill>
              </a:rPr>
              <a:t>salpingo-oophorectomy</a:t>
            </a:r>
            <a:r>
              <a:rPr lang="en-US" dirty="0">
                <a:solidFill>
                  <a:schemeClr val="tx1"/>
                </a:solidFill>
              </a:rPr>
              <a:t> is required if the ovary is clearly nonviable (necrotic/gelatinous with loss of all normal anatomic structures) at surgery.</a:t>
            </a:r>
          </a:p>
        </p:txBody>
      </p:sp>
    </p:spTree>
    <p:extLst>
      <p:ext uri="{BB962C8B-B14F-4D97-AF65-F5344CB8AC3E}">
        <p14:creationId xmlns:p14="http://schemas.microsoft.com/office/powerpoint/2010/main" xmlns="" val="991821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00491" y="1833074"/>
            <a:ext cx="11040035" cy="4815749"/>
          </a:xfrm>
        </p:spPr>
        <p:txBody>
          <a:bodyPr>
            <a:normAutofit/>
          </a:bodyPr>
          <a:lstStyle/>
          <a:p>
            <a:pPr algn="l">
              <a:buNone/>
            </a:pPr>
            <a:r>
              <a:rPr lang="en-US" b="1" dirty="0">
                <a:solidFill>
                  <a:schemeClr val="tx1"/>
                </a:solidFill>
              </a:rPr>
              <a:t>Pain history </a:t>
            </a:r>
            <a:r>
              <a:rPr lang="en-US" dirty="0">
                <a:solidFill>
                  <a:schemeClr val="tx1"/>
                </a:solidFill>
              </a:rPr>
              <a:t>- SOCRATES </a:t>
            </a:r>
            <a:br>
              <a:rPr lang="en-US" dirty="0">
                <a:solidFill>
                  <a:schemeClr val="tx1"/>
                </a:solidFill>
              </a:rPr>
            </a:br>
            <a:endParaRPr lang="en-US" dirty="0">
              <a:solidFill>
                <a:schemeClr val="tx1"/>
              </a:solidFill>
            </a:endParaRPr>
          </a:p>
          <a:p>
            <a:pPr algn="l">
              <a:buNone/>
            </a:pPr>
            <a:r>
              <a:rPr lang="en-US" dirty="0">
                <a:solidFill>
                  <a:schemeClr val="tx1"/>
                </a:solidFill>
              </a:rPr>
              <a:t>Other </a:t>
            </a:r>
            <a:r>
              <a:rPr lang="en-US" b="1" dirty="0">
                <a:solidFill>
                  <a:schemeClr val="tx1"/>
                </a:solidFill>
              </a:rPr>
              <a:t>abdominal symptoms </a:t>
            </a:r>
            <a:r>
              <a:rPr lang="en-US" dirty="0">
                <a:solidFill>
                  <a:schemeClr val="tx1"/>
                </a:solidFill>
              </a:rPr>
              <a:t>- </a:t>
            </a:r>
            <a:r>
              <a:rPr lang="en-US" dirty="0">
                <a:solidFill>
                  <a:srgbClr val="FF0000"/>
                </a:solidFill>
              </a:rPr>
              <a:t>vaginal bleeding, </a:t>
            </a:r>
            <a:r>
              <a:rPr lang="en-US" dirty="0">
                <a:solidFill>
                  <a:schemeClr val="tx1"/>
                </a:solidFill>
              </a:rPr>
              <a:t>bowel and urinary symptoms; </a:t>
            </a:r>
            <a:r>
              <a:rPr lang="en-US" dirty="0">
                <a:solidFill>
                  <a:schemeClr val="tx1"/>
                </a:solidFill>
                <a:highlight>
                  <a:srgbClr val="FFFF00"/>
                </a:highlight>
              </a:rPr>
              <a:t>pre-eclampsia symptoms (</a:t>
            </a:r>
            <a:r>
              <a:rPr lang="en-US" dirty="0" err="1">
                <a:solidFill>
                  <a:schemeClr val="tx1"/>
                </a:solidFill>
                <a:highlight>
                  <a:srgbClr val="FFFF00"/>
                </a:highlight>
              </a:rPr>
              <a:t>eg</a:t>
            </a:r>
            <a:r>
              <a:rPr lang="en-US" dirty="0">
                <a:solidFill>
                  <a:schemeClr val="tx1"/>
                </a:solidFill>
                <a:highlight>
                  <a:srgbClr val="FFFF00"/>
                </a:highlight>
              </a:rPr>
              <a:t> headache, visual change, nausea).</a:t>
            </a:r>
          </a:p>
          <a:p>
            <a:pPr algn="l">
              <a:buNone/>
            </a:pPr>
            <a:r>
              <a:rPr lang="en-US" b="1" dirty="0">
                <a:solidFill>
                  <a:schemeClr val="tx1"/>
                </a:solidFill>
              </a:rPr>
              <a:t>Fetal movements</a:t>
            </a:r>
            <a:endParaRPr lang="en-US" dirty="0">
              <a:solidFill>
                <a:schemeClr val="tx1"/>
              </a:solidFill>
            </a:endParaRPr>
          </a:p>
          <a:p>
            <a:pPr algn="l">
              <a:buNone/>
            </a:pPr>
            <a:r>
              <a:rPr lang="en-US" b="1" dirty="0">
                <a:solidFill>
                  <a:schemeClr val="tx1"/>
                </a:solidFill>
              </a:rPr>
              <a:t>Obstetric history </a:t>
            </a:r>
            <a:r>
              <a:rPr lang="en-US" dirty="0">
                <a:solidFill>
                  <a:schemeClr val="tx1"/>
                </a:solidFill>
              </a:rPr>
              <a:t/>
            </a:r>
            <a:br>
              <a:rPr lang="en-US" dirty="0">
                <a:solidFill>
                  <a:schemeClr val="tx1"/>
                </a:solidFill>
              </a:rPr>
            </a:br>
            <a:r>
              <a:rPr lang="en-US" dirty="0">
                <a:solidFill>
                  <a:schemeClr val="tx1"/>
                </a:solidFill>
              </a:rPr>
              <a:t>﻿﻿-last menstrual period (LMP)</a:t>
            </a:r>
            <a:br>
              <a:rPr lang="en-US" dirty="0">
                <a:solidFill>
                  <a:schemeClr val="tx1"/>
                </a:solidFill>
              </a:rPr>
            </a:br>
            <a:r>
              <a:rPr lang="en-US" dirty="0">
                <a:solidFill>
                  <a:schemeClr val="tx1"/>
                </a:solidFill>
              </a:rPr>
              <a:t>﻿﻿-confirm whether </a:t>
            </a:r>
            <a:r>
              <a:rPr lang="en-US" b="1" dirty="0">
                <a:solidFill>
                  <a:schemeClr val="tx1"/>
                </a:solidFill>
              </a:rPr>
              <a:t>the</a:t>
            </a:r>
            <a:r>
              <a:rPr lang="en-US" dirty="0">
                <a:solidFill>
                  <a:schemeClr val="tx1"/>
                </a:solidFill>
              </a:rPr>
              <a:t> </a:t>
            </a:r>
            <a:r>
              <a:rPr lang="en-US" b="1" dirty="0">
                <a:solidFill>
                  <a:schemeClr val="tx1"/>
                </a:solidFill>
              </a:rPr>
              <a:t>patient's last bleed was 'normal' for the patient </a:t>
            </a:r>
            <a:r>
              <a:rPr lang="en-US" dirty="0">
                <a:solidFill>
                  <a:schemeClr val="tx1"/>
                </a:solidFill>
              </a:rPr>
              <a:t>(ectopic pregnancy may have some bleeding which can be mistaken for menstrual bleed)</a:t>
            </a:r>
            <a:br>
              <a:rPr lang="en-US" dirty="0">
                <a:solidFill>
                  <a:schemeClr val="tx1"/>
                </a:solidFill>
              </a:rPr>
            </a:br>
            <a:r>
              <a:rPr lang="en-US" dirty="0">
                <a:solidFill>
                  <a:schemeClr val="tx1"/>
                </a:solidFill>
              </a:rPr>
              <a:t>﻿﻿-ask if there has been any difficult or assisted conception </a:t>
            </a:r>
          </a:p>
          <a:p>
            <a:pPr algn="l">
              <a:buNone/>
            </a:pPr>
            <a:r>
              <a:rPr lang="en-US" dirty="0">
                <a:solidFill>
                  <a:schemeClr val="tx1"/>
                </a:solidFill>
              </a:rPr>
              <a:t>-confirm use of any contraception (coil and </a:t>
            </a:r>
            <a:r>
              <a:rPr lang="en-US" dirty="0" err="1">
                <a:solidFill>
                  <a:schemeClr val="tx1"/>
                </a:solidFill>
              </a:rPr>
              <a:t>progestogen</a:t>
            </a:r>
            <a:r>
              <a:rPr lang="en-US" dirty="0">
                <a:solidFill>
                  <a:schemeClr val="tx1"/>
                </a:solidFill>
              </a:rPr>
              <a:t>-only pill (POP)</a:t>
            </a:r>
            <a:br>
              <a:rPr lang="en-US" dirty="0">
                <a:solidFill>
                  <a:schemeClr val="tx1"/>
                </a:solidFill>
              </a:rPr>
            </a:br>
            <a:r>
              <a:rPr lang="en-US" dirty="0">
                <a:solidFill>
                  <a:schemeClr val="tx1"/>
                </a:solidFill>
              </a:rPr>
              <a:t>increase ectopic risk).</a:t>
            </a:r>
            <a:br>
              <a:rPr lang="en-US" dirty="0">
                <a:solidFill>
                  <a:schemeClr val="tx1"/>
                </a:solidFill>
              </a:rPr>
            </a:br>
            <a:endParaRPr lang="en-US" dirty="0">
              <a:solidFill>
                <a:schemeClr val="tx1"/>
              </a:solidFill>
            </a:endParaRPr>
          </a:p>
          <a:p>
            <a:pPr algn="l">
              <a:buNone/>
            </a:pPr>
            <a:r>
              <a:rPr lang="en-US" b="1" dirty="0">
                <a:solidFill>
                  <a:schemeClr val="tx1"/>
                </a:solidFill>
              </a:rPr>
              <a:t>Past medical and gynecological history, medication, allergies, last meal</a:t>
            </a:r>
            <a:r>
              <a:rPr lang="en-US" dirty="0">
                <a:solidFill>
                  <a:schemeClr val="tx1"/>
                </a:solidFill>
              </a:rPr>
              <a:t>.</a:t>
            </a:r>
            <a:endParaRPr lang="ar-SA" dirty="0">
              <a:solidFill>
                <a:schemeClr val="tx1"/>
              </a:solidFill>
            </a:endParaRPr>
          </a:p>
        </p:txBody>
      </p:sp>
      <p:sp>
        <p:nvSpPr>
          <p:cNvPr id="4" name="مستطيل 3"/>
          <p:cNvSpPr/>
          <p:nvPr/>
        </p:nvSpPr>
        <p:spPr>
          <a:xfrm>
            <a:off x="1199585" y="971529"/>
            <a:ext cx="1960474" cy="584775"/>
          </a:xfrm>
          <a:prstGeom prst="rect">
            <a:avLst/>
          </a:prstGeom>
        </p:spPr>
        <p:txBody>
          <a:bodyPr wrap="square">
            <a:spAutoFit/>
          </a:bodyPr>
          <a:lstStyle/>
          <a:p>
            <a:r>
              <a:rPr lang="en-US" sz="3200" b="1" dirty="0">
                <a:solidFill>
                  <a:schemeClr val="bg1"/>
                </a:solidFill>
              </a:rPr>
              <a:t>History</a:t>
            </a:r>
            <a:endParaRPr lang="ar-SA" sz="3200" dirty="0">
              <a:solidFill>
                <a:schemeClr val="bg1"/>
              </a:solidFill>
            </a:endParaRPr>
          </a:p>
        </p:txBody>
      </p:sp>
    </p:spTree>
    <p:extLst>
      <p:ext uri="{BB962C8B-B14F-4D97-AF65-F5344CB8AC3E}">
        <p14:creationId xmlns:p14="http://schemas.microsoft.com/office/powerpoint/2010/main" xmlns="" val="1832991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Uterine rupture</a:t>
            </a:r>
          </a:p>
        </p:txBody>
      </p:sp>
      <p:sp>
        <p:nvSpPr>
          <p:cNvPr id="4" name="مستطيل 3"/>
          <p:cNvSpPr/>
          <p:nvPr/>
        </p:nvSpPr>
        <p:spPr>
          <a:xfrm>
            <a:off x="464024" y="1897039"/>
            <a:ext cx="3111689" cy="1146412"/>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chemeClr val="tx1"/>
                </a:solidFill>
              </a:rPr>
              <a:t>This usually occurs during </a:t>
            </a:r>
            <a:r>
              <a:rPr lang="en-US" dirty="0" err="1">
                <a:solidFill>
                  <a:schemeClr val="tx1"/>
                </a:solidFill>
              </a:rPr>
              <a:t>labour</a:t>
            </a:r>
            <a:r>
              <a:rPr lang="en-US" dirty="0">
                <a:solidFill>
                  <a:schemeClr val="tx1"/>
                </a:solidFill>
              </a:rPr>
              <a:t> but has been reported </a:t>
            </a:r>
            <a:r>
              <a:rPr lang="en-US" dirty="0" err="1">
                <a:solidFill>
                  <a:schemeClr val="tx1"/>
                </a:solidFill>
              </a:rPr>
              <a:t>antenatally</a:t>
            </a:r>
            <a:r>
              <a:rPr lang="en-US" dirty="0">
                <a:solidFill>
                  <a:schemeClr val="tx1"/>
                </a:solidFill>
              </a:rPr>
              <a:t>. </a:t>
            </a:r>
          </a:p>
        </p:txBody>
      </p:sp>
      <p:sp>
        <p:nvSpPr>
          <p:cNvPr id="5" name="مستطيل 4"/>
          <p:cNvSpPr/>
          <p:nvPr/>
        </p:nvSpPr>
        <p:spPr>
          <a:xfrm>
            <a:off x="464024" y="3261814"/>
            <a:ext cx="3152633" cy="2797792"/>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b="1" dirty="0">
                <a:solidFill>
                  <a:schemeClr val="accent2">
                    <a:lumMod val="60000"/>
                    <a:lumOff val="40000"/>
                  </a:schemeClr>
                </a:solidFill>
              </a:rPr>
              <a:t>Risk factors</a:t>
            </a:r>
          </a:p>
          <a:p>
            <a:r>
              <a:rPr lang="en-US" dirty="0">
                <a:solidFill>
                  <a:schemeClr val="tx1"/>
                </a:solidFill>
              </a:rPr>
              <a:t>• Previous CS or other uterine surgery. </a:t>
            </a:r>
          </a:p>
          <a:p>
            <a:r>
              <a:rPr lang="en-US" dirty="0">
                <a:solidFill>
                  <a:schemeClr val="tx1"/>
                </a:solidFill>
              </a:rPr>
              <a:t>• Congenital abnormalities of the uterus. </a:t>
            </a:r>
          </a:p>
          <a:p>
            <a:r>
              <a:rPr lang="en-US" dirty="0">
                <a:solidFill>
                  <a:schemeClr val="tx1"/>
                </a:solidFill>
              </a:rPr>
              <a:t>• Induction or use of </a:t>
            </a:r>
            <a:r>
              <a:rPr lang="en-US" dirty="0" err="1">
                <a:solidFill>
                  <a:schemeClr val="tx1"/>
                </a:solidFill>
              </a:rPr>
              <a:t>oxytocin</a:t>
            </a:r>
            <a:r>
              <a:rPr lang="en-US" dirty="0">
                <a:solidFill>
                  <a:schemeClr val="tx1"/>
                </a:solidFill>
              </a:rPr>
              <a:t> in </a:t>
            </a:r>
            <a:r>
              <a:rPr lang="en-US" dirty="0" err="1">
                <a:solidFill>
                  <a:schemeClr val="tx1"/>
                </a:solidFill>
              </a:rPr>
              <a:t>labour</a:t>
            </a:r>
            <a:r>
              <a:rPr lang="en-US" dirty="0">
                <a:solidFill>
                  <a:schemeClr val="tx1"/>
                </a:solidFill>
              </a:rPr>
              <a:t>. </a:t>
            </a:r>
          </a:p>
          <a:p>
            <a:r>
              <a:rPr lang="en-US" dirty="0">
                <a:solidFill>
                  <a:schemeClr val="tx1"/>
                </a:solidFill>
              </a:rPr>
              <a:t>• Failure to recognize obstructed </a:t>
            </a:r>
            <a:r>
              <a:rPr lang="en-US" dirty="0" err="1">
                <a:solidFill>
                  <a:schemeClr val="tx1"/>
                </a:solidFill>
              </a:rPr>
              <a:t>labour</a:t>
            </a:r>
            <a:r>
              <a:rPr lang="en-US" dirty="0">
                <a:solidFill>
                  <a:schemeClr val="tx1"/>
                </a:solidFill>
              </a:rPr>
              <a:t>.</a:t>
            </a:r>
          </a:p>
        </p:txBody>
      </p:sp>
      <p:sp>
        <p:nvSpPr>
          <p:cNvPr id="6" name="مستطيل 5"/>
          <p:cNvSpPr/>
          <p:nvPr/>
        </p:nvSpPr>
        <p:spPr>
          <a:xfrm>
            <a:off x="3878239" y="1926608"/>
            <a:ext cx="4310418" cy="280916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chemeClr val="tx1"/>
                </a:solidFill>
              </a:rPr>
              <a:t>Rupture of an unscarred uterus in a laboring patient is rare; risk factors include grand </a:t>
            </a:r>
            <a:r>
              <a:rPr lang="en-US" dirty="0" err="1">
                <a:solidFill>
                  <a:schemeClr val="tx1"/>
                </a:solidFill>
              </a:rPr>
              <a:t>multiparity</a:t>
            </a:r>
            <a:r>
              <a:rPr lang="en-US" dirty="0">
                <a:solidFill>
                  <a:schemeClr val="tx1"/>
                </a:solidFill>
              </a:rPr>
              <a:t>, </a:t>
            </a:r>
            <a:r>
              <a:rPr lang="en-US" dirty="0" err="1">
                <a:solidFill>
                  <a:schemeClr val="tx1"/>
                </a:solidFill>
              </a:rPr>
              <a:t>dystocia</a:t>
            </a:r>
            <a:r>
              <a:rPr lang="en-US" dirty="0">
                <a:solidFill>
                  <a:schemeClr val="tx1"/>
                </a:solidFill>
              </a:rPr>
              <a:t> (</a:t>
            </a:r>
            <a:r>
              <a:rPr lang="en-US" dirty="0" err="1">
                <a:solidFill>
                  <a:schemeClr val="tx1"/>
                </a:solidFill>
              </a:rPr>
              <a:t>malpresentation</a:t>
            </a:r>
            <a:r>
              <a:rPr lang="en-US" dirty="0">
                <a:solidFill>
                  <a:schemeClr val="tx1"/>
                </a:solidFill>
              </a:rPr>
              <a:t>, </a:t>
            </a:r>
            <a:r>
              <a:rPr lang="en-US" dirty="0" err="1">
                <a:solidFill>
                  <a:schemeClr val="tx1"/>
                </a:solidFill>
              </a:rPr>
              <a:t>macrosomia</a:t>
            </a:r>
            <a:r>
              <a:rPr lang="en-US" dirty="0">
                <a:solidFill>
                  <a:schemeClr val="tx1"/>
                </a:solidFill>
              </a:rPr>
              <a:t>), obstetric procedures (breech extraction, uterine instrumentation, cephalic version), and prolonged or excessive use of </a:t>
            </a:r>
            <a:r>
              <a:rPr lang="en-US" dirty="0" err="1">
                <a:solidFill>
                  <a:schemeClr val="tx1"/>
                </a:solidFill>
              </a:rPr>
              <a:t>uterotonic</a:t>
            </a:r>
            <a:r>
              <a:rPr lang="en-US" dirty="0">
                <a:solidFill>
                  <a:schemeClr val="tx1"/>
                </a:solidFill>
              </a:rPr>
              <a:t> drugs</a:t>
            </a:r>
          </a:p>
        </p:txBody>
      </p:sp>
      <p:sp>
        <p:nvSpPr>
          <p:cNvPr id="10" name="مستطيل 9"/>
          <p:cNvSpPr/>
          <p:nvPr/>
        </p:nvSpPr>
        <p:spPr>
          <a:xfrm>
            <a:off x="8602639" y="1915235"/>
            <a:ext cx="3152633" cy="2574879"/>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b="1" dirty="0">
                <a:solidFill>
                  <a:schemeClr val="accent2">
                    <a:lumMod val="60000"/>
                    <a:lumOff val="40000"/>
                  </a:schemeClr>
                </a:solidFill>
              </a:rPr>
              <a:t>Signs and symptoms </a:t>
            </a:r>
            <a:r>
              <a:rPr lang="en-US" dirty="0">
                <a:solidFill>
                  <a:schemeClr val="tx1"/>
                </a:solidFill>
              </a:rPr>
              <a:t>include </a:t>
            </a:r>
            <a:r>
              <a:rPr lang="en-US" dirty="0" err="1">
                <a:solidFill>
                  <a:schemeClr val="tx1"/>
                </a:solidFill>
              </a:rPr>
              <a:t>nonreassuring</a:t>
            </a:r>
            <a:r>
              <a:rPr lang="en-US" dirty="0">
                <a:solidFill>
                  <a:schemeClr val="tx1"/>
                </a:solidFill>
              </a:rPr>
              <a:t> fetal heart rate tracing or fetal death, uterine tenderness, abdominal pain, peritoneal irritation, </a:t>
            </a:r>
            <a:r>
              <a:rPr lang="en-US" dirty="0" smtClean="0">
                <a:solidFill>
                  <a:schemeClr val="tx1"/>
                </a:solidFill>
              </a:rPr>
              <a:t>bradycardia, vaginal </a:t>
            </a:r>
            <a:r>
              <a:rPr lang="en-US" dirty="0">
                <a:solidFill>
                  <a:schemeClr val="tx1"/>
                </a:solidFill>
              </a:rPr>
              <a:t>bleeding, shock, and loss of fetal station.</a:t>
            </a:r>
          </a:p>
        </p:txBody>
      </p:sp>
      <p:sp>
        <p:nvSpPr>
          <p:cNvPr id="11" name="مستطيل 10"/>
          <p:cNvSpPr/>
          <p:nvPr/>
        </p:nvSpPr>
        <p:spPr>
          <a:xfrm>
            <a:off x="3798758" y="4998459"/>
            <a:ext cx="4299043" cy="107362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b="1" dirty="0">
                <a:solidFill>
                  <a:schemeClr val="accent2">
                    <a:lumMod val="60000"/>
                    <a:lumOff val="40000"/>
                  </a:schemeClr>
                </a:solidFill>
              </a:rPr>
              <a:t>Investigations </a:t>
            </a:r>
            <a:r>
              <a:rPr lang="en-US" dirty="0">
                <a:solidFill>
                  <a:schemeClr val="tx1"/>
                </a:solidFill>
              </a:rPr>
              <a:t>• FBC. • Cross-match blood. </a:t>
            </a:r>
          </a:p>
        </p:txBody>
      </p:sp>
      <p:sp>
        <p:nvSpPr>
          <p:cNvPr id="12" name="مستطيل 11"/>
          <p:cNvSpPr/>
          <p:nvPr/>
        </p:nvSpPr>
        <p:spPr>
          <a:xfrm>
            <a:off x="8373291" y="4518187"/>
            <a:ext cx="3818709" cy="216999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b="1" dirty="0">
                <a:solidFill>
                  <a:schemeClr val="accent2">
                    <a:lumMod val="60000"/>
                    <a:lumOff val="40000"/>
                  </a:schemeClr>
                </a:solidFill>
              </a:rPr>
              <a:t>Management</a:t>
            </a:r>
          </a:p>
          <a:p>
            <a:r>
              <a:rPr lang="en-US" dirty="0">
                <a:solidFill>
                  <a:schemeClr val="tx1"/>
                </a:solidFill>
              </a:rPr>
              <a:t>• Maternal resuscitation</a:t>
            </a:r>
            <a:r>
              <a:rPr lang="en-US" dirty="0" smtClean="0">
                <a:solidFill>
                  <a:schemeClr val="tx1"/>
                </a:solidFill>
              </a:rPr>
              <a:t>. </a:t>
            </a:r>
            <a:endParaRPr lang="en-US" dirty="0">
              <a:solidFill>
                <a:schemeClr val="tx1"/>
              </a:solidFill>
            </a:endParaRPr>
          </a:p>
          <a:p>
            <a:r>
              <a:rPr lang="en-US" dirty="0">
                <a:solidFill>
                  <a:schemeClr val="tx1"/>
                </a:solidFill>
              </a:rPr>
              <a:t>• Urgent </a:t>
            </a:r>
            <a:r>
              <a:rPr lang="en-US" dirty="0" err="1">
                <a:solidFill>
                  <a:schemeClr val="tx1"/>
                </a:solidFill>
              </a:rPr>
              <a:t>laparotomy</a:t>
            </a:r>
            <a:r>
              <a:rPr lang="en-US" dirty="0">
                <a:solidFill>
                  <a:schemeClr val="tx1"/>
                </a:solidFill>
              </a:rPr>
              <a:t> to deliver fetus and repair uterus. </a:t>
            </a:r>
            <a:endParaRPr lang="en-US" dirty="0" smtClean="0">
              <a:solidFill>
                <a:schemeClr val="tx1"/>
              </a:solidFill>
            </a:endParaRPr>
          </a:p>
          <a:p>
            <a:r>
              <a:rPr lang="en-US" sz="1600" b="1" dirty="0" smtClean="0">
                <a:solidFill>
                  <a:srgbClr val="FF6600"/>
                </a:solidFill>
              </a:rPr>
              <a:t>If the pt. completed her family</a:t>
            </a:r>
            <a:r>
              <a:rPr lang="en-US" sz="1600" b="1" dirty="0" smtClean="0">
                <a:solidFill>
                  <a:srgbClr val="FF6600"/>
                </a:solidFill>
                <a:sym typeface="Wingdings" pitchFamily="2" charset="2"/>
              </a:rPr>
              <a:t> hysterectomy</a:t>
            </a:r>
          </a:p>
          <a:p>
            <a:r>
              <a:rPr lang="en-US" sz="1600" b="1" dirty="0" smtClean="0">
                <a:solidFill>
                  <a:srgbClr val="FF6600"/>
                </a:solidFill>
                <a:sym typeface="Wingdings" pitchFamily="2" charset="2"/>
              </a:rPr>
              <a:t>If not repair (which may failed due to atony, so consider hysterectomy </a:t>
            </a:r>
            <a:endParaRPr lang="en-US" sz="1600" b="1" dirty="0" smtClean="0">
              <a:solidFill>
                <a:srgbClr val="FF6600"/>
              </a:solidFill>
            </a:endParaRPr>
          </a:p>
        </p:txBody>
      </p:sp>
    </p:spTree>
    <p:extLst>
      <p:ext uri="{BB962C8B-B14F-4D97-AF65-F5344CB8AC3E}">
        <p14:creationId xmlns:p14="http://schemas.microsoft.com/office/powerpoint/2010/main" xmlns="" val="2593158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04152" y="1692630"/>
            <a:ext cx="11029615" cy="1497507"/>
          </a:xfrm>
        </p:spPr>
        <p:txBody>
          <a:bodyPr/>
          <a:lstStyle/>
          <a:p>
            <a:r>
              <a:rPr lang="en-US" dirty="0"/>
              <a:t>Non-obstetric (surgical) causes</a:t>
            </a:r>
          </a:p>
        </p:txBody>
      </p:sp>
      <p:sp>
        <p:nvSpPr>
          <p:cNvPr id="2" name="مربع نص 1">
            <a:extLst>
              <a:ext uri="{FF2B5EF4-FFF2-40B4-BE49-F238E27FC236}">
                <a16:creationId xmlns:a16="http://schemas.microsoft.com/office/drawing/2014/main" xmlns="" id="{4F330479-DEE4-D171-D763-7B5669074EED}"/>
              </a:ext>
            </a:extLst>
          </p:cNvPr>
          <p:cNvSpPr txBox="1"/>
          <p:nvPr/>
        </p:nvSpPr>
        <p:spPr>
          <a:xfrm>
            <a:off x="3799840" y="3667864"/>
            <a:ext cx="5100320" cy="1323439"/>
          </a:xfrm>
          <a:prstGeom prst="rect">
            <a:avLst/>
          </a:prstGeom>
          <a:noFill/>
        </p:spPr>
        <p:txBody>
          <a:bodyPr wrap="square" rtlCol="1">
            <a:spAutoFit/>
          </a:bodyPr>
          <a:lstStyle/>
          <a:p>
            <a:r>
              <a:rPr lang="en-US" sz="4000" dirty="0">
                <a:latin typeface="Aldhabi" panose="01000000000000000000" pitchFamily="2" charset="-78"/>
                <a:cs typeface="Aldhabi" panose="01000000000000000000" pitchFamily="2" charset="-78"/>
              </a:rPr>
              <a:t>BY:</a:t>
            </a:r>
          </a:p>
          <a:p>
            <a:r>
              <a:rPr lang="en-US" sz="4000" dirty="0" err="1">
                <a:latin typeface="Aldhabi" panose="01000000000000000000" pitchFamily="2" charset="-78"/>
                <a:cs typeface="Aldhabi" panose="01000000000000000000" pitchFamily="2" charset="-78"/>
              </a:rPr>
              <a:t>Sondus</a:t>
            </a:r>
            <a:r>
              <a:rPr lang="en-US" sz="4000" dirty="0">
                <a:latin typeface="Aldhabi" panose="01000000000000000000" pitchFamily="2" charset="-78"/>
                <a:cs typeface="Aldhabi" panose="01000000000000000000" pitchFamily="2" charset="-78"/>
              </a:rPr>
              <a:t>  W.  AL-</a:t>
            </a:r>
            <a:r>
              <a:rPr lang="en-US" sz="4000" dirty="0" err="1">
                <a:latin typeface="Aldhabi" panose="01000000000000000000" pitchFamily="2" charset="-78"/>
                <a:cs typeface="Aldhabi" panose="01000000000000000000" pitchFamily="2" charset="-78"/>
              </a:rPr>
              <a:t>Malahmeh</a:t>
            </a:r>
            <a:endParaRPr lang="ar-SA" sz="40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xmlns="" val="2526068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عنوان 14">
            <a:extLst>
              <a:ext uri="{FF2B5EF4-FFF2-40B4-BE49-F238E27FC236}">
                <a16:creationId xmlns:a16="http://schemas.microsoft.com/office/drawing/2014/main" xmlns="" id="{B2BC5831-FEB2-D575-6115-ACD2EE3236D0}"/>
              </a:ext>
            </a:extLst>
          </p:cNvPr>
          <p:cNvSpPr>
            <a:spLocks noGrp="1"/>
          </p:cNvSpPr>
          <p:nvPr>
            <p:ph type="title"/>
          </p:nvPr>
        </p:nvSpPr>
        <p:spPr/>
        <p:txBody>
          <a:bodyPr/>
          <a:lstStyle/>
          <a:p>
            <a:endParaRPr lang="ar-SA"/>
          </a:p>
        </p:txBody>
      </p:sp>
      <p:sp>
        <p:nvSpPr>
          <p:cNvPr id="17" name="عنصر نائب للصورة 16">
            <a:extLst>
              <a:ext uri="{FF2B5EF4-FFF2-40B4-BE49-F238E27FC236}">
                <a16:creationId xmlns:a16="http://schemas.microsoft.com/office/drawing/2014/main" xmlns="" id="{8A792E8A-D614-C39E-C0B0-6F209E985837}"/>
              </a:ext>
            </a:extLst>
          </p:cNvPr>
          <p:cNvSpPr>
            <a:spLocks noGrp="1"/>
          </p:cNvSpPr>
          <p:nvPr>
            <p:ph type="pic" idx="1"/>
          </p:nvPr>
        </p:nvSpPr>
        <p:spPr/>
        <p:txBody>
          <a:bodyPr/>
          <a:lstStyle/>
          <a:p>
            <a:endParaRPr lang="ar-SA"/>
          </a:p>
        </p:txBody>
      </p:sp>
      <p:sp>
        <p:nvSpPr>
          <p:cNvPr id="19" name="عنصر نائب للنص 18">
            <a:extLst>
              <a:ext uri="{FF2B5EF4-FFF2-40B4-BE49-F238E27FC236}">
                <a16:creationId xmlns:a16="http://schemas.microsoft.com/office/drawing/2014/main" xmlns="" id="{C286A2D2-9EE3-FC36-A12F-32B650D6D9A1}"/>
              </a:ext>
            </a:extLst>
          </p:cNvPr>
          <p:cNvSpPr>
            <a:spLocks noGrp="1"/>
          </p:cNvSpPr>
          <p:nvPr>
            <p:ph type="body" sz="half" idx="2"/>
          </p:nvPr>
        </p:nvSpPr>
        <p:spPr/>
        <p:txBody>
          <a:bodyPr/>
          <a:lstStyle/>
          <a:p>
            <a:endParaRPr lang="ar-SA"/>
          </a:p>
        </p:txBody>
      </p:sp>
      <p:pic>
        <p:nvPicPr>
          <p:cNvPr id="7" name="صورة 6" descr="صورة تحتوي على نص, ستارة, فن, حائط&#10;&#10;تم إنشاء الوصف تلقائياً">
            <a:extLst>
              <a:ext uri="{FF2B5EF4-FFF2-40B4-BE49-F238E27FC236}">
                <a16:creationId xmlns:a16="http://schemas.microsoft.com/office/drawing/2014/main" xmlns="" id="{FCD1AE96-F7A6-E14D-1A5C-E8E5378C7B95}"/>
              </a:ext>
            </a:extLst>
          </p:cNvPr>
          <p:cNvPicPr>
            <a:picLocks noChangeAspect="1"/>
          </p:cNvPicPr>
          <p:nvPr/>
        </p:nvPicPr>
        <p:blipFill>
          <a:blip r:embed="rId2"/>
          <a:stretch>
            <a:fillRect/>
          </a:stretch>
        </p:blipFill>
        <p:spPr>
          <a:xfrm>
            <a:off x="2489199" y="528320"/>
            <a:ext cx="6532881" cy="6329680"/>
          </a:xfrm>
          <a:prstGeom prst="rect">
            <a:avLst/>
          </a:prstGeom>
        </p:spPr>
      </p:pic>
    </p:spTree>
    <p:extLst>
      <p:ext uri="{BB962C8B-B14F-4D97-AF65-F5344CB8AC3E}">
        <p14:creationId xmlns:p14="http://schemas.microsoft.com/office/powerpoint/2010/main" xmlns="" val="3596548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t>
            </a:r>
            <a:r>
              <a:rPr lang="en-US" dirty="0" smtClean="0"/>
              <a:t>appendicitis </a:t>
            </a:r>
            <a:r>
              <a:rPr lang="en-US" sz="1800" dirty="0" smtClean="0">
                <a:solidFill>
                  <a:srgbClr val="FF6600"/>
                </a:solidFill>
              </a:rPr>
              <a:t>low threshold </a:t>
            </a:r>
            <a:r>
              <a:rPr lang="en-US" sz="1800" dirty="0" err="1" smtClean="0">
                <a:solidFill>
                  <a:srgbClr val="FF6600"/>
                </a:solidFill>
              </a:rPr>
              <a:t>dx</a:t>
            </a:r>
            <a:r>
              <a:rPr lang="en-US" sz="1800" dirty="0" smtClean="0">
                <a:solidFill>
                  <a:srgbClr val="FF6600"/>
                </a:solidFill>
              </a:rPr>
              <a:t> in pregnancy</a:t>
            </a:r>
            <a:endParaRPr lang="en-US" sz="1800" dirty="0">
              <a:solidFill>
                <a:srgbClr val="FF6600"/>
              </a:solidFill>
            </a:endParaRPr>
          </a:p>
        </p:txBody>
      </p:sp>
      <p:sp>
        <p:nvSpPr>
          <p:cNvPr id="9" name="مربع نص 8">
            <a:extLst>
              <a:ext uri="{FF2B5EF4-FFF2-40B4-BE49-F238E27FC236}">
                <a16:creationId xmlns:a16="http://schemas.microsoft.com/office/drawing/2014/main" xmlns="" id="{56CA9AD0-4BCE-DDCE-8CC1-A76219E04CE9}"/>
              </a:ext>
            </a:extLst>
          </p:cNvPr>
          <p:cNvSpPr txBox="1"/>
          <p:nvPr/>
        </p:nvSpPr>
        <p:spPr>
          <a:xfrm>
            <a:off x="581192" y="1961495"/>
            <a:ext cx="6096000" cy="923330"/>
          </a:xfrm>
          <a:prstGeom prst="rect">
            <a:avLst/>
          </a:prstGeom>
          <a:noFill/>
        </p:spPr>
        <p:txBody>
          <a:bodyPr wrap="square">
            <a:spAutoFit/>
          </a:bodyPr>
          <a:lstStyle/>
          <a:p>
            <a:r>
              <a:rPr lang="en-US" dirty="0"/>
              <a:t>Acute appendicitis is inflammation of the appendix, which in its worst form can lead to rupture. </a:t>
            </a:r>
            <a:r>
              <a:rPr lang="en-US" dirty="0">
                <a:highlight>
                  <a:srgbClr val="FF00FF"/>
                </a:highlight>
              </a:rPr>
              <a:t>It is the most common cause of an acute surgical abdomen in pregnancy</a:t>
            </a:r>
            <a:endParaRPr lang="ar-SA" dirty="0">
              <a:highlight>
                <a:srgbClr val="FF00FF"/>
              </a:highlight>
            </a:endParaRPr>
          </a:p>
        </p:txBody>
      </p:sp>
      <p:sp>
        <p:nvSpPr>
          <p:cNvPr id="11" name="مربع نص 10">
            <a:extLst>
              <a:ext uri="{FF2B5EF4-FFF2-40B4-BE49-F238E27FC236}">
                <a16:creationId xmlns:a16="http://schemas.microsoft.com/office/drawing/2014/main" xmlns="" id="{DF4001F1-83BD-EA34-E69D-C6F81D4A8A6D}"/>
              </a:ext>
            </a:extLst>
          </p:cNvPr>
          <p:cNvSpPr txBox="1"/>
          <p:nvPr/>
        </p:nvSpPr>
        <p:spPr>
          <a:xfrm>
            <a:off x="581192" y="2967335"/>
            <a:ext cx="6096000" cy="923330"/>
          </a:xfrm>
          <a:prstGeom prst="rect">
            <a:avLst/>
          </a:prstGeom>
          <a:noFill/>
        </p:spPr>
        <p:txBody>
          <a:bodyPr wrap="square">
            <a:spAutoFit/>
          </a:bodyPr>
          <a:lstStyle/>
          <a:p>
            <a:r>
              <a:rPr lang="en-US" dirty="0">
                <a:solidFill>
                  <a:schemeClr val="tx1"/>
                </a:solidFill>
              </a:rPr>
              <a:t>Its incidence is 1:1500–2000 pregnancies with equal frequency in each trimester. Pregnant women have the same risk of appendicitis as non-pregnant women. </a:t>
            </a:r>
            <a:endParaRPr lang="ar-SA" dirty="0"/>
          </a:p>
        </p:txBody>
      </p:sp>
      <p:sp>
        <p:nvSpPr>
          <p:cNvPr id="13" name="مربع نص 12">
            <a:extLst>
              <a:ext uri="{FF2B5EF4-FFF2-40B4-BE49-F238E27FC236}">
                <a16:creationId xmlns:a16="http://schemas.microsoft.com/office/drawing/2014/main" xmlns="" id="{26982689-BEA1-250A-A007-A17C1819A819}"/>
              </a:ext>
            </a:extLst>
          </p:cNvPr>
          <p:cNvSpPr txBox="1"/>
          <p:nvPr/>
        </p:nvSpPr>
        <p:spPr>
          <a:xfrm>
            <a:off x="581192" y="3890665"/>
            <a:ext cx="10767528" cy="2862322"/>
          </a:xfrm>
          <a:prstGeom prst="rect">
            <a:avLst/>
          </a:prstGeom>
          <a:noFill/>
        </p:spPr>
        <p:txBody>
          <a:bodyPr wrap="square">
            <a:spAutoFit/>
          </a:bodyPr>
          <a:lstStyle/>
          <a:p>
            <a:r>
              <a:rPr lang="en-US" dirty="0"/>
              <a:t>Patients with appendicitis in pregnancy often present in a </a:t>
            </a:r>
            <a:r>
              <a:rPr lang="en-US" dirty="0">
                <a:solidFill>
                  <a:schemeClr val="accent1">
                    <a:lumMod val="50000"/>
                    <a:lumOff val="50000"/>
                  </a:schemeClr>
                </a:solidFill>
              </a:rPr>
              <a:t>non classical way </a:t>
            </a:r>
            <a:r>
              <a:rPr lang="en-US" dirty="0"/>
              <a:t>). In the classic presentation, central abdominal pain </a:t>
            </a:r>
            <a:r>
              <a:rPr lang="en-US" dirty="0" err="1"/>
              <a:t>localises</a:t>
            </a:r>
            <a:r>
              <a:rPr lang="en-US" dirty="0"/>
              <a:t> to the right iliac fossa – at McBurney’s point which is 6 cm along a line from the anterior superior iliac spine toward the umbilicus.3 Pain is associated with anorexia, nausea and fever up to 39.3°C with raised white cell count. Underlying inflammation irritates the anterior abdominal wall causing signs of rebound and guarding; the ‘surgical’ abdomen. </a:t>
            </a:r>
            <a:r>
              <a:rPr lang="en-US" dirty="0" err="1"/>
              <a:t>Rovsing’s</a:t>
            </a:r>
            <a:r>
              <a:rPr lang="en-US" dirty="0"/>
              <a:t> sign of increased pain on withdrawing the examining hand from the abdomen demonstrates peritoneal irritation. </a:t>
            </a:r>
            <a:endParaRPr lang="en-US" dirty="0" smtClean="0"/>
          </a:p>
          <a:p>
            <a:r>
              <a:rPr lang="en-US" dirty="0" smtClean="0"/>
              <a:t>A </a:t>
            </a:r>
            <a:r>
              <a:rPr lang="en-US" dirty="0"/>
              <a:t>pregnant patient may present with heartburn, constipation, </a:t>
            </a:r>
            <a:r>
              <a:rPr lang="en-US" dirty="0" err="1"/>
              <a:t>diarrhoea</a:t>
            </a:r>
            <a:r>
              <a:rPr lang="en-US" dirty="0"/>
              <a:t>, urinary symptoms or just general malaise. Pain may be felt in McBurney’s point </a:t>
            </a:r>
            <a:r>
              <a:rPr lang="en-US" dirty="0">
                <a:solidFill>
                  <a:schemeClr val="accent1">
                    <a:lumMod val="50000"/>
                    <a:lumOff val="50000"/>
                  </a:schemeClr>
                </a:solidFill>
              </a:rPr>
              <a:t>or anywhere on the right side of the abdomen.4 This occurs because after 12 weeks the enlarged uterus stretches the anterior abdominal wall and </a:t>
            </a:r>
            <a:r>
              <a:rPr lang="en-US" dirty="0" err="1">
                <a:solidFill>
                  <a:schemeClr val="accent1">
                    <a:lumMod val="50000"/>
                    <a:lumOff val="50000"/>
                  </a:schemeClr>
                </a:solidFill>
              </a:rPr>
              <a:t>omentum</a:t>
            </a:r>
            <a:r>
              <a:rPr lang="en-US" dirty="0">
                <a:solidFill>
                  <a:schemeClr val="accent1">
                    <a:lumMod val="50000"/>
                    <a:lumOff val="50000"/>
                  </a:schemeClr>
                </a:solidFill>
              </a:rPr>
              <a:t> away from the area of </a:t>
            </a:r>
            <a:r>
              <a:rPr lang="en-US" dirty="0" smtClean="0">
                <a:solidFill>
                  <a:schemeClr val="accent1">
                    <a:lumMod val="50000"/>
                    <a:lumOff val="50000"/>
                  </a:schemeClr>
                </a:solidFill>
              </a:rPr>
              <a:t>inflammation </a:t>
            </a:r>
            <a:r>
              <a:rPr lang="en-US" dirty="0" smtClean="0">
                <a:solidFill>
                  <a:srgbClr val="FF6600"/>
                </a:solidFill>
              </a:rPr>
              <a:t>(upward shifting)  </a:t>
            </a:r>
            <a:r>
              <a:rPr lang="en-US" dirty="0"/>
              <a:t>This prevents the classic signs of rebound tenderness or guarding.</a:t>
            </a:r>
            <a:endParaRPr lang="ar-SA" dirty="0"/>
          </a:p>
        </p:txBody>
      </p:sp>
    </p:spTree>
    <p:extLst>
      <p:ext uri="{BB962C8B-B14F-4D97-AF65-F5344CB8AC3E}">
        <p14:creationId xmlns:p14="http://schemas.microsoft.com/office/powerpoint/2010/main" xmlns="" val="2575975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657228A3-2ED0-5B6F-8BCC-A3076CEC4324}"/>
              </a:ext>
            </a:extLst>
          </p:cNvPr>
          <p:cNvSpPr>
            <a:spLocks noGrp="1"/>
          </p:cNvSpPr>
          <p:nvPr>
            <p:ph type="title"/>
          </p:nvPr>
        </p:nvSpPr>
        <p:spPr>
          <a:xfrm>
            <a:off x="552785" y="3511244"/>
            <a:ext cx="11029615" cy="1497507"/>
          </a:xfrm>
        </p:spPr>
        <p:txBody>
          <a:bodyPr>
            <a:normAutofit fontScale="90000"/>
          </a:bodyPr>
          <a:lstStyle/>
          <a:p>
            <a:r>
              <a:rPr lang="en-US" dirty="0"/>
              <a:t>Imaging is indicated where the diagnosis is uncertain. The primary goal of imaging is to reduce delays in surgical intervention. The secondary goal is to reduce the negative appendicectomy rate.</a:t>
            </a:r>
            <a:endParaRPr lang="ar-SA" dirty="0"/>
          </a:p>
        </p:txBody>
      </p:sp>
      <p:sp>
        <p:nvSpPr>
          <p:cNvPr id="3" name="عنصر نائب للنص 2">
            <a:extLst>
              <a:ext uri="{FF2B5EF4-FFF2-40B4-BE49-F238E27FC236}">
                <a16:creationId xmlns:a16="http://schemas.microsoft.com/office/drawing/2014/main" xmlns="" id="{C72E4F68-AF4F-E5CB-2877-027A782225CA}"/>
              </a:ext>
            </a:extLst>
          </p:cNvPr>
          <p:cNvSpPr>
            <a:spLocks noGrp="1"/>
          </p:cNvSpPr>
          <p:nvPr>
            <p:ph type="body" idx="1"/>
          </p:nvPr>
        </p:nvSpPr>
        <p:spPr>
          <a:xfrm>
            <a:off x="6067592" y="4408195"/>
            <a:ext cx="4451161" cy="600556"/>
          </a:xfrm>
        </p:spPr>
        <p:txBody>
          <a:bodyPr>
            <a:noAutofit/>
          </a:bodyPr>
          <a:lstStyle/>
          <a:p>
            <a:r>
              <a:rPr lang="en-US" sz="2400" b="1" cap="none" dirty="0">
                <a:ln w="22225">
                  <a:solidFill>
                    <a:schemeClr val="accent2"/>
                  </a:solidFill>
                  <a:prstDash val="solid"/>
                </a:ln>
                <a:solidFill>
                  <a:schemeClr val="accent2">
                    <a:lumMod val="40000"/>
                    <a:lumOff val="60000"/>
                  </a:schemeClr>
                </a:solidFill>
              </a:rPr>
              <a:t>Ultrasound   MRI    CT</a:t>
            </a:r>
            <a:endParaRPr lang="ar-SA" sz="2400" b="1" cap="none" dirty="0">
              <a:ln w="22225">
                <a:solidFill>
                  <a:schemeClr val="accent2"/>
                </a:solidFill>
                <a:prstDash val="solid"/>
              </a:ln>
              <a:solidFill>
                <a:schemeClr val="accent2">
                  <a:lumMod val="40000"/>
                  <a:lumOff val="60000"/>
                </a:schemeClr>
              </a:solidFill>
            </a:endParaRPr>
          </a:p>
        </p:txBody>
      </p:sp>
      <p:sp>
        <p:nvSpPr>
          <p:cNvPr id="5" name="مربع نص 4">
            <a:extLst>
              <a:ext uri="{FF2B5EF4-FFF2-40B4-BE49-F238E27FC236}">
                <a16:creationId xmlns:a16="http://schemas.microsoft.com/office/drawing/2014/main" xmlns="" id="{A0C1AFEF-9662-9D56-F4F9-D3A15D5C1158}"/>
              </a:ext>
            </a:extLst>
          </p:cNvPr>
          <p:cNvSpPr txBox="1"/>
          <p:nvPr/>
        </p:nvSpPr>
        <p:spPr>
          <a:xfrm>
            <a:off x="581192" y="752237"/>
            <a:ext cx="9893768" cy="1477328"/>
          </a:xfrm>
          <a:prstGeom prst="rect">
            <a:avLst/>
          </a:prstGeom>
          <a:noFill/>
        </p:spPr>
        <p:txBody>
          <a:bodyPr wrap="square">
            <a:spAutoFit/>
          </a:bodyPr>
          <a:lstStyle/>
          <a:p>
            <a:r>
              <a:rPr lang="en-US" dirty="0"/>
              <a:t>Investigations can be misleading in pregnancy. Nonpregnant patients with acute appendicitis usually have a mild </a:t>
            </a:r>
            <a:r>
              <a:rPr lang="en-US" dirty="0" err="1"/>
              <a:t>leucocytosis</a:t>
            </a:r>
            <a:r>
              <a:rPr lang="en-US" dirty="0"/>
              <a:t>, with white cell count over 10x109 /L. This is a common finding in normal pregnancy however, where the leucocyte count may reach 29 x109 /L without any underlying health problem. In pregnancy an elevated white cell count can be attributed to inflammation if the C reactive protein (CRP) level is also raised. In general however, elevated CRP is a very non-specific marker for inflammation.</a:t>
            </a:r>
            <a:endParaRPr lang="ar-SA" dirty="0"/>
          </a:p>
        </p:txBody>
      </p:sp>
      <p:cxnSp>
        <p:nvCxnSpPr>
          <p:cNvPr id="7" name="رابط كسهم مستقيم 6">
            <a:extLst>
              <a:ext uri="{FF2B5EF4-FFF2-40B4-BE49-F238E27FC236}">
                <a16:creationId xmlns:a16="http://schemas.microsoft.com/office/drawing/2014/main" xmlns="" id="{1244A325-7510-D17C-B655-DCA9DDF5EF6D}"/>
              </a:ext>
            </a:extLst>
          </p:cNvPr>
          <p:cNvCxnSpPr>
            <a:endCxn id="3" idx="1"/>
          </p:cNvCxnSpPr>
          <p:nvPr/>
        </p:nvCxnSpPr>
        <p:spPr>
          <a:xfrm>
            <a:off x="5598160" y="4708473"/>
            <a:ext cx="4694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00534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C4FDF20E-CAA8-5A30-56C3-FF5763872F1F}"/>
              </a:ext>
            </a:extLst>
          </p:cNvPr>
          <p:cNvSpPr>
            <a:spLocks noGrp="1"/>
          </p:cNvSpPr>
          <p:nvPr>
            <p:ph type="title"/>
          </p:nvPr>
        </p:nvSpPr>
        <p:spPr>
          <a:xfrm>
            <a:off x="297414" y="405814"/>
            <a:ext cx="11029615" cy="1497507"/>
          </a:xfrm>
        </p:spPr>
        <p:txBody>
          <a:bodyPr/>
          <a:lstStyle/>
          <a:p>
            <a:r>
              <a:rPr lang="en-US" dirty="0"/>
              <a:t>Differential diagnoses</a:t>
            </a:r>
            <a:endParaRPr lang="ar-SA" dirty="0"/>
          </a:p>
        </p:txBody>
      </p:sp>
      <p:sp>
        <p:nvSpPr>
          <p:cNvPr id="3" name="عنصر نائب للنص 2">
            <a:extLst>
              <a:ext uri="{FF2B5EF4-FFF2-40B4-BE49-F238E27FC236}">
                <a16:creationId xmlns:a16="http://schemas.microsoft.com/office/drawing/2014/main" xmlns="" id="{8CF7C186-5977-EF71-F8D0-3FD938957C6D}"/>
              </a:ext>
            </a:extLst>
          </p:cNvPr>
          <p:cNvSpPr>
            <a:spLocks noGrp="1"/>
          </p:cNvSpPr>
          <p:nvPr>
            <p:ph type="body" idx="1"/>
          </p:nvPr>
        </p:nvSpPr>
        <p:spPr/>
        <p:txBody>
          <a:bodyPr/>
          <a:lstStyle/>
          <a:p>
            <a:endParaRPr lang="ar-SA"/>
          </a:p>
        </p:txBody>
      </p:sp>
      <p:sp>
        <p:nvSpPr>
          <p:cNvPr id="5" name="مربع نص 4">
            <a:extLst>
              <a:ext uri="{FF2B5EF4-FFF2-40B4-BE49-F238E27FC236}">
                <a16:creationId xmlns:a16="http://schemas.microsoft.com/office/drawing/2014/main" xmlns="" id="{D720E01E-3F16-8E56-A216-1B8B63B4FFAC}"/>
              </a:ext>
            </a:extLst>
          </p:cNvPr>
          <p:cNvSpPr txBox="1"/>
          <p:nvPr/>
        </p:nvSpPr>
        <p:spPr>
          <a:xfrm>
            <a:off x="581192" y="1947251"/>
            <a:ext cx="6096000" cy="369332"/>
          </a:xfrm>
          <a:prstGeom prst="rect">
            <a:avLst/>
          </a:prstGeom>
          <a:noFill/>
        </p:spPr>
        <p:txBody>
          <a:bodyPr wrap="square">
            <a:spAutoFit/>
          </a:bodyPr>
          <a:lstStyle/>
          <a:p>
            <a:r>
              <a:rPr lang="en-US" b="1" u="sng" dirty="0"/>
              <a:t>Ectopic pregnancy</a:t>
            </a:r>
            <a:endParaRPr lang="ar-SA" b="1" u="sng" dirty="0"/>
          </a:p>
        </p:txBody>
      </p:sp>
      <p:sp>
        <p:nvSpPr>
          <p:cNvPr id="7" name="مربع نص 6">
            <a:extLst>
              <a:ext uri="{FF2B5EF4-FFF2-40B4-BE49-F238E27FC236}">
                <a16:creationId xmlns:a16="http://schemas.microsoft.com/office/drawing/2014/main" xmlns="" id="{5DDEB15C-31D0-9756-4327-1DCDE1DEB86F}"/>
              </a:ext>
            </a:extLst>
          </p:cNvPr>
          <p:cNvSpPr txBox="1"/>
          <p:nvPr/>
        </p:nvSpPr>
        <p:spPr>
          <a:xfrm>
            <a:off x="581192" y="2360513"/>
            <a:ext cx="1818290" cy="2308324"/>
          </a:xfrm>
          <a:prstGeom prst="rect">
            <a:avLst/>
          </a:prstGeom>
          <a:noFill/>
        </p:spPr>
        <p:txBody>
          <a:bodyPr wrap="square">
            <a:spAutoFit/>
          </a:bodyPr>
          <a:lstStyle/>
          <a:p>
            <a:r>
              <a:rPr lang="en-US" dirty="0"/>
              <a:t>. This can be done by ultrasound and correlation with blood human chorionic gonadotrophin levels</a:t>
            </a:r>
            <a:endParaRPr lang="ar-SA" dirty="0"/>
          </a:p>
        </p:txBody>
      </p:sp>
      <p:sp>
        <p:nvSpPr>
          <p:cNvPr id="9" name="مربع نص 8">
            <a:extLst>
              <a:ext uri="{FF2B5EF4-FFF2-40B4-BE49-F238E27FC236}">
                <a16:creationId xmlns:a16="http://schemas.microsoft.com/office/drawing/2014/main" xmlns="" id="{D08CBBE0-0257-3014-6BF8-E73CC4BCEEAB}"/>
              </a:ext>
            </a:extLst>
          </p:cNvPr>
          <p:cNvSpPr txBox="1"/>
          <p:nvPr/>
        </p:nvSpPr>
        <p:spPr>
          <a:xfrm>
            <a:off x="3482047" y="1953296"/>
            <a:ext cx="3195145" cy="2308324"/>
          </a:xfrm>
          <a:prstGeom prst="rect">
            <a:avLst/>
          </a:prstGeom>
          <a:noFill/>
        </p:spPr>
        <p:txBody>
          <a:bodyPr wrap="square">
            <a:spAutoFit/>
          </a:bodyPr>
          <a:lstStyle/>
          <a:p>
            <a:r>
              <a:rPr lang="en-US" b="1" u="sng" dirty="0"/>
              <a:t>Threatened miscarriage</a:t>
            </a:r>
          </a:p>
          <a:p>
            <a:endParaRPr lang="en-US" dirty="0"/>
          </a:p>
          <a:p>
            <a:endParaRPr lang="en-US" dirty="0"/>
          </a:p>
          <a:p>
            <a:r>
              <a:rPr lang="en-US" dirty="0"/>
              <a:t> may present with abdominal pain though </a:t>
            </a:r>
            <a:r>
              <a:rPr lang="en-US" dirty="0" err="1"/>
              <a:t>gastrointestional</a:t>
            </a:r>
            <a:r>
              <a:rPr lang="en-US" dirty="0"/>
              <a:t> symptoms are rare. Examination of the cervix and correlation with ultrasound</a:t>
            </a:r>
            <a:endParaRPr lang="ar-SA" dirty="0"/>
          </a:p>
        </p:txBody>
      </p:sp>
      <p:sp>
        <p:nvSpPr>
          <p:cNvPr id="11" name="مربع نص 10">
            <a:extLst>
              <a:ext uri="{FF2B5EF4-FFF2-40B4-BE49-F238E27FC236}">
                <a16:creationId xmlns:a16="http://schemas.microsoft.com/office/drawing/2014/main" xmlns="" id="{DD9651B5-2561-8209-65A3-7FB5BCADDBCE}"/>
              </a:ext>
            </a:extLst>
          </p:cNvPr>
          <p:cNvSpPr txBox="1"/>
          <p:nvPr/>
        </p:nvSpPr>
        <p:spPr>
          <a:xfrm>
            <a:off x="6530047" y="1941163"/>
            <a:ext cx="6096000" cy="1754326"/>
          </a:xfrm>
          <a:prstGeom prst="rect">
            <a:avLst/>
          </a:prstGeom>
          <a:noFill/>
        </p:spPr>
        <p:txBody>
          <a:bodyPr wrap="square">
            <a:spAutoFit/>
          </a:bodyPr>
          <a:lstStyle/>
          <a:p>
            <a:r>
              <a:rPr lang="en-US" b="1" u="sng" dirty="0"/>
              <a:t>Pyelonephritis</a:t>
            </a:r>
          </a:p>
          <a:p>
            <a:r>
              <a:rPr lang="en-US" b="1" u="sng" dirty="0"/>
              <a:t>PID</a:t>
            </a:r>
          </a:p>
          <a:p>
            <a:r>
              <a:rPr lang="en-US" b="1" u="sng" dirty="0"/>
              <a:t>Ovarian torsion</a:t>
            </a:r>
          </a:p>
          <a:p>
            <a:r>
              <a:rPr lang="en-US" b="1" u="sng" dirty="0"/>
              <a:t>Rupture uterus</a:t>
            </a:r>
          </a:p>
          <a:p>
            <a:r>
              <a:rPr lang="en-US" b="1" u="sng" dirty="0"/>
              <a:t>Abruptio</a:t>
            </a:r>
            <a:endParaRPr lang="ar-SA" b="1" u="sng" dirty="0"/>
          </a:p>
          <a:p>
            <a:endParaRPr lang="ar-SA" b="1" u="sng" dirty="0"/>
          </a:p>
        </p:txBody>
      </p:sp>
      <p:sp>
        <p:nvSpPr>
          <p:cNvPr id="13" name="مربع نص 12">
            <a:extLst>
              <a:ext uri="{FF2B5EF4-FFF2-40B4-BE49-F238E27FC236}">
                <a16:creationId xmlns:a16="http://schemas.microsoft.com/office/drawing/2014/main" xmlns="" id="{A0FAB557-B829-36A7-87B6-019C411B478D}"/>
              </a:ext>
            </a:extLst>
          </p:cNvPr>
          <p:cNvSpPr txBox="1"/>
          <p:nvPr/>
        </p:nvSpPr>
        <p:spPr>
          <a:xfrm>
            <a:off x="9336307" y="1676297"/>
            <a:ext cx="2127355" cy="2862322"/>
          </a:xfrm>
          <a:prstGeom prst="rect">
            <a:avLst/>
          </a:prstGeom>
          <a:noFill/>
        </p:spPr>
        <p:txBody>
          <a:bodyPr wrap="square">
            <a:spAutoFit/>
          </a:bodyPr>
          <a:lstStyle/>
          <a:p>
            <a:r>
              <a:rPr lang="en-US" b="1" u="sng" dirty="0"/>
              <a:t>pre-eclampsia</a:t>
            </a:r>
            <a:r>
              <a:rPr lang="en-US" dirty="0"/>
              <a:t> or </a:t>
            </a:r>
            <a:r>
              <a:rPr lang="en-US" b="1" u="sng" dirty="0"/>
              <a:t>HELLP</a:t>
            </a:r>
            <a:r>
              <a:rPr lang="en-US" dirty="0"/>
              <a:t> syndrome (</a:t>
            </a:r>
            <a:r>
              <a:rPr lang="en-US" dirty="0" err="1"/>
              <a:t>haemolysis</a:t>
            </a:r>
            <a:r>
              <a:rPr lang="en-US" dirty="0"/>
              <a:t>, elevated liver enzymes, low platelets; a severe variant of pre-eclampsia) may present with abdominal pain and vomiting.</a:t>
            </a:r>
            <a:endParaRPr lang="ar-SA" dirty="0"/>
          </a:p>
        </p:txBody>
      </p:sp>
    </p:spTree>
    <p:extLst>
      <p:ext uri="{BB962C8B-B14F-4D97-AF65-F5344CB8AC3E}">
        <p14:creationId xmlns:p14="http://schemas.microsoft.com/office/powerpoint/2010/main" xmlns="" val="1983774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4FFFEBF4-6E7B-1CA0-C4E6-544B934501CA}"/>
              </a:ext>
            </a:extLst>
          </p:cNvPr>
          <p:cNvSpPr>
            <a:spLocks noGrp="1"/>
          </p:cNvSpPr>
          <p:nvPr>
            <p:ph type="title"/>
          </p:nvPr>
        </p:nvSpPr>
        <p:spPr>
          <a:xfrm>
            <a:off x="459272" y="524436"/>
            <a:ext cx="11029615" cy="1497507"/>
          </a:xfrm>
        </p:spPr>
        <p:txBody>
          <a:bodyPr/>
          <a:lstStyle/>
          <a:p>
            <a:r>
              <a:rPr lang="en-US" dirty="0"/>
              <a:t>Management</a:t>
            </a:r>
            <a:endParaRPr lang="ar-SA" dirty="0"/>
          </a:p>
        </p:txBody>
      </p:sp>
      <p:sp>
        <p:nvSpPr>
          <p:cNvPr id="3" name="عنصر نائب للنص 2">
            <a:extLst>
              <a:ext uri="{FF2B5EF4-FFF2-40B4-BE49-F238E27FC236}">
                <a16:creationId xmlns:a16="http://schemas.microsoft.com/office/drawing/2014/main" xmlns="" id="{9596A522-01C3-527B-BB75-551E7EA2F3A2}"/>
              </a:ext>
            </a:extLst>
          </p:cNvPr>
          <p:cNvSpPr>
            <a:spLocks noGrp="1"/>
          </p:cNvSpPr>
          <p:nvPr>
            <p:ph type="body" idx="1"/>
          </p:nvPr>
        </p:nvSpPr>
        <p:spPr/>
        <p:txBody>
          <a:bodyPr>
            <a:normAutofit lnSpcReduction="10000"/>
          </a:bodyPr>
          <a:lstStyle/>
          <a:p>
            <a:r>
              <a:rPr lang="en-US" dirty="0">
                <a:highlight>
                  <a:srgbClr val="FF00FF"/>
                </a:highlight>
              </a:rPr>
              <a:t>Antibiotics should not be used alone </a:t>
            </a:r>
            <a:r>
              <a:rPr lang="en-US" dirty="0"/>
              <a:t>in management without surgery as they are not sufficient for definitive treatment.20</a:t>
            </a:r>
            <a:endParaRPr lang="ar-SA" dirty="0"/>
          </a:p>
        </p:txBody>
      </p:sp>
      <p:sp>
        <p:nvSpPr>
          <p:cNvPr id="5" name="مربع نص 4">
            <a:extLst>
              <a:ext uri="{FF2B5EF4-FFF2-40B4-BE49-F238E27FC236}">
                <a16:creationId xmlns:a16="http://schemas.microsoft.com/office/drawing/2014/main" xmlns="" id="{D15951FF-184C-5398-A69B-DC54E3C4CAAE}"/>
              </a:ext>
            </a:extLst>
          </p:cNvPr>
          <p:cNvSpPr txBox="1"/>
          <p:nvPr/>
        </p:nvSpPr>
        <p:spPr>
          <a:xfrm>
            <a:off x="703113" y="2021943"/>
            <a:ext cx="6096000" cy="369332"/>
          </a:xfrm>
          <a:prstGeom prst="rect">
            <a:avLst/>
          </a:prstGeom>
          <a:noFill/>
        </p:spPr>
        <p:txBody>
          <a:bodyPr wrap="square">
            <a:spAutoFit/>
          </a:bodyPr>
          <a:lstStyle/>
          <a:p>
            <a:r>
              <a:rPr lang="en-US" dirty="0"/>
              <a:t>The treatment for acute appendicitis is </a:t>
            </a:r>
            <a:r>
              <a:rPr lang="en-US" dirty="0">
                <a:highlight>
                  <a:srgbClr val="FF00FF"/>
                </a:highlight>
              </a:rPr>
              <a:t>surgery</a:t>
            </a:r>
            <a:r>
              <a:rPr lang="en-US" dirty="0"/>
              <a:t>.</a:t>
            </a:r>
            <a:endParaRPr lang="ar-SA" dirty="0"/>
          </a:p>
        </p:txBody>
      </p:sp>
      <p:sp>
        <p:nvSpPr>
          <p:cNvPr id="7" name="مربع نص 6">
            <a:extLst>
              <a:ext uri="{FF2B5EF4-FFF2-40B4-BE49-F238E27FC236}">
                <a16:creationId xmlns:a16="http://schemas.microsoft.com/office/drawing/2014/main" xmlns="" id="{990D257F-2399-16BA-EFE0-5725DDDF0D2F}"/>
              </a:ext>
            </a:extLst>
          </p:cNvPr>
          <p:cNvSpPr txBox="1"/>
          <p:nvPr/>
        </p:nvSpPr>
        <p:spPr>
          <a:xfrm>
            <a:off x="581192" y="2391275"/>
            <a:ext cx="6096000" cy="2031325"/>
          </a:xfrm>
          <a:prstGeom prst="rect">
            <a:avLst/>
          </a:prstGeom>
          <a:noFill/>
        </p:spPr>
        <p:txBody>
          <a:bodyPr wrap="square">
            <a:spAutoFit/>
          </a:bodyPr>
          <a:lstStyle/>
          <a:p>
            <a:r>
              <a:rPr lang="en-US" dirty="0"/>
              <a:t>Maternal and fetal morbidity increase </a:t>
            </a:r>
            <a:r>
              <a:rPr lang="en-US" dirty="0" err="1"/>
              <a:t>dramaticall</a:t>
            </a:r>
            <a:r>
              <a:rPr lang="en-US" dirty="0"/>
              <a:t> if the appendix </a:t>
            </a:r>
            <a:r>
              <a:rPr lang="en-US" dirty="0">
                <a:highlight>
                  <a:srgbClr val="FF00FF"/>
                </a:highlight>
              </a:rPr>
              <a:t>perforates</a:t>
            </a:r>
            <a:r>
              <a:rPr lang="en-US" dirty="0"/>
              <a:t> as high as 36%.16 Perforation of an infected appendix can cause widespread pus and </a:t>
            </a:r>
            <a:r>
              <a:rPr lang="en-US" dirty="0" err="1"/>
              <a:t>faecal</a:t>
            </a:r>
            <a:r>
              <a:rPr lang="en-US" dirty="0"/>
              <a:t> soiling of the intra-abdominal cavity. This can cause severe sepsis and a critically ill patient. In addition to the risk of fetal loss, a perforated appendix increases the risk of preterm delivery and future difficulties with pelvic adhesions and subfertility.</a:t>
            </a:r>
            <a:endParaRPr lang="ar-SA" dirty="0"/>
          </a:p>
        </p:txBody>
      </p:sp>
      <p:sp>
        <p:nvSpPr>
          <p:cNvPr id="9" name="مربع نص 8">
            <a:extLst>
              <a:ext uri="{FF2B5EF4-FFF2-40B4-BE49-F238E27FC236}">
                <a16:creationId xmlns:a16="http://schemas.microsoft.com/office/drawing/2014/main" xmlns="" id="{CD356AC6-41BB-C207-B0B4-E6CE655674D9}"/>
              </a:ext>
            </a:extLst>
          </p:cNvPr>
          <p:cNvSpPr txBox="1"/>
          <p:nvPr/>
        </p:nvSpPr>
        <p:spPr>
          <a:xfrm>
            <a:off x="7914640" y="2907340"/>
            <a:ext cx="3210560" cy="923330"/>
          </a:xfrm>
          <a:prstGeom prst="rect">
            <a:avLst/>
          </a:prstGeom>
          <a:noFill/>
        </p:spPr>
        <p:txBody>
          <a:bodyPr wrap="square">
            <a:spAutoFit/>
          </a:bodyPr>
          <a:lstStyle/>
          <a:p>
            <a:r>
              <a:rPr lang="en-US" dirty="0"/>
              <a:t>immediate laparotomy, appendicectomy and extensive irrigation of the abdomen.</a:t>
            </a:r>
            <a:endParaRPr lang="ar-SA" dirty="0"/>
          </a:p>
        </p:txBody>
      </p:sp>
      <p:cxnSp>
        <p:nvCxnSpPr>
          <p:cNvPr id="11" name="رابط كسهم مستقيم 10">
            <a:extLst>
              <a:ext uri="{FF2B5EF4-FFF2-40B4-BE49-F238E27FC236}">
                <a16:creationId xmlns:a16="http://schemas.microsoft.com/office/drawing/2014/main" xmlns="" id="{8F4B7249-06B5-20AC-55F1-C8CCCBD2F30D}"/>
              </a:ext>
            </a:extLst>
          </p:cNvPr>
          <p:cNvCxnSpPr>
            <a:cxnSpLocks/>
          </p:cNvCxnSpPr>
          <p:nvPr/>
        </p:nvCxnSpPr>
        <p:spPr>
          <a:xfrm flipV="1">
            <a:off x="6768632" y="3281678"/>
            <a:ext cx="1054568" cy="1"/>
          </a:xfrm>
          <a:prstGeom prst="straightConnector1">
            <a:avLst/>
          </a:prstGeom>
          <a:ln>
            <a:tailEnd type="triangle"/>
          </a:ln>
          <a:effectLst>
            <a:innerShdw blurRad="63500" dist="50800" dir="13500000">
              <a:prstClr val="black">
                <a:alpha val="50000"/>
              </a:prstClr>
            </a:innerShdw>
          </a:effectLst>
        </p:spPr>
        <p:style>
          <a:lnRef idx="1">
            <a:schemeClr val="accent2"/>
          </a:lnRef>
          <a:fillRef idx="0">
            <a:schemeClr val="accent2"/>
          </a:fillRef>
          <a:effectRef idx="0">
            <a:schemeClr val="accent2"/>
          </a:effectRef>
          <a:fontRef idx="minor">
            <a:schemeClr val="tx1"/>
          </a:fontRef>
        </p:style>
      </p:cxnSp>
      <p:sp>
        <p:nvSpPr>
          <p:cNvPr id="8" name="مربع نص 7"/>
          <p:cNvSpPr txBox="1"/>
          <p:nvPr/>
        </p:nvSpPr>
        <p:spPr>
          <a:xfrm>
            <a:off x="8791303" y="1854926"/>
            <a:ext cx="2333331" cy="646331"/>
          </a:xfrm>
          <a:prstGeom prst="rect">
            <a:avLst/>
          </a:prstGeom>
          <a:noFill/>
        </p:spPr>
        <p:txBody>
          <a:bodyPr wrap="none" rtlCol="1">
            <a:spAutoFit/>
          </a:bodyPr>
          <a:lstStyle/>
          <a:p>
            <a:r>
              <a:rPr lang="en-US" dirty="0" smtClean="0">
                <a:solidFill>
                  <a:srgbClr val="FF6600"/>
                </a:solidFill>
              </a:rPr>
              <a:t>Open </a:t>
            </a:r>
            <a:r>
              <a:rPr lang="en-US" dirty="0" smtClean="0">
                <a:solidFill>
                  <a:srgbClr val="FF6600"/>
                </a:solidFill>
              </a:rPr>
              <a:t>V</a:t>
            </a:r>
            <a:r>
              <a:rPr lang="en-US" dirty="0" smtClean="0">
                <a:solidFill>
                  <a:srgbClr val="FF6600"/>
                </a:solidFill>
              </a:rPr>
              <a:t>s laparoscopic?!</a:t>
            </a:r>
          </a:p>
          <a:p>
            <a:r>
              <a:rPr lang="en-US" dirty="0" smtClean="0">
                <a:solidFill>
                  <a:srgbClr val="FF6600"/>
                </a:solidFill>
              </a:rPr>
              <a:t>According to the GA</a:t>
            </a:r>
            <a:endParaRPr lang="ar-JO" dirty="0">
              <a:solidFill>
                <a:srgbClr val="FF6600"/>
              </a:solidFill>
            </a:endParaRPr>
          </a:p>
        </p:txBody>
      </p:sp>
    </p:spTree>
    <p:extLst>
      <p:ext uri="{BB962C8B-B14F-4D97-AF65-F5344CB8AC3E}">
        <p14:creationId xmlns:p14="http://schemas.microsoft.com/office/powerpoint/2010/main" xmlns="" val="2516297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Cholecystitis </a:t>
            </a:r>
          </a:p>
        </p:txBody>
      </p:sp>
      <p:sp>
        <p:nvSpPr>
          <p:cNvPr id="4" name="مستطيل مستدير الزوايا 3"/>
          <p:cNvSpPr/>
          <p:nvPr/>
        </p:nvSpPr>
        <p:spPr>
          <a:xfrm>
            <a:off x="714232" y="1935770"/>
            <a:ext cx="10181230" cy="99628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chemeClr val="tx1"/>
                </a:solidFill>
              </a:rPr>
              <a:t>This is the second most common surgical condition in pregnancy (progesterone diminishes smooth muscle tone and predisposes to </a:t>
            </a:r>
            <a:r>
              <a:rPr lang="en-US" dirty="0" err="1">
                <a:solidFill>
                  <a:schemeClr val="tx1"/>
                </a:solidFill>
              </a:rPr>
              <a:t>cholestasis</a:t>
            </a:r>
            <a:r>
              <a:rPr lang="en-US" dirty="0">
                <a:solidFill>
                  <a:schemeClr val="tx1"/>
                </a:solidFill>
              </a:rPr>
              <a:t> leading to gallstone formation). The incidence of gallstones is 7% in </a:t>
            </a:r>
            <a:r>
              <a:rPr lang="en-US" dirty="0" err="1">
                <a:solidFill>
                  <a:schemeClr val="tx1"/>
                </a:solidFill>
              </a:rPr>
              <a:t>nulliparous</a:t>
            </a:r>
            <a:r>
              <a:rPr lang="en-US" dirty="0">
                <a:solidFill>
                  <a:schemeClr val="tx1"/>
                </a:solidFill>
              </a:rPr>
              <a:t> and 19% in </a:t>
            </a:r>
            <a:r>
              <a:rPr lang="en-US" dirty="0" err="1">
                <a:solidFill>
                  <a:schemeClr val="tx1"/>
                </a:solidFill>
              </a:rPr>
              <a:t>multiparous</a:t>
            </a:r>
            <a:r>
              <a:rPr lang="en-US" dirty="0">
                <a:solidFill>
                  <a:schemeClr val="tx1"/>
                </a:solidFill>
              </a:rPr>
              <a:t> women. The incidence of acute </a:t>
            </a:r>
            <a:r>
              <a:rPr lang="en-US" dirty="0" err="1">
                <a:solidFill>
                  <a:schemeClr val="tx1"/>
                </a:solidFill>
              </a:rPr>
              <a:t>cholecystitis</a:t>
            </a:r>
            <a:r>
              <a:rPr lang="en-US" dirty="0">
                <a:solidFill>
                  <a:schemeClr val="tx1"/>
                </a:solidFill>
              </a:rPr>
              <a:t> is 1–8:10 000 pregnancies.</a:t>
            </a:r>
            <a:endParaRPr lang="ar-SA" dirty="0">
              <a:solidFill>
                <a:schemeClr val="tx1"/>
              </a:solidFill>
            </a:endParaRPr>
          </a:p>
        </p:txBody>
      </p:sp>
      <p:sp>
        <p:nvSpPr>
          <p:cNvPr id="12" name="مربع نص 11">
            <a:extLst>
              <a:ext uri="{FF2B5EF4-FFF2-40B4-BE49-F238E27FC236}">
                <a16:creationId xmlns:a16="http://schemas.microsoft.com/office/drawing/2014/main" xmlns="" id="{A909BC46-91B3-04F3-06E5-E85DB0126351}"/>
              </a:ext>
            </a:extLst>
          </p:cNvPr>
          <p:cNvSpPr txBox="1"/>
          <p:nvPr/>
        </p:nvSpPr>
        <p:spPr>
          <a:xfrm>
            <a:off x="3495040" y="3042642"/>
            <a:ext cx="6096000" cy="369332"/>
          </a:xfrm>
          <a:prstGeom prst="rect">
            <a:avLst/>
          </a:prstGeom>
          <a:noFill/>
        </p:spPr>
        <p:txBody>
          <a:bodyPr wrap="square">
            <a:spAutoFit/>
          </a:bodyPr>
          <a:lstStyle/>
          <a:p>
            <a:r>
              <a:rPr lang="en-US" sz="1800" b="1" dirty="0"/>
              <a:t>increase in Progesterone</a:t>
            </a:r>
            <a:r>
              <a:rPr lang="en-US" sz="1800" dirty="0"/>
              <a:t>.</a:t>
            </a:r>
            <a:endParaRPr lang="ar-SA" dirty="0"/>
          </a:p>
        </p:txBody>
      </p:sp>
      <p:sp>
        <p:nvSpPr>
          <p:cNvPr id="18" name="مربع نص 17">
            <a:extLst>
              <a:ext uri="{FF2B5EF4-FFF2-40B4-BE49-F238E27FC236}">
                <a16:creationId xmlns:a16="http://schemas.microsoft.com/office/drawing/2014/main" xmlns="" id="{5E6F6177-AAF2-5032-7B86-0BD7F5A02204}"/>
              </a:ext>
            </a:extLst>
          </p:cNvPr>
          <p:cNvSpPr txBox="1"/>
          <p:nvPr/>
        </p:nvSpPr>
        <p:spPr>
          <a:xfrm>
            <a:off x="3495040" y="3556612"/>
            <a:ext cx="6096000" cy="369332"/>
          </a:xfrm>
          <a:prstGeom prst="rect">
            <a:avLst/>
          </a:prstGeom>
          <a:noFill/>
        </p:spPr>
        <p:txBody>
          <a:bodyPr wrap="square">
            <a:spAutoFit/>
          </a:bodyPr>
          <a:lstStyle/>
          <a:p>
            <a:r>
              <a:rPr lang="en-US" altLang="en-US" sz="1800" dirty="0"/>
              <a:t>bile is unable to exit the gallbladder</a:t>
            </a:r>
            <a:endParaRPr lang="ar-SA" dirty="0"/>
          </a:p>
        </p:txBody>
      </p:sp>
      <p:sp>
        <p:nvSpPr>
          <p:cNvPr id="20" name="مربع نص 19">
            <a:extLst>
              <a:ext uri="{FF2B5EF4-FFF2-40B4-BE49-F238E27FC236}">
                <a16:creationId xmlns:a16="http://schemas.microsoft.com/office/drawing/2014/main" xmlns="" id="{E7CB275A-8662-87E2-158B-7CA65374798A}"/>
              </a:ext>
            </a:extLst>
          </p:cNvPr>
          <p:cNvSpPr txBox="1"/>
          <p:nvPr/>
        </p:nvSpPr>
        <p:spPr>
          <a:xfrm>
            <a:off x="4450080" y="4707142"/>
            <a:ext cx="6096000" cy="369332"/>
          </a:xfrm>
          <a:prstGeom prst="rect">
            <a:avLst/>
          </a:prstGeom>
          <a:noFill/>
        </p:spPr>
        <p:txBody>
          <a:bodyPr wrap="square">
            <a:spAutoFit/>
          </a:bodyPr>
          <a:lstStyle/>
          <a:p>
            <a:r>
              <a:rPr lang="en-US"/>
              <a:t>Cholelithiasis</a:t>
            </a:r>
            <a:endParaRPr lang="ar-SA" dirty="0"/>
          </a:p>
        </p:txBody>
      </p:sp>
      <p:sp>
        <p:nvSpPr>
          <p:cNvPr id="22" name="مربع نص 21">
            <a:extLst>
              <a:ext uri="{FF2B5EF4-FFF2-40B4-BE49-F238E27FC236}">
                <a16:creationId xmlns:a16="http://schemas.microsoft.com/office/drawing/2014/main" xmlns="" id="{DD89C058-0CDD-645C-1C10-71E703791F16}"/>
              </a:ext>
            </a:extLst>
          </p:cNvPr>
          <p:cNvSpPr txBox="1"/>
          <p:nvPr/>
        </p:nvSpPr>
        <p:spPr>
          <a:xfrm>
            <a:off x="4338320" y="4117813"/>
            <a:ext cx="6096000" cy="369332"/>
          </a:xfrm>
          <a:prstGeom prst="rect">
            <a:avLst/>
          </a:prstGeom>
          <a:noFill/>
        </p:spPr>
        <p:txBody>
          <a:bodyPr wrap="square">
            <a:spAutoFit/>
          </a:bodyPr>
          <a:lstStyle/>
          <a:p>
            <a:r>
              <a:rPr lang="en-US" altLang="en-US" sz="1800" b="1" dirty="0"/>
              <a:t>Cholestasis</a:t>
            </a:r>
            <a:endParaRPr lang="ar-SA" dirty="0"/>
          </a:p>
        </p:txBody>
      </p:sp>
      <p:graphicFrame>
        <p:nvGraphicFramePr>
          <p:cNvPr id="25" name="Diagram 1">
            <a:extLst>
              <a:ext uri="{FF2B5EF4-FFF2-40B4-BE49-F238E27FC236}">
                <a16:creationId xmlns:a16="http://schemas.microsoft.com/office/drawing/2014/main" xmlns="" id="{D24C5DFB-116B-651A-2E5E-E7340AA04401}"/>
              </a:ext>
            </a:extLst>
          </p:cNvPr>
          <p:cNvGraphicFramePr/>
          <p:nvPr>
            <p:extLst>
              <p:ext uri="{D42A27DB-BD31-4B8C-83A1-F6EECF244321}">
                <p14:modId xmlns:p14="http://schemas.microsoft.com/office/powerpoint/2010/main" xmlns="" val="59492768"/>
              </p:ext>
            </p:extLst>
          </p:nvPr>
        </p:nvGraphicFramePr>
        <p:xfrm>
          <a:off x="7152640" y="2433913"/>
          <a:ext cx="48768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7" name="رابط كسهم مستقيم 26">
            <a:extLst>
              <a:ext uri="{FF2B5EF4-FFF2-40B4-BE49-F238E27FC236}">
                <a16:creationId xmlns:a16="http://schemas.microsoft.com/office/drawing/2014/main" xmlns="" id="{4F0AC420-BFDC-0BCF-32B9-EED92363DA43}"/>
              </a:ext>
            </a:extLst>
          </p:cNvPr>
          <p:cNvCxnSpPr/>
          <p:nvPr/>
        </p:nvCxnSpPr>
        <p:spPr>
          <a:xfrm>
            <a:off x="5019040" y="3411974"/>
            <a:ext cx="0" cy="1446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رابط كسهم مستقيم 28">
            <a:extLst>
              <a:ext uri="{FF2B5EF4-FFF2-40B4-BE49-F238E27FC236}">
                <a16:creationId xmlns:a16="http://schemas.microsoft.com/office/drawing/2014/main" xmlns="" id="{C194AC3C-8229-BA22-37F0-450BA658EB8A}"/>
              </a:ext>
            </a:extLst>
          </p:cNvPr>
          <p:cNvCxnSpPr/>
          <p:nvPr/>
        </p:nvCxnSpPr>
        <p:spPr>
          <a:xfrm>
            <a:off x="5019040" y="3925944"/>
            <a:ext cx="0" cy="1918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رابط كسهم مستقيم 30">
            <a:extLst>
              <a:ext uri="{FF2B5EF4-FFF2-40B4-BE49-F238E27FC236}">
                <a16:creationId xmlns:a16="http://schemas.microsoft.com/office/drawing/2014/main" xmlns="" id="{7D99EFB8-BA9C-6E87-8048-8445A2AAA571}"/>
              </a:ext>
            </a:extLst>
          </p:cNvPr>
          <p:cNvCxnSpPr>
            <a:cxnSpLocks/>
          </p:cNvCxnSpPr>
          <p:nvPr/>
        </p:nvCxnSpPr>
        <p:spPr>
          <a:xfrm>
            <a:off x="5019040" y="4487145"/>
            <a:ext cx="0" cy="2199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268224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009B03F4-8122-48C6-2A4D-F5A46DF85A15}"/>
              </a:ext>
            </a:extLst>
          </p:cNvPr>
          <p:cNvSpPr>
            <a:spLocks noGrp="1"/>
          </p:cNvSpPr>
          <p:nvPr>
            <p:ph type="title"/>
          </p:nvPr>
        </p:nvSpPr>
        <p:spPr/>
        <p:txBody>
          <a:bodyPr/>
          <a:lstStyle/>
          <a:p>
            <a:endParaRPr lang="ar-SA"/>
          </a:p>
        </p:txBody>
      </p:sp>
      <p:sp>
        <p:nvSpPr>
          <p:cNvPr id="4" name="Rectangle 3">
            <a:extLst>
              <a:ext uri="{FF2B5EF4-FFF2-40B4-BE49-F238E27FC236}">
                <a16:creationId xmlns:a16="http://schemas.microsoft.com/office/drawing/2014/main" xmlns="" id="{555506E3-3F11-9779-0586-1F9340A1C881}"/>
              </a:ext>
            </a:extLst>
          </p:cNvPr>
          <p:cNvSpPr>
            <a:spLocks noGrp="1" noChangeArrowheads="1"/>
          </p:cNvSpPr>
          <p:nvPr>
            <p:ph idx="1"/>
          </p:nvPr>
        </p:nvSpPr>
        <p:spPr>
          <a:xfrm>
            <a:off x="469433" y="2477541"/>
            <a:ext cx="5951688" cy="3678303"/>
          </a:xfrm>
          <a:prstGeom prst="rect">
            <a:avLst/>
          </a:prstGeom>
        </p:spPr>
        <p:txBody>
          <a:bodyPr vert="horz">
            <a:normAutofit/>
          </a:bodyPr>
          <a:lst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l" rtl="0"/>
            <a:r>
              <a:rPr lang="en-US" dirty="0" err="1"/>
              <a:t>biliary</a:t>
            </a:r>
            <a:r>
              <a:rPr lang="en-US" dirty="0"/>
              <a:t>  colic</a:t>
            </a:r>
          </a:p>
          <a:p>
            <a:pPr algn="l" rtl="0"/>
            <a:r>
              <a:rPr lang="en-US" dirty="0"/>
              <a:t>The pain occurs due to a stone obstructing the cystic duct, causing wall tension; pain resolves when stone passes</a:t>
            </a:r>
          </a:p>
          <a:p>
            <a:pPr algn="l" rtl="0"/>
            <a:r>
              <a:rPr lang="en-US" dirty="0"/>
              <a:t>Pain usually lasts 1-5 hrs, rarely &gt; 24hrs</a:t>
            </a:r>
          </a:p>
          <a:p>
            <a:pPr algn="l" rtl="0"/>
            <a:r>
              <a:rPr lang="en-US" dirty="0"/>
              <a:t>Ultrasound reveals gallstones</a:t>
            </a:r>
          </a:p>
          <a:p>
            <a:pPr algn="l" rtl="0"/>
            <a:r>
              <a:rPr lang="en-US" dirty="0"/>
              <a:t>Exam, WBC, and LFT normal in this case</a:t>
            </a:r>
          </a:p>
        </p:txBody>
      </p:sp>
      <p:sp>
        <p:nvSpPr>
          <p:cNvPr id="6" name="مربع نص 5">
            <a:extLst>
              <a:ext uri="{FF2B5EF4-FFF2-40B4-BE49-F238E27FC236}">
                <a16:creationId xmlns:a16="http://schemas.microsoft.com/office/drawing/2014/main" xmlns="" id="{F9E94EA8-43D5-328B-FA18-18A60D56C73E}"/>
              </a:ext>
            </a:extLst>
          </p:cNvPr>
          <p:cNvSpPr txBox="1"/>
          <p:nvPr/>
        </p:nvSpPr>
        <p:spPr>
          <a:xfrm>
            <a:off x="6512560" y="2836317"/>
            <a:ext cx="5770880" cy="3046988"/>
          </a:xfrm>
          <a:prstGeom prst="rect">
            <a:avLst/>
          </a:prstGeom>
          <a:noFill/>
        </p:spPr>
        <p:txBody>
          <a:bodyPr wrap="square">
            <a:spAutoFit/>
          </a:bodyPr>
          <a:lstStyle/>
          <a:p>
            <a:pPr marL="800100" lvl="1" indent="-342900" algn="l" rtl="0">
              <a:buFont typeface="Arial" panose="020B0604020202020204" pitchFamily="34" charset="0"/>
              <a:buChar char="•"/>
            </a:pPr>
            <a:r>
              <a:rPr lang="en-US" sz="2400" dirty="0"/>
              <a:t>RUQ pain lasting hours to days</a:t>
            </a:r>
          </a:p>
          <a:p>
            <a:pPr marL="800100" lvl="1" indent="-342900" algn="l" rtl="0">
              <a:buFont typeface="Arial" panose="020B0604020202020204" pitchFamily="34" charset="0"/>
              <a:buChar char="•"/>
            </a:pPr>
            <a:r>
              <a:rPr lang="en-US" sz="2400" dirty="0"/>
              <a:t>Pain usually unremitting more than 6h</a:t>
            </a:r>
          </a:p>
          <a:p>
            <a:pPr marL="800100" lvl="1" indent="-342900" algn="l" rtl="0">
              <a:buFont typeface="Arial" panose="020B0604020202020204" pitchFamily="34" charset="0"/>
              <a:buChar char="•"/>
            </a:pPr>
            <a:r>
              <a:rPr lang="en-US" sz="2400" dirty="0"/>
              <a:t>Nausea, vomiting, anorexia &amp; fevers common</a:t>
            </a:r>
          </a:p>
          <a:p>
            <a:pPr marL="800100" lvl="1" indent="-342900" algn="l" rtl="0">
              <a:buFont typeface="Arial" panose="020B0604020202020204" pitchFamily="34" charset="0"/>
              <a:buChar char="•"/>
            </a:pPr>
            <a:r>
              <a:rPr lang="en-US" sz="2400" dirty="0"/>
              <a:t>Positive Murphy’s sign</a:t>
            </a:r>
          </a:p>
          <a:p>
            <a:pPr marL="800100" lvl="1" indent="-342900" algn="l" rtl="0">
              <a:buFont typeface="Arial" panose="020B0604020202020204" pitchFamily="34" charset="0"/>
              <a:buChar char="•"/>
            </a:pPr>
            <a:r>
              <a:rPr lang="en-US" sz="2400" dirty="0"/>
              <a:t>Palpable/tender or even </a:t>
            </a:r>
            <a:r>
              <a:rPr lang="en-US" sz="2400" i="1" dirty="0"/>
              <a:t>visible</a:t>
            </a:r>
            <a:r>
              <a:rPr lang="en-US" sz="2400" dirty="0"/>
              <a:t> RUQ mass</a:t>
            </a:r>
          </a:p>
          <a:p>
            <a:pPr marL="800100" lvl="1" indent="-342900" algn="l" rtl="0">
              <a:buFont typeface="Arial" panose="020B0604020202020204" pitchFamily="34" charset="0"/>
              <a:buChar char="•"/>
            </a:pPr>
            <a:r>
              <a:rPr lang="en-US" sz="2400" dirty="0"/>
              <a:t>Elevated WBC</a:t>
            </a:r>
          </a:p>
        </p:txBody>
      </p:sp>
      <p:sp>
        <p:nvSpPr>
          <p:cNvPr id="8" name="مربع نص 7">
            <a:extLst>
              <a:ext uri="{FF2B5EF4-FFF2-40B4-BE49-F238E27FC236}">
                <a16:creationId xmlns:a16="http://schemas.microsoft.com/office/drawing/2014/main" xmlns="" id="{CB6E9FA2-E893-F6B9-5AE7-75EAB7281965}"/>
              </a:ext>
            </a:extLst>
          </p:cNvPr>
          <p:cNvSpPr txBox="1"/>
          <p:nvPr/>
        </p:nvSpPr>
        <p:spPr>
          <a:xfrm>
            <a:off x="965200" y="2015876"/>
            <a:ext cx="8321040" cy="461665"/>
          </a:xfrm>
          <a:prstGeom prst="rect">
            <a:avLst/>
          </a:prstGeom>
          <a:noFill/>
        </p:spPr>
        <p:txBody>
          <a:bodyPr wrap="square">
            <a:spAutoFit/>
          </a:bodyPr>
          <a:lstStyle/>
          <a:p>
            <a:r>
              <a:rPr lang="en-US" sz="2400" b="1" dirty="0">
                <a:solidFill>
                  <a:schemeClr val="accent2">
                    <a:lumMod val="60000"/>
                    <a:lumOff val="40000"/>
                  </a:schemeClr>
                </a:solidFill>
                <a:latin typeface="Agency FB" panose="020B0503020202020204" pitchFamily="34" charset="0"/>
                <a:cs typeface="Angsana New" panose="020B0502040204020203" pitchFamily="18" charset="-34"/>
              </a:rPr>
              <a:t>Biliary Colic                                                                                Cholecystitis </a:t>
            </a:r>
            <a:endParaRPr lang="ar-SA" sz="2400" b="1" dirty="0">
              <a:solidFill>
                <a:schemeClr val="accent2">
                  <a:lumMod val="60000"/>
                  <a:lumOff val="40000"/>
                </a:schemeClr>
              </a:solidFill>
              <a:latin typeface="Agency FB" panose="020B0503020202020204" pitchFamily="34" charset="0"/>
            </a:endParaRPr>
          </a:p>
        </p:txBody>
      </p:sp>
      <p:sp>
        <p:nvSpPr>
          <p:cNvPr id="10" name="مربع نص 9">
            <a:extLst>
              <a:ext uri="{FF2B5EF4-FFF2-40B4-BE49-F238E27FC236}">
                <a16:creationId xmlns:a16="http://schemas.microsoft.com/office/drawing/2014/main" xmlns="" id="{35880081-40BA-A296-6E49-313087829DE2}"/>
              </a:ext>
            </a:extLst>
          </p:cNvPr>
          <p:cNvSpPr txBox="1"/>
          <p:nvPr/>
        </p:nvSpPr>
        <p:spPr>
          <a:xfrm>
            <a:off x="7114539" y="5832678"/>
            <a:ext cx="4343401" cy="646331"/>
          </a:xfrm>
          <a:prstGeom prst="rect">
            <a:avLst/>
          </a:prstGeom>
          <a:noFill/>
        </p:spPr>
        <p:txBody>
          <a:bodyPr wrap="square">
            <a:spAutoFit/>
          </a:bodyPr>
          <a:lstStyle/>
          <a:p>
            <a:r>
              <a:rPr lang="en-US" dirty="0"/>
              <a:t>Jaundice (indicating obstruction of the common bile duct). </a:t>
            </a:r>
            <a:endParaRPr lang="ar-SA" dirty="0"/>
          </a:p>
        </p:txBody>
      </p:sp>
    </p:spTree>
    <p:extLst>
      <p:ext uri="{BB962C8B-B14F-4D97-AF65-F5344CB8AC3E}">
        <p14:creationId xmlns:p14="http://schemas.microsoft.com/office/powerpoint/2010/main" xmlns="" val="411999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5C85906A-07C0-8754-764A-BC7B50AAA6D8}"/>
              </a:ext>
            </a:extLst>
          </p:cNvPr>
          <p:cNvSpPr>
            <a:spLocks noGrp="1"/>
          </p:cNvSpPr>
          <p:nvPr>
            <p:ph idx="4294967295"/>
          </p:nvPr>
        </p:nvSpPr>
        <p:spPr>
          <a:xfrm>
            <a:off x="337353" y="1397635"/>
            <a:ext cx="5321300" cy="4260850"/>
          </a:xfrm>
        </p:spPr>
        <p:txBody>
          <a:bodyPr/>
          <a:lstStyle/>
          <a:p>
            <a:r>
              <a:rPr lang="en-US" altLang="en-US" sz="2800" dirty="0"/>
              <a:t>The Problem in detecting the beginning of gallbladder disease during Pregnancy is that the symptoms may be </a:t>
            </a:r>
            <a:r>
              <a:rPr lang="en-US" altLang="en-US" sz="2800" u="sng" dirty="0"/>
              <a:t>confused with Morning Sickness</a:t>
            </a:r>
            <a:r>
              <a:rPr lang="en-US" altLang="en-US" sz="2800" dirty="0"/>
              <a:t>. </a:t>
            </a:r>
          </a:p>
          <a:p>
            <a:pPr marL="914400" lvl="1" indent="-457200">
              <a:buFont typeface="Calibri" panose="020F0502020204030204" pitchFamily="34" charset="0"/>
              <a:buAutoNum type="arabicPeriod"/>
            </a:pPr>
            <a:r>
              <a:rPr lang="en-US" altLang="en-US" sz="2000" dirty="0"/>
              <a:t>Persist beyond the first trimester (Symptoms of Gallbladder disease are more common in the Third trimester or after delivery).</a:t>
            </a:r>
          </a:p>
          <a:p>
            <a:pPr marL="914400" lvl="1" indent="-457200">
              <a:buFont typeface="Calibri" panose="020F0502020204030204" pitchFamily="34" charset="0"/>
              <a:buAutoNum type="arabicPeriod"/>
            </a:pPr>
            <a:r>
              <a:rPr lang="en-US" altLang="en-US" sz="2000" dirty="0"/>
              <a:t>U/S early (most effective</a:t>
            </a:r>
            <a:endParaRPr lang="ar-SA" sz="2000" dirty="0"/>
          </a:p>
        </p:txBody>
      </p:sp>
      <p:sp>
        <p:nvSpPr>
          <p:cNvPr id="4" name="Content Placeholder 2">
            <a:extLst>
              <a:ext uri="{FF2B5EF4-FFF2-40B4-BE49-F238E27FC236}">
                <a16:creationId xmlns:a16="http://schemas.microsoft.com/office/drawing/2014/main" xmlns="" id="{474780DD-591D-D076-F764-4C30DF92CF0B}"/>
              </a:ext>
            </a:extLst>
          </p:cNvPr>
          <p:cNvSpPr>
            <a:spLocks noGrp="1"/>
          </p:cNvSpPr>
          <p:nvPr/>
        </p:nvSpPr>
        <p:spPr bwMode="auto">
          <a:xfrm>
            <a:off x="5884713" y="1397635"/>
            <a:ext cx="6307287" cy="4674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en-US" sz="2400" b="1" dirty="0">
                <a:solidFill>
                  <a:schemeClr val="accent1">
                    <a:lumMod val="50000"/>
                    <a:lumOff val="50000"/>
                  </a:schemeClr>
                </a:solidFill>
              </a:rPr>
              <a:t>Complication</a:t>
            </a:r>
            <a:r>
              <a:rPr lang="en-US" sz="2400" b="1" dirty="0">
                <a:solidFill>
                  <a:srgbClr val="FF0000"/>
                </a:solidFill>
              </a:rPr>
              <a:t> </a:t>
            </a:r>
          </a:p>
          <a:p>
            <a:pPr>
              <a:defRPr/>
            </a:pPr>
            <a:r>
              <a:rPr lang="en-US" sz="2400" dirty="0"/>
              <a:t>The reason for the increased rate of </a:t>
            </a:r>
            <a:r>
              <a:rPr lang="en-US" sz="2400" b="1" dirty="0"/>
              <a:t>Fetal demise </a:t>
            </a:r>
            <a:r>
              <a:rPr lang="en-US" sz="2400" dirty="0"/>
              <a:t>is unclear. Most happen after 37 gestational weeks and may be secondary to Pathology induced by the elevated bile acids that can cross the placenta.  </a:t>
            </a:r>
          </a:p>
          <a:p>
            <a:pPr>
              <a:defRPr/>
            </a:pPr>
            <a:r>
              <a:rPr lang="en-GB" sz="2400" b="1" dirty="0"/>
              <a:t>Perinatal Mortality rate </a:t>
            </a:r>
            <a:r>
              <a:rPr lang="en-GB" sz="2400" dirty="0"/>
              <a:t>is increased when the Mothers have severe disease with total bile acid levels ≥ 40 </a:t>
            </a:r>
            <a:r>
              <a:rPr lang="en-GB" sz="2400" dirty="0" err="1"/>
              <a:t>μmol</a:t>
            </a:r>
            <a:r>
              <a:rPr lang="en-GB" sz="2400" dirty="0"/>
              <a:t>/L.</a:t>
            </a:r>
            <a:endParaRPr lang="ar-JO" sz="2400" dirty="0"/>
          </a:p>
          <a:p>
            <a:pPr>
              <a:defRPr/>
            </a:pPr>
            <a:r>
              <a:rPr lang="en-GB" sz="2400" dirty="0"/>
              <a:t>Bile acids may cause </a:t>
            </a:r>
            <a:r>
              <a:rPr lang="en-GB" sz="2400" b="1" dirty="0" err="1"/>
              <a:t>Fetal</a:t>
            </a:r>
            <a:r>
              <a:rPr lang="en-GB" sz="2400" b="1" dirty="0"/>
              <a:t> cardiac arrest </a:t>
            </a:r>
            <a:r>
              <a:rPr lang="en-GB" sz="2400" dirty="0"/>
              <a:t>after entering Cardiomyocytes in high amounts.</a:t>
            </a:r>
            <a:endParaRPr lang="en-US" sz="2400" dirty="0"/>
          </a:p>
          <a:p>
            <a:pPr>
              <a:buFont typeface="Wingdings" panose="05000000000000000000" pitchFamily="2" charset="2"/>
              <a:buChar char="v"/>
              <a:defRPr/>
            </a:pPr>
            <a:endParaRPr lang="en-US" sz="2400" dirty="0"/>
          </a:p>
        </p:txBody>
      </p:sp>
    </p:spTree>
    <p:extLst>
      <p:ext uri="{BB962C8B-B14F-4D97-AF65-F5344CB8AC3E}">
        <p14:creationId xmlns:p14="http://schemas.microsoft.com/office/powerpoint/2010/main" xmlns="" val="2942238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9520" y="1263916"/>
            <a:ext cx="10753165" cy="5376339"/>
          </a:xfrm>
        </p:spPr>
        <p:txBody>
          <a:bodyPr>
            <a:normAutofit/>
          </a:bodyPr>
          <a:lstStyle/>
          <a:p>
            <a:pPr algn="l">
              <a:buNone/>
            </a:pPr>
            <a:r>
              <a:rPr lang="en-US" dirty="0">
                <a:solidFill>
                  <a:schemeClr val="tx1"/>
                </a:solidFill>
              </a:rPr>
              <a:t>•</a:t>
            </a:r>
            <a:r>
              <a:rPr lang="en-US" b="1" dirty="0">
                <a:solidFill>
                  <a:schemeClr val="tx1"/>
                </a:solidFill>
              </a:rPr>
              <a:t>Vital signs</a:t>
            </a:r>
            <a:r>
              <a:rPr lang="en-US" dirty="0">
                <a:solidFill>
                  <a:schemeClr val="tx1"/>
                </a:solidFill>
              </a:rPr>
              <a:t> – Obtain vital signs: </a:t>
            </a:r>
            <a:r>
              <a:rPr lang="en-US" b="1" dirty="0">
                <a:solidFill>
                  <a:schemeClr val="tx1"/>
                </a:solidFill>
                <a:highlight>
                  <a:srgbClr val="FFFF00"/>
                </a:highlight>
              </a:rPr>
              <a:t>Hemodynamic instability </a:t>
            </a:r>
            <a:r>
              <a:rPr lang="en-US" dirty="0">
                <a:solidFill>
                  <a:schemeClr val="tx1"/>
                </a:solidFill>
                <a:highlight>
                  <a:srgbClr val="FFFF00"/>
                </a:highlight>
              </a:rPr>
              <a:t>is an indication for immediate evaluation of pregnant patients. </a:t>
            </a:r>
          </a:p>
          <a:p>
            <a:pPr algn="l">
              <a:buNone/>
            </a:pPr>
            <a:endParaRPr lang="en-US" dirty="0">
              <a:solidFill>
                <a:schemeClr val="tx1"/>
              </a:solidFill>
            </a:endParaRPr>
          </a:p>
          <a:p>
            <a:pPr algn="l">
              <a:buNone/>
            </a:pPr>
            <a:r>
              <a:rPr lang="en-US" dirty="0">
                <a:solidFill>
                  <a:schemeClr val="tx1"/>
                </a:solidFill>
              </a:rPr>
              <a:t>•</a:t>
            </a:r>
            <a:r>
              <a:rPr lang="en-US" b="1" dirty="0">
                <a:solidFill>
                  <a:schemeClr val="tx1"/>
                </a:solidFill>
              </a:rPr>
              <a:t>Abdominal examination</a:t>
            </a:r>
            <a:r>
              <a:rPr lang="en-US" dirty="0">
                <a:solidFill>
                  <a:schemeClr val="tx1"/>
                </a:solidFill>
              </a:rPr>
              <a:t> – Examine the abdomen: the examination is the same for pregnant and nonpregnant patients and </a:t>
            </a:r>
            <a:r>
              <a:rPr lang="en-US" dirty="0">
                <a:solidFill>
                  <a:schemeClr val="tx1"/>
                </a:solidFill>
                <a:highlight>
                  <a:srgbClr val="FFFF00"/>
                </a:highlight>
              </a:rPr>
              <a:t>includes inspection, auscultation, percussion, and palpation. </a:t>
            </a:r>
          </a:p>
          <a:p>
            <a:pPr algn="l">
              <a:buNone/>
            </a:pPr>
            <a:r>
              <a:rPr lang="en-US" dirty="0">
                <a:solidFill>
                  <a:schemeClr val="tx1"/>
                </a:solidFill>
              </a:rPr>
              <a:t>However, the anatomical changes due to enlarged gravid uterus need to be considered.</a:t>
            </a:r>
          </a:p>
          <a:p>
            <a:pPr algn="l">
              <a:buNone/>
            </a:pPr>
            <a:endParaRPr lang="en-US" dirty="0">
              <a:solidFill>
                <a:schemeClr val="tx1"/>
              </a:solidFill>
            </a:endParaRPr>
          </a:p>
          <a:p>
            <a:pPr algn="l">
              <a:buNone/>
            </a:pPr>
            <a:r>
              <a:rPr lang="en-US" dirty="0">
                <a:solidFill>
                  <a:schemeClr val="tx1"/>
                </a:solidFill>
              </a:rPr>
              <a:t>•</a:t>
            </a:r>
            <a:r>
              <a:rPr lang="en-US" b="1" dirty="0">
                <a:solidFill>
                  <a:schemeClr val="tx1"/>
                </a:solidFill>
              </a:rPr>
              <a:t>Uterus</a:t>
            </a:r>
            <a:r>
              <a:rPr lang="en-US" dirty="0">
                <a:solidFill>
                  <a:schemeClr val="tx1"/>
                </a:solidFill>
              </a:rPr>
              <a:t> – Determine uterine size (which correlates with gestational age) and evaluate tone, tenderness, and, in the second half of pregnancy, frequency of contractions.</a:t>
            </a:r>
          </a:p>
          <a:p>
            <a:pPr algn="l">
              <a:buNone/>
            </a:pPr>
            <a:r>
              <a:rPr lang="en-US" dirty="0">
                <a:solidFill>
                  <a:schemeClr val="tx1"/>
                </a:solidFill>
              </a:rPr>
              <a:t>The </a:t>
            </a:r>
            <a:r>
              <a:rPr lang="en-US" b="1" dirty="0">
                <a:solidFill>
                  <a:schemeClr val="tx1"/>
                </a:solidFill>
                <a:highlight>
                  <a:srgbClr val="FFFF00"/>
                </a:highlight>
              </a:rPr>
              <a:t>normal uterus is non-tender and soft, like any other relaxed muscle</a:t>
            </a:r>
            <a:r>
              <a:rPr lang="en-US" dirty="0">
                <a:solidFill>
                  <a:schemeClr val="tx1"/>
                </a:solidFill>
              </a:rPr>
              <a:t>.</a:t>
            </a:r>
          </a:p>
          <a:p>
            <a:pPr algn="l">
              <a:buNone/>
            </a:pPr>
            <a:r>
              <a:rPr lang="en-US" dirty="0">
                <a:solidFill>
                  <a:schemeClr val="tx1"/>
                </a:solidFill>
              </a:rPr>
              <a:t> A </a:t>
            </a:r>
            <a:r>
              <a:rPr lang="en-US" dirty="0">
                <a:solidFill>
                  <a:srgbClr val="FF0000"/>
                </a:solidFill>
                <a:highlight>
                  <a:srgbClr val="FFFF00"/>
                </a:highlight>
              </a:rPr>
              <a:t>rigid or tender uterus in the second half of pregnancy </a:t>
            </a:r>
            <a:r>
              <a:rPr lang="en-US" dirty="0">
                <a:solidFill>
                  <a:schemeClr val="tx1"/>
                </a:solidFill>
              </a:rPr>
              <a:t>suggests </a:t>
            </a:r>
            <a:r>
              <a:rPr lang="en-US" u="sng" dirty="0">
                <a:solidFill>
                  <a:schemeClr val="tx1"/>
                </a:solidFill>
              </a:rPr>
              <a:t>placental abruption</a:t>
            </a:r>
            <a:r>
              <a:rPr lang="en-US" dirty="0">
                <a:solidFill>
                  <a:schemeClr val="tx1"/>
                </a:solidFill>
              </a:rPr>
              <a:t>, </a:t>
            </a:r>
            <a:r>
              <a:rPr lang="en-US" u="sng" dirty="0">
                <a:solidFill>
                  <a:schemeClr val="tx1"/>
                </a:solidFill>
              </a:rPr>
              <a:t>intrauterine infection, uterine rupture,</a:t>
            </a:r>
            <a:r>
              <a:rPr lang="en-US" dirty="0">
                <a:solidFill>
                  <a:schemeClr val="tx1"/>
                </a:solidFill>
              </a:rPr>
              <a:t> or </a:t>
            </a:r>
            <a:r>
              <a:rPr lang="en-US" u="sng" dirty="0">
                <a:solidFill>
                  <a:schemeClr val="tx1"/>
                </a:solidFill>
              </a:rPr>
              <a:t>possibly labor. </a:t>
            </a:r>
            <a:endParaRPr lang="ar-SA" u="sng" dirty="0">
              <a:solidFill>
                <a:schemeClr val="tx1"/>
              </a:solidFill>
            </a:endParaRPr>
          </a:p>
        </p:txBody>
      </p:sp>
      <p:sp>
        <p:nvSpPr>
          <p:cNvPr id="4" name="مستطيل 3"/>
          <p:cNvSpPr/>
          <p:nvPr/>
        </p:nvSpPr>
        <p:spPr>
          <a:xfrm>
            <a:off x="891986" y="971529"/>
            <a:ext cx="4207370" cy="584775"/>
          </a:xfrm>
          <a:prstGeom prst="rect">
            <a:avLst/>
          </a:prstGeom>
        </p:spPr>
        <p:txBody>
          <a:bodyPr wrap="none">
            <a:spAutoFit/>
          </a:bodyPr>
          <a:lstStyle/>
          <a:p>
            <a:r>
              <a:rPr lang="en-US" sz="3200" b="1" dirty="0">
                <a:solidFill>
                  <a:schemeClr val="bg1"/>
                </a:solidFill>
              </a:rPr>
              <a:t>Physical examination</a:t>
            </a:r>
            <a:endParaRPr lang="ar-SA" sz="3200" dirty="0">
              <a:solidFill>
                <a:schemeClr val="bg1"/>
              </a:solidFill>
            </a:endParaRPr>
          </a:p>
        </p:txBody>
      </p:sp>
    </p:spTree>
    <p:extLst>
      <p:ext uri="{BB962C8B-B14F-4D97-AF65-F5344CB8AC3E}">
        <p14:creationId xmlns:p14="http://schemas.microsoft.com/office/powerpoint/2010/main" xmlns="" val="13560625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AD3EDAD1-1C1B-0A06-516D-337DD2129BC6}"/>
              </a:ext>
            </a:extLst>
          </p:cNvPr>
          <p:cNvSpPr>
            <a:spLocks noGrp="1"/>
          </p:cNvSpPr>
          <p:nvPr>
            <p:ph type="title"/>
          </p:nvPr>
        </p:nvSpPr>
        <p:spPr/>
        <p:txBody>
          <a:bodyPr/>
          <a:lstStyle/>
          <a:p>
            <a:endParaRPr lang="ar-SA"/>
          </a:p>
        </p:txBody>
      </p:sp>
      <p:sp>
        <p:nvSpPr>
          <p:cNvPr id="4" name="Content Placeholder 2">
            <a:extLst>
              <a:ext uri="{FF2B5EF4-FFF2-40B4-BE49-F238E27FC236}">
                <a16:creationId xmlns:a16="http://schemas.microsoft.com/office/drawing/2014/main" xmlns="" id="{B451FCB6-21FF-6939-CE7C-A22142C1379C}"/>
              </a:ext>
            </a:extLst>
          </p:cNvPr>
          <p:cNvSpPr>
            <a:spLocks noGrp="1"/>
          </p:cNvSpPr>
          <p:nvPr>
            <p:ph idx="1"/>
          </p:nvPr>
        </p:nvSpPr>
        <p:spPr bwMode="auto">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en-US" sz="2800" b="1" dirty="0">
                <a:solidFill>
                  <a:schemeClr val="accent1">
                    <a:lumMod val="50000"/>
                    <a:lumOff val="50000"/>
                  </a:schemeClr>
                </a:solidFill>
              </a:rPr>
              <a:t>Treatment</a:t>
            </a:r>
          </a:p>
          <a:p>
            <a:pPr>
              <a:defRPr/>
            </a:pPr>
            <a:r>
              <a:rPr lang="en-US" sz="2800" dirty="0"/>
              <a:t>In general, the Goal of treatment during Pregnancy is to Reduce the symptoms and complications, and then treat the disease itself after Pregnancy.</a:t>
            </a:r>
          </a:p>
          <a:p>
            <a:pPr>
              <a:defRPr/>
            </a:pPr>
            <a:r>
              <a:rPr lang="en-US" sz="2800" dirty="0"/>
              <a:t>The First step in treating </a:t>
            </a:r>
            <a:r>
              <a:rPr lang="en-US" sz="2800" b="1" dirty="0"/>
              <a:t>change your diet and eat fewer fatty foods</a:t>
            </a:r>
            <a:r>
              <a:rPr lang="en-US" sz="2800" dirty="0"/>
              <a:t> (the gallbladder will have to work less)</a:t>
            </a:r>
          </a:p>
          <a:p>
            <a:pPr>
              <a:defRPr/>
            </a:pPr>
            <a:r>
              <a:rPr lang="en-US" sz="2800" b="1" dirty="0"/>
              <a:t>Regular exercise </a:t>
            </a:r>
            <a:r>
              <a:rPr lang="en-US" sz="2800" dirty="0"/>
              <a:t>can also be Helpful.</a:t>
            </a:r>
          </a:p>
          <a:p>
            <a:pPr>
              <a:defRPr/>
            </a:pPr>
            <a:r>
              <a:rPr lang="en-US" sz="2800" dirty="0"/>
              <a:t>Any Surgery during Pregnancy is generally avoided. But if the inflammation is severe, if there is an infection or if the colic is acute, (laparoscopic surgery with 2 small incisions).</a:t>
            </a:r>
          </a:p>
          <a:p>
            <a:pPr>
              <a:defRPr/>
            </a:pPr>
            <a:endParaRPr lang="en-US" sz="2800" dirty="0"/>
          </a:p>
          <a:p>
            <a:pPr marL="0" indent="0">
              <a:buFont typeface="Arial" panose="020B0604020202020204" pitchFamily="34" charset="0"/>
              <a:buNone/>
              <a:defRPr/>
            </a:pPr>
            <a:endParaRPr lang="en-US" sz="2800" dirty="0"/>
          </a:p>
        </p:txBody>
      </p:sp>
    </p:spTree>
    <p:extLst>
      <p:ext uri="{BB962C8B-B14F-4D97-AF65-F5344CB8AC3E}">
        <p14:creationId xmlns:p14="http://schemas.microsoft.com/office/powerpoint/2010/main" xmlns="" val="1263098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5C987855-59C2-1C75-BD10-93D9F2BF687E}"/>
              </a:ext>
            </a:extLst>
          </p:cNvPr>
          <p:cNvSpPr>
            <a:spLocks noGrp="1"/>
          </p:cNvSpPr>
          <p:nvPr>
            <p:ph type="title"/>
          </p:nvPr>
        </p:nvSpPr>
        <p:spPr/>
        <p:txBody>
          <a:bodyPr/>
          <a:lstStyle/>
          <a:p>
            <a:r>
              <a:rPr lang="en-US" dirty="0"/>
              <a:t>3.Pancreatitis</a:t>
            </a:r>
            <a:endParaRPr lang="ar-SA" dirty="0"/>
          </a:p>
        </p:txBody>
      </p:sp>
      <p:sp>
        <p:nvSpPr>
          <p:cNvPr id="3" name="عنصر نائب للمحتوى 2">
            <a:extLst>
              <a:ext uri="{FF2B5EF4-FFF2-40B4-BE49-F238E27FC236}">
                <a16:creationId xmlns:a16="http://schemas.microsoft.com/office/drawing/2014/main" xmlns="" id="{F06FA9B7-E32A-61E6-B1AF-62E367691DB4}"/>
              </a:ext>
            </a:extLst>
          </p:cNvPr>
          <p:cNvSpPr>
            <a:spLocks noGrp="1"/>
          </p:cNvSpPr>
          <p:nvPr>
            <p:ph idx="1"/>
          </p:nvPr>
        </p:nvSpPr>
        <p:spPr>
          <a:xfrm>
            <a:off x="581192" y="2180497"/>
            <a:ext cx="11029615" cy="1355184"/>
          </a:xfrm>
        </p:spPr>
        <p:txBody>
          <a:bodyPr/>
          <a:lstStyle/>
          <a:p>
            <a:r>
              <a:rPr lang="en-US" dirty="0">
                <a:solidFill>
                  <a:schemeClr val="tx1"/>
                </a:solidFill>
              </a:rPr>
              <a:t>This occurs more frequently in the 3rd trimester and immediate post-partum period. It can occur in early pregnancy associated with gallstones.  Although rare, it is more common in pregnancy than in non-pregnant women of a similar age. Incidence 1:5000 pregnancies.</a:t>
            </a:r>
            <a:endParaRPr lang="ar-SA" dirty="0">
              <a:solidFill>
                <a:schemeClr val="tx1"/>
              </a:solidFill>
            </a:endParaRPr>
          </a:p>
          <a:p>
            <a:endParaRPr lang="ar-SA" dirty="0"/>
          </a:p>
        </p:txBody>
      </p:sp>
      <p:sp>
        <p:nvSpPr>
          <p:cNvPr id="5" name="مربع نص 4">
            <a:extLst>
              <a:ext uri="{FF2B5EF4-FFF2-40B4-BE49-F238E27FC236}">
                <a16:creationId xmlns:a16="http://schemas.microsoft.com/office/drawing/2014/main" xmlns="" id="{EF55EF63-61C3-BACE-03BF-A22691F56B9F}"/>
              </a:ext>
            </a:extLst>
          </p:cNvPr>
          <p:cNvSpPr txBox="1"/>
          <p:nvPr/>
        </p:nvSpPr>
        <p:spPr>
          <a:xfrm>
            <a:off x="-1564640" y="3400057"/>
            <a:ext cx="6096000" cy="1200329"/>
          </a:xfrm>
          <a:prstGeom prst="rect">
            <a:avLst/>
          </a:prstGeom>
          <a:noFill/>
        </p:spPr>
        <p:txBody>
          <a:bodyPr wrap="square">
            <a:spAutoFit/>
          </a:bodyPr>
          <a:lstStyle/>
          <a:p>
            <a:pPr algn="ctr"/>
            <a:r>
              <a:rPr lang="en-US" b="1" dirty="0">
                <a:solidFill>
                  <a:schemeClr val="tx1"/>
                </a:solidFill>
              </a:rPr>
              <a:t>Risk factors</a:t>
            </a:r>
          </a:p>
          <a:p>
            <a:pPr algn="ctr"/>
            <a:r>
              <a:rPr lang="en-US" dirty="0">
                <a:solidFill>
                  <a:schemeClr val="tx1"/>
                </a:solidFill>
              </a:rPr>
              <a:t> • Gallstone disease. </a:t>
            </a:r>
          </a:p>
          <a:p>
            <a:pPr algn="ctr"/>
            <a:r>
              <a:rPr lang="en-US" dirty="0">
                <a:solidFill>
                  <a:schemeClr val="tx1"/>
                </a:solidFill>
              </a:rPr>
              <a:t>• High alcohol intake. </a:t>
            </a:r>
          </a:p>
          <a:p>
            <a:pPr algn="ctr"/>
            <a:r>
              <a:rPr lang="en-US" dirty="0">
                <a:solidFill>
                  <a:schemeClr val="tx1"/>
                </a:solidFill>
              </a:rPr>
              <a:t>• </a:t>
            </a:r>
            <a:r>
              <a:rPr lang="en-US" dirty="0" err="1">
                <a:solidFill>
                  <a:schemeClr val="tx1"/>
                </a:solidFill>
              </a:rPr>
              <a:t>Hyperlipidaemia</a:t>
            </a:r>
            <a:r>
              <a:rPr lang="en-US" dirty="0">
                <a:solidFill>
                  <a:schemeClr val="tx1"/>
                </a:solidFill>
              </a:rPr>
              <a:t>.</a:t>
            </a:r>
            <a:endParaRPr lang="ar-SA" dirty="0">
              <a:solidFill>
                <a:schemeClr val="tx1"/>
              </a:solidFill>
            </a:endParaRPr>
          </a:p>
        </p:txBody>
      </p:sp>
      <p:sp>
        <p:nvSpPr>
          <p:cNvPr id="7" name="مربع نص 6">
            <a:extLst>
              <a:ext uri="{FF2B5EF4-FFF2-40B4-BE49-F238E27FC236}">
                <a16:creationId xmlns:a16="http://schemas.microsoft.com/office/drawing/2014/main" xmlns="" id="{CD18E392-043C-A156-38DE-423F0332BAB2}"/>
              </a:ext>
            </a:extLst>
          </p:cNvPr>
          <p:cNvSpPr txBox="1"/>
          <p:nvPr/>
        </p:nvSpPr>
        <p:spPr>
          <a:xfrm>
            <a:off x="2763520" y="3293522"/>
            <a:ext cx="4389120" cy="2862322"/>
          </a:xfrm>
          <a:prstGeom prst="rect">
            <a:avLst/>
          </a:prstGeom>
          <a:noFill/>
        </p:spPr>
        <p:txBody>
          <a:bodyPr wrap="square">
            <a:spAutoFit/>
          </a:bodyPr>
          <a:lstStyle/>
          <a:p>
            <a:r>
              <a:rPr lang="en-US" b="0" i="0" dirty="0">
                <a:solidFill>
                  <a:srgbClr val="212121"/>
                </a:solidFill>
                <a:effectLst/>
                <a:latin typeface="Cambria" panose="02040503050406030204" pitchFamily="18" charset="0"/>
              </a:rPr>
              <a:t>The </a:t>
            </a:r>
            <a:r>
              <a:rPr lang="en-US" b="1" i="0" dirty="0">
                <a:solidFill>
                  <a:srgbClr val="212121"/>
                </a:solidFill>
                <a:effectLst/>
                <a:latin typeface="Cambria" panose="02040503050406030204" pitchFamily="18" charset="0"/>
              </a:rPr>
              <a:t>diagnosis</a:t>
            </a:r>
            <a:r>
              <a:rPr lang="en-US" b="0" i="0" dirty="0">
                <a:solidFill>
                  <a:srgbClr val="212121"/>
                </a:solidFill>
                <a:effectLst/>
                <a:latin typeface="Cambria" panose="02040503050406030204" pitchFamily="18" charset="0"/>
              </a:rPr>
              <a:t> of acute pancreatitis is based on the fulfillment of two out of the three following criteria: </a:t>
            </a:r>
          </a:p>
          <a:p>
            <a:pPr marL="285750" indent="-285750">
              <a:buFont typeface="Wingdings" panose="05000000000000000000" pitchFamily="2" charset="2"/>
              <a:buChar char="Ø"/>
            </a:pPr>
            <a:r>
              <a:rPr lang="en-US" b="0" i="0" dirty="0">
                <a:solidFill>
                  <a:srgbClr val="212121"/>
                </a:solidFill>
                <a:effectLst/>
                <a:latin typeface="Cambria" panose="02040503050406030204" pitchFamily="18" charset="0"/>
              </a:rPr>
              <a:t>clinical picture with epigastric pain radiating to the back, pancreatic amylase activity &gt; 3 times the upper limit of normal (blood amylase activity may normalize within 48–72 h from the onset of symptoms</a:t>
            </a:r>
            <a:endParaRPr lang="en-US" dirty="0">
              <a:solidFill>
                <a:srgbClr val="212121"/>
              </a:solidFill>
              <a:latin typeface="Cambria" panose="02040503050406030204" pitchFamily="18" charset="0"/>
            </a:endParaRPr>
          </a:p>
          <a:p>
            <a:pPr marL="285750" indent="-285750">
              <a:buFont typeface="Wingdings" panose="05000000000000000000" pitchFamily="2" charset="2"/>
              <a:buChar char="Ø"/>
            </a:pPr>
            <a:r>
              <a:rPr lang="en-US" b="0" i="0" dirty="0">
                <a:solidFill>
                  <a:srgbClr val="212121"/>
                </a:solidFill>
                <a:effectLst/>
                <a:latin typeface="Cambria" panose="02040503050406030204" pitchFamily="18" charset="0"/>
              </a:rPr>
              <a:t>features of acute pancreatitis in imaging</a:t>
            </a:r>
            <a:endParaRPr lang="ar-SA" dirty="0"/>
          </a:p>
        </p:txBody>
      </p:sp>
      <p:sp>
        <p:nvSpPr>
          <p:cNvPr id="9" name="مربع نص 8">
            <a:extLst>
              <a:ext uri="{FF2B5EF4-FFF2-40B4-BE49-F238E27FC236}">
                <a16:creationId xmlns:a16="http://schemas.microsoft.com/office/drawing/2014/main" xmlns="" id="{3B9A00F7-304F-12A9-ECAE-E4AFC0B724E9}"/>
              </a:ext>
            </a:extLst>
          </p:cNvPr>
          <p:cNvSpPr txBox="1"/>
          <p:nvPr/>
        </p:nvSpPr>
        <p:spPr>
          <a:xfrm>
            <a:off x="7416800" y="3155022"/>
            <a:ext cx="4775200" cy="3139321"/>
          </a:xfrm>
          <a:prstGeom prst="rect">
            <a:avLst/>
          </a:prstGeom>
          <a:noFill/>
        </p:spPr>
        <p:txBody>
          <a:bodyPr wrap="square">
            <a:spAutoFit/>
          </a:bodyPr>
          <a:lstStyle/>
          <a:p>
            <a:pPr algn="ctr"/>
            <a:r>
              <a:rPr lang="en-US" b="1" dirty="0">
                <a:solidFill>
                  <a:schemeClr val="tx1"/>
                </a:solidFill>
              </a:rPr>
              <a:t>Management </a:t>
            </a:r>
          </a:p>
          <a:p>
            <a:r>
              <a:rPr lang="en-US" dirty="0">
                <a:solidFill>
                  <a:schemeClr val="tx1"/>
                </a:solidFill>
              </a:rPr>
              <a:t>-Conservative treatment is the mainstay: </a:t>
            </a:r>
          </a:p>
          <a:p>
            <a:r>
              <a:rPr lang="en-US" dirty="0">
                <a:solidFill>
                  <a:schemeClr val="tx1"/>
                </a:solidFill>
              </a:rPr>
              <a:t>• IV fluids. </a:t>
            </a:r>
          </a:p>
          <a:p>
            <a:r>
              <a:rPr lang="en-US" dirty="0">
                <a:solidFill>
                  <a:schemeClr val="tx1"/>
                </a:solidFill>
              </a:rPr>
              <a:t>• Electrolyte replacement. </a:t>
            </a:r>
          </a:p>
          <a:p>
            <a:r>
              <a:rPr lang="en-US" dirty="0">
                <a:solidFill>
                  <a:schemeClr val="tx1"/>
                </a:solidFill>
              </a:rPr>
              <a:t>• Parenteral analgesics, e.g. morphine (pethidine is contraindicated). </a:t>
            </a:r>
          </a:p>
          <a:p>
            <a:r>
              <a:rPr lang="en-US" dirty="0">
                <a:solidFill>
                  <a:schemeClr val="tx1"/>
                </a:solidFill>
              </a:rPr>
              <a:t>• Bowel rest with or without nasogastric suction. </a:t>
            </a:r>
          </a:p>
          <a:p>
            <a:r>
              <a:rPr lang="en-US" dirty="0">
                <a:solidFill>
                  <a:schemeClr val="tx1"/>
                </a:solidFill>
              </a:rPr>
              <a:t>-Early surgical intervention is recommended for gallstone pancreatitis in all trimesters as &gt;70% of patients will relapse before delivery. </a:t>
            </a:r>
          </a:p>
          <a:p>
            <a:r>
              <a:rPr lang="en-US" dirty="0">
                <a:solidFill>
                  <a:schemeClr val="tx1"/>
                </a:solidFill>
              </a:rPr>
              <a:t>• Laparoscopic/open cholecystectomy. </a:t>
            </a:r>
          </a:p>
        </p:txBody>
      </p:sp>
      <p:sp>
        <p:nvSpPr>
          <p:cNvPr id="11" name="مربع نص 10">
            <a:extLst>
              <a:ext uri="{FF2B5EF4-FFF2-40B4-BE49-F238E27FC236}">
                <a16:creationId xmlns:a16="http://schemas.microsoft.com/office/drawing/2014/main" xmlns="" id="{EED01CFD-7A83-CB2D-5F5F-85F1CA77BE97}"/>
              </a:ext>
            </a:extLst>
          </p:cNvPr>
          <p:cNvSpPr txBox="1"/>
          <p:nvPr/>
        </p:nvSpPr>
        <p:spPr>
          <a:xfrm>
            <a:off x="5262880" y="6239487"/>
            <a:ext cx="6929120" cy="646331"/>
          </a:xfrm>
          <a:prstGeom prst="rect">
            <a:avLst/>
          </a:prstGeom>
          <a:noFill/>
        </p:spPr>
        <p:txBody>
          <a:bodyPr wrap="square">
            <a:spAutoFit/>
          </a:bodyPr>
          <a:lstStyle/>
          <a:p>
            <a:r>
              <a:rPr lang="en-US" b="0" i="0" dirty="0">
                <a:solidFill>
                  <a:srgbClr val="212121"/>
                </a:solidFill>
                <a:effectLst/>
                <a:latin typeface="Cambria" panose="02040503050406030204" pitchFamily="18" charset="0"/>
              </a:rPr>
              <a:t> The indication for </a:t>
            </a:r>
            <a:r>
              <a:rPr lang="en-US" b="1" i="0" dirty="0">
                <a:solidFill>
                  <a:srgbClr val="212121"/>
                </a:solidFill>
                <a:effectLst/>
                <a:latin typeface="Cambria" panose="02040503050406030204" pitchFamily="18" charset="0"/>
              </a:rPr>
              <a:t>ERCP</a:t>
            </a:r>
            <a:r>
              <a:rPr lang="en-US" b="0" i="0" dirty="0">
                <a:solidFill>
                  <a:srgbClr val="212121"/>
                </a:solidFill>
                <a:effectLst/>
                <a:latin typeface="Cambria" panose="02040503050406030204" pitchFamily="18" charset="0"/>
              </a:rPr>
              <a:t> in pregnancy is symptomatic cholelithiasis manifested by jaundice, cholangitis, or biliary pancreatitis</a:t>
            </a:r>
            <a:endParaRPr lang="ar-SA" dirty="0"/>
          </a:p>
        </p:txBody>
      </p:sp>
    </p:spTree>
    <p:extLst>
      <p:ext uri="{BB962C8B-B14F-4D97-AF65-F5344CB8AC3E}">
        <p14:creationId xmlns:p14="http://schemas.microsoft.com/office/powerpoint/2010/main" xmlns="" val="21742334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عنصر نائب للمحتوى 2">
            <a:extLst>
              <a:ext uri="{FF2B5EF4-FFF2-40B4-BE49-F238E27FC236}">
                <a16:creationId xmlns:a16="http://schemas.microsoft.com/office/drawing/2014/main" xmlns="" id="{6956B215-A7DF-B6A3-32CF-22EBB9E6149F}"/>
              </a:ext>
            </a:extLst>
          </p:cNvPr>
          <p:cNvGraphicFramePr>
            <a:graphicFrameLocks noGrp="1"/>
          </p:cNvGraphicFramePr>
          <p:nvPr>
            <p:ph idx="4294967295"/>
            <p:extLst>
              <p:ext uri="{D42A27DB-BD31-4B8C-83A1-F6EECF244321}">
                <p14:modId xmlns:p14="http://schemas.microsoft.com/office/powerpoint/2010/main" xmlns="" val="1366331129"/>
              </p:ext>
            </p:extLst>
          </p:nvPr>
        </p:nvGraphicFramePr>
        <p:xfrm>
          <a:off x="680720" y="1589881"/>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49658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2591F604-FECA-76B5-9DB2-42744D5200EA}"/>
              </a:ext>
            </a:extLst>
          </p:cNvPr>
          <p:cNvSpPr>
            <a:spLocks noGrp="1"/>
          </p:cNvSpPr>
          <p:nvPr>
            <p:ph type="title"/>
          </p:nvPr>
        </p:nvSpPr>
        <p:spPr/>
        <p:txBody>
          <a:bodyPr/>
          <a:lstStyle/>
          <a:p>
            <a:r>
              <a:rPr lang="en-US" dirty="0"/>
              <a:t>4- intestinal obstruction</a:t>
            </a:r>
            <a:endParaRPr lang="ar-SA" dirty="0"/>
          </a:p>
        </p:txBody>
      </p:sp>
      <p:sp>
        <p:nvSpPr>
          <p:cNvPr id="3" name="مستطيل مستدير الزوايا 3">
            <a:extLst>
              <a:ext uri="{FF2B5EF4-FFF2-40B4-BE49-F238E27FC236}">
                <a16:creationId xmlns:a16="http://schemas.microsoft.com/office/drawing/2014/main" xmlns="" id="{3D294023-44C1-D7C8-CE28-6E55D0EA02B5}"/>
              </a:ext>
            </a:extLst>
          </p:cNvPr>
          <p:cNvSpPr/>
          <p:nvPr/>
        </p:nvSpPr>
        <p:spPr>
          <a:xfrm>
            <a:off x="923803" y="1968159"/>
            <a:ext cx="9812740" cy="859809"/>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en-US" dirty="0">
                <a:solidFill>
                  <a:schemeClr val="tx1"/>
                </a:solidFill>
              </a:rPr>
              <a:t>It is the </a:t>
            </a:r>
            <a:r>
              <a:rPr lang="en-US" dirty="0">
                <a:solidFill>
                  <a:schemeClr val="tx1"/>
                </a:solidFill>
                <a:highlight>
                  <a:srgbClr val="FF00FF"/>
                </a:highlight>
              </a:rPr>
              <a:t>third most common non-obstetric reason for </a:t>
            </a:r>
            <a:r>
              <a:rPr lang="en-US" dirty="0" err="1">
                <a:solidFill>
                  <a:schemeClr val="tx1"/>
                </a:solidFill>
                <a:highlight>
                  <a:srgbClr val="FF00FF"/>
                </a:highlight>
              </a:rPr>
              <a:t>laparotomy</a:t>
            </a:r>
            <a:r>
              <a:rPr lang="en-US" dirty="0">
                <a:solidFill>
                  <a:schemeClr val="tx1"/>
                </a:solidFill>
                <a:highlight>
                  <a:srgbClr val="FF00FF"/>
                </a:highlight>
              </a:rPr>
              <a:t> </a:t>
            </a:r>
            <a:r>
              <a:rPr lang="en-US" dirty="0">
                <a:solidFill>
                  <a:schemeClr val="tx1"/>
                </a:solidFill>
              </a:rPr>
              <a:t>during pregnancy. It complicates 1:1500–3000 pregnancies. Incidence increases as the pregnancy progresses. Adhesions are the commonest cause. </a:t>
            </a:r>
            <a:endParaRPr lang="ar-SA" dirty="0">
              <a:solidFill>
                <a:schemeClr val="tx1"/>
              </a:solidFill>
            </a:endParaRPr>
          </a:p>
        </p:txBody>
      </p:sp>
      <p:sp>
        <p:nvSpPr>
          <p:cNvPr id="8" name="مربع نص 7">
            <a:extLst>
              <a:ext uri="{FF2B5EF4-FFF2-40B4-BE49-F238E27FC236}">
                <a16:creationId xmlns:a16="http://schemas.microsoft.com/office/drawing/2014/main" xmlns="" id="{54E213A7-71E1-D6B6-F6EE-CA5EA6E52ED9}"/>
              </a:ext>
            </a:extLst>
          </p:cNvPr>
          <p:cNvSpPr txBox="1"/>
          <p:nvPr/>
        </p:nvSpPr>
        <p:spPr>
          <a:xfrm>
            <a:off x="731520" y="3078137"/>
            <a:ext cx="8036560" cy="1477328"/>
          </a:xfrm>
          <a:prstGeom prst="rect">
            <a:avLst/>
          </a:prstGeom>
          <a:noFill/>
        </p:spPr>
        <p:txBody>
          <a:bodyPr wrap="square">
            <a:spAutoFit/>
          </a:bodyPr>
          <a:lstStyle/>
          <a:p>
            <a:r>
              <a:rPr lang="en-US" dirty="0"/>
              <a:t>The leading causes are </a:t>
            </a:r>
            <a:r>
              <a:rPr lang="en-US" u="sng" dirty="0"/>
              <a:t>adhesions</a:t>
            </a:r>
            <a:r>
              <a:rPr lang="en-US" dirty="0"/>
              <a:t> and volvulus. Ruling out a bowel obstruction is especially important if vomiting is not accompanied by nausea or if emesis is feculent in </a:t>
            </a:r>
            <a:r>
              <a:rPr lang="en-US" dirty="0" err="1"/>
              <a:t>character.The</a:t>
            </a:r>
            <a:r>
              <a:rPr lang="en-US" dirty="0"/>
              <a:t> delay from presentation to admission continues to be a significant cause of morbidity and mortality, and a high index of suspicion is mandated in pregnant patients with </a:t>
            </a:r>
            <a:r>
              <a:rPr lang="en-US" u="sng" dirty="0"/>
              <a:t>past history of abdominal surgery</a:t>
            </a:r>
            <a:endParaRPr lang="ar-SA" u="sng" dirty="0"/>
          </a:p>
        </p:txBody>
      </p:sp>
      <p:sp>
        <p:nvSpPr>
          <p:cNvPr id="9" name="مستطيل 8"/>
          <p:cNvSpPr/>
          <p:nvPr/>
        </p:nvSpPr>
        <p:spPr>
          <a:xfrm>
            <a:off x="575894" y="4555465"/>
            <a:ext cx="2634017" cy="1754326"/>
          </a:xfrm>
          <a:prstGeom prst="rect">
            <a:avLst/>
          </a:prstGeom>
        </p:spPr>
        <p:txBody>
          <a:bodyPr wrap="square">
            <a:spAutoFit/>
          </a:bodyPr>
          <a:lstStyle/>
          <a:p>
            <a:pPr algn="ctr"/>
            <a:r>
              <a:rPr lang="en-US" b="1" dirty="0"/>
              <a:t>Signs and symptoms</a:t>
            </a:r>
          </a:p>
          <a:p>
            <a:pPr algn="ctr"/>
            <a:endParaRPr lang="en-US" b="1" dirty="0"/>
          </a:p>
          <a:p>
            <a:r>
              <a:rPr lang="en-US" dirty="0"/>
              <a:t>• Acute abdominal pain. </a:t>
            </a:r>
          </a:p>
          <a:p>
            <a:r>
              <a:rPr lang="en-US" dirty="0"/>
              <a:t>• Vomiting. </a:t>
            </a:r>
          </a:p>
          <a:p>
            <a:r>
              <a:rPr lang="en-US" dirty="0"/>
              <a:t>• Constipation. </a:t>
            </a:r>
          </a:p>
          <a:p>
            <a:r>
              <a:rPr lang="en-US" dirty="0"/>
              <a:t>• Pyrexia. </a:t>
            </a:r>
            <a:endParaRPr lang="ar-SA" dirty="0"/>
          </a:p>
        </p:txBody>
      </p:sp>
      <p:sp>
        <p:nvSpPr>
          <p:cNvPr id="10" name="مستطيل 9">
            <a:extLst>
              <a:ext uri="{FF2B5EF4-FFF2-40B4-BE49-F238E27FC236}">
                <a16:creationId xmlns:a16="http://schemas.microsoft.com/office/drawing/2014/main" xmlns="" id="{747899DE-2583-4BFF-DDD1-EB69F7CA3469}"/>
              </a:ext>
            </a:extLst>
          </p:cNvPr>
          <p:cNvSpPr/>
          <p:nvPr/>
        </p:nvSpPr>
        <p:spPr>
          <a:xfrm>
            <a:off x="3770422" y="4453865"/>
            <a:ext cx="3361898" cy="2031325"/>
          </a:xfrm>
          <a:prstGeom prst="rect">
            <a:avLst/>
          </a:prstGeom>
        </p:spPr>
        <p:txBody>
          <a:bodyPr wrap="square">
            <a:spAutoFit/>
          </a:bodyPr>
          <a:lstStyle/>
          <a:p>
            <a:pPr algn="ctr"/>
            <a:r>
              <a:rPr lang="en-US" b="1" dirty="0"/>
              <a:t>Diagnosis</a:t>
            </a:r>
            <a:r>
              <a:rPr lang="en-US" dirty="0"/>
              <a:t> </a:t>
            </a:r>
          </a:p>
          <a:p>
            <a:pPr algn="ctr"/>
            <a:endParaRPr lang="en-US" dirty="0"/>
          </a:p>
          <a:p>
            <a:pPr marL="285750" indent="-285750">
              <a:buFont typeface="Arial" panose="020B0604020202020204" pitchFamily="34" charset="0"/>
              <a:buChar char="•"/>
            </a:pPr>
            <a:r>
              <a:rPr lang="en-US" dirty="0"/>
              <a:t> Erect abdominal X-ray (AXR) showing gas-filled bowel with little gas in large intestine.</a:t>
            </a:r>
          </a:p>
          <a:p>
            <a:pPr marL="285750" indent="-285750">
              <a:buFont typeface="Arial" panose="020B0604020202020204" pitchFamily="34" charset="0"/>
              <a:buChar char="•"/>
            </a:pPr>
            <a:r>
              <a:rPr lang="en-US" dirty="0" err="1"/>
              <a:t>Cbc,APGs,electrolyte</a:t>
            </a:r>
            <a:r>
              <a:rPr lang="en-US" dirty="0"/>
              <a:t> </a:t>
            </a:r>
          </a:p>
          <a:p>
            <a:pPr marL="285750" indent="-285750">
              <a:buFont typeface="Arial" panose="020B0604020202020204" pitchFamily="34" charset="0"/>
              <a:buChar char="•"/>
            </a:pPr>
            <a:r>
              <a:rPr lang="en-US" dirty="0"/>
              <a:t>• USS (abdominal and pelvic). </a:t>
            </a:r>
            <a:endParaRPr lang="ar-SA" dirty="0"/>
          </a:p>
        </p:txBody>
      </p:sp>
      <p:sp>
        <p:nvSpPr>
          <p:cNvPr id="12" name="مربع نص 11">
            <a:extLst>
              <a:ext uri="{FF2B5EF4-FFF2-40B4-BE49-F238E27FC236}">
                <a16:creationId xmlns:a16="http://schemas.microsoft.com/office/drawing/2014/main" xmlns="" id="{538D4BAB-DA48-CDA6-3D48-116CD0B0981D}"/>
              </a:ext>
            </a:extLst>
          </p:cNvPr>
          <p:cNvSpPr txBox="1"/>
          <p:nvPr/>
        </p:nvSpPr>
        <p:spPr>
          <a:xfrm>
            <a:off x="7965440" y="4714240"/>
            <a:ext cx="3032760" cy="923330"/>
          </a:xfrm>
          <a:prstGeom prst="rect">
            <a:avLst/>
          </a:prstGeom>
          <a:noFill/>
        </p:spPr>
        <p:txBody>
          <a:bodyPr wrap="square">
            <a:spAutoFit/>
          </a:bodyPr>
          <a:lstStyle/>
          <a:p>
            <a:pPr marL="285750" indent="-285750">
              <a:buFont typeface="Wingdings" panose="05000000000000000000" pitchFamily="2" charset="2"/>
              <a:buChar char="§"/>
            </a:pPr>
            <a:r>
              <a:rPr lang="en-US" dirty="0"/>
              <a:t>Conservative treatment  no improvement after 3 days: surgical operation</a:t>
            </a:r>
            <a:endParaRPr lang="ar-SA" dirty="0"/>
          </a:p>
        </p:txBody>
      </p:sp>
      <p:sp>
        <p:nvSpPr>
          <p:cNvPr id="14" name="مربع نص 13">
            <a:extLst>
              <a:ext uri="{FF2B5EF4-FFF2-40B4-BE49-F238E27FC236}">
                <a16:creationId xmlns:a16="http://schemas.microsoft.com/office/drawing/2014/main" xmlns="" id="{157BD05C-523A-B8A0-74F7-DB4DCEF6353E}"/>
              </a:ext>
            </a:extLst>
          </p:cNvPr>
          <p:cNvSpPr txBox="1"/>
          <p:nvPr/>
        </p:nvSpPr>
        <p:spPr>
          <a:xfrm>
            <a:off x="7950200" y="4344908"/>
            <a:ext cx="6096000" cy="369332"/>
          </a:xfrm>
          <a:prstGeom prst="rect">
            <a:avLst/>
          </a:prstGeom>
          <a:noFill/>
        </p:spPr>
        <p:txBody>
          <a:bodyPr wrap="square">
            <a:spAutoFit/>
          </a:bodyPr>
          <a:lstStyle/>
          <a:p>
            <a:r>
              <a:rPr lang="en-US" b="1" dirty="0"/>
              <a:t>Treatment</a:t>
            </a:r>
            <a:endParaRPr lang="ar-SA" dirty="0"/>
          </a:p>
        </p:txBody>
      </p:sp>
    </p:spTree>
    <p:extLst>
      <p:ext uri="{BB962C8B-B14F-4D97-AF65-F5344CB8AC3E}">
        <p14:creationId xmlns:p14="http://schemas.microsoft.com/office/powerpoint/2010/main" xmlns="" val="19087731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82897" y="3965337"/>
            <a:ext cx="10993549" cy="1475013"/>
          </a:xfrm>
        </p:spPr>
        <p:txBody>
          <a:bodyPr/>
          <a:lstStyle/>
          <a:p>
            <a:r>
              <a:rPr lang="en-US" dirty="0">
                <a:solidFill>
                  <a:schemeClr val="bg1"/>
                </a:solidFill>
              </a:rPr>
              <a:t>Thank you</a:t>
            </a:r>
          </a:p>
        </p:txBody>
      </p:sp>
      <p:sp>
        <p:nvSpPr>
          <p:cNvPr id="3" name="عنصر نائب للمحتوى 2"/>
          <p:cNvSpPr>
            <a:spLocks noGrp="1"/>
          </p:cNvSpPr>
          <p:nvPr>
            <p:ph type="subTitle" idx="1"/>
          </p:nvPr>
        </p:nvSpPr>
        <p:spPr>
          <a:xfrm>
            <a:off x="581194" y="779930"/>
            <a:ext cx="11195252" cy="2171366"/>
          </a:xfrm>
        </p:spPr>
        <p:txBody>
          <a:bodyPr>
            <a:normAutofit fontScale="92500" lnSpcReduction="20000"/>
          </a:bodyPr>
          <a:lstStyle/>
          <a:p>
            <a:r>
              <a:rPr lang="en-US" sz="2000" dirty="0"/>
              <a:t>Resources :</a:t>
            </a:r>
          </a:p>
          <a:p>
            <a:pPr marL="342900" indent="-342900">
              <a:buFont typeface="Wingdings" panose="05000000000000000000" pitchFamily="2" charset="2"/>
              <a:buChar char="ü"/>
            </a:pPr>
            <a:r>
              <a:rPr lang="en-US" sz="2000" dirty="0"/>
              <a:t>Up-To-Date: Approach to acute abdominal/pelvic pain in pregnant and postpartum patients</a:t>
            </a:r>
          </a:p>
          <a:p>
            <a:pPr marL="342900" indent="-342900">
              <a:buFont typeface="Wingdings" panose="05000000000000000000" pitchFamily="2" charset="2"/>
              <a:buChar char="ü"/>
            </a:pPr>
            <a:r>
              <a:rPr lang="en-US" sz="2000" dirty="0"/>
              <a:t>Oxford Handbook of Obstetrics and </a:t>
            </a:r>
            <a:r>
              <a:rPr lang="en-US" sz="2000" dirty="0" err="1"/>
              <a:t>Gynaecology</a:t>
            </a:r>
            <a:r>
              <a:rPr lang="en-US" sz="2000" dirty="0"/>
              <a:t> 3</a:t>
            </a:r>
            <a:r>
              <a:rPr lang="en-US" sz="2000" baseline="30000" dirty="0"/>
              <a:t>rd</a:t>
            </a:r>
            <a:r>
              <a:rPr lang="en-US" sz="2000" dirty="0"/>
              <a:t> </a:t>
            </a:r>
            <a:r>
              <a:rPr lang="en-US" sz="2000" dirty="0" err="1"/>
              <a:t>Edetion</a:t>
            </a:r>
            <a:endParaRPr lang="en-US" sz="2000" dirty="0"/>
          </a:p>
          <a:p>
            <a:pPr marL="342900" indent="-342900">
              <a:buFont typeface="Wingdings" panose="05000000000000000000" pitchFamily="2" charset="2"/>
              <a:buChar char="ü"/>
            </a:pPr>
            <a:r>
              <a:rPr lang="en-US" sz="2000" dirty="0"/>
              <a:t>Ten teachers book</a:t>
            </a:r>
          </a:p>
          <a:p>
            <a:pPr marL="342900" indent="-342900">
              <a:buFont typeface="Wingdings" panose="05000000000000000000" pitchFamily="2" charset="2"/>
              <a:buChar char="ü"/>
            </a:pPr>
            <a:r>
              <a:rPr lang="en-US" sz="2000" dirty="0" err="1"/>
              <a:t>Rcog</a:t>
            </a:r>
            <a:r>
              <a:rPr lang="en-US" sz="2000" dirty="0"/>
              <a:t> </a:t>
            </a:r>
            <a:r>
              <a:rPr lang="en-US" sz="2000" dirty="0" err="1"/>
              <a:t>guidlines</a:t>
            </a:r>
            <a:endParaRPr lang="en-US" sz="2000" dirty="0"/>
          </a:p>
          <a:p>
            <a:endParaRPr lang="ar-SA"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806824" y="804303"/>
            <a:ext cx="10676964" cy="5857875"/>
          </a:xfrm>
        </p:spPr>
        <p:txBody>
          <a:bodyPr>
            <a:normAutofit/>
          </a:bodyPr>
          <a:lstStyle/>
          <a:p>
            <a:pPr algn="l">
              <a:buNone/>
            </a:pPr>
            <a:r>
              <a:rPr lang="en-US" dirty="0">
                <a:solidFill>
                  <a:schemeClr val="tx1"/>
                </a:solidFill>
              </a:rPr>
              <a:t>•</a:t>
            </a:r>
            <a:r>
              <a:rPr lang="en-US" b="1" dirty="0">
                <a:solidFill>
                  <a:schemeClr val="tx1"/>
                </a:solidFill>
              </a:rPr>
              <a:t>Fetal heart rate</a:t>
            </a:r>
            <a:r>
              <a:rPr lang="en-US" dirty="0">
                <a:solidFill>
                  <a:schemeClr val="tx1"/>
                </a:solidFill>
              </a:rPr>
              <a:t> – The fetal heart rate should be documented. </a:t>
            </a:r>
          </a:p>
          <a:p>
            <a:pPr algn="l">
              <a:buNone/>
            </a:pPr>
            <a:r>
              <a:rPr lang="en-US" dirty="0">
                <a:solidFill>
                  <a:schemeClr val="tx1"/>
                </a:solidFill>
              </a:rPr>
              <a:t>Continuous fetal heart rate monitoring is usually appropriate in pregnancies that have reached a gestational age with a reasonable chance of extrauterine survival (≥22 weeks of gestation). </a:t>
            </a:r>
          </a:p>
          <a:p>
            <a:pPr algn="l">
              <a:buNone/>
            </a:pPr>
            <a:r>
              <a:rPr lang="en-US" dirty="0">
                <a:solidFill>
                  <a:schemeClr val="tx1"/>
                </a:solidFill>
                <a:highlight>
                  <a:srgbClr val="FFFF00"/>
                </a:highlight>
              </a:rPr>
              <a:t>An abnormal fetal heart rate </a:t>
            </a:r>
            <a:r>
              <a:rPr lang="en-US" dirty="0">
                <a:solidFill>
                  <a:schemeClr val="tx1"/>
                </a:solidFill>
              </a:rPr>
              <a:t>may be the </a:t>
            </a:r>
            <a:r>
              <a:rPr lang="en-US" b="1" dirty="0">
                <a:solidFill>
                  <a:schemeClr val="tx1"/>
                </a:solidFill>
                <a:highlight>
                  <a:srgbClr val="FFFF00"/>
                </a:highlight>
              </a:rPr>
              <a:t>direct consequence </a:t>
            </a:r>
            <a:r>
              <a:rPr lang="en-US" dirty="0">
                <a:solidFill>
                  <a:schemeClr val="tx1"/>
                </a:solidFill>
                <a:highlight>
                  <a:srgbClr val="FFFF00"/>
                </a:highlight>
              </a:rPr>
              <a:t>of a pregnancy-related cause of abdominal/pelvic pain</a:t>
            </a:r>
            <a:r>
              <a:rPr lang="en-US" dirty="0">
                <a:solidFill>
                  <a:schemeClr val="tx1"/>
                </a:solidFill>
              </a:rPr>
              <a:t> (</a:t>
            </a:r>
            <a:r>
              <a:rPr lang="en-US" dirty="0" err="1">
                <a:solidFill>
                  <a:schemeClr val="tx1"/>
                </a:solidFill>
              </a:rPr>
              <a:t>eg</a:t>
            </a:r>
            <a:r>
              <a:rPr lang="en-US" dirty="0">
                <a:solidFill>
                  <a:srgbClr val="FF0000"/>
                </a:solidFill>
              </a:rPr>
              <a:t>, placental abruption</a:t>
            </a:r>
            <a:r>
              <a:rPr lang="en-US" dirty="0">
                <a:solidFill>
                  <a:schemeClr val="tx1"/>
                </a:solidFill>
              </a:rPr>
              <a:t>) or it </a:t>
            </a:r>
            <a:r>
              <a:rPr lang="en-US" b="1" dirty="0">
                <a:solidFill>
                  <a:schemeClr val="tx1"/>
                </a:solidFill>
              </a:rPr>
              <a:t>may be an indirect </a:t>
            </a:r>
            <a:r>
              <a:rPr lang="en-US" dirty="0">
                <a:solidFill>
                  <a:schemeClr val="tx1"/>
                </a:solidFill>
              </a:rPr>
              <a:t>consequence of maternal compromise (</a:t>
            </a:r>
            <a:r>
              <a:rPr lang="en-US" dirty="0" err="1">
                <a:solidFill>
                  <a:srgbClr val="FF0000"/>
                </a:solidFill>
              </a:rPr>
              <a:t>eg</a:t>
            </a:r>
            <a:r>
              <a:rPr lang="en-US" dirty="0">
                <a:solidFill>
                  <a:srgbClr val="FF0000"/>
                </a:solidFill>
              </a:rPr>
              <a:t>, hypotension, infection</a:t>
            </a:r>
            <a:r>
              <a:rPr lang="en-US" dirty="0">
                <a:solidFill>
                  <a:schemeClr val="tx1"/>
                </a:solidFill>
              </a:rPr>
              <a:t>). In either case, fetal resuscitation is usually indicated and urgent delivery may be appropriate.</a:t>
            </a:r>
          </a:p>
          <a:p>
            <a:pPr algn="l">
              <a:buNone/>
            </a:pPr>
            <a:endParaRPr lang="en-US" dirty="0">
              <a:solidFill>
                <a:schemeClr val="tx1"/>
              </a:solidFill>
            </a:endParaRPr>
          </a:p>
          <a:p>
            <a:pPr algn="l">
              <a:buNone/>
            </a:pPr>
            <a:r>
              <a:rPr lang="en-US" dirty="0">
                <a:solidFill>
                  <a:schemeClr val="tx1"/>
                </a:solidFill>
              </a:rPr>
              <a:t>•</a:t>
            </a:r>
            <a:r>
              <a:rPr lang="en-US" b="1" dirty="0">
                <a:solidFill>
                  <a:schemeClr val="tx1"/>
                </a:solidFill>
              </a:rPr>
              <a:t>Fetal membranes</a:t>
            </a:r>
            <a:r>
              <a:rPr lang="en-US" dirty="0">
                <a:solidFill>
                  <a:schemeClr val="tx1"/>
                </a:solidFill>
              </a:rPr>
              <a:t> – Whether the membranes have ruptured or remain intact should be determined via a </a:t>
            </a:r>
            <a:r>
              <a:rPr lang="en-US" dirty="0">
                <a:solidFill>
                  <a:srgbClr val="FF0000"/>
                </a:solidFill>
                <a:highlight>
                  <a:srgbClr val="FFFF00"/>
                </a:highlight>
              </a:rPr>
              <a:t>sterile speculum examination</a:t>
            </a:r>
            <a:r>
              <a:rPr lang="en-US" dirty="0">
                <a:solidFill>
                  <a:schemeClr val="tx1"/>
                </a:solidFill>
              </a:rPr>
              <a:t>. Rupture often leads to initiation of labor and may be associated with intrauterine infection or placental abruption. </a:t>
            </a:r>
          </a:p>
          <a:p>
            <a:pPr algn="l">
              <a:buNone/>
            </a:pPr>
            <a:endParaRPr lang="en-US" dirty="0">
              <a:solidFill>
                <a:schemeClr val="tx1"/>
              </a:solidFill>
            </a:endParaRPr>
          </a:p>
          <a:p>
            <a:pPr algn="l">
              <a:buNone/>
            </a:pPr>
            <a:r>
              <a:rPr lang="en-US" dirty="0">
                <a:solidFill>
                  <a:schemeClr val="tx1"/>
                </a:solidFill>
              </a:rPr>
              <a:t>•</a:t>
            </a:r>
            <a:r>
              <a:rPr lang="en-US" b="1" dirty="0">
                <a:solidFill>
                  <a:schemeClr val="tx1"/>
                </a:solidFill>
              </a:rPr>
              <a:t>Cervix</a:t>
            </a:r>
            <a:r>
              <a:rPr lang="en-US" dirty="0">
                <a:solidFill>
                  <a:schemeClr val="tx1"/>
                </a:solidFill>
              </a:rPr>
              <a:t> – </a:t>
            </a:r>
            <a:r>
              <a:rPr lang="en-US" dirty="0">
                <a:solidFill>
                  <a:srgbClr val="FF0000"/>
                </a:solidFill>
              </a:rPr>
              <a:t>Cervical dilation/effacement </a:t>
            </a:r>
            <a:r>
              <a:rPr lang="en-US" dirty="0">
                <a:solidFill>
                  <a:schemeClr val="tx1"/>
                </a:solidFill>
              </a:rPr>
              <a:t>should be assessed by digital examination if the membranes are intact and ultrasound has confirmed the absence of placenta </a:t>
            </a:r>
            <a:r>
              <a:rPr lang="en-US" dirty="0" err="1">
                <a:solidFill>
                  <a:schemeClr val="tx1"/>
                </a:solidFill>
              </a:rPr>
              <a:t>previa</a:t>
            </a:r>
            <a:r>
              <a:rPr lang="en-US" dirty="0">
                <a:solidFill>
                  <a:schemeClr val="tx1"/>
                </a:solidFill>
              </a:rPr>
              <a:t>. Obstetric and </a:t>
            </a:r>
            <a:r>
              <a:rPr lang="en-US" dirty="0" err="1">
                <a:solidFill>
                  <a:schemeClr val="tx1"/>
                </a:solidFill>
              </a:rPr>
              <a:t>nonobstetric</a:t>
            </a:r>
            <a:r>
              <a:rPr lang="en-US" dirty="0">
                <a:solidFill>
                  <a:schemeClr val="tx1"/>
                </a:solidFill>
              </a:rPr>
              <a:t> disorders may lead to uterine contractions, which may result in cervical changes consistent with labor.</a:t>
            </a:r>
          </a:p>
          <a:p>
            <a:pPr algn="l">
              <a:buNone/>
            </a:pPr>
            <a:endParaRPr lang="ar-SA" dirty="0">
              <a:solidFill>
                <a:schemeClr val="tx1"/>
              </a:solidFill>
            </a:endParaRPr>
          </a:p>
        </p:txBody>
      </p:sp>
    </p:spTree>
    <p:extLst>
      <p:ext uri="{BB962C8B-B14F-4D97-AF65-F5344CB8AC3E}">
        <p14:creationId xmlns:p14="http://schemas.microsoft.com/office/powerpoint/2010/main" xmlns="" val="1639060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labs</a:t>
            </a:r>
          </a:p>
        </p:txBody>
      </p:sp>
      <p:sp>
        <p:nvSpPr>
          <p:cNvPr id="3" name="Content Placeholder 2"/>
          <p:cNvSpPr>
            <a:spLocks noGrp="1"/>
          </p:cNvSpPr>
          <p:nvPr>
            <p:ph idx="1"/>
          </p:nvPr>
        </p:nvSpPr>
        <p:spPr>
          <a:xfrm>
            <a:off x="581192" y="2040467"/>
            <a:ext cx="11029616" cy="4665133"/>
          </a:xfrm>
        </p:spPr>
        <p:txBody>
          <a:bodyPr/>
          <a:lstStyle/>
          <a:p>
            <a:pPr marL="0" indent="0">
              <a:buNone/>
            </a:pPr>
            <a:r>
              <a:rPr lang="en-US" b="1" dirty="0">
                <a:solidFill>
                  <a:schemeClr val="tx1"/>
                </a:solidFill>
              </a:rPr>
              <a:t>   In general, we suggest the following, unless a specific diagnosis is strongly suspected:</a:t>
            </a:r>
          </a:p>
          <a:p>
            <a:r>
              <a:rPr lang="en-US" dirty="0">
                <a:solidFill>
                  <a:schemeClr val="tx1"/>
                </a:solidFill>
              </a:rPr>
              <a:t>Complete blood count with differential</a:t>
            </a:r>
          </a:p>
          <a:p>
            <a:r>
              <a:rPr lang="en-US" dirty="0">
                <a:solidFill>
                  <a:schemeClr val="tx1"/>
                </a:solidFill>
              </a:rPr>
              <a:t>Urinalysis</a:t>
            </a:r>
          </a:p>
          <a:p>
            <a:r>
              <a:rPr lang="en-US" dirty="0">
                <a:solidFill>
                  <a:schemeClr val="tx1"/>
                </a:solidFill>
              </a:rPr>
              <a:t>Basic metabolic panel (electrolytes and renal function)</a:t>
            </a:r>
          </a:p>
          <a:p>
            <a:r>
              <a:rPr lang="en-US" dirty="0">
                <a:solidFill>
                  <a:schemeClr val="tx1"/>
                </a:solidFill>
              </a:rPr>
              <a:t>Liver and pancreatic biochemical and function tests (aminotransferases, bilirubin, amylase, lipase)</a:t>
            </a:r>
          </a:p>
          <a:p>
            <a:r>
              <a:rPr lang="en-US" b="1" dirty="0">
                <a:solidFill>
                  <a:srgbClr val="FF0000"/>
                </a:solidFill>
                <a:highlight>
                  <a:srgbClr val="FFFF00"/>
                </a:highlight>
              </a:rPr>
              <a:t>Pregnant patients with hemodynamic instability (hypotension or tachycardia) should have blood sent for coagulation studies and type and crossmatch</a:t>
            </a:r>
            <a:r>
              <a:rPr lang="en-US" dirty="0">
                <a:solidFill>
                  <a:schemeClr val="tx1"/>
                </a:solidFill>
              </a:rPr>
              <a:t>. </a:t>
            </a:r>
          </a:p>
          <a:p>
            <a:r>
              <a:rPr lang="en-US" dirty="0">
                <a:solidFill>
                  <a:schemeClr val="tx1"/>
                </a:solidFill>
              </a:rPr>
              <a:t>In the </a:t>
            </a:r>
            <a:r>
              <a:rPr lang="en-US" dirty="0">
                <a:solidFill>
                  <a:srgbClr val="FF0000"/>
                </a:solidFill>
              </a:rPr>
              <a:t>presence of fever or unstable vital signs </a:t>
            </a:r>
            <a:r>
              <a:rPr lang="en-US" dirty="0">
                <a:solidFill>
                  <a:schemeClr val="tx1"/>
                </a:solidFill>
              </a:rPr>
              <a:t>possibly </a:t>
            </a:r>
            <a:r>
              <a:rPr lang="en-US" dirty="0">
                <a:solidFill>
                  <a:srgbClr val="00B050"/>
                </a:solidFill>
              </a:rPr>
              <a:t>related to sepsis</a:t>
            </a:r>
            <a:r>
              <a:rPr lang="en-US" dirty="0">
                <a:solidFill>
                  <a:schemeClr val="tx1"/>
                </a:solidFill>
              </a:rPr>
              <a:t>, </a:t>
            </a:r>
            <a:r>
              <a:rPr lang="en-US" dirty="0">
                <a:solidFill>
                  <a:srgbClr val="FF0000"/>
                </a:solidFill>
              </a:rPr>
              <a:t>blood and urine cultures are performed </a:t>
            </a:r>
            <a:r>
              <a:rPr lang="en-US" dirty="0">
                <a:solidFill>
                  <a:schemeClr val="tx1"/>
                </a:solidFill>
              </a:rPr>
              <a:t>and may be helpful subsequently to confirm suspected infection and guide choice of antibiotic therapy.</a:t>
            </a:r>
          </a:p>
          <a:p>
            <a:endParaRPr lang="en-US" dirty="0">
              <a:solidFill>
                <a:schemeClr val="tx1"/>
              </a:solidFill>
            </a:endParaRPr>
          </a:p>
        </p:txBody>
      </p:sp>
    </p:spTree>
    <p:extLst>
      <p:ext uri="{BB962C8B-B14F-4D97-AF65-F5344CB8AC3E}">
        <p14:creationId xmlns:p14="http://schemas.microsoft.com/office/powerpoint/2010/main" xmlns="" val="3964164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imaging</a:t>
            </a:r>
          </a:p>
        </p:txBody>
      </p:sp>
      <p:graphicFrame>
        <p:nvGraphicFramePr>
          <p:cNvPr id="4" name="Diagram 3"/>
          <p:cNvGraphicFramePr/>
          <p:nvPr>
            <p:extLst>
              <p:ext uri="{D42A27DB-BD31-4B8C-83A1-F6EECF244321}">
                <p14:modId xmlns:p14="http://schemas.microsoft.com/office/powerpoint/2010/main" xmlns="" val="1769267047"/>
              </p:ext>
            </p:extLst>
          </p:nvPr>
        </p:nvGraphicFramePr>
        <p:xfrm>
          <a:off x="-220133" y="2032997"/>
          <a:ext cx="11769175" cy="4308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08633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xmlns="" val="1138828688"/>
              </p:ext>
            </p:extLst>
          </p:nvPr>
        </p:nvGraphicFramePr>
        <p:xfrm>
          <a:off x="318034" y="0"/>
          <a:ext cx="11627223"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ربع نص 2"/>
          <p:cNvSpPr txBox="1"/>
          <p:nvPr/>
        </p:nvSpPr>
        <p:spPr>
          <a:xfrm>
            <a:off x="4754879" y="5682343"/>
            <a:ext cx="7226658" cy="400110"/>
          </a:xfrm>
          <a:prstGeom prst="rect">
            <a:avLst/>
          </a:prstGeom>
          <a:noFill/>
        </p:spPr>
        <p:txBody>
          <a:bodyPr wrap="none" rtlCol="1">
            <a:spAutoFit/>
          </a:bodyPr>
          <a:lstStyle/>
          <a:p>
            <a:r>
              <a:rPr lang="en-US" sz="2000" b="1" dirty="0" smtClean="0">
                <a:solidFill>
                  <a:srgbClr val="FF6600"/>
                </a:solidFill>
              </a:rPr>
              <a:t>To choose your </a:t>
            </a:r>
            <a:r>
              <a:rPr lang="en-US" sz="2000" b="1" dirty="0" err="1" smtClean="0">
                <a:solidFill>
                  <a:srgbClr val="FF6600"/>
                </a:solidFill>
              </a:rPr>
              <a:t>DDx</a:t>
            </a:r>
            <a:r>
              <a:rPr lang="en-US" sz="2000" b="1" dirty="0" smtClean="0">
                <a:solidFill>
                  <a:srgbClr val="FF6600"/>
                </a:solidFill>
              </a:rPr>
              <a:t> Keep in mind GA+ commonest causes </a:t>
            </a:r>
            <a:endParaRPr lang="ar-JO" sz="2000" b="1" dirty="0">
              <a:solidFill>
                <a:srgbClr val="FF6600"/>
              </a:solidFill>
            </a:endParaRPr>
          </a:p>
        </p:txBody>
      </p:sp>
    </p:spTree>
    <p:extLst>
      <p:ext uri="{BB962C8B-B14F-4D97-AF65-F5344CB8AC3E}">
        <p14:creationId xmlns:p14="http://schemas.microsoft.com/office/powerpoint/2010/main" xmlns="" val="2860934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Half of pregnancy</a:t>
            </a:r>
          </a:p>
        </p:txBody>
      </p:sp>
    </p:spTree>
    <p:extLst>
      <p:ext uri="{BB962C8B-B14F-4D97-AF65-F5344CB8AC3E}">
        <p14:creationId xmlns:p14="http://schemas.microsoft.com/office/powerpoint/2010/main" xmlns="" val="3329354207"/>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TM03457464[[fn=Dividend]]</Template>
  <TotalTime>1112</TotalTime>
  <Words>3765</Words>
  <Application>Microsoft Office PowerPoint</Application>
  <PresentationFormat>مخصص</PresentationFormat>
  <Paragraphs>388</Paragraphs>
  <Slides>44</Slides>
  <Notes>0</Notes>
  <HiddenSlides>0</HiddenSlides>
  <MMClips>0</MMClips>
  <ScaleCrop>false</ScaleCrop>
  <HeadingPairs>
    <vt:vector size="4" baseType="variant">
      <vt:variant>
        <vt:lpstr>سمة</vt:lpstr>
      </vt:variant>
      <vt:variant>
        <vt:i4>1</vt:i4>
      </vt:variant>
      <vt:variant>
        <vt:lpstr>عناوين الشرائح</vt:lpstr>
      </vt:variant>
      <vt:variant>
        <vt:i4>44</vt:i4>
      </vt:variant>
    </vt:vector>
  </HeadingPairs>
  <TitlesOfParts>
    <vt:vector size="45" baseType="lpstr">
      <vt:lpstr>Dividend</vt:lpstr>
      <vt:lpstr>Abdominal pain during pregnancy</vt:lpstr>
      <vt:lpstr>introduction</vt:lpstr>
      <vt:lpstr>الشريحة 3</vt:lpstr>
      <vt:lpstr>الشريحة 4</vt:lpstr>
      <vt:lpstr>الشريحة 5</vt:lpstr>
      <vt:lpstr>labs</vt:lpstr>
      <vt:lpstr>imaging</vt:lpstr>
      <vt:lpstr>الشريحة 8</vt:lpstr>
      <vt:lpstr>First Half of pregnancy</vt:lpstr>
      <vt:lpstr>1-Miscarraige </vt:lpstr>
      <vt:lpstr>الشريحة 11</vt:lpstr>
      <vt:lpstr>Septic miscarriage </vt:lpstr>
      <vt:lpstr>2-Ectopic pregnancy</vt:lpstr>
      <vt:lpstr>Ectopic miscarriage</vt:lpstr>
      <vt:lpstr>3-constipation</vt:lpstr>
      <vt:lpstr>4- Round ligament pain</vt:lpstr>
      <vt:lpstr>الشريحة 17</vt:lpstr>
      <vt:lpstr>Second half of pregnancy</vt:lpstr>
      <vt:lpstr>1- Placenta abruption</vt:lpstr>
      <vt:lpstr>2- Pregnancy related liver ds:              preeclampsia</vt:lpstr>
      <vt:lpstr>الشريحة 21</vt:lpstr>
      <vt:lpstr>      Hellp syndrome</vt:lpstr>
      <vt:lpstr>       Acute fatty liver</vt:lpstr>
      <vt:lpstr>3- labor</vt:lpstr>
      <vt:lpstr>4- Intra Amniotic infection(chorioamnionitis)</vt:lpstr>
      <vt:lpstr>Any time in pregnancy</vt:lpstr>
      <vt:lpstr>1- Fibroid (red degeneration)</vt:lpstr>
      <vt:lpstr>2- Bleeding ovarian cyst</vt:lpstr>
      <vt:lpstr>3- Adnexal torsion</vt:lpstr>
      <vt:lpstr>4- Uterine rupture</vt:lpstr>
      <vt:lpstr>Non-obstetric (surgical) causes</vt:lpstr>
      <vt:lpstr>الشريحة 32</vt:lpstr>
      <vt:lpstr>1- appendicitis low threshold dx in pregnancy</vt:lpstr>
      <vt:lpstr>Imaging is indicated where the diagnosis is uncertain. The primary goal of imaging is to reduce delays in surgical intervention. The secondary goal is to reduce the negative appendicectomy rate.</vt:lpstr>
      <vt:lpstr>Differential diagnoses</vt:lpstr>
      <vt:lpstr>Management</vt:lpstr>
      <vt:lpstr>2- Cholecystitis </vt:lpstr>
      <vt:lpstr>الشريحة 38</vt:lpstr>
      <vt:lpstr>الشريحة 39</vt:lpstr>
      <vt:lpstr>الشريحة 40</vt:lpstr>
      <vt:lpstr>3.Pancreatitis</vt:lpstr>
      <vt:lpstr>الشريحة 42</vt:lpstr>
      <vt:lpstr>4- intestinal obstruction</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Abdominal pain during pregnancy</dc:title>
  <dc:creator>Rawan Mohammad</dc:creator>
  <cp:lastModifiedBy>user</cp:lastModifiedBy>
  <cp:revision>69</cp:revision>
  <dcterms:created xsi:type="dcterms:W3CDTF">2023-09-24T09:31:11Z</dcterms:created>
  <dcterms:modified xsi:type="dcterms:W3CDTF">2024-09-27T09:15:35Z</dcterms:modified>
</cp:coreProperties>
</file>