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45"/>
  </p:notesMasterIdLst>
  <p:handoutMasterIdLst>
    <p:handoutMasterId r:id="rId46"/>
  </p:handoutMasterIdLst>
  <p:sldIdLst>
    <p:sldId id="257" r:id="rId2"/>
    <p:sldId id="605" r:id="rId3"/>
    <p:sldId id="275" r:id="rId4"/>
    <p:sldId id="426" r:id="rId5"/>
    <p:sldId id="515" r:id="rId6"/>
    <p:sldId id="546" r:id="rId7"/>
    <p:sldId id="405" r:id="rId8"/>
    <p:sldId id="525" r:id="rId9"/>
    <p:sldId id="387" r:id="rId10"/>
    <p:sldId id="539" r:id="rId11"/>
    <p:sldId id="479" r:id="rId12"/>
    <p:sldId id="606" r:id="rId13"/>
    <p:sldId id="592" r:id="rId14"/>
    <p:sldId id="611" r:id="rId15"/>
    <p:sldId id="591" r:id="rId16"/>
    <p:sldId id="557" r:id="rId17"/>
    <p:sldId id="563" r:id="rId18"/>
    <p:sldId id="435" r:id="rId19"/>
    <p:sldId id="436" r:id="rId20"/>
    <p:sldId id="564" r:id="rId21"/>
    <p:sldId id="580" r:id="rId22"/>
    <p:sldId id="576" r:id="rId23"/>
    <p:sldId id="609" r:id="rId24"/>
    <p:sldId id="612" r:id="rId25"/>
    <p:sldId id="607" r:id="rId26"/>
    <p:sldId id="608" r:id="rId27"/>
    <p:sldId id="577" r:id="rId28"/>
    <p:sldId id="578" r:id="rId29"/>
    <p:sldId id="593" r:id="rId30"/>
    <p:sldId id="594" r:id="rId31"/>
    <p:sldId id="595" r:id="rId32"/>
    <p:sldId id="596" r:id="rId33"/>
    <p:sldId id="597" r:id="rId34"/>
    <p:sldId id="598" r:id="rId35"/>
    <p:sldId id="603" r:id="rId36"/>
    <p:sldId id="599" r:id="rId37"/>
    <p:sldId id="604" r:id="rId38"/>
    <p:sldId id="600" r:id="rId39"/>
    <p:sldId id="601" r:id="rId40"/>
    <p:sldId id="602" r:id="rId41"/>
    <p:sldId id="610" r:id="rId42"/>
    <p:sldId id="615" r:id="rId43"/>
    <p:sldId id="613" r:id="rId44"/>
  </p:sldIdLst>
  <p:sldSz cx="9144000" cy="6858000" type="screen4x3"/>
  <p:notesSz cx="6980238" cy="9210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D4D4D"/>
    <a:srgbClr val="FF9999"/>
    <a:srgbClr val="3333CC"/>
    <a:srgbClr val="92D2E6"/>
    <a:srgbClr val="88D2E6"/>
    <a:srgbClr val="7EEEFA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36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04" tIns="45552" rIns="91104" bIns="45552" numCol="1" anchor="t" anchorCtr="0" compatLnSpc="1">
            <a:prstTxWarp prst="textNoShape">
              <a:avLst/>
            </a:prstTxWarp>
          </a:bodyPr>
          <a:lstStyle>
            <a:lvl1pPr defTabSz="91191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04" tIns="45552" rIns="91104" bIns="45552" numCol="1" anchor="t" anchorCtr="0" compatLnSpc="1">
            <a:prstTxWarp prst="textNoShape">
              <a:avLst/>
            </a:prstTxWarp>
          </a:bodyPr>
          <a:lstStyle>
            <a:lvl1pPr algn="r" defTabSz="91191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04" tIns="45552" rIns="91104" bIns="45552" numCol="1" anchor="b" anchorCtr="0" compatLnSpc="1">
            <a:prstTxWarp prst="textNoShape">
              <a:avLst/>
            </a:prstTxWarp>
          </a:bodyPr>
          <a:lstStyle>
            <a:lvl1pPr defTabSz="91191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04" tIns="45552" rIns="91104" bIns="4555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fld id="{5C402CFE-8281-4105-B725-A9502D38D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24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0" tIns="45731" rIns="91460" bIns="45731" numCol="1" anchor="t" anchorCtr="0" compatLnSpc="1">
            <a:prstTxWarp prst="textNoShape">
              <a:avLst/>
            </a:prstTxWarp>
          </a:bodyPr>
          <a:lstStyle>
            <a:lvl1pPr defTabSz="915048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418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0" tIns="45731" rIns="91460" bIns="45731" numCol="1" anchor="t" anchorCtr="0" compatLnSpc="1">
            <a:prstTxWarp prst="textNoShape">
              <a:avLst/>
            </a:prstTxWarp>
          </a:bodyPr>
          <a:lstStyle>
            <a:lvl1pPr algn="r" defTabSz="915048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37087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18100" cy="409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0" tIns="45731" rIns="91460" bIns="45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3024188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0" tIns="45731" rIns="91460" bIns="45731" numCol="1" anchor="b" anchorCtr="0" compatLnSpc="1">
            <a:prstTxWarp prst="textNoShape">
              <a:avLst/>
            </a:prstTxWarp>
          </a:bodyPr>
          <a:lstStyle>
            <a:lvl1pPr defTabSz="915048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731250"/>
            <a:ext cx="3024187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0" tIns="45731" rIns="91460" bIns="457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C3EA4ADF-5D99-40CF-B924-91F88A8AE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78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0B665B0-EA1C-4189-9002-3169DBDDA400}" type="slidenum">
              <a:rPr lang="en-US" altLang="en-US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5A34CE7-4631-4858-B4D3-FFF9D30062DE}" type="slidenum">
              <a:rPr lang="en-US" altLang="en-US">
                <a:latin typeface="Times New Roman" pitchFamily="18" charset="0"/>
              </a:rPr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Delayed return to fertility: 6-18 months. By 18 months, 90% will have ovulated.</a:t>
            </a:r>
          </a:p>
          <a:p>
            <a:r>
              <a:rPr lang="en-US" altLang="en-US" smtClean="0">
                <a:latin typeface="Times New Roman" pitchFamily="18" charset="0"/>
              </a:rPr>
              <a:t>In contrast to Implanon, with which ovulation occurs within the first month.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81CEA22-67BF-4DB6-B5D3-601C63CE0789}" type="slidenum">
              <a:rPr lang="en-US" altLang="en-US">
                <a:latin typeface="Times New Roman" pitchFamily="18" charset="0"/>
              </a:rPr>
              <a:pPr/>
              <a:t>17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E4A1ECF-0D68-45E7-AB0E-8E77C6384C5B}" type="slidenum">
              <a:rPr lang="en-US" altLang="en-US">
                <a:latin typeface="Times New Roman" pitchFamily="18" charset="0"/>
              </a:rPr>
              <a:pPr/>
              <a:t>18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9B23A18-3486-4273-8CC3-729BB4BB5BF8}" type="slidenum">
              <a:rPr lang="en-US" altLang="en-US">
                <a:latin typeface="Times New Roman" pitchFamily="18" charset="0"/>
              </a:rPr>
              <a:pPr/>
              <a:t>19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Seasonique has continuous estrogen: 10mcg of estradiol in the 7 day “placebo” period. Results in greater FSH suppression. With time, decreased bleeding.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C1478C2-6EE8-401F-81E7-3EB3B6DB222F}" type="slidenum">
              <a:rPr lang="en-US" altLang="en-US">
                <a:latin typeface="Times New Roman" pitchFamily="18" charset="0"/>
              </a:rPr>
              <a:pPr/>
              <a:t>21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22 x higher failure rate of pills / patch / ring as compared to LARC methods! NEJM this month; Winner et al.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D92924F-69B5-452F-8E25-52CABC26FC83}" type="slidenum">
              <a:rPr lang="en-US" altLang="en-US">
                <a:latin typeface="Times New Roman" pitchFamily="18" charset="0"/>
              </a:rPr>
              <a:pPr/>
              <a:t>3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Telephone survey: Spies et al. Women</a:t>
            </a:r>
            <a:r>
              <a:rPr lang="ja-JP" altLang="en-US" smtClean="0">
                <a:latin typeface="Times New Roman" pitchFamily="18" charset="0"/>
              </a:rPr>
              <a:t>’</a:t>
            </a:r>
            <a:r>
              <a:rPr lang="en-US" altLang="ja-JP" smtClean="0">
                <a:latin typeface="Times New Roman" pitchFamily="18" charset="0"/>
              </a:rPr>
              <a:t>s Health Issues 2010;20:394. n=543. Iowa; Telephone survey of 18-30 year olds: Only 8% had heard of Implanon</a:t>
            </a:r>
          </a:p>
          <a:p>
            <a:endParaRPr lang="en-US" altLang="en-US" smtClean="0">
              <a:latin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</a:rPr>
              <a:t>Implanon and Nexplanon: bioequivalent! But different insertion process; Nexplanon contains barium to allow localisation on X-ray or CT scan.</a:t>
            </a:r>
          </a:p>
          <a:p>
            <a:endParaRPr lang="en-US" altLang="en-US" smtClean="0">
              <a:latin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</a:rPr>
              <a:t>Implanon must be located with high frequency ultrasound: As IMPLANON® is not radio-opaque, X ray or CT scan localization is not possible. The preferred imaging technique is ultrasound, using at least a 10 MHz linear array transducer.</a:t>
            </a:r>
          </a:p>
          <a:p>
            <a:r>
              <a:rPr lang="en-US" altLang="en-US" smtClean="0">
                <a:latin typeface="Times New Roman" pitchFamily="18" charset="0"/>
              </a:rPr>
              <a:t>In rare cases, and only if it has not been possible to localize IMPLANON® by ultrasound, an alternative is magnetic resonance imaging (MRI).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000" smtClean="0">
                <a:latin typeface="Times New Roman" pitchFamily="18" charset="0"/>
              </a:rPr>
              <a:t>Mechanism of amenorrhea: decidualization and atrophy of endometrial lining due to local progestational effect.</a:t>
            </a:r>
          </a:p>
          <a:p>
            <a:endParaRPr lang="en-GB" altLang="en-US" sz="1000" smtClean="0">
              <a:latin typeface="Times New Roman" pitchFamily="18" charset="0"/>
            </a:endParaRPr>
          </a:p>
          <a:p>
            <a:r>
              <a:rPr lang="en-GB" altLang="en-US" sz="1000" smtClean="0">
                <a:latin typeface="Times New Roman" pitchFamily="18" charset="0"/>
              </a:rPr>
              <a:t>Total number of bleeding/spotting days similar to or slightly better than a normal menstruating woman</a:t>
            </a:r>
          </a:p>
          <a:p>
            <a:r>
              <a:rPr lang="en-GB" altLang="en-US" sz="1000" smtClean="0">
                <a:latin typeface="Times New Roman" pitchFamily="18" charset="0"/>
              </a:rPr>
              <a:t>18% prolonged</a:t>
            </a:r>
          </a:p>
          <a:p>
            <a:r>
              <a:rPr lang="en-GB" altLang="en-US" sz="1000" smtClean="0">
                <a:latin typeface="Times New Roman" pitchFamily="18" charset="0"/>
              </a:rPr>
              <a:t>7% frequent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1922D9-2CFD-4367-B371-6EF8FC83EC95}" type="slidenum">
              <a:rPr lang="en-US" altLang="en-US">
                <a:latin typeface="Times New Roman" pitchFamily="18" charset="0"/>
              </a:rPr>
              <a:pPr/>
              <a:t>8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B0788E2-D062-4B00-A214-BC306B557D67}" type="slidenum">
              <a:rPr lang="en-US" altLang="en-US">
                <a:latin typeface="Times New Roman" pitchFamily="18" charset="0"/>
              </a:rPr>
              <a:pPr/>
              <a:t>10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367A5-37C2-4D38-B5CE-08745094E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74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14298-4C30-41EE-9EF4-F006D1924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42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59588-07B8-4D21-9347-CF604DFFD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33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D29A-EA0D-42E3-8F21-A788C7FB1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01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6E50-B042-4CC2-916D-3E234924E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6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315E2-46B2-4EEE-96C1-73CDFE3E5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73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9FB8E-C48F-4840-9300-1E5AD6980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7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B117-229E-4310-8E81-6B8FC456A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57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A80E5-49DC-4F3E-9F0F-4FB7AF81A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2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AA6E-BCAE-4D59-BA56-6A2EF83E6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66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E86B-02DB-4AD2-B249-B5E66CE24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4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D746603-9756-46DA-B949-373CFB7A72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hyperlink" Target="http://www.metrokc.gov/health/famplan/birthcontrol/patch-large.jpg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ilule_contraceptive.jpg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ondom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gard.com/paragard/custom.php?refer=ParaGard:%20TouchItNo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Contraception &amp; sterilization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457200" y="3657600"/>
            <a:ext cx="8305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>
                <a:solidFill>
                  <a:srgbClr val="FFFFFF"/>
                </a:solidFill>
              </a:rPr>
              <a:t>Professor Adel  abu-Heija FRCOG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228600"/>
            <a:ext cx="8915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200">
                <a:latin typeface="Calibri" pitchFamily="34" charset="0"/>
              </a:rPr>
              <a:t>Mechanism of action of IUDs:</a:t>
            </a:r>
            <a:br>
              <a:rPr lang="en-US" altLang="en-US" sz="3200">
                <a:latin typeface="Calibri" pitchFamily="34" charset="0"/>
              </a:rPr>
            </a:br>
            <a:endParaRPr lang="en-US" altLang="en-US" sz="3200"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219200"/>
            <a:ext cx="746760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spcBef>
                <a:spcPct val="60000"/>
              </a:spcBef>
              <a:buFontTx/>
              <a:buAutoNum type="romanUcPeriod"/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Cu IUD</a:t>
            </a:r>
          </a:p>
          <a:p>
            <a:pPr marL="457200" indent="-457200">
              <a:spcBef>
                <a:spcPct val="6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Inhibit implantation</a:t>
            </a:r>
          </a:p>
          <a:p>
            <a:pPr>
              <a:spcBef>
                <a:spcPct val="600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2. </a:t>
            </a:r>
            <a:r>
              <a:rPr lang="en-US" sz="2400" dirty="0">
                <a:latin typeface="Calibri" pitchFamily="34" charset="0"/>
              </a:rPr>
              <a:t>Copper alters uterine and tubal fluid Hinders spermatozoa function / motility so it may inhibit fertilization</a:t>
            </a:r>
          </a:p>
          <a:p>
            <a:pPr>
              <a:spcBef>
                <a:spcPct val="60000"/>
              </a:spcBef>
              <a:defRPr/>
            </a:pP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Progestin-releasing IUDs: </a:t>
            </a:r>
            <a:r>
              <a:rPr lang="en-US" sz="2400" dirty="0">
                <a:latin typeface="Calibri" pitchFamily="34" charset="0"/>
              </a:rPr>
              <a:t>mainly by inhibiting implantation</a:t>
            </a:r>
          </a:p>
          <a:p>
            <a:pPr>
              <a:spcBef>
                <a:spcPct val="400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1. Impairs spermatozoa motility / function</a:t>
            </a:r>
          </a:p>
          <a:p>
            <a:pPr>
              <a:spcBef>
                <a:spcPct val="400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2. Thickens cervical mucus</a:t>
            </a:r>
          </a:p>
          <a:p>
            <a:pPr>
              <a:spcBef>
                <a:spcPct val="400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3. Atrophy of endometrium</a:t>
            </a:r>
          </a:p>
          <a:p>
            <a:pPr>
              <a:spcBef>
                <a:spcPct val="400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Calibri" pitchFamily="34" charset="0"/>
              </a:rPr>
              <a:t>4. Impairs tubal motility</a:t>
            </a:r>
          </a:p>
          <a:p>
            <a:pPr>
              <a:spcBef>
                <a:spcPct val="4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85% of women are ovulatory</a:t>
            </a:r>
          </a:p>
          <a:p>
            <a:pPr>
              <a:spcBef>
                <a:spcPct val="60000"/>
              </a:spcBef>
              <a:defRPr/>
            </a:pPr>
            <a:endParaRPr lang="en-US" sz="24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IUCD</a:t>
            </a:r>
          </a:p>
        </p:txBody>
      </p:sp>
      <p:sp>
        <p:nvSpPr>
          <p:cNvPr id="534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95300" y="1143000"/>
            <a:ext cx="8153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dirty="0"/>
              <a:t>Highly effective: &gt;99% typical use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300" dirty="0">
                <a:solidFill>
                  <a:srgbClr val="FF0000"/>
                </a:solidFill>
              </a:rPr>
              <a:t>Contraindications 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FFC000"/>
                </a:solidFill>
              </a:rPr>
              <a:t>Absolute contraindications </a:t>
            </a:r>
            <a:r>
              <a:rPr lang="en-US" sz="2300" dirty="0"/>
              <a:t>1. current pregnancy; 2. undiagnosed abnormal vaginal bleeding; 3. acute cervical, uterine, or </a:t>
            </a:r>
            <a:r>
              <a:rPr lang="en-US" sz="2300" dirty="0" err="1"/>
              <a:t>salpingeal</a:t>
            </a:r>
            <a:r>
              <a:rPr lang="en-US" sz="2300" dirty="0"/>
              <a:t> infection; 4. suspected gynecologic malignancy. </a:t>
            </a:r>
          </a:p>
          <a:p>
            <a:pPr eaLnBrk="1" hangingPunct="1">
              <a:defRPr/>
            </a:pPr>
            <a:r>
              <a:rPr lang="en-US" sz="2300" dirty="0">
                <a:solidFill>
                  <a:srgbClr val="FFC000"/>
                </a:solidFill>
              </a:rPr>
              <a:t>Relative contraindications </a:t>
            </a:r>
            <a:r>
              <a:rPr lang="en-US" sz="2300" dirty="0"/>
              <a:t>1. </a:t>
            </a:r>
            <a:r>
              <a:rPr lang="en-US" sz="2300" dirty="0" err="1"/>
              <a:t>nulliparity</a:t>
            </a:r>
            <a:r>
              <a:rPr lang="en-US" sz="2300" dirty="0"/>
              <a:t> 2. prior ectopic pregnancy;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300" dirty="0"/>
              <a:t>3. history of STDs; 4. multiple sexual partners; 5.moderate or severe dysmenorrhea; 6. congenital anomalies of the uterus or other abnormalities such as </a:t>
            </a:r>
            <a:r>
              <a:rPr lang="en-US" sz="2300" dirty="0" err="1"/>
              <a:t>leiomyomas</a:t>
            </a:r>
            <a:r>
              <a:rPr lang="en-US" sz="2300" dirty="0"/>
              <a:t>; 7. </a:t>
            </a:r>
            <a:r>
              <a:rPr lang="en-US" sz="2300" dirty="0" err="1"/>
              <a:t>valvular</a:t>
            </a:r>
            <a:r>
              <a:rPr lang="en-US" sz="2300" dirty="0"/>
              <a:t> heart </a:t>
            </a:r>
            <a:r>
              <a:rPr lang="en-US" sz="2300" dirty="0" err="1"/>
              <a:t>diseaseand</a:t>
            </a:r>
            <a:r>
              <a:rPr lang="en-US" sz="2300" dirty="0"/>
              <a:t> 8.Wilson’s disease (if a copper IUD is contemplated).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300" dirty="0" err="1">
                <a:solidFill>
                  <a:srgbClr val="FF6600"/>
                </a:solidFill>
              </a:rPr>
              <a:t>Copmlications</a:t>
            </a:r>
            <a:r>
              <a:rPr lang="en-US" sz="2300" dirty="0">
                <a:solidFill>
                  <a:srgbClr val="FF6600"/>
                </a:solidFill>
              </a:rPr>
              <a:t>: </a:t>
            </a:r>
            <a:r>
              <a:rPr lang="en-US" sz="2300" dirty="0"/>
              <a:t>1. Pregnancy  2.? Ectopic gestation 3. ?PID 4. Perforation (usually during insertion) 5. Expulsion 6. Heavy periods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300" dirty="0"/>
              <a:t>7. Backache and lower </a:t>
            </a:r>
            <a:r>
              <a:rPr lang="en-US" sz="2300" dirty="0" err="1"/>
              <a:t>abominal</a:t>
            </a:r>
            <a:r>
              <a:rPr lang="en-US" sz="2300" dirty="0"/>
              <a:t> pain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Removal of IUCD during pregnancy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if Pt. became pregnant with IUCD: up to 12 weeks gestation, do speculum examination if you see the thread remove it.  IUCD in situe in pregnant uterus may cause misscarriage in 50-60% of cases, preterm labour and chorioamniitis.</a:t>
            </a:r>
          </a:p>
          <a:p>
            <a:r>
              <a:rPr lang="en-US" altLang="en-US" sz="2800" smtClean="0"/>
              <a:t>After 12 weeks avoid removing  the IUCD why? </a:t>
            </a:r>
          </a:p>
          <a:p>
            <a:r>
              <a:rPr lang="en-US" altLang="en-US" sz="2800" smtClean="0"/>
              <a:t>after this time, the gestational sac occupies the whole of the uterine cavity, and removal would endanger the pregnancy.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4419600" cy="1143000"/>
          </a:xfrm>
        </p:spPr>
        <p:txBody>
          <a:bodyPr/>
          <a:lstStyle/>
          <a:p>
            <a:r>
              <a:rPr lang="en-US" altLang="en-US" smtClean="0"/>
              <a:t>Progestin IUDs</a:t>
            </a:r>
            <a:br>
              <a:rPr lang="en-US" altLang="en-US" smtClean="0"/>
            </a:br>
            <a:r>
              <a:rPr lang="en-US" altLang="en-US" smtClean="0"/>
              <a:t> – side effects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mtClean="0"/>
              <a:t>Hormonal side effects are rare &amp; not more common than in general population</a:t>
            </a:r>
          </a:p>
          <a:p>
            <a:pPr>
              <a:spcAft>
                <a:spcPts val="1200"/>
              </a:spcAft>
            </a:pPr>
            <a:r>
              <a:rPr lang="en-US" altLang="en-US" smtClean="0"/>
              <a:t>Nonetheless, they are reasons given for discontinuation</a:t>
            </a:r>
          </a:p>
          <a:p>
            <a:r>
              <a:rPr lang="en-US" altLang="en-US" smtClean="0"/>
              <a:t>No weight gain</a:t>
            </a:r>
          </a:p>
          <a:p>
            <a:endParaRPr lang="en-US" altLang="en-US" smtClean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4384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When to insert IUCD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IUCD is best inserted immediately after menstraution for 2 main reasons:</a:t>
            </a:r>
          </a:p>
          <a:p>
            <a:r>
              <a:rPr lang="en-US" altLang="en-US" sz="2800" smtClean="0"/>
              <a:t>1. The woman is surely that she is not pregnant</a:t>
            </a:r>
          </a:p>
          <a:p>
            <a:r>
              <a:rPr lang="en-US" altLang="en-US" sz="2800" smtClean="0"/>
              <a:t>2. The cervix is reasonably dilates to allow easy insertion</a:t>
            </a:r>
          </a:p>
          <a:p>
            <a:r>
              <a:rPr lang="en-US" altLang="en-US" sz="2800" smtClean="0"/>
              <a:t>Should be done unde a septic technique and uterine position should be assesed to avoid uterine perforation.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altLang="en-US" smtClean="0"/>
              <a:t>Depo-Provera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altLang="en-US" sz="2400" smtClean="0"/>
              <a:t>150 mg of depot medroxyprogesterone acetate; administered deep I.M or 104 mg S.Cut. Acts for 3 months.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altLang="en-US" sz="2400" smtClean="0"/>
              <a:t>Better to start first injection </a:t>
            </a:r>
            <a:r>
              <a:rPr lang="en-US" altLang="en-US" sz="2400" smtClean="0">
                <a:solidFill>
                  <a:srgbClr val="FFFFFF"/>
                </a:solidFill>
              </a:rPr>
              <a:t>within 5 days of start of menses, </a:t>
            </a:r>
            <a:r>
              <a:rPr lang="en-US" altLang="en-US" sz="2400" smtClean="0"/>
              <a:t>but can be given anytime duing the cycle; rule out pregnancy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altLang="en-US" sz="2400" smtClean="0"/>
              <a:t>Back up method for 7 days if injection is not within 5 days of start of menses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1722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smtClean="0"/>
              <a:t>DMPA</a:t>
            </a:r>
          </a:p>
        </p:txBody>
      </p:sp>
      <p:sp>
        <p:nvSpPr>
          <p:cNvPr id="221186" name="Rectangle 2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524000"/>
            <a:ext cx="4267200" cy="4953000"/>
          </a:xfrm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119063" indent="-119063" eaLnBrk="1" hangingPunct="1"/>
            <a:r>
              <a:rPr lang="en-US" altLang="en-US" b="1" smtClean="0"/>
              <a:t>Benefits:</a:t>
            </a:r>
          </a:p>
          <a:p>
            <a:pPr marL="347663" lvl="1" indent="-114300" eaLnBrk="1" hangingPunct="1">
              <a:spcAft>
                <a:spcPct val="40000"/>
              </a:spcAft>
            </a:pPr>
            <a:r>
              <a:rPr lang="en-US" altLang="en-US" sz="2800" smtClean="0"/>
              <a:t>Highly effective: 96%</a:t>
            </a:r>
          </a:p>
          <a:p>
            <a:pPr marL="347663" lvl="1" indent="-114300" eaLnBrk="1" hangingPunct="1">
              <a:spcAft>
                <a:spcPct val="40000"/>
              </a:spcAft>
            </a:pPr>
            <a:r>
              <a:rPr lang="en-US" altLang="en-US" sz="2800" smtClean="0"/>
              <a:t>Little compliance required</a:t>
            </a:r>
          </a:p>
          <a:p>
            <a:pPr marL="347663" lvl="1" indent="-114300" eaLnBrk="1" hangingPunct="1">
              <a:spcAft>
                <a:spcPct val="40000"/>
              </a:spcAft>
            </a:pPr>
            <a:r>
              <a:rPr lang="en-US" altLang="en-US" sz="2800" smtClean="0"/>
              <a:t>No decreases in efficacy in overweight women</a:t>
            </a:r>
          </a:p>
        </p:txBody>
      </p:sp>
      <p:sp>
        <p:nvSpPr>
          <p:cNvPr id="221187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4419600" y="1524000"/>
            <a:ext cx="4572000" cy="4953000"/>
          </a:xfrm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119063" indent="-119063" eaLnBrk="1" hangingPunct="1"/>
            <a:r>
              <a:rPr lang="en-US" altLang="en-US" b="1" smtClean="0"/>
              <a:t>Risks and Side Effects:</a:t>
            </a:r>
            <a:endParaRPr lang="en-US" altLang="en-US" smtClean="0"/>
          </a:p>
          <a:p>
            <a:pPr marL="347663" lvl="1" indent="-114300" eaLnBrk="1" hangingPunct="1">
              <a:spcAft>
                <a:spcPct val="40000"/>
              </a:spcAft>
            </a:pPr>
            <a:r>
              <a:rPr lang="en-US" altLang="en-US" sz="2800" smtClean="0"/>
              <a:t>Bleeding irregularities</a:t>
            </a:r>
          </a:p>
          <a:p>
            <a:pPr marL="347663" lvl="1" indent="-114300" eaLnBrk="1" hangingPunct="1">
              <a:spcAft>
                <a:spcPct val="40000"/>
              </a:spcAft>
            </a:pPr>
            <a:r>
              <a:rPr lang="en-US" altLang="en-US" sz="2800" smtClean="0"/>
              <a:t>Delayed return of fertility</a:t>
            </a:r>
          </a:p>
          <a:p>
            <a:pPr marL="347663" lvl="1" indent="-114300" eaLnBrk="1" hangingPunct="1">
              <a:spcAft>
                <a:spcPct val="40000"/>
              </a:spcAft>
            </a:pPr>
            <a:r>
              <a:rPr lang="en-US" altLang="en-US" sz="2800" smtClean="0"/>
              <a:t>Weight gain</a:t>
            </a:r>
          </a:p>
          <a:p>
            <a:pPr marL="347663" lvl="1" indent="-114300" eaLnBrk="1" hangingPunct="1">
              <a:spcAft>
                <a:spcPct val="40000"/>
              </a:spcAft>
            </a:pPr>
            <a:r>
              <a:rPr lang="en-US" altLang="en-US" sz="2800" smtClean="0"/>
              <a:t>Decrease in bone mineral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build="p" animBg="1"/>
      <p:bldP spid="22118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715962"/>
          </a:xfrm>
        </p:spPr>
        <p:txBody>
          <a:bodyPr/>
          <a:lstStyle/>
          <a:p>
            <a:r>
              <a:rPr lang="en-US" altLang="en-US" sz="3200" smtClean="0"/>
              <a:t>DMPA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8674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300" i="1" dirty="0">
                <a:solidFill>
                  <a:srgbClr val="FF0000"/>
                </a:solidFill>
                <a:ea typeface="ＭＳ Ｐゴシック" charset="0"/>
              </a:rPr>
              <a:t>Side effects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dirty="0">
                <a:ea typeface="ＭＳ Ｐゴシック" charset="0"/>
              </a:rPr>
              <a:t>1. Irregular bleeding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2200" dirty="0">
                <a:ea typeface="ＭＳ Ｐゴシック" charset="0"/>
              </a:rPr>
              <a:t>70% in the first year; 10% thereafter , and it is the most common reason for discontinuation (Up to 25% in the first year of use)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2. Amenorrhea: 55% at one year, 70% at 2 years, 80% at 5 years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200" dirty="0">
                <a:ea typeface="ＭＳ Ｐゴシック" charset="0"/>
              </a:rPr>
              <a:t>3. </a:t>
            </a:r>
            <a:r>
              <a:rPr lang="en-US" sz="2200" dirty="0">
                <a:solidFill>
                  <a:prstClr val="white"/>
                </a:solidFill>
              </a:rPr>
              <a:t>Weight Gain, Adult women: 4.3 kg increase over 5 years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  <a:defRPr/>
            </a:pP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4. </a:t>
            </a:r>
            <a:r>
              <a:rPr lang="en-US" sz="2200" dirty="0">
                <a:solidFill>
                  <a:prstClr val="white"/>
                </a:solidFill>
              </a:rPr>
              <a:t>Use of DMPA is associated with loss of BMD</a:t>
            </a:r>
            <a:r>
              <a:rPr lang="en-US" sz="2200" baseline="30000" dirty="0">
                <a:solidFill>
                  <a:prstClr val="white"/>
                </a:solidFill>
              </a:rPr>
              <a:t>.</a:t>
            </a:r>
            <a:r>
              <a:rPr lang="en-US" sz="2200" dirty="0">
                <a:solidFill>
                  <a:prstClr val="white"/>
                </a:solidFill>
              </a:rPr>
              <a:t>  After stopping, recovery of BMD is seen</a:t>
            </a:r>
            <a:r>
              <a:rPr lang="en-US" sz="2200" baseline="30000" dirty="0">
                <a:solidFill>
                  <a:prstClr val="white"/>
                </a:solidFill>
              </a:rPr>
              <a:t> </a:t>
            </a:r>
            <a:r>
              <a:rPr lang="en-US" sz="2200" dirty="0">
                <a:solidFill>
                  <a:prstClr val="white"/>
                </a:solidFill>
              </a:rPr>
              <a:t> &amp; return to baseline in 1-4 years.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  <a:defRPr/>
            </a:pPr>
            <a:r>
              <a:rPr lang="en-US" sz="2200" i="1" dirty="0">
                <a:solidFill>
                  <a:srgbClr val="FF0000"/>
                </a:solidFill>
              </a:rPr>
              <a:t>Contraindications: </a:t>
            </a: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1.Severe hypertension (</a:t>
            </a:r>
            <a:r>
              <a:rPr lang="en-US" sz="2200" u="sng" dirty="0">
                <a:solidFill>
                  <a:prstClr val="white"/>
                </a:solidFill>
                <a:ea typeface="ＭＳ Ｐゴシック" charset="0"/>
              </a:rPr>
              <a:t>&gt;</a:t>
            </a: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160/</a:t>
            </a:r>
            <a:r>
              <a:rPr lang="en-US" sz="2200" u="sng" dirty="0">
                <a:solidFill>
                  <a:prstClr val="white"/>
                </a:solidFill>
                <a:ea typeface="ＭＳ Ｐゴシック" charset="0"/>
              </a:rPr>
              <a:t>&gt;</a:t>
            </a: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100)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2.Diabetes </a:t>
            </a:r>
            <a:r>
              <a:rPr lang="en-US" sz="2200" i="1" dirty="0">
                <a:solidFill>
                  <a:prstClr val="white"/>
                </a:solidFill>
                <a:ea typeface="ＭＳ Ｐゴシック" charset="0"/>
              </a:rPr>
              <a:t>with</a:t>
            </a:r>
            <a:r>
              <a:rPr lang="en-US" sz="2200" dirty="0">
                <a:solidFill>
                  <a:prstClr val="white"/>
                </a:solidFill>
                <a:ea typeface="ＭＳ Ｐゴシック" charset="0"/>
              </a:rPr>
              <a:t> vascular disease and / or &gt; 20 years disease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  <a:defRPr/>
            </a:pPr>
            <a:r>
              <a:rPr lang="en-US" sz="2200" i="1" dirty="0"/>
              <a:t>AND 3. Same contraindication to </a:t>
            </a:r>
            <a:r>
              <a:rPr lang="en-US" sz="2200" i="1" dirty="0" err="1"/>
              <a:t>implanon</a:t>
            </a:r>
            <a:r>
              <a:rPr lang="en-US" sz="2200" i="1" dirty="0"/>
              <a:t>.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  <a:defRPr/>
            </a:pPr>
            <a:r>
              <a:rPr lang="en-US" sz="2200" i="1" dirty="0">
                <a:solidFill>
                  <a:srgbClr val="FFC000"/>
                </a:solidFill>
              </a:rPr>
              <a:t>So used in women where Estrogen is contraindicated.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  <a:defRPr/>
            </a:pPr>
            <a:endParaRPr lang="en-US" sz="2400" baseline="30000" dirty="0">
              <a:solidFill>
                <a:prstClr val="white"/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Combined Hormonal Contraceptives</a:t>
            </a:r>
          </a:p>
        </p:txBody>
      </p:sp>
      <p:pic>
        <p:nvPicPr>
          <p:cNvPr id="31747" name="Picture 10" descr="photo of the contraceptive pat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15775" r="12433" b="12112"/>
          <a:stretch>
            <a:fillRect/>
          </a:stretch>
        </p:blipFill>
        <p:spPr bwMode="auto">
          <a:xfrm>
            <a:off x="2857500" y="2301875"/>
            <a:ext cx="205263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5" descr="hi-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248150"/>
            <a:ext cx="23622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vagring-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535238"/>
            <a:ext cx="2136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http://media5.picsearch.com/is?1cIh2XWFMSdPh9KoyT3VDiRZpr_7T9bMSDzMLdjlSt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2575"/>
            <a:ext cx="1219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/>
              <a:t>Combined Hormonal Contraceptives</a:t>
            </a:r>
            <a:br>
              <a:rPr lang="en-US" altLang="en-US" sz="3200" smtClean="0"/>
            </a:br>
            <a:r>
              <a:rPr lang="en-US" altLang="en-US" sz="3200" smtClean="0"/>
              <a:t>Estrogen+ Progestins</a:t>
            </a:r>
          </a:p>
        </p:txBody>
      </p:sp>
      <p:sp>
        <p:nvSpPr>
          <p:cNvPr id="33795" name="Rectangle 3"/>
          <p:cNvSpPr>
            <a:spLocks noGrp="1" noRot="1"/>
          </p:cNvSpPr>
          <p:nvPr>
            <p:ph idx="1"/>
          </p:nvPr>
        </p:nvSpPr>
        <p:spPr>
          <a:xfrm>
            <a:off x="685800" y="2133600"/>
            <a:ext cx="7772400" cy="4267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altLang="en-US" sz="2400" smtClean="0">
              <a:solidFill>
                <a:srgbClr val="FFFFFF"/>
              </a:solidFill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FFFF"/>
                </a:solidFill>
              </a:rPr>
              <a:t>Commonly reported as most effective method</a:t>
            </a:r>
            <a:endParaRPr lang="en-US" altLang="en-US" sz="2400" baseline="30000" smtClean="0">
              <a:solidFill>
                <a:srgbClr val="FFFFFF"/>
              </a:solidFill>
            </a:endParaRP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</a:pPr>
            <a:r>
              <a:rPr lang="en-US" altLang="en-US" sz="2400" smtClean="0"/>
              <a:t>Mechanism of action : suppression of ovulation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</a:pPr>
            <a:r>
              <a:rPr lang="en-US" altLang="en-US" sz="2400" smtClean="0"/>
              <a:t>Safe for </a:t>
            </a:r>
            <a:r>
              <a:rPr lang="en-US" altLang="en-US" sz="2400" u="sng" smtClean="0"/>
              <a:t>most</a:t>
            </a:r>
            <a:r>
              <a:rPr lang="en-US" altLang="en-US" sz="2400" smtClean="0"/>
              <a:t> young women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</a:pPr>
            <a:r>
              <a:rPr lang="en-US" altLang="en-US" sz="2400" smtClean="0"/>
              <a:t>Added benefit of regulation of menses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</a:pPr>
            <a:r>
              <a:rPr lang="ja-JP" altLang="en-US" sz="2400" smtClean="0">
                <a:latin typeface="Arial" pitchFamily="34" charset="0"/>
              </a:rPr>
              <a:t>“</a:t>
            </a:r>
            <a:r>
              <a:rPr lang="en-US" altLang="ja-JP" sz="2400" smtClean="0"/>
              <a:t>Typical-use</a:t>
            </a:r>
            <a:r>
              <a:rPr lang="ja-JP" altLang="en-US" sz="2400" smtClean="0">
                <a:latin typeface="Arial" pitchFamily="34" charset="0"/>
              </a:rPr>
              <a:t>”</a:t>
            </a:r>
            <a:r>
              <a:rPr lang="en-US" altLang="ja-JP" sz="2400" smtClean="0"/>
              <a:t> effectiveness ~ 92%, </a:t>
            </a:r>
            <a:r>
              <a:rPr lang="en-US" altLang="en-US" sz="2400" smtClean="0"/>
              <a:t>(perfect use ~ 99%)</a:t>
            </a:r>
          </a:p>
          <a:p>
            <a:pPr marL="0" indent="0" eaLnBrk="1" hangingPunct="1">
              <a:spcAft>
                <a:spcPct val="70000"/>
              </a:spcAft>
              <a:buFont typeface="Arial" pitchFamily="34" charset="0"/>
              <a:buNone/>
            </a:pPr>
            <a:r>
              <a:rPr lang="en-US" altLang="en-US" sz="2400" smtClean="0"/>
              <a:t>Usually started during the first 5 days of the cylce</a:t>
            </a:r>
          </a:p>
        </p:txBody>
      </p:sp>
      <p:pic>
        <p:nvPicPr>
          <p:cNvPr id="33796" name="Picture 5" descr="Pilule contraceptiv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905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ANd9GcQmtYYgsHdBev5sXM4re8TGKP83VRMbo-a458j8KiDYdZnMEVYDG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ANd9GcQ7qs-m0_KQFljWChtAFL58T5tsMTZkuB9prR2gM2wBehKHAgx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http://media5.picsearch.com/is?1cIh2XWFMSdPh9KoyT3VDiRZpr_7T9bMSDzMLdjlSt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9088"/>
            <a:ext cx="1219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C000"/>
                </a:solidFill>
              </a:rPr>
              <a:t>Pearl Index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sz="2400" smtClean="0">
                <a:latin typeface="Verdana" pitchFamily="34" charset="0"/>
              </a:rPr>
              <a:t>Methods of contraception are compared by the Pearl index. </a:t>
            </a:r>
          </a:p>
          <a:p>
            <a:r>
              <a:rPr lang="en-US" altLang="en-US" sz="2400" smtClean="0">
                <a:latin typeface="Verdana" pitchFamily="34" charset="0"/>
              </a:rPr>
              <a:t>The Pearl index will be determined by the number of unintentional pregnancies related to 100 women using certain method of contraceotion for I year.</a:t>
            </a:r>
          </a:p>
          <a:p>
            <a:r>
              <a:rPr lang="en-US" altLang="en-US" sz="2400" smtClean="0">
                <a:latin typeface="Verdana" pitchFamily="34" charset="0"/>
              </a:rPr>
              <a:t>If three pregnancies occur during this period in this group, the Pearl index will be 3.0</a:t>
            </a:r>
          </a:p>
          <a:p>
            <a:r>
              <a:rPr lang="en-US" altLang="en-US" sz="2400" i="1" smtClean="0"/>
              <a:t>Perfect Use efficacy rates: </a:t>
            </a:r>
            <a:r>
              <a:rPr lang="en-US" altLang="en-US" sz="2400" smtClean="0"/>
              <a:t> also known as "Correct Use", reflect what happens when a contraceptive method is used correctly all of the time.</a:t>
            </a:r>
          </a:p>
          <a:p>
            <a:r>
              <a:rPr lang="en-US" altLang="en-US" sz="2400" i="1" smtClean="0"/>
              <a:t>Typical Use efficacy rates</a:t>
            </a:r>
            <a:r>
              <a:rPr lang="en-US" altLang="en-US" sz="2400" smtClean="0"/>
              <a:t>, also known as "Actual Use", reflect what happens in the real world when we factor in human error in the first year of use of a method.</a:t>
            </a:r>
          </a:p>
          <a:p>
            <a:endParaRPr lang="en-US" altLang="en-US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Combined Hormonal contraception</a:t>
            </a:r>
          </a:p>
        </p:txBody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>
          <a:xfrm>
            <a:off x="76200" y="17526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400" smtClean="0">
                <a:solidFill>
                  <a:srgbClr val="FFFFFF"/>
                </a:solidFill>
              </a:rPr>
              <a:t>1. Combined Contraceptive Pill: Used for 3 weeks every 4 weeks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en-US" sz="2400" smtClean="0">
              <a:solidFill>
                <a:srgbClr val="FFFFFF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2400" smtClean="0">
                <a:solidFill>
                  <a:srgbClr val="FFFFFF"/>
                </a:solidFill>
              </a:rPr>
              <a:t>2. </a:t>
            </a:r>
            <a:r>
              <a:rPr lang="en-US" altLang="en-US" sz="2400" smtClean="0">
                <a:solidFill>
                  <a:srgbClr val="FFC000"/>
                </a:solidFill>
              </a:rPr>
              <a:t>Contraceptive patch</a:t>
            </a:r>
            <a:r>
              <a:rPr lang="en-US" altLang="en-US" sz="2400" smtClean="0">
                <a:solidFill>
                  <a:srgbClr val="FFFFFF"/>
                </a:solidFill>
              </a:rPr>
              <a:t>: </a:t>
            </a:r>
            <a:r>
              <a:rPr lang="en-US" altLang="en-US" sz="2400" smtClean="0"/>
              <a:t>Weekly transdermal patch for 3 weeks and one week off to have withdrawal bleeding.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240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smtClean="0"/>
              <a:t>3. </a:t>
            </a:r>
            <a:r>
              <a:rPr lang="en-US" altLang="en-US" sz="2400" smtClean="0">
                <a:solidFill>
                  <a:srgbClr val="FFC000"/>
                </a:solidFill>
              </a:rPr>
              <a:t>The vaginal ring: </a:t>
            </a:r>
            <a:r>
              <a:rPr lang="en-US" altLang="en-US" sz="2400" smtClean="0">
                <a:solidFill>
                  <a:srgbClr val="FFFFFF"/>
                </a:solidFill>
              </a:rPr>
              <a:t>3 weeks with 1 week ring-free interval, or 24-4, or continuous.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400" smtClean="0">
                <a:solidFill>
                  <a:srgbClr val="FFFFFF"/>
                </a:solidFill>
              </a:rPr>
              <a:t>Lowest ethinyl estradiol dose (15 mcg EE, 120 mcg etonorgestrel daily).     </a:t>
            </a:r>
            <a:r>
              <a:rPr lang="en-US" altLang="en-US" sz="2400" i="1" smtClean="0">
                <a:solidFill>
                  <a:srgbClr val="FF0000"/>
                </a:solidFill>
              </a:rPr>
              <a:t>Use back-up method if out for &gt; 3 hours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/>
              <a:t>4. (Cyclofem) Monthly injection of (</a:t>
            </a:r>
            <a:r>
              <a:rPr lang="it-IT" altLang="en-US" sz="2400" smtClean="0">
                <a:latin typeface="Georgia" pitchFamily="18" charset="0"/>
              </a:rPr>
              <a:t>Medroxyprogesterone acetate and estradiol cypionate</a:t>
            </a:r>
            <a:r>
              <a:rPr lang="en-US" altLang="en-US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en-US" altLang="en-US" sz="3200" smtClean="0"/>
              <a:t>Alternate regimens for combined hormonal contraception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Standard 21-7.  </a:t>
            </a:r>
            <a:r>
              <a:rPr lang="en-US" altLang="en-US" sz="2400" smtClean="0"/>
              <a:t>Start on day 1- 5 of the cycle  usually 3 weeks on and 1 week off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/>
              <a:t>Alternative regemens: 24-4 , 3-month [84-7]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i="1" smtClean="0">
                <a:solidFill>
                  <a:srgbClr val="FFC000"/>
                </a:solidFill>
              </a:rPr>
              <a:t>Advantages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/>
              <a:t>1. Decreased follicular activity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/>
              <a:t>2. Potential for increased efficacy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/>
              <a:t>3. Fewer bleeding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ea typeface="ＭＳ Ｐゴシック" pitchFamily="34" charset="-128"/>
                <a:cs typeface="+mj-cs"/>
              </a:rPr>
              <a:t>Combined Hormonal Contraception:</a:t>
            </a:r>
            <a:br>
              <a:rPr lang="en-US" sz="3200" dirty="0">
                <a:ea typeface="ＭＳ Ｐゴシック" pitchFamily="34" charset="-128"/>
                <a:cs typeface="+mj-cs"/>
              </a:rPr>
            </a:br>
            <a:r>
              <a:rPr lang="en-US" sz="3200" dirty="0">
                <a:ea typeface="ＭＳ Ｐゴシック" pitchFamily="34" charset="-128"/>
                <a:cs typeface="+mj-cs"/>
              </a:rPr>
              <a:t>Contraindications</a:t>
            </a:r>
          </a:p>
        </p:txBody>
      </p:sp>
      <p:sp>
        <p:nvSpPr>
          <p:cNvPr id="38915" name="Rectangle 3"/>
          <p:cNvSpPr>
            <a:spLocks noGrp="1" noRot="1"/>
          </p:cNvSpPr>
          <p:nvPr>
            <p:ph idx="1"/>
          </p:nvPr>
        </p:nvSpPr>
        <p:spPr>
          <a:xfrm>
            <a:off x="609600" y="1266825"/>
            <a:ext cx="7772400" cy="5562600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buFont typeface="Arial" pitchFamily="34" charset="0"/>
              <a:buNone/>
            </a:pPr>
            <a:r>
              <a:rPr lang="en-US" altLang="en-US" sz="2200" smtClean="0"/>
              <a:t>1. History of a venous thromboembolism</a:t>
            </a:r>
          </a:p>
          <a:p>
            <a:pPr eaLnBrk="1" hangingPunct="1">
              <a:spcAft>
                <a:spcPct val="40000"/>
              </a:spcAft>
              <a:buFont typeface="Arial" pitchFamily="34" charset="0"/>
              <a:buNone/>
            </a:pPr>
            <a:r>
              <a:rPr lang="en-US" altLang="en-US" sz="2200" smtClean="0"/>
              <a:t>2. Known thrombogenic mutations</a:t>
            </a:r>
          </a:p>
          <a:p>
            <a:pPr eaLnBrk="1" hangingPunct="1">
              <a:spcAft>
                <a:spcPct val="40000"/>
              </a:spcAft>
              <a:buFont typeface="Arial" pitchFamily="34" charset="0"/>
              <a:buNone/>
            </a:pPr>
            <a:r>
              <a:rPr lang="en-US" altLang="en-US" sz="2200" smtClean="0"/>
              <a:t>3. Migraines </a:t>
            </a:r>
            <a:r>
              <a:rPr lang="en-US" altLang="en-US" sz="2200" i="1" u="sng" smtClean="0"/>
              <a:t>with aura</a:t>
            </a:r>
          </a:p>
          <a:p>
            <a:pPr eaLnBrk="1" hangingPunct="1">
              <a:spcAft>
                <a:spcPct val="40000"/>
              </a:spcAft>
              <a:buFont typeface="Arial" pitchFamily="34" charset="0"/>
              <a:buNone/>
            </a:pPr>
            <a:r>
              <a:rPr lang="en-US" altLang="en-US" sz="2200" smtClean="0"/>
              <a:t>4. Hypertension, esp. if poorly controlled</a:t>
            </a:r>
          </a:p>
          <a:p>
            <a:pPr eaLnBrk="1" hangingPunct="1">
              <a:spcAft>
                <a:spcPct val="40000"/>
              </a:spcAft>
              <a:buFont typeface="Arial" pitchFamily="34" charset="0"/>
              <a:buNone/>
            </a:pPr>
            <a:r>
              <a:rPr lang="en-US" altLang="en-US" sz="2200" smtClean="0"/>
              <a:t>5. Lupus with antiphospholipid antibodies</a:t>
            </a:r>
          </a:p>
          <a:p>
            <a:pPr eaLnBrk="1" hangingPunct="1">
              <a:spcAft>
                <a:spcPct val="40000"/>
              </a:spcAft>
              <a:buFont typeface="Arial" pitchFamily="34" charset="0"/>
              <a:buNone/>
            </a:pPr>
            <a:r>
              <a:rPr lang="en-US" altLang="en-US" sz="2200" smtClean="0"/>
              <a:t>6. Use of liver enzymes inducers as antibiotics as rifampicin and antiepeleptic drugs such as, Na-Valoprate and Phenytoin</a:t>
            </a:r>
          </a:p>
          <a:p>
            <a:pPr>
              <a:buFont typeface="Arial" pitchFamily="34" charset="0"/>
              <a:buNone/>
            </a:pPr>
            <a:r>
              <a:rPr lang="en-US" altLang="en-US" sz="2200" smtClean="0"/>
              <a:t>7. Severe obesity and/or </a:t>
            </a:r>
            <a:r>
              <a:rPr lang="en-US" altLang="en-US" sz="2200" u="sng" smtClean="0"/>
              <a:t>hypercholesterolemia, 8. Smokers over 40  years of age</a:t>
            </a:r>
          </a:p>
          <a:p>
            <a:pPr>
              <a:buFont typeface="Arial" pitchFamily="34" charset="0"/>
              <a:buNone/>
            </a:pPr>
            <a:r>
              <a:rPr lang="en-US" altLang="en-US" sz="2200" smtClean="0"/>
              <a:t>9. women with liver tumors, Hepatic carcinoma or severe cirrhosis of the liver</a:t>
            </a:r>
          </a:p>
          <a:p>
            <a:pPr>
              <a:buFont typeface="Arial" pitchFamily="34" charset="0"/>
              <a:buNone/>
            </a:pPr>
            <a:r>
              <a:rPr lang="en-US" altLang="en-US" sz="2200" smtClean="0"/>
              <a:t>10. known or suspected breast cancer.</a:t>
            </a:r>
          </a:p>
          <a:p>
            <a:pPr eaLnBrk="1" hangingPunct="1">
              <a:spcAft>
                <a:spcPct val="40000"/>
              </a:spcAft>
            </a:pPr>
            <a:endParaRPr lang="en-US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altLang="en-US" sz="2400" smtClean="0"/>
              <a:t>Combined Hormonal Contraception:</a:t>
            </a:r>
            <a:br>
              <a:rPr lang="en-US" altLang="en-US" sz="2400" smtClean="0"/>
            </a:br>
            <a:r>
              <a:rPr lang="en-US" altLang="en-US" sz="2400" smtClean="0"/>
              <a:t>complications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sz="2400" smtClean="0"/>
              <a:t>1. The most common side effect is</a:t>
            </a:r>
            <a:r>
              <a:rPr lang="en-US" altLang="en-US" sz="2400" smtClean="0">
                <a:solidFill>
                  <a:srgbClr val="4D4D4D"/>
                </a:solidFill>
              </a:rPr>
              <a:t> </a:t>
            </a:r>
            <a:r>
              <a:rPr lang="en-US" altLang="en-US" sz="2400" smtClean="0"/>
              <a:t>breakthrough bleeding</a:t>
            </a:r>
            <a:endParaRPr lang="en-US" altLang="en-US" sz="2400" b="1" smtClean="0"/>
          </a:p>
          <a:p>
            <a:r>
              <a:rPr lang="en-US" altLang="en-US" sz="2400" b="1" smtClean="0"/>
              <a:t>2. Venous thromboembolism</a:t>
            </a:r>
          </a:p>
          <a:p>
            <a:r>
              <a:rPr lang="en-US" altLang="en-US" sz="2400" b="1" smtClean="0"/>
              <a:t>3. Hypertension specially in smokers and &gt; 35 years of age</a:t>
            </a:r>
          </a:p>
          <a:p>
            <a:r>
              <a:rPr lang="en-US" altLang="en-US" sz="2400" smtClean="0"/>
              <a:t>4. have little effect on breast cancer development, </a:t>
            </a:r>
          </a:p>
          <a:p>
            <a:r>
              <a:rPr lang="en-US" altLang="en-US" sz="2400" i="1" smtClean="0">
                <a:solidFill>
                  <a:srgbClr val="FFC000"/>
                </a:solidFill>
              </a:rPr>
              <a:t>It doesnot cause weight gain.</a:t>
            </a:r>
          </a:p>
          <a:p>
            <a:r>
              <a:rPr lang="en-US" altLang="en-US" b="1" i="1" smtClean="0">
                <a:solidFill>
                  <a:srgbClr val="FFFF00"/>
                </a:solidFill>
              </a:rPr>
              <a:t>(</a:t>
            </a:r>
            <a:r>
              <a:rPr lang="en-US" altLang="en-US" i="1" smtClean="0">
                <a:solidFill>
                  <a:srgbClr val="FFFF00"/>
                </a:solidFill>
              </a:rPr>
              <a:t>COC decrease the risk of ovarian, endometrial and colorectal  cancers.</a:t>
            </a:r>
          </a:p>
          <a:p>
            <a:r>
              <a:rPr lang="en-US" altLang="en-US" smtClean="0">
                <a:solidFill>
                  <a:srgbClr val="FFFFFF"/>
                </a:solidFill>
              </a:rPr>
              <a:t>All Combined hormonal pills reduced acne compared to placebo</a:t>
            </a:r>
          </a:p>
          <a:p>
            <a:endParaRPr lang="en-US" altLang="en-US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FF"/>
                </a:solidFill>
              </a:rPr>
              <a:t>   Breakthrough bleeding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Common reason for discontinuation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With time, improved with extended regimens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Higher rates in women who smoke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Management:</a:t>
            </a:r>
          </a:p>
          <a:p>
            <a:pPr lvl="1">
              <a:defRPr/>
            </a:pPr>
            <a:r>
              <a:rPr lang="en-US" dirty="0">
                <a:solidFill>
                  <a:prstClr val="white"/>
                </a:solidFill>
              </a:rPr>
              <a:t>If near end of cycle, discontinue early</a:t>
            </a:r>
          </a:p>
          <a:p>
            <a:pPr lvl="1">
              <a:defRPr/>
            </a:pPr>
            <a:r>
              <a:rPr lang="en-US" dirty="0">
                <a:solidFill>
                  <a:prstClr val="white"/>
                </a:solidFill>
              </a:rPr>
              <a:t>If severe, consider exogenous estrogen or higher estrogen dose pill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47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Progesteron only 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200" dirty="0">
                <a:latin typeface="Verdana"/>
                <a:ea typeface="ＭＳ Ｐゴシック" pitchFamily="34" charset="-128"/>
              </a:rPr>
              <a:t>The </a:t>
            </a:r>
            <a:r>
              <a:rPr lang="en-US" sz="2200" dirty="0" err="1">
                <a:latin typeface="Verdana"/>
                <a:ea typeface="ＭＳ Ｐゴシック" pitchFamily="34" charset="-128"/>
              </a:rPr>
              <a:t>progestogen</a:t>
            </a:r>
            <a:r>
              <a:rPr lang="en-US" sz="2200" dirty="0">
                <a:latin typeface="Verdana"/>
                <a:ea typeface="ＭＳ Ｐゴシック" pitchFamily="34" charset="-128"/>
              </a:rPr>
              <a:t>-only pill contains </a:t>
            </a:r>
            <a:r>
              <a:rPr lang="en-US" sz="2200" dirty="0" err="1">
                <a:latin typeface="Verdana"/>
                <a:ea typeface="ＭＳ Ｐゴシック" pitchFamily="34" charset="-128"/>
              </a:rPr>
              <a:t>progestogen</a:t>
            </a:r>
            <a:r>
              <a:rPr lang="en-US" sz="2200" dirty="0">
                <a:latin typeface="Verdana"/>
                <a:ea typeface="ＭＳ Ｐゴシック" pitchFamily="34" charset="-128"/>
              </a:rPr>
              <a:t> only. </a:t>
            </a:r>
            <a:endParaRPr lang="en-US" sz="2200" b="1" dirty="0">
              <a:latin typeface="Tahoma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b="1" i="1" dirty="0">
                <a:solidFill>
                  <a:srgbClr val="FF0000"/>
                </a:solidFill>
                <a:latin typeface="Tahoma"/>
                <a:ea typeface="ＭＳ Ｐゴシック" pitchFamily="34" charset="-128"/>
              </a:rPr>
              <a:t>How does it work?  </a:t>
            </a:r>
            <a:r>
              <a:rPr lang="en-US" sz="2200" b="1" i="1" dirty="0">
                <a:latin typeface="Tahoma"/>
                <a:ea typeface="ＭＳ Ｐゴシック" pitchFamily="34" charset="-128"/>
              </a:rPr>
              <a:t>It does not inhibit ovulation except  </a:t>
            </a:r>
            <a:r>
              <a:rPr lang="en-US" sz="2400" dirty="0" err="1">
                <a:solidFill>
                  <a:srgbClr val="FFC000"/>
                </a:solidFill>
                <a:latin typeface="Arial"/>
              </a:rPr>
              <a:t>Cerazette</a:t>
            </a:r>
            <a:r>
              <a:rPr lang="en-US" sz="2400" dirty="0">
                <a:solidFill>
                  <a:srgbClr val="FFC000"/>
                </a:solidFill>
                <a:latin typeface="Arial"/>
              </a:rPr>
              <a:t> </a:t>
            </a:r>
            <a:r>
              <a:rPr lang="en-US" sz="2400" dirty="0">
                <a:latin typeface="Arial"/>
              </a:rPr>
              <a:t>which </a:t>
            </a:r>
            <a:r>
              <a:rPr lang="en-US" sz="2400" dirty="0" err="1">
                <a:latin typeface="Arial"/>
              </a:rPr>
              <a:t>supresses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ovulaion</a:t>
            </a:r>
            <a:r>
              <a:rPr lang="en-US" sz="2400" dirty="0">
                <a:latin typeface="Arial"/>
              </a:rPr>
              <a:t> in 97-99% of cases</a:t>
            </a:r>
            <a:endParaRPr lang="en-US" sz="2200" b="1" i="1" dirty="0">
              <a:latin typeface="Tahoma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dirty="0">
                <a:latin typeface="Verdana"/>
                <a:ea typeface="ＭＳ Ｐゴシック" pitchFamily="34" charset="-128"/>
              </a:rPr>
              <a:t>The packet contains 28 tablet taken </a:t>
            </a:r>
            <a:r>
              <a:rPr lang="en-US" sz="2200" dirty="0" err="1">
                <a:latin typeface="Verdana"/>
                <a:ea typeface="ＭＳ Ｐゴシック" pitchFamily="34" charset="-128"/>
              </a:rPr>
              <a:t>continously</a:t>
            </a:r>
            <a:r>
              <a:rPr lang="en-US" sz="2200" dirty="0">
                <a:latin typeface="Verdana"/>
                <a:ea typeface="ＭＳ Ｐゴシック" pitchFamily="34" charset="-128"/>
              </a:rPr>
              <a:t> one packet after another (No pill </a:t>
            </a:r>
            <a:r>
              <a:rPr lang="en-US" sz="2200" dirty="0" err="1">
                <a:latin typeface="Verdana"/>
                <a:ea typeface="ＭＳ Ｐゴシック" pitchFamily="34" charset="-128"/>
              </a:rPr>
              <a:t>ffree</a:t>
            </a:r>
            <a:r>
              <a:rPr lang="en-US" sz="2200" dirty="0">
                <a:latin typeface="Verdana"/>
                <a:ea typeface="ＭＳ Ｐゴシック" pitchFamily="34" charset="-128"/>
              </a:rPr>
              <a:t> period)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dirty="0">
                <a:latin typeface="Verdana"/>
                <a:ea typeface="ＭＳ Ｐゴシック" pitchFamily="34" charset="-128"/>
              </a:rPr>
              <a:t>1. Mainly by </a:t>
            </a:r>
            <a:r>
              <a:rPr lang="en-US" sz="2200" dirty="0">
                <a:solidFill>
                  <a:srgbClr val="FFC000"/>
                </a:solidFill>
                <a:latin typeface="Verdana"/>
                <a:ea typeface="ＭＳ Ｐゴシック" pitchFamily="34" charset="-128"/>
              </a:rPr>
              <a:t>thickening cervical mucus </a:t>
            </a:r>
            <a:r>
              <a:rPr lang="en-US" sz="2200" dirty="0">
                <a:latin typeface="Verdana"/>
                <a:ea typeface="ＭＳ Ｐゴシック" pitchFamily="34" charset="-128"/>
              </a:rPr>
              <a:t>so sperm can’t travel through it. It 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dirty="0">
                <a:latin typeface="Verdana"/>
                <a:ea typeface="ＭＳ Ｐゴシック" pitchFamily="34" charset="-128"/>
              </a:rPr>
              <a:t> 2. But may cause endometrial atrophy and prevents implantation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dirty="0">
                <a:latin typeface="Verdana"/>
                <a:ea typeface="ＭＳ Ｐゴシック" pitchFamily="34" charset="-128"/>
              </a:rPr>
              <a:t>If taken correctly (daily at the same time or within 3 hours, none stop, this pill is more than 99 per cent effective in preventing pregnancy.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200" b="1" dirty="0">
                <a:latin typeface="Tahoma"/>
                <a:ea typeface="ＭＳ Ｐゴシック" pitchFamily="34" charset="-128"/>
              </a:rPr>
              <a:t>Effect on the period: </a:t>
            </a:r>
            <a:r>
              <a:rPr lang="en-US" sz="2200" dirty="0">
                <a:latin typeface="Verdana"/>
                <a:ea typeface="ＭＳ Ｐゴシック" pitchFamily="34" charset="-128"/>
              </a:rPr>
              <a:t>Majority of women will  not have period some of them may experience spotting.</a:t>
            </a:r>
            <a:r>
              <a:rPr lang="en-US" sz="2000" dirty="0">
                <a:latin typeface="Verdana"/>
                <a:ea typeface="ＭＳ Ｐゴシック" pitchFamily="34" charset="-128"/>
              </a:rPr>
              <a:t>.</a:t>
            </a:r>
          </a:p>
          <a:p>
            <a:pPr>
              <a:defRPr/>
            </a:pPr>
            <a:endParaRPr lang="en-US" sz="20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FF"/>
                </a:solidFill>
              </a:rPr>
              <a:t>Progesteron only pill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C000"/>
                </a:solidFill>
                <a:latin typeface="Verdana"/>
                <a:ea typeface="ＭＳ Ｐゴシック" pitchFamily="34" charset="-128"/>
              </a:rPr>
              <a:t>This pill is especially recommended for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Verdana"/>
                <a:ea typeface="ＭＳ Ｐゴシック" pitchFamily="34" charset="-128"/>
              </a:rPr>
              <a:t>1.women who are breastfeeding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Verdana"/>
                <a:ea typeface="ＭＳ Ｐゴシック" pitchFamily="34" charset="-128"/>
              </a:rPr>
              <a:t>2. women who for medical reasons cannot use the combined pill.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C000"/>
                </a:solidFill>
                <a:latin typeface="Tahoma"/>
                <a:ea typeface="ＭＳ Ｐゴシック" pitchFamily="34" charset="-128"/>
              </a:rPr>
              <a:t>Contraindication: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Verdana"/>
                <a:ea typeface="ＭＳ Ｐゴシック" pitchFamily="34" charset="-128"/>
              </a:rPr>
              <a:t>women who had breast cancer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Verdana"/>
                <a:ea typeface="ＭＳ Ｐゴシック" pitchFamily="34" charset="-128"/>
              </a:rPr>
              <a:t>the pill does not cause weight gain, depression or headaches.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Verdana"/>
                <a:ea typeface="ＭＳ Ｐゴシック" pitchFamily="34" charset="-128"/>
              </a:rPr>
              <a:t>And there is no link between the </a:t>
            </a:r>
            <a:r>
              <a:rPr lang="en-US" sz="2400" dirty="0" err="1">
                <a:solidFill>
                  <a:prstClr val="white"/>
                </a:solidFill>
                <a:latin typeface="Verdana"/>
                <a:ea typeface="ＭＳ Ｐゴシック" pitchFamily="34" charset="-128"/>
              </a:rPr>
              <a:t>progestogen</a:t>
            </a:r>
            <a:r>
              <a:rPr lang="en-US" sz="2400" dirty="0">
                <a:solidFill>
                  <a:prstClr val="white"/>
                </a:solidFill>
                <a:latin typeface="Verdana"/>
                <a:ea typeface="ＭＳ Ｐゴシック" pitchFamily="34" charset="-128"/>
              </a:rPr>
              <a:t> and cancer</a:t>
            </a:r>
          </a:p>
          <a:p>
            <a:pPr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>
                <a:ea typeface="+mj-ea"/>
                <a:cs typeface="+mj-cs"/>
              </a:rPr>
              <a:t>Barrier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type="title"/>
          </p:nvPr>
        </p:nvSpPr>
        <p:spPr>
          <a:xfrm>
            <a:off x="-457200" y="609600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Male Condoms</a:t>
            </a:r>
          </a:p>
        </p:txBody>
      </p:sp>
      <p:sp>
        <p:nvSpPr>
          <p:cNvPr id="505858" name="Rectangle 2"/>
          <p:cNvSpPr>
            <a:spLocks noGrp="1" noRot="1"/>
          </p:cNvSpPr>
          <p:nvPr>
            <p:ph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mtClean="0"/>
              <a:t>Safe for all young women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mtClean="0"/>
              <a:t>Only method that offers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mtClean="0"/>
              <a:t> </a:t>
            </a:r>
            <a:r>
              <a:rPr lang="en-US" altLang="en-US" b="1" i="1" u="sng" smtClean="0"/>
              <a:t>PROTECTION FROM STIs</a:t>
            </a:r>
          </a:p>
          <a:p>
            <a:pPr lvl="1" eaLnBrk="1" hangingPunct="1">
              <a:lnSpc>
                <a:spcPct val="90000"/>
              </a:lnSpc>
              <a:spcAft>
                <a:spcPct val="25000"/>
              </a:spcAft>
            </a:pPr>
            <a:r>
              <a:rPr lang="en-US" altLang="en-US" smtClean="0"/>
              <a:t>Typical-use failure Rate is 15%</a:t>
            </a:r>
          </a:p>
        </p:txBody>
      </p:sp>
      <p:pic>
        <p:nvPicPr>
          <p:cNvPr id="46084" name="Picture 7" descr="Kondo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514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Female codom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Made as an alternative to male condoms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Polyurethane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Physically inserted in the vagina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Perfect rate = 95%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Typical rate = 79%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Woman can use female condom if partner refuses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382000" cy="55372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>
                <a:ea typeface="+mj-ea"/>
                <a:cs typeface="+mj-cs"/>
              </a:rPr>
              <a:t>Long-acting Reversible Contraception</a:t>
            </a:r>
            <a:br>
              <a:rPr lang="en-US" sz="5000" dirty="0">
                <a:ea typeface="+mj-ea"/>
                <a:cs typeface="+mj-cs"/>
              </a:rPr>
            </a:br>
            <a:r>
              <a:rPr lang="en-US" sz="5000" dirty="0">
                <a:ea typeface="+mj-ea"/>
                <a:cs typeface="+mj-cs"/>
              </a:rPr>
              <a:t/>
            </a:r>
            <a:br>
              <a:rPr lang="en-US" sz="5000" dirty="0">
                <a:ea typeface="+mj-ea"/>
                <a:cs typeface="+mj-cs"/>
              </a:rPr>
            </a:br>
            <a:endParaRPr lang="en-US" sz="5300" dirty="0">
              <a:ea typeface="+mj-ea"/>
              <a:cs typeface="+mj-cs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581400" cy="2108200"/>
          </a:xfrm>
          <a:prstGeom prst="rect">
            <a:avLst/>
          </a:prstGeom>
          <a:noFill/>
          <a:ln w="127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ANd9GcSm7JDxxXTDHuaMDFEovUvvnEC0Zx4zMAOSZpiJ8q3BAIj2tl-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10698"/>
          <a:stretch>
            <a:fillRect/>
          </a:stretch>
        </p:blipFill>
        <p:spPr bwMode="auto">
          <a:xfrm>
            <a:off x="5105400" y="4038600"/>
            <a:ext cx="3505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j-ea"/>
                <a:cs typeface="+mj-cs"/>
              </a:rPr>
              <a:t>The Female Condom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5975" y="1841500"/>
            <a:ext cx="2432050" cy="4043363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j-ea"/>
                <a:cs typeface="+mj-cs"/>
              </a:rPr>
              <a:t>Vaginal DIAPRAGHM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Perfect Effectiveness Rate = 94%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Typical Effectiveness Rate = 80%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Latex barrier placed inside vagina during intercourse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Fitted by physician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Spermicidal jelly before insertion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Inserted up to 18 hours before intercourse and can be left in for a total of 24 hours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ＭＳ Ｐゴシック" pitchFamily="34" charset="-128"/>
                <a:cs typeface="+mj-cs"/>
              </a:rPr>
              <a:t>Vaginal DIAPRAGHM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8915400" cy="52578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j-ea"/>
                <a:cs typeface="+mj-cs"/>
              </a:rPr>
              <a:t>CERVICAL CAP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Latex barrier inserted in vagina before intercourse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“Caps” around cervix with suction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Fill with spermicidal jelly prior to use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Can be left in body for up to a total of 48 hours 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Must be left in place six hours after sexual intercourse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Perfect effectiveness rate = 91%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Typical effectiveness rate = 80%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ＭＳ Ｐゴシック" pitchFamily="34" charset="-128"/>
                <a:cs typeface="+mj-cs"/>
              </a:rPr>
              <a:t>CERVICAL CAP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088"/>
            <a:ext cx="8915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j-ea"/>
                <a:cs typeface="+mj-cs"/>
              </a:rPr>
              <a:t>STERILIZATION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Done by either </a:t>
            </a:r>
            <a:r>
              <a:rPr lang="en-US" sz="2800" b="1" kern="0" dirty="0" err="1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laparatomy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or </a:t>
            </a:r>
            <a:r>
              <a:rPr lang="en-US" sz="2800" b="1" kern="0" dirty="0" err="1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laparascopy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, and commonly done at time of C. Section, </a:t>
            </a:r>
            <a:r>
              <a:rPr lang="en-US" sz="2800" b="1" kern="0" dirty="0" err="1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Pomeroys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</a:t>
            </a:r>
            <a:r>
              <a:rPr lang="en-US" sz="2800" b="1" kern="0" dirty="0" err="1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tecnique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(Partial salpingectomy)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Surgical procedure performed on a woman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Fallopian tubes are cut, tied, cauterized, prevents eggs from reaching sperm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Failure rates vary by procedure, from 0.8%-3.7%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May experience heavier periods</a:t>
            </a:r>
            <a:r>
              <a:rPr lang="en-US" sz="2800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 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ea typeface="ＭＳ Ｐゴシック" pitchFamily="34" charset="-128"/>
              </a:rPr>
              <a:t>LAPARASCOPIC </a:t>
            </a:r>
            <a:r>
              <a:rPr lang="en-US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ＭＳ Ｐゴシック" pitchFamily="34" charset="-128"/>
                <a:cs typeface="+mj-cs"/>
              </a:rPr>
              <a:t>STERILIZATION</a:t>
            </a:r>
            <a:endParaRPr lang="en-US" dirty="0">
              <a:solidFill>
                <a:srgbClr val="FFC000"/>
              </a:solidFill>
              <a:ea typeface="ＭＳ Ｐゴシック" pitchFamily="34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53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038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24250"/>
            <a:ext cx="3962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j-ea"/>
                <a:cs typeface="+mj-cs"/>
              </a:rPr>
              <a:t>VASECTOMY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Male sterilization procedure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Ligation of Vas Deferens tube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Faster and easier recovery than a tubal ligation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Failure rate = 0.1%, more effective</a:t>
            </a:r>
            <a:r>
              <a:rPr lang="en-US" sz="2800" b="1" kern="0" dirty="0">
                <a:solidFill>
                  <a:srgbClr val="FFF017"/>
                </a:solidFill>
                <a:latin typeface="Lucida Sans"/>
                <a:ea typeface="+mn-ea"/>
                <a:cs typeface="+mn-cs"/>
              </a:rPr>
              <a:t> 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than female sterilization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Woman should be protected for 3 months (till semen analysis </a:t>
            </a:r>
            <a:r>
              <a:rPr lang="en-US" sz="2800" b="1" kern="0" dirty="0" err="1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showes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</a:t>
            </a:r>
            <a:r>
              <a:rPr lang="en-US" sz="2800" b="1" kern="0" dirty="0" err="1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azospermia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) so she can be given DMPA injection</a:t>
            </a:r>
            <a:endParaRPr lang="en-US" sz="2800" kern="0" dirty="0">
              <a:solidFill>
                <a:srgbClr val="FFF01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/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Removal of penis from the vagina </a:t>
            </a:r>
            <a:r>
              <a:rPr lang="en-US" sz="2800" b="1" u="sng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before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ejaculation occurs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u="sng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NOT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a sufficient method of birth control by itself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Effectiveness rate is 80% (very unpredictable in teens, wide variation)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u="sng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1 of 5</a:t>
            </a: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 women practicing withdrawal become pregnant</a:t>
            </a:r>
          </a:p>
          <a:p>
            <a:pPr>
              <a:lnSpc>
                <a:spcPct val="90000"/>
              </a:lnSpc>
              <a:buClr>
                <a:srgbClr val="FAFD00"/>
              </a:buClr>
              <a:buSzPct val="75000"/>
              <a:buFont typeface="Monotype Sorts" charset="2"/>
              <a:buChar char="l"/>
              <a:defRPr/>
            </a:pPr>
            <a:r>
              <a:rPr lang="en-US" sz="2800" b="1" kern="0" dirty="0">
                <a:solidFill>
                  <a:srgbClr val="FFF0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/>
                <a:ea typeface="+mn-ea"/>
                <a:cs typeface="+mn-cs"/>
              </a:rPr>
              <a:t>Very difficult for a male to ‘control’ 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38200" y="457200"/>
          <a:ext cx="7542213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4" imgW="7542857" imgH="5830114" progId="AcroExch.Document.7">
                  <p:embed/>
                </p:oleObj>
              </mc:Choice>
              <mc:Fallback>
                <p:oleObj name="Acrobat Document" r:id="rId4" imgW="7542857" imgH="5830114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7542213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667000" y="1217613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 rot="20341607">
            <a:off x="4959350" y="1217613"/>
            <a:ext cx="533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1524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0" y="19812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C000"/>
                </a:solidFill>
              </a:rPr>
              <a:t>Billing method or safe period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Avoid intercourse during the fertile phase of the cycle (Day 11-17) of 28 days cycle</a:t>
            </a:r>
          </a:p>
          <a:p>
            <a:r>
              <a:rPr lang="en-US" altLang="en-US" smtClean="0"/>
              <a:t>Failure rate around 10-15 %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Postpartum contraception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smtClean="0"/>
              <a:t>Lactational ammenorrhoea (full breast feeding) may prevent pregnancy in 90-95% 0f women.</a:t>
            </a:r>
          </a:p>
          <a:p>
            <a:r>
              <a:rPr lang="en-US" altLang="en-US" sz="2200" smtClean="0"/>
              <a:t>I. After delivery</a:t>
            </a:r>
          </a:p>
          <a:p>
            <a:r>
              <a:rPr lang="en-US" altLang="en-US" sz="2200" smtClean="0">
                <a:solidFill>
                  <a:srgbClr val="FFC000"/>
                </a:solidFill>
              </a:rPr>
              <a:t>Breast feeding</a:t>
            </a:r>
            <a:r>
              <a:rPr lang="en-US" altLang="en-US" sz="2200" smtClean="0"/>
              <a:t>:  Since ovulation rarely occur before 6 weeks after deliverystart ,  so contraception is commenced 6 weeks post partum. ( i.e.mini-pill (POP) or insert IUCD 6 weeks after delivery).</a:t>
            </a:r>
          </a:p>
          <a:p>
            <a:r>
              <a:rPr lang="en-US" altLang="en-US" sz="2200" smtClean="0">
                <a:solidFill>
                  <a:srgbClr val="FFC000"/>
                </a:solidFill>
              </a:rPr>
              <a:t>In non breast feeders</a:t>
            </a:r>
            <a:r>
              <a:rPr lang="en-US" altLang="en-US" sz="2200" smtClean="0"/>
              <a:t>: since ovulation may occur 3 weeks after delivery so start contraception as early as 3 weeks postpartum.  (</a:t>
            </a:r>
            <a:r>
              <a:rPr lang="en-US" altLang="en-US" sz="2200" smtClean="0">
                <a:solidFill>
                  <a:srgbClr val="FFFFFF"/>
                </a:solidFill>
              </a:rPr>
              <a:t>i.e.</a:t>
            </a:r>
            <a:r>
              <a:rPr lang="en-US" altLang="en-US" sz="2200" smtClean="0"/>
              <a:t> COC or insert IUCD 3 weeks after delivery).</a:t>
            </a:r>
          </a:p>
          <a:p>
            <a:r>
              <a:rPr lang="en-US" altLang="en-US" sz="2200" i="1" smtClean="0">
                <a:solidFill>
                  <a:srgbClr val="FF0000"/>
                </a:solidFill>
              </a:rPr>
              <a:t>After miscarriage </a:t>
            </a:r>
            <a:r>
              <a:rPr lang="en-US" altLang="en-US" sz="2200" smtClean="0"/>
              <a:t>ovulation most likely to occur within 2-3 weeks, so contraception should be commenced before discharging patient from hospital.</a:t>
            </a:r>
          </a:p>
          <a:p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EEECE1"/>
                </a:solidFill>
                <a:latin typeface="Tahoma" pitchFamily="34" charset="0"/>
              </a:rPr>
              <a:t/>
            </a:r>
            <a:br>
              <a:rPr lang="en-US" altLang="en-US" sz="2800" smtClean="0">
                <a:solidFill>
                  <a:srgbClr val="EEECE1"/>
                </a:solidFill>
                <a:latin typeface="Tahoma" pitchFamily="34" charset="0"/>
              </a:rPr>
            </a:br>
            <a:r>
              <a:rPr lang="en-US" altLang="en-US" sz="2800" smtClean="0">
                <a:solidFill>
                  <a:srgbClr val="EEECE1"/>
                </a:solidFill>
                <a:latin typeface="Tahoma" pitchFamily="34" charset="0"/>
              </a:rPr>
              <a:t>Emergency contraception</a:t>
            </a:r>
            <a:br>
              <a:rPr lang="en-US" altLang="en-US" sz="2800" smtClean="0">
                <a:solidFill>
                  <a:srgbClr val="EEECE1"/>
                </a:solidFill>
                <a:latin typeface="Tahoma" pitchFamily="34" charset="0"/>
              </a:rPr>
            </a:br>
            <a:r>
              <a:rPr lang="en-US" altLang="en-US" sz="2800" smtClean="0">
                <a:solidFill>
                  <a:srgbClr val="EEECE1"/>
                </a:solidFill>
                <a:latin typeface="Tahoma" pitchFamily="34" charset="0"/>
              </a:rPr>
              <a:t>From fertilization to implantation about 6-7 days</a:t>
            </a:r>
            <a:r>
              <a:rPr lang="en-US" altLang="en-US" smtClean="0">
                <a:solidFill>
                  <a:srgbClr val="EEECE1"/>
                </a:solidFill>
                <a:latin typeface="Tahoma" pitchFamily="34" charset="0"/>
              </a:rPr>
              <a:t/>
            </a:r>
            <a:br>
              <a:rPr lang="en-US" altLang="en-US" smtClean="0">
                <a:solidFill>
                  <a:srgbClr val="EEECE1"/>
                </a:solidFill>
                <a:latin typeface="Tahoma" pitchFamily="34" charset="0"/>
              </a:rPr>
            </a:br>
            <a:endParaRPr lang="en-US" altLang="en-US" smtClean="0"/>
          </a:p>
        </p:txBody>
      </p:sp>
      <p:pic>
        <p:nvPicPr>
          <p:cNvPr id="6041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35512" r="29938" b="16306"/>
          <a:stretch>
            <a:fillRect/>
          </a:stretch>
        </p:blipFill>
        <p:spPr>
          <a:xfrm>
            <a:off x="381000" y="1676400"/>
            <a:ext cx="8305800" cy="47244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Emergency or post coital </a:t>
            </a:r>
            <a:r>
              <a:rPr lang="en-US" altLang="en-US" sz="3200" smtClean="0">
                <a:solidFill>
                  <a:srgbClr val="FFFFFF"/>
                </a:solidFill>
              </a:rPr>
              <a:t>contraception</a:t>
            </a:r>
            <a:endParaRPr lang="en-US" altLang="en-US" sz="320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000" smtClean="0">
                <a:latin typeface="inherit"/>
              </a:rPr>
              <a:t>1. </a:t>
            </a:r>
            <a:r>
              <a:rPr lang="en-US" altLang="en-US" sz="2000" i="1" smtClean="0">
                <a:solidFill>
                  <a:srgbClr val="FF0000"/>
                </a:solidFill>
                <a:latin typeface="inherit"/>
              </a:rPr>
              <a:t>Hormonal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smtClean="0">
                <a:latin typeface="inherit"/>
              </a:rPr>
              <a:t>WHO recommends levonorgestrel (Progestin), taken as a single dose (1.5 mg) within five days (120 hours) of unprotected intercourse. Alternatively, a woman can take the levonorgestrel in two doses (0.75 mg each; 12 hours apart).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smtClean="0">
                <a:latin typeface="inherit"/>
              </a:rPr>
              <a:t>Ombined E+P pill mabe used ( Ovral 2 tab, ethinyly estradiole 100 mg + Levonorgestril 0.5mg)</a:t>
            </a:r>
            <a:endParaRPr lang="en-US" altLang="en-US" sz="2000" smtClean="0">
              <a:latin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smtClean="0">
                <a:solidFill>
                  <a:srgbClr val="FFC000"/>
                </a:solidFill>
                <a:latin typeface="inherit"/>
              </a:rPr>
              <a:t>Effecteveness</a:t>
            </a:r>
            <a:r>
              <a:rPr lang="en-US" altLang="en-US" sz="2000" smtClean="0">
                <a:latin typeface="inherit"/>
              </a:rPr>
              <a:t>: 52-94%.    </a:t>
            </a:r>
            <a:r>
              <a:rPr lang="en-US" altLang="en-US" sz="2000" b="1" smtClean="0">
                <a:solidFill>
                  <a:srgbClr val="FF0000"/>
                </a:solidFill>
                <a:latin typeface="Helvetica" pitchFamily="34" charset="0"/>
              </a:rPr>
              <a:t>Mode of action</a:t>
            </a:r>
            <a:r>
              <a:rPr lang="en-US" altLang="en-US" sz="2000" b="1" smtClean="0">
                <a:solidFill>
                  <a:srgbClr val="FFC000"/>
                </a:solidFill>
                <a:latin typeface="Helvetica" pitchFamily="34" charset="0"/>
              </a:rPr>
              <a:t>: </a:t>
            </a:r>
            <a:r>
              <a:rPr lang="en-US" altLang="en-US" sz="2000" smtClean="0">
                <a:latin typeface="inherit"/>
              </a:rPr>
              <a:t>preventing or delaying ovulation, may prevent fertilization by affecting the cervical mucus or the ability of sperm to bind to the egg.</a:t>
            </a:r>
            <a:endParaRPr lang="en-US" altLang="en-US" sz="2000" smtClean="0">
              <a:latin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smtClean="0"/>
              <a:t>2</a:t>
            </a:r>
            <a:r>
              <a:rPr lang="en-US" altLang="en-US" sz="2000" i="1" smtClean="0">
                <a:solidFill>
                  <a:srgbClr val="FF0000"/>
                </a:solidFill>
              </a:rPr>
              <a:t>. IUCD: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smtClean="0">
                <a:latin typeface="Helvetica" pitchFamily="34" charset="0"/>
              </a:rPr>
              <a:t>WHO recommends that a copper IUD, inserted within five days of u</a:t>
            </a:r>
            <a:r>
              <a:rPr lang="en-US" altLang="en-US" sz="2000" smtClean="0">
                <a:solidFill>
                  <a:srgbClr val="FFFFFF"/>
                </a:solidFill>
                <a:latin typeface="Helvetica" pitchFamily="34" charset="0"/>
              </a:rPr>
              <a:t>nprotected intercourse. </a:t>
            </a:r>
            <a:endParaRPr lang="en-US" altLang="en-US" sz="2000" i="1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smtClean="0">
                <a:solidFill>
                  <a:srgbClr val="FFC000"/>
                </a:solidFill>
                <a:latin typeface="inherit"/>
              </a:rPr>
              <a:t>Effecteveness </a:t>
            </a:r>
            <a:r>
              <a:rPr lang="en-US" altLang="en-US" sz="2000" smtClean="0">
                <a:latin typeface="inherit"/>
              </a:rPr>
              <a:t>: </a:t>
            </a:r>
            <a:r>
              <a:rPr lang="en-US" altLang="en-US" sz="2000" smtClean="0">
                <a:latin typeface="Helvetica" pitchFamily="34" charset="0"/>
              </a:rPr>
              <a:t>When inserted within five days of unprotected intercourse, a copper-bearing IUD is over 99% effective in preventing pregnancy. This is the most effective form of emergency contraception available.    </a:t>
            </a:r>
            <a:r>
              <a:rPr lang="en-US" altLang="en-US" sz="2000" i="1" smtClean="0">
                <a:solidFill>
                  <a:srgbClr val="FF0000"/>
                </a:solidFill>
                <a:latin typeface="Helvetica" pitchFamily="34" charset="0"/>
              </a:rPr>
              <a:t>Mode of action</a:t>
            </a:r>
            <a:r>
              <a:rPr lang="en-US" altLang="en-US" sz="2000" i="1" smtClean="0">
                <a:latin typeface="Helvetica" pitchFamily="34" charset="0"/>
              </a:rPr>
              <a:t>: Mainly prevention of implantation</a:t>
            </a:r>
            <a:endParaRPr lang="en-US" altLang="en-US" sz="2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58238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Etonogestrel Implant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7620000" cy="4743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3150"/>
              </a:spcAft>
            </a:pPr>
            <a:r>
              <a:rPr lang="en-US" altLang="en-US" sz="2800" smtClean="0"/>
              <a:t>Single 40-mm </a:t>
            </a:r>
            <a:r>
              <a:rPr lang="en-US" altLang="en-US" sz="2800" smtClean="0">
                <a:sym typeface="Symbol" pitchFamily="18" charset="2"/>
              </a:rPr>
              <a:t></a:t>
            </a:r>
            <a:r>
              <a:rPr lang="en-US" altLang="en-US" sz="2800" smtClean="0"/>
              <a:t> 2-mm rod Rod is made of ethylene vinyl acetate copolymerContains 68 mg of etonogestrel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US" altLang="en-US" sz="2800" smtClean="0"/>
              <a:t>Effective for 3 years and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US" altLang="en-US" sz="2800" smtClean="0"/>
              <a:t>Pear index for typical &amp; perfect use is&lt;0.05% (more effetive than female stirilization)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US" altLang="en-US" sz="2800" smtClean="0"/>
              <a:t>-Inhibits Ovulation</a:t>
            </a:r>
          </a:p>
        </p:txBody>
      </p:sp>
      <p:pic>
        <p:nvPicPr>
          <p:cNvPr id="11268" name="Picture 4" descr="imp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268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/>
          <a:lstStyle/>
          <a:p>
            <a:r>
              <a:rPr lang="en-US" altLang="en-US" smtClean="0"/>
              <a:t>Implanon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2895600" cy="2514600"/>
          </a:xfrm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295400"/>
            <a:ext cx="322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10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/>
              <a:t>Implanon Implant </a:t>
            </a:r>
            <a:r>
              <a:rPr lang="en-GB" altLang="en-US" sz="2800" smtClean="0">
                <a:cs typeface="Arial" pitchFamily="34" charset="0"/>
              </a:rPr>
              <a:t>Side effects</a:t>
            </a:r>
            <a:endParaRPr lang="en-US" altLang="en-US" sz="2800" smtClean="0">
              <a:cs typeface="Arial" pitchFamily="34" charset="0"/>
            </a:endParaRPr>
          </a:p>
        </p:txBody>
      </p:sp>
      <p:sp>
        <p:nvSpPr>
          <p:cNvPr id="26214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3400" y="1447800"/>
            <a:ext cx="80772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GB" sz="2400" dirty="0"/>
              <a:t>1. </a:t>
            </a:r>
            <a:r>
              <a:rPr lang="en-GB" sz="2400" dirty="0">
                <a:solidFill>
                  <a:prstClr val="white"/>
                </a:solidFill>
              </a:rPr>
              <a:t>Amenorrhea </a:t>
            </a:r>
            <a:r>
              <a:rPr lang="en-GB" sz="2400" dirty="0"/>
              <a:t>~20% in 1</a:t>
            </a:r>
            <a:r>
              <a:rPr lang="en-GB" sz="2400" baseline="30000" dirty="0"/>
              <a:t>st</a:t>
            </a:r>
            <a:r>
              <a:rPr lang="en-GB" sz="2400" dirty="0"/>
              <a:t> year, Increases to 30-40% after 1</a:t>
            </a:r>
            <a:r>
              <a:rPr lang="en-GB" sz="2400" baseline="30000" dirty="0"/>
              <a:t>st</a:t>
            </a:r>
            <a:r>
              <a:rPr lang="en-GB" sz="2400" dirty="0"/>
              <a:t> year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GB" sz="2400" dirty="0"/>
              <a:t>2. </a:t>
            </a:r>
            <a:r>
              <a:rPr lang="en-US" sz="2400" dirty="0">
                <a:solidFill>
                  <a:prstClr val="white"/>
                </a:solidFill>
              </a:rPr>
              <a:t>Acne: 17% reported acne. 1</a:t>
            </a:r>
            <a:r>
              <a:rPr lang="en-US" sz="2400" b="1" dirty="0">
                <a:solidFill>
                  <a:prstClr val="white"/>
                </a:solidFill>
              </a:rPr>
              <a:t>.</a:t>
            </a:r>
            <a:r>
              <a:rPr lang="en-US" sz="2400" dirty="0">
                <a:solidFill>
                  <a:prstClr val="white"/>
                </a:solidFill>
              </a:rPr>
              <a:t>3% of women discontinued for acne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</a:rPr>
              <a:t>3. Weight gain: Overall increase in BMI 0.7kg/m</a:t>
            </a:r>
            <a:r>
              <a:rPr lang="en-US" sz="2400" baseline="30000" dirty="0">
                <a:solidFill>
                  <a:prstClr val="white"/>
                </a:solidFill>
              </a:rPr>
              <a:t>2</a:t>
            </a:r>
            <a:r>
              <a:rPr lang="en-US" sz="2400" dirty="0">
                <a:solidFill>
                  <a:prstClr val="white"/>
                </a:solidFill>
              </a:rPr>
              <a:t> , 12.7% of women reported weight gain, 3.3% of women discontinued for weight gain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</a:rPr>
              <a:t>4.</a:t>
            </a:r>
            <a:r>
              <a:rPr lang="en-GB" sz="2400" dirty="0">
                <a:solidFill>
                  <a:prstClr val="white"/>
                </a:solidFill>
              </a:rPr>
              <a:t> Bleeding irregularity is the most common reason for discontinuation , U.S. studies: 13-14%</a:t>
            </a:r>
          </a:p>
          <a:p>
            <a:pPr marL="0" indent="0" eaLnBrk="1" hangingPunct="1">
              <a:lnSpc>
                <a:spcPct val="90000"/>
              </a:lnSpc>
              <a:spcAft>
                <a:spcPct val="4000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prstClr val="white"/>
                </a:solidFill>
              </a:rPr>
              <a:t>Overall U.S. </a:t>
            </a:r>
            <a:r>
              <a:rPr lang="en-GB" sz="2400" dirty="0" err="1">
                <a:solidFill>
                  <a:prstClr val="white"/>
                </a:solidFill>
              </a:rPr>
              <a:t>Implanon</a:t>
            </a:r>
            <a:r>
              <a:rPr lang="en-GB" sz="2400" dirty="0">
                <a:solidFill>
                  <a:prstClr val="white"/>
                </a:solidFill>
              </a:rPr>
              <a:t> continuation rate: 75%-84%</a:t>
            </a:r>
            <a:endParaRPr lang="en-US" sz="2400" dirty="0">
              <a:solidFill>
                <a:prstClr val="white"/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400" dirty="0" err="1">
                <a:solidFill>
                  <a:srgbClr val="FFC000"/>
                </a:solidFill>
              </a:rPr>
              <a:t>Implanon</a:t>
            </a:r>
            <a:r>
              <a:rPr lang="en-US" sz="2400" dirty="0">
                <a:solidFill>
                  <a:srgbClr val="FFC000"/>
                </a:solidFill>
              </a:rPr>
              <a:t> does not suppress estrogen levels to extent that Depo-Provera® does</a:t>
            </a:r>
          </a:p>
          <a:p>
            <a:pPr marL="457200" lvl="1" indent="0" eaLnBrk="1" hangingPunct="1">
              <a:lnSpc>
                <a:spcPct val="90000"/>
              </a:lnSpc>
              <a:spcAft>
                <a:spcPct val="80000"/>
              </a:spcAft>
              <a:buFont typeface="Arial" pitchFamily="34" charset="0"/>
              <a:buNone/>
              <a:defRPr/>
            </a:pPr>
            <a:endParaRPr lang="en-GB" sz="2200" dirty="0"/>
          </a:p>
          <a:p>
            <a:pPr lvl="1" eaLnBrk="1" hangingPunct="1">
              <a:lnSpc>
                <a:spcPct val="90000"/>
              </a:lnSpc>
              <a:spcAft>
                <a:spcPct val="80000"/>
              </a:spcAft>
              <a:defRPr/>
            </a:pP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altLang="en-US" sz="3600" smtClean="0"/>
              <a:t>Implanon contraindications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87963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altLang="en-US" smtClean="0"/>
              <a:t>1. SLE with anti-phospholipid antibodies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altLang="en-US" smtClean="0"/>
              <a:t>2. Hepatocellular adenoma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altLang="en-US" smtClean="0"/>
              <a:t>3. Migraines with aura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altLang="en-US" smtClean="0"/>
              <a:t>4. Unexplained vaginal bleeding suspicious for serious condition, before evaluation</a:t>
            </a:r>
          </a:p>
          <a:p>
            <a:pPr lvl="1">
              <a:spcAft>
                <a:spcPts val="600"/>
              </a:spcAft>
            </a:pPr>
            <a:endParaRPr lang="en-US" altLang="en-US" smtClean="0"/>
          </a:p>
        </p:txBody>
      </p:sp>
      <p:sp>
        <p:nvSpPr>
          <p:cNvPr id="3" name="Rectangle 2"/>
          <p:cNvSpPr/>
          <p:nvPr/>
        </p:nvSpPr>
        <p:spPr>
          <a:xfrm>
            <a:off x="8229600" y="228600"/>
            <a:ext cx="685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/>
          </p:cNvSpPr>
          <p:nvPr>
            <p:ph type="title"/>
          </p:nvPr>
        </p:nvSpPr>
        <p:spPr>
          <a:xfrm>
            <a:off x="455613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Intrauterine Contraception</a:t>
            </a:r>
          </a:p>
        </p:txBody>
      </p:sp>
      <p:sp>
        <p:nvSpPr>
          <p:cNvPr id="80898" name="Rectangle 5"/>
          <p:cNvSpPr>
            <a:spLocks noGrp="1" noRot="1"/>
          </p:cNvSpPr>
          <p:nvPr>
            <p:ph sz="half" idx="1"/>
          </p:nvPr>
        </p:nvSpPr>
        <p:spPr>
          <a:xfrm>
            <a:off x="533400" y="1752600"/>
            <a:ext cx="4191000" cy="49530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altLang="en-US" smtClean="0"/>
              <a:t>Paragard</a:t>
            </a:r>
            <a:r>
              <a:rPr lang="en-US" altLang="en-US" smtClean="0">
                <a:cs typeface="Tahoma" pitchFamily="34" charset="0"/>
              </a:rPr>
              <a:t>™ (TCu380A)</a:t>
            </a:r>
          </a:p>
          <a:p>
            <a:pPr lvl="1" eaLnBrk="1" hangingPunct="1">
              <a:spcBef>
                <a:spcPct val="40000"/>
              </a:spcBef>
              <a:spcAft>
                <a:spcPct val="40000"/>
              </a:spcAft>
            </a:pPr>
            <a:r>
              <a:rPr lang="en-US" altLang="ja-JP" sz="2800" smtClean="0">
                <a:cs typeface="Tahoma" pitchFamily="34" charset="0"/>
              </a:rPr>
              <a:t>Copper IUD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altLang="en-US" sz="2800" smtClean="0">
                <a:cs typeface="Tahoma" pitchFamily="34" charset="0"/>
              </a:rPr>
              <a:t>Use up to 10 years</a:t>
            </a:r>
          </a:p>
          <a:p>
            <a:pPr lvl="1" eaLnBrk="1" hangingPunct="1">
              <a:spcAft>
                <a:spcPct val="80000"/>
              </a:spcAft>
            </a:pPr>
            <a:r>
              <a:rPr lang="en-US" altLang="en-US" sz="2800" smtClean="0">
                <a:cs typeface="Tahoma" pitchFamily="34" charset="0"/>
              </a:rPr>
              <a:t>Heavier periods</a:t>
            </a:r>
          </a:p>
          <a:p>
            <a:pPr lvl="1" eaLnBrk="1" hangingPunct="1">
              <a:spcAft>
                <a:spcPct val="80000"/>
              </a:spcAft>
            </a:pPr>
            <a:endParaRPr lang="en-US" altLang="en-US" smtClean="0">
              <a:cs typeface="Tahoma" pitchFamily="34" charset="0"/>
            </a:endParaRPr>
          </a:p>
          <a:p>
            <a:pPr lvl="1" eaLnBrk="1" hangingPunct="1">
              <a:spcAft>
                <a:spcPct val="40000"/>
              </a:spcAft>
            </a:pPr>
            <a:r>
              <a:rPr lang="en-US" altLang="en-US" sz="2800" smtClean="0">
                <a:cs typeface="Tahoma" pitchFamily="34" charset="0"/>
              </a:rPr>
              <a:t>No hormonal          side effects</a:t>
            </a:r>
          </a:p>
        </p:txBody>
      </p:sp>
      <p:sp>
        <p:nvSpPr>
          <p:cNvPr id="80899" name="Rectangle 6"/>
          <p:cNvSpPr>
            <a:spLocks noGrp="1" noRot="1"/>
          </p:cNvSpPr>
          <p:nvPr>
            <p:ph sz="half" idx="2"/>
          </p:nvPr>
        </p:nvSpPr>
        <p:spPr>
          <a:xfrm>
            <a:off x="4495800" y="1371600"/>
            <a:ext cx="4495800" cy="51054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altLang="en-US" smtClean="0"/>
              <a:t>Mirena</a:t>
            </a:r>
            <a:r>
              <a:rPr lang="en-US" altLang="en-US" smtClean="0">
                <a:cs typeface="Tahoma" pitchFamily="34" charset="0"/>
              </a:rPr>
              <a:t>™(levonorgestrel- releasing IUS)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altLang="ja-JP" sz="2800" smtClean="0">
                <a:cs typeface="Tahoma" pitchFamily="34" charset="0"/>
              </a:rPr>
              <a:t>Local Progestin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altLang="en-US" sz="2800" smtClean="0">
                <a:cs typeface="Tahoma" pitchFamily="34" charset="0"/>
              </a:rPr>
              <a:t>Use up to 5 years</a:t>
            </a:r>
          </a:p>
          <a:p>
            <a:pPr lvl="1" eaLnBrk="1" hangingPunct="1"/>
            <a:r>
              <a:rPr lang="en-US" altLang="en-US" sz="2800" smtClean="0">
                <a:cs typeface="Tahoma" pitchFamily="34" charset="0"/>
              </a:rPr>
              <a:t>Lighter periods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altLang="en-US" sz="2800" smtClean="0">
                <a:cs typeface="Tahoma" pitchFamily="34" charset="0"/>
              </a:rPr>
              <a:t>Irregular for 3-6 months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altLang="en-US" sz="2800" smtClean="0">
                <a:cs typeface="Tahoma" pitchFamily="34" charset="0"/>
              </a:rPr>
              <a:t>Some systemic effects</a:t>
            </a:r>
          </a:p>
        </p:txBody>
      </p:sp>
      <p:pic>
        <p:nvPicPr>
          <p:cNvPr id="18437" name="Picture 12" descr="global_handwithparag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01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12"/>
          <p:cNvGrpSpPr>
            <a:grpSpLocks/>
          </p:cNvGrpSpPr>
          <p:nvPr/>
        </p:nvGrpSpPr>
        <p:grpSpPr bwMode="auto">
          <a:xfrm>
            <a:off x="7924800" y="152400"/>
            <a:ext cx="990600" cy="1703388"/>
            <a:chOff x="119" y="1182"/>
            <a:chExt cx="1561" cy="2920"/>
          </a:xfrm>
        </p:grpSpPr>
        <p:pic>
          <p:nvPicPr>
            <p:cNvPr id="18441" name="Picture 13" descr="!SLIDE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182"/>
              <a:ext cx="1561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14"/>
            <p:cNvSpPr txBox="1">
              <a:spLocks noChangeArrowheads="1"/>
            </p:cNvSpPr>
            <p:nvPr/>
          </p:nvSpPr>
          <p:spPr bwMode="auto">
            <a:xfrm>
              <a:off x="800" y="3422"/>
              <a:ext cx="21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 sz="2000">
                <a:latin typeface="Arial" pitchFamily="34" charset="0"/>
              </a:endParaRPr>
            </a:p>
          </p:txBody>
        </p:sp>
      </p:grp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762000" y="2362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876800" y="2362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7874</TotalTime>
  <Words>2300</Words>
  <Application>Microsoft Office PowerPoint</Application>
  <PresentationFormat>On-screen Show (4:3)</PresentationFormat>
  <Paragraphs>256</Paragraphs>
  <Slides>43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MS PGothic</vt:lpstr>
      <vt:lpstr>Calibri</vt:lpstr>
      <vt:lpstr>Times New Roman</vt:lpstr>
      <vt:lpstr>Verdana</vt:lpstr>
      <vt:lpstr>Symbol</vt:lpstr>
      <vt:lpstr>Tahoma</vt:lpstr>
      <vt:lpstr>Georgia</vt:lpstr>
      <vt:lpstr>Lucida Sans</vt:lpstr>
      <vt:lpstr>Monotype Sorts</vt:lpstr>
      <vt:lpstr>inherit</vt:lpstr>
      <vt:lpstr>Helvetica</vt:lpstr>
      <vt:lpstr>Black</vt:lpstr>
      <vt:lpstr>Adobe Acrobat 7.0 Document</vt:lpstr>
      <vt:lpstr>Contraception &amp; sterilization</vt:lpstr>
      <vt:lpstr>Pearl Index</vt:lpstr>
      <vt:lpstr>Long-acting Reversible Contraception  </vt:lpstr>
      <vt:lpstr>PowerPoint Presentation</vt:lpstr>
      <vt:lpstr>Etonogestrel Implant</vt:lpstr>
      <vt:lpstr>Implanon</vt:lpstr>
      <vt:lpstr>Implanon Implant Side effects</vt:lpstr>
      <vt:lpstr>Implanon contraindications</vt:lpstr>
      <vt:lpstr>Intrauterine Contraception</vt:lpstr>
      <vt:lpstr>PowerPoint Presentation</vt:lpstr>
      <vt:lpstr>IUCD</vt:lpstr>
      <vt:lpstr>Removal of IUCD during pregnancy</vt:lpstr>
      <vt:lpstr>Progestin IUDs  – side effects</vt:lpstr>
      <vt:lpstr>When to insert IUCD</vt:lpstr>
      <vt:lpstr>Depo-Provera</vt:lpstr>
      <vt:lpstr>DMPA</vt:lpstr>
      <vt:lpstr>DMPA</vt:lpstr>
      <vt:lpstr>Combined Hormonal Contraceptives</vt:lpstr>
      <vt:lpstr>Combined Hormonal Contraceptives Estrogen+ Progestins</vt:lpstr>
      <vt:lpstr>Combined Hormonal contraception</vt:lpstr>
      <vt:lpstr>Alternate regimens for combined hormonal contraception</vt:lpstr>
      <vt:lpstr>Combined Hormonal Contraception: Contraindications</vt:lpstr>
      <vt:lpstr>Combined Hormonal Contraception: complications</vt:lpstr>
      <vt:lpstr>   Breakthrough bleeding</vt:lpstr>
      <vt:lpstr>Progesteron only pill</vt:lpstr>
      <vt:lpstr>Progesteron only pill</vt:lpstr>
      <vt:lpstr>Barrier Methods</vt:lpstr>
      <vt:lpstr>Male Condoms</vt:lpstr>
      <vt:lpstr>Female codom</vt:lpstr>
      <vt:lpstr>The Female Condom</vt:lpstr>
      <vt:lpstr>Vaginal DIAPRAGHM</vt:lpstr>
      <vt:lpstr>Vaginal DIAPRAGHM</vt:lpstr>
      <vt:lpstr>CERVICAL CAP</vt:lpstr>
      <vt:lpstr>CERVICAL CAP</vt:lpstr>
      <vt:lpstr>PowerPoint Presentation</vt:lpstr>
      <vt:lpstr>STERILIZATION</vt:lpstr>
      <vt:lpstr>LAPARASCOPIC STERILIZATION</vt:lpstr>
      <vt:lpstr>VASECTOMY</vt:lpstr>
      <vt:lpstr>WITHDRAWAL</vt:lpstr>
      <vt:lpstr>Billing method or safe period</vt:lpstr>
      <vt:lpstr>Postpartum contraception</vt:lpstr>
      <vt:lpstr> Emergency contraception From fertilization to implantation about 6-7 days </vt:lpstr>
      <vt:lpstr>Emergency or post coital contraception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Whitaker, Amy [BSD] - OBG</dc:creator>
  <cp:lastModifiedBy>Rabai </cp:lastModifiedBy>
  <cp:revision>816</cp:revision>
  <cp:lastPrinted>2012-04-18T23:44:54Z</cp:lastPrinted>
  <dcterms:created xsi:type="dcterms:W3CDTF">1601-01-01T00:00:00Z</dcterms:created>
  <dcterms:modified xsi:type="dcterms:W3CDTF">2021-02-12T00:08:41Z</dcterms:modified>
</cp:coreProperties>
</file>