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9" r:id="rId3"/>
    <p:sldId id="257" r:id="rId4"/>
    <p:sldId id="273" r:id="rId5"/>
    <p:sldId id="258" r:id="rId6"/>
    <p:sldId id="259" r:id="rId7"/>
    <p:sldId id="260" r:id="rId8"/>
    <p:sldId id="274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4632" autoAdjust="0"/>
    <p:restoredTop sz="94660"/>
  </p:normalViewPr>
  <p:slideViewPr>
    <p:cSldViewPr>
      <p:cViewPr varScale="1">
        <p:scale>
          <a:sx n="68" d="100"/>
          <a:sy n="68" d="100"/>
        </p:scale>
        <p:origin x="-18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09ECE-331C-42BA-9ED1-5B3CD8E8F2D7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7EC6-3FA2-4FCB-BB8B-43591E49A4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953648"/>
            <a:ext cx="72866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err="1" smtClean="0">
                <a:solidFill>
                  <a:srgbClr val="FF0000"/>
                </a:solidFill>
                <a:latin typeface="Aldhabi" pitchFamily="2" charset="-78"/>
                <a:cs typeface="Aldhabi" pitchFamily="2" charset="-78"/>
              </a:rPr>
              <a:t>Hypokalemia</a:t>
            </a:r>
            <a:endParaRPr lang="en-US" sz="9600" b="1" dirty="0" smtClean="0">
              <a:solidFill>
                <a:srgbClr val="FF0000"/>
              </a:solidFill>
              <a:latin typeface="Aldhabi" pitchFamily="2" charset="-78"/>
              <a:cs typeface="Aldhabi" pitchFamily="2" charset="-78"/>
            </a:endParaRPr>
          </a:p>
          <a:p>
            <a:pPr algn="ctr"/>
            <a:endParaRPr lang="en-US" sz="9600" b="1" dirty="0">
              <a:solidFill>
                <a:srgbClr val="FF0000"/>
              </a:solidFill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2066" y="5929330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Jazeel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Owayed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Rata’an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pic>
        <p:nvPicPr>
          <p:cNvPr id="5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5400" b="1" dirty="0" smtClean="0">
                <a:cs typeface="Arial" charset="0"/>
              </a:rPr>
              <a:t>Potassium metabolism</a:t>
            </a:r>
            <a:endParaRPr lang="ar-JO" sz="5400" b="1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28662" y="1957411"/>
            <a:ext cx="8229600" cy="4829175"/>
          </a:xfrm>
        </p:spPr>
        <p:txBody>
          <a:bodyPr/>
          <a:lstStyle/>
          <a:p>
            <a:pPr algn="l" rtl="0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Normal K levels: 3.5-5mEq/L</a:t>
            </a:r>
          </a:p>
          <a:p>
            <a:pPr algn="l" rtl="0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Most of the body K (98%) is intracellular</a:t>
            </a:r>
          </a:p>
          <a:p>
            <a:pPr algn="l" rtl="0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Most of the excretion of the K occurs through the kidneys 80% the reminder occurs via the GI tract . </a:t>
            </a:r>
            <a:r>
              <a:rPr lang="en-US" dirty="0" err="1" smtClean="0"/>
              <a:t>Aldosterone</a:t>
            </a:r>
            <a:r>
              <a:rPr lang="en-US" dirty="0" smtClean="0"/>
              <a:t> !</a:t>
            </a:r>
            <a:endParaRPr lang="ar-JO" dirty="0" smtClean="0"/>
          </a:p>
        </p:txBody>
      </p:sp>
      <p:pic>
        <p:nvPicPr>
          <p:cNvPr id="2050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00034" y="-2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Hypokalemia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causes</a:t>
            </a:r>
          </a:p>
        </p:txBody>
      </p:sp>
      <p:sp>
        <p:nvSpPr>
          <p:cNvPr id="11" name="Oval 10"/>
          <p:cNvSpPr/>
          <p:nvPr/>
        </p:nvSpPr>
        <p:spPr>
          <a:xfrm>
            <a:off x="1357290" y="1643050"/>
            <a:ext cx="1928826" cy="164307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GI losses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000760" y="1643050"/>
            <a:ext cx="1928826" cy="164307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Renal losses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8662" y="3571876"/>
            <a:ext cx="2714612" cy="32861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Vomiting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err="1" smtClean="0"/>
              <a:t>Nasogastric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drainge</a:t>
            </a: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Metabolic alkalosis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Diarrhea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Intestinal fistula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Decrease K absorption </a:t>
            </a:r>
          </a:p>
          <a:p>
            <a:pPr>
              <a:buFont typeface="Arial" pitchFamily="34" charset="0"/>
              <a:buChar char="•"/>
            </a:pPr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5715040" y="3571900"/>
            <a:ext cx="2714612" cy="32861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86446" y="3857628"/>
            <a:ext cx="2571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Renal tubular or </a:t>
            </a:r>
            <a:r>
              <a:rPr lang="en-US" b="1" dirty="0" err="1" smtClean="0">
                <a:solidFill>
                  <a:schemeClr val="bg1"/>
                </a:solidFill>
              </a:rPr>
              <a:t>parenchymal</a:t>
            </a:r>
            <a:r>
              <a:rPr lang="en-US" b="1" dirty="0" smtClean="0">
                <a:solidFill>
                  <a:schemeClr val="bg1"/>
                </a:solidFill>
              </a:rPr>
              <a:t> disease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1ry and 2ry </a:t>
            </a:r>
            <a:r>
              <a:rPr lang="en-US" b="1" dirty="0" err="1" smtClean="0">
                <a:solidFill>
                  <a:schemeClr val="bg1"/>
                </a:solidFill>
              </a:rPr>
              <a:t>hyperaldosteronism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Excessive </a:t>
            </a:r>
            <a:r>
              <a:rPr lang="en-US" b="1" dirty="0" err="1" smtClean="0">
                <a:solidFill>
                  <a:schemeClr val="bg1"/>
                </a:solidFill>
              </a:rPr>
              <a:t>glucocorticoids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Mg deficiency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Bartter syndrome!!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00034" y="-2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Hypokalemia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causes</a:t>
            </a:r>
          </a:p>
        </p:txBody>
      </p:sp>
      <p:sp>
        <p:nvSpPr>
          <p:cNvPr id="18" name="Oval 17"/>
          <p:cNvSpPr/>
          <p:nvPr/>
        </p:nvSpPr>
        <p:spPr>
          <a:xfrm>
            <a:off x="1142976" y="1785926"/>
            <a:ext cx="1928826" cy="164307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Other causes</a:t>
            </a:r>
            <a:endParaRPr lang="en-US" sz="2400" b="1" dirty="0"/>
          </a:p>
        </p:txBody>
      </p:sp>
      <p:sp>
        <p:nvSpPr>
          <p:cNvPr id="19" name="Oval 18"/>
          <p:cNvSpPr/>
          <p:nvPr/>
        </p:nvSpPr>
        <p:spPr>
          <a:xfrm>
            <a:off x="5500694" y="1785926"/>
            <a:ext cx="2000264" cy="164307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Medication </a:t>
            </a:r>
            <a:endParaRPr lang="en-US" sz="2000" b="1" dirty="0"/>
          </a:p>
        </p:txBody>
      </p:sp>
      <p:sp>
        <p:nvSpPr>
          <p:cNvPr id="21" name="Rectangle 20"/>
          <p:cNvSpPr/>
          <p:nvPr/>
        </p:nvSpPr>
        <p:spPr>
          <a:xfrm>
            <a:off x="714348" y="3571876"/>
            <a:ext cx="2928958" cy="32861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5143504" y="3571900"/>
            <a:ext cx="2928958" cy="32861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71538" y="3906758"/>
            <a:ext cx="26432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Insufficient dietary intake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Profuse sweating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Lab error!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6380" y="3857628"/>
            <a:ext cx="27146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Laxatives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Diuretics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Insulin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Antibiotic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epinephrine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8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cs typeface="Times New Roman" pitchFamily="18" charset="0"/>
              </a:rPr>
              <a:t>Clinical features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32" y="1600200"/>
            <a:ext cx="8229600" cy="4525963"/>
          </a:xfrm>
        </p:spPr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Arrhythmia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Muscular weakness fatigue ,paralysis and muscle cramps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Decrease deep tendon reflexes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Paralytic </a:t>
            </a:r>
            <a:r>
              <a:rPr lang="en-US" dirty="0" err="1" smtClean="0"/>
              <a:t>ileus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err="1" smtClean="0"/>
              <a:t>Polyuria</a:t>
            </a:r>
            <a:r>
              <a:rPr lang="en-US" dirty="0" smtClean="0"/>
              <a:t> , </a:t>
            </a:r>
            <a:r>
              <a:rPr lang="en-US" dirty="0" err="1" smtClean="0"/>
              <a:t>polydypsia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err="1" smtClean="0"/>
              <a:t>Nausea,vomiting</a:t>
            </a:r>
            <a:r>
              <a:rPr lang="en-US" dirty="0" smtClean="0"/>
              <a:t>  </a:t>
            </a:r>
          </a:p>
          <a:p>
            <a:pPr rtl="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dirty="0" smtClean="0"/>
          </a:p>
        </p:txBody>
      </p:sp>
      <p:pic>
        <p:nvPicPr>
          <p:cNvPr id="6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  <p:pic>
        <p:nvPicPr>
          <p:cNvPr id="1026" name="Picture 2" descr="C:\Users\Dr.jazil\Desktop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2143116"/>
            <a:ext cx="7572428" cy="331637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42976" y="1006602"/>
            <a:ext cx="550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ECG finding </a:t>
            </a:r>
            <a:endParaRPr lang="en-US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28612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cs typeface="Times New Roman" pitchFamily="18" charset="0"/>
              </a:rPr>
              <a:t>Treatment</a:t>
            </a:r>
            <a:r>
              <a:rPr lang="en-US" sz="60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/>
            </a:r>
            <a:br>
              <a:rPr lang="en-US" sz="60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</a:br>
            <a:endParaRPr lang="en-US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28662" y="1671660"/>
            <a:ext cx="8229600" cy="50434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underlying cause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lang="en-US" sz="3200" baseline="0" dirty="0" smtClean="0"/>
              <a:t>Discontinue any medication that can aggravate </a:t>
            </a:r>
            <a:r>
              <a:rPr lang="en-US" sz="3200" baseline="0" dirty="0" err="1" smtClean="0"/>
              <a:t>hypokalemia</a:t>
            </a:r>
            <a:endParaRPr lang="en-US" sz="32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Oral KCL is the preferred</a:t>
            </a:r>
            <a:r>
              <a:rPr lang="en-US" sz="3200" dirty="0" smtClean="0"/>
              <a:t>( safest)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(10 </a:t>
            </a:r>
            <a:r>
              <a:rPr lang="en-US" sz="3200" dirty="0" err="1" smtClean="0">
                <a:solidFill>
                  <a:srgbClr val="FF0000"/>
                </a:solidFill>
              </a:rPr>
              <a:t>mEq</a:t>
            </a:r>
            <a:r>
              <a:rPr lang="en-US" sz="3200" dirty="0" smtClean="0">
                <a:solidFill>
                  <a:srgbClr val="FF0000"/>
                </a:solidFill>
              </a:rPr>
              <a:t> of KCL increases K levels by 0.1 </a:t>
            </a:r>
            <a:r>
              <a:rPr lang="en-US" sz="3200" dirty="0" err="1" smtClean="0">
                <a:solidFill>
                  <a:srgbClr val="FF0000"/>
                </a:solidFill>
              </a:rPr>
              <a:t>mEq</a:t>
            </a:r>
            <a:r>
              <a:rPr lang="en-US" sz="3200" dirty="0" smtClean="0">
                <a:solidFill>
                  <a:srgbClr val="FF0000"/>
                </a:solidFill>
              </a:rPr>
              <a:t>/l)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(it comes in slow-acting and fast-acting forms)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endParaRPr lang="en-US" sz="3200" dirty="0" smtClean="0"/>
          </a:p>
        </p:txBody>
      </p:sp>
      <p:pic>
        <p:nvPicPr>
          <p:cNvPr id="9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28612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cs typeface="Times New Roman" pitchFamily="18" charset="0"/>
              </a:rPr>
              <a:t>Treatment</a:t>
            </a:r>
            <a:r>
              <a:rPr lang="en-US" sz="60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/>
            </a:r>
            <a:br>
              <a:rPr lang="en-US" sz="60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</a:br>
            <a:endParaRPr lang="en-US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28662" y="1671660"/>
            <a:ext cx="8229600" cy="50434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 KCL can be given if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hypokalemia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sever(</a:t>
            </a:r>
            <a:r>
              <a:rPr kumimoji="0" lang="ar-SA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lang="en-US" sz="3200" dirty="0" smtClean="0"/>
              <a:t>2.5) or if the Pt has arrhythmias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Give slowly to avoid </a:t>
            </a:r>
            <a:r>
              <a:rPr lang="en-US" sz="3200" dirty="0" err="1" smtClean="0">
                <a:solidFill>
                  <a:srgbClr val="FF0000"/>
                </a:solidFill>
              </a:rPr>
              <a:t>hyperkalemia</a:t>
            </a:r>
            <a:endParaRPr lang="en-US" sz="32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Monitor K concentration and cardiac rhythm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Infusion pearls: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Max infusion rate of 10mEq/hr in peripheral 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Max infusion rate of 20mEq/hr in </a:t>
            </a:r>
            <a:r>
              <a:rPr lang="en-US" sz="3200" dirty="0" err="1" smtClean="0">
                <a:solidFill>
                  <a:srgbClr val="FF0000"/>
                </a:solidFill>
              </a:rPr>
              <a:t>centarl</a:t>
            </a:r>
            <a:r>
              <a:rPr lang="en-US" sz="3200" dirty="0" smtClean="0">
                <a:solidFill>
                  <a:srgbClr val="FF0000"/>
                </a:solidFill>
              </a:rPr>
              <a:t> 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May add 1% </a:t>
            </a:r>
            <a:r>
              <a:rPr lang="en-US" sz="3200" dirty="0" err="1" smtClean="0">
                <a:solidFill>
                  <a:srgbClr val="FF0000"/>
                </a:solidFill>
              </a:rPr>
              <a:t>lidocaine</a:t>
            </a:r>
            <a:r>
              <a:rPr lang="en-US" sz="3200" dirty="0" smtClean="0">
                <a:solidFill>
                  <a:srgbClr val="FF0000"/>
                </a:solidFill>
              </a:rPr>
              <a:t> to bag to decrease pain </a:t>
            </a:r>
          </a:p>
        </p:txBody>
      </p:sp>
      <p:pic>
        <p:nvPicPr>
          <p:cNvPr id="9" name="Picture 2" descr="C:\Users\Dr.jazil\Desktop\145767915ec32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000388" y="3000388"/>
            <a:ext cx="6858000" cy="85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1754" y="2689251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9600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Thank you </a:t>
            </a:r>
            <a:endParaRPr lang="en-US" sz="9600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221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Potassium metabolism</vt:lpstr>
      <vt:lpstr>Slide 3</vt:lpstr>
      <vt:lpstr>Slide 4</vt:lpstr>
      <vt:lpstr>Clinical features</vt:lpstr>
      <vt:lpstr>Slide 6</vt:lpstr>
      <vt:lpstr>Treatment </vt:lpstr>
      <vt:lpstr>Treatment </vt:lpstr>
      <vt:lpstr>Slide 9</vt:lpstr>
    </vt:vector>
  </TitlesOfParts>
  <Company>SCM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Congenital heart disease</dc:title>
  <dc:creator>Dr.jazil</dc:creator>
  <cp:lastModifiedBy>Dr.jazil</cp:lastModifiedBy>
  <cp:revision>16</cp:revision>
  <dcterms:created xsi:type="dcterms:W3CDTF">2017-12-02T07:11:55Z</dcterms:created>
  <dcterms:modified xsi:type="dcterms:W3CDTF">2018-11-15T04:21:30Z</dcterms:modified>
</cp:coreProperties>
</file>