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Lst>
  <p:sldSz cx="12192000" cy="6858000"/>
  <p:notesSz cx="12192000" cy="6858000"/>
  <p:embeddedFontLst>
    <p:embeddedFont>
      <p:font typeface="Arial Black" panose="020B0604020202020204" pitchFamily="34" charset="0"/>
      <p:regular r:id="rId161"/>
    </p:embeddedFont>
    <p:embeddedFont>
      <p:font typeface="Candara" panose="020E0502030303020204" pitchFamily="34" charset="0"/>
      <p:regular r:id="rId162"/>
      <p:bold r:id="rId163"/>
      <p:italic r:id="rId164"/>
      <p:boldItalic r:id="rId165"/>
    </p:embeddedFont>
    <p:embeddedFont>
      <p:font typeface="Helvetica Neue" panose="020B0604020202020204" pitchFamily="34" charset="0"/>
      <p:regular r:id="rId166"/>
      <p:bold r:id="rId167"/>
      <p:italic r:id="rId168"/>
      <p:boldItalic r:id="rId169"/>
    </p:embeddedFont>
    <p:embeddedFont>
      <p:font typeface="Roboto" panose="02000000000000000000" pitchFamily="2" charset="0"/>
      <p:regular r:id="rId170"/>
      <p:bold r:id="rId171"/>
      <p:italic r:id="rId172"/>
      <p:boldItalic r:id="rId1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7" roundtripDataSignature="AMtx7mhsuDAg/gJ419WZFaUmt0o899TZ/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38" Type="http://schemas.openxmlformats.org/officeDocument/2006/relationships/slide" Target="slides/slide137.xml" /><Relationship Id="rId154" Type="http://schemas.openxmlformats.org/officeDocument/2006/relationships/slide" Target="slides/slide153.xml" /><Relationship Id="rId159" Type="http://schemas.openxmlformats.org/officeDocument/2006/relationships/slide" Target="slides/slide158.xml" /><Relationship Id="rId170" Type="http://schemas.openxmlformats.org/officeDocument/2006/relationships/font" Target="fonts/font10.fntdata"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28" Type="http://schemas.openxmlformats.org/officeDocument/2006/relationships/slide" Target="slides/slide127.xml" /><Relationship Id="rId144" Type="http://schemas.openxmlformats.org/officeDocument/2006/relationships/slide" Target="slides/slide143.xml" /><Relationship Id="rId149" Type="http://schemas.openxmlformats.org/officeDocument/2006/relationships/slide" Target="slides/slide148.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160" Type="http://schemas.openxmlformats.org/officeDocument/2006/relationships/notesMaster" Target="notesMasters/notesMaster1.xml" /><Relationship Id="rId165" Type="http://schemas.openxmlformats.org/officeDocument/2006/relationships/font" Target="fonts/font5.fntdata" /><Relationship Id="rId181" Type="http://schemas.openxmlformats.org/officeDocument/2006/relationships/tableStyles" Target="tableStyles.xml" /><Relationship Id="rId22" Type="http://schemas.openxmlformats.org/officeDocument/2006/relationships/slide" Target="slides/slide21.xml" /><Relationship Id="rId27" Type="http://schemas.openxmlformats.org/officeDocument/2006/relationships/slide" Target="slides/slide26.xml" /><Relationship Id="rId43" Type="http://schemas.openxmlformats.org/officeDocument/2006/relationships/slide" Target="slides/slide42.xml" /><Relationship Id="rId48" Type="http://schemas.openxmlformats.org/officeDocument/2006/relationships/slide" Target="slides/slide47.xml" /><Relationship Id="rId64" Type="http://schemas.openxmlformats.org/officeDocument/2006/relationships/slide" Target="slides/slide63.xml" /><Relationship Id="rId69" Type="http://schemas.openxmlformats.org/officeDocument/2006/relationships/slide" Target="slides/slide68.xml" /><Relationship Id="rId113" Type="http://schemas.openxmlformats.org/officeDocument/2006/relationships/slide" Target="slides/slide112.xml" /><Relationship Id="rId118" Type="http://schemas.openxmlformats.org/officeDocument/2006/relationships/slide" Target="slides/slide117.xml" /><Relationship Id="rId134" Type="http://schemas.openxmlformats.org/officeDocument/2006/relationships/slide" Target="slides/slide133.xml" /><Relationship Id="rId139" Type="http://schemas.openxmlformats.org/officeDocument/2006/relationships/slide" Target="slides/slide138.xml" /><Relationship Id="rId80" Type="http://schemas.openxmlformats.org/officeDocument/2006/relationships/slide" Target="slides/slide79.xml" /><Relationship Id="rId85" Type="http://schemas.openxmlformats.org/officeDocument/2006/relationships/slide" Target="slides/slide84.xml" /><Relationship Id="rId150" Type="http://schemas.openxmlformats.org/officeDocument/2006/relationships/slide" Target="slides/slide149.xml" /><Relationship Id="rId155" Type="http://schemas.openxmlformats.org/officeDocument/2006/relationships/slide" Target="slides/slide154.xml" /><Relationship Id="rId171" Type="http://schemas.openxmlformats.org/officeDocument/2006/relationships/font" Target="fonts/font11.fntdata" /><Relationship Id="rId12" Type="http://schemas.openxmlformats.org/officeDocument/2006/relationships/slide" Target="slides/slide11.xml" /><Relationship Id="rId17" Type="http://schemas.openxmlformats.org/officeDocument/2006/relationships/slide" Target="slides/slide16.xml" /><Relationship Id="rId33" Type="http://schemas.openxmlformats.org/officeDocument/2006/relationships/slide" Target="slides/slide32.xml" /><Relationship Id="rId38" Type="http://schemas.openxmlformats.org/officeDocument/2006/relationships/slide" Target="slides/slide37.xml" /><Relationship Id="rId59" Type="http://schemas.openxmlformats.org/officeDocument/2006/relationships/slide" Target="slides/slide58.xml" /><Relationship Id="rId103" Type="http://schemas.openxmlformats.org/officeDocument/2006/relationships/slide" Target="slides/slide102.xml" /><Relationship Id="rId108" Type="http://schemas.openxmlformats.org/officeDocument/2006/relationships/slide" Target="slides/slide107.xml" /><Relationship Id="rId124" Type="http://schemas.openxmlformats.org/officeDocument/2006/relationships/slide" Target="slides/slide123.xml" /><Relationship Id="rId129" Type="http://schemas.openxmlformats.org/officeDocument/2006/relationships/slide" Target="slides/slide128.xml" /><Relationship Id="rId54" Type="http://schemas.openxmlformats.org/officeDocument/2006/relationships/slide" Target="slides/slide53.xml" /><Relationship Id="rId70" Type="http://schemas.openxmlformats.org/officeDocument/2006/relationships/slide" Target="slides/slide69.xml" /><Relationship Id="rId75" Type="http://schemas.openxmlformats.org/officeDocument/2006/relationships/slide" Target="slides/slide74.xml" /><Relationship Id="rId91" Type="http://schemas.openxmlformats.org/officeDocument/2006/relationships/slide" Target="slides/slide90.xml" /><Relationship Id="rId96" Type="http://schemas.openxmlformats.org/officeDocument/2006/relationships/slide" Target="slides/slide95.xml" /><Relationship Id="rId140" Type="http://schemas.openxmlformats.org/officeDocument/2006/relationships/slide" Target="slides/slide139.xml" /><Relationship Id="rId145" Type="http://schemas.openxmlformats.org/officeDocument/2006/relationships/slide" Target="slides/slide144.xml" /><Relationship Id="rId161" Type="http://schemas.openxmlformats.org/officeDocument/2006/relationships/font" Target="fonts/font1.fntdata" /><Relationship Id="rId166" Type="http://schemas.openxmlformats.org/officeDocument/2006/relationships/font" Target="fonts/font6.fntdata" /><Relationship Id="rId1" Type="http://schemas.openxmlformats.org/officeDocument/2006/relationships/slideMaster" Target="slideMasters/slideMaster1.xml" /><Relationship Id="rId6" Type="http://schemas.openxmlformats.org/officeDocument/2006/relationships/slide" Target="slides/slide5.xml" /><Relationship Id="rId23" Type="http://schemas.openxmlformats.org/officeDocument/2006/relationships/slide" Target="slides/slide22.xml" /><Relationship Id="rId28" Type="http://schemas.openxmlformats.org/officeDocument/2006/relationships/slide" Target="slides/slide27.xml" /><Relationship Id="rId49" Type="http://schemas.openxmlformats.org/officeDocument/2006/relationships/slide" Target="slides/slide48.xml" /><Relationship Id="rId114" Type="http://schemas.openxmlformats.org/officeDocument/2006/relationships/slide" Target="slides/slide113.xml" /><Relationship Id="rId119" Type="http://schemas.openxmlformats.org/officeDocument/2006/relationships/slide" Target="slides/slide118.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30" Type="http://schemas.openxmlformats.org/officeDocument/2006/relationships/slide" Target="slides/slide129.xml" /><Relationship Id="rId135" Type="http://schemas.openxmlformats.org/officeDocument/2006/relationships/slide" Target="slides/slide134.xml" /><Relationship Id="rId143" Type="http://schemas.openxmlformats.org/officeDocument/2006/relationships/slide" Target="slides/slide142.xml" /><Relationship Id="rId148" Type="http://schemas.openxmlformats.org/officeDocument/2006/relationships/slide" Target="slides/slide147.xml" /><Relationship Id="rId151" Type="http://schemas.openxmlformats.org/officeDocument/2006/relationships/slide" Target="slides/slide150.xml" /><Relationship Id="rId156" Type="http://schemas.openxmlformats.org/officeDocument/2006/relationships/slide" Target="slides/slide155.xml" /><Relationship Id="rId164" Type="http://schemas.openxmlformats.org/officeDocument/2006/relationships/font" Target="fonts/font4.fntdata" /><Relationship Id="rId169" Type="http://schemas.openxmlformats.org/officeDocument/2006/relationships/font" Target="fonts/font9.fntdata" /><Relationship Id="rId177" Type="http://customschemas.google.com/relationships/presentationmetadata" Target="metadata" /><Relationship Id="rId4" Type="http://schemas.openxmlformats.org/officeDocument/2006/relationships/slide" Target="slides/slide3.xml" /><Relationship Id="rId9" Type="http://schemas.openxmlformats.org/officeDocument/2006/relationships/slide" Target="slides/slide8.xml" /><Relationship Id="rId172" Type="http://schemas.openxmlformats.org/officeDocument/2006/relationships/font" Target="fonts/font12.fntdata" /><Relationship Id="rId180" Type="http://schemas.openxmlformats.org/officeDocument/2006/relationships/theme" Target="theme/theme1.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141" Type="http://schemas.openxmlformats.org/officeDocument/2006/relationships/slide" Target="slides/slide140.xml" /><Relationship Id="rId146" Type="http://schemas.openxmlformats.org/officeDocument/2006/relationships/slide" Target="slides/slide145.xml" /><Relationship Id="rId167" Type="http://schemas.openxmlformats.org/officeDocument/2006/relationships/font" Target="fonts/font7.fntdata"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162" Type="http://schemas.openxmlformats.org/officeDocument/2006/relationships/font" Target="fonts/font2.fntdata"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157" Type="http://schemas.openxmlformats.org/officeDocument/2006/relationships/slide" Target="slides/slide156.xml" /><Relationship Id="rId178" Type="http://schemas.openxmlformats.org/officeDocument/2006/relationships/presProps" Target="presProps.xml" /><Relationship Id="rId61" Type="http://schemas.openxmlformats.org/officeDocument/2006/relationships/slide" Target="slides/slide60.xml" /><Relationship Id="rId82" Type="http://schemas.openxmlformats.org/officeDocument/2006/relationships/slide" Target="slides/slide81.xml" /><Relationship Id="rId152" Type="http://schemas.openxmlformats.org/officeDocument/2006/relationships/slide" Target="slides/slide151.xml" /><Relationship Id="rId173" Type="http://schemas.openxmlformats.org/officeDocument/2006/relationships/font" Target="fonts/font13.fntdata" /><Relationship Id="rId19" Type="http://schemas.openxmlformats.org/officeDocument/2006/relationships/slide" Target="slides/slide18.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168" Type="http://schemas.openxmlformats.org/officeDocument/2006/relationships/font" Target="fonts/font8.fntdata"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163" Type="http://schemas.openxmlformats.org/officeDocument/2006/relationships/font" Target="fonts/font3.fntdata" /><Relationship Id="rId3" Type="http://schemas.openxmlformats.org/officeDocument/2006/relationships/slide" Target="slides/slide2.xml" /><Relationship Id="rId25" Type="http://schemas.openxmlformats.org/officeDocument/2006/relationships/slide" Target="slides/slide24.xml" /><Relationship Id="rId46" Type="http://schemas.openxmlformats.org/officeDocument/2006/relationships/slide" Target="slides/slide45.xml" /><Relationship Id="rId67" Type="http://schemas.openxmlformats.org/officeDocument/2006/relationships/slide" Target="slides/slide66.xml" /><Relationship Id="rId116" Type="http://schemas.openxmlformats.org/officeDocument/2006/relationships/slide" Target="slides/slide115.xml" /><Relationship Id="rId137" Type="http://schemas.openxmlformats.org/officeDocument/2006/relationships/slide" Target="slides/slide136.xml" /><Relationship Id="rId158" Type="http://schemas.openxmlformats.org/officeDocument/2006/relationships/slide" Target="slides/slide157.xml" /><Relationship Id="rId20" Type="http://schemas.openxmlformats.org/officeDocument/2006/relationships/slide" Target="slides/slide19.xml" /><Relationship Id="rId41" Type="http://schemas.openxmlformats.org/officeDocument/2006/relationships/slide" Target="slides/slide40.xml" /><Relationship Id="rId62" Type="http://schemas.openxmlformats.org/officeDocument/2006/relationships/slide" Target="slides/slide61.xml" /><Relationship Id="rId83" Type="http://schemas.openxmlformats.org/officeDocument/2006/relationships/slide" Target="slides/slide82.xml" /><Relationship Id="rId88" Type="http://schemas.openxmlformats.org/officeDocument/2006/relationships/slide" Target="slides/slide87.xml" /><Relationship Id="rId111" Type="http://schemas.openxmlformats.org/officeDocument/2006/relationships/slide" Target="slides/slide110.xml" /><Relationship Id="rId132" Type="http://schemas.openxmlformats.org/officeDocument/2006/relationships/slide" Target="slides/slide131.xml" /><Relationship Id="rId153" Type="http://schemas.openxmlformats.org/officeDocument/2006/relationships/slide" Target="slides/slide152.xml" /><Relationship Id="rId179" Type="http://schemas.openxmlformats.org/officeDocument/2006/relationships/viewProps" Target="viewProps.xml" /><Relationship Id="rId15" Type="http://schemas.openxmlformats.org/officeDocument/2006/relationships/slide" Target="slides/slide14.xml" /><Relationship Id="rId36" Type="http://schemas.openxmlformats.org/officeDocument/2006/relationships/slide" Target="slides/slide35.xml" /><Relationship Id="rId57" Type="http://schemas.openxmlformats.org/officeDocument/2006/relationships/slide" Target="slides/slide56.xml" /><Relationship Id="rId106" Type="http://schemas.openxmlformats.org/officeDocument/2006/relationships/slide" Target="slides/slide105.xml" /><Relationship Id="rId127" Type="http://schemas.openxmlformats.org/officeDocument/2006/relationships/slide" Target="slides/slide126.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 /><Relationship Id="rId1" Type="http://schemas.openxmlformats.org/officeDocument/2006/relationships/notesMaster" Target="../notesMasters/notesMaster1.xml" /></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 /><Relationship Id="rId1" Type="http://schemas.openxmlformats.org/officeDocument/2006/relationships/notesMaster" Target="../notesMasters/notesMaster1.xml" /></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 /><Relationship Id="rId1" Type="http://schemas.openxmlformats.org/officeDocument/2006/relationships/notesMaster" Target="../notesMasters/notesMaster1.xml" /></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 /><Relationship Id="rId1" Type="http://schemas.openxmlformats.org/officeDocument/2006/relationships/notesMaster" Target="../notesMasters/notesMaster1.xml" /></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 /><Relationship Id="rId1" Type="http://schemas.openxmlformats.org/officeDocument/2006/relationships/notesMaster" Target="../notesMasters/notesMaster1.xml" /></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 /><Relationship Id="rId1" Type="http://schemas.openxmlformats.org/officeDocument/2006/relationships/notesMaster" Target="../notesMasters/notesMaster1.xml" /></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 /><Relationship Id="rId1" Type="http://schemas.openxmlformats.org/officeDocument/2006/relationships/notesMaster" Target="../notesMasters/notesMaster1.xml" /></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 /><Relationship Id="rId1" Type="http://schemas.openxmlformats.org/officeDocument/2006/relationships/notesMaster" Target="../notesMasters/notesMaster1.xml" /></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 /><Relationship Id="rId1" Type="http://schemas.openxmlformats.org/officeDocument/2006/relationships/notesMaster" Target="../notesMasters/notesMaster1.xml" /></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 /><Relationship Id="rId1" Type="http://schemas.openxmlformats.org/officeDocument/2006/relationships/notesMaster" Target="../notesMasters/notesMaster1.xml" /></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 /><Relationship Id="rId1" Type="http://schemas.openxmlformats.org/officeDocument/2006/relationships/notesMaster" Target="../notesMasters/notesMaster1.xml" /></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 /><Relationship Id="rId1" Type="http://schemas.openxmlformats.org/officeDocument/2006/relationships/notesMaster" Target="../notesMasters/notesMaster1.xml" /></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 /><Relationship Id="rId1" Type="http://schemas.openxmlformats.org/officeDocument/2006/relationships/notesMaster" Target="../notesMasters/notesMaster1.xml" /></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 /><Relationship Id="rId1" Type="http://schemas.openxmlformats.org/officeDocument/2006/relationships/notesMaster" Target="../notesMasters/notesMaster1.xml" /></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 /><Relationship Id="rId1" Type="http://schemas.openxmlformats.org/officeDocument/2006/relationships/notesMaster" Target="../notesMasters/notesMaster1.xml" /></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 /><Relationship Id="rId1" Type="http://schemas.openxmlformats.org/officeDocument/2006/relationships/notesMaster" Target="../notesMasters/notesMaster1.xml" /></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 /><Relationship Id="rId1" Type="http://schemas.openxmlformats.org/officeDocument/2006/relationships/notesMaster" Target="../notesMasters/notesMaster1.xml" /></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 /><Relationship Id="rId1" Type="http://schemas.openxmlformats.org/officeDocument/2006/relationships/notesMaster" Target="../notesMasters/notesMaster1.xml" /></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 /><Relationship Id="rId1" Type="http://schemas.openxmlformats.org/officeDocument/2006/relationships/notesMaster" Target="../notesMasters/notesMaster1.xml" /></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 /><Relationship Id="rId1" Type="http://schemas.openxmlformats.org/officeDocument/2006/relationships/notesMaster" Target="../notesMasters/notesMaster1.xml" /></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 /><Relationship Id="rId1" Type="http://schemas.openxmlformats.org/officeDocument/2006/relationships/notesMaster" Target="../notesMasters/notesMaster1.xml" /></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 /><Relationship Id="rId1" Type="http://schemas.openxmlformats.org/officeDocument/2006/relationships/notesMaster" Target="../notesMasters/notesMaster1.xml" /></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 /><Relationship Id="rId1" Type="http://schemas.openxmlformats.org/officeDocument/2006/relationships/notesMaster" Target="../notesMasters/notesMaster1.xml" /></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 /><Relationship Id="rId1" Type="http://schemas.openxmlformats.org/officeDocument/2006/relationships/notesMaster" Target="../notesMasters/notesMaster1.xml" /></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 /><Relationship Id="rId1" Type="http://schemas.openxmlformats.org/officeDocument/2006/relationships/notesMaster" Target="../notesMasters/notesMaster1.xml" /></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 /><Relationship Id="rId1" Type="http://schemas.openxmlformats.org/officeDocument/2006/relationships/notesMaster" Target="../notesMasters/notesMaster1.xml" /></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 /><Relationship Id="rId1" Type="http://schemas.openxmlformats.org/officeDocument/2006/relationships/notesMaster" Target="../notesMasters/notesMaster1.xml" /></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 /><Relationship Id="rId1" Type="http://schemas.openxmlformats.org/officeDocument/2006/relationships/notesMaster" Target="../notesMasters/notesMaster1.xml" /></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 /><Relationship Id="rId1" Type="http://schemas.openxmlformats.org/officeDocument/2006/relationships/notesMaster" Target="../notesMasters/notesMaster1.xml" /></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 /><Relationship Id="rId1" Type="http://schemas.openxmlformats.org/officeDocument/2006/relationships/notesMaster" Target="../notesMasters/notesMaster1.xml" /></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 /><Relationship Id="rId1" Type="http://schemas.openxmlformats.org/officeDocument/2006/relationships/notesMaster" Target="../notesMasters/notesMaster1.xml" /></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 /><Relationship Id="rId1" Type="http://schemas.openxmlformats.org/officeDocument/2006/relationships/notesMaster" Target="../notesMasters/notesMaster1.xml" /></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 /><Relationship Id="rId1" Type="http://schemas.openxmlformats.org/officeDocument/2006/relationships/notesMaster" Target="../notesMasters/notesMaster1.xml" /></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 /><Relationship Id="rId1" Type="http://schemas.openxmlformats.org/officeDocument/2006/relationships/notesMaster" Target="../notesMasters/notesMaster1.xml" /></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 /><Relationship Id="rId1" Type="http://schemas.openxmlformats.org/officeDocument/2006/relationships/notesMaster" Target="../notesMasters/notesMaster1.xml" /></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 /><Relationship Id="rId1" Type="http://schemas.openxmlformats.org/officeDocument/2006/relationships/notesMaster" Target="../notesMasters/notesMaster1.xml" /></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 /><Relationship Id="rId1" Type="http://schemas.openxmlformats.org/officeDocument/2006/relationships/notesMaster" Target="../notesMasters/notesMaster1.xml" /></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 /><Relationship Id="rId1" Type="http://schemas.openxmlformats.org/officeDocument/2006/relationships/notesMaster" Target="../notesMasters/notesMaster1.xml" /></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 /><Relationship Id="rId1" Type="http://schemas.openxmlformats.org/officeDocument/2006/relationships/notesMaster" Target="../notesMasters/notesMaster1.xml" /></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 /><Relationship Id="rId1" Type="http://schemas.openxmlformats.org/officeDocument/2006/relationships/notesMaster" Target="../notesMasters/notesMaster1.xml" /></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 /><Relationship Id="rId1" Type="http://schemas.openxmlformats.org/officeDocument/2006/relationships/notesMaster" Target="../notesMasters/notesMaster1.xml" /></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 /><Relationship Id="rId1" Type="http://schemas.openxmlformats.org/officeDocument/2006/relationships/notesMaster" Target="../notesMasters/notesMaster1.xml" /></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 /><Relationship Id="rId1" Type="http://schemas.openxmlformats.org/officeDocument/2006/relationships/notesMaster" Target="../notesMasters/notesMaster1.xml" /></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 /><Relationship Id="rId1" Type="http://schemas.openxmlformats.org/officeDocument/2006/relationships/notesMaster" Target="../notesMasters/notesMaster1.xml" /></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 /><Relationship Id="rId1" Type="http://schemas.openxmlformats.org/officeDocument/2006/relationships/notesMaster" Target="../notesMasters/notesMaster1.xml" /></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 /><Relationship Id="rId1" Type="http://schemas.openxmlformats.org/officeDocument/2006/relationships/notesMaster" Target="../notesMasters/notesMaster1.xml" /></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 /><Relationship Id="rId1" Type="http://schemas.openxmlformats.org/officeDocument/2006/relationships/notesMaster" Target="../notesMasters/notesMaster1.xml" /></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 /><Relationship Id="rId1" Type="http://schemas.openxmlformats.org/officeDocument/2006/relationships/notesMaster" Target="../notesMasters/notesMaster1.xml" /></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 /><Relationship Id="rId1" Type="http://schemas.openxmlformats.org/officeDocument/2006/relationships/notesMaster" Target="../notesMasters/notesMaster1.xml" /></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 /><Relationship Id="rId1" Type="http://schemas.openxmlformats.org/officeDocument/2006/relationships/notesMaster" Target="../notesMasters/notesMaster1.xml" /></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 /><Relationship Id="rId1" Type="http://schemas.openxmlformats.org/officeDocument/2006/relationships/notesMaster" Target="../notesMasters/notesMaster1.xml" /></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 /><Relationship Id="rId1" Type="http://schemas.openxmlformats.org/officeDocument/2006/relationships/notesMaster" Target="../notesMasters/notesMaster1.xml" /></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 /><Relationship Id="rId1" Type="http://schemas.openxmlformats.org/officeDocument/2006/relationships/notesMaster" Target="../notesMasters/notesMaster1.xml" /></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 /><Relationship Id="rId1" Type="http://schemas.openxmlformats.org/officeDocument/2006/relationships/notesMaster" Target="../notesMasters/notesMaster1.xml" /></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 /><Relationship Id="rId1" Type="http://schemas.openxmlformats.org/officeDocument/2006/relationships/notesMaster" Target="../notesMasters/notesMaster1.xml" /></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 /><Relationship Id="rId1" Type="http://schemas.openxmlformats.org/officeDocument/2006/relationships/notesMaster" Target="../notesMasters/notesMaster1.xml" /></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 /><Relationship Id="rId1" Type="http://schemas.openxmlformats.org/officeDocument/2006/relationships/notesMaster" Target="../notesMasters/notesMaster1.xml" /></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 /><Relationship Id="rId1" Type="http://schemas.openxmlformats.org/officeDocument/2006/relationships/notesMaster" Target="../notesMasters/notesMaster1.xml" /></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 /><Relationship Id="rId1" Type="http://schemas.openxmlformats.org/officeDocument/2006/relationships/notesMaster" Target="../notesMasters/notesMaster1.xml" /></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 /><Relationship Id="rId1" Type="http://schemas.openxmlformats.org/officeDocument/2006/relationships/notesMaster" Target="../notesMasters/notesMaster1.xml" /></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 /><Relationship Id="rId1" Type="http://schemas.openxmlformats.org/officeDocument/2006/relationships/notesMaster" Target="../notesMasters/notesMaster1.xml" /></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 /><Relationship Id="rId1" Type="http://schemas.openxmlformats.org/officeDocument/2006/relationships/notesMaster" Target="../notesMasters/notesMaster1.xml" /></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 /><Relationship Id="rId1" Type="http://schemas.openxmlformats.org/officeDocument/2006/relationships/notesMaster" Target="../notesMasters/notesMaster1.xml" /></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 /><Relationship Id="rId1" Type="http://schemas.openxmlformats.org/officeDocument/2006/relationships/notesMaster" Target="../notesMasters/notesMaster1.xml" /></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 /><Relationship Id="rId1" Type="http://schemas.openxmlformats.org/officeDocument/2006/relationships/notesMaster" Target="../notesMasters/notesMaster1.xml" /></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 /><Relationship Id="rId1" Type="http://schemas.openxmlformats.org/officeDocument/2006/relationships/notesMaster" Target="../notesMasters/notesMaster1.xml" /></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 /><Relationship Id="rId1" Type="http://schemas.openxmlformats.org/officeDocument/2006/relationships/notesMaster" Target="../notesMasters/notesMaster1.xml" /></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 /><Relationship Id="rId1" Type="http://schemas.openxmlformats.org/officeDocument/2006/relationships/notesMaster" Target="../notesMasters/notesMaster1.xml" /></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 /><Relationship Id="rId1" Type="http://schemas.openxmlformats.org/officeDocument/2006/relationships/notesMaster" Target="../notesMasters/notesMaster1.xml" /></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 /><Relationship Id="rId1" Type="http://schemas.openxmlformats.org/officeDocument/2006/relationships/notesMaster" Target="../notesMasters/notesMaster1.xml" /></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 /><Relationship Id="rId1" Type="http://schemas.openxmlformats.org/officeDocument/2006/relationships/notesMaster" Target="../notesMasters/notesMaster1.xml" /></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 /><Relationship Id="rId1" Type="http://schemas.openxmlformats.org/officeDocument/2006/relationships/notesMaster" Target="../notesMasters/notesMaster1.xml" /></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 /><Relationship Id="rId1" Type="http://schemas.openxmlformats.org/officeDocument/2006/relationships/notesMaster" Target="../notesMasters/notesMaster1.xml" /></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 /><Relationship Id="rId1" Type="http://schemas.openxmlformats.org/officeDocument/2006/relationships/notesMaster" Target="../notesMasters/notesMaster1.xml" /></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 /><Relationship Id="rId1" Type="http://schemas.openxmlformats.org/officeDocument/2006/relationships/notesMaster" Target="../notesMasters/notesMaster1.xml" /></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 name="Google Shape;41;p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10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8" name="Google Shape;1278;p10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10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9" name="Google Shape;1289;p10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10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0" name="Google Shape;1300;p10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10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8" name="Google Shape;1318;p10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10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4" name="Google Shape;1334;p10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10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1" name="Google Shape;1341;p10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10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6" name="Google Shape;1356;p10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10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8" name="Google Shape;1368;p10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10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8" name="Google Shape;1378;p10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10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2" name="Google Shape;1392;p10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11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5" name="Google Shape;1405;p11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11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6" name="Google Shape;1416;p11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1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7" name="Google Shape;1427;p11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11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2" name="Google Shape;1442;p11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11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5" name="Google Shape;1455;p11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11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8" name="Google Shape;1468;p11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p11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2" name="Google Shape;1482;p11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11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6" name="Google Shape;1496;p11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1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8" name="Google Shape;1508;p11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p11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1" name="Google Shape;1521;p11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1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12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3" name="Google Shape;1533;p12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p12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7" name="Google Shape;1547;p12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12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3" name="Google Shape;1563;p12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12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5" name="Google Shape;1575;p12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12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9" name="Google Shape;1589;p12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12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3" name="Google Shape;1603;p12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12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5" name="Google Shape;1615;p12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p12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9" name="Google Shape;1629;p12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p12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3" name="Google Shape;1643;p12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12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7" name="Google Shape;1657;p12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p13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0" name="Google Shape;1670;p13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13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2" name="Google Shape;1682;p13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1313908a279_1_2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7" name="Google Shape;1687;g1313908a279_1_29:notes"/>
          <p:cNvSpPr>
            <a:spLocks noGrp="1" noRot="1" noChangeAspect="1"/>
          </p:cNvSpPr>
          <p:nvPr>
            <p:ph type="sldImg" idx="2"/>
          </p:nvPr>
        </p:nvSpPr>
        <p:spPr>
          <a:xfrm>
            <a:off x="2032400" y="514350"/>
            <a:ext cx="81285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3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7" name="Google Shape;1717;p13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13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1" name="Google Shape;1731;p13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13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1" name="Google Shape;1781;p13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p13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1" name="Google Shape;1811;p13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p13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3" name="Google Shape;1833;p13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13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4" name="Google Shape;1844;p13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p13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5" name="Google Shape;1865;p13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1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p14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7" name="Google Shape;1887;p14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p14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0" name="Google Shape;1910;p14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p14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0" name="Google Shape;1930;p14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p14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2" name="Google Shape;1942;p14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Google Shape;1969;p14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0" name="Google Shape;1970;p14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p14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7" name="Google Shape;1987;p14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p14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4" name="Google Shape;2004;p14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p14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9" name="Google Shape;2029;p14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p14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0" name="Google Shape;2040;p14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p14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9" name="Google Shape;2059;p14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p15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1" name="Google Shape;2081;p15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4"/>
        <p:cNvGrpSpPr/>
        <p:nvPr/>
      </p:nvGrpSpPr>
      <p:grpSpPr>
        <a:xfrm>
          <a:off x="0" y="0"/>
          <a:ext cx="0" cy="0"/>
          <a:chOff x="0" y="0"/>
          <a:chExt cx="0" cy="0"/>
        </a:xfrm>
      </p:grpSpPr>
      <p:sp>
        <p:nvSpPr>
          <p:cNvPr id="2095" name="Google Shape;2095;p15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6" name="Google Shape;2096;p15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p15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2" name="Google Shape;2112;p15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p15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0" name="Google Shape;2120;p15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p15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7" name="Google Shape;2127;p15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p15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3" name="Google Shape;2143;p15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p15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2" name="Google Shape;2162;p15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p15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8" name="Google Shape;2178;p15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p15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3" name="Google Shape;2203;p15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1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1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 name="Google Shape;47;p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2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2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2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2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2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2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2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2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2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2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 name="Google Shape;54;p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3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p3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p3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3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3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p3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3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p3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p3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p3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p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p4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p4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0" name="Google Shape;550;p4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p4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p4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5" name="Google Shape;585;p4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6" name="Google Shape;596;p4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1" name="Google Shape;611;p4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4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5" name="Google Shape;625;p4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6" name="Google Shape;636;p4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5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p5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p5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p5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8" name="Google Shape;688;p5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5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0" name="Google Shape;700;p5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5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2" name="Google Shape;712;p5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3" name="Google Shape;723;p5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8" name="Google Shape;738;p5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4" name="Google Shape;754;p5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5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6" name="Google Shape;766;p5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6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9" name="Google Shape;779;p6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6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1" name="Google Shape;791;p6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6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8" name="Google Shape;808;p6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6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9" name="Google Shape;819;p6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6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9" name="Google Shape;829;p6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6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4" name="Google Shape;844;p6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6" name="Google Shape;856;p6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6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3" name="Google Shape;863;p6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6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6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6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0" name="Google Shape;890;p6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7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2" name="Google Shape;902;p7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7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5" name="Google Shape;915;p7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7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7" name="Google Shape;927;p7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7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3" name="Google Shape;943;p7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7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8" name="Google Shape;958;p7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7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1" name="Google Shape;971;p7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7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5" name="Google Shape;985;p7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7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7" name="Google Shape;997;p7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7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8" name="Google Shape;1008;p7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7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0" name="Google Shape;1020;p7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8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4" name="Google Shape;1034;p8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8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5" name="Google Shape;1045;p8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8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5" name="Google Shape;1055;p8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8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0" name="Google Shape;1070;p8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8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2" name="Google Shape;1082;p8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8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8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8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5" name="Google Shape;1105;p8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8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9" name="Google Shape;1119;p8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8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2" name="Google Shape;1132;p8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8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4" name="Google Shape;1144;p8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9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7" name="Google Shape;1157;p9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9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8" name="Google Shape;1168;p9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9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8" name="Google Shape;1178;p9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9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3" name="Google Shape;1193;p9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9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6" name="Google Shape;1206;p9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9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6" name="Google Shape;1216;p9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9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9" name="Google Shape;1229;p9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9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4" name="Google Shape;1244;p9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9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4" name="Google Shape;1254;p9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9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5" name="Google Shape;1265;p9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60"/>
          <p:cNvSpPr txBox="1">
            <a:spLocks noGrp="1"/>
          </p:cNvSpPr>
          <p:nvPr>
            <p:ph type="title"/>
          </p:nvPr>
        </p:nvSpPr>
        <p:spPr>
          <a:xfrm>
            <a:off x="9147175" y="-362965"/>
            <a:ext cx="838200" cy="69532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60"/>
          <p:cNvSpPr txBox="1">
            <a:spLocks noGrp="1"/>
          </p:cNvSpPr>
          <p:nvPr>
            <p:ph type="body" idx="1"/>
          </p:nvPr>
        </p:nvSpPr>
        <p:spPr>
          <a:xfrm>
            <a:off x="203098" y="1591566"/>
            <a:ext cx="5621020" cy="225425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400" b="1" i="0">
                <a:solidFill>
                  <a:schemeClr val="dk1"/>
                </a:solidFill>
                <a:latin typeface="Candara"/>
                <a:ea typeface="Candara"/>
                <a:cs typeface="Candara"/>
                <a:sym typeface="Candara"/>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 name="Google Shape;14;p160"/>
          <p:cNvSpPr txBox="1">
            <a:spLocks noGrp="1"/>
          </p:cNvSpPr>
          <p:nvPr>
            <p:ph type="ftr" idx="11"/>
          </p:nvPr>
        </p:nvSpPr>
        <p:spPr>
          <a:xfrm>
            <a:off x="4015740" y="6377940"/>
            <a:ext cx="377952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60"/>
          <p:cNvSpPr txBox="1">
            <a:spLocks noGrp="1"/>
          </p:cNvSpPr>
          <p:nvPr>
            <p:ph type="dt" idx="10"/>
          </p:nvPr>
        </p:nvSpPr>
        <p:spPr>
          <a:xfrm>
            <a:off x="590550" y="6377940"/>
            <a:ext cx="271653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60"/>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lvl1pPr marL="114300" marR="0" lvl="0" indent="0" algn="l">
              <a:lnSpc>
                <a:spcPct val="103333"/>
              </a:lnSpc>
              <a:spcBef>
                <a:spcPts val="0"/>
              </a:spcBef>
              <a:buNone/>
              <a:defRPr sz="1200" b="1" i="0" u="none" strike="noStrike" cap="none">
                <a:solidFill>
                  <a:srgbClr val="0033CC"/>
                </a:solidFill>
                <a:latin typeface="Calibri"/>
                <a:ea typeface="Calibri"/>
                <a:cs typeface="Calibri"/>
                <a:sym typeface="Calibri"/>
              </a:defRPr>
            </a:lvl1pPr>
            <a:lvl2pPr marL="114300" marR="0" lvl="1" indent="0" algn="l">
              <a:lnSpc>
                <a:spcPct val="103333"/>
              </a:lnSpc>
              <a:spcBef>
                <a:spcPts val="0"/>
              </a:spcBef>
              <a:buNone/>
              <a:defRPr sz="1200" b="1" i="0" u="none" strike="noStrike" cap="none">
                <a:solidFill>
                  <a:srgbClr val="0033CC"/>
                </a:solidFill>
                <a:latin typeface="Calibri"/>
                <a:ea typeface="Calibri"/>
                <a:cs typeface="Calibri"/>
                <a:sym typeface="Calibri"/>
              </a:defRPr>
            </a:lvl2pPr>
            <a:lvl3pPr marL="114300" marR="0" lvl="2" indent="0" algn="l">
              <a:lnSpc>
                <a:spcPct val="103333"/>
              </a:lnSpc>
              <a:spcBef>
                <a:spcPts val="0"/>
              </a:spcBef>
              <a:buNone/>
              <a:defRPr sz="1200" b="1" i="0" u="none" strike="noStrike" cap="none">
                <a:solidFill>
                  <a:srgbClr val="0033CC"/>
                </a:solidFill>
                <a:latin typeface="Calibri"/>
                <a:ea typeface="Calibri"/>
                <a:cs typeface="Calibri"/>
                <a:sym typeface="Calibri"/>
              </a:defRPr>
            </a:lvl3pPr>
            <a:lvl4pPr marL="114300" marR="0" lvl="3" indent="0" algn="l">
              <a:lnSpc>
                <a:spcPct val="103333"/>
              </a:lnSpc>
              <a:spcBef>
                <a:spcPts val="0"/>
              </a:spcBef>
              <a:buNone/>
              <a:defRPr sz="1200" b="1" i="0" u="none" strike="noStrike" cap="none">
                <a:solidFill>
                  <a:srgbClr val="0033CC"/>
                </a:solidFill>
                <a:latin typeface="Calibri"/>
                <a:ea typeface="Calibri"/>
                <a:cs typeface="Calibri"/>
                <a:sym typeface="Calibri"/>
              </a:defRPr>
            </a:lvl4pPr>
            <a:lvl5pPr marL="114300" marR="0" lvl="4" indent="0" algn="l">
              <a:lnSpc>
                <a:spcPct val="103333"/>
              </a:lnSpc>
              <a:spcBef>
                <a:spcPts val="0"/>
              </a:spcBef>
              <a:buNone/>
              <a:defRPr sz="1200" b="1" i="0" u="none" strike="noStrike" cap="none">
                <a:solidFill>
                  <a:srgbClr val="0033CC"/>
                </a:solidFill>
                <a:latin typeface="Calibri"/>
                <a:ea typeface="Calibri"/>
                <a:cs typeface="Calibri"/>
                <a:sym typeface="Calibri"/>
              </a:defRPr>
            </a:lvl5pPr>
            <a:lvl6pPr marL="114300" marR="0" lvl="5" indent="0" algn="l">
              <a:lnSpc>
                <a:spcPct val="103333"/>
              </a:lnSpc>
              <a:spcBef>
                <a:spcPts val="0"/>
              </a:spcBef>
              <a:buNone/>
              <a:defRPr sz="1200" b="1" i="0" u="none" strike="noStrike" cap="none">
                <a:solidFill>
                  <a:srgbClr val="0033CC"/>
                </a:solidFill>
                <a:latin typeface="Calibri"/>
                <a:ea typeface="Calibri"/>
                <a:cs typeface="Calibri"/>
                <a:sym typeface="Calibri"/>
              </a:defRPr>
            </a:lvl6pPr>
            <a:lvl7pPr marL="114300" marR="0" lvl="6" indent="0" algn="l">
              <a:lnSpc>
                <a:spcPct val="103333"/>
              </a:lnSpc>
              <a:spcBef>
                <a:spcPts val="0"/>
              </a:spcBef>
              <a:buNone/>
              <a:defRPr sz="1200" b="1" i="0" u="none" strike="noStrike" cap="none">
                <a:solidFill>
                  <a:srgbClr val="0033CC"/>
                </a:solidFill>
                <a:latin typeface="Calibri"/>
                <a:ea typeface="Calibri"/>
                <a:cs typeface="Calibri"/>
                <a:sym typeface="Calibri"/>
              </a:defRPr>
            </a:lvl7pPr>
            <a:lvl8pPr marL="114300" marR="0" lvl="7" indent="0" algn="l">
              <a:lnSpc>
                <a:spcPct val="103333"/>
              </a:lnSpc>
              <a:spcBef>
                <a:spcPts val="0"/>
              </a:spcBef>
              <a:buNone/>
              <a:defRPr sz="1200" b="1" i="0" u="none" strike="noStrike" cap="none">
                <a:solidFill>
                  <a:srgbClr val="0033CC"/>
                </a:solidFill>
                <a:latin typeface="Calibri"/>
                <a:ea typeface="Calibri"/>
                <a:cs typeface="Calibri"/>
                <a:sym typeface="Calibri"/>
              </a:defRPr>
            </a:lvl8pPr>
            <a:lvl9pPr marL="114300" marR="0" lvl="8" indent="0" algn="l">
              <a:lnSpc>
                <a:spcPct val="103333"/>
              </a:lnSpc>
              <a:spcBef>
                <a:spcPts val="0"/>
              </a:spcBef>
              <a:buNone/>
              <a:defRPr sz="1200" b="1" i="0" u="none" strike="noStrike" cap="none">
                <a:solidFill>
                  <a:srgbClr val="0033CC"/>
                </a:solidFill>
                <a:latin typeface="Calibri"/>
                <a:ea typeface="Calibri"/>
                <a:cs typeface="Calibri"/>
                <a:sym typeface="Calibri"/>
              </a:defRPr>
            </a:lvl9pPr>
          </a:lstStyle>
          <a:p>
            <a:pPr marL="1143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
        <p:cNvGrpSpPr/>
        <p:nvPr/>
      </p:nvGrpSpPr>
      <p:grpSpPr>
        <a:xfrm>
          <a:off x="0" y="0"/>
          <a:ext cx="0" cy="0"/>
          <a:chOff x="0" y="0"/>
          <a:chExt cx="0" cy="0"/>
        </a:xfrm>
      </p:grpSpPr>
      <p:sp>
        <p:nvSpPr>
          <p:cNvPr id="18" name="Google Shape;18;p161"/>
          <p:cNvSpPr txBox="1">
            <a:spLocks noGrp="1"/>
          </p:cNvSpPr>
          <p:nvPr>
            <p:ph type="ftr" idx="11"/>
          </p:nvPr>
        </p:nvSpPr>
        <p:spPr>
          <a:xfrm>
            <a:off x="4015740" y="6377940"/>
            <a:ext cx="377952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1"/>
          <p:cNvSpPr txBox="1">
            <a:spLocks noGrp="1"/>
          </p:cNvSpPr>
          <p:nvPr>
            <p:ph type="dt" idx="10"/>
          </p:nvPr>
        </p:nvSpPr>
        <p:spPr>
          <a:xfrm>
            <a:off x="590550" y="6377940"/>
            <a:ext cx="271653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1"/>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lvl1pPr marL="114300" marR="0" lvl="0" indent="0" algn="l">
              <a:lnSpc>
                <a:spcPct val="103333"/>
              </a:lnSpc>
              <a:spcBef>
                <a:spcPts val="0"/>
              </a:spcBef>
              <a:buNone/>
              <a:defRPr sz="1200" b="1" i="0">
                <a:solidFill>
                  <a:srgbClr val="0033CC"/>
                </a:solidFill>
                <a:latin typeface="Calibri"/>
                <a:ea typeface="Calibri"/>
                <a:cs typeface="Calibri"/>
                <a:sym typeface="Calibri"/>
              </a:defRPr>
            </a:lvl1pPr>
            <a:lvl2pPr marL="114300" marR="0" lvl="1" indent="0" algn="l">
              <a:lnSpc>
                <a:spcPct val="103333"/>
              </a:lnSpc>
              <a:spcBef>
                <a:spcPts val="0"/>
              </a:spcBef>
              <a:buNone/>
              <a:defRPr sz="1200" b="1" i="0">
                <a:solidFill>
                  <a:srgbClr val="0033CC"/>
                </a:solidFill>
                <a:latin typeface="Calibri"/>
                <a:ea typeface="Calibri"/>
                <a:cs typeface="Calibri"/>
                <a:sym typeface="Calibri"/>
              </a:defRPr>
            </a:lvl2pPr>
            <a:lvl3pPr marL="114300" marR="0" lvl="2" indent="0" algn="l">
              <a:lnSpc>
                <a:spcPct val="103333"/>
              </a:lnSpc>
              <a:spcBef>
                <a:spcPts val="0"/>
              </a:spcBef>
              <a:buNone/>
              <a:defRPr sz="1200" b="1" i="0">
                <a:solidFill>
                  <a:srgbClr val="0033CC"/>
                </a:solidFill>
                <a:latin typeface="Calibri"/>
                <a:ea typeface="Calibri"/>
                <a:cs typeface="Calibri"/>
                <a:sym typeface="Calibri"/>
              </a:defRPr>
            </a:lvl3pPr>
            <a:lvl4pPr marL="114300" marR="0" lvl="3" indent="0" algn="l">
              <a:lnSpc>
                <a:spcPct val="103333"/>
              </a:lnSpc>
              <a:spcBef>
                <a:spcPts val="0"/>
              </a:spcBef>
              <a:buNone/>
              <a:defRPr sz="1200" b="1" i="0">
                <a:solidFill>
                  <a:srgbClr val="0033CC"/>
                </a:solidFill>
                <a:latin typeface="Calibri"/>
                <a:ea typeface="Calibri"/>
                <a:cs typeface="Calibri"/>
                <a:sym typeface="Calibri"/>
              </a:defRPr>
            </a:lvl4pPr>
            <a:lvl5pPr marL="114300" marR="0" lvl="4" indent="0" algn="l">
              <a:lnSpc>
                <a:spcPct val="103333"/>
              </a:lnSpc>
              <a:spcBef>
                <a:spcPts val="0"/>
              </a:spcBef>
              <a:buNone/>
              <a:defRPr sz="1200" b="1" i="0">
                <a:solidFill>
                  <a:srgbClr val="0033CC"/>
                </a:solidFill>
                <a:latin typeface="Calibri"/>
                <a:ea typeface="Calibri"/>
                <a:cs typeface="Calibri"/>
                <a:sym typeface="Calibri"/>
              </a:defRPr>
            </a:lvl5pPr>
            <a:lvl6pPr marL="114300" marR="0" lvl="5" indent="0" algn="l">
              <a:lnSpc>
                <a:spcPct val="103333"/>
              </a:lnSpc>
              <a:spcBef>
                <a:spcPts val="0"/>
              </a:spcBef>
              <a:buNone/>
              <a:defRPr sz="1200" b="1" i="0">
                <a:solidFill>
                  <a:srgbClr val="0033CC"/>
                </a:solidFill>
                <a:latin typeface="Calibri"/>
                <a:ea typeface="Calibri"/>
                <a:cs typeface="Calibri"/>
                <a:sym typeface="Calibri"/>
              </a:defRPr>
            </a:lvl6pPr>
            <a:lvl7pPr marL="114300" marR="0" lvl="6" indent="0" algn="l">
              <a:lnSpc>
                <a:spcPct val="103333"/>
              </a:lnSpc>
              <a:spcBef>
                <a:spcPts val="0"/>
              </a:spcBef>
              <a:buNone/>
              <a:defRPr sz="1200" b="1" i="0">
                <a:solidFill>
                  <a:srgbClr val="0033CC"/>
                </a:solidFill>
                <a:latin typeface="Calibri"/>
                <a:ea typeface="Calibri"/>
                <a:cs typeface="Calibri"/>
                <a:sym typeface="Calibri"/>
              </a:defRPr>
            </a:lvl7pPr>
            <a:lvl8pPr marL="114300" marR="0" lvl="7" indent="0" algn="l">
              <a:lnSpc>
                <a:spcPct val="103333"/>
              </a:lnSpc>
              <a:spcBef>
                <a:spcPts val="0"/>
              </a:spcBef>
              <a:buNone/>
              <a:defRPr sz="1200" b="1" i="0">
                <a:solidFill>
                  <a:srgbClr val="0033CC"/>
                </a:solidFill>
                <a:latin typeface="Calibri"/>
                <a:ea typeface="Calibri"/>
                <a:cs typeface="Calibri"/>
                <a:sym typeface="Calibri"/>
              </a:defRPr>
            </a:lvl8pPr>
            <a:lvl9pPr marL="114300" marR="0" lvl="8" indent="0" algn="l">
              <a:lnSpc>
                <a:spcPct val="103333"/>
              </a:lnSpc>
              <a:spcBef>
                <a:spcPts val="0"/>
              </a:spcBef>
              <a:buNone/>
              <a:defRPr sz="1200" b="1" i="0">
                <a:solidFill>
                  <a:srgbClr val="0033CC"/>
                </a:solidFill>
                <a:latin typeface="Calibri"/>
                <a:ea typeface="Calibri"/>
                <a:cs typeface="Calibri"/>
                <a:sym typeface="Calibri"/>
              </a:defRPr>
            </a:lvl9pPr>
          </a:lstStyle>
          <a:p>
            <a:pPr marL="1143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
        <p:cNvGrpSpPr/>
        <p:nvPr/>
      </p:nvGrpSpPr>
      <p:grpSpPr>
        <a:xfrm>
          <a:off x="0" y="0"/>
          <a:ext cx="0" cy="0"/>
          <a:chOff x="0" y="0"/>
          <a:chExt cx="0" cy="0"/>
        </a:xfrm>
      </p:grpSpPr>
      <p:sp>
        <p:nvSpPr>
          <p:cNvPr id="22" name="Google Shape;22;p162"/>
          <p:cNvSpPr txBox="1">
            <a:spLocks noGrp="1"/>
          </p:cNvSpPr>
          <p:nvPr>
            <p:ph type="title"/>
          </p:nvPr>
        </p:nvSpPr>
        <p:spPr>
          <a:xfrm>
            <a:off x="9147175" y="-362965"/>
            <a:ext cx="838200" cy="69532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2"/>
          <p:cNvSpPr txBox="1">
            <a:spLocks noGrp="1"/>
          </p:cNvSpPr>
          <p:nvPr>
            <p:ph type="body" idx="1"/>
          </p:nvPr>
        </p:nvSpPr>
        <p:spPr>
          <a:xfrm>
            <a:off x="284988" y="1056132"/>
            <a:ext cx="5047615" cy="37033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 name="Google Shape;24;p162"/>
          <p:cNvSpPr txBox="1">
            <a:spLocks noGrp="1"/>
          </p:cNvSpPr>
          <p:nvPr>
            <p:ph type="body" idx="2"/>
          </p:nvPr>
        </p:nvSpPr>
        <p:spPr>
          <a:xfrm>
            <a:off x="6082665" y="1577340"/>
            <a:ext cx="5137785"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 name="Google Shape;25;p162"/>
          <p:cNvSpPr txBox="1">
            <a:spLocks noGrp="1"/>
          </p:cNvSpPr>
          <p:nvPr>
            <p:ph type="ftr" idx="11"/>
          </p:nvPr>
        </p:nvSpPr>
        <p:spPr>
          <a:xfrm>
            <a:off x="4015740" y="6377940"/>
            <a:ext cx="377952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2"/>
          <p:cNvSpPr txBox="1">
            <a:spLocks noGrp="1"/>
          </p:cNvSpPr>
          <p:nvPr>
            <p:ph type="dt" idx="10"/>
          </p:nvPr>
        </p:nvSpPr>
        <p:spPr>
          <a:xfrm>
            <a:off x="590550" y="6377940"/>
            <a:ext cx="271653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62"/>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lvl1pPr marL="114300" marR="0" lvl="0" indent="0" algn="l">
              <a:lnSpc>
                <a:spcPct val="103333"/>
              </a:lnSpc>
              <a:spcBef>
                <a:spcPts val="0"/>
              </a:spcBef>
              <a:buNone/>
              <a:defRPr sz="1200" b="1" i="0">
                <a:solidFill>
                  <a:srgbClr val="0033CC"/>
                </a:solidFill>
                <a:latin typeface="Calibri"/>
                <a:ea typeface="Calibri"/>
                <a:cs typeface="Calibri"/>
                <a:sym typeface="Calibri"/>
              </a:defRPr>
            </a:lvl1pPr>
            <a:lvl2pPr marL="114300" marR="0" lvl="1" indent="0" algn="l">
              <a:lnSpc>
                <a:spcPct val="103333"/>
              </a:lnSpc>
              <a:spcBef>
                <a:spcPts val="0"/>
              </a:spcBef>
              <a:buNone/>
              <a:defRPr sz="1200" b="1" i="0">
                <a:solidFill>
                  <a:srgbClr val="0033CC"/>
                </a:solidFill>
                <a:latin typeface="Calibri"/>
                <a:ea typeface="Calibri"/>
                <a:cs typeface="Calibri"/>
                <a:sym typeface="Calibri"/>
              </a:defRPr>
            </a:lvl2pPr>
            <a:lvl3pPr marL="114300" marR="0" lvl="2" indent="0" algn="l">
              <a:lnSpc>
                <a:spcPct val="103333"/>
              </a:lnSpc>
              <a:spcBef>
                <a:spcPts val="0"/>
              </a:spcBef>
              <a:buNone/>
              <a:defRPr sz="1200" b="1" i="0">
                <a:solidFill>
                  <a:srgbClr val="0033CC"/>
                </a:solidFill>
                <a:latin typeface="Calibri"/>
                <a:ea typeface="Calibri"/>
                <a:cs typeface="Calibri"/>
                <a:sym typeface="Calibri"/>
              </a:defRPr>
            </a:lvl3pPr>
            <a:lvl4pPr marL="114300" marR="0" lvl="3" indent="0" algn="l">
              <a:lnSpc>
                <a:spcPct val="103333"/>
              </a:lnSpc>
              <a:spcBef>
                <a:spcPts val="0"/>
              </a:spcBef>
              <a:buNone/>
              <a:defRPr sz="1200" b="1" i="0">
                <a:solidFill>
                  <a:srgbClr val="0033CC"/>
                </a:solidFill>
                <a:latin typeface="Calibri"/>
                <a:ea typeface="Calibri"/>
                <a:cs typeface="Calibri"/>
                <a:sym typeface="Calibri"/>
              </a:defRPr>
            </a:lvl4pPr>
            <a:lvl5pPr marL="114300" marR="0" lvl="4" indent="0" algn="l">
              <a:lnSpc>
                <a:spcPct val="103333"/>
              </a:lnSpc>
              <a:spcBef>
                <a:spcPts val="0"/>
              </a:spcBef>
              <a:buNone/>
              <a:defRPr sz="1200" b="1" i="0">
                <a:solidFill>
                  <a:srgbClr val="0033CC"/>
                </a:solidFill>
                <a:latin typeface="Calibri"/>
                <a:ea typeface="Calibri"/>
                <a:cs typeface="Calibri"/>
                <a:sym typeface="Calibri"/>
              </a:defRPr>
            </a:lvl5pPr>
            <a:lvl6pPr marL="114300" marR="0" lvl="5" indent="0" algn="l">
              <a:lnSpc>
                <a:spcPct val="103333"/>
              </a:lnSpc>
              <a:spcBef>
                <a:spcPts val="0"/>
              </a:spcBef>
              <a:buNone/>
              <a:defRPr sz="1200" b="1" i="0">
                <a:solidFill>
                  <a:srgbClr val="0033CC"/>
                </a:solidFill>
                <a:latin typeface="Calibri"/>
                <a:ea typeface="Calibri"/>
                <a:cs typeface="Calibri"/>
                <a:sym typeface="Calibri"/>
              </a:defRPr>
            </a:lvl6pPr>
            <a:lvl7pPr marL="114300" marR="0" lvl="6" indent="0" algn="l">
              <a:lnSpc>
                <a:spcPct val="103333"/>
              </a:lnSpc>
              <a:spcBef>
                <a:spcPts val="0"/>
              </a:spcBef>
              <a:buNone/>
              <a:defRPr sz="1200" b="1" i="0">
                <a:solidFill>
                  <a:srgbClr val="0033CC"/>
                </a:solidFill>
                <a:latin typeface="Calibri"/>
                <a:ea typeface="Calibri"/>
                <a:cs typeface="Calibri"/>
                <a:sym typeface="Calibri"/>
              </a:defRPr>
            </a:lvl7pPr>
            <a:lvl8pPr marL="114300" marR="0" lvl="7" indent="0" algn="l">
              <a:lnSpc>
                <a:spcPct val="103333"/>
              </a:lnSpc>
              <a:spcBef>
                <a:spcPts val="0"/>
              </a:spcBef>
              <a:buNone/>
              <a:defRPr sz="1200" b="1" i="0">
                <a:solidFill>
                  <a:srgbClr val="0033CC"/>
                </a:solidFill>
                <a:latin typeface="Calibri"/>
                <a:ea typeface="Calibri"/>
                <a:cs typeface="Calibri"/>
                <a:sym typeface="Calibri"/>
              </a:defRPr>
            </a:lvl8pPr>
            <a:lvl9pPr marL="114300" marR="0" lvl="8" indent="0" algn="l">
              <a:lnSpc>
                <a:spcPct val="103333"/>
              </a:lnSpc>
              <a:spcBef>
                <a:spcPts val="0"/>
              </a:spcBef>
              <a:buNone/>
              <a:defRPr sz="1200" b="1" i="0">
                <a:solidFill>
                  <a:srgbClr val="0033CC"/>
                </a:solidFill>
                <a:latin typeface="Calibri"/>
                <a:ea typeface="Calibri"/>
                <a:cs typeface="Calibri"/>
                <a:sym typeface="Calibri"/>
              </a:defRPr>
            </a:lvl9pPr>
          </a:lstStyle>
          <a:p>
            <a:pPr marL="1143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8"/>
        <p:cNvGrpSpPr/>
        <p:nvPr/>
      </p:nvGrpSpPr>
      <p:grpSpPr>
        <a:xfrm>
          <a:off x="0" y="0"/>
          <a:ext cx="0" cy="0"/>
          <a:chOff x="0" y="0"/>
          <a:chExt cx="0" cy="0"/>
        </a:xfrm>
      </p:grpSpPr>
      <p:sp>
        <p:nvSpPr>
          <p:cNvPr id="29" name="Google Shape;29;p163"/>
          <p:cNvSpPr txBox="1">
            <a:spLocks noGrp="1"/>
          </p:cNvSpPr>
          <p:nvPr>
            <p:ph type="ctrTitle"/>
          </p:nvPr>
        </p:nvSpPr>
        <p:spPr>
          <a:xfrm>
            <a:off x="885825" y="2125980"/>
            <a:ext cx="1003935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63"/>
          <p:cNvSpPr txBox="1">
            <a:spLocks noGrp="1"/>
          </p:cNvSpPr>
          <p:nvPr>
            <p:ph type="subTitle" idx="1"/>
          </p:nvPr>
        </p:nvSpPr>
        <p:spPr>
          <a:xfrm>
            <a:off x="1771650" y="3840480"/>
            <a:ext cx="82677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3"/>
          <p:cNvSpPr txBox="1">
            <a:spLocks noGrp="1"/>
          </p:cNvSpPr>
          <p:nvPr>
            <p:ph type="ftr" idx="11"/>
          </p:nvPr>
        </p:nvSpPr>
        <p:spPr>
          <a:xfrm>
            <a:off x="4015740" y="6377940"/>
            <a:ext cx="377952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3"/>
          <p:cNvSpPr txBox="1">
            <a:spLocks noGrp="1"/>
          </p:cNvSpPr>
          <p:nvPr>
            <p:ph type="dt" idx="10"/>
          </p:nvPr>
        </p:nvSpPr>
        <p:spPr>
          <a:xfrm>
            <a:off x="590550" y="6377940"/>
            <a:ext cx="271653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63"/>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lvl1pPr marL="114300" marR="0" lvl="0" indent="0" algn="l">
              <a:lnSpc>
                <a:spcPct val="103333"/>
              </a:lnSpc>
              <a:spcBef>
                <a:spcPts val="0"/>
              </a:spcBef>
              <a:buNone/>
              <a:defRPr sz="1200" b="1" i="0">
                <a:solidFill>
                  <a:srgbClr val="0033CC"/>
                </a:solidFill>
                <a:latin typeface="Calibri"/>
                <a:ea typeface="Calibri"/>
                <a:cs typeface="Calibri"/>
                <a:sym typeface="Calibri"/>
              </a:defRPr>
            </a:lvl1pPr>
            <a:lvl2pPr marL="114300" marR="0" lvl="1" indent="0" algn="l">
              <a:lnSpc>
                <a:spcPct val="103333"/>
              </a:lnSpc>
              <a:spcBef>
                <a:spcPts val="0"/>
              </a:spcBef>
              <a:buNone/>
              <a:defRPr sz="1200" b="1" i="0">
                <a:solidFill>
                  <a:srgbClr val="0033CC"/>
                </a:solidFill>
                <a:latin typeface="Calibri"/>
                <a:ea typeface="Calibri"/>
                <a:cs typeface="Calibri"/>
                <a:sym typeface="Calibri"/>
              </a:defRPr>
            </a:lvl2pPr>
            <a:lvl3pPr marL="114300" marR="0" lvl="2" indent="0" algn="l">
              <a:lnSpc>
                <a:spcPct val="103333"/>
              </a:lnSpc>
              <a:spcBef>
                <a:spcPts val="0"/>
              </a:spcBef>
              <a:buNone/>
              <a:defRPr sz="1200" b="1" i="0">
                <a:solidFill>
                  <a:srgbClr val="0033CC"/>
                </a:solidFill>
                <a:latin typeface="Calibri"/>
                <a:ea typeface="Calibri"/>
                <a:cs typeface="Calibri"/>
                <a:sym typeface="Calibri"/>
              </a:defRPr>
            </a:lvl3pPr>
            <a:lvl4pPr marL="114300" marR="0" lvl="3" indent="0" algn="l">
              <a:lnSpc>
                <a:spcPct val="103333"/>
              </a:lnSpc>
              <a:spcBef>
                <a:spcPts val="0"/>
              </a:spcBef>
              <a:buNone/>
              <a:defRPr sz="1200" b="1" i="0">
                <a:solidFill>
                  <a:srgbClr val="0033CC"/>
                </a:solidFill>
                <a:latin typeface="Calibri"/>
                <a:ea typeface="Calibri"/>
                <a:cs typeface="Calibri"/>
                <a:sym typeface="Calibri"/>
              </a:defRPr>
            </a:lvl4pPr>
            <a:lvl5pPr marL="114300" marR="0" lvl="4" indent="0" algn="l">
              <a:lnSpc>
                <a:spcPct val="103333"/>
              </a:lnSpc>
              <a:spcBef>
                <a:spcPts val="0"/>
              </a:spcBef>
              <a:buNone/>
              <a:defRPr sz="1200" b="1" i="0">
                <a:solidFill>
                  <a:srgbClr val="0033CC"/>
                </a:solidFill>
                <a:latin typeface="Calibri"/>
                <a:ea typeface="Calibri"/>
                <a:cs typeface="Calibri"/>
                <a:sym typeface="Calibri"/>
              </a:defRPr>
            </a:lvl5pPr>
            <a:lvl6pPr marL="114300" marR="0" lvl="5" indent="0" algn="l">
              <a:lnSpc>
                <a:spcPct val="103333"/>
              </a:lnSpc>
              <a:spcBef>
                <a:spcPts val="0"/>
              </a:spcBef>
              <a:buNone/>
              <a:defRPr sz="1200" b="1" i="0">
                <a:solidFill>
                  <a:srgbClr val="0033CC"/>
                </a:solidFill>
                <a:latin typeface="Calibri"/>
                <a:ea typeface="Calibri"/>
                <a:cs typeface="Calibri"/>
                <a:sym typeface="Calibri"/>
              </a:defRPr>
            </a:lvl6pPr>
            <a:lvl7pPr marL="114300" marR="0" lvl="6" indent="0" algn="l">
              <a:lnSpc>
                <a:spcPct val="103333"/>
              </a:lnSpc>
              <a:spcBef>
                <a:spcPts val="0"/>
              </a:spcBef>
              <a:buNone/>
              <a:defRPr sz="1200" b="1" i="0">
                <a:solidFill>
                  <a:srgbClr val="0033CC"/>
                </a:solidFill>
                <a:latin typeface="Calibri"/>
                <a:ea typeface="Calibri"/>
                <a:cs typeface="Calibri"/>
                <a:sym typeface="Calibri"/>
              </a:defRPr>
            </a:lvl7pPr>
            <a:lvl8pPr marL="114300" marR="0" lvl="7" indent="0" algn="l">
              <a:lnSpc>
                <a:spcPct val="103333"/>
              </a:lnSpc>
              <a:spcBef>
                <a:spcPts val="0"/>
              </a:spcBef>
              <a:buNone/>
              <a:defRPr sz="1200" b="1" i="0">
                <a:solidFill>
                  <a:srgbClr val="0033CC"/>
                </a:solidFill>
                <a:latin typeface="Calibri"/>
                <a:ea typeface="Calibri"/>
                <a:cs typeface="Calibri"/>
                <a:sym typeface="Calibri"/>
              </a:defRPr>
            </a:lvl8pPr>
            <a:lvl9pPr marL="114300" marR="0" lvl="8" indent="0" algn="l">
              <a:lnSpc>
                <a:spcPct val="103333"/>
              </a:lnSpc>
              <a:spcBef>
                <a:spcPts val="0"/>
              </a:spcBef>
              <a:buNone/>
              <a:defRPr sz="1200" b="1" i="0">
                <a:solidFill>
                  <a:srgbClr val="0033CC"/>
                </a:solidFill>
                <a:latin typeface="Calibri"/>
                <a:ea typeface="Calibri"/>
                <a:cs typeface="Calibri"/>
                <a:sym typeface="Calibri"/>
              </a:defRPr>
            </a:lvl9pPr>
          </a:lstStyle>
          <a:p>
            <a:pPr marL="1143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
        <p:cNvGrpSpPr/>
        <p:nvPr/>
      </p:nvGrpSpPr>
      <p:grpSpPr>
        <a:xfrm>
          <a:off x="0" y="0"/>
          <a:ext cx="0" cy="0"/>
          <a:chOff x="0" y="0"/>
          <a:chExt cx="0" cy="0"/>
        </a:xfrm>
      </p:grpSpPr>
      <p:sp>
        <p:nvSpPr>
          <p:cNvPr id="35" name="Google Shape;35;p164"/>
          <p:cNvSpPr txBox="1">
            <a:spLocks noGrp="1"/>
          </p:cNvSpPr>
          <p:nvPr>
            <p:ph type="title"/>
          </p:nvPr>
        </p:nvSpPr>
        <p:spPr>
          <a:xfrm>
            <a:off x="9147175" y="-362965"/>
            <a:ext cx="838200" cy="69532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64"/>
          <p:cNvSpPr txBox="1">
            <a:spLocks noGrp="1"/>
          </p:cNvSpPr>
          <p:nvPr>
            <p:ph type="ftr" idx="11"/>
          </p:nvPr>
        </p:nvSpPr>
        <p:spPr>
          <a:xfrm>
            <a:off x="4015740" y="6377940"/>
            <a:ext cx="377952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4"/>
          <p:cNvSpPr txBox="1">
            <a:spLocks noGrp="1"/>
          </p:cNvSpPr>
          <p:nvPr>
            <p:ph type="dt" idx="10"/>
          </p:nvPr>
        </p:nvSpPr>
        <p:spPr>
          <a:xfrm>
            <a:off x="590550" y="6377940"/>
            <a:ext cx="271653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4"/>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lvl1pPr marL="114300" marR="0" lvl="0" indent="0" algn="l">
              <a:lnSpc>
                <a:spcPct val="103333"/>
              </a:lnSpc>
              <a:spcBef>
                <a:spcPts val="0"/>
              </a:spcBef>
              <a:buNone/>
              <a:defRPr sz="1200" b="1" i="0">
                <a:solidFill>
                  <a:srgbClr val="0033CC"/>
                </a:solidFill>
                <a:latin typeface="Calibri"/>
                <a:ea typeface="Calibri"/>
                <a:cs typeface="Calibri"/>
                <a:sym typeface="Calibri"/>
              </a:defRPr>
            </a:lvl1pPr>
            <a:lvl2pPr marL="114300" marR="0" lvl="1" indent="0" algn="l">
              <a:lnSpc>
                <a:spcPct val="103333"/>
              </a:lnSpc>
              <a:spcBef>
                <a:spcPts val="0"/>
              </a:spcBef>
              <a:buNone/>
              <a:defRPr sz="1200" b="1" i="0">
                <a:solidFill>
                  <a:srgbClr val="0033CC"/>
                </a:solidFill>
                <a:latin typeface="Calibri"/>
                <a:ea typeface="Calibri"/>
                <a:cs typeface="Calibri"/>
                <a:sym typeface="Calibri"/>
              </a:defRPr>
            </a:lvl2pPr>
            <a:lvl3pPr marL="114300" marR="0" lvl="2" indent="0" algn="l">
              <a:lnSpc>
                <a:spcPct val="103333"/>
              </a:lnSpc>
              <a:spcBef>
                <a:spcPts val="0"/>
              </a:spcBef>
              <a:buNone/>
              <a:defRPr sz="1200" b="1" i="0">
                <a:solidFill>
                  <a:srgbClr val="0033CC"/>
                </a:solidFill>
                <a:latin typeface="Calibri"/>
                <a:ea typeface="Calibri"/>
                <a:cs typeface="Calibri"/>
                <a:sym typeface="Calibri"/>
              </a:defRPr>
            </a:lvl3pPr>
            <a:lvl4pPr marL="114300" marR="0" lvl="3" indent="0" algn="l">
              <a:lnSpc>
                <a:spcPct val="103333"/>
              </a:lnSpc>
              <a:spcBef>
                <a:spcPts val="0"/>
              </a:spcBef>
              <a:buNone/>
              <a:defRPr sz="1200" b="1" i="0">
                <a:solidFill>
                  <a:srgbClr val="0033CC"/>
                </a:solidFill>
                <a:latin typeface="Calibri"/>
                <a:ea typeface="Calibri"/>
                <a:cs typeface="Calibri"/>
                <a:sym typeface="Calibri"/>
              </a:defRPr>
            </a:lvl4pPr>
            <a:lvl5pPr marL="114300" marR="0" lvl="4" indent="0" algn="l">
              <a:lnSpc>
                <a:spcPct val="103333"/>
              </a:lnSpc>
              <a:spcBef>
                <a:spcPts val="0"/>
              </a:spcBef>
              <a:buNone/>
              <a:defRPr sz="1200" b="1" i="0">
                <a:solidFill>
                  <a:srgbClr val="0033CC"/>
                </a:solidFill>
                <a:latin typeface="Calibri"/>
                <a:ea typeface="Calibri"/>
                <a:cs typeface="Calibri"/>
                <a:sym typeface="Calibri"/>
              </a:defRPr>
            </a:lvl5pPr>
            <a:lvl6pPr marL="114300" marR="0" lvl="5" indent="0" algn="l">
              <a:lnSpc>
                <a:spcPct val="103333"/>
              </a:lnSpc>
              <a:spcBef>
                <a:spcPts val="0"/>
              </a:spcBef>
              <a:buNone/>
              <a:defRPr sz="1200" b="1" i="0">
                <a:solidFill>
                  <a:srgbClr val="0033CC"/>
                </a:solidFill>
                <a:latin typeface="Calibri"/>
                <a:ea typeface="Calibri"/>
                <a:cs typeface="Calibri"/>
                <a:sym typeface="Calibri"/>
              </a:defRPr>
            </a:lvl6pPr>
            <a:lvl7pPr marL="114300" marR="0" lvl="6" indent="0" algn="l">
              <a:lnSpc>
                <a:spcPct val="103333"/>
              </a:lnSpc>
              <a:spcBef>
                <a:spcPts val="0"/>
              </a:spcBef>
              <a:buNone/>
              <a:defRPr sz="1200" b="1" i="0">
                <a:solidFill>
                  <a:srgbClr val="0033CC"/>
                </a:solidFill>
                <a:latin typeface="Calibri"/>
                <a:ea typeface="Calibri"/>
                <a:cs typeface="Calibri"/>
                <a:sym typeface="Calibri"/>
              </a:defRPr>
            </a:lvl7pPr>
            <a:lvl8pPr marL="114300" marR="0" lvl="7" indent="0" algn="l">
              <a:lnSpc>
                <a:spcPct val="103333"/>
              </a:lnSpc>
              <a:spcBef>
                <a:spcPts val="0"/>
              </a:spcBef>
              <a:buNone/>
              <a:defRPr sz="1200" b="1" i="0">
                <a:solidFill>
                  <a:srgbClr val="0033CC"/>
                </a:solidFill>
                <a:latin typeface="Calibri"/>
                <a:ea typeface="Calibri"/>
                <a:cs typeface="Calibri"/>
                <a:sym typeface="Calibri"/>
              </a:defRPr>
            </a:lvl8pPr>
            <a:lvl9pPr marL="114300" marR="0" lvl="8" indent="0" algn="l">
              <a:lnSpc>
                <a:spcPct val="103333"/>
              </a:lnSpc>
              <a:spcBef>
                <a:spcPts val="0"/>
              </a:spcBef>
              <a:buNone/>
              <a:defRPr sz="1200" b="1" i="0">
                <a:solidFill>
                  <a:srgbClr val="0033CC"/>
                </a:solidFill>
                <a:latin typeface="Calibri"/>
                <a:ea typeface="Calibri"/>
                <a:cs typeface="Calibri"/>
                <a:sym typeface="Calibri"/>
              </a:defRPr>
            </a:lvl9pPr>
          </a:lstStyle>
          <a:p>
            <a:pPr marL="1143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theme" Target="../theme/theme1.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9"/>
          <p:cNvSpPr txBox="1">
            <a:spLocks noGrp="1"/>
          </p:cNvSpPr>
          <p:nvPr>
            <p:ph type="title"/>
          </p:nvPr>
        </p:nvSpPr>
        <p:spPr>
          <a:xfrm>
            <a:off x="9147175" y="-362965"/>
            <a:ext cx="838200" cy="69532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9"/>
          <p:cNvSpPr txBox="1">
            <a:spLocks noGrp="1"/>
          </p:cNvSpPr>
          <p:nvPr>
            <p:ph type="body" idx="1"/>
          </p:nvPr>
        </p:nvSpPr>
        <p:spPr>
          <a:xfrm>
            <a:off x="203098" y="1591566"/>
            <a:ext cx="5621020" cy="225425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2400" b="1" i="0" u="none" strike="noStrike" cap="none">
                <a:solidFill>
                  <a:schemeClr val="dk1"/>
                </a:solidFill>
                <a:latin typeface="Candara"/>
                <a:ea typeface="Candara"/>
                <a:cs typeface="Candara"/>
                <a:sym typeface="Candara"/>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 name="Google Shape;8;p159"/>
          <p:cNvSpPr txBox="1">
            <a:spLocks noGrp="1"/>
          </p:cNvSpPr>
          <p:nvPr>
            <p:ph type="ftr" idx="11"/>
          </p:nvPr>
        </p:nvSpPr>
        <p:spPr>
          <a:xfrm>
            <a:off x="4015740" y="6377940"/>
            <a:ext cx="377952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59"/>
          <p:cNvSpPr txBox="1">
            <a:spLocks noGrp="1"/>
          </p:cNvSpPr>
          <p:nvPr>
            <p:ph type="dt" idx="10"/>
          </p:nvPr>
        </p:nvSpPr>
        <p:spPr>
          <a:xfrm>
            <a:off x="590550" y="6377940"/>
            <a:ext cx="271653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59"/>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lvl1pPr marL="114300" marR="0" lvl="0" indent="0" algn="l" rtl="0">
              <a:lnSpc>
                <a:spcPct val="103333"/>
              </a:lnSpc>
              <a:spcBef>
                <a:spcPts val="0"/>
              </a:spcBef>
              <a:buNone/>
              <a:defRPr sz="1200" b="1" i="0" u="none" strike="noStrike" cap="none">
                <a:solidFill>
                  <a:srgbClr val="0033CC"/>
                </a:solidFill>
                <a:latin typeface="Calibri"/>
                <a:ea typeface="Calibri"/>
                <a:cs typeface="Calibri"/>
                <a:sym typeface="Calibri"/>
              </a:defRPr>
            </a:lvl1pPr>
            <a:lvl2pPr marL="114300" marR="0" lvl="1" indent="0" algn="l" rtl="0">
              <a:lnSpc>
                <a:spcPct val="103333"/>
              </a:lnSpc>
              <a:spcBef>
                <a:spcPts val="0"/>
              </a:spcBef>
              <a:buNone/>
              <a:defRPr sz="1200" b="1" i="0" u="none" strike="noStrike" cap="none">
                <a:solidFill>
                  <a:srgbClr val="0033CC"/>
                </a:solidFill>
                <a:latin typeface="Calibri"/>
                <a:ea typeface="Calibri"/>
                <a:cs typeface="Calibri"/>
                <a:sym typeface="Calibri"/>
              </a:defRPr>
            </a:lvl2pPr>
            <a:lvl3pPr marL="114300" marR="0" lvl="2" indent="0" algn="l" rtl="0">
              <a:lnSpc>
                <a:spcPct val="103333"/>
              </a:lnSpc>
              <a:spcBef>
                <a:spcPts val="0"/>
              </a:spcBef>
              <a:buNone/>
              <a:defRPr sz="1200" b="1" i="0" u="none" strike="noStrike" cap="none">
                <a:solidFill>
                  <a:srgbClr val="0033CC"/>
                </a:solidFill>
                <a:latin typeface="Calibri"/>
                <a:ea typeface="Calibri"/>
                <a:cs typeface="Calibri"/>
                <a:sym typeface="Calibri"/>
              </a:defRPr>
            </a:lvl3pPr>
            <a:lvl4pPr marL="114300" marR="0" lvl="3" indent="0" algn="l" rtl="0">
              <a:lnSpc>
                <a:spcPct val="103333"/>
              </a:lnSpc>
              <a:spcBef>
                <a:spcPts val="0"/>
              </a:spcBef>
              <a:buNone/>
              <a:defRPr sz="1200" b="1" i="0" u="none" strike="noStrike" cap="none">
                <a:solidFill>
                  <a:srgbClr val="0033CC"/>
                </a:solidFill>
                <a:latin typeface="Calibri"/>
                <a:ea typeface="Calibri"/>
                <a:cs typeface="Calibri"/>
                <a:sym typeface="Calibri"/>
              </a:defRPr>
            </a:lvl4pPr>
            <a:lvl5pPr marL="114300" marR="0" lvl="4" indent="0" algn="l" rtl="0">
              <a:lnSpc>
                <a:spcPct val="103333"/>
              </a:lnSpc>
              <a:spcBef>
                <a:spcPts val="0"/>
              </a:spcBef>
              <a:buNone/>
              <a:defRPr sz="1200" b="1" i="0" u="none" strike="noStrike" cap="none">
                <a:solidFill>
                  <a:srgbClr val="0033CC"/>
                </a:solidFill>
                <a:latin typeface="Calibri"/>
                <a:ea typeface="Calibri"/>
                <a:cs typeface="Calibri"/>
                <a:sym typeface="Calibri"/>
              </a:defRPr>
            </a:lvl5pPr>
            <a:lvl6pPr marL="114300" marR="0" lvl="5" indent="0" algn="l" rtl="0">
              <a:lnSpc>
                <a:spcPct val="103333"/>
              </a:lnSpc>
              <a:spcBef>
                <a:spcPts val="0"/>
              </a:spcBef>
              <a:buNone/>
              <a:defRPr sz="1200" b="1" i="0" u="none" strike="noStrike" cap="none">
                <a:solidFill>
                  <a:srgbClr val="0033CC"/>
                </a:solidFill>
                <a:latin typeface="Calibri"/>
                <a:ea typeface="Calibri"/>
                <a:cs typeface="Calibri"/>
                <a:sym typeface="Calibri"/>
              </a:defRPr>
            </a:lvl6pPr>
            <a:lvl7pPr marL="114300" marR="0" lvl="6" indent="0" algn="l" rtl="0">
              <a:lnSpc>
                <a:spcPct val="103333"/>
              </a:lnSpc>
              <a:spcBef>
                <a:spcPts val="0"/>
              </a:spcBef>
              <a:buNone/>
              <a:defRPr sz="1200" b="1" i="0" u="none" strike="noStrike" cap="none">
                <a:solidFill>
                  <a:srgbClr val="0033CC"/>
                </a:solidFill>
                <a:latin typeface="Calibri"/>
                <a:ea typeface="Calibri"/>
                <a:cs typeface="Calibri"/>
                <a:sym typeface="Calibri"/>
              </a:defRPr>
            </a:lvl7pPr>
            <a:lvl8pPr marL="114300" marR="0" lvl="7" indent="0" algn="l" rtl="0">
              <a:lnSpc>
                <a:spcPct val="103333"/>
              </a:lnSpc>
              <a:spcBef>
                <a:spcPts val="0"/>
              </a:spcBef>
              <a:buNone/>
              <a:defRPr sz="1200" b="1" i="0" u="none" strike="noStrike" cap="none">
                <a:solidFill>
                  <a:srgbClr val="0033CC"/>
                </a:solidFill>
                <a:latin typeface="Calibri"/>
                <a:ea typeface="Calibri"/>
                <a:cs typeface="Calibri"/>
                <a:sym typeface="Calibri"/>
              </a:defRPr>
            </a:lvl8pPr>
            <a:lvl9pPr marL="114300" marR="0" lvl="8" indent="0" algn="l" rtl="0">
              <a:lnSpc>
                <a:spcPct val="103333"/>
              </a:lnSpc>
              <a:spcBef>
                <a:spcPts val="0"/>
              </a:spcBef>
              <a:buNone/>
              <a:defRPr sz="1200" b="1" i="0" u="none" strike="noStrike" cap="none">
                <a:solidFill>
                  <a:srgbClr val="0033CC"/>
                </a:solidFill>
                <a:latin typeface="Calibri"/>
                <a:ea typeface="Calibri"/>
                <a:cs typeface="Calibri"/>
                <a:sym typeface="Calibri"/>
              </a:defRPr>
            </a:lvl9pPr>
          </a:lstStyle>
          <a:p>
            <a:pPr marL="11430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10.jpg" /><Relationship Id="rId2" Type="http://schemas.openxmlformats.org/officeDocument/2006/relationships/notesSlide" Target="../notesSlides/notesSlide10.xml"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Relationship Id="rId3" Type="http://schemas.openxmlformats.org/officeDocument/2006/relationships/image" Target="../media/image105.jpg" /><Relationship Id="rId2" Type="http://schemas.openxmlformats.org/officeDocument/2006/relationships/notesSlide" Target="../notesSlides/notesSlide100.xml" /><Relationship Id="rId1" Type="http://schemas.openxmlformats.org/officeDocument/2006/relationships/slideLayout" Target="../slideLayouts/slideLayout2.xml" /></Relationships>
</file>

<file path=ppt/slides/_rels/slide101.xml.rels><?xml version="1.0" encoding="UTF-8" standalone="yes"?>
<Relationships xmlns="http://schemas.openxmlformats.org/package/2006/relationships"><Relationship Id="rId3" Type="http://schemas.openxmlformats.org/officeDocument/2006/relationships/image" Target="../media/image106.jpg" /><Relationship Id="rId2" Type="http://schemas.openxmlformats.org/officeDocument/2006/relationships/notesSlide" Target="../notesSlides/notesSlide101.xml" /><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 /><Relationship Id="rId7" Type="http://schemas.openxmlformats.org/officeDocument/2006/relationships/image" Target="../media/image98.jpg" /><Relationship Id="rId2" Type="http://schemas.openxmlformats.org/officeDocument/2006/relationships/notesSlide" Target="../notesSlides/notesSlide102.xml" /><Relationship Id="rId1" Type="http://schemas.openxmlformats.org/officeDocument/2006/relationships/slideLayout" Target="../slideLayouts/slideLayout2.xml" /><Relationship Id="rId6" Type="http://schemas.openxmlformats.org/officeDocument/2006/relationships/image" Target="../media/image110.jpg" /><Relationship Id="rId5" Type="http://schemas.openxmlformats.org/officeDocument/2006/relationships/image" Target="../media/image109.png" /><Relationship Id="rId4" Type="http://schemas.openxmlformats.org/officeDocument/2006/relationships/image" Target="../media/image108.png" /></Relationships>
</file>

<file path=ppt/slides/_rels/slide103.xml.rels><?xml version="1.0" encoding="UTF-8" standalone="yes"?>
<Relationships xmlns="http://schemas.openxmlformats.org/package/2006/relationships"><Relationship Id="rId3" Type="http://schemas.openxmlformats.org/officeDocument/2006/relationships/image" Target="../media/image110.jpg" /><Relationship Id="rId2" Type="http://schemas.openxmlformats.org/officeDocument/2006/relationships/notesSlide" Target="../notesSlides/notesSlide103.xml" /><Relationship Id="rId1" Type="http://schemas.openxmlformats.org/officeDocument/2006/relationships/slideLayout" Target="../slideLayouts/slideLayout1.xml" /><Relationship Id="rId4" Type="http://schemas.openxmlformats.org/officeDocument/2006/relationships/image" Target="../media/image111.jpg" /></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Relationship Id="rId3" Type="http://schemas.openxmlformats.org/officeDocument/2006/relationships/image" Target="../media/image112.jpg" /><Relationship Id="rId2" Type="http://schemas.openxmlformats.org/officeDocument/2006/relationships/notesSlide" Target="../notesSlides/notesSlide105.xml" /><Relationship Id="rId1" Type="http://schemas.openxmlformats.org/officeDocument/2006/relationships/slideLayout" Target="../slideLayouts/slideLayout1.xml" /><Relationship Id="rId5" Type="http://schemas.openxmlformats.org/officeDocument/2006/relationships/image" Target="../media/image114.jpg" /><Relationship Id="rId4" Type="http://schemas.openxmlformats.org/officeDocument/2006/relationships/image" Target="../media/image113.jpg" /></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 /><Relationship Id="rId2" Type="http://schemas.openxmlformats.org/officeDocument/2006/relationships/notesSlide" Target="../notesSlides/notesSlide106.xml"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Relationship Id="rId3" Type="http://schemas.openxmlformats.org/officeDocument/2006/relationships/image" Target="../media/image116.jpg" /><Relationship Id="rId2" Type="http://schemas.openxmlformats.org/officeDocument/2006/relationships/notesSlide" Target="../notesSlides/notesSlide107.xml"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Relationship Id="rId3" Type="http://schemas.openxmlformats.org/officeDocument/2006/relationships/image" Target="../media/image117.jpg" /><Relationship Id="rId2" Type="http://schemas.openxmlformats.org/officeDocument/2006/relationships/notesSlide" Target="../notesSlides/notesSlide108.xml" /><Relationship Id="rId1" Type="http://schemas.openxmlformats.org/officeDocument/2006/relationships/slideLayout" Target="../slideLayouts/slideLayout1.xml" /><Relationship Id="rId4" Type="http://schemas.openxmlformats.org/officeDocument/2006/relationships/image" Target="../media/image118.jpg" /></Relationships>
</file>

<file path=ppt/slides/_rels/slide109.xml.rels><?xml version="1.0" encoding="UTF-8" standalone="yes"?>
<Relationships xmlns="http://schemas.openxmlformats.org/package/2006/relationships"><Relationship Id="rId3" Type="http://schemas.openxmlformats.org/officeDocument/2006/relationships/image" Target="../media/image119.jpg" /><Relationship Id="rId2" Type="http://schemas.openxmlformats.org/officeDocument/2006/relationships/notesSlide" Target="../notesSlides/notesSlide109.xml" /><Relationship Id="rId1" Type="http://schemas.openxmlformats.org/officeDocument/2006/relationships/slideLayout" Target="../slideLayouts/slideLayout1.xml" /><Relationship Id="rId4" Type="http://schemas.openxmlformats.org/officeDocument/2006/relationships/image" Target="../media/image118.jpg" /></Relationships>
</file>

<file path=ppt/slides/_rels/slide11.xml.rels><?xml version="1.0" encoding="UTF-8" standalone="yes"?>
<Relationships xmlns="http://schemas.openxmlformats.org/package/2006/relationships"><Relationship Id="rId3" Type="http://schemas.openxmlformats.org/officeDocument/2006/relationships/image" Target="../media/image11.jpg" /><Relationship Id="rId2" Type="http://schemas.openxmlformats.org/officeDocument/2006/relationships/notesSlide" Target="../notesSlides/notesSlide11.xml" /><Relationship Id="rId1" Type="http://schemas.openxmlformats.org/officeDocument/2006/relationships/slideLayout" Target="../slideLayouts/slideLayout1.xml" /></Relationships>
</file>

<file path=ppt/slides/_rels/slide110.xml.rels><?xml version="1.0" encoding="UTF-8" standalone="yes"?>
<Relationships xmlns="http://schemas.openxmlformats.org/package/2006/relationships"><Relationship Id="rId3" Type="http://schemas.openxmlformats.org/officeDocument/2006/relationships/image" Target="../media/image120.jpg" /><Relationship Id="rId2" Type="http://schemas.openxmlformats.org/officeDocument/2006/relationships/notesSlide" Target="../notesSlides/notesSlide110.xml" /><Relationship Id="rId1" Type="http://schemas.openxmlformats.org/officeDocument/2006/relationships/slideLayout" Target="../slideLayouts/slideLayout1.xml" /></Relationships>
</file>

<file path=ppt/slides/_rels/slide111.xml.rels><?xml version="1.0" encoding="UTF-8" standalone="yes"?>
<Relationships xmlns="http://schemas.openxmlformats.org/package/2006/relationships"><Relationship Id="rId3" Type="http://schemas.openxmlformats.org/officeDocument/2006/relationships/image" Target="../media/image121.jpg" /><Relationship Id="rId2" Type="http://schemas.openxmlformats.org/officeDocument/2006/relationships/notesSlide" Target="../notesSlides/notesSlide111.xml"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Relationship Id="rId3" Type="http://schemas.openxmlformats.org/officeDocument/2006/relationships/image" Target="../media/image122.jpg" /><Relationship Id="rId2" Type="http://schemas.openxmlformats.org/officeDocument/2006/relationships/notesSlide" Target="../notesSlides/notesSlide112.xml" /><Relationship Id="rId1" Type="http://schemas.openxmlformats.org/officeDocument/2006/relationships/slideLayout" Target="../slideLayouts/slideLayout1.xml" /><Relationship Id="rId4" Type="http://schemas.openxmlformats.org/officeDocument/2006/relationships/image" Target="../media/image123.jpg" /></Relationships>
</file>

<file path=ppt/slides/_rels/slide113.xml.rels><?xml version="1.0" encoding="UTF-8" standalone="yes"?>
<Relationships xmlns="http://schemas.openxmlformats.org/package/2006/relationships"><Relationship Id="rId3" Type="http://schemas.openxmlformats.org/officeDocument/2006/relationships/image" Target="../media/image124.jpg" /><Relationship Id="rId2" Type="http://schemas.openxmlformats.org/officeDocument/2006/relationships/notesSlide" Target="../notesSlides/notesSlide113.xml" /><Relationship Id="rId1" Type="http://schemas.openxmlformats.org/officeDocument/2006/relationships/slideLayout" Target="../slideLayouts/slideLayout1.xml" /></Relationships>
</file>

<file path=ppt/slides/_rels/slide114.xml.rels><?xml version="1.0" encoding="UTF-8" standalone="yes"?>
<Relationships xmlns="http://schemas.openxmlformats.org/package/2006/relationships"><Relationship Id="rId3" Type="http://schemas.openxmlformats.org/officeDocument/2006/relationships/image" Target="../media/image125.jpg" /><Relationship Id="rId2" Type="http://schemas.openxmlformats.org/officeDocument/2006/relationships/notesSlide" Target="../notesSlides/notesSlide114.xml" /><Relationship Id="rId1" Type="http://schemas.openxmlformats.org/officeDocument/2006/relationships/slideLayout" Target="../slideLayouts/slideLayout1.xml" /><Relationship Id="rId4" Type="http://schemas.openxmlformats.org/officeDocument/2006/relationships/image" Target="../media/image126.jpg" /></Relationships>
</file>

<file path=ppt/slides/_rels/slide115.xml.rels><?xml version="1.0" encoding="UTF-8" standalone="yes"?>
<Relationships xmlns="http://schemas.openxmlformats.org/package/2006/relationships"><Relationship Id="rId3" Type="http://schemas.openxmlformats.org/officeDocument/2006/relationships/image" Target="../media/image127.jpg" /><Relationship Id="rId2" Type="http://schemas.openxmlformats.org/officeDocument/2006/relationships/notesSlide" Target="../notesSlides/notesSlide115.xml" /><Relationship Id="rId1" Type="http://schemas.openxmlformats.org/officeDocument/2006/relationships/slideLayout" Target="../slideLayouts/slideLayout1.xml" /><Relationship Id="rId4" Type="http://schemas.openxmlformats.org/officeDocument/2006/relationships/image" Target="../media/image128.jpg" /></Relationships>
</file>

<file path=ppt/slides/_rels/slide116.xml.rels><?xml version="1.0" encoding="UTF-8" standalone="yes"?>
<Relationships xmlns="http://schemas.openxmlformats.org/package/2006/relationships"><Relationship Id="rId3" Type="http://schemas.openxmlformats.org/officeDocument/2006/relationships/image" Target="../media/image129.jpg" /><Relationship Id="rId2" Type="http://schemas.openxmlformats.org/officeDocument/2006/relationships/notesSlide" Target="../notesSlides/notesSlide116.xml" /><Relationship Id="rId1" Type="http://schemas.openxmlformats.org/officeDocument/2006/relationships/slideLayout" Target="../slideLayouts/slideLayout1.xml" /><Relationship Id="rId4" Type="http://schemas.openxmlformats.org/officeDocument/2006/relationships/image" Target="../media/image130.jpg" /></Relationships>
</file>

<file path=ppt/slides/_rels/slide117.xml.rels><?xml version="1.0" encoding="UTF-8" standalone="yes"?>
<Relationships xmlns="http://schemas.openxmlformats.org/package/2006/relationships"><Relationship Id="rId3" Type="http://schemas.openxmlformats.org/officeDocument/2006/relationships/image" Target="../media/image131.jpg" /><Relationship Id="rId2" Type="http://schemas.openxmlformats.org/officeDocument/2006/relationships/notesSlide" Target="../notesSlides/notesSlide117.xml" /><Relationship Id="rId1" Type="http://schemas.openxmlformats.org/officeDocument/2006/relationships/slideLayout" Target="../slideLayouts/slideLayout1.xml" /></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 /><Relationship Id="rId2" Type="http://schemas.openxmlformats.org/officeDocument/2006/relationships/notesSlide" Target="../notesSlides/notesSlide118.xml" /><Relationship Id="rId1" Type="http://schemas.openxmlformats.org/officeDocument/2006/relationships/slideLayout" Target="../slideLayouts/slideLayout1.xml" /><Relationship Id="rId4" Type="http://schemas.openxmlformats.org/officeDocument/2006/relationships/image" Target="../media/image133.jpg" /></Relationships>
</file>

<file path=ppt/slides/_rels/slide119.xml.rels><?xml version="1.0" encoding="UTF-8" standalone="yes"?>
<Relationships xmlns="http://schemas.openxmlformats.org/package/2006/relationships"><Relationship Id="rId3" Type="http://schemas.openxmlformats.org/officeDocument/2006/relationships/image" Target="../media/image134.jpg" /><Relationship Id="rId2" Type="http://schemas.openxmlformats.org/officeDocument/2006/relationships/notesSlide" Target="../notesSlides/notesSlide119.xml"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notesSlide" Target="../notesSlides/notesSlide12.xml" /><Relationship Id="rId1" Type="http://schemas.openxmlformats.org/officeDocument/2006/relationships/slideLayout" Target="../slideLayouts/slideLayout1.xml" /></Relationships>
</file>

<file path=ppt/slides/_rels/slide120.xml.rels><?xml version="1.0" encoding="UTF-8" standalone="yes"?>
<Relationships xmlns="http://schemas.openxmlformats.org/package/2006/relationships"><Relationship Id="rId3" Type="http://schemas.openxmlformats.org/officeDocument/2006/relationships/image" Target="../media/image135.jpg" /><Relationship Id="rId2" Type="http://schemas.openxmlformats.org/officeDocument/2006/relationships/notesSlide" Target="../notesSlides/notesSlide120.xml" /><Relationship Id="rId1" Type="http://schemas.openxmlformats.org/officeDocument/2006/relationships/slideLayout" Target="../slideLayouts/slideLayout1.xml" /><Relationship Id="rId4" Type="http://schemas.openxmlformats.org/officeDocument/2006/relationships/image" Target="../media/image136.jpg" /></Relationships>
</file>

<file path=ppt/slides/_rels/slide121.xml.rels><?xml version="1.0" encoding="UTF-8" standalone="yes"?>
<Relationships xmlns="http://schemas.openxmlformats.org/package/2006/relationships"><Relationship Id="rId3" Type="http://schemas.openxmlformats.org/officeDocument/2006/relationships/image" Target="../media/image137.jpg" /><Relationship Id="rId2" Type="http://schemas.openxmlformats.org/officeDocument/2006/relationships/notesSlide" Target="../notesSlides/notesSlide121.xml" /><Relationship Id="rId1" Type="http://schemas.openxmlformats.org/officeDocument/2006/relationships/slideLayout" Target="../slideLayouts/slideLayout1.xml" /><Relationship Id="rId4" Type="http://schemas.openxmlformats.org/officeDocument/2006/relationships/image" Target="../media/image138.jpg" /></Relationships>
</file>

<file path=ppt/slides/_rels/slide122.xml.rels><?xml version="1.0" encoding="UTF-8" standalone="yes"?>
<Relationships xmlns="http://schemas.openxmlformats.org/package/2006/relationships"><Relationship Id="rId3" Type="http://schemas.openxmlformats.org/officeDocument/2006/relationships/image" Target="../media/image139.jpg" /><Relationship Id="rId2" Type="http://schemas.openxmlformats.org/officeDocument/2006/relationships/notesSlide" Target="../notesSlides/notesSlide122.xml"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Relationship Id="rId3" Type="http://schemas.openxmlformats.org/officeDocument/2006/relationships/image" Target="../media/image140.jpg" /><Relationship Id="rId2" Type="http://schemas.openxmlformats.org/officeDocument/2006/relationships/notesSlide" Target="../notesSlides/notesSlide123.xml" /><Relationship Id="rId1" Type="http://schemas.openxmlformats.org/officeDocument/2006/relationships/slideLayout" Target="../slideLayouts/slideLayout1.xml" /><Relationship Id="rId4" Type="http://schemas.openxmlformats.org/officeDocument/2006/relationships/image" Target="../media/image141.jpg" /></Relationships>
</file>

<file path=ppt/slides/_rels/slide124.xml.rels><?xml version="1.0" encoding="UTF-8" standalone="yes"?>
<Relationships xmlns="http://schemas.openxmlformats.org/package/2006/relationships"><Relationship Id="rId3" Type="http://schemas.openxmlformats.org/officeDocument/2006/relationships/image" Target="../media/image142.jpg" /><Relationship Id="rId2" Type="http://schemas.openxmlformats.org/officeDocument/2006/relationships/notesSlide" Target="../notesSlides/notesSlide124.xml" /><Relationship Id="rId1" Type="http://schemas.openxmlformats.org/officeDocument/2006/relationships/slideLayout" Target="../slideLayouts/slideLayout1.xml" /><Relationship Id="rId4" Type="http://schemas.openxmlformats.org/officeDocument/2006/relationships/image" Target="../media/image143.jpg" /></Relationships>
</file>

<file path=ppt/slides/_rels/slide125.xml.rels><?xml version="1.0" encoding="UTF-8" standalone="yes"?>
<Relationships xmlns="http://schemas.openxmlformats.org/package/2006/relationships"><Relationship Id="rId3" Type="http://schemas.openxmlformats.org/officeDocument/2006/relationships/image" Target="../media/image144.jpg" /><Relationship Id="rId2" Type="http://schemas.openxmlformats.org/officeDocument/2006/relationships/notesSlide" Target="../notesSlides/notesSlide125.xml"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Relationship Id="rId3" Type="http://schemas.openxmlformats.org/officeDocument/2006/relationships/image" Target="../media/image145.png" /><Relationship Id="rId2" Type="http://schemas.openxmlformats.org/officeDocument/2006/relationships/notesSlide" Target="../notesSlides/notesSlide126.xml"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Relationship Id="rId3" Type="http://schemas.openxmlformats.org/officeDocument/2006/relationships/image" Target="../media/image146.jpg" /><Relationship Id="rId2" Type="http://schemas.openxmlformats.org/officeDocument/2006/relationships/notesSlide" Target="../notesSlides/notesSlide127.xml" /><Relationship Id="rId1" Type="http://schemas.openxmlformats.org/officeDocument/2006/relationships/slideLayout" Target="../slideLayouts/slideLayout1.xml" /><Relationship Id="rId4" Type="http://schemas.openxmlformats.org/officeDocument/2006/relationships/image" Target="../media/image147.jpg" /></Relationships>
</file>

<file path=ppt/slides/_rels/slide128.xml.rels><?xml version="1.0" encoding="UTF-8" standalone="yes"?>
<Relationships xmlns="http://schemas.openxmlformats.org/package/2006/relationships"><Relationship Id="rId3" Type="http://schemas.openxmlformats.org/officeDocument/2006/relationships/image" Target="../media/image148.jpg" /><Relationship Id="rId2" Type="http://schemas.openxmlformats.org/officeDocument/2006/relationships/notesSlide" Target="../notesSlides/notesSlide128.xml"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Relationship Id="rId3" Type="http://schemas.openxmlformats.org/officeDocument/2006/relationships/image" Target="../media/image149.jpg" /><Relationship Id="rId2" Type="http://schemas.openxmlformats.org/officeDocument/2006/relationships/notesSlide" Target="../notesSlides/notesSlide129.xml" /><Relationship Id="rId1" Type="http://schemas.openxmlformats.org/officeDocument/2006/relationships/slideLayout" Target="../slideLayouts/slideLayout1.xml" /><Relationship Id="rId4" Type="http://schemas.openxmlformats.org/officeDocument/2006/relationships/image" Target="../media/image150.jpg" /></Relationships>
</file>

<file path=ppt/slides/_rels/slide13.xml.rels><?xml version="1.0" encoding="UTF-8" standalone="yes"?>
<Relationships xmlns="http://schemas.openxmlformats.org/package/2006/relationships"><Relationship Id="rId3" Type="http://schemas.openxmlformats.org/officeDocument/2006/relationships/image" Target="../media/image11.jpg" /><Relationship Id="rId2" Type="http://schemas.openxmlformats.org/officeDocument/2006/relationships/notesSlide" Target="../notesSlides/notesSlide13.xml" /><Relationship Id="rId1" Type="http://schemas.openxmlformats.org/officeDocument/2006/relationships/slideLayout" Target="../slideLayouts/slideLayout1.xml" /></Relationships>
</file>

<file path=ppt/slides/_rels/slide130.xml.rels><?xml version="1.0" encoding="UTF-8" standalone="yes"?>
<Relationships xmlns="http://schemas.openxmlformats.org/package/2006/relationships"><Relationship Id="rId3" Type="http://schemas.openxmlformats.org/officeDocument/2006/relationships/image" Target="../media/image151.jpg" /><Relationship Id="rId2" Type="http://schemas.openxmlformats.org/officeDocument/2006/relationships/notesSlide" Target="../notesSlides/notesSlide130.xml"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Relationship Id="rId8" Type="http://schemas.openxmlformats.org/officeDocument/2006/relationships/image" Target="../media/image157.png" /><Relationship Id="rId13" Type="http://schemas.openxmlformats.org/officeDocument/2006/relationships/image" Target="../media/image162.png" /><Relationship Id="rId3" Type="http://schemas.openxmlformats.org/officeDocument/2006/relationships/image" Target="../media/image152.jpg" /><Relationship Id="rId7" Type="http://schemas.openxmlformats.org/officeDocument/2006/relationships/image" Target="../media/image156.png" /><Relationship Id="rId12" Type="http://schemas.openxmlformats.org/officeDocument/2006/relationships/image" Target="../media/image161.png" /><Relationship Id="rId2" Type="http://schemas.openxmlformats.org/officeDocument/2006/relationships/notesSlide" Target="../notesSlides/notesSlide132.xml" /><Relationship Id="rId1" Type="http://schemas.openxmlformats.org/officeDocument/2006/relationships/slideLayout" Target="../slideLayouts/slideLayout1.xml" /><Relationship Id="rId6" Type="http://schemas.openxmlformats.org/officeDocument/2006/relationships/image" Target="../media/image155.png" /><Relationship Id="rId11" Type="http://schemas.openxmlformats.org/officeDocument/2006/relationships/image" Target="../media/image160.png" /><Relationship Id="rId5" Type="http://schemas.openxmlformats.org/officeDocument/2006/relationships/image" Target="../media/image154.png" /><Relationship Id="rId15" Type="http://schemas.openxmlformats.org/officeDocument/2006/relationships/image" Target="../media/image164.png" /><Relationship Id="rId10" Type="http://schemas.openxmlformats.org/officeDocument/2006/relationships/image" Target="../media/image159.png" /><Relationship Id="rId4" Type="http://schemas.openxmlformats.org/officeDocument/2006/relationships/image" Target="../media/image153.png" /><Relationship Id="rId9" Type="http://schemas.openxmlformats.org/officeDocument/2006/relationships/image" Target="../media/image158.png" /><Relationship Id="rId14" Type="http://schemas.openxmlformats.org/officeDocument/2006/relationships/image" Target="../media/image163.png" /></Relationships>
</file>

<file path=ppt/slides/_rels/slide133.xml.rels><?xml version="1.0" encoding="UTF-8" standalone="yes"?>
<Relationships xmlns="http://schemas.openxmlformats.org/package/2006/relationships"><Relationship Id="rId3" Type="http://schemas.openxmlformats.org/officeDocument/2006/relationships/image" Target="../media/image152.jpg" /><Relationship Id="rId2" Type="http://schemas.openxmlformats.org/officeDocument/2006/relationships/notesSlide" Target="../notesSlides/notesSlide133.xml" /><Relationship Id="rId1" Type="http://schemas.openxmlformats.org/officeDocument/2006/relationships/slideLayout" Target="../slideLayouts/slideLayout2.xml" /><Relationship Id="rId4" Type="http://schemas.openxmlformats.org/officeDocument/2006/relationships/image" Target="../media/image165.png" /></Relationships>
</file>

<file path=ppt/slides/_rels/slide134.xml.rels><?xml version="1.0" encoding="UTF-8" standalone="yes"?>
<Relationships xmlns="http://schemas.openxmlformats.org/package/2006/relationships"><Relationship Id="rId8" Type="http://schemas.openxmlformats.org/officeDocument/2006/relationships/image" Target="../media/image171.png" /><Relationship Id="rId13" Type="http://schemas.openxmlformats.org/officeDocument/2006/relationships/image" Target="../media/image176.png" /><Relationship Id="rId18" Type="http://schemas.openxmlformats.org/officeDocument/2006/relationships/image" Target="../media/image181.png" /><Relationship Id="rId26" Type="http://schemas.openxmlformats.org/officeDocument/2006/relationships/image" Target="../media/image189.png" /><Relationship Id="rId3" Type="http://schemas.openxmlformats.org/officeDocument/2006/relationships/image" Target="../media/image166.jpg" /><Relationship Id="rId21" Type="http://schemas.openxmlformats.org/officeDocument/2006/relationships/image" Target="../media/image184.png" /><Relationship Id="rId7" Type="http://schemas.openxmlformats.org/officeDocument/2006/relationships/image" Target="../media/image170.png" /><Relationship Id="rId12" Type="http://schemas.openxmlformats.org/officeDocument/2006/relationships/image" Target="../media/image175.png" /><Relationship Id="rId17" Type="http://schemas.openxmlformats.org/officeDocument/2006/relationships/image" Target="../media/image180.png" /><Relationship Id="rId25" Type="http://schemas.openxmlformats.org/officeDocument/2006/relationships/image" Target="../media/image188.png" /><Relationship Id="rId2" Type="http://schemas.openxmlformats.org/officeDocument/2006/relationships/notesSlide" Target="../notesSlides/notesSlide134.xml" /><Relationship Id="rId16" Type="http://schemas.openxmlformats.org/officeDocument/2006/relationships/image" Target="../media/image179.png" /><Relationship Id="rId20" Type="http://schemas.openxmlformats.org/officeDocument/2006/relationships/image" Target="../media/image183.png" /><Relationship Id="rId1" Type="http://schemas.openxmlformats.org/officeDocument/2006/relationships/slideLayout" Target="../slideLayouts/slideLayout1.xml" /><Relationship Id="rId6" Type="http://schemas.openxmlformats.org/officeDocument/2006/relationships/image" Target="../media/image169.png" /><Relationship Id="rId11" Type="http://schemas.openxmlformats.org/officeDocument/2006/relationships/image" Target="../media/image174.png" /><Relationship Id="rId24" Type="http://schemas.openxmlformats.org/officeDocument/2006/relationships/image" Target="../media/image187.png" /><Relationship Id="rId5" Type="http://schemas.openxmlformats.org/officeDocument/2006/relationships/image" Target="../media/image168.png" /><Relationship Id="rId15" Type="http://schemas.openxmlformats.org/officeDocument/2006/relationships/image" Target="../media/image178.png" /><Relationship Id="rId23" Type="http://schemas.openxmlformats.org/officeDocument/2006/relationships/image" Target="../media/image186.png" /><Relationship Id="rId28" Type="http://schemas.openxmlformats.org/officeDocument/2006/relationships/image" Target="../media/image191.png" /><Relationship Id="rId10" Type="http://schemas.openxmlformats.org/officeDocument/2006/relationships/image" Target="../media/image173.png" /><Relationship Id="rId19" Type="http://schemas.openxmlformats.org/officeDocument/2006/relationships/image" Target="../media/image182.png" /><Relationship Id="rId4" Type="http://schemas.openxmlformats.org/officeDocument/2006/relationships/image" Target="../media/image167.png" /><Relationship Id="rId9" Type="http://schemas.openxmlformats.org/officeDocument/2006/relationships/image" Target="../media/image172.png" /><Relationship Id="rId14" Type="http://schemas.openxmlformats.org/officeDocument/2006/relationships/image" Target="../media/image177.png" /><Relationship Id="rId22" Type="http://schemas.openxmlformats.org/officeDocument/2006/relationships/image" Target="../media/image185.png" /><Relationship Id="rId27" Type="http://schemas.openxmlformats.org/officeDocument/2006/relationships/image" Target="../media/image190.png" /></Relationships>
</file>

<file path=ppt/slides/_rels/slide135.xml.rels><?xml version="1.0" encoding="UTF-8" standalone="yes"?>
<Relationships xmlns="http://schemas.openxmlformats.org/package/2006/relationships"><Relationship Id="rId3" Type="http://schemas.openxmlformats.org/officeDocument/2006/relationships/image" Target="../media/image166.jpg" /><Relationship Id="rId7" Type="http://schemas.openxmlformats.org/officeDocument/2006/relationships/image" Target="../media/image195.png" /><Relationship Id="rId2" Type="http://schemas.openxmlformats.org/officeDocument/2006/relationships/notesSlide" Target="../notesSlides/notesSlide135.xml" /><Relationship Id="rId1" Type="http://schemas.openxmlformats.org/officeDocument/2006/relationships/slideLayout" Target="../slideLayouts/slideLayout1.xml" /><Relationship Id="rId6" Type="http://schemas.openxmlformats.org/officeDocument/2006/relationships/image" Target="../media/image194.png" /><Relationship Id="rId5" Type="http://schemas.openxmlformats.org/officeDocument/2006/relationships/image" Target="../media/image193.png" /><Relationship Id="rId4" Type="http://schemas.openxmlformats.org/officeDocument/2006/relationships/image" Target="../media/image192.png" /></Relationships>
</file>

<file path=ppt/slides/_rels/slide136.xml.rels><?xml version="1.0" encoding="UTF-8" standalone="yes"?>
<Relationships xmlns="http://schemas.openxmlformats.org/package/2006/relationships"><Relationship Id="rId3" Type="http://schemas.openxmlformats.org/officeDocument/2006/relationships/image" Target="../media/image166.jpg" /><Relationship Id="rId2" Type="http://schemas.openxmlformats.org/officeDocument/2006/relationships/notesSlide" Target="../notesSlides/notesSlide136.xml" /><Relationship Id="rId1" Type="http://schemas.openxmlformats.org/officeDocument/2006/relationships/slideLayout" Target="../slideLayouts/slideLayout2.xml" /><Relationship Id="rId5" Type="http://schemas.openxmlformats.org/officeDocument/2006/relationships/image" Target="../media/image197.png" /><Relationship Id="rId4" Type="http://schemas.openxmlformats.org/officeDocument/2006/relationships/image" Target="../media/image196.png" /></Relationships>
</file>

<file path=ppt/slides/_rels/slide137.xml.rels><?xml version="1.0" encoding="UTF-8" standalone="yes"?>
<Relationships xmlns="http://schemas.openxmlformats.org/package/2006/relationships"><Relationship Id="rId3" Type="http://schemas.openxmlformats.org/officeDocument/2006/relationships/image" Target="../media/image198.jpg" /><Relationship Id="rId2" Type="http://schemas.openxmlformats.org/officeDocument/2006/relationships/notesSlide" Target="../notesSlides/notesSlide137.xml" /><Relationship Id="rId1" Type="http://schemas.openxmlformats.org/officeDocument/2006/relationships/slideLayout" Target="../slideLayouts/slideLayout2.xml" /><Relationship Id="rId4" Type="http://schemas.openxmlformats.org/officeDocument/2006/relationships/image" Target="../media/image199.png" /></Relationships>
</file>

<file path=ppt/slides/_rels/slide138.xml.rels><?xml version="1.0" encoding="UTF-8" standalone="yes"?>
<Relationships xmlns="http://schemas.openxmlformats.org/package/2006/relationships"><Relationship Id="rId3" Type="http://schemas.openxmlformats.org/officeDocument/2006/relationships/image" Target="../media/image152.jpg" /><Relationship Id="rId2" Type="http://schemas.openxmlformats.org/officeDocument/2006/relationships/notesSlide" Target="../notesSlides/notesSlide138.xml" /><Relationship Id="rId1" Type="http://schemas.openxmlformats.org/officeDocument/2006/relationships/slideLayout" Target="../slideLayouts/slideLayout1.xml" /><Relationship Id="rId5" Type="http://schemas.openxmlformats.org/officeDocument/2006/relationships/image" Target="../media/image201.png" /><Relationship Id="rId4" Type="http://schemas.openxmlformats.org/officeDocument/2006/relationships/image" Target="../media/image200.png" /></Relationships>
</file>

<file path=ppt/slides/_rels/slide139.xml.rels><?xml version="1.0" encoding="UTF-8" standalone="yes"?>
<Relationships xmlns="http://schemas.openxmlformats.org/package/2006/relationships"><Relationship Id="rId3" Type="http://schemas.openxmlformats.org/officeDocument/2006/relationships/image" Target="../media/image152.jpg" /><Relationship Id="rId2" Type="http://schemas.openxmlformats.org/officeDocument/2006/relationships/notesSlide" Target="../notesSlides/notesSlide139.xml" /><Relationship Id="rId1" Type="http://schemas.openxmlformats.org/officeDocument/2006/relationships/slideLayout" Target="../slideLayouts/slideLayout1.xml" /><Relationship Id="rId6" Type="http://schemas.openxmlformats.org/officeDocument/2006/relationships/image" Target="../media/image204.png" /><Relationship Id="rId5" Type="http://schemas.openxmlformats.org/officeDocument/2006/relationships/image" Target="../media/image203.png" /><Relationship Id="rId4" Type="http://schemas.openxmlformats.org/officeDocument/2006/relationships/image" Target="../media/image202.png" /></Relationships>
</file>

<file path=ppt/slides/_rels/slide14.xml.rels><?xml version="1.0" encoding="UTF-8" standalone="yes"?>
<Relationships xmlns="http://schemas.openxmlformats.org/package/2006/relationships"><Relationship Id="rId3" Type="http://schemas.openxmlformats.org/officeDocument/2006/relationships/image" Target="../media/image13.jpg" /><Relationship Id="rId2" Type="http://schemas.openxmlformats.org/officeDocument/2006/relationships/notesSlide" Target="../notesSlides/notesSlide14.xml" /><Relationship Id="rId1" Type="http://schemas.openxmlformats.org/officeDocument/2006/relationships/slideLayout" Target="../slideLayouts/slideLayout1.xml" /></Relationships>
</file>

<file path=ppt/slides/_rels/slide140.xml.rels><?xml version="1.0" encoding="UTF-8" standalone="yes"?>
<Relationships xmlns="http://schemas.openxmlformats.org/package/2006/relationships"><Relationship Id="rId3" Type="http://schemas.openxmlformats.org/officeDocument/2006/relationships/image" Target="../media/image205.jpg" /><Relationship Id="rId2" Type="http://schemas.openxmlformats.org/officeDocument/2006/relationships/notesSlide" Target="../notesSlides/notesSlide140.xml" /><Relationship Id="rId1" Type="http://schemas.openxmlformats.org/officeDocument/2006/relationships/slideLayout" Target="../slideLayouts/slideLayout1.xml" /><Relationship Id="rId6" Type="http://schemas.openxmlformats.org/officeDocument/2006/relationships/image" Target="../media/image208.png" /><Relationship Id="rId5" Type="http://schemas.openxmlformats.org/officeDocument/2006/relationships/image" Target="../media/image207.png" /><Relationship Id="rId4" Type="http://schemas.openxmlformats.org/officeDocument/2006/relationships/image" Target="../media/image206.png" /></Relationships>
</file>

<file path=ppt/slides/_rels/slide141.xml.rels><?xml version="1.0" encoding="UTF-8" standalone="yes"?>
<Relationships xmlns="http://schemas.openxmlformats.org/package/2006/relationships"><Relationship Id="rId3" Type="http://schemas.openxmlformats.org/officeDocument/2006/relationships/image" Target="../media/image209.png" /><Relationship Id="rId2" Type="http://schemas.openxmlformats.org/officeDocument/2006/relationships/notesSlide" Target="../notesSlides/notesSlide141.xml" /><Relationship Id="rId1" Type="http://schemas.openxmlformats.org/officeDocument/2006/relationships/slideLayout" Target="../slideLayouts/slideLayout2.xml" /></Relationships>
</file>

<file path=ppt/slides/_rels/slide142.xml.rels><?xml version="1.0" encoding="UTF-8" standalone="yes"?>
<Relationships xmlns="http://schemas.openxmlformats.org/package/2006/relationships"><Relationship Id="rId3" Type="http://schemas.openxmlformats.org/officeDocument/2006/relationships/image" Target="../media/image210.png" /><Relationship Id="rId2" Type="http://schemas.openxmlformats.org/officeDocument/2006/relationships/notesSlide" Target="../notesSlides/notesSlide142.xml" /><Relationship Id="rId1" Type="http://schemas.openxmlformats.org/officeDocument/2006/relationships/slideLayout" Target="../slideLayouts/slideLayout1.xml" /></Relationships>
</file>

<file path=ppt/slides/_rels/slide143.xml.rels><?xml version="1.0" encoding="UTF-8" standalone="yes"?>
<Relationships xmlns="http://schemas.openxmlformats.org/package/2006/relationships"><Relationship Id="rId8" Type="http://schemas.openxmlformats.org/officeDocument/2006/relationships/image" Target="../media/image216.png" /><Relationship Id="rId3" Type="http://schemas.openxmlformats.org/officeDocument/2006/relationships/image" Target="../media/image211.png" /><Relationship Id="rId7" Type="http://schemas.openxmlformats.org/officeDocument/2006/relationships/image" Target="../media/image215.png" /><Relationship Id="rId2" Type="http://schemas.openxmlformats.org/officeDocument/2006/relationships/notesSlide" Target="../notesSlides/notesSlide143.xml" /><Relationship Id="rId1" Type="http://schemas.openxmlformats.org/officeDocument/2006/relationships/slideLayout" Target="../slideLayouts/slideLayout1.xml" /><Relationship Id="rId6" Type="http://schemas.openxmlformats.org/officeDocument/2006/relationships/image" Target="../media/image214.png" /><Relationship Id="rId5" Type="http://schemas.openxmlformats.org/officeDocument/2006/relationships/image" Target="../media/image213.png" /><Relationship Id="rId4" Type="http://schemas.openxmlformats.org/officeDocument/2006/relationships/image" Target="../media/image212.png" /></Relationships>
</file>

<file path=ppt/slides/_rels/slide144.xml.rels><?xml version="1.0" encoding="UTF-8" standalone="yes"?>
<Relationships xmlns="http://schemas.openxmlformats.org/package/2006/relationships"><Relationship Id="rId3" Type="http://schemas.openxmlformats.org/officeDocument/2006/relationships/image" Target="../media/image217.jpg" /><Relationship Id="rId2" Type="http://schemas.openxmlformats.org/officeDocument/2006/relationships/notesSlide" Target="../notesSlides/notesSlide144.xml" /><Relationship Id="rId1" Type="http://schemas.openxmlformats.org/officeDocument/2006/relationships/slideLayout" Target="../slideLayouts/slideLayout2.xml" /><Relationship Id="rId4" Type="http://schemas.openxmlformats.org/officeDocument/2006/relationships/image" Target="../media/image218.png" /></Relationships>
</file>

<file path=ppt/slides/_rels/slide145.xml.rels><?xml version="1.0" encoding="UTF-8" standalone="yes"?>
<Relationships xmlns="http://schemas.openxmlformats.org/package/2006/relationships"><Relationship Id="rId3" Type="http://schemas.openxmlformats.org/officeDocument/2006/relationships/image" Target="../media/image166.jpg" /><Relationship Id="rId2" Type="http://schemas.openxmlformats.org/officeDocument/2006/relationships/notesSlide" Target="../notesSlides/notesSlide145.xml" /><Relationship Id="rId1" Type="http://schemas.openxmlformats.org/officeDocument/2006/relationships/slideLayout" Target="../slideLayouts/slideLayout1.xml" /><Relationship Id="rId6" Type="http://schemas.openxmlformats.org/officeDocument/2006/relationships/image" Target="../media/image221.png" /><Relationship Id="rId5" Type="http://schemas.openxmlformats.org/officeDocument/2006/relationships/image" Target="../media/image220.png" /><Relationship Id="rId4" Type="http://schemas.openxmlformats.org/officeDocument/2006/relationships/image" Target="../media/image219.png" /></Relationships>
</file>

<file path=ppt/slides/_rels/slide146.xml.rels><?xml version="1.0" encoding="UTF-8" standalone="yes"?>
<Relationships xmlns="http://schemas.openxmlformats.org/package/2006/relationships"><Relationship Id="rId3" Type="http://schemas.openxmlformats.org/officeDocument/2006/relationships/image" Target="../media/image166.jpg" /><Relationship Id="rId7" Type="http://schemas.openxmlformats.org/officeDocument/2006/relationships/image" Target="../media/image225.png" /><Relationship Id="rId2" Type="http://schemas.openxmlformats.org/officeDocument/2006/relationships/notesSlide" Target="../notesSlides/notesSlide146.xml" /><Relationship Id="rId1" Type="http://schemas.openxmlformats.org/officeDocument/2006/relationships/slideLayout" Target="../slideLayouts/slideLayout2.xml" /><Relationship Id="rId6" Type="http://schemas.openxmlformats.org/officeDocument/2006/relationships/image" Target="../media/image224.png" /><Relationship Id="rId5" Type="http://schemas.openxmlformats.org/officeDocument/2006/relationships/image" Target="../media/image223.png" /><Relationship Id="rId4" Type="http://schemas.openxmlformats.org/officeDocument/2006/relationships/image" Target="../media/image222.png" /></Relationships>
</file>

<file path=ppt/slides/_rels/slide147.xml.rels><?xml version="1.0" encoding="UTF-8" standalone="yes"?>
<Relationships xmlns="http://schemas.openxmlformats.org/package/2006/relationships"><Relationship Id="rId3" Type="http://schemas.openxmlformats.org/officeDocument/2006/relationships/image" Target="../media/image217.jpg" /><Relationship Id="rId2" Type="http://schemas.openxmlformats.org/officeDocument/2006/relationships/notesSlide" Target="../notesSlides/notesSlide147.xml" /><Relationship Id="rId1" Type="http://schemas.openxmlformats.org/officeDocument/2006/relationships/slideLayout" Target="../slideLayouts/slideLayout2.xml" /><Relationship Id="rId4" Type="http://schemas.openxmlformats.org/officeDocument/2006/relationships/image" Target="../media/image226.png" /></Relationships>
</file>

<file path=ppt/slides/_rels/slide148.xml.rels><?xml version="1.0" encoding="UTF-8" standalone="yes"?>
<Relationships xmlns="http://schemas.openxmlformats.org/package/2006/relationships"><Relationship Id="rId3" Type="http://schemas.openxmlformats.org/officeDocument/2006/relationships/image" Target="../media/image166.jpg" /><Relationship Id="rId2" Type="http://schemas.openxmlformats.org/officeDocument/2006/relationships/notesSlide" Target="../notesSlides/notesSlide148.xml" /><Relationship Id="rId1" Type="http://schemas.openxmlformats.org/officeDocument/2006/relationships/slideLayout" Target="../slideLayouts/slideLayout2.xml" /><Relationship Id="rId6" Type="http://schemas.openxmlformats.org/officeDocument/2006/relationships/image" Target="../media/image229.png" /><Relationship Id="rId5" Type="http://schemas.openxmlformats.org/officeDocument/2006/relationships/image" Target="../media/image228.png" /><Relationship Id="rId4" Type="http://schemas.openxmlformats.org/officeDocument/2006/relationships/image" Target="../media/image227.png" /></Relationships>
</file>

<file path=ppt/slides/_rels/slide149.xml.rels><?xml version="1.0" encoding="UTF-8" standalone="yes"?>
<Relationships xmlns="http://schemas.openxmlformats.org/package/2006/relationships"><Relationship Id="rId3" Type="http://schemas.openxmlformats.org/officeDocument/2006/relationships/image" Target="../media/image230.jpg" /><Relationship Id="rId2" Type="http://schemas.openxmlformats.org/officeDocument/2006/relationships/notesSlide" Target="../notesSlides/notesSlide149.xml" /><Relationship Id="rId1" Type="http://schemas.openxmlformats.org/officeDocument/2006/relationships/slideLayout" Target="../slideLayouts/slideLayout1.xml" /><Relationship Id="rId4" Type="http://schemas.openxmlformats.org/officeDocument/2006/relationships/image" Target="../media/image231.png" /></Relationships>
</file>

<file path=ppt/slides/_rels/slide15.xml.rels><?xml version="1.0" encoding="UTF-8" standalone="yes"?>
<Relationships xmlns="http://schemas.openxmlformats.org/package/2006/relationships"><Relationship Id="rId3" Type="http://schemas.openxmlformats.org/officeDocument/2006/relationships/image" Target="../media/image14.jpg" /><Relationship Id="rId2" Type="http://schemas.openxmlformats.org/officeDocument/2006/relationships/notesSlide" Target="../notesSlides/notesSlide15.xml" /><Relationship Id="rId1" Type="http://schemas.openxmlformats.org/officeDocument/2006/relationships/slideLayout" Target="../slideLayouts/slideLayout1.xml" /></Relationships>
</file>

<file path=ppt/slides/_rels/slide150.xml.rels><?xml version="1.0" encoding="UTF-8" standalone="yes"?>
<Relationships xmlns="http://schemas.openxmlformats.org/package/2006/relationships"><Relationship Id="rId3" Type="http://schemas.openxmlformats.org/officeDocument/2006/relationships/image" Target="../media/image232.jpg" /><Relationship Id="rId2" Type="http://schemas.openxmlformats.org/officeDocument/2006/relationships/notesSlide" Target="../notesSlides/notesSlide150.xml"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Relationship Id="rId3" Type="http://schemas.openxmlformats.org/officeDocument/2006/relationships/image" Target="../media/image233.jpg" /><Relationship Id="rId2" Type="http://schemas.openxmlformats.org/officeDocument/2006/relationships/notesSlide" Target="../notesSlides/notesSlide151.xml"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Relationship Id="rId3" Type="http://schemas.openxmlformats.org/officeDocument/2006/relationships/image" Target="../media/image234.jpg" /><Relationship Id="rId2" Type="http://schemas.openxmlformats.org/officeDocument/2006/relationships/notesSlide" Target="../notesSlides/notesSlide152.xml" /><Relationship Id="rId1" Type="http://schemas.openxmlformats.org/officeDocument/2006/relationships/slideLayout" Target="../slideLayouts/slideLayout2.xml" /></Relationships>
</file>

<file path=ppt/slides/_rels/slide153.xml.rels><?xml version="1.0" encoding="UTF-8" standalone="yes"?>
<Relationships xmlns="http://schemas.openxmlformats.org/package/2006/relationships"><Relationship Id="rId3" Type="http://schemas.openxmlformats.org/officeDocument/2006/relationships/image" Target="../media/image234.jpg" /><Relationship Id="rId2" Type="http://schemas.openxmlformats.org/officeDocument/2006/relationships/notesSlide" Target="../notesSlides/notesSlide153.xml" /><Relationship Id="rId1" Type="http://schemas.openxmlformats.org/officeDocument/2006/relationships/slideLayout" Target="../slideLayouts/slideLayout2.xml" /></Relationships>
</file>

<file path=ppt/slides/_rels/slide154.xml.rels><?xml version="1.0" encoding="UTF-8" standalone="yes"?>
<Relationships xmlns="http://schemas.openxmlformats.org/package/2006/relationships"><Relationship Id="rId3" Type="http://schemas.openxmlformats.org/officeDocument/2006/relationships/image" Target="../media/image235.jpg" /><Relationship Id="rId2" Type="http://schemas.openxmlformats.org/officeDocument/2006/relationships/notesSlide" Target="../notesSlides/notesSlide154.xml" /><Relationship Id="rId1" Type="http://schemas.openxmlformats.org/officeDocument/2006/relationships/slideLayout" Target="../slideLayouts/slideLayout2.xml" /><Relationship Id="rId5" Type="http://schemas.openxmlformats.org/officeDocument/2006/relationships/image" Target="../media/image237.png" /><Relationship Id="rId4" Type="http://schemas.openxmlformats.org/officeDocument/2006/relationships/image" Target="../media/image236.png" /></Relationships>
</file>

<file path=ppt/slides/_rels/slide155.xml.rels><?xml version="1.0" encoding="UTF-8" standalone="yes"?>
<Relationships xmlns="http://schemas.openxmlformats.org/package/2006/relationships"><Relationship Id="rId3" Type="http://schemas.openxmlformats.org/officeDocument/2006/relationships/image" Target="../media/image235.jpg" /><Relationship Id="rId2" Type="http://schemas.openxmlformats.org/officeDocument/2006/relationships/notesSlide" Target="../notesSlides/notesSlide155.xml" /><Relationship Id="rId1" Type="http://schemas.openxmlformats.org/officeDocument/2006/relationships/slideLayout" Target="../slideLayouts/slideLayout3.xml" /><Relationship Id="rId4" Type="http://schemas.openxmlformats.org/officeDocument/2006/relationships/image" Target="../media/image238.png" /></Relationships>
</file>

<file path=ppt/slides/_rels/slide156.xml.rels><?xml version="1.0" encoding="UTF-8" standalone="yes"?>
<Relationships xmlns="http://schemas.openxmlformats.org/package/2006/relationships"><Relationship Id="rId3" Type="http://schemas.openxmlformats.org/officeDocument/2006/relationships/image" Target="../media/image239.jpg" /><Relationship Id="rId2" Type="http://schemas.openxmlformats.org/officeDocument/2006/relationships/notesSlide" Target="../notesSlides/notesSlide156.xml" /><Relationship Id="rId1" Type="http://schemas.openxmlformats.org/officeDocument/2006/relationships/slideLayout" Target="../slideLayouts/slideLayout3.xml" /><Relationship Id="rId5" Type="http://schemas.openxmlformats.org/officeDocument/2006/relationships/image" Target="../media/image241.png" /><Relationship Id="rId4" Type="http://schemas.openxmlformats.org/officeDocument/2006/relationships/image" Target="../media/image240.png" /></Relationships>
</file>

<file path=ppt/slides/_rels/slide157.xml.rels><?xml version="1.0" encoding="UTF-8" standalone="yes"?>
<Relationships xmlns="http://schemas.openxmlformats.org/package/2006/relationships"><Relationship Id="rId3" Type="http://schemas.openxmlformats.org/officeDocument/2006/relationships/image" Target="../media/image242.jpg" /><Relationship Id="rId2" Type="http://schemas.openxmlformats.org/officeDocument/2006/relationships/notesSlide" Target="../notesSlides/notesSlide157.xml" /><Relationship Id="rId1" Type="http://schemas.openxmlformats.org/officeDocument/2006/relationships/slideLayout" Target="../slideLayouts/slideLayout2.xml" /><Relationship Id="rId5" Type="http://schemas.openxmlformats.org/officeDocument/2006/relationships/image" Target="../media/image244.png" /><Relationship Id="rId4" Type="http://schemas.openxmlformats.org/officeDocument/2006/relationships/image" Target="../media/image243.png" /></Relationships>
</file>

<file path=ppt/slides/_rels/slide158.xml.rels><?xml version="1.0" encoding="UTF-8" standalone="yes"?>
<Relationships xmlns="http://schemas.openxmlformats.org/package/2006/relationships"><Relationship Id="rId3" Type="http://schemas.openxmlformats.org/officeDocument/2006/relationships/image" Target="../media/image245.png" /><Relationship Id="rId2" Type="http://schemas.openxmlformats.org/officeDocument/2006/relationships/notesSlide" Target="../notesSlides/notesSlide158.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5.jpg" /><Relationship Id="rId2" Type="http://schemas.openxmlformats.org/officeDocument/2006/relationships/notesSlide" Target="../notesSlides/notesSlide16.xml"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3" Type="http://schemas.openxmlformats.org/officeDocument/2006/relationships/image" Target="../media/image16.jpg" /><Relationship Id="rId2" Type="http://schemas.openxmlformats.org/officeDocument/2006/relationships/notesSlide" Target="../notesSlides/notesSlide17.xml"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Relationship Id="rId3" Type="http://schemas.openxmlformats.org/officeDocument/2006/relationships/image" Target="../media/image17.jpg" /><Relationship Id="rId2" Type="http://schemas.openxmlformats.org/officeDocument/2006/relationships/notesSlide" Target="../notesSlides/notesSlide18.xml"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3" Type="http://schemas.openxmlformats.org/officeDocument/2006/relationships/image" Target="../media/image18.jpg" /><Relationship Id="rId2" Type="http://schemas.openxmlformats.org/officeDocument/2006/relationships/notesSlide" Target="../notesSlides/notesSlide19.xml"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notesSlide" Target="../notesSlides/notesSlide20.xml" /><Relationship Id="rId1" Type="http://schemas.openxmlformats.org/officeDocument/2006/relationships/slideLayout" Target="../slideLayouts/slideLayout1.xml" /></Relationships>
</file>

<file path=ppt/slides/_rels/slide21.xml.rels><?xml version="1.0" encoding="UTF-8" standalone="yes"?>
<Relationships xmlns="http://schemas.openxmlformats.org/package/2006/relationships"><Relationship Id="rId3" Type="http://schemas.openxmlformats.org/officeDocument/2006/relationships/image" Target="../media/image20.jpg" /><Relationship Id="rId2" Type="http://schemas.openxmlformats.org/officeDocument/2006/relationships/notesSlide" Target="../notesSlides/notesSlide21.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22.xml" /><Relationship Id="rId1" Type="http://schemas.openxmlformats.org/officeDocument/2006/relationships/slideLayout" Target="../slideLayouts/slideLayout1.xml" /><Relationship Id="rId4" Type="http://schemas.openxmlformats.org/officeDocument/2006/relationships/image" Target="../media/image22.png" /></Relationships>
</file>

<file path=ppt/slides/_rels/slide23.xml.rels><?xml version="1.0" encoding="UTF-8" standalone="yes"?>
<Relationships xmlns="http://schemas.openxmlformats.org/package/2006/relationships"><Relationship Id="rId3" Type="http://schemas.openxmlformats.org/officeDocument/2006/relationships/image" Target="../media/image23.jpg" /><Relationship Id="rId2" Type="http://schemas.openxmlformats.org/officeDocument/2006/relationships/notesSlide" Target="../notesSlides/notesSlide23.xml" /><Relationship Id="rId1" Type="http://schemas.openxmlformats.org/officeDocument/2006/relationships/slideLayout" Target="../slideLayouts/slideLayout1.xml" /></Relationships>
</file>

<file path=ppt/slides/_rels/slide24.xml.rels><?xml version="1.0" encoding="UTF-8" standalone="yes"?>
<Relationships xmlns="http://schemas.openxmlformats.org/package/2006/relationships"><Relationship Id="rId3" Type="http://schemas.openxmlformats.org/officeDocument/2006/relationships/image" Target="../media/image24.jpg" /><Relationship Id="rId2" Type="http://schemas.openxmlformats.org/officeDocument/2006/relationships/notesSlide" Target="../notesSlides/notesSlide24.xml"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Relationship Id="rId3" Type="http://schemas.openxmlformats.org/officeDocument/2006/relationships/image" Target="../media/image25.jpg" /><Relationship Id="rId2" Type="http://schemas.openxmlformats.org/officeDocument/2006/relationships/notesSlide" Target="../notesSlides/notesSlide25.xml"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Relationship Id="rId3" Type="http://schemas.openxmlformats.org/officeDocument/2006/relationships/image" Target="../media/image26.jpg" /><Relationship Id="rId2" Type="http://schemas.openxmlformats.org/officeDocument/2006/relationships/notesSlide" Target="../notesSlides/notesSlide26.xml" /><Relationship Id="rId1" Type="http://schemas.openxmlformats.org/officeDocument/2006/relationships/slideLayout" Target="../slideLayouts/slideLayout1.xml" /><Relationship Id="rId4" Type="http://schemas.openxmlformats.org/officeDocument/2006/relationships/image" Target="../media/image27.jpg" /></Relationships>
</file>

<file path=ppt/slides/_rels/slide27.xml.rels><?xml version="1.0" encoding="UTF-8" standalone="yes"?>
<Relationships xmlns="http://schemas.openxmlformats.org/package/2006/relationships"><Relationship Id="rId3" Type="http://schemas.openxmlformats.org/officeDocument/2006/relationships/image" Target="../media/image28.jpg" /><Relationship Id="rId2" Type="http://schemas.openxmlformats.org/officeDocument/2006/relationships/notesSlide" Target="../notesSlides/notesSlide27.xml"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Relationship Id="rId3" Type="http://schemas.openxmlformats.org/officeDocument/2006/relationships/image" Target="../media/image29.jpg" /><Relationship Id="rId2" Type="http://schemas.openxmlformats.org/officeDocument/2006/relationships/notesSlide" Target="../notesSlides/notesSlide28.xml"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Relationship Id="rId3" Type="http://schemas.openxmlformats.org/officeDocument/2006/relationships/image" Target="../media/image30.jpg" /><Relationship Id="rId2" Type="http://schemas.openxmlformats.org/officeDocument/2006/relationships/notesSlide" Target="../notesSlides/notesSlide29.xml"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3" Type="http://schemas.openxmlformats.org/officeDocument/2006/relationships/image" Target="../media/image2.jpg" /><Relationship Id="rId2" Type="http://schemas.openxmlformats.org/officeDocument/2006/relationships/notesSlide" Target="../notesSlides/notesSlide3.xml"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3" Type="http://schemas.openxmlformats.org/officeDocument/2006/relationships/image" Target="../media/image31.jpg" /><Relationship Id="rId2" Type="http://schemas.openxmlformats.org/officeDocument/2006/relationships/notesSlide" Target="../notesSlides/notesSlide30.xml" /><Relationship Id="rId1" Type="http://schemas.openxmlformats.org/officeDocument/2006/relationships/slideLayout" Target="../slideLayouts/slideLayout1.xml" /><Relationship Id="rId4" Type="http://schemas.openxmlformats.org/officeDocument/2006/relationships/image" Target="../media/image32.jpg" /></Relationships>
</file>

<file path=ppt/slides/_rels/slide31.xml.rels><?xml version="1.0" encoding="UTF-8" standalone="yes"?>
<Relationships xmlns="http://schemas.openxmlformats.org/package/2006/relationships"><Relationship Id="rId3" Type="http://schemas.openxmlformats.org/officeDocument/2006/relationships/image" Target="../media/image33.jpg" /><Relationship Id="rId2" Type="http://schemas.openxmlformats.org/officeDocument/2006/relationships/notesSlide" Target="../notesSlides/notesSlide31.xml" /><Relationship Id="rId1" Type="http://schemas.openxmlformats.org/officeDocument/2006/relationships/slideLayout" Target="../slideLayouts/slideLayout1.xml" /><Relationship Id="rId4" Type="http://schemas.openxmlformats.org/officeDocument/2006/relationships/image" Target="../media/image34.jpg" /></Relationships>
</file>

<file path=ppt/slides/_rels/slide32.xml.rels><?xml version="1.0" encoding="UTF-8" standalone="yes"?>
<Relationships xmlns="http://schemas.openxmlformats.org/package/2006/relationships"><Relationship Id="rId3" Type="http://schemas.openxmlformats.org/officeDocument/2006/relationships/image" Target="../media/image35.jpg" /><Relationship Id="rId2" Type="http://schemas.openxmlformats.org/officeDocument/2006/relationships/notesSlide" Target="../notesSlides/notesSlide32.xml"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Relationship Id="rId3" Type="http://schemas.openxmlformats.org/officeDocument/2006/relationships/image" Target="../media/image36.jpg" /><Relationship Id="rId2" Type="http://schemas.openxmlformats.org/officeDocument/2006/relationships/notesSlide" Target="../notesSlides/notesSlide34.xml" /><Relationship Id="rId1" Type="http://schemas.openxmlformats.org/officeDocument/2006/relationships/slideLayout" Target="../slideLayouts/slideLayout1.xml" /><Relationship Id="rId4" Type="http://schemas.openxmlformats.org/officeDocument/2006/relationships/image" Target="../media/image37.jpg" /></Relationships>
</file>

<file path=ppt/slides/_rels/slide35.xml.rels><?xml version="1.0" encoding="UTF-8" standalone="yes"?>
<Relationships xmlns="http://schemas.openxmlformats.org/package/2006/relationships"><Relationship Id="rId3" Type="http://schemas.openxmlformats.org/officeDocument/2006/relationships/image" Target="../media/image38.jpg" /><Relationship Id="rId2" Type="http://schemas.openxmlformats.org/officeDocument/2006/relationships/notesSlide" Target="../notesSlides/notesSlide35.xml" /><Relationship Id="rId1" Type="http://schemas.openxmlformats.org/officeDocument/2006/relationships/slideLayout" Target="../slideLayouts/slideLayout1.xml" /><Relationship Id="rId4" Type="http://schemas.openxmlformats.org/officeDocument/2006/relationships/image" Target="../media/image39.jpg" /></Relationships>
</file>

<file path=ppt/slides/_rels/slide36.xml.rels><?xml version="1.0" encoding="UTF-8" standalone="yes"?>
<Relationships xmlns="http://schemas.openxmlformats.org/package/2006/relationships"><Relationship Id="rId3" Type="http://schemas.openxmlformats.org/officeDocument/2006/relationships/image" Target="../media/image40.jpg" /><Relationship Id="rId2" Type="http://schemas.openxmlformats.org/officeDocument/2006/relationships/notesSlide" Target="../notesSlides/notesSlide36.xml" /><Relationship Id="rId1" Type="http://schemas.openxmlformats.org/officeDocument/2006/relationships/slideLayout" Target="../slideLayouts/slideLayout1.xml" /><Relationship Id="rId4" Type="http://schemas.openxmlformats.org/officeDocument/2006/relationships/image" Target="../media/image41.jpg" /></Relationships>
</file>

<file path=ppt/slides/_rels/slide37.xml.rels><?xml version="1.0" encoding="UTF-8" standalone="yes"?>
<Relationships xmlns="http://schemas.openxmlformats.org/package/2006/relationships"><Relationship Id="rId3" Type="http://schemas.openxmlformats.org/officeDocument/2006/relationships/image" Target="../media/image42.jpg" /><Relationship Id="rId2" Type="http://schemas.openxmlformats.org/officeDocument/2006/relationships/notesSlide" Target="../notesSlides/notesSlide37.xml" /><Relationship Id="rId1" Type="http://schemas.openxmlformats.org/officeDocument/2006/relationships/slideLayout" Target="../slideLayouts/slideLayout1.xml" /><Relationship Id="rId4" Type="http://schemas.openxmlformats.org/officeDocument/2006/relationships/image" Target="../media/image43.jpg" /></Relationships>
</file>

<file path=ppt/slides/_rels/slide38.xml.rels><?xml version="1.0" encoding="UTF-8" standalone="yes"?>
<Relationships xmlns="http://schemas.openxmlformats.org/package/2006/relationships"><Relationship Id="rId3" Type="http://schemas.openxmlformats.org/officeDocument/2006/relationships/image" Target="../media/image44.jpg" /><Relationship Id="rId2" Type="http://schemas.openxmlformats.org/officeDocument/2006/relationships/notesSlide" Target="../notesSlides/notesSlide38.xml" /><Relationship Id="rId1" Type="http://schemas.openxmlformats.org/officeDocument/2006/relationships/slideLayout" Target="../slideLayouts/slideLayout1.xml" /><Relationship Id="rId4" Type="http://schemas.openxmlformats.org/officeDocument/2006/relationships/image" Target="../media/image38.jpg" /></Relationships>
</file>

<file path=ppt/slides/_rels/slide39.xml.rels><?xml version="1.0" encoding="UTF-8" standalone="yes"?>
<Relationships xmlns="http://schemas.openxmlformats.org/package/2006/relationships"><Relationship Id="rId3" Type="http://schemas.openxmlformats.org/officeDocument/2006/relationships/image" Target="../media/image45.jpg" /><Relationship Id="rId2" Type="http://schemas.openxmlformats.org/officeDocument/2006/relationships/notesSlide" Target="../notesSlides/notesSlide39.xml"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4.xml"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Relationship Id="rId3" Type="http://schemas.openxmlformats.org/officeDocument/2006/relationships/image" Target="../media/image46.jpg" /><Relationship Id="rId2" Type="http://schemas.openxmlformats.org/officeDocument/2006/relationships/notesSlide" Target="../notesSlides/notesSlide40.xml" /><Relationship Id="rId1" Type="http://schemas.openxmlformats.org/officeDocument/2006/relationships/slideLayout" Target="../slideLayouts/slideLayout1.xml" /><Relationship Id="rId4" Type="http://schemas.openxmlformats.org/officeDocument/2006/relationships/image" Target="../media/image47.jpg" /></Relationships>
</file>

<file path=ppt/slides/_rels/slide41.xml.rels><?xml version="1.0" encoding="UTF-8" standalone="yes"?>
<Relationships xmlns="http://schemas.openxmlformats.org/package/2006/relationships"><Relationship Id="rId3" Type="http://schemas.openxmlformats.org/officeDocument/2006/relationships/image" Target="../media/image48.jpg" /><Relationship Id="rId2" Type="http://schemas.openxmlformats.org/officeDocument/2006/relationships/notesSlide" Target="../notesSlides/notesSlide41.xml" /><Relationship Id="rId1" Type="http://schemas.openxmlformats.org/officeDocument/2006/relationships/slideLayout" Target="../slideLayouts/slideLayout1.xml" /><Relationship Id="rId5" Type="http://schemas.openxmlformats.org/officeDocument/2006/relationships/hyperlink" Target="http://www.al-malekh.com/vb/f515/11872/" TargetMode="External" /><Relationship Id="rId4" Type="http://schemas.openxmlformats.org/officeDocument/2006/relationships/image" Target="../media/image49.jpg" /></Relationships>
</file>

<file path=ppt/slides/_rels/slide42.xml.rels><?xml version="1.0" encoding="UTF-8" standalone="yes"?>
<Relationships xmlns="http://schemas.openxmlformats.org/package/2006/relationships"><Relationship Id="rId3" Type="http://schemas.openxmlformats.org/officeDocument/2006/relationships/image" Target="../media/image50.jpg" /><Relationship Id="rId2" Type="http://schemas.openxmlformats.org/officeDocument/2006/relationships/notesSlide" Target="../notesSlides/notesSlide42.xml" /><Relationship Id="rId1" Type="http://schemas.openxmlformats.org/officeDocument/2006/relationships/slideLayout" Target="../slideLayouts/slideLayout1.xml" /></Relationships>
</file>

<file path=ppt/slides/_rels/slide43.xml.rels><?xml version="1.0" encoding="UTF-8" standalone="yes"?>
<Relationships xmlns="http://schemas.openxmlformats.org/package/2006/relationships"><Relationship Id="rId3" Type="http://schemas.openxmlformats.org/officeDocument/2006/relationships/image" Target="../media/image36.jpg" /><Relationship Id="rId2" Type="http://schemas.openxmlformats.org/officeDocument/2006/relationships/notesSlide" Target="../notesSlides/notesSlide43.xml"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Relationship Id="rId3" Type="http://schemas.openxmlformats.org/officeDocument/2006/relationships/image" Target="../media/image51.jpg" /><Relationship Id="rId2" Type="http://schemas.openxmlformats.org/officeDocument/2006/relationships/notesSlide" Target="../notesSlides/notesSlide44.xml" /><Relationship Id="rId1" Type="http://schemas.openxmlformats.org/officeDocument/2006/relationships/slideLayout" Target="../slideLayouts/slideLayout1.xml" /></Relationships>
</file>

<file path=ppt/slides/_rels/slide45.xml.rels><?xml version="1.0" encoding="UTF-8" standalone="yes"?>
<Relationships xmlns="http://schemas.openxmlformats.org/package/2006/relationships"><Relationship Id="rId3" Type="http://schemas.openxmlformats.org/officeDocument/2006/relationships/image" Target="../media/image52.jpg" /><Relationship Id="rId2" Type="http://schemas.openxmlformats.org/officeDocument/2006/relationships/notesSlide" Target="../notesSlides/notesSlide45.xml"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Relationship Id="rId3" Type="http://schemas.openxmlformats.org/officeDocument/2006/relationships/image" Target="../media/image38.jpg" /><Relationship Id="rId2" Type="http://schemas.openxmlformats.org/officeDocument/2006/relationships/notesSlide" Target="../notesSlides/notesSlide46.xml" /><Relationship Id="rId1" Type="http://schemas.openxmlformats.org/officeDocument/2006/relationships/slideLayout" Target="../slideLayouts/slideLayout1.xml" /><Relationship Id="rId4" Type="http://schemas.openxmlformats.org/officeDocument/2006/relationships/image" Target="../media/image53.jpg" /></Relationships>
</file>

<file path=ppt/slides/_rels/slide47.xml.rels><?xml version="1.0" encoding="UTF-8" standalone="yes"?>
<Relationships xmlns="http://schemas.openxmlformats.org/package/2006/relationships"><Relationship Id="rId3" Type="http://schemas.openxmlformats.org/officeDocument/2006/relationships/image" Target="../media/image38.jpg" /><Relationship Id="rId2" Type="http://schemas.openxmlformats.org/officeDocument/2006/relationships/notesSlide" Target="../notesSlides/notesSlide47.xml" /><Relationship Id="rId1" Type="http://schemas.openxmlformats.org/officeDocument/2006/relationships/slideLayout" Target="../slideLayouts/slideLayout1.xml" /><Relationship Id="rId4" Type="http://schemas.openxmlformats.org/officeDocument/2006/relationships/image" Target="../media/image54.jpg" /></Relationships>
</file>

<file path=ppt/slides/_rels/slide48.xml.rels><?xml version="1.0" encoding="UTF-8" standalone="yes"?>
<Relationships xmlns="http://schemas.openxmlformats.org/package/2006/relationships"><Relationship Id="rId3" Type="http://schemas.openxmlformats.org/officeDocument/2006/relationships/image" Target="../media/image55.jpg" /><Relationship Id="rId2" Type="http://schemas.openxmlformats.org/officeDocument/2006/relationships/notesSlide" Target="../notesSlides/notesSlide48.xml" /><Relationship Id="rId1" Type="http://schemas.openxmlformats.org/officeDocument/2006/relationships/slideLayout" Target="../slideLayouts/slideLayout3.xml" /></Relationships>
</file>

<file path=ppt/slides/_rels/slide49.xml.rels><?xml version="1.0" encoding="UTF-8" standalone="yes"?>
<Relationships xmlns="http://schemas.openxmlformats.org/package/2006/relationships"><Relationship Id="rId3" Type="http://schemas.openxmlformats.org/officeDocument/2006/relationships/image" Target="../media/image56.jpg" /><Relationship Id="rId2" Type="http://schemas.openxmlformats.org/officeDocument/2006/relationships/notesSlide" Target="../notesSlides/notesSlide49.xml"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5.xml"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Relationship Id="rId3" Type="http://schemas.openxmlformats.org/officeDocument/2006/relationships/image" Target="../media/image57.jpg" /><Relationship Id="rId2" Type="http://schemas.openxmlformats.org/officeDocument/2006/relationships/notesSlide" Target="../notesSlides/notesSlide50.xml"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Relationship Id="rId3" Type="http://schemas.openxmlformats.org/officeDocument/2006/relationships/image" Target="../media/image58.jpg" /><Relationship Id="rId2" Type="http://schemas.openxmlformats.org/officeDocument/2006/relationships/notesSlide" Target="../notesSlides/notesSlide51.xml" /><Relationship Id="rId1" Type="http://schemas.openxmlformats.org/officeDocument/2006/relationships/slideLayout" Target="../slideLayouts/slideLayout1.xml" /><Relationship Id="rId4" Type="http://schemas.openxmlformats.org/officeDocument/2006/relationships/image" Target="../media/image59.jpg" /></Relationships>
</file>

<file path=ppt/slides/_rels/slide52.xml.rels><?xml version="1.0" encoding="UTF-8" standalone="yes"?>
<Relationships xmlns="http://schemas.openxmlformats.org/package/2006/relationships"><Relationship Id="rId3" Type="http://schemas.openxmlformats.org/officeDocument/2006/relationships/image" Target="../media/image59.jpg" /><Relationship Id="rId2" Type="http://schemas.openxmlformats.org/officeDocument/2006/relationships/notesSlide" Target="../notesSlides/notesSlide52.xml" /><Relationship Id="rId1" Type="http://schemas.openxmlformats.org/officeDocument/2006/relationships/slideLayout" Target="../slideLayouts/slideLayout1.xml" /><Relationship Id="rId4" Type="http://schemas.openxmlformats.org/officeDocument/2006/relationships/image" Target="../media/image58.jpg" /></Relationships>
</file>

<file path=ppt/slides/_rels/slide53.xml.rels><?xml version="1.0" encoding="UTF-8" standalone="yes"?>
<Relationships xmlns="http://schemas.openxmlformats.org/package/2006/relationships"><Relationship Id="rId3" Type="http://schemas.openxmlformats.org/officeDocument/2006/relationships/image" Target="../media/image58.jpg" /><Relationship Id="rId2" Type="http://schemas.openxmlformats.org/officeDocument/2006/relationships/notesSlide" Target="../notesSlides/notesSlide53.xml"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Relationship Id="rId3" Type="http://schemas.openxmlformats.org/officeDocument/2006/relationships/image" Target="../media/image58.jpg" /><Relationship Id="rId2" Type="http://schemas.openxmlformats.org/officeDocument/2006/relationships/notesSlide" Target="../notesSlides/notesSlide54.xml"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Relationship Id="rId3" Type="http://schemas.openxmlformats.org/officeDocument/2006/relationships/image" Target="../media/image60.jpg" /><Relationship Id="rId2" Type="http://schemas.openxmlformats.org/officeDocument/2006/relationships/notesSlide" Target="../notesSlides/notesSlide55.xml"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Relationship Id="rId3" Type="http://schemas.openxmlformats.org/officeDocument/2006/relationships/image" Target="../media/image61.jpg" /><Relationship Id="rId2" Type="http://schemas.openxmlformats.org/officeDocument/2006/relationships/notesSlide" Target="../notesSlides/notesSlide56.xml" /><Relationship Id="rId1" Type="http://schemas.openxmlformats.org/officeDocument/2006/relationships/slideLayout" Target="../slideLayouts/slideLayout1.xml" /><Relationship Id="rId4" Type="http://schemas.openxmlformats.org/officeDocument/2006/relationships/image" Target="../media/image62.jpg" /></Relationships>
</file>

<file path=ppt/slides/_rels/slide57.xml.rels><?xml version="1.0" encoding="UTF-8" standalone="yes"?>
<Relationships xmlns="http://schemas.openxmlformats.org/package/2006/relationships"><Relationship Id="rId3" Type="http://schemas.openxmlformats.org/officeDocument/2006/relationships/image" Target="../media/image56.jpg" /><Relationship Id="rId2" Type="http://schemas.openxmlformats.org/officeDocument/2006/relationships/notesSlide" Target="../notesSlides/notesSlide57.xml" /><Relationship Id="rId1" Type="http://schemas.openxmlformats.org/officeDocument/2006/relationships/slideLayout" Target="../slideLayouts/slideLayout1.xml" /><Relationship Id="rId5" Type="http://schemas.openxmlformats.org/officeDocument/2006/relationships/image" Target="../media/image63.png" /><Relationship Id="rId4" Type="http://schemas.openxmlformats.org/officeDocument/2006/relationships/image" Target="../media/image48.jpg" /></Relationships>
</file>

<file path=ppt/slides/_rels/slide58.xml.rels><?xml version="1.0" encoding="UTF-8" standalone="yes"?>
<Relationships xmlns="http://schemas.openxmlformats.org/package/2006/relationships"><Relationship Id="rId3" Type="http://schemas.openxmlformats.org/officeDocument/2006/relationships/image" Target="../media/image57.jpg" /><Relationship Id="rId2" Type="http://schemas.openxmlformats.org/officeDocument/2006/relationships/notesSlide" Target="../notesSlides/notesSlide58.xml" /><Relationship Id="rId1" Type="http://schemas.openxmlformats.org/officeDocument/2006/relationships/slideLayout" Target="../slideLayouts/slideLayout1.xml" /><Relationship Id="rId4" Type="http://schemas.openxmlformats.org/officeDocument/2006/relationships/image" Target="../media/image63.png" /></Relationships>
</file>

<file path=ppt/slides/_rels/slide59.xml.rels><?xml version="1.0" encoding="UTF-8" standalone="yes"?>
<Relationships xmlns="http://schemas.openxmlformats.org/package/2006/relationships"><Relationship Id="rId3" Type="http://schemas.openxmlformats.org/officeDocument/2006/relationships/image" Target="../media/image64.jpg" /><Relationship Id="rId2" Type="http://schemas.openxmlformats.org/officeDocument/2006/relationships/notesSlide" Target="../notesSlides/notesSlide59.xml" /><Relationship Id="rId1" Type="http://schemas.openxmlformats.org/officeDocument/2006/relationships/slideLayout" Target="../slideLayouts/slideLayout1.xml" /><Relationship Id="rId4" Type="http://schemas.openxmlformats.org/officeDocument/2006/relationships/image" Target="../media/image65.jpg" /></Relationships>
</file>

<file path=ppt/slides/_rels/slide6.xml.rels><?xml version="1.0" encoding="UTF-8" standalone="yes"?>
<Relationships xmlns="http://schemas.openxmlformats.org/package/2006/relationships"><Relationship Id="rId3" Type="http://schemas.openxmlformats.org/officeDocument/2006/relationships/image" Target="../media/image5.jpg" /><Relationship Id="rId2" Type="http://schemas.openxmlformats.org/officeDocument/2006/relationships/notesSlide" Target="../notesSlides/notesSlide6.xml" /><Relationship Id="rId1" Type="http://schemas.openxmlformats.org/officeDocument/2006/relationships/slideLayout" Target="../slideLayouts/slideLayout1.xml" /><Relationship Id="rId4" Type="http://schemas.openxmlformats.org/officeDocument/2006/relationships/image" Target="../media/image6.jpg" /></Relationships>
</file>

<file path=ppt/slides/_rels/slide60.xml.rels><?xml version="1.0" encoding="UTF-8" standalone="yes"?>
<Relationships xmlns="http://schemas.openxmlformats.org/package/2006/relationships"><Relationship Id="rId3" Type="http://schemas.openxmlformats.org/officeDocument/2006/relationships/image" Target="../media/image56.jpg" /><Relationship Id="rId2" Type="http://schemas.openxmlformats.org/officeDocument/2006/relationships/notesSlide" Target="../notesSlides/notesSlide60.xml" /><Relationship Id="rId1" Type="http://schemas.openxmlformats.org/officeDocument/2006/relationships/slideLayout" Target="../slideLayouts/slideLayout1.xml" /><Relationship Id="rId4" Type="http://schemas.openxmlformats.org/officeDocument/2006/relationships/image" Target="../media/image66.jpg" /></Relationships>
</file>

<file path=ppt/slides/_rels/slide61.xml.rels><?xml version="1.0" encoding="UTF-8" standalone="yes"?>
<Relationships xmlns="http://schemas.openxmlformats.org/package/2006/relationships"><Relationship Id="rId3" Type="http://schemas.openxmlformats.org/officeDocument/2006/relationships/image" Target="../media/image59.jpg" /><Relationship Id="rId2" Type="http://schemas.openxmlformats.org/officeDocument/2006/relationships/notesSlide" Target="../notesSlides/notesSlide61.xml" /><Relationship Id="rId1" Type="http://schemas.openxmlformats.org/officeDocument/2006/relationships/slideLayout" Target="../slideLayouts/slideLayout2.xml" /><Relationship Id="rId4" Type="http://schemas.openxmlformats.org/officeDocument/2006/relationships/image" Target="../media/image67.jpg" /></Relationships>
</file>

<file path=ppt/slides/_rels/slide62.xml.rels><?xml version="1.0" encoding="UTF-8" standalone="yes"?>
<Relationships xmlns="http://schemas.openxmlformats.org/package/2006/relationships"><Relationship Id="rId3" Type="http://schemas.openxmlformats.org/officeDocument/2006/relationships/image" Target="../media/image66.jpg" /><Relationship Id="rId2" Type="http://schemas.openxmlformats.org/officeDocument/2006/relationships/notesSlide" Target="../notesSlides/notesSlide62.xml"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Relationship Id="rId3" Type="http://schemas.openxmlformats.org/officeDocument/2006/relationships/image" Target="../media/image68.jpg" /><Relationship Id="rId2" Type="http://schemas.openxmlformats.org/officeDocument/2006/relationships/notesSlide" Target="../notesSlides/notesSlide63.xml"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Relationship Id="rId3" Type="http://schemas.openxmlformats.org/officeDocument/2006/relationships/image" Target="../media/image61.jpg" /><Relationship Id="rId2" Type="http://schemas.openxmlformats.org/officeDocument/2006/relationships/notesSlide" Target="../notesSlides/notesSlide64.xml" /><Relationship Id="rId1" Type="http://schemas.openxmlformats.org/officeDocument/2006/relationships/slideLayout" Target="../slideLayouts/slideLayout1.xml" /><Relationship Id="rId5" Type="http://schemas.openxmlformats.org/officeDocument/2006/relationships/image" Target="../media/image70.png" /><Relationship Id="rId4" Type="http://schemas.openxmlformats.org/officeDocument/2006/relationships/image" Target="../media/image69.jpg" /></Relationships>
</file>

<file path=ppt/slides/_rels/slide65.xml.rels><?xml version="1.0" encoding="UTF-8" standalone="yes"?>
<Relationships xmlns="http://schemas.openxmlformats.org/package/2006/relationships"><Relationship Id="rId3" Type="http://schemas.openxmlformats.org/officeDocument/2006/relationships/image" Target="../media/image71.jpg" /><Relationship Id="rId2" Type="http://schemas.openxmlformats.org/officeDocument/2006/relationships/notesSlide" Target="../notesSlides/notesSlide65.xml"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Relationship Id="rId3" Type="http://schemas.openxmlformats.org/officeDocument/2006/relationships/image" Target="../media/image72.jpg" /><Relationship Id="rId2" Type="http://schemas.openxmlformats.org/officeDocument/2006/relationships/notesSlide" Target="../notesSlides/notesSlide67.xml" /><Relationship Id="rId1" Type="http://schemas.openxmlformats.org/officeDocument/2006/relationships/slideLayout" Target="../slideLayouts/slideLayout1.xml" /><Relationship Id="rId4" Type="http://schemas.openxmlformats.org/officeDocument/2006/relationships/image" Target="../media/image73.png" /></Relationships>
</file>

<file path=ppt/slides/_rels/slide68.xml.rels><?xml version="1.0" encoding="UTF-8" standalone="yes"?>
<Relationships xmlns="http://schemas.openxmlformats.org/package/2006/relationships"><Relationship Id="rId3" Type="http://schemas.openxmlformats.org/officeDocument/2006/relationships/image" Target="../media/image74.jpg" /><Relationship Id="rId2" Type="http://schemas.openxmlformats.org/officeDocument/2006/relationships/notesSlide" Target="../notesSlides/notesSlide68.xml" /><Relationship Id="rId1" Type="http://schemas.openxmlformats.org/officeDocument/2006/relationships/slideLayout" Target="../slideLayouts/slideLayout1.xml" /><Relationship Id="rId5" Type="http://schemas.openxmlformats.org/officeDocument/2006/relationships/image" Target="../media/image76.png" /><Relationship Id="rId4" Type="http://schemas.openxmlformats.org/officeDocument/2006/relationships/image" Target="../media/image75.png" /></Relationships>
</file>

<file path=ppt/slides/_rels/slide69.xml.rels><?xml version="1.0" encoding="UTF-8" standalone="yes"?>
<Relationships xmlns="http://schemas.openxmlformats.org/package/2006/relationships"><Relationship Id="rId3" Type="http://schemas.openxmlformats.org/officeDocument/2006/relationships/image" Target="../media/image77.jpg" /><Relationship Id="rId2" Type="http://schemas.openxmlformats.org/officeDocument/2006/relationships/notesSlide" Target="../notesSlides/notesSlide69.xml"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3" Type="http://schemas.openxmlformats.org/officeDocument/2006/relationships/image" Target="../media/image7.jpg" /><Relationship Id="rId2" Type="http://schemas.openxmlformats.org/officeDocument/2006/relationships/notesSlide" Target="../notesSlides/notesSlide7.xml"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Relationship Id="rId3" Type="http://schemas.openxmlformats.org/officeDocument/2006/relationships/image" Target="../media/image77.jpg" /><Relationship Id="rId2" Type="http://schemas.openxmlformats.org/officeDocument/2006/relationships/notesSlide" Target="../notesSlides/notesSlide70.xml"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Relationship Id="rId3" Type="http://schemas.openxmlformats.org/officeDocument/2006/relationships/image" Target="../media/image78.jpg" /><Relationship Id="rId2" Type="http://schemas.openxmlformats.org/officeDocument/2006/relationships/notesSlide" Target="../notesSlides/notesSlide71.xml" /><Relationship Id="rId1" Type="http://schemas.openxmlformats.org/officeDocument/2006/relationships/slideLayout" Target="../slideLayouts/slideLayout1.xml" /><Relationship Id="rId4" Type="http://schemas.openxmlformats.org/officeDocument/2006/relationships/image" Target="../media/image79.jpg" /></Relationships>
</file>

<file path=ppt/slides/_rels/slide72.xml.rels><?xml version="1.0" encoding="UTF-8" standalone="yes"?>
<Relationships xmlns="http://schemas.openxmlformats.org/package/2006/relationships"><Relationship Id="rId3" Type="http://schemas.openxmlformats.org/officeDocument/2006/relationships/image" Target="../media/image80.jpg" /><Relationship Id="rId2" Type="http://schemas.openxmlformats.org/officeDocument/2006/relationships/notesSlide" Target="../notesSlides/notesSlide72.xml" /><Relationship Id="rId1" Type="http://schemas.openxmlformats.org/officeDocument/2006/relationships/slideLayout" Target="../slideLayouts/slideLayout1.xml" /><Relationship Id="rId4" Type="http://schemas.openxmlformats.org/officeDocument/2006/relationships/image" Target="../media/image81.jpg" /></Relationships>
</file>

<file path=ppt/slides/_rels/slide73.xml.rels><?xml version="1.0" encoding="UTF-8" standalone="yes"?>
<Relationships xmlns="http://schemas.openxmlformats.org/package/2006/relationships"><Relationship Id="rId3" Type="http://schemas.openxmlformats.org/officeDocument/2006/relationships/image" Target="../media/image80.jpg" /><Relationship Id="rId2" Type="http://schemas.openxmlformats.org/officeDocument/2006/relationships/notesSlide" Target="../notesSlides/notesSlide73.xml" /><Relationship Id="rId1" Type="http://schemas.openxmlformats.org/officeDocument/2006/relationships/slideLayout" Target="../slideLayouts/slideLayout1.xml" /><Relationship Id="rId4" Type="http://schemas.openxmlformats.org/officeDocument/2006/relationships/image" Target="../media/image77.jpg" /></Relationships>
</file>

<file path=ppt/slides/_rels/slide74.xml.rels><?xml version="1.0" encoding="UTF-8" standalone="yes"?>
<Relationships xmlns="http://schemas.openxmlformats.org/package/2006/relationships"><Relationship Id="rId3" Type="http://schemas.openxmlformats.org/officeDocument/2006/relationships/image" Target="../media/image82.jpg" /><Relationship Id="rId2" Type="http://schemas.openxmlformats.org/officeDocument/2006/relationships/notesSlide" Target="../notesSlides/notesSlide74.xml"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Relationship Id="rId3" Type="http://schemas.openxmlformats.org/officeDocument/2006/relationships/image" Target="../media/image83.jpg" /><Relationship Id="rId2" Type="http://schemas.openxmlformats.org/officeDocument/2006/relationships/notesSlide" Target="../notesSlides/notesSlide75.xml" /><Relationship Id="rId1" Type="http://schemas.openxmlformats.org/officeDocument/2006/relationships/slideLayout" Target="../slideLayouts/slideLayout1.xml" /><Relationship Id="rId4" Type="http://schemas.openxmlformats.org/officeDocument/2006/relationships/image" Target="../media/image82.jpg" /></Relationships>
</file>

<file path=ppt/slides/_rels/slide76.xml.rels><?xml version="1.0" encoding="UTF-8" standalone="yes"?>
<Relationships xmlns="http://schemas.openxmlformats.org/package/2006/relationships"><Relationship Id="rId3" Type="http://schemas.openxmlformats.org/officeDocument/2006/relationships/image" Target="../media/image84.jpg" /><Relationship Id="rId2" Type="http://schemas.openxmlformats.org/officeDocument/2006/relationships/notesSlide" Target="../notesSlides/notesSlide76.xml"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Relationship Id="rId3" Type="http://schemas.openxmlformats.org/officeDocument/2006/relationships/image" Target="../media/image85.jpg" /><Relationship Id="rId2" Type="http://schemas.openxmlformats.org/officeDocument/2006/relationships/notesSlide" Target="../notesSlides/notesSlide77.xml"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Relationship Id="rId3" Type="http://schemas.openxmlformats.org/officeDocument/2006/relationships/image" Target="../media/image86.jpg" /><Relationship Id="rId2" Type="http://schemas.openxmlformats.org/officeDocument/2006/relationships/notesSlide" Target="../notesSlides/notesSlide78.xml"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Relationship Id="rId3" Type="http://schemas.openxmlformats.org/officeDocument/2006/relationships/image" Target="../media/image87.jpg" /><Relationship Id="rId2" Type="http://schemas.openxmlformats.org/officeDocument/2006/relationships/notesSlide" Target="../notesSlides/notesSlide79.xml" /><Relationship Id="rId1" Type="http://schemas.openxmlformats.org/officeDocument/2006/relationships/slideLayout" Target="../slideLayouts/slideLayout1.xml" /><Relationship Id="rId4" Type="http://schemas.openxmlformats.org/officeDocument/2006/relationships/image" Target="../media/image88.jpg" /></Relationships>
</file>

<file path=ppt/slides/_rels/slide8.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8.xml"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Relationship Id="rId3" Type="http://schemas.openxmlformats.org/officeDocument/2006/relationships/image" Target="../media/image89.jpg" /><Relationship Id="rId2" Type="http://schemas.openxmlformats.org/officeDocument/2006/relationships/notesSlide" Target="../notesSlides/notesSlide80.xml"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Relationship Id="rId3" Type="http://schemas.openxmlformats.org/officeDocument/2006/relationships/image" Target="../media/image90.jpg" /><Relationship Id="rId2" Type="http://schemas.openxmlformats.org/officeDocument/2006/relationships/notesSlide" Target="../notesSlides/notesSlide81.xml"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Relationship Id="rId3" Type="http://schemas.openxmlformats.org/officeDocument/2006/relationships/image" Target="../media/image77.jpg" /><Relationship Id="rId2" Type="http://schemas.openxmlformats.org/officeDocument/2006/relationships/notesSlide" Target="../notesSlides/notesSlide82.xml" /><Relationship Id="rId1" Type="http://schemas.openxmlformats.org/officeDocument/2006/relationships/slideLayout" Target="../slideLayouts/slideLayout1.xml" /><Relationship Id="rId4" Type="http://schemas.openxmlformats.org/officeDocument/2006/relationships/image" Target="../media/image78.jpg" /></Relationships>
</file>

<file path=ppt/slides/_rels/slide83.xml.rels><?xml version="1.0" encoding="UTF-8" standalone="yes"?>
<Relationships xmlns="http://schemas.openxmlformats.org/package/2006/relationships"><Relationship Id="rId3" Type="http://schemas.openxmlformats.org/officeDocument/2006/relationships/image" Target="../media/image91.jpg" /><Relationship Id="rId2" Type="http://schemas.openxmlformats.org/officeDocument/2006/relationships/notesSlide" Target="../notesSlides/notesSlide83.xml"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Relationship Id="rId3" Type="http://schemas.openxmlformats.org/officeDocument/2006/relationships/image" Target="../media/image82.jpg" /><Relationship Id="rId2" Type="http://schemas.openxmlformats.org/officeDocument/2006/relationships/notesSlide" Target="../notesSlides/notesSlide84.xml"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Relationship Id="rId3" Type="http://schemas.openxmlformats.org/officeDocument/2006/relationships/image" Target="../media/image92.jpg" /><Relationship Id="rId2" Type="http://schemas.openxmlformats.org/officeDocument/2006/relationships/notesSlide" Target="../notesSlides/notesSlide85.xml"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Relationship Id="rId3" Type="http://schemas.openxmlformats.org/officeDocument/2006/relationships/image" Target="../media/image93.jpg" /><Relationship Id="rId2" Type="http://schemas.openxmlformats.org/officeDocument/2006/relationships/notesSlide" Target="../notesSlides/notesSlide86.xml" /><Relationship Id="rId1" Type="http://schemas.openxmlformats.org/officeDocument/2006/relationships/slideLayout" Target="../slideLayouts/slideLayout1.xml" /><Relationship Id="rId4" Type="http://schemas.openxmlformats.org/officeDocument/2006/relationships/image" Target="../media/image77.jpg" /></Relationships>
</file>

<file path=ppt/slides/_rels/slide87.xml.rels><?xml version="1.0" encoding="UTF-8" standalone="yes"?>
<Relationships xmlns="http://schemas.openxmlformats.org/package/2006/relationships"><Relationship Id="rId3" Type="http://schemas.openxmlformats.org/officeDocument/2006/relationships/image" Target="../media/image80.jpg" /><Relationship Id="rId2" Type="http://schemas.openxmlformats.org/officeDocument/2006/relationships/notesSlide" Target="../notesSlides/notesSlide87.xml" /><Relationship Id="rId1" Type="http://schemas.openxmlformats.org/officeDocument/2006/relationships/slideLayout" Target="../slideLayouts/slideLayout1.xml" /><Relationship Id="rId4" Type="http://schemas.openxmlformats.org/officeDocument/2006/relationships/image" Target="../media/image94.jpg" /></Relationships>
</file>

<file path=ppt/slides/_rels/slide88.xml.rels><?xml version="1.0" encoding="UTF-8" standalone="yes"?>
<Relationships xmlns="http://schemas.openxmlformats.org/package/2006/relationships"><Relationship Id="rId3" Type="http://schemas.openxmlformats.org/officeDocument/2006/relationships/image" Target="../media/image80.jpg" /><Relationship Id="rId2" Type="http://schemas.openxmlformats.org/officeDocument/2006/relationships/notesSlide" Target="../notesSlides/notesSlide88.xml"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Relationship Id="rId3" Type="http://schemas.openxmlformats.org/officeDocument/2006/relationships/image" Target="../media/image81.jpg" /><Relationship Id="rId2" Type="http://schemas.openxmlformats.org/officeDocument/2006/relationships/notesSlide" Target="../notesSlides/notesSlide89.xml"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notesSlide" Target="../notesSlides/notesSlide9.xml" /><Relationship Id="rId1" Type="http://schemas.openxmlformats.org/officeDocument/2006/relationships/slideLayout" Target="../slideLayouts/slideLayout1.xml" /></Relationships>
</file>

<file path=ppt/slides/_rels/slide90.xml.rels><?xml version="1.0" encoding="UTF-8" standalone="yes"?>
<Relationships xmlns="http://schemas.openxmlformats.org/package/2006/relationships"><Relationship Id="rId3" Type="http://schemas.openxmlformats.org/officeDocument/2006/relationships/image" Target="../media/image95.jpg" /><Relationship Id="rId2" Type="http://schemas.openxmlformats.org/officeDocument/2006/relationships/notesSlide" Target="../notesSlides/notesSlide90.xml"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Relationship Id="rId3" Type="http://schemas.openxmlformats.org/officeDocument/2006/relationships/image" Target="../media/image94.jpg" /><Relationship Id="rId2" Type="http://schemas.openxmlformats.org/officeDocument/2006/relationships/notesSlide" Target="../notesSlides/notesSlide91.xml"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Relationship Id="rId3" Type="http://schemas.openxmlformats.org/officeDocument/2006/relationships/image" Target="../media/image96.jpg" /><Relationship Id="rId2" Type="http://schemas.openxmlformats.org/officeDocument/2006/relationships/notesSlide" Target="../notesSlides/notesSlide92.xml" /><Relationship Id="rId1" Type="http://schemas.openxmlformats.org/officeDocument/2006/relationships/slideLayout" Target="../slideLayouts/slideLayout1.xml" /><Relationship Id="rId4" Type="http://schemas.openxmlformats.org/officeDocument/2006/relationships/image" Target="../media/image88.jpg" /></Relationships>
</file>

<file path=ppt/slides/_rels/slide93.xml.rels><?xml version="1.0" encoding="UTF-8" standalone="yes"?>
<Relationships xmlns="http://schemas.openxmlformats.org/package/2006/relationships"><Relationship Id="rId3" Type="http://schemas.openxmlformats.org/officeDocument/2006/relationships/image" Target="../media/image97.jpg" /><Relationship Id="rId2" Type="http://schemas.openxmlformats.org/officeDocument/2006/relationships/notesSlide" Target="../notesSlides/notesSlide93.xml"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Relationship Id="rId3" Type="http://schemas.openxmlformats.org/officeDocument/2006/relationships/image" Target="../media/image98.jpg" /><Relationship Id="rId2" Type="http://schemas.openxmlformats.org/officeDocument/2006/relationships/notesSlide" Target="../notesSlides/notesSlide94.xml"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Relationship Id="rId3" Type="http://schemas.openxmlformats.org/officeDocument/2006/relationships/image" Target="../media/image99.jpg" /><Relationship Id="rId2" Type="http://schemas.openxmlformats.org/officeDocument/2006/relationships/notesSlide" Target="../notesSlides/notesSlide95.xml"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Relationship Id="rId3" Type="http://schemas.openxmlformats.org/officeDocument/2006/relationships/image" Target="../media/image100.jpg" /><Relationship Id="rId2" Type="http://schemas.openxmlformats.org/officeDocument/2006/relationships/notesSlide" Target="../notesSlides/notesSlide96.xml" /><Relationship Id="rId1" Type="http://schemas.openxmlformats.org/officeDocument/2006/relationships/slideLayout" Target="../slideLayouts/slideLayout1.xml" /><Relationship Id="rId4" Type="http://schemas.openxmlformats.org/officeDocument/2006/relationships/image" Target="../media/image101.png" /></Relationships>
</file>

<file path=ppt/slides/_rels/slide97.xml.rels><?xml version="1.0" encoding="UTF-8" standalone="yes"?>
<Relationships xmlns="http://schemas.openxmlformats.org/package/2006/relationships"><Relationship Id="rId3" Type="http://schemas.openxmlformats.org/officeDocument/2006/relationships/image" Target="../media/image102.jpg" /><Relationship Id="rId2" Type="http://schemas.openxmlformats.org/officeDocument/2006/relationships/notesSlide" Target="../notesSlides/notesSlide97.xml"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Relationship Id="rId3" Type="http://schemas.openxmlformats.org/officeDocument/2006/relationships/image" Target="../media/image103.png" /><Relationship Id="rId2" Type="http://schemas.openxmlformats.org/officeDocument/2006/relationships/notesSlide" Target="../notesSlides/notesSlide98.xml" /><Relationship Id="rId1" Type="http://schemas.openxmlformats.org/officeDocument/2006/relationships/slideLayout" Target="../slideLayouts/slideLayout2.xml" /></Relationships>
</file>

<file path=ppt/slides/_rels/slide99.xml.rels><?xml version="1.0" encoding="UTF-8" standalone="yes"?>
<Relationships xmlns="http://schemas.openxmlformats.org/package/2006/relationships"><Relationship Id="rId3" Type="http://schemas.openxmlformats.org/officeDocument/2006/relationships/image" Target="../media/image104.jpg" /><Relationship Id="rId2" Type="http://schemas.openxmlformats.org/officeDocument/2006/relationships/notesSlide" Target="../notesSlides/notesSlide99.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1"/>
          <p:cNvSpPr/>
          <p:nvPr/>
        </p:nvSpPr>
        <p:spPr>
          <a:xfrm>
            <a:off x="1143000" y="1143000"/>
            <a:ext cx="937782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accent1"/>
                </a:solidFill>
                <a:latin typeface="Calibri"/>
                <a:ea typeface="Calibri"/>
                <a:cs typeface="Calibri"/>
                <a:sym typeface="Calibri"/>
              </a:rPr>
              <a:t>The last Anatomy Lab </a:t>
            </a:r>
            <a:r>
              <a:rPr lang="en-US" sz="5400" b="0" i="0" u="none" strike="noStrike" cap="none">
                <a:solidFill>
                  <a:srgbClr val="E8EAED"/>
                </a:solidFill>
                <a:latin typeface="Roboto"/>
                <a:ea typeface="Roboto"/>
                <a:cs typeface="Roboto"/>
                <a:sym typeface="Roboto"/>
              </a:rPr>
              <a:t>🥳🎉🎉</a:t>
            </a:r>
            <a:r>
              <a:rPr lang="en-US" sz="5400" b="0" i="0" u="none" strike="noStrike" cap="none">
                <a:solidFill>
                  <a:schemeClr val="accent1"/>
                </a:solidFill>
                <a:latin typeface="Calibri"/>
                <a:ea typeface="Calibri"/>
                <a:cs typeface="Calibri"/>
                <a:sym typeface="Calibri"/>
              </a:rPr>
              <a:t> </a:t>
            </a:r>
            <a:endParaRPr sz="5400" b="0" i="0" u="none" strike="noStrike" cap="none">
              <a:solidFill>
                <a:schemeClr val="accent1"/>
              </a:solidFill>
              <a:latin typeface="Calibri"/>
              <a:ea typeface="Calibri"/>
              <a:cs typeface="Calibri"/>
              <a:sym typeface="Calibri"/>
            </a:endParaRPr>
          </a:p>
        </p:txBody>
      </p:sp>
      <p:pic>
        <p:nvPicPr>
          <p:cNvPr id="44" name="Google Shape;44;p1" descr="Text&#10;&#10;Description automatically generated with medium confidence"/>
          <p:cNvPicPr preferRelativeResize="0"/>
          <p:nvPr/>
        </p:nvPicPr>
        <p:blipFill rotWithShape="1">
          <a:blip r:embed="rId3">
            <a:alphaModFix/>
          </a:blip>
          <a:srcRect/>
          <a:stretch/>
        </p:blipFill>
        <p:spPr>
          <a:xfrm>
            <a:off x="2438400" y="2438400"/>
            <a:ext cx="6629400" cy="34847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42"/>
        <p:cNvGrpSpPr/>
        <p:nvPr/>
      </p:nvGrpSpPr>
      <p:grpSpPr>
        <a:xfrm>
          <a:off x="0" y="0"/>
          <a:ext cx="0" cy="0"/>
          <a:chOff x="0" y="0"/>
          <a:chExt cx="0" cy="0"/>
        </a:xfrm>
      </p:grpSpPr>
      <p:sp>
        <p:nvSpPr>
          <p:cNvPr id="143" name="Google Shape;143;p10"/>
          <p:cNvSpPr txBox="1"/>
          <p:nvPr/>
        </p:nvSpPr>
        <p:spPr>
          <a:xfrm>
            <a:off x="229006" y="783716"/>
            <a:ext cx="4471670" cy="4782820"/>
          </a:xfrm>
          <a:prstGeom prst="rect">
            <a:avLst/>
          </a:prstGeom>
          <a:noFill/>
          <a:ln>
            <a:noFill/>
          </a:ln>
        </p:spPr>
        <p:txBody>
          <a:bodyPr spcFirstLastPara="1" wrap="square" lIns="0" tIns="12700" rIns="0" bIns="0" anchor="t" anchorCtr="0">
            <a:spAutoFit/>
          </a:bodyPr>
          <a:lstStyle/>
          <a:p>
            <a:pPr marL="12700" marR="244475" lvl="0" indent="-146049" algn="l" rtl="0">
              <a:lnSpc>
                <a:spcPct val="100000"/>
              </a:lnSpc>
              <a:spcBef>
                <a:spcPts val="0"/>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The renal sinus</a:t>
            </a:r>
            <a:r>
              <a:rPr lang="en-US" sz="2400" b="1">
                <a:solidFill>
                  <a:schemeClr val="dk1"/>
                </a:solidFill>
                <a:latin typeface="Candara"/>
                <a:ea typeface="Candara"/>
                <a:cs typeface="Candara"/>
                <a:sym typeface="Candara"/>
              </a:rPr>
              <a:t>, </a:t>
            </a:r>
            <a:r>
              <a:rPr lang="en-US" sz="2400" b="1">
                <a:solidFill>
                  <a:srgbClr val="FF0000"/>
                </a:solidFill>
                <a:latin typeface="Candara"/>
                <a:ea typeface="Candara"/>
                <a:cs typeface="Candara"/>
                <a:sym typeface="Candara"/>
              </a:rPr>
              <a:t>which is the  space within the hilum</a:t>
            </a:r>
            <a:r>
              <a:rPr lang="en-US" sz="2400" b="1">
                <a:solidFill>
                  <a:schemeClr val="dk1"/>
                </a:solidFill>
                <a:latin typeface="Candara"/>
                <a:ea typeface="Candara"/>
                <a:cs typeface="Candara"/>
                <a:sym typeface="Candara"/>
              </a:rPr>
              <a:t>, contains  the upper expanded </a:t>
            </a:r>
            <a:r>
              <a:rPr lang="en-US" sz="2400" b="1">
                <a:solidFill>
                  <a:srgbClr val="6F2F9F"/>
                </a:solidFill>
                <a:latin typeface="Candara"/>
                <a:ea typeface="Candara"/>
                <a:cs typeface="Candara"/>
                <a:sym typeface="Candara"/>
              </a:rPr>
              <a:t>end of the  ureter</a:t>
            </a:r>
            <a:r>
              <a:rPr lang="en-US" sz="2400" b="1">
                <a:solidFill>
                  <a:schemeClr val="dk1"/>
                </a:solidFill>
                <a:latin typeface="Candara"/>
                <a:ea typeface="Candara"/>
                <a:cs typeface="Candara"/>
                <a:sym typeface="Candara"/>
              </a:rPr>
              <a:t>, </a:t>
            </a:r>
            <a:r>
              <a:rPr lang="en-US" sz="2400" b="1">
                <a:solidFill>
                  <a:srgbClr val="6F2F9F"/>
                </a:solidFill>
                <a:latin typeface="Candara"/>
                <a:ea typeface="Candara"/>
                <a:cs typeface="Candara"/>
                <a:sym typeface="Candara"/>
              </a:rPr>
              <a:t>the renal pelvis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12700" marR="351155"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This divides into two or three  </a:t>
            </a:r>
            <a:r>
              <a:rPr lang="en-US" sz="2400" b="1">
                <a:solidFill>
                  <a:srgbClr val="0033CC"/>
                </a:solidFill>
                <a:latin typeface="Candara"/>
                <a:ea typeface="Candara"/>
                <a:cs typeface="Candara"/>
                <a:sym typeface="Candara"/>
              </a:rPr>
              <a:t>major calyces</a:t>
            </a:r>
            <a:r>
              <a:rPr lang="en-US" sz="2400" b="1">
                <a:solidFill>
                  <a:schemeClr val="dk1"/>
                </a:solidFill>
                <a:latin typeface="Candara"/>
                <a:ea typeface="Candara"/>
                <a:cs typeface="Candara"/>
                <a:sym typeface="Candara"/>
              </a:rPr>
              <a:t>, each of which  divides into two or three </a:t>
            </a:r>
            <a:r>
              <a:rPr lang="en-US" sz="2400" b="1">
                <a:solidFill>
                  <a:srgbClr val="0033CC"/>
                </a:solidFill>
                <a:latin typeface="Candara"/>
                <a:ea typeface="Candara"/>
                <a:cs typeface="Candara"/>
                <a:sym typeface="Candara"/>
              </a:rPr>
              <a:t>minor  calyces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12700" marR="5080" lvl="0" indent="-146049" algn="just" rtl="0">
              <a:lnSpc>
                <a:spcPct val="100000"/>
              </a:lnSpc>
              <a:spcBef>
                <a:spcPts val="5"/>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Each minor calyx is indented by  the apex of </a:t>
            </a:r>
            <a:r>
              <a:rPr lang="en-US" sz="2400" b="1">
                <a:solidFill>
                  <a:srgbClr val="974707"/>
                </a:solidFill>
                <a:latin typeface="Candara"/>
                <a:ea typeface="Candara"/>
                <a:cs typeface="Candara"/>
                <a:sym typeface="Candara"/>
              </a:rPr>
              <a:t>the renal pyramid</a:t>
            </a:r>
            <a:r>
              <a:rPr lang="en-US" sz="2400" b="1">
                <a:solidFill>
                  <a:schemeClr val="dk1"/>
                </a:solidFill>
                <a:latin typeface="Candara"/>
                <a:ea typeface="Candara"/>
                <a:cs typeface="Candara"/>
                <a:sym typeface="Candara"/>
              </a:rPr>
              <a:t>, </a:t>
            </a:r>
            <a:r>
              <a:rPr lang="en-US" sz="2400" b="1">
                <a:solidFill>
                  <a:srgbClr val="0033CC"/>
                </a:solidFill>
                <a:latin typeface="Candara"/>
                <a:ea typeface="Candara"/>
                <a:cs typeface="Candara"/>
                <a:sym typeface="Candara"/>
              </a:rPr>
              <a:t>the  renal papilla.</a:t>
            </a:r>
            <a:endParaRPr sz="2400">
              <a:solidFill>
                <a:schemeClr val="dk1"/>
              </a:solidFill>
              <a:latin typeface="Candara"/>
              <a:ea typeface="Candara"/>
              <a:cs typeface="Candara"/>
              <a:sym typeface="Candara"/>
            </a:endParaRPr>
          </a:p>
        </p:txBody>
      </p:sp>
      <p:sp>
        <p:nvSpPr>
          <p:cNvPr id="144" name="Google Shape;144;p10"/>
          <p:cNvSpPr txBox="1">
            <a:spLocks noGrp="1"/>
          </p:cNvSpPr>
          <p:nvPr>
            <p:ph type="title"/>
          </p:nvPr>
        </p:nvSpPr>
        <p:spPr>
          <a:xfrm>
            <a:off x="199644" y="102107"/>
            <a:ext cx="216408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KIDNEYS</a:t>
            </a:r>
            <a:endParaRPr sz="3200">
              <a:latin typeface="Calibri"/>
              <a:ea typeface="Calibri"/>
              <a:cs typeface="Calibri"/>
              <a:sym typeface="Calibri"/>
            </a:endParaRPr>
          </a:p>
        </p:txBody>
      </p:sp>
      <p:grpSp>
        <p:nvGrpSpPr>
          <p:cNvPr id="145" name="Google Shape;145;p10"/>
          <p:cNvGrpSpPr/>
          <p:nvPr/>
        </p:nvGrpSpPr>
        <p:grpSpPr>
          <a:xfrm>
            <a:off x="5085588" y="1037844"/>
            <a:ext cx="6471285" cy="4996180"/>
            <a:chOff x="5085588" y="1037844"/>
            <a:chExt cx="6471285" cy="4996180"/>
          </a:xfrm>
        </p:grpSpPr>
        <p:pic>
          <p:nvPicPr>
            <p:cNvPr id="146" name="Google Shape;146;p10"/>
            <p:cNvPicPr preferRelativeResize="0"/>
            <p:nvPr/>
          </p:nvPicPr>
          <p:blipFill rotWithShape="1">
            <a:blip r:embed="rId3">
              <a:alphaModFix/>
            </a:blip>
            <a:srcRect/>
            <a:stretch/>
          </p:blipFill>
          <p:spPr>
            <a:xfrm>
              <a:off x="5114544" y="1066800"/>
              <a:ext cx="6412992" cy="4937760"/>
            </a:xfrm>
            <a:prstGeom prst="rect">
              <a:avLst/>
            </a:prstGeom>
            <a:noFill/>
            <a:ln>
              <a:noFill/>
            </a:ln>
          </p:spPr>
        </p:pic>
        <p:sp>
          <p:nvSpPr>
            <p:cNvPr id="147" name="Google Shape;147;p10"/>
            <p:cNvSpPr/>
            <p:nvPr/>
          </p:nvSpPr>
          <p:spPr>
            <a:xfrm>
              <a:off x="5085588" y="1037844"/>
              <a:ext cx="6471285" cy="4996180"/>
            </a:xfrm>
            <a:custGeom>
              <a:avLst/>
              <a:gdLst/>
              <a:ahLst/>
              <a:cxnLst/>
              <a:rect l="l" t="t" r="r" b="b"/>
              <a:pathLst>
                <a:path w="6471284" h="4996180" extrusionOk="0">
                  <a:moveTo>
                    <a:pt x="0" y="4995672"/>
                  </a:moveTo>
                  <a:lnTo>
                    <a:pt x="6470904" y="4995672"/>
                  </a:lnTo>
                  <a:lnTo>
                    <a:pt x="6470904" y="0"/>
                  </a:lnTo>
                  <a:lnTo>
                    <a:pt x="0" y="0"/>
                  </a:lnTo>
                  <a:lnTo>
                    <a:pt x="0" y="499567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8" name="Google Shape;148;p10"/>
          <p:cNvSpPr txBox="1"/>
          <p:nvPr/>
        </p:nvSpPr>
        <p:spPr>
          <a:xfrm>
            <a:off x="669442" y="6428638"/>
            <a:ext cx="147701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6F2F9F"/>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149" name="Google Shape;149;p10"/>
          <p:cNvSpPr txBox="1"/>
          <p:nvPr/>
        </p:nvSpPr>
        <p:spPr>
          <a:xfrm>
            <a:off x="11041126" y="6428638"/>
            <a:ext cx="10287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6F2F9F"/>
                </a:solidFill>
                <a:latin typeface="Calibri"/>
                <a:ea typeface="Calibri"/>
                <a:cs typeface="Calibri"/>
                <a:sym typeface="Calibri"/>
              </a:rPr>
              <a:t>9</a:t>
            </a:r>
            <a:endParaRPr sz="1200">
              <a:solidFill>
                <a:schemeClr val="dk1"/>
              </a:solidFill>
              <a:latin typeface="Calibri"/>
              <a:ea typeface="Calibri"/>
              <a:cs typeface="Calibri"/>
              <a:sym typeface="Calibri"/>
            </a:endParaRPr>
          </a:p>
        </p:txBody>
      </p:sp>
      <p:sp>
        <p:nvSpPr>
          <p:cNvPr id="150" name="Google Shape;150;p10"/>
          <p:cNvSpPr txBox="1"/>
          <p:nvPr/>
        </p:nvSpPr>
        <p:spPr>
          <a:xfrm>
            <a:off x="5813805" y="6450888"/>
            <a:ext cx="126428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6F2F9F"/>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Shape 1279"/>
        <p:cNvGrpSpPr/>
        <p:nvPr/>
      </p:nvGrpSpPr>
      <p:grpSpPr>
        <a:xfrm>
          <a:off x="0" y="0"/>
          <a:ext cx="0" cy="0"/>
          <a:chOff x="0" y="0"/>
          <a:chExt cx="0" cy="0"/>
        </a:xfrm>
      </p:grpSpPr>
      <p:sp>
        <p:nvSpPr>
          <p:cNvPr id="1280" name="Google Shape;1280;p100"/>
          <p:cNvSpPr txBox="1"/>
          <p:nvPr/>
        </p:nvSpPr>
        <p:spPr>
          <a:xfrm>
            <a:off x="8825230" y="38811"/>
            <a:ext cx="1783080"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a:p>
            <a:pPr marL="26669"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1281" name="Google Shape;1281;p100"/>
          <p:cNvSpPr txBox="1"/>
          <p:nvPr/>
        </p:nvSpPr>
        <p:spPr>
          <a:xfrm>
            <a:off x="199644" y="153923"/>
            <a:ext cx="290195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450850" marR="0" lvl="0" indent="-363220" algn="l" rtl="0">
              <a:lnSpc>
                <a:spcPct val="100000"/>
              </a:lnSpc>
              <a:spcBef>
                <a:spcPts val="0"/>
              </a:spcBef>
              <a:spcAft>
                <a:spcPts val="0"/>
              </a:spcAft>
              <a:buClr>
                <a:srgbClr val="FF0000"/>
              </a:buClr>
              <a:buSzPts val="3100"/>
              <a:buFont typeface="Noto Sans Symbols"/>
              <a:buChar char="❖"/>
            </a:pPr>
            <a:r>
              <a:rPr lang="en-US" sz="3200" b="1">
                <a:solidFill>
                  <a:srgbClr val="FF0000"/>
                </a:solidFill>
                <a:latin typeface="Calibri"/>
                <a:ea typeface="Calibri"/>
                <a:cs typeface="Calibri"/>
                <a:sym typeface="Calibri"/>
              </a:rPr>
              <a:t>Perineal Body</a:t>
            </a:r>
            <a:endParaRPr sz="3200">
              <a:solidFill>
                <a:schemeClr val="dk1"/>
              </a:solidFill>
              <a:latin typeface="Calibri"/>
              <a:ea typeface="Calibri"/>
              <a:cs typeface="Calibri"/>
              <a:sym typeface="Calibri"/>
            </a:endParaRPr>
          </a:p>
        </p:txBody>
      </p:sp>
      <p:grpSp>
        <p:nvGrpSpPr>
          <p:cNvPr id="1282" name="Google Shape;1282;p100"/>
          <p:cNvGrpSpPr/>
          <p:nvPr/>
        </p:nvGrpSpPr>
        <p:grpSpPr>
          <a:xfrm>
            <a:off x="4811267" y="2546604"/>
            <a:ext cx="6739255" cy="4163695"/>
            <a:chOff x="4811267" y="2546604"/>
            <a:chExt cx="6739255" cy="4163695"/>
          </a:xfrm>
        </p:grpSpPr>
        <p:pic>
          <p:nvPicPr>
            <p:cNvPr id="1283" name="Google Shape;1283;p100"/>
            <p:cNvPicPr preferRelativeResize="0"/>
            <p:nvPr/>
          </p:nvPicPr>
          <p:blipFill rotWithShape="1">
            <a:blip r:embed="rId3">
              <a:alphaModFix/>
            </a:blip>
            <a:srcRect/>
            <a:stretch/>
          </p:blipFill>
          <p:spPr>
            <a:xfrm>
              <a:off x="4840223" y="2575560"/>
              <a:ext cx="6681216" cy="4105655"/>
            </a:xfrm>
            <a:prstGeom prst="rect">
              <a:avLst/>
            </a:prstGeom>
            <a:noFill/>
            <a:ln>
              <a:noFill/>
            </a:ln>
          </p:spPr>
        </p:pic>
        <p:sp>
          <p:nvSpPr>
            <p:cNvPr id="1284" name="Google Shape;1284;p100"/>
            <p:cNvSpPr/>
            <p:nvPr/>
          </p:nvSpPr>
          <p:spPr>
            <a:xfrm>
              <a:off x="4811267" y="2546604"/>
              <a:ext cx="6739255" cy="4163695"/>
            </a:xfrm>
            <a:custGeom>
              <a:avLst/>
              <a:gdLst/>
              <a:ahLst/>
              <a:cxnLst/>
              <a:rect l="l" t="t" r="r" b="b"/>
              <a:pathLst>
                <a:path w="6739255" h="4163695" extrusionOk="0">
                  <a:moveTo>
                    <a:pt x="0" y="4163567"/>
                  </a:moveTo>
                  <a:lnTo>
                    <a:pt x="6739128" y="4163567"/>
                  </a:lnTo>
                  <a:lnTo>
                    <a:pt x="6739128" y="0"/>
                  </a:lnTo>
                  <a:lnTo>
                    <a:pt x="0" y="0"/>
                  </a:lnTo>
                  <a:lnTo>
                    <a:pt x="0" y="4163567"/>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85" name="Google Shape;1285;p100"/>
          <p:cNvSpPr txBox="1"/>
          <p:nvPr/>
        </p:nvSpPr>
        <p:spPr>
          <a:xfrm>
            <a:off x="177190" y="777366"/>
            <a:ext cx="10921365" cy="4416425"/>
          </a:xfrm>
          <a:prstGeom prst="rect">
            <a:avLst/>
          </a:prstGeom>
          <a:noFill/>
          <a:ln>
            <a:noFill/>
          </a:ln>
        </p:spPr>
        <p:txBody>
          <a:bodyPr spcFirstLastPara="1" wrap="square" lIns="0" tIns="12700" rIns="0" bIns="0" anchor="t" anchorCtr="0">
            <a:spAutoFit/>
          </a:bodyPr>
          <a:lstStyle/>
          <a:p>
            <a:pPr marL="253365" marR="0" lvl="0" indent="-241300"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perineal body is larger than that of the male and is clinically important.</a:t>
            </a:r>
            <a:endParaRPr sz="2400">
              <a:solidFill>
                <a:schemeClr val="dk1"/>
              </a:solidFill>
              <a:latin typeface="Candara"/>
              <a:ea typeface="Candara"/>
              <a:cs typeface="Candara"/>
              <a:sym typeface="Candara"/>
            </a:endParaRPr>
          </a:p>
          <a:p>
            <a:pPr marL="253365" marR="0" lvl="0" indent="-241300"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 is a wedge-shaped mass of fibrous tissue situated </a:t>
            </a:r>
            <a:r>
              <a:rPr lang="en-US" sz="2400" b="1">
                <a:solidFill>
                  <a:srgbClr val="0033CC"/>
                </a:solidFill>
                <a:latin typeface="Candara"/>
                <a:ea typeface="Candara"/>
                <a:cs typeface="Candara"/>
                <a:sym typeface="Candara"/>
              </a:rPr>
              <a:t>between the lower end of the</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vagina </a:t>
            </a:r>
            <a:r>
              <a:rPr lang="en-US" sz="2400" b="1">
                <a:solidFill>
                  <a:schemeClr val="dk1"/>
                </a:solidFill>
                <a:latin typeface="Candara"/>
                <a:ea typeface="Candara"/>
                <a:cs typeface="Candara"/>
                <a:sym typeface="Candara"/>
              </a:rPr>
              <a:t>and the </a:t>
            </a:r>
            <a:r>
              <a:rPr lang="en-US" sz="2400" b="1">
                <a:solidFill>
                  <a:srgbClr val="0033CC"/>
                </a:solidFill>
                <a:latin typeface="Candara"/>
                <a:ea typeface="Candara"/>
                <a:cs typeface="Candara"/>
                <a:sym typeface="Candara"/>
              </a:rPr>
              <a:t>anal canal</a:t>
            </a:r>
            <a:endParaRPr sz="2400">
              <a:solidFill>
                <a:schemeClr val="dk1"/>
              </a:solidFill>
              <a:latin typeface="Candara"/>
              <a:ea typeface="Candara"/>
              <a:cs typeface="Candara"/>
              <a:sym typeface="Candara"/>
            </a:endParaRPr>
          </a:p>
          <a:p>
            <a:pPr marL="0" marR="0" lvl="0" indent="0" algn="l" rtl="0">
              <a:lnSpc>
                <a:spcPct val="100000"/>
              </a:lnSpc>
              <a:spcBef>
                <a:spcPts val="0"/>
              </a:spcBef>
              <a:spcAft>
                <a:spcPts val="0"/>
              </a:spcAft>
              <a:buNone/>
            </a:pPr>
            <a:endParaRPr sz="2400">
              <a:solidFill>
                <a:schemeClr val="dk1"/>
              </a:solidFill>
              <a:latin typeface="Candara"/>
              <a:ea typeface="Candara"/>
              <a:cs typeface="Candara"/>
              <a:sym typeface="Candara"/>
            </a:endParaRPr>
          </a:p>
          <a:p>
            <a:pPr marL="0" marR="0" lvl="0" indent="0" algn="l" rtl="0">
              <a:lnSpc>
                <a:spcPct val="100000"/>
              </a:lnSpc>
              <a:spcBef>
                <a:spcPts val="25"/>
              </a:spcBef>
              <a:spcAft>
                <a:spcPts val="0"/>
              </a:spcAft>
              <a:buNone/>
            </a:pPr>
            <a:endParaRPr sz="2300">
              <a:solidFill>
                <a:schemeClr val="dk1"/>
              </a:solidFill>
              <a:latin typeface="Candara"/>
              <a:ea typeface="Candara"/>
              <a:cs typeface="Candara"/>
              <a:sym typeface="Candara"/>
            </a:endParaRPr>
          </a:p>
          <a:p>
            <a:pPr marL="12700" marR="6654165" lvl="0" indent="-146049" algn="just"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 is the point of attachment of  many perineal muscles including  the levatores ani muscles</a:t>
            </a:r>
            <a:endParaRPr sz="24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12700" marR="6408420" lvl="0" indent="-146049" algn="l" rtl="0">
              <a:lnSpc>
                <a:spcPct val="100000"/>
              </a:lnSpc>
              <a:spcBef>
                <a:spcPts val="0"/>
              </a:spcBef>
              <a:spcAft>
                <a:spcPts val="0"/>
              </a:spcAft>
              <a:buClr>
                <a:srgbClr val="6F2F9F"/>
              </a:buClr>
              <a:buSzPts val="2300"/>
              <a:buFont typeface="Noto Sans Symbols"/>
              <a:buChar char="✔"/>
            </a:pPr>
            <a:r>
              <a:rPr lang="en-US" sz="2400" b="1" i="1">
                <a:solidFill>
                  <a:srgbClr val="6F2F9F"/>
                </a:solidFill>
                <a:latin typeface="Candara"/>
                <a:ea typeface="Candara"/>
                <a:cs typeface="Candara"/>
                <a:sym typeface="Candara"/>
              </a:rPr>
              <a:t>the latter assist the perineal body  in supporting the posterior wall of  the vagina</a:t>
            </a:r>
            <a:endParaRPr sz="2400">
              <a:solidFill>
                <a:schemeClr val="dk1"/>
              </a:solidFill>
              <a:latin typeface="Candara"/>
              <a:ea typeface="Candara"/>
              <a:cs typeface="Candara"/>
              <a:sym typeface="Candara"/>
            </a:endParaRPr>
          </a:p>
        </p:txBody>
      </p:sp>
      <p:sp>
        <p:nvSpPr>
          <p:cNvPr id="1286" name="Google Shape;1286;p100"/>
          <p:cNvSpPr txBox="1"/>
          <p:nvPr/>
        </p:nvSpPr>
        <p:spPr>
          <a:xfrm>
            <a:off x="9685401" y="529793"/>
            <a:ext cx="177800"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99</a:t>
            </a:r>
            <a:endParaRPr sz="1200">
              <a:solidFill>
                <a:schemeClr val="dk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Shape 1290"/>
        <p:cNvGrpSpPr/>
        <p:nvPr/>
      </p:nvGrpSpPr>
      <p:grpSpPr>
        <a:xfrm>
          <a:off x="0" y="0"/>
          <a:ext cx="0" cy="0"/>
          <a:chOff x="0" y="0"/>
          <a:chExt cx="0" cy="0"/>
        </a:xfrm>
      </p:grpSpPr>
      <p:sp>
        <p:nvSpPr>
          <p:cNvPr id="1291" name="Google Shape;1291;p101"/>
          <p:cNvSpPr txBox="1"/>
          <p:nvPr/>
        </p:nvSpPr>
        <p:spPr>
          <a:xfrm>
            <a:off x="78739" y="789508"/>
            <a:ext cx="9978390" cy="758190"/>
          </a:xfrm>
          <a:prstGeom prst="rect">
            <a:avLst/>
          </a:prstGeom>
          <a:noFill/>
          <a:ln>
            <a:noFill/>
          </a:ln>
        </p:spPr>
        <p:txBody>
          <a:bodyPr spcFirstLastPara="1" wrap="square" lIns="0" tIns="12700" rIns="0" bIns="0" anchor="t" anchorCtr="0">
            <a:spAutoFit/>
          </a:bodyPr>
          <a:lstStyle/>
          <a:p>
            <a:pPr marL="253365" marR="0" lvl="0" indent="-241300"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paraurethral glands, which correspond to </a:t>
            </a:r>
            <a:r>
              <a:rPr lang="en-US" sz="2400" b="1">
                <a:solidFill>
                  <a:srgbClr val="0033CC"/>
                </a:solidFill>
                <a:latin typeface="Candara"/>
                <a:ea typeface="Candara"/>
                <a:cs typeface="Candara"/>
                <a:sym typeface="Candara"/>
              </a:rPr>
              <a:t>the prostate </a:t>
            </a:r>
            <a:r>
              <a:rPr lang="en-US" sz="2400" b="1">
                <a:solidFill>
                  <a:schemeClr val="dk1"/>
                </a:solidFill>
                <a:latin typeface="Candara"/>
                <a:ea typeface="Candara"/>
                <a:cs typeface="Candara"/>
                <a:sym typeface="Candara"/>
              </a:rPr>
              <a:t>in the male</a:t>
            </a:r>
            <a:endParaRPr sz="2400">
              <a:solidFill>
                <a:schemeClr val="dk1"/>
              </a:solidFill>
              <a:latin typeface="Candara"/>
              <a:ea typeface="Candara"/>
              <a:cs typeface="Candara"/>
              <a:sym typeface="Candara"/>
            </a:endParaRPr>
          </a:p>
          <a:p>
            <a:pPr marL="253365" marR="0" lvl="0" indent="-241300" algn="l" rtl="0">
              <a:lnSpc>
                <a:spcPct val="100000"/>
              </a:lnSpc>
              <a:spcBef>
                <a:spcPts val="5"/>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Open into the vestibule by small ducts on either side of the urethral orifice</a:t>
            </a:r>
            <a:endParaRPr sz="2400">
              <a:solidFill>
                <a:schemeClr val="dk1"/>
              </a:solidFill>
              <a:latin typeface="Candara"/>
              <a:ea typeface="Candara"/>
              <a:cs typeface="Candara"/>
              <a:sym typeface="Candara"/>
            </a:endParaRPr>
          </a:p>
        </p:txBody>
      </p:sp>
      <p:sp>
        <p:nvSpPr>
          <p:cNvPr id="1292" name="Google Shape;1292;p101"/>
          <p:cNvSpPr txBox="1"/>
          <p:nvPr/>
        </p:nvSpPr>
        <p:spPr>
          <a:xfrm>
            <a:off x="272795" y="138684"/>
            <a:ext cx="3926204" cy="585470"/>
          </a:xfrm>
          <a:prstGeom prst="rect">
            <a:avLst/>
          </a:prstGeom>
          <a:noFill/>
          <a:ln w="57900" cap="flat" cmpd="sng">
            <a:solidFill>
              <a:srgbClr val="0033CC"/>
            </a:solidFill>
            <a:prstDash val="solid"/>
            <a:round/>
            <a:headEnd type="none" w="sm" len="sm"/>
            <a:tailEnd type="none" w="sm" len="sm"/>
          </a:ln>
        </p:spPr>
        <p:txBody>
          <a:bodyPr spcFirstLastPara="1" wrap="square" lIns="0" tIns="18400" rIns="0" bIns="0" anchor="t" anchorCtr="0">
            <a:spAutoFit/>
          </a:bodyPr>
          <a:lstStyle/>
          <a:p>
            <a:pPr marL="450850" marR="0" lvl="0" indent="-363220" algn="l" rtl="0">
              <a:lnSpc>
                <a:spcPct val="100000"/>
              </a:lnSpc>
              <a:spcBef>
                <a:spcPts val="0"/>
              </a:spcBef>
              <a:spcAft>
                <a:spcPts val="0"/>
              </a:spcAft>
              <a:buClr>
                <a:srgbClr val="FF0000"/>
              </a:buClr>
              <a:buSzPts val="3100"/>
              <a:buFont typeface="Noto Sans Symbols"/>
              <a:buChar char="❖"/>
            </a:pPr>
            <a:r>
              <a:rPr lang="en-US" sz="3200" b="1">
                <a:solidFill>
                  <a:srgbClr val="FF0000"/>
                </a:solidFill>
                <a:latin typeface="Calibri"/>
                <a:ea typeface="Calibri"/>
                <a:cs typeface="Calibri"/>
                <a:sym typeface="Calibri"/>
              </a:rPr>
              <a:t>Paraurethral Glands</a:t>
            </a:r>
            <a:endParaRPr sz="3200">
              <a:solidFill>
                <a:schemeClr val="dk1"/>
              </a:solidFill>
              <a:latin typeface="Calibri"/>
              <a:ea typeface="Calibri"/>
              <a:cs typeface="Calibri"/>
              <a:sym typeface="Calibri"/>
            </a:endParaRPr>
          </a:p>
        </p:txBody>
      </p:sp>
      <p:sp>
        <p:nvSpPr>
          <p:cNvPr id="1293" name="Google Shape;1293;p101"/>
          <p:cNvSpPr txBox="1"/>
          <p:nvPr/>
        </p:nvSpPr>
        <p:spPr>
          <a:xfrm>
            <a:off x="584708" y="6122619"/>
            <a:ext cx="1783080" cy="514350"/>
          </a:xfrm>
          <a:prstGeom prst="rect">
            <a:avLst/>
          </a:prstGeom>
          <a:noFill/>
          <a:ln>
            <a:noFill/>
          </a:ln>
        </p:spPr>
        <p:txBody>
          <a:bodyPr spcFirstLastPara="1" wrap="square" lIns="0" tIns="12700" rIns="0" bIns="0" anchor="t" anchorCtr="0">
            <a:spAutoFit/>
          </a:bodyPr>
          <a:lstStyle/>
          <a:p>
            <a:pPr marL="97155" marR="5080" lvl="0" indent="-85090" algn="l" rtl="0">
              <a:lnSpc>
                <a:spcPct val="133700"/>
              </a:lnSpc>
              <a:spcBef>
                <a:spcPts val="0"/>
              </a:spcBef>
              <a:spcAft>
                <a:spcPts val="0"/>
              </a:spcAft>
              <a:buNone/>
            </a:pPr>
            <a:r>
              <a:rPr lang="en-US" sz="1200" b="1">
                <a:solidFill>
                  <a:srgbClr val="FF0000"/>
                </a:solidFill>
                <a:latin typeface="Calibri"/>
                <a:ea typeface="Calibri"/>
                <a:cs typeface="Calibri"/>
                <a:sym typeface="Calibri"/>
              </a:rPr>
              <a:t>Dr. Aiman Qais Al-Maathidy  Monday 9 April 2022</a:t>
            </a:r>
            <a:endParaRPr sz="1200">
              <a:solidFill>
                <a:schemeClr val="dk1"/>
              </a:solidFill>
              <a:latin typeface="Calibri"/>
              <a:ea typeface="Calibri"/>
              <a:cs typeface="Calibri"/>
              <a:sym typeface="Calibri"/>
            </a:endParaRPr>
          </a:p>
        </p:txBody>
      </p:sp>
      <p:grpSp>
        <p:nvGrpSpPr>
          <p:cNvPr id="1294" name="Google Shape;1294;p101"/>
          <p:cNvGrpSpPr/>
          <p:nvPr/>
        </p:nvGrpSpPr>
        <p:grpSpPr>
          <a:xfrm>
            <a:off x="760475" y="2558795"/>
            <a:ext cx="10488295" cy="3487420"/>
            <a:chOff x="760475" y="2558795"/>
            <a:chExt cx="10488295" cy="3487420"/>
          </a:xfrm>
        </p:grpSpPr>
        <p:pic>
          <p:nvPicPr>
            <p:cNvPr id="1295" name="Google Shape;1295;p101"/>
            <p:cNvPicPr preferRelativeResize="0"/>
            <p:nvPr/>
          </p:nvPicPr>
          <p:blipFill rotWithShape="1">
            <a:blip r:embed="rId3">
              <a:alphaModFix/>
            </a:blip>
            <a:srcRect/>
            <a:stretch/>
          </p:blipFill>
          <p:spPr>
            <a:xfrm>
              <a:off x="789431" y="2587751"/>
              <a:ext cx="10430256" cy="3429000"/>
            </a:xfrm>
            <a:prstGeom prst="rect">
              <a:avLst/>
            </a:prstGeom>
            <a:noFill/>
            <a:ln>
              <a:noFill/>
            </a:ln>
          </p:spPr>
        </p:pic>
        <p:sp>
          <p:nvSpPr>
            <p:cNvPr id="1296" name="Google Shape;1296;p101"/>
            <p:cNvSpPr/>
            <p:nvPr/>
          </p:nvSpPr>
          <p:spPr>
            <a:xfrm>
              <a:off x="760475" y="2558795"/>
              <a:ext cx="10488295" cy="3487420"/>
            </a:xfrm>
            <a:custGeom>
              <a:avLst/>
              <a:gdLst/>
              <a:ahLst/>
              <a:cxnLst/>
              <a:rect l="l" t="t" r="r" b="b"/>
              <a:pathLst>
                <a:path w="10488295" h="3487420" extrusionOk="0">
                  <a:moveTo>
                    <a:pt x="0" y="3486912"/>
                  </a:moveTo>
                  <a:lnTo>
                    <a:pt x="10488168" y="3486912"/>
                  </a:lnTo>
                  <a:lnTo>
                    <a:pt x="10488168" y="0"/>
                  </a:lnTo>
                  <a:lnTo>
                    <a:pt x="0" y="0"/>
                  </a:lnTo>
                  <a:lnTo>
                    <a:pt x="0" y="348691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97" name="Google Shape;1297;p101"/>
          <p:cNvSpPr txBox="1"/>
          <p:nvPr/>
        </p:nvSpPr>
        <p:spPr>
          <a:xfrm>
            <a:off x="10886693" y="6428638"/>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100</a:t>
            </a:r>
            <a:endParaRPr sz="1200">
              <a:solidFill>
                <a:schemeClr val="dk1"/>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Shape 1301"/>
        <p:cNvGrpSpPr/>
        <p:nvPr/>
      </p:nvGrpSpPr>
      <p:grpSpPr>
        <a:xfrm>
          <a:off x="0" y="0"/>
          <a:ext cx="0" cy="0"/>
          <a:chOff x="0" y="0"/>
          <a:chExt cx="0" cy="0"/>
        </a:xfrm>
      </p:grpSpPr>
      <p:grpSp>
        <p:nvGrpSpPr>
          <p:cNvPr id="1302" name="Google Shape;1302;p102"/>
          <p:cNvGrpSpPr/>
          <p:nvPr/>
        </p:nvGrpSpPr>
        <p:grpSpPr>
          <a:xfrm>
            <a:off x="1085088" y="786422"/>
            <a:ext cx="5225668" cy="678014"/>
            <a:chOff x="1085088" y="786422"/>
            <a:chExt cx="5225668" cy="678014"/>
          </a:xfrm>
        </p:grpSpPr>
        <p:pic>
          <p:nvPicPr>
            <p:cNvPr id="1303" name="Google Shape;1303;p102"/>
            <p:cNvPicPr preferRelativeResize="0"/>
            <p:nvPr/>
          </p:nvPicPr>
          <p:blipFill rotWithShape="1">
            <a:blip r:embed="rId3">
              <a:alphaModFix/>
            </a:blip>
            <a:srcRect/>
            <a:stretch/>
          </p:blipFill>
          <p:spPr>
            <a:xfrm>
              <a:off x="1085088" y="786422"/>
              <a:ext cx="2933445" cy="678014"/>
            </a:xfrm>
            <a:prstGeom prst="rect">
              <a:avLst/>
            </a:prstGeom>
            <a:noFill/>
            <a:ln>
              <a:noFill/>
            </a:ln>
          </p:spPr>
        </p:pic>
        <p:pic>
          <p:nvPicPr>
            <p:cNvPr id="1304" name="Google Shape;1304;p102"/>
            <p:cNvPicPr preferRelativeResize="0"/>
            <p:nvPr/>
          </p:nvPicPr>
          <p:blipFill rotWithShape="1">
            <a:blip r:embed="rId4">
              <a:alphaModFix/>
            </a:blip>
            <a:srcRect/>
            <a:stretch/>
          </p:blipFill>
          <p:spPr>
            <a:xfrm>
              <a:off x="3614927" y="786422"/>
              <a:ext cx="479882" cy="678014"/>
            </a:xfrm>
            <a:prstGeom prst="rect">
              <a:avLst/>
            </a:prstGeom>
            <a:noFill/>
            <a:ln>
              <a:noFill/>
            </a:ln>
          </p:spPr>
        </p:pic>
        <p:pic>
          <p:nvPicPr>
            <p:cNvPr id="1305" name="Google Shape;1305;p102"/>
            <p:cNvPicPr preferRelativeResize="0"/>
            <p:nvPr/>
          </p:nvPicPr>
          <p:blipFill rotWithShape="1">
            <a:blip r:embed="rId5">
              <a:alphaModFix/>
            </a:blip>
            <a:srcRect/>
            <a:stretch/>
          </p:blipFill>
          <p:spPr>
            <a:xfrm>
              <a:off x="3691127" y="786422"/>
              <a:ext cx="2619629" cy="678014"/>
            </a:xfrm>
            <a:prstGeom prst="rect">
              <a:avLst/>
            </a:prstGeom>
            <a:noFill/>
            <a:ln>
              <a:noFill/>
            </a:ln>
          </p:spPr>
        </p:pic>
      </p:grpSp>
      <p:sp>
        <p:nvSpPr>
          <p:cNvPr id="1306" name="Google Shape;1306;p102"/>
          <p:cNvSpPr txBox="1"/>
          <p:nvPr/>
        </p:nvSpPr>
        <p:spPr>
          <a:xfrm>
            <a:off x="275640" y="853566"/>
            <a:ext cx="6155055" cy="4050665"/>
          </a:xfrm>
          <a:prstGeom prst="rect">
            <a:avLst/>
          </a:prstGeom>
          <a:noFill/>
          <a:ln>
            <a:noFill/>
          </a:ln>
        </p:spPr>
        <p:txBody>
          <a:bodyPr spcFirstLastPara="1" wrap="square" lIns="0" tIns="12700" rIns="0" bIns="0" anchor="t" anchorCtr="0">
            <a:spAutoFit/>
          </a:bodyPr>
          <a:lstStyle/>
          <a:p>
            <a:pPr marL="12700" marR="213359" lvl="0" indent="-146049" algn="just"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Are a pair of small mucus-secreting glands  that lie under cover of the posterior parts of  the bulb of the vestibule and the labia majora</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Each drains its secretion into the vestibule by  a small duct, which opens into the </a:t>
            </a:r>
            <a:r>
              <a:rPr lang="en-US" sz="2400" b="1">
                <a:solidFill>
                  <a:srgbClr val="0000FF"/>
                </a:solidFill>
                <a:latin typeface="Candara"/>
                <a:ea typeface="Candara"/>
                <a:cs typeface="Candara"/>
                <a:sym typeface="Candara"/>
              </a:rPr>
              <a:t>groove  between the hymen and the posterior part of  the labium minus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12700" marR="557530" lvl="0" indent="-146049" algn="l" rtl="0">
              <a:lnSpc>
                <a:spcPct val="100000"/>
              </a:lnSpc>
              <a:spcBef>
                <a:spcPts val="5"/>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These glands </a:t>
            </a:r>
            <a:r>
              <a:rPr lang="en-US" sz="2400" b="1">
                <a:solidFill>
                  <a:srgbClr val="E36C09"/>
                </a:solidFill>
                <a:latin typeface="Candara"/>
                <a:ea typeface="Candara"/>
                <a:cs typeface="Candara"/>
                <a:sym typeface="Candara"/>
              </a:rPr>
              <a:t>secrete a lubricating mucus  </a:t>
            </a:r>
            <a:r>
              <a:rPr lang="en-US" sz="2400" b="1">
                <a:solidFill>
                  <a:schemeClr val="dk1"/>
                </a:solidFill>
                <a:latin typeface="Candara"/>
                <a:ea typeface="Candara"/>
                <a:cs typeface="Candara"/>
                <a:sym typeface="Candara"/>
              </a:rPr>
              <a:t>during sexual intercourse</a:t>
            </a:r>
            <a:endParaRPr sz="2400">
              <a:solidFill>
                <a:schemeClr val="dk1"/>
              </a:solidFill>
              <a:latin typeface="Candara"/>
              <a:ea typeface="Candara"/>
              <a:cs typeface="Candara"/>
              <a:sym typeface="Candara"/>
            </a:endParaRPr>
          </a:p>
        </p:txBody>
      </p:sp>
      <p:sp>
        <p:nvSpPr>
          <p:cNvPr id="1307" name="Google Shape;1307;p102"/>
          <p:cNvSpPr txBox="1"/>
          <p:nvPr/>
        </p:nvSpPr>
        <p:spPr>
          <a:xfrm>
            <a:off x="199644" y="178307"/>
            <a:ext cx="491998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450850" marR="0" lvl="0" indent="-363220" algn="l" rtl="0">
              <a:lnSpc>
                <a:spcPct val="100000"/>
              </a:lnSpc>
              <a:spcBef>
                <a:spcPts val="0"/>
              </a:spcBef>
              <a:spcAft>
                <a:spcPts val="0"/>
              </a:spcAft>
              <a:buClr>
                <a:srgbClr val="FF0000"/>
              </a:buClr>
              <a:buSzPts val="3100"/>
              <a:buFont typeface="Noto Sans Symbols"/>
              <a:buChar char="❑"/>
            </a:pPr>
            <a:r>
              <a:rPr lang="en-US" sz="3200" b="1">
                <a:solidFill>
                  <a:srgbClr val="FF0000"/>
                </a:solidFill>
                <a:latin typeface="Calibri"/>
                <a:ea typeface="Calibri"/>
                <a:cs typeface="Calibri"/>
                <a:sym typeface="Calibri"/>
              </a:rPr>
              <a:t>Greater Vestibular Glands</a:t>
            </a:r>
            <a:endParaRPr sz="3200">
              <a:solidFill>
                <a:schemeClr val="dk1"/>
              </a:solidFill>
              <a:latin typeface="Calibri"/>
              <a:ea typeface="Calibri"/>
              <a:cs typeface="Calibri"/>
              <a:sym typeface="Calibri"/>
            </a:endParaRPr>
          </a:p>
        </p:txBody>
      </p:sp>
      <p:grpSp>
        <p:nvGrpSpPr>
          <p:cNvPr id="1308" name="Google Shape;1308;p102"/>
          <p:cNvGrpSpPr/>
          <p:nvPr/>
        </p:nvGrpSpPr>
        <p:grpSpPr>
          <a:xfrm>
            <a:off x="6679691" y="3704844"/>
            <a:ext cx="4273550" cy="2954020"/>
            <a:chOff x="6679691" y="3704844"/>
            <a:chExt cx="4273550" cy="2954020"/>
          </a:xfrm>
        </p:grpSpPr>
        <p:pic>
          <p:nvPicPr>
            <p:cNvPr id="1309" name="Google Shape;1309;p102"/>
            <p:cNvPicPr preferRelativeResize="0"/>
            <p:nvPr/>
          </p:nvPicPr>
          <p:blipFill rotWithShape="1">
            <a:blip r:embed="rId6">
              <a:alphaModFix/>
            </a:blip>
            <a:srcRect/>
            <a:stretch/>
          </p:blipFill>
          <p:spPr>
            <a:xfrm>
              <a:off x="6708647" y="3733800"/>
              <a:ext cx="4215384" cy="2895600"/>
            </a:xfrm>
            <a:prstGeom prst="rect">
              <a:avLst/>
            </a:prstGeom>
            <a:noFill/>
            <a:ln>
              <a:noFill/>
            </a:ln>
          </p:spPr>
        </p:pic>
        <p:sp>
          <p:nvSpPr>
            <p:cNvPr id="1310" name="Google Shape;1310;p102"/>
            <p:cNvSpPr/>
            <p:nvPr/>
          </p:nvSpPr>
          <p:spPr>
            <a:xfrm>
              <a:off x="6679691" y="3704844"/>
              <a:ext cx="4273550" cy="2954020"/>
            </a:xfrm>
            <a:custGeom>
              <a:avLst/>
              <a:gdLst/>
              <a:ahLst/>
              <a:cxnLst/>
              <a:rect l="l" t="t" r="r" b="b"/>
              <a:pathLst>
                <a:path w="4273550" h="2954020" extrusionOk="0">
                  <a:moveTo>
                    <a:pt x="0" y="2953511"/>
                  </a:moveTo>
                  <a:lnTo>
                    <a:pt x="4273296" y="2953511"/>
                  </a:lnTo>
                  <a:lnTo>
                    <a:pt x="4273296" y="0"/>
                  </a:lnTo>
                  <a:lnTo>
                    <a:pt x="0" y="0"/>
                  </a:lnTo>
                  <a:lnTo>
                    <a:pt x="0" y="2953511"/>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311" name="Google Shape;1311;p102"/>
          <p:cNvGrpSpPr/>
          <p:nvPr/>
        </p:nvGrpSpPr>
        <p:grpSpPr>
          <a:xfrm>
            <a:off x="6771131" y="126491"/>
            <a:ext cx="4612005" cy="3398520"/>
            <a:chOff x="6771131" y="126491"/>
            <a:chExt cx="4612005" cy="3398520"/>
          </a:xfrm>
        </p:grpSpPr>
        <p:pic>
          <p:nvPicPr>
            <p:cNvPr id="1312" name="Google Shape;1312;p102"/>
            <p:cNvPicPr preferRelativeResize="0"/>
            <p:nvPr/>
          </p:nvPicPr>
          <p:blipFill rotWithShape="1">
            <a:blip r:embed="rId7">
              <a:alphaModFix/>
            </a:blip>
            <a:srcRect/>
            <a:stretch/>
          </p:blipFill>
          <p:spPr>
            <a:xfrm>
              <a:off x="6790943" y="146303"/>
              <a:ext cx="4572000" cy="3358896"/>
            </a:xfrm>
            <a:prstGeom prst="rect">
              <a:avLst/>
            </a:prstGeom>
            <a:noFill/>
            <a:ln>
              <a:noFill/>
            </a:ln>
          </p:spPr>
        </p:pic>
        <p:sp>
          <p:nvSpPr>
            <p:cNvPr id="1313" name="Google Shape;1313;p102"/>
            <p:cNvSpPr/>
            <p:nvPr/>
          </p:nvSpPr>
          <p:spPr>
            <a:xfrm>
              <a:off x="6771131" y="126491"/>
              <a:ext cx="4612005" cy="3398520"/>
            </a:xfrm>
            <a:custGeom>
              <a:avLst/>
              <a:gdLst/>
              <a:ahLst/>
              <a:cxnLst/>
              <a:rect l="l" t="t" r="r" b="b"/>
              <a:pathLst>
                <a:path w="4612005" h="3398520" extrusionOk="0">
                  <a:moveTo>
                    <a:pt x="0" y="3398519"/>
                  </a:moveTo>
                  <a:lnTo>
                    <a:pt x="4611624" y="3398519"/>
                  </a:lnTo>
                  <a:lnTo>
                    <a:pt x="4611624" y="0"/>
                  </a:lnTo>
                  <a:lnTo>
                    <a:pt x="0" y="0"/>
                  </a:lnTo>
                  <a:lnTo>
                    <a:pt x="0" y="3398519"/>
                  </a:lnTo>
                  <a:close/>
                </a:path>
              </a:pathLst>
            </a:custGeom>
            <a:noFill/>
            <a:ln w="396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14" name="Google Shape;1314;p102"/>
          <p:cNvSpPr txBox="1"/>
          <p:nvPr/>
        </p:nvSpPr>
        <p:spPr>
          <a:xfrm>
            <a:off x="3293490" y="6387490"/>
            <a:ext cx="2027555" cy="370205"/>
          </a:xfrm>
          <a:prstGeom prst="rect">
            <a:avLst/>
          </a:prstGeom>
          <a:noFill/>
          <a:ln>
            <a:noFill/>
          </a:ln>
        </p:spPr>
        <p:txBody>
          <a:bodyPr spcFirstLastPara="1" wrap="square" lIns="0" tIns="12700" rIns="0" bIns="0" anchor="t" anchorCtr="0">
            <a:spAutoFit/>
          </a:bodyPr>
          <a:lstStyle/>
          <a:p>
            <a:pPr marL="12700" marR="0" lvl="0" indent="0" algn="l" rtl="0">
              <a:lnSpc>
                <a:spcPct val="112916"/>
              </a:lnSpc>
              <a:spcBef>
                <a:spcPts val="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a:p>
            <a:pPr marL="257175" marR="0" lvl="0" indent="0" algn="l" rtl="0">
              <a:lnSpc>
                <a:spcPct val="112916"/>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
        <p:nvSpPr>
          <p:cNvPr id="1315" name="Google Shape;1315;p102"/>
          <p:cNvSpPr txBox="1"/>
          <p:nvPr/>
        </p:nvSpPr>
        <p:spPr>
          <a:xfrm>
            <a:off x="11184128" y="6428638"/>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101</a:t>
            </a:r>
            <a:endParaRPr sz="1200">
              <a:solidFill>
                <a:schemeClr val="dk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Shape 1319"/>
        <p:cNvGrpSpPr/>
        <p:nvPr/>
      </p:nvGrpSpPr>
      <p:grpSpPr>
        <a:xfrm>
          <a:off x="0" y="0"/>
          <a:ext cx="0" cy="0"/>
          <a:chOff x="0" y="0"/>
          <a:chExt cx="0" cy="0"/>
        </a:xfrm>
      </p:grpSpPr>
      <p:sp>
        <p:nvSpPr>
          <p:cNvPr id="1320" name="Google Shape;1320;p103"/>
          <p:cNvSpPr txBox="1"/>
          <p:nvPr/>
        </p:nvSpPr>
        <p:spPr>
          <a:xfrm>
            <a:off x="177190" y="777366"/>
            <a:ext cx="2984500" cy="7575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Contains:</a:t>
            </a:r>
            <a:endParaRPr sz="2400">
              <a:solidFill>
                <a:schemeClr val="dk1"/>
              </a:solidFill>
              <a:latin typeface="Candara"/>
              <a:ea typeface="Candara"/>
              <a:cs typeface="Candara"/>
              <a:sym typeface="Candara"/>
            </a:endParaRPr>
          </a:p>
          <a:p>
            <a:pPr marL="350520" marR="0" lvl="0" indent="-33845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1 Part of the urethra</a:t>
            </a:r>
            <a:endParaRPr sz="2400">
              <a:solidFill>
                <a:schemeClr val="dk1"/>
              </a:solidFill>
              <a:latin typeface="Candara"/>
              <a:ea typeface="Candara"/>
              <a:cs typeface="Candara"/>
              <a:sym typeface="Candara"/>
            </a:endParaRPr>
          </a:p>
        </p:txBody>
      </p:sp>
      <p:sp>
        <p:nvSpPr>
          <p:cNvPr id="1321" name="Google Shape;1321;p103"/>
          <p:cNvSpPr txBox="1"/>
          <p:nvPr/>
        </p:nvSpPr>
        <p:spPr>
          <a:xfrm>
            <a:off x="177190" y="1874596"/>
            <a:ext cx="6116320" cy="1489710"/>
          </a:xfrm>
          <a:prstGeom prst="rect">
            <a:avLst/>
          </a:prstGeom>
          <a:noFill/>
          <a:ln>
            <a:noFill/>
          </a:ln>
        </p:spPr>
        <p:txBody>
          <a:bodyPr spcFirstLastPara="1" wrap="square" lIns="0" tIns="12700" rIns="0" bIns="0" anchor="t" anchorCtr="0">
            <a:spAutoFit/>
          </a:bodyPr>
          <a:lstStyle/>
          <a:p>
            <a:pPr marL="350520" marR="0" lvl="0" indent="-33845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2 Part of the vagina</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350520" marR="0" lvl="0" indent="-33845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3 The sphincter urethrae which is pierced by</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the urethra and the vagina</a:t>
            </a:r>
            <a:endParaRPr sz="2400">
              <a:solidFill>
                <a:schemeClr val="dk1"/>
              </a:solidFill>
              <a:latin typeface="Candara"/>
              <a:ea typeface="Candara"/>
              <a:cs typeface="Candara"/>
              <a:sym typeface="Candara"/>
            </a:endParaRPr>
          </a:p>
        </p:txBody>
      </p:sp>
      <p:sp>
        <p:nvSpPr>
          <p:cNvPr id="1322" name="Google Shape;1322;p103"/>
          <p:cNvSpPr txBox="1"/>
          <p:nvPr/>
        </p:nvSpPr>
        <p:spPr>
          <a:xfrm>
            <a:off x="177190" y="3704285"/>
            <a:ext cx="5490210" cy="391795"/>
          </a:xfrm>
          <a:prstGeom prst="rect">
            <a:avLst/>
          </a:prstGeom>
          <a:noFill/>
          <a:ln>
            <a:noFill/>
          </a:ln>
        </p:spPr>
        <p:txBody>
          <a:bodyPr spcFirstLastPara="1" wrap="square" lIns="0" tIns="12700" rIns="0" bIns="0" anchor="t" anchorCtr="0">
            <a:spAutoFit/>
          </a:bodyPr>
          <a:lstStyle/>
          <a:p>
            <a:pPr marL="350520" marR="0" lvl="0" indent="-33845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4 The deep transverse perineal muscles</a:t>
            </a:r>
            <a:endParaRPr sz="2400">
              <a:solidFill>
                <a:schemeClr val="dk1"/>
              </a:solidFill>
              <a:latin typeface="Candara"/>
              <a:ea typeface="Candara"/>
              <a:cs typeface="Candara"/>
              <a:sym typeface="Candara"/>
            </a:endParaRPr>
          </a:p>
        </p:txBody>
      </p:sp>
      <p:sp>
        <p:nvSpPr>
          <p:cNvPr id="1323" name="Google Shape;1323;p103"/>
          <p:cNvSpPr txBox="1"/>
          <p:nvPr/>
        </p:nvSpPr>
        <p:spPr>
          <a:xfrm>
            <a:off x="177190" y="4436186"/>
            <a:ext cx="5678170" cy="757555"/>
          </a:xfrm>
          <a:prstGeom prst="rect">
            <a:avLst/>
          </a:prstGeom>
          <a:noFill/>
          <a:ln>
            <a:noFill/>
          </a:ln>
        </p:spPr>
        <p:txBody>
          <a:bodyPr spcFirstLastPara="1" wrap="square" lIns="0" tIns="12700" rIns="0" bIns="0" anchor="t" anchorCtr="0">
            <a:spAutoFit/>
          </a:bodyPr>
          <a:lstStyle/>
          <a:p>
            <a:pPr marL="350520" marR="0" lvl="0" indent="-33845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5 The internal pudendal vessels and their</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branches; and</a:t>
            </a:r>
            <a:endParaRPr sz="2400">
              <a:solidFill>
                <a:schemeClr val="dk1"/>
              </a:solidFill>
              <a:latin typeface="Candara"/>
              <a:ea typeface="Candara"/>
              <a:cs typeface="Candara"/>
              <a:sym typeface="Candara"/>
            </a:endParaRPr>
          </a:p>
        </p:txBody>
      </p:sp>
      <p:sp>
        <p:nvSpPr>
          <p:cNvPr id="1324" name="Google Shape;1324;p103"/>
          <p:cNvSpPr txBox="1"/>
          <p:nvPr/>
        </p:nvSpPr>
        <p:spPr>
          <a:xfrm>
            <a:off x="177190" y="5534355"/>
            <a:ext cx="4782185" cy="391160"/>
          </a:xfrm>
          <a:prstGeom prst="rect">
            <a:avLst/>
          </a:prstGeom>
          <a:noFill/>
          <a:ln>
            <a:noFill/>
          </a:ln>
        </p:spPr>
        <p:txBody>
          <a:bodyPr spcFirstLastPara="1" wrap="square" lIns="0" tIns="12700" rIns="0" bIns="0" anchor="t" anchorCtr="0">
            <a:spAutoFit/>
          </a:bodyPr>
          <a:lstStyle/>
          <a:p>
            <a:pPr marL="350520" marR="0" lvl="0" indent="-33845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6 The dorsal nerves of the clitoris.</a:t>
            </a:r>
            <a:endParaRPr sz="2400">
              <a:solidFill>
                <a:schemeClr val="dk1"/>
              </a:solidFill>
              <a:latin typeface="Candara"/>
              <a:ea typeface="Candara"/>
              <a:cs typeface="Candara"/>
              <a:sym typeface="Candara"/>
            </a:endParaRPr>
          </a:p>
        </p:txBody>
      </p:sp>
      <p:grpSp>
        <p:nvGrpSpPr>
          <p:cNvPr id="1325" name="Google Shape;1325;p103"/>
          <p:cNvGrpSpPr/>
          <p:nvPr/>
        </p:nvGrpSpPr>
        <p:grpSpPr>
          <a:xfrm>
            <a:off x="8139684" y="885444"/>
            <a:ext cx="3118485" cy="2161540"/>
            <a:chOff x="8139684" y="885444"/>
            <a:chExt cx="3118485" cy="2161540"/>
          </a:xfrm>
        </p:grpSpPr>
        <p:pic>
          <p:nvPicPr>
            <p:cNvPr id="1326" name="Google Shape;1326;p103"/>
            <p:cNvPicPr preferRelativeResize="0"/>
            <p:nvPr/>
          </p:nvPicPr>
          <p:blipFill rotWithShape="1">
            <a:blip r:embed="rId3">
              <a:alphaModFix/>
            </a:blip>
            <a:srcRect/>
            <a:stretch/>
          </p:blipFill>
          <p:spPr>
            <a:xfrm>
              <a:off x="8168640" y="914400"/>
              <a:ext cx="3060192" cy="2103120"/>
            </a:xfrm>
            <a:prstGeom prst="rect">
              <a:avLst/>
            </a:prstGeom>
            <a:noFill/>
            <a:ln>
              <a:noFill/>
            </a:ln>
          </p:spPr>
        </p:pic>
        <p:sp>
          <p:nvSpPr>
            <p:cNvPr id="1327" name="Google Shape;1327;p103"/>
            <p:cNvSpPr/>
            <p:nvPr/>
          </p:nvSpPr>
          <p:spPr>
            <a:xfrm>
              <a:off x="8139684" y="885444"/>
              <a:ext cx="3118485" cy="2161540"/>
            </a:xfrm>
            <a:custGeom>
              <a:avLst/>
              <a:gdLst/>
              <a:ahLst/>
              <a:cxnLst/>
              <a:rect l="l" t="t" r="r" b="b"/>
              <a:pathLst>
                <a:path w="3118484" h="2161540" extrusionOk="0">
                  <a:moveTo>
                    <a:pt x="0" y="2161031"/>
                  </a:moveTo>
                  <a:lnTo>
                    <a:pt x="3118104" y="2161031"/>
                  </a:lnTo>
                  <a:lnTo>
                    <a:pt x="3118104" y="0"/>
                  </a:lnTo>
                  <a:lnTo>
                    <a:pt x="0" y="0"/>
                  </a:lnTo>
                  <a:lnTo>
                    <a:pt x="0" y="2161031"/>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28" name="Google Shape;1328;p103"/>
          <p:cNvSpPr txBox="1"/>
          <p:nvPr/>
        </p:nvSpPr>
        <p:spPr>
          <a:xfrm>
            <a:off x="5689472" y="807268"/>
            <a:ext cx="1895475" cy="524510"/>
          </a:xfrm>
          <a:prstGeom prst="rect">
            <a:avLst/>
          </a:prstGeom>
          <a:noFill/>
          <a:ln>
            <a:noFill/>
          </a:ln>
        </p:spPr>
        <p:txBody>
          <a:bodyPr spcFirstLastPara="1" wrap="square" lIns="0" tIns="78725" rIns="0" bIns="0" anchor="t" anchorCtr="0">
            <a:spAutoFit/>
          </a:bodyPr>
          <a:lstStyle/>
          <a:p>
            <a:pPr marL="125095"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a:p>
            <a:pPr marL="12700" marR="0" lvl="0" indent="0" algn="l" rtl="0">
              <a:lnSpc>
                <a:spcPct val="100000"/>
              </a:lnSpc>
              <a:spcBef>
                <a:spcPts val="525"/>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1329" name="Google Shape;1329;p103"/>
          <p:cNvSpPr txBox="1">
            <a:spLocks noGrp="1"/>
          </p:cNvSpPr>
          <p:nvPr>
            <p:ph type="title"/>
          </p:nvPr>
        </p:nvSpPr>
        <p:spPr>
          <a:xfrm>
            <a:off x="99060" y="178307"/>
            <a:ext cx="11515725" cy="585470"/>
          </a:xfrm>
          <a:prstGeom prst="rect">
            <a:avLst/>
          </a:prstGeom>
          <a:solidFill>
            <a:srgbClr val="FFFF00"/>
          </a:solid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the </a:t>
            </a:r>
            <a:r>
              <a:rPr lang="en-US" sz="3200" b="1">
                <a:solidFill>
                  <a:srgbClr val="0000FF"/>
                </a:solidFill>
                <a:latin typeface="Calibri"/>
                <a:ea typeface="Calibri"/>
                <a:cs typeface="Calibri"/>
                <a:sym typeface="Calibri"/>
              </a:rPr>
              <a:t>Deep Perineal Pouch </a:t>
            </a:r>
            <a:r>
              <a:rPr lang="en-US" sz="3200" b="1">
                <a:solidFill>
                  <a:srgbClr val="FF0000"/>
                </a:solidFill>
                <a:latin typeface="Calibri"/>
                <a:ea typeface="Calibri"/>
                <a:cs typeface="Calibri"/>
                <a:sym typeface="Calibri"/>
              </a:rPr>
              <a:t>in the Female</a:t>
            </a:r>
            <a:endParaRPr sz="3200">
              <a:latin typeface="Calibri"/>
              <a:ea typeface="Calibri"/>
              <a:cs typeface="Calibri"/>
              <a:sym typeface="Calibri"/>
            </a:endParaRPr>
          </a:p>
        </p:txBody>
      </p:sp>
      <p:pic>
        <p:nvPicPr>
          <p:cNvPr id="1330" name="Google Shape;1330;p103"/>
          <p:cNvPicPr preferRelativeResize="0"/>
          <p:nvPr/>
        </p:nvPicPr>
        <p:blipFill rotWithShape="1">
          <a:blip r:embed="rId4">
            <a:alphaModFix/>
          </a:blip>
          <a:srcRect/>
          <a:stretch/>
        </p:blipFill>
        <p:spPr>
          <a:xfrm>
            <a:off x="6467855" y="3352800"/>
            <a:ext cx="5185075" cy="3276600"/>
          </a:xfrm>
          <a:prstGeom prst="rect">
            <a:avLst/>
          </a:prstGeom>
          <a:noFill/>
          <a:ln>
            <a:noFill/>
          </a:ln>
        </p:spPr>
      </p:pic>
      <p:sp>
        <p:nvSpPr>
          <p:cNvPr id="1331" name="Google Shape;1331;p103"/>
          <p:cNvSpPr txBox="1"/>
          <p:nvPr/>
        </p:nvSpPr>
        <p:spPr>
          <a:xfrm>
            <a:off x="6438900" y="3323844"/>
            <a:ext cx="5300980" cy="3335020"/>
          </a:xfrm>
          <a:prstGeom prst="rect">
            <a:avLst/>
          </a:prstGeom>
          <a:noFill/>
          <a:ln w="57900" cap="flat" cmpd="sng">
            <a:solidFill>
              <a:srgbClr val="0033CC"/>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5"/>
              </a:spcBef>
              <a:spcAft>
                <a:spcPts val="0"/>
              </a:spcAft>
              <a:buNone/>
            </a:pPr>
            <a:endParaRPr sz="1500">
              <a:solidFill>
                <a:schemeClr val="dk1"/>
              </a:solidFill>
              <a:latin typeface="Times New Roman"/>
              <a:ea typeface="Times New Roman"/>
              <a:cs typeface="Times New Roman"/>
              <a:sym typeface="Times New Roman"/>
            </a:endParaRPr>
          </a:p>
          <a:p>
            <a:pPr marL="0" marR="509269" lvl="0" indent="0" algn="r" rtl="0">
              <a:lnSpc>
                <a:spcPct val="100000"/>
              </a:lnSpc>
              <a:spcBef>
                <a:spcPts val="0"/>
              </a:spcBef>
              <a:spcAft>
                <a:spcPts val="0"/>
              </a:spcAft>
              <a:buNone/>
            </a:pPr>
            <a:r>
              <a:rPr lang="en-US" sz="1200" b="1">
                <a:solidFill>
                  <a:srgbClr val="FF0000"/>
                </a:solidFill>
                <a:latin typeface="Calibri"/>
                <a:ea typeface="Calibri"/>
                <a:cs typeface="Calibri"/>
                <a:sym typeface="Calibri"/>
              </a:rPr>
              <a:t>102</a:t>
            </a:r>
            <a:endParaRPr sz="1200">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Shape 1335"/>
        <p:cNvGrpSpPr/>
        <p:nvPr/>
      </p:nvGrpSpPr>
      <p:grpSpPr>
        <a:xfrm>
          <a:off x="0" y="0"/>
          <a:ext cx="0" cy="0"/>
          <a:chOff x="0" y="0"/>
          <a:chExt cx="0" cy="0"/>
        </a:xfrm>
      </p:grpSpPr>
      <p:sp>
        <p:nvSpPr>
          <p:cNvPr id="1336" name="Google Shape;1336;p104"/>
          <p:cNvSpPr txBox="1">
            <a:spLocks noGrp="1"/>
          </p:cNvSpPr>
          <p:nvPr>
            <p:ph type="title"/>
          </p:nvPr>
        </p:nvSpPr>
        <p:spPr>
          <a:xfrm>
            <a:off x="3912489" y="668223"/>
            <a:ext cx="3690620" cy="512445"/>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UROGENITAL SYSTEM</a:t>
            </a:r>
            <a:endParaRPr sz="3200">
              <a:latin typeface="Candara"/>
              <a:ea typeface="Candara"/>
              <a:cs typeface="Candara"/>
              <a:sym typeface="Candara"/>
            </a:endParaRPr>
          </a:p>
        </p:txBody>
      </p:sp>
      <p:sp>
        <p:nvSpPr>
          <p:cNvPr id="1337" name="Google Shape;1337;p104"/>
          <p:cNvSpPr txBox="1"/>
          <p:nvPr/>
        </p:nvSpPr>
        <p:spPr>
          <a:xfrm>
            <a:off x="2241550" y="1643837"/>
            <a:ext cx="7030720" cy="3931285"/>
          </a:xfrm>
          <a:prstGeom prst="rect">
            <a:avLst/>
          </a:prstGeom>
          <a:noFill/>
          <a:ln>
            <a:noFill/>
          </a:ln>
        </p:spPr>
        <p:txBody>
          <a:bodyPr spcFirstLastPara="1" wrap="square" lIns="0" tIns="12050" rIns="0" bIns="0" anchor="t" anchorCtr="0">
            <a:spAutoFit/>
          </a:bodyPr>
          <a:lstStyle/>
          <a:p>
            <a:pPr marL="0" marR="0" lvl="0" indent="0" algn="ctr" rtl="0">
              <a:lnSpc>
                <a:spcPct val="100000"/>
              </a:lnSpc>
              <a:spcBef>
                <a:spcPts val="0"/>
              </a:spcBef>
              <a:spcAft>
                <a:spcPts val="0"/>
              </a:spcAft>
              <a:buNone/>
            </a:pPr>
            <a:r>
              <a:rPr lang="en-US" sz="3200" b="1" i="1">
                <a:solidFill>
                  <a:srgbClr val="0000FF"/>
                </a:solidFill>
                <a:latin typeface="Candara"/>
                <a:ea typeface="Candara"/>
                <a:cs typeface="Candara"/>
                <a:sym typeface="Candara"/>
              </a:rPr>
              <a:t>THE URINARY BLADDER&amp; URETHRA</a:t>
            </a:r>
            <a:endParaRPr sz="3200">
              <a:solidFill>
                <a:schemeClr val="dk1"/>
              </a:solidFill>
              <a:latin typeface="Candara"/>
              <a:ea typeface="Candara"/>
              <a:cs typeface="Candara"/>
              <a:sym typeface="Candara"/>
            </a:endParaRPr>
          </a:p>
          <a:p>
            <a:pPr marL="0" marR="0" lvl="0" indent="0" algn="l" rtl="0">
              <a:lnSpc>
                <a:spcPct val="100000"/>
              </a:lnSpc>
              <a:spcBef>
                <a:spcPts val="60"/>
              </a:spcBef>
              <a:spcAft>
                <a:spcPts val="0"/>
              </a:spcAft>
              <a:buNone/>
            </a:pPr>
            <a:endParaRPr sz="3100">
              <a:solidFill>
                <a:schemeClr val="dk1"/>
              </a:solidFill>
              <a:latin typeface="Candara"/>
              <a:ea typeface="Candara"/>
              <a:cs typeface="Candara"/>
              <a:sym typeface="Candara"/>
            </a:endParaRPr>
          </a:p>
          <a:p>
            <a:pPr marL="1875154" marR="1867535" lvl="0" indent="0" algn="ctr" rtl="0">
              <a:lnSpc>
                <a:spcPct val="100000"/>
              </a:lnSpc>
              <a:spcBef>
                <a:spcPts val="0"/>
              </a:spcBef>
              <a:spcAft>
                <a:spcPts val="0"/>
              </a:spcAft>
              <a:buNone/>
            </a:pPr>
            <a:r>
              <a:rPr lang="en-US" sz="3200" b="1" i="1">
                <a:solidFill>
                  <a:srgbClr val="FF0000"/>
                </a:solidFill>
                <a:latin typeface="Candara"/>
                <a:ea typeface="Candara"/>
                <a:cs typeface="Candara"/>
                <a:sym typeface="Candara"/>
              </a:rPr>
              <a:t>Dr. Aiman Qais Afar  </a:t>
            </a:r>
            <a:r>
              <a:rPr lang="en-US" sz="3200" b="1" i="1">
                <a:solidFill>
                  <a:srgbClr val="00FF00"/>
                </a:solidFill>
                <a:latin typeface="Candara"/>
                <a:ea typeface="Candara"/>
                <a:cs typeface="Candara"/>
                <a:sym typeface="Candara"/>
              </a:rPr>
              <a:t>Surgical Anatomist</a:t>
            </a:r>
            <a:endParaRPr sz="3200">
              <a:solidFill>
                <a:schemeClr val="dk1"/>
              </a:solidFill>
              <a:latin typeface="Candara"/>
              <a:ea typeface="Candara"/>
              <a:cs typeface="Candara"/>
              <a:sym typeface="Candara"/>
            </a:endParaRPr>
          </a:p>
          <a:p>
            <a:pPr marL="12700" marR="5080" lvl="0" indent="0" algn="ctr" rtl="0">
              <a:lnSpc>
                <a:spcPct val="200100"/>
              </a:lnSpc>
              <a:spcBef>
                <a:spcPts val="25"/>
              </a:spcBef>
              <a:spcAft>
                <a:spcPts val="0"/>
              </a:spcAft>
              <a:buNone/>
            </a:pPr>
            <a:r>
              <a:rPr lang="en-US" sz="3200" b="1" i="1">
                <a:solidFill>
                  <a:srgbClr val="0000FF"/>
                </a:solidFill>
                <a:latin typeface="Candara"/>
                <a:ea typeface="Candara"/>
                <a:cs typeface="Candara"/>
                <a:sym typeface="Candara"/>
              </a:rPr>
              <a:t>College of Medicine / University of	Mutah  </a:t>
            </a:r>
            <a:r>
              <a:rPr lang="en-US" sz="3200" b="1" i="1">
                <a:solidFill>
                  <a:srgbClr val="00FF00"/>
                </a:solidFill>
                <a:latin typeface="Candara"/>
                <a:ea typeface="Candara"/>
                <a:cs typeface="Candara"/>
                <a:sym typeface="Candara"/>
              </a:rPr>
              <a:t>Wednesday 11 May 2022</a:t>
            </a:r>
            <a:endParaRPr sz="3200">
              <a:solidFill>
                <a:schemeClr val="dk1"/>
              </a:solidFill>
              <a:latin typeface="Candara"/>
              <a:ea typeface="Candara"/>
              <a:cs typeface="Candara"/>
              <a:sym typeface="Candara"/>
            </a:endParaRPr>
          </a:p>
        </p:txBody>
      </p:sp>
      <p:sp>
        <p:nvSpPr>
          <p:cNvPr id="1338" name="Google Shape;1338;p104"/>
          <p:cNvSpPr txBox="1"/>
          <p:nvPr/>
        </p:nvSpPr>
        <p:spPr>
          <a:xfrm>
            <a:off x="10888726" y="6428638"/>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a:solidFill>
                  <a:srgbClr val="888888"/>
                </a:solidFill>
                <a:latin typeface="Calibri"/>
                <a:ea typeface="Calibri"/>
                <a:cs typeface="Calibri"/>
                <a:sym typeface="Calibri"/>
              </a:rPr>
              <a:t>103</a:t>
            </a:r>
            <a:endParaRPr sz="1200">
              <a:solidFill>
                <a:schemeClr val="dk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Shape 1342"/>
        <p:cNvGrpSpPr/>
        <p:nvPr/>
      </p:nvGrpSpPr>
      <p:grpSpPr>
        <a:xfrm>
          <a:off x="0" y="0"/>
          <a:ext cx="0" cy="0"/>
          <a:chOff x="0" y="0"/>
          <a:chExt cx="0" cy="0"/>
        </a:xfrm>
      </p:grpSpPr>
      <p:sp>
        <p:nvSpPr>
          <p:cNvPr id="1343" name="Google Shape;1343;p105"/>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344" name="Google Shape;1344;p105"/>
          <p:cNvSpPr txBox="1"/>
          <p:nvPr/>
        </p:nvSpPr>
        <p:spPr>
          <a:xfrm>
            <a:off x="130860" y="696144"/>
            <a:ext cx="10761345" cy="2211070"/>
          </a:xfrm>
          <a:prstGeom prst="rect">
            <a:avLst/>
          </a:prstGeom>
          <a:noFill/>
          <a:ln>
            <a:noFill/>
          </a:ln>
        </p:spPr>
        <p:txBody>
          <a:bodyPr spcFirstLastPara="1" wrap="square" lIns="0" tIns="92700" rIns="0" bIns="0" anchor="t" anchorCtr="0">
            <a:spAutoFit/>
          </a:bodyPr>
          <a:lstStyle/>
          <a:p>
            <a:pPr marL="12700" marR="0" lvl="0" indent="0" algn="l" rtl="0">
              <a:lnSpc>
                <a:spcPct val="100000"/>
              </a:lnSpc>
              <a:spcBef>
                <a:spcPts val="0"/>
              </a:spcBef>
              <a:spcAft>
                <a:spcPts val="0"/>
              </a:spcAft>
              <a:buNone/>
            </a:pPr>
            <a:r>
              <a:rPr lang="en-US" sz="2400" b="1">
                <a:solidFill>
                  <a:srgbClr val="C00000"/>
                </a:solidFill>
                <a:latin typeface="Candara"/>
                <a:ea typeface="Candara"/>
                <a:cs typeface="Candara"/>
                <a:sym typeface="Candara"/>
              </a:rPr>
              <a:t>** Site:</a:t>
            </a:r>
            <a:endParaRPr sz="2400">
              <a:solidFill>
                <a:schemeClr val="dk1"/>
              </a:solidFill>
              <a:latin typeface="Candara"/>
              <a:ea typeface="Candara"/>
              <a:cs typeface="Candara"/>
              <a:sym typeface="Candara"/>
            </a:endParaRPr>
          </a:p>
          <a:p>
            <a:pPr marL="12700" marR="1138555" lvl="0" indent="0" algn="l" rtl="0">
              <a:lnSpc>
                <a:spcPct val="147041"/>
              </a:lnSpc>
              <a:spcBef>
                <a:spcPts val="200"/>
              </a:spcBef>
              <a:spcAft>
                <a:spcPts val="0"/>
              </a:spcAft>
              <a:buNone/>
            </a:pPr>
            <a:r>
              <a:rPr lang="en-US" sz="2400" b="1">
                <a:solidFill>
                  <a:srgbClr val="0000FF"/>
                </a:solidFill>
                <a:latin typeface="Candara"/>
                <a:ea typeface="Candara"/>
                <a:cs typeface="Candara"/>
                <a:sym typeface="Candara"/>
              </a:rPr>
              <a:t>1- During childhood, </a:t>
            </a:r>
            <a:r>
              <a:rPr lang="en-US" sz="2400" b="1">
                <a:solidFill>
                  <a:schemeClr val="dk1"/>
                </a:solidFill>
                <a:latin typeface="Candara"/>
                <a:ea typeface="Candara"/>
                <a:cs typeface="Candara"/>
                <a:sym typeface="Candara"/>
              </a:rPr>
              <a:t>it is </a:t>
            </a:r>
            <a:r>
              <a:rPr lang="en-US" sz="2400" b="1">
                <a:solidFill>
                  <a:srgbClr val="C0504D"/>
                </a:solidFill>
                <a:latin typeface="Candara"/>
                <a:ea typeface="Candara"/>
                <a:cs typeface="Candara"/>
                <a:sym typeface="Candara"/>
              </a:rPr>
              <a:t>an abdominal organ </a:t>
            </a:r>
            <a:r>
              <a:rPr lang="en-US" sz="2400" b="1">
                <a:solidFill>
                  <a:schemeClr val="dk1"/>
                </a:solidFill>
                <a:latin typeface="Candara"/>
                <a:ea typeface="Candara"/>
                <a:cs typeface="Candara"/>
                <a:sym typeface="Candara"/>
              </a:rPr>
              <a:t>because the pelvis is narrow.  </a:t>
            </a:r>
            <a:r>
              <a:rPr lang="en-US" sz="2400" b="1">
                <a:solidFill>
                  <a:srgbClr val="0000FF"/>
                </a:solidFill>
                <a:latin typeface="Candara"/>
                <a:ea typeface="Candara"/>
                <a:cs typeface="Candara"/>
                <a:sym typeface="Candara"/>
              </a:rPr>
              <a:t>2- At puberty, </a:t>
            </a:r>
            <a:r>
              <a:rPr lang="en-US" sz="2400" b="1">
                <a:solidFill>
                  <a:schemeClr val="dk1"/>
                </a:solidFill>
                <a:latin typeface="Candara"/>
                <a:ea typeface="Candara"/>
                <a:cs typeface="Candara"/>
                <a:sym typeface="Candara"/>
              </a:rPr>
              <a:t>it lies </a:t>
            </a:r>
            <a:r>
              <a:rPr lang="en-US" sz="2400" b="1">
                <a:solidFill>
                  <a:srgbClr val="C0504D"/>
                </a:solidFill>
                <a:latin typeface="Candara"/>
                <a:ea typeface="Candara"/>
                <a:cs typeface="Candara"/>
                <a:sym typeface="Candara"/>
              </a:rPr>
              <a:t>in the pelvic cavity when empty</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374650" marR="5080" lvl="0" indent="-344805" algn="l" rtl="0">
              <a:lnSpc>
                <a:spcPct val="100000"/>
              </a:lnSpc>
              <a:spcBef>
                <a:spcPts val="675"/>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When the </a:t>
            </a:r>
            <a:r>
              <a:rPr lang="en-US" sz="2400" b="1">
                <a:solidFill>
                  <a:srgbClr val="0000FF"/>
                </a:solidFill>
                <a:latin typeface="Candara"/>
                <a:ea typeface="Candara"/>
                <a:cs typeface="Candara"/>
                <a:sym typeface="Candara"/>
              </a:rPr>
              <a:t>bladder is distended</a:t>
            </a:r>
            <a:r>
              <a:rPr lang="en-US" sz="2400" b="1">
                <a:solidFill>
                  <a:schemeClr val="dk1"/>
                </a:solidFill>
                <a:latin typeface="Candara"/>
                <a:ea typeface="Candara"/>
                <a:cs typeface="Candara"/>
                <a:sym typeface="Candara"/>
              </a:rPr>
              <a:t>, it raises upwards above the upper border of the  symphysis pubis and comes </a:t>
            </a:r>
            <a:r>
              <a:rPr lang="en-US" sz="2400" b="1">
                <a:solidFill>
                  <a:srgbClr val="C0504D"/>
                </a:solidFill>
                <a:latin typeface="Candara"/>
                <a:ea typeface="Candara"/>
                <a:cs typeface="Candara"/>
                <a:sym typeface="Candara"/>
              </a:rPr>
              <a:t>into direct contact with the anterior abdominal</a:t>
            </a:r>
            <a:endParaRPr sz="2400">
              <a:solidFill>
                <a:schemeClr val="dk1"/>
              </a:solidFill>
              <a:latin typeface="Candara"/>
              <a:ea typeface="Candara"/>
              <a:cs typeface="Candara"/>
              <a:sym typeface="Candara"/>
            </a:endParaRPr>
          </a:p>
        </p:txBody>
      </p:sp>
      <p:sp>
        <p:nvSpPr>
          <p:cNvPr id="1345" name="Google Shape;1345;p105"/>
          <p:cNvSpPr txBox="1"/>
          <p:nvPr/>
        </p:nvSpPr>
        <p:spPr>
          <a:xfrm>
            <a:off x="505968" y="2978649"/>
            <a:ext cx="626110" cy="304800"/>
          </a:xfrm>
          <a:prstGeom prst="rect">
            <a:avLst/>
          </a:prstGeom>
          <a:noFill/>
          <a:ln>
            <a:noFill/>
          </a:ln>
        </p:spPr>
        <p:txBody>
          <a:bodyPr spcFirstLastPara="1" wrap="square" lIns="0" tIns="0" rIns="0" bIns="0" anchor="t" anchorCtr="0">
            <a:spAutoFit/>
          </a:bodyPr>
          <a:lstStyle/>
          <a:p>
            <a:pPr marL="0" marR="0" lvl="0" indent="0" algn="l" rtl="0">
              <a:lnSpc>
                <a:spcPct val="92500"/>
              </a:lnSpc>
              <a:spcBef>
                <a:spcPts val="0"/>
              </a:spcBef>
              <a:spcAft>
                <a:spcPts val="0"/>
              </a:spcAft>
              <a:buNone/>
            </a:pPr>
            <a:r>
              <a:rPr lang="en-US" sz="2400" b="1">
                <a:solidFill>
                  <a:srgbClr val="C0504D"/>
                </a:solidFill>
                <a:latin typeface="Candara"/>
                <a:ea typeface="Candara"/>
                <a:cs typeface="Candara"/>
                <a:sym typeface="Candara"/>
              </a:rPr>
              <a:t>wall</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grpSp>
        <p:nvGrpSpPr>
          <p:cNvPr id="1346" name="Google Shape;1346;p105"/>
          <p:cNvGrpSpPr/>
          <p:nvPr/>
        </p:nvGrpSpPr>
        <p:grpSpPr>
          <a:xfrm>
            <a:off x="7252715" y="3098291"/>
            <a:ext cx="4438015" cy="3550920"/>
            <a:chOff x="7252715" y="3098291"/>
            <a:chExt cx="4438015" cy="3550920"/>
          </a:xfrm>
        </p:grpSpPr>
        <p:pic>
          <p:nvPicPr>
            <p:cNvPr id="1347" name="Google Shape;1347;p105"/>
            <p:cNvPicPr preferRelativeResize="0"/>
            <p:nvPr/>
          </p:nvPicPr>
          <p:blipFill rotWithShape="1">
            <a:blip r:embed="rId3">
              <a:alphaModFix/>
            </a:blip>
            <a:srcRect/>
            <a:stretch/>
          </p:blipFill>
          <p:spPr>
            <a:xfrm>
              <a:off x="7281671" y="3127247"/>
              <a:ext cx="4379976" cy="3493007"/>
            </a:xfrm>
            <a:prstGeom prst="rect">
              <a:avLst/>
            </a:prstGeom>
            <a:noFill/>
            <a:ln>
              <a:noFill/>
            </a:ln>
          </p:spPr>
        </p:pic>
        <p:sp>
          <p:nvSpPr>
            <p:cNvPr id="1348" name="Google Shape;1348;p105"/>
            <p:cNvSpPr/>
            <p:nvPr/>
          </p:nvSpPr>
          <p:spPr>
            <a:xfrm>
              <a:off x="7252715" y="3098291"/>
              <a:ext cx="4438015" cy="3550920"/>
            </a:xfrm>
            <a:custGeom>
              <a:avLst/>
              <a:gdLst/>
              <a:ahLst/>
              <a:cxnLst/>
              <a:rect l="l" t="t" r="r" b="b"/>
              <a:pathLst>
                <a:path w="4438015" h="3550920" extrusionOk="0">
                  <a:moveTo>
                    <a:pt x="0" y="3550920"/>
                  </a:moveTo>
                  <a:lnTo>
                    <a:pt x="4437887" y="3550920"/>
                  </a:lnTo>
                  <a:lnTo>
                    <a:pt x="4437887" y="0"/>
                  </a:lnTo>
                  <a:lnTo>
                    <a:pt x="0" y="0"/>
                  </a:lnTo>
                  <a:lnTo>
                    <a:pt x="0" y="355092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349" name="Google Shape;1349;p105"/>
          <p:cNvGrpSpPr/>
          <p:nvPr/>
        </p:nvGrpSpPr>
        <p:grpSpPr>
          <a:xfrm>
            <a:off x="217931" y="3089146"/>
            <a:ext cx="5160645" cy="3676015"/>
            <a:chOff x="217931" y="3089146"/>
            <a:chExt cx="5160645" cy="3676015"/>
          </a:xfrm>
        </p:grpSpPr>
        <p:pic>
          <p:nvPicPr>
            <p:cNvPr id="1350" name="Google Shape;1350;p105"/>
            <p:cNvPicPr preferRelativeResize="0"/>
            <p:nvPr/>
          </p:nvPicPr>
          <p:blipFill rotWithShape="1">
            <a:blip r:embed="rId4">
              <a:alphaModFix/>
            </a:blip>
            <a:srcRect/>
            <a:stretch/>
          </p:blipFill>
          <p:spPr>
            <a:xfrm>
              <a:off x="256031" y="3127247"/>
              <a:ext cx="5084064" cy="3599688"/>
            </a:xfrm>
            <a:prstGeom prst="rect">
              <a:avLst/>
            </a:prstGeom>
            <a:noFill/>
            <a:ln>
              <a:noFill/>
            </a:ln>
          </p:spPr>
        </p:pic>
        <p:sp>
          <p:nvSpPr>
            <p:cNvPr id="1351" name="Google Shape;1351;p105"/>
            <p:cNvSpPr/>
            <p:nvPr/>
          </p:nvSpPr>
          <p:spPr>
            <a:xfrm>
              <a:off x="217931" y="3089146"/>
              <a:ext cx="5160645" cy="3676015"/>
            </a:xfrm>
            <a:custGeom>
              <a:avLst/>
              <a:gdLst/>
              <a:ahLst/>
              <a:cxnLst/>
              <a:rect l="l" t="t" r="r" b="b"/>
              <a:pathLst>
                <a:path w="5160645" h="3676015" extrusionOk="0">
                  <a:moveTo>
                    <a:pt x="0" y="3675888"/>
                  </a:moveTo>
                  <a:lnTo>
                    <a:pt x="5160264" y="3675888"/>
                  </a:lnTo>
                  <a:lnTo>
                    <a:pt x="5160264" y="0"/>
                  </a:lnTo>
                  <a:lnTo>
                    <a:pt x="0" y="0"/>
                  </a:lnTo>
                  <a:lnTo>
                    <a:pt x="0" y="3675888"/>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352" name="Google Shape;1352;p105"/>
          <p:cNvPicPr preferRelativeResize="0"/>
          <p:nvPr/>
        </p:nvPicPr>
        <p:blipFill rotWithShape="1">
          <a:blip r:embed="rId5">
            <a:alphaModFix/>
          </a:blip>
          <a:srcRect/>
          <a:stretch/>
        </p:blipFill>
        <p:spPr>
          <a:xfrm>
            <a:off x="5852852" y="3694176"/>
            <a:ext cx="1001943" cy="2599944"/>
          </a:xfrm>
          <a:prstGeom prst="rect">
            <a:avLst/>
          </a:prstGeom>
          <a:noFill/>
          <a:ln>
            <a:noFill/>
          </a:ln>
        </p:spPr>
      </p:pic>
      <p:sp>
        <p:nvSpPr>
          <p:cNvPr id="1353" name="Google Shape;1353;p105"/>
          <p:cNvSpPr txBox="1"/>
          <p:nvPr/>
        </p:nvSpPr>
        <p:spPr>
          <a:xfrm>
            <a:off x="8383905" y="41275"/>
            <a:ext cx="1647189" cy="617220"/>
          </a:xfrm>
          <a:prstGeom prst="rect">
            <a:avLst/>
          </a:prstGeom>
          <a:noFill/>
          <a:ln>
            <a:noFill/>
          </a:ln>
        </p:spPr>
        <p:txBody>
          <a:bodyPr spcFirstLastPara="1" wrap="square" lIns="0" tIns="12700" rIns="0" bIns="0" anchor="t" anchorCtr="0">
            <a:spAutoFit/>
          </a:bodyPr>
          <a:lstStyle/>
          <a:p>
            <a:pPr marL="12700" marR="5080" lvl="0" indent="138430" algn="l" rtl="0">
              <a:lnSpc>
                <a:spcPct val="100000"/>
              </a:lnSpc>
              <a:spcBef>
                <a:spcPts val="0"/>
              </a:spcBef>
              <a:spcAft>
                <a:spcPts val="0"/>
              </a:spcAft>
              <a:buNone/>
            </a:pPr>
            <a:r>
              <a:rPr lang="en-US" sz="1200" b="1">
                <a:solidFill>
                  <a:schemeClr val="dk1"/>
                </a:solidFill>
                <a:latin typeface="Calibri"/>
                <a:ea typeface="Calibri"/>
                <a:cs typeface="Calibri"/>
                <a:sym typeface="Calibri"/>
              </a:rPr>
              <a:t>Dr. Aiman Al- Maathidy  Wednesday 11 May 2022</a:t>
            </a:r>
            <a:endParaRPr sz="1200">
              <a:solidFill>
                <a:schemeClr val="dk1"/>
              </a:solidFill>
              <a:latin typeface="Calibri"/>
              <a:ea typeface="Calibri"/>
              <a:cs typeface="Calibri"/>
              <a:sym typeface="Calibri"/>
            </a:endParaRPr>
          </a:p>
          <a:p>
            <a:pPr marL="768985" marR="0" lvl="0" indent="0" algn="l" rtl="0">
              <a:lnSpc>
                <a:spcPct val="100000"/>
              </a:lnSpc>
              <a:spcBef>
                <a:spcPts val="335"/>
              </a:spcBef>
              <a:spcAft>
                <a:spcPts val="0"/>
              </a:spcAft>
              <a:buNone/>
            </a:pPr>
            <a:r>
              <a:rPr lang="en-US" sz="1200" b="1">
                <a:solidFill>
                  <a:schemeClr val="dk1"/>
                </a:solidFill>
                <a:latin typeface="Calibri"/>
                <a:ea typeface="Calibri"/>
                <a:cs typeface="Calibri"/>
                <a:sym typeface="Calibri"/>
              </a:rPr>
              <a:t>104</a:t>
            </a:r>
            <a:endParaRPr sz="1200">
              <a:solidFill>
                <a:schemeClr val="dk1"/>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Shape 1357"/>
        <p:cNvGrpSpPr/>
        <p:nvPr/>
      </p:nvGrpSpPr>
      <p:grpSpPr>
        <a:xfrm>
          <a:off x="0" y="0"/>
          <a:ext cx="0" cy="0"/>
          <a:chOff x="0" y="0"/>
          <a:chExt cx="0" cy="0"/>
        </a:xfrm>
      </p:grpSpPr>
      <p:sp>
        <p:nvSpPr>
          <p:cNvPr id="1358" name="Google Shape;1358;p106"/>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359" name="Google Shape;1359;p106"/>
          <p:cNvSpPr txBox="1"/>
          <p:nvPr/>
        </p:nvSpPr>
        <p:spPr>
          <a:xfrm>
            <a:off x="78739" y="696906"/>
            <a:ext cx="11530330" cy="3476625"/>
          </a:xfrm>
          <a:prstGeom prst="rect">
            <a:avLst/>
          </a:prstGeom>
          <a:noFill/>
          <a:ln>
            <a:noFill/>
          </a:ln>
        </p:spPr>
        <p:txBody>
          <a:bodyPr spcFirstLastPara="1" wrap="square" lIns="0" tIns="92075" rIns="0" bIns="0" anchor="t" anchorCtr="0">
            <a:spAutoFit/>
          </a:bodyPr>
          <a:lstStyle/>
          <a:p>
            <a:pPr marL="12700" marR="0" lvl="0" indent="0" algn="l" rtl="0">
              <a:lnSpc>
                <a:spcPct val="100000"/>
              </a:lnSpc>
              <a:spcBef>
                <a:spcPts val="0"/>
              </a:spcBef>
              <a:spcAft>
                <a:spcPts val="0"/>
              </a:spcAft>
              <a:buNone/>
            </a:pPr>
            <a:r>
              <a:rPr lang="en-US" sz="2400" b="1">
                <a:solidFill>
                  <a:srgbClr val="C00000"/>
                </a:solidFill>
                <a:latin typeface="Candara"/>
                <a:ea typeface="Candara"/>
                <a:cs typeface="Candara"/>
                <a:sym typeface="Candara"/>
              </a:rPr>
              <a:t>** Size: </a:t>
            </a:r>
            <a:r>
              <a:rPr lang="en-US" sz="2400" b="1">
                <a:solidFill>
                  <a:schemeClr val="dk1"/>
                </a:solidFill>
                <a:latin typeface="Candara"/>
                <a:ea typeface="Candara"/>
                <a:cs typeface="Candara"/>
                <a:sym typeface="Candara"/>
              </a:rPr>
              <a:t>the average capacity of the bladder is </a:t>
            </a:r>
            <a:r>
              <a:rPr lang="en-US" sz="2400" b="1">
                <a:solidFill>
                  <a:srgbClr val="FF0000"/>
                </a:solidFill>
                <a:latin typeface="Candara"/>
                <a:ea typeface="Candara"/>
                <a:cs typeface="Candara"/>
                <a:sym typeface="Candara"/>
              </a:rPr>
              <a:t>250 cc </a:t>
            </a:r>
            <a:r>
              <a:rPr lang="en-US" sz="2400" b="1">
                <a:solidFill>
                  <a:schemeClr val="dk1"/>
                </a:solidFill>
                <a:latin typeface="Candara"/>
                <a:ea typeface="Candara"/>
                <a:cs typeface="Candara"/>
                <a:sym typeface="Candara"/>
              </a:rPr>
              <a:t>but it can accommodate up to </a:t>
            </a:r>
            <a:r>
              <a:rPr lang="en-US" sz="2400" b="1">
                <a:solidFill>
                  <a:srgbClr val="FF0000"/>
                </a:solidFill>
                <a:latin typeface="Candara"/>
                <a:ea typeface="Candara"/>
                <a:cs typeface="Candara"/>
                <a:sym typeface="Candara"/>
              </a:rPr>
              <a:t>500</a:t>
            </a:r>
            <a:endParaRPr sz="2400">
              <a:solidFill>
                <a:schemeClr val="dk1"/>
              </a:solidFill>
              <a:latin typeface="Candara"/>
              <a:ea typeface="Candara"/>
              <a:cs typeface="Candara"/>
              <a:sym typeface="Candara"/>
            </a:endParaRPr>
          </a:p>
          <a:p>
            <a:pPr marL="12700" marR="0" lvl="0" indent="0" algn="l" rtl="0">
              <a:lnSpc>
                <a:spcPct val="100000"/>
              </a:lnSpc>
              <a:spcBef>
                <a:spcPts val="630"/>
              </a:spcBef>
              <a:spcAft>
                <a:spcPts val="0"/>
              </a:spcAft>
              <a:buNone/>
            </a:pPr>
            <a:r>
              <a:rPr lang="en-US" sz="2400" b="1">
                <a:solidFill>
                  <a:srgbClr val="FF0000"/>
                </a:solidFill>
                <a:latin typeface="Candara"/>
                <a:ea typeface="Candara"/>
                <a:cs typeface="Candara"/>
                <a:sym typeface="Candara"/>
              </a:rPr>
              <a:t>cc </a:t>
            </a:r>
            <a:r>
              <a:rPr lang="en-US" sz="2400" b="1">
                <a:solidFill>
                  <a:schemeClr val="dk1"/>
                </a:solidFill>
                <a:latin typeface="Candara"/>
                <a:ea typeface="Candara"/>
                <a:cs typeface="Candara"/>
                <a:sym typeface="Candara"/>
              </a:rPr>
              <a:t>of urine without discomfort.</a:t>
            </a:r>
            <a:endParaRPr sz="2400">
              <a:solidFill>
                <a:schemeClr val="dk1"/>
              </a:solidFill>
              <a:latin typeface="Candara"/>
              <a:ea typeface="Candara"/>
              <a:cs typeface="Candara"/>
              <a:sym typeface="Candara"/>
            </a:endParaRPr>
          </a:p>
          <a:p>
            <a:pPr marL="0" marR="0" lvl="0" indent="0" algn="l" rtl="0">
              <a:lnSpc>
                <a:spcPct val="100000"/>
              </a:lnSpc>
              <a:spcBef>
                <a:spcPts val="55"/>
              </a:spcBef>
              <a:spcAft>
                <a:spcPts val="0"/>
              </a:spcAft>
              <a:buNone/>
            </a:pPr>
            <a:endParaRPr sz="2600">
              <a:solidFill>
                <a:schemeClr val="dk1"/>
              </a:solidFill>
              <a:latin typeface="Candara"/>
              <a:ea typeface="Candara"/>
              <a:cs typeface="Candara"/>
              <a:sym typeface="Candara"/>
            </a:endParaRPr>
          </a:p>
          <a:p>
            <a:pPr marL="136525" marR="0" lvl="0" indent="0" algn="l" rtl="0">
              <a:lnSpc>
                <a:spcPct val="100000"/>
              </a:lnSpc>
              <a:spcBef>
                <a:spcPts val="0"/>
              </a:spcBef>
              <a:spcAft>
                <a:spcPts val="0"/>
              </a:spcAft>
              <a:buNone/>
            </a:pPr>
            <a:r>
              <a:rPr lang="en-US" sz="2400" b="1">
                <a:solidFill>
                  <a:srgbClr val="C00000"/>
                </a:solidFill>
                <a:latin typeface="Candara"/>
                <a:ea typeface="Candara"/>
                <a:cs typeface="Candara"/>
                <a:sym typeface="Candara"/>
              </a:rPr>
              <a:t>** Shape and surfaces:</a:t>
            </a:r>
            <a:endParaRPr sz="2400">
              <a:solidFill>
                <a:schemeClr val="dk1"/>
              </a:solidFill>
              <a:latin typeface="Candara"/>
              <a:ea typeface="Candara"/>
              <a:cs typeface="Candara"/>
              <a:sym typeface="Candara"/>
            </a:endParaRPr>
          </a:p>
          <a:p>
            <a:pPr marL="136525" marR="8404225" lvl="0" indent="0" algn="l" rtl="0">
              <a:lnSpc>
                <a:spcPct val="147041"/>
              </a:lnSpc>
              <a:spcBef>
                <a:spcPts val="200"/>
              </a:spcBef>
              <a:spcAft>
                <a:spcPts val="0"/>
              </a:spcAft>
              <a:buNone/>
            </a:pPr>
            <a:r>
              <a:rPr lang="en-US" sz="2400" b="1">
                <a:solidFill>
                  <a:schemeClr val="dk1"/>
                </a:solidFill>
                <a:latin typeface="Candara"/>
                <a:ea typeface="Candara"/>
                <a:cs typeface="Candara"/>
                <a:sym typeface="Candara"/>
              </a:rPr>
              <a:t>- When the bladder is  hardened in situ, it has</a:t>
            </a:r>
            <a:endParaRPr sz="2400">
              <a:solidFill>
                <a:schemeClr val="dk1"/>
              </a:solidFill>
              <a:latin typeface="Candara"/>
              <a:ea typeface="Candara"/>
              <a:cs typeface="Candara"/>
              <a:sym typeface="Candara"/>
            </a:endParaRPr>
          </a:p>
          <a:p>
            <a:pPr marL="136525" marR="0" lvl="0" indent="0" algn="l" rtl="0">
              <a:lnSpc>
                <a:spcPct val="100000"/>
              </a:lnSpc>
              <a:spcBef>
                <a:spcPts val="400"/>
              </a:spcBef>
              <a:spcAft>
                <a:spcPts val="0"/>
              </a:spcAft>
              <a:buNone/>
            </a:pPr>
            <a:r>
              <a:rPr lang="en-US" sz="2400" b="1">
                <a:solidFill>
                  <a:schemeClr val="dk1"/>
                </a:solidFill>
                <a:latin typeface="Candara"/>
                <a:ea typeface="Candara"/>
                <a:cs typeface="Candara"/>
                <a:sym typeface="Candara"/>
              </a:rPr>
              <a:t>the	shape	of	a	</a:t>
            </a:r>
            <a:r>
              <a:rPr lang="en-US" sz="2400" b="1">
                <a:solidFill>
                  <a:srgbClr val="0000FF"/>
                </a:solidFill>
                <a:latin typeface="Candara"/>
                <a:ea typeface="Candara"/>
                <a:cs typeface="Candara"/>
                <a:sym typeface="Candara"/>
              </a:rPr>
              <a:t>four-</a:t>
            </a:r>
            <a:endParaRPr sz="2400">
              <a:solidFill>
                <a:schemeClr val="dk1"/>
              </a:solidFill>
              <a:latin typeface="Candara"/>
              <a:ea typeface="Candara"/>
              <a:cs typeface="Candara"/>
              <a:sym typeface="Candara"/>
            </a:endParaRPr>
          </a:p>
          <a:p>
            <a:pPr marL="136525" marR="0" lvl="0" indent="0" algn="l" rtl="0">
              <a:lnSpc>
                <a:spcPct val="100000"/>
              </a:lnSpc>
              <a:spcBef>
                <a:spcPts val="625"/>
              </a:spcBef>
              <a:spcAft>
                <a:spcPts val="0"/>
              </a:spcAft>
              <a:buNone/>
            </a:pPr>
            <a:r>
              <a:rPr lang="en-US" sz="2400" b="1">
                <a:solidFill>
                  <a:srgbClr val="0000FF"/>
                </a:solidFill>
                <a:latin typeface="Candara"/>
                <a:ea typeface="Candara"/>
                <a:cs typeface="Candara"/>
                <a:sym typeface="Candara"/>
              </a:rPr>
              <a:t>sided pyramid.</a:t>
            </a:r>
            <a:endParaRPr sz="2400">
              <a:solidFill>
                <a:schemeClr val="dk1"/>
              </a:solidFill>
              <a:latin typeface="Candara"/>
              <a:ea typeface="Candara"/>
              <a:cs typeface="Candara"/>
              <a:sym typeface="Candara"/>
            </a:endParaRPr>
          </a:p>
        </p:txBody>
      </p:sp>
      <p:sp>
        <p:nvSpPr>
          <p:cNvPr id="1360" name="Google Shape;1360;p106"/>
          <p:cNvSpPr/>
          <p:nvPr/>
        </p:nvSpPr>
        <p:spPr>
          <a:xfrm>
            <a:off x="126492" y="5265420"/>
            <a:ext cx="10412095" cy="1594485"/>
          </a:xfrm>
          <a:custGeom>
            <a:avLst/>
            <a:gdLst/>
            <a:ahLst/>
            <a:cxnLst/>
            <a:rect l="l" t="t" r="r" b="b"/>
            <a:pathLst>
              <a:path w="10412095" h="1594484" extrusionOk="0">
                <a:moveTo>
                  <a:pt x="0" y="1594103"/>
                </a:moveTo>
                <a:lnTo>
                  <a:pt x="10411968" y="1594103"/>
                </a:lnTo>
                <a:lnTo>
                  <a:pt x="10411968" y="0"/>
                </a:lnTo>
                <a:lnTo>
                  <a:pt x="0" y="0"/>
                </a:lnTo>
                <a:lnTo>
                  <a:pt x="0" y="1594103"/>
                </a:lnTo>
                <a:close/>
              </a:path>
            </a:pathLst>
          </a:custGeom>
          <a:noFill/>
          <a:ln w="274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1" name="Google Shape;1361;p106"/>
          <p:cNvSpPr txBox="1"/>
          <p:nvPr/>
        </p:nvSpPr>
        <p:spPr>
          <a:xfrm>
            <a:off x="177698" y="5225729"/>
            <a:ext cx="10308590" cy="1526540"/>
          </a:xfrm>
          <a:prstGeom prst="rect">
            <a:avLst/>
          </a:prstGeom>
          <a:noFill/>
          <a:ln>
            <a:noFill/>
          </a:ln>
        </p:spPr>
        <p:txBody>
          <a:bodyPr spcFirstLastPara="1" wrap="square" lIns="0" tIns="120000" rIns="0" bIns="0" anchor="t" anchorCtr="0">
            <a:spAutoFit/>
          </a:bodyPr>
          <a:lstStyle/>
          <a:p>
            <a:pPr marL="263525" marR="0" lvl="0" indent="-226059" algn="l" rtl="0">
              <a:lnSpc>
                <a:spcPct val="100000"/>
              </a:lnSpc>
              <a:spcBef>
                <a:spcPts val="0"/>
              </a:spcBef>
              <a:spcAft>
                <a:spcPts val="0"/>
              </a:spcAft>
              <a:buClr>
                <a:srgbClr val="000000"/>
              </a:buClr>
              <a:buSzPts val="2800"/>
              <a:buFont typeface="Candara"/>
              <a:buChar char="-"/>
            </a:pPr>
            <a:r>
              <a:rPr lang="en-US" sz="2800" b="1">
                <a:solidFill>
                  <a:srgbClr val="C0504D"/>
                </a:solidFill>
                <a:latin typeface="Candara"/>
                <a:ea typeface="Candara"/>
                <a:cs typeface="Candara"/>
                <a:sym typeface="Candara"/>
              </a:rPr>
              <a:t>It	has	4	surfaces</a:t>
            </a:r>
            <a:r>
              <a:rPr lang="en-US" sz="2400" b="1">
                <a:solidFill>
                  <a:schemeClr val="dk1"/>
                </a:solidFill>
                <a:latin typeface="Candara"/>
                <a:ea typeface="Candara"/>
                <a:cs typeface="Candara"/>
                <a:sym typeface="Candara"/>
              </a:rPr>
              <a:t>, </a:t>
            </a:r>
            <a:r>
              <a:rPr lang="en-US" sz="2400" b="1">
                <a:solidFill>
                  <a:srgbClr val="FF0000"/>
                </a:solidFill>
                <a:latin typeface="Candara"/>
                <a:ea typeface="Candara"/>
                <a:cs typeface="Candara"/>
                <a:sym typeface="Candara"/>
              </a:rPr>
              <a:t>superior</a:t>
            </a:r>
            <a:r>
              <a:rPr lang="en-US" sz="2400" b="1">
                <a:solidFill>
                  <a:schemeClr val="dk1"/>
                </a:solidFill>
                <a:latin typeface="Candara"/>
                <a:ea typeface="Candara"/>
                <a:cs typeface="Candara"/>
                <a:sym typeface="Candara"/>
              </a:rPr>
              <a:t>, </a:t>
            </a:r>
            <a:r>
              <a:rPr lang="en-US" sz="2400" b="1">
                <a:solidFill>
                  <a:srgbClr val="FF0000"/>
                </a:solidFill>
                <a:latin typeface="Candara"/>
                <a:ea typeface="Candara"/>
                <a:cs typeface="Candara"/>
                <a:sym typeface="Candara"/>
              </a:rPr>
              <a:t>posterior (base) </a:t>
            </a:r>
            <a:r>
              <a:rPr lang="en-US" sz="2400" b="1">
                <a:solidFill>
                  <a:schemeClr val="dk1"/>
                </a:solidFill>
                <a:latin typeface="Candara"/>
                <a:ea typeface="Candara"/>
                <a:cs typeface="Candara"/>
                <a:sym typeface="Candara"/>
              </a:rPr>
              <a:t>and right and left </a:t>
            </a:r>
            <a:r>
              <a:rPr lang="en-US" sz="2400" b="1">
                <a:solidFill>
                  <a:srgbClr val="FF0000"/>
                </a:solidFill>
                <a:latin typeface="Candara"/>
                <a:ea typeface="Candara"/>
                <a:cs typeface="Candara"/>
                <a:sym typeface="Candara"/>
              </a:rPr>
              <a:t>inferior-</a:t>
            </a:r>
            <a:endParaRPr sz="2400">
              <a:solidFill>
                <a:schemeClr val="dk1"/>
              </a:solidFill>
              <a:latin typeface="Candara"/>
              <a:ea typeface="Candara"/>
              <a:cs typeface="Candara"/>
              <a:sym typeface="Candara"/>
            </a:endParaRPr>
          </a:p>
          <a:p>
            <a:pPr marL="38100" marR="0" lvl="0" indent="0" algn="l" rtl="0">
              <a:lnSpc>
                <a:spcPct val="100000"/>
              </a:lnSpc>
              <a:spcBef>
                <a:spcPts val="710"/>
              </a:spcBef>
              <a:spcAft>
                <a:spcPts val="0"/>
              </a:spcAft>
              <a:buNone/>
            </a:pPr>
            <a:r>
              <a:rPr lang="en-US" sz="2400" b="1">
                <a:solidFill>
                  <a:srgbClr val="FF0000"/>
                </a:solidFill>
                <a:latin typeface="Candara"/>
                <a:ea typeface="Candara"/>
                <a:cs typeface="Candara"/>
                <a:sym typeface="Candara"/>
              </a:rPr>
              <a:t>lateral.</a:t>
            </a:r>
            <a:endParaRPr sz="2400">
              <a:solidFill>
                <a:schemeClr val="dk1"/>
              </a:solidFill>
              <a:latin typeface="Candara"/>
              <a:ea typeface="Candara"/>
              <a:cs typeface="Candara"/>
              <a:sym typeface="Candara"/>
            </a:endParaRPr>
          </a:p>
          <a:p>
            <a:pPr marL="205740" marR="0" lvl="0" indent="-177800" algn="l" rtl="0">
              <a:lnSpc>
                <a:spcPct val="100000"/>
              </a:lnSpc>
              <a:spcBef>
                <a:spcPts val="660"/>
              </a:spcBef>
              <a:spcAft>
                <a:spcPts val="0"/>
              </a:spcAft>
              <a:buClr>
                <a:srgbClr val="000000"/>
              </a:buClr>
              <a:buSzPts val="2800"/>
              <a:buFont typeface="Candara"/>
              <a:buChar char="-"/>
            </a:pPr>
            <a:r>
              <a:rPr lang="en-US" sz="2800" b="1">
                <a:solidFill>
                  <a:srgbClr val="C0504D"/>
                </a:solidFill>
                <a:latin typeface="Candara"/>
                <a:ea typeface="Candara"/>
                <a:cs typeface="Candara"/>
                <a:sym typeface="Candara"/>
              </a:rPr>
              <a:t>4 an</a:t>
            </a:r>
            <a:r>
              <a:rPr lang="en-US" sz="1800" b="1" baseline="-25000">
                <a:solidFill>
                  <a:schemeClr val="dk1"/>
                </a:solidFill>
                <a:latin typeface="Calibri"/>
                <a:ea typeface="Calibri"/>
                <a:cs typeface="Calibri"/>
                <a:sym typeface="Calibri"/>
              </a:rPr>
              <a:t>W</a:t>
            </a:r>
            <a:r>
              <a:rPr lang="en-US" sz="2800" b="1">
                <a:solidFill>
                  <a:srgbClr val="C0504D"/>
                </a:solidFill>
                <a:latin typeface="Candara"/>
                <a:ea typeface="Candara"/>
                <a:cs typeface="Candara"/>
                <a:sym typeface="Candara"/>
              </a:rPr>
              <a:t>g</a:t>
            </a:r>
            <a:r>
              <a:rPr lang="en-US" sz="1800" b="1" baseline="-25000">
                <a:solidFill>
                  <a:schemeClr val="dk1"/>
                </a:solidFill>
                <a:latin typeface="Calibri"/>
                <a:ea typeface="Calibri"/>
                <a:cs typeface="Calibri"/>
                <a:sym typeface="Calibri"/>
              </a:rPr>
              <a:t>edn</a:t>
            </a:r>
            <a:r>
              <a:rPr lang="en-US" sz="2800" b="1">
                <a:solidFill>
                  <a:srgbClr val="C0504D"/>
                </a:solidFill>
                <a:latin typeface="Candara"/>
                <a:ea typeface="Candara"/>
                <a:cs typeface="Candara"/>
                <a:sym typeface="Candara"/>
              </a:rPr>
              <a:t>l</a:t>
            </a:r>
            <a:r>
              <a:rPr lang="en-US" sz="1800" b="1" baseline="-25000">
                <a:solidFill>
                  <a:schemeClr val="dk1"/>
                </a:solidFill>
                <a:latin typeface="Calibri"/>
                <a:ea typeface="Calibri"/>
                <a:cs typeface="Calibri"/>
                <a:sym typeface="Calibri"/>
              </a:rPr>
              <a:t>e</a:t>
            </a:r>
            <a:r>
              <a:rPr lang="en-US" sz="2800" b="1">
                <a:solidFill>
                  <a:srgbClr val="C0504D"/>
                </a:solidFill>
                <a:latin typeface="Candara"/>
                <a:ea typeface="Candara"/>
                <a:cs typeface="Candara"/>
                <a:sym typeface="Candara"/>
              </a:rPr>
              <a:t>e</a:t>
            </a:r>
            <a:r>
              <a:rPr lang="en-US" sz="1800" b="1" baseline="-25000">
                <a:solidFill>
                  <a:schemeClr val="dk1"/>
                </a:solidFill>
                <a:latin typeface="Calibri"/>
                <a:ea typeface="Calibri"/>
                <a:cs typeface="Calibri"/>
                <a:sym typeface="Calibri"/>
              </a:rPr>
              <a:t>sd</a:t>
            </a:r>
            <a:r>
              <a:rPr lang="en-US" sz="2800" b="1">
                <a:solidFill>
                  <a:srgbClr val="C0504D"/>
                </a:solidFill>
                <a:latin typeface="Candara"/>
                <a:ea typeface="Candara"/>
                <a:cs typeface="Candara"/>
                <a:sym typeface="Candara"/>
              </a:rPr>
              <a:t>s</a:t>
            </a:r>
            <a:r>
              <a:rPr lang="en-US" sz="1800" b="1" baseline="-25000">
                <a:solidFill>
                  <a:schemeClr val="dk1"/>
                </a:solidFill>
                <a:latin typeface="Calibri"/>
                <a:ea typeface="Calibri"/>
                <a:cs typeface="Calibri"/>
                <a:sym typeface="Calibri"/>
              </a:rPr>
              <a:t>ay</a:t>
            </a:r>
            <a:r>
              <a:rPr lang="en-US" sz="2800" b="1">
                <a:solidFill>
                  <a:schemeClr val="dk1"/>
                </a:solidFill>
                <a:latin typeface="Candara"/>
                <a:ea typeface="Candara"/>
                <a:cs typeface="Candara"/>
                <a:sym typeface="Candara"/>
              </a:rPr>
              <a:t>,</a:t>
            </a:r>
            <a:r>
              <a:rPr lang="en-US" sz="1800" b="1" baseline="-25000">
                <a:solidFill>
                  <a:schemeClr val="dk1"/>
                </a:solidFill>
                <a:latin typeface="Calibri"/>
                <a:ea typeface="Calibri"/>
                <a:cs typeface="Calibri"/>
                <a:sym typeface="Calibri"/>
              </a:rPr>
              <a:t>11</a:t>
            </a:r>
            <a:r>
              <a:rPr lang="en-US" sz="2400" b="1">
                <a:solidFill>
                  <a:schemeClr val="dk1"/>
                </a:solidFill>
                <a:latin typeface="Candara"/>
                <a:ea typeface="Candara"/>
                <a:cs typeface="Candara"/>
                <a:sym typeface="Candara"/>
              </a:rPr>
              <a:t>a</a:t>
            </a:r>
            <a:r>
              <a:rPr lang="en-US" sz="1800" b="1" baseline="-25000">
                <a:solidFill>
                  <a:schemeClr val="dk1"/>
                </a:solidFill>
                <a:latin typeface="Calibri"/>
                <a:ea typeface="Calibri"/>
                <a:cs typeface="Calibri"/>
                <a:sym typeface="Calibri"/>
              </a:rPr>
              <a:t>M</a:t>
            </a:r>
            <a:r>
              <a:rPr lang="en-US" sz="2400" b="1">
                <a:solidFill>
                  <a:schemeClr val="dk1"/>
                </a:solidFill>
                <a:latin typeface="Candara"/>
                <a:ea typeface="Candara"/>
                <a:cs typeface="Candara"/>
                <a:sym typeface="Candara"/>
              </a:rPr>
              <a:t>n</a:t>
            </a:r>
            <a:r>
              <a:rPr lang="en-US" sz="1800" b="1" baseline="-25000">
                <a:solidFill>
                  <a:schemeClr val="dk1"/>
                </a:solidFill>
                <a:latin typeface="Calibri"/>
                <a:ea typeface="Calibri"/>
                <a:cs typeface="Calibri"/>
                <a:sym typeface="Calibri"/>
              </a:rPr>
              <a:t>ay</a:t>
            </a:r>
            <a:r>
              <a:rPr lang="en-US" sz="2400" b="1">
                <a:solidFill>
                  <a:schemeClr val="dk1"/>
                </a:solidFill>
                <a:latin typeface="Candara"/>
                <a:ea typeface="Candara"/>
                <a:cs typeface="Candara"/>
                <a:sym typeface="Candara"/>
              </a:rPr>
              <a:t>t</a:t>
            </a:r>
            <a:r>
              <a:rPr lang="en-US" sz="1800" b="1" baseline="-25000">
                <a:solidFill>
                  <a:schemeClr val="dk1"/>
                </a:solidFill>
                <a:latin typeface="Calibri"/>
                <a:ea typeface="Calibri"/>
                <a:cs typeface="Calibri"/>
                <a:sym typeface="Calibri"/>
              </a:rPr>
              <a:t>2</a:t>
            </a:r>
            <a:r>
              <a:rPr lang="en-US" sz="2400" b="1">
                <a:solidFill>
                  <a:schemeClr val="dk1"/>
                </a:solidFill>
                <a:latin typeface="Candara"/>
                <a:ea typeface="Candara"/>
                <a:cs typeface="Candara"/>
                <a:sym typeface="Candara"/>
              </a:rPr>
              <a:t>e</a:t>
            </a:r>
            <a:r>
              <a:rPr lang="en-US" sz="1800" b="1" baseline="-25000">
                <a:solidFill>
                  <a:schemeClr val="dk1"/>
                </a:solidFill>
                <a:latin typeface="Calibri"/>
                <a:ea typeface="Calibri"/>
                <a:cs typeface="Calibri"/>
                <a:sym typeface="Calibri"/>
              </a:rPr>
              <a:t>02</a:t>
            </a:r>
            <a:r>
              <a:rPr lang="en-US" sz="2400" b="1">
                <a:solidFill>
                  <a:schemeClr val="dk1"/>
                </a:solidFill>
                <a:latin typeface="Candara"/>
                <a:ea typeface="Candara"/>
                <a:cs typeface="Candara"/>
                <a:sym typeface="Candara"/>
              </a:rPr>
              <a:t>r</a:t>
            </a:r>
            <a:r>
              <a:rPr lang="en-US" sz="1800" b="1" baseline="-25000">
                <a:solidFill>
                  <a:schemeClr val="dk1"/>
                </a:solidFill>
                <a:latin typeface="Calibri"/>
                <a:ea typeface="Calibri"/>
                <a:cs typeface="Calibri"/>
                <a:sym typeface="Calibri"/>
              </a:rPr>
              <a:t>2 </a:t>
            </a:r>
            <a:r>
              <a:rPr lang="en-US" sz="2400" b="1">
                <a:solidFill>
                  <a:schemeClr val="dk1"/>
                </a:solidFill>
                <a:latin typeface="Candara"/>
                <a:ea typeface="Candara"/>
                <a:cs typeface="Candara"/>
                <a:sym typeface="Candara"/>
              </a:rPr>
              <a:t>ior </a:t>
            </a:r>
            <a:r>
              <a:rPr lang="en-US" sz="2400" b="1">
                <a:solidFill>
                  <a:srgbClr val="0000FF"/>
                </a:solidFill>
                <a:latin typeface="Candara"/>
                <a:ea typeface="Candara"/>
                <a:cs typeface="Candara"/>
                <a:sym typeface="Candara"/>
              </a:rPr>
              <a:t>(apex), </a:t>
            </a:r>
            <a:r>
              <a:rPr lang="en-US" sz="2400" b="1">
                <a:solidFill>
                  <a:schemeClr val="dk1"/>
                </a:solidFill>
                <a:latin typeface="Candara"/>
                <a:ea typeface="Candara"/>
                <a:cs typeface="Candara"/>
                <a:sym typeface="Candara"/>
              </a:rPr>
              <a:t>inferior </a:t>
            </a:r>
            <a:r>
              <a:rPr lang="en-US" sz="2400" b="1">
                <a:solidFill>
                  <a:srgbClr val="0000FF"/>
                </a:solidFill>
                <a:latin typeface="Candara"/>
                <a:ea typeface="Candara"/>
                <a:cs typeface="Candara"/>
                <a:sym typeface="Candara"/>
              </a:rPr>
              <a:t>(n</a:t>
            </a:r>
            <a:r>
              <a:rPr lang="en-US" sz="1800" b="1" baseline="-25000">
                <a:solidFill>
                  <a:schemeClr val="dk1"/>
                </a:solidFill>
                <a:latin typeface="Calibri"/>
                <a:ea typeface="Calibri"/>
                <a:cs typeface="Calibri"/>
                <a:sym typeface="Calibri"/>
              </a:rPr>
              <a:t>Dr</a:t>
            </a:r>
            <a:r>
              <a:rPr lang="en-US" sz="2400" b="1">
                <a:solidFill>
                  <a:srgbClr val="0000FF"/>
                </a:solidFill>
                <a:latin typeface="Candara"/>
                <a:ea typeface="Candara"/>
                <a:cs typeface="Candara"/>
                <a:sym typeface="Candara"/>
              </a:rPr>
              <a:t>e</a:t>
            </a:r>
            <a:r>
              <a:rPr lang="en-US" sz="1800" b="1" baseline="-25000">
                <a:solidFill>
                  <a:schemeClr val="dk1"/>
                </a:solidFill>
                <a:latin typeface="Calibri"/>
                <a:ea typeface="Calibri"/>
                <a:cs typeface="Calibri"/>
                <a:sym typeface="Calibri"/>
              </a:rPr>
              <a:t>. A</a:t>
            </a:r>
            <a:r>
              <a:rPr lang="en-US" sz="2400" b="1">
                <a:solidFill>
                  <a:srgbClr val="0000FF"/>
                </a:solidFill>
                <a:latin typeface="Candara"/>
                <a:ea typeface="Candara"/>
                <a:cs typeface="Candara"/>
                <a:sym typeface="Candara"/>
              </a:rPr>
              <a:t>c</a:t>
            </a:r>
            <a:r>
              <a:rPr lang="en-US" sz="1800" b="1" baseline="-25000">
                <a:solidFill>
                  <a:schemeClr val="dk1"/>
                </a:solidFill>
                <a:latin typeface="Calibri"/>
                <a:ea typeface="Calibri"/>
                <a:cs typeface="Calibri"/>
                <a:sym typeface="Calibri"/>
              </a:rPr>
              <a:t>im</a:t>
            </a:r>
            <a:r>
              <a:rPr lang="en-US" sz="2400" b="1">
                <a:solidFill>
                  <a:srgbClr val="0000FF"/>
                </a:solidFill>
                <a:latin typeface="Candara"/>
                <a:ea typeface="Candara"/>
                <a:cs typeface="Candara"/>
                <a:sym typeface="Candara"/>
              </a:rPr>
              <a:t>k</a:t>
            </a:r>
            <a:r>
              <a:rPr lang="en-US" sz="1800" b="1" baseline="-25000">
                <a:solidFill>
                  <a:schemeClr val="dk1"/>
                </a:solidFill>
                <a:latin typeface="Calibri"/>
                <a:ea typeface="Calibri"/>
                <a:cs typeface="Calibri"/>
                <a:sym typeface="Calibri"/>
              </a:rPr>
              <a:t>an</a:t>
            </a:r>
            <a:r>
              <a:rPr lang="en-US" sz="2400" b="1">
                <a:solidFill>
                  <a:srgbClr val="0000FF"/>
                </a:solidFill>
                <a:latin typeface="Candara"/>
                <a:ea typeface="Candara"/>
                <a:cs typeface="Candara"/>
                <a:sym typeface="Candara"/>
              </a:rPr>
              <a:t>)</a:t>
            </a:r>
            <a:r>
              <a:rPr lang="en-US" sz="1800" b="1" baseline="-25000">
                <a:solidFill>
                  <a:schemeClr val="dk1"/>
                </a:solidFill>
                <a:latin typeface="Calibri"/>
                <a:ea typeface="Calibri"/>
                <a:cs typeface="Calibri"/>
                <a:sym typeface="Calibri"/>
              </a:rPr>
              <a:t>A</a:t>
            </a:r>
            <a:r>
              <a:rPr lang="en-US" sz="2400" b="1">
                <a:solidFill>
                  <a:srgbClr val="0000FF"/>
                </a:solidFill>
                <a:latin typeface="Candara"/>
                <a:ea typeface="Candara"/>
                <a:cs typeface="Candara"/>
                <a:sym typeface="Candara"/>
              </a:rPr>
              <a:t>,</a:t>
            </a:r>
            <a:r>
              <a:rPr lang="en-US" sz="1800" b="1" baseline="-25000">
                <a:solidFill>
                  <a:schemeClr val="dk1"/>
                </a:solidFill>
                <a:latin typeface="Calibri"/>
                <a:ea typeface="Calibri"/>
                <a:cs typeface="Calibri"/>
                <a:sym typeface="Calibri"/>
              </a:rPr>
              <a:t>l-</a:t>
            </a:r>
            <a:r>
              <a:rPr lang="en-US" sz="2400" b="1">
                <a:solidFill>
                  <a:schemeClr val="dk1"/>
                </a:solidFill>
                <a:latin typeface="Candara"/>
                <a:ea typeface="Candara"/>
                <a:cs typeface="Candara"/>
                <a:sym typeface="Candara"/>
              </a:rPr>
              <a:t>a</a:t>
            </a:r>
            <a:r>
              <a:rPr lang="en-US" sz="1800" b="1" baseline="-25000">
                <a:solidFill>
                  <a:schemeClr val="dk1"/>
                </a:solidFill>
                <a:latin typeface="Calibri"/>
                <a:ea typeface="Calibri"/>
                <a:cs typeface="Calibri"/>
                <a:sym typeface="Calibri"/>
              </a:rPr>
              <a:t>M</a:t>
            </a:r>
            <a:r>
              <a:rPr lang="en-US" sz="2400" b="1">
                <a:solidFill>
                  <a:schemeClr val="dk1"/>
                </a:solidFill>
                <a:latin typeface="Candara"/>
                <a:ea typeface="Candara"/>
                <a:cs typeface="Candara"/>
                <a:sym typeface="Candara"/>
              </a:rPr>
              <a:t>n</a:t>
            </a:r>
            <a:r>
              <a:rPr lang="en-US" sz="1800" b="1" baseline="-25000">
                <a:solidFill>
                  <a:schemeClr val="dk1"/>
                </a:solidFill>
                <a:latin typeface="Calibri"/>
                <a:ea typeface="Calibri"/>
                <a:cs typeface="Calibri"/>
                <a:sym typeface="Calibri"/>
              </a:rPr>
              <a:t>aa</a:t>
            </a:r>
            <a:r>
              <a:rPr lang="en-US" sz="2400" b="1">
                <a:solidFill>
                  <a:schemeClr val="dk1"/>
                </a:solidFill>
                <a:latin typeface="Candara"/>
                <a:ea typeface="Candara"/>
                <a:cs typeface="Candara"/>
                <a:sym typeface="Candara"/>
              </a:rPr>
              <a:t>d</a:t>
            </a:r>
            <a:r>
              <a:rPr lang="en-US" sz="1800" b="1" baseline="-25000">
                <a:solidFill>
                  <a:schemeClr val="dk1"/>
                </a:solidFill>
                <a:latin typeface="Calibri"/>
                <a:ea typeface="Calibri"/>
                <a:cs typeface="Calibri"/>
                <a:sym typeface="Calibri"/>
              </a:rPr>
              <a:t>thid</a:t>
            </a:r>
            <a:r>
              <a:rPr lang="en-US" sz="2400" b="1">
                <a:solidFill>
                  <a:schemeClr val="dk1"/>
                </a:solidFill>
                <a:latin typeface="Candara"/>
                <a:ea typeface="Candara"/>
                <a:cs typeface="Candara"/>
                <a:sym typeface="Candara"/>
              </a:rPr>
              <a:t>2</a:t>
            </a:r>
            <a:r>
              <a:rPr lang="en-US" sz="1800" b="1" baseline="-25000">
                <a:solidFill>
                  <a:schemeClr val="dk1"/>
                </a:solidFill>
                <a:latin typeface="Calibri"/>
                <a:ea typeface="Calibri"/>
                <a:cs typeface="Calibri"/>
                <a:sym typeface="Calibri"/>
              </a:rPr>
              <a:t>y  </a:t>
            </a:r>
            <a:r>
              <a:rPr lang="en-US" sz="2400" b="1">
                <a:solidFill>
                  <a:srgbClr val="0000FF"/>
                </a:solidFill>
                <a:latin typeface="Candara"/>
                <a:ea typeface="Candara"/>
                <a:cs typeface="Candara"/>
                <a:sym typeface="Candara"/>
              </a:rPr>
              <a:t>posterior-superior.</a:t>
            </a:r>
            <a:endParaRPr sz="2400">
              <a:solidFill>
                <a:schemeClr val="dk1"/>
              </a:solidFill>
              <a:latin typeface="Candara"/>
              <a:ea typeface="Candara"/>
              <a:cs typeface="Candara"/>
              <a:sym typeface="Candara"/>
            </a:endParaRPr>
          </a:p>
        </p:txBody>
      </p:sp>
      <p:grpSp>
        <p:nvGrpSpPr>
          <p:cNvPr id="1362" name="Google Shape;1362;p106"/>
          <p:cNvGrpSpPr/>
          <p:nvPr/>
        </p:nvGrpSpPr>
        <p:grpSpPr>
          <a:xfrm>
            <a:off x="3265932" y="1790700"/>
            <a:ext cx="8446135" cy="3325495"/>
            <a:chOff x="3265932" y="1790700"/>
            <a:chExt cx="8446135" cy="3325495"/>
          </a:xfrm>
        </p:grpSpPr>
        <p:pic>
          <p:nvPicPr>
            <p:cNvPr id="1363" name="Google Shape;1363;p106"/>
            <p:cNvPicPr preferRelativeResize="0"/>
            <p:nvPr/>
          </p:nvPicPr>
          <p:blipFill rotWithShape="1">
            <a:blip r:embed="rId3">
              <a:alphaModFix/>
            </a:blip>
            <a:srcRect/>
            <a:stretch/>
          </p:blipFill>
          <p:spPr>
            <a:xfrm>
              <a:off x="3294888" y="1905641"/>
              <a:ext cx="8388096" cy="3152808"/>
            </a:xfrm>
            <a:prstGeom prst="rect">
              <a:avLst/>
            </a:prstGeom>
            <a:noFill/>
            <a:ln>
              <a:noFill/>
            </a:ln>
          </p:spPr>
        </p:pic>
        <p:sp>
          <p:nvSpPr>
            <p:cNvPr id="1364" name="Google Shape;1364;p106"/>
            <p:cNvSpPr/>
            <p:nvPr/>
          </p:nvSpPr>
          <p:spPr>
            <a:xfrm>
              <a:off x="3265932" y="1790700"/>
              <a:ext cx="8446135" cy="3325495"/>
            </a:xfrm>
            <a:custGeom>
              <a:avLst/>
              <a:gdLst/>
              <a:ahLst/>
              <a:cxnLst/>
              <a:rect l="l" t="t" r="r" b="b"/>
              <a:pathLst>
                <a:path w="8446135" h="3325495" extrusionOk="0">
                  <a:moveTo>
                    <a:pt x="0" y="3325368"/>
                  </a:moveTo>
                  <a:lnTo>
                    <a:pt x="8446008" y="3325368"/>
                  </a:lnTo>
                  <a:lnTo>
                    <a:pt x="8446008" y="0"/>
                  </a:lnTo>
                  <a:lnTo>
                    <a:pt x="0" y="0"/>
                  </a:lnTo>
                  <a:lnTo>
                    <a:pt x="0" y="3325368"/>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65" name="Google Shape;1365;p106"/>
          <p:cNvSpPr txBox="1"/>
          <p:nvPr/>
        </p:nvSpPr>
        <p:spPr>
          <a:xfrm>
            <a:off x="10665079" y="6531356"/>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105</a:t>
            </a:r>
            <a:endParaRPr sz="1200">
              <a:solidFill>
                <a:schemeClr val="dk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Shape 1369"/>
        <p:cNvGrpSpPr/>
        <p:nvPr/>
      </p:nvGrpSpPr>
      <p:grpSpPr>
        <a:xfrm>
          <a:off x="0" y="0"/>
          <a:ext cx="0" cy="0"/>
          <a:chOff x="0" y="0"/>
          <a:chExt cx="0" cy="0"/>
        </a:xfrm>
      </p:grpSpPr>
      <p:sp>
        <p:nvSpPr>
          <p:cNvPr id="1370" name="Google Shape;1370;p107"/>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371" name="Google Shape;1371;p107"/>
          <p:cNvSpPr txBox="1"/>
          <p:nvPr/>
        </p:nvSpPr>
        <p:spPr>
          <a:xfrm>
            <a:off x="203098" y="696906"/>
            <a:ext cx="5622925" cy="916305"/>
          </a:xfrm>
          <a:prstGeom prst="rect">
            <a:avLst/>
          </a:prstGeom>
          <a:noFill/>
          <a:ln>
            <a:noFill/>
          </a:ln>
        </p:spPr>
        <p:txBody>
          <a:bodyPr spcFirstLastPara="1" wrap="square" lIns="0" tIns="92075" rIns="0" bIns="0" anchor="t" anchorCtr="0">
            <a:spAutoFit/>
          </a:bodyPr>
          <a:lstStyle/>
          <a:p>
            <a:pPr marL="12700" marR="0" lvl="0" indent="0" algn="l" rtl="0">
              <a:lnSpc>
                <a:spcPct val="100000"/>
              </a:lnSpc>
              <a:spcBef>
                <a:spcPts val="0"/>
              </a:spcBef>
              <a:spcAft>
                <a:spcPts val="0"/>
              </a:spcAft>
              <a:buNone/>
            </a:pPr>
            <a:r>
              <a:rPr lang="en-US" sz="2400" b="1">
                <a:solidFill>
                  <a:srgbClr val="C00000"/>
                </a:solidFill>
                <a:latin typeface="Candara"/>
                <a:ea typeface="Candara"/>
                <a:cs typeface="Candara"/>
                <a:sym typeface="Candara"/>
              </a:rPr>
              <a:t>** Peritoneal covering:</a:t>
            </a:r>
            <a:endParaRPr sz="2400">
              <a:solidFill>
                <a:schemeClr val="dk1"/>
              </a:solidFill>
              <a:latin typeface="Candara"/>
              <a:ea typeface="Candara"/>
              <a:cs typeface="Candara"/>
              <a:sym typeface="Candara"/>
            </a:endParaRPr>
          </a:p>
          <a:p>
            <a:pPr marL="12700" marR="0" lvl="0" indent="0" algn="l" rtl="0">
              <a:lnSpc>
                <a:spcPct val="100000"/>
              </a:lnSpc>
              <a:spcBef>
                <a:spcPts val="630"/>
              </a:spcBef>
              <a:spcAft>
                <a:spcPts val="0"/>
              </a:spcAft>
              <a:buNone/>
            </a:pPr>
            <a:r>
              <a:rPr lang="en-US" sz="2400" b="1">
                <a:solidFill>
                  <a:srgbClr val="0000FF"/>
                </a:solidFill>
                <a:latin typeface="Candara"/>
                <a:ea typeface="Candara"/>
                <a:cs typeface="Candara"/>
                <a:sym typeface="Candara"/>
              </a:rPr>
              <a:t>a-	In	male	</a:t>
            </a:r>
            <a:r>
              <a:rPr lang="en-US" sz="2400" b="1">
                <a:solidFill>
                  <a:schemeClr val="dk1"/>
                </a:solidFill>
                <a:latin typeface="Candara"/>
                <a:ea typeface="Candara"/>
                <a:cs typeface="Candara"/>
                <a:sym typeface="Candara"/>
              </a:rPr>
              <a:t>the	peritoneum	covers	the</a:t>
            </a:r>
            <a:endParaRPr sz="2400">
              <a:solidFill>
                <a:schemeClr val="dk1"/>
              </a:solidFill>
              <a:latin typeface="Candara"/>
              <a:ea typeface="Candara"/>
              <a:cs typeface="Candara"/>
              <a:sym typeface="Candara"/>
            </a:endParaRPr>
          </a:p>
        </p:txBody>
      </p:sp>
      <p:sp>
        <p:nvSpPr>
          <p:cNvPr id="1372" name="Google Shape;1372;p107"/>
          <p:cNvSpPr txBox="1">
            <a:spLocks noGrp="1"/>
          </p:cNvSpPr>
          <p:nvPr>
            <p:ph type="body" idx="1"/>
          </p:nvPr>
        </p:nvSpPr>
        <p:spPr>
          <a:xfrm>
            <a:off x="203098" y="1591566"/>
            <a:ext cx="5621020" cy="2254250"/>
          </a:xfrm>
          <a:prstGeom prst="rect">
            <a:avLst/>
          </a:prstGeom>
          <a:noFill/>
          <a:ln>
            <a:noFill/>
          </a:ln>
        </p:spPr>
        <p:txBody>
          <a:bodyPr spcFirstLastPara="1" wrap="square" lIns="0" tIns="12050" rIns="0" bIns="0" anchor="t" anchorCtr="0">
            <a:spAutoFit/>
          </a:bodyPr>
          <a:lstStyle/>
          <a:p>
            <a:pPr marL="12700" marR="7620" lvl="0" indent="0" algn="l" rtl="0">
              <a:lnSpc>
                <a:spcPct val="121700"/>
              </a:lnSpc>
              <a:spcBef>
                <a:spcPts val="0"/>
              </a:spcBef>
              <a:spcAft>
                <a:spcPts val="0"/>
              </a:spcAft>
              <a:buNone/>
            </a:pPr>
            <a:r>
              <a:rPr lang="en-US"/>
              <a:t>superior	surface	and	upper	part	of	the  base.</a:t>
            </a:r>
            <a:endParaRPr/>
          </a:p>
          <a:p>
            <a:pPr marL="12700" lvl="0" indent="0" algn="l" rtl="0">
              <a:lnSpc>
                <a:spcPct val="100000"/>
              </a:lnSpc>
              <a:spcBef>
                <a:spcPts val="625"/>
              </a:spcBef>
              <a:spcAft>
                <a:spcPts val="0"/>
              </a:spcAft>
              <a:buNone/>
            </a:pPr>
            <a:r>
              <a:rPr lang="en-US"/>
              <a:t>-	The	reflection	of	the	peritoneum	from</a:t>
            </a:r>
            <a:endParaRPr/>
          </a:p>
          <a:p>
            <a:pPr marL="12700" marR="5080" lvl="0" indent="0" algn="l" rtl="0">
              <a:lnSpc>
                <a:spcPct val="121700"/>
              </a:lnSpc>
              <a:spcBef>
                <a:spcPts val="25"/>
              </a:spcBef>
              <a:spcAft>
                <a:spcPts val="0"/>
              </a:spcAft>
              <a:buNone/>
            </a:pPr>
            <a:r>
              <a:rPr lang="en-US"/>
              <a:t>the rectum to the upper part of the base  forming </a:t>
            </a:r>
            <a:r>
              <a:rPr lang="en-US">
                <a:solidFill>
                  <a:srgbClr val="FF0000"/>
                </a:solidFill>
              </a:rPr>
              <a:t>the recto-vesical pouch.</a:t>
            </a:r>
            <a:endParaRPr/>
          </a:p>
        </p:txBody>
      </p:sp>
      <p:sp>
        <p:nvSpPr>
          <p:cNvPr id="1373" name="Google Shape;1373;p107"/>
          <p:cNvSpPr txBox="1"/>
          <p:nvPr/>
        </p:nvSpPr>
        <p:spPr>
          <a:xfrm>
            <a:off x="203098" y="3959790"/>
            <a:ext cx="6457315" cy="2677160"/>
          </a:xfrm>
          <a:prstGeom prst="rect">
            <a:avLst/>
          </a:prstGeom>
          <a:noFill/>
          <a:ln>
            <a:noFill/>
          </a:ln>
        </p:spPr>
        <p:txBody>
          <a:bodyPr spcFirstLastPara="1" wrap="square" lIns="0" tIns="92075" rIns="0" bIns="0" anchor="t" anchorCtr="0">
            <a:spAutoFit/>
          </a:bodyPr>
          <a:lstStyle/>
          <a:p>
            <a:pPr marL="12700" marR="0" lvl="0" indent="0" algn="just" rtl="0">
              <a:lnSpc>
                <a:spcPct val="100000"/>
              </a:lnSpc>
              <a:spcBef>
                <a:spcPts val="0"/>
              </a:spcBef>
              <a:spcAft>
                <a:spcPts val="0"/>
              </a:spcAft>
              <a:buNone/>
            </a:pPr>
            <a:r>
              <a:rPr lang="en-US" sz="2400" b="1">
                <a:solidFill>
                  <a:srgbClr val="0000FF"/>
                </a:solidFill>
                <a:latin typeface="Candara"/>
                <a:ea typeface="Candara"/>
                <a:cs typeface="Candara"/>
                <a:sym typeface="Candara"/>
              </a:rPr>
              <a:t>b- In female </a:t>
            </a:r>
            <a:r>
              <a:rPr lang="en-US" sz="2400" b="1">
                <a:solidFill>
                  <a:schemeClr val="dk1"/>
                </a:solidFill>
                <a:latin typeface="Candara"/>
                <a:ea typeface="Candara"/>
                <a:cs typeface="Candara"/>
                <a:sym typeface="Candara"/>
              </a:rPr>
              <a:t>only the superior surface is</a:t>
            </a:r>
            <a:endParaRPr sz="2400">
              <a:solidFill>
                <a:schemeClr val="dk1"/>
              </a:solidFill>
              <a:latin typeface="Candara"/>
              <a:ea typeface="Candara"/>
              <a:cs typeface="Candara"/>
              <a:sym typeface="Candara"/>
            </a:endParaRPr>
          </a:p>
          <a:p>
            <a:pPr marL="12700" marR="0" lvl="0" indent="0" algn="just" rtl="0">
              <a:lnSpc>
                <a:spcPct val="100000"/>
              </a:lnSpc>
              <a:spcBef>
                <a:spcPts val="630"/>
              </a:spcBef>
              <a:spcAft>
                <a:spcPts val="0"/>
              </a:spcAft>
              <a:buNone/>
            </a:pPr>
            <a:r>
              <a:rPr lang="en-US" sz="2400" b="1">
                <a:solidFill>
                  <a:schemeClr val="dk1"/>
                </a:solidFill>
                <a:latin typeface="Candara"/>
                <a:ea typeface="Candara"/>
                <a:cs typeface="Candara"/>
                <a:sym typeface="Candara"/>
              </a:rPr>
              <a:t>covered by peritoneum.</a:t>
            </a:r>
            <a:endParaRPr sz="2400">
              <a:solidFill>
                <a:schemeClr val="dk1"/>
              </a:solidFill>
              <a:latin typeface="Candara"/>
              <a:ea typeface="Candara"/>
              <a:cs typeface="Candara"/>
              <a:sym typeface="Candara"/>
            </a:endParaRPr>
          </a:p>
          <a:p>
            <a:pPr marL="12700" marR="453390" lvl="0" indent="0" algn="just" rtl="0">
              <a:lnSpc>
                <a:spcPct val="121700"/>
              </a:lnSpc>
              <a:spcBef>
                <a:spcPts val="25"/>
              </a:spcBef>
              <a:spcAft>
                <a:spcPts val="0"/>
              </a:spcAft>
              <a:buNone/>
            </a:pPr>
            <a:r>
              <a:rPr lang="en-US" sz="2400" b="1">
                <a:solidFill>
                  <a:schemeClr val="dk1"/>
                </a:solidFill>
                <a:latin typeface="Candara"/>
                <a:ea typeface="Candara"/>
                <a:cs typeface="Candara"/>
                <a:sym typeface="Candara"/>
              </a:rPr>
              <a:t>- The reflection of the peritoneum from the  uterus to the superior surface of the bladder  forming </a:t>
            </a:r>
            <a:r>
              <a:rPr lang="en-US" sz="2400" b="1">
                <a:solidFill>
                  <a:srgbClr val="FF0000"/>
                </a:solidFill>
                <a:latin typeface="Candara"/>
                <a:ea typeface="Candara"/>
                <a:cs typeface="Candara"/>
                <a:sym typeface="Candara"/>
              </a:rPr>
              <a:t>the utero-vesical pouch.</a:t>
            </a:r>
            <a:endParaRPr sz="2400">
              <a:solidFill>
                <a:schemeClr val="dk1"/>
              </a:solidFill>
              <a:latin typeface="Candara"/>
              <a:ea typeface="Candara"/>
              <a:cs typeface="Candara"/>
              <a:sym typeface="Candara"/>
            </a:endParaRPr>
          </a:p>
          <a:p>
            <a:pPr marL="478790" marR="0" lvl="0" indent="0" algn="l" rtl="0">
              <a:lnSpc>
                <a:spcPct val="100000"/>
              </a:lnSpc>
              <a:spcBef>
                <a:spcPts val="1885"/>
              </a:spcBef>
              <a:spcAft>
                <a:spcPts val="0"/>
              </a:spcAft>
              <a:buNone/>
            </a:pPr>
            <a:r>
              <a:rPr lang="en-US" sz="1200" b="1">
                <a:solidFill>
                  <a:schemeClr val="dk1"/>
                </a:solidFill>
                <a:latin typeface="Calibri"/>
                <a:ea typeface="Calibri"/>
                <a:cs typeface="Calibri"/>
                <a:sym typeface="Calibri"/>
              </a:rPr>
              <a:t>Wednesday 11 May 2022	Dr. Aiman Al- Maathidy</a:t>
            </a:r>
            <a:endParaRPr sz="1200">
              <a:solidFill>
                <a:schemeClr val="dk1"/>
              </a:solidFill>
              <a:latin typeface="Calibri"/>
              <a:ea typeface="Calibri"/>
              <a:cs typeface="Calibri"/>
              <a:sym typeface="Calibri"/>
            </a:endParaRPr>
          </a:p>
        </p:txBody>
      </p:sp>
      <p:pic>
        <p:nvPicPr>
          <p:cNvPr id="1374" name="Google Shape;1374;p107"/>
          <p:cNvPicPr preferRelativeResize="0"/>
          <p:nvPr/>
        </p:nvPicPr>
        <p:blipFill rotWithShape="1">
          <a:blip r:embed="rId3">
            <a:alphaModFix/>
          </a:blip>
          <a:srcRect/>
          <a:stretch/>
        </p:blipFill>
        <p:spPr>
          <a:xfrm>
            <a:off x="7391400" y="313961"/>
            <a:ext cx="3931920" cy="6382494"/>
          </a:xfrm>
          <a:prstGeom prst="rect">
            <a:avLst/>
          </a:prstGeom>
          <a:noFill/>
          <a:ln>
            <a:noFill/>
          </a:ln>
        </p:spPr>
      </p:pic>
      <p:sp>
        <p:nvSpPr>
          <p:cNvPr id="1375" name="Google Shape;1375;p107"/>
          <p:cNvSpPr txBox="1"/>
          <p:nvPr/>
        </p:nvSpPr>
        <p:spPr>
          <a:xfrm>
            <a:off x="7362443" y="132587"/>
            <a:ext cx="3990340" cy="6593205"/>
          </a:xfrm>
          <a:prstGeom prst="rect">
            <a:avLst/>
          </a:prstGeom>
          <a:noFill/>
          <a:ln w="57900" cap="flat" cmpd="sng">
            <a:solidFill>
              <a:srgbClr val="00FF00"/>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55"/>
              </a:spcBef>
              <a:spcAft>
                <a:spcPts val="0"/>
              </a:spcAft>
              <a:buNone/>
            </a:pPr>
            <a:endParaRPr sz="1150">
              <a:solidFill>
                <a:schemeClr val="dk1"/>
              </a:solidFill>
              <a:latin typeface="Times New Roman"/>
              <a:ea typeface="Times New Roman"/>
              <a:cs typeface="Times New Roman"/>
              <a:sym typeface="Times New Roman"/>
            </a:endParaRPr>
          </a:p>
          <a:p>
            <a:pPr marL="0" marR="215265" lvl="0" indent="0" algn="r" rtl="0">
              <a:lnSpc>
                <a:spcPct val="100000"/>
              </a:lnSpc>
              <a:spcBef>
                <a:spcPts val="0"/>
              </a:spcBef>
              <a:spcAft>
                <a:spcPts val="0"/>
              </a:spcAft>
              <a:buNone/>
            </a:pPr>
            <a:r>
              <a:rPr lang="en-US" sz="1200" b="1">
                <a:solidFill>
                  <a:schemeClr val="dk1"/>
                </a:solidFill>
                <a:latin typeface="Calibri"/>
                <a:ea typeface="Calibri"/>
                <a:cs typeface="Calibri"/>
                <a:sym typeface="Calibri"/>
              </a:rPr>
              <a:t>106</a:t>
            </a:r>
            <a:endParaRPr sz="1200">
              <a:solidFill>
                <a:schemeClr val="dk1"/>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Shape 1379"/>
        <p:cNvGrpSpPr/>
        <p:nvPr/>
      </p:nvGrpSpPr>
      <p:grpSpPr>
        <a:xfrm>
          <a:off x="0" y="0"/>
          <a:ext cx="0" cy="0"/>
          <a:chOff x="0" y="0"/>
          <a:chExt cx="0" cy="0"/>
        </a:xfrm>
      </p:grpSpPr>
      <p:sp>
        <p:nvSpPr>
          <p:cNvPr id="1380" name="Google Shape;1380;p108"/>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381" name="Google Shape;1381;p108"/>
          <p:cNvSpPr txBox="1"/>
          <p:nvPr/>
        </p:nvSpPr>
        <p:spPr>
          <a:xfrm>
            <a:off x="202184" y="696906"/>
            <a:ext cx="5902325" cy="4692650"/>
          </a:xfrm>
          <a:prstGeom prst="rect">
            <a:avLst/>
          </a:prstGeom>
          <a:noFill/>
          <a:ln>
            <a:noFill/>
          </a:ln>
        </p:spPr>
        <p:txBody>
          <a:bodyPr spcFirstLastPara="1" wrap="square" lIns="0" tIns="92075" rIns="0" bIns="0" anchor="t" anchorCtr="0">
            <a:spAutoFit/>
          </a:bodyPr>
          <a:lstStyle/>
          <a:p>
            <a:pPr marL="12700" marR="0" lvl="0" indent="0" algn="l" rtl="0">
              <a:lnSpc>
                <a:spcPct val="100000"/>
              </a:lnSpc>
              <a:spcBef>
                <a:spcPts val="0"/>
              </a:spcBef>
              <a:spcAft>
                <a:spcPts val="0"/>
              </a:spcAft>
              <a:buNone/>
            </a:pPr>
            <a:r>
              <a:rPr lang="en-US" sz="2400" b="1">
                <a:solidFill>
                  <a:srgbClr val="C00000"/>
                </a:solidFill>
                <a:latin typeface="Candara"/>
                <a:ea typeface="Candara"/>
                <a:cs typeface="Candara"/>
                <a:sym typeface="Candara"/>
              </a:rPr>
              <a:t>** Relations of the urinary bladder:</a:t>
            </a:r>
            <a:endParaRPr sz="2400">
              <a:solidFill>
                <a:schemeClr val="dk1"/>
              </a:solidFill>
              <a:latin typeface="Candara"/>
              <a:ea typeface="Candara"/>
              <a:cs typeface="Candara"/>
              <a:sym typeface="Candara"/>
            </a:endParaRPr>
          </a:p>
          <a:p>
            <a:pPr marL="12700" marR="0" lvl="0" indent="0" algn="l" rtl="0">
              <a:lnSpc>
                <a:spcPct val="100000"/>
              </a:lnSpc>
              <a:spcBef>
                <a:spcPts val="630"/>
              </a:spcBef>
              <a:spcAft>
                <a:spcPts val="0"/>
              </a:spcAft>
              <a:buNone/>
            </a:pPr>
            <a:r>
              <a:rPr lang="en-US" sz="2400" b="1">
                <a:solidFill>
                  <a:srgbClr val="6F2F9F"/>
                </a:solidFill>
                <a:latin typeface="Candara"/>
                <a:ea typeface="Candara"/>
                <a:cs typeface="Candara"/>
                <a:sym typeface="Candara"/>
              </a:rPr>
              <a:t>A- Relations of the surfaces</a:t>
            </a:r>
            <a:endParaRPr sz="2400">
              <a:solidFill>
                <a:schemeClr val="dk1"/>
              </a:solidFill>
              <a:latin typeface="Candara"/>
              <a:ea typeface="Candara"/>
              <a:cs typeface="Candara"/>
              <a:sym typeface="Candara"/>
            </a:endParaRPr>
          </a:p>
          <a:p>
            <a:pPr marL="12700" marR="0" lvl="0" indent="0" algn="l" rtl="0">
              <a:lnSpc>
                <a:spcPct val="100000"/>
              </a:lnSpc>
              <a:spcBef>
                <a:spcPts val="650"/>
              </a:spcBef>
              <a:spcAft>
                <a:spcPts val="0"/>
              </a:spcAft>
              <a:buNone/>
            </a:pPr>
            <a:r>
              <a:rPr lang="en-US" sz="2400" b="1">
                <a:solidFill>
                  <a:srgbClr val="F79546"/>
                </a:solidFill>
                <a:latin typeface="Candara"/>
                <a:ea typeface="Candara"/>
                <a:cs typeface="Candara"/>
                <a:sym typeface="Candara"/>
              </a:rPr>
              <a:t>1- Superior surface: </a:t>
            </a:r>
            <a:r>
              <a:rPr lang="en-US" sz="2400" b="1">
                <a:solidFill>
                  <a:schemeClr val="dk1"/>
                </a:solidFill>
                <a:latin typeface="Candara"/>
                <a:ea typeface="Candara"/>
                <a:cs typeface="Candara"/>
                <a:sym typeface="Candara"/>
              </a:rPr>
              <a:t>is covered by peritoneum</a:t>
            </a:r>
            <a:endParaRPr sz="2400">
              <a:solidFill>
                <a:schemeClr val="dk1"/>
              </a:solidFill>
              <a:latin typeface="Candara"/>
              <a:ea typeface="Candara"/>
              <a:cs typeface="Candara"/>
              <a:sym typeface="Candara"/>
            </a:endParaRPr>
          </a:p>
          <a:p>
            <a:pPr marL="0" marR="0" lvl="0" indent="0" algn="l" rtl="0">
              <a:lnSpc>
                <a:spcPct val="100000"/>
              </a:lnSpc>
              <a:spcBef>
                <a:spcPts val="35"/>
              </a:spcBef>
              <a:spcAft>
                <a:spcPts val="0"/>
              </a:spcAft>
              <a:buNone/>
            </a:pPr>
            <a:endParaRPr sz="255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rgbClr val="0000FF"/>
                </a:solidFill>
                <a:latin typeface="Candara"/>
                <a:ea typeface="Candara"/>
                <a:cs typeface="Candara"/>
                <a:sym typeface="Candara"/>
              </a:rPr>
              <a:t>a- In male: </a:t>
            </a:r>
            <a:r>
              <a:rPr lang="en-US" sz="2400" b="1">
                <a:solidFill>
                  <a:schemeClr val="dk1"/>
                </a:solidFill>
                <a:latin typeface="Candara"/>
                <a:ea typeface="Candara"/>
                <a:cs typeface="Candara"/>
                <a:sym typeface="Candara"/>
              </a:rPr>
              <a:t>It is related to</a:t>
            </a:r>
            <a:endParaRPr sz="2400">
              <a:solidFill>
                <a:schemeClr val="dk1"/>
              </a:solidFill>
              <a:latin typeface="Candara"/>
              <a:ea typeface="Candara"/>
              <a:cs typeface="Candara"/>
              <a:sym typeface="Candara"/>
            </a:endParaRPr>
          </a:p>
          <a:p>
            <a:pPr marL="290195" marR="0" lvl="0" indent="-278130" algn="l" rtl="0">
              <a:lnSpc>
                <a:spcPct val="100000"/>
              </a:lnSpc>
              <a:spcBef>
                <a:spcPts val="0"/>
              </a:spcBef>
              <a:spcAft>
                <a:spcPts val="0"/>
              </a:spcAft>
              <a:buClr>
                <a:srgbClr val="C0504D"/>
              </a:buClr>
              <a:buSzPts val="2400"/>
              <a:buFont typeface="Candara"/>
              <a:buAutoNum type="arabicParenR"/>
            </a:pPr>
            <a:r>
              <a:rPr lang="en-US" sz="2400" b="1">
                <a:solidFill>
                  <a:srgbClr val="C0504D"/>
                </a:solidFill>
                <a:latin typeface="Candara"/>
                <a:ea typeface="Candara"/>
                <a:cs typeface="Candara"/>
                <a:sym typeface="Candara"/>
              </a:rPr>
              <a:t>Sigmoid colon.</a:t>
            </a:r>
            <a:endParaRPr sz="2400">
              <a:solidFill>
                <a:schemeClr val="dk1"/>
              </a:solidFill>
              <a:latin typeface="Candara"/>
              <a:ea typeface="Candara"/>
              <a:cs typeface="Candara"/>
              <a:sym typeface="Candara"/>
            </a:endParaRPr>
          </a:p>
          <a:p>
            <a:pPr marL="332740" marR="0" lvl="0" indent="-320675" algn="l" rtl="0">
              <a:lnSpc>
                <a:spcPct val="100000"/>
              </a:lnSpc>
              <a:spcBef>
                <a:spcPts val="5"/>
              </a:spcBef>
              <a:spcAft>
                <a:spcPts val="0"/>
              </a:spcAft>
              <a:buClr>
                <a:srgbClr val="C0504D"/>
              </a:buClr>
              <a:buSzPts val="2400"/>
              <a:buFont typeface="Candara"/>
              <a:buAutoNum type="arabicParenR"/>
            </a:pPr>
            <a:r>
              <a:rPr lang="en-US" sz="2400" b="1">
                <a:solidFill>
                  <a:srgbClr val="C0504D"/>
                </a:solidFill>
                <a:latin typeface="Candara"/>
                <a:ea typeface="Candara"/>
                <a:cs typeface="Candara"/>
                <a:sym typeface="Candara"/>
              </a:rPr>
              <a:t>Coils of small intestine.</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rgbClr val="0000FF"/>
                </a:solidFill>
                <a:latin typeface="Candara"/>
                <a:ea typeface="Candara"/>
                <a:cs typeface="Candara"/>
                <a:sym typeface="Candara"/>
              </a:rPr>
              <a:t>b- In female: </a:t>
            </a:r>
            <a:r>
              <a:rPr lang="en-US" sz="2400" b="1">
                <a:solidFill>
                  <a:schemeClr val="dk1"/>
                </a:solidFill>
                <a:latin typeface="Candara"/>
                <a:ea typeface="Candara"/>
                <a:cs typeface="Candara"/>
                <a:sym typeface="Candara"/>
              </a:rPr>
              <a:t>It is related to</a:t>
            </a:r>
            <a:endParaRPr sz="2400">
              <a:solidFill>
                <a:schemeClr val="dk1"/>
              </a:solidFill>
              <a:latin typeface="Candara"/>
              <a:ea typeface="Candara"/>
              <a:cs typeface="Candara"/>
              <a:sym typeface="Candara"/>
            </a:endParaRPr>
          </a:p>
          <a:p>
            <a:pPr marL="12700" marR="2623185" lvl="0" indent="-152400" algn="l" rtl="0">
              <a:lnSpc>
                <a:spcPct val="100000"/>
              </a:lnSpc>
              <a:spcBef>
                <a:spcPts val="0"/>
              </a:spcBef>
              <a:spcAft>
                <a:spcPts val="0"/>
              </a:spcAft>
              <a:buClr>
                <a:srgbClr val="C0504D"/>
              </a:buClr>
              <a:buSzPts val="2400"/>
              <a:buFont typeface="Candara"/>
              <a:buAutoNum type="arabicParenR"/>
            </a:pPr>
            <a:r>
              <a:rPr lang="en-US" sz="2400" b="1">
                <a:solidFill>
                  <a:srgbClr val="C0504D"/>
                </a:solidFill>
                <a:latin typeface="Candara"/>
                <a:ea typeface="Candara"/>
                <a:cs typeface="Candara"/>
                <a:sym typeface="Candara"/>
              </a:rPr>
              <a:t>Anterior surface of the  uterus.</a:t>
            </a:r>
            <a:endParaRPr sz="2400">
              <a:solidFill>
                <a:schemeClr val="dk1"/>
              </a:solidFill>
              <a:latin typeface="Candara"/>
              <a:ea typeface="Candara"/>
              <a:cs typeface="Candara"/>
              <a:sym typeface="Candara"/>
            </a:endParaRPr>
          </a:p>
          <a:p>
            <a:pPr marL="332740" marR="0" lvl="0" indent="-320675" algn="l" rtl="0">
              <a:lnSpc>
                <a:spcPct val="100000"/>
              </a:lnSpc>
              <a:spcBef>
                <a:spcPts val="5"/>
              </a:spcBef>
              <a:spcAft>
                <a:spcPts val="0"/>
              </a:spcAft>
              <a:buClr>
                <a:srgbClr val="C0504D"/>
              </a:buClr>
              <a:buSzPts val="2400"/>
              <a:buFont typeface="Candara"/>
              <a:buAutoNum type="arabicParenR"/>
            </a:pPr>
            <a:r>
              <a:rPr lang="en-US" sz="2400" b="1">
                <a:solidFill>
                  <a:srgbClr val="C0504D"/>
                </a:solidFill>
                <a:latin typeface="Candara"/>
                <a:ea typeface="Candara"/>
                <a:cs typeface="Candara"/>
                <a:sym typeface="Candara"/>
              </a:rPr>
              <a:t>Coils of small intestine.</a:t>
            </a:r>
            <a:endParaRPr sz="2400">
              <a:solidFill>
                <a:schemeClr val="dk1"/>
              </a:solidFill>
              <a:latin typeface="Candara"/>
              <a:ea typeface="Candara"/>
              <a:cs typeface="Candara"/>
              <a:sym typeface="Candara"/>
            </a:endParaRPr>
          </a:p>
        </p:txBody>
      </p:sp>
      <p:grpSp>
        <p:nvGrpSpPr>
          <p:cNvPr id="1382" name="Google Shape;1382;p108"/>
          <p:cNvGrpSpPr/>
          <p:nvPr/>
        </p:nvGrpSpPr>
        <p:grpSpPr>
          <a:xfrm>
            <a:off x="5094732" y="3421379"/>
            <a:ext cx="4121150" cy="3352800"/>
            <a:chOff x="5094732" y="3421379"/>
            <a:chExt cx="4121150" cy="3352800"/>
          </a:xfrm>
        </p:grpSpPr>
        <p:pic>
          <p:nvPicPr>
            <p:cNvPr id="1383" name="Google Shape;1383;p108"/>
            <p:cNvPicPr preferRelativeResize="0"/>
            <p:nvPr/>
          </p:nvPicPr>
          <p:blipFill rotWithShape="1">
            <a:blip r:embed="rId3">
              <a:alphaModFix/>
            </a:blip>
            <a:srcRect/>
            <a:stretch/>
          </p:blipFill>
          <p:spPr>
            <a:xfrm>
              <a:off x="5132832" y="3459478"/>
              <a:ext cx="3978389" cy="3148273"/>
            </a:xfrm>
            <a:prstGeom prst="rect">
              <a:avLst/>
            </a:prstGeom>
            <a:noFill/>
            <a:ln>
              <a:noFill/>
            </a:ln>
          </p:spPr>
        </p:pic>
        <p:sp>
          <p:nvSpPr>
            <p:cNvPr id="1384" name="Google Shape;1384;p108"/>
            <p:cNvSpPr/>
            <p:nvPr/>
          </p:nvSpPr>
          <p:spPr>
            <a:xfrm>
              <a:off x="5094732" y="3421379"/>
              <a:ext cx="4121150" cy="3352800"/>
            </a:xfrm>
            <a:custGeom>
              <a:avLst/>
              <a:gdLst/>
              <a:ahLst/>
              <a:cxnLst/>
              <a:rect l="l" t="t" r="r" b="b"/>
              <a:pathLst>
                <a:path w="4121150" h="3352800" extrusionOk="0">
                  <a:moveTo>
                    <a:pt x="0" y="3352800"/>
                  </a:moveTo>
                  <a:lnTo>
                    <a:pt x="4120896" y="3352800"/>
                  </a:lnTo>
                  <a:lnTo>
                    <a:pt x="4120896" y="0"/>
                  </a:lnTo>
                  <a:lnTo>
                    <a:pt x="0" y="0"/>
                  </a:lnTo>
                  <a:lnTo>
                    <a:pt x="0" y="3352800"/>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385" name="Google Shape;1385;p108"/>
          <p:cNvGrpSpPr/>
          <p:nvPr/>
        </p:nvGrpSpPr>
        <p:grpSpPr>
          <a:xfrm>
            <a:off x="8215883" y="92964"/>
            <a:ext cx="3426460" cy="3148965"/>
            <a:chOff x="8215883" y="92964"/>
            <a:chExt cx="3426460" cy="3148965"/>
          </a:xfrm>
        </p:grpSpPr>
        <p:pic>
          <p:nvPicPr>
            <p:cNvPr id="1386" name="Google Shape;1386;p108"/>
            <p:cNvPicPr preferRelativeResize="0"/>
            <p:nvPr/>
          </p:nvPicPr>
          <p:blipFill rotWithShape="1">
            <a:blip r:embed="rId4">
              <a:alphaModFix/>
            </a:blip>
            <a:srcRect/>
            <a:stretch/>
          </p:blipFill>
          <p:spPr>
            <a:xfrm>
              <a:off x="8253983" y="131064"/>
              <a:ext cx="3349752" cy="3072383"/>
            </a:xfrm>
            <a:prstGeom prst="rect">
              <a:avLst/>
            </a:prstGeom>
            <a:noFill/>
            <a:ln>
              <a:noFill/>
            </a:ln>
          </p:spPr>
        </p:pic>
        <p:sp>
          <p:nvSpPr>
            <p:cNvPr id="1387" name="Google Shape;1387;p108"/>
            <p:cNvSpPr/>
            <p:nvPr/>
          </p:nvSpPr>
          <p:spPr>
            <a:xfrm>
              <a:off x="8215883" y="92964"/>
              <a:ext cx="3426460" cy="3148965"/>
            </a:xfrm>
            <a:custGeom>
              <a:avLst/>
              <a:gdLst/>
              <a:ahLst/>
              <a:cxnLst/>
              <a:rect l="l" t="t" r="r" b="b"/>
              <a:pathLst>
                <a:path w="3426459" h="3148965" extrusionOk="0">
                  <a:moveTo>
                    <a:pt x="0" y="3148583"/>
                  </a:moveTo>
                  <a:lnTo>
                    <a:pt x="3425952" y="3148583"/>
                  </a:lnTo>
                  <a:lnTo>
                    <a:pt x="3425952" y="0"/>
                  </a:lnTo>
                  <a:lnTo>
                    <a:pt x="0" y="0"/>
                  </a:lnTo>
                  <a:lnTo>
                    <a:pt x="0" y="3148583"/>
                  </a:lnTo>
                  <a:close/>
                </a:path>
              </a:pathLst>
            </a:custGeom>
            <a:noFill/>
            <a:ln w="76175"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88" name="Google Shape;1388;p108"/>
          <p:cNvSpPr txBox="1"/>
          <p:nvPr/>
        </p:nvSpPr>
        <p:spPr>
          <a:xfrm>
            <a:off x="669442" y="6261074"/>
            <a:ext cx="1628139" cy="383540"/>
          </a:xfrm>
          <a:prstGeom prst="rect">
            <a:avLst/>
          </a:prstGeom>
          <a:noFill/>
          <a:ln>
            <a:noFill/>
          </a:ln>
        </p:spPr>
        <p:txBody>
          <a:bodyPr spcFirstLastPara="1" wrap="square" lIns="0" tIns="0" rIns="0" bIns="0" anchor="t" anchorCtr="0">
            <a:spAutoFit/>
          </a:bodyPr>
          <a:lstStyle/>
          <a:p>
            <a:pPr marL="0" marR="5080" lvl="0" indent="0" algn="r" rtl="0">
              <a:lnSpc>
                <a:spcPct val="103333"/>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a:p>
            <a:pPr marL="0" marR="27940" lvl="0" indent="0" algn="r" rtl="0">
              <a:lnSpc>
                <a:spcPct val="100000"/>
              </a:lnSpc>
              <a:spcBef>
                <a:spcPts val="175"/>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389" name="Google Shape;1389;p108"/>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None/>
            </a:pPr>
            <a:fld id="{00000000-1234-1234-1234-123412341234}" type="slidenum">
              <a:rPr lang="en-US"/>
              <a:t>108</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Shape 1393"/>
        <p:cNvGrpSpPr/>
        <p:nvPr/>
      </p:nvGrpSpPr>
      <p:grpSpPr>
        <a:xfrm>
          <a:off x="0" y="0"/>
          <a:ext cx="0" cy="0"/>
          <a:chOff x="0" y="0"/>
          <a:chExt cx="0" cy="0"/>
        </a:xfrm>
      </p:grpSpPr>
      <p:sp>
        <p:nvSpPr>
          <p:cNvPr id="1394" name="Google Shape;1394;p109"/>
          <p:cNvSpPr txBox="1">
            <a:spLocks noGrp="1"/>
          </p:cNvSpPr>
          <p:nvPr>
            <p:ph type="title"/>
          </p:nvPr>
        </p:nvSpPr>
        <p:spPr>
          <a:xfrm>
            <a:off x="108204" y="96011"/>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8725" rIns="0" bIns="0" anchor="t" anchorCtr="0">
            <a:spAutoFit/>
          </a:bodyPr>
          <a:lstStyle/>
          <a:p>
            <a:pPr marL="196215"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grpSp>
        <p:nvGrpSpPr>
          <p:cNvPr id="1395" name="Google Shape;1395;p109"/>
          <p:cNvGrpSpPr/>
          <p:nvPr/>
        </p:nvGrpSpPr>
        <p:grpSpPr>
          <a:xfrm>
            <a:off x="6109715" y="117347"/>
            <a:ext cx="5447156" cy="6626351"/>
            <a:chOff x="6109715" y="117347"/>
            <a:chExt cx="5447156" cy="6626351"/>
          </a:xfrm>
        </p:grpSpPr>
        <p:pic>
          <p:nvPicPr>
            <p:cNvPr id="1396" name="Google Shape;1396;p109"/>
            <p:cNvPicPr preferRelativeResize="0"/>
            <p:nvPr/>
          </p:nvPicPr>
          <p:blipFill rotWithShape="1">
            <a:blip r:embed="rId3">
              <a:alphaModFix/>
            </a:blip>
            <a:srcRect/>
            <a:stretch/>
          </p:blipFill>
          <p:spPr>
            <a:xfrm>
              <a:off x="7516367" y="155447"/>
              <a:ext cx="4002024" cy="3099816"/>
            </a:xfrm>
            <a:prstGeom prst="rect">
              <a:avLst/>
            </a:prstGeom>
            <a:noFill/>
            <a:ln>
              <a:noFill/>
            </a:ln>
          </p:spPr>
        </p:pic>
        <p:sp>
          <p:nvSpPr>
            <p:cNvPr id="1397" name="Google Shape;1397;p109"/>
            <p:cNvSpPr/>
            <p:nvPr/>
          </p:nvSpPr>
          <p:spPr>
            <a:xfrm>
              <a:off x="7478267" y="117347"/>
              <a:ext cx="4078604" cy="3176270"/>
            </a:xfrm>
            <a:custGeom>
              <a:avLst/>
              <a:gdLst/>
              <a:ahLst/>
              <a:cxnLst/>
              <a:rect l="l" t="t" r="r" b="b"/>
              <a:pathLst>
                <a:path w="4078604" h="3176270" extrusionOk="0">
                  <a:moveTo>
                    <a:pt x="0" y="3176016"/>
                  </a:moveTo>
                  <a:lnTo>
                    <a:pt x="4078224" y="3176016"/>
                  </a:lnTo>
                  <a:lnTo>
                    <a:pt x="4078224" y="0"/>
                  </a:lnTo>
                  <a:lnTo>
                    <a:pt x="0" y="0"/>
                  </a:lnTo>
                  <a:lnTo>
                    <a:pt x="0" y="3176016"/>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98" name="Google Shape;1398;p109"/>
            <p:cNvPicPr preferRelativeResize="0"/>
            <p:nvPr/>
          </p:nvPicPr>
          <p:blipFill rotWithShape="1">
            <a:blip r:embed="rId4">
              <a:alphaModFix/>
            </a:blip>
            <a:srcRect/>
            <a:stretch/>
          </p:blipFill>
          <p:spPr>
            <a:xfrm>
              <a:off x="6147815" y="3429000"/>
              <a:ext cx="3572255" cy="3276600"/>
            </a:xfrm>
            <a:prstGeom prst="rect">
              <a:avLst/>
            </a:prstGeom>
            <a:noFill/>
            <a:ln>
              <a:noFill/>
            </a:ln>
          </p:spPr>
        </p:pic>
        <p:sp>
          <p:nvSpPr>
            <p:cNvPr id="1399" name="Google Shape;1399;p109"/>
            <p:cNvSpPr/>
            <p:nvPr/>
          </p:nvSpPr>
          <p:spPr>
            <a:xfrm>
              <a:off x="6109715" y="3390898"/>
              <a:ext cx="3648710" cy="3352800"/>
            </a:xfrm>
            <a:custGeom>
              <a:avLst/>
              <a:gdLst/>
              <a:ahLst/>
              <a:cxnLst/>
              <a:rect l="l" t="t" r="r" b="b"/>
              <a:pathLst>
                <a:path w="3648709" h="3352800" extrusionOk="0">
                  <a:moveTo>
                    <a:pt x="0" y="3352800"/>
                  </a:moveTo>
                  <a:lnTo>
                    <a:pt x="3648455" y="3352800"/>
                  </a:lnTo>
                  <a:lnTo>
                    <a:pt x="3648455" y="0"/>
                  </a:lnTo>
                  <a:lnTo>
                    <a:pt x="0" y="0"/>
                  </a:lnTo>
                  <a:lnTo>
                    <a:pt x="0" y="3352800"/>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00" name="Google Shape;1400;p109"/>
          <p:cNvSpPr txBox="1"/>
          <p:nvPr/>
        </p:nvSpPr>
        <p:spPr>
          <a:xfrm>
            <a:off x="126898" y="659892"/>
            <a:ext cx="7162165" cy="4608195"/>
          </a:xfrm>
          <a:prstGeom prst="rect">
            <a:avLst/>
          </a:prstGeom>
          <a:noFill/>
          <a:ln>
            <a:noFill/>
          </a:ln>
        </p:spPr>
        <p:txBody>
          <a:bodyPr spcFirstLastPara="1" wrap="square" lIns="0" tIns="12700" rIns="0" bIns="0" anchor="t" anchorCtr="0">
            <a:spAutoFit/>
          </a:bodyPr>
          <a:lstStyle/>
          <a:p>
            <a:pPr marL="12700" marR="697865" lvl="0" indent="0" algn="l" rtl="0">
              <a:lnSpc>
                <a:spcPct val="121800"/>
              </a:lnSpc>
              <a:spcBef>
                <a:spcPts val="0"/>
              </a:spcBef>
              <a:spcAft>
                <a:spcPts val="0"/>
              </a:spcAft>
              <a:buNone/>
            </a:pPr>
            <a:r>
              <a:rPr lang="en-US" sz="2400" b="1">
                <a:solidFill>
                  <a:srgbClr val="F79546"/>
                </a:solidFill>
                <a:latin typeface="Candara"/>
                <a:ea typeface="Candara"/>
                <a:cs typeface="Candara"/>
                <a:sym typeface="Candara"/>
              </a:rPr>
              <a:t>2- Base (posterior surface) of the urinary bladder;  </a:t>
            </a:r>
            <a:r>
              <a:rPr lang="en-US" sz="2400" b="1">
                <a:solidFill>
                  <a:srgbClr val="0000FF"/>
                </a:solidFill>
                <a:latin typeface="Candara"/>
                <a:ea typeface="Candara"/>
                <a:cs typeface="Candara"/>
                <a:sym typeface="Candara"/>
              </a:rPr>
              <a:t>a- In male:</a:t>
            </a:r>
            <a:endParaRPr sz="2400">
              <a:solidFill>
                <a:schemeClr val="dk1"/>
              </a:solidFill>
              <a:latin typeface="Candara"/>
              <a:ea typeface="Candara"/>
              <a:cs typeface="Candara"/>
              <a:sym typeface="Candara"/>
            </a:endParaRPr>
          </a:p>
          <a:p>
            <a:pPr marL="12700" marR="0" lvl="0" indent="0" algn="l" rtl="0">
              <a:lnSpc>
                <a:spcPct val="100000"/>
              </a:lnSpc>
              <a:spcBef>
                <a:spcPts val="645"/>
              </a:spcBef>
              <a:spcAft>
                <a:spcPts val="0"/>
              </a:spcAft>
              <a:buNone/>
            </a:pPr>
            <a:r>
              <a:rPr lang="en-US" sz="2400" b="1">
                <a:solidFill>
                  <a:schemeClr val="dk1"/>
                </a:solidFill>
                <a:latin typeface="Candara"/>
                <a:ea typeface="Candara"/>
                <a:cs typeface="Candara"/>
                <a:sym typeface="Candara"/>
              </a:rPr>
              <a:t>1-	The	upper	part	is	covered	by	peritoneum	of	the</a:t>
            </a:r>
            <a:endParaRPr sz="2400">
              <a:solidFill>
                <a:schemeClr val="dk1"/>
              </a:solidFill>
              <a:latin typeface="Candara"/>
              <a:ea typeface="Candara"/>
              <a:cs typeface="Candara"/>
              <a:sym typeface="Candara"/>
            </a:endParaRPr>
          </a:p>
          <a:p>
            <a:pPr marL="12700" marR="0" lvl="0" indent="0" algn="l" rtl="0">
              <a:lnSpc>
                <a:spcPct val="100000"/>
              </a:lnSpc>
              <a:spcBef>
                <a:spcPts val="625"/>
              </a:spcBef>
              <a:spcAft>
                <a:spcPts val="0"/>
              </a:spcAft>
              <a:buNone/>
            </a:pPr>
            <a:r>
              <a:rPr lang="en-US" sz="2400" b="1">
                <a:solidFill>
                  <a:schemeClr val="dk1"/>
                </a:solidFill>
                <a:latin typeface="Candara"/>
                <a:ea typeface="Candara"/>
                <a:cs typeface="Candara"/>
                <a:sym typeface="Candara"/>
              </a:rPr>
              <a:t>rectovesical pouch containing coils of small intestine.</a:t>
            </a:r>
            <a:endParaRPr sz="2400">
              <a:solidFill>
                <a:schemeClr val="dk1"/>
              </a:solidFill>
              <a:latin typeface="Candara"/>
              <a:ea typeface="Candara"/>
              <a:cs typeface="Candara"/>
              <a:sym typeface="Candara"/>
            </a:endParaRPr>
          </a:p>
          <a:p>
            <a:pPr marL="0" marR="0" lvl="0" indent="0" algn="l" rtl="0">
              <a:lnSpc>
                <a:spcPct val="100000"/>
              </a:lnSpc>
              <a:spcBef>
                <a:spcPts val="0"/>
              </a:spcBef>
              <a:spcAft>
                <a:spcPts val="0"/>
              </a:spcAft>
              <a:buNone/>
            </a:pPr>
            <a:endParaRPr sz="2400">
              <a:solidFill>
                <a:schemeClr val="dk1"/>
              </a:solidFill>
              <a:latin typeface="Candara"/>
              <a:ea typeface="Candara"/>
              <a:cs typeface="Candara"/>
              <a:sym typeface="Candara"/>
            </a:endParaRPr>
          </a:p>
          <a:p>
            <a:pPr marL="0" marR="0" lvl="0" indent="0" algn="l" rtl="0">
              <a:lnSpc>
                <a:spcPct val="100000"/>
              </a:lnSpc>
              <a:spcBef>
                <a:spcPts val="45"/>
              </a:spcBef>
              <a:spcAft>
                <a:spcPts val="0"/>
              </a:spcAft>
              <a:buNone/>
            </a:pPr>
            <a:endParaRPr sz="1750">
              <a:solidFill>
                <a:schemeClr val="dk1"/>
              </a:solidFill>
              <a:latin typeface="Candara"/>
              <a:ea typeface="Candara"/>
              <a:cs typeface="Candara"/>
              <a:sym typeface="Candara"/>
            </a:endParaRPr>
          </a:p>
          <a:p>
            <a:pPr marL="70485"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2	-	The	lower	part	is	related	to	the</a:t>
            </a:r>
            <a:endParaRPr sz="2400">
              <a:solidFill>
                <a:schemeClr val="dk1"/>
              </a:solidFill>
              <a:latin typeface="Candara"/>
              <a:ea typeface="Candara"/>
              <a:cs typeface="Candara"/>
              <a:sym typeface="Candara"/>
            </a:endParaRPr>
          </a:p>
          <a:p>
            <a:pPr marL="70485" marR="0" lvl="0" indent="0" algn="l" rtl="0">
              <a:lnSpc>
                <a:spcPct val="100000"/>
              </a:lnSpc>
              <a:spcBef>
                <a:spcPts val="625"/>
              </a:spcBef>
              <a:spcAft>
                <a:spcPts val="0"/>
              </a:spcAft>
              <a:buNone/>
            </a:pPr>
            <a:r>
              <a:rPr lang="en-US" sz="2400" b="1">
                <a:solidFill>
                  <a:schemeClr val="dk1"/>
                </a:solidFill>
                <a:latin typeface="Candara"/>
                <a:ea typeface="Candara"/>
                <a:cs typeface="Candara"/>
                <a:sym typeface="Candara"/>
              </a:rPr>
              <a:t>rectum separated from it by</a:t>
            </a:r>
            <a:endParaRPr sz="2400">
              <a:solidFill>
                <a:schemeClr val="dk1"/>
              </a:solidFill>
              <a:latin typeface="Candara"/>
              <a:ea typeface="Candara"/>
              <a:cs typeface="Candara"/>
              <a:sym typeface="Candara"/>
            </a:endParaRPr>
          </a:p>
          <a:p>
            <a:pPr marL="347980" marR="0" lvl="0" indent="-278130" algn="l" rtl="0">
              <a:lnSpc>
                <a:spcPct val="100000"/>
              </a:lnSpc>
              <a:spcBef>
                <a:spcPts val="650"/>
              </a:spcBef>
              <a:spcAft>
                <a:spcPts val="0"/>
              </a:spcAft>
              <a:buClr>
                <a:srgbClr val="C0504D"/>
              </a:buClr>
              <a:buSzPts val="2400"/>
              <a:buFont typeface="Candara"/>
              <a:buAutoNum type="arabicParenR"/>
            </a:pPr>
            <a:r>
              <a:rPr lang="en-US" sz="2400" b="1">
                <a:solidFill>
                  <a:srgbClr val="C0504D"/>
                </a:solidFill>
                <a:latin typeface="Candara"/>
                <a:ea typeface="Candara"/>
                <a:cs typeface="Candara"/>
                <a:sym typeface="Candara"/>
              </a:rPr>
              <a:t>2 Seminal vesicles.</a:t>
            </a:r>
            <a:endParaRPr sz="2400">
              <a:solidFill>
                <a:schemeClr val="dk1"/>
              </a:solidFill>
              <a:latin typeface="Candara"/>
              <a:ea typeface="Candara"/>
              <a:cs typeface="Candara"/>
              <a:sym typeface="Candara"/>
            </a:endParaRPr>
          </a:p>
          <a:p>
            <a:pPr marL="390525" marR="0" lvl="0" indent="-320675" algn="l" rtl="0">
              <a:lnSpc>
                <a:spcPct val="100000"/>
              </a:lnSpc>
              <a:spcBef>
                <a:spcPts val="625"/>
              </a:spcBef>
              <a:spcAft>
                <a:spcPts val="0"/>
              </a:spcAft>
              <a:buClr>
                <a:srgbClr val="C0504D"/>
              </a:buClr>
              <a:buSzPts val="2400"/>
              <a:buFont typeface="Candara"/>
              <a:buAutoNum type="arabicParenR"/>
            </a:pPr>
            <a:r>
              <a:rPr lang="en-US" sz="2400" b="1">
                <a:solidFill>
                  <a:srgbClr val="C0504D"/>
                </a:solidFill>
                <a:latin typeface="Candara"/>
                <a:ea typeface="Candara"/>
                <a:cs typeface="Candara"/>
                <a:sym typeface="Candara"/>
              </a:rPr>
              <a:t>2 Ampulla of the vas deference.</a:t>
            </a:r>
            <a:endParaRPr sz="2400">
              <a:solidFill>
                <a:schemeClr val="dk1"/>
              </a:solidFill>
              <a:latin typeface="Candara"/>
              <a:ea typeface="Candara"/>
              <a:cs typeface="Candara"/>
              <a:sym typeface="Candara"/>
            </a:endParaRPr>
          </a:p>
          <a:p>
            <a:pPr marL="387350" marR="0" lvl="0" indent="-317500" algn="l" rtl="0">
              <a:lnSpc>
                <a:spcPct val="100000"/>
              </a:lnSpc>
              <a:spcBef>
                <a:spcPts val="630"/>
              </a:spcBef>
              <a:spcAft>
                <a:spcPts val="0"/>
              </a:spcAft>
              <a:buClr>
                <a:srgbClr val="C0504D"/>
              </a:buClr>
              <a:buSzPts val="2400"/>
              <a:buFont typeface="Candara"/>
              <a:buAutoNum type="arabicParenR"/>
            </a:pPr>
            <a:r>
              <a:rPr lang="en-US" sz="2400" b="1">
                <a:solidFill>
                  <a:srgbClr val="C0504D"/>
                </a:solidFill>
                <a:latin typeface="Candara"/>
                <a:ea typeface="Candara"/>
                <a:cs typeface="Candara"/>
                <a:sym typeface="Candara"/>
              </a:rPr>
              <a:t>2 Ejaculatory ducts.</a:t>
            </a:r>
            <a:endParaRPr sz="2400">
              <a:solidFill>
                <a:schemeClr val="dk1"/>
              </a:solidFill>
              <a:latin typeface="Candara"/>
              <a:ea typeface="Candara"/>
              <a:cs typeface="Candara"/>
              <a:sym typeface="Candara"/>
            </a:endParaRPr>
          </a:p>
        </p:txBody>
      </p:sp>
      <p:sp>
        <p:nvSpPr>
          <p:cNvPr id="1401" name="Google Shape;1401;p109"/>
          <p:cNvSpPr txBox="1"/>
          <p:nvPr/>
        </p:nvSpPr>
        <p:spPr>
          <a:xfrm>
            <a:off x="669442" y="6261074"/>
            <a:ext cx="1628139" cy="383540"/>
          </a:xfrm>
          <a:prstGeom prst="rect">
            <a:avLst/>
          </a:prstGeom>
          <a:noFill/>
          <a:ln>
            <a:noFill/>
          </a:ln>
        </p:spPr>
        <p:txBody>
          <a:bodyPr spcFirstLastPara="1" wrap="square" lIns="0" tIns="0" rIns="0" bIns="0" anchor="t" anchorCtr="0">
            <a:spAutoFit/>
          </a:bodyPr>
          <a:lstStyle/>
          <a:p>
            <a:pPr marL="0" marR="5080" lvl="0" indent="0" algn="r" rtl="0">
              <a:lnSpc>
                <a:spcPct val="103333"/>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a:p>
            <a:pPr marL="0" marR="27940" lvl="0" indent="0" algn="r" rtl="0">
              <a:lnSpc>
                <a:spcPct val="100000"/>
              </a:lnSpc>
              <a:spcBef>
                <a:spcPts val="175"/>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402" name="Google Shape;1402;p109"/>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None/>
            </a:pPr>
            <a:fld id="{00000000-1234-1234-1234-123412341234}" type="slidenum">
              <a:rPr lang="en-US"/>
              <a:t>109</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54"/>
        <p:cNvGrpSpPr/>
        <p:nvPr/>
      </p:nvGrpSpPr>
      <p:grpSpPr>
        <a:xfrm>
          <a:off x="0" y="0"/>
          <a:ext cx="0" cy="0"/>
          <a:chOff x="0" y="0"/>
          <a:chExt cx="0" cy="0"/>
        </a:xfrm>
      </p:grpSpPr>
      <p:sp>
        <p:nvSpPr>
          <p:cNvPr id="155" name="Google Shape;155;p11"/>
          <p:cNvSpPr txBox="1">
            <a:spLocks noGrp="1"/>
          </p:cNvSpPr>
          <p:nvPr>
            <p:ph type="title"/>
          </p:nvPr>
        </p:nvSpPr>
        <p:spPr>
          <a:xfrm>
            <a:off x="199644" y="77723"/>
            <a:ext cx="226187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KIDNEYS</a:t>
            </a:r>
            <a:endParaRPr sz="3200">
              <a:latin typeface="Candara"/>
              <a:ea typeface="Candara"/>
              <a:cs typeface="Candara"/>
              <a:sym typeface="Candara"/>
            </a:endParaRPr>
          </a:p>
        </p:txBody>
      </p:sp>
      <p:sp>
        <p:nvSpPr>
          <p:cNvPr id="156" name="Google Shape;156;p11"/>
          <p:cNvSpPr txBox="1"/>
          <p:nvPr/>
        </p:nvSpPr>
        <p:spPr>
          <a:xfrm>
            <a:off x="177190" y="628904"/>
            <a:ext cx="10066020" cy="120332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US" sz="2800" b="1">
                <a:solidFill>
                  <a:srgbClr val="0033CC"/>
                </a:solidFill>
                <a:latin typeface="Candara"/>
                <a:ea typeface="Candara"/>
                <a:cs typeface="Candara"/>
                <a:sym typeface="Candara"/>
              </a:rPr>
              <a:t>Important Relations, Right Kidney</a:t>
            </a:r>
            <a:endParaRPr sz="2800">
              <a:solidFill>
                <a:schemeClr val="dk1"/>
              </a:solidFill>
              <a:latin typeface="Candara"/>
              <a:ea typeface="Candara"/>
              <a:cs typeface="Candara"/>
              <a:sym typeface="Candara"/>
            </a:endParaRPr>
          </a:p>
          <a:p>
            <a:pPr marL="12700" marR="5080" lvl="0" indent="0" algn="l" rtl="0">
              <a:lnSpc>
                <a:spcPct val="100000"/>
              </a:lnSpc>
              <a:spcBef>
                <a:spcPts val="145"/>
              </a:spcBef>
              <a:spcAft>
                <a:spcPts val="0"/>
              </a:spcAft>
              <a:buNone/>
            </a:pPr>
            <a:r>
              <a:rPr lang="en-US" sz="2400" b="1">
                <a:solidFill>
                  <a:srgbClr val="FF0000"/>
                </a:solidFill>
                <a:latin typeface="Candara"/>
                <a:ea typeface="Candara"/>
                <a:cs typeface="Candara"/>
                <a:sym typeface="Candara"/>
              </a:rPr>
              <a:t>Anteriorly: </a:t>
            </a:r>
            <a:r>
              <a:rPr lang="en-US" sz="2400" b="1">
                <a:solidFill>
                  <a:schemeClr val="dk1"/>
                </a:solidFill>
                <a:latin typeface="Candara"/>
                <a:ea typeface="Candara"/>
                <a:cs typeface="Candara"/>
                <a:sym typeface="Candara"/>
              </a:rPr>
              <a:t>The suprarenal gland</a:t>
            </a:r>
            <a:r>
              <a:rPr lang="en-US" sz="2400">
                <a:solidFill>
                  <a:schemeClr val="dk1"/>
                </a:solidFill>
                <a:latin typeface="Candara"/>
                <a:ea typeface="Candara"/>
                <a:cs typeface="Candara"/>
                <a:sym typeface="Candara"/>
              </a:rPr>
              <a:t>, </a:t>
            </a:r>
            <a:r>
              <a:rPr lang="en-US" sz="2400" b="1">
                <a:solidFill>
                  <a:schemeClr val="dk1"/>
                </a:solidFill>
                <a:latin typeface="Candara"/>
                <a:ea typeface="Candara"/>
                <a:cs typeface="Candara"/>
                <a:sym typeface="Candara"/>
              </a:rPr>
              <a:t>the liver</a:t>
            </a:r>
            <a:r>
              <a:rPr lang="en-US" sz="2400">
                <a:solidFill>
                  <a:schemeClr val="dk1"/>
                </a:solidFill>
                <a:latin typeface="Candara"/>
                <a:ea typeface="Candara"/>
                <a:cs typeface="Candara"/>
                <a:sym typeface="Candara"/>
              </a:rPr>
              <a:t>, the </a:t>
            </a:r>
            <a:r>
              <a:rPr lang="en-US" sz="2400" b="1">
                <a:solidFill>
                  <a:schemeClr val="dk1"/>
                </a:solidFill>
                <a:latin typeface="Candara"/>
                <a:ea typeface="Candara"/>
                <a:cs typeface="Candara"/>
                <a:sym typeface="Candara"/>
              </a:rPr>
              <a:t>second part of the duodenum</a:t>
            </a:r>
            <a:r>
              <a:rPr lang="en-US" sz="2400">
                <a:solidFill>
                  <a:schemeClr val="dk1"/>
                </a:solidFill>
                <a:latin typeface="Candara"/>
                <a:ea typeface="Candara"/>
                <a:cs typeface="Candara"/>
                <a:sym typeface="Candara"/>
              </a:rPr>
              <a:t>,  and the </a:t>
            </a:r>
            <a:r>
              <a:rPr lang="en-US" sz="2400" b="1">
                <a:solidFill>
                  <a:schemeClr val="dk1"/>
                </a:solidFill>
                <a:latin typeface="Candara"/>
                <a:ea typeface="Candara"/>
                <a:cs typeface="Candara"/>
                <a:sym typeface="Candara"/>
              </a:rPr>
              <a:t>right colic flexure</a:t>
            </a:r>
            <a:endParaRPr sz="2400">
              <a:solidFill>
                <a:schemeClr val="dk1"/>
              </a:solidFill>
              <a:latin typeface="Candara"/>
              <a:ea typeface="Candara"/>
              <a:cs typeface="Candara"/>
              <a:sym typeface="Candara"/>
            </a:endParaRPr>
          </a:p>
        </p:txBody>
      </p:sp>
      <p:grpSp>
        <p:nvGrpSpPr>
          <p:cNvPr id="157" name="Google Shape;157;p11"/>
          <p:cNvGrpSpPr/>
          <p:nvPr/>
        </p:nvGrpSpPr>
        <p:grpSpPr>
          <a:xfrm>
            <a:off x="2125979" y="1909572"/>
            <a:ext cx="8114030" cy="4432300"/>
            <a:chOff x="2125979" y="1909572"/>
            <a:chExt cx="8114030" cy="4432300"/>
          </a:xfrm>
        </p:grpSpPr>
        <p:pic>
          <p:nvPicPr>
            <p:cNvPr id="158" name="Google Shape;158;p11"/>
            <p:cNvPicPr preferRelativeResize="0"/>
            <p:nvPr/>
          </p:nvPicPr>
          <p:blipFill rotWithShape="1">
            <a:blip r:embed="rId3">
              <a:alphaModFix/>
            </a:blip>
            <a:srcRect/>
            <a:stretch/>
          </p:blipFill>
          <p:spPr>
            <a:xfrm>
              <a:off x="2164079" y="1947672"/>
              <a:ext cx="8037576" cy="4355592"/>
            </a:xfrm>
            <a:prstGeom prst="rect">
              <a:avLst/>
            </a:prstGeom>
            <a:noFill/>
            <a:ln>
              <a:noFill/>
            </a:ln>
          </p:spPr>
        </p:pic>
        <p:sp>
          <p:nvSpPr>
            <p:cNvPr id="159" name="Google Shape;159;p11"/>
            <p:cNvSpPr/>
            <p:nvPr/>
          </p:nvSpPr>
          <p:spPr>
            <a:xfrm>
              <a:off x="2125979" y="1909572"/>
              <a:ext cx="8114030" cy="4432300"/>
            </a:xfrm>
            <a:custGeom>
              <a:avLst/>
              <a:gdLst/>
              <a:ahLst/>
              <a:cxnLst/>
              <a:rect l="l" t="t" r="r" b="b"/>
              <a:pathLst>
                <a:path w="8114030" h="4432300" extrusionOk="0">
                  <a:moveTo>
                    <a:pt x="0" y="4431792"/>
                  </a:moveTo>
                  <a:lnTo>
                    <a:pt x="8113776" y="4431792"/>
                  </a:lnTo>
                  <a:lnTo>
                    <a:pt x="8113776" y="0"/>
                  </a:lnTo>
                  <a:lnTo>
                    <a:pt x="0" y="0"/>
                  </a:lnTo>
                  <a:lnTo>
                    <a:pt x="0" y="4431792"/>
                  </a:lnTo>
                  <a:close/>
                </a:path>
              </a:pathLst>
            </a:custGeom>
            <a:noFill/>
            <a:ln w="76175"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0" name="Google Shape;160;p11"/>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161" name="Google Shape;161;p11"/>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162" name="Google Shape;162;p11"/>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4300" lvl="0" indent="0" algn="l" rtl="0">
              <a:lnSpc>
                <a:spcPct val="103333"/>
              </a:lnSpc>
              <a:spcBef>
                <a:spcPts val="0"/>
              </a:spcBef>
              <a:spcAft>
                <a:spcPts val="0"/>
              </a:spcAft>
              <a:buNone/>
            </a:pPr>
            <a:fld id="{00000000-1234-1234-1234-123412341234}" type="slidenum">
              <a:rPr lang="en-US">
                <a:solidFill>
                  <a:srgbClr val="0033CC"/>
                </a:solidFill>
              </a:rPr>
              <a:t>11</a:t>
            </a:fld>
            <a:endParaRPr>
              <a:solidFill>
                <a:srgbClr val="0033CC"/>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Shape 1406"/>
        <p:cNvGrpSpPr/>
        <p:nvPr/>
      </p:nvGrpSpPr>
      <p:grpSpPr>
        <a:xfrm>
          <a:off x="0" y="0"/>
          <a:ext cx="0" cy="0"/>
          <a:chOff x="0" y="0"/>
          <a:chExt cx="0" cy="0"/>
        </a:xfrm>
      </p:grpSpPr>
      <p:sp>
        <p:nvSpPr>
          <p:cNvPr id="1407" name="Google Shape;1407;p110"/>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408" name="Google Shape;1408;p110"/>
          <p:cNvSpPr txBox="1"/>
          <p:nvPr/>
        </p:nvSpPr>
        <p:spPr>
          <a:xfrm>
            <a:off x="203098" y="770058"/>
            <a:ext cx="6220460" cy="1809750"/>
          </a:xfrm>
          <a:prstGeom prst="rect">
            <a:avLst/>
          </a:prstGeom>
          <a:noFill/>
          <a:ln>
            <a:noFill/>
          </a:ln>
        </p:spPr>
        <p:txBody>
          <a:bodyPr spcFirstLastPara="1" wrap="square" lIns="0" tIns="92075" rIns="0" bIns="0" anchor="t" anchorCtr="0">
            <a:spAutoFit/>
          </a:bodyPr>
          <a:lstStyle/>
          <a:p>
            <a:pPr marL="12700" marR="0" lvl="0" indent="0" algn="l" rtl="0">
              <a:lnSpc>
                <a:spcPct val="100000"/>
              </a:lnSpc>
              <a:spcBef>
                <a:spcPts val="0"/>
              </a:spcBef>
              <a:spcAft>
                <a:spcPts val="0"/>
              </a:spcAft>
              <a:buNone/>
            </a:pPr>
            <a:r>
              <a:rPr lang="en-US" sz="2400" b="1">
                <a:solidFill>
                  <a:srgbClr val="0000FF"/>
                </a:solidFill>
                <a:latin typeface="Candara"/>
                <a:ea typeface="Candara"/>
                <a:cs typeface="Candara"/>
                <a:sym typeface="Candara"/>
              </a:rPr>
              <a:t>b- In female: </a:t>
            </a:r>
            <a:r>
              <a:rPr lang="en-US" sz="2400" b="1">
                <a:solidFill>
                  <a:schemeClr val="dk1"/>
                </a:solidFill>
                <a:latin typeface="Candara"/>
                <a:ea typeface="Candara"/>
                <a:cs typeface="Candara"/>
                <a:sym typeface="Candara"/>
              </a:rPr>
              <a:t>has no peritoneal covering</a:t>
            </a:r>
            <a:endParaRPr sz="2400">
              <a:solidFill>
                <a:schemeClr val="dk1"/>
              </a:solidFill>
              <a:latin typeface="Candara"/>
              <a:ea typeface="Candara"/>
              <a:cs typeface="Candara"/>
              <a:sym typeface="Candara"/>
            </a:endParaRPr>
          </a:p>
          <a:p>
            <a:pPr marL="155575" marR="0" lvl="0" indent="-152400" algn="l" rtl="0">
              <a:lnSpc>
                <a:spcPct val="100000"/>
              </a:lnSpc>
              <a:spcBef>
                <a:spcPts val="630"/>
              </a:spcBef>
              <a:spcAft>
                <a:spcPts val="0"/>
              </a:spcAft>
              <a:buClr>
                <a:schemeClr val="dk1"/>
              </a:buClr>
              <a:buSzPts val="2400"/>
              <a:buFont typeface="Candara"/>
              <a:buChar char="-"/>
            </a:pPr>
            <a:r>
              <a:rPr lang="en-US" sz="2400" b="1">
                <a:solidFill>
                  <a:schemeClr val="dk1"/>
                </a:solidFill>
                <a:latin typeface="Candara"/>
                <a:ea typeface="Candara"/>
                <a:cs typeface="Candara"/>
                <a:sym typeface="Candara"/>
              </a:rPr>
              <a:t>It is related to the rectum separated from it by</a:t>
            </a:r>
            <a:endParaRPr sz="2400">
              <a:solidFill>
                <a:schemeClr val="dk1"/>
              </a:solidFill>
              <a:latin typeface="Candara"/>
              <a:ea typeface="Candara"/>
              <a:cs typeface="Candara"/>
              <a:sym typeface="Candara"/>
            </a:endParaRPr>
          </a:p>
          <a:p>
            <a:pPr marL="789305" marR="0" lvl="1" indent="-277495" algn="l" rtl="0">
              <a:lnSpc>
                <a:spcPct val="100000"/>
              </a:lnSpc>
              <a:spcBef>
                <a:spcPts val="645"/>
              </a:spcBef>
              <a:spcAft>
                <a:spcPts val="0"/>
              </a:spcAft>
              <a:buClr>
                <a:srgbClr val="C0504D"/>
              </a:buClr>
              <a:buSzPts val="2400"/>
              <a:buFont typeface="Candara"/>
              <a:buAutoNum type="arabicParenR"/>
            </a:pPr>
            <a:r>
              <a:rPr lang="en-US" sz="2400" b="1" i="0" u="none" strike="noStrike" cap="none">
                <a:solidFill>
                  <a:srgbClr val="C0504D"/>
                </a:solidFill>
                <a:latin typeface="Candara"/>
                <a:ea typeface="Candara"/>
                <a:cs typeface="Candara"/>
                <a:sym typeface="Candara"/>
              </a:rPr>
              <a:t>Cervix of the uterus.</a:t>
            </a:r>
            <a:endParaRPr sz="2400" b="0" i="0" u="none" strike="noStrike" cap="none">
              <a:solidFill>
                <a:schemeClr val="dk1"/>
              </a:solidFill>
              <a:latin typeface="Candara"/>
              <a:ea typeface="Candara"/>
              <a:cs typeface="Candara"/>
              <a:sym typeface="Candara"/>
            </a:endParaRPr>
          </a:p>
          <a:p>
            <a:pPr marL="831850" marR="0" lvl="1" indent="-320040" algn="l" rtl="0">
              <a:lnSpc>
                <a:spcPct val="100000"/>
              </a:lnSpc>
              <a:spcBef>
                <a:spcPts val="630"/>
              </a:spcBef>
              <a:spcAft>
                <a:spcPts val="0"/>
              </a:spcAft>
              <a:buClr>
                <a:srgbClr val="C0504D"/>
              </a:buClr>
              <a:buSzPts val="2400"/>
              <a:buFont typeface="Candara"/>
              <a:buAutoNum type="arabicParenR"/>
            </a:pPr>
            <a:r>
              <a:rPr lang="en-US" sz="2400" b="1" i="0" u="none" strike="noStrike" cap="none">
                <a:solidFill>
                  <a:srgbClr val="C0504D"/>
                </a:solidFill>
                <a:latin typeface="Candara"/>
                <a:ea typeface="Candara"/>
                <a:cs typeface="Candara"/>
                <a:sym typeface="Candara"/>
              </a:rPr>
              <a:t>Anterior wall of the vagina.</a:t>
            </a:r>
            <a:endParaRPr sz="2400" b="0" i="0" u="none" strike="noStrike" cap="none">
              <a:solidFill>
                <a:schemeClr val="dk1"/>
              </a:solidFill>
              <a:latin typeface="Candara"/>
              <a:ea typeface="Candara"/>
              <a:cs typeface="Candara"/>
              <a:sym typeface="Candara"/>
            </a:endParaRPr>
          </a:p>
        </p:txBody>
      </p:sp>
      <p:grpSp>
        <p:nvGrpSpPr>
          <p:cNvPr id="1409" name="Google Shape;1409;p110"/>
          <p:cNvGrpSpPr/>
          <p:nvPr/>
        </p:nvGrpSpPr>
        <p:grpSpPr>
          <a:xfrm>
            <a:off x="6368796" y="1455419"/>
            <a:ext cx="5300980" cy="5157470"/>
            <a:chOff x="6368796" y="1455419"/>
            <a:chExt cx="5300980" cy="5157470"/>
          </a:xfrm>
        </p:grpSpPr>
        <p:pic>
          <p:nvPicPr>
            <p:cNvPr id="1410" name="Google Shape;1410;p110"/>
            <p:cNvPicPr preferRelativeResize="0"/>
            <p:nvPr/>
          </p:nvPicPr>
          <p:blipFill rotWithShape="1">
            <a:blip r:embed="rId3">
              <a:alphaModFix/>
            </a:blip>
            <a:srcRect/>
            <a:stretch/>
          </p:blipFill>
          <p:spPr>
            <a:xfrm>
              <a:off x="6397752" y="1484375"/>
              <a:ext cx="5242559" cy="5099304"/>
            </a:xfrm>
            <a:prstGeom prst="rect">
              <a:avLst/>
            </a:prstGeom>
            <a:noFill/>
            <a:ln>
              <a:noFill/>
            </a:ln>
          </p:spPr>
        </p:pic>
        <p:sp>
          <p:nvSpPr>
            <p:cNvPr id="1411" name="Google Shape;1411;p110"/>
            <p:cNvSpPr/>
            <p:nvPr/>
          </p:nvSpPr>
          <p:spPr>
            <a:xfrm>
              <a:off x="6368796" y="1455419"/>
              <a:ext cx="5300980" cy="5157470"/>
            </a:xfrm>
            <a:custGeom>
              <a:avLst/>
              <a:gdLst/>
              <a:ahLst/>
              <a:cxnLst/>
              <a:rect l="l" t="t" r="r" b="b"/>
              <a:pathLst>
                <a:path w="5300980" h="5157470" extrusionOk="0">
                  <a:moveTo>
                    <a:pt x="0" y="5157216"/>
                  </a:moveTo>
                  <a:lnTo>
                    <a:pt x="5300472" y="5157216"/>
                  </a:lnTo>
                  <a:lnTo>
                    <a:pt x="5300472" y="0"/>
                  </a:lnTo>
                  <a:lnTo>
                    <a:pt x="0" y="0"/>
                  </a:lnTo>
                  <a:lnTo>
                    <a:pt x="0" y="5157216"/>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12" name="Google Shape;1412;p110"/>
          <p:cNvSpPr txBox="1"/>
          <p:nvPr/>
        </p:nvSpPr>
        <p:spPr>
          <a:xfrm>
            <a:off x="669442" y="6234480"/>
            <a:ext cx="1696085" cy="410209"/>
          </a:xfrm>
          <a:prstGeom prst="rect">
            <a:avLst/>
          </a:prstGeom>
          <a:noFill/>
          <a:ln>
            <a:noFill/>
          </a:ln>
        </p:spPr>
        <p:txBody>
          <a:bodyPr spcFirstLastPara="1" wrap="square" lIns="0" tIns="0" rIns="0" bIns="0" anchor="t" anchorCtr="0">
            <a:spAutoFit/>
          </a:bodyPr>
          <a:lstStyle/>
          <a:p>
            <a:pPr marL="199390" marR="0" lvl="0" indent="0" algn="l" rtl="0">
              <a:lnSpc>
                <a:spcPct val="103333"/>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a:p>
            <a:pPr marL="12700" marR="0" lvl="0" indent="0" algn="l" rtl="0">
              <a:lnSpc>
                <a:spcPct val="100000"/>
              </a:lnSpc>
              <a:spcBef>
                <a:spcPts val="385"/>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413" name="Google Shape;1413;p110"/>
          <p:cNvSpPr txBox="1"/>
          <p:nvPr/>
        </p:nvSpPr>
        <p:spPr>
          <a:xfrm>
            <a:off x="4020692" y="6350609"/>
            <a:ext cx="25400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chemeClr val="dk1"/>
                </a:solidFill>
                <a:latin typeface="Calibri"/>
                <a:ea typeface="Calibri"/>
                <a:cs typeface="Calibri"/>
                <a:sym typeface="Calibri"/>
              </a:rPr>
              <a:t>109</a:t>
            </a:r>
            <a:endParaRPr sz="1200">
              <a:solidFill>
                <a:schemeClr val="dk1"/>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Shape 1417"/>
        <p:cNvGrpSpPr/>
        <p:nvPr/>
      </p:nvGrpSpPr>
      <p:grpSpPr>
        <a:xfrm>
          <a:off x="0" y="0"/>
          <a:ext cx="0" cy="0"/>
          <a:chOff x="0" y="0"/>
          <a:chExt cx="0" cy="0"/>
        </a:xfrm>
      </p:grpSpPr>
      <p:sp>
        <p:nvSpPr>
          <p:cNvPr id="1418" name="Google Shape;1418;p111"/>
          <p:cNvSpPr txBox="1"/>
          <p:nvPr/>
        </p:nvSpPr>
        <p:spPr>
          <a:xfrm>
            <a:off x="166217" y="690371"/>
            <a:ext cx="9528175" cy="1809750"/>
          </a:xfrm>
          <a:prstGeom prst="rect">
            <a:avLst/>
          </a:prstGeom>
          <a:noFill/>
          <a:ln>
            <a:noFill/>
          </a:ln>
        </p:spPr>
        <p:txBody>
          <a:bodyPr spcFirstLastPara="1" wrap="square" lIns="0" tIns="12700" rIns="0" bIns="0" anchor="t" anchorCtr="0">
            <a:spAutoFit/>
          </a:bodyPr>
          <a:lstStyle/>
          <a:p>
            <a:pPr marL="299720" marR="5080" lvl="0" indent="-299720" algn="l" rtl="0">
              <a:lnSpc>
                <a:spcPct val="121800"/>
              </a:lnSpc>
              <a:spcBef>
                <a:spcPts val="0"/>
              </a:spcBef>
              <a:spcAft>
                <a:spcPts val="0"/>
              </a:spcAft>
              <a:buClr>
                <a:srgbClr val="F79546"/>
              </a:buClr>
              <a:buSzPts val="2400"/>
              <a:buFont typeface="Candara"/>
              <a:buAutoNum type="arabicPlain" startAt="3"/>
            </a:pPr>
            <a:r>
              <a:rPr lang="en-US" sz="2400" b="1">
                <a:solidFill>
                  <a:srgbClr val="F79546"/>
                </a:solidFill>
                <a:latin typeface="Candara"/>
                <a:ea typeface="Candara"/>
                <a:cs typeface="Candara"/>
                <a:sym typeface="Candara"/>
              </a:rPr>
              <a:t>Two Inferolateral surfaces: </a:t>
            </a:r>
            <a:r>
              <a:rPr lang="en-US" sz="2400" b="1">
                <a:solidFill>
                  <a:schemeClr val="dk1"/>
                </a:solidFill>
                <a:latin typeface="Candara"/>
                <a:ea typeface="Candara"/>
                <a:cs typeface="Candara"/>
                <a:sym typeface="Candara"/>
              </a:rPr>
              <a:t>have no peritoneal covering and related to;  1- Retropubic pad of fat.</a:t>
            </a:r>
            <a:endParaRPr sz="2400">
              <a:solidFill>
                <a:schemeClr val="dk1"/>
              </a:solidFill>
              <a:latin typeface="Candara"/>
              <a:ea typeface="Candara"/>
              <a:cs typeface="Candara"/>
              <a:sym typeface="Candara"/>
            </a:endParaRPr>
          </a:p>
          <a:p>
            <a:pPr marL="759460" marR="0" lvl="1" indent="-289560" algn="l" rtl="0">
              <a:lnSpc>
                <a:spcPct val="100000"/>
              </a:lnSpc>
              <a:spcBef>
                <a:spcPts val="645"/>
              </a:spcBef>
              <a:spcAft>
                <a:spcPts val="0"/>
              </a:spcAft>
              <a:buClr>
                <a:schemeClr val="dk1"/>
              </a:buClr>
              <a:buSzPts val="2400"/>
              <a:buFont typeface="Candara"/>
              <a:buAutoNum type="arabicPlain" startAt="2"/>
            </a:pPr>
            <a:r>
              <a:rPr lang="en-US" sz="2400" b="1" i="0" u="none" strike="noStrike" cap="none">
                <a:solidFill>
                  <a:schemeClr val="dk1"/>
                </a:solidFill>
                <a:latin typeface="Candara"/>
                <a:ea typeface="Candara"/>
                <a:cs typeface="Candara"/>
                <a:sym typeface="Candara"/>
              </a:rPr>
              <a:t>Obturator internus muscle.</a:t>
            </a:r>
            <a:endParaRPr sz="2400" b="0" i="0" u="none" strike="noStrike" cap="none">
              <a:solidFill>
                <a:schemeClr val="dk1"/>
              </a:solidFill>
              <a:latin typeface="Candara"/>
              <a:ea typeface="Candara"/>
              <a:cs typeface="Candara"/>
              <a:sym typeface="Candara"/>
            </a:endParaRPr>
          </a:p>
          <a:p>
            <a:pPr marL="756285" marR="0" lvl="1" indent="-287019" algn="l" rtl="0">
              <a:lnSpc>
                <a:spcPct val="100000"/>
              </a:lnSpc>
              <a:spcBef>
                <a:spcPts val="625"/>
              </a:spcBef>
              <a:spcAft>
                <a:spcPts val="0"/>
              </a:spcAft>
              <a:buClr>
                <a:schemeClr val="dk1"/>
              </a:buClr>
              <a:buSzPts val="2400"/>
              <a:buFont typeface="Candara"/>
              <a:buAutoNum type="arabicPlain" startAt="2"/>
            </a:pPr>
            <a:r>
              <a:rPr lang="en-US" sz="2400" b="1" i="0" u="none" strike="noStrike" cap="none">
                <a:solidFill>
                  <a:schemeClr val="dk1"/>
                </a:solidFill>
                <a:latin typeface="Candara"/>
                <a:ea typeface="Candara"/>
                <a:cs typeface="Candara"/>
                <a:sym typeface="Candara"/>
              </a:rPr>
              <a:t>Levator ani muscle.</a:t>
            </a:r>
            <a:endParaRPr sz="2400" b="0" i="0" u="none" strike="noStrike" cap="none">
              <a:solidFill>
                <a:schemeClr val="dk1"/>
              </a:solidFill>
              <a:latin typeface="Candara"/>
              <a:ea typeface="Candara"/>
              <a:cs typeface="Candara"/>
              <a:sym typeface="Candara"/>
            </a:endParaRPr>
          </a:p>
        </p:txBody>
      </p:sp>
      <p:grpSp>
        <p:nvGrpSpPr>
          <p:cNvPr id="1419" name="Google Shape;1419;p111"/>
          <p:cNvGrpSpPr/>
          <p:nvPr/>
        </p:nvGrpSpPr>
        <p:grpSpPr>
          <a:xfrm>
            <a:off x="5067300" y="1388364"/>
            <a:ext cx="6547484" cy="5297805"/>
            <a:chOff x="5067300" y="1388364"/>
            <a:chExt cx="6547484" cy="5297805"/>
          </a:xfrm>
        </p:grpSpPr>
        <p:pic>
          <p:nvPicPr>
            <p:cNvPr id="1420" name="Google Shape;1420;p111"/>
            <p:cNvPicPr preferRelativeResize="0"/>
            <p:nvPr/>
          </p:nvPicPr>
          <p:blipFill rotWithShape="1">
            <a:blip r:embed="rId3">
              <a:alphaModFix/>
            </a:blip>
            <a:srcRect/>
            <a:stretch/>
          </p:blipFill>
          <p:spPr>
            <a:xfrm>
              <a:off x="5096256" y="1417320"/>
              <a:ext cx="6479663" cy="5239512"/>
            </a:xfrm>
            <a:prstGeom prst="rect">
              <a:avLst/>
            </a:prstGeom>
            <a:noFill/>
            <a:ln>
              <a:noFill/>
            </a:ln>
          </p:spPr>
        </p:pic>
        <p:sp>
          <p:nvSpPr>
            <p:cNvPr id="1421" name="Google Shape;1421;p111"/>
            <p:cNvSpPr/>
            <p:nvPr/>
          </p:nvSpPr>
          <p:spPr>
            <a:xfrm>
              <a:off x="5067300" y="1388364"/>
              <a:ext cx="6547484" cy="5297805"/>
            </a:xfrm>
            <a:custGeom>
              <a:avLst/>
              <a:gdLst/>
              <a:ahLst/>
              <a:cxnLst/>
              <a:rect l="l" t="t" r="r" b="b"/>
              <a:pathLst>
                <a:path w="6547484" h="5297805" extrusionOk="0">
                  <a:moveTo>
                    <a:pt x="0" y="5297424"/>
                  </a:moveTo>
                  <a:lnTo>
                    <a:pt x="6547104" y="5297424"/>
                  </a:lnTo>
                  <a:lnTo>
                    <a:pt x="6547104" y="0"/>
                  </a:lnTo>
                  <a:lnTo>
                    <a:pt x="0" y="0"/>
                  </a:lnTo>
                  <a:lnTo>
                    <a:pt x="0" y="5297424"/>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22" name="Google Shape;1422;p111"/>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423" name="Google Shape;1423;p111"/>
          <p:cNvSpPr txBox="1"/>
          <p:nvPr/>
        </p:nvSpPr>
        <p:spPr>
          <a:xfrm>
            <a:off x="669442" y="6186398"/>
            <a:ext cx="1750060" cy="458470"/>
          </a:xfrm>
          <a:prstGeom prst="rect">
            <a:avLst/>
          </a:prstGeom>
          <a:noFill/>
          <a:ln>
            <a:noFill/>
          </a:ln>
        </p:spPr>
        <p:txBody>
          <a:bodyPr spcFirstLastPara="1" wrap="square" lIns="0" tIns="0" rIns="0" bIns="0" anchor="t" anchorCtr="0">
            <a:spAutoFit/>
          </a:bodyPr>
          <a:lstStyle/>
          <a:p>
            <a:pPr marL="254000" marR="0" lvl="0" indent="0" algn="l" rtl="0">
              <a:lnSpc>
                <a:spcPct val="103333"/>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a:p>
            <a:pPr marL="12700" marR="0" lvl="0" indent="0" algn="l" rtl="0">
              <a:lnSpc>
                <a:spcPct val="100000"/>
              </a:lnSpc>
              <a:spcBef>
                <a:spcPts val="765"/>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424" name="Google Shape;1424;p111"/>
          <p:cNvSpPr txBox="1"/>
          <p:nvPr/>
        </p:nvSpPr>
        <p:spPr>
          <a:xfrm>
            <a:off x="1634108" y="5621223"/>
            <a:ext cx="102870" cy="5746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a:t>
            </a:r>
            <a:endParaRPr sz="12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a:t>
            </a:r>
            <a:endParaRPr sz="12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0</a:t>
            </a:r>
            <a:endParaRPr sz="1200">
              <a:solidFill>
                <a:schemeClr val="dk1"/>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Shape 1428"/>
        <p:cNvGrpSpPr/>
        <p:nvPr/>
      </p:nvGrpSpPr>
      <p:grpSpPr>
        <a:xfrm>
          <a:off x="0" y="0"/>
          <a:ext cx="0" cy="0"/>
          <a:chOff x="0" y="0"/>
          <a:chExt cx="0" cy="0"/>
        </a:xfrm>
      </p:grpSpPr>
      <p:sp>
        <p:nvSpPr>
          <p:cNvPr id="1429" name="Google Shape;1429;p112"/>
          <p:cNvSpPr txBox="1"/>
          <p:nvPr/>
        </p:nvSpPr>
        <p:spPr>
          <a:xfrm>
            <a:off x="203098" y="696906"/>
            <a:ext cx="3409315" cy="916305"/>
          </a:xfrm>
          <a:prstGeom prst="rect">
            <a:avLst/>
          </a:prstGeom>
          <a:noFill/>
          <a:ln>
            <a:noFill/>
          </a:ln>
        </p:spPr>
        <p:txBody>
          <a:bodyPr spcFirstLastPara="1" wrap="square" lIns="0" tIns="92075" rIns="0" bIns="0" anchor="t" anchorCtr="0">
            <a:spAutoFit/>
          </a:bodyPr>
          <a:lstStyle/>
          <a:p>
            <a:pPr marL="12700" marR="0" lvl="0" indent="0" algn="l" rtl="0">
              <a:lnSpc>
                <a:spcPct val="100000"/>
              </a:lnSpc>
              <a:spcBef>
                <a:spcPts val="0"/>
              </a:spcBef>
              <a:spcAft>
                <a:spcPts val="0"/>
              </a:spcAft>
              <a:buNone/>
            </a:pPr>
            <a:r>
              <a:rPr lang="en-US" sz="2400" b="1">
                <a:solidFill>
                  <a:srgbClr val="6F2F9F"/>
                </a:solidFill>
                <a:latin typeface="Candara"/>
                <a:ea typeface="Candara"/>
                <a:cs typeface="Candara"/>
                <a:sym typeface="Candara"/>
              </a:rPr>
              <a:t>B- Relations of the angles:</a:t>
            </a:r>
            <a:endParaRPr sz="2400">
              <a:solidFill>
                <a:schemeClr val="dk1"/>
              </a:solidFill>
              <a:latin typeface="Candara"/>
              <a:ea typeface="Candara"/>
              <a:cs typeface="Candara"/>
              <a:sym typeface="Candara"/>
            </a:endParaRPr>
          </a:p>
          <a:p>
            <a:pPr marL="12700" marR="0" lvl="0" indent="0" algn="l" rtl="0">
              <a:lnSpc>
                <a:spcPct val="100000"/>
              </a:lnSpc>
              <a:spcBef>
                <a:spcPts val="630"/>
              </a:spcBef>
              <a:spcAft>
                <a:spcPts val="0"/>
              </a:spcAft>
              <a:buNone/>
            </a:pPr>
            <a:r>
              <a:rPr lang="en-US" sz="2400" b="1">
                <a:solidFill>
                  <a:srgbClr val="6F2F9F"/>
                </a:solidFill>
                <a:latin typeface="Candara"/>
                <a:ea typeface="Candara"/>
                <a:cs typeface="Candara"/>
                <a:sym typeface="Candara"/>
              </a:rPr>
              <a:t>1- Apex:</a:t>
            </a:r>
            <a:endParaRPr sz="2400">
              <a:solidFill>
                <a:schemeClr val="dk1"/>
              </a:solidFill>
              <a:latin typeface="Candara"/>
              <a:ea typeface="Candara"/>
              <a:cs typeface="Candara"/>
              <a:sym typeface="Candara"/>
            </a:endParaRPr>
          </a:p>
        </p:txBody>
      </p:sp>
      <p:sp>
        <p:nvSpPr>
          <p:cNvPr id="1430" name="Google Shape;1430;p112"/>
          <p:cNvSpPr txBox="1"/>
          <p:nvPr/>
        </p:nvSpPr>
        <p:spPr>
          <a:xfrm>
            <a:off x="203098" y="1591566"/>
            <a:ext cx="10617200" cy="915669"/>
          </a:xfrm>
          <a:prstGeom prst="rect">
            <a:avLst/>
          </a:prstGeom>
          <a:noFill/>
          <a:ln>
            <a:noFill/>
          </a:ln>
        </p:spPr>
        <p:txBody>
          <a:bodyPr spcFirstLastPara="1" wrap="square" lIns="0" tIns="91425" rIns="0" bIns="0" anchor="t" anchorCtr="0">
            <a:spAutoFit/>
          </a:bodyPr>
          <a:lstStyle/>
          <a:p>
            <a:pPr marL="155575" marR="0" lvl="0" indent="-152400" algn="l" rtl="0">
              <a:lnSpc>
                <a:spcPct val="100000"/>
              </a:lnSpc>
              <a:spcBef>
                <a:spcPts val="0"/>
              </a:spcBef>
              <a:spcAft>
                <a:spcPts val="0"/>
              </a:spcAft>
              <a:buClr>
                <a:schemeClr val="dk1"/>
              </a:buClr>
              <a:buSzPts val="2400"/>
              <a:buFont typeface="Candara"/>
              <a:buChar char="-"/>
            </a:pPr>
            <a:r>
              <a:rPr lang="en-US" sz="2400" b="1">
                <a:solidFill>
                  <a:schemeClr val="dk1"/>
                </a:solidFill>
                <a:latin typeface="Candara"/>
                <a:ea typeface="Candara"/>
                <a:cs typeface="Candara"/>
                <a:sym typeface="Candara"/>
              </a:rPr>
              <a:t>It is directed anteriorly and lies behind </a:t>
            </a:r>
            <a:r>
              <a:rPr lang="en-US" sz="2400" b="1">
                <a:solidFill>
                  <a:srgbClr val="C00000"/>
                </a:solidFill>
                <a:latin typeface="Candara"/>
                <a:ea typeface="Candara"/>
                <a:cs typeface="Candara"/>
                <a:sym typeface="Candara"/>
              </a:rPr>
              <a:t>the upper border of the symphysis pubis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155575" marR="0" lvl="0" indent="-152400" algn="l" rtl="0">
              <a:lnSpc>
                <a:spcPct val="100000"/>
              </a:lnSpc>
              <a:spcBef>
                <a:spcPts val="625"/>
              </a:spcBef>
              <a:spcAft>
                <a:spcPts val="0"/>
              </a:spcAft>
              <a:buClr>
                <a:schemeClr val="dk1"/>
              </a:buClr>
              <a:buSzPts val="2400"/>
              <a:buFont typeface="Candara"/>
              <a:buChar char="-"/>
            </a:pPr>
            <a:r>
              <a:rPr lang="en-US" sz="2400" b="1">
                <a:solidFill>
                  <a:schemeClr val="dk1"/>
                </a:solidFill>
                <a:latin typeface="Candara"/>
                <a:ea typeface="Candara"/>
                <a:cs typeface="Candara"/>
                <a:sym typeface="Candara"/>
              </a:rPr>
              <a:t>It is continuous with the umbilicus by a </a:t>
            </a:r>
            <a:r>
              <a:rPr lang="en-US" sz="2400" b="1">
                <a:solidFill>
                  <a:srgbClr val="C00000"/>
                </a:solidFill>
                <a:latin typeface="Candara"/>
                <a:ea typeface="Candara"/>
                <a:cs typeface="Candara"/>
                <a:sym typeface="Candara"/>
              </a:rPr>
              <a:t>median umbilical ligament.</a:t>
            </a:r>
            <a:endParaRPr sz="2400">
              <a:solidFill>
                <a:schemeClr val="dk1"/>
              </a:solidFill>
              <a:latin typeface="Candara"/>
              <a:ea typeface="Candara"/>
              <a:cs typeface="Candara"/>
              <a:sym typeface="Candara"/>
            </a:endParaRPr>
          </a:p>
        </p:txBody>
      </p:sp>
      <p:sp>
        <p:nvSpPr>
          <p:cNvPr id="1431" name="Google Shape;1431;p112"/>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grpSp>
        <p:nvGrpSpPr>
          <p:cNvPr id="1432" name="Google Shape;1432;p112"/>
          <p:cNvGrpSpPr/>
          <p:nvPr/>
        </p:nvGrpSpPr>
        <p:grpSpPr>
          <a:xfrm>
            <a:off x="6649212" y="2546604"/>
            <a:ext cx="5029200" cy="4081779"/>
            <a:chOff x="6649212" y="2546604"/>
            <a:chExt cx="5029200" cy="4081779"/>
          </a:xfrm>
        </p:grpSpPr>
        <p:pic>
          <p:nvPicPr>
            <p:cNvPr id="1433" name="Google Shape;1433;p112"/>
            <p:cNvPicPr preferRelativeResize="0"/>
            <p:nvPr/>
          </p:nvPicPr>
          <p:blipFill rotWithShape="1">
            <a:blip r:embed="rId3">
              <a:alphaModFix/>
            </a:blip>
            <a:srcRect/>
            <a:stretch/>
          </p:blipFill>
          <p:spPr>
            <a:xfrm>
              <a:off x="6678168" y="2575560"/>
              <a:ext cx="4971287" cy="3980558"/>
            </a:xfrm>
            <a:prstGeom prst="rect">
              <a:avLst/>
            </a:prstGeom>
            <a:noFill/>
            <a:ln>
              <a:noFill/>
            </a:ln>
          </p:spPr>
        </p:pic>
        <p:sp>
          <p:nvSpPr>
            <p:cNvPr id="1434" name="Google Shape;1434;p112"/>
            <p:cNvSpPr/>
            <p:nvPr/>
          </p:nvSpPr>
          <p:spPr>
            <a:xfrm>
              <a:off x="6649212" y="2546604"/>
              <a:ext cx="5029200" cy="4081779"/>
            </a:xfrm>
            <a:custGeom>
              <a:avLst/>
              <a:gdLst/>
              <a:ahLst/>
              <a:cxnLst/>
              <a:rect l="l" t="t" r="r" b="b"/>
              <a:pathLst>
                <a:path w="5029200" h="4081779" extrusionOk="0">
                  <a:moveTo>
                    <a:pt x="0" y="4081272"/>
                  </a:moveTo>
                  <a:lnTo>
                    <a:pt x="5029200" y="4081272"/>
                  </a:lnTo>
                  <a:lnTo>
                    <a:pt x="5029200" y="0"/>
                  </a:lnTo>
                  <a:lnTo>
                    <a:pt x="0" y="0"/>
                  </a:lnTo>
                  <a:lnTo>
                    <a:pt x="0" y="408127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35" name="Google Shape;1435;p112"/>
          <p:cNvSpPr txBox="1"/>
          <p:nvPr/>
        </p:nvSpPr>
        <p:spPr>
          <a:xfrm>
            <a:off x="7915402" y="630173"/>
            <a:ext cx="1604645" cy="391160"/>
          </a:xfrm>
          <a:prstGeom prst="rect">
            <a:avLst/>
          </a:prstGeom>
          <a:noFill/>
          <a:ln>
            <a:noFill/>
          </a:ln>
        </p:spPr>
        <p:txBody>
          <a:bodyPr spcFirstLastPara="1" wrap="square" lIns="0" tIns="12700" rIns="0" bIns="0" anchor="t" anchorCtr="0">
            <a:spAutoFit/>
          </a:bodyPr>
          <a:lstStyle/>
          <a:p>
            <a:pPr marL="12700" marR="5080" lvl="0" indent="634" algn="l" rtl="0">
              <a:lnSpc>
                <a:spcPct val="100000"/>
              </a:lnSpc>
              <a:spcBef>
                <a:spcPts val="0"/>
              </a:spcBef>
              <a:spcAft>
                <a:spcPts val="0"/>
              </a:spcAft>
              <a:buNone/>
            </a:pPr>
            <a:r>
              <a:rPr lang="en-US" sz="1200" b="1">
                <a:solidFill>
                  <a:schemeClr val="dk1"/>
                </a:solidFill>
                <a:latin typeface="Calibri"/>
                <a:ea typeface="Calibri"/>
                <a:cs typeface="Calibri"/>
                <a:sym typeface="Calibri"/>
              </a:rPr>
              <a:t>Dr. Aiman Al- Maathidy  Wednesday 11 May 2022</a:t>
            </a:r>
            <a:endParaRPr sz="1200">
              <a:solidFill>
                <a:schemeClr val="dk1"/>
              </a:solidFill>
              <a:latin typeface="Calibri"/>
              <a:ea typeface="Calibri"/>
              <a:cs typeface="Calibri"/>
              <a:sym typeface="Calibri"/>
            </a:endParaRPr>
          </a:p>
        </p:txBody>
      </p:sp>
      <p:sp>
        <p:nvSpPr>
          <p:cNvPr id="1436" name="Google Shape;1436;p112"/>
          <p:cNvSpPr txBox="1"/>
          <p:nvPr/>
        </p:nvSpPr>
        <p:spPr>
          <a:xfrm>
            <a:off x="10321290" y="629488"/>
            <a:ext cx="179070" cy="392430"/>
          </a:xfrm>
          <a:prstGeom prst="rect">
            <a:avLst/>
          </a:prstGeom>
          <a:noFill/>
          <a:ln>
            <a:noFill/>
          </a:ln>
        </p:spPr>
        <p:txBody>
          <a:bodyPr spcFirstLastPara="1" wrap="square" lIns="0" tIns="12700" rIns="0" bIns="0" anchor="t" anchorCtr="0">
            <a:spAutoFit/>
          </a:bodyPr>
          <a:lstStyle/>
          <a:p>
            <a:pPr marL="0" marR="5715" lvl="0" indent="0" algn="r" rtl="0">
              <a:lnSpc>
                <a:spcPct val="100000"/>
              </a:lnSpc>
              <a:spcBef>
                <a:spcPts val="0"/>
              </a:spcBef>
              <a:spcAft>
                <a:spcPts val="0"/>
              </a:spcAft>
              <a:buNone/>
            </a:pPr>
            <a:r>
              <a:rPr lang="en-US" sz="1200" b="1">
                <a:solidFill>
                  <a:schemeClr val="dk1"/>
                </a:solidFill>
                <a:latin typeface="Calibri"/>
                <a:ea typeface="Calibri"/>
                <a:cs typeface="Calibri"/>
                <a:sym typeface="Calibri"/>
              </a:rPr>
              <a:t>11</a:t>
            </a:r>
            <a:endParaRPr sz="1200">
              <a:solidFill>
                <a:schemeClr val="dk1"/>
              </a:solidFill>
              <a:latin typeface="Calibri"/>
              <a:ea typeface="Calibri"/>
              <a:cs typeface="Calibri"/>
              <a:sym typeface="Calibri"/>
            </a:endParaRPr>
          </a:p>
          <a:p>
            <a:pPr marL="0" marR="5080" lvl="0" indent="0" algn="r" rtl="0">
              <a:lnSpc>
                <a:spcPct val="100000"/>
              </a:lnSpc>
              <a:spcBef>
                <a:spcPts val="5"/>
              </a:spcBef>
              <a:spcAft>
                <a:spcPts val="0"/>
              </a:spcAft>
              <a:buNone/>
            </a:pPr>
            <a:r>
              <a:rPr lang="en-US" sz="1200" b="1">
                <a:solidFill>
                  <a:schemeClr val="dk1"/>
                </a:solidFill>
                <a:latin typeface="Calibri"/>
                <a:ea typeface="Calibri"/>
                <a:cs typeface="Calibri"/>
                <a:sym typeface="Calibri"/>
              </a:rPr>
              <a:t>1</a:t>
            </a:r>
            <a:endParaRPr sz="1200">
              <a:solidFill>
                <a:schemeClr val="dk1"/>
              </a:solidFill>
              <a:latin typeface="Calibri"/>
              <a:ea typeface="Calibri"/>
              <a:cs typeface="Calibri"/>
              <a:sym typeface="Calibri"/>
            </a:endParaRPr>
          </a:p>
        </p:txBody>
      </p:sp>
      <p:grpSp>
        <p:nvGrpSpPr>
          <p:cNvPr id="1437" name="Google Shape;1437;p112"/>
          <p:cNvGrpSpPr/>
          <p:nvPr/>
        </p:nvGrpSpPr>
        <p:grpSpPr>
          <a:xfrm>
            <a:off x="1498092" y="2607563"/>
            <a:ext cx="3977640" cy="4105910"/>
            <a:chOff x="1498092" y="2607563"/>
            <a:chExt cx="3977640" cy="4105910"/>
          </a:xfrm>
        </p:grpSpPr>
        <p:pic>
          <p:nvPicPr>
            <p:cNvPr id="1438" name="Google Shape;1438;p112"/>
            <p:cNvPicPr preferRelativeResize="0"/>
            <p:nvPr/>
          </p:nvPicPr>
          <p:blipFill rotWithShape="1">
            <a:blip r:embed="rId4">
              <a:alphaModFix/>
            </a:blip>
            <a:srcRect/>
            <a:stretch/>
          </p:blipFill>
          <p:spPr>
            <a:xfrm>
              <a:off x="1527048" y="2865637"/>
              <a:ext cx="3919728" cy="3818626"/>
            </a:xfrm>
            <a:prstGeom prst="rect">
              <a:avLst/>
            </a:prstGeom>
            <a:noFill/>
            <a:ln>
              <a:noFill/>
            </a:ln>
          </p:spPr>
        </p:pic>
        <p:sp>
          <p:nvSpPr>
            <p:cNvPr id="1439" name="Google Shape;1439;p112"/>
            <p:cNvSpPr/>
            <p:nvPr/>
          </p:nvSpPr>
          <p:spPr>
            <a:xfrm>
              <a:off x="1498092" y="2607563"/>
              <a:ext cx="3977640" cy="4105910"/>
            </a:xfrm>
            <a:custGeom>
              <a:avLst/>
              <a:gdLst/>
              <a:ahLst/>
              <a:cxnLst/>
              <a:rect l="l" t="t" r="r" b="b"/>
              <a:pathLst>
                <a:path w="3977640" h="4105909" extrusionOk="0">
                  <a:moveTo>
                    <a:pt x="0" y="4105655"/>
                  </a:moveTo>
                  <a:lnTo>
                    <a:pt x="3977640" y="4105655"/>
                  </a:lnTo>
                  <a:lnTo>
                    <a:pt x="3977640" y="0"/>
                  </a:lnTo>
                  <a:lnTo>
                    <a:pt x="0" y="0"/>
                  </a:lnTo>
                  <a:lnTo>
                    <a:pt x="0" y="4105655"/>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Shape 1443"/>
        <p:cNvGrpSpPr/>
        <p:nvPr/>
      </p:nvGrpSpPr>
      <p:grpSpPr>
        <a:xfrm>
          <a:off x="0" y="0"/>
          <a:ext cx="0" cy="0"/>
          <a:chOff x="0" y="0"/>
          <a:chExt cx="0" cy="0"/>
        </a:xfrm>
      </p:grpSpPr>
      <p:sp>
        <p:nvSpPr>
          <p:cNvPr id="1444" name="Google Shape;1444;p113"/>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445" name="Google Shape;1445;p113"/>
          <p:cNvSpPr txBox="1"/>
          <p:nvPr/>
        </p:nvSpPr>
        <p:spPr>
          <a:xfrm>
            <a:off x="6861553" y="2657340"/>
            <a:ext cx="266700" cy="753745"/>
          </a:xfrm>
          <a:prstGeom prst="rect">
            <a:avLst/>
          </a:prstGeom>
          <a:noFill/>
          <a:ln>
            <a:noFill/>
          </a:ln>
        </p:spPr>
        <p:txBody>
          <a:bodyPr spcFirstLastPara="1" wrap="square" lIns="0" tIns="0" rIns="0" bIns="0" anchor="t" anchorCtr="0">
            <a:spAutoFit/>
          </a:bodyPr>
          <a:lstStyle/>
          <a:p>
            <a:pPr marL="0" marR="0" lvl="0" indent="0" algn="l" rtl="0">
              <a:lnSpc>
                <a:spcPct val="92500"/>
              </a:lnSpc>
              <a:spcBef>
                <a:spcPts val="0"/>
              </a:spcBef>
              <a:spcAft>
                <a:spcPts val="0"/>
              </a:spcAft>
              <a:buNone/>
            </a:pPr>
            <a:r>
              <a:rPr lang="en-US" sz="2400" b="1">
                <a:solidFill>
                  <a:srgbClr val="C0504D"/>
                </a:solidFill>
                <a:latin typeface="Candara"/>
                <a:ea typeface="Candara"/>
                <a:cs typeface="Candara"/>
                <a:sym typeface="Candara"/>
              </a:rPr>
              <a:t>d.</a:t>
            </a:r>
            <a:endParaRPr sz="2400">
              <a:solidFill>
                <a:schemeClr val="dk1"/>
              </a:solidFill>
              <a:latin typeface="Candara"/>
              <a:ea typeface="Candara"/>
              <a:cs typeface="Candara"/>
              <a:sym typeface="Candara"/>
            </a:endParaRPr>
          </a:p>
          <a:p>
            <a:pPr marL="82550" marR="0" lvl="0" indent="0" algn="l" rtl="0">
              <a:lnSpc>
                <a:spcPct val="100000"/>
              </a:lnSpc>
              <a:spcBef>
                <a:spcPts val="650"/>
              </a:spcBef>
              <a:spcAft>
                <a:spcPts val="0"/>
              </a:spcAft>
              <a:buNone/>
            </a:pPr>
            <a:r>
              <a:rPr lang="en-US" sz="2400" b="1">
                <a:solidFill>
                  <a:srgbClr val="C0504D"/>
                </a:solidFill>
                <a:latin typeface="Candara"/>
                <a:ea typeface="Candara"/>
                <a:cs typeface="Candara"/>
                <a:sym typeface="Candara"/>
              </a:rPr>
              <a:t>t</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sp>
        <p:nvSpPr>
          <p:cNvPr id="1446" name="Google Shape;1446;p113"/>
          <p:cNvSpPr txBox="1"/>
          <p:nvPr/>
        </p:nvSpPr>
        <p:spPr>
          <a:xfrm>
            <a:off x="203098" y="696906"/>
            <a:ext cx="8195309" cy="3148965"/>
          </a:xfrm>
          <a:prstGeom prst="rect">
            <a:avLst/>
          </a:prstGeom>
          <a:noFill/>
          <a:ln>
            <a:noFill/>
          </a:ln>
        </p:spPr>
        <p:txBody>
          <a:bodyPr spcFirstLastPara="1" wrap="square" lIns="0" tIns="92075" rIns="0" bIns="0" anchor="t" anchorCtr="0">
            <a:spAutoFit/>
          </a:bodyPr>
          <a:lstStyle/>
          <a:p>
            <a:pPr marL="12700" marR="0" lvl="0" indent="0" algn="l" rtl="0">
              <a:lnSpc>
                <a:spcPct val="100000"/>
              </a:lnSpc>
              <a:spcBef>
                <a:spcPts val="0"/>
              </a:spcBef>
              <a:spcAft>
                <a:spcPts val="0"/>
              </a:spcAft>
              <a:buNone/>
            </a:pPr>
            <a:r>
              <a:rPr lang="en-US" sz="2400" b="1">
                <a:solidFill>
                  <a:srgbClr val="6F2F9F"/>
                </a:solidFill>
                <a:latin typeface="Candara"/>
                <a:ea typeface="Candara"/>
                <a:cs typeface="Candara"/>
                <a:sym typeface="Candara"/>
              </a:rPr>
              <a:t>2- Neck (inferior angle):</a:t>
            </a:r>
            <a:endParaRPr sz="2400">
              <a:solidFill>
                <a:schemeClr val="dk1"/>
              </a:solidFill>
              <a:latin typeface="Candara"/>
              <a:ea typeface="Candara"/>
              <a:cs typeface="Candara"/>
              <a:sym typeface="Candara"/>
            </a:endParaRPr>
          </a:p>
          <a:p>
            <a:pPr marL="155575" marR="0" lvl="0" indent="-152400" algn="l" rtl="0">
              <a:lnSpc>
                <a:spcPct val="100000"/>
              </a:lnSpc>
              <a:spcBef>
                <a:spcPts val="630"/>
              </a:spcBef>
              <a:spcAft>
                <a:spcPts val="0"/>
              </a:spcAft>
              <a:buClr>
                <a:schemeClr val="dk1"/>
              </a:buClr>
              <a:buSzPts val="2400"/>
              <a:buFont typeface="Candara"/>
              <a:buChar char="-"/>
            </a:pPr>
            <a:r>
              <a:rPr lang="en-US" sz="2400" b="1">
                <a:solidFill>
                  <a:schemeClr val="dk1"/>
                </a:solidFill>
                <a:latin typeface="Candara"/>
                <a:ea typeface="Candara"/>
                <a:cs typeface="Candara"/>
                <a:sym typeface="Candara"/>
              </a:rPr>
              <a:t>It lies </a:t>
            </a:r>
            <a:r>
              <a:rPr lang="en-US" sz="2400" b="1">
                <a:solidFill>
                  <a:srgbClr val="FF0000"/>
                </a:solidFill>
                <a:latin typeface="Candara"/>
                <a:ea typeface="Candara"/>
                <a:cs typeface="Candara"/>
                <a:sym typeface="Candara"/>
              </a:rPr>
              <a:t>1.5 inches </a:t>
            </a:r>
            <a:r>
              <a:rPr lang="en-US" sz="2400" b="1">
                <a:solidFill>
                  <a:schemeClr val="dk1"/>
                </a:solidFill>
                <a:latin typeface="Candara"/>
                <a:ea typeface="Candara"/>
                <a:cs typeface="Candara"/>
                <a:sym typeface="Candara"/>
              </a:rPr>
              <a:t>behind the lower part of the symphysis pubis.</a:t>
            </a:r>
            <a:endParaRPr sz="2400">
              <a:solidFill>
                <a:schemeClr val="dk1"/>
              </a:solidFill>
              <a:latin typeface="Candara"/>
              <a:ea typeface="Candara"/>
              <a:cs typeface="Candara"/>
              <a:sym typeface="Candara"/>
            </a:endParaRPr>
          </a:p>
          <a:p>
            <a:pPr marL="12700" marR="2921000" lvl="0" indent="-152400" algn="l" rtl="0">
              <a:lnSpc>
                <a:spcPct val="121700"/>
              </a:lnSpc>
              <a:spcBef>
                <a:spcPts val="25"/>
              </a:spcBef>
              <a:spcAft>
                <a:spcPts val="0"/>
              </a:spcAft>
              <a:buClr>
                <a:schemeClr val="dk1"/>
              </a:buClr>
              <a:buSzPts val="2400"/>
              <a:buFont typeface="Candara"/>
              <a:buChar char="-"/>
            </a:pPr>
            <a:r>
              <a:rPr lang="en-US" sz="2400" b="1">
                <a:solidFill>
                  <a:schemeClr val="dk1"/>
                </a:solidFill>
                <a:latin typeface="Candara"/>
                <a:ea typeface="Candara"/>
                <a:cs typeface="Candara"/>
                <a:sym typeface="Candara"/>
              </a:rPr>
              <a:t>It is pierced by internal urethral orifice.  </a:t>
            </a:r>
            <a:r>
              <a:rPr lang="en-US" sz="2400" b="1">
                <a:solidFill>
                  <a:srgbClr val="0000FF"/>
                </a:solidFill>
                <a:latin typeface="Candara"/>
                <a:ea typeface="Candara"/>
                <a:cs typeface="Candara"/>
                <a:sym typeface="Candara"/>
              </a:rPr>
              <a:t>a- In male:</a:t>
            </a:r>
            <a:endParaRPr sz="2400">
              <a:solidFill>
                <a:schemeClr val="dk1"/>
              </a:solidFill>
              <a:latin typeface="Candara"/>
              <a:ea typeface="Candara"/>
              <a:cs typeface="Candara"/>
              <a:sym typeface="Candara"/>
            </a:endParaRPr>
          </a:p>
          <a:p>
            <a:pPr marL="155575" marR="0" lvl="0" indent="-152400" algn="l" rtl="0">
              <a:lnSpc>
                <a:spcPct val="100000"/>
              </a:lnSpc>
              <a:spcBef>
                <a:spcPts val="625"/>
              </a:spcBef>
              <a:spcAft>
                <a:spcPts val="0"/>
              </a:spcAft>
              <a:buClr>
                <a:schemeClr val="dk1"/>
              </a:buClr>
              <a:buSzPts val="2400"/>
              <a:buFont typeface="Candara"/>
              <a:buChar char="-"/>
            </a:pPr>
            <a:r>
              <a:rPr lang="en-US" sz="2400" b="1">
                <a:solidFill>
                  <a:schemeClr val="dk1"/>
                </a:solidFill>
                <a:latin typeface="Candara"/>
                <a:ea typeface="Candara"/>
                <a:cs typeface="Candara"/>
                <a:sym typeface="Candara"/>
              </a:rPr>
              <a:t>Inferiorly; it rests on </a:t>
            </a:r>
            <a:r>
              <a:rPr lang="en-US" sz="2400" b="1">
                <a:solidFill>
                  <a:srgbClr val="C0504D"/>
                </a:solidFill>
                <a:latin typeface="Candara"/>
                <a:ea typeface="Candara"/>
                <a:cs typeface="Candara"/>
                <a:sym typeface="Candara"/>
              </a:rPr>
              <a:t>the base of the prostate glan</a:t>
            </a:r>
            <a:endParaRPr sz="2400">
              <a:solidFill>
                <a:schemeClr val="dk1"/>
              </a:solidFill>
              <a:latin typeface="Candara"/>
              <a:ea typeface="Candara"/>
              <a:cs typeface="Candara"/>
              <a:sym typeface="Candara"/>
            </a:endParaRPr>
          </a:p>
          <a:p>
            <a:pPr marL="155575" marR="0" lvl="0" indent="-152400" algn="l" rtl="0">
              <a:lnSpc>
                <a:spcPct val="100000"/>
              </a:lnSpc>
              <a:spcBef>
                <a:spcPts val="650"/>
              </a:spcBef>
              <a:spcAft>
                <a:spcPts val="0"/>
              </a:spcAft>
              <a:buClr>
                <a:schemeClr val="dk1"/>
              </a:buClr>
              <a:buSzPts val="2400"/>
              <a:buFont typeface="Candara"/>
              <a:buChar char="-"/>
            </a:pPr>
            <a:r>
              <a:rPr lang="en-US" sz="2400" b="1">
                <a:solidFill>
                  <a:schemeClr val="dk1"/>
                </a:solidFill>
                <a:latin typeface="Candara"/>
                <a:ea typeface="Candara"/>
                <a:cs typeface="Candara"/>
                <a:sym typeface="Candara"/>
              </a:rPr>
              <a:t>Anteriorly; attached to </a:t>
            </a:r>
            <a:r>
              <a:rPr lang="en-US" sz="2400" b="1">
                <a:solidFill>
                  <a:srgbClr val="C0504D"/>
                </a:solidFill>
                <a:latin typeface="Candara"/>
                <a:ea typeface="Candara"/>
                <a:cs typeface="Candara"/>
                <a:sym typeface="Candara"/>
              </a:rPr>
              <a:t>the pubo-prostatic ligamen</a:t>
            </a:r>
            <a:endParaRPr sz="2400">
              <a:solidFill>
                <a:schemeClr val="dk1"/>
              </a:solidFill>
              <a:latin typeface="Candara"/>
              <a:ea typeface="Candara"/>
              <a:cs typeface="Candara"/>
              <a:sym typeface="Candara"/>
            </a:endParaRPr>
          </a:p>
          <a:p>
            <a:pPr marL="155575" marR="0" lvl="0" indent="-152400" algn="l" rtl="0">
              <a:lnSpc>
                <a:spcPct val="100000"/>
              </a:lnSpc>
              <a:spcBef>
                <a:spcPts val="625"/>
              </a:spcBef>
              <a:spcAft>
                <a:spcPts val="0"/>
              </a:spcAft>
              <a:buClr>
                <a:schemeClr val="dk1"/>
              </a:buClr>
              <a:buSzPts val="2400"/>
              <a:buFont typeface="Candara"/>
              <a:buChar char="-"/>
            </a:pPr>
            <a:r>
              <a:rPr lang="en-US" sz="2400" b="1">
                <a:solidFill>
                  <a:schemeClr val="dk1"/>
                </a:solidFill>
                <a:latin typeface="Candara"/>
                <a:ea typeface="Candara"/>
                <a:cs typeface="Candara"/>
                <a:sym typeface="Candara"/>
              </a:rPr>
              <a:t>Posteriorly, related to </a:t>
            </a:r>
            <a:r>
              <a:rPr lang="en-US" sz="2400" b="1">
                <a:solidFill>
                  <a:srgbClr val="C0504D"/>
                </a:solidFill>
                <a:latin typeface="Candara"/>
                <a:ea typeface="Candara"/>
                <a:cs typeface="Candara"/>
                <a:sym typeface="Candara"/>
              </a:rPr>
              <a:t>the ejaculatory duct.</a:t>
            </a:r>
            <a:endParaRPr sz="2400">
              <a:solidFill>
                <a:schemeClr val="dk1"/>
              </a:solidFill>
              <a:latin typeface="Candara"/>
              <a:ea typeface="Candara"/>
              <a:cs typeface="Candara"/>
              <a:sym typeface="Candara"/>
            </a:endParaRPr>
          </a:p>
        </p:txBody>
      </p:sp>
      <p:grpSp>
        <p:nvGrpSpPr>
          <p:cNvPr id="1447" name="Google Shape;1447;p113"/>
          <p:cNvGrpSpPr/>
          <p:nvPr/>
        </p:nvGrpSpPr>
        <p:grpSpPr>
          <a:xfrm>
            <a:off x="6984491" y="1882139"/>
            <a:ext cx="4715510" cy="4377055"/>
            <a:chOff x="6984491" y="1882139"/>
            <a:chExt cx="4715510" cy="4377055"/>
          </a:xfrm>
        </p:grpSpPr>
        <p:pic>
          <p:nvPicPr>
            <p:cNvPr id="1448" name="Google Shape;1448;p113"/>
            <p:cNvPicPr preferRelativeResize="0"/>
            <p:nvPr/>
          </p:nvPicPr>
          <p:blipFill rotWithShape="1">
            <a:blip r:embed="rId3">
              <a:alphaModFix/>
            </a:blip>
            <a:srcRect/>
            <a:stretch/>
          </p:blipFill>
          <p:spPr>
            <a:xfrm>
              <a:off x="7013447" y="1911095"/>
              <a:ext cx="4657344" cy="4319016"/>
            </a:xfrm>
            <a:prstGeom prst="rect">
              <a:avLst/>
            </a:prstGeom>
            <a:noFill/>
            <a:ln>
              <a:noFill/>
            </a:ln>
          </p:spPr>
        </p:pic>
        <p:sp>
          <p:nvSpPr>
            <p:cNvPr id="1449" name="Google Shape;1449;p113"/>
            <p:cNvSpPr/>
            <p:nvPr/>
          </p:nvSpPr>
          <p:spPr>
            <a:xfrm>
              <a:off x="6984491" y="1882139"/>
              <a:ext cx="4715510" cy="4377055"/>
            </a:xfrm>
            <a:custGeom>
              <a:avLst/>
              <a:gdLst/>
              <a:ahLst/>
              <a:cxnLst/>
              <a:rect l="l" t="t" r="r" b="b"/>
              <a:pathLst>
                <a:path w="4715509" h="4377055" extrusionOk="0">
                  <a:moveTo>
                    <a:pt x="0" y="4376928"/>
                  </a:moveTo>
                  <a:lnTo>
                    <a:pt x="4715256" y="4376928"/>
                  </a:lnTo>
                  <a:lnTo>
                    <a:pt x="4715256" y="0"/>
                  </a:lnTo>
                  <a:lnTo>
                    <a:pt x="0" y="0"/>
                  </a:lnTo>
                  <a:lnTo>
                    <a:pt x="0" y="4376928"/>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50" name="Google Shape;1450;p113"/>
          <p:cNvSpPr txBox="1"/>
          <p:nvPr/>
        </p:nvSpPr>
        <p:spPr>
          <a:xfrm>
            <a:off x="669442" y="6428638"/>
            <a:ext cx="160464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451" name="Google Shape;1451;p113"/>
          <p:cNvSpPr txBox="1"/>
          <p:nvPr/>
        </p:nvSpPr>
        <p:spPr>
          <a:xfrm>
            <a:off x="5151501" y="6428638"/>
            <a:ext cx="150876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p:txBody>
      </p:sp>
      <p:sp>
        <p:nvSpPr>
          <p:cNvPr id="1452" name="Google Shape;1452;p113"/>
          <p:cNvSpPr txBox="1"/>
          <p:nvPr/>
        </p:nvSpPr>
        <p:spPr>
          <a:xfrm>
            <a:off x="10888726" y="6428638"/>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112</a:t>
            </a:r>
            <a:endParaRPr sz="1200">
              <a:solidFill>
                <a:schemeClr val="dk1"/>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Shape 1456"/>
        <p:cNvGrpSpPr/>
        <p:nvPr/>
      </p:nvGrpSpPr>
      <p:grpSpPr>
        <a:xfrm>
          <a:off x="0" y="0"/>
          <a:ext cx="0" cy="0"/>
          <a:chOff x="0" y="0"/>
          <a:chExt cx="0" cy="0"/>
        </a:xfrm>
      </p:grpSpPr>
      <p:sp>
        <p:nvSpPr>
          <p:cNvPr id="1457" name="Google Shape;1457;p114"/>
          <p:cNvSpPr txBox="1">
            <a:spLocks noGrp="1"/>
          </p:cNvSpPr>
          <p:nvPr>
            <p:ph type="title"/>
          </p:nvPr>
        </p:nvSpPr>
        <p:spPr>
          <a:xfrm>
            <a:off x="99060" y="96011"/>
            <a:ext cx="2615565" cy="619125"/>
          </a:xfrm>
          <a:prstGeom prst="rect">
            <a:avLst/>
          </a:prstGeom>
          <a:noFill/>
          <a:ln w="39600" cap="flat" cmpd="sng">
            <a:solidFill>
              <a:srgbClr val="00FF00"/>
            </a:solidFill>
            <a:prstDash val="solid"/>
            <a:round/>
            <a:headEnd type="none" w="sm" len="sm"/>
            <a:tailEnd type="none" w="sm" len="sm"/>
          </a:ln>
        </p:spPr>
        <p:txBody>
          <a:bodyPr spcFirstLastPara="1" wrap="square" lIns="0" tIns="78725" rIns="0" bIns="0" anchor="t" anchorCtr="0">
            <a:spAutoFit/>
          </a:bodyPr>
          <a:lstStyle/>
          <a:p>
            <a:pPr marL="10160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458" name="Google Shape;1458;p114"/>
          <p:cNvSpPr txBox="1"/>
          <p:nvPr/>
        </p:nvSpPr>
        <p:spPr>
          <a:xfrm>
            <a:off x="78739" y="659892"/>
            <a:ext cx="7325359" cy="2254885"/>
          </a:xfrm>
          <a:prstGeom prst="rect">
            <a:avLst/>
          </a:prstGeom>
          <a:noFill/>
          <a:ln>
            <a:noFill/>
          </a:ln>
        </p:spPr>
        <p:txBody>
          <a:bodyPr spcFirstLastPara="1" wrap="square" lIns="0" tIns="92075" rIns="0" bIns="0" anchor="t" anchorCtr="0">
            <a:spAutoFit/>
          </a:bodyPr>
          <a:lstStyle/>
          <a:p>
            <a:pPr marL="12700" marR="0" lvl="0" indent="0" algn="l" rtl="0">
              <a:lnSpc>
                <a:spcPct val="100000"/>
              </a:lnSpc>
              <a:spcBef>
                <a:spcPts val="0"/>
              </a:spcBef>
              <a:spcAft>
                <a:spcPts val="0"/>
              </a:spcAft>
              <a:buNone/>
            </a:pPr>
            <a:r>
              <a:rPr lang="en-US" sz="2400" b="1">
                <a:solidFill>
                  <a:srgbClr val="0000FF"/>
                </a:solidFill>
                <a:latin typeface="Candara"/>
                <a:ea typeface="Candara"/>
                <a:cs typeface="Candara"/>
                <a:sym typeface="Candara"/>
              </a:rPr>
              <a:t>b- In female:</a:t>
            </a:r>
            <a:endParaRPr sz="2400">
              <a:solidFill>
                <a:schemeClr val="dk1"/>
              </a:solidFill>
              <a:latin typeface="Candara"/>
              <a:ea typeface="Candara"/>
              <a:cs typeface="Candara"/>
              <a:sym typeface="Candara"/>
            </a:endParaRPr>
          </a:p>
          <a:p>
            <a:pPr marL="356870" marR="0" lvl="0" indent="-344805" algn="l" rtl="0">
              <a:lnSpc>
                <a:spcPct val="100000"/>
              </a:lnSpc>
              <a:spcBef>
                <a:spcPts val="625"/>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Inferiorly; it rests on </a:t>
            </a:r>
            <a:r>
              <a:rPr lang="en-US" sz="2400" b="1">
                <a:solidFill>
                  <a:srgbClr val="C0504D"/>
                </a:solidFill>
                <a:latin typeface="Candara"/>
                <a:ea typeface="Candara"/>
                <a:cs typeface="Candara"/>
                <a:sym typeface="Candara"/>
              </a:rPr>
              <a:t>the pelvic fasica.</a:t>
            </a:r>
            <a:endParaRPr sz="2400">
              <a:solidFill>
                <a:schemeClr val="dk1"/>
              </a:solidFill>
              <a:latin typeface="Candara"/>
              <a:ea typeface="Candara"/>
              <a:cs typeface="Candara"/>
              <a:sym typeface="Candara"/>
            </a:endParaRPr>
          </a:p>
          <a:p>
            <a:pPr marL="356870" marR="0" lvl="0" indent="-344805" algn="l" rtl="0">
              <a:lnSpc>
                <a:spcPct val="100000"/>
              </a:lnSpc>
              <a:spcBef>
                <a:spcPts val="65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Anteriorly, attached to </a:t>
            </a:r>
            <a:r>
              <a:rPr lang="en-US" sz="2400" b="1">
                <a:solidFill>
                  <a:srgbClr val="C0504D"/>
                </a:solidFill>
                <a:latin typeface="Candara"/>
                <a:ea typeface="Candara"/>
                <a:cs typeface="Candara"/>
                <a:sym typeface="Candara"/>
              </a:rPr>
              <a:t>the pubo-vesical ligament.</a:t>
            </a:r>
            <a:endParaRPr sz="2400">
              <a:solidFill>
                <a:schemeClr val="dk1"/>
              </a:solidFill>
              <a:latin typeface="Candara"/>
              <a:ea typeface="Candara"/>
              <a:cs typeface="Candara"/>
              <a:sym typeface="Candara"/>
            </a:endParaRPr>
          </a:p>
          <a:p>
            <a:pPr marL="12700" marR="5080" lvl="0" indent="-152400" algn="l" rtl="0">
              <a:lnSpc>
                <a:spcPct val="1217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Posteriorly, related to </a:t>
            </a:r>
            <a:r>
              <a:rPr lang="en-US" sz="2400" b="1">
                <a:solidFill>
                  <a:srgbClr val="C0504D"/>
                </a:solidFill>
                <a:latin typeface="Candara"/>
                <a:ea typeface="Candara"/>
                <a:cs typeface="Candara"/>
                <a:sym typeface="Candara"/>
              </a:rPr>
              <a:t>the anterior wall of the vagina.  </a:t>
            </a:r>
            <a:r>
              <a:rPr lang="en-US" sz="2400" b="1">
                <a:solidFill>
                  <a:srgbClr val="6F2F9F"/>
                </a:solidFill>
                <a:latin typeface="Candara"/>
                <a:ea typeface="Candara"/>
                <a:cs typeface="Candara"/>
                <a:sym typeface="Candara"/>
              </a:rPr>
              <a:t>3- Postero-superior angles </a:t>
            </a:r>
            <a:r>
              <a:rPr lang="en-US" sz="2400" b="1">
                <a:solidFill>
                  <a:schemeClr val="dk1"/>
                </a:solidFill>
                <a:latin typeface="Candara"/>
                <a:ea typeface="Candara"/>
                <a:cs typeface="Candara"/>
                <a:sym typeface="Candara"/>
              </a:rPr>
              <a:t>receive the ureters.</a:t>
            </a:r>
            <a:endParaRPr sz="2400">
              <a:solidFill>
                <a:schemeClr val="dk1"/>
              </a:solidFill>
              <a:latin typeface="Candara"/>
              <a:ea typeface="Candara"/>
              <a:cs typeface="Candara"/>
              <a:sym typeface="Candara"/>
            </a:endParaRPr>
          </a:p>
        </p:txBody>
      </p:sp>
      <p:grpSp>
        <p:nvGrpSpPr>
          <p:cNvPr id="1459" name="Google Shape;1459;p114"/>
          <p:cNvGrpSpPr/>
          <p:nvPr/>
        </p:nvGrpSpPr>
        <p:grpSpPr>
          <a:xfrm>
            <a:off x="7328915" y="217932"/>
            <a:ext cx="4413885" cy="3679190"/>
            <a:chOff x="7328915" y="217932"/>
            <a:chExt cx="4413885" cy="3679190"/>
          </a:xfrm>
        </p:grpSpPr>
        <p:pic>
          <p:nvPicPr>
            <p:cNvPr id="1460" name="Google Shape;1460;p114"/>
            <p:cNvPicPr preferRelativeResize="0"/>
            <p:nvPr/>
          </p:nvPicPr>
          <p:blipFill rotWithShape="1">
            <a:blip r:embed="rId3">
              <a:alphaModFix/>
            </a:blip>
            <a:srcRect/>
            <a:stretch/>
          </p:blipFill>
          <p:spPr>
            <a:xfrm>
              <a:off x="7357871" y="246888"/>
              <a:ext cx="4355591" cy="3621023"/>
            </a:xfrm>
            <a:prstGeom prst="rect">
              <a:avLst/>
            </a:prstGeom>
            <a:noFill/>
            <a:ln>
              <a:noFill/>
            </a:ln>
          </p:spPr>
        </p:pic>
        <p:sp>
          <p:nvSpPr>
            <p:cNvPr id="1461" name="Google Shape;1461;p114"/>
            <p:cNvSpPr/>
            <p:nvPr/>
          </p:nvSpPr>
          <p:spPr>
            <a:xfrm>
              <a:off x="7328915" y="217932"/>
              <a:ext cx="4413885" cy="3679190"/>
            </a:xfrm>
            <a:custGeom>
              <a:avLst/>
              <a:gdLst/>
              <a:ahLst/>
              <a:cxnLst/>
              <a:rect l="l" t="t" r="r" b="b"/>
              <a:pathLst>
                <a:path w="4413884" h="3679190" extrusionOk="0">
                  <a:moveTo>
                    <a:pt x="0" y="3678936"/>
                  </a:moveTo>
                  <a:lnTo>
                    <a:pt x="4413504" y="3678936"/>
                  </a:lnTo>
                  <a:lnTo>
                    <a:pt x="4413504" y="0"/>
                  </a:lnTo>
                  <a:lnTo>
                    <a:pt x="0" y="0"/>
                  </a:lnTo>
                  <a:lnTo>
                    <a:pt x="0" y="3678936"/>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462" name="Google Shape;1462;p114"/>
          <p:cNvGrpSpPr/>
          <p:nvPr/>
        </p:nvGrpSpPr>
        <p:grpSpPr>
          <a:xfrm>
            <a:off x="129539" y="3015995"/>
            <a:ext cx="5666740" cy="3615054"/>
            <a:chOff x="129539" y="3015995"/>
            <a:chExt cx="5666740" cy="3615054"/>
          </a:xfrm>
        </p:grpSpPr>
        <p:pic>
          <p:nvPicPr>
            <p:cNvPr id="1463" name="Google Shape;1463;p114"/>
            <p:cNvPicPr preferRelativeResize="0"/>
            <p:nvPr/>
          </p:nvPicPr>
          <p:blipFill rotWithShape="1">
            <a:blip r:embed="rId4">
              <a:alphaModFix/>
            </a:blip>
            <a:srcRect/>
            <a:stretch/>
          </p:blipFill>
          <p:spPr>
            <a:xfrm>
              <a:off x="191960" y="3054095"/>
              <a:ext cx="5565648" cy="3538728"/>
            </a:xfrm>
            <a:prstGeom prst="rect">
              <a:avLst/>
            </a:prstGeom>
            <a:noFill/>
            <a:ln>
              <a:noFill/>
            </a:ln>
          </p:spPr>
        </p:pic>
        <p:sp>
          <p:nvSpPr>
            <p:cNvPr id="1464" name="Google Shape;1464;p114"/>
            <p:cNvSpPr/>
            <p:nvPr/>
          </p:nvSpPr>
          <p:spPr>
            <a:xfrm>
              <a:off x="129539" y="3015995"/>
              <a:ext cx="5666740" cy="3615054"/>
            </a:xfrm>
            <a:custGeom>
              <a:avLst/>
              <a:gdLst/>
              <a:ahLst/>
              <a:cxnLst/>
              <a:rect l="l" t="t" r="r" b="b"/>
              <a:pathLst>
                <a:path w="5666740" h="3615054" extrusionOk="0">
                  <a:moveTo>
                    <a:pt x="0" y="3614928"/>
                  </a:moveTo>
                  <a:lnTo>
                    <a:pt x="5666232" y="3614928"/>
                  </a:lnTo>
                  <a:lnTo>
                    <a:pt x="5666232" y="0"/>
                  </a:lnTo>
                  <a:lnTo>
                    <a:pt x="0" y="0"/>
                  </a:lnTo>
                  <a:lnTo>
                    <a:pt x="0" y="3614928"/>
                  </a:lnTo>
                  <a:close/>
                </a:path>
              </a:pathLst>
            </a:custGeom>
            <a:noFill/>
            <a:ln w="762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65" name="Google Shape;1465;p114"/>
          <p:cNvSpPr txBox="1"/>
          <p:nvPr/>
        </p:nvSpPr>
        <p:spPr>
          <a:xfrm>
            <a:off x="7978267" y="6008928"/>
            <a:ext cx="1604645" cy="741045"/>
          </a:xfrm>
          <a:prstGeom prst="rect">
            <a:avLst/>
          </a:prstGeom>
          <a:noFill/>
          <a:ln>
            <a:noFill/>
          </a:ln>
        </p:spPr>
        <p:txBody>
          <a:bodyPr spcFirstLastPara="1" wrap="square" lIns="0" tIns="12700" rIns="0" bIns="0" anchor="t" anchorCtr="0">
            <a:spAutoFit/>
          </a:bodyPr>
          <a:lstStyle/>
          <a:p>
            <a:pPr marL="12700" marR="5080" lvl="0" indent="33655" algn="ctr" rtl="0">
              <a:lnSpc>
                <a:spcPct val="134500"/>
              </a:lnSpc>
              <a:spcBef>
                <a:spcPts val="0"/>
              </a:spcBef>
              <a:spcAft>
                <a:spcPts val="0"/>
              </a:spcAft>
              <a:buNone/>
            </a:pPr>
            <a:r>
              <a:rPr lang="en-US" sz="1200" b="1">
                <a:solidFill>
                  <a:schemeClr val="dk1"/>
                </a:solidFill>
                <a:latin typeface="Calibri"/>
                <a:ea typeface="Calibri"/>
                <a:cs typeface="Calibri"/>
                <a:sym typeface="Calibri"/>
              </a:rPr>
              <a:t>Dr. Aiman Al- Maathidy  Wednesday 11 May 2022</a:t>
            </a:r>
            <a:endParaRPr sz="1200">
              <a:solidFill>
                <a:schemeClr val="dk1"/>
              </a:solidFill>
              <a:latin typeface="Calibri"/>
              <a:ea typeface="Calibri"/>
              <a:cs typeface="Calibri"/>
              <a:sym typeface="Calibri"/>
            </a:endParaRPr>
          </a:p>
          <a:p>
            <a:pPr marL="0" marR="1270" lvl="0" indent="0" algn="ctr" rtl="0">
              <a:lnSpc>
                <a:spcPct val="100000"/>
              </a:lnSpc>
              <a:spcBef>
                <a:spcPts val="320"/>
              </a:spcBef>
              <a:spcAft>
                <a:spcPts val="0"/>
              </a:spcAft>
              <a:buNone/>
            </a:pPr>
            <a:r>
              <a:rPr lang="en-US" sz="1200" b="1">
                <a:solidFill>
                  <a:schemeClr val="dk1"/>
                </a:solidFill>
                <a:latin typeface="Calibri"/>
                <a:ea typeface="Calibri"/>
                <a:cs typeface="Calibri"/>
                <a:sym typeface="Calibri"/>
              </a:rPr>
              <a:t>113</a:t>
            </a:r>
            <a:endParaRPr sz="1200">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Shape 1469"/>
        <p:cNvGrpSpPr/>
        <p:nvPr/>
      </p:nvGrpSpPr>
      <p:grpSpPr>
        <a:xfrm>
          <a:off x="0" y="0"/>
          <a:ext cx="0" cy="0"/>
          <a:chOff x="0" y="0"/>
          <a:chExt cx="0" cy="0"/>
        </a:xfrm>
      </p:grpSpPr>
      <p:sp>
        <p:nvSpPr>
          <p:cNvPr id="1470" name="Google Shape;1470;p115"/>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471" name="Google Shape;1471;p115"/>
          <p:cNvSpPr txBox="1"/>
          <p:nvPr/>
        </p:nvSpPr>
        <p:spPr>
          <a:xfrm>
            <a:off x="112572" y="674063"/>
            <a:ext cx="11739245" cy="2354580"/>
          </a:xfrm>
          <a:prstGeom prst="rect">
            <a:avLst/>
          </a:prstGeom>
          <a:noFill/>
          <a:ln>
            <a:noFill/>
          </a:ln>
        </p:spPr>
        <p:txBody>
          <a:bodyPr spcFirstLastPara="1" wrap="square" lIns="0" tIns="119375" rIns="0" bIns="0" anchor="t" anchorCtr="0">
            <a:spAutoFit/>
          </a:bodyPr>
          <a:lstStyle/>
          <a:p>
            <a:pPr marL="12700" marR="0" lvl="0" indent="0" algn="l" rtl="0">
              <a:lnSpc>
                <a:spcPct val="100000"/>
              </a:lnSpc>
              <a:spcBef>
                <a:spcPts val="0"/>
              </a:spcBef>
              <a:spcAft>
                <a:spcPts val="0"/>
              </a:spcAft>
              <a:buNone/>
            </a:pPr>
            <a:r>
              <a:rPr lang="en-US" sz="2400" b="1">
                <a:solidFill>
                  <a:srgbClr val="C00000"/>
                </a:solidFill>
                <a:latin typeface="Candara"/>
                <a:ea typeface="Candara"/>
                <a:cs typeface="Candara"/>
                <a:sym typeface="Candara"/>
              </a:rPr>
              <a:t>** </a:t>
            </a:r>
            <a:r>
              <a:rPr lang="en-US" sz="2800" b="1">
                <a:solidFill>
                  <a:srgbClr val="C00000"/>
                </a:solidFill>
                <a:latin typeface="Candara"/>
                <a:ea typeface="Candara"/>
                <a:cs typeface="Candara"/>
                <a:sym typeface="Candara"/>
              </a:rPr>
              <a:t>Interior (mucosa) of the bladder:</a:t>
            </a:r>
            <a:endParaRPr sz="2800">
              <a:solidFill>
                <a:schemeClr val="dk1"/>
              </a:solidFill>
              <a:latin typeface="Candara"/>
              <a:ea typeface="Candara"/>
              <a:cs typeface="Candara"/>
              <a:sym typeface="Candara"/>
            </a:endParaRPr>
          </a:p>
          <a:p>
            <a:pPr marL="356870" marR="0" lvl="0" indent="-344805" algn="l" rtl="0">
              <a:lnSpc>
                <a:spcPct val="100000"/>
              </a:lnSpc>
              <a:spcBef>
                <a:spcPts val="715"/>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It is lined by </a:t>
            </a:r>
            <a:r>
              <a:rPr lang="en-US" sz="2400" b="1">
                <a:solidFill>
                  <a:srgbClr val="0000FF"/>
                </a:solidFill>
                <a:latin typeface="Candara"/>
                <a:ea typeface="Candara"/>
                <a:cs typeface="Candara"/>
                <a:sym typeface="Candara"/>
              </a:rPr>
              <a:t>transitional epithelium </a:t>
            </a:r>
            <a:r>
              <a:rPr lang="en-US" sz="2400" b="1">
                <a:solidFill>
                  <a:schemeClr val="dk1"/>
                </a:solidFill>
                <a:latin typeface="Candara"/>
                <a:ea typeface="Candara"/>
                <a:cs typeface="Candara"/>
                <a:sym typeface="Candara"/>
              </a:rPr>
              <a:t>and </a:t>
            </a:r>
            <a:r>
              <a:rPr lang="en-US" sz="2400" b="1">
                <a:solidFill>
                  <a:srgbClr val="0000FF"/>
                </a:solidFill>
                <a:latin typeface="Candara"/>
                <a:ea typeface="Candara"/>
                <a:cs typeface="Candara"/>
                <a:sym typeface="Candara"/>
              </a:rPr>
              <a:t>shows folds </a:t>
            </a:r>
            <a:r>
              <a:rPr lang="en-US" sz="2400" b="1">
                <a:solidFill>
                  <a:schemeClr val="dk1"/>
                </a:solidFill>
                <a:latin typeface="Candara"/>
                <a:ea typeface="Candara"/>
                <a:cs typeface="Candara"/>
                <a:sym typeface="Candara"/>
              </a:rPr>
              <a:t>except the trigone.</a:t>
            </a:r>
            <a:endParaRPr sz="2400">
              <a:solidFill>
                <a:schemeClr val="dk1"/>
              </a:solidFill>
              <a:latin typeface="Candara"/>
              <a:ea typeface="Candara"/>
              <a:cs typeface="Candara"/>
              <a:sym typeface="Candara"/>
            </a:endParaRPr>
          </a:p>
          <a:p>
            <a:pPr marL="356870" marR="0" lvl="0" indent="-344805" algn="l" rtl="0">
              <a:lnSpc>
                <a:spcPct val="100000"/>
              </a:lnSpc>
              <a:spcBef>
                <a:spcPts val="625"/>
              </a:spcBef>
              <a:spcAft>
                <a:spcPts val="0"/>
              </a:spcAft>
              <a:buClr>
                <a:srgbClr val="FF0000"/>
              </a:buClr>
              <a:buSzPts val="2400"/>
              <a:buFont typeface="Noto Sans Symbols"/>
              <a:buChar char="❖"/>
            </a:pPr>
            <a:r>
              <a:rPr lang="en-US" sz="2400" b="1">
                <a:solidFill>
                  <a:srgbClr val="FF0000"/>
                </a:solidFill>
                <a:latin typeface="Candara"/>
                <a:ea typeface="Candara"/>
                <a:cs typeface="Candara"/>
                <a:sym typeface="Candara"/>
              </a:rPr>
              <a:t>Trigone </a:t>
            </a:r>
            <a:r>
              <a:rPr lang="en-US" sz="2400" b="1">
                <a:solidFill>
                  <a:schemeClr val="dk1"/>
                </a:solidFill>
                <a:latin typeface="Candara"/>
                <a:ea typeface="Candara"/>
                <a:cs typeface="Candara"/>
                <a:sym typeface="Candara"/>
              </a:rPr>
              <a:t>(mesodermal in origin)</a:t>
            </a:r>
            <a:endParaRPr sz="2400">
              <a:solidFill>
                <a:schemeClr val="dk1"/>
              </a:solidFill>
              <a:latin typeface="Candara"/>
              <a:ea typeface="Candara"/>
              <a:cs typeface="Candara"/>
              <a:sym typeface="Candara"/>
            </a:endParaRPr>
          </a:p>
          <a:p>
            <a:pPr marL="622300" marR="0" lvl="1" indent="-344805" algn="l" rtl="0">
              <a:lnSpc>
                <a:spcPct val="100000"/>
              </a:lnSpc>
              <a:spcBef>
                <a:spcPts val="625"/>
              </a:spcBef>
              <a:spcAft>
                <a:spcPts val="0"/>
              </a:spcAft>
              <a:buClr>
                <a:schemeClr val="dk1"/>
              </a:buClr>
              <a:buSzPts val="2400"/>
              <a:buFont typeface="Noto Sans Symbols"/>
              <a:buChar char="❖"/>
            </a:pPr>
            <a:r>
              <a:rPr lang="en-US" sz="2400" b="1" i="0" u="none" strike="noStrike" cap="none">
                <a:solidFill>
                  <a:schemeClr val="dk1"/>
                </a:solidFill>
                <a:latin typeface="Candara"/>
                <a:ea typeface="Candara"/>
                <a:cs typeface="Candara"/>
                <a:sym typeface="Candara"/>
              </a:rPr>
              <a:t>This is a </a:t>
            </a:r>
            <a:r>
              <a:rPr lang="en-US" sz="2400" b="1" i="0" u="none" strike="noStrike" cap="none">
                <a:solidFill>
                  <a:srgbClr val="6F2F9F"/>
                </a:solidFill>
                <a:latin typeface="Candara"/>
                <a:ea typeface="Candara"/>
                <a:cs typeface="Candara"/>
                <a:sym typeface="Candara"/>
              </a:rPr>
              <a:t>triangular area </a:t>
            </a:r>
            <a:r>
              <a:rPr lang="en-US" sz="2400" b="1" i="0" u="none" strike="noStrike" cap="none">
                <a:solidFill>
                  <a:schemeClr val="dk1"/>
                </a:solidFill>
                <a:latin typeface="Candara"/>
                <a:ea typeface="Candara"/>
                <a:cs typeface="Candara"/>
                <a:sym typeface="Candara"/>
              </a:rPr>
              <a:t>on the posterior wall of the bladder wall.</a:t>
            </a:r>
            <a:endParaRPr sz="2400" b="0" i="0" u="none" strike="noStrike" cap="none">
              <a:solidFill>
                <a:schemeClr val="dk1"/>
              </a:solidFill>
              <a:latin typeface="Candara"/>
              <a:ea typeface="Candara"/>
              <a:cs typeface="Candara"/>
              <a:sym typeface="Candara"/>
            </a:endParaRPr>
          </a:p>
          <a:p>
            <a:pPr marL="622300" marR="0" lvl="1" indent="-344805" algn="l" rtl="0">
              <a:lnSpc>
                <a:spcPct val="100000"/>
              </a:lnSpc>
              <a:spcBef>
                <a:spcPts val="650"/>
              </a:spcBef>
              <a:spcAft>
                <a:spcPts val="0"/>
              </a:spcAft>
              <a:buClr>
                <a:schemeClr val="dk1"/>
              </a:buClr>
              <a:buSzPts val="2400"/>
              <a:buFont typeface="Noto Sans Symbols"/>
              <a:buChar char="❖"/>
            </a:pPr>
            <a:r>
              <a:rPr lang="en-US" sz="2400" b="1" i="0" u="none" strike="noStrike" cap="none">
                <a:solidFill>
                  <a:schemeClr val="dk1"/>
                </a:solidFill>
                <a:latin typeface="Candara"/>
                <a:ea typeface="Candara"/>
                <a:cs typeface="Candara"/>
                <a:sym typeface="Candara"/>
              </a:rPr>
              <a:t>It is bound by </a:t>
            </a:r>
            <a:r>
              <a:rPr lang="en-US" sz="2400" b="1" i="0" u="none" strike="noStrike" cap="none">
                <a:solidFill>
                  <a:srgbClr val="FF0000"/>
                </a:solidFill>
                <a:latin typeface="Candara"/>
                <a:ea typeface="Candara"/>
                <a:cs typeface="Candara"/>
                <a:sym typeface="Candara"/>
              </a:rPr>
              <a:t>3 lines </a:t>
            </a:r>
            <a:r>
              <a:rPr lang="en-US" sz="2400" b="1" i="0" u="none" strike="noStrike" cap="none">
                <a:solidFill>
                  <a:schemeClr val="dk1"/>
                </a:solidFill>
                <a:latin typeface="Candara"/>
                <a:ea typeface="Candara"/>
                <a:cs typeface="Candara"/>
                <a:sym typeface="Candara"/>
              </a:rPr>
              <a:t>connecting the </a:t>
            </a:r>
            <a:r>
              <a:rPr lang="en-US" sz="2400" b="1" i="0" u="none" strike="noStrike" cap="none">
                <a:solidFill>
                  <a:srgbClr val="FF0000"/>
                </a:solidFill>
                <a:latin typeface="Candara"/>
                <a:ea typeface="Candara"/>
                <a:cs typeface="Candara"/>
                <a:sym typeface="Candara"/>
              </a:rPr>
              <a:t>2 ureteric orifices </a:t>
            </a:r>
            <a:r>
              <a:rPr lang="en-US" sz="2400" b="1" i="0" u="none" strike="noStrike" cap="none">
                <a:solidFill>
                  <a:schemeClr val="dk1"/>
                </a:solidFill>
                <a:latin typeface="Candara"/>
                <a:ea typeface="Candara"/>
                <a:cs typeface="Candara"/>
                <a:sym typeface="Candara"/>
              </a:rPr>
              <a:t>and the </a:t>
            </a:r>
            <a:r>
              <a:rPr lang="en-US" sz="2400" b="1" i="0" u="none" strike="noStrike" cap="none">
                <a:solidFill>
                  <a:srgbClr val="FF0000"/>
                </a:solidFill>
                <a:latin typeface="Candara"/>
                <a:ea typeface="Candara"/>
                <a:cs typeface="Candara"/>
                <a:sym typeface="Candara"/>
              </a:rPr>
              <a:t>internal urethral orific</a:t>
            </a:r>
            <a:endParaRPr sz="2400" b="0" i="0" u="none" strike="noStrike" cap="none">
              <a:solidFill>
                <a:schemeClr val="dk1"/>
              </a:solidFill>
              <a:latin typeface="Candara"/>
              <a:ea typeface="Candara"/>
              <a:cs typeface="Candara"/>
              <a:sym typeface="Candara"/>
            </a:endParaRPr>
          </a:p>
        </p:txBody>
      </p:sp>
      <p:grpSp>
        <p:nvGrpSpPr>
          <p:cNvPr id="1472" name="Google Shape;1472;p115"/>
          <p:cNvGrpSpPr/>
          <p:nvPr/>
        </p:nvGrpSpPr>
        <p:grpSpPr>
          <a:xfrm>
            <a:off x="7505700" y="3037332"/>
            <a:ext cx="3938270" cy="3657600"/>
            <a:chOff x="7505700" y="3037332"/>
            <a:chExt cx="3938270" cy="3657600"/>
          </a:xfrm>
        </p:grpSpPr>
        <p:pic>
          <p:nvPicPr>
            <p:cNvPr id="1473" name="Google Shape;1473;p115"/>
            <p:cNvPicPr preferRelativeResize="0"/>
            <p:nvPr/>
          </p:nvPicPr>
          <p:blipFill rotWithShape="1">
            <a:blip r:embed="rId3">
              <a:alphaModFix/>
            </a:blip>
            <a:srcRect/>
            <a:stretch/>
          </p:blipFill>
          <p:spPr>
            <a:xfrm>
              <a:off x="7543800" y="3156827"/>
              <a:ext cx="3792854" cy="3500004"/>
            </a:xfrm>
            <a:prstGeom prst="rect">
              <a:avLst/>
            </a:prstGeom>
            <a:noFill/>
            <a:ln>
              <a:noFill/>
            </a:ln>
          </p:spPr>
        </p:pic>
        <p:sp>
          <p:nvSpPr>
            <p:cNvPr id="1474" name="Google Shape;1474;p115"/>
            <p:cNvSpPr/>
            <p:nvPr/>
          </p:nvSpPr>
          <p:spPr>
            <a:xfrm>
              <a:off x="7505700" y="3037332"/>
              <a:ext cx="3938270" cy="3657600"/>
            </a:xfrm>
            <a:custGeom>
              <a:avLst/>
              <a:gdLst/>
              <a:ahLst/>
              <a:cxnLst/>
              <a:rect l="l" t="t" r="r" b="b"/>
              <a:pathLst>
                <a:path w="3938270" h="3657600" extrusionOk="0">
                  <a:moveTo>
                    <a:pt x="0" y="3657600"/>
                  </a:moveTo>
                  <a:lnTo>
                    <a:pt x="3938015" y="3657600"/>
                  </a:lnTo>
                  <a:lnTo>
                    <a:pt x="3938015" y="0"/>
                  </a:lnTo>
                  <a:lnTo>
                    <a:pt x="0" y="0"/>
                  </a:lnTo>
                  <a:lnTo>
                    <a:pt x="0" y="3657600"/>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475" name="Google Shape;1475;p115"/>
          <p:cNvGrpSpPr/>
          <p:nvPr/>
        </p:nvGrpSpPr>
        <p:grpSpPr>
          <a:xfrm>
            <a:off x="2921507" y="3064764"/>
            <a:ext cx="4380230" cy="3630295"/>
            <a:chOff x="2921507" y="3064764"/>
            <a:chExt cx="4380230" cy="3630295"/>
          </a:xfrm>
        </p:grpSpPr>
        <p:pic>
          <p:nvPicPr>
            <p:cNvPr id="1476" name="Google Shape;1476;p115"/>
            <p:cNvPicPr preferRelativeResize="0"/>
            <p:nvPr/>
          </p:nvPicPr>
          <p:blipFill rotWithShape="1">
            <a:blip r:embed="rId4">
              <a:alphaModFix/>
            </a:blip>
            <a:srcRect/>
            <a:stretch/>
          </p:blipFill>
          <p:spPr>
            <a:xfrm>
              <a:off x="3110240" y="3102864"/>
              <a:ext cx="4153143" cy="3553967"/>
            </a:xfrm>
            <a:prstGeom prst="rect">
              <a:avLst/>
            </a:prstGeom>
            <a:noFill/>
            <a:ln>
              <a:noFill/>
            </a:ln>
          </p:spPr>
        </p:pic>
        <p:sp>
          <p:nvSpPr>
            <p:cNvPr id="1477" name="Google Shape;1477;p115"/>
            <p:cNvSpPr/>
            <p:nvPr/>
          </p:nvSpPr>
          <p:spPr>
            <a:xfrm>
              <a:off x="2921507" y="3064764"/>
              <a:ext cx="4380230" cy="3630295"/>
            </a:xfrm>
            <a:custGeom>
              <a:avLst/>
              <a:gdLst/>
              <a:ahLst/>
              <a:cxnLst/>
              <a:rect l="l" t="t" r="r" b="b"/>
              <a:pathLst>
                <a:path w="4380230" h="3630295" extrusionOk="0">
                  <a:moveTo>
                    <a:pt x="0" y="3630167"/>
                  </a:moveTo>
                  <a:lnTo>
                    <a:pt x="4379976" y="3630167"/>
                  </a:lnTo>
                  <a:lnTo>
                    <a:pt x="4379976" y="0"/>
                  </a:lnTo>
                  <a:lnTo>
                    <a:pt x="0" y="0"/>
                  </a:lnTo>
                  <a:lnTo>
                    <a:pt x="0" y="3630167"/>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78" name="Google Shape;1478;p115"/>
          <p:cNvSpPr txBox="1"/>
          <p:nvPr/>
        </p:nvSpPr>
        <p:spPr>
          <a:xfrm>
            <a:off x="7211314" y="167386"/>
            <a:ext cx="1604645" cy="458470"/>
          </a:xfrm>
          <a:prstGeom prst="rect">
            <a:avLst/>
          </a:prstGeom>
          <a:noFill/>
          <a:ln>
            <a:noFill/>
          </a:ln>
        </p:spPr>
        <p:txBody>
          <a:bodyPr spcFirstLastPara="1" wrap="square" lIns="0" tIns="12700" rIns="0" bIns="0" anchor="t" anchorCtr="0">
            <a:spAutoFit/>
          </a:bodyPr>
          <a:lstStyle/>
          <a:p>
            <a:pPr marL="12700" marR="5080" lvl="0" indent="55880" algn="l" rtl="0">
              <a:lnSpc>
                <a:spcPct val="118300"/>
              </a:lnSpc>
              <a:spcBef>
                <a:spcPts val="0"/>
              </a:spcBef>
              <a:spcAft>
                <a:spcPts val="0"/>
              </a:spcAft>
              <a:buNone/>
            </a:pPr>
            <a:r>
              <a:rPr lang="en-US" sz="1200" b="1">
                <a:solidFill>
                  <a:schemeClr val="dk1"/>
                </a:solidFill>
                <a:latin typeface="Calibri"/>
                <a:ea typeface="Calibri"/>
                <a:cs typeface="Calibri"/>
                <a:sym typeface="Calibri"/>
              </a:rPr>
              <a:t>Dr. Aiman Al- Maathidy  Wednesday 11 May 2022</a:t>
            </a:r>
            <a:endParaRPr sz="1200">
              <a:solidFill>
                <a:schemeClr val="dk1"/>
              </a:solidFill>
              <a:latin typeface="Calibri"/>
              <a:ea typeface="Calibri"/>
              <a:cs typeface="Calibri"/>
              <a:sym typeface="Calibri"/>
            </a:endParaRPr>
          </a:p>
        </p:txBody>
      </p:sp>
      <p:sp>
        <p:nvSpPr>
          <p:cNvPr id="1479" name="Google Shape;1479;p115"/>
          <p:cNvSpPr txBox="1"/>
          <p:nvPr/>
        </p:nvSpPr>
        <p:spPr>
          <a:xfrm>
            <a:off x="10594340" y="200914"/>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114</a:t>
            </a:r>
            <a:endParaRPr sz="1200">
              <a:solidFill>
                <a:schemeClr val="dk1"/>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Shape 1483"/>
        <p:cNvGrpSpPr/>
        <p:nvPr/>
      </p:nvGrpSpPr>
      <p:grpSpPr>
        <a:xfrm>
          <a:off x="0" y="0"/>
          <a:ext cx="0" cy="0"/>
          <a:chOff x="0" y="0"/>
          <a:chExt cx="0" cy="0"/>
        </a:xfrm>
      </p:grpSpPr>
      <p:sp>
        <p:nvSpPr>
          <p:cNvPr id="1484" name="Google Shape;1484;p116"/>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485" name="Google Shape;1485;p116"/>
          <p:cNvSpPr txBox="1"/>
          <p:nvPr/>
        </p:nvSpPr>
        <p:spPr>
          <a:xfrm>
            <a:off x="203098" y="696906"/>
            <a:ext cx="11202035" cy="1809750"/>
          </a:xfrm>
          <a:prstGeom prst="rect">
            <a:avLst/>
          </a:prstGeom>
          <a:noFill/>
          <a:ln>
            <a:noFill/>
          </a:ln>
        </p:spPr>
        <p:txBody>
          <a:bodyPr spcFirstLastPara="1" wrap="square" lIns="0" tIns="92075" rIns="0" bIns="0" anchor="t" anchorCtr="0">
            <a:spAutoFit/>
          </a:bodyPr>
          <a:lstStyle/>
          <a:p>
            <a:pPr marL="356870" marR="0" lvl="0" indent="-344805" algn="l" rtl="0">
              <a:lnSpc>
                <a:spcPct val="100000"/>
              </a:lnSpc>
              <a:spcBef>
                <a:spcPts val="0"/>
              </a:spcBef>
              <a:spcAft>
                <a:spcPts val="0"/>
              </a:spcAft>
              <a:buClr>
                <a:srgbClr val="0000FF"/>
              </a:buClr>
              <a:buSzPts val="2400"/>
              <a:buFont typeface="Noto Sans Symbols"/>
              <a:buChar char="❖"/>
            </a:pPr>
            <a:r>
              <a:rPr lang="en-US" sz="2400" b="1">
                <a:solidFill>
                  <a:srgbClr val="0000FF"/>
                </a:solidFill>
                <a:latin typeface="Candara"/>
                <a:ea typeface="Candara"/>
                <a:cs typeface="Candara"/>
                <a:sym typeface="Candara"/>
              </a:rPr>
              <a:t>lnterureteric ridge </a:t>
            </a:r>
            <a:r>
              <a:rPr lang="en-US" sz="2400" b="1">
                <a:solidFill>
                  <a:schemeClr val="dk1"/>
                </a:solidFill>
                <a:latin typeface="Candara"/>
                <a:ea typeface="Candara"/>
                <a:cs typeface="Candara"/>
                <a:sym typeface="Candara"/>
              </a:rPr>
              <a:t>between the </a:t>
            </a:r>
            <a:r>
              <a:rPr lang="en-US" sz="2400" b="1">
                <a:solidFill>
                  <a:srgbClr val="FF0000"/>
                </a:solidFill>
                <a:latin typeface="Candara"/>
                <a:ea typeface="Candara"/>
                <a:cs typeface="Candara"/>
                <a:sym typeface="Candara"/>
              </a:rPr>
              <a:t>2 ureteric orifices</a:t>
            </a:r>
            <a:r>
              <a:rPr lang="en-US" sz="2400" b="1">
                <a:solidFill>
                  <a:schemeClr val="dk1"/>
                </a:solidFill>
                <a:latin typeface="Candara"/>
                <a:ea typeface="Candara"/>
                <a:cs typeface="Candara"/>
                <a:sym typeface="Candara"/>
              </a:rPr>
              <a:t>, forms the base of the trigone.</a:t>
            </a:r>
            <a:endParaRPr sz="2400">
              <a:solidFill>
                <a:schemeClr val="dk1"/>
              </a:solidFill>
              <a:latin typeface="Candara"/>
              <a:ea typeface="Candara"/>
              <a:cs typeface="Candara"/>
              <a:sym typeface="Candara"/>
            </a:endParaRPr>
          </a:p>
          <a:p>
            <a:pPr marL="356870" marR="0" lvl="0" indent="-344805" algn="l" rtl="0">
              <a:lnSpc>
                <a:spcPct val="100000"/>
              </a:lnSpc>
              <a:spcBef>
                <a:spcPts val="630"/>
              </a:spcBef>
              <a:spcAft>
                <a:spcPts val="0"/>
              </a:spcAft>
              <a:buClr>
                <a:srgbClr val="0000FF"/>
              </a:buClr>
              <a:buSzPts val="2400"/>
              <a:buFont typeface="Noto Sans Symbols"/>
              <a:buChar char="❖"/>
            </a:pPr>
            <a:r>
              <a:rPr lang="en-US" sz="2400" b="1">
                <a:solidFill>
                  <a:srgbClr val="0000FF"/>
                </a:solidFill>
                <a:latin typeface="Candara"/>
                <a:ea typeface="Candara"/>
                <a:cs typeface="Candara"/>
                <a:sym typeface="Candara"/>
              </a:rPr>
              <a:t>Internal urethral meatus </a:t>
            </a:r>
            <a:r>
              <a:rPr lang="en-US" sz="2400" b="1">
                <a:solidFill>
                  <a:schemeClr val="dk1"/>
                </a:solidFill>
                <a:latin typeface="Candara"/>
                <a:ea typeface="Candara"/>
                <a:cs typeface="Candara"/>
                <a:sym typeface="Candara"/>
              </a:rPr>
              <a:t>is situated </a:t>
            </a:r>
            <a:r>
              <a:rPr lang="en-US" sz="2400" b="1">
                <a:solidFill>
                  <a:srgbClr val="6F2F9F"/>
                </a:solidFill>
                <a:latin typeface="Candara"/>
                <a:ea typeface="Candara"/>
                <a:cs typeface="Candara"/>
                <a:sym typeface="Candara"/>
              </a:rPr>
              <a:t>at the apex </a:t>
            </a:r>
            <a:r>
              <a:rPr lang="en-US" sz="2400" b="1">
                <a:solidFill>
                  <a:schemeClr val="dk1"/>
                </a:solidFill>
                <a:latin typeface="Candara"/>
                <a:ea typeface="Candara"/>
                <a:cs typeface="Candara"/>
                <a:sym typeface="Candara"/>
              </a:rPr>
              <a:t>of the trigone.</a:t>
            </a:r>
            <a:endParaRPr sz="2400">
              <a:solidFill>
                <a:schemeClr val="dk1"/>
              </a:solidFill>
              <a:latin typeface="Candara"/>
              <a:ea typeface="Candara"/>
              <a:cs typeface="Candara"/>
              <a:sym typeface="Candara"/>
            </a:endParaRPr>
          </a:p>
          <a:p>
            <a:pPr marL="356870" marR="5080" lvl="0" indent="-344805" algn="l" rtl="0">
              <a:lnSpc>
                <a:spcPct val="121700"/>
              </a:lnSpc>
              <a:spcBef>
                <a:spcPts val="25"/>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In	male,	</a:t>
            </a:r>
            <a:r>
              <a:rPr lang="en-US" sz="2400" b="1">
                <a:solidFill>
                  <a:srgbClr val="FF0000"/>
                </a:solidFill>
                <a:latin typeface="Candara"/>
                <a:ea typeface="Candara"/>
                <a:cs typeface="Candara"/>
                <a:sym typeface="Candara"/>
              </a:rPr>
              <a:t>Uvula	</a:t>
            </a:r>
            <a:r>
              <a:rPr lang="en-US" sz="2400" b="1">
                <a:solidFill>
                  <a:schemeClr val="dk1"/>
                </a:solidFill>
                <a:latin typeface="Candara"/>
                <a:ea typeface="Candara"/>
                <a:cs typeface="Candara"/>
                <a:sym typeface="Candara"/>
              </a:rPr>
              <a:t>of	the	bladder	is	a	slight	elevation	behind	the	internal	urethral  meatus. It is produced by the median lobe of the prostate.</a:t>
            </a:r>
            <a:endParaRPr sz="2400">
              <a:solidFill>
                <a:schemeClr val="dk1"/>
              </a:solidFill>
              <a:latin typeface="Candara"/>
              <a:ea typeface="Candara"/>
              <a:cs typeface="Candara"/>
              <a:sym typeface="Candara"/>
            </a:endParaRPr>
          </a:p>
        </p:txBody>
      </p:sp>
      <p:grpSp>
        <p:nvGrpSpPr>
          <p:cNvPr id="1486" name="Google Shape;1486;p116"/>
          <p:cNvGrpSpPr/>
          <p:nvPr/>
        </p:nvGrpSpPr>
        <p:grpSpPr>
          <a:xfrm>
            <a:off x="6792467" y="2500883"/>
            <a:ext cx="4840605" cy="3499485"/>
            <a:chOff x="6792467" y="2500883"/>
            <a:chExt cx="4840605" cy="3499485"/>
          </a:xfrm>
        </p:grpSpPr>
        <p:pic>
          <p:nvPicPr>
            <p:cNvPr id="1487" name="Google Shape;1487;p116"/>
            <p:cNvPicPr preferRelativeResize="0"/>
            <p:nvPr/>
          </p:nvPicPr>
          <p:blipFill rotWithShape="1">
            <a:blip r:embed="rId3">
              <a:alphaModFix/>
            </a:blip>
            <a:srcRect/>
            <a:stretch/>
          </p:blipFill>
          <p:spPr>
            <a:xfrm>
              <a:off x="6821423" y="2529839"/>
              <a:ext cx="4782312" cy="3441191"/>
            </a:xfrm>
            <a:prstGeom prst="rect">
              <a:avLst/>
            </a:prstGeom>
            <a:noFill/>
            <a:ln>
              <a:noFill/>
            </a:ln>
          </p:spPr>
        </p:pic>
        <p:sp>
          <p:nvSpPr>
            <p:cNvPr id="1488" name="Google Shape;1488;p116"/>
            <p:cNvSpPr/>
            <p:nvPr/>
          </p:nvSpPr>
          <p:spPr>
            <a:xfrm>
              <a:off x="6792467" y="2500883"/>
              <a:ext cx="4840605" cy="3499485"/>
            </a:xfrm>
            <a:custGeom>
              <a:avLst/>
              <a:gdLst/>
              <a:ahLst/>
              <a:cxnLst/>
              <a:rect l="l" t="t" r="r" b="b"/>
              <a:pathLst>
                <a:path w="4840605" h="3499485" extrusionOk="0">
                  <a:moveTo>
                    <a:pt x="0" y="3499104"/>
                  </a:moveTo>
                  <a:lnTo>
                    <a:pt x="4840224" y="3499104"/>
                  </a:lnTo>
                  <a:lnTo>
                    <a:pt x="4840224" y="0"/>
                  </a:lnTo>
                  <a:lnTo>
                    <a:pt x="0" y="0"/>
                  </a:lnTo>
                  <a:lnTo>
                    <a:pt x="0" y="3499104"/>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89" name="Google Shape;1489;p116"/>
          <p:cNvSpPr txBox="1"/>
          <p:nvPr/>
        </p:nvSpPr>
        <p:spPr>
          <a:xfrm>
            <a:off x="403047" y="5990675"/>
            <a:ext cx="8536940" cy="826135"/>
          </a:xfrm>
          <a:prstGeom prst="rect">
            <a:avLst/>
          </a:prstGeom>
          <a:noFill/>
          <a:ln>
            <a:noFill/>
          </a:ln>
        </p:spPr>
        <p:txBody>
          <a:bodyPr spcFirstLastPara="1" wrap="square" lIns="0" tIns="12050" rIns="0" bIns="0" anchor="t" anchorCtr="0">
            <a:spAutoFit/>
          </a:bodyPr>
          <a:lstStyle/>
          <a:p>
            <a:pPr marL="394970" marR="30480" lvl="0" indent="-344805" algn="l" rtl="0">
              <a:lnSpc>
                <a:spcPct val="1095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The	mucosa	of	trigone	is	</a:t>
            </a:r>
            <a:r>
              <a:rPr lang="en-US" sz="2400" b="1">
                <a:solidFill>
                  <a:srgbClr val="6F2F9F"/>
                </a:solidFill>
                <a:latin typeface="Candara"/>
                <a:ea typeface="Candara"/>
                <a:cs typeface="Candara"/>
                <a:sym typeface="Candara"/>
              </a:rPr>
              <a:t>smooth,	</a:t>
            </a:r>
            <a:r>
              <a:rPr lang="en-US" sz="2400" b="1">
                <a:solidFill>
                  <a:srgbClr val="FF0000"/>
                </a:solidFill>
                <a:latin typeface="Candara"/>
                <a:ea typeface="Candara"/>
                <a:cs typeface="Candara"/>
                <a:sym typeface="Candara"/>
              </a:rPr>
              <a:t>vascular</a:t>
            </a:r>
            <a:r>
              <a:rPr lang="en-US" sz="2400" b="1">
                <a:solidFill>
                  <a:schemeClr val="dk1"/>
                </a:solidFill>
                <a:latin typeface="Candara"/>
                <a:ea typeface="Candara"/>
                <a:cs typeface="Candara"/>
                <a:sym typeface="Candara"/>
              </a:rPr>
              <a:t>,	</a:t>
            </a:r>
            <a:r>
              <a:rPr lang="en-US" sz="2400" b="1">
                <a:solidFill>
                  <a:srgbClr val="6F2F9F"/>
                </a:solidFill>
                <a:latin typeface="Candara"/>
                <a:ea typeface="Candara"/>
                <a:cs typeface="Candara"/>
                <a:sym typeface="Candara"/>
              </a:rPr>
              <a:t>elastic</a:t>
            </a:r>
            <a:r>
              <a:rPr lang="en-US" sz="2400" b="1">
                <a:solidFill>
                  <a:schemeClr val="dk1"/>
                </a:solidFill>
                <a:latin typeface="Candara"/>
                <a:ea typeface="Candara"/>
                <a:cs typeface="Candara"/>
                <a:sym typeface="Candara"/>
              </a:rPr>
              <a:t>,	and  </a:t>
            </a:r>
            <a:r>
              <a:rPr lang="en-US" sz="3600" b="1" baseline="-25000">
                <a:solidFill>
                  <a:srgbClr val="FF0000"/>
                </a:solidFill>
                <a:latin typeface="Candara"/>
                <a:ea typeface="Candara"/>
                <a:cs typeface="Candara"/>
                <a:sym typeface="Candara"/>
              </a:rPr>
              <a:t>s</a:t>
            </a:r>
            <a:r>
              <a:rPr lang="en-US" sz="1200" b="1">
                <a:solidFill>
                  <a:schemeClr val="dk1"/>
                </a:solidFill>
                <a:latin typeface="Calibri"/>
                <a:ea typeface="Calibri"/>
                <a:cs typeface="Calibri"/>
                <a:sym typeface="Calibri"/>
              </a:rPr>
              <a:t>W</a:t>
            </a:r>
            <a:r>
              <a:rPr lang="en-US" sz="3600" b="1" baseline="-25000">
                <a:solidFill>
                  <a:srgbClr val="FF0000"/>
                </a:solidFill>
                <a:latin typeface="Candara"/>
                <a:ea typeface="Candara"/>
                <a:cs typeface="Candara"/>
                <a:sym typeface="Candara"/>
              </a:rPr>
              <a:t>e</a:t>
            </a:r>
            <a:r>
              <a:rPr lang="en-US" sz="1200" b="1">
                <a:solidFill>
                  <a:schemeClr val="dk1"/>
                </a:solidFill>
                <a:latin typeface="Calibri"/>
                <a:ea typeface="Calibri"/>
                <a:cs typeface="Calibri"/>
                <a:sym typeface="Calibri"/>
              </a:rPr>
              <a:t>e</a:t>
            </a:r>
            <a:r>
              <a:rPr lang="en-US" sz="3600" b="1" baseline="-25000">
                <a:solidFill>
                  <a:srgbClr val="FF0000"/>
                </a:solidFill>
                <a:latin typeface="Candara"/>
                <a:ea typeface="Candara"/>
                <a:cs typeface="Candara"/>
                <a:sym typeface="Candara"/>
              </a:rPr>
              <a:t>n</a:t>
            </a:r>
            <a:r>
              <a:rPr lang="en-US" sz="1200" b="1">
                <a:solidFill>
                  <a:schemeClr val="dk1"/>
                </a:solidFill>
                <a:latin typeface="Calibri"/>
                <a:ea typeface="Calibri"/>
                <a:cs typeface="Calibri"/>
                <a:sym typeface="Calibri"/>
              </a:rPr>
              <a:t>dn</a:t>
            </a:r>
            <a:r>
              <a:rPr lang="en-US" sz="3600" b="1" baseline="-25000">
                <a:solidFill>
                  <a:srgbClr val="FF0000"/>
                </a:solidFill>
                <a:latin typeface="Candara"/>
                <a:ea typeface="Candara"/>
                <a:cs typeface="Candara"/>
                <a:sym typeface="Candara"/>
              </a:rPr>
              <a:t>s</a:t>
            </a:r>
            <a:r>
              <a:rPr lang="en-US" sz="1200" b="1">
                <a:solidFill>
                  <a:schemeClr val="dk1"/>
                </a:solidFill>
                <a:latin typeface="Calibri"/>
                <a:ea typeface="Calibri"/>
                <a:cs typeface="Calibri"/>
                <a:sym typeface="Calibri"/>
              </a:rPr>
              <a:t>es</a:t>
            </a:r>
            <a:r>
              <a:rPr lang="en-US" sz="3600" b="1" baseline="-25000">
                <a:solidFill>
                  <a:srgbClr val="FF0000"/>
                </a:solidFill>
                <a:latin typeface="Candara"/>
                <a:ea typeface="Candara"/>
                <a:cs typeface="Candara"/>
                <a:sym typeface="Candara"/>
              </a:rPr>
              <a:t>i</a:t>
            </a:r>
            <a:r>
              <a:rPr lang="en-US" sz="1200" b="1">
                <a:solidFill>
                  <a:schemeClr val="dk1"/>
                </a:solidFill>
                <a:latin typeface="Calibri"/>
                <a:ea typeface="Calibri"/>
                <a:cs typeface="Calibri"/>
                <a:sym typeface="Calibri"/>
              </a:rPr>
              <a:t>d</a:t>
            </a:r>
            <a:r>
              <a:rPr lang="en-US" sz="3600" b="1" baseline="-25000">
                <a:solidFill>
                  <a:srgbClr val="FF0000"/>
                </a:solidFill>
                <a:latin typeface="Candara"/>
                <a:ea typeface="Candara"/>
                <a:cs typeface="Candara"/>
                <a:sym typeface="Candara"/>
              </a:rPr>
              <a:t>t</a:t>
            </a:r>
            <a:r>
              <a:rPr lang="en-US" sz="1200" b="1">
                <a:solidFill>
                  <a:schemeClr val="dk1"/>
                </a:solidFill>
                <a:latin typeface="Calibri"/>
                <a:ea typeface="Calibri"/>
                <a:cs typeface="Calibri"/>
                <a:sym typeface="Calibri"/>
              </a:rPr>
              <a:t>a</a:t>
            </a:r>
            <a:r>
              <a:rPr lang="en-US" sz="3600" b="1" baseline="-25000">
                <a:solidFill>
                  <a:srgbClr val="FF0000"/>
                </a:solidFill>
                <a:latin typeface="Candara"/>
                <a:ea typeface="Candara"/>
                <a:cs typeface="Candara"/>
                <a:sym typeface="Candara"/>
              </a:rPr>
              <a:t>i</a:t>
            </a:r>
            <a:r>
              <a:rPr lang="en-US" sz="1200" b="1">
                <a:solidFill>
                  <a:schemeClr val="dk1"/>
                </a:solidFill>
                <a:latin typeface="Calibri"/>
                <a:ea typeface="Calibri"/>
                <a:cs typeface="Calibri"/>
                <a:sym typeface="Calibri"/>
              </a:rPr>
              <a:t>y</a:t>
            </a:r>
            <a:r>
              <a:rPr lang="en-US" sz="3600" b="1" baseline="-25000">
                <a:solidFill>
                  <a:srgbClr val="FF0000"/>
                </a:solidFill>
                <a:latin typeface="Candara"/>
                <a:ea typeface="Candara"/>
                <a:cs typeface="Candara"/>
                <a:sym typeface="Candara"/>
              </a:rPr>
              <a:t>v</a:t>
            </a:r>
            <a:r>
              <a:rPr lang="en-US" sz="1200" b="1">
                <a:solidFill>
                  <a:schemeClr val="dk1"/>
                </a:solidFill>
                <a:latin typeface="Calibri"/>
                <a:ea typeface="Calibri"/>
                <a:cs typeface="Calibri"/>
                <a:sym typeface="Calibri"/>
              </a:rPr>
              <a:t>11</a:t>
            </a:r>
            <a:r>
              <a:rPr lang="en-US" sz="3600" b="1" baseline="-25000">
                <a:solidFill>
                  <a:srgbClr val="FF0000"/>
                </a:solidFill>
                <a:latin typeface="Candara"/>
                <a:ea typeface="Candara"/>
                <a:cs typeface="Candara"/>
                <a:sym typeface="Candara"/>
              </a:rPr>
              <a:t>e</a:t>
            </a:r>
            <a:r>
              <a:rPr lang="en-US" sz="1200" b="1">
                <a:solidFill>
                  <a:schemeClr val="dk1"/>
                </a:solidFill>
                <a:latin typeface="Calibri"/>
                <a:ea typeface="Calibri"/>
                <a:cs typeface="Calibri"/>
                <a:sym typeface="Calibri"/>
              </a:rPr>
              <a:t>M</a:t>
            </a:r>
            <a:r>
              <a:rPr lang="en-US" sz="3600" b="1" baseline="-25000">
                <a:solidFill>
                  <a:srgbClr val="FF0000"/>
                </a:solidFill>
                <a:latin typeface="Candara"/>
                <a:ea typeface="Candara"/>
                <a:cs typeface="Candara"/>
                <a:sym typeface="Candara"/>
              </a:rPr>
              <a:t>.</a:t>
            </a:r>
            <a:r>
              <a:rPr lang="en-US" sz="1200" b="1">
                <a:solidFill>
                  <a:schemeClr val="dk1"/>
                </a:solidFill>
                <a:latin typeface="Calibri"/>
                <a:ea typeface="Calibri"/>
                <a:cs typeface="Calibri"/>
                <a:sym typeface="Calibri"/>
              </a:rPr>
              <a:t>ay 2022					Dr. Aiman Al- Maathidy</a:t>
            </a:r>
            <a:endParaRPr sz="1200">
              <a:solidFill>
                <a:schemeClr val="dk1"/>
              </a:solidFill>
              <a:latin typeface="Calibri"/>
              <a:ea typeface="Calibri"/>
              <a:cs typeface="Calibri"/>
              <a:sym typeface="Calibri"/>
            </a:endParaRPr>
          </a:p>
        </p:txBody>
      </p:sp>
      <p:grpSp>
        <p:nvGrpSpPr>
          <p:cNvPr id="1490" name="Google Shape;1490;p116"/>
          <p:cNvGrpSpPr/>
          <p:nvPr/>
        </p:nvGrpSpPr>
        <p:grpSpPr>
          <a:xfrm>
            <a:off x="391667" y="2558795"/>
            <a:ext cx="4843780" cy="3386454"/>
            <a:chOff x="391667" y="2558795"/>
            <a:chExt cx="4843780" cy="3386454"/>
          </a:xfrm>
        </p:grpSpPr>
        <p:pic>
          <p:nvPicPr>
            <p:cNvPr id="1491" name="Google Shape;1491;p116"/>
            <p:cNvPicPr preferRelativeResize="0"/>
            <p:nvPr/>
          </p:nvPicPr>
          <p:blipFill rotWithShape="1">
            <a:blip r:embed="rId4">
              <a:alphaModFix/>
            </a:blip>
            <a:srcRect/>
            <a:stretch/>
          </p:blipFill>
          <p:spPr>
            <a:xfrm>
              <a:off x="420623" y="2587752"/>
              <a:ext cx="4785359" cy="3328416"/>
            </a:xfrm>
            <a:prstGeom prst="rect">
              <a:avLst/>
            </a:prstGeom>
            <a:noFill/>
            <a:ln>
              <a:noFill/>
            </a:ln>
          </p:spPr>
        </p:pic>
        <p:sp>
          <p:nvSpPr>
            <p:cNvPr id="1492" name="Google Shape;1492;p116"/>
            <p:cNvSpPr/>
            <p:nvPr/>
          </p:nvSpPr>
          <p:spPr>
            <a:xfrm>
              <a:off x="391667" y="2558795"/>
              <a:ext cx="4843780" cy="3386454"/>
            </a:xfrm>
            <a:custGeom>
              <a:avLst/>
              <a:gdLst/>
              <a:ahLst/>
              <a:cxnLst/>
              <a:rect l="l" t="t" r="r" b="b"/>
              <a:pathLst>
                <a:path w="4843780" h="3386454" extrusionOk="0">
                  <a:moveTo>
                    <a:pt x="0" y="3386328"/>
                  </a:moveTo>
                  <a:lnTo>
                    <a:pt x="4843272" y="3386328"/>
                  </a:lnTo>
                  <a:lnTo>
                    <a:pt x="4843272" y="0"/>
                  </a:lnTo>
                  <a:lnTo>
                    <a:pt x="0" y="0"/>
                  </a:lnTo>
                  <a:lnTo>
                    <a:pt x="0" y="3386328"/>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93" name="Google Shape;1493;p116"/>
          <p:cNvSpPr txBox="1"/>
          <p:nvPr/>
        </p:nvSpPr>
        <p:spPr>
          <a:xfrm>
            <a:off x="10665079" y="6577990"/>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115</a:t>
            </a:r>
            <a:endParaRPr sz="1200">
              <a:solidFill>
                <a:schemeClr val="dk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Shape 1497"/>
        <p:cNvGrpSpPr/>
        <p:nvPr/>
      </p:nvGrpSpPr>
      <p:grpSpPr>
        <a:xfrm>
          <a:off x="0" y="0"/>
          <a:ext cx="0" cy="0"/>
          <a:chOff x="0" y="0"/>
          <a:chExt cx="0" cy="0"/>
        </a:xfrm>
      </p:grpSpPr>
      <p:sp>
        <p:nvSpPr>
          <p:cNvPr id="1498" name="Google Shape;1498;p117"/>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grpSp>
        <p:nvGrpSpPr>
          <p:cNvPr id="1499" name="Google Shape;1499;p117"/>
          <p:cNvGrpSpPr/>
          <p:nvPr/>
        </p:nvGrpSpPr>
        <p:grpSpPr>
          <a:xfrm>
            <a:off x="6137147" y="2189986"/>
            <a:ext cx="5572125" cy="4551045"/>
            <a:chOff x="6137147" y="2189986"/>
            <a:chExt cx="5572125" cy="4551045"/>
          </a:xfrm>
        </p:grpSpPr>
        <p:pic>
          <p:nvPicPr>
            <p:cNvPr id="1500" name="Google Shape;1500;p117"/>
            <p:cNvPicPr preferRelativeResize="0"/>
            <p:nvPr/>
          </p:nvPicPr>
          <p:blipFill rotWithShape="1">
            <a:blip r:embed="rId3">
              <a:alphaModFix/>
            </a:blip>
            <a:srcRect/>
            <a:stretch/>
          </p:blipFill>
          <p:spPr>
            <a:xfrm>
              <a:off x="6156959" y="2209799"/>
              <a:ext cx="5532120" cy="4511040"/>
            </a:xfrm>
            <a:prstGeom prst="rect">
              <a:avLst/>
            </a:prstGeom>
            <a:noFill/>
            <a:ln>
              <a:noFill/>
            </a:ln>
          </p:spPr>
        </p:pic>
        <p:sp>
          <p:nvSpPr>
            <p:cNvPr id="1501" name="Google Shape;1501;p117"/>
            <p:cNvSpPr/>
            <p:nvPr/>
          </p:nvSpPr>
          <p:spPr>
            <a:xfrm>
              <a:off x="6137147" y="2189986"/>
              <a:ext cx="5572125" cy="4551045"/>
            </a:xfrm>
            <a:custGeom>
              <a:avLst/>
              <a:gdLst/>
              <a:ahLst/>
              <a:cxnLst/>
              <a:rect l="l" t="t" r="r" b="b"/>
              <a:pathLst>
                <a:path w="5572125" h="4551045" extrusionOk="0">
                  <a:moveTo>
                    <a:pt x="0" y="4550664"/>
                  </a:moveTo>
                  <a:lnTo>
                    <a:pt x="5571744" y="4550664"/>
                  </a:lnTo>
                  <a:lnTo>
                    <a:pt x="5571744" y="0"/>
                  </a:lnTo>
                  <a:lnTo>
                    <a:pt x="0" y="0"/>
                  </a:lnTo>
                  <a:lnTo>
                    <a:pt x="0" y="4550664"/>
                  </a:lnTo>
                  <a:close/>
                </a:path>
              </a:pathLst>
            </a:custGeom>
            <a:noFill/>
            <a:ln w="396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02" name="Google Shape;1502;p117"/>
          <p:cNvSpPr txBox="1"/>
          <p:nvPr/>
        </p:nvSpPr>
        <p:spPr>
          <a:xfrm>
            <a:off x="51612" y="665539"/>
            <a:ext cx="11652885" cy="3641725"/>
          </a:xfrm>
          <a:prstGeom prst="rect">
            <a:avLst/>
          </a:prstGeom>
          <a:noFill/>
          <a:ln>
            <a:noFill/>
          </a:ln>
        </p:spPr>
        <p:txBody>
          <a:bodyPr spcFirstLastPara="1" wrap="square" lIns="0" tIns="118725" rIns="0" bIns="0" anchor="t" anchorCtr="0">
            <a:spAutoFit/>
          </a:bodyPr>
          <a:lstStyle/>
          <a:p>
            <a:pPr marL="12700" marR="0" lvl="0" indent="0" algn="l" rtl="0">
              <a:lnSpc>
                <a:spcPct val="100000"/>
              </a:lnSpc>
              <a:spcBef>
                <a:spcPts val="0"/>
              </a:spcBef>
              <a:spcAft>
                <a:spcPts val="0"/>
              </a:spcAft>
              <a:buNone/>
            </a:pPr>
            <a:r>
              <a:rPr lang="en-US" sz="2800" b="1">
                <a:solidFill>
                  <a:srgbClr val="C00000"/>
                </a:solidFill>
                <a:latin typeface="Candara"/>
                <a:ea typeface="Candara"/>
                <a:cs typeface="Candara"/>
                <a:sym typeface="Candara"/>
              </a:rPr>
              <a:t>** Ligaments of the urinary bladder:</a:t>
            </a:r>
            <a:endParaRPr sz="2800">
              <a:solidFill>
                <a:schemeClr val="dk1"/>
              </a:solidFill>
              <a:latin typeface="Candara"/>
              <a:ea typeface="Candara"/>
              <a:cs typeface="Candara"/>
              <a:sym typeface="Candara"/>
            </a:endParaRPr>
          </a:p>
          <a:p>
            <a:pPr marL="12700" marR="0" lvl="0" indent="0" algn="l" rtl="0">
              <a:lnSpc>
                <a:spcPct val="100000"/>
              </a:lnSpc>
              <a:spcBef>
                <a:spcPts val="710"/>
              </a:spcBef>
              <a:spcAft>
                <a:spcPts val="0"/>
              </a:spcAft>
              <a:buNone/>
            </a:pPr>
            <a:r>
              <a:rPr lang="en-US" sz="2400" b="1">
                <a:solidFill>
                  <a:schemeClr val="dk1"/>
                </a:solidFill>
                <a:latin typeface="Candara"/>
                <a:ea typeface="Candara"/>
                <a:cs typeface="Candara"/>
                <a:sym typeface="Candara"/>
              </a:rPr>
              <a:t>A- True ligaments;</a:t>
            </a:r>
            <a:endParaRPr sz="2400">
              <a:solidFill>
                <a:schemeClr val="dk1"/>
              </a:solidFill>
              <a:latin typeface="Candara"/>
              <a:ea typeface="Candara"/>
              <a:cs typeface="Candara"/>
              <a:sym typeface="Candara"/>
            </a:endParaRPr>
          </a:p>
          <a:p>
            <a:pPr marL="561340" marR="0" lvl="0" indent="-320675" algn="l" rtl="0">
              <a:lnSpc>
                <a:spcPct val="100000"/>
              </a:lnSpc>
              <a:spcBef>
                <a:spcPts val="625"/>
              </a:spcBef>
              <a:spcAft>
                <a:spcPts val="0"/>
              </a:spcAft>
              <a:buClr>
                <a:srgbClr val="0000FF"/>
              </a:buClr>
              <a:buSzPts val="2400"/>
              <a:buFont typeface="Candara"/>
              <a:buAutoNum type="arabicPlain"/>
            </a:pPr>
            <a:r>
              <a:rPr lang="en-US" sz="2400" b="1">
                <a:solidFill>
                  <a:srgbClr val="0000FF"/>
                </a:solidFill>
                <a:latin typeface="Candara"/>
                <a:ea typeface="Candara"/>
                <a:cs typeface="Candara"/>
                <a:sym typeface="Candara"/>
              </a:rPr>
              <a:t>Median	umbilical	ligament	</a:t>
            </a:r>
            <a:r>
              <a:rPr lang="en-US" sz="2400" b="1">
                <a:solidFill>
                  <a:srgbClr val="FF0000"/>
                </a:solidFill>
                <a:latin typeface="Candara"/>
                <a:ea typeface="Candara"/>
                <a:cs typeface="Candara"/>
                <a:sym typeface="Candara"/>
              </a:rPr>
              <a:t>(oblitrated	urachus)	</a:t>
            </a:r>
            <a:r>
              <a:rPr lang="en-US" sz="2400" b="1">
                <a:solidFill>
                  <a:schemeClr val="dk1"/>
                </a:solidFill>
                <a:latin typeface="Candara"/>
                <a:ea typeface="Candara"/>
                <a:cs typeface="Candara"/>
                <a:sym typeface="Candara"/>
              </a:rPr>
              <a:t>extending	from	the	apex	to	the</a:t>
            </a:r>
            <a:endParaRPr sz="2400">
              <a:solidFill>
                <a:schemeClr val="dk1"/>
              </a:solidFill>
              <a:latin typeface="Candara"/>
              <a:ea typeface="Candara"/>
              <a:cs typeface="Candara"/>
              <a:sym typeface="Candara"/>
            </a:endParaRPr>
          </a:p>
          <a:p>
            <a:pPr marL="241300" marR="0" lvl="0" indent="0" algn="l" rtl="0">
              <a:lnSpc>
                <a:spcPct val="100000"/>
              </a:lnSpc>
              <a:spcBef>
                <a:spcPts val="630"/>
              </a:spcBef>
              <a:spcAft>
                <a:spcPts val="0"/>
              </a:spcAft>
              <a:buNone/>
            </a:pPr>
            <a:r>
              <a:rPr lang="en-US" sz="2400" b="1">
                <a:solidFill>
                  <a:schemeClr val="dk1"/>
                </a:solidFill>
                <a:latin typeface="Candara"/>
                <a:ea typeface="Candara"/>
                <a:cs typeface="Candara"/>
                <a:sym typeface="Candara"/>
              </a:rPr>
              <a:t>umbilicus.</a:t>
            </a:r>
            <a:endParaRPr sz="2400">
              <a:solidFill>
                <a:schemeClr val="dk1"/>
              </a:solidFill>
              <a:latin typeface="Candara"/>
              <a:ea typeface="Candara"/>
              <a:cs typeface="Candara"/>
              <a:sym typeface="Candara"/>
            </a:endParaRPr>
          </a:p>
          <a:p>
            <a:pPr marL="0" marR="0" lvl="0" indent="0" algn="l" rtl="0">
              <a:lnSpc>
                <a:spcPct val="100000"/>
              </a:lnSpc>
              <a:spcBef>
                <a:spcPts val="0"/>
              </a:spcBef>
              <a:spcAft>
                <a:spcPts val="0"/>
              </a:spcAft>
              <a:buNone/>
            </a:pPr>
            <a:endParaRPr sz="2400">
              <a:solidFill>
                <a:schemeClr val="dk1"/>
              </a:solidFill>
              <a:latin typeface="Candara"/>
              <a:ea typeface="Candara"/>
              <a:cs typeface="Candara"/>
              <a:sym typeface="Candara"/>
            </a:endParaRPr>
          </a:p>
          <a:p>
            <a:pPr marL="0" marR="0" lvl="0" indent="0" algn="l" rtl="0">
              <a:lnSpc>
                <a:spcPct val="100000"/>
              </a:lnSpc>
              <a:spcBef>
                <a:spcPts val="5"/>
              </a:spcBef>
              <a:spcAft>
                <a:spcPts val="0"/>
              </a:spcAft>
              <a:buNone/>
            </a:pPr>
            <a:endParaRPr sz="3050">
              <a:solidFill>
                <a:schemeClr val="dk1"/>
              </a:solidFill>
              <a:latin typeface="Candara"/>
              <a:ea typeface="Candara"/>
              <a:cs typeface="Candara"/>
              <a:sym typeface="Candara"/>
            </a:endParaRPr>
          </a:p>
          <a:p>
            <a:pPr marL="159385" marR="6365240" lvl="0" indent="-152400" algn="l" rtl="0">
              <a:lnSpc>
                <a:spcPct val="121800"/>
              </a:lnSpc>
              <a:spcBef>
                <a:spcPts val="0"/>
              </a:spcBef>
              <a:spcAft>
                <a:spcPts val="0"/>
              </a:spcAft>
              <a:buClr>
                <a:srgbClr val="0000FF"/>
              </a:buClr>
              <a:buSzPts val="2400"/>
              <a:buFont typeface="Candara"/>
              <a:buAutoNum type="arabicPlain" startAt="2"/>
            </a:pPr>
            <a:r>
              <a:rPr lang="en-US" sz="2400" b="1">
                <a:solidFill>
                  <a:srgbClr val="0000FF"/>
                </a:solidFill>
                <a:latin typeface="Candara"/>
                <a:ea typeface="Candara"/>
                <a:cs typeface="Candara"/>
                <a:sym typeface="Candara"/>
              </a:rPr>
              <a:t>Two	medial	umbilical	ligaments</a:t>
            </a:r>
            <a:r>
              <a:rPr lang="en-US" sz="2400" b="1">
                <a:solidFill>
                  <a:schemeClr val="dk1"/>
                </a:solidFill>
                <a:latin typeface="Candara"/>
                <a:ea typeface="Candara"/>
                <a:cs typeface="Candara"/>
                <a:sym typeface="Candara"/>
              </a:rPr>
              <a:t>,  obliterated </a:t>
            </a:r>
            <a:r>
              <a:rPr lang="en-US" sz="2400" b="1">
                <a:solidFill>
                  <a:srgbClr val="FF0000"/>
                </a:solidFill>
                <a:latin typeface="Candara"/>
                <a:ea typeface="Candara"/>
                <a:cs typeface="Candara"/>
                <a:sym typeface="Candara"/>
              </a:rPr>
              <a:t>umbilical arteries.</a:t>
            </a:r>
            <a:endParaRPr sz="2400">
              <a:solidFill>
                <a:schemeClr val="dk1"/>
              </a:solidFill>
              <a:latin typeface="Candara"/>
              <a:ea typeface="Candara"/>
              <a:cs typeface="Candara"/>
              <a:sym typeface="Candara"/>
            </a:endParaRPr>
          </a:p>
        </p:txBody>
      </p:sp>
      <p:sp>
        <p:nvSpPr>
          <p:cNvPr id="1503" name="Google Shape;1503;p117"/>
          <p:cNvSpPr txBox="1"/>
          <p:nvPr/>
        </p:nvSpPr>
        <p:spPr>
          <a:xfrm>
            <a:off x="669442" y="6428638"/>
            <a:ext cx="160464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504" name="Google Shape;1504;p117"/>
          <p:cNvSpPr txBox="1"/>
          <p:nvPr/>
        </p:nvSpPr>
        <p:spPr>
          <a:xfrm>
            <a:off x="3017011" y="6428638"/>
            <a:ext cx="150876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p:txBody>
      </p:sp>
      <p:sp>
        <p:nvSpPr>
          <p:cNvPr id="1505" name="Google Shape;1505;p117"/>
          <p:cNvSpPr txBox="1"/>
          <p:nvPr/>
        </p:nvSpPr>
        <p:spPr>
          <a:xfrm>
            <a:off x="5456682" y="6428638"/>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116</a:t>
            </a:r>
            <a:endParaRPr sz="1200">
              <a:solidFill>
                <a:schemeClr val="dk1"/>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Shape 1509"/>
        <p:cNvGrpSpPr/>
        <p:nvPr/>
      </p:nvGrpSpPr>
      <p:grpSpPr>
        <a:xfrm>
          <a:off x="0" y="0"/>
          <a:ext cx="0" cy="0"/>
          <a:chOff x="0" y="0"/>
          <a:chExt cx="0" cy="0"/>
        </a:xfrm>
      </p:grpSpPr>
      <p:sp>
        <p:nvSpPr>
          <p:cNvPr id="1510" name="Google Shape;1510;p118"/>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511" name="Google Shape;1511;p118"/>
          <p:cNvSpPr txBox="1"/>
          <p:nvPr/>
        </p:nvSpPr>
        <p:spPr>
          <a:xfrm>
            <a:off x="182575" y="757381"/>
            <a:ext cx="11557635" cy="1710689"/>
          </a:xfrm>
          <a:prstGeom prst="rect">
            <a:avLst/>
          </a:prstGeom>
          <a:noFill/>
          <a:ln>
            <a:noFill/>
          </a:ln>
        </p:spPr>
        <p:txBody>
          <a:bodyPr spcFirstLastPara="1" wrap="square" lIns="0" tIns="12050" rIns="0" bIns="0" anchor="t" anchorCtr="0">
            <a:spAutoFit/>
          </a:bodyPr>
          <a:lstStyle/>
          <a:p>
            <a:pPr marL="38100" marR="30480" lvl="0" indent="0" algn="l" rtl="0">
              <a:lnSpc>
                <a:spcPct val="108200"/>
              </a:lnSpc>
              <a:spcBef>
                <a:spcPts val="0"/>
              </a:spcBef>
              <a:spcAft>
                <a:spcPts val="0"/>
              </a:spcAft>
              <a:buNone/>
            </a:pPr>
            <a:r>
              <a:rPr lang="en-US" sz="2400" b="1">
                <a:solidFill>
                  <a:srgbClr val="0000FF"/>
                </a:solidFill>
                <a:latin typeface="Candara"/>
                <a:ea typeface="Candara"/>
                <a:cs typeface="Candara"/>
                <a:sym typeface="Candara"/>
              </a:rPr>
              <a:t>3- Two Lateral true ligaments </a:t>
            </a:r>
            <a:r>
              <a:rPr lang="en-US" sz="2400" b="1">
                <a:solidFill>
                  <a:schemeClr val="dk1"/>
                </a:solidFill>
                <a:latin typeface="Candara"/>
                <a:ea typeface="Candara"/>
                <a:cs typeface="Candara"/>
                <a:sym typeface="Candara"/>
              </a:rPr>
              <a:t>extend from the side of the bladder to </a:t>
            </a:r>
            <a:r>
              <a:rPr lang="en-US" sz="2400" b="1">
                <a:solidFill>
                  <a:srgbClr val="C0504D"/>
                </a:solidFill>
                <a:latin typeface="Candara"/>
                <a:ea typeface="Candara"/>
                <a:cs typeface="Candara"/>
                <a:sym typeface="Candara"/>
              </a:rPr>
              <a:t>the side of the  </a:t>
            </a:r>
            <a:r>
              <a:rPr lang="en-US" sz="3600" b="1" baseline="-25000">
                <a:solidFill>
                  <a:srgbClr val="C0504D"/>
                </a:solidFill>
                <a:latin typeface="Candara"/>
                <a:ea typeface="Candara"/>
                <a:cs typeface="Candara"/>
                <a:sym typeface="Candara"/>
              </a:rPr>
              <a:t>p</a:t>
            </a:r>
            <a:r>
              <a:rPr lang="en-US" sz="2400" b="1">
                <a:solidFill>
                  <a:srgbClr val="0000FF"/>
                </a:solidFill>
                <a:latin typeface="Candara"/>
                <a:ea typeface="Candara"/>
                <a:cs typeface="Candara"/>
                <a:sym typeface="Candara"/>
              </a:rPr>
              <a:t>4-</a:t>
            </a:r>
            <a:r>
              <a:rPr lang="en-US" sz="3600" b="1" baseline="-25000">
                <a:solidFill>
                  <a:srgbClr val="C0504D"/>
                </a:solidFill>
                <a:latin typeface="Candara"/>
                <a:ea typeface="Candara"/>
                <a:cs typeface="Candara"/>
                <a:sym typeface="Candara"/>
              </a:rPr>
              <a:t>e</a:t>
            </a:r>
            <a:r>
              <a:rPr lang="en-US" sz="2400" b="1">
                <a:solidFill>
                  <a:srgbClr val="0000FF"/>
                </a:solidFill>
                <a:latin typeface="Candara"/>
                <a:ea typeface="Candara"/>
                <a:cs typeface="Candara"/>
                <a:sym typeface="Candara"/>
              </a:rPr>
              <a:t>P</a:t>
            </a:r>
            <a:r>
              <a:rPr lang="en-US" sz="3600" b="1" baseline="-25000">
                <a:solidFill>
                  <a:srgbClr val="C0504D"/>
                </a:solidFill>
                <a:latin typeface="Candara"/>
                <a:ea typeface="Candara"/>
                <a:cs typeface="Candara"/>
                <a:sym typeface="Candara"/>
              </a:rPr>
              <a:t>lv</a:t>
            </a:r>
            <a:r>
              <a:rPr lang="en-US" sz="2400" b="1">
                <a:solidFill>
                  <a:srgbClr val="0000FF"/>
                </a:solidFill>
                <a:latin typeface="Candara"/>
                <a:ea typeface="Candara"/>
                <a:cs typeface="Candara"/>
                <a:sym typeface="Candara"/>
              </a:rPr>
              <a:t>o</a:t>
            </a:r>
            <a:r>
              <a:rPr lang="en-US" sz="3600" b="1" baseline="-25000">
                <a:solidFill>
                  <a:srgbClr val="C0504D"/>
                </a:solidFill>
                <a:latin typeface="Candara"/>
                <a:ea typeface="Candara"/>
                <a:cs typeface="Candara"/>
                <a:sym typeface="Candara"/>
              </a:rPr>
              <a:t>is</a:t>
            </a:r>
            <a:r>
              <a:rPr lang="en-US" sz="2400" b="1">
                <a:solidFill>
                  <a:srgbClr val="0000FF"/>
                </a:solidFill>
                <a:latin typeface="Candara"/>
                <a:ea typeface="Candara"/>
                <a:cs typeface="Candara"/>
                <a:sym typeface="Candara"/>
              </a:rPr>
              <a:t>s</a:t>
            </a:r>
            <a:r>
              <a:rPr lang="en-US" sz="3600" b="1" baseline="-25000">
                <a:solidFill>
                  <a:srgbClr val="C0504D"/>
                </a:solidFill>
                <a:latin typeface="Candara"/>
                <a:ea typeface="Candara"/>
                <a:cs typeface="Candara"/>
                <a:sym typeface="Candara"/>
              </a:rPr>
              <a:t>.</a:t>
            </a:r>
            <a:r>
              <a:rPr lang="en-US" sz="2400" b="1">
                <a:solidFill>
                  <a:srgbClr val="0000FF"/>
                </a:solidFill>
                <a:latin typeface="Candara"/>
                <a:ea typeface="Candara"/>
                <a:cs typeface="Candara"/>
                <a:sym typeface="Candara"/>
              </a:rPr>
              <a:t>terior true ligament </a:t>
            </a:r>
            <a:r>
              <a:rPr lang="en-US" sz="2400" b="1">
                <a:solidFill>
                  <a:schemeClr val="dk1"/>
                </a:solidFill>
                <a:latin typeface="Candara"/>
                <a:ea typeface="Candara"/>
                <a:cs typeface="Candara"/>
                <a:sym typeface="Candara"/>
              </a:rPr>
              <a:t>extends from the bladder </a:t>
            </a:r>
            <a:r>
              <a:rPr lang="en-US" sz="2400" b="1">
                <a:solidFill>
                  <a:srgbClr val="C0504D"/>
                </a:solidFill>
                <a:latin typeface="Candara"/>
                <a:ea typeface="Candara"/>
                <a:cs typeface="Candara"/>
                <a:sym typeface="Candara"/>
              </a:rPr>
              <a:t>to the sacrum.</a:t>
            </a:r>
            <a:endParaRPr sz="2400">
              <a:solidFill>
                <a:schemeClr val="dk1"/>
              </a:solidFill>
              <a:latin typeface="Candara"/>
              <a:ea typeface="Candara"/>
              <a:cs typeface="Candara"/>
              <a:sym typeface="Candara"/>
            </a:endParaRPr>
          </a:p>
          <a:p>
            <a:pPr marL="38100" marR="586105" lvl="0" indent="0" algn="l" rtl="0">
              <a:lnSpc>
                <a:spcPct val="147041"/>
              </a:lnSpc>
              <a:spcBef>
                <a:spcPts val="75"/>
              </a:spcBef>
              <a:spcAft>
                <a:spcPts val="0"/>
              </a:spcAft>
              <a:buNone/>
            </a:pPr>
            <a:r>
              <a:rPr lang="en-US" sz="2400" b="1">
                <a:solidFill>
                  <a:srgbClr val="0000FF"/>
                </a:solidFill>
                <a:latin typeface="Candara"/>
                <a:ea typeface="Candara"/>
                <a:cs typeface="Candara"/>
                <a:sym typeface="Candara"/>
              </a:rPr>
              <a:t>5- Pubo-postatic </a:t>
            </a:r>
            <a:r>
              <a:rPr lang="en-US" sz="2400" b="1">
                <a:solidFill>
                  <a:schemeClr val="dk1"/>
                </a:solidFill>
                <a:latin typeface="Candara"/>
                <a:ea typeface="Candara"/>
                <a:cs typeface="Candara"/>
                <a:sym typeface="Candara"/>
              </a:rPr>
              <a:t>(male) </a:t>
            </a:r>
            <a:r>
              <a:rPr lang="en-US" sz="2400" b="1">
                <a:solidFill>
                  <a:srgbClr val="0000FF"/>
                </a:solidFill>
                <a:latin typeface="Candara"/>
                <a:ea typeface="Candara"/>
                <a:cs typeface="Candara"/>
                <a:sym typeface="Candara"/>
              </a:rPr>
              <a:t>Pubo-vesical </a:t>
            </a:r>
            <a:r>
              <a:rPr lang="en-US" sz="2400" b="1">
                <a:solidFill>
                  <a:schemeClr val="dk1"/>
                </a:solidFill>
                <a:latin typeface="Candara"/>
                <a:ea typeface="Candara"/>
                <a:cs typeface="Candara"/>
                <a:sym typeface="Candara"/>
              </a:rPr>
              <a:t>(female) </a:t>
            </a:r>
            <a:r>
              <a:rPr lang="en-US" sz="2400" b="1">
                <a:solidFill>
                  <a:srgbClr val="0000FF"/>
                </a:solidFill>
                <a:latin typeface="Candara"/>
                <a:ea typeface="Candara"/>
                <a:cs typeface="Candara"/>
                <a:sym typeface="Candara"/>
              </a:rPr>
              <a:t>ligament; </a:t>
            </a:r>
            <a:r>
              <a:rPr lang="en-US" sz="2400" b="1">
                <a:solidFill>
                  <a:schemeClr val="dk1"/>
                </a:solidFill>
                <a:latin typeface="Candara"/>
                <a:ea typeface="Candara"/>
                <a:cs typeface="Candara"/>
                <a:sym typeface="Candara"/>
              </a:rPr>
              <a:t>from the </a:t>
            </a:r>
            <a:r>
              <a:rPr lang="en-US" sz="2400" b="1">
                <a:solidFill>
                  <a:srgbClr val="C0504D"/>
                </a:solidFill>
                <a:latin typeface="Candara"/>
                <a:ea typeface="Candara"/>
                <a:cs typeface="Candara"/>
                <a:sym typeface="Candara"/>
              </a:rPr>
              <a:t>back of the pubis  </a:t>
            </a:r>
            <a:r>
              <a:rPr lang="en-US" sz="2400" b="1">
                <a:solidFill>
                  <a:schemeClr val="dk1"/>
                </a:solidFill>
                <a:latin typeface="Candara"/>
                <a:ea typeface="Candara"/>
                <a:cs typeface="Candara"/>
                <a:sym typeface="Candara"/>
              </a:rPr>
              <a:t>to the neck of the bladder.</a:t>
            </a:r>
            <a:endParaRPr sz="2400">
              <a:solidFill>
                <a:schemeClr val="dk1"/>
              </a:solidFill>
              <a:latin typeface="Candara"/>
              <a:ea typeface="Candara"/>
              <a:cs typeface="Candara"/>
              <a:sym typeface="Candara"/>
            </a:endParaRPr>
          </a:p>
        </p:txBody>
      </p:sp>
      <p:grpSp>
        <p:nvGrpSpPr>
          <p:cNvPr id="1512" name="Google Shape;1512;p118"/>
          <p:cNvGrpSpPr/>
          <p:nvPr/>
        </p:nvGrpSpPr>
        <p:grpSpPr>
          <a:xfrm>
            <a:off x="6402323" y="2699004"/>
            <a:ext cx="5059680" cy="3929379"/>
            <a:chOff x="6402323" y="2699004"/>
            <a:chExt cx="5059680" cy="3929379"/>
          </a:xfrm>
        </p:grpSpPr>
        <p:pic>
          <p:nvPicPr>
            <p:cNvPr id="1513" name="Google Shape;1513;p118"/>
            <p:cNvPicPr preferRelativeResize="0"/>
            <p:nvPr/>
          </p:nvPicPr>
          <p:blipFill rotWithShape="1">
            <a:blip r:embed="rId3">
              <a:alphaModFix/>
            </a:blip>
            <a:srcRect/>
            <a:stretch/>
          </p:blipFill>
          <p:spPr>
            <a:xfrm>
              <a:off x="6431279" y="2824734"/>
              <a:ext cx="5001768" cy="3774186"/>
            </a:xfrm>
            <a:prstGeom prst="rect">
              <a:avLst/>
            </a:prstGeom>
            <a:noFill/>
            <a:ln>
              <a:noFill/>
            </a:ln>
          </p:spPr>
        </p:pic>
        <p:sp>
          <p:nvSpPr>
            <p:cNvPr id="1514" name="Google Shape;1514;p118"/>
            <p:cNvSpPr/>
            <p:nvPr/>
          </p:nvSpPr>
          <p:spPr>
            <a:xfrm>
              <a:off x="6402323" y="2699004"/>
              <a:ext cx="5059680" cy="3929379"/>
            </a:xfrm>
            <a:custGeom>
              <a:avLst/>
              <a:gdLst/>
              <a:ahLst/>
              <a:cxnLst/>
              <a:rect l="l" t="t" r="r" b="b"/>
              <a:pathLst>
                <a:path w="5059680" h="3929379" extrusionOk="0">
                  <a:moveTo>
                    <a:pt x="0" y="3928872"/>
                  </a:moveTo>
                  <a:lnTo>
                    <a:pt x="5059680" y="3928872"/>
                  </a:lnTo>
                  <a:lnTo>
                    <a:pt x="5059680" y="0"/>
                  </a:lnTo>
                  <a:lnTo>
                    <a:pt x="0" y="0"/>
                  </a:lnTo>
                  <a:lnTo>
                    <a:pt x="0" y="392887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15" name="Google Shape;1515;p118"/>
          <p:cNvGrpSpPr/>
          <p:nvPr/>
        </p:nvGrpSpPr>
        <p:grpSpPr>
          <a:xfrm>
            <a:off x="662939" y="2549651"/>
            <a:ext cx="3279775" cy="4157979"/>
            <a:chOff x="662939" y="2549651"/>
            <a:chExt cx="3279775" cy="4157979"/>
          </a:xfrm>
        </p:grpSpPr>
        <p:pic>
          <p:nvPicPr>
            <p:cNvPr id="1516" name="Google Shape;1516;p118"/>
            <p:cNvPicPr preferRelativeResize="0"/>
            <p:nvPr/>
          </p:nvPicPr>
          <p:blipFill rotWithShape="1">
            <a:blip r:embed="rId4">
              <a:alphaModFix/>
            </a:blip>
            <a:srcRect/>
            <a:stretch/>
          </p:blipFill>
          <p:spPr>
            <a:xfrm>
              <a:off x="691895" y="2578607"/>
              <a:ext cx="3221736" cy="4099560"/>
            </a:xfrm>
            <a:prstGeom prst="rect">
              <a:avLst/>
            </a:prstGeom>
            <a:noFill/>
            <a:ln>
              <a:noFill/>
            </a:ln>
          </p:spPr>
        </p:pic>
        <p:sp>
          <p:nvSpPr>
            <p:cNvPr id="1517" name="Google Shape;1517;p118"/>
            <p:cNvSpPr/>
            <p:nvPr/>
          </p:nvSpPr>
          <p:spPr>
            <a:xfrm>
              <a:off x="662939" y="2549651"/>
              <a:ext cx="3279775" cy="4157979"/>
            </a:xfrm>
            <a:custGeom>
              <a:avLst/>
              <a:gdLst/>
              <a:ahLst/>
              <a:cxnLst/>
              <a:rect l="l" t="t" r="r" b="b"/>
              <a:pathLst>
                <a:path w="3279775" h="4157979" extrusionOk="0">
                  <a:moveTo>
                    <a:pt x="0" y="4157472"/>
                  </a:moveTo>
                  <a:lnTo>
                    <a:pt x="3279648" y="4157472"/>
                  </a:lnTo>
                  <a:lnTo>
                    <a:pt x="3279648" y="0"/>
                  </a:lnTo>
                  <a:lnTo>
                    <a:pt x="0" y="0"/>
                  </a:lnTo>
                  <a:lnTo>
                    <a:pt x="0" y="415747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18" name="Google Shape;1518;p118"/>
          <p:cNvSpPr txBox="1"/>
          <p:nvPr/>
        </p:nvSpPr>
        <p:spPr>
          <a:xfrm>
            <a:off x="4597400" y="5993688"/>
            <a:ext cx="1604645" cy="679450"/>
          </a:xfrm>
          <a:prstGeom prst="rect">
            <a:avLst/>
          </a:prstGeom>
          <a:noFill/>
          <a:ln>
            <a:noFill/>
          </a:ln>
        </p:spPr>
        <p:txBody>
          <a:bodyPr spcFirstLastPara="1" wrap="square" lIns="0" tIns="12700" rIns="0" bIns="0" anchor="t" anchorCtr="0">
            <a:spAutoFit/>
          </a:bodyPr>
          <a:lstStyle/>
          <a:p>
            <a:pPr marL="12065" marR="5080" lvl="0" indent="-12065" algn="ctr" rtl="0">
              <a:lnSpc>
                <a:spcPct val="116799"/>
              </a:lnSpc>
              <a:spcBef>
                <a:spcPts val="0"/>
              </a:spcBef>
              <a:spcAft>
                <a:spcPts val="0"/>
              </a:spcAft>
              <a:buNone/>
            </a:pPr>
            <a:r>
              <a:rPr lang="en-US" sz="1200" b="1">
                <a:solidFill>
                  <a:schemeClr val="dk1"/>
                </a:solidFill>
                <a:latin typeface="Calibri"/>
                <a:ea typeface="Calibri"/>
                <a:cs typeface="Calibri"/>
                <a:sym typeface="Calibri"/>
              </a:rPr>
              <a:t>Dr. Aiman Al- Maathidy  Wednesday 11 May 2022</a:t>
            </a:r>
            <a:endParaRPr sz="1200">
              <a:solidFill>
                <a:schemeClr val="dk1"/>
              </a:solidFill>
              <a:latin typeface="Calibri"/>
              <a:ea typeface="Calibri"/>
              <a:cs typeface="Calibri"/>
              <a:sym typeface="Calibri"/>
            </a:endParaRPr>
          </a:p>
          <a:p>
            <a:pPr marL="0" marR="256540" lvl="0" indent="0" algn="ctr" rtl="0">
              <a:lnSpc>
                <a:spcPct val="100000"/>
              </a:lnSpc>
              <a:spcBef>
                <a:spcPts val="340"/>
              </a:spcBef>
              <a:spcAft>
                <a:spcPts val="0"/>
              </a:spcAft>
              <a:buNone/>
            </a:pPr>
            <a:r>
              <a:rPr lang="en-US" sz="1200" b="1">
                <a:solidFill>
                  <a:schemeClr val="dk1"/>
                </a:solidFill>
                <a:latin typeface="Calibri"/>
                <a:ea typeface="Calibri"/>
                <a:cs typeface="Calibri"/>
                <a:sym typeface="Calibri"/>
              </a:rPr>
              <a:t>117</a:t>
            </a:r>
            <a:endParaRPr sz="1200">
              <a:solidFill>
                <a:schemeClr val="dk1"/>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Shape 1522"/>
        <p:cNvGrpSpPr/>
        <p:nvPr/>
      </p:nvGrpSpPr>
      <p:grpSpPr>
        <a:xfrm>
          <a:off x="0" y="0"/>
          <a:ext cx="0" cy="0"/>
          <a:chOff x="0" y="0"/>
          <a:chExt cx="0" cy="0"/>
        </a:xfrm>
      </p:grpSpPr>
      <p:sp>
        <p:nvSpPr>
          <p:cNvPr id="1523" name="Google Shape;1523;p119"/>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524" name="Google Shape;1524;p119"/>
          <p:cNvSpPr txBox="1"/>
          <p:nvPr/>
        </p:nvSpPr>
        <p:spPr>
          <a:xfrm>
            <a:off x="4539986" y="776427"/>
            <a:ext cx="564070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the	peritoneal	folds	covering	the	true</a:t>
            </a:r>
            <a:endParaRPr sz="2400">
              <a:solidFill>
                <a:schemeClr val="dk1"/>
              </a:solidFill>
              <a:latin typeface="Candara"/>
              <a:ea typeface="Candara"/>
              <a:cs typeface="Candara"/>
              <a:sym typeface="Candara"/>
            </a:endParaRPr>
          </a:p>
        </p:txBody>
      </p:sp>
      <p:sp>
        <p:nvSpPr>
          <p:cNvPr id="1525" name="Google Shape;1525;p119"/>
          <p:cNvSpPr txBox="1"/>
          <p:nvPr/>
        </p:nvSpPr>
        <p:spPr>
          <a:xfrm>
            <a:off x="203098" y="696906"/>
            <a:ext cx="4356735" cy="2703830"/>
          </a:xfrm>
          <a:prstGeom prst="rect">
            <a:avLst/>
          </a:prstGeom>
          <a:noFill/>
          <a:ln>
            <a:noFill/>
          </a:ln>
        </p:spPr>
        <p:txBody>
          <a:bodyPr spcFirstLastPara="1" wrap="square" lIns="0" tIns="92075"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B-	False	ligaments;	made	of</a:t>
            </a:r>
            <a:endParaRPr sz="2400">
              <a:solidFill>
                <a:schemeClr val="dk1"/>
              </a:solidFill>
              <a:latin typeface="Candara"/>
              <a:ea typeface="Candara"/>
              <a:cs typeface="Candara"/>
              <a:sym typeface="Candara"/>
            </a:endParaRPr>
          </a:p>
          <a:p>
            <a:pPr marL="12700" marR="0" lvl="0" indent="0" algn="l" rtl="0">
              <a:lnSpc>
                <a:spcPct val="100000"/>
              </a:lnSpc>
              <a:spcBef>
                <a:spcPts val="630"/>
              </a:spcBef>
              <a:spcAft>
                <a:spcPts val="0"/>
              </a:spcAft>
              <a:buNone/>
            </a:pPr>
            <a:r>
              <a:rPr lang="en-US" sz="2400" b="1">
                <a:solidFill>
                  <a:schemeClr val="dk1"/>
                </a:solidFill>
                <a:latin typeface="Candara"/>
                <a:ea typeface="Candara"/>
                <a:cs typeface="Candara"/>
                <a:sym typeface="Candara"/>
              </a:rPr>
              <a:t>ligaments.</a:t>
            </a:r>
            <a:endParaRPr sz="2400">
              <a:solidFill>
                <a:schemeClr val="dk1"/>
              </a:solidFill>
              <a:latin typeface="Candara"/>
              <a:ea typeface="Candara"/>
              <a:cs typeface="Candara"/>
              <a:sym typeface="Candara"/>
            </a:endParaRPr>
          </a:p>
          <a:p>
            <a:pPr marL="713740" marR="0" lvl="0" indent="-243840" algn="l" rtl="0">
              <a:lnSpc>
                <a:spcPct val="100000"/>
              </a:lnSpc>
              <a:spcBef>
                <a:spcPts val="650"/>
              </a:spcBef>
              <a:spcAft>
                <a:spcPts val="0"/>
              </a:spcAft>
              <a:buClr>
                <a:srgbClr val="0000FF"/>
              </a:buClr>
              <a:buSzPts val="2400"/>
              <a:buFont typeface="Candara"/>
              <a:buAutoNum type="arabicPlain"/>
            </a:pPr>
            <a:r>
              <a:rPr lang="en-US" sz="2400" b="1">
                <a:solidFill>
                  <a:srgbClr val="0000FF"/>
                </a:solidFill>
                <a:latin typeface="Candara"/>
                <a:ea typeface="Candara"/>
                <a:cs typeface="Candara"/>
                <a:sym typeface="Candara"/>
              </a:rPr>
              <a:t>Median umbilical fold.</a:t>
            </a:r>
            <a:endParaRPr sz="2400">
              <a:solidFill>
                <a:schemeClr val="dk1"/>
              </a:solidFill>
              <a:latin typeface="Candara"/>
              <a:ea typeface="Candara"/>
              <a:cs typeface="Candara"/>
              <a:sym typeface="Candara"/>
            </a:endParaRPr>
          </a:p>
          <a:p>
            <a:pPr marL="759460" marR="0" lvl="0" indent="-290194" algn="l" rtl="0">
              <a:lnSpc>
                <a:spcPct val="100000"/>
              </a:lnSpc>
              <a:spcBef>
                <a:spcPts val="625"/>
              </a:spcBef>
              <a:spcAft>
                <a:spcPts val="0"/>
              </a:spcAft>
              <a:buClr>
                <a:srgbClr val="0000FF"/>
              </a:buClr>
              <a:buSzPts val="2400"/>
              <a:buFont typeface="Candara"/>
              <a:buAutoNum type="arabicPlain"/>
            </a:pPr>
            <a:r>
              <a:rPr lang="en-US" sz="2400" b="1">
                <a:solidFill>
                  <a:srgbClr val="0000FF"/>
                </a:solidFill>
                <a:latin typeface="Candara"/>
                <a:ea typeface="Candara"/>
                <a:cs typeface="Candara"/>
                <a:sym typeface="Candara"/>
              </a:rPr>
              <a:t>Two medial umbilical folds.</a:t>
            </a:r>
            <a:endParaRPr sz="2400">
              <a:solidFill>
                <a:schemeClr val="dk1"/>
              </a:solidFill>
              <a:latin typeface="Candara"/>
              <a:ea typeface="Candara"/>
              <a:cs typeface="Candara"/>
              <a:sym typeface="Candara"/>
            </a:endParaRPr>
          </a:p>
          <a:p>
            <a:pPr marL="469900" marR="5080" lvl="0" indent="-152400" algn="l" rtl="0">
              <a:lnSpc>
                <a:spcPct val="147041"/>
              </a:lnSpc>
              <a:spcBef>
                <a:spcPts val="75"/>
              </a:spcBef>
              <a:spcAft>
                <a:spcPts val="0"/>
              </a:spcAft>
              <a:buClr>
                <a:srgbClr val="0000FF"/>
              </a:buClr>
              <a:buSzPts val="2400"/>
              <a:buFont typeface="Candara"/>
              <a:buAutoNum type="arabicPlain"/>
            </a:pPr>
            <a:r>
              <a:rPr lang="en-US" sz="2400" b="1">
                <a:solidFill>
                  <a:srgbClr val="0000FF"/>
                </a:solidFill>
                <a:latin typeface="Candara"/>
                <a:ea typeface="Candara"/>
                <a:cs typeface="Candara"/>
                <a:sym typeface="Candara"/>
              </a:rPr>
              <a:t>Two lateral false ligaments.  4- Posterior false ligament.</a:t>
            </a:r>
            <a:endParaRPr sz="2400">
              <a:solidFill>
                <a:schemeClr val="dk1"/>
              </a:solidFill>
              <a:latin typeface="Candara"/>
              <a:ea typeface="Candara"/>
              <a:cs typeface="Candara"/>
              <a:sym typeface="Candara"/>
            </a:endParaRPr>
          </a:p>
        </p:txBody>
      </p:sp>
      <p:grpSp>
        <p:nvGrpSpPr>
          <p:cNvPr id="1526" name="Google Shape;1526;p119"/>
          <p:cNvGrpSpPr/>
          <p:nvPr/>
        </p:nvGrpSpPr>
        <p:grpSpPr>
          <a:xfrm>
            <a:off x="5762244" y="1315211"/>
            <a:ext cx="4922520" cy="5236845"/>
            <a:chOff x="5762244" y="1315211"/>
            <a:chExt cx="4922520" cy="5236845"/>
          </a:xfrm>
        </p:grpSpPr>
        <p:pic>
          <p:nvPicPr>
            <p:cNvPr id="1527" name="Google Shape;1527;p119"/>
            <p:cNvPicPr preferRelativeResize="0"/>
            <p:nvPr/>
          </p:nvPicPr>
          <p:blipFill rotWithShape="1">
            <a:blip r:embed="rId3">
              <a:alphaModFix/>
            </a:blip>
            <a:srcRect/>
            <a:stretch/>
          </p:blipFill>
          <p:spPr>
            <a:xfrm>
              <a:off x="5926563" y="1414030"/>
              <a:ext cx="4670023" cy="5030094"/>
            </a:xfrm>
            <a:prstGeom prst="rect">
              <a:avLst/>
            </a:prstGeom>
            <a:noFill/>
            <a:ln>
              <a:noFill/>
            </a:ln>
          </p:spPr>
        </p:pic>
        <p:sp>
          <p:nvSpPr>
            <p:cNvPr id="1528" name="Google Shape;1528;p119"/>
            <p:cNvSpPr/>
            <p:nvPr/>
          </p:nvSpPr>
          <p:spPr>
            <a:xfrm>
              <a:off x="5762244" y="1315211"/>
              <a:ext cx="4922520" cy="5236845"/>
            </a:xfrm>
            <a:custGeom>
              <a:avLst/>
              <a:gdLst/>
              <a:ahLst/>
              <a:cxnLst/>
              <a:rect l="l" t="t" r="r" b="b"/>
              <a:pathLst>
                <a:path w="4922520" h="5236845" extrusionOk="0">
                  <a:moveTo>
                    <a:pt x="0" y="5236464"/>
                  </a:moveTo>
                  <a:lnTo>
                    <a:pt x="4922520" y="5236464"/>
                  </a:lnTo>
                  <a:lnTo>
                    <a:pt x="4922520" y="0"/>
                  </a:lnTo>
                  <a:lnTo>
                    <a:pt x="0" y="0"/>
                  </a:lnTo>
                  <a:lnTo>
                    <a:pt x="0" y="5236464"/>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29" name="Google Shape;1529;p119"/>
          <p:cNvSpPr txBox="1"/>
          <p:nvPr/>
        </p:nvSpPr>
        <p:spPr>
          <a:xfrm>
            <a:off x="669442" y="6156147"/>
            <a:ext cx="1696085" cy="481330"/>
          </a:xfrm>
          <a:prstGeom prst="rect">
            <a:avLst/>
          </a:prstGeom>
          <a:noFill/>
          <a:ln>
            <a:noFill/>
          </a:ln>
        </p:spPr>
        <p:txBody>
          <a:bodyPr spcFirstLastPara="1" wrap="square" lIns="0" tIns="12700" rIns="0" bIns="0" anchor="t" anchorCtr="0">
            <a:spAutoFit/>
          </a:bodyPr>
          <a:lstStyle/>
          <a:p>
            <a:pPr marL="12700" marR="5080" lvl="0" indent="186690" algn="l" rtl="0">
              <a:lnSpc>
                <a:spcPct val="124500"/>
              </a:lnSpc>
              <a:spcBef>
                <a:spcPts val="0"/>
              </a:spcBef>
              <a:spcAft>
                <a:spcPts val="0"/>
              </a:spcAft>
              <a:buNone/>
            </a:pPr>
            <a:r>
              <a:rPr lang="en-US" sz="1200" b="1">
                <a:solidFill>
                  <a:schemeClr val="dk1"/>
                </a:solidFill>
                <a:latin typeface="Calibri"/>
                <a:ea typeface="Calibri"/>
                <a:cs typeface="Calibri"/>
                <a:sym typeface="Calibri"/>
              </a:rPr>
              <a:t>Dr. Aiman Al- Maathidy  Wednesday 11 May 2022</a:t>
            </a:r>
            <a:endParaRPr sz="1200">
              <a:solidFill>
                <a:schemeClr val="dk1"/>
              </a:solidFill>
              <a:latin typeface="Calibri"/>
              <a:ea typeface="Calibri"/>
              <a:cs typeface="Calibri"/>
              <a:sym typeface="Calibri"/>
            </a:endParaRPr>
          </a:p>
        </p:txBody>
      </p:sp>
      <p:sp>
        <p:nvSpPr>
          <p:cNvPr id="1530" name="Google Shape;1530;p119"/>
          <p:cNvSpPr txBox="1"/>
          <p:nvPr/>
        </p:nvSpPr>
        <p:spPr>
          <a:xfrm>
            <a:off x="11171301" y="6383528"/>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118</a:t>
            </a:r>
            <a:endParaRPr sz="12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66"/>
        <p:cNvGrpSpPr/>
        <p:nvPr/>
      </p:nvGrpSpPr>
      <p:grpSpPr>
        <a:xfrm>
          <a:off x="0" y="0"/>
          <a:ext cx="0" cy="0"/>
          <a:chOff x="0" y="0"/>
          <a:chExt cx="0" cy="0"/>
        </a:xfrm>
      </p:grpSpPr>
      <p:grpSp>
        <p:nvGrpSpPr>
          <p:cNvPr id="167" name="Google Shape;167;p12"/>
          <p:cNvGrpSpPr/>
          <p:nvPr/>
        </p:nvGrpSpPr>
        <p:grpSpPr>
          <a:xfrm>
            <a:off x="5201411" y="1037844"/>
            <a:ext cx="6440805" cy="4630420"/>
            <a:chOff x="5201411" y="1037844"/>
            <a:chExt cx="6440805" cy="4630420"/>
          </a:xfrm>
        </p:grpSpPr>
        <p:pic>
          <p:nvPicPr>
            <p:cNvPr id="168" name="Google Shape;168;p12"/>
            <p:cNvPicPr preferRelativeResize="0"/>
            <p:nvPr/>
          </p:nvPicPr>
          <p:blipFill rotWithShape="1">
            <a:blip r:embed="rId3">
              <a:alphaModFix/>
            </a:blip>
            <a:srcRect/>
            <a:stretch/>
          </p:blipFill>
          <p:spPr>
            <a:xfrm>
              <a:off x="5230367" y="1066800"/>
              <a:ext cx="6382511" cy="4572000"/>
            </a:xfrm>
            <a:prstGeom prst="rect">
              <a:avLst/>
            </a:prstGeom>
            <a:noFill/>
            <a:ln>
              <a:noFill/>
            </a:ln>
          </p:spPr>
        </p:pic>
        <p:sp>
          <p:nvSpPr>
            <p:cNvPr id="169" name="Google Shape;169;p12"/>
            <p:cNvSpPr/>
            <p:nvPr/>
          </p:nvSpPr>
          <p:spPr>
            <a:xfrm>
              <a:off x="5201411" y="1037844"/>
              <a:ext cx="6440805" cy="4630420"/>
            </a:xfrm>
            <a:custGeom>
              <a:avLst/>
              <a:gdLst/>
              <a:ahLst/>
              <a:cxnLst/>
              <a:rect l="l" t="t" r="r" b="b"/>
              <a:pathLst>
                <a:path w="6440805" h="4630420" extrusionOk="0">
                  <a:moveTo>
                    <a:pt x="0" y="4629911"/>
                  </a:moveTo>
                  <a:lnTo>
                    <a:pt x="6440424" y="4629911"/>
                  </a:lnTo>
                  <a:lnTo>
                    <a:pt x="6440424" y="0"/>
                  </a:lnTo>
                  <a:lnTo>
                    <a:pt x="0" y="0"/>
                  </a:lnTo>
                  <a:lnTo>
                    <a:pt x="0" y="4629911"/>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0" name="Google Shape;170;p12"/>
          <p:cNvSpPr txBox="1"/>
          <p:nvPr/>
        </p:nvSpPr>
        <p:spPr>
          <a:xfrm>
            <a:off x="177190" y="701166"/>
            <a:ext cx="4444365" cy="441642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Posteriorly</a:t>
            </a:r>
            <a:endParaRPr sz="2400">
              <a:solidFill>
                <a:schemeClr val="dk1"/>
              </a:solidFill>
              <a:latin typeface="Candara"/>
              <a:ea typeface="Candara"/>
              <a:cs typeface="Candara"/>
              <a:sym typeface="Candara"/>
            </a:endParaRPr>
          </a:p>
          <a:p>
            <a:pPr marL="323215" marR="0" lvl="0" indent="-311150"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The diaphragm;</a:t>
            </a:r>
            <a:endParaRPr sz="2400">
              <a:solidFill>
                <a:schemeClr val="dk1"/>
              </a:solidFill>
              <a:latin typeface="Candara"/>
              <a:ea typeface="Candara"/>
              <a:cs typeface="Candara"/>
              <a:sym typeface="Candara"/>
            </a:endParaRPr>
          </a:p>
          <a:p>
            <a:pPr marL="12700" marR="62230" lvl="0" indent="-152400" algn="l" rtl="0">
              <a:lnSpc>
                <a:spcPct val="100000"/>
              </a:lnSpc>
              <a:spcBef>
                <a:spcPts val="0"/>
              </a:spcBef>
              <a:spcAft>
                <a:spcPts val="0"/>
              </a:spcAft>
              <a:buClr>
                <a:srgbClr val="000000"/>
              </a:buClr>
              <a:buSzPts val="2400"/>
              <a:buFont typeface="Noto Sans Symbols"/>
              <a:buChar char="⮚"/>
            </a:pPr>
            <a:r>
              <a:rPr lang="en-US" sz="2400" b="1">
                <a:solidFill>
                  <a:srgbClr val="0033CC"/>
                </a:solidFill>
                <a:latin typeface="Candara"/>
                <a:ea typeface="Candara"/>
                <a:cs typeface="Candara"/>
                <a:sym typeface="Candara"/>
              </a:rPr>
              <a:t>The costodiaphragmatic recess  of the pleura</a:t>
            </a:r>
            <a:endParaRPr sz="2400">
              <a:solidFill>
                <a:schemeClr val="dk1"/>
              </a:solidFill>
              <a:latin typeface="Candara"/>
              <a:ea typeface="Candara"/>
              <a:cs typeface="Candara"/>
              <a:sym typeface="Candara"/>
            </a:endParaRPr>
          </a:p>
          <a:p>
            <a:pPr marL="323215" marR="0" lvl="0" indent="-311150" algn="l" rtl="0">
              <a:lnSpc>
                <a:spcPct val="100000"/>
              </a:lnSpc>
              <a:spcBef>
                <a:spcPts val="5"/>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The 12th rib </a:t>
            </a:r>
            <a:r>
              <a:rPr lang="en-US" sz="2400" b="1">
                <a:solidFill>
                  <a:schemeClr val="dk1"/>
                </a:solidFill>
                <a:latin typeface="Arial"/>
                <a:ea typeface="Arial"/>
                <a:cs typeface="Arial"/>
                <a:sym typeface="Arial"/>
              </a:rPr>
              <a:t>مهم</a:t>
            </a:r>
            <a:endParaRPr sz="2400">
              <a:solidFill>
                <a:schemeClr val="dk1"/>
              </a:solidFill>
              <a:latin typeface="Arial"/>
              <a:ea typeface="Arial"/>
              <a:cs typeface="Arial"/>
              <a:sym typeface="Arial"/>
            </a:endParaRPr>
          </a:p>
          <a:p>
            <a:pPr marL="323215" marR="0" lvl="0" indent="-311150" algn="l" rtl="0">
              <a:lnSpc>
                <a:spcPct val="100000"/>
              </a:lnSpc>
              <a:spcBef>
                <a:spcPts val="0"/>
              </a:spcBef>
              <a:spcAft>
                <a:spcPts val="0"/>
              </a:spcAft>
              <a:buClr>
                <a:srgbClr val="000000"/>
              </a:buClr>
              <a:buSzPts val="2400"/>
              <a:buFont typeface="Noto Sans Symbols"/>
              <a:buChar char="⮚"/>
            </a:pPr>
            <a:r>
              <a:rPr lang="en-US" sz="2400" b="1">
                <a:solidFill>
                  <a:srgbClr val="C00000"/>
                </a:solidFill>
                <a:latin typeface="Candara"/>
                <a:ea typeface="Candara"/>
                <a:cs typeface="Candara"/>
                <a:sym typeface="Candara"/>
              </a:rPr>
              <a:t>The psoas</a:t>
            </a:r>
            <a:endParaRPr sz="2400">
              <a:solidFill>
                <a:schemeClr val="dk1"/>
              </a:solidFill>
              <a:latin typeface="Candara"/>
              <a:ea typeface="Candara"/>
              <a:cs typeface="Candara"/>
              <a:sym typeface="Candara"/>
            </a:endParaRPr>
          </a:p>
          <a:p>
            <a:pPr marL="323215" marR="0" lvl="0" indent="-311150" algn="l" rtl="0">
              <a:lnSpc>
                <a:spcPct val="100000"/>
              </a:lnSpc>
              <a:spcBef>
                <a:spcPts val="0"/>
              </a:spcBef>
              <a:spcAft>
                <a:spcPts val="0"/>
              </a:spcAft>
              <a:buClr>
                <a:srgbClr val="C00000"/>
              </a:buClr>
              <a:buSzPts val="2400"/>
              <a:buFont typeface="Noto Sans Symbols"/>
              <a:buChar char="⮚"/>
            </a:pPr>
            <a:r>
              <a:rPr lang="en-US" sz="2400" b="1">
                <a:solidFill>
                  <a:srgbClr val="C00000"/>
                </a:solidFill>
                <a:latin typeface="Candara"/>
                <a:ea typeface="Candara"/>
                <a:cs typeface="Candara"/>
                <a:sym typeface="Candara"/>
              </a:rPr>
              <a:t>Quadratus lumborum</a:t>
            </a:r>
            <a:endParaRPr sz="2400">
              <a:solidFill>
                <a:schemeClr val="dk1"/>
              </a:solidFill>
              <a:latin typeface="Candara"/>
              <a:ea typeface="Candara"/>
              <a:cs typeface="Candara"/>
              <a:sym typeface="Candara"/>
            </a:endParaRPr>
          </a:p>
          <a:p>
            <a:pPr marL="256540" marR="0" lvl="0" indent="-243840" algn="l" rtl="0">
              <a:lnSpc>
                <a:spcPct val="100000"/>
              </a:lnSpc>
              <a:spcBef>
                <a:spcPts val="0"/>
              </a:spcBef>
              <a:spcAft>
                <a:spcPts val="0"/>
              </a:spcAft>
              <a:buClr>
                <a:srgbClr val="C00000"/>
              </a:buClr>
              <a:buSzPts val="2300"/>
              <a:buFont typeface="Noto Sans Symbols"/>
              <a:buChar char="⮚"/>
            </a:pPr>
            <a:r>
              <a:rPr lang="en-US" sz="2400" b="1">
                <a:solidFill>
                  <a:srgbClr val="C00000"/>
                </a:solidFill>
                <a:latin typeface="Candara"/>
                <a:ea typeface="Candara"/>
                <a:cs typeface="Candara"/>
                <a:sym typeface="Candara"/>
              </a:rPr>
              <a:t>Transversus abdominis muscles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12700" marR="332740" lvl="0" indent="-146049" algn="l" rtl="0">
              <a:lnSpc>
                <a:spcPct val="100000"/>
              </a:lnSpc>
              <a:spcBef>
                <a:spcPts val="5"/>
              </a:spcBef>
              <a:spcAft>
                <a:spcPts val="0"/>
              </a:spcAft>
              <a:buClr>
                <a:srgbClr val="E36C09"/>
              </a:buClr>
              <a:buSzPts val="2300"/>
              <a:buFont typeface="Noto Sans Symbols"/>
              <a:buChar char="⮚"/>
            </a:pPr>
            <a:r>
              <a:rPr lang="en-US" sz="2400" b="1">
                <a:solidFill>
                  <a:srgbClr val="E36C09"/>
                </a:solidFill>
                <a:latin typeface="Candara"/>
                <a:ea typeface="Candara"/>
                <a:cs typeface="Candara"/>
                <a:sym typeface="Candara"/>
              </a:rPr>
              <a:t>The subcostal (T12),  iliohypogastric, and ilioinguinal  nerves (L1) </a:t>
            </a:r>
            <a:r>
              <a:rPr lang="en-US" sz="2400" b="1">
                <a:solidFill>
                  <a:schemeClr val="dk1"/>
                </a:solidFill>
                <a:latin typeface="Candara"/>
                <a:ea typeface="Candara"/>
                <a:cs typeface="Candara"/>
                <a:sym typeface="Candara"/>
              </a:rPr>
              <a:t>run downward and  laterally</a:t>
            </a:r>
            <a:endParaRPr sz="2400">
              <a:solidFill>
                <a:schemeClr val="dk1"/>
              </a:solidFill>
              <a:latin typeface="Candara"/>
              <a:ea typeface="Candara"/>
              <a:cs typeface="Candara"/>
              <a:sym typeface="Candara"/>
            </a:endParaRPr>
          </a:p>
        </p:txBody>
      </p:sp>
      <p:sp>
        <p:nvSpPr>
          <p:cNvPr id="171" name="Google Shape;171;p12"/>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172" name="Google Shape;172;p12"/>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173" name="Google Shape;173;p12"/>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4300" lvl="0" indent="0" algn="l" rtl="0">
              <a:lnSpc>
                <a:spcPct val="103333"/>
              </a:lnSpc>
              <a:spcBef>
                <a:spcPts val="0"/>
              </a:spcBef>
              <a:spcAft>
                <a:spcPts val="0"/>
              </a:spcAft>
              <a:buNone/>
            </a:pPr>
            <a:fld id="{00000000-1234-1234-1234-123412341234}" type="slidenum">
              <a:rPr lang="en-US">
                <a:solidFill>
                  <a:srgbClr val="0033CC"/>
                </a:solidFill>
              </a:rPr>
              <a:t>12</a:t>
            </a:fld>
            <a:endParaRPr>
              <a:solidFill>
                <a:srgbClr val="0033CC"/>
              </a:solidFill>
            </a:endParaRPr>
          </a:p>
        </p:txBody>
      </p:sp>
      <p:sp>
        <p:nvSpPr>
          <p:cNvPr id="174" name="Google Shape;174;p12"/>
          <p:cNvSpPr txBox="1">
            <a:spLocks noGrp="1"/>
          </p:cNvSpPr>
          <p:nvPr>
            <p:ph type="title"/>
          </p:nvPr>
        </p:nvSpPr>
        <p:spPr>
          <a:xfrm>
            <a:off x="199644" y="153923"/>
            <a:ext cx="2380615"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KIDNEYS</a:t>
            </a:r>
            <a:endParaRPr sz="3200">
              <a:latin typeface="Candara"/>
              <a:ea typeface="Candara"/>
              <a:cs typeface="Candara"/>
              <a:sym typeface="Candara"/>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Shape 1534"/>
        <p:cNvGrpSpPr/>
        <p:nvPr/>
      </p:nvGrpSpPr>
      <p:grpSpPr>
        <a:xfrm>
          <a:off x="0" y="0"/>
          <a:ext cx="0" cy="0"/>
          <a:chOff x="0" y="0"/>
          <a:chExt cx="0" cy="0"/>
        </a:xfrm>
      </p:grpSpPr>
      <p:sp>
        <p:nvSpPr>
          <p:cNvPr id="1535" name="Google Shape;1535;p120"/>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536" name="Google Shape;1536;p120"/>
          <p:cNvSpPr txBox="1"/>
          <p:nvPr/>
        </p:nvSpPr>
        <p:spPr>
          <a:xfrm>
            <a:off x="211327" y="674063"/>
            <a:ext cx="11398250" cy="2354580"/>
          </a:xfrm>
          <a:prstGeom prst="rect">
            <a:avLst/>
          </a:prstGeom>
          <a:noFill/>
          <a:ln>
            <a:noFill/>
          </a:ln>
        </p:spPr>
        <p:txBody>
          <a:bodyPr spcFirstLastPara="1" wrap="square" lIns="0" tIns="119375" rIns="0" bIns="0" anchor="t" anchorCtr="0">
            <a:spAutoFit/>
          </a:bodyPr>
          <a:lstStyle/>
          <a:p>
            <a:pPr marL="12700" marR="0" lvl="0" indent="0" algn="l" rtl="0">
              <a:lnSpc>
                <a:spcPct val="100000"/>
              </a:lnSpc>
              <a:spcBef>
                <a:spcPts val="0"/>
              </a:spcBef>
              <a:spcAft>
                <a:spcPts val="0"/>
              </a:spcAft>
              <a:buNone/>
            </a:pPr>
            <a:r>
              <a:rPr lang="en-US" sz="2800" b="1">
                <a:solidFill>
                  <a:srgbClr val="C00000"/>
                </a:solidFill>
                <a:latin typeface="Candara"/>
                <a:ea typeface="Candara"/>
                <a:cs typeface="Candara"/>
                <a:sym typeface="Candara"/>
              </a:rPr>
              <a:t>** Blood supply:</a:t>
            </a:r>
            <a:endParaRPr sz="2800">
              <a:solidFill>
                <a:schemeClr val="dk1"/>
              </a:solidFill>
              <a:latin typeface="Candara"/>
              <a:ea typeface="Candara"/>
              <a:cs typeface="Candara"/>
              <a:sym typeface="Candara"/>
            </a:endParaRPr>
          </a:p>
          <a:p>
            <a:pPr marL="12700" marR="0" lvl="0" indent="0" algn="l" rtl="0">
              <a:lnSpc>
                <a:spcPct val="100000"/>
              </a:lnSpc>
              <a:spcBef>
                <a:spcPts val="715"/>
              </a:spcBef>
              <a:spcAft>
                <a:spcPts val="0"/>
              </a:spcAft>
              <a:buNone/>
            </a:pPr>
            <a:r>
              <a:rPr lang="en-US" sz="2400" b="1">
                <a:solidFill>
                  <a:srgbClr val="FF0000"/>
                </a:solidFill>
                <a:latin typeface="Candara"/>
                <a:ea typeface="Candara"/>
                <a:cs typeface="Candara"/>
                <a:sym typeface="Candara"/>
              </a:rPr>
              <a:t>* Arterial supply:</a:t>
            </a:r>
            <a:endParaRPr sz="2400">
              <a:solidFill>
                <a:schemeClr val="dk1"/>
              </a:solidFill>
              <a:latin typeface="Candara"/>
              <a:ea typeface="Candara"/>
              <a:cs typeface="Candara"/>
              <a:sym typeface="Candara"/>
            </a:endParaRPr>
          </a:p>
          <a:p>
            <a:pPr marL="256540" marR="0" lvl="0" indent="-243840" algn="l" rtl="0">
              <a:lnSpc>
                <a:spcPct val="100000"/>
              </a:lnSpc>
              <a:spcBef>
                <a:spcPts val="625"/>
              </a:spcBef>
              <a:spcAft>
                <a:spcPts val="0"/>
              </a:spcAft>
              <a:buClr>
                <a:srgbClr val="FF0000"/>
              </a:buClr>
              <a:buSzPts val="2400"/>
              <a:buFont typeface="Candara"/>
              <a:buAutoNum type="arabicPlain"/>
            </a:pPr>
            <a:r>
              <a:rPr lang="en-US" sz="2400" b="1">
                <a:solidFill>
                  <a:srgbClr val="FF0000"/>
                </a:solidFill>
                <a:latin typeface="Candara"/>
                <a:ea typeface="Candara"/>
                <a:cs typeface="Candara"/>
                <a:sym typeface="Candara"/>
              </a:rPr>
              <a:t>Superior vesical artery </a:t>
            </a:r>
            <a:r>
              <a:rPr lang="en-US" sz="2400" b="1">
                <a:solidFill>
                  <a:schemeClr val="dk1"/>
                </a:solidFill>
                <a:latin typeface="Candara"/>
                <a:ea typeface="Candara"/>
                <a:cs typeface="Candara"/>
                <a:sym typeface="Candara"/>
              </a:rPr>
              <a:t>(patent part of the umbilical artery).</a:t>
            </a:r>
            <a:endParaRPr sz="2400">
              <a:solidFill>
                <a:schemeClr val="dk1"/>
              </a:solidFill>
              <a:latin typeface="Candara"/>
              <a:ea typeface="Candara"/>
              <a:cs typeface="Candara"/>
              <a:sym typeface="Candara"/>
            </a:endParaRPr>
          </a:p>
          <a:p>
            <a:pPr marL="12700" marR="5080" lvl="0" indent="-152400" algn="l" rtl="0">
              <a:lnSpc>
                <a:spcPct val="147041"/>
              </a:lnSpc>
              <a:spcBef>
                <a:spcPts val="75"/>
              </a:spcBef>
              <a:spcAft>
                <a:spcPts val="0"/>
              </a:spcAft>
              <a:buClr>
                <a:srgbClr val="FF0000"/>
              </a:buClr>
              <a:buSzPts val="2400"/>
              <a:buFont typeface="Candara"/>
              <a:buAutoNum type="arabicPlain"/>
            </a:pPr>
            <a:r>
              <a:rPr lang="en-US" sz="2400" b="1">
                <a:solidFill>
                  <a:srgbClr val="FF0000"/>
                </a:solidFill>
                <a:latin typeface="Candara"/>
                <a:ea typeface="Candara"/>
                <a:cs typeface="Candara"/>
                <a:sym typeface="Candara"/>
              </a:rPr>
              <a:t>Inferior vesical artery </a:t>
            </a:r>
            <a:r>
              <a:rPr lang="en-US" sz="2400" b="1">
                <a:solidFill>
                  <a:schemeClr val="dk1"/>
                </a:solidFill>
                <a:latin typeface="Candara"/>
                <a:ea typeface="Candara"/>
                <a:cs typeface="Candara"/>
                <a:sym typeface="Candara"/>
              </a:rPr>
              <a:t>(in male) or </a:t>
            </a:r>
            <a:r>
              <a:rPr lang="en-US" sz="2400" b="1">
                <a:solidFill>
                  <a:srgbClr val="FF0000"/>
                </a:solidFill>
                <a:latin typeface="Candara"/>
                <a:ea typeface="Candara"/>
                <a:cs typeface="Candara"/>
                <a:sym typeface="Candara"/>
              </a:rPr>
              <a:t>vaginal and uterine arteries </a:t>
            </a:r>
            <a:r>
              <a:rPr lang="en-US" sz="2400" b="1">
                <a:solidFill>
                  <a:schemeClr val="dk1"/>
                </a:solidFill>
                <a:latin typeface="Candara"/>
                <a:ea typeface="Candara"/>
                <a:cs typeface="Candara"/>
                <a:sym typeface="Candara"/>
              </a:rPr>
              <a:t>(in female) from the  anterior division of the internal iliac artery.</a:t>
            </a:r>
            <a:endParaRPr sz="2400">
              <a:solidFill>
                <a:schemeClr val="dk1"/>
              </a:solidFill>
              <a:latin typeface="Candara"/>
              <a:ea typeface="Candara"/>
              <a:cs typeface="Candara"/>
              <a:sym typeface="Candara"/>
            </a:endParaRPr>
          </a:p>
        </p:txBody>
      </p:sp>
      <p:grpSp>
        <p:nvGrpSpPr>
          <p:cNvPr id="1537" name="Google Shape;1537;p120"/>
          <p:cNvGrpSpPr/>
          <p:nvPr/>
        </p:nvGrpSpPr>
        <p:grpSpPr>
          <a:xfrm>
            <a:off x="6143244" y="2638042"/>
            <a:ext cx="5577840" cy="4145279"/>
            <a:chOff x="6143244" y="2638042"/>
            <a:chExt cx="5577840" cy="4145279"/>
          </a:xfrm>
        </p:grpSpPr>
        <p:pic>
          <p:nvPicPr>
            <p:cNvPr id="1538" name="Google Shape;1538;p120"/>
            <p:cNvPicPr preferRelativeResize="0"/>
            <p:nvPr/>
          </p:nvPicPr>
          <p:blipFill rotWithShape="1">
            <a:blip r:embed="rId3">
              <a:alphaModFix/>
            </a:blip>
            <a:srcRect/>
            <a:stretch/>
          </p:blipFill>
          <p:spPr>
            <a:xfrm>
              <a:off x="6297652" y="2666997"/>
              <a:ext cx="5294112" cy="4018237"/>
            </a:xfrm>
            <a:prstGeom prst="rect">
              <a:avLst/>
            </a:prstGeom>
            <a:noFill/>
            <a:ln>
              <a:noFill/>
            </a:ln>
          </p:spPr>
        </p:pic>
        <p:sp>
          <p:nvSpPr>
            <p:cNvPr id="1539" name="Google Shape;1539;p120"/>
            <p:cNvSpPr/>
            <p:nvPr/>
          </p:nvSpPr>
          <p:spPr>
            <a:xfrm>
              <a:off x="6143244" y="2638042"/>
              <a:ext cx="5577840" cy="4145279"/>
            </a:xfrm>
            <a:custGeom>
              <a:avLst/>
              <a:gdLst/>
              <a:ahLst/>
              <a:cxnLst/>
              <a:rect l="l" t="t" r="r" b="b"/>
              <a:pathLst>
                <a:path w="5577840" h="4145279" extrusionOk="0">
                  <a:moveTo>
                    <a:pt x="0" y="4145279"/>
                  </a:moveTo>
                  <a:lnTo>
                    <a:pt x="5577840" y="4145279"/>
                  </a:lnTo>
                  <a:lnTo>
                    <a:pt x="5577840" y="0"/>
                  </a:lnTo>
                  <a:lnTo>
                    <a:pt x="0" y="0"/>
                  </a:lnTo>
                  <a:lnTo>
                    <a:pt x="0" y="4145279"/>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40" name="Google Shape;1540;p120"/>
          <p:cNvGrpSpPr/>
          <p:nvPr/>
        </p:nvGrpSpPr>
        <p:grpSpPr>
          <a:xfrm>
            <a:off x="498347" y="3073906"/>
            <a:ext cx="5011420" cy="3743325"/>
            <a:chOff x="498347" y="3073906"/>
            <a:chExt cx="5011420" cy="3743325"/>
          </a:xfrm>
        </p:grpSpPr>
        <p:pic>
          <p:nvPicPr>
            <p:cNvPr id="1541" name="Google Shape;1541;p120"/>
            <p:cNvPicPr preferRelativeResize="0"/>
            <p:nvPr/>
          </p:nvPicPr>
          <p:blipFill rotWithShape="1">
            <a:blip r:embed="rId4">
              <a:alphaModFix/>
            </a:blip>
            <a:srcRect/>
            <a:stretch/>
          </p:blipFill>
          <p:spPr>
            <a:xfrm>
              <a:off x="527303" y="3102862"/>
              <a:ext cx="4953000" cy="3656465"/>
            </a:xfrm>
            <a:prstGeom prst="rect">
              <a:avLst/>
            </a:prstGeom>
            <a:noFill/>
            <a:ln>
              <a:noFill/>
            </a:ln>
          </p:spPr>
        </p:pic>
        <p:sp>
          <p:nvSpPr>
            <p:cNvPr id="1542" name="Google Shape;1542;p120"/>
            <p:cNvSpPr/>
            <p:nvPr/>
          </p:nvSpPr>
          <p:spPr>
            <a:xfrm>
              <a:off x="498347" y="3073906"/>
              <a:ext cx="5011420" cy="3743325"/>
            </a:xfrm>
            <a:custGeom>
              <a:avLst/>
              <a:gdLst/>
              <a:ahLst/>
              <a:cxnLst/>
              <a:rect l="l" t="t" r="r" b="b"/>
              <a:pathLst>
                <a:path w="5011420" h="3743325" extrusionOk="0">
                  <a:moveTo>
                    <a:pt x="0" y="3742944"/>
                  </a:moveTo>
                  <a:lnTo>
                    <a:pt x="5010912" y="3742944"/>
                  </a:lnTo>
                  <a:lnTo>
                    <a:pt x="5010912" y="0"/>
                  </a:lnTo>
                  <a:lnTo>
                    <a:pt x="0" y="0"/>
                  </a:lnTo>
                  <a:lnTo>
                    <a:pt x="0" y="3742944"/>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43" name="Google Shape;1543;p120"/>
          <p:cNvSpPr txBox="1"/>
          <p:nvPr/>
        </p:nvSpPr>
        <p:spPr>
          <a:xfrm>
            <a:off x="7372604" y="107188"/>
            <a:ext cx="1604645" cy="518795"/>
          </a:xfrm>
          <a:prstGeom prst="rect">
            <a:avLst/>
          </a:prstGeom>
          <a:noFill/>
          <a:ln>
            <a:noFill/>
          </a:ln>
        </p:spPr>
        <p:txBody>
          <a:bodyPr spcFirstLastPara="1" wrap="square" lIns="0" tIns="12700" rIns="0" bIns="0" anchor="t" anchorCtr="0">
            <a:spAutoFit/>
          </a:bodyPr>
          <a:lstStyle/>
          <a:p>
            <a:pPr marL="12700" marR="5080" lvl="0" indent="39370" algn="l" rtl="0">
              <a:lnSpc>
                <a:spcPct val="134800"/>
              </a:lnSpc>
              <a:spcBef>
                <a:spcPts val="0"/>
              </a:spcBef>
              <a:spcAft>
                <a:spcPts val="0"/>
              </a:spcAft>
              <a:buNone/>
            </a:pPr>
            <a:r>
              <a:rPr lang="en-US" sz="1200" b="1">
                <a:solidFill>
                  <a:schemeClr val="dk1"/>
                </a:solidFill>
                <a:latin typeface="Calibri"/>
                <a:ea typeface="Calibri"/>
                <a:cs typeface="Calibri"/>
                <a:sym typeface="Calibri"/>
              </a:rPr>
              <a:t>Dr. Aiman Al- Maathidy  Wednesday 11 May 2022</a:t>
            </a:r>
            <a:endParaRPr sz="1200">
              <a:solidFill>
                <a:schemeClr val="dk1"/>
              </a:solidFill>
              <a:latin typeface="Calibri"/>
              <a:ea typeface="Calibri"/>
              <a:cs typeface="Calibri"/>
              <a:sym typeface="Calibri"/>
            </a:endParaRPr>
          </a:p>
        </p:txBody>
      </p:sp>
      <p:sp>
        <p:nvSpPr>
          <p:cNvPr id="1544" name="Google Shape;1544;p120"/>
          <p:cNvSpPr txBox="1"/>
          <p:nvPr/>
        </p:nvSpPr>
        <p:spPr>
          <a:xfrm>
            <a:off x="10369677" y="217678"/>
            <a:ext cx="179070" cy="391160"/>
          </a:xfrm>
          <a:prstGeom prst="rect">
            <a:avLst/>
          </a:prstGeom>
          <a:noFill/>
          <a:ln>
            <a:noFill/>
          </a:ln>
        </p:spPr>
        <p:txBody>
          <a:bodyPr spcFirstLastPara="1" wrap="square" lIns="0" tIns="12700" rIns="0" bIns="0" anchor="t" anchorCtr="0">
            <a:spAutoFit/>
          </a:bodyPr>
          <a:lstStyle/>
          <a:p>
            <a:pPr marL="0" marR="5715" lvl="0" indent="0" algn="r" rtl="0">
              <a:lnSpc>
                <a:spcPct val="100000"/>
              </a:lnSpc>
              <a:spcBef>
                <a:spcPts val="0"/>
              </a:spcBef>
              <a:spcAft>
                <a:spcPts val="0"/>
              </a:spcAft>
              <a:buNone/>
            </a:pPr>
            <a:r>
              <a:rPr lang="en-US" sz="1200" b="1">
                <a:solidFill>
                  <a:schemeClr val="dk1"/>
                </a:solidFill>
                <a:latin typeface="Calibri"/>
                <a:ea typeface="Calibri"/>
                <a:cs typeface="Calibri"/>
                <a:sym typeface="Calibri"/>
              </a:rPr>
              <a:t>11</a:t>
            </a:r>
            <a:endParaRPr sz="1200">
              <a:solidFill>
                <a:schemeClr val="dk1"/>
              </a:solidFill>
              <a:latin typeface="Calibri"/>
              <a:ea typeface="Calibri"/>
              <a:cs typeface="Calibri"/>
              <a:sym typeface="Calibri"/>
            </a:endParaRPr>
          </a:p>
          <a:p>
            <a:pPr marL="0" marR="5080" lvl="0" indent="0" algn="r" rtl="0">
              <a:lnSpc>
                <a:spcPct val="100000"/>
              </a:lnSpc>
              <a:spcBef>
                <a:spcPts val="0"/>
              </a:spcBef>
              <a:spcAft>
                <a:spcPts val="0"/>
              </a:spcAft>
              <a:buNone/>
            </a:pPr>
            <a:r>
              <a:rPr lang="en-US" sz="1200" b="1">
                <a:solidFill>
                  <a:schemeClr val="dk1"/>
                </a:solidFill>
                <a:latin typeface="Calibri"/>
                <a:ea typeface="Calibri"/>
                <a:cs typeface="Calibri"/>
                <a:sym typeface="Calibri"/>
              </a:rPr>
              <a:t>9</a:t>
            </a:r>
            <a:endParaRPr sz="1200">
              <a:solidFill>
                <a:schemeClr val="dk1"/>
              </a:solidFill>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Shape 1548"/>
        <p:cNvGrpSpPr/>
        <p:nvPr/>
      </p:nvGrpSpPr>
      <p:grpSpPr>
        <a:xfrm>
          <a:off x="0" y="0"/>
          <a:ext cx="0" cy="0"/>
          <a:chOff x="0" y="0"/>
          <a:chExt cx="0" cy="0"/>
        </a:xfrm>
      </p:grpSpPr>
      <p:sp>
        <p:nvSpPr>
          <p:cNvPr id="1549" name="Google Shape;1549;p121"/>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sp>
        <p:nvSpPr>
          <p:cNvPr id="1550" name="Google Shape;1550;p121"/>
          <p:cNvSpPr txBox="1"/>
          <p:nvPr/>
        </p:nvSpPr>
        <p:spPr>
          <a:xfrm>
            <a:off x="203098" y="696906"/>
            <a:ext cx="11257280" cy="2255520"/>
          </a:xfrm>
          <a:prstGeom prst="rect">
            <a:avLst/>
          </a:prstGeom>
          <a:noFill/>
          <a:ln>
            <a:noFill/>
          </a:ln>
        </p:spPr>
        <p:txBody>
          <a:bodyPr spcFirstLastPara="1" wrap="square" lIns="0" tIns="92075" rIns="0" bIns="0" anchor="t" anchorCtr="0">
            <a:spAutoFit/>
          </a:bodyPr>
          <a:lstStyle/>
          <a:p>
            <a:pPr marL="255904" marR="0" lvl="0" indent="-243840" algn="l" rtl="0">
              <a:lnSpc>
                <a:spcPct val="100000"/>
              </a:lnSpc>
              <a:spcBef>
                <a:spcPts val="0"/>
              </a:spcBef>
              <a:spcAft>
                <a:spcPts val="0"/>
              </a:spcAft>
              <a:buClr>
                <a:srgbClr val="0000FF"/>
              </a:buClr>
              <a:buSzPts val="2400"/>
              <a:buFont typeface="Candara"/>
              <a:buChar char="*"/>
            </a:pPr>
            <a:r>
              <a:rPr lang="en-US" sz="2400" b="1">
                <a:solidFill>
                  <a:srgbClr val="0000FF"/>
                </a:solidFill>
                <a:latin typeface="Candara"/>
                <a:ea typeface="Candara"/>
                <a:cs typeface="Candara"/>
                <a:sym typeface="Candara"/>
              </a:rPr>
              <a:t>Venous drainage: </a:t>
            </a:r>
            <a:r>
              <a:rPr lang="en-US" sz="2400" b="1">
                <a:solidFill>
                  <a:schemeClr val="dk1"/>
                </a:solidFill>
                <a:latin typeface="Candara"/>
                <a:ea typeface="Candara"/>
                <a:cs typeface="Candara"/>
                <a:sym typeface="Candara"/>
              </a:rPr>
              <a:t>The veins form a </a:t>
            </a:r>
            <a:r>
              <a:rPr lang="en-US" sz="2400" b="1">
                <a:solidFill>
                  <a:srgbClr val="0000FF"/>
                </a:solidFill>
                <a:latin typeface="Candara"/>
                <a:ea typeface="Candara"/>
                <a:cs typeface="Candara"/>
                <a:sym typeface="Candara"/>
              </a:rPr>
              <a:t>venous plexus</a:t>
            </a:r>
            <a:r>
              <a:rPr lang="en-US" sz="2400" b="1">
                <a:solidFill>
                  <a:schemeClr val="dk1"/>
                </a:solidFill>
                <a:latin typeface="Candara"/>
                <a:ea typeface="Candara"/>
                <a:cs typeface="Candara"/>
                <a:sym typeface="Candara"/>
              </a:rPr>
              <a:t>; then drain into </a:t>
            </a:r>
            <a:r>
              <a:rPr lang="en-US" sz="2400" b="1">
                <a:solidFill>
                  <a:srgbClr val="0000FF"/>
                </a:solidFill>
                <a:latin typeface="Candara"/>
                <a:ea typeface="Candara"/>
                <a:cs typeface="Candara"/>
                <a:sym typeface="Candara"/>
              </a:rPr>
              <a:t>the internal iliac</a:t>
            </a:r>
            <a:endParaRPr sz="2400">
              <a:solidFill>
                <a:schemeClr val="dk1"/>
              </a:solidFill>
              <a:latin typeface="Candara"/>
              <a:ea typeface="Candara"/>
              <a:cs typeface="Candara"/>
              <a:sym typeface="Candara"/>
            </a:endParaRPr>
          </a:p>
          <a:p>
            <a:pPr marL="12700" marR="0" lvl="0" indent="0" algn="l" rtl="0">
              <a:lnSpc>
                <a:spcPct val="100000"/>
              </a:lnSpc>
              <a:spcBef>
                <a:spcPts val="630"/>
              </a:spcBef>
              <a:spcAft>
                <a:spcPts val="0"/>
              </a:spcAft>
              <a:buNone/>
            </a:pPr>
            <a:r>
              <a:rPr lang="en-US" sz="2400" b="1">
                <a:solidFill>
                  <a:srgbClr val="0000FF"/>
                </a:solidFill>
                <a:latin typeface="Candara"/>
                <a:ea typeface="Candara"/>
                <a:cs typeface="Candara"/>
                <a:sym typeface="Candara"/>
              </a:rPr>
              <a:t>vein</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12700" marR="0" lvl="0" indent="0" algn="l" rtl="0">
              <a:lnSpc>
                <a:spcPct val="100000"/>
              </a:lnSpc>
              <a:spcBef>
                <a:spcPts val="650"/>
              </a:spcBef>
              <a:spcAft>
                <a:spcPts val="0"/>
              </a:spcAft>
              <a:buNone/>
            </a:pPr>
            <a:r>
              <a:rPr lang="en-US" sz="2400" b="1">
                <a:solidFill>
                  <a:srgbClr val="E36C09"/>
                </a:solidFill>
                <a:latin typeface="Candara"/>
                <a:ea typeface="Candara"/>
                <a:cs typeface="Candara"/>
                <a:sym typeface="Candara"/>
              </a:rPr>
              <a:t>** Lymphatic drainage:</a:t>
            </a:r>
            <a:endParaRPr sz="2400">
              <a:solidFill>
                <a:schemeClr val="dk1"/>
              </a:solidFill>
              <a:latin typeface="Candara"/>
              <a:ea typeface="Candara"/>
              <a:cs typeface="Candara"/>
              <a:sym typeface="Candara"/>
            </a:endParaRPr>
          </a:p>
          <a:p>
            <a:pPr marL="713740" marR="0" lvl="1" indent="-243840" algn="l" rtl="0">
              <a:lnSpc>
                <a:spcPct val="100000"/>
              </a:lnSpc>
              <a:spcBef>
                <a:spcPts val="625"/>
              </a:spcBef>
              <a:spcAft>
                <a:spcPts val="0"/>
              </a:spcAft>
              <a:buClr>
                <a:schemeClr val="dk1"/>
              </a:buClr>
              <a:buSzPts val="2400"/>
              <a:buFont typeface="Candara"/>
              <a:buAutoNum type="arabicPlain"/>
            </a:pPr>
            <a:r>
              <a:rPr lang="en-US" sz="2400" b="1" i="0" u="none" strike="noStrike" cap="none">
                <a:solidFill>
                  <a:schemeClr val="dk1"/>
                </a:solidFill>
                <a:latin typeface="Candara"/>
                <a:ea typeface="Candara"/>
                <a:cs typeface="Candara"/>
                <a:sym typeface="Candara"/>
              </a:rPr>
              <a:t>Mostly into </a:t>
            </a:r>
            <a:r>
              <a:rPr lang="en-US" sz="2400" b="1" i="0" u="none" strike="noStrike" cap="none">
                <a:solidFill>
                  <a:srgbClr val="00FF00"/>
                </a:solidFill>
                <a:latin typeface="Candara"/>
                <a:ea typeface="Candara"/>
                <a:cs typeface="Candara"/>
                <a:sym typeface="Candara"/>
              </a:rPr>
              <a:t>the external iliac lymph nodes.</a:t>
            </a:r>
            <a:endParaRPr sz="2400" b="0" i="0" u="none" strike="noStrike" cap="none">
              <a:solidFill>
                <a:schemeClr val="dk1"/>
              </a:solidFill>
              <a:latin typeface="Candara"/>
              <a:ea typeface="Candara"/>
              <a:cs typeface="Candara"/>
              <a:sym typeface="Candara"/>
            </a:endParaRPr>
          </a:p>
          <a:p>
            <a:pPr marL="759460" marR="0" lvl="1" indent="-290194" algn="l" rtl="0">
              <a:lnSpc>
                <a:spcPct val="100000"/>
              </a:lnSpc>
              <a:spcBef>
                <a:spcPts val="625"/>
              </a:spcBef>
              <a:spcAft>
                <a:spcPts val="0"/>
              </a:spcAft>
              <a:buClr>
                <a:schemeClr val="dk1"/>
              </a:buClr>
              <a:buSzPts val="2400"/>
              <a:buFont typeface="Candara"/>
              <a:buAutoNum type="arabicPlain"/>
            </a:pPr>
            <a:r>
              <a:rPr lang="en-US" sz="2400" b="1" i="0" u="none" strike="noStrike" cap="none">
                <a:solidFill>
                  <a:schemeClr val="dk1"/>
                </a:solidFill>
                <a:latin typeface="Candara"/>
                <a:ea typeface="Candara"/>
                <a:cs typeface="Candara"/>
                <a:sym typeface="Candara"/>
              </a:rPr>
              <a:t>Partly Into </a:t>
            </a:r>
            <a:r>
              <a:rPr lang="en-US" sz="2400" b="1" i="0" u="none" strike="noStrike" cap="none">
                <a:solidFill>
                  <a:srgbClr val="00FF00"/>
                </a:solidFill>
                <a:latin typeface="Candara"/>
                <a:ea typeface="Candara"/>
                <a:cs typeface="Candara"/>
                <a:sym typeface="Candara"/>
              </a:rPr>
              <a:t>the internal iliac</a:t>
            </a:r>
            <a:r>
              <a:rPr lang="en-US" sz="2400" b="1" i="0" u="none" strike="noStrike" cap="none">
                <a:solidFill>
                  <a:schemeClr val="dk1"/>
                </a:solidFill>
                <a:latin typeface="Candara"/>
                <a:ea typeface="Candara"/>
                <a:cs typeface="Candara"/>
                <a:sym typeface="Candara"/>
              </a:rPr>
              <a:t>, and </a:t>
            </a:r>
            <a:r>
              <a:rPr lang="en-US" sz="2400" b="1" i="0" u="none" strike="noStrike" cap="none">
                <a:solidFill>
                  <a:srgbClr val="00FF00"/>
                </a:solidFill>
                <a:latin typeface="Candara"/>
                <a:ea typeface="Candara"/>
                <a:cs typeface="Candara"/>
                <a:sym typeface="Candara"/>
              </a:rPr>
              <a:t>common iliac ly</a:t>
            </a:r>
            <a:endParaRPr sz="2400" b="0" i="0" u="none" strike="noStrike" cap="none">
              <a:solidFill>
                <a:schemeClr val="dk1"/>
              </a:solidFill>
              <a:latin typeface="Candara"/>
              <a:ea typeface="Candara"/>
              <a:cs typeface="Candara"/>
              <a:sym typeface="Candara"/>
            </a:endParaRPr>
          </a:p>
        </p:txBody>
      </p:sp>
      <p:sp>
        <p:nvSpPr>
          <p:cNvPr id="1551" name="Google Shape;1551;p121"/>
          <p:cNvSpPr txBox="1"/>
          <p:nvPr/>
        </p:nvSpPr>
        <p:spPr>
          <a:xfrm>
            <a:off x="7247531" y="2657340"/>
            <a:ext cx="1527175" cy="304800"/>
          </a:xfrm>
          <a:prstGeom prst="rect">
            <a:avLst/>
          </a:prstGeom>
          <a:noFill/>
          <a:ln>
            <a:noFill/>
          </a:ln>
        </p:spPr>
        <p:txBody>
          <a:bodyPr spcFirstLastPara="1" wrap="square" lIns="0" tIns="0" rIns="0" bIns="0" anchor="t" anchorCtr="0">
            <a:spAutoFit/>
          </a:bodyPr>
          <a:lstStyle/>
          <a:p>
            <a:pPr marL="0" marR="0" lvl="0" indent="0" algn="l" rtl="0">
              <a:lnSpc>
                <a:spcPct val="92500"/>
              </a:lnSpc>
              <a:spcBef>
                <a:spcPts val="0"/>
              </a:spcBef>
              <a:spcAft>
                <a:spcPts val="0"/>
              </a:spcAft>
              <a:buNone/>
            </a:pPr>
            <a:r>
              <a:rPr lang="en-US" sz="2400" b="1">
                <a:solidFill>
                  <a:srgbClr val="00FF00"/>
                </a:solidFill>
                <a:latin typeface="Candara"/>
                <a:ea typeface="Candara"/>
                <a:cs typeface="Candara"/>
                <a:sym typeface="Candara"/>
              </a:rPr>
              <a:t>mph nodes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grpSp>
        <p:nvGrpSpPr>
          <p:cNvPr id="1552" name="Google Shape;1552;p121"/>
          <p:cNvGrpSpPr/>
          <p:nvPr/>
        </p:nvGrpSpPr>
        <p:grpSpPr>
          <a:xfrm>
            <a:off x="193548" y="2808732"/>
            <a:ext cx="7141845" cy="3487420"/>
            <a:chOff x="193548" y="2808732"/>
            <a:chExt cx="7141845" cy="3487420"/>
          </a:xfrm>
        </p:grpSpPr>
        <p:pic>
          <p:nvPicPr>
            <p:cNvPr id="1553" name="Google Shape;1553;p121"/>
            <p:cNvPicPr preferRelativeResize="0"/>
            <p:nvPr/>
          </p:nvPicPr>
          <p:blipFill rotWithShape="1">
            <a:blip r:embed="rId3">
              <a:alphaModFix/>
            </a:blip>
            <a:srcRect/>
            <a:stretch/>
          </p:blipFill>
          <p:spPr>
            <a:xfrm>
              <a:off x="222503" y="2837688"/>
              <a:ext cx="7083552" cy="3429000"/>
            </a:xfrm>
            <a:prstGeom prst="rect">
              <a:avLst/>
            </a:prstGeom>
            <a:noFill/>
            <a:ln>
              <a:noFill/>
            </a:ln>
          </p:spPr>
        </p:pic>
        <p:sp>
          <p:nvSpPr>
            <p:cNvPr id="1554" name="Google Shape;1554;p121"/>
            <p:cNvSpPr/>
            <p:nvPr/>
          </p:nvSpPr>
          <p:spPr>
            <a:xfrm>
              <a:off x="193548" y="2808732"/>
              <a:ext cx="7141845" cy="3487420"/>
            </a:xfrm>
            <a:custGeom>
              <a:avLst/>
              <a:gdLst/>
              <a:ahLst/>
              <a:cxnLst/>
              <a:rect l="l" t="t" r="r" b="b"/>
              <a:pathLst>
                <a:path w="7141845" h="3487420" extrusionOk="0">
                  <a:moveTo>
                    <a:pt x="0" y="3486912"/>
                  </a:moveTo>
                  <a:lnTo>
                    <a:pt x="7141464" y="3486912"/>
                  </a:lnTo>
                  <a:lnTo>
                    <a:pt x="7141464" y="0"/>
                  </a:lnTo>
                  <a:lnTo>
                    <a:pt x="0" y="0"/>
                  </a:lnTo>
                  <a:lnTo>
                    <a:pt x="0" y="3486912"/>
                  </a:lnTo>
                  <a:close/>
                </a:path>
              </a:pathLst>
            </a:custGeom>
            <a:noFill/>
            <a:ln w="57900" cap="flat" cmpd="sng">
              <a:solidFill>
                <a:srgbClr val="0000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55" name="Google Shape;1555;p121"/>
          <p:cNvGrpSpPr/>
          <p:nvPr/>
        </p:nvGrpSpPr>
        <p:grpSpPr>
          <a:xfrm>
            <a:off x="7478267" y="2628900"/>
            <a:ext cx="4093845" cy="3996054"/>
            <a:chOff x="7478267" y="2628900"/>
            <a:chExt cx="4093845" cy="3996054"/>
          </a:xfrm>
        </p:grpSpPr>
        <p:pic>
          <p:nvPicPr>
            <p:cNvPr id="1556" name="Google Shape;1556;p121"/>
            <p:cNvPicPr preferRelativeResize="0"/>
            <p:nvPr/>
          </p:nvPicPr>
          <p:blipFill rotWithShape="1">
            <a:blip r:embed="rId4">
              <a:alphaModFix/>
            </a:blip>
            <a:srcRect/>
            <a:stretch/>
          </p:blipFill>
          <p:spPr>
            <a:xfrm>
              <a:off x="8117803" y="2657856"/>
              <a:ext cx="3424972" cy="3938016"/>
            </a:xfrm>
            <a:prstGeom prst="rect">
              <a:avLst/>
            </a:prstGeom>
            <a:noFill/>
            <a:ln>
              <a:noFill/>
            </a:ln>
          </p:spPr>
        </p:pic>
        <p:sp>
          <p:nvSpPr>
            <p:cNvPr id="1557" name="Google Shape;1557;p121"/>
            <p:cNvSpPr/>
            <p:nvPr/>
          </p:nvSpPr>
          <p:spPr>
            <a:xfrm>
              <a:off x="7478267" y="2628900"/>
              <a:ext cx="4093845" cy="3996054"/>
            </a:xfrm>
            <a:custGeom>
              <a:avLst/>
              <a:gdLst/>
              <a:ahLst/>
              <a:cxnLst/>
              <a:rect l="l" t="t" r="r" b="b"/>
              <a:pathLst>
                <a:path w="4093845" h="3996054" extrusionOk="0">
                  <a:moveTo>
                    <a:pt x="0" y="3995928"/>
                  </a:moveTo>
                  <a:lnTo>
                    <a:pt x="4093464" y="3995928"/>
                  </a:lnTo>
                  <a:lnTo>
                    <a:pt x="4093464" y="0"/>
                  </a:lnTo>
                  <a:lnTo>
                    <a:pt x="0" y="0"/>
                  </a:lnTo>
                  <a:lnTo>
                    <a:pt x="0" y="3995928"/>
                  </a:lnTo>
                  <a:close/>
                </a:path>
              </a:pathLst>
            </a:custGeom>
            <a:noFill/>
            <a:ln w="57900" cap="flat" cmpd="sng">
              <a:solidFill>
                <a:srgbClr val="0000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58" name="Google Shape;1558;p121"/>
          <p:cNvSpPr txBox="1"/>
          <p:nvPr/>
        </p:nvSpPr>
        <p:spPr>
          <a:xfrm>
            <a:off x="669442" y="6428638"/>
            <a:ext cx="1853564"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a:solidFill>
                  <a:srgbClr val="888888"/>
                </a:solidFill>
                <a:latin typeface="Calibri"/>
                <a:ea typeface="Calibri"/>
                <a:cs typeface="Calibri"/>
                <a:sym typeface="Calibri"/>
              </a:rPr>
              <a:t>Wed</a:t>
            </a:r>
            <a:r>
              <a:rPr lang="en-US" sz="1200" b="1">
                <a:solidFill>
                  <a:schemeClr val="dk1"/>
                </a:solidFill>
                <a:latin typeface="Calibri"/>
                <a:ea typeface="Calibri"/>
                <a:cs typeface="Calibri"/>
                <a:sym typeface="Calibri"/>
              </a:rPr>
              <a:t>W</a:t>
            </a:r>
            <a:r>
              <a:rPr lang="en-US" sz="1200">
                <a:solidFill>
                  <a:srgbClr val="888888"/>
                </a:solidFill>
                <a:latin typeface="Calibri"/>
                <a:ea typeface="Calibri"/>
                <a:cs typeface="Calibri"/>
                <a:sym typeface="Calibri"/>
              </a:rPr>
              <a:t>n</a:t>
            </a:r>
            <a:r>
              <a:rPr lang="en-US" sz="1200" b="1">
                <a:solidFill>
                  <a:schemeClr val="dk1"/>
                </a:solidFill>
                <a:latin typeface="Calibri"/>
                <a:ea typeface="Calibri"/>
                <a:cs typeface="Calibri"/>
                <a:sym typeface="Calibri"/>
              </a:rPr>
              <a:t>e</a:t>
            </a:r>
            <a:r>
              <a:rPr lang="en-US" sz="1200">
                <a:solidFill>
                  <a:srgbClr val="888888"/>
                </a:solidFill>
                <a:latin typeface="Calibri"/>
                <a:ea typeface="Calibri"/>
                <a:cs typeface="Calibri"/>
                <a:sym typeface="Calibri"/>
              </a:rPr>
              <a:t>e</a:t>
            </a:r>
            <a:r>
              <a:rPr lang="en-US" sz="1200" b="1">
                <a:solidFill>
                  <a:schemeClr val="dk1"/>
                </a:solidFill>
                <a:latin typeface="Calibri"/>
                <a:ea typeface="Calibri"/>
                <a:cs typeface="Calibri"/>
                <a:sym typeface="Calibri"/>
              </a:rPr>
              <a:t>d</a:t>
            </a:r>
            <a:r>
              <a:rPr lang="en-US" sz="1200">
                <a:solidFill>
                  <a:srgbClr val="888888"/>
                </a:solidFill>
                <a:latin typeface="Calibri"/>
                <a:ea typeface="Calibri"/>
                <a:cs typeface="Calibri"/>
                <a:sym typeface="Calibri"/>
              </a:rPr>
              <a:t>sd</a:t>
            </a:r>
            <a:r>
              <a:rPr lang="en-US" sz="1200" b="1">
                <a:solidFill>
                  <a:schemeClr val="dk1"/>
                </a:solidFill>
                <a:latin typeface="Calibri"/>
                <a:ea typeface="Calibri"/>
                <a:cs typeface="Calibri"/>
                <a:sym typeface="Calibri"/>
              </a:rPr>
              <a:t>n</a:t>
            </a:r>
            <a:r>
              <a:rPr lang="en-US" sz="1200">
                <a:solidFill>
                  <a:srgbClr val="888888"/>
                </a:solidFill>
                <a:latin typeface="Calibri"/>
                <a:ea typeface="Calibri"/>
                <a:cs typeface="Calibri"/>
                <a:sym typeface="Calibri"/>
              </a:rPr>
              <a:t>a</a:t>
            </a:r>
            <a:r>
              <a:rPr lang="en-US" sz="1200" b="1">
                <a:solidFill>
                  <a:schemeClr val="dk1"/>
                </a:solidFill>
                <a:latin typeface="Calibri"/>
                <a:ea typeface="Calibri"/>
                <a:cs typeface="Calibri"/>
                <a:sym typeface="Calibri"/>
              </a:rPr>
              <a:t>e</a:t>
            </a:r>
            <a:r>
              <a:rPr lang="en-US" sz="1200">
                <a:solidFill>
                  <a:srgbClr val="888888"/>
                </a:solidFill>
                <a:latin typeface="Calibri"/>
                <a:ea typeface="Calibri"/>
                <a:cs typeface="Calibri"/>
                <a:sym typeface="Calibri"/>
              </a:rPr>
              <a:t>y</a:t>
            </a:r>
            <a:r>
              <a:rPr lang="en-US" sz="1200" b="1">
                <a:solidFill>
                  <a:schemeClr val="dk1"/>
                </a:solidFill>
                <a:latin typeface="Calibri"/>
                <a:ea typeface="Calibri"/>
                <a:cs typeface="Calibri"/>
                <a:sym typeface="Calibri"/>
              </a:rPr>
              <a:t>sd</a:t>
            </a:r>
            <a:r>
              <a:rPr lang="en-US" sz="1200">
                <a:solidFill>
                  <a:srgbClr val="888888"/>
                </a:solidFill>
                <a:latin typeface="Calibri"/>
                <a:ea typeface="Calibri"/>
                <a:cs typeface="Calibri"/>
                <a:sym typeface="Calibri"/>
              </a:rPr>
              <a:t>1</a:t>
            </a:r>
            <a:r>
              <a:rPr lang="en-US" sz="1200" b="1">
                <a:solidFill>
                  <a:schemeClr val="dk1"/>
                </a:solidFill>
                <a:latin typeface="Calibri"/>
                <a:ea typeface="Calibri"/>
                <a:cs typeface="Calibri"/>
                <a:sym typeface="Calibri"/>
              </a:rPr>
              <a:t>a</a:t>
            </a:r>
            <a:r>
              <a:rPr lang="en-US" sz="1200">
                <a:solidFill>
                  <a:srgbClr val="888888"/>
                </a:solidFill>
                <a:latin typeface="Calibri"/>
                <a:ea typeface="Calibri"/>
                <a:cs typeface="Calibri"/>
                <a:sym typeface="Calibri"/>
              </a:rPr>
              <a:t>1</a:t>
            </a:r>
            <a:r>
              <a:rPr lang="en-US" sz="1200" b="1">
                <a:solidFill>
                  <a:schemeClr val="dk1"/>
                </a:solidFill>
                <a:latin typeface="Calibri"/>
                <a:ea typeface="Calibri"/>
                <a:cs typeface="Calibri"/>
                <a:sym typeface="Calibri"/>
              </a:rPr>
              <a:t>y</a:t>
            </a:r>
            <a:r>
              <a:rPr lang="en-US" sz="1200">
                <a:solidFill>
                  <a:srgbClr val="888888"/>
                </a:solidFill>
                <a:latin typeface="Calibri"/>
                <a:ea typeface="Calibri"/>
                <a:cs typeface="Calibri"/>
                <a:sym typeface="Calibri"/>
              </a:rPr>
              <a:t>M</a:t>
            </a:r>
            <a:r>
              <a:rPr lang="en-US" sz="1200" b="1">
                <a:solidFill>
                  <a:schemeClr val="dk1"/>
                </a:solidFill>
                <a:latin typeface="Calibri"/>
                <a:ea typeface="Calibri"/>
                <a:cs typeface="Calibri"/>
                <a:sym typeface="Calibri"/>
              </a:rPr>
              <a:t>11</a:t>
            </a:r>
            <a:r>
              <a:rPr lang="en-US" sz="1200">
                <a:solidFill>
                  <a:srgbClr val="888888"/>
                </a:solidFill>
                <a:latin typeface="Calibri"/>
                <a:ea typeface="Calibri"/>
                <a:cs typeface="Calibri"/>
                <a:sym typeface="Calibri"/>
              </a:rPr>
              <a:t>ay</a:t>
            </a:r>
            <a:r>
              <a:rPr lang="en-US" sz="1200" b="1">
                <a:solidFill>
                  <a:schemeClr val="dk1"/>
                </a:solidFill>
                <a:latin typeface="Calibri"/>
                <a:ea typeface="Calibri"/>
                <a:cs typeface="Calibri"/>
                <a:sym typeface="Calibri"/>
              </a:rPr>
              <a:t>A</a:t>
            </a:r>
            <a:r>
              <a:rPr lang="en-US" sz="1200">
                <a:solidFill>
                  <a:srgbClr val="888888"/>
                </a:solidFill>
                <a:latin typeface="Calibri"/>
                <a:ea typeface="Calibri"/>
                <a:cs typeface="Calibri"/>
                <a:sym typeface="Calibri"/>
              </a:rPr>
              <a:t>2</a:t>
            </a:r>
            <a:r>
              <a:rPr lang="en-US" sz="1200" b="1">
                <a:solidFill>
                  <a:schemeClr val="dk1"/>
                </a:solidFill>
                <a:latin typeface="Calibri"/>
                <a:ea typeface="Calibri"/>
                <a:cs typeface="Calibri"/>
                <a:sym typeface="Calibri"/>
              </a:rPr>
              <a:t>p</a:t>
            </a:r>
            <a:r>
              <a:rPr lang="en-US" sz="1200">
                <a:solidFill>
                  <a:srgbClr val="888888"/>
                </a:solidFill>
                <a:latin typeface="Calibri"/>
                <a:ea typeface="Calibri"/>
                <a:cs typeface="Calibri"/>
                <a:sym typeface="Calibri"/>
              </a:rPr>
              <a:t>0</a:t>
            </a:r>
            <a:r>
              <a:rPr lang="en-US" sz="1200" b="1">
                <a:solidFill>
                  <a:schemeClr val="dk1"/>
                </a:solidFill>
                <a:latin typeface="Calibri"/>
                <a:ea typeface="Calibri"/>
                <a:cs typeface="Calibri"/>
                <a:sym typeface="Calibri"/>
              </a:rPr>
              <a:t>r</a:t>
            </a:r>
            <a:r>
              <a:rPr lang="en-US" sz="1200">
                <a:solidFill>
                  <a:srgbClr val="888888"/>
                </a:solidFill>
                <a:latin typeface="Calibri"/>
                <a:ea typeface="Calibri"/>
                <a:cs typeface="Calibri"/>
                <a:sym typeface="Calibri"/>
              </a:rPr>
              <a:t>2</a:t>
            </a:r>
            <a:r>
              <a:rPr lang="en-US" sz="1200" b="1">
                <a:solidFill>
                  <a:schemeClr val="dk1"/>
                </a:solidFill>
                <a:latin typeface="Calibri"/>
                <a:ea typeface="Calibri"/>
                <a:cs typeface="Calibri"/>
                <a:sym typeface="Calibri"/>
              </a:rPr>
              <a:t>il</a:t>
            </a:r>
            <a:r>
              <a:rPr lang="en-US" sz="1200">
                <a:solidFill>
                  <a:srgbClr val="888888"/>
                </a:solidFill>
                <a:latin typeface="Calibri"/>
                <a:ea typeface="Calibri"/>
                <a:cs typeface="Calibri"/>
                <a:sym typeface="Calibri"/>
              </a:rPr>
              <a:t>2</a:t>
            </a:r>
            <a:r>
              <a:rPr lang="en-US" sz="1200" b="1">
                <a:solidFill>
                  <a:schemeClr val="dk1"/>
                </a:solidFill>
                <a:latin typeface="Calibri"/>
                <a:ea typeface="Calibri"/>
                <a:cs typeface="Calibri"/>
                <a:sym typeface="Calibri"/>
              </a:rPr>
              <a:t>2022</a:t>
            </a:r>
            <a:endParaRPr sz="1200">
              <a:solidFill>
                <a:schemeClr val="dk1"/>
              </a:solidFill>
              <a:latin typeface="Calibri"/>
              <a:ea typeface="Calibri"/>
              <a:cs typeface="Calibri"/>
              <a:sym typeface="Calibri"/>
            </a:endParaRPr>
          </a:p>
        </p:txBody>
      </p:sp>
      <p:sp>
        <p:nvSpPr>
          <p:cNvPr id="1559" name="Google Shape;1559;p121"/>
          <p:cNvSpPr txBox="1"/>
          <p:nvPr/>
        </p:nvSpPr>
        <p:spPr>
          <a:xfrm>
            <a:off x="5150611" y="6428638"/>
            <a:ext cx="150876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D</a:t>
            </a:r>
            <a:r>
              <a:rPr lang="en-US" sz="1200">
                <a:solidFill>
                  <a:srgbClr val="888888"/>
                </a:solidFill>
                <a:latin typeface="Calibri"/>
                <a:ea typeface="Calibri"/>
                <a:cs typeface="Calibri"/>
                <a:sym typeface="Calibri"/>
              </a:rPr>
              <a:t>D</a:t>
            </a:r>
            <a:r>
              <a:rPr lang="en-US" sz="1200" b="1">
                <a:solidFill>
                  <a:schemeClr val="dk1"/>
                </a:solidFill>
                <a:latin typeface="Calibri"/>
                <a:ea typeface="Calibri"/>
                <a:cs typeface="Calibri"/>
                <a:sym typeface="Calibri"/>
              </a:rPr>
              <a:t>r</a:t>
            </a:r>
            <a:r>
              <a:rPr lang="en-US" sz="1200">
                <a:solidFill>
                  <a:srgbClr val="888888"/>
                </a:solidFill>
                <a:latin typeface="Calibri"/>
                <a:ea typeface="Calibri"/>
                <a:cs typeface="Calibri"/>
                <a:sym typeface="Calibri"/>
              </a:rPr>
              <a:t>r</a:t>
            </a:r>
            <a:r>
              <a:rPr lang="en-US" sz="1200" b="1">
                <a:solidFill>
                  <a:schemeClr val="dk1"/>
                </a:solidFill>
                <a:latin typeface="Calibri"/>
                <a:ea typeface="Calibri"/>
                <a:cs typeface="Calibri"/>
                <a:sym typeface="Calibri"/>
              </a:rPr>
              <a:t>.</a:t>
            </a:r>
            <a:r>
              <a:rPr lang="en-US" sz="1200">
                <a:solidFill>
                  <a:srgbClr val="888888"/>
                </a:solidFill>
                <a:latin typeface="Calibri"/>
                <a:ea typeface="Calibri"/>
                <a:cs typeface="Calibri"/>
                <a:sym typeface="Calibri"/>
              </a:rPr>
              <a:t>. </a:t>
            </a:r>
            <a:r>
              <a:rPr lang="en-US" sz="1200" b="1">
                <a:solidFill>
                  <a:schemeClr val="dk1"/>
                </a:solidFill>
                <a:latin typeface="Calibri"/>
                <a:ea typeface="Calibri"/>
                <a:cs typeface="Calibri"/>
                <a:sym typeface="Calibri"/>
              </a:rPr>
              <a:t>A</a:t>
            </a:r>
            <a:r>
              <a:rPr lang="en-US" sz="1200">
                <a:solidFill>
                  <a:srgbClr val="888888"/>
                </a:solidFill>
                <a:latin typeface="Calibri"/>
                <a:ea typeface="Calibri"/>
                <a:cs typeface="Calibri"/>
                <a:sym typeface="Calibri"/>
              </a:rPr>
              <a:t>A</a:t>
            </a:r>
            <a:r>
              <a:rPr lang="en-US" sz="1200" b="1">
                <a:solidFill>
                  <a:schemeClr val="dk1"/>
                </a:solidFill>
                <a:latin typeface="Calibri"/>
                <a:ea typeface="Calibri"/>
                <a:cs typeface="Calibri"/>
                <a:sym typeface="Calibri"/>
              </a:rPr>
              <a:t>i</a:t>
            </a:r>
            <a:r>
              <a:rPr lang="en-US" sz="1200">
                <a:solidFill>
                  <a:srgbClr val="888888"/>
                </a:solidFill>
                <a:latin typeface="Calibri"/>
                <a:ea typeface="Calibri"/>
                <a:cs typeface="Calibri"/>
                <a:sym typeface="Calibri"/>
              </a:rPr>
              <a:t>i</a:t>
            </a:r>
            <a:r>
              <a:rPr lang="en-US" sz="1200" b="1">
                <a:solidFill>
                  <a:schemeClr val="dk1"/>
                </a:solidFill>
                <a:latin typeface="Calibri"/>
                <a:ea typeface="Calibri"/>
                <a:cs typeface="Calibri"/>
                <a:sym typeface="Calibri"/>
              </a:rPr>
              <a:t>m</a:t>
            </a:r>
            <a:r>
              <a:rPr lang="en-US" sz="1200">
                <a:solidFill>
                  <a:srgbClr val="888888"/>
                </a:solidFill>
                <a:latin typeface="Calibri"/>
                <a:ea typeface="Calibri"/>
                <a:cs typeface="Calibri"/>
                <a:sym typeface="Calibri"/>
              </a:rPr>
              <a:t>m</a:t>
            </a:r>
            <a:r>
              <a:rPr lang="en-US" sz="1200" b="1">
                <a:solidFill>
                  <a:schemeClr val="dk1"/>
                </a:solidFill>
                <a:latin typeface="Calibri"/>
                <a:ea typeface="Calibri"/>
                <a:cs typeface="Calibri"/>
                <a:sym typeface="Calibri"/>
              </a:rPr>
              <a:t>a</a:t>
            </a:r>
            <a:r>
              <a:rPr lang="en-US" sz="1200">
                <a:solidFill>
                  <a:srgbClr val="888888"/>
                </a:solidFill>
                <a:latin typeface="Calibri"/>
                <a:ea typeface="Calibri"/>
                <a:cs typeface="Calibri"/>
                <a:sym typeface="Calibri"/>
              </a:rPr>
              <a:t>a</a:t>
            </a:r>
            <a:r>
              <a:rPr lang="en-US" sz="1200" b="1">
                <a:solidFill>
                  <a:schemeClr val="dk1"/>
                </a:solidFill>
                <a:latin typeface="Calibri"/>
                <a:ea typeface="Calibri"/>
                <a:cs typeface="Calibri"/>
                <a:sym typeface="Calibri"/>
              </a:rPr>
              <a:t>n</a:t>
            </a:r>
            <a:r>
              <a:rPr lang="en-US" sz="1200">
                <a:solidFill>
                  <a:srgbClr val="888888"/>
                </a:solidFill>
                <a:latin typeface="Calibri"/>
                <a:ea typeface="Calibri"/>
                <a:cs typeface="Calibri"/>
                <a:sym typeface="Calibri"/>
              </a:rPr>
              <a:t>n </a:t>
            </a:r>
            <a:r>
              <a:rPr lang="en-US" sz="1200" b="1">
                <a:solidFill>
                  <a:schemeClr val="dk1"/>
                </a:solidFill>
                <a:latin typeface="Calibri"/>
                <a:ea typeface="Calibri"/>
                <a:cs typeface="Calibri"/>
                <a:sym typeface="Calibri"/>
              </a:rPr>
              <a:t>A</a:t>
            </a:r>
            <a:r>
              <a:rPr lang="en-US" sz="1200">
                <a:solidFill>
                  <a:srgbClr val="888888"/>
                </a:solidFill>
                <a:latin typeface="Calibri"/>
                <a:ea typeface="Calibri"/>
                <a:cs typeface="Calibri"/>
                <a:sym typeface="Calibri"/>
              </a:rPr>
              <a:t>A</a:t>
            </a:r>
            <a:r>
              <a:rPr lang="en-US" sz="1200" b="1">
                <a:solidFill>
                  <a:schemeClr val="dk1"/>
                </a:solidFill>
                <a:latin typeface="Calibri"/>
                <a:ea typeface="Calibri"/>
                <a:cs typeface="Calibri"/>
                <a:sym typeface="Calibri"/>
              </a:rPr>
              <a:t>l</a:t>
            </a:r>
            <a:r>
              <a:rPr lang="en-US" sz="1200">
                <a:solidFill>
                  <a:srgbClr val="888888"/>
                </a:solidFill>
                <a:latin typeface="Calibri"/>
                <a:ea typeface="Calibri"/>
                <a:cs typeface="Calibri"/>
                <a:sym typeface="Calibri"/>
              </a:rPr>
              <a:t>l</a:t>
            </a:r>
            <a:r>
              <a:rPr lang="en-US" sz="1200" b="1">
                <a:solidFill>
                  <a:schemeClr val="dk1"/>
                </a:solidFill>
                <a:latin typeface="Calibri"/>
                <a:ea typeface="Calibri"/>
                <a:cs typeface="Calibri"/>
                <a:sym typeface="Calibri"/>
              </a:rPr>
              <a:t>- </a:t>
            </a:r>
            <a:r>
              <a:rPr lang="en-US" sz="1200">
                <a:solidFill>
                  <a:srgbClr val="888888"/>
                </a:solidFill>
                <a:latin typeface="Calibri"/>
                <a:ea typeface="Calibri"/>
                <a:cs typeface="Calibri"/>
                <a:sym typeface="Calibri"/>
              </a:rPr>
              <a:t>M</a:t>
            </a:r>
            <a:r>
              <a:rPr lang="en-US" sz="1200" b="1">
                <a:solidFill>
                  <a:schemeClr val="dk1"/>
                </a:solidFill>
                <a:latin typeface="Calibri"/>
                <a:ea typeface="Calibri"/>
                <a:cs typeface="Calibri"/>
                <a:sym typeface="Calibri"/>
              </a:rPr>
              <a:t>M</a:t>
            </a:r>
            <a:r>
              <a:rPr lang="en-US" sz="1200">
                <a:solidFill>
                  <a:srgbClr val="888888"/>
                </a:solidFill>
                <a:latin typeface="Calibri"/>
                <a:ea typeface="Calibri"/>
                <a:cs typeface="Calibri"/>
                <a:sym typeface="Calibri"/>
              </a:rPr>
              <a:t>a</a:t>
            </a:r>
            <a:r>
              <a:rPr lang="en-US" sz="1200" b="1">
                <a:solidFill>
                  <a:schemeClr val="dk1"/>
                </a:solidFill>
                <a:latin typeface="Calibri"/>
                <a:ea typeface="Calibri"/>
                <a:cs typeface="Calibri"/>
                <a:sym typeface="Calibri"/>
              </a:rPr>
              <a:t>a</a:t>
            </a:r>
            <a:r>
              <a:rPr lang="en-US" sz="1200">
                <a:solidFill>
                  <a:srgbClr val="888888"/>
                </a:solidFill>
                <a:latin typeface="Calibri"/>
                <a:ea typeface="Calibri"/>
                <a:cs typeface="Calibri"/>
                <a:sym typeface="Calibri"/>
              </a:rPr>
              <a:t>a</a:t>
            </a:r>
            <a:r>
              <a:rPr lang="en-US" sz="1200" b="1">
                <a:solidFill>
                  <a:schemeClr val="dk1"/>
                </a:solidFill>
                <a:latin typeface="Calibri"/>
                <a:ea typeface="Calibri"/>
                <a:cs typeface="Calibri"/>
                <a:sym typeface="Calibri"/>
              </a:rPr>
              <a:t>a</a:t>
            </a:r>
            <a:r>
              <a:rPr lang="en-US" sz="1200">
                <a:solidFill>
                  <a:srgbClr val="888888"/>
                </a:solidFill>
                <a:latin typeface="Calibri"/>
                <a:ea typeface="Calibri"/>
                <a:cs typeface="Calibri"/>
                <a:sym typeface="Calibri"/>
              </a:rPr>
              <a:t>t</a:t>
            </a:r>
            <a:r>
              <a:rPr lang="en-US" sz="1200" b="1">
                <a:solidFill>
                  <a:schemeClr val="dk1"/>
                </a:solidFill>
                <a:latin typeface="Calibri"/>
                <a:ea typeface="Calibri"/>
                <a:cs typeface="Calibri"/>
                <a:sym typeface="Calibri"/>
              </a:rPr>
              <a:t>t</a:t>
            </a:r>
            <a:r>
              <a:rPr lang="en-US" sz="1200">
                <a:solidFill>
                  <a:srgbClr val="888888"/>
                </a:solidFill>
                <a:latin typeface="Calibri"/>
                <a:ea typeface="Calibri"/>
                <a:cs typeface="Calibri"/>
                <a:sym typeface="Calibri"/>
              </a:rPr>
              <a:t>h</a:t>
            </a:r>
            <a:r>
              <a:rPr lang="en-US" sz="1200" b="1">
                <a:solidFill>
                  <a:schemeClr val="dk1"/>
                </a:solidFill>
                <a:latin typeface="Calibri"/>
                <a:ea typeface="Calibri"/>
                <a:cs typeface="Calibri"/>
                <a:sym typeface="Calibri"/>
              </a:rPr>
              <a:t>h</a:t>
            </a:r>
            <a:r>
              <a:rPr lang="en-US" sz="1200">
                <a:solidFill>
                  <a:srgbClr val="888888"/>
                </a:solidFill>
                <a:latin typeface="Calibri"/>
                <a:ea typeface="Calibri"/>
                <a:cs typeface="Calibri"/>
                <a:sym typeface="Calibri"/>
              </a:rPr>
              <a:t>i</a:t>
            </a:r>
            <a:r>
              <a:rPr lang="en-US" sz="1200" b="1">
                <a:solidFill>
                  <a:schemeClr val="dk1"/>
                </a:solidFill>
                <a:latin typeface="Calibri"/>
                <a:ea typeface="Calibri"/>
                <a:cs typeface="Calibri"/>
                <a:sym typeface="Calibri"/>
              </a:rPr>
              <a:t>i</a:t>
            </a:r>
            <a:r>
              <a:rPr lang="en-US" sz="1200">
                <a:solidFill>
                  <a:srgbClr val="888888"/>
                </a:solidFill>
                <a:latin typeface="Calibri"/>
                <a:ea typeface="Calibri"/>
                <a:cs typeface="Calibri"/>
                <a:sym typeface="Calibri"/>
              </a:rPr>
              <a:t>d</a:t>
            </a:r>
            <a:r>
              <a:rPr lang="en-US" sz="1200" b="1">
                <a:solidFill>
                  <a:schemeClr val="dk1"/>
                </a:solidFill>
                <a:latin typeface="Calibri"/>
                <a:ea typeface="Calibri"/>
                <a:cs typeface="Calibri"/>
                <a:sym typeface="Calibri"/>
              </a:rPr>
              <a:t>d</a:t>
            </a:r>
            <a:r>
              <a:rPr lang="en-US" sz="1200">
                <a:solidFill>
                  <a:srgbClr val="888888"/>
                </a:solidFill>
                <a:latin typeface="Calibri"/>
                <a:ea typeface="Calibri"/>
                <a:cs typeface="Calibri"/>
                <a:sym typeface="Calibri"/>
              </a:rPr>
              <a:t>y</a:t>
            </a:r>
            <a:r>
              <a:rPr lang="en-US" sz="1200" b="1">
                <a:solidFill>
                  <a:schemeClr val="dk1"/>
                </a:solidFill>
                <a:latin typeface="Calibri"/>
                <a:ea typeface="Calibri"/>
                <a:cs typeface="Calibri"/>
                <a:sym typeface="Calibri"/>
              </a:rPr>
              <a:t>y</a:t>
            </a:r>
            <a:endParaRPr sz="1200">
              <a:solidFill>
                <a:schemeClr val="dk1"/>
              </a:solidFill>
              <a:latin typeface="Calibri"/>
              <a:ea typeface="Calibri"/>
              <a:cs typeface="Calibri"/>
              <a:sym typeface="Calibri"/>
            </a:endParaRPr>
          </a:p>
        </p:txBody>
      </p:sp>
      <p:sp>
        <p:nvSpPr>
          <p:cNvPr id="1560" name="Google Shape;1560;p121"/>
          <p:cNvSpPr txBox="1"/>
          <p:nvPr/>
        </p:nvSpPr>
        <p:spPr>
          <a:xfrm>
            <a:off x="3710178" y="6395110"/>
            <a:ext cx="179070" cy="391160"/>
          </a:xfrm>
          <a:prstGeom prst="rect">
            <a:avLst/>
          </a:prstGeom>
          <a:noFill/>
          <a:ln>
            <a:noFill/>
          </a:ln>
        </p:spPr>
        <p:txBody>
          <a:bodyPr spcFirstLastPara="1" wrap="square" lIns="0" tIns="12700" rIns="0" bIns="0" anchor="t" anchorCtr="0">
            <a:spAutoFit/>
          </a:bodyPr>
          <a:lstStyle/>
          <a:p>
            <a:pPr marL="0" marR="5715" lvl="0" indent="0" algn="r" rtl="0">
              <a:lnSpc>
                <a:spcPct val="100000"/>
              </a:lnSpc>
              <a:spcBef>
                <a:spcPts val="0"/>
              </a:spcBef>
              <a:spcAft>
                <a:spcPts val="0"/>
              </a:spcAft>
              <a:buNone/>
            </a:pPr>
            <a:r>
              <a:rPr lang="en-US" sz="1200" b="1">
                <a:solidFill>
                  <a:schemeClr val="dk1"/>
                </a:solidFill>
                <a:latin typeface="Calibri"/>
                <a:ea typeface="Calibri"/>
                <a:cs typeface="Calibri"/>
                <a:sym typeface="Calibri"/>
              </a:rPr>
              <a:t>12</a:t>
            </a:r>
            <a:endParaRPr sz="1200">
              <a:solidFill>
                <a:schemeClr val="dk1"/>
              </a:solidFill>
              <a:latin typeface="Calibri"/>
              <a:ea typeface="Calibri"/>
              <a:cs typeface="Calibri"/>
              <a:sym typeface="Calibri"/>
            </a:endParaRPr>
          </a:p>
          <a:p>
            <a:pPr marL="0" marR="5080" lvl="0" indent="0" algn="r" rtl="0">
              <a:lnSpc>
                <a:spcPct val="100000"/>
              </a:lnSpc>
              <a:spcBef>
                <a:spcPts val="0"/>
              </a:spcBef>
              <a:spcAft>
                <a:spcPts val="0"/>
              </a:spcAft>
              <a:buNone/>
            </a:pPr>
            <a:r>
              <a:rPr lang="en-US" sz="1200" b="1">
                <a:solidFill>
                  <a:schemeClr val="dk1"/>
                </a:solidFill>
                <a:latin typeface="Calibri"/>
                <a:ea typeface="Calibri"/>
                <a:cs typeface="Calibri"/>
                <a:sym typeface="Calibri"/>
              </a:rPr>
              <a:t>0</a:t>
            </a:r>
            <a:endParaRPr sz="1200">
              <a:solidFill>
                <a:schemeClr val="dk1"/>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Shape 1564"/>
        <p:cNvGrpSpPr/>
        <p:nvPr/>
      </p:nvGrpSpPr>
      <p:grpSpPr>
        <a:xfrm>
          <a:off x="0" y="0"/>
          <a:ext cx="0" cy="0"/>
          <a:chOff x="0" y="0"/>
          <a:chExt cx="0" cy="0"/>
        </a:xfrm>
      </p:grpSpPr>
      <p:sp>
        <p:nvSpPr>
          <p:cNvPr id="1565" name="Google Shape;1565;p122"/>
          <p:cNvSpPr txBox="1">
            <a:spLocks noGrp="1"/>
          </p:cNvSpPr>
          <p:nvPr>
            <p:ph type="title"/>
          </p:nvPr>
        </p:nvSpPr>
        <p:spPr>
          <a:xfrm>
            <a:off x="126492" y="132587"/>
            <a:ext cx="2804160" cy="619125"/>
          </a:xfrm>
          <a:prstGeom prst="rect">
            <a:avLst/>
          </a:prstGeom>
          <a:noFill/>
          <a:ln w="39600" cap="flat" cmpd="sng">
            <a:solidFill>
              <a:srgbClr val="00FF00"/>
            </a:solidFill>
            <a:prstDash val="solid"/>
            <a:round/>
            <a:headEnd type="none" w="sm" len="sm"/>
            <a:tailEnd type="none" w="sm" len="sm"/>
          </a:ln>
        </p:spPr>
        <p:txBody>
          <a:bodyPr spcFirstLastPara="1" wrap="square" lIns="0" tIns="79375" rIns="0" bIns="0" anchor="t" anchorCtr="0">
            <a:spAutoFit/>
          </a:bodyPr>
          <a:lstStyle/>
          <a:p>
            <a:pPr marL="19558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Urinary Bladder</a:t>
            </a:r>
            <a:endParaRPr sz="2800">
              <a:latin typeface="Candara"/>
              <a:ea typeface="Candara"/>
              <a:cs typeface="Candara"/>
              <a:sym typeface="Candara"/>
            </a:endParaRPr>
          </a:p>
        </p:txBody>
      </p:sp>
      <p:grpSp>
        <p:nvGrpSpPr>
          <p:cNvPr id="1566" name="Google Shape;1566;p122"/>
          <p:cNvGrpSpPr/>
          <p:nvPr/>
        </p:nvGrpSpPr>
        <p:grpSpPr>
          <a:xfrm>
            <a:off x="5875020" y="3061716"/>
            <a:ext cx="4919980" cy="3716020"/>
            <a:chOff x="5875020" y="3061716"/>
            <a:chExt cx="4919980" cy="3716020"/>
          </a:xfrm>
        </p:grpSpPr>
        <p:pic>
          <p:nvPicPr>
            <p:cNvPr id="1567" name="Google Shape;1567;p122"/>
            <p:cNvPicPr preferRelativeResize="0"/>
            <p:nvPr/>
          </p:nvPicPr>
          <p:blipFill rotWithShape="1">
            <a:blip r:embed="rId3">
              <a:alphaModFix/>
            </a:blip>
            <a:srcRect/>
            <a:stretch/>
          </p:blipFill>
          <p:spPr>
            <a:xfrm>
              <a:off x="5980235" y="3243468"/>
              <a:ext cx="4728105" cy="3504802"/>
            </a:xfrm>
            <a:prstGeom prst="rect">
              <a:avLst/>
            </a:prstGeom>
            <a:noFill/>
            <a:ln>
              <a:noFill/>
            </a:ln>
          </p:spPr>
        </p:pic>
        <p:sp>
          <p:nvSpPr>
            <p:cNvPr id="1568" name="Google Shape;1568;p122"/>
            <p:cNvSpPr/>
            <p:nvPr/>
          </p:nvSpPr>
          <p:spPr>
            <a:xfrm>
              <a:off x="5875020" y="3061716"/>
              <a:ext cx="4919980" cy="3716020"/>
            </a:xfrm>
            <a:custGeom>
              <a:avLst/>
              <a:gdLst/>
              <a:ahLst/>
              <a:cxnLst/>
              <a:rect l="l" t="t" r="r" b="b"/>
              <a:pathLst>
                <a:path w="4919980" h="3716020" extrusionOk="0">
                  <a:moveTo>
                    <a:pt x="0" y="3715512"/>
                  </a:moveTo>
                  <a:lnTo>
                    <a:pt x="4919472" y="3715512"/>
                  </a:lnTo>
                  <a:lnTo>
                    <a:pt x="4919472" y="0"/>
                  </a:lnTo>
                  <a:lnTo>
                    <a:pt x="0" y="0"/>
                  </a:lnTo>
                  <a:lnTo>
                    <a:pt x="0" y="3715512"/>
                  </a:lnTo>
                  <a:close/>
                </a:path>
              </a:pathLst>
            </a:custGeom>
            <a:noFill/>
            <a:ln w="57900" cap="flat" cmpd="sng">
              <a:solidFill>
                <a:srgbClr val="0000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69" name="Google Shape;1569;p122"/>
          <p:cNvSpPr txBox="1"/>
          <p:nvPr/>
        </p:nvSpPr>
        <p:spPr>
          <a:xfrm>
            <a:off x="203098" y="674063"/>
            <a:ext cx="10448925" cy="2354580"/>
          </a:xfrm>
          <a:prstGeom prst="rect">
            <a:avLst/>
          </a:prstGeom>
          <a:noFill/>
          <a:ln>
            <a:noFill/>
          </a:ln>
        </p:spPr>
        <p:txBody>
          <a:bodyPr spcFirstLastPara="1" wrap="square" lIns="0" tIns="119375" rIns="0" bIns="0" anchor="t" anchorCtr="0">
            <a:spAutoFit/>
          </a:bodyPr>
          <a:lstStyle/>
          <a:p>
            <a:pPr marL="12700" marR="0" lvl="0" indent="0" algn="l" rtl="0">
              <a:lnSpc>
                <a:spcPct val="100000"/>
              </a:lnSpc>
              <a:spcBef>
                <a:spcPts val="0"/>
              </a:spcBef>
              <a:spcAft>
                <a:spcPts val="0"/>
              </a:spcAft>
              <a:buNone/>
            </a:pPr>
            <a:r>
              <a:rPr lang="en-US" sz="2800" b="1">
                <a:solidFill>
                  <a:srgbClr val="C00000"/>
                </a:solidFill>
                <a:latin typeface="Candara"/>
                <a:ea typeface="Candara"/>
                <a:cs typeface="Candara"/>
                <a:sym typeface="Candara"/>
              </a:rPr>
              <a:t>** Nerve supply:</a:t>
            </a:r>
            <a:endParaRPr sz="2800">
              <a:solidFill>
                <a:schemeClr val="dk1"/>
              </a:solidFill>
              <a:latin typeface="Candara"/>
              <a:ea typeface="Candara"/>
              <a:cs typeface="Candara"/>
              <a:sym typeface="Candara"/>
            </a:endParaRPr>
          </a:p>
          <a:p>
            <a:pPr marL="12700" marR="0" lvl="0" indent="0" algn="l" rtl="0">
              <a:lnSpc>
                <a:spcPct val="100000"/>
              </a:lnSpc>
              <a:spcBef>
                <a:spcPts val="715"/>
              </a:spcBef>
              <a:spcAft>
                <a:spcPts val="0"/>
              </a:spcAft>
              <a:buNone/>
            </a:pPr>
            <a:r>
              <a:rPr lang="en-US" sz="2400" b="1">
                <a:solidFill>
                  <a:srgbClr val="C0504D"/>
                </a:solidFill>
                <a:latin typeface="Candara"/>
                <a:ea typeface="Candara"/>
                <a:cs typeface="Candara"/>
                <a:sym typeface="Candara"/>
              </a:rPr>
              <a:t>a- Sympathetic </a:t>
            </a:r>
            <a:r>
              <a:rPr lang="en-US" sz="2400" b="1">
                <a:solidFill>
                  <a:schemeClr val="dk1"/>
                </a:solidFill>
                <a:latin typeface="Candara"/>
                <a:ea typeface="Candara"/>
                <a:cs typeface="Candara"/>
                <a:sym typeface="Candara"/>
              </a:rPr>
              <a:t>from </a:t>
            </a:r>
            <a:r>
              <a:rPr lang="en-US" sz="2400" b="1">
                <a:solidFill>
                  <a:srgbClr val="C0504D"/>
                </a:solidFill>
                <a:latin typeface="Candara"/>
                <a:ea typeface="Candara"/>
                <a:cs typeface="Candara"/>
                <a:sym typeface="Candara"/>
              </a:rPr>
              <a:t>T11, 12 and L 1, 2 </a:t>
            </a:r>
            <a:r>
              <a:rPr lang="en-US" sz="2400" b="1">
                <a:solidFill>
                  <a:schemeClr val="dk1"/>
                </a:solidFill>
                <a:latin typeface="Candara"/>
                <a:ea typeface="Candara"/>
                <a:cs typeface="Candara"/>
                <a:sym typeface="Candara"/>
              </a:rPr>
              <a:t>segments of the spinal cord.</a:t>
            </a:r>
            <a:endParaRPr sz="2400">
              <a:solidFill>
                <a:schemeClr val="dk1"/>
              </a:solidFill>
              <a:latin typeface="Candara"/>
              <a:ea typeface="Candara"/>
              <a:cs typeface="Candara"/>
              <a:sym typeface="Candara"/>
            </a:endParaRPr>
          </a:p>
          <a:p>
            <a:pPr marL="12700" marR="1604010" lvl="0" indent="770890" algn="l" rtl="0">
              <a:lnSpc>
                <a:spcPct val="121700"/>
              </a:lnSpc>
              <a:spcBef>
                <a:spcPts val="0"/>
              </a:spcBef>
              <a:spcAft>
                <a:spcPts val="0"/>
              </a:spcAft>
              <a:buNone/>
            </a:pPr>
            <a:r>
              <a:rPr lang="en-US" sz="2400" b="1">
                <a:solidFill>
                  <a:schemeClr val="dk1"/>
                </a:solidFill>
                <a:latin typeface="Candara"/>
                <a:ea typeface="Candara"/>
                <a:cs typeface="Candara"/>
                <a:sym typeface="Candara"/>
              </a:rPr>
              <a:t>- It is inhibitory to the muscle wall and motor to the sphincter.  </a:t>
            </a:r>
            <a:r>
              <a:rPr lang="en-US" sz="2400" b="1">
                <a:solidFill>
                  <a:srgbClr val="C0504D"/>
                </a:solidFill>
                <a:latin typeface="Candara"/>
                <a:ea typeface="Candara"/>
                <a:cs typeface="Candara"/>
                <a:sym typeface="Candara"/>
              </a:rPr>
              <a:t>b- Parasympathetic </a:t>
            </a:r>
            <a:r>
              <a:rPr lang="en-US" sz="2400" b="1">
                <a:solidFill>
                  <a:schemeClr val="dk1"/>
                </a:solidFill>
                <a:latin typeface="Candara"/>
                <a:ea typeface="Candara"/>
                <a:cs typeface="Candara"/>
                <a:sym typeface="Candara"/>
              </a:rPr>
              <a:t>from </a:t>
            </a:r>
            <a:r>
              <a:rPr lang="en-US" sz="2400" b="1">
                <a:solidFill>
                  <a:srgbClr val="C0504D"/>
                </a:solidFill>
                <a:latin typeface="Candara"/>
                <a:ea typeface="Candara"/>
                <a:cs typeface="Candara"/>
                <a:sym typeface="Candara"/>
              </a:rPr>
              <a:t>S 2, 3, 4.</a:t>
            </a:r>
            <a:endParaRPr sz="2400">
              <a:solidFill>
                <a:schemeClr val="dk1"/>
              </a:solidFill>
              <a:latin typeface="Candara"/>
              <a:ea typeface="Candara"/>
              <a:cs typeface="Candara"/>
              <a:sym typeface="Candara"/>
            </a:endParaRPr>
          </a:p>
          <a:p>
            <a:pPr marL="548640" marR="0" lvl="0" indent="0" algn="l" rtl="0">
              <a:lnSpc>
                <a:spcPct val="100000"/>
              </a:lnSpc>
              <a:spcBef>
                <a:spcPts val="650"/>
              </a:spcBef>
              <a:spcAft>
                <a:spcPts val="0"/>
              </a:spcAft>
              <a:buNone/>
            </a:pPr>
            <a:r>
              <a:rPr lang="en-US" sz="2400" b="1">
                <a:solidFill>
                  <a:schemeClr val="dk1"/>
                </a:solidFill>
                <a:latin typeface="Candara"/>
                <a:ea typeface="Candara"/>
                <a:cs typeface="Candara"/>
                <a:sym typeface="Candara"/>
              </a:rPr>
              <a:t>- It is motor to the muscle wall and inhibitory to the sphincter (micturation).</a:t>
            </a:r>
            <a:endParaRPr sz="2400">
              <a:solidFill>
                <a:schemeClr val="dk1"/>
              </a:solidFill>
              <a:latin typeface="Candara"/>
              <a:ea typeface="Candara"/>
              <a:cs typeface="Candara"/>
              <a:sym typeface="Candara"/>
            </a:endParaRPr>
          </a:p>
        </p:txBody>
      </p:sp>
      <p:sp>
        <p:nvSpPr>
          <p:cNvPr id="1570" name="Google Shape;1570;p122"/>
          <p:cNvSpPr txBox="1"/>
          <p:nvPr/>
        </p:nvSpPr>
        <p:spPr>
          <a:xfrm>
            <a:off x="669442" y="6428638"/>
            <a:ext cx="160464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571" name="Google Shape;1571;p122"/>
          <p:cNvSpPr txBox="1"/>
          <p:nvPr/>
        </p:nvSpPr>
        <p:spPr>
          <a:xfrm>
            <a:off x="3157220" y="6428638"/>
            <a:ext cx="150876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p:txBody>
      </p:sp>
      <p:sp>
        <p:nvSpPr>
          <p:cNvPr id="1572" name="Google Shape;1572;p122"/>
          <p:cNvSpPr txBox="1"/>
          <p:nvPr/>
        </p:nvSpPr>
        <p:spPr>
          <a:xfrm>
            <a:off x="11205718" y="6397548"/>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121</a:t>
            </a:r>
            <a:endParaRPr sz="1200">
              <a:solidFill>
                <a:schemeClr val="dk1"/>
              </a:solidFill>
              <a:latin typeface="Calibri"/>
              <a:ea typeface="Calibri"/>
              <a:cs typeface="Calibri"/>
              <a:sym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Shape 1576"/>
        <p:cNvGrpSpPr/>
        <p:nvPr/>
      </p:nvGrpSpPr>
      <p:grpSpPr>
        <a:xfrm>
          <a:off x="0" y="0"/>
          <a:ext cx="0" cy="0"/>
          <a:chOff x="0" y="0"/>
          <a:chExt cx="0" cy="0"/>
        </a:xfrm>
      </p:grpSpPr>
      <p:sp>
        <p:nvSpPr>
          <p:cNvPr id="1577" name="Google Shape;1577;p123"/>
          <p:cNvSpPr txBox="1">
            <a:spLocks noGrp="1"/>
          </p:cNvSpPr>
          <p:nvPr>
            <p:ph type="title"/>
          </p:nvPr>
        </p:nvSpPr>
        <p:spPr>
          <a:xfrm>
            <a:off x="150876" y="123444"/>
            <a:ext cx="2804160" cy="619125"/>
          </a:xfrm>
          <a:prstGeom prst="rect">
            <a:avLst/>
          </a:prstGeom>
          <a:noFill/>
          <a:ln w="57900" cap="flat" cmpd="sng">
            <a:solidFill>
              <a:srgbClr val="0000FF"/>
            </a:solidFill>
            <a:prstDash val="solid"/>
            <a:round/>
            <a:headEnd type="none" w="sm" len="sm"/>
            <a:tailEnd type="none" w="sm" len="sm"/>
          </a:ln>
        </p:spPr>
        <p:txBody>
          <a:bodyPr spcFirstLastPara="1" wrap="square" lIns="0" tIns="79375" rIns="0" bIns="0" anchor="t" anchorCtr="0">
            <a:spAutoFit/>
          </a:bodyPr>
          <a:lstStyle/>
          <a:p>
            <a:pPr marL="214629"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Female Urethra</a:t>
            </a:r>
            <a:endParaRPr sz="2800">
              <a:latin typeface="Candara"/>
              <a:ea typeface="Candara"/>
              <a:cs typeface="Candara"/>
              <a:sym typeface="Candara"/>
            </a:endParaRPr>
          </a:p>
        </p:txBody>
      </p:sp>
      <p:sp>
        <p:nvSpPr>
          <p:cNvPr id="1578" name="Google Shape;1578;p123"/>
          <p:cNvSpPr txBox="1"/>
          <p:nvPr/>
        </p:nvSpPr>
        <p:spPr>
          <a:xfrm>
            <a:off x="169265" y="688723"/>
            <a:ext cx="10624820" cy="2702560"/>
          </a:xfrm>
          <a:prstGeom prst="rect">
            <a:avLst/>
          </a:prstGeom>
          <a:noFill/>
          <a:ln>
            <a:noFill/>
          </a:ln>
        </p:spPr>
        <p:txBody>
          <a:bodyPr spcFirstLastPara="1" wrap="square" lIns="0" tIns="91425" rIns="0" bIns="0" anchor="t" anchorCtr="0">
            <a:spAutoFit/>
          </a:bodyPr>
          <a:lstStyle/>
          <a:p>
            <a:pPr marL="356870" marR="0" lvl="0" indent="-34480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The female urethra is very short, about </a:t>
            </a:r>
            <a:r>
              <a:rPr lang="en-US" sz="2400" b="1">
                <a:solidFill>
                  <a:srgbClr val="FF0000"/>
                </a:solidFill>
                <a:latin typeface="Candara"/>
                <a:ea typeface="Candara"/>
                <a:cs typeface="Candara"/>
                <a:sym typeface="Candara"/>
              </a:rPr>
              <a:t>4 cm long.</a:t>
            </a:r>
            <a:endParaRPr sz="2400">
              <a:solidFill>
                <a:schemeClr val="dk1"/>
              </a:solidFill>
              <a:latin typeface="Candara"/>
              <a:ea typeface="Candara"/>
              <a:cs typeface="Candara"/>
              <a:sym typeface="Candara"/>
            </a:endParaRPr>
          </a:p>
          <a:p>
            <a:pPr marL="356870" marR="0" lvl="0" indent="-344805" algn="l" rtl="0">
              <a:lnSpc>
                <a:spcPct val="100000"/>
              </a:lnSpc>
              <a:spcBef>
                <a:spcPts val="625"/>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It is </a:t>
            </a:r>
            <a:r>
              <a:rPr lang="en-US" sz="2400" b="1">
                <a:solidFill>
                  <a:srgbClr val="0000FF"/>
                </a:solidFill>
                <a:latin typeface="Candara"/>
                <a:ea typeface="Candara"/>
                <a:cs typeface="Candara"/>
                <a:sym typeface="Candara"/>
              </a:rPr>
              <a:t>wider and more dilatable </a:t>
            </a:r>
            <a:r>
              <a:rPr lang="en-US" sz="2400" b="1">
                <a:solidFill>
                  <a:schemeClr val="dk1"/>
                </a:solidFill>
                <a:latin typeface="Candara"/>
                <a:ea typeface="Candara"/>
                <a:cs typeface="Candara"/>
                <a:sym typeface="Candara"/>
              </a:rPr>
              <a:t>than the male urethra.</a:t>
            </a:r>
            <a:endParaRPr sz="2400">
              <a:solidFill>
                <a:schemeClr val="dk1"/>
              </a:solidFill>
              <a:latin typeface="Candara"/>
              <a:ea typeface="Candara"/>
              <a:cs typeface="Candara"/>
              <a:sym typeface="Candara"/>
            </a:endParaRPr>
          </a:p>
          <a:p>
            <a:pPr marL="356870" marR="5080" lvl="0" indent="-344805" algn="l" rtl="0">
              <a:lnSpc>
                <a:spcPct val="121800"/>
              </a:lnSpc>
              <a:spcBef>
                <a:spcPts val="2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It begins from the bladder neck at the </a:t>
            </a:r>
            <a:r>
              <a:rPr lang="en-US" sz="2400" b="1">
                <a:solidFill>
                  <a:srgbClr val="C00000"/>
                </a:solidFill>
                <a:latin typeface="Candara"/>
                <a:ea typeface="Candara"/>
                <a:cs typeface="Candara"/>
                <a:sym typeface="Candara"/>
              </a:rPr>
              <a:t>internal urethral orifice</a:t>
            </a:r>
            <a:r>
              <a:rPr lang="en-US" sz="2400" b="1">
                <a:solidFill>
                  <a:schemeClr val="dk1"/>
                </a:solidFill>
                <a:latin typeface="Candara"/>
                <a:ea typeface="Candara"/>
                <a:cs typeface="Candara"/>
                <a:sym typeface="Candara"/>
              </a:rPr>
              <a:t>, and descends  downwards and forwards, traversing the deep perineal pouch.</a:t>
            </a:r>
            <a:endParaRPr sz="2400">
              <a:solidFill>
                <a:schemeClr val="dk1"/>
              </a:solidFill>
              <a:latin typeface="Candara"/>
              <a:ea typeface="Candara"/>
              <a:cs typeface="Candara"/>
              <a:sym typeface="Candara"/>
            </a:endParaRPr>
          </a:p>
          <a:p>
            <a:pPr marL="356870" marR="0" lvl="0" indent="-344805" algn="l" rtl="0">
              <a:lnSpc>
                <a:spcPct val="100000"/>
              </a:lnSpc>
              <a:spcBef>
                <a:spcPts val="625"/>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It opens by the </a:t>
            </a:r>
            <a:r>
              <a:rPr lang="en-US" sz="2400" b="1">
                <a:solidFill>
                  <a:srgbClr val="C00000"/>
                </a:solidFill>
                <a:latin typeface="Candara"/>
                <a:ea typeface="Candara"/>
                <a:cs typeface="Candara"/>
                <a:sym typeface="Candara"/>
              </a:rPr>
              <a:t>external urethral orifice </a:t>
            </a:r>
            <a:r>
              <a:rPr lang="en-US" sz="2400" b="1">
                <a:solidFill>
                  <a:schemeClr val="dk1"/>
                </a:solidFill>
                <a:latin typeface="Candara"/>
                <a:ea typeface="Candara"/>
                <a:cs typeface="Candara"/>
                <a:sym typeface="Candara"/>
              </a:rPr>
              <a:t>into </a:t>
            </a:r>
            <a:r>
              <a:rPr lang="en-US" sz="2400" b="1">
                <a:solidFill>
                  <a:srgbClr val="0000FF"/>
                </a:solidFill>
                <a:latin typeface="Candara"/>
                <a:ea typeface="Candara"/>
                <a:cs typeface="Candara"/>
                <a:sym typeface="Candara"/>
              </a:rPr>
              <a:t>the vestibule of the vagina.</a:t>
            </a:r>
            <a:endParaRPr sz="2400">
              <a:solidFill>
                <a:schemeClr val="dk1"/>
              </a:solidFill>
              <a:latin typeface="Candara"/>
              <a:ea typeface="Candara"/>
              <a:cs typeface="Candara"/>
              <a:sym typeface="Candara"/>
            </a:endParaRPr>
          </a:p>
          <a:p>
            <a:pPr marL="356870" marR="0" lvl="0" indent="-344805" algn="l" rtl="0">
              <a:lnSpc>
                <a:spcPct val="100000"/>
              </a:lnSpc>
              <a:spcBef>
                <a:spcPts val="65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It is surrounded by </a:t>
            </a:r>
            <a:r>
              <a:rPr lang="en-US" sz="2400" b="1">
                <a:solidFill>
                  <a:srgbClr val="943735"/>
                </a:solidFill>
                <a:latin typeface="Candara"/>
                <a:ea typeface="Candara"/>
                <a:cs typeface="Candara"/>
                <a:sym typeface="Candara"/>
              </a:rPr>
              <a:t>an internal urethral sphincter.</a:t>
            </a:r>
            <a:endParaRPr sz="2400">
              <a:solidFill>
                <a:schemeClr val="dk1"/>
              </a:solidFill>
              <a:latin typeface="Candara"/>
              <a:ea typeface="Candara"/>
              <a:cs typeface="Candara"/>
              <a:sym typeface="Candara"/>
            </a:endParaRPr>
          </a:p>
        </p:txBody>
      </p:sp>
      <p:grpSp>
        <p:nvGrpSpPr>
          <p:cNvPr id="1579" name="Google Shape;1579;p123"/>
          <p:cNvGrpSpPr/>
          <p:nvPr/>
        </p:nvGrpSpPr>
        <p:grpSpPr>
          <a:xfrm>
            <a:off x="6405371" y="3400044"/>
            <a:ext cx="5236845" cy="3352800"/>
            <a:chOff x="6405371" y="3400044"/>
            <a:chExt cx="5236845" cy="3352800"/>
          </a:xfrm>
        </p:grpSpPr>
        <p:pic>
          <p:nvPicPr>
            <p:cNvPr id="1580" name="Google Shape;1580;p123"/>
            <p:cNvPicPr preferRelativeResize="0"/>
            <p:nvPr/>
          </p:nvPicPr>
          <p:blipFill rotWithShape="1">
            <a:blip r:embed="rId3">
              <a:alphaModFix/>
            </a:blip>
            <a:srcRect/>
            <a:stretch/>
          </p:blipFill>
          <p:spPr>
            <a:xfrm>
              <a:off x="6434327" y="3576093"/>
              <a:ext cx="5026521" cy="3069345"/>
            </a:xfrm>
            <a:prstGeom prst="rect">
              <a:avLst/>
            </a:prstGeom>
            <a:noFill/>
            <a:ln>
              <a:noFill/>
            </a:ln>
          </p:spPr>
        </p:pic>
        <p:sp>
          <p:nvSpPr>
            <p:cNvPr id="1581" name="Google Shape;1581;p123"/>
            <p:cNvSpPr/>
            <p:nvPr/>
          </p:nvSpPr>
          <p:spPr>
            <a:xfrm>
              <a:off x="6405371" y="3400044"/>
              <a:ext cx="5236845" cy="3352800"/>
            </a:xfrm>
            <a:custGeom>
              <a:avLst/>
              <a:gdLst/>
              <a:ahLst/>
              <a:cxnLst/>
              <a:rect l="l" t="t" r="r" b="b"/>
              <a:pathLst>
                <a:path w="5236845" h="3352800" extrusionOk="0">
                  <a:moveTo>
                    <a:pt x="0" y="3352800"/>
                  </a:moveTo>
                  <a:lnTo>
                    <a:pt x="5236464" y="3352800"/>
                  </a:lnTo>
                  <a:lnTo>
                    <a:pt x="5236464" y="0"/>
                  </a:lnTo>
                  <a:lnTo>
                    <a:pt x="0" y="0"/>
                  </a:lnTo>
                  <a:lnTo>
                    <a:pt x="0" y="335280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82" name="Google Shape;1582;p123"/>
          <p:cNvGrpSpPr/>
          <p:nvPr/>
        </p:nvGrpSpPr>
        <p:grpSpPr>
          <a:xfrm>
            <a:off x="480060" y="3525011"/>
            <a:ext cx="5236845" cy="3228340"/>
            <a:chOff x="480060" y="3525011"/>
            <a:chExt cx="5236845" cy="3228340"/>
          </a:xfrm>
        </p:grpSpPr>
        <p:pic>
          <p:nvPicPr>
            <p:cNvPr id="1583" name="Google Shape;1583;p123"/>
            <p:cNvPicPr preferRelativeResize="0"/>
            <p:nvPr/>
          </p:nvPicPr>
          <p:blipFill rotWithShape="1">
            <a:blip r:embed="rId4">
              <a:alphaModFix/>
            </a:blip>
            <a:srcRect/>
            <a:stretch/>
          </p:blipFill>
          <p:spPr>
            <a:xfrm>
              <a:off x="775037" y="3553967"/>
              <a:ext cx="4859326" cy="2950041"/>
            </a:xfrm>
            <a:prstGeom prst="rect">
              <a:avLst/>
            </a:prstGeom>
            <a:noFill/>
            <a:ln>
              <a:noFill/>
            </a:ln>
          </p:spPr>
        </p:pic>
        <p:sp>
          <p:nvSpPr>
            <p:cNvPr id="1584" name="Google Shape;1584;p123"/>
            <p:cNvSpPr/>
            <p:nvPr/>
          </p:nvSpPr>
          <p:spPr>
            <a:xfrm>
              <a:off x="480060" y="3525011"/>
              <a:ext cx="5236845" cy="3228340"/>
            </a:xfrm>
            <a:custGeom>
              <a:avLst/>
              <a:gdLst/>
              <a:ahLst/>
              <a:cxnLst/>
              <a:rect l="l" t="t" r="r" b="b"/>
              <a:pathLst>
                <a:path w="5236845" h="3228340" extrusionOk="0">
                  <a:moveTo>
                    <a:pt x="0" y="3227832"/>
                  </a:moveTo>
                  <a:lnTo>
                    <a:pt x="5236464" y="3227832"/>
                  </a:lnTo>
                  <a:lnTo>
                    <a:pt x="5236464" y="0"/>
                  </a:lnTo>
                  <a:lnTo>
                    <a:pt x="0" y="0"/>
                  </a:lnTo>
                  <a:lnTo>
                    <a:pt x="0" y="322783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85" name="Google Shape;1585;p123"/>
          <p:cNvSpPr txBox="1"/>
          <p:nvPr/>
        </p:nvSpPr>
        <p:spPr>
          <a:xfrm>
            <a:off x="8545448" y="517905"/>
            <a:ext cx="1661795" cy="377190"/>
          </a:xfrm>
          <a:prstGeom prst="rect">
            <a:avLst/>
          </a:prstGeom>
          <a:noFill/>
          <a:ln>
            <a:noFill/>
          </a:ln>
        </p:spPr>
        <p:txBody>
          <a:bodyPr spcFirstLastPara="1" wrap="square" lIns="0" tIns="29825" rIns="0" bIns="0" anchor="t" anchorCtr="0">
            <a:spAutoFit/>
          </a:bodyPr>
          <a:lstStyle/>
          <a:p>
            <a:pPr marL="69215" marR="5080" lvl="0" indent="-57150" algn="l" rtl="0">
              <a:lnSpc>
                <a:spcPct val="110833"/>
              </a:lnSpc>
              <a:spcBef>
                <a:spcPts val="0"/>
              </a:spcBef>
              <a:spcAft>
                <a:spcPts val="0"/>
              </a:spcAft>
              <a:buNone/>
            </a:pPr>
            <a:r>
              <a:rPr lang="en-US" sz="1200" b="1">
                <a:solidFill>
                  <a:schemeClr val="dk1"/>
                </a:solidFill>
                <a:latin typeface="Calibri"/>
                <a:ea typeface="Calibri"/>
                <a:cs typeface="Calibri"/>
                <a:sym typeface="Calibri"/>
              </a:rPr>
              <a:t>Dr. Aiman Al- Maathidy  Wednesday 11 May 2022</a:t>
            </a:r>
            <a:endParaRPr sz="1200">
              <a:solidFill>
                <a:schemeClr val="dk1"/>
              </a:solidFill>
              <a:latin typeface="Calibri"/>
              <a:ea typeface="Calibri"/>
              <a:cs typeface="Calibri"/>
              <a:sym typeface="Calibri"/>
            </a:endParaRPr>
          </a:p>
        </p:txBody>
      </p:sp>
      <p:sp>
        <p:nvSpPr>
          <p:cNvPr id="1586" name="Google Shape;1586;p123"/>
          <p:cNvSpPr txBox="1"/>
          <p:nvPr/>
        </p:nvSpPr>
        <p:spPr>
          <a:xfrm>
            <a:off x="10963402" y="590550"/>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122</a:t>
            </a:r>
            <a:endParaRPr sz="1200">
              <a:solidFill>
                <a:schemeClr val="dk1"/>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Shape 1590"/>
        <p:cNvGrpSpPr/>
        <p:nvPr/>
      </p:nvGrpSpPr>
      <p:grpSpPr>
        <a:xfrm>
          <a:off x="0" y="0"/>
          <a:ext cx="0" cy="0"/>
          <a:chOff x="0" y="0"/>
          <a:chExt cx="0" cy="0"/>
        </a:xfrm>
      </p:grpSpPr>
      <p:sp>
        <p:nvSpPr>
          <p:cNvPr id="1591" name="Google Shape;1591;p124"/>
          <p:cNvSpPr txBox="1">
            <a:spLocks noGrp="1"/>
          </p:cNvSpPr>
          <p:nvPr>
            <p:ph type="title"/>
          </p:nvPr>
        </p:nvSpPr>
        <p:spPr>
          <a:xfrm>
            <a:off x="126492" y="132587"/>
            <a:ext cx="2804160" cy="619125"/>
          </a:xfrm>
          <a:prstGeom prst="rect">
            <a:avLst/>
          </a:prstGeom>
          <a:noFill/>
          <a:ln w="57900" cap="flat" cmpd="sng">
            <a:solidFill>
              <a:srgbClr val="0000FF"/>
            </a:solidFill>
            <a:prstDash val="solid"/>
            <a:round/>
            <a:headEnd type="none" w="sm" len="sm"/>
            <a:tailEnd type="none" w="sm" len="sm"/>
          </a:ln>
        </p:spPr>
        <p:txBody>
          <a:bodyPr spcFirstLastPara="1" wrap="square" lIns="0" tIns="79375" rIns="0" bIns="0" anchor="t" anchorCtr="0">
            <a:spAutoFit/>
          </a:bodyPr>
          <a:lstStyle/>
          <a:p>
            <a:pPr marL="320675" lvl="0" indent="0" algn="l" rtl="0">
              <a:lnSpc>
                <a:spcPct val="100000"/>
              </a:lnSpc>
              <a:spcBef>
                <a:spcPts val="0"/>
              </a:spcBef>
              <a:spcAft>
                <a:spcPts val="0"/>
              </a:spcAft>
              <a:buNone/>
            </a:pPr>
            <a:r>
              <a:rPr lang="en-US" sz="2800" b="1">
                <a:solidFill>
                  <a:srgbClr val="FF0000"/>
                </a:solidFill>
                <a:latin typeface="Arial"/>
                <a:ea typeface="Arial"/>
                <a:cs typeface="Arial"/>
                <a:sym typeface="Arial"/>
              </a:rPr>
              <a:t>Male Urethra</a:t>
            </a:r>
            <a:endParaRPr sz="2800">
              <a:latin typeface="Arial"/>
              <a:ea typeface="Arial"/>
              <a:cs typeface="Arial"/>
              <a:sym typeface="Arial"/>
            </a:endParaRPr>
          </a:p>
        </p:txBody>
      </p:sp>
      <p:sp>
        <p:nvSpPr>
          <p:cNvPr id="1592" name="Google Shape;1592;p124"/>
          <p:cNvSpPr txBox="1"/>
          <p:nvPr/>
        </p:nvSpPr>
        <p:spPr>
          <a:xfrm>
            <a:off x="148844" y="711257"/>
            <a:ext cx="8162925" cy="2255520"/>
          </a:xfrm>
          <a:prstGeom prst="rect">
            <a:avLst/>
          </a:prstGeom>
          <a:noFill/>
          <a:ln>
            <a:noFill/>
          </a:ln>
        </p:spPr>
        <p:txBody>
          <a:bodyPr spcFirstLastPara="1" wrap="square" lIns="0" tIns="92075" rIns="0" bIns="0" anchor="t" anchorCtr="0">
            <a:spAutoFit/>
          </a:bodyPr>
          <a:lstStyle/>
          <a:p>
            <a:pPr marL="12700" marR="0" lvl="0" indent="0" algn="l" rtl="0">
              <a:lnSpc>
                <a:spcPct val="100000"/>
              </a:lnSpc>
              <a:spcBef>
                <a:spcPts val="0"/>
              </a:spcBef>
              <a:spcAft>
                <a:spcPts val="0"/>
              </a:spcAft>
              <a:buNone/>
            </a:pPr>
            <a:r>
              <a:rPr lang="en-US" sz="2400" b="1">
                <a:solidFill>
                  <a:srgbClr val="0000FF"/>
                </a:solidFill>
                <a:latin typeface="Candara"/>
                <a:ea typeface="Candara"/>
                <a:cs typeface="Candara"/>
                <a:sym typeface="Candara"/>
              </a:rPr>
              <a:t>** Begins, </a:t>
            </a:r>
            <a:r>
              <a:rPr lang="en-US" sz="2400" b="1">
                <a:solidFill>
                  <a:schemeClr val="dk1"/>
                </a:solidFill>
                <a:latin typeface="Candara"/>
                <a:ea typeface="Candara"/>
                <a:cs typeface="Candara"/>
                <a:sym typeface="Candara"/>
              </a:rPr>
              <a:t>from </a:t>
            </a:r>
            <a:r>
              <a:rPr lang="en-US" sz="2400" b="1">
                <a:solidFill>
                  <a:srgbClr val="C00000"/>
                </a:solidFill>
                <a:latin typeface="Candara"/>
                <a:ea typeface="Candara"/>
                <a:cs typeface="Candara"/>
                <a:sym typeface="Candara"/>
              </a:rPr>
              <a:t>internal urethral orifice </a:t>
            </a:r>
            <a:r>
              <a:rPr lang="en-US" sz="2400" b="1">
                <a:solidFill>
                  <a:schemeClr val="dk1"/>
                </a:solidFill>
                <a:latin typeface="Candara"/>
                <a:ea typeface="Candara"/>
                <a:cs typeface="Candara"/>
                <a:sym typeface="Candara"/>
              </a:rPr>
              <a:t>in the urinary bladder.</a:t>
            </a:r>
            <a:endParaRPr sz="2400">
              <a:solidFill>
                <a:schemeClr val="dk1"/>
              </a:solidFill>
              <a:latin typeface="Candara"/>
              <a:ea typeface="Candara"/>
              <a:cs typeface="Candara"/>
              <a:sym typeface="Candara"/>
            </a:endParaRPr>
          </a:p>
          <a:p>
            <a:pPr marL="12700" marR="0" lvl="0" indent="0" algn="l" rtl="0">
              <a:lnSpc>
                <a:spcPct val="100000"/>
              </a:lnSpc>
              <a:spcBef>
                <a:spcPts val="630"/>
              </a:spcBef>
              <a:spcAft>
                <a:spcPts val="0"/>
              </a:spcAft>
              <a:buNone/>
            </a:pPr>
            <a:r>
              <a:rPr lang="en-US" sz="2400" b="1">
                <a:solidFill>
                  <a:srgbClr val="0000FF"/>
                </a:solidFill>
                <a:latin typeface="Candara"/>
                <a:ea typeface="Candara"/>
                <a:cs typeface="Candara"/>
                <a:sym typeface="Candara"/>
              </a:rPr>
              <a:t>** Ends: </a:t>
            </a:r>
            <a:r>
              <a:rPr lang="en-US" sz="2400" b="1">
                <a:solidFill>
                  <a:srgbClr val="C00000"/>
                </a:solidFill>
                <a:latin typeface="Candara"/>
                <a:ea typeface="Candara"/>
                <a:cs typeface="Candara"/>
                <a:sym typeface="Candara"/>
              </a:rPr>
              <a:t>external urethral orifice </a:t>
            </a:r>
            <a:r>
              <a:rPr lang="en-US" sz="2400" b="1">
                <a:solidFill>
                  <a:schemeClr val="dk1"/>
                </a:solidFill>
                <a:latin typeface="Candara"/>
                <a:ea typeface="Candara"/>
                <a:cs typeface="Candara"/>
                <a:sym typeface="Candara"/>
              </a:rPr>
              <a:t>at the tip of the glans penis.</a:t>
            </a:r>
            <a:endParaRPr sz="2400">
              <a:solidFill>
                <a:schemeClr val="dk1"/>
              </a:solidFill>
              <a:latin typeface="Candara"/>
              <a:ea typeface="Candara"/>
              <a:cs typeface="Candara"/>
              <a:sym typeface="Candara"/>
            </a:endParaRPr>
          </a:p>
          <a:p>
            <a:pPr marL="1262380" marR="0" lvl="0" indent="0" algn="l" rtl="0">
              <a:lnSpc>
                <a:spcPct val="100000"/>
              </a:lnSpc>
              <a:spcBef>
                <a:spcPts val="650"/>
              </a:spcBef>
              <a:spcAft>
                <a:spcPts val="0"/>
              </a:spcAft>
              <a:buNone/>
            </a:pPr>
            <a:r>
              <a:rPr lang="en-US" sz="2400" b="1">
                <a:solidFill>
                  <a:schemeClr val="dk1"/>
                </a:solidFill>
                <a:latin typeface="Candara"/>
                <a:ea typeface="Candara"/>
                <a:cs typeface="Candara"/>
                <a:sym typeface="Candara"/>
              </a:rPr>
              <a:t>- The narrowest point in the whole male urethra</a:t>
            </a:r>
            <a:endParaRPr sz="2400">
              <a:solidFill>
                <a:schemeClr val="dk1"/>
              </a:solidFill>
              <a:latin typeface="Candara"/>
              <a:ea typeface="Candara"/>
              <a:cs typeface="Candara"/>
              <a:sym typeface="Candara"/>
            </a:endParaRPr>
          </a:p>
          <a:p>
            <a:pPr marL="12700" marR="0" lvl="0" indent="0" algn="l" rtl="0">
              <a:lnSpc>
                <a:spcPct val="100000"/>
              </a:lnSpc>
              <a:spcBef>
                <a:spcPts val="625"/>
              </a:spcBef>
              <a:spcAft>
                <a:spcPts val="0"/>
              </a:spcAft>
              <a:buNone/>
            </a:pPr>
            <a:r>
              <a:rPr lang="en-US" sz="2400" b="1">
                <a:solidFill>
                  <a:srgbClr val="0000FF"/>
                </a:solidFill>
                <a:latin typeface="Candara"/>
                <a:ea typeface="Candara"/>
                <a:cs typeface="Candara"/>
                <a:sym typeface="Candara"/>
              </a:rPr>
              <a:t>** Length: </a:t>
            </a:r>
            <a:r>
              <a:rPr lang="en-US" sz="2400" b="1">
                <a:solidFill>
                  <a:schemeClr val="dk1"/>
                </a:solidFill>
                <a:latin typeface="Candara"/>
                <a:ea typeface="Candara"/>
                <a:cs typeface="Candara"/>
                <a:sym typeface="Candara"/>
              </a:rPr>
              <a:t>It is about </a:t>
            </a:r>
            <a:r>
              <a:rPr lang="en-US" sz="2400" b="1">
                <a:solidFill>
                  <a:srgbClr val="FF0000"/>
                </a:solidFill>
                <a:latin typeface="Candara"/>
                <a:ea typeface="Candara"/>
                <a:cs typeface="Candara"/>
                <a:sym typeface="Candara"/>
              </a:rPr>
              <a:t>20 cm long.</a:t>
            </a:r>
            <a:endParaRPr sz="2400">
              <a:solidFill>
                <a:schemeClr val="dk1"/>
              </a:solidFill>
              <a:latin typeface="Candara"/>
              <a:ea typeface="Candara"/>
              <a:cs typeface="Candara"/>
              <a:sym typeface="Candara"/>
            </a:endParaRPr>
          </a:p>
          <a:p>
            <a:pPr marL="12700" marR="0" lvl="0" indent="0" algn="l" rtl="0">
              <a:lnSpc>
                <a:spcPct val="100000"/>
              </a:lnSpc>
              <a:spcBef>
                <a:spcPts val="625"/>
              </a:spcBef>
              <a:spcAft>
                <a:spcPts val="0"/>
              </a:spcAft>
              <a:buNone/>
            </a:pPr>
            <a:r>
              <a:rPr lang="en-US" sz="2400" b="1">
                <a:solidFill>
                  <a:srgbClr val="0000FF"/>
                </a:solidFill>
                <a:latin typeface="Candara"/>
                <a:ea typeface="Candara"/>
                <a:cs typeface="Candara"/>
                <a:sym typeface="Candara"/>
              </a:rPr>
              <a:t>** Divisions (parts): </a:t>
            </a:r>
            <a:r>
              <a:rPr lang="en-US" sz="2400" b="1">
                <a:solidFill>
                  <a:schemeClr val="dk1"/>
                </a:solidFill>
                <a:latin typeface="Candara"/>
                <a:ea typeface="Candara"/>
                <a:cs typeface="Candara"/>
                <a:sym typeface="Candara"/>
              </a:rPr>
              <a:t>It is divided into </a:t>
            </a:r>
            <a:r>
              <a:rPr lang="en-US" sz="2400" b="1">
                <a:solidFill>
                  <a:srgbClr val="FF0000"/>
                </a:solidFill>
                <a:latin typeface="Candara"/>
                <a:ea typeface="Candara"/>
                <a:cs typeface="Candara"/>
                <a:sym typeface="Candara"/>
              </a:rPr>
              <a:t>3 parts</a:t>
            </a:r>
            <a:endParaRPr sz="2400">
              <a:solidFill>
                <a:schemeClr val="dk1"/>
              </a:solidFill>
              <a:latin typeface="Candara"/>
              <a:ea typeface="Candara"/>
              <a:cs typeface="Candara"/>
              <a:sym typeface="Candara"/>
            </a:endParaRPr>
          </a:p>
        </p:txBody>
      </p:sp>
      <p:grpSp>
        <p:nvGrpSpPr>
          <p:cNvPr id="1593" name="Google Shape;1593;p124"/>
          <p:cNvGrpSpPr/>
          <p:nvPr/>
        </p:nvGrpSpPr>
        <p:grpSpPr>
          <a:xfrm>
            <a:off x="824483" y="3119628"/>
            <a:ext cx="4544695" cy="3533140"/>
            <a:chOff x="824483" y="3119628"/>
            <a:chExt cx="4544695" cy="3533140"/>
          </a:xfrm>
        </p:grpSpPr>
        <p:pic>
          <p:nvPicPr>
            <p:cNvPr id="1594" name="Google Shape;1594;p124"/>
            <p:cNvPicPr preferRelativeResize="0"/>
            <p:nvPr/>
          </p:nvPicPr>
          <p:blipFill rotWithShape="1">
            <a:blip r:embed="rId3">
              <a:alphaModFix/>
            </a:blip>
            <a:srcRect/>
            <a:stretch/>
          </p:blipFill>
          <p:spPr>
            <a:xfrm>
              <a:off x="853439" y="3148584"/>
              <a:ext cx="4486656" cy="3474720"/>
            </a:xfrm>
            <a:prstGeom prst="rect">
              <a:avLst/>
            </a:prstGeom>
            <a:noFill/>
            <a:ln>
              <a:noFill/>
            </a:ln>
          </p:spPr>
        </p:pic>
        <p:sp>
          <p:nvSpPr>
            <p:cNvPr id="1595" name="Google Shape;1595;p124"/>
            <p:cNvSpPr/>
            <p:nvPr/>
          </p:nvSpPr>
          <p:spPr>
            <a:xfrm>
              <a:off x="824483" y="3119628"/>
              <a:ext cx="4544695" cy="3533140"/>
            </a:xfrm>
            <a:custGeom>
              <a:avLst/>
              <a:gdLst/>
              <a:ahLst/>
              <a:cxnLst/>
              <a:rect l="l" t="t" r="r" b="b"/>
              <a:pathLst>
                <a:path w="4544695" h="3533140" extrusionOk="0">
                  <a:moveTo>
                    <a:pt x="0" y="3532632"/>
                  </a:moveTo>
                  <a:lnTo>
                    <a:pt x="4544568" y="3532632"/>
                  </a:lnTo>
                  <a:lnTo>
                    <a:pt x="4544568" y="0"/>
                  </a:lnTo>
                  <a:lnTo>
                    <a:pt x="0" y="0"/>
                  </a:lnTo>
                  <a:lnTo>
                    <a:pt x="0" y="353263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96" name="Google Shape;1596;p124"/>
          <p:cNvGrpSpPr/>
          <p:nvPr/>
        </p:nvGrpSpPr>
        <p:grpSpPr>
          <a:xfrm>
            <a:off x="6938772" y="2226563"/>
            <a:ext cx="4541520" cy="4502150"/>
            <a:chOff x="6938772" y="2226563"/>
            <a:chExt cx="4541520" cy="4502150"/>
          </a:xfrm>
        </p:grpSpPr>
        <p:pic>
          <p:nvPicPr>
            <p:cNvPr id="1597" name="Google Shape;1597;p124"/>
            <p:cNvPicPr preferRelativeResize="0"/>
            <p:nvPr/>
          </p:nvPicPr>
          <p:blipFill rotWithShape="1">
            <a:blip r:embed="rId4">
              <a:alphaModFix/>
            </a:blip>
            <a:srcRect/>
            <a:stretch/>
          </p:blipFill>
          <p:spPr>
            <a:xfrm>
              <a:off x="7077327" y="2410182"/>
              <a:ext cx="4204627" cy="4289320"/>
            </a:xfrm>
            <a:prstGeom prst="rect">
              <a:avLst/>
            </a:prstGeom>
            <a:noFill/>
            <a:ln>
              <a:noFill/>
            </a:ln>
          </p:spPr>
        </p:pic>
        <p:sp>
          <p:nvSpPr>
            <p:cNvPr id="1598" name="Google Shape;1598;p124"/>
            <p:cNvSpPr/>
            <p:nvPr/>
          </p:nvSpPr>
          <p:spPr>
            <a:xfrm>
              <a:off x="6938772" y="2226563"/>
              <a:ext cx="4541520" cy="4502150"/>
            </a:xfrm>
            <a:custGeom>
              <a:avLst/>
              <a:gdLst/>
              <a:ahLst/>
              <a:cxnLst/>
              <a:rect l="l" t="t" r="r" b="b"/>
              <a:pathLst>
                <a:path w="4541520" h="4502150" extrusionOk="0">
                  <a:moveTo>
                    <a:pt x="0" y="4501896"/>
                  </a:moveTo>
                  <a:lnTo>
                    <a:pt x="4541520" y="4501896"/>
                  </a:lnTo>
                  <a:lnTo>
                    <a:pt x="4541520" y="0"/>
                  </a:lnTo>
                  <a:lnTo>
                    <a:pt x="0" y="0"/>
                  </a:lnTo>
                  <a:lnTo>
                    <a:pt x="0" y="4501896"/>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99" name="Google Shape;1599;p124"/>
          <p:cNvSpPr txBox="1"/>
          <p:nvPr/>
        </p:nvSpPr>
        <p:spPr>
          <a:xfrm>
            <a:off x="8876538" y="190500"/>
            <a:ext cx="1604645" cy="509905"/>
          </a:xfrm>
          <a:prstGeom prst="rect">
            <a:avLst/>
          </a:prstGeom>
          <a:noFill/>
          <a:ln>
            <a:noFill/>
          </a:ln>
        </p:spPr>
        <p:txBody>
          <a:bodyPr spcFirstLastPara="1" wrap="square" lIns="0" tIns="12700" rIns="0" bIns="0" anchor="t" anchorCtr="0">
            <a:spAutoFit/>
          </a:bodyPr>
          <a:lstStyle/>
          <a:p>
            <a:pPr marL="12700" marR="5080" lvl="0" indent="38735" algn="l" rtl="0">
              <a:lnSpc>
                <a:spcPct val="132400"/>
              </a:lnSpc>
              <a:spcBef>
                <a:spcPts val="0"/>
              </a:spcBef>
              <a:spcAft>
                <a:spcPts val="0"/>
              </a:spcAft>
              <a:buNone/>
            </a:pPr>
            <a:r>
              <a:rPr lang="en-US" sz="1200" b="1">
                <a:solidFill>
                  <a:schemeClr val="dk1"/>
                </a:solidFill>
                <a:latin typeface="Calibri"/>
                <a:ea typeface="Calibri"/>
                <a:cs typeface="Calibri"/>
                <a:sym typeface="Calibri"/>
              </a:rPr>
              <a:t>Dr. Aiman Al- Maathidy  Wednesday 11 May 2022</a:t>
            </a:r>
            <a:endParaRPr sz="1200">
              <a:solidFill>
                <a:schemeClr val="dk1"/>
              </a:solidFill>
              <a:latin typeface="Calibri"/>
              <a:ea typeface="Calibri"/>
              <a:cs typeface="Calibri"/>
              <a:sym typeface="Calibri"/>
            </a:endParaRPr>
          </a:p>
        </p:txBody>
      </p:sp>
      <p:sp>
        <p:nvSpPr>
          <p:cNvPr id="1600" name="Google Shape;1600;p124"/>
          <p:cNvSpPr txBox="1"/>
          <p:nvPr/>
        </p:nvSpPr>
        <p:spPr>
          <a:xfrm>
            <a:off x="11114278" y="249173"/>
            <a:ext cx="179070" cy="391795"/>
          </a:xfrm>
          <a:prstGeom prst="rect">
            <a:avLst/>
          </a:prstGeom>
          <a:noFill/>
          <a:ln>
            <a:noFill/>
          </a:ln>
        </p:spPr>
        <p:txBody>
          <a:bodyPr spcFirstLastPara="1" wrap="square" lIns="0" tIns="12700" rIns="0" bIns="0" anchor="t" anchorCtr="0">
            <a:spAutoFit/>
          </a:bodyPr>
          <a:lstStyle/>
          <a:p>
            <a:pPr marL="0" marR="5715" lvl="0" indent="0" algn="r" rtl="0">
              <a:lnSpc>
                <a:spcPct val="100000"/>
              </a:lnSpc>
              <a:spcBef>
                <a:spcPts val="0"/>
              </a:spcBef>
              <a:spcAft>
                <a:spcPts val="0"/>
              </a:spcAft>
              <a:buNone/>
            </a:pPr>
            <a:r>
              <a:rPr lang="en-US" sz="1200" b="1">
                <a:solidFill>
                  <a:schemeClr val="dk1"/>
                </a:solidFill>
                <a:latin typeface="Calibri"/>
                <a:ea typeface="Calibri"/>
                <a:cs typeface="Calibri"/>
                <a:sym typeface="Calibri"/>
              </a:rPr>
              <a:t>12</a:t>
            </a:r>
            <a:endParaRPr sz="1200">
              <a:solidFill>
                <a:schemeClr val="dk1"/>
              </a:solidFill>
              <a:latin typeface="Calibri"/>
              <a:ea typeface="Calibri"/>
              <a:cs typeface="Calibri"/>
              <a:sym typeface="Calibri"/>
            </a:endParaRPr>
          </a:p>
          <a:p>
            <a:pPr marL="0" marR="5080" lvl="0" indent="0" algn="r" rtl="0">
              <a:lnSpc>
                <a:spcPct val="100000"/>
              </a:lnSpc>
              <a:spcBef>
                <a:spcPts val="0"/>
              </a:spcBef>
              <a:spcAft>
                <a:spcPts val="0"/>
              </a:spcAft>
              <a:buNone/>
            </a:pPr>
            <a:r>
              <a:rPr lang="en-US" sz="1200" b="1">
                <a:solidFill>
                  <a:schemeClr val="dk1"/>
                </a:solidFill>
                <a:latin typeface="Calibri"/>
                <a:ea typeface="Calibri"/>
                <a:cs typeface="Calibri"/>
                <a:sym typeface="Calibri"/>
              </a:rPr>
              <a:t>3</a:t>
            </a:r>
            <a:endParaRPr sz="1200">
              <a:solidFill>
                <a:schemeClr val="dk1"/>
              </a:solidFill>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125"/>
          <p:cNvSpPr txBox="1"/>
          <p:nvPr/>
        </p:nvSpPr>
        <p:spPr>
          <a:xfrm>
            <a:off x="221081" y="883412"/>
            <a:ext cx="5675630" cy="4480560"/>
          </a:xfrm>
          <a:prstGeom prst="rect">
            <a:avLst/>
          </a:prstGeom>
          <a:noFill/>
          <a:ln>
            <a:noFill/>
          </a:ln>
        </p:spPr>
        <p:txBody>
          <a:bodyPr spcFirstLastPara="1" wrap="square" lIns="0" tIns="13325" rIns="0" bIns="0" anchor="t" anchorCtr="0">
            <a:spAutoFit/>
          </a:bodyPr>
          <a:lstStyle/>
          <a:p>
            <a:pPr marL="277495" marR="0" lvl="0" indent="-265430" algn="l" rtl="0">
              <a:lnSpc>
                <a:spcPct val="100000"/>
              </a:lnSpc>
              <a:spcBef>
                <a:spcPts val="0"/>
              </a:spcBef>
              <a:spcAft>
                <a:spcPts val="0"/>
              </a:spcAft>
              <a:buClr>
                <a:srgbClr val="C00000"/>
              </a:buClr>
              <a:buSzPts val="2800"/>
              <a:buFont typeface="Candara"/>
              <a:buAutoNum type="romanUcPeriod"/>
            </a:pPr>
            <a:r>
              <a:rPr lang="en-US" sz="2800" b="1">
                <a:solidFill>
                  <a:srgbClr val="C00000"/>
                </a:solidFill>
                <a:latin typeface="Candara"/>
                <a:ea typeface="Candara"/>
                <a:cs typeface="Candara"/>
                <a:sym typeface="Candara"/>
              </a:rPr>
              <a:t>Prostatic Urethra: </a:t>
            </a:r>
            <a:r>
              <a:rPr lang="en-US" sz="2400" b="1">
                <a:solidFill>
                  <a:schemeClr val="dk1"/>
                </a:solidFill>
                <a:latin typeface="Candara"/>
                <a:ea typeface="Candara"/>
                <a:cs typeface="Candara"/>
                <a:sym typeface="Candara"/>
              </a:rPr>
              <a:t>about </a:t>
            </a:r>
            <a:r>
              <a:rPr lang="en-US" sz="2400" b="1">
                <a:solidFill>
                  <a:srgbClr val="FF0000"/>
                </a:solidFill>
                <a:latin typeface="Candara"/>
                <a:ea typeface="Candara"/>
                <a:cs typeface="Candara"/>
                <a:sym typeface="Candara"/>
              </a:rPr>
              <a:t>3 cm long</a:t>
            </a:r>
            <a:endParaRPr sz="2400">
              <a:solidFill>
                <a:schemeClr val="dk1"/>
              </a:solidFill>
              <a:latin typeface="Candara"/>
              <a:ea typeface="Candara"/>
              <a:cs typeface="Candara"/>
              <a:sym typeface="Candara"/>
            </a:endParaRPr>
          </a:p>
          <a:p>
            <a:pPr marL="0" marR="0" lvl="0" indent="0" algn="l" rtl="0">
              <a:lnSpc>
                <a:spcPct val="100000"/>
              </a:lnSpc>
              <a:spcBef>
                <a:spcPts val="50"/>
              </a:spcBef>
              <a:spcAft>
                <a:spcPts val="0"/>
              </a:spcAft>
              <a:buClr>
                <a:srgbClr val="C00000"/>
              </a:buClr>
              <a:buSzPts val="2900"/>
              <a:buFont typeface="Candara"/>
              <a:buNone/>
            </a:pPr>
            <a:endParaRPr sz="2900">
              <a:solidFill>
                <a:schemeClr val="dk1"/>
              </a:solidFill>
              <a:latin typeface="Candara"/>
              <a:ea typeface="Candara"/>
              <a:cs typeface="Candara"/>
              <a:sym typeface="Candara"/>
            </a:endParaRPr>
          </a:p>
          <a:p>
            <a:pPr marL="469900" marR="5715" lvl="1" indent="-342265" algn="l" rtl="0">
              <a:lnSpc>
                <a:spcPct val="121800"/>
              </a:lnSpc>
              <a:spcBef>
                <a:spcPts val="0"/>
              </a:spcBef>
              <a:spcAft>
                <a:spcPts val="0"/>
              </a:spcAft>
              <a:buClr>
                <a:schemeClr val="dk1"/>
              </a:buClr>
              <a:buSzPts val="2400"/>
              <a:buFont typeface="Noto Sans Symbols"/>
              <a:buChar char="❖"/>
            </a:pPr>
            <a:r>
              <a:rPr lang="en-US" sz="2400" b="1" i="0" u="none" strike="noStrike" cap="none">
                <a:solidFill>
                  <a:schemeClr val="dk1"/>
                </a:solidFill>
                <a:latin typeface="Candara"/>
                <a:ea typeface="Candara"/>
                <a:cs typeface="Candara"/>
                <a:sym typeface="Candara"/>
              </a:rPr>
              <a:t>It pierces the </a:t>
            </a:r>
            <a:r>
              <a:rPr lang="en-US" sz="2400" b="1" i="0" u="none" strike="noStrike" cap="none">
                <a:solidFill>
                  <a:srgbClr val="0000FF"/>
                </a:solidFill>
                <a:latin typeface="Candara"/>
                <a:ea typeface="Candara"/>
                <a:cs typeface="Candara"/>
                <a:sym typeface="Candara"/>
              </a:rPr>
              <a:t>base of the prostate </a:t>
            </a:r>
            <a:r>
              <a:rPr lang="en-US" sz="2400" b="1" i="0" u="none" strike="noStrike" cap="none">
                <a:solidFill>
                  <a:schemeClr val="dk1"/>
                </a:solidFill>
                <a:latin typeface="Candara"/>
                <a:ea typeface="Candara"/>
                <a:cs typeface="Candara"/>
                <a:sym typeface="Candara"/>
              </a:rPr>
              <a:t>and  exits from its apex.</a:t>
            </a:r>
            <a:endParaRPr sz="2400" b="0" i="0" u="none" strike="noStrike" cap="none">
              <a:solidFill>
                <a:schemeClr val="dk1"/>
              </a:solidFill>
              <a:latin typeface="Candara"/>
              <a:ea typeface="Candara"/>
              <a:cs typeface="Candara"/>
              <a:sym typeface="Candara"/>
            </a:endParaRPr>
          </a:p>
          <a:p>
            <a:pPr marL="457200" marR="0" lvl="1" indent="0" algn="l" rtl="0">
              <a:lnSpc>
                <a:spcPct val="100000"/>
              </a:lnSpc>
              <a:spcBef>
                <a:spcPts val="25"/>
              </a:spcBef>
              <a:spcAft>
                <a:spcPts val="0"/>
              </a:spcAft>
              <a:buClr>
                <a:schemeClr val="dk1"/>
              </a:buClr>
              <a:buSzPts val="2850"/>
              <a:buFont typeface="Noto Sans Symbols"/>
              <a:buNone/>
            </a:pPr>
            <a:endParaRPr sz="2850" b="0" i="0" u="none" strike="noStrike" cap="none">
              <a:solidFill>
                <a:schemeClr val="dk1"/>
              </a:solidFill>
              <a:latin typeface="Candara"/>
              <a:ea typeface="Candara"/>
              <a:cs typeface="Candara"/>
              <a:sym typeface="Candara"/>
            </a:endParaRPr>
          </a:p>
          <a:p>
            <a:pPr marL="469900" marR="8890" lvl="1" indent="-342265" algn="l" rtl="0">
              <a:lnSpc>
                <a:spcPct val="122600"/>
              </a:lnSpc>
              <a:spcBef>
                <a:spcPts val="0"/>
              </a:spcBef>
              <a:spcAft>
                <a:spcPts val="0"/>
              </a:spcAft>
              <a:buClr>
                <a:schemeClr val="dk1"/>
              </a:buClr>
              <a:buSzPts val="2400"/>
              <a:buFont typeface="Noto Sans Symbols"/>
              <a:buChar char="❖"/>
            </a:pPr>
            <a:r>
              <a:rPr lang="en-US" sz="2400" b="1" i="0" u="none" strike="noStrike" cap="none">
                <a:solidFill>
                  <a:schemeClr val="dk1"/>
                </a:solidFill>
                <a:latin typeface="Candara"/>
                <a:ea typeface="Candara"/>
                <a:cs typeface="Candara"/>
                <a:sym typeface="Candara"/>
              </a:rPr>
              <a:t>It	is	</a:t>
            </a:r>
            <a:r>
              <a:rPr lang="en-US" sz="2400" b="1" i="0" u="none" strike="noStrike" cap="none">
                <a:solidFill>
                  <a:srgbClr val="0000FF"/>
                </a:solidFill>
                <a:latin typeface="Candara"/>
                <a:ea typeface="Candara"/>
                <a:cs typeface="Candara"/>
                <a:sym typeface="Candara"/>
              </a:rPr>
              <a:t>the	widest	and	most	dilatable  division </a:t>
            </a:r>
            <a:r>
              <a:rPr lang="en-US" sz="2400" b="1" i="0" u="none" strike="noStrike" cap="none">
                <a:solidFill>
                  <a:schemeClr val="dk1"/>
                </a:solidFill>
                <a:latin typeface="Candara"/>
                <a:ea typeface="Candara"/>
                <a:cs typeface="Candara"/>
                <a:sym typeface="Candara"/>
              </a:rPr>
              <a:t>of the male urethra.</a:t>
            </a:r>
            <a:endParaRPr sz="2400" b="0" i="0" u="none" strike="noStrike" cap="none">
              <a:solidFill>
                <a:schemeClr val="dk1"/>
              </a:solidFill>
              <a:latin typeface="Candara"/>
              <a:ea typeface="Candara"/>
              <a:cs typeface="Candara"/>
              <a:sym typeface="Candara"/>
            </a:endParaRPr>
          </a:p>
          <a:p>
            <a:pPr marL="457200" marR="0" lvl="1" indent="0" algn="l" rtl="0">
              <a:lnSpc>
                <a:spcPct val="100000"/>
              </a:lnSpc>
              <a:spcBef>
                <a:spcPts val="0"/>
              </a:spcBef>
              <a:spcAft>
                <a:spcPts val="0"/>
              </a:spcAft>
              <a:buClr>
                <a:schemeClr val="dk1"/>
              </a:buClr>
              <a:buSzPts val="2850"/>
              <a:buFont typeface="Noto Sans Symbols"/>
              <a:buNone/>
            </a:pPr>
            <a:endParaRPr sz="2850" b="0" i="0" u="none" strike="noStrike" cap="none">
              <a:solidFill>
                <a:schemeClr val="dk1"/>
              </a:solidFill>
              <a:latin typeface="Candara"/>
              <a:ea typeface="Candara"/>
              <a:cs typeface="Candara"/>
              <a:sym typeface="Candara"/>
            </a:endParaRPr>
          </a:p>
          <a:p>
            <a:pPr marL="469900" marR="5080" lvl="1" indent="-342265" algn="l" rtl="0">
              <a:lnSpc>
                <a:spcPct val="122600"/>
              </a:lnSpc>
              <a:spcBef>
                <a:spcPts val="0"/>
              </a:spcBef>
              <a:spcAft>
                <a:spcPts val="0"/>
              </a:spcAft>
              <a:buClr>
                <a:schemeClr val="dk1"/>
              </a:buClr>
              <a:buSzPts val="2400"/>
              <a:buFont typeface="Noto Sans Symbols"/>
              <a:buChar char="❖"/>
            </a:pPr>
            <a:r>
              <a:rPr lang="en-US" sz="2400" b="1" i="0" u="none" strike="noStrike" cap="none">
                <a:solidFill>
                  <a:schemeClr val="dk1"/>
                </a:solidFill>
                <a:latin typeface="Candara"/>
                <a:ea typeface="Candara"/>
                <a:cs typeface="Candara"/>
                <a:sym typeface="Candara"/>
              </a:rPr>
              <a:t>It	lies	</a:t>
            </a:r>
            <a:r>
              <a:rPr lang="en-US" sz="2400" b="1" i="0" u="none" strike="noStrike" cap="none">
                <a:solidFill>
                  <a:srgbClr val="0000FF"/>
                </a:solidFill>
                <a:latin typeface="Candara"/>
                <a:ea typeface="Candara"/>
                <a:cs typeface="Candara"/>
                <a:sym typeface="Candara"/>
              </a:rPr>
              <a:t>nearer	the	anterior	surfaces	</a:t>
            </a:r>
            <a:r>
              <a:rPr lang="en-US" sz="2400" b="1" i="0" u="none" strike="noStrike" cap="none">
                <a:solidFill>
                  <a:schemeClr val="dk1"/>
                </a:solidFill>
                <a:latin typeface="Candara"/>
                <a:ea typeface="Candara"/>
                <a:cs typeface="Candara"/>
                <a:sym typeface="Candara"/>
              </a:rPr>
              <a:t>of  the prostate.</a:t>
            </a:r>
            <a:endParaRPr sz="2400" b="0" i="0" u="none" strike="noStrike" cap="none">
              <a:solidFill>
                <a:schemeClr val="dk1"/>
              </a:solidFill>
              <a:latin typeface="Candara"/>
              <a:ea typeface="Candara"/>
              <a:cs typeface="Candara"/>
              <a:sym typeface="Candara"/>
            </a:endParaRPr>
          </a:p>
        </p:txBody>
      </p:sp>
      <p:sp>
        <p:nvSpPr>
          <p:cNvPr id="1606" name="Google Shape;1606;p125"/>
          <p:cNvSpPr txBox="1">
            <a:spLocks noGrp="1"/>
          </p:cNvSpPr>
          <p:nvPr>
            <p:ph type="title"/>
          </p:nvPr>
        </p:nvSpPr>
        <p:spPr>
          <a:xfrm>
            <a:off x="126492" y="132587"/>
            <a:ext cx="2804160" cy="619125"/>
          </a:xfrm>
          <a:prstGeom prst="rect">
            <a:avLst/>
          </a:prstGeom>
          <a:noFill/>
          <a:ln w="57900" cap="flat" cmpd="sng">
            <a:solidFill>
              <a:srgbClr val="0000FF"/>
            </a:solidFill>
            <a:prstDash val="solid"/>
            <a:round/>
            <a:headEnd type="none" w="sm" len="sm"/>
            <a:tailEnd type="none" w="sm" len="sm"/>
          </a:ln>
        </p:spPr>
        <p:txBody>
          <a:bodyPr spcFirstLastPara="1" wrap="square" lIns="0" tIns="79375" rIns="0" bIns="0" anchor="t" anchorCtr="0">
            <a:spAutoFit/>
          </a:bodyPr>
          <a:lstStyle/>
          <a:p>
            <a:pPr marL="320675" lvl="0" indent="0" algn="l" rtl="0">
              <a:lnSpc>
                <a:spcPct val="100000"/>
              </a:lnSpc>
              <a:spcBef>
                <a:spcPts val="0"/>
              </a:spcBef>
              <a:spcAft>
                <a:spcPts val="0"/>
              </a:spcAft>
              <a:buNone/>
            </a:pPr>
            <a:r>
              <a:rPr lang="en-US" sz="2800" b="1">
                <a:solidFill>
                  <a:srgbClr val="FF0000"/>
                </a:solidFill>
                <a:latin typeface="Arial"/>
                <a:ea typeface="Arial"/>
                <a:cs typeface="Arial"/>
                <a:sym typeface="Arial"/>
              </a:rPr>
              <a:t>Male Urethra</a:t>
            </a:r>
            <a:endParaRPr sz="2800">
              <a:latin typeface="Arial"/>
              <a:ea typeface="Arial"/>
              <a:cs typeface="Arial"/>
              <a:sym typeface="Arial"/>
            </a:endParaRPr>
          </a:p>
        </p:txBody>
      </p:sp>
      <p:grpSp>
        <p:nvGrpSpPr>
          <p:cNvPr id="1607" name="Google Shape;1607;p125"/>
          <p:cNvGrpSpPr/>
          <p:nvPr/>
        </p:nvGrpSpPr>
        <p:grpSpPr>
          <a:xfrm>
            <a:off x="6341364" y="431292"/>
            <a:ext cx="5355590" cy="5699760"/>
            <a:chOff x="6341364" y="431292"/>
            <a:chExt cx="5355590" cy="5699760"/>
          </a:xfrm>
        </p:grpSpPr>
        <p:pic>
          <p:nvPicPr>
            <p:cNvPr id="1608" name="Google Shape;1608;p125"/>
            <p:cNvPicPr preferRelativeResize="0"/>
            <p:nvPr/>
          </p:nvPicPr>
          <p:blipFill rotWithShape="1">
            <a:blip r:embed="rId3">
              <a:alphaModFix/>
            </a:blip>
            <a:srcRect/>
            <a:stretch/>
          </p:blipFill>
          <p:spPr>
            <a:xfrm>
              <a:off x="6370320" y="460248"/>
              <a:ext cx="5297424" cy="5343826"/>
            </a:xfrm>
            <a:prstGeom prst="rect">
              <a:avLst/>
            </a:prstGeom>
            <a:noFill/>
            <a:ln>
              <a:noFill/>
            </a:ln>
          </p:spPr>
        </p:pic>
        <p:sp>
          <p:nvSpPr>
            <p:cNvPr id="1609" name="Google Shape;1609;p125"/>
            <p:cNvSpPr/>
            <p:nvPr/>
          </p:nvSpPr>
          <p:spPr>
            <a:xfrm>
              <a:off x="6341364" y="431292"/>
              <a:ext cx="5355590" cy="5699760"/>
            </a:xfrm>
            <a:custGeom>
              <a:avLst/>
              <a:gdLst/>
              <a:ahLst/>
              <a:cxnLst/>
              <a:rect l="l" t="t" r="r" b="b"/>
              <a:pathLst>
                <a:path w="5355590" h="5699760" extrusionOk="0">
                  <a:moveTo>
                    <a:pt x="0" y="5699760"/>
                  </a:moveTo>
                  <a:lnTo>
                    <a:pt x="5355336" y="5699760"/>
                  </a:lnTo>
                  <a:lnTo>
                    <a:pt x="5355336" y="0"/>
                  </a:lnTo>
                  <a:lnTo>
                    <a:pt x="0" y="0"/>
                  </a:lnTo>
                  <a:lnTo>
                    <a:pt x="0" y="569976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10" name="Google Shape;1610;p125"/>
          <p:cNvSpPr txBox="1"/>
          <p:nvPr/>
        </p:nvSpPr>
        <p:spPr>
          <a:xfrm>
            <a:off x="669442" y="6466738"/>
            <a:ext cx="160464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611" name="Google Shape;1611;p125"/>
          <p:cNvSpPr txBox="1"/>
          <p:nvPr/>
        </p:nvSpPr>
        <p:spPr>
          <a:xfrm>
            <a:off x="5151501" y="6466738"/>
            <a:ext cx="150876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p:txBody>
      </p:sp>
      <p:sp>
        <p:nvSpPr>
          <p:cNvPr id="1612" name="Google Shape;1612;p125"/>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None/>
            </a:pPr>
            <a:fld id="{00000000-1234-1234-1234-123412341234}" type="slidenum">
              <a:rPr lang="en-US"/>
              <a:t>125</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Shape 1616"/>
        <p:cNvGrpSpPr/>
        <p:nvPr/>
      </p:nvGrpSpPr>
      <p:grpSpPr>
        <a:xfrm>
          <a:off x="0" y="0"/>
          <a:ext cx="0" cy="0"/>
          <a:chOff x="0" y="0"/>
          <a:chExt cx="0" cy="0"/>
        </a:xfrm>
      </p:grpSpPr>
      <p:sp>
        <p:nvSpPr>
          <p:cNvPr id="1617" name="Google Shape;1617;p126"/>
          <p:cNvSpPr txBox="1">
            <a:spLocks noGrp="1"/>
          </p:cNvSpPr>
          <p:nvPr>
            <p:ph type="title"/>
          </p:nvPr>
        </p:nvSpPr>
        <p:spPr>
          <a:xfrm>
            <a:off x="126492" y="132587"/>
            <a:ext cx="2804160" cy="619125"/>
          </a:xfrm>
          <a:prstGeom prst="rect">
            <a:avLst/>
          </a:prstGeom>
          <a:noFill/>
          <a:ln w="57900" cap="flat" cmpd="sng">
            <a:solidFill>
              <a:srgbClr val="0000FF"/>
            </a:solidFill>
            <a:prstDash val="solid"/>
            <a:round/>
            <a:headEnd type="none" w="sm" len="sm"/>
            <a:tailEnd type="none" w="sm" len="sm"/>
          </a:ln>
        </p:spPr>
        <p:txBody>
          <a:bodyPr spcFirstLastPara="1" wrap="square" lIns="0" tIns="79375" rIns="0" bIns="0" anchor="t" anchorCtr="0">
            <a:spAutoFit/>
          </a:bodyPr>
          <a:lstStyle/>
          <a:p>
            <a:pPr marL="320675" lvl="0" indent="0" algn="l" rtl="0">
              <a:lnSpc>
                <a:spcPct val="100000"/>
              </a:lnSpc>
              <a:spcBef>
                <a:spcPts val="0"/>
              </a:spcBef>
              <a:spcAft>
                <a:spcPts val="0"/>
              </a:spcAft>
              <a:buNone/>
            </a:pPr>
            <a:r>
              <a:rPr lang="en-US" sz="2800" b="1">
                <a:solidFill>
                  <a:srgbClr val="FF0000"/>
                </a:solidFill>
                <a:latin typeface="Arial"/>
                <a:ea typeface="Arial"/>
                <a:cs typeface="Arial"/>
                <a:sym typeface="Arial"/>
              </a:rPr>
              <a:t>Male Urethra</a:t>
            </a:r>
            <a:endParaRPr sz="2800">
              <a:latin typeface="Arial"/>
              <a:ea typeface="Arial"/>
              <a:cs typeface="Arial"/>
              <a:sym typeface="Arial"/>
            </a:endParaRPr>
          </a:p>
        </p:txBody>
      </p:sp>
      <p:sp>
        <p:nvSpPr>
          <p:cNvPr id="1618" name="Google Shape;1618;p126"/>
          <p:cNvSpPr txBox="1"/>
          <p:nvPr/>
        </p:nvSpPr>
        <p:spPr>
          <a:xfrm>
            <a:off x="78739" y="674063"/>
            <a:ext cx="11526520" cy="4302125"/>
          </a:xfrm>
          <a:prstGeom prst="rect">
            <a:avLst/>
          </a:prstGeom>
          <a:noFill/>
          <a:ln>
            <a:noFill/>
          </a:ln>
        </p:spPr>
        <p:txBody>
          <a:bodyPr spcFirstLastPara="1" wrap="square" lIns="0" tIns="119375" rIns="0" bIns="0" anchor="t" anchorCtr="0">
            <a:spAutoFit/>
          </a:bodyPr>
          <a:lstStyle/>
          <a:p>
            <a:pPr marL="356870" marR="0" lvl="0" indent="-344805" algn="l" rtl="0">
              <a:lnSpc>
                <a:spcPct val="100000"/>
              </a:lnSpc>
              <a:spcBef>
                <a:spcPts val="0"/>
              </a:spcBef>
              <a:spcAft>
                <a:spcPts val="0"/>
              </a:spcAft>
              <a:buClr>
                <a:srgbClr val="C0504D"/>
              </a:buClr>
              <a:buSzPts val="2800"/>
              <a:buFont typeface="Noto Sans Symbols"/>
              <a:buChar char="∙"/>
            </a:pPr>
            <a:r>
              <a:rPr lang="en-US" sz="2800" b="1">
                <a:solidFill>
                  <a:srgbClr val="C0504D"/>
                </a:solidFill>
                <a:latin typeface="Candara"/>
                <a:ea typeface="Candara"/>
                <a:cs typeface="Candara"/>
                <a:sym typeface="Candara"/>
              </a:rPr>
              <a:t>The posterior wall presents a number of features.</a:t>
            </a:r>
            <a:endParaRPr sz="2800">
              <a:solidFill>
                <a:schemeClr val="dk1"/>
              </a:solidFill>
              <a:latin typeface="Candara"/>
              <a:ea typeface="Candara"/>
              <a:cs typeface="Candara"/>
              <a:sym typeface="Candara"/>
            </a:endParaRPr>
          </a:p>
          <a:p>
            <a:pPr marL="372110" marR="0" lvl="1" indent="-244475" algn="just" rtl="0">
              <a:lnSpc>
                <a:spcPct val="100000"/>
              </a:lnSpc>
              <a:spcBef>
                <a:spcPts val="715"/>
              </a:spcBef>
              <a:spcAft>
                <a:spcPts val="0"/>
              </a:spcAft>
              <a:buClr>
                <a:srgbClr val="C00000"/>
              </a:buClr>
              <a:buSzPts val="2400"/>
              <a:buFont typeface="Candara"/>
              <a:buAutoNum type="arabicPlain"/>
            </a:pPr>
            <a:r>
              <a:rPr lang="en-US" sz="2400" b="1" i="0" u="none" strike="noStrike" cap="none">
                <a:solidFill>
                  <a:srgbClr val="C00000"/>
                </a:solidFill>
                <a:latin typeface="Candara"/>
                <a:ea typeface="Candara"/>
                <a:cs typeface="Candara"/>
                <a:sym typeface="Candara"/>
              </a:rPr>
              <a:t>Urethral crest: </a:t>
            </a:r>
            <a:r>
              <a:rPr lang="en-US" sz="2400" b="1" i="0" u="none" strike="noStrike" cap="none">
                <a:solidFill>
                  <a:schemeClr val="dk1"/>
                </a:solidFill>
                <a:latin typeface="Candara"/>
                <a:ea typeface="Candara"/>
                <a:cs typeface="Candara"/>
                <a:sym typeface="Candara"/>
              </a:rPr>
              <a:t>a median longitudinal elevation.</a:t>
            </a:r>
            <a:endParaRPr sz="2400" b="0" i="0" u="none" strike="noStrike" cap="none">
              <a:solidFill>
                <a:schemeClr val="dk1"/>
              </a:solidFill>
              <a:latin typeface="Candara"/>
              <a:ea typeface="Candara"/>
              <a:cs typeface="Candara"/>
              <a:sym typeface="Candara"/>
            </a:endParaRPr>
          </a:p>
          <a:p>
            <a:pPr marL="128270" marR="5080" lvl="1" indent="-152400" algn="just" rtl="0">
              <a:lnSpc>
                <a:spcPct val="121700"/>
              </a:lnSpc>
              <a:spcBef>
                <a:spcPts val="0"/>
              </a:spcBef>
              <a:spcAft>
                <a:spcPts val="0"/>
              </a:spcAft>
              <a:buClr>
                <a:srgbClr val="C00000"/>
              </a:buClr>
              <a:buSzPts val="2400"/>
              <a:buFont typeface="Candara"/>
              <a:buAutoNum type="arabicPlain"/>
            </a:pPr>
            <a:r>
              <a:rPr lang="en-US" sz="2400" b="1" i="0" u="none" strike="noStrike" cap="none">
                <a:solidFill>
                  <a:srgbClr val="C00000"/>
                </a:solidFill>
                <a:latin typeface="Candara"/>
                <a:ea typeface="Candara"/>
                <a:cs typeface="Candara"/>
                <a:sym typeface="Candara"/>
              </a:rPr>
              <a:t>Prostatic sinuses</a:t>
            </a:r>
            <a:r>
              <a:rPr lang="en-US" sz="2400" b="1" i="0" u="none" strike="noStrike" cap="none">
                <a:solidFill>
                  <a:schemeClr val="dk1"/>
                </a:solidFill>
                <a:latin typeface="Candara"/>
                <a:ea typeface="Candara"/>
                <a:cs typeface="Candara"/>
                <a:sym typeface="Candara"/>
              </a:rPr>
              <a:t>: shallow grooves around the urehral crest receiving the opening of  the prostatic glands.</a:t>
            </a:r>
            <a:endParaRPr sz="2400" b="0" i="0" u="none" strike="noStrike" cap="none">
              <a:solidFill>
                <a:schemeClr val="dk1"/>
              </a:solidFill>
              <a:latin typeface="Candara"/>
              <a:ea typeface="Candara"/>
              <a:cs typeface="Candara"/>
              <a:sym typeface="Candara"/>
            </a:endParaRPr>
          </a:p>
          <a:p>
            <a:pPr marL="485140" marR="6282055" lvl="1" indent="-341630" algn="just" rtl="0">
              <a:lnSpc>
                <a:spcPct val="122100"/>
              </a:lnSpc>
              <a:spcBef>
                <a:spcPts val="1305"/>
              </a:spcBef>
              <a:spcAft>
                <a:spcPts val="0"/>
              </a:spcAft>
              <a:buClr>
                <a:srgbClr val="C00000"/>
              </a:buClr>
              <a:buSzPts val="2400"/>
              <a:buFont typeface="Candara"/>
              <a:buAutoNum type="arabicPlain"/>
            </a:pPr>
            <a:r>
              <a:rPr lang="en-US" sz="2400" b="1" i="0" u="none" strike="noStrike" cap="none">
                <a:solidFill>
                  <a:srgbClr val="C00000"/>
                </a:solidFill>
                <a:latin typeface="Candara"/>
                <a:ea typeface="Candara"/>
                <a:cs typeface="Candara"/>
                <a:sym typeface="Candara"/>
              </a:rPr>
              <a:t>Seminal colliculus </a:t>
            </a:r>
            <a:r>
              <a:rPr lang="en-US" sz="2400" b="1" i="0" u="none" strike="noStrike" cap="none">
                <a:solidFill>
                  <a:schemeClr val="dk1"/>
                </a:solidFill>
                <a:latin typeface="Candara"/>
                <a:ea typeface="Candara"/>
                <a:cs typeface="Candara"/>
                <a:sym typeface="Candara"/>
              </a:rPr>
              <a:t>is a swelling in the  middle of the urethral crest  showing 3 openings;</a:t>
            </a:r>
            <a:endParaRPr sz="2400" b="0" i="0" u="none" strike="noStrike" cap="none">
              <a:solidFill>
                <a:schemeClr val="dk1"/>
              </a:solidFill>
              <a:latin typeface="Candara"/>
              <a:ea typeface="Candara"/>
              <a:cs typeface="Candara"/>
              <a:sym typeface="Candara"/>
            </a:endParaRPr>
          </a:p>
          <a:p>
            <a:pPr marL="485140" marR="6283325" lvl="0" indent="0" algn="just" rtl="0">
              <a:lnSpc>
                <a:spcPct val="121700"/>
              </a:lnSpc>
              <a:spcBef>
                <a:spcPts val="0"/>
              </a:spcBef>
              <a:spcAft>
                <a:spcPts val="0"/>
              </a:spcAft>
              <a:buNone/>
            </a:pPr>
            <a:r>
              <a:rPr lang="en-US" sz="2400" b="1">
                <a:solidFill>
                  <a:srgbClr val="0000FF"/>
                </a:solidFill>
                <a:latin typeface="Candara"/>
                <a:ea typeface="Candara"/>
                <a:cs typeface="Candara"/>
                <a:sym typeface="Candara"/>
              </a:rPr>
              <a:t>a. The opening of the prostatic  utricle </a:t>
            </a:r>
            <a:r>
              <a:rPr lang="en-US" sz="2400" b="1">
                <a:solidFill>
                  <a:schemeClr val="dk1"/>
                </a:solidFill>
                <a:latin typeface="Candara"/>
                <a:ea typeface="Candara"/>
                <a:cs typeface="Candara"/>
                <a:sym typeface="Candara"/>
              </a:rPr>
              <a:t>(homologue the uterus in</a:t>
            </a:r>
            <a:endParaRPr sz="2400">
              <a:solidFill>
                <a:schemeClr val="dk1"/>
              </a:solidFill>
              <a:latin typeface="Candara"/>
              <a:ea typeface="Candara"/>
              <a:cs typeface="Candara"/>
              <a:sym typeface="Candara"/>
            </a:endParaRPr>
          </a:p>
        </p:txBody>
      </p:sp>
      <p:sp>
        <p:nvSpPr>
          <p:cNvPr id="1619" name="Google Shape;1619;p126"/>
          <p:cNvSpPr txBox="1"/>
          <p:nvPr/>
        </p:nvSpPr>
        <p:spPr>
          <a:xfrm>
            <a:off x="551789" y="4953184"/>
            <a:ext cx="3422650" cy="1364615"/>
          </a:xfrm>
          <a:prstGeom prst="rect">
            <a:avLst/>
          </a:prstGeom>
          <a:noFill/>
          <a:ln>
            <a:noFill/>
          </a:ln>
        </p:spPr>
        <p:txBody>
          <a:bodyPr spcFirstLastPara="1" wrap="square" lIns="0" tIns="92075"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female).</a:t>
            </a:r>
            <a:endParaRPr sz="2400">
              <a:solidFill>
                <a:schemeClr val="dk1"/>
              </a:solidFill>
              <a:latin typeface="Candara"/>
              <a:ea typeface="Candara"/>
              <a:cs typeface="Candara"/>
              <a:sym typeface="Candara"/>
            </a:endParaRPr>
          </a:p>
          <a:p>
            <a:pPr marL="12700" marR="5080" lvl="0" indent="0" algn="l" rtl="0">
              <a:lnSpc>
                <a:spcPct val="147041"/>
              </a:lnSpc>
              <a:spcBef>
                <a:spcPts val="80"/>
              </a:spcBef>
              <a:spcAft>
                <a:spcPts val="0"/>
              </a:spcAft>
              <a:buNone/>
            </a:pPr>
            <a:r>
              <a:rPr lang="en-US" sz="2400" b="1">
                <a:solidFill>
                  <a:srgbClr val="0000FF"/>
                </a:solidFill>
                <a:latin typeface="Candara"/>
                <a:ea typeface="Candara"/>
                <a:cs typeface="Candara"/>
                <a:sym typeface="Candara"/>
              </a:rPr>
              <a:t>b.	2	lateral	openings  ejaculatory ducts.</a:t>
            </a:r>
            <a:endParaRPr sz="2400">
              <a:solidFill>
                <a:schemeClr val="dk1"/>
              </a:solidFill>
              <a:latin typeface="Candara"/>
              <a:ea typeface="Candara"/>
              <a:cs typeface="Candara"/>
              <a:sym typeface="Candara"/>
            </a:endParaRPr>
          </a:p>
        </p:txBody>
      </p:sp>
      <p:sp>
        <p:nvSpPr>
          <p:cNvPr id="1620" name="Google Shape;1620;p126"/>
          <p:cNvSpPr txBox="1"/>
          <p:nvPr/>
        </p:nvSpPr>
        <p:spPr>
          <a:xfrm>
            <a:off x="4268395" y="5478271"/>
            <a:ext cx="105981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FF"/>
                </a:solidFill>
                <a:latin typeface="Candara"/>
                <a:ea typeface="Candara"/>
                <a:cs typeface="Candara"/>
                <a:sym typeface="Candara"/>
              </a:rPr>
              <a:t>of	the</a:t>
            </a:r>
            <a:endParaRPr sz="2400">
              <a:solidFill>
                <a:schemeClr val="dk1"/>
              </a:solidFill>
              <a:latin typeface="Candara"/>
              <a:ea typeface="Candara"/>
              <a:cs typeface="Candara"/>
              <a:sym typeface="Candara"/>
            </a:endParaRPr>
          </a:p>
        </p:txBody>
      </p:sp>
      <p:grpSp>
        <p:nvGrpSpPr>
          <p:cNvPr id="1621" name="Google Shape;1621;p126"/>
          <p:cNvGrpSpPr/>
          <p:nvPr/>
        </p:nvGrpSpPr>
        <p:grpSpPr>
          <a:xfrm>
            <a:off x="5548884" y="2266188"/>
            <a:ext cx="6071870" cy="4011295"/>
            <a:chOff x="5548884" y="2266188"/>
            <a:chExt cx="6071870" cy="4011295"/>
          </a:xfrm>
        </p:grpSpPr>
        <p:pic>
          <p:nvPicPr>
            <p:cNvPr id="1622" name="Google Shape;1622;p126"/>
            <p:cNvPicPr preferRelativeResize="0"/>
            <p:nvPr/>
          </p:nvPicPr>
          <p:blipFill rotWithShape="1">
            <a:blip r:embed="rId3">
              <a:alphaModFix/>
            </a:blip>
            <a:srcRect/>
            <a:stretch/>
          </p:blipFill>
          <p:spPr>
            <a:xfrm>
              <a:off x="5682674" y="2295144"/>
              <a:ext cx="5908869" cy="3943730"/>
            </a:xfrm>
            <a:prstGeom prst="rect">
              <a:avLst/>
            </a:prstGeom>
            <a:noFill/>
            <a:ln>
              <a:noFill/>
            </a:ln>
          </p:spPr>
        </p:pic>
        <p:sp>
          <p:nvSpPr>
            <p:cNvPr id="1623" name="Google Shape;1623;p126"/>
            <p:cNvSpPr/>
            <p:nvPr/>
          </p:nvSpPr>
          <p:spPr>
            <a:xfrm>
              <a:off x="5548884" y="2266188"/>
              <a:ext cx="6071870" cy="4011295"/>
            </a:xfrm>
            <a:custGeom>
              <a:avLst/>
              <a:gdLst/>
              <a:ahLst/>
              <a:cxnLst/>
              <a:rect l="l" t="t" r="r" b="b"/>
              <a:pathLst>
                <a:path w="6071870" h="4011295" extrusionOk="0">
                  <a:moveTo>
                    <a:pt x="0" y="4011167"/>
                  </a:moveTo>
                  <a:lnTo>
                    <a:pt x="6071616" y="4011167"/>
                  </a:lnTo>
                  <a:lnTo>
                    <a:pt x="6071616" y="0"/>
                  </a:lnTo>
                  <a:lnTo>
                    <a:pt x="0" y="0"/>
                  </a:lnTo>
                  <a:lnTo>
                    <a:pt x="0" y="4011167"/>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24" name="Google Shape;1624;p126"/>
          <p:cNvSpPr txBox="1"/>
          <p:nvPr/>
        </p:nvSpPr>
        <p:spPr>
          <a:xfrm>
            <a:off x="669442" y="6466738"/>
            <a:ext cx="160464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625" name="Google Shape;1625;p126"/>
          <p:cNvSpPr txBox="1"/>
          <p:nvPr/>
        </p:nvSpPr>
        <p:spPr>
          <a:xfrm>
            <a:off x="5151501" y="6466738"/>
            <a:ext cx="150876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p:txBody>
      </p:sp>
      <p:sp>
        <p:nvSpPr>
          <p:cNvPr id="1626" name="Google Shape;1626;p126"/>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None/>
            </a:pPr>
            <a:fld id="{00000000-1234-1234-1234-123412341234}" type="slidenum">
              <a:rPr lang="en-US"/>
              <a:t>126</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Shape 1630"/>
        <p:cNvGrpSpPr/>
        <p:nvPr/>
      </p:nvGrpSpPr>
      <p:grpSpPr>
        <a:xfrm>
          <a:off x="0" y="0"/>
          <a:ext cx="0" cy="0"/>
          <a:chOff x="0" y="0"/>
          <a:chExt cx="0" cy="0"/>
        </a:xfrm>
      </p:grpSpPr>
      <p:sp>
        <p:nvSpPr>
          <p:cNvPr id="1631" name="Google Shape;1631;p127"/>
          <p:cNvSpPr txBox="1">
            <a:spLocks noGrp="1"/>
          </p:cNvSpPr>
          <p:nvPr>
            <p:ph type="title"/>
          </p:nvPr>
        </p:nvSpPr>
        <p:spPr>
          <a:xfrm>
            <a:off x="126492" y="132587"/>
            <a:ext cx="2804160" cy="619125"/>
          </a:xfrm>
          <a:prstGeom prst="rect">
            <a:avLst/>
          </a:prstGeom>
          <a:noFill/>
          <a:ln w="57900" cap="flat" cmpd="sng">
            <a:solidFill>
              <a:srgbClr val="0000FF"/>
            </a:solidFill>
            <a:prstDash val="solid"/>
            <a:round/>
            <a:headEnd type="none" w="sm" len="sm"/>
            <a:tailEnd type="none" w="sm" len="sm"/>
          </a:ln>
        </p:spPr>
        <p:txBody>
          <a:bodyPr spcFirstLastPara="1" wrap="square" lIns="0" tIns="79375" rIns="0" bIns="0" anchor="t" anchorCtr="0">
            <a:spAutoFit/>
          </a:bodyPr>
          <a:lstStyle/>
          <a:p>
            <a:pPr marL="320675" lvl="0" indent="0" algn="l" rtl="0">
              <a:lnSpc>
                <a:spcPct val="100000"/>
              </a:lnSpc>
              <a:spcBef>
                <a:spcPts val="0"/>
              </a:spcBef>
              <a:spcAft>
                <a:spcPts val="0"/>
              </a:spcAft>
              <a:buNone/>
            </a:pPr>
            <a:r>
              <a:rPr lang="en-US" sz="2800" b="1">
                <a:solidFill>
                  <a:srgbClr val="FF0000"/>
                </a:solidFill>
                <a:latin typeface="Arial"/>
                <a:ea typeface="Arial"/>
                <a:cs typeface="Arial"/>
                <a:sym typeface="Arial"/>
              </a:rPr>
              <a:t>Male Urethra</a:t>
            </a:r>
            <a:endParaRPr sz="2800">
              <a:latin typeface="Arial"/>
              <a:ea typeface="Arial"/>
              <a:cs typeface="Arial"/>
              <a:sym typeface="Arial"/>
            </a:endParaRPr>
          </a:p>
        </p:txBody>
      </p:sp>
      <p:grpSp>
        <p:nvGrpSpPr>
          <p:cNvPr id="1632" name="Google Shape;1632;p127"/>
          <p:cNvGrpSpPr/>
          <p:nvPr/>
        </p:nvGrpSpPr>
        <p:grpSpPr>
          <a:xfrm>
            <a:off x="6960108" y="309371"/>
            <a:ext cx="4572000" cy="6483605"/>
            <a:chOff x="6960108" y="309371"/>
            <a:chExt cx="4572000" cy="6483605"/>
          </a:xfrm>
        </p:grpSpPr>
        <p:pic>
          <p:nvPicPr>
            <p:cNvPr id="1633" name="Google Shape;1633;p127"/>
            <p:cNvPicPr preferRelativeResize="0"/>
            <p:nvPr/>
          </p:nvPicPr>
          <p:blipFill rotWithShape="1">
            <a:blip r:embed="rId3">
              <a:alphaModFix/>
            </a:blip>
            <a:srcRect/>
            <a:stretch/>
          </p:blipFill>
          <p:spPr>
            <a:xfrm>
              <a:off x="6989064" y="338327"/>
              <a:ext cx="4514087" cy="3703320"/>
            </a:xfrm>
            <a:prstGeom prst="rect">
              <a:avLst/>
            </a:prstGeom>
            <a:noFill/>
            <a:ln>
              <a:noFill/>
            </a:ln>
          </p:spPr>
        </p:pic>
        <p:sp>
          <p:nvSpPr>
            <p:cNvPr id="1634" name="Google Shape;1634;p127"/>
            <p:cNvSpPr/>
            <p:nvPr/>
          </p:nvSpPr>
          <p:spPr>
            <a:xfrm>
              <a:off x="6960108" y="309371"/>
              <a:ext cx="4572000" cy="3761740"/>
            </a:xfrm>
            <a:custGeom>
              <a:avLst/>
              <a:gdLst/>
              <a:ahLst/>
              <a:cxnLst/>
              <a:rect l="l" t="t" r="r" b="b"/>
              <a:pathLst>
                <a:path w="4572000" h="3761740" extrusionOk="0">
                  <a:moveTo>
                    <a:pt x="0" y="3761231"/>
                  </a:moveTo>
                  <a:lnTo>
                    <a:pt x="4572000" y="3761231"/>
                  </a:lnTo>
                  <a:lnTo>
                    <a:pt x="4572000" y="0"/>
                  </a:lnTo>
                  <a:lnTo>
                    <a:pt x="0" y="0"/>
                  </a:lnTo>
                  <a:lnTo>
                    <a:pt x="0" y="3761231"/>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35" name="Google Shape;1635;p127"/>
            <p:cNvPicPr preferRelativeResize="0"/>
            <p:nvPr/>
          </p:nvPicPr>
          <p:blipFill rotWithShape="1">
            <a:blip r:embed="rId4">
              <a:alphaModFix/>
            </a:blip>
            <a:srcRect/>
            <a:stretch/>
          </p:blipFill>
          <p:spPr>
            <a:xfrm>
              <a:off x="8235696" y="4172710"/>
              <a:ext cx="2121407" cy="2590800"/>
            </a:xfrm>
            <a:prstGeom prst="rect">
              <a:avLst/>
            </a:prstGeom>
            <a:noFill/>
            <a:ln>
              <a:noFill/>
            </a:ln>
          </p:spPr>
        </p:pic>
        <p:sp>
          <p:nvSpPr>
            <p:cNvPr id="1636" name="Google Shape;1636;p127"/>
            <p:cNvSpPr/>
            <p:nvPr/>
          </p:nvSpPr>
          <p:spPr>
            <a:xfrm>
              <a:off x="8206740" y="4143756"/>
              <a:ext cx="2179320" cy="2649220"/>
            </a:xfrm>
            <a:custGeom>
              <a:avLst/>
              <a:gdLst/>
              <a:ahLst/>
              <a:cxnLst/>
              <a:rect l="l" t="t" r="r" b="b"/>
              <a:pathLst>
                <a:path w="2179320" h="2649220" extrusionOk="0">
                  <a:moveTo>
                    <a:pt x="0" y="2648712"/>
                  </a:moveTo>
                  <a:lnTo>
                    <a:pt x="2179320" y="2648712"/>
                  </a:lnTo>
                  <a:lnTo>
                    <a:pt x="2179320" y="0"/>
                  </a:lnTo>
                  <a:lnTo>
                    <a:pt x="0" y="0"/>
                  </a:lnTo>
                  <a:lnTo>
                    <a:pt x="0" y="264871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37" name="Google Shape;1637;p127"/>
          <p:cNvSpPr txBox="1"/>
          <p:nvPr/>
        </p:nvSpPr>
        <p:spPr>
          <a:xfrm>
            <a:off x="78739" y="674063"/>
            <a:ext cx="7392670" cy="5407660"/>
          </a:xfrm>
          <a:prstGeom prst="rect">
            <a:avLst/>
          </a:prstGeom>
          <a:noFill/>
          <a:ln>
            <a:noFill/>
          </a:ln>
        </p:spPr>
        <p:txBody>
          <a:bodyPr spcFirstLastPara="1" wrap="square" lIns="0" tIns="119375" rIns="0" bIns="0" anchor="t" anchorCtr="0">
            <a:spAutoFit/>
          </a:bodyPr>
          <a:lstStyle/>
          <a:p>
            <a:pPr marL="378460" marR="0" lvl="0" indent="-365760" algn="l" rtl="0">
              <a:lnSpc>
                <a:spcPct val="100000"/>
              </a:lnSpc>
              <a:spcBef>
                <a:spcPts val="0"/>
              </a:spcBef>
              <a:spcAft>
                <a:spcPts val="0"/>
              </a:spcAft>
              <a:buClr>
                <a:srgbClr val="C00000"/>
              </a:buClr>
              <a:buSzPts val="2800"/>
              <a:buFont typeface="Candara"/>
              <a:buAutoNum type="romanUcPeriod" startAt="2"/>
            </a:pPr>
            <a:r>
              <a:rPr lang="en-US" sz="2800" b="1">
                <a:solidFill>
                  <a:srgbClr val="C00000"/>
                </a:solidFill>
                <a:latin typeface="Candara"/>
                <a:ea typeface="Candara"/>
                <a:cs typeface="Candara"/>
                <a:sym typeface="Candara"/>
              </a:rPr>
              <a:t>Membranous Urethra: </a:t>
            </a:r>
            <a:r>
              <a:rPr lang="en-US" sz="2400" b="1">
                <a:solidFill>
                  <a:schemeClr val="dk1"/>
                </a:solidFill>
                <a:latin typeface="Candara"/>
                <a:ea typeface="Candara"/>
                <a:cs typeface="Candara"/>
                <a:sym typeface="Candara"/>
              </a:rPr>
              <a:t>about </a:t>
            </a:r>
            <a:r>
              <a:rPr lang="en-US" sz="2400" b="1">
                <a:solidFill>
                  <a:srgbClr val="FF0000"/>
                </a:solidFill>
                <a:latin typeface="Candara"/>
                <a:ea typeface="Candara"/>
                <a:cs typeface="Candara"/>
                <a:sym typeface="Candara"/>
              </a:rPr>
              <a:t>1.3 cm long</a:t>
            </a:r>
            <a:endParaRPr sz="2400">
              <a:solidFill>
                <a:schemeClr val="dk1"/>
              </a:solidFill>
              <a:latin typeface="Candara"/>
              <a:ea typeface="Candara"/>
              <a:cs typeface="Candara"/>
              <a:sym typeface="Candara"/>
            </a:endParaRPr>
          </a:p>
          <a:p>
            <a:pPr marL="585470" marR="0" lvl="1" indent="-344804" algn="l" rtl="0">
              <a:lnSpc>
                <a:spcPct val="100000"/>
              </a:lnSpc>
              <a:spcBef>
                <a:spcPts val="715"/>
              </a:spcBef>
              <a:spcAft>
                <a:spcPts val="0"/>
              </a:spcAft>
              <a:buClr>
                <a:schemeClr val="dk1"/>
              </a:buClr>
              <a:buSzPts val="2400"/>
              <a:buFont typeface="Noto Sans Symbols"/>
              <a:buChar char="❖"/>
            </a:pPr>
            <a:r>
              <a:rPr lang="en-US" sz="2400" b="1" i="0" u="none" strike="noStrike" cap="none">
                <a:solidFill>
                  <a:schemeClr val="dk1"/>
                </a:solidFill>
                <a:latin typeface="Candara"/>
                <a:ea typeface="Candara"/>
                <a:cs typeface="Candara"/>
                <a:sym typeface="Candara"/>
              </a:rPr>
              <a:t>It is the </a:t>
            </a:r>
            <a:r>
              <a:rPr lang="en-US" sz="2400" b="1" i="0" u="none" strike="noStrike" cap="none">
                <a:solidFill>
                  <a:srgbClr val="0000FF"/>
                </a:solidFill>
                <a:latin typeface="Candara"/>
                <a:ea typeface="Candara"/>
                <a:cs typeface="Candara"/>
                <a:sym typeface="Candara"/>
              </a:rPr>
              <a:t>narrowest division </a:t>
            </a:r>
            <a:r>
              <a:rPr lang="en-US" sz="2400" b="1" i="0" u="none" strike="noStrike" cap="none">
                <a:solidFill>
                  <a:schemeClr val="dk1"/>
                </a:solidFill>
                <a:latin typeface="Candara"/>
                <a:ea typeface="Candara"/>
                <a:cs typeface="Candara"/>
                <a:sym typeface="Candara"/>
              </a:rPr>
              <a:t>of the mal urethra.</a:t>
            </a:r>
            <a:endParaRPr sz="2400" b="0" i="0" u="none" strike="noStrike" cap="none">
              <a:solidFill>
                <a:schemeClr val="dk1"/>
              </a:solidFill>
              <a:latin typeface="Candara"/>
              <a:ea typeface="Candara"/>
              <a:cs typeface="Candara"/>
              <a:sym typeface="Candara"/>
            </a:endParaRPr>
          </a:p>
          <a:p>
            <a:pPr marL="585470" marR="0" lvl="1" indent="-344804" algn="l" rtl="0">
              <a:lnSpc>
                <a:spcPct val="100000"/>
              </a:lnSpc>
              <a:spcBef>
                <a:spcPts val="625"/>
              </a:spcBef>
              <a:spcAft>
                <a:spcPts val="0"/>
              </a:spcAft>
              <a:buClr>
                <a:schemeClr val="dk1"/>
              </a:buClr>
              <a:buSzPts val="2400"/>
              <a:buFont typeface="Noto Sans Symbols"/>
              <a:buChar char="❖"/>
            </a:pPr>
            <a:r>
              <a:rPr lang="en-US" sz="2400" b="1" i="0" u="none" strike="noStrike" cap="none">
                <a:solidFill>
                  <a:schemeClr val="dk1"/>
                </a:solidFill>
                <a:latin typeface="Candara"/>
                <a:ea typeface="Candara"/>
                <a:cs typeface="Candara"/>
                <a:sym typeface="Candara"/>
              </a:rPr>
              <a:t>It </a:t>
            </a:r>
            <a:r>
              <a:rPr lang="en-US" sz="2400" b="1" i="0" u="none" strike="noStrike" cap="none">
                <a:solidFill>
                  <a:srgbClr val="0000FF"/>
                </a:solidFill>
                <a:latin typeface="Candara"/>
                <a:ea typeface="Candara"/>
                <a:cs typeface="Candara"/>
                <a:sym typeface="Candara"/>
              </a:rPr>
              <a:t>traverses deep perineal pouch.</a:t>
            </a:r>
            <a:endParaRPr sz="2400" b="0" i="0" u="none" strike="noStrike" cap="none">
              <a:solidFill>
                <a:schemeClr val="dk1"/>
              </a:solidFill>
              <a:latin typeface="Candara"/>
              <a:ea typeface="Candara"/>
              <a:cs typeface="Candara"/>
              <a:sym typeface="Candara"/>
            </a:endParaRPr>
          </a:p>
          <a:p>
            <a:pPr marL="585470" marR="0" lvl="1" indent="-344804" algn="l" rtl="0">
              <a:lnSpc>
                <a:spcPct val="100000"/>
              </a:lnSpc>
              <a:spcBef>
                <a:spcPts val="625"/>
              </a:spcBef>
              <a:spcAft>
                <a:spcPts val="0"/>
              </a:spcAft>
              <a:buClr>
                <a:schemeClr val="dk1"/>
              </a:buClr>
              <a:buSzPts val="2400"/>
              <a:buFont typeface="Noto Sans Symbols"/>
              <a:buChar char="❖"/>
            </a:pPr>
            <a:r>
              <a:rPr lang="en-US" sz="2400" b="1" i="0" u="none" strike="noStrike" cap="none">
                <a:solidFill>
                  <a:schemeClr val="dk1"/>
                </a:solidFill>
                <a:latin typeface="Candara"/>
                <a:ea typeface="Candara"/>
                <a:cs typeface="Candara"/>
                <a:sym typeface="Candara"/>
              </a:rPr>
              <a:t>It is surrounded by the </a:t>
            </a:r>
            <a:r>
              <a:rPr lang="en-US" sz="2400" b="1" i="0" u="none" strike="noStrike" cap="none">
                <a:solidFill>
                  <a:srgbClr val="0000FF"/>
                </a:solidFill>
                <a:latin typeface="Candara"/>
                <a:ea typeface="Candara"/>
                <a:cs typeface="Candara"/>
                <a:sym typeface="Candara"/>
              </a:rPr>
              <a:t>sphincter of the urethra.</a:t>
            </a:r>
            <a:endParaRPr sz="2400" b="0" i="0" u="none" strike="noStrike" cap="none">
              <a:solidFill>
                <a:schemeClr val="dk1"/>
              </a:solidFill>
              <a:latin typeface="Candara"/>
              <a:ea typeface="Candara"/>
              <a:cs typeface="Candara"/>
              <a:sym typeface="Candara"/>
            </a:endParaRPr>
          </a:p>
          <a:p>
            <a:pPr marL="457200" marR="0" lvl="1" indent="0" algn="l" rtl="0">
              <a:lnSpc>
                <a:spcPct val="100000"/>
              </a:lnSpc>
              <a:spcBef>
                <a:spcPts val="10"/>
              </a:spcBef>
              <a:spcAft>
                <a:spcPts val="0"/>
              </a:spcAft>
              <a:buClr>
                <a:schemeClr val="dk1"/>
              </a:buClr>
              <a:buSzPts val="2300"/>
              <a:buFont typeface="Noto Sans Symbols"/>
              <a:buNone/>
            </a:pPr>
            <a:endParaRPr sz="2300" b="0" i="0" u="none" strike="noStrike" cap="none">
              <a:solidFill>
                <a:schemeClr val="dk1"/>
              </a:solidFill>
              <a:latin typeface="Candara"/>
              <a:ea typeface="Candara"/>
              <a:cs typeface="Candara"/>
              <a:sym typeface="Candara"/>
            </a:endParaRPr>
          </a:p>
          <a:p>
            <a:pPr marL="466725" marR="962660" lvl="0" indent="-466725" algn="r" rtl="0">
              <a:lnSpc>
                <a:spcPct val="100000"/>
              </a:lnSpc>
              <a:spcBef>
                <a:spcPts val="0"/>
              </a:spcBef>
              <a:spcAft>
                <a:spcPts val="0"/>
              </a:spcAft>
              <a:buClr>
                <a:srgbClr val="C00000"/>
              </a:buClr>
              <a:buSzPts val="2800"/>
              <a:buFont typeface="Candara"/>
              <a:buAutoNum type="romanUcPeriod" startAt="2"/>
            </a:pPr>
            <a:r>
              <a:rPr lang="en-US" sz="2800" b="1">
                <a:solidFill>
                  <a:srgbClr val="C00000"/>
                </a:solidFill>
                <a:latin typeface="Candara"/>
                <a:ea typeface="Candara"/>
                <a:cs typeface="Candara"/>
                <a:sym typeface="Candara"/>
              </a:rPr>
              <a:t>Spongy (Penile) Urethra </a:t>
            </a:r>
            <a:r>
              <a:rPr lang="en-US" sz="2400" b="1">
                <a:solidFill>
                  <a:schemeClr val="dk1"/>
                </a:solidFill>
                <a:latin typeface="Candara"/>
                <a:ea typeface="Candara"/>
                <a:cs typeface="Candara"/>
                <a:sym typeface="Candara"/>
              </a:rPr>
              <a:t>about </a:t>
            </a:r>
            <a:r>
              <a:rPr lang="en-US" sz="2400" b="1">
                <a:solidFill>
                  <a:srgbClr val="FF0000"/>
                </a:solidFill>
                <a:latin typeface="Candara"/>
                <a:ea typeface="Candara"/>
                <a:cs typeface="Candara"/>
                <a:sym typeface="Candara"/>
              </a:rPr>
              <a:t>15 cm long</a:t>
            </a:r>
            <a:endParaRPr sz="2400">
              <a:solidFill>
                <a:schemeClr val="dk1"/>
              </a:solidFill>
              <a:latin typeface="Candara"/>
              <a:ea typeface="Candara"/>
              <a:cs typeface="Candara"/>
              <a:sym typeface="Candara"/>
            </a:endParaRPr>
          </a:p>
          <a:p>
            <a:pPr marL="344805" marR="873760" lvl="1" indent="-344805" algn="r" rtl="0">
              <a:lnSpc>
                <a:spcPct val="100000"/>
              </a:lnSpc>
              <a:spcBef>
                <a:spcPts val="715"/>
              </a:spcBef>
              <a:spcAft>
                <a:spcPts val="0"/>
              </a:spcAft>
              <a:buClr>
                <a:schemeClr val="dk1"/>
              </a:buClr>
              <a:buSzPts val="2400"/>
              <a:buFont typeface="Noto Sans Symbols"/>
              <a:buChar char="❖"/>
            </a:pPr>
            <a:r>
              <a:rPr lang="en-US" sz="2400" b="1" i="0" u="none" strike="noStrike" cap="none">
                <a:solidFill>
                  <a:schemeClr val="dk1"/>
                </a:solidFill>
                <a:latin typeface="Candara"/>
                <a:ea typeface="Candara"/>
                <a:cs typeface="Candara"/>
                <a:sym typeface="Candara"/>
              </a:rPr>
              <a:t>It	transverses	the	bulb	of	the	penis	and</a:t>
            </a:r>
            <a:endParaRPr sz="2400" b="0" i="0" u="none" strike="noStrike" cap="none">
              <a:solidFill>
                <a:schemeClr val="dk1"/>
              </a:solidFill>
              <a:latin typeface="Candara"/>
              <a:ea typeface="Candara"/>
              <a:cs typeface="Candara"/>
              <a:sym typeface="Candara"/>
            </a:endParaRPr>
          </a:p>
          <a:p>
            <a:pPr marL="585470" marR="0" lvl="0" indent="0" algn="l" rtl="0">
              <a:lnSpc>
                <a:spcPct val="100000"/>
              </a:lnSpc>
              <a:spcBef>
                <a:spcPts val="625"/>
              </a:spcBef>
              <a:spcAft>
                <a:spcPts val="0"/>
              </a:spcAft>
              <a:buNone/>
            </a:pPr>
            <a:r>
              <a:rPr lang="en-US" sz="2400" b="1">
                <a:solidFill>
                  <a:schemeClr val="dk1"/>
                </a:solidFill>
                <a:latin typeface="Candara"/>
                <a:ea typeface="Candara"/>
                <a:cs typeface="Candara"/>
                <a:sym typeface="Candara"/>
              </a:rPr>
              <a:t>corpus spongiosum.</a:t>
            </a:r>
            <a:endParaRPr sz="2400">
              <a:solidFill>
                <a:schemeClr val="dk1"/>
              </a:solidFill>
              <a:latin typeface="Candara"/>
              <a:ea typeface="Candara"/>
              <a:cs typeface="Candara"/>
              <a:sym typeface="Candara"/>
            </a:endParaRPr>
          </a:p>
          <a:p>
            <a:pPr marL="709930" marR="0" lvl="2" indent="-345440" algn="l" rtl="0">
              <a:lnSpc>
                <a:spcPct val="100000"/>
              </a:lnSpc>
              <a:spcBef>
                <a:spcPts val="1905"/>
              </a:spcBef>
              <a:spcAft>
                <a:spcPts val="0"/>
              </a:spcAft>
              <a:buClr>
                <a:schemeClr val="dk1"/>
              </a:buClr>
              <a:buSzPts val="2400"/>
              <a:buFont typeface="Noto Sans Symbols"/>
              <a:buChar char="❖"/>
            </a:pPr>
            <a:r>
              <a:rPr lang="en-US" sz="2400" b="1" i="0" u="none" strike="noStrike" cap="none">
                <a:solidFill>
                  <a:schemeClr val="dk1"/>
                </a:solidFill>
                <a:latin typeface="Candara"/>
                <a:ea typeface="Candara"/>
                <a:cs typeface="Candara"/>
                <a:sym typeface="Candara"/>
              </a:rPr>
              <a:t>It presents 2 dilatation</a:t>
            </a:r>
            <a:endParaRPr sz="2400" b="0" i="0" u="none" strike="noStrike" cap="none">
              <a:solidFill>
                <a:schemeClr val="dk1"/>
              </a:solidFill>
              <a:latin typeface="Candara"/>
              <a:ea typeface="Candara"/>
              <a:cs typeface="Candara"/>
              <a:sym typeface="Candara"/>
            </a:endParaRPr>
          </a:p>
          <a:p>
            <a:pPr marL="365125" marR="0" lvl="0" indent="0" algn="l" rtl="0">
              <a:lnSpc>
                <a:spcPct val="100000"/>
              </a:lnSpc>
              <a:spcBef>
                <a:spcPts val="625"/>
              </a:spcBef>
              <a:spcAft>
                <a:spcPts val="0"/>
              </a:spcAft>
              <a:buNone/>
            </a:pPr>
            <a:r>
              <a:rPr lang="en-US" sz="2400" b="1">
                <a:solidFill>
                  <a:srgbClr val="0000FF"/>
                </a:solidFill>
                <a:latin typeface="Candara"/>
                <a:ea typeface="Candara"/>
                <a:cs typeface="Candara"/>
                <a:sym typeface="Candara"/>
              </a:rPr>
              <a:t>a.	Intrabulbar fossa</a:t>
            </a:r>
            <a:r>
              <a:rPr lang="en-US" sz="2400" b="1">
                <a:solidFill>
                  <a:schemeClr val="dk1"/>
                </a:solidFill>
                <a:latin typeface="Candara"/>
                <a:ea typeface="Candara"/>
                <a:cs typeface="Candara"/>
                <a:sym typeface="Candara"/>
              </a:rPr>
              <a:t>, at its beginning in the bulb.</a:t>
            </a:r>
            <a:endParaRPr sz="2400">
              <a:solidFill>
                <a:schemeClr val="dk1"/>
              </a:solidFill>
              <a:latin typeface="Candara"/>
              <a:ea typeface="Candara"/>
              <a:cs typeface="Candara"/>
              <a:sym typeface="Candara"/>
            </a:endParaRPr>
          </a:p>
          <a:p>
            <a:pPr marL="136525" marR="0" lvl="0" indent="0" algn="l" rtl="0">
              <a:lnSpc>
                <a:spcPct val="100000"/>
              </a:lnSpc>
              <a:spcBef>
                <a:spcPts val="240"/>
              </a:spcBef>
              <a:spcAft>
                <a:spcPts val="0"/>
              </a:spcAft>
              <a:buNone/>
            </a:pPr>
            <a:r>
              <a:rPr lang="en-US" sz="2400" b="1">
                <a:solidFill>
                  <a:srgbClr val="0000FF"/>
                </a:solidFill>
                <a:latin typeface="Candara"/>
                <a:ea typeface="Candara"/>
                <a:cs typeface="Candara"/>
                <a:sym typeface="Candara"/>
              </a:rPr>
              <a:t>b- Fossa terminalis (navicularis) </a:t>
            </a:r>
            <a:r>
              <a:rPr lang="en-US" sz="2400" b="1">
                <a:solidFill>
                  <a:schemeClr val="dk1"/>
                </a:solidFill>
                <a:latin typeface="Candara"/>
                <a:ea typeface="Candara"/>
                <a:cs typeface="Candara"/>
                <a:sym typeface="Candara"/>
              </a:rPr>
              <a:t>at its termination in the</a:t>
            </a:r>
            <a:endParaRPr sz="2400">
              <a:solidFill>
                <a:schemeClr val="dk1"/>
              </a:solidFill>
              <a:latin typeface="Candara"/>
              <a:ea typeface="Candara"/>
              <a:cs typeface="Candara"/>
              <a:sym typeface="Candara"/>
            </a:endParaRPr>
          </a:p>
          <a:p>
            <a:pPr marL="136525"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glans.</a:t>
            </a:r>
            <a:endParaRPr sz="2400">
              <a:solidFill>
                <a:schemeClr val="dk1"/>
              </a:solidFill>
              <a:latin typeface="Candara"/>
              <a:ea typeface="Candara"/>
              <a:cs typeface="Candara"/>
              <a:sym typeface="Candara"/>
            </a:endParaRPr>
          </a:p>
        </p:txBody>
      </p:sp>
      <p:sp>
        <p:nvSpPr>
          <p:cNvPr id="1638" name="Google Shape;1638;p127"/>
          <p:cNvSpPr txBox="1"/>
          <p:nvPr/>
        </p:nvSpPr>
        <p:spPr>
          <a:xfrm>
            <a:off x="669442" y="6466738"/>
            <a:ext cx="160464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639" name="Google Shape;1639;p127"/>
          <p:cNvSpPr txBox="1"/>
          <p:nvPr/>
        </p:nvSpPr>
        <p:spPr>
          <a:xfrm>
            <a:off x="5151501" y="6466738"/>
            <a:ext cx="150876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p:txBody>
      </p:sp>
      <p:sp>
        <p:nvSpPr>
          <p:cNvPr id="1640" name="Google Shape;1640;p127"/>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None/>
            </a:pPr>
            <a:fld id="{00000000-1234-1234-1234-123412341234}" type="slidenum">
              <a:rPr lang="en-US"/>
              <a:t>127</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Shape 1644"/>
        <p:cNvGrpSpPr/>
        <p:nvPr/>
      </p:nvGrpSpPr>
      <p:grpSpPr>
        <a:xfrm>
          <a:off x="0" y="0"/>
          <a:ext cx="0" cy="0"/>
          <a:chOff x="0" y="0"/>
          <a:chExt cx="0" cy="0"/>
        </a:xfrm>
      </p:grpSpPr>
      <p:sp>
        <p:nvSpPr>
          <p:cNvPr id="1645" name="Google Shape;1645;p128"/>
          <p:cNvSpPr txBox="1">
            <a:spLocks noGrp="1"/>
          </p:cNvSpPr>
          <p:nvPr>
            <p:ph type="title"/>
          </p:nvPr>
        </p:nvSpPr>
        <p:spPr>
          <a:xfrm>
            <a:off x="126492" y="132587"/>
            <a:ext cx="2804160" cy="619125"/>
          </a:xfrm>
          <a:prstGeom prst="rect">
            <a:avLst/>
          </a:prstGeom>
          <a:noFill/>
          <a:ln w="57900" cap="flat" cmpd="sng">
            <a:solidFill>
              <a:srgbClr val="0000FF"/>
            </a:solidFill>
            <a:prstDash val="solid"/>
            <a:round/>
            <a:headEnd type="none" w="sm" len="sm"/>
            <a:tailEnd type="none" w="sm" len="sm"/>
          </a:ln>
        </p:spPr>
        <p:txBody>
          <a:bodyPr spcFirstLastPara="1" wrap="square" lIns="0" tIns="79375" rIns="0" bIns="0" anchor="t" anchorCtr="0">
            <a:spAutoFit/>
          </a:bodyPr>
          <a:lstStyle/>
          <a:p>
            <a:pPr marL="320675" lvl="0" indent="0" algn="l" rtl="0">
              <a:lnSpc>
                <a:spcPct val="100000"/>
              </a:lnSpc>
              <a:spcBef>
                <a:spcPts val="0"/>
              </a:spcBef>
              <a:spcAft>
                <a:spcPts val="0"/>
              </a:spcAft>
              <a:buNone/>
            </a:pPr>
            <a:r>
              <a:rPr lang="en-US" sz="2800" b="1">
                <a:solidFill>
                  <a:srgbClr val="FF0000"/>
                </a:solidFill>
                <a:latin typeface="Arial"/>
                <a:ea typeface="Arial"/>
                <a:cs typeface="Arial"/>
                <a:sym typeface="Arial"/>
              </a:rPr>
              <a:t>Male Urethra</a:t>
            </a:r>
            <a:endParaRPr sz="2800">
              <a:latin typeface="Arial"/>
              <a:ea typeface="Arial"/>
              <a:cs typeface="Arial"/>
              <a:sym typeface="Arial"/>
            </a:endParaRPr>
          </a:p>
        </p:txBody>
      </p:sp>
      <p:sp>
        <p:nvSpPr>
          <p:cNvPr id="1646" name="Google Shape;1646;p128"/>
          <p:cNvSpPr txBox="1"/>
          <p:nvPr/>
        </p:nvSpPr>
        <p:spPr>
          <a:xfrm>
            <a:off x="203098" y="762097"/>
            <a:ext cx="11167745" cy="1906905"/>
          </a:xfrm>
          <a:prstGeom prst="rect">
            <a:avLst/>
          </a:prstGeom>
          <a:noFill/>
          <a:ln>
            <a:noFill/>
          </a:ln>
        </p:spPr>
        <p:txBody>
          <a:bodyPr spcFirstLastPara="1" wrap="square" lIns="0" tIns="120000" rIns="0" bIns="0" anchor="t" anchorCtr="0">
            <a:spAutoFit/>
          </a:bodyPr>
          <a:lstStyle/>
          <a:p>
            <a:pPr marL="12700" marR="0" lvl="0" indent="0" algn="l" rtl="0">
              <a:lnSpc>
                <a:spcPct val="100000"/>
              </a:lnSpc>
              <a:spcBef>
                <a:spcPts val="0"/>
              </a:spcBef>
              <a:spcAft>
                <a:spcPts val="0"/>
              </a:spcAft>
              <a:buNone/>
            </a:pPr>
            <a:r>
              <a:rPr lang="en-US" sz="2800" b="1">
                <a:solidFill>
                  <a:srgbClr val="C00000"/>
                </a:solidFill>
                <a:latin typeface="Candara"/>
                <a:ea typeface="Candara"/>
                <a:cs typeface="Candara"/>
                <a:sym typeface="Candara"/>
              </a:rPr>
              <a:t>** Urethral sphincters:</a:t>
            </a:r>
            <a:endParaRPr sz="2800">
              <a:solidFill>
                <a:schemeClr val="dk1"/>
              </a:solidFill>
              <a:latin typeface="Candara"/>
              <a:ea typeface="Candara"/>
              <a:cs typeface="Candara"/>
              <a:sym typeface="Candara"/>
            </a:endParaRPr>
          </a:p>
          <a:p>
            <a:pPr marL="12700" marR="0" lvl="0" indent="0" algn="l" rtl="0">
              <a:lnSpc>
                <a:spcPct val="100000"/>
              </a:lnSpc>
              <a:spcBef>
                <a:spcPts val="715"/>
              </a:spcBef>
              <a:spcAft>
                <a:spcPts val="0"/>
              </a:spcAft>
              <a:buNone/>
            </a:pPr>
            <a:r>
              <a:rPr lang="en-US" sz="2400" b="1">
                <a:solidFill>
                  <a:srgbClr val="FF0000"/>
                </a:solidFill>
                <a:latin typeface="Candara"/>
                <a:ea typeface="Candara"/>
                <a:cs typeface="Candara"/>
                <a:sym typeface="Candara"/>
              </a:rPr>
              <a:t>1- Internal urethral sphincter (sphincter vesicae).</a:t>
            </a:r>
            <a:endParaRPr sz="2400">
              <a:solidFill>
                <a:schemeClr val="dk1"/>
              </a:solidFill>
              <a:latin typeface="Candara"/>
              <a:ea typeface="Candara"/>
              <a:cs typeface="Candara"/>
              <a:sym typeface="Candara"/>
            </a:endParaRPr>
          </a:p>
          <a:p>
            <a:pPr marL="12700" marR="5080" lvl="0" indent="0" algn="l" rtl="0">
              <a:lnSpc>
                <a:spcPct val="121700"/>
              </a:lnSpc>
              <a:spcBef>
                <a:spcPts val="0"/>
              </a:spcBef>
              <a:spcAft>
                <a:spcPts val="0"/>
              </a:spcAft>
              <a:buNone/>
            </a:pPr>
            <a:r>
              <a:rPr lang="en-US" sz="2400" b="1">
                <a:solidFill>
                  <a:schemeClr val="dk1"/>
                </a:solidFill>
                <a:latin typeface="Candara"/>
                <a:ea typeface="Candara"/>
                <a:cs typeface="Candara"/>
                <a:sym typeface="Candara"/>
              </a:rPr>
              <a:t>- It surrounds the neck of the bladder and the prostatic urethra above the opening of  the ejaculatory ducts.</a:t>
            </a:r>
            <a:endParaRPr sz="2400">
              <a:solidFill>
                <a:schemeClr val="dk1"/>
              </a:solidFill>
              <a:latin typeface="Candara"/>
              <a:ea typeface="Candara"/>
              <a:cs typeface="Candara"/>
              <a:sym typeface="Candara"/>
            </a:endParaRPr>
          </a:p>
        </p:txBody>
      </p:sp>
      <p:grpSp>
        <p:nvGrpSpPr>
          <p:cNvPr id="1647" name="Google Shape;1647;p128"/>
          <p:cNvGrpSpPr/>
          <p:nvPr/>
        </p:nvGrpSpPr>
        <p:grpSpPr>
          <a:xfrm>
            <a:off x="6515100" y="2382011"/>
            <a:ext cx="5126990" cy="4328160"/>
            <a:chOff x="6515100" y="2382011"/>
            <a:chExt cx="5126990" cy="4328160"/>
          </a:xfrm>
        </p:grpSpPr>
        <p:pic>
          <p:nvPicPr>
            <p:cNvPr id="1648" name="Google Shape;1648;p128"/>
            <p:cNvPicPr preferRelativeResize="0"/>
            <p:nvPr/>
          </p:nvPicPr>
          <p:blipFill rotWithShape="1">
            <a:blip r:embed="rId3">
              <a:alphaModFix/>
            </a:blip>
            <a:srcRect/>
            <a:stretch/>
          </p:blipFill>
          <p:spPr>
            <a:xfrm>
              <a:off x="6544056" y="2410967"/>
              <a:ext cx="5068824" cy="4270248"/>
            </a:xfrm>
            <a:prstGeom prst="rect">
              <a:avLst/>
            </a:prstGeom>
            <a:noFill/>
            <a:ln>
              <a:noFill/>
            </a:ln>
          </p:spPr>
        </p:pic>
        <p:sp>
          <p:nvSpPr>
            <p:cNvPr id="1649" name="Google Shape;1649;p128"/>
            <p:cNvSpPr/>
            <p:nvPr/>
          </p:nvSpPr>
          <p:spPr>
            <a:xfrm>
              <a:off x="6515100" y="2382011"/>
              <a:ext cx="5126990" cy="4328160"/>
            </a:xfrm>
            <a:custGeom>
              <a:avLst/>
              <a:gdLst/>
              <a:ahLst/>
              <a:cxnLst/>
              <a:rect l="l" t="t" r="r" b="b"/>
              <a:pathLst>
                <a:path w="5126990" h="4328159" extrusionOk="0">
                  <a:moveTo>
                    <a:pt x="0" y="4328160"/>
                  </a:moveTo>
                  <a:lnTo>
                    <a:pt x="5126736" y="4328160"/>
                  </a:lnTo>
                  <a:lnTo>
                    <a:pt x="5126736" y="0"/>
                  </a:lnTo>
                  <a:lnTo>
                    <a:pt x="0" y="0"/>
                  </a:lnTo>
                  <a:lnTo>
                    <a:pt x="0" y="432816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50" name="Google Shape;1650;p128"/>
          <p:cNvSpPr txBox="1"/>
          <p:nvPr/>
        </p:nvSpPr>
        <p:spPr>
          <a:xfrm>
            <a:off x="275336" y="3298317"/>
            <a:ext cx="3795395" cy="1730375"/>
          </a:xfrm>
          <a:prstGeom prst="rect">
            <a:avLst/>
          </a:prstGeom>
          <a:noFill/>
          <a:ln>
            <a:noFill/>
          </a:ln>
        </p:spPr>
        <p:txBody>
          <a:bodyPr spcFirstLastPara="1" wrap="square" lIns="0" tIns="12700" rIns="0" bIns="0" anchor="t" anchorCtr="0">
            <a:spAutoFit/>
          </a:bodyPr>
          <a:lstStyle/>
          <a:p>
            <a:pPr marL="356870" marR="0" lvl="0" indent="-34480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It is smooth muscle fibers.</a:t>
            </a:r>
            <a:endParaRPr sz="2400">
              <a:solidFill>
                <a:schemeClr val="dk1"/>
              </a:solidFill>
              <a:latin typeface="Candara"/>
              <a:ea typeface="Candara"/>
              <a:cs typeface="Candara"/>
              <a:sym typeface="Candara"/>
            </a:endParaRPr>
          </a:p>
          <a:p>
            <a:pPr marL="0" marR="0" lvl="0" indent="0" algn="l" rtl="0">
              <a:lnSpc>
                <a:spcPct val="100000"/>
              </a:lnSpc>
              <a:spcBef>
                <a:spcPts val="0"/>
              </a:spcBef>
              <a:spcAft>
                <a:spcPts val="0"/>
              </a:spcAft>
              <a:buClr>
                <a:schemeClr val="dk1"/>
              </a:buClr>
              <a:buSzPts val="3400"/>
              <a:buFont typeface="Noto Sans Symbols"/>
              <a:buNone/>
            </a:pPr>
            <a:endParaRPr sz="3400">
              <a:solidFill>
                <a:schemeClr val="dk1"/>
              </a:solidFill>
              <a:latin typeface="Candara"/>
              <a:ea typeface="Candara"/>
              <a:cs typeface="Candara"/>
              <a:sym typeface="Candara"/>
            </a:endParaRPr>
          </a:p>
          <a:p>
            <a:pPr marL="356870" marR="0" lvl="0" indent="-344805" algn="l" rtl="0">
              <a:lnSpc>
                <a:spcPct val="100000"/>
              </a:lnSpc>
              <a:spcBef>
                <a:spcPts val="5"/>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It	is	</a:t>
            </a:r>
            <a:r>
              <a:rPr lang="en-US" sz="2400" b="1">
                <a:solidFill>
                  <a:srgbClr val="0000FF"/>
                </a:solidFill>
                <a:latin typeface="Candara"/>
                <a:ea typeface="Candara"/>
                <a:cs typeface="Candara"/>
                <a:sym typeface="Candara"/>
              </a:rPr>
              <a:t>involuntary	</a:t>
            </a:r>
            <a:r>
              <a:rPr lang="en-US" sz="2400" b="1">
                <a:solidFill>
                  <a:schemeClr val="dk1"/>
                </a:solidFill>
                <a:latin typeface="Candara"/>
                <a:ea typeface="Candara"/>
                <a:cs typeface="Candara"/>
                <a:sym typeface="Candara"/>
              </a:rPr>
              <a:t>and</a:t>
            </a:r>
            <a:endParaRPr sz="2400">
              <a:solidFill>
                <a:schemeClr val="dk1"/>
              </a:solidFill>
              <a:latin typeface="Candara"/>
              <a:ea typeface="Candara"/>
              <a:cs typeface="Candara"/>
              <a:sym typeface="Candara"/>
            </a:endParaRPr>
          </a:p>
          <a:p>
            <a:pPr marL="356870" marR="0" lvl="0" indent="0" algn="l" rtl="0">
              <a:lnSpc>
                <a:spcPct val="100000"/>
              </a:lnSpc>
              <a:spcBef>
                <a:spcPts val="625"/>
              </a:spcBef>
              <a:spcAft>
                <a:spcPts val="0"/>
              </a:spcAft>
              <a:buNone/>
            </a:pPr>
            <a:r>
              <a:rPr lang="en-US" sz="2400" b="1">
                <a:solidFill>
                  <a:srgbClr val="0000FF"/>
                </a:solidFill>
                <a:latin typeface="Candara"/>
                <a:ea typeface="Candara"/>
                <a:cs typeface="Candara"/>
                <a:sym typeface="Candara"/>
              </a:rPr>
              <a:t>autonomic fibers.</a:t>
            </a:r>
            <a:endParaRPr sz="2400">
              <a:solidFill>
                <a:schemeClr val="dk1"/>
              </a:solidFill>
              <a:latin typeface="Candara"/>
              <a:ea typeface="Candara"/>
              <a:cs typeface="Candara"/>
              <a:sym typeface="Candara"/>
            </a:endParaRPr>
          </a:p>
        </p:txBody>
      </p:sp>
      <p:sp>
        <p:nvSpPr>
          <p:cNvPr id="1651" name="Google Shape;1651;p128"/>
          <p:cNvSpPr txBox="1"/>
          <p:nvPr/>
        </p:nvSpPr>
        <p:spPr>
          <a:xfrm>
            <a:off x="4097968" y="4191457"/>
            <a:ext cx="1726564"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supplied	by</a:t>
            </a:r>
            <a:endParaRPr sz="2400">
              <a:solidFill>
                <a:schemeClr val="dk1"/>
              </a:solidFill>
              <a:latin typeface="Candara"/>
              <a:ea typeface="Candara"/>
              <a:cs typeface="Candara"/>
              <a:sym typeface="Candara"/>
            </a:endParaRPr>
          </a:p>
        </p:txBody>
      </p:sp>
      <p:sp>
        <p:nvSpPr>
          <p:cNvPr id="1652" name="Google Shape;1652;p128"/>
          <p:cNvSpPr txBox="1"/>
          <p:nvPr/>
        </p:nvSpPr>
        <p:spPr>
          <a:xfrm>
            <a:off x="275336" y="5450516"/>
            <a:ext cx="5561965" cy="916940"/>
          </a:xfrm>
          <a:prstGeom prst="rect">
            <a:avLst/>
          </a:prstGeom>
          <a:noFill/>
          <a:ln>
            <a:noFill/>
          </a:ln>
        </p:spPr>
        <p:txBody>
          <a:bodyPr spcFirstLastPara="1" wrap="square" lIns="0" tIns="92075" rIns="0" bIns="0" anchor="t" anchorCtr="0">
            <a:spAutoFit/>
          </a:bodyPr>
          <a:lstStyle/>
          <a:p>
            <a:pPr marL="356870" marR="0" lvl="0" indent="-344805" algn="l" rtl="0">
              <a:lnSpc>
                <a:spcPct val="100000"/>
              </a:lnSpc>
              <a:spcBef>
                <a:spcPts val="0"/>
              </a:spcBef>
              <a:spcAft>
                <a:spcPts val="0"/>
              </a:spcAft>
              <a:buClr>
                <a:srgbClr val="6F2F9F"/>
              </a:buClr>
              <a:buSzPts val="2400"/>
              <a:buFont typeface="Noto Sans Symbols"/>
              <a:buChar char="✔"/>
            </a:pPr>
            <a:r>
              <a:rPr lang="en-US" sz="2400" b="1">
                <a:solidFill>
                  <a:srgbClr val="6F2F9F"/>
                </a:solidFill>
                <a:latin typeface="Candara"/>
                <a:ea typeface="Candara"/>
                <a:cs typeface="Candara"/>
                <a:sym typeface="Candara"/>
              </a:rPr>
              <a:t>It prevents reflux of the semen into the</a:t>
            </a:r>
            <a:endParaRPr sz="2400">
              <a:solidFill>
                <a:schemeClr val="dk1"/>
              </a:solidFill>
              <a:latin typeface="Candara"/>
              <a:ea typeface="Candara"/>
              <a:cs typeface="Candara"/>
              <a:sym typeface="Candara"/>
            </a:endParaRPr>
          </a:p>
          <a:p>
            <a:pPr marL="356870" marR="0" lvl="0" indent="0" algn="l" rtl="0">
              <a:lnSpc>
                <a:spcPct val="100000"/>
              </a:lnSpc>
              <a:spcBef>
                <a:spcPts val="630"/>
              </a:spcBef>
              <a:spcAft>
                <a:spcPts val="0"/>
              </a:spcAft>
              <a:buNone/>
            </a:pPr>
            <a:r>
              <a:rPr lang="en-US" sz="2400" b="1">
                <a:solidFill>
                  <a:srgbClr val="6F2F9F"/>
                </a:solidFill>
                <a:latin typeface="Candara"/>
                <a:ea typeface="Candara"/>
                <a:cs typeface="Candara"/>
                <a:sym typeface="Candara"/>
              </a:rPr>
              <a:t>urinary bladder.</a:t>
            </a:r>
            <a:endParaRPr sz="2400">
              <a:solidFill>
                <a:schemeClr val="dk1"/>
              </a:solidFill>
              <a:latin typeface="Candara"/>
              <a:ea typeface="Candara"/>
              <a:cs typeface="Candara"/>
              <a:sym typeface="Candara"/>
            </a:endParaRPr>
          </a:p>
        </p:txBody>
      </p:sp>
      <p:sp>
        <p:nvSpPr>
          <p:cNvPr id="1653" name="Google Shape;1653;p128"/>
          <p:cNvSpPr txBox="1"/>
          <p:nvPr/>
        </p:nvSpPr>
        <p:spPr>
          <a:xfrm>
            <a:off x="7989189" y="125730"/>
            <a:ext cx="1611630" cy="376555"/>
          </a:xfrm>
          <a:prstGeom prst="rect">
            <a:avLst/>
          </a:prstGeom>
          <a:noFill/>
          <a:ln>
            <a:noFill/>
          </a:ln>
        </p:spPr>
        <p:txBody>
          <a:bodyPr spcFirstLastPara="1" wrap="square" lIns="0" tIns="12700" rIns="0" bIns="0" anchor="t" anchorCtr="0">
            <a:spAutoFit/>
          </a:bodyPr>
          <a:lstStyle/>
          <a:p>
            <a:pPr marL="12700" marR="0" lvl="0" indent="0" algn="l" rtl="0">
              <a:lnSpc>
                <a:spcPct val="115000"/>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a:p>
            <a:pPr marL="19050" marR="0" lvl="0" indent="0" algn="l" rtl="0">
              <a:lnSpc>
                <a:spcPct val="115000"/>
              </a:lnSpc>
              <a:spcBef>
                <a:spcPts val="0"/>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654" name="Google Shape;1654;p128"/>
          <p:cNvSpPr txBox="1"/>
          <p:nvPr/>
        </p:nvSpPr>
        <p:spPr>
          <a:xfrm>
            <a:off x="10864088" y="245490"/>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127</a:t>
            </a:r>
            <a:endParaRPr sz="1200">
              <a:solidFill>
                <a:schemeClr val="dk1"/>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Shape 1658"/>
        <p:cNvGrpSpPr/>
        <p:nvPr/>
      </p:nvGrpSpPr>
      <p:grpSpPr>
        <a:xfrm>
          <a:off x="0" y="0"/>
          <a:ext cx="0" cy="0"/>
          <a:chOff x="0" y="0"/>
          <a:chExt cx="0" cy="0"/>
        </a:xfrm>
      </p:grpSpPr>
      <p:sp>
        <p:nvSpPr>
          <p:cNvPr id="1659" name="Google Shape;1659;p129"/>
          <p:cNvSpPr txBox="1"/>
          <p:nvPr/>
        </p:nvSpPr>
        <p:spPr>
          <a:xfrm>
            <a:off x="142138" y="696906"/>
            <a:ext cx="9726295" cy="1809750"/>
          </a:xfrm>
          <a:prstGeom prst="rect">
            <a:avLst/>
          </a:prstGeom>
          <a:noFill/>
          <a:ln>
            <a:noFill/>
          </a:ln>
        </p:spPr>
        <p:txBody>
          <a:bodyPr spcFirstLastPara="1" wrap="square" lIns="0" tIns="92075"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2- External urethral sphincter (sphincter urethrae)</a:t>
            </a:r>
            <a:endParaRPr sz="2400">
              <a:solidFill>
                <a:schemeClr val="dk1"/>
              </a:solidFill>
              <a:latin typeface="Candara"/>
              <a:ea typeface="Candara"/>
              <a:cs typeface="Candara"/>
              <a:sym typeface="Candara"/>
            </a:endParaRPr>
          </a:p>
          <a:p>
            <a:pPr marL="155575" marR="0" lvl="0" indent="-152400" algn="l" rtl="0">
              <a:lnSpc>
                <a:spcPct val="100000"/>
              </a:lnSpc>
              <a:spcBef>
                <a:spcPts val="630"/>
              </a:spcBef>
              <a:spcAft>
                <a:spcPts val="0"/>
              </a:spcAft>
              <a:buClr>
                <a:schemeClr val="dk1"/>
              </a:buClr>
              <a:buSzPts val="2400"/>
              <a:buFont typeface="Candara"/>
              <a:buChar char="-"/>
            </a:pPr>
            <a:r>
              <a:rPr lang="en-US" sz="2400" b="1">
                <a:solidFill>
                  <a:schemeClr val="dk1"/>
                </a:solidFill>
                <a:latin typeface="Candara"/>
                <a:ea typeface="Candara"/>
                <a:cs typeface="Candara"/>
                <a:sym typeface="Candara"/>
              </a:rPr>
              <a:t>It surrounds </a:t>
            </a:r>
            <a:r>
              <a:rPr lang="en-US" sz="2400" b="1">
                <a:solidFill>
                  <a:srgbClr val="0000FF"/>
                </a:solidFill>
                <a:latin typeface="Candara"/>
                <a:ea typeface="Candara"/>
                <a:cs typeface="Candara"/>
                <a:sym typeface="Candara"/>
              </a:rPr>
              <a:t>the membranous urethra in the deep perineal pouch.</a:t>
            </a:r>
            <a:endParaRPr sz="2400">
              <a:solidFill>
                <a:schemeClr val="dk1"/>
              </a:solidFill>
              <a:latin typeface="Candara"/>
              <a:ea typeface="Candara"/>
              <a:cs typeface="Candara"/>
              <a:sym typeface="Candara"/>
            </a:endParaRPr>
          </a:p>
          <a:p>
            <a:pPr marL="155575" marR="0" lvl="0" indent="-152400" algn="l" rtl="0">
              <a:lnSpc>
                <a:spcPct val="100000"/>
              </a:lnSpc>
              <a:spcBef>
                <a:spcPts val="650"/>
              </a:spcBef>
              <a:spcAft>
                <a:spcPts val="0"/>
              </a:spcAft>
              <a:buClr>
                <a:schemeClr val="dk1"/>
              </a:buClr>
              <a:buSzPts val="2400"/>
              <a:buFont typeface="Candara"/>
              <a:buChar char="-"/>
            </a:pPr>
            <a:r>
              <a:rPr lang="en-US" sz="2400" b="1">
                <a:solidFill>
                  <a:schemeClr val="dk1"/>
                </a:solidFill>
                <a:latin typeface="Candara"/>
                <a:ea typeface="Candara"/>
                <a:cs typeface="Candara"/>
                <a:sym typeface="Candara"/>
              </a:rPr>
              <a:t>It is </a:t>
            </a:r>
            <a:r>
              <a:rPr lang="en-US" sz="2400" b="1">
                <a:solidFill>
                  <a:srgbClr val="C0504D"/>
                </a:solidFill>
                <a:latin typeface="Candara"/>
                <a:ea typeface="Candara"/>
                <a:cs typeface="Candara"/>
                <a:sym typeface="Candara"/>
              </a:rPr>
              <a:t>a striated muscle fibers.</a:t>
            </a:r>
            <a:endParaRPr sz="2400">
              <a:solidFill>
                <a:schemeClr val="dk1"/>
              </a:solidFill>
              <a:latin typeface="Candara"/>
              <a:ea typeface="Candara"/>
              <a:cs typeface="Candara"/>
              <a:sym typeface="Candara"/>
            </a:endParaRPr>
          </a:p>
          <a:p>
            <a:pPr marL="155575" marR="0" lvl="0" indent="-152400" algn="l" rtl="0">
              <a:lnSpc>
                <a:spcPct val="100000"/>
              </a:lnSpc>
              <a:spcBef>
                <a:spcPts val="625"/>
              </a:spcBef>
              <a:spcAft>
                <a:spcPts val="0"/>
              </a:spcAft>
              <a:buClr>
                <a:schemeClr val="dk1"/>
              </a:buClr>
              <a:buSzPts val="2400"/>
              <a:buFont typeface="Candara"/>
              <a:buChar char="-"/>
            </a:pPr>
            <a:r>
              <a:rPr lang="en-US" sz="2400" b="1">
                <a:solidFill>
                  <a:schemeClr val="dk1"/>
                </a:solidFill>
                <a:latin typeface="Candara"/>
                <a:ea typeface="Candara"/>
                <a:cs typeface="Candara"/>
                <a:sym typeface="Candara"/>
              </a:rPr>
              <a:t>It is </a:t>
            </a:r>
            <a:r>
              <a:rPr lang="en-US" sz="2400" b="1">
                <a:solidFill>
                  <a:srgbClr val="0000FF"/>
                </a:solidFill>
                <a:latin typeface="Candara"/>
                <a:ea typeface="Candara"/>
                <a:cs typeface="Candara"/>
                <a:sym typeface="Candara"/>
              </a:rPr>
              <a:t>voluntary </a:t>
            </a:r>
            <a:r>
              <a:rPr lang="en-US" sz="2400" b="1">
                <a:solidFill>
                  <a:schemeClr val="dk1"/>
                </a:solidFill>
                <a:latin typeface="Candara"/>
                <a:ea typeface="Candara"/>
                <a:cs typeface="Candara"/>
                <a:sym typeface="Candara"/>
              </a:rPr>
              <a:t>and supplied by </a:t>
            </a:r>
            <a:r>
              <a:rPr lang="en-US" sz="2400" b="1">
                <a:solidFill>
                  <a:srgbClr val="0000FF"/>
                </a:solidFill>
                <a:latin typeface="Candara"/>
                <a:ea typeface="Candara"/>
                <a:cs typeface="Candara"/>
                <a:sym typeface="Candara"/>
              </a:rPr>
              <a:t>the perineal branch of the pudendal nerve.</a:t>
            </a:r>
            <a:endParaRPr sz="2400">
              <a:solidFill>
                <a:schemeClr val="dk1"/>
              </a:solidFill>
              <a:latin typeface="Candara"/>
              <a:ea typeface="Candara"/>
              <a:cs typeface="Candara"/>
              <a:sym typeface="Candara"/>
            </a:endParaRPr>
          </a:p>
        </p:txBody>
      </p:sp>
      <p:sp>
        <p:nvSpPr>
          <p:cNvPr id="1660" name="Google Shape;1660;p129"/>
          <p:cNvSpPr txBox="1">
            <a:spLocks noGrp="1"/>
          </p:cNvSpPr>
          <p:nvPr>
            <p:ph type="title"/>
          </p:nvPr>
        </p:nvSpPr>
        <p:spPr>
          <a:xfrm>
            <a:off x="126492" y="132587"/>
            <a:ext cx="2804160" cy="619125"/>
          </a:xfrm>
          <a:prstGeom prst="rect">
            <a:avLst/>
          </a:prstGeom>
          <a:noFill/>
          <a:ln w="57900" cap="flat" cmpd="sng">
            <a:solidFill>
              <a:srgbClr val="0000FF"/>
            </a:solidFill>
            <a:prstDash val="solid"/>
            <a:round/>
            <a:headEnd type="none" w="sm" len="sm"/>
            <a:tailEnd type="none" w="sm" len="sm"/>
          </a:ln>
        </p:spPr>
        <p:txBody>
          <a:bodyPr spcFirstLastPara="1" wrap="square" lIns="0" tIns="79375" rIns="0" bIns="0" anchor="t" anchorCtr="0">
            <a:spAutoFit/>
          </a:bodyPr>
          <a:lstStyle/>
          <a:p>
            <a:pPr marL="320675" lvl="0" indent="0" algn="l" rtl="0">
              <a:lnSpc>
                <a:spcPct val="100000"/>
              </a:lnSpc>
              <a:spcBef>
                <a:spcPts val="0"/>
              </a:spcBef>
              <a:spcAft>
                <a:spcPts val="0"/>
              </a:spcAft>
              <a:buNone/>
            </a:pPr>
            <a:r>
              <a:rPr lang="en-US" sz="2800" b="1">
                <a:solidFill>
                  <a:srgbClr val="FF0000"/>
                </a:solidFill>
                <a:latin typeface="Arial"/>
                <a:ea typeface="Arial"/>
                <a:cs typeface="Arial"/>
                <a:sym typeface="Arial"/>
              </a:rPr>
              <a:t>Male Urethra</a:t>
            </a:r>
            <a:endParaRPr sz="2800">
              <a:latin typeface="Arial"/>
              <a:ea typeface="Arial"/>
              <a:cs typeface="Arial"/>
              <a:sym typeface="Arial"/>
            </a:endParaRPr>
          </a:p>
        </p:txBody>
      </p:sp>
      <p:grpSp>
        <p:nvGrpSpPr>
          <p:cNvPr id="1661" name="Google Shape;1661;p129"/>
          <p:cNvGrpSpPr/>
          <p:nvPr/>
        </p:nvGrpSpPr>
        <p:grpSpPr>
          <a:xfrm>
            <a:off x="5277611" y="2570988"/>
            <a:ext cx="6428740" cy="4175760"/>
            <a:chOff x="5277611" y="2570988"/>
            <a:chExt cx="6428740" cy="4175760"/>
          </a:xfrm>
        </p:grpSpPr>
        <p:pic>
          <p:nvPicPr>
            <p:cNvPr id="1662" name="Google Shape;1662;p129"/>
            <p:cNvPicPr preferRelativeResize="0"/>
            <p:nvPr/>
          </p:nvPicPr>
          <p:blipFill rotWithShape="1">
            <a:blip r:embed="rId3">
              <a:alphaModFix/>
            </a:blip>
            <a:srcRect/>
            <a:stretch/>
          </p:blipFill>
          <p:spPr>
            <a:xfrm>
              <a:off x="5816193" y="2810441"/>
              <a:ext cx="5860694" cy="3907350"/>
            </a:xfrm>
            <a:prstGeom prst="rect">
              <a:avLst/>
            </a:prstGeom>
            <a:noFill/>
            <a:ln>
              <a:noFill/>
            </a:ln>
          </p:spPr>
        </p:pic>
        <p:sp>
          <p:nvSpPr>
            <p:cNvPr id="1663" name="Google Shape;1663;p129"/>
            <p:cNvSpPr/>
            <p:nvPr/>
          </p:nvSpPr>
          <p:spPr>
            <a:xfrm>
              <a:off x="5277611" y="2570988"/>
              <a:ext cx="6428740" cy="4175760"/>
            </a:xfrm>
            <a:custGeom>
              <a:avLst/>
              <a:gdLst/>
              <a:ahLst/>
              <a:cxnLst/>
              <a:rect l="l" t="t" r="r" b="b"/>
              <a:pathLst>
                <a:path w="6428740" h="4175759" extrusionOk="0">
                  <a:moveTo>
                    <a:pt x="0" y="4175760"/>
                  </a:moveTo>
                  <a:lnTo>
                    <a:pt x="6428232" y="4175760"/>
                  </a:lnTo>
                  <a:lnTo>
                    <a:pt x="6428232" y="0"/>
                  </a:lnTo>
                  <a:lnTo>
                    <a:pt x="0" y="0"/>
                  </a:lnTo>
                  <a:lnTo>
                    <a:pt x="0" y="417576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64" name="Google Shape;1664;p129"/>
          <p:cNvGrpSpPr/>
          <p:nvPr/>
        </p:nvGrpSpPr>
        <p:grpSpPr>
          <a:xfrm>
            <a:off x="1245108" y="2558795"/>
            <a:ext cx="2868295" cy="4227830"/>
            <a:chOff x="1245108" y="2558795"/>
            <a:chExt cx="2868295" cy="4227830"/>
          </a:xfrm>
        </p:grpSpPr>
        <p:pic>
          <p:nvPicPr>
            <p:cNvPr id="1665" name="Google Shape;1665;p129"/>
            <p:cNvPicPr preferRelativeResize="0"/>
            <p:nvPr/>
          </p:nvPicPr>
          <p:blipFill rotWithShape="1">
            <a:blip r:embed="rId4">
              <a:alphaModFix/>
            </a:blip>
            <a:srcRect/>
            <a:stretch/>
          </p:blipFill>
          <p:spPr>
            <a:xfrm>
              <a:off x="1274064" y="2587750"/>
              <a:ext cx="2810256" cy="4169664"/>
            </a:xfrm>
            <a:prstGeom prst="rect">
              <a:avLst/>
            </a:prstGeom>
            <a:noFill/>
            <a:ln>
              <a:noFill/>
            </a:ln>
          </p:spPr>
        </p:pic>
        <p:sp>
          <p:nvSpPr>
            <p:cNvPr id="1666" name="Google Shape;1666;p129"/>
            <p:cNvSpPr/>
            <p:nvPr/>
          </p:nvSpPr>
          <p:spPr>
            <a:xfrm>
              <a:off x="1245108" y="2558795"/>
              <a:ext cx="2868295" cy="4227830"/>
            </a:xfrm>
            <a:custGeom>
              <a:avLst/>
              <a:gdLst/>
              <a:ahLst/>
              <a:cxnLst/>
              <a:rect l="l" t="t" r="r" b="b"/>
              <a:pathLst>
                <a:path w="2868295" h="4227830" extrusionOk="0">
                  <a:moveTo>
                    <a:pt x="0" y="4227576"/>
                  </a:moveTo>
                  <a:lnTo>
                    <a:pt x="2868167" y="4227576"/>
                  </a:lnTo>
                  <a:lnTo>
                    <a:pt x="2868167" y="0"/>
                  </a:lnTo>
                  <a:lnTo>
                    <a:pt x="0" y="0"/>
                  </a:lnTo>
                  <a:lnTo>
                    <a:pt x="0" y="4227576"/>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67" name="Google Shape;1667;p129"/>
          <p:cNvSpPr txBox="1"/>
          <p:nvPr/>
        </p:nvSpPr>
        <p:spPr>
          <a:xfrm>
            <a:off x="8773794" y="42261"/>
            <a:ext cx="1604645" cy="916940"/>
          </a:xfrm>
          <a:prstGeom prst="rect">
            <a:avLst/>
          </a:prstGeom>
          <a:noFill/>
          <a:ln>
            <a:noFill/>
          </a:ln>
        </p:spPr>
        <p:txBody>
          <a:bodyPr spcFirstLastPara="1" wrap="square" lIns="0" tIns="96500" rIns="0" bIns="0" anchor="t" anchorCtr="0">
            <a:spAutoFit/>
          </a:bodyPr>
          <a:lstStyle/>
          <a:p>
            <a:pPr marL="36195"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a:p>
            <a:pPr marL="12700" marR="0" lvl="0" indent="0" algn="l" rtl="0">
              <a:lnSpc>
                <a:spcPct val="117499"/>
              </a:lnSpc>
              <a:spcBef>
                <a:spcPts val="660"/>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a:p>
            <a:pPr marL="0" marR="781685" lvl="0" indent="0" algn="r" rtl="0">
              <a:lnSpc>
                <a:spcPct val="117499"/>
              </a:lnSpc>
              <a:spcBef>
                <a:spcPts val="0"/>
              </a:spcBef>
              <a:spcAft>
                <a:spcPts val="0"/>
              </a:spcAft>
              <a:buNone/>
            </a:pPr>
            <a:r>
              <a:rPr lang="en-US" sz="1200" b="1">
                <a:solidFill>
                  <a:schemeClr val="dk1"/>
                </a:solidFill>
                <a:latin typeface="Calibri"/>
                <a:ea typeface="Calibri"/>
                <a:cs typeface="Calibri"/>
                <a:sym typeface="Calibri"/>
              </a:rPr>
              <a:t>12</a:t>
            </a:r>
            <a:endParaRPr sz="1200">
              <a:solidFill>
                <a:schemeClr val="dk1"/>
              </a:solidFill>
              <a:latin typeface="Calibri"/>
              <a:ea typeface="Calibri"/>
              <a:cs typeface="Calibri"/>
              <a:sym typeface="Calibri"/>
            </a:endParaRPr>
          </a:p>
          <a:p>
            <a:pPr marL="0" marR="780415" lvl="0" indent="0" algn="r" rtl="0">
              <a:lnSpc>
                <a:spcPct val="100000"/>
              </a:lnSpc>
              <a:spcBef>
                <a:spcPts val="0"/>
              </a:spcBef>
              <a:spcAft>
                <a:spcPts val="0"/>
              </a:spcAft>
              <a:buNone/>
            </a:pPr>
            <a:r>
              <a:rPr lang="en-US" sz="1200" b="1">
                <a:solidFill>
                  <a:schemeClr val="dk1"/>
                </a:solidFill>
                <a:latin typeface="Calibri"/>
                <a:ea typeface="Calibri"/>
                <a:cs typeface="Calibri"/>
                <a:sym typeface="Calibri"/>
              </a:rPr>
              <a:t>8</a:t>
            </a:r>
            <a:endParaRPr sz="12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78"/>
        <p:cNvGrpSpPr/>
        <p:nvPr/>
      </p:nvGrpSpPr>
      <p:grpSpPr>
        <a:xfrm>
          <a:off x="0" y="0"/>
          <a:ext cx="0" cy="0"/>
          <a:chOff x="0" y="0"/>
          <a:chExt cx="0" cy="0"/>
        </a:xfrm>
      </p:grpSpPr>
      <p:sp>
        <p:nvSpPr>
          <p:cNvPr id="179" name="Google Shape;179;p13"/>
          <p:cNvSpPr txBox="1">
            <a:spLocks noGrp="1"/>
          </p:cNvSpPr>
          <p:nvPr>
            <p:ph type="title"/>
          </p:nvPr>
        </p:nvSpPr>
        <p:spPr>
          <a:xfrm>
            <a:off x="199644" y="77723"/>
            <a:ext cx="229235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KIDNEYS</a:t>
            </a:r>
            <a:endParaRPr sz="3200">
              <a:latin typeface="Candara"/>
              <a:ea typeface="Candara"/>
              <a:cs typeface="Candara"/>
              <a:sym typeface="Candara"/>
            </a:endParaRPr>
          </a:p>
        </p:txBody>
      </p:sp>
      <p:sp>
        <p:nvSpPr>
          <p:cNvPr id="180" name="Google Shape;180;p13"/>
          <p:cNvSpPr txBox="1"/>
          <p:nvPr/>
        </p:nvSpPr>
        <p:spPr>
          <a:xfrm>
            <a:off x="275640" y="532825"/>
            <a:ext cx="11105515" cy="1306830"/>
          </a:xfrm>
          <a:prstGeom prst="rect">
            <a:avLst/>
          </a:prstGeom>
          <a:noFill/>
          <a:ln>
            <a:noFill/>
          </a:ln>
        </p:spPr>
        <p:txBody>
          <a:bodyPr spcFirstLastPara="1" wrap="square" lIns="0" tIns="104125" rIns="0" bIns="0" anchor="t" anchorCtr="0">
            <a:spAutoFit/>
          </a:bodyPr>
          <a:lstStyle/>
          <a:p>
            <a:pPr marL="12700" marR="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Important Relations, Left Kidney</a:t>
            </a:r>
            <a:endParaRPr sz="2400">
              <a:solidFill>
                <a:schemeClr val="dk1"/>
              </a:solidFill>
              <a:latin typeface="Candara"/>
              <a:ea typeface="Candara"/>
              <a:cs typeface="Candara"/>
              <a:sym typeface="Candara"/>
            </a:endParaRPr>
          </a:p>
          <a:p>
            <a:pPr marL="12700" marR="0" lvl="0" indent="0" algn="l" rtl="0">
              <a:lnSpc>
                <a:spcPct val="100000"/>
              </a:lnSpc>
              <a:spcBef>
                <a:spcPts val="725"/>
              </a:spcBef>
              <a:spcAft>
                <a:spcPts val="0"/>
              </a:spcAft>
              <a:buNone/>
            </a:pPr>
            <a:r>
              <a:rPr lang="en-US" sz="2400" b="1">
                <a:solidFill>
                  <a:srgbClr val="FF0000"/>
                </a:solidFill>
                <a:latin typeface="Candara"/>
                <a:ea typeface="Candara"/>
                <a:cs typeface="Candara"/>
                <a:sym typeface="Candara"/>
              </a:rPr>
              <a:t>Anteriorly: </a:t>
            </a:r>
            <a:r>
              <a:rPr lang="en-US" sz="2400" b="1">
                <a:solidFill>
                  <a:schemeClr val="dk1"/>
                </a:solidFill>
                <a:latin typeface="Candara"/>
                <a:ea typeface="Candara"/>
                <a:cs typeface="Candara"/>
                <a:sym typeface="Candara"/>
              </a:rPr>
              <a:t>The suprarenal gland, the spleen, the stomach, the pancreas, the left colic</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flexure, and coils of jejunum</a:t>
            </a:r>
            <a:endParaRPr sz="2400">
              <a:solidFill>
                <a:schemeClr val="dk1"/>
              </a:solidFill>
              <a:latin typeface="Candara"/>
              <a:ea typeface="Candara"/>
              <a:cs typeface="Candara"/>
              <a:sym typeface="Candara"/>
            </a:endParaRPr>
          </a:p>
        </p:txBody>
      </p:sp>
      <p:grpSp>
        <p:nvGrpSpPr>
          <p:cNvPr id="181" name="Google Shape;181;p13"/>
          <p:cNvGrpSpPr/>
          <p:nvPr/>
        </p:nvGrpSpPr>
        <p:grpSpPr>
          <a:xfrm>
            <a:off x="1592580" y="1958339"/>
            <a:ext cx="8623300" cy="4709160"/>
            <a:chOff x="1592580" y="1958339"/>
            <a:chExt cx="8623300" cy="4709160"/>
          </a:xfrm>
        </p:grpSpPr>
        <p:pic>
          <p:nvPicPr>
            <p:cNvPr id="182" name="Google Shape;182;p13"/>
            <p:cNvPicPr preferRelativeResize="0"/>
            <p:nvPr/>
          </p:nvPicPr>
          <p:blipFill rotWithShape="1">
            <a:blip r:embed="rId3">
              <a:alphaModFix/>
            </a:blip>
            <a:srcRect/>
            <a:stretch/>
          </p:blipFill>
          <p:spPr>
            <a:xfrm>
              <a:off x="1630680" y="1996439"/>
              <a:ext cx="8546592" cy="4632960"/>
            </a:xfrm>
            <a:prstGeom prst="rect">
              <a:avLst/>
            </a:prstGeom>
            <a:noFill/>
            <a:ln>
              <a:noFill/>
            </a:ln>
          </p:spPr>
        </p:pic>
        <p:sp>
          <p:nvSpPr>
            <p:cNvPr id="183" name="Google Shape;183;p13"/>
            <p:cNvSpPr/>
            <p:nvPr/>
          </p:nvSpPr>
          <p:spPr>
            <a:xfrm>
              <a:off x="1592580" y="1958339"/>
              <a:ext cx="8623300" cy="4709160"/>
            </a:xfrm>
            <a:custGeom>
              <a:avLst/>
              <a:gdLst/>
              <a:ahLst/>
              <a:cxnLst/>
              <a:rect l="l" t="t" r="r" b="b"/>
              <a:pathLst>
                <a:path w="8623300" h="4709159" extrusionOk="0">
                  <a:moveTo>
                    <a:pt x="0" y="4709160"/>
                  </a:moveTo>
                  <a:lnTo>
                    <a:pt x="8622792" y="4709160"/>
                  </a:lnTo>
                  <a:lnTo>
                    <a:pt x="8622792" y="0"/>
                  </a:lnTo>
                  <a:lnTo>
                    <a:pt x="0" y="0"/>
                  </a:lnTo>
                  <a:lnTo>
                    <a:pt x="0" y="4709160"/>
                  </a:lnTo>
                  <a:close/>
                </a:path>
              </a:pathLst>
            </a:custGeom>
            <a:noFill/>
            <a:ln w="762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4" name="Google Shape;184;p13"/>
          <p:cNvSpPr txBox="1"/>
          <p:nvPr/>
        </p:nvSpPr>
        <p:spPr>
          <a:xfrm>
            <a:off x="8741156" y="23032"/>
            <a:ext cx="1833245" cy="483870"/>
          </a:xfrm>
          <a:prstGeom prst="rect">
            <a:avLst/>
          </a:prstGeom>
          <a:noFill/>
          <a:ln>
            <a:noFill/>
          </a:ln>
        </p:spPr>
        <p:txBody>
          <a:bodyPr spcFirstLastPara="1" wrap="square" lIns="0" tIns="5905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a:p>
            <a:pPr marL="580390" marR="0" lvl="0" indent="0" algn="l" rtl="0">
              <a:lnSpc>
                <a:spcPct val="100000"/>
              </a:lnSpc>
              <a:spcBef>
                <a:spcPts val="36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185" name="Google Shape;185;p13"/>
          <p:cNvSpPr txBox="1"/>
          <p:nvPr/>
        </p:nvSpPr>
        <p:spPr>
          <a:xfrm>
            <a:off x="10937493" y="6466738"/>
            <a:ext cx="22860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None/>
            </a:pPr>
            <a:fld id="{00000000-1234-1234-1234-123412341234}" type="slidenum">
              <a:rPr lang="en-US" sz="1200" b="1">
                <a:solidFill>
                  <a:srgbClr val="0033CC"/>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Shape 1671"/>
        <p:cNvGrpSpPr/>
        <p:nvPr/>
      </p:nvGrpSpPr>
      <p:grpSpPr>
        <a:xfrm>
          <a:off x="0" y="0"/>
          <a:ext cx="0" cy="0"/>
          <a:chOff x="0" y="0"/>
          <a:chExt cx="0" cy="0"/>
        </a:xfrm>
      </p:grpSpPr>
      <p:sp>
        <p:nvSpPr>
          <p:cNvPr id="1672" name="Google Shape;1672;p130"/>
          <p:cNvSpPr txBox="1"/>
          <p:nvPr/>
        </p:nvSpPr>
        <p:spPr>
          <a:xfrm>
            <a:off x="239369" y="778569"/>
            <a:ext cx="10423525" cy="1459865"/>
          </a:xfrm>
          <a:prstGeom prst="rect">
            <a:avLst/>
          </a:prstGeom>
          <a:noFill/>
          <a:ln>
            <a:noFill/>
          </a:ln>
        </p:spPr>
        <p:txBody>
          <a:bodyPr spcFirstLastPara="1" wrap="square" lIns="0" tIns="118725" rIns="0" bIns="0" anchor="t" anchorCtr="0">
            <a:spAutoFit/>
          </a:bodyPr>
          <a:lstStyle/>
          <a:p>
            <a:pPr marL="12700" marR="0" lvl="0" indent="0" algn="l" rtl="0">
              <a:lnSpc>
                <a:spcPct val="100000"/>
              </a:lnSpc>
              <a:spcBef>
                <a:spcPts val="0"/>
              </a:spcBef>
              <a:spcAft>
                <a:spcPts val="0"/>
              </a:spcAft>
              <a:buNone/>
            </a:pPr>
            <a:r>
              <a:rPr lang="en-US" sz="2800" b="1">
                <a:solidFill>
                  <a:srgbClr val="C00000"/>
                </a:solidFill>
                <a:latin typeface="Candara"/>
                <a:ea typeface="Candara"/>
                <a:cs typeface="Candara"/>
                <a:sym typeface="Candara"/>
              </a:rPr>
              <a:t>** Lymphatic drainage</a:t>
            </a:r>
            <a:endParaRPr sz="2800">
              <a:solidFill>
                <a:schemeClr val="dk1"/>
              </a:solidFill>
              <a:latin typeface="Candara"/>
              <a:ea typeface="Candara"/>
              <a:cs typeface="Candara"/>
              <a:sym typeface="Candara"/>
            </a:endParaRPr>
          </a:p>
          <a:p>
            <a:pPr marL="12700" marR="0" lvl="0" indent="0" algn="l" rtl="0">
              <a:lnSpc>
                <a:spcPct val="100000"/>
              </a:lnSpc>
              <a:spcBef>
                <a:spcPts val="710"/>
              </a:spcBef>
              <a:spcAft>
                <a:spcPts val="0"/>
              </a:spcAft>
              <a:buNone/>
            </a:pPr>
            <a:r>
              <a:rPr lang="en-US" sz="2400" b="1">
                <a:solidFill>
                  <a:srgbClr val="0000FF"/>
                </a:solidFill>
                <a:latin typeface="Candara"/>
                <a:ea typeface="Candara"/>
                <a:cs typeface="Candara"/>
                <a:sym typeface="Candara"/>
              </a:rPr>
              <a:t>1- The prostatic and membranous part</a:t>
            </a:r>
            <a:r>
              <a:rPr lang="en-US" sz="2400" b="1">
                <a:solidFill>
                  <a:schemeClr val="dk1"/>
                </a:solidFill>
                <a:latin typeface="Candara"/>
                <a:ea typeface="Candara"/>
                <a:cs typeface="Candara"/>
                <a:sym typeface="Candara"/>
              </a:rPr>
              <a:t>s drain into </a:t>
            </a:r>
            <a:r>
              <a:rPr lang="en-US" sz="2400" b="1">
                <a:solidFill>
                  <a:srgbClr val="00FF00"/>
                </a:solidFill>
                <a:latin typeface="Candara"/>
                <a:ea typeface="Candara"/>
                <a:cs typeface="Candara"/>
                <a:sym typeface="Candara"/>
              </a:rPr>
              <a:t>the internal iliac lymph nodes.</a:t>
            </a:r>
            <a:endParaRPr sz="2400">
              <a:solidFill>
                <a:schemeClr val="dk1"/>
              </a:solidFill>
              <a:latin typeface="Candara"/>
              <a:ea typeface="Candara"/>
              <a:cs typeface="Candara"/>
              <a:sym typeface="Candara"/>
            </a:endParaRPr>
          </a:p>
          <a:p>
            <a:pPr marL="12700" marR="0" lvl="0" indent="0" algn="l" rtl="0">
              <a:lnSpc>
                <a:spcPct val="100000"/>
              </a:lnSpc>
              <a:spcBef>
                <a:spcPts val="630"/>
              </a:spcBef>
              <a:spcAft>
                <a:spcPts val="0"/>
              </a:spcAft>
              <a:buNone/>
            </a:pPr>
            <a:r>
              <a:rPr lang="en-US" sz="2400" b="1">
                <a:solidFill>
                  <a:srgbClr val="0000FF"/>
                </a:solidFill>
                <a:latin typeface="Candara"/>
                <a:ea typeface="Candara"/>
                <a:cs typeface="Candara"/>
                <a:sym typeface="Candara"/>
              </a:rPr>
              <a:t>2 - The penile (spongy) urethra </a:t>
            </a:r>
            <a:r>
              <a:rPr lang="en-US" sz="2400" b="1">
                <a:solidFill>
                  <a:schemeClr val="dk1"/>
                </a:solidFill>
                <a:latin typeface="Candara"/>
                <a:ea typeface="Candara"/>
                <a:cs typeface="Candara"/>
                <a:sym typeface="Candara"/>
              </a:rPr>
              <a:t>drains into </a:t>
            </a:r>
            <a:r>
              <a:rPr lang="en-US" sz="2400" b="1">
                <a:solidFill>
                  <a:srgbClr val="00FF00"/>
                </a:solidFill>
                <a:latin typeface="Candara"/>
                <a:ea typeface="Candara"/>
                <a:cs typeface="Candara"/>
                <a:sym typeface="Candara"/>
              </a:rPr>
              <a:t>the deep inguinal lymph nodes.</a:t>
            </a:r>
            <a:endParaRPr sz="2400">
              <a:solidFill>
                <a:schemeClr val="dk1"/>
              </a:solidFill>
              <a:latin typeface="Candara"/>
              <a:ea typeface="Candara"/>
              <a:cs typeface="Candara"/>
              <a:sym typeface="Candara"/>
            </a:endParaRPr>
          </a:p>
        </p:txBody>
      </p:sp>
      <p:sp>
        <p:nvSpPr>
          <p:cNvPr id="1673" name="Google Shape;1673;p130"/>
          <p:cNvSpPr txBox="1">
            <a:spLocks noGrp="1"/>
          </p:cNvSpPr>
          <p:nvPr>
            <p:ph type="title"/>
          </p:nvPr>
        </p:nvSpPr>
        <p:spPr>
          <a:xfrm>
            <a:off x="126492" y="132587"/>
            <a:ext cx="2804160" cy="619125"/>
          </a:xfrm>
          <a:prstGeom prst="rect">
            <a:avLst/>
          </a:prstGeom>
          <a:noFill/>
          <a:ln w="57900" cap="flat" cmpd="sng">
            <a:solidFill>
              <a:srgbClr val="0000FF"/>
            </a:solidFill>
            <a:prstDash val="solid"/>
            <a:round/>
            <a:headEnd type="none" w="sm" len="sm"/>
            <a:tailEnd type="none" w="sm" len="sm"/>
          </a:ln>
        </p:spPr>
        <p:txBody>
          <a:bodyPr spcFirstLastPara="1" wrap="square" lIns="0" tIns="79375" rIns="0" bIns="0" anchor="t" anchorCtr="0">
            <a:spAutoFit/>
          </a:bodyPr>
          <a:lstStyle/>
          <a:p>
            <a:pPr marL="320675" lvl="0" indent="0" algn="l" rtl="0">
              <a:lnSpc>
                <a:spcPct val="100000"/>
              </a:lnSpc>
              <a:spcBef>
                <a:spcPts val="0"/>
              </a:spcBef>
              <a:spcAft>
                <a:spcPts val="0"/>
              </a:spcAft>
              <a:buNone/>
            </a:pPr>
            <a:r>
              <a:rPr lang="en-US" sz="2800" b="1">
                <a:solidFill>
                  <a:srgbClr val="FF0000"/>
                </a:solidFill>
                <a:latin typeface="Arial"/>
                <a:ea typeface="Arial"/>
                <a:cs typeface="Arial"/>
                <a:sym typeface="Arial"/>
              </a:rPr>
              <a:t>Male Urethra</a:t>
            </a:r>
            <a:endParaRPr sz="2800">
              <a:latin typeface="Arial"/>
              <a:ea typeface="Arial"/>
              <a:cs typeface="Arial"/>
              <a:sym typeface="Arial"/>
            </a:endParaRPr>
          </a:p>
        </p:txBody>
      </p:sp>
      <p:grpSp>
        <p:nvGrpSpPr>
          <p:cNvPr id="1674" name="Google Shape;1674;p130"/>
          <p:cNvGrpSpPr/>
          <p:nvPr/>
        </p:nvGrpSpPr>
        <p:grpSpPr>
          <a:xfrm>
            <a:off x="3552444" y="2354579"/>
            <a:ext cx="6276340" cy="4398645"/>
            <a:chOff x="3552444" y="2354579"/>
            <a:chExt cx="6276340" cy="4398645"/>
          </a:xfrm>
        </p:grpSpPr>
        <p:pic>
          <p:nvPicPr>
            <p:cNvPr id="1675" name="Google Shape;1675;p130"/>
            <p:cNvPicPr preferRelativeResize="0"/>
            <p:nvPr/>
          </p:nvPicPr>
          <p:blipFill rotWithShape="1">
            <a:blip r:embed="rId3">
              <a:alphaModFix/>
            </a:blip>
            <a:srcRect/>
            <a:stretch/>
          </p:blipFill>
          <p:spPr>
            <a:xfrm>
              <a:off x="3581400" y="2383535"/>
              <a:ext cx="6217920" cy="4340352"/>
            </a:xfrm>
            <a:prstGeom prst="rect">
              <a:avLst/>
            </a:prstGeom>
            <a:noFill/>
            <a:ln>
              <a:noFill/>
            </a:ln>
          </p:spPr>
        </p:pic>
        <p:sp>
          <p:nvSpPr>
            <p:cNvPr id="1676" name="Google Shape;1676;p130"/>
            <p:cNvSpPr/>
            <p:nvPr/>
          </p:nvSpPr>
          <p:spPr>
            <a:xfrm>
              <a:off x="3552444" y="2354579"/>
              <a:ext cx="6276340" cy="4398645"/>
            </a:xfrm>
            <a:custGeom>
              <a:avLst/>
              <a:gdLst/>
              <a:ahLst/>
              <a:cxnLst/>
              <a:rect l="l" t="t" r="r" b="b"/>
              <a:pathLst>
                <a:path w="6276340" h="4398645" extrusionOk="0">
                  <a:moveTo>
                    <a:pt x="0" y="4398264"/>
                  </a:moveTo>
                  <a:lnTo>
                    <a:pt x="6275832" y="4398264"/>
                  </a:lnTo>
                  <a:lnTo>
                    <a:pt x="6275832" y="0"/>
                  </a:lnTo>
                  <a:lnTo>
                    <a:pt x="0" y="0"/>
                  </a:lnTo>
                  <a:lnTo>
                    <a:pt x="0" y="4398264"/>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77" name="Google Shape;1677;p130"/>
          <p:cNvSpPr txBox="1"/>
          <p:nvPr/>
        </p:nvSpPr>
        <p:spPr>
          <a:xfrm>
            <a:off x="276555" y="6428638"/>
            <a:ext cx="160464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Wednesday 11 May 2022</a:t>
            </a:r>
            <a:endParaRPr sz="1200">
              <a:solidFill>
                <a:schemeClr val="dk1"/>
              </a:solidFill>
              <a:latin typeface="Calibri"/>
              <a:ea typeface="Calibri"/>
              <a:cs typeface="Calibri"/>
              <a:sym typeface="Calibri"/>
            </a:endParaRPr>
          </a:p>
        </p:txBody>
      </p:sp>
      <p:sp>
        <p:nvSpPr>
          <p:cNvPr id="1678" name="Google Shape;1678;p130"/>
          <p:cNvSpPr txBox="1"/>
          <p:nvPr/>
        </p:nvSpPr>
        <p:spPr>
          <a:xfrm>
            <a:off x="286918" y="6134506"/>
            <a:ext cx="150876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Dr. Aiman Al- Maathidy</a:t>
            </a:r>
            <a:endParaRPr sz="1200">
              <a:solidFill>
                <a:schemeClr val="dk1"/>
              </a:solidFill>
              <a:latin typeface="Calibri"/>
              <a:ea typeface="Calibri"/>
              <a:cs typeface="Calibri"/>
              <a:sym typeface="Calibri"/>
            </a:endParaRPr>
          </a:p>
        </p:txBody>
      </p:sp>
      <p:sp>
        <p:nvSpPr>
          <p:cNvPr id="1679" name="Google Shape;1679;p130"/>
          <p:cNvSpPr txBox="1"/>
          <p:nvPr/>
        </p:nvSpPr>
        <p:spPr>
          <a:xfrm>
            <a:off x="10888726" y="6428638"/>
            <a:ext cx="2540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Calibri"/>
                <a:ea typeface="Calibri"/>
                <a:cs typeface="Calibri"/>
                <a:sym typeface="Calibri"/>
              </a:rPr>
              <a:t>129</a:t>
            </a:r>
            <a:endParaRPr sz="1200">
              <a:solidFill>
                <a:schemeClr val="dk1"/>
              </a:solidFill>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p132"/>
          <p:cNvSpPr/>
          <p:nvPr/>
        </p:nvSpPr>
        <p:spPr>
          <a:xfrm>
            <a:off x="3505200" y="2667000"/>
            <a:ext cx="4958089"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cap="none">
                <a:solidFill>
                  <a:schemeClr val="accent1"/>
                </a:solidFill>
                <a:latin typeface="Calibri"/>
                <a:ea typeface="Calibri"/>
                <a:cs typeface="Calibri"/>
                <a:sym typeface="Calibri"/>
              </a:rPr>
              <a:t>Dr. Yousef Lab</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Shape 1688"/>
        <p:cNvGrpSpPr/>
        <p:nvPr/>
      </p:nvGrpSpPr>
      <p:grpSpPr>
        <a:xfrm>
          <a:off x="0" y="0"/>
          <a:ext cx="0" cy="0"/>
          <a:chOff x="0" y="0"/>
          <a:chExt cx="0" cy="0"/>
        </a:xfrm>
      </p:grpSpPr>
      <p:grpSp>
        <p:nvGrpSpPr>
          <p:cNvPr id="1689" name="Google Shape;1689;g1313908a279_1_29"/>
          <p:cNvGrpSpPr/>
          <p:nvPr/>
        </p:nvGrpSpPr>
        <p:grpSpPr>
          <a:xfrm>
            <a:off x="618744" y="304800"/>
            <a:ext cx="10162033" cy="5705856"/>
            <a:chOff x="618744" y="304800"/>
            <a:chExt cx="10162033" cy="5705856"/>
          </a:xfrm>
        </p:grpSpPr>
        <p:pic>
          <p:nvPicPr>
            <p:cNvPr id="1690" name="Google Shape;1690;g1313908a279_1_29"/>
            <p:cNvPicPr preferRelativeResize="0"/>
            <p:nvPr/>
          </p:nvPicPr>
          <p:blipFill rotWithShape="1">
            <a:blip r:embed="rId3">
              <a:alphaModFix/>
            </a:blip>
            <a:srcRect/>
            <a:stretch/>
          </p:blipFill>
          <p:spPr>
            <a:xfrm>
              <a:off x="618744" y="304800"/>
              <a:ext cx="10162033" cy="5705856"/>
            </a:xfrm>
            <a:prstGeom prst="rect">
              <a:avLst/>
            </a:prstGeom>
            <a:noFill/>
            <a:ln>
              <a:noFill/>
            </a:ln>
          </p:spPr>
        </p:pic>
        <p:pic>
          <p:nvPicPr>
            <p:cNvPr id="1691" name="Google Shape;1691;g1313908a279_1_29"/>
            <p:cNvPicPr preferRelativeResize="0"/>
            <p:nvPr/>
          </p:nvPicPr>
          <p:blipFill rotWithShape="1">
            <a:blip r:embed="rId4">
              <a:alphaModFix/>
            </a:blip>
            <a:srcRect/>
            <a:stretch/>
          </p:blipFill>
          <p:spPr>
            <a:xfrm>
              <a:off x="5830823" y="3657600"/>
              <a:ext cx="3230879" cy="1950720"/>
            </a:xfrm>
            <a:prstGeom prst="rect">
              <a:avLst/>
            </a:prstGeom>
            <a:noFill/>
            <a:ln>
              <a:noFill/>
            </a:ln>
          </p:spPr>
        </p:pic>
        <p:pic>
          <p:nvPicPr>
            <p:cNvPr id="1692" name="Google Shape;1692;g1313908a279_1_29"/>
            <p:cNvPicPr preferRelativeResize="0"/>
            <p:nvPr/>
          </p:nvPicPr>
          <p:blipFill rotWithShape="1">
            <a:blip r:embed="rId5">
              <a:alphaModFix/>
            </a:blip>
            <a:srcRect/>
            <a:stretch/>
          </p:blipFill>
          <p:spPr>
            <a:xfrm>
              <a:off x="8778239" y="5163311"/>
              <a:ext cx="1520952" cy="847344"/>
            </a:xfrm>
            <a:prstGeom prst="rect">
              <a:avLst/>
            </a:prstGeom>
            <a:noFill/>
            <a:ln>
              <a:noFill/>
            </a:ln>
          </p:spPr>
        </p:pic>
        <p:sp>
          <p:nvSpPr>
            <p:cNvPr id="1693" name="Google Shape;1693;g1313908a279_1_29"/>
            <p:cNvSpPr/>
            <p:nvPr/>
          </p:nvSpPr>
          <p:spPr>
            <a:xfrm>
              <a:off x="6124702" y="3865625"/>
              <a:ext cx="2924809" cy="1693545"/>
            </a:xfrm>
            <a:custGeom>
              <a:avLst/>
              <a:gdLst/>
              <a:ahLst/>
              <a:cxnLst/>
              <a:rect l="l" t="t" r="r" b="b"/>
              <a:pathLst>
                <a:path w="2924809" h="1693545" extrusionOk="0">
                  <a:moveTo>
                    <a:pt x="2924429" y="1660144"/>
                  </a:moveTo>
                  <a:lnTo>
                    <a:pt x="2600452" y="1479804"/>
                  </a:lnTo>
                  <a:lnTo>
                    <a:pt x="18923" y="0"/>
                  </a:lnTo>
                  <a:lnTo>
                    <a:pt x="0" y="33020"/>
                  </a:lnTo>
                  <a:lnTo>
                    <a:pt x="2581783" y="1513078"/>
                  </a:lnTo>
                  <a:lnTo>
                    <a:pt x="2905887" y="1693418"/>
                  </a:lnTo>
                  <a:lnTo>
                    <a:pt x="2924429" y="1660144"/>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94" name="Google Shape;1694;g1313908a279_1_29"/>
            <p:cNvPicPr preferRelativeResize="0"/>
            <p:nvPr/>
          </p:nvPicPr>
          <p:blipFill rotWithShape="1">
            <a:blip r:embed="rId6">
              <a:alphaModFix/>
            </a:blip>
            <a:srcRect/>
            <a:stretch/>
          </p:blipFill>
          <p:spPr>
            <a:xfrm>
              <a:off x="6035040" y="3825240"/>
              <a:ext cx="127508" cy="106426"/>
            </a:xfrm>
            <a:prstGeom prst="rect">
              <a:avLst/>
            </a:prstGeom>
            <a:noFill/>
            <a:ln>
              <a:noFill/>
            </a:ln>
          </p:spPr>
        </p:pic>
      </p:grpSp>
      <p:sp>
        <p:nvSpPr>
          <p:cNvPr id="1695" name="Google Shape;1695;g1313908a279_1_29"/>
          <p:cNvSpPr txBox="1"/>
          <p:nvPr/>
        </p:nvSpPr>
        <p:spPr>
          <a:xfrm>
            <a:off x="9073388" y="5266131"/>
            <a:ext cx="1021200" cy="445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r>
              <a:rPr lang="en-US" sz="2800" b="1">
                <a:solidFill>
                  <a:srgbClr val="0000CC"/>
                </a:solidFill>
                <a:latin typeface="Calibri"/>
                <a:ea typeface="Calibri"/>
                <a:cs typeface="Calibri"/>
                <a:sym typeface="Calibri"/>
              </a:rPr>
              <a:t>Uterus</a:t>
            </a:r>
            <a:endParaRPr sz="2800">
              <a:solidFill>
                <a:schemeClr val="dk1"/>
              </a:solidFill>
              <a:latin typeface="Calibri"/>
              <a:ea typeface="Calibri"/>
              <a:cs typeface="Calibri"/>
              <a:sym typeface="Calibri"/>
            </a:endParaRPr>
          </a:p>
        </p:txBody>
      </p:sp>
      <p:grpSp>
        <p:nvGrpSpPr>
          <p:cNvPr id="1696" name="Google Shape;1696;g1313908a279_1_29"/>
          <p:cNvGrpSpPr/>
          <p:nvPr/>
        </p:nvGrpSpPr>
        <p:grpSpPr>
          <a:xfrm>
            <a:off x="8519159" y="2566416"/>
            <a:ext cx="2660903" cy="2133600"/>
            <a:chOff x="8519159" y="2566416"/>
            <a:chExt cx="2660903" cy="2133600"/>
          </a:xfrm>
        </p:grpSpPr>
        <p:pic>
          <p:nvPicPr>
            <p:cNvPr id="1697" name="Google Shape;1697;g1313908a279_1_29"/>
            <p:cNvPicPr preferRelativeResize="0"/>
            <p:nvPr/>
          </p:nvPicPr>
          <p:blipFill rotWithShape="1">
            <a:blip r:embed="rId7">
              <a:alphaModFix/>
            </a:blip>
            <a:srcRect/>
            <a:stretch/>
          </p:blipFill>
          <p:spPr>
            <a:xfrm>
              <a:off x="8519159" y="2566416"/>
              <a:ext cx="1542288" cy="1764792"/>
            </a:xfrm>
            <a:prstGeom prst="rect">
              <a:avLst/>
            </a:prstGeom>
            <a:noFill/>
            <a:ln>
              <a:noFill/>
            </a:ln>
          </p:spPr>
        </p:pic>
        <p:pic>
          <p:nvPicPr>
            <p:cNvPr id="1698" name="Google Shape;1698;g1313908a279_1_29"/>
            <p:cNvPicPr preferRelativeResize="0"/>
            <p:nvPr/>
          </p:nvPicPr>
          <p:blipFill rotWithShape="1">
            <a:blip r:embed="rId8">
              <a:alphaModFix/>
            </a:blip>
            <a:srcRect/>
            <a:stretch/>
          </p:blipFill>
          <p:spPr>
            <a:xfrm>
              <a:off x="9774935" y="3852672"/>
              <a:ext cx="1405127" cy="847344"/>
            </a:xfrm>
            <a:prstGeom prst="rect">
              <a:avLst/>
            </a:prstGeom>
            <a:noFill/>
            <a:ln>
              <a:noFill/>
            </a:ln>
          </p:spPr>
        </p:pic>
        <p:sp>
          <p:nvSpPr>
            <p:cNvPr id="1699" name="Google Shape;1699;g1313908a279_1_29"/>
            <p:cNvSpPr/>
            <p:nvPr/>
          </p:nvSpPr>
          <p:spPr>
            <a:xfrm>
              <a:off x="8777605" y="2815716"/>
              <a:ext cx="1275079" cy="1463675"/>
            </a:xfrm>
            <a:custGeom>
              <a:avLst/>
              <a:gdLst/>
              <a:ahLst/>
              <a:cxnLst/>
              <a:rect l="l" t="t" r="r" b="b"/>
              <a:pathLst>
                <a:path w="1275079" h="1463675" extrusionOk="0">
                  <a:moveTo>
                    <a:pt x="1274699" y="1430020"/>
                  </a:moveTo>
                  <a:lnTo>
                    <a:pt x="919861" y="1232281"/>
                  </a:lnTo>
                  <a:lnTo>
                    <a:pt x="913892" y="1228979"/>
                  </a:lnTo>
                  <a:lnTo>
                    <a:pt x="912368" y="1226820"/>
                  </a:lnTo>
                  <a:lnTo>
                    <a:pt x="30988" y="0"/>
                  </a:lnTo>
                  <a:lnTo>
                    <a:pt x="0" y="22225"/>
                  </a:lnTo>
                  <a:lnTo>
                    <a:pt x="887857" y="1257935"/>
                  </a:lnTo>
                  <a:lnTo>
                    <a:pt x="1256157" y="1463294"/>
                  </a:lnTo>
                  <a:lnTo>
                    <a:pt x="1274699" y="143002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00" name="Google Shape;1700;g1313908a279_1_29"/>
            <p:cNvPicPr preferRelativeResize="0"/>
            <p:nvPr/>
          </p:nvPicPr>
          <p:blipFill rotWithShape="1">
            <a:blip r:embed="rId9">
              <a:alphaModFix/>
            </a:blip>
            <a:srcRect/>
            <a:stretch/>
          </p:blipFill>
          <p:spPr>
            <a:xfrm>
              <a:off x="8726423" y="2734056"/>
              <a:ext cx="113029" cy="125984"/>
            </a:xfrm>
            <a:prstGeom prst="rect">
              <a:avLst/>
            </a:prstGeom>
            <a:noFill/>
            <a:ln>
              <a:noFill/>
            </a:ln>
          </p:spPr>
        </p:pic>
      </p:grpSp>
      <p:sp>
        <p:nvSpPr>
          <p:cNvPr id="1701" name="Google Shape;1701;g1313908a279_1_29"/>
          <p:cNvSpPr txBox="1"/>
          <p:nvPr/>
        </p:nvSpPr>
        <p:spPr>
          <a:xfrm>
            <a:off x="10069194" y="3952443"/>
            <a:ext cx="905400" cy="445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r>
              <a:rPr lang="en-US" sz="2800" b="1">
                <a:solidFill>
                  <a:srgbClr val="0000CC"/>
                </a:solidFill>
                <a:latin typeface="Calibri"/>
                <a:ea typeface="Calibri"/>
                <a:cs typeface="Calibri"/>
                <a:sym typeface="Calibri"/>
              </a:rPr>
              <a:t>Ovary</a:t>
            </a:r>
            <a:endParaRPr sz="2800">
              <a:solidFill>
                <a:schemeClr val="dk1"/>
              </a:solidFill>
              <a:latin typeface="Calibri"/>
              <a:ea typeface="Calibri"/>
              <a:cs typeface="Calibri"/>
              <a:sym typeface="Calibri"/>
            </a:endParaRPr>
          </a:p>
        </p:txBody>
      </p:sp>
      <p:grpSp>
        <p:nvGrpSpPr>
          <p:cNvPr id="1702" name="Google Shape;1702;g1313908a279_1_29"/>
          <p:cNvGrpSpPr/>
          <p:nvPr/>
        </p:nvGrpSpPr>
        <p:grpSpPr>
          <a:xfrm>
            <a:off x="4962144" y="341375"/>
            <a:ext cx="2691384" cy="1588009"/>
            <a:chOff x="4962144" y="341375"/>
            <a:chExt cx="2691384" cy="1588009"/>
          </a:xfrm>
        </p:grpSpPr>
        <p:pic>
          <p:nvPicPr>
            <p:cNvPr id="1703" name="Google Shape;1703;g1313908a279_1_29"/>
            <p:cNvPicPr preferRelativeResize="0"/>
            <p:nvPr/>
          </p:nvPicPr>
          <p:blipFill rotWithShape="1">
            <a:blip r:embed="rId10">
              <a:alphaModFix/>
            </a:blip>
            <a:srcRect/>
            <a:stretch/>
          </p:blipFill>
          <p:spPr>
            <a:xfrm>
              <a:off x="6416040" y="1091184"/>
              <a:ext cx="1237488" cy="838200"/>
            </a:xfrm>
            <a:prstGeom prst="rect">
              <a:avLst/>
            </a:prstGeom>
            <a:noFill/>
            <a:ln>
              <a:noFill/>
            </a:ln>
          </p:spPr>
        </p:pic>
        <p:pic>
          <p:nvPicPr>
            <p:cNvPr id="1704" name="Google Shape;1704;g1313908a279_1_29"/>
            <p:cNvPicPr preferRelativeResize="0"/>
            <p:nvPr/>
          </p:nvPicPr>
          <p:blipFill rotWithShape="1">
            <a:blip r:embed="rId11">
              <a:alphaModFix/>
            </a:blip>
            <a:srcRect/>
            <a:stretch/>
          </p:blipFill>
          <p:spPr>
            <a:xfrm>
              <a:off x="4962144" y="341375"/>
              <a:ext cx="2410968" cy="847344"/>
            </a:xfrm>
            <a:prstGeom prst="rect">
              <a:avLst/>
            </a:prstGeom>
            <a:noFill/>
            <a:ln>
              <a:noFill/>
            </a:ln>
          </p:spPr>
        </p:pic>
        <p:pic>
          <p:nvPicPr>
            <p:cNvPr id="1705" name="Google Shape;1705;g1313908a279_1_29"/>
            <p:cNvPicPr preferRelativeResize="0"/>
            <p:nvPr/>
          </p:nvPicPr>
          <p:blipFill rotWithShape="1">
            <a:blip r:embed="rId12">
              <a:alphaModFix/>
            </a:blip>
            <a:srcRect/>
            <a:stretch/>
          </p:blipFill>
          <p:spPr>
            <a:xfrm>
              <a:off x="7401814" y="1674622"/>
              <a:ext cx="126364" cy="108076"/>
            </a:xfrm>
            <a:prstGeom prst="rect">
              <a:avLst/>
            </a:prstGeom>
            <a:noFill/>
            <a:ln>
              <a:noFill/>
            </a:ln>
          </p:spPr>
        </p:pic>
        <p:sp>
          <p:nvSpPr>
            <p:cNvPr id="1706" name="Google Shape;1706;g1313908a279_1_29"/>
            <p:cNvSpPr/>
            <p:nvPr/>
          </p:nvSpPr>
          <p:spPr>
            <a:xfrm>
              <a:off x="6510528" y="1142999"/>
              <a:ext cx="916304" cy="603885"/>
            </a:xfrm>
            <a:custGeom>
              <a:avLst/>
              <a:gdLst/>
              <a:ahLst/>
              <a:cxnLst/>
              <a:rect l="l" t="t" r="r" b="b"/>
              <a:pathLst>
                <a:path w="916304" h="603885" extrusionOk="0">
                  <a:moveTo>
                    <a:pt x="916178" y="567690"/>
                  </a:moveTo>
                  <a:lnTo>
                    <a:pt x="300228" y="354076"/>
                  </a:lnTo>
                  <a:lnTo>
                    <a:pt x="286385" y="349250"/>
                  </a:lnTo>
                  <a:lnTo>
                    <a:pt x="284988" y="347345"/>
                  </a:lnTo>
                  <a:lnTo>
                    <a:pt x="30594" y="0"/>
                  </a:lnTo>
                  <a:lnTo>
                    <a:pt x="0" y="22479"/>
                  </a:lnTo>
                  <a:lnTo>
                    <a:pt x="262763" y="381381"/>
                  </a:lnTo>
                  <a:lnTo>
                    <a:pt x="903732" y="603631"/>
                  </a:lnTo>
                  <a:lnTo>
                    <a:pt x="916178" y="56769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07" name="Google Shape;1707;g1313908a279_1_29"/>
          <p:cNvSpPr txBox="1"/>
          <p:nvPr/>
        </p:nvSpPr>
        <p:spPr>
          <a:xfrm>
            <a:off x="5255133" y="441401"/>
            <a:ext cx="1854300" cy="445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r>
              <a:rPr lang="en-US" sz="2800">
                <a:solidFill>
                  <a:schemeClr val="dk1"/>
                </a:solidFill>
                <a:latin typeface="Calibri"/>
                <a:ea typeface="Calibri"/>
                <a:cs typeface="Calibri"/>
                <a:sym typeface="Calibri"/>
              </a:rPr>
              <a:t>Uterine tube</a:t>
            </a:r>
            <a:endParaRPr sz="2800">
              <a:solidFill>
                <a:schemeClr val="dk1"/>
              </a:solidFill>
              <a:latin typeface="Calibri"/>
              <a:ea typeface="Calibri"/>
              <a:cs typeface="Calibri"/>
              <a:sym typeface="Calibri"/>
            </a:endParaRPr>
          </a:p>
        </p:txBody>
      </p:sp>
      <p:grpSp>
        <p:nvGrpSpPr>
          <p:cNvPr id="1708" name="Google Shape;1708;g1313908a279_1_29"/>
          <p:cNvGrpSpPr/>
          <p:nvPr/>
        </p:nvGrpSpPr>
        <p:grpSpPr>
          <a:xfrm>
            <a:off x="417576" y="5184647"/>
            <a:ext cx="5111496" cy="938784"/>
            <a:chOff x="417576" y="5184647"/>
            <a:chExt cx="5111496" cy="938784"/>
          </a:xfrm>
        </p:grpSpPr>
        <p:pic>
          <p:nvPicPr>
            <p:cNvPr id="1709" name="Google Shape;1709;g1313908a279_1_29"/>
            <p:cNvPicPr preferRelativeResize="0"/>
            <p:nvPr/>
          </p:nvPicPr>
          <p:blipFill rotWithShape="1">
            <a:blip r:embed="rId13">
              <a:alphaModFix/>
            </a:blip>
            <a:srcRect/>
            <a:stretch/>
          </p:blipFill>
          <p:spPr>
            <a:xfrm>
              <a:off x="1767840" y="5486399"/>
              <a:ext cx="3761232" cy="637032"/>
            </a:xfrm>
            <a:prstGeom prst="rect">
              <a:avLst/>
            </a:prstGeom>
            <a:noFill/>
            <a:ln>
              <a:noFill/>
            </a:ln>
          </p:spPr>
        </p:pic>
        <p:pic>
          <p:nvPicPr>
            <p:cNvPr id="1710" name="Google Shape;1710;g1313908a279_1_29"/>
            <p:cNvPicPr preferRelativeResize="0"/>
            <p:nvPr/>
          </p:nvPicPr>
          <p:blipFill rotWithShape="1">
            <a:blip r:embed="rId14">
              <a:alphaModFix/>
            </a:blip>
            <a:srcRect/>
            <a:stretch/>
          </p:blipFill>
          <p:spPr>
            <a:xfrm>
              <a:off x="417576" y="5184647"/>
              <a:ext cx="1533144" cy="847343"/>
            </a:xfrm>
            <a:prstGeom prst="rect">
              <a:avLst/>
            </a:prstGeom>
            <a:noFill/>
            <a:ln>
              <a:noFill/>
            </a:ln>
          </p:spPr>
        </p:pic>
        <p:pic>
          <p:nvPicPr>
            <p:cNvPr id="1711" name="Google Shape;1711;g1313908a279_1_29"/>
            <p:cNvPicPr preferRelativeResize="0"/>
            <p:nvPr/>
          </p:nvPicPr>
          <p:blipFill rotWithShape="1">
            <a:blip r:embed="rId15">
              <a:alphaModFix/>
            </a:blip>
            <a:srcRect/>
            <a:stretch/>
          </p:blipFill>
          <p:spPr>
            <a:xfrm>
              <a:off x="5285231" y="5893549"/>
              <a:ext cx="118617" cy="113652"/>
            </a:xfrm>
            <a:prstGeom prst="rect">
              <a:avLst/>
            </a:prstGeom>
            <a:noFill/>
            <a:ln>
              <a:noFill/>
            </a:ln>
          </p:spPr>
        </p:pic>
        <p:sp>
          <p:nvSpPr>
            <p:cNvPr id="1712" name="Google Shape;1712;g1313908a279_1_29"/>
            <p:cNvSpPr/>
            <p:nvPr/>
          </p:nvSpPr>
          <p:spPr>
            <a:xfrm>
              <a:off x="1859280" y="5541263"/>
              <a:ext cx="3432810" cy="428625"/>
            </a:xfrm>
            <a:custGeom>
              <a:avLst/>
              <a:gdLst/>
              <a:ahLst/>
              <a:cxnLst/>
              <a:rect l="l" t="t" r="r" b="b"/>
              <a:pathLst>
                <a:path w="3432810" h="428625" extrusionOk="0">
                  <a:moveTo>
                    <a:pt x="3432302" y="390169"/>
                  </a:moveTo>
                  <a:lnTo>
                    <a:pt x="1315212" y="215036"/>
                  </a:lnTo>
                  <a:lnTo>
                    <a:pt x="1313688" y="214909"/>
                  </a:lnTo>
                  <a:lnTo>
                    <a:pt x="1313307" y="214845"/>
                  </a:lnTo>
                  <a:lnTo>
                    <a:pt x="6096" y="0"/>
                  </a:lnTo>
                  <a:lnTo>
                    <a:pt x="0" y="37465"/>
                  </a:lnTo>
                  <a:lnTo>
                    <a:pt x="1309116" y="252679"/>
                  </a:lnTo>
                  <a:lnTo>
                    <a:pt x="3429127" y="428040"/>
                  </a:lnTo>
                  <a:lnTo>
                    <a:pt x="3432302" y="390169"/>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13" name="Google Shape;1713;g1313908a279_1_29"/>
          <p:cNvSpPr txBox="1"/>
          <p:nvPr/>
        </p:nvSpPr>
        <p:spPr>
          <a:xfrm>
            <a:off x="708761" y="5285943"/>
            <a:ext cx="1016100" cy="445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r>
              <a:rPr lang="en-US" sz="2800" b="1">
                <a:solidFill>
                  <a:srgbClr val="0000CC"/>
                </a:solidFill>
                <a:latin typeface="Calibri"/>
                <a:ea typeface="Calibri"/>
                <a:cs typeface="Calibri"/>
                <a:sym typeface="Calibri"/>
              </a:rPr>
              <a:t>Vagina</a:t>
            </a:r>
            <a:endParaRPr sz="2800">
              <a:solidFill>
                <a:schemeClr val="dk1"/>
              </a:solidFill>
              <a:latin typeface="Calibri"/>
              <a:ea typeface="Calibri"/>
              <a:cs typeface="Calibri"/>
              <a:sym typeface="Calibri"/>
            </a:endParaRPr>
          </a:p>
        </p:txBody>
      </p:sp>
      <p:sp>
        <p:nvSpPr>
          <p:cNvPr id="1714" name="Google Shape;1714;g1313908a279_1_29"/>
          <p:cNvSpPr txBox="1">
            <a:spLocks noGrp="1"/>
          </p:cNvSpPr>
          <p:nvPr>
            <p:ph type="title"/>
          </p:nvPr>
        </p:nvSpPr>
        <p:spPr>
          <a:xfrm>
            <a:off x="78739" y="14985"/>
            <a:ext cx="8751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400" b="1">
                <a:latin typeface="Calibri"/>
                <a:ea typeface="Calibri"/>
                <a:cs typeface="Calibri"/>
                <a:sym typeface="Calibri"/>
              </a:rPr>
              <a:t>Uterus</a:t>
            </a:r>
            <a:endParaRPr sz="2400">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Shape 1718"/>
        <p:cNvGrpSpPr/>
        <p:nvPr/>
      </p:nvGrpSpPr>
      <p:grpSpPr>
        <a:xfrm>
          <a:off x="0" y="0"/>
          <a:ext cx="0" cy="0"/>
          <a:chOff x="0" y="0"/>
          <a:chExt cx="0" cy="0"/>
        </a:xfrm>
      </p:grpSpPr>
      <p:sp>
        <p:nvSpPr>
          <p:cNvPr id="1719" name="Google Shape;1719;p133"/>
          <p:cNvSpPr txBox="1"/>
          <p:nvPr/>
        </p:nvSpPr>
        <p:spPr>
          <a:xfrm>
            <a:off x="153923" y="2744723"/>
            <a:ext cx="5239385" cy="698500"/>
          </a:xfrm>
          <a:prstGeom prst="rect">
            <a:avLst/>
          </a:prstGeom>
          <a:noFill/>
          <a:ln w="9525" cap="flat" cmpd="sng">
            <a:solidFill>
              <a:srgbClr val="0000CC"/>
            </a:solidFill>
            <a:prstDash val="solid"/>
            <a:round/>
            <a:headEnd type="none" w="sm" len="sm"/>
            <a:tailEnd type="none" w="sm" len="sm"/>
          </a:ln>
        </p:spPr>
        <p:txBody>
          <a:bodyPr spcFirstLastPara="1" wrap="square" lIns="0" tIns="107950" rIns="0" bIns="0" anchor="t" anchorCtr="0">
            <a:spAutoFit/>
          </a:bodyPr>
          <a:lstStyle/>
          <a:p>
            <a:pPr marL="2260600" marR="0" lvl="0" indent="-418464" algn="l" rtl="0">
              <a:lnSpc>
                <a:spcPct val="100000"/>
              </a:lnSpc>
              <a:spcBef>
                <a:spcPts val="0"/>
              </a:spcBef>
              <a:spcAft>
                <a:spcPts val="0"/>
              </a:spcAft>
              <a:buClr>
                <a:srgbClr val="FF0000"/>
              </a:buClr>
              <a:buSzPts val="2800"/>
              <a:buFont typeface="Noto Sans Symbols"/>
              <a:buChar char="❖"/>
            </a:pPr>
            <a:r>
              <a:rPr lang="en-US" sz="2800" b="1">
                <a:solidFill>
                  <a:srgbClr val="FF0000"/>
                </a:solidFill>
                <a:latin typeface="Arial"/>
                <a:ea typeface="Arial"/>
                <a:cs typeface="Arial"/>
                <a:sym typeface="Arial"/>
              </a:rPr>
              <a:t>Uterus</a:t>
            </a:r>
            <a:endParaRPr sz="2800">
              <a:solidFill>
                <a:schemeClr val="dk1"/>
              </a:solidFill>
              <a:latin typeface="Arial"/>
              <a:ea typeface="Arial"/>
              <a:cs typeface="Arial"/>
              <a:sym typeface="Arial"/>
            </a:endParaRPr>
          </a:p>
        </p:txBody>
      </p:sp>
      <p:grpSp>
        <p:nvGrpSpPr>
          <p:cNvPr id="1720" name="Google Shape;1720;p133"/>
          <p:cNvGrpSpPr/>
          <p:nvPr/>
        </p:nvGrpSpPr>
        <p:grpSpPr>
          <a:xfrm>
            <a:off x="6199632" y="612647"/>
            <a:ext cx="5797296" cy="3383281"/>
            <a:chOff x="6199632" y="612647"/>
            <a:chExt cx="5797296" cy="3383281"/>
          </a:xfrm>
        </p:grpSpPr>
        <p:pic>
          <p:nvPicPr>
            <p:cNvPr id="1721" name="Google Shape;1721;p133"/>
            <p:cNvPicPr preferRelativeResize="0"/>
            <p:nvPr/>
          </p:nvPicPr>
          <p:blipFill rotWithShape="1">
            <a:blip r:embed="rId3">
              <a:alphaModFix/>
            </a:blip>
            <a:srcRect/>
            <a:stretch/>
          </p:blipFill>
          <p:spPr>
            <a:xfrm>
              <a:off x="6199632" y="740664"/>
              <a:ext cx="5797296" cy="3255264"/>
            </a:xfrm>
            <a:prstGeom prst="rect">
              <a:avLst/>
            </a:prstGeom>
            <a:noFill/>
            <a:ln>
              <a:noFill/>
            </a:ln>
          </p:spPr>
        </p:pic>
        <p:pic>
          <p:nvPicPr>
            <p:cNvPr id="1722" name="Google Shape;1722;p133"/>
            <p:cNvPicPr preferRelativeResize="0"/>
            <p:nvPr/>
          </p:nvPicPr>
          <p:blipFill rotWithShape="1">
            <a:blip r:embed="rId4">
              <a:alphaModFix/>
            </a:blip>
            <a:srcRect/>
            <a:stretch/>
          </p:blipFill>
          <p:spPr>
            <a:xfrm>
              <a:off x="9113520" y="1516253"/>
              <a:ext cx="173608" cy="174879"/>
            </a:xfrm>
            <a:prstGeom prst="rect">
              <a:avLst/>
            </a:prstGeom>
            <a:noFill/>
            <a:ln>
              <a:noFill/>
            </a:ln>
          </p:spPr>
        </p:pic>
        <p:sp>
          <p:nvSpPr>
            <p:cNvPr id="1723" name="Google Shape;1723;p133"/>
            <p:cNvSpPr/>
            <p:nvPr/>
          </p:nvSpPr>
          <p:spPr>
            <a:xfrm>
              <a:off x="9137650" y="612647"/>
              <a:ext cx="114935" cy="908685"/>
            </a:xfrm>
            <a:custGeom>
              <a:avLst/>
              <a:gdLst/>
              <a:ahLst/>
              <a:cxnLst/>
              <a:rect l="l" t="t" r="r" b="b"/>
              <a:pathLst>
                <a:path w="114934" h="908685" extrusionOk="0">
                  <a:moveTo>
                    <a:pt x="114427" y="369062"/>
                  </a:moveTo>
                  <a:lnTo>
                    <a:pt x="57023" y="369062"/>
                  </a:lnTo>
                  <a:lnTo>
                    <a:pt x="56642" y="369062"/>
                  </a:lnTo>
                  <a:lnTo>
                    <a:pt x="33655" y="906018"/>
                  </a:lnTo>
                  <a:lnTo>
                    <a:pt x="91567" y="908431"/>
                  </a:lnTo>
                  <a:lnTo>
                    <a:pt x="114427" y="369062"/>
                  </a:lnTo>
                  <a:close/>
                </a:path>
                <a:path w="114934" h="908685" extrusionOk="0">
                  <a:moveTo>
                    <a:pt x="114681" y="363474"/>
                  </a:moveTo>
                  <a:lnTo>
                    <a:pt x="57150" y="0"/>
                  </a:lnTo>
                  <a:lnTo>
                    <a:pt x="0" y="8890"/>
                  </a:lnTo>
                  <a:lnTo>
                    <a:pt x="56642" y="366649"/>
                  </a:lnTo>
                  <a:lnTo>
                    <a:pt x="57023" y="369062"/>
                  </a:lnTo>
                  <a:lnTo>
                    <a:pt x="56908" y="366649"/>
                  </a:lnTo>
                  <a:lnTo>
                    <a:pt x="114554" y="366649"/>
                  </a:lnTo>
                  <a:lnTo>
                    <a:pt x="114681" y="363474"/>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24" name="Google Shape;1724;p133"/>
          <p:cNvSpPr txBox="1"/>
          <p:nvPr/>
        </p:nvSpPr>
        <p:spPr>
          <a:xfrm>
            <a:off x="8443086" y="269875"/>
            <a:ext cx="112458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Fundus</a:t>
            </a:r>
            <a:endParaRPr sz="2400">
              <a:solidFill>
                <a:schemeClr val="dk1"/>
              </a:solidFill>
              <a:latin typeface="Arial"/>
              <a:ea typeface="Arial"/>
              <a:cs typeface="Arial"/>
              <a:sym typeface="Arial"/>
            </a:endParaRPr>
          </a:p>
        </p:txBody>
      </p:sp>
      <p:sp>
        <p:nvSpPr>
          <p:cNvPr id="1725" name="Google Shape;1725;p133"/>
          <p:cNvSpPr/>
          <p:nvPr/>
        </p:nvSpPr>
        <p:spPr>
          <a:xfrm>
            <a:off x="7120128" y="2633471"/>
            <a:ext cx="1981200" cy="1667510"/>
          </a:xfrm>
          <a:custGeom>
            <a:avLst/>
            <a:gdLst/>
            <a:ahLst/>
            <a:cxnLst/>
            <a:rect l="l" t="t" r="r" b="b"/>
            <a:pathLst>
              <a:path w="1981200" h="1667510" extrusionOk="0">
                <a:moveTo>
                  <a:pt x="1776349" y="0"/>
                </a:moveTo>
                <a:lnTo>
                  <a:pt x="1584706" y="6985"/>
                </a:lnTo>
                <a:lnTo>
                  <a:pt x="1612138" y="57150"/>
                </a:lnTo>
                <a:lnTo>
                  <a:pt x="290830" y="777748"/>
                </a:lnTo>
                <a:lnTo>
                  <a:pt x="0" y="824738"/>
                </a:lnTo>
                <a:lnTo>
                  <a:pt x="9017" y="881126"/>
                </a:lnTo>
                <a:lnTo>
                  <a:pt x="309626" y="832612"/>
                </a:lnTo>
                <a:lnTo>
                  <a:pt x="1639570" y="107315"/>
                </a:lnTo>
                <a:lnTo>
                  <a:pt x="1666875" y="157353"/>
                </a:lnTo>
                <a:lnTo>
                  <a:pt x="1776349" y="0"/>
                </a:lnTo>
                <a:close/>
              </a:path>
              <a:path w="1981200" h="1667510" extrusionOk="0">
                <a:moveTo>
                  <a:pt x="1980692" y="786003"/>
                </a:moveTo>
                <a:lnTo>
                  <a:pt x="1789049" y="792988"/>
                </a:lnTo>
                <a:lnTo>
                  <a:pt x="1816481" y="843026"/>
                </a:lnTo>
                <a:lnTo>
                  <a:pt x="495173" y="1563751"/>
                </a:lnTo>
                <a:lnTo>
                  <a:pt x="204343" y="1610614"/>
                </a:lnTo>
                <a:lnTo>
                  <a:pt x="213360" y="1667129"/>
                </a:lnTo>
                <a:lnTo>
                  <a:pt x="513969" y="1618488"/>
                </a:lnTo>
                <a:lnTo>
                  <a:pt x="1843913" y="893191"/>
                </a:lnTo>
                <a:lnTo>
                  <a:pt x="1871218" y="943356"/>
                </a:lnTo>
                <a:lnTo>
                  <a:pt x="1980692" y="786003"/>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6" name="Google Shape;1726;p133"/>
          <p:cNvSpPr txBox="1"/>
          <p:nvPr/>
        </p:nvSpPr>
        <p:spPr>
          <a:xfrm>
            <a:off x="6162802" y="3281883"/>
            <a:ext cx="78676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Body</a:t>
            </a:r>
            <a:endParaRPr sz="2400">
              <a:solidFill>
                <a:schemeClr val="dk1"/>
              </a:solidFill>
              <a:latin typeface="Arial"/>
              <a:ea typeface="Arial"/>
              <a:cs typeface="Arial"/>
              <a:sym typeface="Arial"/>
            </a:endParaRPr>
          </a:p>
        </p:txBody>
      </p:sp>
      <p:sp>
        <p:nvSpPr>
          <p:cNvPr id="1727" name="Google Shape;1727;p133"/>
          <p:cNvSpPr txBox="1"/>
          <p:nvPr/>
        </p:nvSpPr>
        <p:spPr>
          <a:xfrm>
            <a:off x="6280150" y="4070730"/>
            <a:ext cx="950594"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Cervix</a:t>
            </a:r>
            <a:endParaRPr sz="2400">
              <a:solidFill>
                <a:schemeClr val="dk1"/>
              </a:solidFill>
              <a:latin typeface="Arial"/>
              <a:ea typeface="Arial"/>
              <a:cs typeface="Arial"/>
              <a:sym typeface="Arial"/>
            </a:endParaRPr>
          </a:p>
        </p:txBody>
      </p:sp>
      <p:sp>
        <p:nvSpPr>
          <p:cNvPr id="1728" name="Google Shape;1728;p133"/>
          <p:cNvSpPr txBox="1"/>
          <p:nvPr/>
        </p:nvSpPr>
        <p:spPr>
          <a:xfrm>
            <a:off x="6027420" y="4841747"/>
            <a:ext cx="1463040" cy="457200"/>
          </a:xfrm>
          <a:prstGeom prst="rect">
            <a:avLst/>
          </a:prstGeom>
          <a:noFill/>
          <a:ln w="39600" cap="flat" cmpd="sng">
            <a:solidFill>
              <a:srgbClr val="0000CC"/>
            </a:solidFill>
            <a:prstDash val="solid"/>
            <a:round/>
            <a:headEnd type="none" w="sm" len="sm"/>
            <a:tailEnd type="none" w="sm" len="sm"/>
          </a:ln>
        </p:spPr>
        <p:txBody>
          <a:bodyPr spcFirstLastPara="1" wrap="square" lIns="0" tIns="14600" rIns="0" bIns="0" anchor="t" anchorCtr="0">
            <a:spAutoFit/>
          </a:bodyPr>
          <a:lstStyle/>
          <a:p>
            <a:pPr marL="287020" marR="0" lvl="0" indent="0" algn="l" rtl="0">
              <a:lnSpc>
                <a:spcPct val="100000"/>
              </a:lnSpc>
              <a:spcBef>
                <a:spcPts val="0"/>
              </a:spcBef>
              <a:spcAft>
                <a:spcPts val="0"/>
              </a:spcAft>
              <a:buNone/>
            </a:pPr>
            <a:r>
              <a:rPr lang="en-US" sz="2800" b="1">
                <a:solidFill>
                  <a:srgbClr val="FF0000"/>
                </a:solidFill>
                <a:latin typeface="Arial"/>
                <a:ea typeface="Arial"/>
                <a:cs typeface="Arial"/>
                <a:sym typeface="Arial"/>
              </a:rPr>
              <a:t>Parts</a:t>
            </a:r>
            <a:endParaRPr sz="2800">
              <a:solidFill>
                <a:schemeClr val="dk1"/>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Shape 1732"/>
        <p:cNvGrpSpPr/>
        <p:nvPr/>
      </p:nvGrpSpPr>
      <p:grpSpPr>
        <a:xfrm>
          <a:off x="0" y="0"/>
          <a:ext cx="0" cy="0"/>
          <a:chOff x="0" y="0"/>
          <a:chExt cx="0" cy="0"/>
        </a:xfrm>
      </p:grpSpPr>
      <p:grpSp>
        <p:nvGrpSpPr>
          <p:cNvPr id="1733" name="Google Shape;1733;p134"/>
          <p:cNvGrpSpPr/>
          <p:nvPr/>
        </p:nvGrpSpPr>
        <p:grpSpPr>
          <a:xfrm>
            <a:off x="1969007" y="140207"/>
            <a:ext cx="9884664" cy="6574535"/>
            <a:chOff x="1969007" y="140207"/>
            <a:chExt cx="9884664" cy="6574535"/>
          </a:xfrm>
        </p:grpSpPr>
        <p:pic>
          <p:nvPicPr>
            <p:cNvPr id="1734" name="Google Shape;1734;p134"/>
            <p:cNvPicPr preferRelativeResize="0"/>
            <p:nvPr/>
          </p:nvPicPr>
          <p:blipFill rotWithShape="1">
            <a:blip r:embed="rId3">
              <a:alphaModFix/>
            </a:blip>
            <a:srcRect/>
            <a:stretch/>
          </p:blipFill>
          <p:spPr>
            <a:xfrm>
              <a:off x="1969007" y="140207"/>
              <a:ext cx="7696200" cy="6574535"/>
            </a:xfrm>
            <a:prstGeom prst="rect">
              <a:avLst/>
            </a:prstGeom>
            <a:noFill/>
            <a:ln>
              <a:noFill/>
            </a:ln>
          </p:spPr>
        </p:pic>
        <p:pic>
          <p:nvPicPr>
            <p:cNvPr id="1735" name="Google Shape;1735;p134"/>
            <p:cNvPicPr preferRelativeResize="0"/>
            <p:nvPr/>
          </p:nvPicPr>
          <p:blipFill rotWithShape="1">
            <a:blip r:embed="rId4">
              <a:alphaModFix/>
            </a:blip>
            <a:srcRect/>
            <a:stretch/>
          </p:blipFill>
          <p:spPr>
            <a:xfrm>
              <a:off x="7379207" y="3349752"/>
              <a:ext cx="3139440" cy="609600"/>
            </a:xfrm>
            <a:prstGeom prst="rect">
              <a:avLst/>
            </a:prstGeom>
            <a:noFill/>
            <a:ln>
              <a:noFill/>
            </a:ln>
          </p:spPr>
        </p:pic>
        <p:pic>
          <p:nvPicPr>
            <p:cNvPr id="1736" name="Google Shape;1736;p134"/>
            <p:cNvPicPr preferRelativeResize="0"/>
            <p:nvPr/>
          </p:nvPicPr>
          <p:blipFill rotWithShape="1">
            <a:blip r:embed="rId5">
              <a:alphaModFix/>
            </a:blip>
            <a:srcRect/>
            <a:stretch/>
          </p:blipFill>
          <p:spPr>
            <a:xfrm>
              <a:off x="10268712" y="3526536"/>
              <a:ext cx="1584959" cy="740663"/>
            </a:xfrm>
            <a:prstGeom prst="rect">
              <a:avLst/>
            </a:prstGeom>
            <a:noFill/>
            <a:ln>
              <a:noFill/>
            </a:ln>
          </p:spPr>
        </p:pic>
        <p:sp>
          <p:nvSpPr>
            <p:cNvPr id="1737" name="Google Shape;1737;p134"/>
            <p:cNvSpPr/>
            <p:nvPr/>
          </p:nvSpPr>
          <p:spPr>
            <a:xfrm>
              <a:off x="7695438" y="3521202"/>
              <a:ext cx="2811145" cy="389255"/>
            </a:xfrm>
            <a:custGeom>
              <a:avLst/>
              <a:gdLst/>
              <a:ahLst/>
              <a:cxnLst/>
              <a:rect l="l" t="t" r="r" b="b"/>
              <a:pathLst>
                <a:path w="2811145" h="389254" extrusionOk="0">
                  <a:moveTo>
                    <a:pt x="2811018" y="350901"/>
                  </a:moveTo>
                  <a:lnTo>
                    <a:pt x="1819529" y="330073"/>
                  </a:lnTo>
                  <a:lnTo>
                    <a:pt x="1809242" y="329819"/>
                  </a:lnTo>
                  <a:lnTo>
                    <a:pt x="1809115" y="329819"/>
                  </a:lnTo>
                  <a:lnTo>
                    <a:pt x="6858" y="0"/>
                  </a:lnTo>
                  <a:lnTo>
                    <a:pt x="0" y="37465"/>
                  </a:lnTo>
                  <a:lnTo>
                    <a:pt x="1805178" y="367665"/>
                  </a:lnTo>
                  <a:lnTo>
                    <a:pt x="2810256" y="389001"/>
                  </a:lnTo>
                  <a:lnTo>
                    <a:pt x="2811018" y="350901"/>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38" name="Google Shape;1738;p134"/>
            <p:cNvPicPr preferRelativeResize="0"/>
            <p:nvPr/>
          </p:nvPicPr>
          <p:blipFill rotWithShape="1">
            <a:blip r:embed="rId6">
              <a:alphaModFix/>
            </a:blip>
            <a:srcRect/>
            <a:stretch/>
          </p:blipFill>
          <p:spPr>
            <a:xfrm>
              <a:off x="7586472" y="3483863"/>
              <a:ext cx="122681" cy="112268"/>
            </a:xfrm>
            <a:prstGeom prst="rect">
              <a:avLst/>
            </a:prstGeom>
            <a:noFill/>
            <a:ln>
              <a:noFill/>
            </a:ln>
          </p:spPr>
        </p:pic>
      </p:grpSp>
      <p:sp>
        <p:nvSpPr>
          <p:cNvPr id="1739" name="Google Shape;1739;p134"/>
          <p:cNvSpPr txBox="1"/>
          <p:nvPr/>
        </p:nvSpPr>
        <p:spPr>
          <a:xfrm>
            <a:off x="10534650" y="3644341"/>
            <a:ext cx="1144270"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Rectum</a:t>
            </a:r>
            <a:endParaRPr sz="2400">
              <a:solidFill>
                <a:schemeClr val="dk1"/>
              </a:solidFill>
              <a:latin typeface="Arial"/>
              <a:ea typeface="Arial"/>
              <a:cs typeface="Arial"/>
              <a:sym typeface="Arial"/>
            </a:endParaRPr>
          </a:p>
        </p:txBody>
      </p:sp>
      <p:grpSp>
        <p:nvGrpSpPr>
          <p:cNvPr id="1740" name="Google Shape;1740;p134"/>
          <p:cNvGrpSpPr/>
          <p:nvPr/>
        </p:nvGrpSpPr>
        <p:grpSpPr>
          <a:xfrm>
            <a:off x="6845807" y="2380488"/>
            <a:ext cx="5245608" cy="1130808"/>
            <a:chOff x="6845807" y="2380488"/>
            <a:chExt cx="5245608" cy="1130808"/>
          </a:xfrm>
        </p:grpSpPr>
        <p:pic>
          <p:nvPicPr>
            <p:cNvPr id="1741" name="Google Shape;1741;p134"/>
            <p:cNvPicPr preferRelativeResize="0"/>
            <p:nvPr/>
          </p:nvPicPr>
          <p:blipFill rotWithShape="1">
            <a:blip r:embed="rId7">
              <a:alphaModFix/>
            </a:blip>
            <a:srcRect/>
            <a:stretch/>
          </p:blipFill>
          <p:spPr>
            <a:xfrm>
              <a:off x="6845807" y="2426208"/>
              <a:ext cx="3078479" cy="1085088"/>
            </a:xfrm>
            <a:prstGeom prst="rect">
              <a:avLst/>
            </a:prstGeom>
            <a:noFill/>
            <a:ln>
              <a:noFill/>
            </a:ln>
          </p:spPr>
        </p:pic>
        <p:pic>
          <p:nvPicPr>
            <p:cNvPr id="1742" name="Google Shape;1742;p134"/>
            <p:cNvPicPr preferRelativeResize="0"/>
            <p:nvPr/>
          </p:nvPicPr>
          <p:blipFill rotWithShape="1">
            <a:blip r:embed="rId8">
              <a:alphaModFix/>
            </a:blip>
            <a:srcRect/>
            <a:stretch/>
          </p:blipFill>
          <p:spPr>
            <a:xfrm>
              <a:off x="9643871" y="2380488"/>
              <a:ext cx="2447544" cy="1109472"/>
            </a:xfrm>
            <a:prstGeom prst="rect">
              <a:avLst/>
            </a:prstGeom>
            <a:noFill/>
            <a:ln>
              <a:noFill/>
            </a:ln>
          </p:spPr>
        </p:pic>
        <p:pic>
          <p:nvPicPr>
            <p:cNvPr id="1743" name="Google Shape;1743;p134"/>
            <p:cNvPicPr preferRelativeResize="0"/>
            <p:nvPr/>
          </p:nvPicPr>
          <p:blipFill rotWithShape="1">
            <a:blip r:embed="rId9">
              <a:alphaModFix/>
            </a:blip>
            <a:srcRect/>
            <a:stretch/>
          </p:blipFill>
          <p:spPr>
            <a:xfrm>
              <a:off x="7053071" y="3249930"/>
              <a:ext cx="127380" cy="105918"/>
            </a:xfrm>
            <a:prstGeom prst="rect">
              <a:avLst/>
            </a:prstGeom>
            <a:noFill/>
            <a:ln>
              <a:noFill/>
            </a:ln>
          </p:spPr>
        </p:pic>
        <p:sp>
          <p:nvSpPr>
            <p:cNvPr id="1744" name="Google Shape;1744;p134"/>
            <p:cNvSpPr/>
            <p:nvPr/>
          </p:nvSpPr>
          <p:spPr>
            <a:xfrm>
              <a:off x="7151878" y="2481071"/>
              <a:ext cx="2762885" cy="839469"/>
            </a:xfrm>
            <a:custGeom>
              <a:avLst/>
              <a:gdLst/>
              <a:ahLst/>
              <a:cxnLst/>
              <a:rect l="l" t="t" r="r" b="b"/>
              <a:pathLst>
                <a:path w="2762884" h="839470" extrusionOk="0">
                  <a:moveTo>
                    <a:pt x="2762885" y="308737"/>
                  </a:moveTo>
                  <a:lnTo>
                    <a:pt x="2078990" y="38100"/>
                  </a:lnTo>
                  <a:lnTo>
                    <a:pt x="1982724" y="0"/>
                  </a:lnTo>
                  <a:lnTo>
                    <a:pt x="0" y="804164"/>
                  </a:lnTo>
                  <a:lnTo>
                    <a:pt x="14224" y="839343"/>
                  </a:lnTo>
                  <a:lnTo>
                    <a:pt x="1982724" y="41021"/>
                  </a:lnTo>
                  <a:lnTo>
                    <a:pt x="2748915" y="344170"/>
                  </a:lnTo>
                  <a:lnTo>
                    <a:pt x="2762885" y="30873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45" name="Google Shape;1745;p134"/>
          <p:cNvSpPr txBox="1"/>
          <p:nvPr/>
        </p:nvSpPr>
        <p:spPr>
          <a:xfrm>
            <a:off x="9907905" y="2497658"/>
            <a:ext cx="1918335" cy="7575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Rectovaginal</a:t>
            </a:r>
            <a:endParaRPr sz="2400">
              <a:solidFill>
                <a:schemeClr val="dk1"/>
              </a:solidFill>
              <a:latin typeface="Arial"/>
              <a:ea typeface="Arial"/>
              <a:cs typeface="Arial"/>
              <a:sym typeface="Arial"/>
            </a:endParaRPr>
          </a:p>
          <a:p>
            <a:pPr marL="12700" marR="0" lvl="0" indent="0" algn="l" rtl="0">
              <a:lnSpc>
                <a:spcPct val="100000"/>
              </a:lnSpc>
              <a:spcBef>
                <a:spcPts val="5"/>
              </a:spcBef>
              <a:spcAft>
                <a:spcPts val="0"/>
              </a:spcAft>
              <a:buNone/>
            </a:pPr>
            <a:r>
              <a:rPr lang="en-US" sz="2400" b="1">
                <a:solidFill>
                  <a:srgbClr val="0000CC"/>
                </a:solidFill>
                <a:latin typeface="Arial"/>
                <a:ea typeface="Arial"/>
                <a:cs typeface="Arial"/>
                <a:sym typeface="Arial"/>
              </a:rPr>
              <a:t>pouch</a:t>
            </a:r>
            <a:endParaRPr sz="2400">
              <a:solidFill>
                <a:schemeClr val="dk1"/>
              </a:solidFill>
              <a:latin typeface="Arial"/>
              <a:ea typeface="Arial"/>
              <a:cs typeface="Arial"/>
              <a:sym typeface="Arial"/>
            </a:endParaRPr>
          </a:p>
        </p:txBody>
      </p:sp>
      <p:grpSp>
        <p:nvGrpSpPr>
          <p:cNvPr id="1746" name="Google Shape;1746;p134"/>
          <p:cNvGrpSpPr/>
          <p:nvPr/>
        </p:nvGrpSpPr>
        <p:grpSpPr>
          <a:xfrm>
            <a:off x="0" y="1280160"/>
            <a:ext cx="6720839" cy="4898135"/>
            <a:chOff x="0" y="1280160"/>
            <a:chExt cx="6720839" cy="4898135"/>
          </a:xfrm>
        </p:grpSpPr>
        <p:pic>
          <p:nvPicPr>
            <p:cNvPr id="1747" name="Google Shape;1747;p134"/>
            <p:cNvPicPr preferRelativeResize="0"/>
            <p:nvPr/>
          </p:nvPicPr>
          <p:blipFill rotWithShape="1">
            <a:blip r:embed="rId10">
              <a:alphaModFix/>
            </a:blip>
            <a:srcRect/>
            <a:stretch/>
          </p:blipFill>
          <p:spPr>
            <a:xfrm>
              <a:off x="1911095" y="4584192"/>
              <a:ext cx="3782567" cy="1432560"/>
            </a:xfrm>
            <a:prstGeom prst="rect">
              <a:avLst/>
            </a:prstGeom>
            <a:noFill/>
            <a:ln>
              <a:noFill/>
            </a:ln>
          </p:spPr>
        </p:pic>
        <p:pic>
          <p:nvPicPr>
            <p:cNvPr id="1748" name="Google Shape;1748;p134"/>
            <p:cNvPicPr preferRelativeResize="0"/>
            <p:nvPr/>
          </p:nvPicPr>
          <p:blipFill rotWithShape="1">
            <a:blip r:embed="rId11">
              <a:alphaModFix/>
            </a:blip>
            <a:srcRect/>
            <a:stretch/>
          </p:blipFill>
          <p:spPr>
            <a:xfrm>
              <a:off x="637031" y="5437631"/>
              <a:ext cx="1466088" cy="740664"/>
            </a:xfrm>
            <a:prstGeom prst="rect">
              <a:avLst/>
            </a:prstGeom>
            <a:noFill/>
            <a:ln>
              <a:noFill/>
            </a:ln>
          </p:spPr>
        </p:pic>
        <p:sp>
          <p:nvSpPr>
            <p:cNvPr id="1749" name="Google Shape;1749;p134"/>
            <p:cNvSpPr/>
            <p:nvPr/>
          </p:nvSpPr>
          <p:spPr>
            <a:xfrm>
              <a:off x="2002536" y="4792599"/>
              <a:ext cx="3476625" cy="1175385"/>
            </a:xfrm>
            <a:custGeom>
              <a:avLst/>
              <a:gdLst/>
              <a:ahLst/>
              <a:cxnLst/>
              <a:rect l="l" t="t" r="r" b="b"/>
              <a:pathLst>
                <a:path w="3476625" h="1175385" extrusionOk="0">
                  <a:moveTo>
                    <a:pt x="3476244" y="33020"/>
                  </a:moveTo>
                  <a:lnTo>
                    <a:pt x="3457194" y="0"/>
                  </a:lnTo>
                  <a:lnTo>
                    <a:pt x="2275967" y="682752"/>
                  </a:lnTo>
                  <a:lnTo>
                    <a:pt x="0" y="1137373"/>
                  </a:lnTo>
                  <a:lnTo>
                    <a:pt x="7493" y="1174762"/>
                  </a:lnTo>
                  <a:lnTo>
                    <a:pt x="2289556" y="718947"/>
                  </a:lnTo>
                  <a:lnTo>
                    <a:pt x="2349373" y="684403"/>
                  </a:lnTo>
                  <a:lnTo>
                    <a:pt x="2353056" y="682244"/>
                  </a:lnTo>
                  <a:lnTo>
                    <a:pt x="3476244" y="3302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50" name="Google Shape;1750;p134"/>
            <p:cNvPicPr preferRelativeResize="0"/>
            <p:nvPr/>
          </p:nvPicPr>
          <p:blipFill rotWithShape="1">
            <a:blip r:embed="rId12">
              <a:alphaModFix/>
            </a:blip>
            <a:srcRect/>
            <a:stretch/>
          </p:blipFill>
          <p:spPr>
            <a:xfrm>
              <a:off x="5440679" y="4751831"/>
              <a:ext cx="127508" cy="106806"/>
            </a:xfrm>
            <a:prstGeom prst="rect">
              <a:avLst/>
            </a:prstGeom>
            <a:noFill/>
            <a:ln>
              <a:noFill/>
            </a:ln>
          </p:spPr>
        </p:pic>
        <p:pic>
          <p:nvPicPr>
            <p:cNvPr id="1751" name="Google Shape;1751;p134"/>
            <p:cNvPicPr preferRelativeResize="0"/>
            <p:nvPr/>
          </p:nvPicPr>
          <p:blipFill rotWithShape="1">
            <a:blip r:embed="rId13">
              <a:alphaModFix/>
            </a:blip>
            <a:srcRect/>
            <a:stretch/>
          </p:blipFill>
          <p:spPr>
            <a:xfrm>
              <a:off x="1136903" y="2474976"/>
              <a:ext cx="4334256" cy="993648"/>
            </a:xfrm>
            <a:prstGeom prst="rect">
              <a:avLst/>
            </a:prstGeom>
            <a:noFill/>
            <a:ln>
              <a:noFill/>
            </a:ln>
          </p:spPr>
        </p:pic>
        <p:pic>
          <p:nvPicPr>
            <p:cNvPr id="1752" name="Google Shape;1752;p134"/>
            <p:cNvPicPr preferRelativeResize="0"/>
            <p:nvPr/>
          </p:nvPicPr>
          <p:blipFill rotWithShape="1">
            <a:blip r:embed="rId14">
              <a:alphaModFix/>
            </a:blip>
            <a:srcRect/>
            <a:stretch/>
          </p:blipFill>
          <p:spPr>
            <a:xfrm>
              <a:off x="167639" y="2139696"/>
              <a:ext cx="1225296" cy="743712"/>
            </a:xfrm>
            <a:prstGeom prst="rect">
              <a:avLst/>
            </a:prstGeom>
            <a:noFill/>
            <a:ln>
              <a:noFill/>
            </a:ln>
          </p:spPr>
        </p:pic>
        <p:sp>
          <p:nvSpPr>
            <p:cNvPr id="1753" name="Google Shape;1753;p134"/>
            <p:cNvSpPr/>
            <p:nvPr/>
          </p:nvSpPr>
          <p:spPr>
            <a:xfrm>
              <a:off x="1228344" y="2526791"/>
              <a:ext cx="4117975" cy="829310"/>
            </a:xfrm>
            <a:custGeom>
              <a:avLst/>
              <a:gdLst/>
              <a:ahLst/>
              <a:cxnLst/>
              <a:rect l="l" t="t" r="r" b="b"/>
              <a:pathLst>
                <a:path w="4117975" h="829310" extrusionOk="0">
                  <a:moveTo>
                    <a:pt x="4086606" y="792099"/>
                  </a:moveTo>
                  <a:lnTo>
                    <a:pt x="4021201" y="792099"/>
                  </a:lnTo>
                  <a:lnTo>
                    <a:pt x="4002151" y="792099"/>
                  </a:lnTo>
                  <a:lnTo>
                    <a:pt x="3999865" y="829056"/>
                  </a:lnTo>
                  <a:lnTo>
                    <a:pt x="4086606" y="792099"/>
                  </a:lnTo>
                  <a:close/>
                </a:path>
                <a:path w="4117975" h="829310" extrusionOk="0">
                  <a:moveTo>
                    <a:pt x="4117467" y="779018"/>
                  </a:moveTo>
                  <a:lnTo>
                    <a:pt x="4006977" y="714756"/>
                  </a:lnTo>
                  <a:lnTo>
                    <a:pt x="4004691" y="752729"/>
                  </a:lnTo>
                  <a:lnTo>
                    <a:pt x="2527808" y="659765"/>
                  </a:lnTo>
                  <a:lnTo>
                    <a:pt x="2521839" y="659384"/>
                  </a:lnTo>
                  <a:lnTo>
                    <a:pt x="2521331" y="659257"/>
                  </a:lnTo>
                  <a:lnTo>
                    <a:pt x="9652" y="0"/>
                  </a:lnTo>
                  <a:lnTo>
                    <a:pt x="0" y="36957"/>
                  </a:lnTo>
                  <a:lnTo>
                    <a:pt x="2515362" y="697230"/>
                  </a:lnTo>
                  <a:lnTo>
                    <a:pt x="4002278" y="790956"/>
                  </a:lnTo>
                  <a:lnTo>
                    <a:pt x="4021201" y="792099"/>
                  </a:lnTo>
                  <a:lnTo>
                    <a:pt x="4021264" y="790956"/>
                  </a:lnTo>
                  <a:lnTo>
                    <a:pt x="4089400" y="790956"/>
                  </a:lnTo>
                  <a:lnTo>
                    <a:pt x="4117467" y="77901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54" name="Google Shape;1754;p134"/>
            <p:cNvPicPr preferRelativeResize="0"/>
            <p:nvPr/>
          </p:nvPicPr>
          <p:blipFill rotWithShape="1">
            <a:blip r:embed="rId15">
              <a:alphaModFix/>
            </a:blip>
            <a:srcRect/>
            <a:stretch/>
          </p:blipFill>
          <p:spPr>
            <a:xfrm>
              <a:off x="1825751" y="3724655"/>
              <a:ext cx="4895088" cy="1612392"/>
            </a:xfrm>
            <a:prstGeom prst="rect">
              <a:avLst/>
            </a:prstGeom>
            <a:noFill/>
            <a:ln>
              <a:noFill/>
            </a:ln>
          </p:spPr>
        </p:pic>
        <p:pic>
          <p:nvPicPr>
            <p:cNvPr id="1755" name="Google Shape;1755;p134"/>
            <p:cNvPicPr preferRelativeResize="0"/>
            <p:nvPr/>
          </p:nvPicPr>
          <p:blipFill rotWithShape="1">
            <a:blip r:embed="rId16">
              <a:alphaModFix/>
            </a:blip>
            <a:srcRect/>
            <a:stretch/>
          </p:blipFill>
          <p:spPr>
            <a:xfrm>
              <a:off x="585216" y="4791456"/>
              <a:ext cx="1399032" cy="743712"/>
            </a:xfrm>
            <a:prstGeom prst="rect">
              <a:avLst/>
            </a:prstGeom>
            <a:noFill/>
            <a:ln>
              <a:noFill/>
            </a:ln>
          </p:spPr>
        </p:pic>
        <p:sp>
          <p:nvSpPr>
            <p:cNvPr id="1756" name="Google Shape;1756;p134"/>
            <p:cNvSpPr/>
            <p:nvPr/>
          </p:nvSpPr>
          <p:spPr>
            <a:xfrm>
              <a:off x="1917192" y="3907154"/>
              <a:ext cx="4575810" cy="1381125"/>
            </a:xfrm>
            <a:custGeom>
              <a:avLst/>
              <a:gdLst/>
              <a:ahLst/>
              <a:cxnLst/>
              <a:rect l="l" t="t" r="r" b="b"/>
              <a:pathLst>
                <a:path w="4575810" h="1381125" extrusionOk="0">
                  <a:moveTo>
                    <a:pt x="4575683" y="36322"/>
                  </a:moveTo>
                  <a:lnTo>
                    <a:pt x="4563745" y="0"/>
                  </a:lnTo>
                  <a:lnTo>
                    <a:pt x="937260" y="1198753"/>
                  </a:lnTo>
                  <a:lnTo>
                    <a:pt x="0" y="1342898"/>
                  </a:lnTo>
                  <a:lnTo>
                    <a:pt x="5842" y="1380617"/>
                  </a:lnTo>
                  <a:lnTo>
                    <a:pt x="946277" y="1235837"/>
                  </a:lnTo>
                  <a:lnTo>
                    <a:pt x="1057021" y="1199261"/>
                  </a:lnTo>
                  <a:lnTo>
                    <a:pt x="1059307" y="1198499"/>
                  </a:lnTo>
                  <a:lnTo>
                    <a:pt x="4575683" y="36322"/>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57" name="Google Shape;1757;p134"/>
            <p:cNvPicPr preferRelativeResize="0"/>
            <p:nvPr/>
          </p:nvPicPr>
          <p:blipFill rotWithShape="1">
            <a:blip r:embed="rId17">
              <a:alphaModFix/>
            </a:blip>
            <a:srcRect/>
            <a:stretch/>
          </p:blipFill>
          <p:spPr>
            <a:xfrm>
              <a:off x="6468998" y="3870960"/>
              <a:ext cx="126492" cy="108712"/>
            </a:xfrm>
            <a:prstGeom prst="rect">
              <a:avLst/>
            </a:prstGeom>
            <a:noFill/>
            <a:ln>
              <a:noFill/>
            </a:ln>
          </p:spPr>
        </p:pic>
        <p:pic>
          <p:nvPicPr>
            <p:cNvPr id="1758" name="Google Shape;1758;p134"/>
            <p:cNvPicPr preferRelativeResize="0"/>
            <p:nvPr/>
          </p:nvPicPr>
          <p:blipFill rotWithShape="1">
            <a:blip r:embed="rId18">
              <a:alphaModFix/>
            </a:blip>
            <a:srcRect/>
            <a:stretch/>
          </p:blipFill>
          <p:spPr>
            <a:xfrm>
              <a:off x="1514855" y="1688592"/>
              <a:ext cx="3319272" cy="1118615"/>
            </a:xfrm>
            <a:prstGeom prst="rect">
              <a:avLst/>
            </a:prstGeom>
            <a:noFill/>
            <a:ln>
              <a:noFill/>
            </a:ln>
          </p:spPr>
        </p:pic>
        <p:pic>
          <p:nvPicPr>
            <p:cNvPr id="1759" name="Google Shape;1759;p134"/>
            <p:cNvPicPr preferRelativeResize="0"/>
            <p:nvPr/>
          </p:nvPicPr>
          <p:blipFill rotWithShape="1">
            <a:blip r:embed="rId19">
              <a:alphaModFix/>
            </a:blip>
            <a:srcRect/>
            <a:stretch/>
          </p:blipFill>
          <p:spPr>
            <a:xfrm>
              <a:off x="106679" y="1280160"/>
              <a:ext cx="1566671" cy="743712"/>
            </a:xfrm>
            <a:prstGeom prst="rect">
              <a:avLst/>
            </a:prstGeom>
            <a:noFill/>
            <a:ln>
              <a:noFill/>
            </a:ln>
          </p:spPr>
        </p:pic>
        <p:pic>
          <p:nvPicPr>
            <p:cNvPr id="1760" name="Google Shape;1760;p134"/>
            <p:cNvPicPr preferRelativeResize="0"/>
            <p:nvPr/>
          </p:nvPicPr>
          <p:blipFill rotWithShape="1">
            <a:blip r:embed="rId20">
              <a:alphaModFix/>
            </a:blip>
            <a:srcRect/>
            <a:stretch/>
          </p:blipFill>
          <p:spPr>
            <a:xfrm>
              <a:off x="4582414" y="2552446"/>
              <a:ext cx="126491" cy="108076"/>
            </a:xfrm>
            <a:prstGeom prst="rect">
              <a:avLst/>
            </a:prstGeom>
            <a:noFill/>
            <a:ln>
              <a:noFill/>
            </a:ln>
          </p:spPr>
        </p:pic>
        <p:sp>
          <p:nvSpPr>
            <p:cNvPr id="1761" name="Google Shape;1761;p134"/>
            <p:cNvSpPr/>
            <p:nvPr/>
          </p:nvSpPr>
          <p:spPr>
            <a:xfrm>
              <a:off x="1609344" y="1740407"/>
              <a:ext cx="2997835" cy="884555"/>
            </a:xfrm>
            <a:custGeom>
              <a:avLst/>
              <a:gdLst/>
              <a:ahLst/>
              <a:cxnLst/>
              <a:rect l="l" t="t" r="r" b="b"/>
              <a:pathLst>
                <a:path w="2997835" h="884555" extrusionOk="0">
                  <a:moveTo>
                    <a:pt x="672211" y="61087"/>
                  </a:moveTo>
                  <a:lnTo>
                    <a:pt x="563245" y="24257"/>
                  </a:lnTo>
                  <a:lnTo>
                    <a:pt x="1651" y="0"/>
                  </a:lnTo>
                  <a:lnTo>
                    <a:pt x="0" y="37973"/>
                  </a:lnTo>
                  <a:lnTo>
                    <a:pt x="556260" y="61976"/>
                  </a:lnTo>
                  <a:lnTo>
                    <a:pt x="553593" y="61087"/>
                  </a:lnTo>
                  <a:lnTo>
                    <a:pt x="672211" y="61087"/>
                  </a:lnTo>
                  <a:close/>
                </a:path>
                <a:path w="2997835" h="884555" extrusionOk="0">
                  <a:moveTo>
                    <a:pt x="2997454" y="848106"/>
                  </a:moveTo>
                  <a:lnTo>
                    <a:pt x="675259" y="62103"/>
                  </a:lnTo>
                  <a:lnTo>
                    <a:pt x="556260" y="61976"/>
                  </a:lnTo>
                  <a:lnTo>
                    <a:pt x="2985262" y="884047"/>
                  </a:lnTo>
                  <a:lnTo>
                    <a:pt x="2997454" y="848106"/>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62" name="Google Shape;1762;p134"/>
            <p:cNvPicPr preferRelativeResize="0"/>
            <p:nvPr/>
          </p:nvPicPr>
          <p:blipFill rotWithShape="1">
            <a:blip r:embed="rId21">
              <a:alphaModFix/>
            </a:blip>
            <a:srcRect/>
            <a:stretch/>
          </p:blipFill>
          <p:spPr>
            <a:xfrm>
              <a:off x="2438400" y="4011167"/>
              <a:ext cx="2993136" cy="527304"/>
            </a:xfrm>
            <a:prstGeom prst="rect">
              <a:avLst/>
            </a:prstGeom>
            <a:noFill/>
            <a:ln>
              <a:noFill/>
            </a:ln>
          </p:spPr>
        </p:pic>
        <p:pic>
          <p:nvPicPr>
            <p:cNvPr id="1763" name="Google Shape;1763;p134"/>
            <p:cNvPicPr preferRelativeResize="0"/>
            <p:nvPr/>
          </p:nvPicPr>
          <p:blipFill rotWithShape="1">
            <a:blip r:embed="rId22">
              <a:alphaModFix/>
            </a:blip>
            <a:srcRect/>
            <a:stretch/>
          </p:blipFill>
          <p:spPr>
            <a:xfrm>
              <a:off x="0" y="4084320"/>
              <a:ext cx="2691384" cy="740663"/>
            </a:xfrm>
            <a:prstGeom prst="rect">
              <a:avLst/>
            </a:prstGeom>
            <a:noFill/>
            <a:ln>
              <a:noFill/>
            </a:ln>
          </p:spPr>
        </p:pic>
        <p:sp>
          <p:nvSpPr>
            <p:cNvPr id="1764" name="Google Shape;1764;p134"/>
            <p:cNvSpPr/>
            <p:nvPr/>
          </p:nvSpPr>
          <p:spPr>
            <a:xfrm>
              <a:off x="2529840" y="4176902"/>
              <a:ext cx="2663190" cy="316230"/>
            </a:xfrm>
            <a:custGeom>
              <a:avLst/>
              <a:gdLst/>
              <a:ahLst/>
              <a:cxnLst/>
              <a:rect l="l" t="t" r="r" b="b"/>
              <a:pathLst>
                <a:path w="2663190" h="316229" extrusionOk="0">
                  <a:moveTo>
                    <a:pt x="2662936" y="37846"/>
                  </a:moveTo>
                  <a:lnTo>
                    <a:pt x="2657856" y="0"/>
                  </a:lnTo>
                  <a:lnTo>
                    <a:pt x="621538" y="277241"/>
                  </a:lnTo>
                  <a:lnTo>
                    <a:pt x="6477" y="169291"/>
                  </a:lnTo>
                  <a:lnTo>
                    <a:pt x="0" y="206756"/>
                  </a:lnTo>
                  <a:lnTo>
                    <a:pt x="620903" y="315722"/>
                  </a:lnTo>
                  <a:lnTo>
                    <a:pt x="899795" y="277749"/>
                  </a:lnTo>
                  <a:lnTo>
                    <a:pt x="2662936" y="37846"/>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65" name="Google Shape;1765;p134"/>
            <p:cNvPicPr preferRelativeResize="0"/>
            <p:nvPr/>
          </p:nvPicPr>
          <p:blipFill rotWithShape="1">
            <a:blip r:embed="rId23">
              <a:alphaModFix/>
            </a:blip>
            <a:srcRect/>
            <a:stretch/>
          </p:blipFill>
          <p:spPr>
            <a:xfrm>
              <a:off x="5182615" y="4139183"/>
              <a:ext cx="120904" cy="113284"/>
            </a:xfrm>
            <a:prstGeom prst="rect">
              <a:avLst/>
            </a:prstGeom>
            <a:noFill/>
            <a:ln>
              <a:noFill/>
            </a:ln>
          </p:spPr>
        </p:pic>
      </p:grpSp>
      <p:sp>
        <p:nvSpPr>
          <p:cNvPr id="1766" name="Google Shape;1766;p134"/>
          <p:cNvSpPr txBox="1"/>
          <p:nvPr/>
        </p:nvSpPr>
        <p:spPr>
          <a:xfrm>
            <a:off x="219557" y="4202048"/>
            <a:ext cx="2272665" cy="1651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Urinary bladder</a:t>
            </a:r>
            <a:endParaRPr sz="2400">
              <a:solidFill>
                <a:schemeClr val="dk1"/>
              </a:solidFill>
              <a:latin typeface="Arial"/>
              <a:ea typeface="Arial"/>
              <a:cs typeface="Arial"/>
              <a:sym typeface="Arial"/>
            </a:endParaRPr>
          </a:p>
          <a:p>
            <a:pPr marL="640080" marR="641350" lvl="0" indent="-121920" algn="l" rtl="0">
              <a:lnSpc>
                <a:spcPct val="211250"/>
              </a:lnSpc>
              <a:spcBef>
                <a:spcPts val="114"/>
              </a:spcBef>
              <a:spcAft>
                <a:spcPts val="0"/>
              </a:spcAft>
              <a:buNone/>
            </a:pPr>
            <a:r>
              <a:rPr lang="en-US" sz="2400" b="1">
                <a:solidFill>
                  <a:srgbClr val="0000CC"/>
                </a:solidFill>
                <a:latin typeface="Arial"/>
                <a:ea typeface="Arial"/>
                <a:cs typeface="Arial"/>
                <a:sym typeface="Arial"/>
              </a:rPr>
              <a:t>Cervix  Vagina</a:t>
            </a:r>
            <a:endParaRPr sz="2400">
              <a:solidFill>
                <a:schemeClr val="dk1"/>
              </a:solidFill>
              <a:latin typeface="Arial"/>
              <a:ea typeface="Arial"/>
              <a:cs typeface="Arial"/>
              <a:sym typeface="Arial"/>
            </a:endParaRPr>
          </a:p>
        </p:txBody>
      </p:sp>
      <p:grpSp>
        <p:nvGrpSpPr>
          <p:cNvPr id="1767" name="Google Shape;1767;p134"/>
          <p:cNvGrpSpPr/>
          <p:nvPr/>
        </p:nvGrpSpPr>
        <p:grpSpPr>
          <a:xfrm>
            <a:off x="106679" y="3069335"/>
            <a:ext cx="5135879" cy="1109471"/>
            <a:chOff x="106679" y="3069335"/>
            <a:chExt cx="5135879" cy="1109471"/>
          </a:xfrm>
        </p:grpSpPr>
        <p:pic>
          <p:nvPicPr>
            <p:cNvPr id="1768" name="Google Shape;1768;p134"/>
            <p:cNvPicPr preferRelativeResize="0"/>
            <p:nvPr/>
          </p:nvPicPr>
          <p:blipFill rotWithShape="1">
            <a:blip r:embed="rId24">
              <a:alphaModFix/>
            </a:blip>
            <a:srcRect/>
            <a:stretch/>
          </p:blipFill>
          <p:spPr>
            <a:xfrm>
              <a:off x="2197607" y="3328415"/>
              <a:ext cx="3044951" cy="414528"/>
            </a:xfrm>
            <a:prstGeom prst="rect">
              <a:avLst/>
            </a:prstGeom>
            <a:noFill/>
            <a:ln>
              <a:noFill/>
            </a:ln>
          </p:spPr>
        </p:pic>
        <p:pic>
          <p:nvPicPr>
            <p:cNvPr id="1769" name="Google Shape;1769;p134"/>
            <p:cNvPicPr preferRelativeResize="0"/>
            <p:nvPr/>
          </p:nvPicPr>
          <p:blipFill rotWithShape="1">
            <a:blip r:embed="rId25">
              <a:alphaModFix/>
            </a:blip>
            <a:srcRect/>
            <a:stretch/>
          </p:blipFill>
          <p:spPr>
            <a:xfrm>
              <a:off x="106679" y="3069335"/>
              <a:ext cx="2368296" cy="1109471"/>
            </a:xfrm>
            <a:prstGeom prst="rect">
              <a:avLst/>
            </a:prstGeom>
            <a:noFill/>
            <a:ln>
              <a:noFill/>
            </a:ln>
          </p:spPr>
        </p:pic>
        <p:sp>
          <p:nvSpPr>
            <p:cNvPr id="1770" name="Google Shape;1770;p134"/>
            <p:cNvSpPr/>
            <p:nvPr/>
          </p:nvSpPr>
          <p:spPr>
            <a:xfrm>
              <a:off x="2289048" y="3380231"/>
              <a:ext cx="2828290" cy="249554"/>
            </a:xfrm>
            <a:custGeom>
              <a:avLst/>
              <a:gdLst/>
              <a:ahLst/>
              <a:cxnLst/>
              <a:rect l="l" t="t" r="r" b="b"/>
              <a:pathLst>
                <a:path w="2828290" h="249554" extrusionOk="0">
                  <a:moveTo>
                    <a:pt x="1238377" y="109347"/>
                  </a:moveTo>
                  <a:lnTo>
                    <a:pt x="1235329" y="109220"/>
                  </a:lnTo>
                  <a:lnTo>
                    <a:pt x="1236218" y="109347"/>
                  </a:lnTo>
                  <a:lnTo>
                    <a:pt x="1238377" y="109347"/>
                  </a:lnTo>
                  <a:close/>
                </a:path>
                <a:path w="2828290" h="249554" extrusionOk="0">
                  <a:moveTo>
                    <a:pt x="2794508" y="212217"/>
                  </a:moveTo>
                  <a:lnTo>
                    <a:pt x="2732151" y="212217"/>
                  </a:lnTo>
                  <a:lnTo>
                    <a:pt x="2712974" y="212217"/>
                  </a:lnTo>
                  <a:lnTo>
                    <a:pt x="2711450" y="249555"/>
                  </a:lnTo>
                  <a:lnTo>
                    <a:pt x="2794508" y="212217"/>
                  </a:lnTo>
                  <a:close/>
                </a:path>
                <a:path w="2828290" h="249554" extrusionOk="0">
                  <a:moveTo>
                    <a:pt x="2828036" y="197104"/>
                  </a:moveTo>
                  <a:lnTo>
                    <a:pt x="2716403" y="134874"/>
                  </a:lnTo>
                  <a:lnTo>
                    <a:pt x="2714752" y="173113"/>
                  </a:lnTo>
                  <a:lnTo>
                    <a:pt x="1236218" y="109347"/>
                  </a:lnTo>
                  <a:lnTo>
                    <a:pt x="3429" y="0"/>
                  </a:lnTo>
                  <a:lnTo>
                    <a:pt x="0" y="38100"/>
                  </a:lnTo>
                  <a:lnTo>
                    <a:pt x="1233297" y="147574"/>
                  </a:lnTo>
                  <a:lnTo>
                    <a:pt x="2712974" y="211328"/>
                  </a:lnTo>
                  <a:lnTo>
                    <a:pt x="2732151" y="212217"/>
                  </a:lnTo>
                  <a:lnTo>
                    <a:pt x="2732189" y="211328"/>
                  </a:lnTo>
                  <a:lnTo>
                    <a:pt x="2796413" y="211328"/>
                  </a:lnTo>
                  <a:lnTo>
                    <a:pt x="2828036" y="197104"/>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71" name="Google Shape;1771;p134"/>
          <p:cNvSpPr txBox="1"/>
          <p:nvPr/>
        </p:nvSpPr>
        <p:spPr>
          <a:xfrm>
            <a:off x="367690" y="3188284"/>
            <a:ext cx="1836420" cy="7581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Uterovesical</a:t>
            </a:r>
            <a:endParaRPr sz="2400">
              <a:solidFill>
                <a:schemeClr val="dk1"/>
              </a:solidFill>
              <a:latin typeface="Arial"/>
              <a:ea typeface="Arial"/>
              <a:cs typeface="Arial"/>
              <a:sym typeface="Arial"/>
            </a:endParaRPr>
          </a:p>
          <a:p>
            <a:pPr marL="12700" marR="0" lvl="0" indent="0" algn="l" rtl="0">
              <a:lnSpc>
                <a:spcPct val="100000"/>
              </a:lnSpc>
              <a:spcBef>
                <a:spcPts val="5"/>
              </a:spcBef>
              <a:spcAft>
                <a:spcPts val="0"/>
              </a:spcAft>
              <a:buNone/>
            </a:pPr>
            <a:r>
              <a:rPr lang="en-US" sz="2400" b="1">
                <a:solidFill>
                  <a:srgbClr val="0000CC"/>
                </a:solidFill>
                <a:latin typeface="Arial"/>
                <a:ea typeface="Arial"/>
                <a:cs typeface="Arial"/>
                <a:sym typeface="Arial"/>
              </a:rPr>
              <a:t>pouch</a:t>
            </a:r>
            <a:endParaRPr sz="2400">
              <a:solidFill>
                <a:schemeClr val="dk1"/>
              </a:solidFill>
              <a:latin typeface="Arial"/>
              <a:ea typeface="Arial"/>
              <a:cs typeface="Arial"/>
              <a:sym typeface="Arial"/>
            </a:endParaRPr>
          </a:p>
        </p:txBody>
      </p:sp>
      <p:grpSp>
        <p:nvGrpSpPr>
          <p:cNvPr id="1772" name="Google Shape;1772;p134"/>
          <p:cNvGrpSpPr/>
          <p:nvPr/>
        </p:nvGrpSpPr>
        <p:grpSpPr>
          <a:xfrm>
            <a:off x="0" y="210311"/>
            <a:ext cx="2743200" cy="1109471"/>
            <a:chOff x="0" y="210311"/>
            <a:chExt cx="2743200" cy="1109471"/>
          </a:xfrm>
        </p:grpSpPr>
        <p:pic>
          <p:nvPicPr>
            <p:cNvPr id="1773" name="Google Shape;1773;p134"/>
            <p:cNvPicPr preferRelativeResize="0"/>
            <p:nvPr/>
          </p:nvPicPr>
          <p:blipFill rotWithShape="1">
            <a:blip r:embed="rId26">
              <a:alphaModFix/>
            </a:blip>
            <a:srcRect/>
            <a:stretch/>
          </p:blipFill>
          <p:spPr>
            <a:xfrm>
              <a:off x="1530096" y="399287"/>
              <a:ext cx="1213104" cy="615696"/>
            </a:xfrm>
            <a:prstGeom prst="rect">
              <a:avLst/>
            </a:prstGeom>
            <a:noFill/>
            <a:ln>
              <a:noFill/>
            </a:ln>
          </p:spPr>
        </p:pic>
        <p:pic>
          <p:nvPicPr>
            <p:cNvPr id="1774" name="Google Shape;1774;p134"/>
            <p:cNvPicPr preferRelativeResize="0"/>
            <p:nvPr/>
          </p:nvPicPr>
          <p:blipFill rotWithShape="1">
            <a:blip r:embed="rId27">
              <a:alphaModFix/>
            </a:blip>
            <a:srcRect/>
            <a:stretch/>
          </p:blipFill>
          <p:spPr>
            <a:xfrm>
              <a:off x="0" y="210311"/>
              <a:ext cx="2606040" cy="1109471"/>
            </a:xfrm>
            <a:prstGeom prst="rect">
              <a:avLst/>
            </a:prstGeom>
            <a:noFill/>
            <a:ln>
              <a:noFill/>
            </a:ln>
          </p:spPr>
        </p:pic>
        <p:pic>
          <p:nvPicPr>
            <p:cNvPr id="1775" name="Google Shape;1775;p134"/>
            <p:cNvPicPr preferRelativeResize="0"/>
            <p:nvPr/>
          </p:nvPicPr>
          <p:blipFill rotWithShape="1">
            <a:blip r:embed="rId28">
              <a:alphaModFix/>
            </a:blip>
            <a:srcRect/>
            <a:stretch/>
          </p:blipFill>
          <p:spPr>
            <a:xfrm>
              <a:off x="2490342" y="750442"/>
              <a:ext cx="127762" cy="102616"/>
            </a:xfrm>
            <a:prstGeom prst="rect">
              <a:avLst/>
            </a:prstGeom>
            <a:noFill/>
            <a:ln>
              <a:noFill/>
            </a:ln>
          </p:spPr>
        </p:pic>
        <p:sp>
          <p:nvSpPr>
            <p:cNvPr id="1776" name="Google Shape;1776;p134"/>
            <p:cNvSpPr/>
            <p:nvPr/>
          </p:nvSpPr>
          <p:spPr>
            <a:xfrm>
              <a:off x="1621536" y="454151"/>
              <a:ext cx="902969" cy="365125"/>
            </a:xfrm>
            <a:custGeom>
              <a:avLst/>
              <a:gdLst/>
              <a:ahLst/>
              <a:cxnLst/>
              <a:rect l="l" t="t" r="r" b="b"/>
              <a:pathLst>
                <a:path w="902969" h="365125" extrusionOk="0">
                  <a:moveTo>
                    <a:pt x="902462" y="330454"/>
                  </a:moveTo>
                  <a:lnTo>
                    <a:pt x="303530" y="36576"/>
                  </a:lnTo>
                  <a:lnTo>
                    <a:pt x="229108" y="0"/>
                  </a:lnTo>
                  <a:lnTo>
                    <a:pt x="0" y="22352"/>
                  </a:lnTo>
                  <a:lnTo>
                    <a:pt x="3683" y="60325"/>
                  </a:lnTo>
                  <a:lnTo>
                    <a:pt x="221869" y="38862"/>
                  </a:lnTo>
                  <a:lnTo>
                    <a:pt x="885571" y="364744"/>
                  </a:lnTo>
                  <a:lnTo>
                    <a:pt x="902462" y="330454"/>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77" name="Google Shape;1777;p134"/>
          <p:cNvSpPr txBox="1"/>
          <p:nvPr/>
        </p:nvSpPr>
        <p:spPr>
          <a:xfrm>
            <a:off x="214680" y="326212"/>
            <a:ext cx="2200275" cy="23221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Anterior</a:t>
            </a:r>
            <a:endParaRPr sz="2400">
              <a:solidFill>
                <a:schemeClr val="dk1"/>
              </a:solidFill>
              <a:latin typeface="Arial"/>
              <a:ea typeface="Arial"/>
              <a:cs typeface="Arial"/>
              <a:sym typeface="Arial"/>
            </a:endParaRPr>
          </a:p>
          <a:p>
            <a:pPr marL="12700" marR="0" lvl="0" indent="0" algn="l" rtl="0">
              <a:lnSpc>
                <a:spcPct val="100000"/>
              </a:lnSpc>
              <a:spcBef>
                <a:spcPts val="5"/>
              </a:spcBef>
              <a:spcAft>
                <a:spcPts val="0"/>
              </a:spcAft>
              <a:buNone/>
            </a:pPr>
            <a:r>
              <a:rPr lang="en-US" sz="2400" b="1">
                <a:solidFill>
                  <a:srgbClr val="0000CC"/>
                </a:solidFill>
                <a:latin typeface="Arial"/>
                <a:ea typeface="Arial"/>
                <a:cs typeface="Arial"/>
                <a:sym typeface="Arial"/>
              </a:rPr>
              <a:t>abdominal wall</a:t>
            </a:r>
            <a:endParaRPr sz="2400">
              <a:solidFill>
                <a:schemeClr val="dk1"/>
              </a:solidFill>
              <a:latin typeface="Arial"/>
              <a:ea typeface="Arial"/>
              <a:cs typeface="Arial"/>
              <a:sym typeface="Arial"/>
            </a:endParaRPr>
          </a:p>
          <a:p>
            <a:pPr marL="0" marR="0" lvl="0" indent="0" algn="l" rtl="0">
              <a:lnSpc>
                <a:spcPct val="100000"/>
              </a:lnSpc>
              <a:spcBef>
                <a:spcPts val="35"/>
              </a:spcBef>
              <a:spcAft>
                <a:spcPts val="0"/>
              </a:spcAft>
              <a:buNone/>
            </a:pPr>
            <a:endParaRPr sz="2300">
              <a:solidFill>
                <a:schemeClr val="dk1"/>
              </a:solidFill>
              <a:latin typeface="Arial"/>
              <a:ea typeface="Arial"/>
              <a:cs typeface="Arial"/>
              <a:sym typeface="Arial"/>
            </a:endParaRPr>
          </a:p>
          <a:p>
            <a:pPr marL="1651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Fundus	</a:t>
            </a:r>
            <a:r>
              <a:rPr lang="en-US" sz="2400" b="1" u="sng">
                <a:solidFill>
                  <a:srgbClr val="0000CC"/>
                </a:solidFill>
                <a:latin typeface="Arial"/>
                <a:ea typeface="Arial"/>
                <a:cs typeface="Arial"/>
                <a:sym typeface="Arial"/>
              </a:rPr>
              <a:t>  </a:t>
            </a:r>
            <a:endParaRPr sz="2400">
              <a:solidFill>
                <a:schemeClr val="dk1"/>
              </a:solidFill>
              <a:latin typeface="Arial"/>
              <a:ea typeface="Arial"/>
              <a:cs typeface="Arial"/>
              <a:sym typeface="Arial"/>
            </a:endParaRPr>
          </a:p>
          <a:p>
            <a:pPr marL="0" marR="0" lvl="0" indent="0" algn="l" rtl="0">
              <a:lnSpc>
                <a:spcPct val="100000"/>
              </a:lnSpc>
              <a:spcBef>
                <a:spcPts val="25"/>
              </a:spcBef>
              <a:spcAft>
                <a:spcPts val="0"/>
              </a:spcAft>
              <a:buNone/>
            </a:pPr>
            <a:endParaRPr sz="3350">
              <a:solidFill>
                <a:schemeClr val="dk1"/>
              </a:solidFill>
              <a:latin typeface="Arial"/>
              <a:ea typeface="Arial"/>
              <a:cs typeface="Arial"/>
              <a:sym typeface="Arial"/>
            </a:endParaRPr>
          </a:p>
          <a:p>
            <a:pPr marL="22479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Body</a:t>
            </a:r>
            <a:endParaRPr sz="2400">
              <a:solidFill>
                <a:schemeClr val="dk1"/>
              </a:solidFill>
              <a:latin typeface="Arial"/>
              <a:ea typeface="Arial"/>
              <a:cs typeface="Arial"/>
              <a:sym typeface="Arial"/>
            </a:endParaRPr>
          </a:p>
        </p:txBody>
      </p:sp>
      <p:sp>
        <p:nvSpPr>
          <p:cNvPr id="1778" name="Google Shape;1778;p134"/>
          <p:cNvSpPr txBox="1">
            <a:spLocks noGrp="1"/>
          </p:cNvSpPr>
          <p:nvPr>
            <p:ph type="title"/>
          </p:nvPr>
        </p:nvSpPr>
        <p:spPr>
          <a:xfrm>
            <a:off x="9240011" y="196595"/>
            <a:ext cx="2606040" cy="902335"/>
          </a:xfrm>
          <a:prstGeom prst="rect">
            <a:avLst/>
          </a:prstGeom>
          <a:noFill/>
          <a:ln w="39600" cap="flat" cmpd="sng">
            <a:solidFill>
              <a:srgbClr val="0000CC"/>
            </a:solidFill>
            <a:prstDash val="solid"/>
            <a:round/>
            <a:headEnd type="none" w="sm" len="sm"/>
            <a:tailEnd type="none" w="sm" len="sm"/>
          </a:ln>
        </p:spPr>
        <p:txBody>
          <a:bodyPr spcFirstLastPara="1" wrap="square" lIns="0" tIns="50800" rIns="0" bIns="0" anchor="t" anchorCtr="0">
            <a:spAutoFit/>
          </a:bodyPr>
          <a:lstStyle/>
          <a:p>
            <a:pPr marL="561975" marR="701040" lvl="0" indent="-119380" algn="l" rtl="0">
              <a:lnSpc>
                <a:spcPct val="117499"/>
              </a:lnSpc>
              <a:spcBef>
                <a:spcPts val="0"/>
              </a:spcBef>
              <a:spcAft>
                <a:spcPts val="0"/>
              </a:spcAft>
              <a:buNone/>
            </a:pPr>
            <a:r>
              <a:rPr lang="en-US" sz="2800">
                <a:solidFill>
                  <a:srgbClr val="FF0000"/>
                </a:solidFill>
              </a:rPr>
              <a:t>Peritoneal  covering</a:t>
            </a:r>
            <a:endParaRPr sz="28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Shape 1782"/>
        <p:cNvGrpSpPr/>
        <p:nvPr/>
      </p:nvGrpSpPr>
      <p:grpSpPr>
        <a:xfrm>
          <a:off x="0" y="0"/>
          <a:ext cx="0" cy="0"/>
          <a:chOff x="0" y="0"/>
          <a:chExt cx="0" cy="0"/>
        </a:xfrm>
      </p:grpSpPr>
      <p:grpSp>
        <p:nvGrpSpPr>
          <p:cNvPr id="1783" name="Google Shape;1783;p135"/>
          <p:cNvGrpSpPr/>
          <p:nvPr/>
        </p:nvGrpSpPr>
        <p:grpSpPr>
          <a:xfrm>
            <a:off x="3447288" y="210311"/>
            <a:ext cx="6900671" cy="5894832"/>
            <a:chOff x="3447288" y="210311"/>
            <a:chExt cx="6900671" cy="5894832"/>
          </a:xfrm>
        </p:grpSpPr>
        <p:pic>
          <p:nvPicPr>
            <p:cNvPr id="1784" name="Google Shape;1784;p135"/>
            <p:cNvPicPr preferRelativeResize="0"/>
            <p:nvPr/>
          </p:nvPicPr>
          <p:blipFill rotWithShape="1">
            <a:blip r:embed="rId3">
              <a:alphaModFix/>
            </a:blip>
            <a:srcRect/>
            <a:stretch/>
          </p:blipFill>
          <p:spPr>
            <a:xfrm>
              <a:off x="3447288" y="210311"/>
              <a:ext cx="6900671" cy="5894832"/>
            </a:xfrm>
            <a:prstGeom prst="rect">
              <a:avLst/>
            </a:prstGeom>
            <a:noFill/>
            <a:ln>
              <a:noFill/>
            </a:ln>
          </p:spPr>
        </p:pic>
        <p:pic>
          <p:nvPicPr>
            <p:cNvPr id="1785" name="Google Shape;1785;p135"/>
            <p:cNvPicPr preferRelativeResize="0"/>
            <p:nvPr/>
          </p:nvPicPr>
          <p:blipFill rotWithShape="1">
            <a:blip r:embed="rId4">
              <a:alphaModFix/>
            </a:blip>
            <a:srcRect/>
            <a:stretch/>
          </p:blipFill>
          <p:spPr>
            <a:xfrm>
              <a:off x="5439155" y="2530347"/>
              <a:ext cx="190500" cy="161036"/>
            </a:xfrm>
            <a:prstGeom prst="rect">
              <a:avLst/>
            </a:prstGeom>
            <a:noFill/>
            <a:ln>
              <a:noFill/>
            </a:ln>
          </p:spPr>
        </p:pic>
        <p:sp>
          <p:nvSpPr>
            <p:cNvPr id="1786" name="Google Shape;1786;p135"/>
            <p:cNvSpPr/>
            <p:nvPr/>
          </p:nvSpPr>
          <p:spPr>
            <a:xfrm>
              <a:off x="3459480" y="1825751"/>
              <a:ext cx="2019300" cy="812165"/>
            </a:xfrm>
            <a:custGeom>
              <a:avLst/>
              <a:gdLst/>
              <a:ahLst/>
              <a:cxnLst/>
              <a:rect l="l" t="t" r="r" b="b"/>
              <a:pathLst>
                <a:path w="2019300" h="812164" extrusionOk="0">
                  <a:moveTo>
                    <a:pt x="2018919" y="758317"/>
                  </a:moveTo>
                  <a:lnTo>
                    <a:pt x="504063" y="203962"/>
                  </a:lnTo>
                  <a:lnTo>
                    <a:pt x="22352" y="0"/>
                  </a:lnTo>
                  <a:lnTo>
                    <a:pt x="0" y="52578"/>
                  </a:lnTo>
                  <a:lnTo>
                    <a:pt x="483743" y="257302"/>
                  </a:lnTo>
                  <a:lnTo>
                    <a:pt x="1999234" y="812038"/>
                  </a:lnTo>
                  <a:lnTo>
                    <a:pt x="2018919" y="758317"/>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87" name="Google Shape;1787;p135"/>
          <p:cNvSpPr txBox="1"/>
          <p:nvPr/>
        </p:nvSpPr>
        <p:spPr>
          <a:xfrm>
            <a:off x="254914" y="565226"/>
            <a:ext cx="3169285" cy="757555"/>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400" b="1">
                <a:solidFill>
                  <a:srgbClr val="0000CC"/>
                </a:solidFill>
                <a:latin typeface="Arial"/>
                <a:ea typeface="Arial"/>
                <a:cs typeface="Arial"/>
                <a:sym typeface="Arial"/>
              </a:rPr>
              <a:t>Fundus </a:t>
            </a:r>
            <a:r>
              <a:rPr lang="en-US" sz="2400">
                <a:solidFill>
                  <a:schemeClr val="dk1"/>
                </a:solidFill>
                <a:latin typeface="Helvetica Neue"/>
                <a:ea typeface="Helvetica Neue"/>
                <a:cs typeface="Helvetica Neue"/>
                <a:sym typeface="Helvetica Neue"/>
              </a:rPr>
              <a:t>related to coils</a:t>
            </a:r>
            <a:endParaRPr sz="2400">
              <a:solidFill>
                <a:schemeClr val="dk1"/>
              </a:solidFill>
              <a:latin typeface="Helvetica Neue"/>
              <a:ea typeface="Helvetica Neue"/>
              <a:cs typeface="Helvetica Neue"/>
              <a:sym typeface="Helvetica Neue"/>
            </a:endParaRPr>
          </a:p>
          <a:p>
            <a:pPr marL="0" marR="0" lvl="0" indent="0" algn="ctr" rtl="0">
              <a:lnSpc>
                <a:spcPct val="100000"/>
              </a:lnSpc>
              <a:spcBef>
                <a:spcPts val="5"/>
              </a:spcBef>
              <a:spcAft>
                <a:spcPts val="0"/>
              </a:spcAft>
              <a:buNone/>
            </a:pPr>
            <a:r>
              <a:rPr lang="en-US" sz="2400">
                <a:solidFill>
                  <a:schemeClr val="dk1"/>
                </a:solidFill>
                <a:latin typeface="Helvetica Neue"/>
                <a:ea typeface="Helvetica Neue"/>
                <a:cs typeface="Helvetica Neue"/>
                <a:sym typeface="Helvetica Neue"/>
              </a:rPr>
              <a:t>of small intestine</a:t>
            </a:r>
            <a:endParaRPr sz="2400">
              <a:solidFill>
                <a:schemeClr val="dk1"/>
              </a:solidFill>
              <a:latin typeface="Helvetica Neue"/>
              <a:ea typeface="Helvetica Neue"/>
              <a:cs typeface="Helvetica Neue"/>
              <a:sym typeface="Helvetica Neue"/>
            </a:endParaRPr>
          </a:p>
        </p:txBody>
      </p:sp>
      <p:grpSp>
        <p:nvGrpSpPr>
          <p:cNvPr id="1788" name="Google Shape;1788;p135"/>
          <p:cNvGrpSpPr/>
          <p:nvPr/>
        </p:nvGrpSpPr>
        <p:grpSpPr>
          <a:xfrm>
            <a:off x="4791455" y="36576"/>
            <a:ext cx="2103120" cy="1978025"/>
            <a:chOff x="4791455" y="36576"/>
            <a:chExt cx="2103120" cy="1978025"/>
          </a:xfrm>
        </p:grpSpPr>
        <p:sp>
          <p:nvSpPr>
            <p:cNvPr id="1789" name="Google Shape;1789;p135"/>
            <p:cNvSpPr/>
            <p:nvPr/>
          </p:nvSpPr>
          <p:spPr>
            <a:xfrm>
              <a:off x="4791455" y="36576"/>
              <a:ext cx="2103120" cy="511809"/>
            </a:xfrm>
            <a:custGeom>
              <a:avLst/>
              <a:gdLst/>
              <a:ahLst/>
              <a:cxnLst/>
              <a:rect l="l" t="t" r="r" b="b"/>
              <a:pathLst>
                <a:path w="2103120" h="511809" extrusionOk="0">
                  <a:moveTo>
                    <a:pt x="2102738" y="0"/>
                  </a:moveTo>
                  <a:lnTo>
                    <a:pt x="0" y="0"/>
                  </a:lnTo>
                  <a:lnTo>
                    <a:pt x="0" y="511683"/>
                  </a:lnTo>
                  <a:lnTo>
                    <a:pt x="2102738" y="511683"/>
                  </a:lnTo>
                  <a:lnTo>
                    <a:pt x="210273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90" name="Google Shape;1790;p135"/>
            <p:cNvPicPr preferRelativeResize="0"/>
            <p:nvPr/>
          </p:nvPicPr>
          <p:blipFill rotWithShape="1">
            <a:blip r:embed="rId5">
              <a:alphaModFix/>
            </a:blip>
            <a:srcRect/>
            <a:stretch/>
          </p:blipFill>
          <p:spPr>
            <a:xfrm>
              <a:off x="5880608" y="1827530"/>
              <a:ext cx="166624" cy="187071"/>
            </a:xfrm>
            <a:prstGeom prst="rect">
              <a:avLst/>
            </a:prstGeom>
            <a:noFill/>
            <a:ln>
              <a:noFill/>
            </a:ln>
          </p:spPr>
        </p:pic>
        <p:sp>
          <p:nvSpPr>
            <p:cNvPr id="1791" name="Google Shape;1791;p135"/>
            <p:cNvSpPr/>
            <p:nvPr/>
          </p:nvSpPr>
          <p:spPr>
            <a:xfrm>
              <a:off x="5757672" y="490727"/>
              <a:ext cx="234315" cy="1363980"/>
            </a:xfrm>
            <a:custGeom>
              <a:avLst/>
              <a:gdLst/>
              <a:ahLst/>
              <a:cxnLst/>
              <a:rect l="l" t="t" r="r" b="b"/>
              <a:pathLst>
                <a:path w="234314" h="1363980" extrusionOk="0">
                  <a:moveTo>
                    <a:pt x="234061" y="1350391"/>
                  </a:moveTo>
                  <a:lnTo>
                    <a:pt x="58801" y="631190"/>
                  </a:lnTo>
                  <a:lnTo>
                    <a:pt x="57785" y="626745"/>
                  </a:lnTo>
                  <a:lnTo>
                    <a:pt x="58166" y="622173"/>
                  </a:lnTo>
                  <a:lnTo>
                    <a:pt x="106299" y="4445"/>
                  </a:lnTo>
                  <a:lnTo>
                    <a:pt x="49403" y="0"/>
                  </a:lnTo>
                  <a:lnTo>
                    <a:pt x="0" y="631317"/>
                  </a:lnTo>
                  <a:lnTo>
                    <a:pt x="178562" y="1363980"/>
                  </a:lnTo>
                  <a:lnTo>
                    <a:pt x="234061" y="1350391"/>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92" name="Google Shape;1792;p135"/>
          <p:cNvSpPr txBox="1"/>
          <p:nvPr/>
        </p:nvSpPr>
        <p:spPr>
          <a:xfrm>
            <a:off x="4939410" y="52578"/>
            <a:ext cx="179260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Uterine tube</a:t>
            </a:r>
            <a:endParaRPr sz="2400">
              <a:solidFill>
                <a:schemeClr val="dk1"/>
              </a:solidFill>
              <a:latin typeface="Arial"/>
              <a:ea typeface="Arial"/>
              <a:cs typeface="Arial"/>
              <a:sym typeface="Arial"/>
            </a:endParaRPr>
          </a:p>
        </p:txBody>
      </p:sp>
      <p:sp>
        <p:nvSpPr>
          <p:cNvPr id="1793" name="Google Shape;1793;p135"/>
          <p:cNvSpPr/>
          <p:nvPr/>
        </p:nvSpPr>
        <p:spPr>
          <a:xfrm>
            <a:off x="3206496" y="786383"/>
            <a:ext cx="7223759" cy="4077970"/>
          </a:xfrm>
          <a:custGeom>
            <a:avLst/>
            <a:gdLst/>
            <a:ahLst/>
            <a:cxnLst/>
            <a:rect l="l" t="t" r="r" b="b"/>
            <a:pathLst>
              <a:path w="7223759" h="4077970" extrusionOk="0">
                <a:moveTo>
                  <a:pt x="3148076" y="2802001"/>
                </a:moveTo>
                <a:lnTo>
                  <a:pt x="2956687" y="2791968"/>
                </a:lnTo>
                <a:lnTo>
                  <a:pt x="2979420" y="2844292"/>
                </a:lnTo>
                <a:lnTo>
                  <a:pt x="451485" y="3945890"/>
                </a:lnTo>
                <a:lnTo>
                  <a:pt x="0" y="4021328"/>
                </a:lnTo>
                <a:lnTo>
                  <a:pt x="9398" y="4077716"/>
                </a:lnTo>
                <a:lnTo>
                  <a:pt x="467614" y="4001262"/>
                </a:lnTo>
                <a:lnTo>
                  <a:pt x="3002280" y="2896743"/>
                </a:lnTo>
                <a:lnTo>
                  <a:pt x="3025140" y="2949067"/>
                </a:lnTo>
                <a:lnTo>
                  <a:pt x="3148076" y="2802001"/>
                </a:lnTo>
                <a:close/>
              </a:path>
              <a:path w="7223759" h="4077970" extrusionOk="0">
                <a:moveTo>
                  <a:pt x="6334379" y="1088136"/>
                </a:moveTo>
                <a:lnTo>
                  <a:pt x="5744337" y="1055497"/>
                </a:lnTo>
                <a:lnTo>
                  <a:pt x="4680458" y="2003425"/>
                </a:lnTo>
                <a:lnTo>
                  <a:pt x="4642358" y="1960626"/>
                </a:lnTo>
                <a:lnTo>
                  <a:pt x="4571365" y="2138807"/>
                </a:lnTo>
                <a:lnTo>
                  <a:pt x="4756404" y="2088769"/>
                </a:lnTo>
                <a:lnTo>
                  <a:pt x="4718431" y="2046097"/>
                </a:lnTo>
                <a:lnTo>
                  <a:pt x="5764657" y="1113917"/>
                </a:lnTo>
                <a:lnTo>
                  <a:pt x="6331204" y="1145286"/>
                </a:lnTo>
                <a:lnTo>
                  <a:pt x="6334379" y="1088136"/>
                </a:lnTo>
                <a:close/>
              </a:path>
              <a:path w="7223759" h="4077970" extrusionOk="0">
                <a:moveTo>
                  <a:pt x="6609969" y="165227"/>
                </a:moveTo>
                <a:lnTo>
                  <a:pt x="6007354" y="0"/>
                </a:lnTo>
                <a:lnTo>
                  <a:pt x="4268089" y="864616"/>
                </a:lnTo>
                <a:lnTo>
                  <a:pt x="4242689" y="813435"/>
                </a:lnTo>
                <a:lnTo>
                  <a:pt x="4127373" y="966724"/>
                </a:lnTo>
                <a:lnTo>
                  <a:pt x="4319016" y="967105"/>
                </a:lnTo>
                <a:lnTo>
                  <a:pt x="4293616" y="915924"/>
                </a:lnTo>
                <a:lnTo>
                  <a:pt x="6013323" y="60833"/>
                </a:lnTo>
                <a:lnTo>
                  <a:pt x="6594856" y="220345"/>
                </a:lnTo>
                <a:lnTo>
                  <a:pt x="6609969" y="165227"/>
                </a:lnTo>
                <a:close/>
              </a:path>
              <a:path w="7223759" h="4077970" extrusionOk="0">
                <a:moveTo>
                  <a:pt x="7223379" y="2337435"/>
                </a:moveTo>
                <a:lnTo>
                  <a:pt x="6837934" y="2217547"/>
                </a:lnTo>
                <a:lnTo>
                  <a:pt x="5396865" y="2378456"/>
                </a:lnTo>
                <a:lnTo>
                  <a:pt x="5390515" y="2321560"/>
                </a:lnTo>
                <a:lnTo>
                  <a:pt x="5229606" y="2425827"/>
                </a:lnTo>
                <a:lnTo>
                  <a:pt x="5409565" y="2491994"/>
                </a:lnTo>
                <a:lnTo>
                  <a:pt x="5403215" y="2435225"/>
                </a:lnTo>
                <a:lnTo>
                  <a:pt x="6832473" y="2275713"/>
                </a:lnTo>
                <a:lnTo>
                  <a:pt x="7206488" y="2392045"/>
                </a:lnTo>
                <a:lnTo>
                  <a:pt x="7223379" y="2337435"/>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4" name="Google Shape;1794;p135"/>
          <p:cNvSpPr txBox="1"/>
          <p:nvPr/>
        </p:nvSpPr>
        <p:spPr>
          <a:xfrm>
            <a:off x="10575163" y="2932633"/>
            <a:ext cx="114109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Rectum</a:t>
            </a:r>
            <a:endParaRPr sz="2400">
              <a:solidFill>
                <a:schemeClr val="dk1"/>
              </a:solidFill>
              <a:latin typeface="Arial"/>
              <a:ea typeface="Arial"/>
              <a:cs typeface="Arial"/>
              <a:sym typeface="Arial"/>
            </a:endParaRPr>
          </a:p>
        </p:txBody>
      </p:sp>
      <p:sp>
        <p:nvSpPr>
          <p:cNvPr id="1795" name="Google Shape;1795;p135"/>
          <p:cNvSpPr txBox="1"/>
          <p:nvPr/>
        </p:nvSpPr>
        <p:spPr>
          <a:xfrm>
            <a:off x="9660381" y="466217"/>
            <a:ext cx="2330450" cy="2143760"/>
          </a:xfrm>
          <a:prstGeom prst="rect">
            <a:avLst/>
          </a:prstGeom>
          <a:noFill/>
          <a:ln>
            <a:noFill/>
          </a:ln>
        </p:spPr>
        <p:txBody>
          <a:bodyPr spcFirstLastPara="1" wrap="square" lIns="0" tIns="12700" rIns="0" bIns="0" anchor="t" anchorCtr="0">
            <a:spAutoFit/>
          </a:bodyPr>
          <a:lstStyle/>
          <a:p>
            <a:pPr marL="198120" marR="5080" lvl="0" indent="30479" algn="l" rtl="0">
              <a:lnSpc>
                <a:spcPct val="155900"/>
              </a:lnSpc>
              <a:spcBef>
                <a:spcPts val="0"/>
              </a:spcBef>
              <a:spcAft>
                <a:spcPts val="0"/>
              </a:spcAft>
              <a:buNone/>
            </a:pPr>
            <a:r>
              <a:rPr lang="en-US" sz="2400" b="1">
                <a:solidFill>
                  <a:srgbClr val="FF0000"/>
                </a:solidFill>
                <a:latin typeface="Arial"/>
                <a:ea typeface="Arial"/>
                <a:cs typeface="Arial"/>
                <a:sym typeface="Arial"/>
              </a:rPr>
              <a:t>Sigmoid colon  </a:t>
            </a:r>
            <a:r>
              <a:rPr lang="en-US" sz="2400" b="1">
                <a:solidFill>
                  <a:srgbClr val="0000CC"/>
                </a:solidFill>
                <a:latin typeface="Arial"/>
                <a:ea typeface="Arial"/>
                <a:cs typeface="Arial"/>
                <a:sym typeface="Arial"/>
              </a:rPr>
              <a:t>Rectovaginal</a:t>
            </a:r>
            <a:endParaRPr sz="2400">
              <a:solidFill>
                <a:schemeClr val="dk1"/>
              </a:solidFill>
              <a:latin typeface="Arial"/>
              <a:ea typeface="Arial"/>
              <a:cs typeface="Arial"/>
              <a:sym typeface="Arial"/>
            </a:endParaRPr>
          </a:p>
          <a:p>
            <a:pPr marL="344805" marR="0" lvl="0" indent="-332740" algn="l" rtl="0">
              <a:lnSpc>
                <a:spcPct val="100000"/>
              </a:lnSpc>
              <a:spcBef>
                <a:spcPts val="0"/>
              </a:spcBef>
              <a:spcAft>
                <a:spcPts val="0"/>
              </a:spcAft>
              <a:buNone/>
            </a:pPr>
            <a:r>
              <a:rPr lang="en-US" sz="2400" b="1">
                <a:solidFill>
                  <a:srgbClr val="0000CC"/>
                </a:solidFill>
                <a:latin typeface="Arial"/>
                <a:ea typeface="Arial"/>
                <a:cs typeface="Arial"/>
                <a:sym typeface="Arial"/>
              </a:rPr>
              <a:t>pouch </a:t>
            </a:r>
            <a:r>
              <a:rPr lang="en-US" sz="2000" b="1">
                <a:solidFill>
                  <a:srgbClr val="0000CC"/>
                </a:solidFill>
                <a:latin typeface="Arial"/>
                <a:ea typeface="Arial"/>
                <a:cs typeface="Arial"/>
                <a:sym typeface="Arial"/>
              </a:rPr>
              <a:t>containing</a:t>
            </a:r>
            <a:endParaRPr sz="2000">
              <a:solidFill>
                <a:schemeClr val="dk1"/>
              </a:solidFill>
              <a:latin typeface="Arial"/>
              <a:ea typeface="Arial"/>
              <a:cs typeface="Arial"/>
              <a:sym typeface="Arial"/>
            </a:endParaRPr>
          </a:p>
          <a:p>
            <a:pPr marL="625475" marR="376555" lvl="0" indent="-281305" algn="l" rtl="0">
              <a:lnSpc>
                <a:spcPct val="100000"/>
              </a:lnSpc>
              <a:spcBef>
                <a:spcPts val="20"/>
              </a:spcBef>
              <a:spcAft>
                <a:spcPts val="0"/>
              </a:spcAft>
              <a:buNone/>
            </a:pPr>
            <a:r>
              <a:rPr lang="en-US" sz="2000" b="1">
                <a:solidFill>
                  <a:srgbClr val="0000CC"/>
                </a:solidFill>
                <a:latin typeface="Arial"/>
                <a:ea typeface="Arial"/>
                <a:cs typeface="Arial"/>
                <a:sym typeface="Arial"/>
              </a:rPr>
              <a:t>coils of small  intestine</a:t>
            </a:r>
            <a:endParaRPr sz="2000">
              <a:solidFill>
                <a:schemeClr val="dk1"/>
              </a:solidFill>
              <a:latin typeface="Arial"/>
              <a:ea typeface="Arial"/>
              <a:cs typeface="Arial"/>
              <a:sym typeface="Arial"/>
            </a:endParaRPr>
          </a:p>
        </p:txBody>
      </p:sp>
      <p:grpSp>
        <p:nvGrpSpPr>
          <p:cNvPr id="1796" name="Google Shape;1796;p135"/>
          <p:cNvGrpSpPr/>
          <p:nvPr/>
        </p:nvGrpSpPr>
        <p:grpSpPr>
          <a:xfrm>
            <a:off x="216408" y="3304032"/>
            <a:ext cx="9146540" cy="3425825"/>
            <a:chOff x="216408" y="3304032"/>
            <a:chExt cx="9146540" cy="3425825"/>
          </a:xfrm>
        </p:grpSpPr>
        <p:sp>
          <p:nvSpPr>
            <p:cNvPr id="1797" name="Google Shape;1797;p135"/>
            <p:cNvSpPr/>
            <p:nvPr/>
          </p:nvSpPr>
          <p:spPr>
            <a:xfrm>
              <a:off x="3502152" y="3357752"/>
              <a:ext cx="2665095" cy="906780"/>
            </a:xfrm>
            <a:custGeom>
              <a:avLst/>
              <a:gdLst/>
              <a:ahLst/>
              <a:cxnLst/>
              <a:rect l="l" t="t" r="r" b="b"/>
              <a:pathLst>
                <a:path w="2665095" h="906779" extrusionOk="0">
                  <a:moveTo>
                    <a:pt x="2664841" y="53594"/>
                  </a:moveTo>
                  <a:lnTo>
                    <a:pt x="2645156" y="0"/>
                  </a:lnTo>
                  <a:lnTo>
                    <a:pt x="533400" y="774192"/>
                  </a:lnTo>
                  <a:lnTo>
                    <a:pt x="0" y="849630"/>
                  </a:lnTo>
                  <a:lnTo>
                    <a:pt x="8001" y="906272"/>
                  </a:lnTo>
                  <a:lnTo>
                    <a:pt x="547751" y="829945"/>
                  </a:lnTo>
                  <a:lnTo>
                    <a:pt x="697103" y="775081"/>
                  </a:lnTo>
                  <a:lnTo>
                    <a:pt x="700913" y="773684"/>
                  </a:lnTo>
                  <a:lnTo>
                    <a:pt x="2664841" y="53594"/>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98" name="Google Shape;1798;p135"/>
            <p:cNvPicPr preferRelativeResize="0"/>
            <p:nvPr/>
          </p:nvPicPr>
          <p:blipFill rotWithShape="1">
            <a:blip r:embed="rId6">
              <a:alphaModFix/>
            </a:blip>
            <a:srcRect/>
            <a:stretch/>
          </p:blipFill>
          <p:spPr>
            <a:xfrm>
              <a:off x="6127623" y="3304032"/>
              <a:ext cx="190500" cy="161035"/>
            </a:xfrm>
            <a:prstGeom prst="rect">
              <a:avLst/>
            </a:prstGeom>
            <a:noFill/>
            <a:ln>
              <a:noFill/>
            </a:ln>
          </p:spPr>
        </p:pic>
        <p:sp>
          <p:nvSpPr>
            <p:cNvPr id="1799" name="Google Shape;1799;p135"/>
            <p:cNvSpPr/>
            <p:nvPr/>
          </p:nvSpPr>
          <p:spPr>
            <a:xfrm>
              <a:off x="216408" y="5757672"/>
              <a:ext cx="9146540" cy="972185"/>
            </a:xfrm>
            <a:custGeom>
              <a:avLst/>
              <a:gdLst/>
              <a:ahLst/>
              <a:cxnLst/>
              <a:rect l="l" t="t" r="r" b="b"/>
              <a:pathLst>
                <a:path w="9146540" h="972184" extrusionOk="0">
                  <a:moveTo>
                    <a:pt x="9146540" y="0"/>
                  </a:moveTo>
                  <a:lnTo>
                    <a:pt x="0" y="0"/>
                  </a:lnTo>
                  <a:lnTo>
                    <a:pt x="0" y="972184"/>
                  </a:lnTo>
                  <a:lnTo>
                    <a:pt x="9146540" y="972184"/>
                  </a:lnTo>
                  <a:lnTo>
                    <a:pt x="914654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00" name="Google Shape;1800;p135"/>
          <p:cNvSpPr txBox="1"/>
          <p:nvPr/>
        </p:nvSpPr>
        <p:spPr>
          <a:xfrm>
            <a:off x="447548" y="4004309"/>
            <a:ext cx="2875915" cy="1351915"/>
          </a:xfrm>
          <a:prstGeom prst="rect">
            <a:avLst/>
          </a:prstGeom>
          <a:noFill/>
          <a:ln>
            <a:noFill/>
          </a:ln>
        </p:spPr>
        <p:txBody>
          <a:bodyPr spcFirstLastPara="1" wrap="square" lIns="0" tIns="12700" rIns="0" bIns="0" anchor="t" anchorCtr="0">
            <a:spAutoFit/>
          </a:bodyPr>
          <a:lstStyle/>
          <a:p>
            <a:pPr marL="58419"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Uterovesical pouch</a:t>
            </a:r>
            <a:endParaRPr sz="2400">
              <a:solidFill>
                <a:schemeClr val="dk1"/>
              </a:solidFill>
              <a:latin typeface="Arial"/>
              <a:ea typeface="Arial"/>
              <a:cs typeface="Arial"/>
              <a:sym typeface="Arial"/>
            </a:endParaRPr>
          </a:p>
          <a:p>
            <a:pPr marL="283845" marR="73025" lvl="0" indent="-271780" algn="l" rtl="0">
              <a:lnSpc>
                <a:spcPct val="100000"/>
              </a:lnSpc>
              <a:spcBef>
                <a:spcPts val="1800"/>
              </a:spcBef>
              <a:spcAft>
                <a:spcPts val="0"/>
              </a:spcAft>
              <a:buNone/>
            </a:pPr>
            <a:r>
              <a:rPr lang="en-US" sz="2400" b="1">
                <a:solidFill>
                  <a:srgbClr val="0000CC"/>
                </a:solidFill>
                <a:latin typeface="Arial"/>
                <a:ea typeface="Arial"/>
                <a:cs typeface="Arial"/>
                <a:sym typeface="Arial"/>
              </a:rPr>
              <a:t>Superior surface of  Urinary bladder</a:t>
            </a:r>
            <a:endParaRPr sz="2400">
              <a:solidFill>
                <a:schemeClr val="dk1"/>
              </a:solidFill>
              <a:latin typeface="Arial"/>
              <a:ea typeface="Arial"/>
              <a:cs typeface="Arial"/>
              <a:sym typeface="Arial"/>
            </a:endParaRPr>
          </a:p>
        </p:txBody>
      </p:sp>
      <p:sp>
        <p:nvSpPr>
          <p:cNvPr id="1801" name="Google Shape;1801;p135"/>
          <p:cNvSpPr txBox="1"/>
          <p:nvPr/>
        </p:nvSpPr>
        <p:spPr>
          <a:xfrm>
            <a:off x="217931" y="5759196"/>
            <a:ext cx="9147175" cy="929640"/>
          </a:xfrm>
          <a:prstGeom prst="rect">
            <a:avLst/>
          </a:prstGeom>
          <a:noFill/>
          <a:ln w="27425" cap="flat" cmpd="sng">
            <a:solidFill>
              <a:srgbClr val="FF0000"/>
            </a:solidFill>
            <a:prstDash val="solid"/>
            <a:round/>
            <a:headEnd type="none" w="sm" len="sm"/>
            <a:tailEnd type="none" w="sm" len="sm"/>
          </a:ln>
        </p:spPr>
        <p:txBody>
          <a:bodyPr spcFirstLastPara="1" wrap="square" lIns="0" tIns="77450" rIns="0" bIns="0" anchor="t" anchorCtr="0">
            <a:spAutoFit/>
          </a:bodyPr>
          <a:lstStyle/>
          <a:p>
            <a:pPr marL="643890" marR="0" lvl="0" indent="-287020" algn="l" rtl="0">
              <a:lnSpc>
                <a:spcPct val="100000"/>
              </a:lnSpc>
              <a:spcBef>
                <a:spcPts val="0"/>
              </a:spcBef>
              <a:spcAft>
                <a:spcPts val="0"/>
              </a:spcAft>
              <a:buClr>
                <a:srgbClr val="FF0000"/>
              </a:buClr>
              <a:buSzPts val="2400"/>
              <a:buFont typeface="Helvetica Neue"/>
              <a:buChar char="-"/>
            </a:pPr>
            <a:r>
              <a:rPr lang="en-US" sz="2400" b="1">
                <a:solidFill>
                  <a:srgbClr val="FF0000"/>
                </a:solidFill>
                <a:latin typeface="Arial"/>
                <a:ea typeface="Arial"/>
                <a:cs typeface="Arial"/>
                <a:sym typeface="Arial"/>
              </a:rPr>
              <a:t>Lateral borders </a:t>
            </a:r>
            <a:r>
              <a:rPr lang="en-US" sz="2400">
                <a:solidFill>
                  <a:schemeClr val="dk1"/>
                </a:solidFill>
                <a:latin typeface="Helvetica Neue"/>
                <a:ea typeface="Helvetica Neue"/>
                <a:cs typeface="Helvetica Neue"/>
                <a:sym typeface="Helvetica Neue"/>
              </a:rPr>
              <a:t>give attachment to </a:t>
            </a:r>
            <a:r>
              <a:rPr lang="en-US" sz="2400" b="1">
                <a:solidFill>
                  <a:srgbClr val="0000CC"/>
                </a:solidFill>
                <a:latin typeface="Arial"/>
                <a:ea typeface="Arial"/>
                <a:cs typeface="Arial"/>
                <a:sym typeface="Arial"/>
              </a:rPr>
              <a:t>broad ligament </a:t>
            </a:r>
            <a:r>
              <a:rPr lang="en-US" sz="2400">
                <a:solidFill>
                  <a:schemeClr val="dk1"/>
                </a:solidFill>
                <a:latin typeface="Helvetica Neue"/>
                <a:ea typeface="Helvetica Neue"/>
                <a:cs typeface="Helvetica Neue"/>
                <a:sym typeface="Helvetica Neue"/>
              </a:rPr>
              <a:t>of uterus</a:t>
            </a:r>
            <a:endParaRPr sz="2400">
              <a:solidFill>
                <a:schemeClr val="dk1"/>
              </a:solidFill>
              <a:latin typeface="Helvetica Neue"/>
              <a:ea typeface="Helvetica Neue"/>
              <a:cs typeface="Helvetica Neue"/>
              <a:sym typeface="Helvetica Neue"/>
            </a:endParaRPr>
          </a:p>
          <a:p>
            <a:pPr marL="643890" marR="0" lvl="0" indent="-287020" algn="l" rtl="0">
              <a:lnSpc>
                <a:spcPct val="100000"/>
              </a:lnSpc>
              <a:spcBef>
                <a:spcPts val="695"/>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It is related to </a:t>
            </a:r>
            <a:r>
              <a:rPr lang="en-US" sz="2400" b="1">
                <a:solidFill>
                  <a:schemeClr val="dk1"/>
                </a:solidFill>
                <a:latin typeface="Arial"/>
                <a:ea typeface="Arial"/>
                <a:cs typeface="Arial"/>
                <a:sym typeface="Arial"/>
              </a:rPr>
              <a:t>uterine artery and ureter</a:t>
            </a:r>
            <a:endParaRPr sz="2400">
              <a:solidFill>
                <a:schemeClr val="dk1"/>
              </a:solidFill>
              <a:latin typeface="Arial"/>
              <a:ea typeface="Arial"/>
              <a:cs typeface="Arial"/>
              <a:sym typeface="Arial"/>
            </a:endParaRPr>
          </a:p>
        </p:txBody>
      </p:sp>
      <p:grpSp>
        <p:nvGrpSpPr>
          <p:cNvPr id="1802" name="Google Shape;1802;p135"/>
          <p:cNvGrpSpPr/>
          <p:nvPr/>
        </p:nvGrpSpPr>
        <p:grpSpPr>
          <a:xfrm>
            <a:off x="7178040" y="3218688"/>
            <a:ext cx="1868424" cy="963675"/>
            <a:chOff x="7178040" y="3218688"/>
            <a:chExt cx="1868424" cy="963675"/>
          </a:xfrm>
        </p:grpSpPr>
        <p:sp>
          <p:nvSpPr>
            <p:cNvPr id="1803" name="Google Shape;1803;p135"/>
            <p:cNvSpPr/>
            <p:nvPr/>
          </p:nvSpPr>
          <p:spPr>
            <a:xfrm>
              <a:off x="7317359" y="3271773"/>
              <a:ext cx="1729105" cy="910590"/>
            </a:xfrm>
            <a:custGeom>
              <a:avLst/>
              <a:gdLst/>
              <a:ahLst/>
              <a:cxnLst/>
              <a:rect l="l" t="t" r="r" b="b"/>
              <a:pathLst>
                <a:path w="1729104" h="910589" extrusionOk="0">
                  <a:moveTo>
                    <a:pt x="1385824" y="700786"/>
                  </a:moveTo>
                  <a:lnTo>
                    <a:pt x="1384427" y="700151"/>
                  </a:lnTo>
                  <a:lnTo>
                    <a:pt x="1385570" y="700786"/>
                  </a:lnTo>
                  <a:lnTo>
                    <a:pt x="1385824" y="700786"/>
                  </a:lnTo>
                  <a:close/>
                </a:path>
                <a:path w="1729104" h="910589" extrusionOk="0">
                  <a:moveTo>
                    <a:pt x="1728851" y="858139"/>
                  </a:moveTo>
                  <a:lnTo>
                    <a:pt x="1385570" y="700786"/>
                  </a:lnTo>
                  <a:lnTo>
                    <a:pt x="26162" y="0"/>
                  </a:lnTo>
                  <a:lnTo>
                    <a:pt x="0" y="50800"/>
                  </a:lnTo>
                  <a:lnTo>
                    <a:pt x="1359916" y="751840"/>
                  </a:lnTo>
                  <a:lnTo>
                    <a:pt x="1704975" y="910082"/>
                  </a:lnTo>
                  <a:lnTo>
                    <a:pt x="1728851" y="858139"/>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04" name="Google Shape;1804;p135"/>
            <p:cNvPicPr preferRelativeResize="0"/>
            <p:nvPr/>
          </p:nvPicPr>
          <p:blipFill rotWithShape="1">
            <a:blip r:embed="rId7">
              <a:alphaModFix/>
            </a:blip>
            <a:srcRect/>
            <a:stretch/>
          </p:blipFill>
          <p:spPr>
            <a:xfrm>
              <a:off x="7178040" y="3218688"/>
              <a:ext cx="191769" cy="154812"/>
            </a:xfrm>
            <a:prstGeom prst="rect">
              <a:avLst/>
            </a:prstGeom>
            <a:noFill/>
            <a:ln>
              <a:noFill/>
            </a:ln>
          </p:spPr>
        </p:pic>
      </p:grpSp>
      <p:sp>
        <p:nvSpPr>
          <p:cNvPr id="1805" name="Google Shape;1805;p135"/>
          <p:cNvSpPr txBox="1"/>
          <p:nvPr/>
        </p:nvSpPr>
        <p:spPr>
          <a:xfrm>
            <a:off x="9198609" y="3926535"/>
            <a:ext cx="2711450" cy="1136015"/>
          </a:xfrm>
          <a:prstGeom prst="rect">
            <a:avLst/>
          </a:prstGeom>
          <a:noFill/>
          <a:ln>
            <a:noFill/>
          </a:ln>
        </p:spPr>
        <p:txBody>
          <a:bodyPr spcFirstLastPara="1" wrap="square" lIns="0" tIns="12700" rIns="0" bIns="0" anchor="t" anchorCtr="0">
            <a:spAutoFit/>
          </a:bodyPr>
          <a:lstStyle/>
          <a:p>
            <a:pPr marL="1426845"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Isthmus:</a:t>
            </a:r>
            <a:endParaRPr sz="2400">
              <a:solidFill>
                <a:schemeClr val="dk1"/>
              </a:solidFill>
              <a:latin typeface="Arial"/>
              <a:ea typeface="Arial"/>
              <a:cs typeface="Arial"/>
              <a:sym typeface="Arial"/>
            </a:endParaRPr>
          </a:p>
          <a:p>
            <a:pPr marL="698500" marR="31750" lvl="0" indent="-685800" algn="l" rtl="0">
              <a:lnSpc>
                <a:spcPct val="100000"/>
              </a:lnSpc>
              <a:spcBef>
                <a:spcPts val="100"/>
              </a:spcBef>
              <a:spcAft>
                <a:spcPts val="0"/>
              </a:spcAft>
              <a:buNone/>
            </a:pPr>
            <a:r>
              <a:rPr lang="en-US" sz="2400">
                <a:solidFill>
                  <a:schemeClr val="dk1"/>
                </a:solidFill>
                <a:latin typeface="Helvetica Neue"/>
                <a:ea typeface="Helvetica Neue"/>
                <a:cs typeface="Helvetica Neue"/>
                <a:sym typeface="Helvetica Neue"/>
              </a:rPr>
              <a:t>junction ofbody with  the cervix</a:t>
            </a:r>
            <a:endParaRPr sz="2400">
              <a:solidFill>
                <a:schemeClr val="dk1"/>
              </a:solidFill>
              <a:latin typeface="Helvetica Neue"/>
              <a:ea typeface="Helvetica Neue"/>
              <a:cs typeface="Helvetica Neue"/>
              <a:sym typeface="Helvetica Neue"/>
            </a:endParaRPr>
          </a:p>
        </p:txBody>
      </p:sp>
      <p:sp>
        <p:nvSpPr>
          <p:cNvPr id="1806" name="Google Shape;1806;p135"/>
          <p:cNvSpPr txBox="1">
            <a:spLocks noGrp="1"/>
          </p:cNvSpPr>
          <p:nvPr>
            <p:ph type="title"/>
          </p:nvPr>
        </p:nvSpPr>
        <p:spPr>
          <a:xfrm>
            <a:off x="181355" y="47244"/>
            <a:ext cx="3057525" cy="457200"/>
          </a:xfrm>
          <a:prstGeom prst="rect">
            <a:avLst/>
          </a:prstGeom>
          <a:noFill/>
          <a:ln w="39600" cap="flat" cmpd="sng">
            <a:solidFill>
              <a:srgbClr val="0000CC"/>
            </a:solidFill>
            <a:prstDash val="solid"/>
            <a:round/>
            <a:headEnd type="none" w="sm" len="sm"/>
            <a:tailEnd type="none" w="sm" len="sm"/>
          </a:ln>
        </p:spPr>
        <p:txBody>
          <a:bodyPr spcFirstLastPara="1" wrap="square" lIns="0" tIns="3175" rIns="0" bIns="0" anchor="t" anchorCtr="0">
            <a:spAutoFit/>
          </a:bodyPr>
          <a:lstStyle/>
          <a:p>
            <a:pPr marL="727710" lvl="0" indent="0" algn="l" rtl="0">
              <a:lnSpc>
                <a:spcPct val="100000"/>
              </a:lnSpc>
              <a:spcBef>
                <a:spcPts val="0"/>
              </a:spcBef>
              <a:spcAft>
                <a:spcPts val="0"/>
              </a:spcAft>
              <a:buNone/>
            </a:pPr>
            <a:r>
              <a:rPr lang="en-US" sz="2800">
                <a:solidFill>
                  <a:srgbClr val="FF0000"/>
                </a:solidFill>
              </a:rPr>
              <a:t>Relations</a:t>
            </a:r>
            <a:endParaRPr sz="2800"/>
          </a:p>
        </p:txBody>
      </p:sp>
      <p:sp>
        <p:nvSpPr>
          <p:cNvPr id="1807" name="Google Shape;1807;p135"/>
          <p:cNvSpPr txBox="1"/>
          <p:nvPr/>
        </p:nvSpPr>
        <p:spPr>
          <a:xfrm>
            <a:off x="9953243" y="99060"/>
            <a:ext cx="2103120" cy="396240"/>
          </a:xfrm>
          <a:prstGeom prst="rect">
            <a:avLst/>
          </a:prstGeom>
          <a:noFill/>
          <a:ln w="39600" cap="flat" cmpd="sng">
            <a:solidFill>
              <a:srgbClr val="0000CC"/>
            </a:solidFill>
            <a:prstDash val="solid"/>
            <a:round/>
            <a:headEnd type="none" w="sm" len="sm"/>
            <a:tailEnd type="none" w="sm" len="sm"/>
          </a:ln>
        </p:spPr>
        <p:txBody>
          <a:bodyPr spcFirstLastPara="1" wrap="square" lIns="0" tIns="16500" rIns="0" bIns="0" anchor="t" anchorCtr="0">
            <a:spAutoFit/>
          </a:bodyPr>
          <a:lstStyle/>
          <a:p>
            <a:pPr marL="384175"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Posterior</a:t>
            </a:r>
            <a:endParaRPr sz="2400">
              <a:solidFill>
                <a:schemeClr val="dk1"/>
              </a:solidFill>
              <a:latin typeface="Arial"/>
              <a:ea typeface="Arial"/>
              <a:cs typeface="Arial"/>
              <a:sym typeface="Arial"/>
            </a:endParaRPr>
          </a:p>
        </p:txBody>
      </p:sp>
      <p:sp>
        <p:nvSpPr>
          <p:cNvPr id="1808" name="Google Shape;1808;p135"/>
          <p:cNvSpPr txBox="1"/>
          <p:nvPr/>
        </p:nvSpPr>
        <p:spPr>
          <a:xfrm>
            <a:off x="861060" y="3201923"/>
            <a:ext cx="2106295" cy="396240"/>
          </a:xfrm>
          <a:prstGeom prst="rect">
            <a:avLst/>
          </a:prstGeom>
          <a:noFill/>
          <a:ln w="39600" cap="flat" cmpd="sng">
            <a:solidFill>
              <a:srgbClr val="0000CC"/>
            </a:solidFill>
            <a:prstDash val="solid"/>
            <a:round/>
            <a:headEnd type="none" w="sm" len="sm"/>
            <a:tailEnd type="none" w="sm" len="sm"/>
          </a:ln>
        </p:spPr>
        <p:txBody>
          <a:bodyPr spcFirstLastPara="1" wrap="square" lIns="0" tIns="17775" rIns="0" bIns="0" anchor="t" anchorCtr="0">
            <a:spAutoFit/>
          </a:bodyPr>
          <a:lstStyle/>
          <a:p>
            <a:pPr marL="456565"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Anterior</a:t>
            </a:r>
            <a:endParaRPr sz="2400">
              <a:solidFill>
                <a:schemeClr val="dk1"/>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Shape 1812"/>
        <p:cNvGrpSpPr/>
        <p:nvPr/>
      </p:nvGrpSpPr>
      <p:grpSpPr>
        <a:xfrm>
          <a:off x="0" y="0"/>
          <a:ext cx="0" cy="0"/>
          <a:chOff x="0" y="0"/>
          <a:chExt cx="0" cy="0"/>
        </a:xfrm>
      </p:grpSpPr>
      <p:grpSp>
        <p:nvGrpSpPr>
          <p:cNvPr id="1813" name="Google Shape;1813;p136"/>
          <p:cNvGrpSpPr/>
          <p:nvPr/>
        </p:nvGrpSpPr>
        <p:grpSpPr>
          <a:xfrm>
            <a:off x="3447288" y="210311"/>
            <a:ext cx="6900671" cy="5894832"/>
            <a:chOff x="3447288" y="210311"/>
            <a:chExt cx="6900671" cy="5894832"/>
          </a:xfrm>
        </p:grpSpPr>
        <p:pic>
          <p:nvPicPr>
            <p:cNvPr id="1814" name="Google Shape;1814;p136"/>
            <p:cNvPicPr preferRelativeResize="0"/>
            <p:nvPr/>
          </p:nvPicPr>
          <p:blipFill rotWithShape="1">
            <a:blip r:embed="rId3">
              <a:alphaModFix/>
            </a:blip>
            <a:srcRect/>
            <a:stretch/>
          </p:blipFill>
          <p:spPr>
            <a:xfrm>
              <a:off x="3447288" y="210311"/>
              <a:ext cx="6900671" cy="5894832"/>
            </a:xfrm>
            <a:prstGeom prst="rect">
              <a:avLst/>
            </a:prstGeom>
            <a:noFill/>
            <a:ln>
              <a:noFill/>
            </a:ln>
          </p:spPr>
        </p:pic>
        <p:pic>
          <p:nvPicPr>
            <p:cNvPr id="1815" name="Google Shape;1815;p136"/>
            <p:cNvPicPr preferRelativeResize="0"/>
            <p:nvPr/>
          </p:nvPicPr>
          <p:blipFill rotWithShape="1">
            <a:blip r:embed="rId4">
              <a:alphaModFix/>
            </a:blip>
            <a:srcRect/>
            <a:stretch/>
          </p:blipFill>
          <p:spPr>
            <a:xfrm>
              <a:off x="7714488" y="2970022"/>
              <a:ext cx="184784" cy="178435"/>
            </a:xfrm>
            <a:prstGeom prst="rect">
              <a:avLst/>
            </a:prstGeom>
            <a:noFill/>
            <a:ln>
              <a:noFill/>
            </a:ln>
          </p:spPr>
        </p:pic>
        <p:sp>
          <p:nvSpPr>
            <p:cNvPr id="1816" name="Google Shape;1816;p136"/>
            <p:cNvSpPr/>
            <p:nvPr/>
          </p:nvSpPr>
          <p:spPr>
            <a:xfrm>
              <a:off x="7822819" y="1386839"/>
              <a:ext cx="1976755" cy="1668780"/>
            </a:xfrm>
            <a:custGeom>
              <a:avLst/>
              <a:gdLst/>
              <a:ahLst/>
              <a:cxnLst/>
              <a:rect l="l" t="t" r="r" b="b"/>
              <a:pathLst>
                <a:path w="1976754" h="1668780" extrusionOk="0">
                  <a:moveTo>
                    <a:pt x="1976501" y="47625"/>
                  </a:moveTo>
                  <a:lnTo>
                    <a:pt x="1944878" y="0"/>
                  </a:lnTo>
                  <a:lnTo>
                    <a:pt x="1420241" y="348488"/>
                  </a:lnTo>
                  <a:lnTo>
                    <a:pt x="0" y="1625727"/>
                  </a:lnTo>
                  <a:lnTo>
                    <a:pt x="38227" y="1668272"/>
                  </a:lnTo>
                  <a:lnTo>
                    <a:pt x="1454023" y="394970"/>
                  </a:lnTo>
                  <a:lnTo>
                    <a:pt x="1455420" y="393700"/>
                  </a:lnTo>
                  <a:lnTo>
                    <a:pt x="1457452" y="392430"/>
                  </a:lnTo>
                  <a:lnTo>
                    <a:pt x="1976501" y="47625"/>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17" name="Google Shape;1817;p136"/>
          <p:cNvSpPr txBox="1"/>
          <p:nvPr/>
        </p:nvSpPr>
        <p:spPr>
          <a:xfrm>
            <a:off x="9888093" y="1109598"/>
            <a:ext cx="1936114" cy="1123315"/>
          </a:xfrm>
          <a:prstGeom prst="rect">
            <a:avLst/>
          </a:prstGeom>
          <a:noFill/>
          <a:ln>
            <a:noFill/>
          </a:ln>
        </p:spPr>
        <p:txBody>
          <a:bodyPr spcFirstLastPara="1" wrap="square" lIns="0" tIns="12700" rIns="0" bIns="0" anchor="t" anchorCtr="0">
            <a:spAutoFit/>
          </a:bodyPr>
          <a:lstStyle/>
          <a:p>
            <a:pPr marL="12700" marR="5080" lvl="0" indent="3809" algn="ctr" rtl="0">
              <a:lnSpc>
                <a:spcPct val="100000"/>
              </a:lnSpc>
              <a:spcBef>
                <a:spcPts val="0"/>
              </a:spcBef>
              <a:spcAft>
                <a:spcPts val="0"/>
              </a:spcAft>
              <a:buNone/>
            </a:pPr>
            <a:r>
              <a:rPr lang="en-US" sz="2400" b="1">
                <a:solidFill>
                  <a:srgbClr val="0000CC"/>
                </a:solidFill>
                <a:latin typeface="Arial"/>
                <a:ea typeface="Arial"/>
                <a:cs typeface="Arial"/>
                <a:sym typeface="Arial"/>
              </a:rPr>
              <a:t>Cervix:  Supravaginal  part</a:t>
            </a:r>
            <a:endParaRPr sz="2400">
              <a:solidFill>
                <a:schemeClr val="dk1"/>
              </a:solidFill>
              <a:latin typeface="Arial"/>
              <a:ea typeface="Arial"/>
              <a:cs typeface="Arial"/>
              <a:sym typeface="Arial"/>
            </a:endParaRPr>
          </a:p>
        </p:txBody>
      </p:sp>
      <p:grpSp>
        <p:nvGrpSpPr>
          <p:cNvPr id="1818" name="Google Shape;1818;p136"/>
          <p:cNvGrpSpPr/>
          <p:nvPr/>
        </p:nvGrpSpPr>
        <p:grpSpPr>
          <a:xfrm>
            <a:off x="7754111" y="2776727"/>
            <a:ext cx="2139442" cy="667511"/>
            <a:chOff x="7754111" y="2776727"/>
            <a:chExt cx="2139442" cy="667511"/>
          </a:xfrm>
        </p:grpSpPr>
        <p:pic>
          <p:nvPicPr>
            <p:cNvPr id="1819" name="Google Shape;1819;p136"/>
            <p:cNvPicPr preferRelativeResize="0"/>
            <p:nvPr/>
          </p:nvPicPr>
          <p:blipFill rotWithShape="1">
            <a:blip r:embed="rId5">
              <a:alphaModFix/>
            </a:blip>
            <a:srcRect/>
            <a:stretch/>
          </p:blipFill>
          <p:spPr>
            <a:xfrm>
              <a:off x="7754111" y="3274313"/>
              <a:ext cx="181864" cy="169925"/>
            </a:xfrm>
            <a:prstGeom prst="rect">
              <a:avLst/>
            </a:prstGeom>
            <a:noFill/>
            <a:ln>
              <a:noFill/>
            </a:ln>
          </p:spPr>
        </p:pic>
        <p:sp>
          <p:nvSpPr>
            <p:cNvPr id="1820" name="Google Shape;1820;p136"/>
            <p:cNvSpPr/>
            <p:nvPr/>
          </p:nvSpPr>
          <p:spPr>
            <a:xfrm>
              <a:off x="7919339" y="2776727"/>
              <a:ext cx="1974214" cy="610870"/>
            </a:xfrm>
            <a:custGeom>
              <a:avLst/>
              <a:gdLst/>
              <a:ahLst/>
              <a:cxnLst/>
              <a:rect l="l" t="t" r="r" b="b"/>
              <a:pathLst>
                <a:path w="1974215" h="610870" extrusionOk="0">
                  <a:moveTo>
                    <a:pt x="1974215" y="47752"/>
                  </a:moveTo>
                  <a:lnTo>
                    <a:pt x="1942592" y="0"/>
                  </a:lnTo>
                  <a:lnTo>
                    <a:pt x="1425448" y="344297"/>
                  </a:lnTo>
                  <a:lnTo>
                    <a:pt x="0" y="554228"/>
                  </a:lnTo>
                  <a:lnTo>
                    <a:pt x="8382" y="610870"/>
                  </a:lnTo>
                  <a:lnTo>
                    <a:pt x="1446403" y="399161"/>
                  </a:lnTo>
                  <a:lnTo>
                    <a:pt x="1523492" y="347853"/>
                  </a:lnTo>
                  <a:lnTo>
                    <a:pt x="1530096" y="343408"/>
                  </a:lnTo>
                  <a:lnTo>
                    <a:pt x="1974215" y="47752"/>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21" name="Google Shape;1821;p136"/>
          <p:cNvSpPr txBox="1"/>
          <p:nvPr/>
        </p:nvSpPr>
        <p:spPr>
          <a:xfrm>
            <a:off x="9842372" y="2500960"/>
            <a:ext cx="2183130" cy="758190"/>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400" b="1">
                <a:solidFill>
                  <a:srgbClr val="0000CC"/>
                </a:solidFill>
                <a:latin typeface="Arial"/>
                <a:ea typeface="Arial"/>
                <a:cs typeface="Arial"/>
                <a:sym typeface="Arial"/>
              </a:rPr>
              <a:t>Cervix: Vaginal</a:t>
            </a:r>
            <a:endParaRPr sz="2400">
              <a:solidFill>
                <a:schemeClr val="dk1"/>
              </a:solidFill>
              <a:latin typeface="Arial"/>
              <a:ea typeface="Arial"/>
              <a:cs typeface="Arial"/>
              <a:sym typeface="Arial"/>
            </a:endParaRPr>
          </a:p>
          <a:p>
            <a:pPr marL="29209" marR="0" lvl="0" indent="0" algn="ctr" rtl="0">
              <a:lnSpc>
                <a:spcPct val="100000"/>
              </a:lnSpc>
              <a:spcBef>
                <a:spcPts val="5"/>
              </a:spcBef>
              <a:spcAft>
                <a:spcPts val="0"/>
              </a:spcAft>
              <a:buNone/>
            </a:pPr>
            <a:r>
              <a:rPr lang="en-US" sz="2400" b="1">
                <a:solidFill>
                  <a:srgbClr val="0000CC"/>
                </a:solidFill>
                <a:latin typeface="Arial"/>
                <a:ea typeface="Arial"/>
                <a:cs typeface="Arial"/>
                <a:sym typeface="Arial"/>
              </a:rPr>
              <a:t>part</a:t>
            </a:r>
            <a:endParaRPr sz="2400">
              <a:solidFill>
                <a:schemeClr val="dk1"/>
              </a:solidFill>
              <a:latin typeface="Arial"/>
              <a:ea typeface="Arial"/>
              <a:cs typeface="Arial"/>
              <a:sym typeface="Arial"/>
            </a:endParaRPr>
          </a:p>
        </p:txBody>
      </p:sp>
      <p:sp>
        <p:nvSpPr>
          <p:cNvPr id="1822" name="Google Shape;1822;p136"/>
          <p:cNvSpPr/>
          <p:nvPr/>
        </p:nvSpPr>
        <p:spPr>
          <a:xfrm>
            <a:off x="5178552" y="694943"/>
            <a:ext cx="4968240" cy="4968240"/>
          </a:xfrm>
          <a:custGeom>
            <a:avLst/>
            <a:gdLst/>
            <a:ahLst/>
            <a:cxnLst/>
            <a:rect l="l" t="t" r="r" b="b"/>
            <a:pathLst>
              <a:path w="4968240" h="4968240" extrusionOk="0">
                <a:moveTo>
                  <a:pt x="1948053" y="2828798"/>
                </a:moveTo>
                <a:lnTo>
                  <a:pt x="1768729" y="2896743"/>
                </a:lnTo>
                <a:lnTo>
                  <a:pt x="1810639" y="2935351"/>
                </a:lnTo>
                <a:lnTo>
                  <a:pt x="377825" y="4489450"/>
                </a:lnTo>
                <a:lnTo>
                  <a:pt x="0" y="4931080"/>
                </a:lnTo>
                <a:lnTo>
                  <a:pt x="43434" y="4968240"/>
                </a:lnTo>
                <a:lnTo>
                  <a:pt x="420878" y="4527042"/>
                </a:lnTo>
                <a:lnTo>
                  <a:pt x="1852676" y="2974086"/>
                </a:lnTo>
                <a:lnTo>
                  <a:pt x="1894840" y="3012948"/>
                </a:lnTo>
                <a:lnTo>
                  <a:pt x="1906054" y="2974086"/>
                </a:lnTo>
                <a:lnTo>
                  <a:pt x="1948053" y="2828798"/>
                </a:lnTo>
                <a:close/>
              </a:path>
              <a:path w="4968240" h="4968240" extrusionOk="0">
                <a:moveTo>
                  <a:pt x="4446778" y="4953"/>
                </a:moveTo>
                <a:lnTo>
                  <a:pt x="3824351" y="0"/>
                </a:lnTo>
                <a:lnTo>
                  <a:pt x="2282317" y="2246884"/>
                </a:lnTo>
                <a:lnTo>
                  <a:pt x="2235200" y="2214499"/>
                </a:lnTo>
                <a:lnTo>
                  <a:pt x="2208784" y="2404364"/>
                </a:lnTo>
                <a:lnTo>
                  <a:pt x="2376551" y="2311527"/>
                </a:lnTo>
                <a:lnTo>
                  <a:pt x="2329434" y="2279269"/>
                </a:lnTo>
                <a:lnTo>
                  <a:pt x="3854450" y="57404"/>
                </a:lnTo>
                <a:lnTo>
                  <a:pt x="4446270" y="62103"/>
                </a:lnTo>
                <a:lnTo>
                  <a:pt x="4446778" y="4953"/>
                </a:lnTo>
                <a:close/>
              </a:path>
              <a:path w="4968240" h="4968240" extrusionOk="0">
                <a:moveTo>
                  <a:pt x="4742434" y="3909949"/>
                </a:moveTo>
                <a:lnTo>
                  <a:pt x="4143756" y="3905250"/>
                </a:lnTo>
                <a:lnTo>
                  <a:pt x="2705100" y="2945130"/>
                </a:lnTo>
                <a:lnTo>
                  <a:pt x="2736850" y="2897505"/>
                </a:lnTo>
                <a:lnTo>
                  <a:pt x="2546731" y="2873629"/>
                </a:lnTo>
                <a:lnTo>
                  <a:pt x="2641727" y="3040126"/>
                </a:lnTo>
                <a:lnTo>
                  <a:pt x="2673477" y="2992628"/>
                </a:lnTo>
                <a:lnTo>
                  <a:pt x="4126230" y="3962273"/>
                </a:lnTo>
                <a:lnTo>
                  <a:pt x="4741926" y="3967099"/>
                </a:lnTo>
                <a:lnTo>
                  <a:pt x="4742434" y="3909949"/>
                </a:lnTo>
                <a:close/>
              </a:path>
              <a:path w="4968240" h="4968240" extrusionOk="0">
                <a:moveTo>
                  <a:pt x="4968240" y="3085338"/>
                </a:moveTo>
                <a:lnTo>
                  <a:pt x="4422394" y="3080893"/>
                </a:lnTo>
                <a:lnTo>
                  <a:pt x="4461383" y="3080893"/>
                </a:lnTo>
                <a:lnTo>
                  <a:pt x="4420235" y="3080512"/>
                </a:lnTo>
                <a:lnTo>
                  <a:pt x="3464306" y="2922016"/>
                </a:lnTo>
                <a:lnTo>
                  <a:pt x="3473704" y="2865628"/>
                </a:lnTo>
                <a:lnTo>
                  <a:pt x="3290443" y="2922143"/>
                </a:lnTo>
                <a:lnTo>
                  <a:pt x="3445637" y="3034792"/>
                </a:lnTo>
                <a:lnTo>
                  <a:pt x="3455035" y="2978404"/>
                </a:lnTo>
                <a:lnTo>
                  <a:pt x="4415282" y="3137662"/>
                </a:lnTo>
                <a:lnTo>
                  <a:pt x="4967732" y="3142488"/>
                </a:lnTo>
                <a:lnTo>
                  <a:pt x="4968240" y="3085338"/>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3" name="Google Shape;1823;p136"/>
          <p:cNvSpPr txBox="1"/>
          <p:nvPr/>
        </p:nvSpPr>
        <p:spPr>
          <a:xfrm>
            <a:off x="10133203" y="4334382"/>
            <a:ext cx="170815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External Os</a:t>
            </a:r>
            <a:endParaRPr sz="2400">
              <a:solidFill>
                <a:schemeClr val="dk1"/>
              </a:solidFill>
              <a:latin typeface="Arial"/>
              <a:ea typeface="Arial"/>
              <a:cs typeface="Arial"/>
              <a:sym typeface="Arial"/>
            </a:endParaRPr>
          </a:p>
        </p:txBody>
      </p:sp>
      <p:sp>
        <p:nvSpPr>
          <p:cNvPr id="1824" name="Google Shape;1824;p136"/>
          <p:cNvSpPr txBox="1"/>
          <p:nvPr/>
        </p:nvSpPr>
        <p:spPr>
          <a:xfrm>
            <a:off x="9888981" y="427177"/>
            <a:ext cx="160464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Internal Os</a:t>
            </a:r>
            <a:endParaRPr sz="2400">
              <a:solidFill>
                <a:schemeClr val="dk1"/>
              </a:solidFill>
              <a:latin typeface="Arial"/>
              <a:ea typeface="Arial"/>
              <a:cs typeface="Arial"/>
              <a:sym typeface="Arial"/>
            </a:endParaRPr>
          </a:p>
        </p:txBody>
      </p:sp>
      <p:sp>
        <p:nvSpPr>
          <p:cNvPr id="1825" name="Google Shape;1825;p136"/>
          <p:cNvSpPr txBox="1"/>
          <p:nvPr/>
        </p:nvSpPr>
        <p:spPr>
          <a:xfrm>
            <a:off x="10547350" y="3509009"/>
            <a:ext cx="114109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Rectum</a:t>
            </a:r>
            <a:endParaRPr sz="2400">
              <a:solidFill>
                <a:schemeClr val="dk1"/>
              </a:solidFill>
              <a:latin typeface="Arial"/>
              <a:ea typeface="Arial"/>
              <a:cs typeface="Arial"/>
              <a:sym typeface="Arial"/>
            </a:endParaRPr>
          </a:p>
        </p:txBody>
      </p:sp>
      <p:sp>
        <p:nvSpPr>
          <p:cNvPr id="1826" name="Google Shape;1826;p136"/>
          <p:cNvSpPr txBox="1"/>
          <p:nvPr/>
        </p:nvSpPr>
        <p:spPr>
          <a:xfrm>
            <a:off x="2983229" y="5204536"/>
            <a:ext cx="2234565" cy="757555"/>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400" b="1">
                <a:solidFill>
                  <a:srgbClr val="0000CC"/>
                </a:solidFill>
                <a:latin typeface="Arial"/>
                <a:ea typeface="Arial"/>
                <a:cs typeface="Arial"/>
                <a:sym typeface="Arial"/>
              </a:rPr>
              <a:t>Base of urinary</a:t>
            </a:r>
            <a:endParaRPr sz="2400">
              <a:solidFill>
                <a:schemeClr val="dk1"/>
              </a:solidFill>
              <a:latin typeface="Arial"/>
              <a:ea typeface="Arial"/>
              <a:cs typeface="Arial"/>
              <a:sym typeface="Arial"/>
            </a:endParaRPr>
          </a:p>
          <a:p>
            <a:pPr marL="8890" marR="0" lvl="0" indent="0" algn="ctr" rtl="0">
              <a:lnSpc>
                <a:spcPct val="100000"/>
              </a:lnSpc>
              <a:spcBef>
                <a:spcPts val="5"/>
              </a:spcBef>
              <a:spcAft>
                <a:spcPts val="0"/>
              </a:spcAft>
              <a:buNone/>
            </a:pPr>
            <a:r>
              <a:rPr lang="en-US" sz="2400" b="1">
                <a:solidFill>
                  <a:srgbClr val="0000CC"/>
                </a:solidFill>
                <a:latin typeface="Arial"/>
                <a:ea typeface="Arial"/>
                <a:cs typeface="Arial"/>
                <a:sym typeface="Arial"/>
              </a:rPr>
              <a:t>bladder</a:t>
            </a:r>
            <a:endParaRPr sz="2400">
              <a:solidFill>
                <a:schemeClr val="dk1"/>
              </a:solidFill>
              <a:latin typeface="Arial"/>
              <a:ea typeface="Arial"/>
              <a:cs typeface="Arial"/>
              <a:sym typeface="Arial"/>
            </a:endParaRPr>
          </a:p>
        </p:txBody>
      </p:sp>
      <p:sp>
        <p:nvSpPr>
          <p:cNvPr id="1827" name="Google Shape;1827;p136"/>
          <p:cNvSpPr/>
          <p:nvPr/>
        </p:nvSpPr>
        <p:spPr>
          <a:xfrm>
            <a:off x="370331" y="150876"/>
            <a:ext cx="3078480" cy="1850389"/>
          </a:xfrm>
          <a:custGeom>
            <a:avLst/>
            <a:gdLst/>
            <a:ahLst/>
            <a:cxnLst/>
            <a:rect l="l" t="t" r="r" b="b"/>
            <a:pathLst>
              <a:path w="3078479" h="1850389" extrusionOk="0">
                <a:moveTo>
                  <a:pt x="0" y="1850136"/>
                </a:moveTo>
                <a:lnTo>
                  <a:pt x="3078226" y="1850136"/>
                </a:lnTo>
                <a:lnTo>
                  <a:pt x="3078226" y="0"/>
                </a:lnTo>
                <a:lnTo>
                  <a:pt x="0" y="0"/>
                </a:lnTo>
                <a:lnTo>
                  <a:pt x="0" y="1850136"/>
                </a:lnTo>
                <a:close/>
              </a:path>
            </a:pathLst>
          </a:custGeom>
          <a:noFill/>
          <a:ln w="9525" cap="flat" cmpd="sng">
            <a:solidFill>
              <a:srgbClr val="0000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8" name="Google Shape;1828;p136"/>
          <p:cNvSpPr txBox="1"/>
          <p:nvPr/>
        </p:nvSpPr>
        <p:spPr>
          <a:xfrm>
            <a:off x="461467" y="81533"/>
            <a:ext cx="2917190" cy="1809750"/>
          </a:xfrm>
          <a:prstGeom prst="rect">
            <a:avLst/>
          </a:prstGeom>
          <a:noFill/>
          <a:ln>
            <a:noFill/>
          </a:ln>
        </p:spPr>
        <p:txBody>
          <a:bodyPr spcFirstLastPara="1" wrap="square" lIns="0" tIns="11425" rIns="0" bIns="0" anchor="t" anchorCtr="0">
            <a:spAutoFit/>
          </a:bodyPr>
          <a:lstStyle/>
          <a:p>
            <a:pPr marL="0" marR="5080" lvl="0" indent="0" algn="just" rtl="0">
              <a:lnSpc>
                <a:spcPct val="122000"/>
              </a:lnSpc>
              <a:spcBef>
                <a:spcPts val="0"/>
              </a:spcBef>
              <a:spcAft>
                <a:spcPts val="0"/>
              </a:spcAft>
              <a:buNone/>
            </a:pPr>
            <a:r>
              <a:rPr lang="en-US" sz="2400" b="1">
                <a:solidFill>
                  <a:srgbClr val="FF0000"/>
                </a:solidFill>
                <a:latin typeface="Arial"/>
                <a:ea typeface="Arial"/>
                <a:cs typeface="Arial"/>
                <a:sym typeface="Arial"/>
              </a:rPr>
              <a:t>- Cervix: </a:t>
            </a:r>
            <a:r>
              <a:rPr lang="en-US" sz="2400">
                <a:solidFill>
                  <a:schemeClr val="dk1"/>
                </a:solidFill>
                <a:latin typeface="Helvetica Neue"/>
                <a:ea typeface="Helvetica Neue"/>
                <a:cs typeface="Helvetica Neue"/>
                <a:sym typeface="Helvetica Neue"/>
              </a:rPr>
              <a:t>projects  through upper part of  anterior wall of  vagina</a:t>
            </a:r>
            <a:endParaRPr sz="2400">
              <a:solidFill>
                <a:schemeClr val="dk1"/>
              </a:solidFill>
              <a:latin typeface="Helvetica Neue"/>
              <a:ea typeface="Helvetica Neue"/>
              <a:cs typeface="Helvetica Neue"/>
              <a:sym typeface="Helvetica Neue"/>
            </a:endParaRPr>
          </a:p>
        </p:txBody>
      </p:sp>
      <p:sp>
        <p:nvSpPr>
          <p:cNvPr id="1829" name="Google Shape;1829;p136"/>
          <p:cNvSpPr txBox="1"/>
          <p:nvPr/>
        </p:nvSpPr>
        <p:spPr>
          <a:xfrm>
            <a:off x="117347" y="2150364"/>
            <a:ext cx="3587750" cy="777240"/>
          </a:xfrm>
          <a:prstGeom prst="rect">
            <a:avLst/>
          </a:prstGeom>
          <a:noFill/>
          <a:ln w="9525" cap="flat" cmpd="sng">
            <a:solidFill>
              <a:srgbClr val="0000CC"/>
            </a:solidFill>
            <a:prstDash val="solid"/>
            <a:round/>
            <a:headEnd type="none" w="sm" len="sm"/>
            <a:tailEnd type="none" w="sm" len="sm"/>
          </a:ln>
        </p:spPr>
        <p:txBody>
          <a:bodyPr spcFirstLastPara="1" wrap="square" lIns="0" tIns="38725" rIns="0" bIns="0" anchor="t" anchorCtr="0">
            <a:spAutoFit/>
          </a:bodyPr>
          <a:lstStyle/>
          <a:p>
            <a:pPr marL="89535" marR="0" lvl="0" indent="0" algn="l" rtl="0">
              <a:lnSpc>
                <a:spcPct val="118541"/>
              </a:lnSpc>
              <a:spcBef>
                <a:spcPts val="0"/>
              </a:spcBef>
              <a:spcAft>
                <a:spcPts val="0"/>
              </a:spcAft>
              <a:buNone/>
            </a:pPr>
            <a:r>
              <a:rPr lang="en-US" sz="2400" b="1">
                <a:solidFill>
                  <a:srgbClr val="0000CC"/>
                </a:solidFill>
                <a:latin typeface="Arial"/>
                <a:ea typeface="Arial"/>
                <a:cs typeface="Arial"/>
                <a:sym typeface="Arial"/>
              </a:rPr>
              <a:t>- Laterally </a:t>
            </a:r>
            <a:r>
              <a:rPr lang="en-US" sz="2400">
                <a:solidFill>
                  <a:schemeClr val="dk1"/>
                </a:solidFill>
                <a:latin typeface="Helvetica Neue"/>
                <a:ea typeface="Helvetica Neue"/>
                <a:cs typeface="Helvetica Neue"/>
                <a:sym typeface="Helvetica Neue"/>
              </a:rPr>
              <a:t>related to</a:t>
            </a:r>
            <a:endParaRPr sz="2400">
              <a:solidFill>
                <a:schemeClr val="dk1"/>
              </a:solidFill>
              <a:latin typeface="Helvetica Neue"/>
              <a:ea typeface="Helvetica Neue"/>
              <a:cs typeface="Helvetica Neue"/>
              <a:sym typeface="Helvetica Neue"/>
            </a:endParaRPr>
          </a:p>
          <a:p>
            <a:pPr marL="89535" marR="0" lvl="0" indent="0" algn="l" rtl="0">
              <a:lnSpc>
                <a:spcPct val="118541"/>
              </a:lnSpc>
              <a:spcBef>
                <a:spcPts val="0"/>
              </a:spcBef>
              <a:spcAft>
                <a:spcPts val="0"/>
              </a:spcAft>
              <a:buNone/>
            </a:pPr>
            <a:r>
              <a:rPr lang="en-US" sz="2400">
                <a:solidFill>
                  <a:schemeClr val="dk1"/>
                </a:solidFill>
                <a:latin typeface="Helvetica Neue"/>
                <a:ea typeface="Helvetica Neue"/>
                <a:cs typeface="Helvetica Neue"/>
                <a:sym typeface="Helvetica Neue"/>
              </a:rPr>
              <a:t>uterine artery and ureter</a:t>
            </a:r>
            <a:endParaRPr sz="2400">
              <a:solidFill>
                <a:schemeClr val="dk1"/>
              </a:solidFill>
              <a:latin typeface="Helvetica Neue"/>
              <a:ea typeface="Helvetica Neue"/>
              <a:cs typeface="Helvetica Neue"/>
              <a:sym typeface="Helvetica Neue"/>
            </a:endParaRPr>
          </a:p>
        </p:txBody>
      </p:sp>
      <p:sp>
        <p:nvSpPr>
          <p:cNvPr id="1830" name="Google Shape;1830;p136"/>
          <p:cNvSpPr txBox="1"/>
          <p:nvPr/>
        </p:nvSpPr>
        <p:spPr>
          <a:xfrm>
            <a:off x="134823" y="3209419"/>
            <a:ext cx="3608070" cy="1363345"/>
          </a:xfrm>
          <a:prstGeom prst="rect">
            <a:avLst/>
          </a:prstGeom>
          <a:noFill/>
          <a:ln>
            <a:noFill/>
          </a:ln>
        </p:spPr>
        <p:txBody>
          <a:bodyPr spcFirstLastPara="1" wrap="square" lIns="0" tIns="10775" rIns="0" bIns="0" anchor="t" anchorCtr="0">
            <a:spAutoFit/>
          </a:bodyPr>
          <a:lstStyle/>
          <a:p>
            <a:pPr marL="12700" marR="5080" lvl="0" indent="0" algn="just" rtl="0">
              <a:lnSpc>
                <a:spcPct val="122100"/>
              </a:lnSpc>
              <a:spcBef>
                <a:spcPts val="0"/>
              </a:spcBef>
              <a:spcAft>
                <a:spcPts val="0"/>
              </a:spcAft>
              <a:buNone/>
            </a:pPr>
            <a:r>
              <a:rPr lang="en-US" sz="2400" b="1">
                <a:solidFill>
                  <a:srgbClr val="FF0000"/>
                </a:solidFill>
                <a:latin typeface="Arial"/>
                <a:ea typeface="Arial"/>
                <a:cs typeface="Arial"/>
                <a:sym typeface="Arial"/>
              </a:rPr>
              <a:t>- Vaginal portion  </a:t>
            </a:r>
            <a:r>
              <a:rPr lang="en-US" sz="2400">
                <a:solidFill>
                  <a:schemeClr val="dk1"/>
                </a:solidFill>
                <a:latin typeface="Helvetica Neue"/>
                <a:ea typeface="Helvetica Neue"/>
                <a:cs typeface="Helvetica Neue"/>
                <a:sym typeface="Helvetica Neue"/>
              </a:rPr>
              <a:t>surrounded by the vaginal  fornices.</a:t>
            </a:r>
            <a:endParaRPr sz="2400">
              <a:solidFill>
                <a:schemeClr val="dk1"/>
              </a:solidFill>
              <a:latin typeface="Helvetica Neue"/>
              <a:ea typeface="Helvetica Neue"/>
              <a:cs typeface="Helvetica Neue"/>
              <a:sym typeface="Helvetica Neue"/>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Shape 1834"/>
        <p:cNvGrpSpPr/>
        <p:nvPr/>
      </p:nvGrpSpPr>
      <p:grpSpPr>
        <a:xfrm>
          <a:off x="0" y="0"/>
          <a:ext cx="0" cy="0"/>
          <a:chOff x="0" y="0"/>
          <a:chExt cx="0" cy="0"/>
        </a:xfrm>
      </p:grpSpPr>
      <p:pic>
        <p:nvPicPr>
          <p:cNvPr id="1835" name="Google Shape;1835;p137"/>
          <p:cNvPicPr preferRelativeResize="0"/>
          <p:nvPr/>
        </p:nvPicPr>
        <p:blipFill rotWithShape="1">
          <a:blip r:embed="rId3">
            <a:alphaModFix/>
          </a:blip>
          <a:srcRect/>
          <a:stretch/>
        </p:blipFill>
        <p:spPr>
          <a:xfrm>
            <a:off x="7281671" y="393191"/>
            <a:ext cx="4605528" cy="4334256"/>
          </a:xfrm>
          <a:prstGeom prst="rect">
            <a:avLst/>
          </a:prstGeom>
          <a:noFill/>
          <a:ln>
            <a:noFill/>
          </a:ln>
        </p:spPr>
      </p:pic>
      <p:sp>
        <p:nvSpPr>
          <p:cNvPr id="1836" name="Google Shape;1836;p137"/>
          <p:cNvSpPr/>
          <p:nvPr/>
        </p:nvSpPr>
        <p:spPr>
          <a:xfrm>
            <a:off x="259079" y="91439"/>
            <a:ext cx="6845934" cy="4334510"/>
          </a:xfrm>
          <a:custGeom>
            <a:avLst/>
            <a:gdLst/>
            <a:ahLst/>
            <a:cxnLst/>
            <a:rect l="l" t="t" r="r" b="b"/>
            <a:pathLst>
              <a:path w="6845934" h="4334510" extrusionOk="0">
                <a:moveTo>
                  <a:pt x="0" y="4334129"/>
                </a:moveTo>
                <a:lnTo>
                  <a:pt x="6845681" y="4334129"/>
                </a:lnTo>
                <a:lnTo>
                  <a:pt x="6845681" y="0"/>
                </a:lnTo>
                <a:lnTo>
                  <a:pt x="0" y="0"/>
                </a:lnTo>
                <a:lnTo>
                  <a:pt x="0" y="4334129"/>
                </a:lnTo>
                <a:close/>
              </a:path>
            </a:pathLst>
          </a:custGeom>
          <a:noFill/>
          <a:ln w="18275"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7" name="Google Shape;1837;p137"/>
          <p:cNvSpPr txBox="1"/>
          <p:nvPr/>
        </p:nvSpPr>
        <p:spPr>
          <a:xfrm>
            <a:off x="337515" y="72136"/>
            <a:ext cx="6693534" cy="4175760"/>
          </a:xfrm>
          <a:prstGeom prst="rect">
            <a:avLst/>
          </a:prstGeom>
          <a:noFill/>
          <a:ln>
            <a:noFill/>
          </a:ln>
        </p:spPr>
        <p:txBody>
          <a:bodyPr spcFirstLastPara="1" wrap="square" lIns="0" tIns="64750" rIns="0" bIns="0" anchor="t" anchorCtr="0">
            <a:spAutoFit/>
          </a:bodyPr>
          <a:lstStyle/>
          <a:p>
            <a:pPr marL="868680" marR="0" lvl="0" indent="-229235" algn="l" rtl="0">
              <a:lnSpc>
                <a:spcPct val="100000"/>
              </a:lnSpc>
              <a:spcBef>
                <a:spcPts val="0"/>
              </a:spcBef>
              <a:spcAft>
                <a:spcPts val="0"/>
              </a:spcAft>
              <a:buClr>
                <a:srgbClr val="FF0000"/>
              </a:buClr>
              <a:buSzPts val="2400"/>
              <a:buFont typeface="Helvetica Neue"/>
              <a:buChar char="•"/>
            </a:pPr>
            <a:r>
              <a:rPr lang="en-US" sz="2400">
                <a:solidFill>
                  <a:srgbClr val="FF0000"/>
                </a:solidFill>
                <a:latin typeface="Helvetica Neue"/>
                <a:ea typeface="Helvetica Neue"/>
                <a:cs typeface="Helvetica Neue"/>
                <a:sym typeface="Helvetica Neue"/>
              </a:rPr>
              <a:t>** </a:t>
            </a:r>
            <a:r>
              <a:rPr lang="en-US" sz="2400" b="1">
                <a:solidFill>
                  <a:srgbClr val="FF0000"/>
                </a:solidFill>
                <a:latin typeface="Arial"/>
                <a:ea typeface="Arial"/>
                <a:cs typeface="Arial"/>
                <a:sym typeface="Arial"/>
              </a:rPr>
              <a:t>Anatomical Position of the uterus</a:t>
            </a:r>
            <a:endParaRPr sz="2400">
              <a:solidFill>
                <a:schemeClr val="dk1"/>
              </a:solidFill>
              <a:latin typeface="Arial"/>
              <a:ea typeface="Arial"/>
              <a:cs typeface="Arial"/>
              <a:sym typeface="Arial"/>
            </a:endParaRPr>
          </a:p>
          <a:p>
            <a:pPr marL="1762125" marR="0" lvl="1" indent="-229235" algn="l" rtl="0">
              <a:lnSpc>
                <a:spcPct val="100000"/>
              </a:lnSpc>
              <a:spcBef>
                <a:spcPts val="409"/>
              </a:spcBef>
              <a:spcAft>
                <a:spcPts val="0"/>
              </a:spcAft>
              <a:buClr>
                <a:srgbClr val="FF0000"/>
              </a:buClr>
              <a:buSzPts val="2400"/>
              <a:buFont typeface="Helvetica Neue"/>
              <a:buChar char="•"/>
            </a:pPr>
            <a:r>
              <a:rPr lang="en-US" sz="2400" b="1" i="0" u="none" strike="noStrike" cap="none">
                <a:solidFill>
                  <a:srgbClr val="FF0000"/>
                </a:solidFill>
                <a:latin typeface="Arial"/>
                <a:ea typeface="Arial"/>
                <a:cs typeface="Arial"/>
                <a:sym typeface="Arial"/>
              </a:rPr>
              <a:t>(Anteverted anteflexed</a:t>
            </a:r>
            <a:r>
              <a:rPr lang="en-US" sz="2400" b="0" i="0" u="none" strike="noStrike" cap="none">
                <a:solidFill>
                  <a:srgbClr val="FF0000"/>
                </a:solidFill>
                <a:latin typeface="Helvetica Neue"/>
                <a:ea typeface="Helvetica Neue"/>
                <a:cs typeface="Helvetica Neue"/>
                <a:sym typeface="Helvetica Neue"/>
              </a:rPr>
              <a:t>)</a:t>
            </a:r>
            <a:endParaRPr sz="2400" b="0" i="0" u="none" strike="noStrike" cap="none">
              <a:solidFill>
                <a:schemeClr val="dk1"/>
              </a:solidFill>
              <a:latin typeface="Helvetica Neue"/>
              <a:ea typeface="Helvetica Neue"/>
              <a:cs typeface="Helvetica Neue"/>
              <a:sym typeface="Helvetica Neue"/>
            </a:endParaRPr>
          </a:p>
          <a:p>
            <a:pPr marL="241300" marR="0" lvl="0" indent="-228600" algn="l" rtl="0">
              <a:lnSpc>
                <a:spcPct val="100000"/>
              </a:lnSpc>
              <a:spcBef>
                <a:spcPts val="405"/>
              </a:spcBef>
              <a:spcAft>
                <a:spcPts val="0"/>
              </a:spcAft>
              <a:buClr>
                <a:srgbClr val="FF0000"/>
              </a:buClr>
              <a:buSzPts val="2400"/>
              <a:buFont typeface="Helvetica Neue"/>
              <a:buChar char="•"/>
            </a:pPr>
            <a:r>
              <a:rPr lang="en-US" sz="2400" b="1">
                <a:solidFill>
                  <a:srgbClr val="FF0000"/>
                </a:solidFill>
                <a:latin typeface="Arial"/>
                <a:ea typeface="Arial"/>
                <a:cs typeface="Arial"/>
                <a:sym typeface="Arial"/>
              </a:rPr>
              <a:t>a-	Ante</a:t>
            </a:r>
            <a:r>
              <a:rPr lang="en-US" sz="2400" b="1" u="sng">
                <a:solidFill>
                  <a:srgbClr val="FF0000"/>
                </a:solidFill>
                <a:latin typeface="Arial"/>
                <a:ea typeface="Arial"/>
                <a:cs typeface="Arial"/>
                <a:sym typeface="Arial"/>
              </a:rPr>
              <a:t>v</a:t>
            </a:r>
            <a:r>
              <a:rPr lang="en-US" sz="2400" b="1">
                <a:solidFill>
                  <a:srgbClr val="FF0000"/>
                </a:solidFill>
                <a:latin typeface="Arial"/>
                <a:ea typeface="Arial"/>
                <a:cs typeface="Arial"/>
                <a:sym typeface="Arial"/>
              </a:rPr>
              <a:t>erted</a:t>
            </a:r>
            <a:r>
              <a:rPr lang="en-US" sz="2400" b="1">
                <a:solidFill>
                  <a:schemeClr val="dk1"/>
                </a:solidFill>
                <a:latin typeface="Arial"/>
                <a:ea typeface="Arial"/>
                <a:cs typeface="Arial"/>
                <a:sym typeface="Arial"/>
              </a:rPr>
              <a:t>,	</a:t>
            </a:r>
            <a:r>
              <a:rPr lang="en-US" sz="2400">
                <a:solidFill>
                  <a:schemeClr val="dk1"/>
                </a:solidFill>
                <a:latin typeface="Helvetica Neue"/>
                <a:ea typeface="Helvetica Neue"/>
                <a:cs typeface="Helvetica Neue"/>
                <a:sym typeface="Helvetica Neue"/>
              </a:rPr>
              <a:t>The	cer</a:t>
            </a:r>
            <a:r>
              <a:rPr lang="en-US" sz="2400" b="1" u="sng">
                <a:solidFill>
                  <a:srgbClr val="FF0000"/>
                </a:solidFill>
                <a:latin typeface="Arial"/>
                <a:ea typeface="Arial"/>
                <a:cs typeface="Arial"/>
                <a:sym typeface="Arial"/>
              </a:rPr>
              <a:t>v</a:t>
            </a:r>
            <a:r>
              <a:rPr lang="en-US" sz="2400">
                <a:solidFill>
                  <a:schemeClr val="dk1"/>
                </a:solidFill>
                <a:latin typeface="Helvetica Neue"/>
                <a:ea typeface="Helvetica Neue"/>
                <a:cs typeface="Helvetica Neue"/>
                <a:sym typeface="Helvetica Neue"/>
              </a:rPr>
              <a:t>ix	of	uterus	is	bent</a:t>
            </a:r>
            <a:endParaRPr sz="2400">
              <a:solidFill>
                <a:schemeClr val="dk1"/>
              </a:solidFill>
              <a:latin typeface="Helvetica Neue"/>
              <a:ea typeface="Helvetica Neue"/>
              <a:cs typeface="Helvetica Neue"/>
              <a:sym typeface="Helvetica Neue"/>
            </a:endParaRPr>
          </a:p>
          <a:p>
            <a:pPr marL="12700" marR="0" lvl="0" indent="0" algn="l" rtl="0">
              <a:lnSpc>
                <a:spcPct val="100000"/>
              </a:lnSpc>
              <a:spcBef>
                <a:spcPts val="385"/>
              </a:spcBef>
              <a:spcAft>
                <a:spcPts val="0"/>
              </a:spcAft>
              <a:buNone/>
            </a:pPr>
            <a:r>
              <a:rPr lang="en-US" sz="2400">
                <a:solidFill>
                  <a:schemeClr val="dk1"/>
                </a:solidFill>
                <a:latin typeface="Helvetica Neue"/>
                <a:ea typeface="Helvetica Neue"/>
                <a:cs typeface="Helvetica Neue"/>
                <a:sym typeface="Helvetica Neue"/>
              </a:rPr>
              <a:t>forwards on the anterior wall of the </a:t>
            </a:r>
            <a:r>
              <a:rPr lang="en-US" sz="2400" b="1" u="sng">
                <a:solidFill>
                  <a:srgbClr val="FF0000"/>
                </a:solidFill>
                <a:latin typeface="Arial"/>
                <a:ea typeface="Arial"/>
                <a:cs typeface="Arial"/>
                <a:sym typeface="Arial"/>
              </a:rPr>
              <a:t>v</a:t>
            </a:r>
            <a:r>
              <a:rPr lang="en-US" sz="2400">
                <a:solidFill>
                  <a:schemeClr val="dk1"/>
                </a:solidFill>
                <a:latin typeface="Helvetica Neue"/>
                <a:ea typeface="Helvetica Neue"/>
                <a:cs typeface="Helvetica Neue"/>
                <a:sym typeface="Helvetica Neue"/>
              </a:rPr>
              <a:t>agina.</a:t>
            </a:r>
            <a:endParaRPr sz="2400">
              <a:solidFill>
                <a:schemeClr val="dk1"/>
              </a:solidFill>
              <a:latin typeface="Helvetica Neue"/>
              <a:ea typeface="Helvetica Neue"/>
              <a:cs typeface="Helvetica Neue"/>
              <a:sym typeface="Helvetica Neue"/>
            </a:endParaRPr>
          </a:p>
          <a:p>
            <a:pPr marL="363220" marR="0" lvl="0" indent="-307975" algn="l" rtl="0">
              <a:lnSpc>
                <a:spcPct val="100000"/>
              </a:lnSpc>
              <a:spcBef>
                <a:spcPts val="170"/>
              </a:spcBef>
              <a:spcAft>
                <a:spcPts val="0"/>
              </a:spcAft>
              <a:buClr>
                <a:schemeClr val="dk1"/>
              </a:buClr>
              <a:buSzPts val="1800"/>
              <a:buFont typeface="Helvetica Neue"/>
              <a:buChar char="•"/>
            </a:pPr>
            <a:r>
              <a:rPr lang="en-US" sz="2400">
                <a:solidFill>
                  <a:schemeClr val="dk1"/>
                </a:solidFill>
                <a:latin typeface="Helvetica Neue"/>
                <a:ea typeface="Helvetica Neue"/>
                <a:cs typeface="Helvetica Neue"/>
                <a:sym typeface="Helvetica Neue"/>
              </a:rPr>
              <a:t>The angle between axis of vagina and axis of</a:t>
            </a:r>
            <a:endParaRPr sz="2400">
              <a:solidFill>
                <a:schemeClr val="dk1"/>
              </a:solidFill>
              <a:latin typeface="Helvetica Neue"/>
              <a:ea typeface="Helvetica Neue"/>
              <a:cs typeface="Helvetica Neue"/>
              <a:sym typeface="Helvetica Neue"/>
            </a:endParaRPr>
          </a:p>
          <a:p>
            <a:pPr marL="283845" marR="0" lvl="0" indent="0" algn="l" rtl="0">
              <a:lnSpc>
                <a:spcPct val="100000"/>
              </a:lnSpc>
              <a:spcBef>
                <a:spcPts val="434"/>
              </a:spcBef>
              <a:spcAft>
                <a:spcPts val="0"/>
              </a:spcAft>
              <a:buNone/>
            </a:pPr>
            <a:r>
              <a:rPr lang="en-US" sz="2400">
                <a:solidFill>
                  <a:schemeClr val="dk1"/>
                </a:solidFill>
                <a:latin typeface="Helvetica Neue"/>
                <a:ea typeface="Helvetica Neue"/>
                <a:cs typeface="Helvetica Neue"/>
                <a:sym typeface="Helvetica Neue"/>
              </a:rPr>
              <a:t>cervix makes </a:t>
            </a:r>
            <a:r>
              <a:rPr lang="en-US" sz="2400" b="1">
                <a:solidFill>
                  <a:srgbClr val="0000CC"/>
                </a:solidFill>
                <a:latin typeface="Arial"/>
                <a:ea typeface="Arial"/>
                <a:cs typeface="Arial"/>
                <a:sym typeface="Arial"/>
              </a:rPr>
              <a:t>about 90 degree</a:t>
            </a:r>
            <a:r>
              <a:rPr lang="en-US" sz="2400">
                <a:solidFill>
                  <a:schemeClr val="dk1"/>
                </a:solidFill>
                <a:latin typeface="Helvetica Neue"/>
                <a:ea typeface="Helvetica Neue"/>
                <a:cs typeface="Helvetica Neue"/>
                <a:sym typeface="Helvetica Neue"/>
              </a:rPr>
              <a:t>.</a:t>
            </a:r>
            <a:endParaRPr sz="2400">
              <a:solidFill>
                <a:schemeClr val="dk1"/>
              </a:solidFill>
              <a:latin typeface="Helvetica Neue"/>
              <a:ea typeface="Helvetica Neue"/>
              <a:cs typeface="Helvetica Neue"/>
              <a:sym typeface="Helvetica Neue"/>
            </a:endParaRPr>
          </a:p>
          <a:p>
            <a:pPr marL="12700" marR="34925" lvl="0" indent="-152400" algn="l" rtl="0">
              <a:lnSpc>
                <a:spcPct val="114199"/>
              </a:lnSpc>
              <a:spcBef>
                <a:spcPts val="265"/>
              </a:spcBef>
              <a:spcAft>
                <a:spcPts val="0"/>
              </a:spcAft>
              <a:buClr>
                <a:srgbClr val="FF0000"/>
              </a:buClr>
              <a:buSzPts val="2400"/>
              <a:buFont typeface="Helvetica Neue"/>
              <a:buChar char="•"/>
            </a:pPr>
            <a:r>
              <a:rPr lang="en-US" sz="2400" b="1">
                <a:solidFill>
                  <a:srgbClr val="FF0000"/>
                </a:solidFill>
                <a:latin typeface="Arial"/>
                <a:ea typeface="Arial"/>
                <a:cs typeface="Arial"/>
                <a:sym typeface="Arial"/>
              </a:rPr>
              <a:t>b- Anteflexed, </a:t>
            </a:r>
            <a:r>
              <a:rPr lang="en-US" sz="2400">
                <a:solidFill>
                  <a:schemeClr val="dk1"/>
                </a:solidFill>
                <a:latin typeface="Helvetica Neue"/>
                <a:ea typeface="Helvetica Neue"/>
                <a:cs typeface="Helvetica Neue"/>
                <a:sym typeface="Helvetica Neue"/>
              </a:rPr>
              <a:t>The body of the uterus is bent  forwards on the cervix.</a:t>
            </a:r>
            <a:endParaRPr sz="2400">
              <a:solidFill>
                <a:schemeClr val="dk1"/>
              </a:solidFill>
              <a:latin typeface="Helvetica Neue"/>
              <a:ea typeface="Helvetica Neue"/>
              <a:cs typeface="Helvetica Neue"/>
              <a:sym typeface="Helvetica Neue"/>
            </a:endParaRPr>
          </a:p>
          <a:p>
            <a:pPr marL="363220" marR="0" lvl="0" indent="-307975" algn="l" rtl="0">
              <a:lnSpc>
                <a:spcPct val="100000"/>
              </a:lnSpc>
              <a:spcBef>
                <a:spcPts val="150"/>
              </a:spcBef>
              <a:spcAft>
                <a:spcPts val="0"/>
              </a:spcAft>
              <a:buClr>
                <a:schemeClr val="dk1"/>
              </a:buClr>
              <a:buSzPts val="1800"/>
              <a:buFont typeface="Helvetica Neue"/>
              <a:buChar char="•"/>
            </a:pPr>
            <a:r>
              <a:rPr lang="en-US" sz="2400">
                <a:solidFill>
                  <a:schemeClr val="dk1"/>
                </a:solidFill>
                <a:latin typeface="Helvetica Neue"/>
                <a:ea typeface="Helvetica Neue"/>
                <a:cs typeface="Helvetica Neue"/>
                <a:sym typeface="Helvetica Neue"/>
              </a:rPr>
              <a:t>The angle between axis of cervix and axis of</a:t>
            </a:r>
            <a:endParaRPr sz="2400">
              <a:solidFill>
                <a:schemeClr val="dk1"/>
              </a:solidFill>
              <a:latin typeface="Helvetica Neue"/>
              <a:ea typeface="Helvetica Neue"/>
              <a:cs typeface="Helvetica Neue"/>
              <a:sym typeface="Helvetica Neue"/>
            </a:endParaRPr>
          </a:p>
          <a:p>
            <a:pPr marL="283845" marR="0" lvl="0" indent="0" algn="l" rtl="0">
              <a:lnSpc>
                <a:spcPct val="100000"/>
              </a:lnSpc>
              <a:spcBef>
                <a:spcPts val="430"/>
              </a:spcBef>
              <a:spcAft>
                <a:spcPts val="0"/>
              </a:spcAft>
              <a:buNone/>
            </a:pPr>
            <a:r>
              <a:rPr lang="en-US" sz="2400">
                <a:solidFill>
                  <a:schemeClr val="dk1"/>
                </a:solidFill>
                <a:latin typeface="Helvetica Neue"/>
                <a:ea typeface="Helvetica Neue"/>
                <a:cs typeface="Helvetica Neue"/>
                <a:sym typeface="Helvetica Neue"/>
              </a:rPr>
              <a:t>body makes </a:t>
            </a:r>
            <a:r>
              <a:rPr lang="en-US" sz="2400" b="1">
                <a:solidFill>
                  <a:srgbClr val="0000CC"/>
                </a:solidFill>
                <a:latin typeface="Arial"/>
                <a:ea typeface="Arial"/>
                <a:cs typeface="Arial"/>
                <a:sym typeface="Arial"/>
              </a:rPr>
              <a:t>about 170 degree</a:t>
            </a:r>
            <a:r>
              <a:rPr lang="en-US" sz="2400">
                <a:solidFill>
                  <a:schemeClr val="dk1"/>
                </a:solidFill>
                <a:latin typeface="Helvetica Neue"/>
                <a:ea typeface="Helvetica Neue"/>
                <a:cs typeface="Helvetica Neue"/>
                <a:sym typeface="Helvetica Neue"/>
              </a:rPr>
              <a:t>.</a:t>
            </a:r>
            <a:endParaRPr sz="2400">
              <a:solidFill>
                <a:schemeClr val="dk1"/>
              </a:solidFill>
              <a:latin typeface="Helvetica Neue"/>
              <a:ea typeface="Helvetica Neue"/>
              <a:cs typeface="Helvetica Neue"/>
              <a:sym typeface="Helvetica Neue"/>
            </a:endParaRPr>
          </a:p>
        </p:txBody>
      </p:sp>
      <p:grpSp>
        <p:nvGrpSpPr>
          <p:cNvPr id="1838" name="Google Shape;1838;p137"/>
          <p:cNvGrpSpPr/>
          <p:nvPr/>
        </p:nvGrpSpPr>
        <p:grpSpPr>
          <a:xfrm>
            <a:off x="8004048" y="527303"/>
            <a:ext cx="3883025" cy="3733800"/>
            <a:chOff x="8004048" y="527303"/>
            <a:chExt cx="3883025" cy="3733800"/>
          </a:xfrm>
        </p:grpSpPr>
        <p:sp>
          <p:nvSpPr>
            <p:cNvPr id="1839" name="Google Shape;1839;p137"/>
            <p:cNvSpPr/>
            <p:nvPr/>
          </p:nvSpPr>
          <p:spPr>
            <a:xfrm>
              <a:off x="8004048" y="527303"/>
              <a:ext cx="3883025" cy="3733800"/>
            </a:xfrm>
            <a:custGeom>
              <a:avLst/>
              <a:gdLst/>
              <a:ahLst/>
              <a:cxnLst/>
              <a:rect l="l" t="t" r="r" b="b"/>
              <a:pathLst>
                <a:path w="3883025" h="3733800" extrusionOk="0">
                  <a:moveTo>
                    <a:pt x="2968752" y="1470914"/>
                  </a:moveTo>
                  <a:lnTo>
                    <a:pt x="2730246" y="1562862"/>
                  </a:lnTo>
                  <a:lnTo>
                    <a:pt x="2786507" y="1614170"/>
                  </a:lnTo>
                  <a:lnTo>
                    <a:pt x="900938" y="3682365"/>
                  </a:lnTo>
                  <a:lnTo>
                    <a:pt x="957326" y="3733673"/>
                  </a:lnTo>
                  <a:lnTo>
                    <a:pt x="2842768" y="1665478"/>
                  </a:lnTo>
                  <a:lnTo>
                    <a:pt x="2899156" y="1716786"/>
                  </a:lnTo>
                  <a:lnTo>
                    <a:pt x="2968752" y="1470914"/>
                  </a:lnTo>
                  <a:close/>
                </a:path>
                <a:path w="3883025" h="3733800" extrusionOk="0">
                  <a:moveTo>
                    <a:pt x="3883025" y="1681226"/>
                  </a:moveTo>
                  <a:lnTo>
                    <a:pt x="3717417" y="1486535"/>
                  </a:lnTo>
                  <a:lnTo>
                    <a:pt x="3687572" y="1556766"/>
                  </a:lnTo>
                  <a:lnTo>
                    <a:pt x="29718" y="0"/>
                  </a:lnTo>
                  <a:lnTo>
                    <a:pt x="0" y="70104"/>
                  </a:lnTo>
                  <a:lnTo>
                    <a:pt x="3657727" y="1626870"/>
                  </a:lnTo>
                  <a:lnTo>
                    <a:pt x="3627882" y="1696847"/>
                  </a:lnTo>
                  <a:lnTo>
                    <a:pt x="3883025" y="1681226"/>
                  </a:lnTo>
                  <a:close/>
                </a:path>
              </a:pathLst>
            </a:custGeom>
            <a:solidFill>
              <a:srgbClr val="00AE5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0" name="Google Shape;1840;p137"/>
            <p:cNvSpPr/>
            <p:nvPr/>
          </p:nvSpPr>
          <p:spPr>
            <a:xfrm>
              <a:off x="9981818" y="994155"/>
              <a:ext cx="1302385" cy="1520825"/>
            </a:xfrm>
            <a:custGeom>
              <a:avLst/>
              <a:gdLst/>
              <a:ahLst/>
              <a:cxnLst/>
              <a:rect l="l" t="t" r="r" b="b"/>
              <a:pathLst>
                <a:path w="1302384" h="1520825" extrusionOk="0">
                  <a:moveTo>
                    <a:pt x="58165" y="0"/>
                  </a:moveTo>
                  <a:lnTo>
                    <a:pt x="0" y="49276"/>
                  </a:lnTo>
                  <a:lnTo>
                    <a:pt x="1243710" y="1520317"/>
                  </a:lnTo>
                  <a:lnTo>
                    <a:pt x="1301877" y="1471041"/>
                  </a:lnTo>
                  <a:lnTo>
                    <a:pt x="58165" y="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41" name="Google Shape;1841;p137"/>
            <p:cNvPicPr preferRelativeResize="0"/>
            <p:nvPr/>
          </p:nvPicPr>
          <p:blipFill rotWithShape="1">
            <a:blip r:embed="rId4">
              <a:alphaModFix/>
            </a:blip>
            <a:srcRect/>
            <a:stretch/>
          </p:blipFill>
          <p:spPr>
            <a:xfrm>
              <a:off x="9863327" y="844295"/>
              <a:ext cx="234696" cy="248284"/>
            </a:xfrm>
            <a:prstGeom prst="rect">
              <a:avLst/>
            </a:prstGeom>
            <a:noFill/>
            <a:ln>
              <a:noFill/>
            </a:ln>
          </p:spPr>
        </p:pic>
      </p:gr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Shape 1845"/>
        <p:cNvGrpSpPr/>
        <p:nvPr/>
      </p:nvGrpSpPr>
      <p:grpSpPr>
        <a:xfrm>
          <a:off x="0" y="0"/>
          <a:ext cx="0" cy="0"/>
          <a:chOff x="0" y="0"/>
          <a:chExt cx="0" cy="0"/>
        </a:xfrm>
      </p:grpSpPr>
      <p:grpSp>
        <p:nvGrpSpPr>
          <p:cNvPr id="1846" name="Google Shape;1846;p138"/>
          <p:cNvGrpSpPr/>
          <p:nvPr/>
        </p:nvGrpSpPr>
        <p:grpSpPr>
          <a:xfrm>
            <a:off x="1420367" y="1600200"/>
            <a:ext cx="8199121" cy="4562856"/>
            <a:chOff x="1420367" y="1600200"/>
            <a:chExt cx="8199121" cy="4562856"/>
          </a:xfrm>
        </p:grpSpPr>
        <p:pic>
          <p:nvPicPr>
            <p:cNvPr id="1847" name="Google Shape;1847;p138"/>
            <p:cNvPicPr preferRelativeResize="0"/>
            <p:nvPr/>
          </p:nvPicPr>
          <p:blipFill rotWithShape="1">
            <a:blip r:embed="rId3">
              <a:alphaModFix/>
            </a:blip>
            <a:srcRect/>
            <a:stretch/>
          </p:blipFill>
          <p:spPr>
            <a:xfrm>
              <a:off x="1420367" y="1600200"/>
              <a:ext cx="8122920" cy="4562856"/>
            </a:xfrm>
            <a:prstGeom prst="rect">
              <a:avLst/>
            </a:prstGeom>
            <a:noFill/>
            <a:ln>
              <a:noFill/>
            </a:ln>
          </p:spPr>
        </p:pic>
        <p:sp>
          <p:nvSpPr>
            <p:cNvPr id="1848" name="Google Shape;1848;p138"/>
            <p:cNvSpPr/>
            <p:nvPr/>
          </p:nvSpPr>
          <p:spPr>
            <a:xfrm>
              <a:off x="7866888" y="1911095"/>
              <a:ext cx="1752600" cy="2188210"/>
            </a:xfrm>
            <a:custGeom>
              <a:avLst/>
              <a:gdLst/>
              <a:ahLst/>
              <a:cxnLst/>
              <a:rect l="l" t="t" r="r" b="b"/>
              <a:pathLst>
                <a:path w="1752600" h="2188210" extrusionOk="0">
                  <a:moveTo>
                    <a:pt x="1485265" y="1833880"/>
                  </a:moveTo>
                  <a:lnTo>
                    <a:pt x="1481455" y="1776984"/>
                  </a:lnTo>
                  <a:lnTo>
                    <a:pt x="1088898" y="1803273"/>
                  </a:lnTo>
                  <a:lnTo>
                    <a:pt x="656209" y="2073275"/>
                  </a:lnTo>
                  <a:lnTo>
                    <a:pt x="625983" y="2024761"/>
                  </a:lnTo>
                  <a:lnTo>
                    <a:pt x="526034" y="2188210"/>
                  </a:lnTo>
                  <a:lnTo>
                    <a:pt x="716788" y="2170049"/>
                  </a:lnTo>
                  <a:lnTo>
                    <a:pt x="686562" y="2121662"/>
                  </a:lnTo>
                  <a:lnTo>
                    <a:pt x="1107059" y="1859280"/>
                  </a:lnTo>
                  <a:lnTo>
                    <a:pt x="1485265" y="1833880"/>
                  </a:lnTo>
                  <a:close/>
                </a:path>
                <a:path w="1752600" h="2188210" extrusionOk="0">
                  <a:moveTo>
                    <a:pt x="1752092" y="56515"/>
                  </a:moveTo>
                  <a:lnTo>
                    <a:pt x="1743710" y="0"/>
                  </a:lnTo>
                  <a:lnTo>
                    <a:pt x="1064133" y="100203"/>
                  </a:lnTo>
                  <a:lnTo>
                    <a:pt x="1065784" y="99949"/>
                  </a:lnTo>
                  <a:lnTo>
                    <a:pt x="168402" y="177292"/>
                  </a:lnTo>
                  <a:lnTo>
                    <a:pt x="163449" y="120523"/>
                  </a:lnTo>
                  <a:lnTo>
                    <a:pt x="0" y="220472"/>
                  </a:lnTo>
                  <a:lnTo>
                    <a:pt x="178181" y="291211"/>
                  </a:lnTo>
                  <a:lnTo>
                    <a:pt x="173228" y="234315"/>
                  </a:lnTo>
                  <a:lnTo>
                    <a:pt x="1071626" y="156718"/>
                  </a:lnTo>
                  <a:lnTo>
                    <a:pt x="1752092" y="56515"/>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49" name="Google Shape;1849;p138"/>
          <p:cNvSpPr txBox="1"/>
          <p:nvPr/>
        </p:nvSpPr>
        <p:spPr>
          <a:xfrm>
            <a:off x="1523" y="385572"/>
            <a:ext cx="11704320" cy="1371600"/>
          </a:xfrm>
          <a:prstGeom prst="rect">
            <a:avLst/>
          </a:prstGeom>
          <a:noFill/>
          <a:ln w="9525" cap="flat" cmpd="sng">
            <a:solidFill>
              <a:srgbClr val="0000CC"/>
            </a:solidFill>
            <a:prstDash val="solid"/>
            <a:round/>
            <a:headEnd type="none" w="sm" len="sm"/>
            <a:tailEnd type="none" w="sm" len="sm"/>
          </a:ln>
        </p:spPr>
        <p:txBody>
          <a:bodyPr spcFirstLastPara="1" wrap="square" lIns="0" tIns="73025" rIns="0" bIns="0" anchor="t" anchorCtr="0">
            <a:spAutoFit/>
          </a:bodyPr>
          <a:lstStyle/>
          <a:p>
            <a:pPr marL="3863975" marR="0" lvl="0" indent="-344804" algn="l" rtl="0">
              <a:lnSpc>
                <a:spcPct val="100000"/>
              </a:lnSpc>
              <a:spcBef>
                <a:spcPts val="0"/>
              </a:spcBef>
              <a:spcAft>
                <a:spcPts val="0"/>
              </a:spcAft>
              <a:buClr>
                <a:srgbClr val="FF0000"/>
              </a:buClr>
              <a:buSzPts val="2400"/>
              <a:buFont typeface="Noto Sans Symbols"/>
              <a:buChar char="∙"/>
            </a:pPr>
            <a:r>
              <a:rPr lang="en-US" sz="2400" b="1">
                <a:solidFill>
                  <a:srgbClr val="FF0000"/>
                </a:solidFill>
                <a:latin typeface="Arial"/>
                <a:ea typeface="Arial"/>
                <a:cs typeface="Arial"/>
                <a:sym typeface="Arial"/>
              </a:rPr>
              <a:t>Broad ligaments of the uterus</a:t>
            </a:r>
            <a:endParaRPr sz="2400">
              <a:solidFill>
                <a:schemeClr val="dk1"/>
              </a:solidFill>
              <a:latin typeface="Arial"/>
              <a:ea typeface="Arial"/>
              <a:cs typeface="Arial"/>
              <a:sym typeface="Arial"/>
            </a:endParaRPr>
          </a:p>
          <a:p>
            <a:pPr marL="89535" marR="111125" lvl="0" indent="0" algn="l" rtl="0">
              <a:lnSpc>
                <a:spcPct val="150000"/>
              </a:lnSpc>
              <a:spcBef>
                <a:spcPts val="145"/>
              </a:spcBef>
              <a:spcAft>
                <a:spcPts val="0"/>
              </a:spcAft>
              <a:buNone/>
            </a:pPr>
            <a:r>
              <a:rPr lang="en-US" sz="2400">
                <a:solidFill>
                  <a:schemeClr val="dk1"/>
                </a:solidFill>
                <a:latin typeface="Helvetica Neue"/>
                <a:ea typeface="Helvetica Neue"/>
                <a:cs typeface="Helvetica Neue"/>
                <a:sym typeface="Helvetica Neue"/>
              </a:rPr>
              <a:t>- This is a wide fold of </a:t>
            </a:r>
            <a:r>
              <a:rPr lang="en-US" sz="2400" b="1">
                <a:solidFill>
                  <a:schemeClr val="dk1"/>
                </a:solidFill>
                <a:latin typeface="Arial"/>
                <a:ea typeface="Arial"/>
                <a:cs typeface="Arial"/>
                <a:sym typeface="Arial"/>
              </a:rPr>
              <a:t>the peritoneum </a:t>
            </a:r>
            <a:r>
              <a:rPr lang="en-US" sz="2400">
                <a:solidFill>
                  <a:schemeClr val="dk1"/>
                </a:solidFill>
                <a:latin typeface="Helvetica Neue"/>
                <a:ea typeface="Helvetica Neue"/>
                <a:cs typeface="Helvetica Neue"/>
                <a:sym typeface="Helvetica Neue"/>
              </a:rPr>
              <a:t>which extends from the lateral borders of the  uterus to the lateral wall of the pelvis on each side.</a:t>
            </a:r>
            <a:endParaRPr sz="2400">
              <a:solidFill>
                <a:schemeClr val="dk1"/>
              </a:solidFill>
              <a:latin typeface="Helvetica Neue"/>
              <a:ea typeface="Helvetica Neue"/>
              <a:cs typeface="Helvetica Neue"/>
              <a:sym typeface="Helvetica Neue"/>
            </a:endParaRPr>
          </a:p>
        </p:txBody>
      </p:sp>
      <p:sp>
        <p:nvSpPr>
          <p:cNvPr id="1850" name="Google Shape;1850;p138"/>
          <p:cNvSpPr txBox="1"/>
          <p:nvPr/>
        </p:nvSpPr>
        <p:spPr>
          <a:xfrm>
            <a:off x="9598532" y="1606041"/>
            <a:ext cx="235267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Anterior border</a:t>
            </a:r>
            <a:r>
              <a:rPr lang="en-US" sz="2400" b="1">
                <a:solidFill>
                  <a:schemeClr val="dk1"/>
                </a:solidFill>
                <a:latin typeface="Arial"/>
                <a:ea typeface="Arial"/>
                <a:cs typeface="Arial"/>
                <a:sym typeface="Arial"/>
              </a:rPr>
              <a:t>;</a:t>
            </a:r>
            <a:endParaRPr sz="2400">
              <a:solidFill>
                <a:schemeClr val="dk1"/>
              </a:solidFill>
              <a:latin typeface="Arial"/>
              <a:ea typeface="Arial"/>
              <a:cs typeface="Arial"/>
              <a:sym typeface="Arial"/>
            </a:endParaRPr>
          </a:p>
        </p:txBody>
      </p:sp>
      <p:sp>
        <p:nvSpPr>
          <p:cNvPr id="1851" name="Google Shape;1851;p138"/>
          <p:cNvSpPr txBox="1"/>
          <p:nvPr/>
        </p:nvSpPr>
        <p:spPr>
          <a:xfrm>
            <a:off x="9080372" y="1971497"/>
            <a:ext cx="2946400" cy="2626995"/>
          </a:xfrm>
          <a:prstGeom prst="rect">
            <a:avLst/>
          </a:prstGeom>
          <a:noFill/>
          <a:ln>
            <a:noFill/>
          </a:ln>
        </p:spPr>
        <p:txBody>
          <a:bodyPr spcFirstLastPara="1" wrap="square" lIns="0" tIns="12700" rIns="0" bIns="0" anchor="t" anchorCtr="0">
            <a:spAutoFit/>
          </a:bodyPr>
          <a:lstStyle/>
          <a:p>
            <a:pPr marL="448309" marR="0" lvl="0" indent="0" algn="ctr" rtl="0">
              <a:lnSpc>
                <a:spcPct val="100000"/>
              </a:lnSpc>
              <a:spcBef>
                <a:spcPts val="0"/>
              </a:spcBef>
              <a:spcAft>
                <a:spcPts val="0"/>
              </a:spcAft>
              <a:buNone/>
            </a:pPr>
            <a:r>
              <a:rPr lang="en-US" sz="2400">
                <a:solidFill>
                  <a:schemeClr val="dk1"/>
                </a:solidFill>
                <a:latin typeface="Helvetica Neue"/>
                <a:ea typeface="Helvetica Neue"/>
                <a:cs typeface="Helvetica Neue"/>
                <a:sym typeface="Helvetica Neue"/>
              </a:rPr>
              <a:t>free containing</a:t>
            </a:r>
            <a:endParaRPr sz="2400">
              <a:solidFill>
                <a:schemeClr val="dk1"/>
              </a:solidFill>
              <a:latin typeface="Helvetica Neue"/>
              <a:ea typeface="Helvetica Neue"/>
              <a:cs typeface="Helvetica Neue"/>
              <a:sym typeface="Helvetica Neue"/>
            </a:endParaRPr>
          </a:p>
          <a:p>
            <a:pPr marL="446405" marR="0" lvl="0" indent="0" algn="ctr" rtl="0">
              <a:lnSpc>
                <a:spcPct val="100000"/>
              </a:lnSpc>
              <a:spcBef>
                <a:spcPts val="5"/>
              </a:spcBef>
              <a:spcAft>
                <a:spcPts val="0"/>
              </a:spcAft>
              <a:buNone/>
            </a:pPr>
            <a:r>
              <a:rPr lang="en-US" sz="2400">
                <a:solidFill>
                  <a:schemeClr val="dk1"/>
                </a:solidFill>
                <a:latin typeface="Helvetica Neue"/>
                <a:ea typeface="Helvetica Neue"/>
                <a:cs typeface="Helvetica Neue"/>
                <a:sym typeface="Helvetica Neue"/>
              </a:rPr>
              <a:t>uterine tube</a:t>
            </a:r>
            <a:endParaRPr sz="24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2700">
              <a:solidFill>
                <a:schemeClr val="dk1"/>
              </a:solidFill>
              <a:latin typeface="Helvetica Neue"/>
              <a:ea typeface="Helvetica Neue"/>
              <a:cs typeface="Helvetica Neue"/>
              <a:sym typeface="Helvetica Neue"/>
            </a:endParaRPr>
          </a:p>
          <a:p>
            <a:pPr marL="0" marR="0" lvl="0" indent="0" algn="l" rtl="0">
              <a:lnSpc>
                <a:spcPct val="100000"/>
              </a:lnSpc>
              <a:spcBef>
                <a:spcPts val="20"/>
              </a:spcBef>
              <a:spcAft>
                <a:spcPts val="0"/>
              </a:spcAft>
              <a:buNone/>
            </a:pPr>
            <a:endParaRPr sz="2650">
              <a:solidFill>
                <a:schemeClr val="dk1"/>
              </a:solidFill>
              <a:latin typeface="Helvetica Neue"/>
              <a:ea typeface="Helvetica Neue"/>
              <a:cs typeface="Helvetica Neue"/>
              <a:sym typeface="Helvetica Neue"/>
            </a:endParaRPr>
          </a:p>
          <a:p>
            <a:pPr marL="12065" marR="5080" lvl="0" indent="-5715" algn="ctr" rtl="0">
              <a:lnSpc>
                <a:spcPct val="100000"/>
              </a:lnSpc>
              <a:spcBef>
                <a:spcPts val="0"/>
              </a:spcBef>
              <a:spcAft>
                <a:spcPts val="0"/>
              </a:spcAft>
              <a:buNone/>
            </a:pPr>
            <a:r>
              <a:rPr lang="en-US" sz="2400" b="1">
                <a:solidFill>
                  <a:srgbClr val="FF0000"/>
                </a:solidFill>
                <a:latin typeface="Arial"/>
                <a:ea typeface="Arial"/>
                <a:cs typeface="Arial"/>
                <a:sym typeface="Arial"/>
              </a:rPr>
              <a:t>Lateral border  </a:t>
            </a:r>
            <a:r>
              <a:rPr lang="en-US" sz="2400">
                <a:solidFill>
                  <a:schemeClr val="dk1"/>
                </a:solidFill>
                <a:latin typeface="Helvetica Neue"/>
                <a:ea typeface="Helvetica Neue"/>
                <a:cs typeface="Helvetica Neue"/>
                <a:sym typeface="Helvetica Neue"/>
              </a:rPr>
              <a:t>attached to the lateral  wall of the pelvis</a:t>
            </a:r>
            <a:endParaRPr sz="2400">
              <a:solidFill>
                <a:schemeClr val="dk1"/>
              </a:solidFill>
              <a:latin typeface="Helvetica Neue"/>
              <a:ea typeface="Helvetica Neue"/>
              <a:cs typeface="Helvetica Neue"/>
              <a:sym typeface="Helvetica Neue"/>
            </a:endParaRPr>
          </a:p>
        </p:txBody>
      </p:sp>
      <p:grpSp>
        <p:nvGrpSpPr>
          <p:cNvPr id="1852" name="Google Shape;1852;p138"/>
          <p:cNvGrpSpPr/>
          <p:nvPr/>
        </p:nvGrpSpPr>
        <p:grpSpPr>
          <a:xfrm>
            <a:off x="2673096" y="4178808"/>
            <a:ext cx="2026918" cy="512063"/>
            <a:chOff x="2673096" y="4178808"/>
            <a:chExt cx="2026918" cy="512063"/>
          </a:xfrm>
        </p:grpSpPr>
        <p:sp>
          <p:nvSpPr>
            <p:cNvPr id="1853" name="Google Shape;1853;p138"/>
            <p:cNvSpPr/>
            <p:nvPr/>
          </p:nvSpPr>
          <p:spPr>
            <a:xfrm>
              <a:off x="2673096" y="4235576"/>
              <a:ext cx="1860550" cy="455295"/>
            </a:xfrm>
            <a:custGeom>
              <a:avLst/>
              <a:gdLst/>
              <a:ahLst/>
              <a:cxnLst/>
              <a:rect l="l" t="t" r="r" b="b"/>
              <a:pathLst>
                <a:path w="1860550" h="455295" extrusionOk="0">
                  <a:moveTo>
                    <a:pt x="1860042" y="56769"/>
                  </a:moveTo>
                  <a:lnTo>
                    <a:pt x="1853311" y="0"/>
                  </a:lnTo>
                  <a:lnTo>
                    <a:pt x="1123442" y="87376"/>
                  </a:lnTo>
                  <a:lnTo>
                    <a:pt x="0" y="399796"/>
                  </a:lnTo>
                  <a:lnTo>
                    <a:pt x="15240" y="454787"/>
                  </a:lnTo>
                  <a:lnTo>
                    <a:pt x="1133856" y="143764"/>
                  </a:lnTo>
                  <a:lnTo>
                    <a:pt x="1135126" y="143383"/>
                  </a:lnTo>
                  <a:lnTo>
                    <a:pt x="1138682" y="143002"/>
                  </a:lnTo>
                  <a:lnTo>
                    <a:pt x="1860042" y="56769"/>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54" name="Google Shape;1854;p138"/>
            <p:cNvPicPr preferRelativeResize="0"/>
            <p:nvPr/>
          </p:nvPicPr>
          <p:blipFill rotWithShape="1">
            <a:blip r:embed="rId4">
              <a:alphaModFix/>
            </a:blip>
            <a:srcRect/>
            <a:stretch/>
          </p:blipFill>
          <p:spPr>
            <a:xfrm>
              <a:off x="4519675" y="4178808"/>
              <a:ext cx="180339" cy="170434"/>
            </a:xfrm>
            <a:prstGeom prst="rect">
              <a:avLst/>
            </a:prstGeom>
            <a:noFill/>
            <a:ln>
              <a:noFill/>
            </a:ln>
          </p:spPr>
        </p:pic>
      </p:grpSp>
      <p:sp>
        <p:nvSpPr>
          <p:cNvPr id="1855" name="Google Shape;1855;p138"/>
          <p:cNvSpPr txBox="1"/>
          <p:nvPr/>
        </p:nvSpPr>
        <p:spPr>
          <a:xfrm>
            <a:off x="274421" y="4464507"/>
            <a:ext cx="2676525" cy="1123315"/>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None/>
            </a:pPr>
            <a:r>
              <a:rPr lang="en-US" sz="2400" b="1">
                <a:solidFill>
                  <a:srgbClr val="FF0000"/>
                </a:solidFill>
                <a:latin typeface="Arial"/>
                <a:ea typeface="Arial"/>
                <a:cs typeface="Arial"/>
                <a:sym typeface="Arial"/>
              </a:rPr>
              <a:t>Medial border  </a:t>
            </a:r>
            <a:r>
              <a:rPr lang="en-US" sz="2400">
                <a:solidFill>
                  <a:schemeClr val="dk1"/>
                </a:solidFill>
                <a:latin typeface="Helvetica Neue"/>
                <a:ea typeface="Helvetica Neue"/>
                <a:cs typeface="Helvetica Neue"/>
                <a:sym typeface="Helvetica Neue"/>
              </a:rPr>
              <a:t>attached to lateral  border of the uterus</a:t>
            </a:r>
            <a:endParaRPr sz="2400">
              <a:solidFill>
                <a:schemeClr val="dk1"/>
              </a:solidFill>
              <a:latin typeface="Helvetica Neue"/>
              <a:ea typeface="Helvetica Neue"/>
              <a:cs typeface="Helvetica Neue"/>
              <a:sym typeface="Helvetica Neue"/>
            </a:endParaRPr>
          </a:p>
        </p:txBody>
      </p:sp>
      <p:grpSp>
        <p:nvGrpSpPr>
          <p:cNvPr id="1856" name="Google Shape;1856;p138"/>
          <p:cNvGrpSpPr/>
          <p:nvPr/>
        </p:nvGrpSpPr>
        <p:grpSpPr>
          <a:xfrm>
            <a:off x="3276600" y="5882640"/>
            <a:ext cx="1191639" cy="176530"/>
            <a:chOff x="3276600" y="5882640"/>
            <a:chExt cx="1191639" cy="176530"/>
          </a:xfrm>
        </p:grpSpPr>
        <p:sp>
          <p:nvSpPr>
            <p:cNvPr id="1857" name="Google Shape;1857;p138"/>
            <p:cNvSpPr/>
            <p:nvPr/>
          </p:nvSpPr>
          <p:spPr>
            <a:xfrm>
              <a:off x="3276600" y="5988685"/>
              <a:ext cx="984885" cy="70485"/>
            </a:xfrm>
            <a:custGeom>
              <a:avLst/>
              <a:gdLst/>
              <a:ahLst/>
              <a:cxnLst/>
              <a:rect l="l" t="t" r="r" b="b"/>
              <a:pathLst>
                <a:path w="984885" h="70485" extrusionOk="0">
                  <a:moveTo>
                    <a:pt x="1270" y="0"/>
                  </a:moveTo>
                  <a:lnTo>
                    <a:pt x="0" y="57010"/>
                  </a:lnTo>
                  <a:lnTo>
                    <a:pt x="648208" y="70408"/>
                  </a:lnTo>
                  <a:lnTo>
                    <a:pt x="984376" y="13728"/>
                  </a:lnTo>
                  <a:lnTo>
                    <a:pt x="641350" y="13728"/>
                  </a:lnTo>
                  <a:lnTo>
                    <a:pt x="644016" y="13271"/>
                  </a:lnTo>
                  <a:lnTo>
                    <a:pt x="1270" y="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58" name="Google Shape;1858;p138"/>
            <p:cNvPicPr preferRelativeResize="0"/>
            <p:nvPr/>
          </p:nvPicPr>
          <p:blipFill rotWithShape="1">
            <a:blip r:embed="rId5">
              <a:alphaModFix/>
            </a:blip>
            <a:srcRect/>
            <a:stretch/>
          </p:blipFill>
          <p:spPr>
            <a:xfrm>
              <a:off x="4304283" y="5934125"/>
              <a:ext cx="163956" cy="117208"/>
            </a:xfrm>
            <a:prstGeom prst="rect">
              <a:avLst/>
            </a:prstGeom>
            <a:noFill/>
            <a:ln>
              <a:noFill/>
            </a:ln>
          </p:spPr>
        </p:pic>
        <p:sp>
          <p:nvSpPr>
            <p:cNvPr id="1859" name="Google Shape;1859;p138"/>
            <p:cNvSpPr/>
            <p:nvPr/>
          </p:nvSpPr>
          <p:spPr>
            <a:xfrm>
              <a:off x="3917950" y="5882640"/>
              <a:ext cx="535940" cy="120014"/>
            </a:xfrm>
            <a:custGeom>
              <a:avLst/>
              <a:gdLst/>
              <a:ahLst/>
              <a:cxnLst/>
              <a:rect l="l" t="t" r="r" b="b"/>
              <a:pathLst>
                <a:path w="535939" h="120014" extrusionOk="0">
                  <a:moveTo>
                    <a:pt x="535813" y="51485"/>
                  </a:moveTo>
                  <a:lnTo>
                    <a:pt x="367411" y="0"/>
                  </a:lnTo>
                  <a:lnTo>
                    <a:pt x="376936" y="56222"/>
                  </a:lnTo>
                  <a:lnTo>
                    <a:pt x="2667" y="119316"/>
                  </a:lnTo>
                  <a:lnTo>
                    <a:pt x="0" y="119773"/>
                  </a:lnTo>
                  <a:lnTo>
                    <a:pt x="343027" y="119773"/>
                  </a:lnTo>
                  <a:lnTo>
                    <a:pt x="386334" y="112458"/>
                  </a:lnTo>
                  <a:lnTo>
                    <a:pt x="414401" y="107721"/>
                  </a:lnTo>
                  <a:lnTo>
                    <a:pt x="405003" y="51485"/>
                  </a:lnTo>
                  <a:lnTo>
                    <a:pt x="535813" y="51485"/>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60" name="Google Shape;1860;p138"/>
          <p:cNvSpPr txBox="1"/>
          <p:nvPr/>
        </p:nvSpPr>
        <p:spPr>
          <a:xfrm>
            <a:off x="448157" y="5849213"/>
            <a:ext cx="3074670" cy="757555"/>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400" b="1">
                <a:solidFill>
                  <a:srgbClr val="FF0000"/>
                </a:solidFill>
                <a:latin typeface="Arial"/>
                <a:ea typeface="Arial"/>
                <a:cs typeface="Arial"/>
                <a:sym typeface="Arial"/>
              </a:rPr>
              <a:t>Posterior border</a:t>
            </a:r>
            <a:endParaRPr sz="2400">
              <a:solidFill>
                <a:schemeClr val="dk1"/>
              </a:solidFill>
              <a:latin typeface="Arial"/>
              <a:ea typeface="Arial"/>
              <a:cs typeface="Arial"/>
              <a:sym typeface="Arial"/>
            </a:endParaRPr>
          </a:p>
          <a:p>
            <a:pPr marL="0" marR="0" lvl="0" indent="0" algn="ctr" rtl="0">
              <a:lnSpc>
                <a:spcPct val="100000"/>
              </a:lnSpc>
              <a:spcBef>
                <a:spcPts val="5"/>
              </a:spcBef>
              <a:spcAft>
                <a:spcPts val="0"/>
              </a:spcAft>
              <a:buNone/>
            </a:pPr>
            <a:r>
              <a:rPr lang="en-US" sz="2400">
                <a:solidFill>
                  <a:schemeClr val="dk1"/>
                </a:solidFill>
                <a:latin typeface="Helvetica Neue"/>
                <a:ea typeface="Helvetica Neue"/>
                <a:cs typeface="Helvetica Neue"/>
                <a:sym typeface="Helvetica Neue"/>
              </a:rPr>
              <a:t>attached to pelvic floor</a:t>
            </a:r>
            <a:endParaRPr sz="2400">
              <a:solidFill>
                <a:schemeClr val="dk1"/>
              </a:solidFill>
              <a:latin typeface="Helvetica Neue"/>
              <a:ea typeface="Helvetica Neue"/>
              <a:cs typeface="Helvetica Neue"/>
              <a:sym typeface="Helvetica Neue"/>
            </a:endParaRPr>
          </a:p>
        </p:txBody>
      </p:sp>
      <p:sp>
        <p:nvSpPr>
          <p:cNvPr id="1861" name="Google Shape;1861;p138"/>
          <p:cNvSpPr txBox="1"/>
          <p:nvPr/>
        </p:nvSpPr>
        <p:spPr>
          <a:xfrm>
            <a:off x="4180332" y="6164579"/>
            <a:ext cx="4556760" cy="454659"/>
          </a:xfrm>
          <a:prstGeom prst="rect">
            <a:avLst/>
          </a:prstGeom>
          <a:noFill/>
          <a:ln w="57900" cap="flat" cmpd="sng">
            <a:solidFill>
              <a:srgbClr val="0000CC"/>
            </a:solidFill>
            <a:prstDash val="solid"/>
            <a:round/>
            <a:headEnd type="none" w="sm" len="sm"/>
            <a:tailEnd type="none" w="sm" len="sm"/>
          </a:ln>
        </p:spPr>
        <p:txBody>
          <a:bodyPr spcFirstLastPara="1" wrap="square" lIns="0" tIns="75550" rIns="0" bIns="0" anchor="t" anchorCtr="0">
            <a:spAutoFit/>
          </a:bodyPr>
          <a:lstStyle/>
          <a:p>
            <a:pPr marL="544830" marR="0" lvl="0" indent="-344805" algn="l" rtl="0">
              <a:lnSpc>
                <a:spcPct val="100000"/>
              </a:lnSpc>
              <a:spcBef>
                <a:spcPts val="0"/>
              </a:spcBef>
              <a:spcAft>
                <a:spcPts val="0"/>
              </a:spcAft>
              <a:buClr>
                <a:srgbClr val="FF0000"/>
              </a:buClr>
              <a:buSzPts val="2400"/>
              <a:buFont typeface="Noto Sans Symbols"/>
              <a:buChar char="∙"/>
            </a:pPr>
            <a:r>
              <a:rPr lang="en-US" sz="2400" b="1">
                <a:solidFill>
                  <a:srgbClr val="FF0000"/>
                </a:solidFill>
                <a:latin typeface="Arial"/>
                <a:ea typeface="Arial"/>
                <a:cs typeface="Arial"/>
                <a:sym typeface="Arial"/>
              </a:rPr>
              <a:t>Borders of broad ligament</a:t>
            </a:r>
            <a:endParaRPr sz="2400">
              <a:solidFill>
                <a:schemeClr val="dk1"/>
              </a:solidFill>
              <a:latin typeface="Arial"/>
              <a:ea typeface="Arial"/>
              <a:cs typeface="Arial"/>
              <a:sym typeface="Arial"/>
            </a:endParaRPr>
          </a:p>
        </p:txBody>
      </p:sp>
      <p:sp>
        <p:nvSpPr>
          <p:cNvPr id="1862" name="Google Shape;1862;p138"/>
          <p:cNvSpPr txBox="1">
            <a:spLocks noGrp="1"/>
          </p:cNvSpPr>
          <p:nvPr>
            <p:ph type="title"/>
          </p:nvPr>
        </p:nvSpPr>
        <p:spPr>
          <a:xfrm>
            <a:off x="78739" y="14985"/>
            <a:ext cx="252285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400" b="1">
                <a:latin typeface="Calibri"/>
                <a:ea typeface="Calibri"/>
                <a:cs typeface="Calibri"/>
                <a:sym typeface="Calibri"/>
              </a:rPr>
              <a:t>Ligaments of uterus</a:t>
            </a:r>
            <a:endParaRPr sz="2400">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Shape 1866"/>
        <p:cNvGrpSpPr/>
        <p:nvPr/>
      </p:nvGrpSpPr>
      <p:grpSpPr>
        <a:xfrm>
          <a:off x="0" y="0"/>
          <a:ext cx="0" cy="0"/>
          <a:chOff x="0" y="0"/>
          <a:chExt cx="0" cy="0"/>
        </a:xfrm>
      </p:grpSpPr>
      <p:grpSp>
        <p:nvGrpSpPr>
          <p:cNvPr id="1867" name="Google Shape;1867;p139"/>
          <p:cNvGrpSpPr/>
          <p:nvPr/>
        </p:nvGrpSpPr>
        <p:grpSpPr>
          <a:xfrm>
            <a:off x="1420367" y="993647"/>
            <a:ext cx="8531099" cy="5169408"/>
            <a:chOff x="1420367" y="993647"/>
            <a:chExt cx="8531099" cy="5169408"/>
          </a:xfrm>
        </p:grpSpPr>
        <p:pic>
          <p:nvPicPr>
            <p:cNvPr id="1868" name="Google Shape;1868;p139"/>
            <p:cNvPicPr preferRelativeResize="0"/>
            <p:nvPr/>
          </p:nvPicPr>
          <p:blipFill rotWithShape="1">
            <a:blip r:embed="rId3">
              <a:alphaModFix/>
            </a:blip>
            <a:srcRect/>
            <a:stretch/>
          </p:blipFill>
          <p:spPr>
            <a:xfrm>
              <a:off x="1420367" y="1600199"/>
              <a:ext cx="8125968" cy="4562856"/>
            </a:xfrm>
            <a:prstGeom prst="rect">
              <a:avLst/>
            </a:prstGeom>
            <a:noFill/>
            <a:ln>
              <a:noFill/>
            </a:ln>
          </p:spPr>
        </p:pic>
        <p:sp>
          <p:nvSpPr>
            <p:cNvPr id="1869" name="Google Shape;1869;p139"/>
            <p:cNvSpPr/>
            <p:nvPr/>
          </p:nvSpPr>
          <p:spPr>
            <a:xfrm>
              <a:off x="6361176" y="993647"/>
              <a:ext cx="3590290" cy="3684904"/>
            </a:xfrm>
            <a:custGeom>
              <a:avLst/>
              <a:gdLst/>
              <a:ahLst/>
              <a:cxnLst/>
              <a:rect l="l" t="t" r="r" b="b"/>
              <a:pathLst>
                <a:path w="3590290" h="3684904" extrusionOk="0">
                  <a:moveTo>
                    <a:pt x="797814" y="1423543"/>
                  </a:moveTo>
                  <a:lnTo>
                    <a:pt x="759333" y="1235710"/>
                  </a:lnTo>
                  <a:lnTo>
                    <a:pt x="714375" y="1271016"/>
                  </a:lnTo>
                  <a:lnTo>
                    <a:pt x="69215" y="449072"/>
                  </a:lnTo>
                  <a:lnTo>
                    <a:pt x="57150" y="0"/>
                  </a:lnTo>
                  <a:lnTo>
                    <a:pt x="0" y="1524"/>
                  </a:lnTo>
                  <a:lnTo>
                    <a:pt x="12573" y="469392"/>
                  </a:lnTo>
                  <a:lnTo>
                    <a:pt x="669544" y="1306322"/>
                  </a:lnTo>
                  <a:lnTo>
                    <a:pt x="624586" y="1341628"/>
                  </a:lnTo>
                  <a:lnTo>
                    <a:pt x="797814" y="1423543"/>
                  </a:lnTo>
                  <a:close/>
                </a:path>
                <a:path w="3590290" h="3684904" extrusionOk="0">
                  <a:moveTo>
                    <a:pt x="2319909" y="3630676"/>
                  </a:moveTo>
                  <a:lnTo>
                    <a:pt x="1265682" y="3276600"/>
                  </a:lnTo>
                  <a:lnTo>
                    <a:pt x="576453" y="2400300"/>
                  </a:lnTo>
                  <a:lnTo>
                    <a:pt x="621284" y="2364994"/>
                  </a:lnTo>
                  <a:lnTo>
                    <a:pt x="448056" y="2283333"/>
                  </a:lnTo>
                  <a:lnTo>
                    <a:pt x="486791" y="2471039"/>
                  </a:lnTo>
                  <a:lnTo>
                    <a:pt x="531495" y="2435733"/>
                  </a:lnTo>
                  <a:lnTo>
                    <a:pt x="1231392" y="3325368"/>
                  </a:lnTo>
                  <a:lnTo>
                    <a:pt x="2301748" y="3684905"/>
                  </a:lnTo>
                  <a:lnTo>
                    <a:pt x="2319909" y="3630676"/>
                  </a:lnTo>
                  <a:close/>
                </a:path>
                <a:path w="3590290" h="3684904" extrusionOk="0">
                  <a:moveTo>
                    <a:pt x="2565908" y="233807"/>
                  </a:moveTo>
                  <a:lnTo>
                    <a:pt x="2523617" y="195453"/>
                  </a:lnTo>
                  <a:lnTo>
                    <a:pt x="2078736" y="686816"/>
                  </a:lnTo>
                  <a:lnTo>
                    <a:pt x="1503299" y="1353312"/>
                  </a:lnTo>
                  <a:lnTo>
                    <a:pt x="1460119" y="1315847"/>
                  </a:lnTo>
                  <a:lnTo>
                    <a:pt x="1413002" y="1501648"/>
                  </a:lnTo>
                  <a:lnTo>
                    <a:pt x="1589786" y="1427988"/>
                  </a:lnTo>
                  <a:lnTo>
                    <a:pt x="1546479" y="1390650"/>
                  </a:lnTo>
                  <a:lnTo>
                    <a:pt x="2121662" y="724408"/>
                  </a:lnTo>
                  <a:lnTo>
                    <a:pt x="2121281" y="724916"/>
                  </a:lnTo>
                  <a:lnTo>
                    <a:pt x="2565908" y="233807"/>
                  </a:lnTo>
                  <a:close/>
                </a:path>
                <a:path w="3590290" h="3684904" extrusionOk="0">
                  <a:moveTo>
                    <a:pt x="3590163" y="3117977"/>
                  </a:moveTo>
                  <a:lnTo>
                    <a:pt x="2639822" y="3057398"/>
                  </a:lnTo>
                  <a:lnTo>
                    <a:pt x="1693164" y="2471420"/>
                  </a:lnTo>
                  <a:lnTo>
                    <a:pt x="1723136" y="2422906"/>
                  </a:lnTo>
                  <a:lnTo>
                    <a:pt x="1532382" y="2405634"/>
                  </a:lnTo>
                  <a:lnTo>
                    <a:pt x="1633093" y="2568702"/>
                  </a:lnTo>
                  <a:lnTo>
                    <a:pt x="1663065" y="2520061"/>
                  </a:lnTo>
                  <a:lnTo>
                    <a:pt x="2621915" y="3113405"/>
                  </a:lnTo>
                  <a:lnTo>
                    <a:pt x="3586480" y="3175000"/>
                  </a:lnTo>
                  <a:lnTo>
                    <a:pt x="3590163" y="3117977"/>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70" name="Google Shape;1870;p139"/>
          <p:cNvSpPr txBox="1"/>
          <p:nvPr/>
        </p:nvSpPr>
        <p:spPr>
          <a:xfrm>
            <a:off x="6075934" y="583438"/>
            <a:ext cx="1793239"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Uterine tube</a:t>
            </a:r>
            <a:endParaRPr sz="2400">
              <a:solidFill>
                <a:schemeClr val="dk1"/>
              </a:solidFill>
              <a:latin typeface="Arial"/>
              <a:ea typeface="Arial"/>
              <a:cs typeface="Arial"/>
              <a:sym typeface="Arial"/>
            </a:endParaRPr>
          </a:p>
        </p:txBody>
      </p:sp>
      <p:sp>
        <p:nvSpPr>
          <p:cNvPr id="1871" name="Google Shape;1871;p139"/>
          <p:cNvSpPr txBox="1"/>
          <p:nvPr/>
        </p:nvSpPr>
        <p:spPr>
          <a:xfrm>
            <a:off x="8926194" y="475564"/>
            <a:ext cx="2950845" cy="1489710"/>
          </a:xfrm>
          <a:prstGeom prst="rect">
            <a:avLst/>
          </a:prstGeom>
          <a:noFill/>
          <a:ln>
            <a:noFill/>
          </a:ln>
        </p:spPr>
        <p:txBody>
          <a:bodyPr spcFirstLastPara="1" wrap="square" lIns="0" tIns="12700" rIns="0" bIns="0" anchor="t" anchorCtr="0">
            <a:spAutoFit/>
          </a:bodyPr>
          <a:lstStyle/>
          <a:p>
            <a:pPr marL="12700" marR="5080" lvl="0" indent="-1270" algn="ctr" rtl="0">
              <a:lnSpc>
                <a:spcPct val="100000"/>
              </a:lnSpc>
              <a:spcBef>
                <a:spcPts val="0"/>
              </a:spcBef>
              <a:spcAft>
                <a:spcPts val="0"/>
              </a:spcAft>
              <a:buNone/>
            </a:pPr>
            <a:r>
              <a:rPr lang="en-US" sz="2400" b="1">
                <a:solidFill>
                  <a:srgbClr val="0000CC"/>
                </a:solidFill>
                <a:latin typeface="Arial"/>
                <a:ea typeface="Arial"/>
                <a:cs typeface="Arial"/>
                <a:sym typeface="Arial"/>
              </a:rPr>
              <a:t>Mesosalpinx  </a:t>
            </a:r>
            <a:r>
              <a:rPr lang="en-US" sz="2400">
                <a:solidFill>
                  <a:schemeClr val="dk1"/>
                </a:solidFill>
                <a:latin typeface="Helvetica Neue"/>
                <a:ea typeface="Helvetica Neue"/>
                <a:cs typeface="Helvetica Neue"/>
                <a:sym typeface="Helvetica Neue"/>
              </a:rPr>
              <a:t>between uterine tube,  ligament of the ovary  and mesovarium</a:t>
            </a:r>
            <a:endParaRPr sz="2400">
              <a:solidFill>
                <a:schemeClr val="dk1"/>
              </a:solidFill>
              <a:latin typeface="Helvetica Neue"/>
              <a:ea typeface="Helvetica Neue"/>
              <a:cs typeface="Helvetica Neue"/>
              <a:sym typeface="Helvetica Neue"/>
            </a:endParaRPr>
          </a:p>
        </p:txBody>
      </p:sp>
      <p:grpSp>
        <p:nvGrpSpPr>
          <p:cNvPr id="1872" name="Google Shape;1872;p139"/>
          <p:cNvGrpSpPr/>
          <p:nvPr/>
        </p:nvGrpSpPr>
        <p:grpSpPr>
          <a:xfrm>
            <a:off x="7406640" y="2673095"/>
            <a:ext cx="2261743" cy="667257"/>
            <a:chOff x="7406640" y="2673095"/>
            <a:chExt cx="2261743" cy="667257"/>
          </a:xfrm>
        </p:grpSpPr>
        <p:pic>
          <p:nvPicPr>
            <p:cNvPr id="1873" name="Google Shape;1873;p139"/>
            <p:cNvPicPr preferRelativeResize="0"/>
            <p:nvPr/>
          </p:nvPicPr>
          <p:blipFill rotWithShape="1">
            <a:blip r:embed="rId4">
              <a:alphaModFix/>
            </a:blip>
            <a:srcRect/>
            <a:stretch/>
          </p:blipFill>
          <p:spPr>
            <a:xfrm>
              <a:off x="7406640" y="3171951"/>
              <a:ext cx="185292" cy="168401"/>
            </a:xfrm>
            <a:prstGeom prst="rect">
              <a:avLst/>
            </a:prstGeom>
            <a:noFill/>
            <a:ln>
              <a:noFill/>
            </a:ln>
          </p:spPr>
        </p:pic>
        <p:sp>
          <p:nvSpPr>
            <p:cNvPr id="1874" name="Google Shape;1874;p139"/>
            <p:cNvSpPr/>
            <p:nvPr/>
          </p:nvSpPr>
          <p:spPr>
            <a:xfrm>
              <a:off x="7569073" y="2673095"/>
              <a:ext cx="2099310" cy="611505"/>
            </a:xfrm>
            <a:custGeom>
              <a:avLst/>
              <a:gdLst/>
              <a:ahLst/>
              <a:cxnLst/>
              <a:rect l="l" t="t" r="r" b="b"/>
              <a:pathLst>
                <a:path w="2099309" h="611504" extrusionOk="0">
                  <a:moveTo>
                    <a:pt x="2098802" y="53213"/>
                  </a:moveTo>
                  <a:lnTo>
                    <a:pt x="2077720" y="0"/>
                  </a:lnTo>
                  <a:lnTo>
                    <a:pt x="1414145" y="264795"/>
                  </a:lnTo>
                  <a:lnTo>
                    <a:pt x="0" y="554990"/>
                  </a:lnTo>
                  <a:lnTo>
                    <a:pt x="11430" y="611124"/>
                  </a:lnTo>
                  <a:lnTo>
                    <a:pt x="1430909" y="319913"/>
                  </a:lnTo>
                  <a:lnTo>
                    <a:pt x="1566799" y="265557"/>
                  </a:lnTo>
                  <a:lnTo>
                    <a:pt x="1570355" y="264160"/>
                  </a:lnTo>
                  <a:lnTo>
                    <a:pt x="2098802" y="53213"/>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75" name="Google Shape;1875;p139"/>
          <p:cNvSpPr txBox="1"/>
          <p:nvPr/>
        </p:nvSpPr>
        <p:spPr>
          <a:xfrm>
            <a:off x="9114790" y="2354326"/>
            <a:ext cx="3079750" cy="2306320"/>
          </a:xfrm>
          <a:prstGeom prst="rect">
            <a:avLst/>
          </a:prstGeom>
          <a:noFill/>
          <a:ln>
            <a:noFill/>
          </a:ln>
        </p:spPr>
        <p:txBody>
          <a:bodyPr spcFirstLastPara="1" wrap="square" lIns="0" tIns="12700" rIns="0" bIns="0" anchor="t" anchorCtr="0">
            <a:spAutoFit/>
          </a:bodyPr>
          <a:lstStyle/>
          <a:p>
            <a:pPr marL="716280" marR="5080" lvl="0" indent="-1270" algn="ctr" rtl="0">
              <a:lnSpc>
                <a:spcPct val="100000"/>
              </a:lnSpc>
              <a:spcBef>
                <a:spcPts val="0"/>
              </a:spcBef>
              <a:spcAft>
                <a:spcPts val="0"/>
              </a:spcAft>
              <a:buNone/>
            </a:pPr>
            <a:r>
              <a:rPr lang="en-US" sz="2400" b="1">
                <a:solidFill>
                  <a:srgbClr val="0000CC"/>
                </a:solidFill>
                <a:latin typeface="Arial"/>
                <a:ea typeface="Arial"/>
                <a:cs typeface="Arial"/>
                <a:sym typeface="Arial"/>
              </a:rPr>
              <a:t>Mesovarium  </a:t>
            </a:r>
            <a:r>
              <a:rPr lang="en-US" sz="2400">
                <a:solidFill>
                  <a:schemeClr val="dk1"/>
                </a:solidFill>
                <a:latin typeface="Helvetica Neue"/>
                <a:ea typeface="Helvetica Neue"/>
                <a:cs typeface="Helvetica Neue"/>
                <a:sym typeface="Helvetica Neue"/>
              </a:rPr>
              <a:t>connecting ovary  to broad ligament</a:t>
            </a:r>
            <a:endParaRPr sz="2400">
              <a:solidFill>
                <a:schemeClr val="dk1"/>
              </a:solidFill>
              <a:latin typeface="Helvetica Neue"/>
              <a:ea typeface="Helvetica Neue"/>
              <a:cs typeface="Helvetica Neue"/>
              <a:sym typeface="Helvetica Neue"/>
            </a:endParaRPr>
          </a:p>
          <a:p>
            <a:pPr marL="12700" marR="554990" lvl="0" indent="1426845" algn="l" rtl="0">
              <a:lnSpc>
                <a:spcPct val="132600"/>
              </a:lnSpc>
              <a:spcBef>
                <a:spcPts val="1680"/>
              </a:spcBef>
              <a:spcAft>
                <a:spcPts val="0"/>
              </a:spcAft>
              <a:buNone/>
            </a:pPr>
            <a:r>
              <a:rPr lang="en-US" sz="2400" b="1">
                <a:solidFill>
                  <a:srgbClr val="0000CC"/>
                </a:solidFill>
                <a:latin typeface="Arial"/>
                <a:ea typeface="Arial"/>
                <a:cs typeface="Arial"/>
                <a:sym typeface="Arial"/>
              </a:rPr>
              <a:t>Ovary  ligament of ovary</a:t>
            </a:r>
            <a:endParaRPr sz="2400">
              <a:solidFill>
                <a:schemeClr val="dk1"/>
              </a:solidFill>
              <a:latin typeface="Arial"/>
              <a:ea typeface="Arial"/>
              <a:cs typeface="Arial"/>
              <a:sym typeface="Arial"/>
            </a:endParaRPr>
          </a:p>
        </p:txBody>
      </p:sp>
      <p:grpSp>
        <p:nvGrpSpPr>
          <p:cNvPr id="1876" name="Google Shape;1876;p139"/>
          <p:cNvGrpSpPr/>
          <p:nvPr/>
        </p:nvGrpSpPr>
        <p:grpSpPr>
          <a:xfrm>
            <a:off x="1999488" y="4364735"/>
            <a:ext cx="1694687" cy="722122"/>
            <a:chOff x="1999488" y="4364735"/>
            <a:chExt cx="1694687" cy="722122"/>
          </a:xfrm>
        </p:grpSpPr>
        <p:sp>
          <p:nvSpPr>
            <p:cNvPr id="1877" name="Google Shape;1877;p139"/>
            <p:cNvSpPr/>
            <p:nvPr/>
          </p:nvSpPr>
          <p:spPr>
            <a:xfrm>
              <a:off x="1999488" y="4419472"/>
              <a:ext cx="1539875" cy="667385"/>
            </a:xfrm>
            <a:custGeom>
              <a:avLst/>
              <a:gdLst/>
              <a:ahLst/>
              <a:cxnLst/>
              <a:rect l="l" t="t" r="r" b="b"/>
              <a:pathLst>
                <a:path w="1539875" h="667385" extrusionOk="0">
                  <a:moveTo>
                    <a:pt x="1539367" y="54864"/>
                  </a:moveTo>
                  <a:lnTo>
                    <a:pt x="1522349" y="0"/>
                  </a:lnTo>
                  <a:lnTo>
                    <a:pt x="172720" y="421513"/>
                  </a:lnTo>
                  <a:lnTo>
                    <a:pt x="0" y="630555"/>
                  </a:lnTo>
                  <a:lnTo>
                    <a:pt x="44069" y="667131"/>
                  </a:lnTo>
                  <a:lnTo>
                    <a:pt x="203962" y="473710"/>
                  </a:lnTo>
                  <a:lnTo>
                    <a:pt x="206121" y="471170"/>
                  </a:lnTo>
                  <a:lnTo>
                    <a:pt x="226822" y="464693"/>
                  </a:lnTo>
                  <a:lnTo>
                    <a:pt x="1539367" y="54864"/>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78" name="Google Shape;1878;p139"/>
            <p:cNvPicPr preferRelativeResize="0"/>
            <p:nvPr/>
          </p:nvPicPr>
          <p:blipFill rotWithShape="1">
            <a:blip r:embed="rId5">
              <a:alphaModFix/>
            </a:blip>
            <a:srcRect/>
            <a:stretch/>
          </p:blipFill>
          <p:spPr>
            <a:xfrm>
              <a:off x="3504691" y="4364735"/>
              <a:ext cx="189484" cy="164211"/>
            </a:xfrm>
            <a:prstGeom prst="rect">
              <a:avLst/>
            </a:prstGeom>
            <a:noFill/>
            <a:ln>
              <a:noFill/>
            </a:ln>
          </p:spPr>
        </p:pic>
      </p:grpSp>
      <p:sp>
        <p:nvSpPr>
          <p:cNvPr id="1879" name="Google Shape;1879;p139"/>
          <p:cNvSpPr txBox="1"/>
          <p:nvPr/>
        </p:nvSpPr>
        <p:spPr>
          <a:xfrm>
            <a:off x="501192" y="5035753"/>
            <a:ext cx="2031364" cy="1123315"/>
          </a:xfrm>
          <a:prstGeom prst="rect">
            <a:avLst/>
          </a:prstGeom>
          <a:noFill/>
          <a:ln>
            <a:noFill/>
          </a:ln>
        </p:spPr>
        <p:txBody>
          <a:bodyPr spcFirstLastPara="1" wrap="square" lIns="0" tIns="12700" rIns="0" bIns="0" anchor="t" anchorCtr="0">
            <a:spAutoFit/>
          </a:bodyPr>
          <a:lstStyle/>
          <a:p>
            <a:pPr marL="12700" marR="5080" lvl="0" indent="93979" algn="l" rtl="0">
              <a:lnSpc>
                <a:spcPct val="100000"/>
              </a:lnSpc>
              <a:spcBef>
                <a:spcPts val="0"/>
              </a:spcBef>
              <a:spcAft>
                <a:spcPts val="0"/>
              </a:spcAft>
              <a:buNone/>
            </a:pPr>
            <a:r>
              <a:rPr lang="en-US" sz="2400" b="1">
                <a:solidFill>
                  <a:srgbClr val="0000CC"/>
                </a:solidFill>
                <a:latin typeface="Arial"/>
                <a:ea typeface="Arial"/>
                <a:cs typeface="Arial"/>
                <a:sym typeface="Arial"/>
              </a:rPr>
              <a:t>Myometrium  </a:t>
            </a:r>
            <a:r>
              <a:rPr lang="en-US" sz="2400">
                <a:solidFill>
                  <a:schemeClr val="dk1"/>
                </a:solidFill>
                <a:latin typeface="Helvetica Neue"/>
                <a:ea typeface="Helvetica Neue"/>
                <a:cs typeface="Helvetica Neue"/>
                <a:sym typeface="Helvetica Neue"/>
              </a:rPr>
              <a:t>remaining	part  of the ligament</a:t>
            </a:r>
            <a:endParaRPr sz="2400">
              <a:solidFill>
                <a:schemeClr val="dk1"/>
              </a:solidFill>
              <a:latin typeface="Helvetica Neue"/>
              <a:ea typeface="Helvetica Neue"/>
              <a:cs typeface="Helvetica Neue"/>
              <a:sym typeface="Helvetica Neue"/>
            </a:endParaRPr>
          </a:p>
        </p:txBody>
      </p:sp>
      <p:grpSp>
        <p:nvGrpSpPr>
          <p:cNvPr id="1880" name="Google Shape;1880;p139"/>
          <p:cNvGrpSpPr/>
          <p:nvPr/>
        </p:nvGrpSpPr>
        <p:grpSpPr>
          <a:xfrm>
            <a:off x="2209800" y="1246631"/>
            <a:ext cx="185674" cy="1194435"/>
            <a:chOff x="2209800" y="1246631"/>
            <a:chExt cx="185674" cy="1194435"/>
          </a:xfrm>
        </p:grpSpPr>
        <p:pic>
          <p:nvPicPr>
            <p:cNvPr id="1881" name="Google Shape;1881;p139"/>
            <p:cNvPicPr preferRelativeResize="0"/>
            <p:nvPr/>
          </p:nvPicPr>
          <p:blipFill rotWithShape="1">
            <a:blip r:embed="rId6">
              <a:alphaModFix/>
            </a:blip>
            <a:srcRect/>
            <a:stretch/>
          </p:blipFill>
          <p:spPr>
            <a:xfrm>
              <a:off x="2209800" y="2262251"/>
              <a:ext cx="170052" cy="178815"/>
            </a:xfrm>
            <a:prstGeom prst="rect">
              <a:avLst/>
            </a:prstGeom>
            <a:noFill/>
            <a:ln>
              <a:noFill/>
            </a:ln>
          </p:spPr>
        </p:pic>
        <p:sp>
          <p:nvSpPr>
            <p:cNvPr id="1882" name="Google Shape;1882;p139"/>
            <p:cNvSpPr/>
            <p:nvPr/>
          </p:nvSpPr>
          <p:spPr>
            <a:xfrm>
              <a:off x="2266569" y="1246631"/>
              <a:ext cx="128905" cy="1026794"/>
            </a:xfrm>
            <a:custGeom>
              <a:avLst/>
              <a:gdLst/>
              <a:ahLst/>
              <a:cxnLst/>
              <a:rect l="l" t="t" r="r" b="b"/>
              <a:pathLst>
                <a:path w="128905" h="1026794" extrusionOk="0">
                  <a:moveTo>
                    <a:pt x="128778" y="1270"/>
                  </a:moveTo>
                  <a:lnTo>
                    <a:pt x="72009" y="0"/>
                  </a:lnTo>
                  <a:lnTo>
                    <a:pt x="63500" y="360299"/>
                  </a:lnTo>
                  <a:lnTo>
                    <a:pt x="63500" y="360616"/>
                  </a:lnTo>
                  <a:lnTo>
                    <a:pt x="0" y="1021080"/>
                  </a:lnTo>
                  <a:lnTo>
                    <a:pt x="56642" y="1026668"/>
                  </a:lnTo>
                  <a:lnTo>
                    <a:pt x="120396" y="363728"/>
                  </a:lnTo>
                  <a:lnTo>
                    <a:pt x="120523" y="359283"/>
                  </a:lnTo>
                  <a:lnTo>
                    <a:pt x="128778" y="127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83" name="Google Shape;1883;p139"/>
          <p:cNvSpPr txBox="1">
            <a:spLocks noGrp="1"/>
          </p:cNvSpPr>
          <p:nvPr>
            <p:ph type="title"/>
          </p:nvPr>
        </p:nvSpPr>
        <p:spPr>
          <a:xfrm>
            <a:off x="192125" y="149732"/>
            <a:ext cx="4585970" cy="1304925"/>
          </a:xfrm>
          <a:prstGeom prst="rect">
            <a:avLst/>
          </a:prstGeom>
          <a:noFill/>
          <a:ln>
            <a:noFill/>
          </a:ln>
        </p:spPr>
        <p:txBody>
          <a:bodyPr spcFirstLastPara="1" wrap="square" lIns="0" tIns="11425" rIns="0" bIns="0" anchor="t" anchorCtr="0">
            <a:spAutoFit/>
          </a:bodyPr>
          <a:lstStyle/>
          <a:p>
            <a:pPr marL="12065" marR="5080" lvl="0" indent="70485" algn="ctr" rtl="0">
              <a:lnSpc>
                <a:spcPct val="100099"/>
              </a:lnSpc>
              <a:spcBef>
                <a:spcPts val="0"/>
              </a:spcBef>
              <a:spcAft>
                <a:spcPts val="0"/>
              </a:spcAft>
              <a:buNone/>
            </a:pPr>
            <a:r>
              <a:rPr lang="en-US" sz="2000">
                <a:solidFill>
                  <a:srgbClr val="0000FF"/>
                </a:solidFill>
              </a:rPr>
              <a:t>Suspensory ligament of ovary  </a:t>
            </a:r>
            <a:r>
              <a:rPr lang="en-US" sz="2000" b="1">
                <a:solidFill>
                  <a:srgbClr val="0000FF"/>
                </a:solidFill>
                <a:latin typeface="Arial"/>
                <a:ea typeface="Arial"/>
                <a:cs typeface="Arial"/>
                <a:sym typeface="Arial"/>
              </a:rPr>
              <a:t>(lnfundibulopelvic ligament) connects  ovary to lateral wall of the pelvis</a:t>
            </a:r>
            <a:r>
              <a:rPr lang="en-US" b="1">
                <a:solidFill>
                  <a:srgbClr val="0000FF"/>
                </a:solidFill>
                <a:latin typeface="Arial"/>
                <a:ea typeface="Arial"/>
                <a:cs typeface="Arial"/>
                <a:sym typeface="Arial"/>
              </a:rPr>
              <a:t>.</a:t>
            </a:r>
            <a:endParaRPr sz="2000">
              <a:latin typeface="Arial"/>
              <a:ea typeface="Arial"/>
              <a:cs typeface="Arial"/>
              <a:sym typeface="Arial"/>
            </a:endParaRPr>
          </a:p>
        </p:txBody>
      </p:sp>
      <p:sp>
        <p:nvSpPr>
          <p:cNvPr id="1884" name="Google Shape;1884;p139"/>
          <p:cNvSpPr txBox="1"/>
          <p:nvPr/>
        </p:nvSpPr>
        <p:spPr>
          <a:xfrm>
            <a:off x="3320796" y="6204203"/>
            <a:ext cx="4559935" cy="454659"/>
          </a:xfrm>
          <a:prstGeom prst="rect">
            <a:avLst/>
          </a:prstGeom>
          <a:noFill/>
          <a:ln w="57900" cap="flat" cmpd="sng">
            <a:solidFill>
              <a:srgbClr val="0000CC"/>
            </a:solidFill>
            <a:prstDash val="solid"/>
            <a:round/>
            <a:headEnd type="none" w="sm" len="sm"/>
            <a:tailEnd type="none" w="sm" len="sm"/>
          </a:ln>
        </p:spPr>
        <p:txBody>
          <a:bodyPr spcFirstLastPara="1" wrap="square" lIns="0" tIns="76825" rIns="0" bIns="0" anchor="t" anchorCtr="0">
            <a:spAutoFit/>
          </a:bodyPr>
          <a:lstStyle/>
          <a:p>
            <a:pPr marL="748665" marR="0" lvl="0" indent="-344805" algn="l" rtl="0">
              <a:lnSpc>
                <a:spcPct val="100000"/>
              </a:lnSpc>
              <a:spcBef>
                <a:spcPts val="0"/>
              </a:spcBef>
              <a:spcAft>
                <a:spcPts val="0"/>
              </a:spcAft>
              <a:buClr>
                <a:srgbClr val="FF0000"/>
              </a:buClr>
              <a:buSzPts val="2400"/>
              <a:buFont typeface="Noto Sans Symbols"/>
              <a:buChar char="∙"/>
            </a:pPr>
            <a:r>
              <a:rPr lang="en-US" sz="2400" b="1">
                <a:solidFill>
                  <a:srgbClr val="FF0000"/>
                </a:solidFill>
                <a:latin typeface="Arial"/>
                <a:ea typeface="Arial"/>
                <a:cs typeface="Arial"/>
                <a:sym typeface="Arial"/>
              </a:rPr>
              <a:t>Parts of broad ligament</a:t>
            </a:r>
            <a:endParaRPr sz="24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89"/>
        <p:cNvGrpSpPr/>
        <p:nvPr/>
      </p:nvGrpSpPr>
      <p:grpSpPr>
        <a:xfrm>
          <a:off x="0" y="0"/>
          <a:ext cx="0" cy="0"/>
          <a:chOff x="0" y="0"/>
          <a:chExt cx="0" cy="0"/>
        </a:xfrm>
      </p:grpSpPr>
      <p:sp>
        <p:nvSpPr>
          <p:cNvPr id="190" name="Google Shape;190;p14"/>
          <p:cNvSpPr txBox="1"/>
          <p:nvPr/>
        </p:nvSpPr>
        <p:spPr>
          <a:xfrm>
            <a:off x="177190" y="771270"/>
            <a:ext cx="4914900" cy="4544695"/>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Posteriorly:</a:t>
            </a:r>
            <a:endParaRPr sz="3200">
              <a:solidFill>
                <a:schemeClr val="dk1"/>
              </a:solidFill>
              <a:latin typeface="Candara"/>
              <a:ea typeface="Candara"/>
              <a:cs typeface="Candara"/>
              <a:sym typeface="Candara"/>
            </a:endParaRPr>
          </a:p>
          <a:p>
            <a:pPr marL="256540" marR="0" lvl="0" indent="-243840" algn="l" rtl="0">
              <a:lnSpc>
                <a:spcPct val="100000"/>
              </a:lnSpc>
              <a:spcBef>
                <a:spcPts val="55"/>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diaphragm</a:t>
            </a:r>
            <a:endParaRPr sz="2400">
              <a:solidFill>
                <a:schemeClr val="dk1"/>
              </a:solidFill>
              <a:latin typeface="Candara"/>
              <a:ea typeface="Candara"/>
              <a:cs typeface="Candara"/>
              <a:sym typeface="Candara"/>
            </a:endParaRPr>
          </a:p>
          <a:p>
            <a:pPr marL="12700" marR="252729" lvl="0" indent="-146049" algn="l" rtl="0">
              <a:lnSpc>
                <a:spcPct val="100000"/>
              </a:lnSpc>
              <a:spcBef>
                <a:spcPts val="5"/>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The costodiaphragmatic recess of  the pleura</a:t>
            </a:r>
            <a:endParaRPr sz="2400">
              <a:solidFill>
                <a:schemeClr val="dk1"/>
              </a:solidFill>
              <a:latin typeface="Candara"/>
              <a:ea typeface="Candara"/>
              <a:cs typeface="Candara"/>
              <a:sym typeface="Candara"/>
            </a:endParaRPr>
          </a:p>
          <a:p>
            <a:pPr marL="256540" marR="0" lvl="0" indent="-243840"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11th (the left kidney is higher)</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and 12th rib </a:t>
            </a:r>
            <a:r>
              <a:rPr lang="en-US" sz="2400" b="1">
                <a:solidFill>
                  <a:schemeClr val="dk1"/>
                </a:solidFill>
                <a:latin typeface="Arial"/>
                <a:ea typeface="Arial"/>
                <a:cs typeface="Arial"/>
                <a:sym typeface="Arial"/>
              </a:rPr>
              <a:t>مهم</a:t>
            </a:r>
            <a:endParaRPr sz="2400">
              <a:solidFill>
                <a:schemeClr val="dk1"/>
              </a:solidFill>
              <a:latin typeface="Arial"/>
              <a:ea typeface="Arial"/>
              <a:cs typeface="Arial"/>
              <a:sym typeface="Arial"/>
            </a:endParaRPr>
          </a:p>
          <a:p>
            <a:pPr marL="256540" marR="0" lvl="0" indent="-243840" algn="l" rtl="0">
              <a:lnSpc>
                <a:spcPct val="100000"/>
              </a:lnSpc>
              <a:spcBef>
                <a:spcPts val="0"/>
              </a:spcBef>
              <a:spcAft>
                <a:spcPts val="0"/>
              </a:spcAft>
              <a:buClr>
                <a:srgbClr val="C00000"/>
              </a:buClr>
              <a:buSzPts val="2300"/>
              <a:buFont typeface="Noto Sans Symbols"/>
              <a:buChar char="⮚"/>
            </a:pPr>
            <a:r>
              <a:rPr lang="en-US" sz="2400" b="1">
                <a:solidFill>
                  <a:srgbClr val="C00000"/>
                </a:solidFill>
                <a:latin typeface="Candara"/>
                <a:ea typeface="Candara"/>
                <a:cs typeface="Candara"/>
                <a:sym typeface="Candara"/>
              </a:rPr>
              <a:t>The psoas,</a:t>
            </a:r>
            <a:endParaRPr sz="2400">
              <a:solidFill>
                <a:schemeClr val="dk1"/>
              </a:solidFill>
              <a:latin typeface="Candara"/>
              <a:ea typeface="Candara"/>
              <a:cs typeface="Candara"/>
              <a:sym typeface="Candara"/>
            </a:endParaRPr>
          </a:p>
          <a:p>
            <a:pPr marL="256540" marR="0" lvl="0" indent="-243840" algn="l" rtl="0">
              <a:lnSpc>
                <a:spcPct val="100000"/>
              </a:lnSpc>
              <a:spcBef>
                <a:spcPts val="0"/>
              </a:spcBef>
              <a:spcAft>
                <a:spcPts val="0"/>
              </a:spcAft>
              <a:buClr>
                <a:srgbClr val="C00000"/>
              </a:buClr>
              <a:buSzPts val="2300"/>
              <a:buFont typeface="Noto Sans Symbols"/>
              <a:buChar char="⮚"/>
            </a:pPr>
            <a:r>
              <a:rPr lang="en-US" sz="2400" b="1">
                <a:solidFill>
                  <a:srgbClr val="C00000"/>
                </a:solidFill>
                <a:latin typeface="Candara"/>
                <a:ea typeface="Candara"/>
                <a:cs typeface="Candara"/>
                <a:sym typeface="Candara"/>
              </a:rPr>
              <a:t>Quadratus lumborum</a:t>
            </a:r>
            <a:endParaRPr sz="2400">
              <a:solidFill>
                <a:schemeClr val="dk1"/>
              </a:solidFill>
              <a:latin typeface="Candara"/>
              <a:ea typeface="Candara"/>
              <a:cs typeface="Candara"/>
              <a:sym typeface="Candara"/>
            </a:endParaRPr>
          </a:p>
          <a:p>
            <a:pPr marL="256540" marR="0" lvl="0" indent="-243840" algn="l" rtl="0">
              <a:lnSpc>
                <a:spcPct val="100000"/>
              </a:lnSpc>
              <a:spcBef>
                <a:spcPts val="0"/>
              </a:spcBef>
              <a:spcAft>
                <a:spcPts val="0"/>
              </a:spcAft>
              <a:buClr>
                <a:srgbClr val="C00000"/>
              </a:buClr>
              <a:buSzPts val="2300"/>
              <a:buFont typeface="Noto Sans Symbols"/>
              <a:buChar char="⮚"/>
            </a:pPr>
            <a:r>
              <a:rPr lang="en-US" sz="2400" b="1">
                <a:solidFill>
                  <a:srgbClr val="C00000"/>
                </a:solidFill>
                <a:latin typeface="Candara"/>
                <a:ea typeface="Candara"/>
                <a:cs typeface="Candara"/>
                <a:sym typeface="Candara"/>
              </a:rPr>
              <a:t>Transversus abdominis muscles.</a:t>
            </a:r>
            <a:endParaRPr sz="2400">
              <a:solidFill>
                <a:schemeClr val="dk1"/>
              </a:solidFill>
              <a:latin typeface="Candara"/>
              <a:ea typeface="Candara"/>
              <a:cs typeface="Candara"/>
              <a:sym typeface="Candara"/>
            </a:endParaRPr>
          </a:p>
          <a:p>
            <a:pPr marL="12700" marR="5080" lvl="0" indent="-146049" algn="l" rtl="0">
              <a:lnSpc>
                <a:spcPct val="100000"/>
              </a:lnSpc>
              <a:spcBef>
                <a:spcPts val="5"/>
              </a:spcBef>
              <a:spcAft>
                <a:spcPts val="0"/>
              </a:spcAft>
              <a:buClr>
                <a:srgbClr val="E36C09"/>
              </a:buClr>
              <a:buSzPts val="2300"/>
              <a:buFont typeface="Noto Sans Symbols"/>
              <a:buChar char="⮚"/>
            </a:pPr>
            <a:r>
              <a:rPr lang="en-US" sz="2400" b="1">
                <a:solidFill>
                  <a:srgbClr val="E36C09"/>
                </a:solidFill>
                <a:latin typeface="Candara"/>
                <a:ea typeface="Candara"/>
                <a:cs typeface="Candara"/>
                <a:sym typeface="Candara"/>
              </a:rPr>
              <a:t>The subcostal (T12), iliohypogastric,  and ilioinguinal nerves (L1) </a:t>
            </a:r>
            <a:r>
              <a:rPr lang="en-US" sz="2400" b="1">
                <a:solidFill>
                  <a:schemeClr val="dk1"/>
                </a:solidFill>
                <a:latin typeface="Candara"/>
                <a:ea typeface="Candara"/>
                <a:cs typeface="Candara"/>
                <a:sym typeface="Candara"/>
              </a:rPr>
              <a:t>run  downward and laterally</a:t>
            </a:r>
            <a:endParaRPr sz="2400">
              <a:solidFill>
                <a:schemeClr val="dk1"/>
              </a:solidFill>
              <a:latin typeface="Candara"/>
              <a:ea typeface="Candara"/>
              <a:cs typeface="Candara"/>
              <a:sym typeface="Candara"/>
            </a:endParaRPr>
          </a:p>
        </p:txBody>
      </p:sp>
      <p:sp>
        <p:nvSpPr>
          <p:cNvPr id="191" name="Google Shape;191;p14"/>
          <p:cNvSpPr txBox="1">
            <a:spLocks noGrp="1"/>
          </p:cNvSpPr>
          <p:nvPr>
            <p:ph type="title"/>
          </p:nvPr>
        </p:nvSpPr>
        <p:spPr>
          <a:xfrm>
            <a:off x="199644" y="77723"/>
            <a:ext cx="2280285"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KIDNEYS</a:t>
            </a:r>
            <a:endParaRPr sz="3200">
              <a:latin typeface="Candara"/>
              <a:ea typeface="Candara"/>
              <a:cs typeface="Candara"/>
              <a:sym typeface="Candara"/>
            </a:endParaRPr>
          </a:p>
        </p:txBody>
      </p:sp>
      <p:grpSp>
        <p:nvGrpSpPr>
          <p:cNvPr id="192" name="Google Shape;192;p14"/>
          <p:cNvGrpSpPr/>
          <p:nvPr/>
        </p:nvGrpSpPr>
        <p:grpSpPr>
          <a:xfrm>
            <a:off x="5204459" y="1333500"/>
            <a:ext cx="6446520" cy="4392295"/>
            <a:chOff x="5204459" y="1333500"/>
            <a:chExt cx="6446520" cy="4392295"/>
          </a:xfrm>
        </p:grpSpPr>
        <p:pic>
          <p:nvPicPr>
            <p:cNvPr id="193" name="Google Shape;193;p14"/>
            <p:cNvPicPr preferRelativeResize="0"/>
            <p:nvPr/>
          </p:nvPicPr>
          <p:blipFill rotWithShape="1">
            <a:blip r:embed="rId3">
              <a:alphaModFix/>
            </a:blip>
            <a:srcRect/>
            <a:stretch/>
          </p:blipFill>
          <p:spPr>
            <a:xfrm>
              <a:off x="5242559" y="1371600"/>
              <a:ext cx="6370320" cy="4315968"/>
            </a:xfrm>
            <a:prstGeom prst="rect">
              <a:avLst/>
            </a:prstGeom>
            <a:noFill/>
            <a:ln>
              <a:noFill/>
            </a:ln>
          </p:spPr>
        </p:pic>
        <p:sp>
          <p:nvSpPr>
            <p:cNvPr id="194" name="Google Shape;194;p14"/>
            <p:cNvSpPr/>
            <p:nvPr/>
          </p:nvSpPr>
          <p:spPr>
            <a:xfrm>
              <a:off x="5204459" y="1333500"/>
              <a:ext cx="6446520" cy="4392295"/>
            </a:xfrm>
            <a:custGeom>
              <a:avLst/>
              <a:gdLst/>
              <a:ahLst/>
              <a:cxnLst/>
              <a:rect l="l" t="t" r="r" b="b"/>
              <a:pathLst>
                <a:path w="6446520" h="4392295" extrusionOk="0">
                  <a:moveTo>
                    <a:pt x="0" y="4392168"/>
                  </a:moveTo>
                  <a:lnTo>
                    <a:pt x="6446520" y="4392168"/>
                  </a:lnTo>
                  <a:lnTo>
                    <a:pt x="6446520" y="0"/>
                  </a:lnTo>
                  <a:lnTo>
                    <a:pt x="0" y="0"/>
                  </a:lnTo>
                  <a:lnTo>
                    <a:pt x="0" y="4392168"/>
                  </a:lnTo>
                  <a:close/>
                </a:path>
              </a:pathLst>
            </a:custGeom>
            <a:noFill/>
            <a:ln w="762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5" name="Google Shape;195;p14"/>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196" name="Google Shape;196;p14"/>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197" name="Google Shape;197;p14"/>
          <p:cNvSpPr txBox="1"/>
          <p:nvPr/>
        </p:nvSpPr>
        <p:spPr>
          <a:xfrm>
            <a:off x="10938382" y="6466738"/>
            <a:ext cx="22860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None/>
            </a:pPr>
            <a:fld id="{00000000-1234-1234-1234-123412341234}" type="slidenum">
              <a:rPr lang="en-US" sz="1200" b="1">
                <a:solidFill>
                  <a:srgbClr val="0033CC"/>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Shape 1888"/>
        <p:cNvGrpSpPr/>
        <p:nvPr/>
      </p:nvGrpSpPr>
      <p:grpSpPr>
        <a:xfrm>
          <a:off x="0" y="0"/>
          <a:ext cx="0" cy="0"/>
          <a:chOff x="0" y="0"/>
          <a:chExt cx="0" cy="0"/>
        </a:xfrm>
      </p:grpSpPr>
      <p:grpSp>
        <p:nvGrpSpPr>
          <p:cNvPr id="1889" name="Google Shape;1889;p140"/>
          <p:cNvGrpSpPr/>
          <p:nvPr/>
        </p:nvGrpSpPr>
        <p:grpSpPr>
          <a:xfrm>
            <a:off x="649223" y="152400"/>
            <a:ext cx="8174483" cy="5800344"/>
            <a:chOff x="649223" y="152400"/>
            <a:chExt cx="8174483" cy="5800344"/>
          </a:xfrm>
        </p:grpSpPr>
        <p:pic>
          <p:nvPicPr>
            <p:cNvPr id="1890" name="Google Shape;1890;p140"/>
            <p:cNvPicPr preferRelativeResize="0"/>
            <p:nvPr/>
          </p:nvPicPr>
          <p:blipFill rotWithShape="1">
            <a:blip r:embed="rId3">
              <a:alphaModFix/>
            </a:blip>
            <a:srcRect/>
            <a:stretch/>
          </p:blipFill>
          <p:spPr>
            <a:xfrm>
              <a:off x="649223" y="152400"/>
              <a:ext cx="7522464" cy="5800344"/>
            </a:xfrm>
            <a:prstGeom prst="rect">
              <a:avLst/>
            </a:prstGeom>
            <a:noFill/>
            <a:ln>
              <a:noFill/>
            </a:ln>
          </p:spPr>
        </p:pic>
        <p:sp>
          <p:nvSpPr>
            <p:cNvPr id="1891" name="Google Shape;1891;p140"/>
            <p:cNvSpPr/>
            <p:nvPr/>
          </p:nvSpPr>
          <p:spPr>
            <a:xfrm>
              <a:off x="3176016" y="826007"/>
              <a:ext cx="5647690" cy="3569335"/>
            </a:xfrm>
            <a:custGeom>
              <a:avLst/>
              <a:gdLst/>
              <a:ahLst/>
              <a:cxnLst/>
              <a:rect l="l" t="t" r="r" b="b"/>
              <a:pathLst>
                <a:path w="5647690" h="3569335" extrusionOk="0">
                  <a:moveTo>
                    <a:pt x="976884" y="3521075"/>
                  </a:moveTo>
                  <a:lnTo>
                    <a:pt x="421259" y="3165729"/>
                  </a:lnTo>
                  <a:lnTo>
                    <a:pt x="119113" y="2713990"/>
                  </a:lnTo>
                  <a:lnTo>
                    <a:pt x="166624" y="2682113"/>
                  </a:lnTo>
                  <a:lnTo>
                    <a:pt x="0" y="2587244"/>
                  </a:lnTo>
                  <a:lnTo>
                    <a:pt x="24130" y="2777617"/>
                  </a:lnTo>
                  <a:lnTo>
                    <a:pt x="71628" y="2745740"/>
                  </a:lnTo>
                  <a:lnTo>
                    <a:pt x="380365" y="3207258"/>
                  </a:lnTo>
                  <a:lnTo>
                    <a:pt x="946023" y="3569208"/>
                  </a:lnTo>
                  <a:lnTo>
                    <a:pt x="976884" y="3521075"/>
                  </a:lnTo>
                  <a:close/>
                </a:path>
                <a:path w="5647690" h="3569335" extrusionOk="0">
                  <a:moveTo>
                    <a:pt x="1346200" y="2637663"/>
                  </a:moveTo>
                  <a:lnTo>
                    <a:pt x="1324102" y="2334768"/>
                  </a:lnTo>
                  <a:lnTo>
                    <a:pt x="1109091" y="1383157"/>
                  </a:lnTo>
                  <a:lnTo>
                    <a:pt x="1164844" y="1370457"/>
                  </a:lnTo>
                  <a:lnTo>
                    <a:pt x="1043432" y="1222121"/>
                  </a:lnTo>
                  <a:lnTo>
                    <a:pt x="997585" y="1408176"/>
                  </a:lnTo>
                  <a:lnTo>
                    <a:pt x="1053338" y="1395730"/>
                  </a:lnTo>
                  <a:lnTo>
                    <a:pt x="1267460" y="2343277"/>
                  </a:lnTo>
                  <a:lnTo>
                    <a:pt x="1289177" y="2641727"/>
                  </a:lnTo>
                  <a:lnTo>
                    <a:pt x="1346200" y="2637663"/>
                  </a:lnTo>
                  <a:close/>
                </a:path>
                <a:path w="5647690" h="3569335" extrusionOk="0">
                  <a:moveTo>
                    <a:pt x="5647690" y="46482"/>
                  </a:moveTo>
                  <a:lnTo>
                    <a:pt x="5614289" y="0"/>
                  </a:lnTo>
                  <a:lnTo>
                    <a:pt x="4597019" y="732917"/>
                  </a:lnTo>
                  <a:lnTo>
                    <a:pt x="3983482" y="715518"/>
                  </a:lnTo>
                  <a:lnTo>
                    <a:pt x="3985006" y="658368"/>
                  </a:lnTo>
                  <a:lnTo>
                    <a:pt x="3811270" y="739267"/>
                  </a:lnTo>
                  <a:lnTo>
                    <a:pt x="3980180" y="829818"/>
                  </a:lnTo>
                  <a:lnTo>
                    <a:pt x="3981831" y="772668"/>
                  </a:lnTo>
                  <a:lnTo>
                    <a:pt x="4614926" y="790575"/>
                  </a:lnTo>
                  <a:lnTo>
                    <a:pt x="5647690" y="46482"/>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92" name="Google Shape;1892;p140"/>
          <p:cNvSpPr txBox="1"/>
          <p:nvPr/>
        </p:nvSpPr>
        <p:spPr>
          <a:xfrm>
            <a:off x="3900296" y="4349877"/>
            <a:ext cx="3166745" cy="1489075"/>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400" b="1">
                <a:solidFill>
                  <a:srgbClr val="0000CC"/>
                </a:solidFill>
                <a:latin typeface="Arial"/>
                <a:ea typeface="Arial"/>
                <a:cs typeface="Arial"/>
                <a:sym typeface="Arial"/>
              </a:rPr>
              <a:t>Myometrium contains</a:t>
            </a:r>
            <a:endParaRPr sz="2400">
              <a:solidFill>
                <a:schemeClr val="dk1"/>
              </a:solidFill>
              <a:latin typeface="Arial"/>
              <a:ea typeface="Arial"/>
              <a:cs typeface="Arial"/>
              <a:sym typeface="Arial"/>
            </a:endParaRPr>
          </a:p>
          <a:p>
            <a:pPr marL="1270" marR="0" lvl="0" indent="0" algn="ctr" rtl="0">
              <a:lnSpc>
                <a:spcPct val="100000"/>
              </a:lnSpc>
              <a:spcBef>
                <a:spcPts val="0"/>
              </a:spcBef>
              <a:spcAft>
                <a:spcPts val="0"/>
              </a:spcAft>
              <a:buNone/>
            </a:pPr>
            <a:r>
              <a:rPr lang="en-US" sz="2400">
                <a:solidFill>
                  <a:schemeClr val="dk1"/>
                </a:solidFill>
                <a:latin typeface="Helvetica Neue"/>
                <a:ea typeface="Helvetica Neue"/>
                <a:cs typeface="Helvetica Neue"/>
                <a:sym typeface="Helvetica Neue"/>
              </a:rPr>
              <a:t>Uterine vessels.</a:t>
            </a:r>
            <a:endParaRPr sz="2400">
              <a:solidFill>
                <a:schemeClr val="dk1"/>
              </a:solidFill>
              <a:latin typeface="Helvetica Neue"/>
              <a:ea typeface="Helvetica Neue"/>
              <a:cs typeface="Helvetica Neue"/>
              <a:sym typeface="Helvetica Neue"/>
            </a:endParaRPr>
          </a:p>
          <a:p>
            <a:pPr marL="360045" marR="340995" lvl="0" indent="-3810" algn="ctr" rtl="0">
              <a:lnSpc>
                <a:spcPct val="100000"/>
              </a:lnSpc>
              <a:spcBef>
                <a:spcPts val="0"/>
              </a:spcBef>
              <a:spcAft>
                <a:spcPts val="0"/>
              </a:spcAft>
              <a:buNone/>
            </a:pPr>
            <a:r>
              <a:rPr lang="en-US" sz="2400">
                <a:solidFill>
                  <a:schemeClr val="dk1"/>
                </a:solidFill>
                <a:latin typeface="Helvetica Neue"/>
                <a:ea typeface="Helvetica Neue"/>
                <a:cs typeface="Helvetica Neue"/>
                <a:sym typeface="Helvetica Neue"/>
              </a:rPr>
              <a:t>Nerve plexus  Lymphatic vessels</a:t>
            </a:r>
            <a:endParaRPr sz="2400">
              <a:solidFill>
                <a:schemeClr val="dk1"/>
              </a:solidFill>
              <a:latin typeface="Helvetica Neue"/>
              <a:ea typeface="Helvetica Neue"/>
              <a:cs typeface="Helvetica Neue"/>
              <a:sym typeface="Helvetica Neue"/>
            </a:endParaRPr>
          </a:p>
        </p:txBody>
      </p:sp>
      <p:grpSp>
        <p:nvGrpSpPr>
          <p:cNvPr id="1893" name="Google Shape;1893;p140"/>
          <p:cNvGrpSpPr/>
          <p:nvPr/>
        </p:nvGrpSpPr>
        <p:grpSpPr>
          <a:xfrm>
            <a:off x="5001768" y="487679"/>
            <a:ext cx="795272" cy="487554"/>
            <a:chOff x="5001768" y="487679"/>
            <a:chExt cx="795272" cy="487554"/>
          </a:xfrm>
        </p:grpSpPr>
        <p:pic>
          <p:nvPicPr>
            <p:cNvPr id="1894" name="Google Shape;1894;p140"/>
            <p:cNvPicPr preferRelativeResize="0"/>
            <p:nvPr/>
          </p:nvPicPr>
          <p:blipFill rotWithShape="1">
            <a:blip r:embed="rId4">
              <a:alphaModFix/>
            </a:blip>
            <a:srcRect/>
            <a:stretch/>
          </p:blipFill>
          <p:spPr>
            <a:xfrm>
              <a:off x="5615431" y="805815"/>
              <a:ext cx="181609" cy="169418"/>
            </a:xfrm>
            <a:prstGeom prst="rect">
              <a:avLst/>
            </a:prstGeom>
            <a:noFill/>
            <a:ln>
              <a:noFill/>
            </a:ln>
          </p:spPr>
        </p:pic>
        <p:sp>
          <p:nvSpPr>
            <p:cNvPr id="1895" name="Google Shape;1895;p140"/>
            <p:cNvSpPr/>
            <p:nvPr/>
          </p:nvSpPr>
          <p:spPr>
            <a:xfrm>
              <a:off x="5001768" y="487679"/>
              <a:ext cx="629285" cy="431165"/>
            </a:xfrm>
            <a:custGeom>
              <a:avLst/>
              <a:gdLst/>
              <a:ahLst/>
              <a:cxnLst/>
              <a:rect l="l" t="t" r="r" b="b"/>
              <a:pathLst>
                <a:path w="629285" h="431165" extrusionOk="0">
                  <a:moveTo>
                    <a:pt x="629031" y="374650"/>
                  </a:moveTo>
                  <a:lnTo>
                    <a:pt x="317881" y="332232"/>
                  </a:lnTo>
                  <a:lnTo>
                    <a:pt x="224282" y="319532"/>
                  </a:lnTo>
                  <a:lnTo>
                    <a:pt x="223266" y="317500"/>
                  </a:lnTo>
                  <a:lnTo>
                    <a:pt x="50165" y="0"/>
                  </a:lnTo>
                  <a:lnTo>
                    <a:pt x="0" y="27178"/>
                  </a:lnTo>
                  <a:lnTo>
                    <a:pt x="187960" y="371983"/>
                  </a:lnTo>
                  <a:lnTo>
                    <a:pt x="621411" y="431165"/>
                  </a:lnTo>
                  <a:lnTo>
                    <a:pt x="629031" y="37465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96" name="Google Shape;1896;p140"/>
          <p:cNvSpPr txBox="1"/>
          <p:nvPr/>
        </p:nvSpPr>
        <p:spPr>
          <a:xfrm>
            <a:off x="4434078" y="93090"/>
            <a:ext cx="155702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chemeClr val="dk1"/>
                </a:solidFill>
                <a:latin typeface="Calibri"/>
                <a:ea typeface="Calibri"/>
                <a:cs typeface="Calibri"/>
                <a:sym typeface="Calibri"/>
              </a:rPr>
              <a:t>Uterine tube</a:t>
            </a:r>
            <a:endParaRPr sz="2400">
              <a:solidFill>
                <a:schemeClr val="dk1"/>
              </a:solidFill>
              <a:latin typeface="Calibri"/>
              <a:ea typeface="Calibri"/>
              <a:cs typeface="Calibri"/>
              <a:sym typeface="Calibri"/>
            </a:endParaRPr>
          </a:p>
        </p:txBody>
      </p:sp>
      <p:grpSp>
        <p:nvGrpSpPr>
          <p:cNvPr id="1897" name="Google Shape;1897;p140"/>
          <p:cNvGrpSpPr/>
          <p:nvPr/>
        </p:nvGrpSpPr>
        <p:grpSpPr>
          <a:xfrm>
            <a:off x="3642359" y="569976"/>
            <a:ext cx="3688208" cy="2155316"/>
            <a:chOff x="3642359" y="569976"/>
            <a:chExt cx="3688208" cy="2155316"/>
          </a:xfrm>
        </p:grpSpPr>
        <p:sp>
          <p:nvSpPr>
            <p:cNvPr id="1898" name="Google Shape;1898;p140"/>
            <p:cNvSpPr/>
            <p:nvPr/>
          </p:nvSpPr>
          <p:spPr>
            <a:xfrm>
              <a:off x="6185027" y="1568957"/>
              <a:ext cx="1145540" cy="1156335"/>
            </a:xfrm>
            <a:custGeom>
              <a:avLst/>
              <a:gdLst/>
              <a:ahLst/>
              <a:cxnLst/>
              <a:rect l="l" t="t" r="r" b="b"/>
              <a:pathLst>
                <a:path w="1145540" h="1156335" extrusionOk="0">
                  <a:moveTo>
                    <a:pt x="1145032" y="1098804"/>
                  </a:moveTo>
                  <a:lnTo>
                    <a:pt x="962025" y="1091946"/>
                  </a:lnTo>
                  <a:lnTo>
                    <a:pt x="522351" y="1075436"/>
                  </a:lnTo>
                  <a:lnTo>
                    <a:pt x="522097" y="1074801"/>
                  </a:lnTo>
                  <a:lnTo>
                    <a:pt x="52578" y="0"/>
                  </a:lnTo>
                  <a:lnTo>
                    <a:pt x="0" y="22860"/>
                  </a:lnTo>
                  <a:lnTo>
                    <a:pt x="484251" y="1131062"/>
                  </a:lnTo>
                  <a:lnTo>
                    <a:pt x="1142873" y="1155827"/>
                  </a:lnTo>
                  <a:lnTo>
                    <a:pt x="1145032" y="1098804"/>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99" name="Google Shape;1899;p140"/>
            <p:cNvPicPr preferRelativeResize="0"/>
            <p:nvPr/>
          </p:nvPicPr>
          <p:blipFill rotWithShape="1">
            <a:blip r:embed="rId5">
              <a:alphaModFix/>
            </a:blip>
            <a:srcRect/>
            <a:stretch/>
          </p:blipFill>
          <p:spPr>
            <a:xfrm>
              <a:off x="6132575" y="1423415"/>
              <a:ext cx="157479" cy="191135"/>
            </a:xfrm>
            <a:prstGeom prst="rect">
              <a:avLst/>
            </a:prstGeom>
            <a:noFill/>
            <a:ln>
              <a:noFill/>
            </a:ln>
          </p:spPr>
        </p:pic>
        <p:pic>
          <p:nvPicPr>
            <p:cNvPr id="1900" name="Google Shape;1900;p140"/>
            <p:cNvPicPr preferRelativeResize="0"/>
            <p:nvPr/>
          </p:nvPicPr>
          <p:blipFill rotWithShape="1">
            <a:blip r:embed="rId6">
              <a:alphaModFix/>
            </a:blip>
            <a:srcRect/>
            <a:stretch/>
          </p:blipFill>
          <p:spPr>
            <a:xfrm>
              <a:off x="4891531" y="1630298"/>
              <a:ext cx="185927" cy="176656"/>
            </a:xfrm>
            <a:prstGeom prst="rect">
              <a:avLst/>
            </a:prstGeom>
            <a:noFill/>
            <a:ln>
              <a:noFill/>
            </a:ln>
          </p:spPr>
        </p:pic>
        <p:sp>
          <p:nvSpPr>
            <p:cNvPr id="1901" name="Google Shape;1901;p140"/>
            <p:cNvSpPr/>
            <p:nvPr/>
          </p:nvSpPr>
          <p:spPr>
            <a:xfrm>
              <a:off x="3642359" y="569976"/>
              <a:ext cx="1323975" cy="1147445"/>
            </a:xfrm>
            <a:custGeom>
              <a:avLst/>
              <a:gdLst/>
              <a:ahLst/>
              <a:cxnLst/>
              <a:rect l="l" t="t" r="r" b="b"/>
              <a:pathLst>
                <a:path w="1323975" h="1147445" extrusionOk="0">
                  <a:moveTo>
                    <a:pt x="37084" y="0"/>
                  </a:moveTo>
                  <a:lnTo>
                    <a:pt x="0" y="43434"/>
                  </a:lnTo>
                  <a:lnTo>
                    <a:pt x="1286510" y="1146937"/>
                  </a:lnTo>
                  <a:lnTo>
                    <a:pt x="1323720" y="1103629"/>
                  </a:lnTo>
                  <a:lnTo>
                    <a:pt x="37084" y="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02" name="Google Shape;1902;p140"/>
          <p:cNvSpPr txBox="1">
            <a:spLocks noGrp="1"/>
          </p:cNvSpPr>
          <p:nvPr>
            <p:ph type="title"/>
          </p:nvPr>
        </p:nvSpPr>
        <p:spPr>
          <a:xfrm>
            <a:off x="8676258" y="0"/>
            <a:ext cx="3463290" cy="1855470"/>
          </a:xfrm>
          <a:prstGeom prst="rect">
            <a:avLst/>
          </a:prstGeom>
          <a:noFill/>
          <a:ln>
            <a:noFill/>
          </a:ln>
        </p:spPr>
        <p:txBody>
          <a:bodyPr spcFirstLastPara="1" wrap="square" lIns="0" tIns="12700" rIns="0" bIns="0" anchor="t" anchorCtr="0">
            <a:spAutoFit/>
          </a:bodyPr>
          <a:lstStyle/>
          <a:p>
            <a:pPr marL="613410" marR="5080" lvl="0" indent="-600710" algn="l" rtl="0">
              <a:lnSpc>
                <a:spcPct val="100000"/>
              </a:lnSpc>
              <a:spcBef>
                <a:spcPts val="0"/>
              </a:spcBef>
              <a:spcAft>
                <a:spcPts val="0"/>
              </a:spcAft>
              <a:buNone/>
            </a:pPr>
            <a:r>
              <a:rPr lang="en-US" sz="2400" b="1">
                <a:solidFill>
                  <a:srgbClr val="0000CC"/>
                </a:solidFill>
                <a:latin typeface="Arial"/>
                <a:ea typeface="Arial"/>
                <a:cs typeface="Arial"/>
                <a:sym typeface="Arial"/>
              </a:rPr>
              <a:t>Suspensory ligament of  Ovary contains  </a:t>
            </a:r>
            <a:r>
              <a:rPr lang="en-US" sz="2400">
                <a:latin typeface="Helvetica Neue"/>
                <a:ea typeface="Helvetica Neue"/>
                <a:cs typeface="Helvetica Neue"/>
                <a:sym typeface="Helvetica Neue"/>
              </a:rPr>
              <a:t>Ovarian vessels.</a:t>
            </a:r>
            <a:endParaRPr sz="2400">
              <a:latin typeface="Helvetica Neue"/>
              <a:ea typeface="Helvetica Neue"/>
              <a:cs typeface="Helvetica Neue"/>
              <a:sym typeface="Helvetica Neue"/>
            </a:endParaRPr>
          </a:p>
          <a:p>
            <a:pPr marL="500380" marR="497205" lvl="0" indent="350519" algn="l" rtl="0">
              <a:lnSpc>
                <a:spcPct val="100000"/>
              </a:lnSpc>
              <a:spcBef>
                <a:spcPts val="5"/>
              </a:spcBef>
              <a:spcAft>
                <a:spcPts val="0"/>
              </a:spcAft>
              <a:buNone/>
            </a:pPr>
            <a:r>
              <a:rPr lang="en-US" sz="2400">
                <a:latin typeface="Helvetica Neue"/>
                <a:ea typeface="Helvetica Neue"/>
                <a:cs typeface="Helvetica Neue"/>
                <a:sym typeface="Helvetica Neue"/>
              </a:rPr>
              <a:t>Nerve plexus  Lymphatic vessels</a:t>
            </a:r>
            <a:endParaRPr sz="2400">
              <a:latin typeface="Helvetica Neue"/>
              <a:ea typeface="Helvetica Neue"/>
              <a:cs typeface="Helvetica Neue"/>
              <a:sym typeface="Helvetica Neue"/>
            </a:endParaRPr>
          </a:p>
        </p:txBody>
      </p:sp>
      <p:sp>
        <p:nvSpPr>
          <p:cNvPr id="1903" name="Google Shape;1903;p140"/>
          <p:cNvSpPr txBox="1"/>
          <p:nvPr/>
        </p:nvSpPr>
        <p:spPr>
          <a:xfrm>
            <a:off x="2180589" y="234441"/>
            <a:ext cx="171005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Fatty tissue</a:t>
            </a:r>
            <a:endParaRPr sz="2400">
              <a:solidFill>
                <a:schemeClr val="dk1"/>
              </a:solidFill>
              <a:latin typeface="Arial"/>
              <a:ea typeface="Arial"/>
              <a:cs typeface="Arial"/>
              <a:sym typeface="Arial"/>
            </a:endParaRPr>
          </a:p>
        </p:txBody>
      </p:sp>
      <p:sp>
        <p:nvSpPr>
          <p:cNvPr id="1904" name="Google Shape;1904;p140"/>
          <p:cNvSpPr txBox="1"/>
          <p:nvPr/>
        </p:nvSpPr>
        <p:spPr>
          <a:xfrm>
            <a:off x="7706868" y="3729228"/>
            <a:ext cx="4291965" cy="399415"/>
          </a:xfrm>
          <a:prstGeom prst="rect">
            <a:avLst/>
          </a:prstGeom>
          <a:noFill/>
          <a:ln w="39600" cap="flat" cmpd="sng">
            <a:solidFill>
              <a:srgbClr val="0000CC"/>
            </a:solidFill>
            <a:prstDash val="solid"/>
            <a:round/>
            <a:headEnd type="none" w="sm" len="sm"/>
            <a:tailEnd type="none" w="sm" len="sm"/>
          </a:ln>
        </p:spPr>
        <p:txBody>
          <a:bodyPr spcFirstLastPara="1" wrap="square" lIns="0" tIns="20300" rIns="0" bIns="0" anchor="t" anchorCtr="0">
            <a:spAutoFit/>
          </a:bodyPr>
          <a:lstStyle/>
          <a:p>
            <a:pPr marL="90805"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Round ligament of uterus</a:t>
            </a:r>
            <a:endParaRPr sz="2400">
              <a:solidFill>
                <a:schemeClr val="dk1"/>
              </a:solidFill>
              <a:latin typeface="Arial"/>
              <a:ea typeface="Arial"/>
              <a:cs typeface="Arial"/>
              <a:sym typeface="Arial"/>
            </a:endParaRPr>
          </a:p>
        </p:txBody>
      </p:sp>
      <p:sp>
        <p:nvSpPr>
          <p:cNvPr id="1905" name="Google Shape;1905;p140"/>
          <p:cNvSpPr txBox="1"/>
          <p:nvPr/>
        </p:nvSpPr>
        <p:spPr>
          <a:xfrm>
            <a:off x="3320796" y="6204203"/>
            <a:ext cx="4559935" cy="454659"/>
          </a:xfrm>
          <a:prstGeom prst="rect">
            <a:avLst/>
          </a:prstGeom>
          <a:noFill/>
          <a:ln w="57900" cap="flat" cmpd="sng">
            <a:solidFill>
              <a:srgbClr val="0000CC"/>
            </a:solidFill>
            <a:prstDash val="solid"/>
            <a:round/>
            <a:headEnd type="none" w="sm" len="sm"/>
            <a:tailEnd type="none" w="sm" len="sm"/>
          </a:ln>
        </p:spPr>
        <p:txBody>
          <a:bodyPr spcFirstLastPara="1" wrap="square" lIns="0" tIns="76825" rIns="0" bIns="0" anchor="t" anchorCtr="0">
            <a:spAutoFit/>
          </a:bodyPr>
          <a:lstStyle/>
          <a:p>
            <a:pPr marL="471805" marR="0" lvl="0" indent="-344805" algn="l" rtl="0">
              <a:lnSpc>
                <a:spcPct val="100000"/>
              </a:lnSpc>
              <a:spcBef>
                <a:spcPts val="0"/>
              </a:spcBef>
              <a:spcAft>
                <a:spcPts val="0"/>
              </a:spcAft>
              <a:buClr>
                <a:srgbClr val="FF0000"/>
              </a:buClr>
              <a:buSzPts val="2400"/>
              <a:buFont typeface="Noto Sans Symbols"/>
              <a:buChar char="∙"/>
            </a:pPr>
            <a:r>
              <a:rPr lang="en-US" sz="2400" b="1">
                <a:solidFill>
                  <a:srgbClr val="FF0000"/>
                </a:solidFill>
                <a:latin typeface="Arial"/>
                <a:ea typeface="Arial"/>
                <a:cs typeface="Arial"/>
                <a:sym typeface="Arial"/>
              </a:rPr>
              <a:t>Contents of broad ligament</a:t>
            </a:r>
            <a:endParaRPr sz="2400">
              <a:solidFill>
                <a:schemeClr val="dk1"/>
              </a:solidFill>
              <a:latin typeface="Arial"/>
              <a:ea typeface="Arial"/>
              <a:cs typeface="Arial"/>
              <a:sym typeface="Arial"/>
            </a:endParaRPr>
          </a:p>
        </p:txBody>
      </p:sp>
      <p:sp>
        <p:nvSpPr>
          <p:cNvPr id="1906" name="Google Shape;1906;p140"/>
          <p:cNvSpPr txBox="1"/>
          <p:nvPr/>
        </p:nvSpPr>
        <p:spPr>
          <a:xfrm>
            <a:off x="3737228" y="3457702"/>
            <a:ext cx="1906270"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800" b="1">
                <a:solidFill>
                  <a:srgbClr val="0000CC"/>
                </a:solidFill>
                <a:latin typeface="Arial"/>
                <a:ea typeface="Arial"/>
                <a:cs typeface="Arial"/>
                <a:sym typeface="Arial"/>
              </a:rPr>
              <a:t>ligament of ovary</a:t>
            </a:r>
            <a:endParaRPr sz="1800">
              <a:solidFill>
                <a:schemeClr val="dk1"/>
              </a:solidFill>
              <a:latin typeface="Arial"/>
              <a:ea typeface="Arial"/>
              <a:cs typeface="Arial"/>
              <a:sym typeface="Arial"/>
            </a:endParaRPr>
          </a:p>
        </p:txBody>
      </p:sp>
      <p:sp>
        <p:nvSpPr>
          <p:cNvPr id="1907" name="Google Shape;1907;p140"/>
          <p:cNvSpPr txBox="1"/>
          <p:nvPr/>
        </p:nvSpPr>
        <p:spPr>
          <a:xfrm>
            <a:off x="7155942" y="2290064"/>
            <a:ext cx="2139315" cy="848994"/>
          </a:xfrm>
          <a:prstGeom prst="rect">
            <a:avLst/>
          </a:prstGeom>
          <a:noFill/>
          <a:ln>
            <a:noFill/>
          </a:ln>
        </p:spPr>
        <p:txBody>
          <a:bodyPr spcFirstLastPara="1" wrap="square" lIns="0" tIns="12700" rIns="0" bIns="0" anchor="t" anchorCtr="0">
            <a:spAutoFit/>
          </a:bodyPr>
          <a:lstStyle/>
          <a:p>
            <a:pPr marL="12065" marR="5080" lvl="0" indent="0" algn="ctr" rtl="0">
              <a:lnSpc>
                <a:spcPct val="100000"/>
              </a:lnSpc>
              <a:spcBef>
                <a:spcPts val="0"/>
              </a:spcBef>
              <a:spcAft>
                <a:spcPts val="0"/>
              </a:spcAft>
              <a:buNone/>
            </a:pPr>
            <a:r>
              <a:rPr lang="en-US" sz="1800" b="1">
                <a:solidFill>
                  <a:srgbClr val="FF0000"/>
                </a:solidFill>
                <a:latin typeface="Arial"/>
                <a:ea typeface="Arial"/>
                <a:cs typeface="Arial"/>
                <a:sym typeface="Arial"/>
              </a:rPr>
              <a:t>Epoophoron and  Paroophoron  </a:t>
            </a:r>
            <a:r>
              <a:rPr lang="en-US" sz="1800">
                <a:solidFill>
                  <a:schemeClr val="dk1"/>
                </a:solidFill>
                <a:latin typeface="Helvetica Neue"/>
                <a:ea typeface="Helvetica Neue"/>
                <a:cs typeface="Helvetica Neue"/>
                <a:sym typeface="Helvetica Neue"/>
              </a:rPr>
              <a:t>((embryonic remnant</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Shape 1911"/>
        <p:cNvGrpSpPr/>
        <p:nvPr/>
      </p:nvGrpSpPr>
      <p:grpSpPr>
        <a:xfrm>
          <a:off x="0" y="0"/>
          <a:ext cx="0" cy="0"/>
          <a:chOff x="0" y="0"/>
          <a:chExt cx="0" cy="0"/>
        </a:xfrm>
      </p:grpSpPr>
      <p:grpSp>
        <p:nvGrpSpPr>
          <p:cNvPr id="1912" name="Google Shape;1912;p141"/>
          <p:cNvGrpSpPr/>
          <p:nvPr/>
        </p:nvGrpSpPr>
        <p:grpSpPr>
          <a:xfrm>
            <a:off x="417576" y="91437"/>
            <a:ext cx="11674221" cy="6662928"/>
            <a:chOff x="417576" y="91437"/>
            <a:chExt cx="11674221" cy="6662928"/>
          </a:xfrm>
        </p:grpSpPr>
        <p:pic>
          <p:nvPicPr>
            <p:cNvPr id="1913" name="Google Shape;1913;p141"/>
            <p:cNvPicPr preferRelativeResize="0"/>
            <p:nvPr/>
          </p:nvPicPr>
          <p:blipFill rotWithShape="1">
            <a:blip r:embed="rId3">
              <a:alphaModFix/>
            </a:blip>
            <a:srcRect/>
            <a:stretch/>
          </p:blipFill>
          <p:spPr>
            <a:xfrm>
              <a:off x="417576" y="91437"/>
              <a:ext cx="10463784" cy="6662928"/>
            </a:xfrm>
            <a:prstGeom prst="rect">
              <a:avLst/>
            </a:prstGeom>
            <a:noFill/>
            <a:ln>
              <a:noFill/>
            </a:ln>
          </p:spPr>
        </p:pic>
        <p:sp>
          <p:nvSpPr>
            <p:cNvPr id="1914" name="Google Shape;1914;p141"/>
            <p:cNvSpPr/>
            <p:nvPr/>
          </p:nvSpPr>
          <p:spPr>
            <a:xfrm>
              <a:off x="8561832" y="91440"/>
              <a:ext cx="3529965" cy="953769"/>
            </a:xfrm>
            <a:custGeom>
              <a:avLst/>
              <a:gdLst/>
              <a:ahLst/>
              <a:cxnLst/>
              <a:rect l="l" t="t" r="r" b="b"/>
              <a:pathLst>
                <a:path w="3529965" h="953769" extrusionOk="0">
                  <a:moveTo>
                    <a:pt x="3529456" y="0"/>
                  </a:moveTo>
                  <a:lnTo>
                    <a:pt x="0" y="0"/>
                  </a:lnTo>
                  <a:lnTo>
                    <a:pt x="0" y="953642"/>
                  </a:lnTo>
                  <a:lnTo>
                    <a:pt x="3529456" y="953642"/>
                  </a:lnTo>
                  <a:lnTo>
                    <a:pt x="352945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15" name="Google Shape;1915;p141"/>
          <p:cNvSpPr txBox="1"/>
          <p:nvPr/>
        </p:nvSpPr>
        <p:spPr>
          <a:xfrm>
            <a:off x="8563356" y="92964"/>
            <a:ext cx="3529965" cy="905510"/>
          </a:xfrm>
          <a:prstGeom prst="rect">
            <a:avLst/>
          </a:prstGeom>
          <a:noFill/>
          <a:ln w="39600" cap="flat" cmpd="sng">
            <a:solidFill>
              <a:srgbClr val="FF0000"/>
            </a:solidFill>
            <a:prstDash val="solid"/>
            <a:round/>
            <a:headEnd type="none" w="sm" len="sm"/>
            <a:tailEnd type="none" w="sm" len="sm"/>
          </a:ln>
        </p:spPr>
        <p:txBody>
          <a:bodyPr spcFirstLastPara="1" wrap="square" lIns="0" tIns="31750" rIns="0" bIns="0" anchor="t" anchorCtr="0">
            <a:spAutoFit/>
          </a:bodyPr>
          <a:lstStyle/>
          <a:p>
            <a:pPr marL="0" marR="476884" lvl="0" indent="0" algn="ctr" rtl="0">
              <a:lnSpc>
                <a:spcPct val="118750"/>
              </a:lnSpc>
              <a:spcBef>
                <a:spcPts val="0"/>
              </a:spcBef>
              <a:spcAft>
                <a:spcPts val="0"/>
              </a:spcAft>
              <a:buNone/>
            </a:pPr>
            <a:r>
              <a:rPr lang="en-US" sz="2800">
                <a:solidFill>
                  <a:schemeClr val="dk1"/>
                </a:solidFill>
                <a:latin typeface="Calibri"/>
                <a:ea typeface="Calibri"/>
                <a:cs typeface="Calibri"/>
                <a:sym typeface="Calibri"/>
              </a:rPr>
              <a:t>Other ligaments of</a:t>
            </a:r>
            <a:endParaRPr sz="2800">
              <a:solidFill>
                <a:schemeClr val="dk1"/>
              </a:solidFill>
              <a:latin typeface="Calibri"/>
              <a:ea typeface="Calibri"/>
              <a:cs typeface="Calibri"/>
              <a:sym typeface="Calibri"/>
            </a:endParaRPr>
          </a:p>
          <a:p>
            <a:pPr marL="0" marR="155575" lvl="0" indent="0" algn="ctr" rtl="0">
              <a:lnSpc>
                <a:spcPct val="118750"/>
              </a:lnSpc>
              <a:spcBef>
                <a:spcPts val="0"/>
              </a:spcBef>
              <a:spcAft>
                <a:spcPts val="0"/>
              </a:spcAft>
              <a:buNone/>
            </a:pPr>
            <a:r>
              <a:rPr lang="en-US" sz="2800">
                <a:solidFill>
                  <a:schemeClr val="dk1"/>
                </a:solidFill>
                <a:latin typeface="Calibri"/>
                <a:ea typeface="Calibri"/>
                <a:cs typeface="Calibri"/>
                <a:sym typeface="Calibri"/>
              </a:rPr>
              <a:t>uterus</a:t>
            </a:r>
            <a:endParaRPr sz="2800">
              <a:solidFill>
                <a:schemeClr val="dk1"/>
              </a:solidFill>
              <a:latin typeface="Calibri"/>
              <a:ea typeface="Calibri"/>
              <a:cs typeface="Calibri"/>
              <a:sym typeface="Calibri"/>
            </a:endParaRPr>
          </a:p>
        </p:txBody>
      </p:sp>
      <p:sp>
        <p:nvSpPr>
          <p:cNvPr id="1916" name="Google Shape;1916;p141"/>
          <p:cNvSpPr txBox="1"/>
          <p:nvPr/>
        </p:nvSpPr>
        <p:spPr>
          <a:xfrm>
            <a:off x="3662171" y="169163"/>
            <a:ext cx="1789430" cy="338455"/>
          </a:xfrm>
          <a:prstGeom prst="rect">
            <a:avLst/>
          </a:prstGeom>
          <a:noFill/>
          <a:ln w="9525" cap="flat" cmpd="sng">
            <a:solidFill>
              <a:srgbClr val="FF0000"/>
            </a:solidFill>
            <a:prstDash val="solid"/>
            <a:round/>
            <a:headEnd type="none" w="sm" len="sm"/>
            <a:tailEnd type="none" w="sm" len="sm"/>
          </a:ln>
        </p:spPr>
        <p:txBody>
          <a:bodyPr spcFirstLastPara="1" wrap="square" lIns="0" tIns="12050" rIns="0" bIns="0" anchor="t" anchorCtr="0">
            <a:spAutoFit/>
          </a:bodyPr>
          <a:lstStyle/>
          <a:p>
            <a:pPr marL="90170" marR="0" lvl="0" indent="0" algn="l" rtl="0">
              <a:lnSpc>
                <a:spcPct val="100000"/>
              </a:lnSpc>
              <a:spcBef>
                <a:spcPts val="0"/>
              </a:spcBef>
              <a:spcAft>
                <a:spcPts val="0"/>
              </a:spcAft>
              <a:buNone/>
            </a:pPr>
            <a:r>
              <a:rPr lang="en-US" sz="2000">
                <a:solidFill>
                  <a:srgbClr val="0000CC"/>
                </a:solidFill>
                <a:latin typeface="Arial Black"/>
                <a:ea typeface="Arial Black"/>
                <a:cs typeface="Arial Black"/>
                <a:sym typeface="Arial Black"/>
              </a:rPr>
              <a:t>Posteriorly</a:t>
            </a:r>
            <a:endParaRPr sz="2000">
              <a:solidFill>
                <a:schemeClr val="dk1"/>
              </a:solidFill>
              <a:latin typeface="Arial Black"/>
              <a:ea typeface="Arial Black"/>
              <a:cs typeface="Arial Black"/>
              <a:sym typeface="Arial Black"/>
            </a:endParaRPr>
          </a:p>
        </p:txBody>
      </p:sp>
      <p:grpSp>
        <p:nvGrpSpPr>
          <p:cNvPr id="1917" name="Google Shape;1917;p141"/>
          <p:cNvGrpSpPr/>
          <p:nvPr/>
        </p:nvGrpSpPr>
        <p:grpSpPr>
          <a:xfrm>
            <a:off x="8427719" y="1898903"/>
            <a:ext cx="3368040" cy="4867529"/>
            <a:chOff x="8427719" y="1898903"/>
            <a:chExt cx="3368040" cy="4867529"/>
          </a:xfrm>
        </p:grpSpPr>
        <p:sp>
          <p:nvSpPr>
            <p:cNvPr id="1918" name="Google Shape;1918;p141"/>
            <p:cNvSpPr/>
            <p:nvPr/>
          </p:nvSpPr>
          <p:spPr>
            <a:xfrm>
              <a:off x="11109959" y="1898903"/>
              <a:ext cx="685800" cy="774065"/>
            </a:xfrm>
            <a:custGeom>
              <a:avLst/>
              <a:gdLst/>
              <a:ahLst/>
              <a:cxnLst/>
              <a:rect l="l" t="t" r="r" b="b"/>
              <a:pathLst>
                <a:path w="685800" h="774064" extrusionOk="0">
                  <a:moveTo>
                    <a:pt x="342646" y="0"/>
                  </a:moveTo>
                  <a:lnTo>
                    <a:pt x="296164" y="3556"/>
                  </a:lnTo>
                  <a:lnTo>
                    <a:pt x="251587" y="13843"/>
                  </a:lnTo>
                  <a:lnTo>
                    <a:pt x="209296" y="30353"/>
                  </a:lnTo>
                  <a:lnTo>
                    <a:pt x="169672" y="52832"/>
                  </a:lnTo>
                  <a:lnTo>
                    <a:pt x="133223" y="80645"/>
                  </a:lnTo>
                  <a:lnTo>
                    <a:pt x="100330" y="113284"/>
                  </a:lnTo>
                  <a:lnTo>
                    <a:pt x="71374" y="150495"/>
                  </a:lnTo>
                  <a:lnTo>
                    <a:pt x="46736" y="191643"/>
                  </a:lnTo>
                  <a:lnTo>
                    <a:pt x="26924" y="236347"/>
                  </a:lnTo>
                  <a:lnTo>
                    <a:pt x="12192" y="283972"/>
                  </a:lnTo>
                  <a:lnTo>
                    <a:pt x="3175" y="334391"/>
                  </a:lnTo>
                  <a:lnTo>
                    <a:pt x="0" y="386842"/>
                  </a:lnTo>
                  <a:lnTo>
                    <a:pt x="3175" y="439293"/>
                  </a:lnTo>
                  <a:lnTo>
                    <a:pt x="12192" y="489712"/>
                  </a:lnTo>
                  <a:lnTo>
                    <a:pt x="26924" y="537337"/>
                  </a:lnTo>
                  <a:lnTo>
                    <a:pt x="46736" y="582041"/>
                  </a:lnTo>
                  <a:lnTo>
                    <a:pt x="71374" y="623188"/>
                  </a:lnTo>
                  <a:lnTo>
                    <a:pt x="100330" y="660400"/>
                  </a:lnTo>
                  <a:lnTo>
                    <a:pt x="133223" y="693038"/>
                  </a:lnTo>
                  <a:lnTo>
                    <a:pt x="169672" y="720851"/>
                  </a:lnTo>
                  <a:lnTo>
                    <a:pt x="209296" y="743331"/>
                  </a:lnTo>
                  <a:lnTo>
                    <a:pt x="251587" y="759841"/>
                  </a:lnTo>
                  <a:lnTo>
                    <a:pt x="296164" y="770128"/>
                  </a:lnTo>
                  <a:lnTo>
                    <a:pt x="342646" y="773684"/>
                  </a:lnTo>
                  <a:lnTo>
                    <a:pt x="389128" y="770128"/>
                  </a:lnTo>
                  <a:lnTo>
                    <a:pt x="433705" y="759841"/>
                  </a:lnTo>
                  <a:lnTo>
                    <a:pt x="475996" y="743331"/>
                  </a:lnTo>
                  <a:lnTo>
                    <a:pt x="515620" y="720851"/>
                  </a:lnTo>
                  <a:lnTo>
                    <a:pt x="552069" y="693038"/>
                  </a:lnTo>
                  <a:lnTo>
                    <a:pt x="584962" y="660400"/>
                  </a:lnTo>
                  <a:lnTo>
                    <a:pt x="613918" y="623188"/>
                  </a:lnTo>
                  <a:lnTo>
                    <a:pt x="638556" y="582041"/>
                  </a:lnTo>
                  <a:lnTo>
                    <a:pt x="658368" y="537337"/>
                  </a:lnTo>
                  <a:lnTo>
                    <a:pt x="673100" y="489712"/>
                  </a:lnTo>
                  <a:lnTo>
                    <a:pt x="682117" y="439293"/>
                  </a:lnTo>
                  <a:lnTo>
                    <a:pt x="685292" y="386842"/>
                  </a:lnTo>
                  <a:lnTo>
                    <a:pt x="682117" y="334391"/>
                  </a:lnTo>
                  <a:lnTo>
                    <a:pt x="673100" y="283972"/>
                  </a:lnTo>
                  <a:lnTo>
                    <a:pt x="658368" y="236347"/>
                  </a:lnTo>
                  <a:lnTo>
                    <a:pt x="638556" y="191643"/>
                  </a:lnTo>
                  <a:lnTo>
                    <a:pt x="613918" y="150495"/>
                  </a:lnTo>
                  <a:lnTo>
                    <a:pt x="584962" y="113284"/>
                  </a:lnTo>
                  <a:lnTo>
                    <a:pt x="552069" y="80645"/>
                  </a:lnTo>
                  <a:lnTo>
                    <a:pt x="515620" y="52832"/>
                  </a:lnTo>
                  <a:lnTo>
                    <a:pt x="475996" y="30353"/>
                  </a:lnTo>
                  <a:lnTo>
                    <a:pt x="433705" y="13843"/>
                  </a:lnTo>
                  <a:lnTo>
                    <a:pt x="389128" y="3556"/>
                  </a:lnTo>
                  <a:lnTo>
                    <a:pt x="342646" y="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9" name="Google Shape;1919;p141"/>
            <p:cNvSpPr/>
            <p:nvPr/>
          </p:nvSpPr>
          <p:spPr>
            <a:xfrm>
              <a:off x="11109959" y="1898903"/>
              <a:ext cx="685800" cy="774065"/>
            </a:xfrm>
            <a:custGeom>
              <a:avLst/>
              <a:gdLst/>
              <a:ahLst/>
              <a:cxnLst/>
              <a:rect l="l" t="t" r="r" b="b"/>
              <a:pathLst>
                <a:path w="685800" h="774064" extrusionOk="0">
                  <a:moveTo>
                    <a:pt x="0" y="386842"/>
                  </a:moveTo>
                  <a:lnTo>
                    <a:pt x="3175" y="334391"/>
                  </a:lnTo>
                  <a:lnTo>
                    <a:pt x="12192" y="283972"/>
                  </a:lnTo>
                  <a:lnTo>
                    <a:pt x="26924" y="236347"/>
                  </a:lnTo>
                  <a:lnTo>
                    <a:pt x="46736" y="191643"/>
                  </a:lnTo>
                  <a:lnTo>
                    <a:pt x="71374" y="150495"/>
                  </a:lnTo>
                  <a:lnTo>
                    <a:pt x="100330" y="113284"/>
                  </a:lnTo>
                  <a:lnTo>
                    <a:pt x="133223" y="80645"/>
                  </a:lnTo>
                  <a:lnTo>
                    <a:pt x="169672" y="52832"/>
                  </a:lnTo>
                  <a:lnTo>
                    <a:pt x="209296" y="30353"/>
                  </a:lnTo>
                  <a:lnTo>
                    <a:pt x="251587" y="13843"/>
                  </a:lnTo>
                  <a:lnTo>
                    <a:pt x="296164" y="3556"/>
                  </a:lnTo>
                  <a:lnTo>
                    <a:pt x="342646" y="0"/>
                  </a:lnTo>
                  <a:lnTo>
                    <a:pt x="389128" y="3556"/>
                  </a:lnTo>
                  <a:lnTo>
                    <a:pt x="433705" y="13843"/>
                  </a:lnTo>
                  <a:lnTo>
                    <a:pt x="475996" y="30353"/>
                  </a:lnTo>
                  <a:lnTo>
                    <a:pt x="515620" y="52832"/>
                  </a:lnTo>
                  <a:lnTo>
                    <a:pt x="552069" y="80645"/>
                  </a:lnTo>
                  <a:lnTo>
                    <a:pt x="584962" y="113284"/>
                  </a:lnTo>
                  <a:lnTo>
                    <a:pt x="613918" y="150495"/>
                  </a:lnTo>
                  <a:lnTo>
                    <a:pt x="638556" y="191643"/>
                  </a:lnTo>
                  <a:lnTo>
                    <a:pt x="658368" y="236347"/>
                  </a:lnTo>
                  <a:lnTo>
                    <a:pt x="673100" y="283972"/>
                  </a:lnTo>
                  <a:lnTo>
                    <a:pt x="682117" y="334391"/>
                  </a:lnTo>
                  <a:lnTo>
                    <a:pt x="685292" y="386842"/>
                  </a:lnTo>
                  <a:lnTo>
                    <a:pt x="682117" y="439293"/>
                  </a:lnTo>
                  <a:lnTo>
                    <a:pt x="673100" y="489712"/>
                  </a:lnTo>
                  <a:lnTo>
                    <a:pt x="658368" y="537337"/>
                  </a:lnTo>
                  <a:lnTo>
                    <a:pt x="638556" y="582041"/>
                  </a:lnTo>
                  <a:lnTo>
                    <a:pt x="613918" y="623188"/>
                  </a:lnTo>
                  <a:lnTo>
                    <a:pt x="584962" y="660400"/>
                  </a:lnTo>
                  <a:lnTo>
                    <a:pt x="552069" y="693038"/>
                  </a:lnTo>
                  <a:lnTo>
                    <a:pt x="515620" y="720851"/>
                  </a:lnTo>
                  <a:lnTo>
                    <a:pt x="475996" y="743331"/>
                  </a:lnTo>
                  <a:lnTo>
                    <a:pt x="433705" y="759841"/>
                  </a:lnTo>
                  <a:lnTo>
                    <a:pt x="389128" y="770128"/>
                  </a:lnTo>
                  <a:lnTo>
                    <a:pt x="342646" y="773684"/>
                  </a:lnTo>
                  <a:lnTo>
                    <a:pt x="296164" y="770128"/>
                  </a:lnTo>
                  <a:lnTo>
                    <a:pt x="251587" y="759841"/>
                  </a:lnTo>
                  <a:lnTo>
                    <a:pt x="209296" y="743331"/>
                  </a:lnTo>
                  <a:lnTo>
                    <a:pt x="169672" y="720851"/>
                  </a:lnTo>
                  <a:lnTo>
                    <a:pt x="133223" y="693038"/>
                  </a:lnTo>
                  <a:lnTo>
                    <a:pt x="100330" y="660400"/>
                  </a:lnTo>
                  <a:lnTo>
                    <a:pt x="71374" y="623188"/>
                  </a:lnTo>
                  <a:lnTo>
                    <a:pt x="46736" y="582041"/>
                  </a:lnTo>
                  <a:lnTo>
                    <a:pt x="26924" y="537337"/>
                  </a:lnTo>
                  <a:lnTo>
                    <a:pt x="12192" y="489712"/>
                  </a:lnTo>
                  <a:lnTo>
                    <a:pt x="3175" y="439293"/>
                  </a:lnTo>
                  <a:lnTo>
                    <a:pt x="0" y="386842"/>
                  </a:lnTo>
                  <a:close/>
                </a:path>
              </a:pathLst>
            </a:custGeom>
            <a:noFill/>
            <a:ln w="12175" cap="flat" cmpd="sng">
              <a:solidFill>
                <a:srgbClr val="416F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0" name="Google Shape;1920;p141"/>
            <p:cNvSpPr/>
            <p:nvPr/>
          </p:nvSpPr>
          <p:spPr>
            <a:xfrm>
              <a:off x="11109959" y="3276599"/>
              <a:ext cx="685800" cy="774065"/>
            </a:xfrm>
            <a:custGeom>
              <a:avLst/>
              <a:gdLst/>
              <a:ahLst/>
              <a:cxnLst/>
              <a:rect l="l" t="t" r="r" b="b"/>
              <a:pathLst>
                <a:path w="685800" h="774064" extrusionOk="0">
                  <a:moveTo>
                    <a:pt x="342646" y="0"/>
                  </a:moveTo>
                  <a:lnTo>
                    <a:pt x="296164" y="3555"/>
                  </a:lnTo>
                  <a:lnTo>
                    <a:pt x="251587" y="13842"/>
                  </a:lnTo>
                  <a:lnTo>
                    <a:pt x="209296" y="30352"/>
                  </a:lnTo>
                  <a:lnTo>
                    <a:pt x="169672" y="52832"/>
                  </a:lnTo>
                  <a:lnTo>
                    <a:pt x="133223" y="80645"/>
                  </a:lnTo>
                  <a:lnTo>
                    <a:pt x="100330" y="113284"/>
                  </a:lnTo>
                  <a:lnTo>
                    <a:pt x="71374" y="150495"/>
                  </a:lnTo>
                  <a:lnTo>
                    <a:pt x="46736" y="191642"/>
                  </a:lnTo>
                  <a:lnTo>
                    <a:pt x="26924" y="236347"/>
                  </a:lnTo>
                  <a:lnTo>
                    <a:pt x="12192" y="283972"/>
                  </a:lnTo>
                  <a:lnTo>
                    <a:pt x="3175" y="334391"/>
                  </a:lnTo>
                  <a:lnTo>
                    <a:pt x="0" y="386842"/>
                  </a:lnTo>
                  <a:lnTo>
                    <a:pt x="3175" y="439293"/>
                  </a:lnTo>
                  <a:lnTo>
                    <a:pt x="12192" y="489712"/>
                  </a:lnTo>
                  <a:lnTo>
                    <a:pt x="26924" y="537337"/>
                  </a:lnTo>
                  <a:lnTo>
                    <a:pt x="46736" y="582041"/>
                  </a:lnTo>
                  <a:lnTo>
                    <a:pt x="71374" y="623188"/>
                  </a:lnTo>
                  <a:lnTo>
                    <a:pt x="100330" y="660400"/>
                  </a:lnTo>
                  <a:lnTo>
                    <a:pt x="133223" y="693038"/>
                  </a:lnTo>
                  <a:lnTo>
                    <a:pt x="169672" y="720851"/>
                  </a:lnTo>
                  <a:lnTo>
                    <a:pt x="209296" y="743331"/>
                  </a:lnTo>
                  <a:lnTo>
                    <a:pt x="251587" y="759841"/>
                  </a:lnTo>
                  <a:lnTo>
                    <a:pt x="296164" y="770127"/>
                  </a:lnTo>
                  <a:lnTo>
                    <a:pt x="342646" y="773683"/>
                  </a:lnTo>
                  <a:lnTo>
                    <a:pt x="389128" y="770127"/>
                  </a:lnTo>
                  <a:lnTo>
                    <a:pt x="433705" y="759841"/>
                  </a:lnTo>
                  <a:lnTo>
                    <a:pt x="475996" y="743331"/>
                  </a:lnTo>
                  <a:lnTo>
                    <a:pt x="515620" y="720851"/>
                  </a:lnTo>
                  <a:lnTo>
                    <a:pt x="552069" y="693038"/>
                  </a:lnTo>
                  <a:lnTo>
                    <a:pt x="584962" y="660400"/>
                  </a:lnTo>
                  <a:lnTo>
                    <a:pt x="613918" y="623188"/>
                  </a:lnTo>
                  <a:lnTo>
                    <a:pt x="638556" y="582041"/>
                  </a:lnTo>
                  <a:lnTo>
                    <a:pt x="658368" y="537337"/>
                  </a:lnTo>
                  <a:lnTo>
                    <a:pt x="673100" y="489712"/>
                  </a:lnTo>
                  <a:lnTo>
                    <a:pt x="682117" y="439293"/>
                  </a:lnTo>
                  <a:lnTo>
                    <a:pt x="685292" y="386842"/>
                  </a:lnTo>
                  <a:lnTo>
                    <a:pt x="682117" y="334391"/>
                  </a:lnTo>
                  <a:lnTo>
                    <a:pt x="673100" y="283972"/>
                  </a:lnTo>
                  <a:lnTo>
                    <a:pt x="658368" y="236347"/>
                  </a:lnTo>
                  <a:lnTo>
                    <a:pt x="638556" y="191642"/>
                  </a:lnTo>
                  <a:lnTo>
                    <a:pt x="613918" y="150495"/>
                  </a:lnTo>
                  <a:lnTo>
                    <a:pt x="584962" y="113284"/>
                  </a:lnTo>
                  <a:lnTo>
                    <a:pt x="552069" y="80645"/>
                  </a:lnTo>
                  <a:lnTo>
                    <a:pt x="515620" y="52832"/>
                  </a:lnTo>
                  <a:lnTo>
                    <a:pt x="475996" y="30352"/>
                  </a:lnTo>
                  <a:lnTo>
                    <a:pt x="433705" y="13842"/>
                  </a:lnTo>
                  <a:lnTo>
                    <a:pt x="389128" y="3555"/>
                  </a:lnTo>
                  <a:lnTo>
                    <a:pt x="342646" y="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1" name="Google Shape;1921;p141"/>
            <p:cNvSpPr/>
            <p:nvPr/>
          </p:nvSpPr>
          <p:spPr>
            <a:xfrm>
              <a:off x="11109959" y="3276599"/>
              <a:ext cx="685800" cy="774065"/>
            </a:xfrm>
            <a:custGeom>
              <a:avLst/>
              <a:gdLst/>
              <a:ahLst/>
              <a:cxnLst/>
              <a:rect l="l" t="t" r="r" b="b"/>
              <a:pathLst>
                <a:path w="685800" h="774064" extrusionOk="0">
                  <a:moveTo>
                    <a:pt x="0" y="386842"/>
                  </a:moveTo>
                  <a:lnTo>
                    <a:pt x="3175" y="334391"/>
                  </a:lnTo>
                  <a:lnTo>
                    <a:pt x="12192" y="283972"/>
                  </a:lnTo>
                  <a:lnTo>
                    <a:pt x="26924" y="236347"/>
                  </a:lnTo>
                  <a:lnTo>
                    <a:pt x="46736" y="191642"/>
                  </a:lnTo>
                  <a:lnTo>
                    <a:pt x="71374" y="150495"/>
                  </a:lnTo>
                  <a:lnTo>
                    <a:pt x="100330" y="113284"/>
                  </a:lnTo>
                  <a:lnTo>
                    <a:pt x="133223" y="80645"/>
                  </a:lnTo>
                  <a:lnTo>
                    <a:pt x="169672" y="52832"/>
                  </a:lnTo>
                  <a:lnTo>
                    <a:pt x="209296" y="30352"/>
                  </a:lnTo>
                  <a:lnTo>
                    <a:pt x="251587" y="13842"/>
                  </a:lnTo>
                  <a:lnTo>
                    <a:pt x="296164" y="3555"/>
                  </a:lnTo>
                  <a:lnTo>
                    <a:pt x="342646" y="0"/>
                  </a:lnTo>
                  <a:lnTo>
                    <a:pt x="389128" y="3555"/>
                  </a:lnTo>
                  <a:lnTo>
                    <a:pt x="433705" y="13842"/>
                  </a:lnTo>
                  <a:lnTo>
                    <a:pt x="475996" y="30352"/>
                  </a:lnTo>
                  <a:lnTo>
                    <a:pt x="515620" y="52832"/>
                  </a:lnTo>
                  <a:lnTo>
                    <a:pt x="552069" y="80645"/>
                  </a:lnTo>
                  <a:lnTo>
                    <a:pt x="584962" y="113284"/>
                  </a:lnTo>
                  <a:lnTo>
                    <a:pt x="613918" y="150495"/>
                  </a:lnTo>
                  <a:lnTo>
                    <a:pt x="638556" y="191642"/>
                  </a:lnTo>
                  <a:lnTo>
                    <a:pt x="658368" y="236347"/>
                  </a:lnTo>
                  <a:lnTo>
                    <a:pt x="673100" y="283972"/>
                  </a:lnTo>
                  <a:lnTo>
                    <a:pt x="682117" y="334391"/>
                  </a:lnTo>
                  <a:lnTo>
                    <a:pt x="685292" y="386842"/>
                  </a:lnTo>
                  <a:lnTo>
                    <a:pt x="682117" y="439293"/>
                  </a:lnTo>
                  <a:lnTo>
                    <a:pt x="673100" y="489712"/>
                  </a:lnTo>
                  <a:lnTo>
                    <a:pt x="658368" y="537337"/>
                  </a:lnTo>
                  <a:lnTo>
                    <a:pt x="638556" y="582041"/>
                  </a:lnTo>
                  <a:lnTo>
                    <a:pt x="613918" y="623188"/>
                  </a:lnTo>
                  <a:lnTo>
                    <a:pt x="584962" y="660400"/>
                  </a:lnTo>
                  <a:lnTo>
                    <a:pt x="552069" y="693038"/>
                  </a:lnTo>
                  <a:lnTo>
                    <a:pt x="515620" y="720851"/>
                  </a:lnTo>
                  <a:lnTo>
                    <a:pt x="475996" y="743331"/>
                  </a:lnTo>
                  <a:lnTo>
                    <a:pt x="433705" y="759841"/>
                  </a:lnTo>
                  <a:lnTo>
                    <a:pt x="389128" y="770127"/>
                  </a:lnTo>
                  <a:lnTo>
                    <a:pt x="342646" y="773683"/>
                  </a:lnTo>
                  <a:lnTo>
                    <a:pt x="296164" y="770127"/>
                  </a:lnTo>
                  <a:lnTo>
                    <a:pt x="251587" y="759841"/>
                  </a:lnTo>
                  <a:lnTo>
                    <a:pt x="209296" y="743331"/>
                  </a:lnTo>
                  <a:lnTo>
                    <a:pt x="169672" y="720851"/>
                  </a:lnTo>
                  <a:lnTo>
                    <a:pt x="133223" y="693038"/>
                  </a:lnTo>
                  <a:lnTo>
                    <a:pt x="100330" y="660400"/>
                  </a:lnTo>
                  <a:lnTo>
                    <a:pt x="71374" y="623188"/>
                  </a:lnTo>
                  <a:lnTo>
                    <a:pt x="46736" y="582041"/>
                  </a:lnTo>
                  <a:lnTo>
                    <a:pt x="26924" y="537337"/>
                  </a:lnTo>
                  <a:lnTo>
                    <a:pt x="12192" y="489712"/>
                  </a:lnTo>
                  <a:lnTo>
                    <a:pt x="3175" y="439293"/>
                  </a:lnTo>
                  <a:lnTo>
                    <a:pt x="0" y="386842"/>
                  </a:lnTo>
                  <a:close/>
                </a:path>
              </a:pathLst>
            </a:custGeom>
            <a:noFill/>
            <a:ln w="12175" cap="flat" cmpd="sng">
              <a:solidFill>
                <a:srgbClr val="416F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2" name="Google Shape;1922;p141"/>
            <p:cNvSpPr/>
            <p:nvPr/>
          </p:nvSpPr>
          <p:spPr>
            <a:xfrm>
              <a:off x="8427719" y="5992367"/>
              <a:ext cx="685800" cy="774065"/>
            </a:xfrm>
            <a:custGeom>
              <a:avLst/>
              <a:gdLst/>
              <a:ahLst/>
              <a:cxnLst/>
              <a:rect l="l" t="t" r="r" b="b"/>
              <a:pathLst>
                <a:path w="685800" h="774065" extrusionOk="0">
                  <a:moveTo>
                    <a:pt x="342646" y="0"/>
                  </a:moveTo>
                  <a:lnTo>
                    <a:pt x="296163" y="3530"/>
                  </a:lnTo>
                  <a:lnTo>
                    <a:pt x="251586" y="13817"/>
                  </a:lnTo>
                  <a:lnTo>
                    <a:pt x="209296" y="30403"/>
                  </a:lnTo>
                  <a:lnTo>
                    <a:pt x="169672" y="52819"/>
                  </a:lnTo>
                  <a:lnTo>
                    <a:pt x="133223" y="80606"/>
                  </a:lnTo>
                  <a:lnTo>
                    <a:pt x="100329" y="113296"/>
                  </a:lnTo>
                  <a:lnTo>
                    <a:pt x="71374" y="150456"/>
                  </a:lnTo>
                  <a:lnTo>
                    <a:pt x="46735" y="191592"/>
                  </a:lnTo>
                  <a:lnTo>
                    <a:pt x="26924" y="236258"/>
                  </a:lnTo>
                  <a:lnTo>
                    <a:pt x="12191" y="283997"/>
                  </a:lnTo>
                  <a:lnTo>
                    <a:pt x="3175" y="334352"/>
                  </a:lnTo>
                  <a:lnTo>
                    <a:pt x="0" y="386841"/>
                  </a:lnTo>
                  <a:lnTo>
                    <a:pt x="3175" y="439331"/>
                  </a:lnTo>
                  <a:lnTo>
                    <a:pt x="12191" y="489686"/>
                  </a:lnTo>
                  <a:lnTo>
                    <a:pt x="26924" y="537425"/>
                  </a:lnTo>
                  <a:lnTo>
                    <a:pt x="46735" y="582091"/>
                  </a:lnTo>
                  <a:lnTo>
                    <a:pt x="71374" y="623227"/>
                  </a:lnTo>
                  <a:lnTo>
                    <a:pt x="100329" y="660387"/>
                  </a:lnTo>
                  <a:lnTo>
                    <a:pt x="133223" y="693077"/>
                  </a:lnTo>
                  <a:lnTo>
                    <a:pt x="169672" y="720864"/>
                  </a:lnTo>
                  <a:lnTo>
                    <a:pt x="209296" y="743284"/>
                  </a:lnTo>
                  <a:lnTo>
                    <a:pt x="251586" y="759865"/>
                  </a:lnTo>
                  <a:lnTo>
                    <a:pt x="296163" y="770152"/>
                  </a:lnTo>
                  <a:lnTo>
                    <a:pt x="342646" y="773682"/>
                  </a:lnTo>
                  <a:lnTo>
                    <a:pt x="389127" y="770152"/>
                  </a:lnTo>
                  <a:lnTo>
                    <a:pt x="433704" y="759865"/>
                  </a:lnTo>
                  <a:lnTo>
                    <a:pt x="475996" y="743284"/>
                  </a:lnTo>
                  <a:lnTo>
                    <a:pt x="515620" y="720864"/>
                  </a:lnTo>
                  <a:lnTo>
                    <a:pt x="552069" y="693077"/>
                  </a:lnTo>
                  <a:lnTo>
                    <a:pt x="584961" y="660387"/>
                  </a:lnTo>
                  <a:lnTo>
                    <a:pt x="613918" y="623227"/>
                  </a:lnTo>
                  <a:lnTo>
                    <a:pt x="638555" y="582091"/>
                  </a:lnTo>
                  <a:lnTo>
                    <a:pt x="658368" y="537425"/>
                  </a:lnTo>
                  <a:lnTo>
                    <a:pt x="673100" y="489686"/>
                  </a:lnTo>
                  <a:lnTo>
                    <a:pt x="682116" y="439331"/>
                  </a:lnTo>
                  <a:lnTo>
                    <a:pt x="685291" y="386841"/>
                  </a:lnTo>
                  <a:lnTo>
                    <a:pt x="682116" y="334352"/>
                  </a:lnTo>
                  <a:lnTo>
                    <a:pt x="673100" y="283997"/>
                  </a:lnTo>
                  <a:lnTo>
                    <a:pt x="658368" y="236258"/>
                  </a:lnTo>
                  <a:lnTo>
                    <a:pt x="638555" y="191592"/>
                  </a:lnTo>
                  <a:lnTo>
                    <a:pt x="613918" y="150456"/>
                  </a:lnTo>
                  <a:lnTo>
                    <a:pt x="584961" y="113296"/>
                  </a:lnTo>
                  <a:lnTo>
                    <a:pt x="552069" y="80606"/>
                  </a:lnTo>
                  <a:lnTo>
                    <a:pt x="515620" y="52819"/>
                  </a:lnTo>
                  <a:lnTo>
                    <a:pt x="475996" y="30403"/>
                  </a:lnTo>
                  <a:lnTo>
                    <a:pt x="433704" y="13817"/>
                  </a:lnTo>
                  <a:lnTo>
                    <a:pt x="389127" y="3530"/>
                  </a:lnTo>
                  <a:lnTo>
                    <a:pt x="342646" y="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3" name="Google Shape;1923;p141"/>
            <p:cNvSpPr/>
            <p:nvPr/>
          </p:nvSpPr>
          <p:spPr>
            <a:xfrm>
              <a:off x="8427719" y="5992367"/>
              <a:ext cx="685800" cy="774065"/>
            </a:xfrm>
            <a:custGeom>
              <a:avLst/>
              <a:gdLst/>
              <a:ahLst/>
              <a:cxnLst/>
              <a:rect l="l" t="t" r="r" b="b"/>
              <a:pathLst>
                <a:path w="685800" h="774065" extrusionOk="0">
                  <a:moveTo>
                    <a:pt x="0" y="386841"/>
                  </a:moveTo>
                  <a:lnTo>
                    <a:pt x="3175" y="334352"/>
                  </a:lnTo>
                  <a:lnTo>
                    <a:pt x="12191" y="283997"/>
                  </a:lnTo>
                  <a:lnTo>
                    <a:pt x="26924" y="236258"/>
                  </a:lnTo>
                  <a:lnTo>
                    <a:pt x="46735" y="191592"/>
                  </a:lnTo>
                  <a:lnTo>
                    <a:pt x="71374" y="150456"/>
                  </a:lnTo>
                  <a:lnTo>
                    <a:pt x="100329" y="113296"/>
                  </a:lnTo>
                  <a:lnTo>
                    <a:pt x="133223" y="80606"/>
                  </a:lnTo>
                  <a:lnTo>
                    <a:pt x="169672" y="52819"/>
                  </a:lnTo>
                  <a:lnTo>
                    <a:pt x="209296" y="30403"/>
                  </a:lnTo>
                  <a:lnTo>
                    <a:pt x="251586" y="13817"/>
                  </a:lnTo>
                  <a:lnTo>
                    <a:pt x="296163" y="3530"/>
                  </a:lnTo>
                  <a:lnTo>
                    <a:pt x="342646" y="0"/>
                  </a:lnTo>
                  <a:lnTo>
                    <a:pt x="389127" y="3530"/>
                  </a:lnTo>
                  <a:lnTo>
                    <a:pt x="433704" y="13817"/>
                  </a:lnTo>
                  <a:lnTo>
                    <a:pt x="475996" y="30403"/>
                  </a:lnTo>
                  <a:lnTo>
                    <a:pt x="515620" y="52819"/>
                  </a:lnTo>
                  <a:lnTo>
                    <a:pt x="552069" y="80606"/>
                  </a:lnTo>
                  <a:lnTo>
                    <a:pt x="584961" y="113296"/>
                  </a:lnTo>
                  <a:lnTo>
                    <a:pt x="613918" y="150456"/>
                  </a:lnTo>
                  <a:lnTo>
                    <a:pt x="638555" y="191592"/>
                  </a:lnTo>
                  <a:lnTo>
                    <a:pt x="658368" y="236258"/>
                  </a:lnTo>
                  <a:lnTo>
                    <a:pt x="673100" y="283997"/>
                  </a:lnTo>
                  <a:lnTo>
                    <a:pt x="682116" y="334352"/>
                  </a:lnTo>
                  <a:lnTo>
                    <a:pt x="685291" y="386841"/>
                  </a:lnTo>
                  <a:lnTo>
                    <a:pt x="682116" y="439331"/>
                  </a:lnTo>
                  <a:lnTo>
                    <a:pt x="673100" y="489686"/>
                  </a:lnTo>
                  <a:lnTo>
                    <a:pt x="658368" y="537425"/>
                  </a:lnTo>
                  <a:lnTo>
                    <a:pt x="638555" y="582091"/>
                  </a:lnTo>
                  <a:lnTo>
                    <a:pt x="613918" y="623227"/>
                  </a:lnTo>
                  <a:lnTo>
                    <a:pt x="584961" y="660387"/>
                  </a:lnTo>
                  <a:lnTo>
                    <a:pt x="552069" y="693077"/>
                  </a:lnTo>
                  <a:lnTo>
                    <a:pt x="515620" y="720864"/>
                  </a:lnTo>
                  <a:lnTo>
                    <a:pt x="475996" y="743284"/>
                  </a:lnTo>
                  <a:lnTo>
                    <a:pt x="433704" y="759865"/>
                  </a:lnTo>
                  <a:lnTo>
                    <a:pt x="389127" y="770152"/>
                  </a:lnTo>
                  <a:lnTo>
                    <a:pt x="342646" y="773682"/>
                  </a:lnTo>
                  <a:lnTo>
                    <a:pt x="296163" y="770152"/>
                  </a:lnTo>
                  <a:lnTo>
                    <a:pt x="251586" y="759865"/>
                  </a:lnTo>
                  <a:lnTo>
                    <a:pt x="209296" y="743284"/>
                  </a:lnTo>
                  <a:lnTo>
                    <a:pt x="169672" y="720864"/>
                  </a:lnTo>
                  <a:lnTo>
                    <a:pt x="133223" y="693077"/>
                  </a:lnTo>
                  <a:lnTo>
                    <a:pt x="100329" y="660387"/>
                  </a:lnTo>
                  <a:lnTo>
                    <a:pt x="71374" y="623227"/>
                  </a:lnTo>
                  <a:lnTo>
                    <a:pt x="46735" y="582091"/>
                  </a:lnTo>
                  <a:lnTo>
                    <a:pt x="26924" y="537425"/>
                  </a:lnTo>
                  <a:lnTo>
                    <a:pt x="12191" y="489686"/>
                  </a:lnTo>
                  <a:lnTo>
                    <a:pt x="3175" y="439331"/>
                  </a:lnTo>
                  <a:lnTo>
                    <a:pt x="0" y="386841"/>
                  </a:lnTo>
                  <a:close/>
                </a:path>
              </a:pathLst>
            </a:custGeom>
            <a:noFill/>
            <a:ln w="12175" cap="flat" cmpd="sng">
              <a:solidFill>
                <a:srgbClr val="416F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4" name="Google Shape;1924;p141"/>
            <p:cNvSpPr/>
            <p:nvPr/>
          </p:nvSpPr>
          <p:spPr>
            <a:xfrm>
              <a:off x="9110471" y="4334255"/>
              <a:ext cx="685800" cy="774065"/>
            </a:xfrm>
            <a:custGeom>
              <a:avLst/>
              <a:gdLst/>
              <a:ahLst/>
              <a:cxnLst/>
              <a:rect l="l" t="t" r="r" b="b"/>
              <a:pathLst>
                <a:path w="685800" h="774064" extrusionOk="0">
                  <a:moveTo>
                    <a:pt x="342646" y="0"/>
                  </a:moveTo>
                  <a:lnTo>
                    <a:pt x="296163" y="3556"/>
                  </a:lnTo>
                  <a:lnTo>
                    <a:pt x="251586" y="13843"/>
                  </a:lnTo>
                  <a:lnTo>
                    <a:pt x="209296" y="30353"/>
                  </a:lnTo>
                  <a:lnTo>
                    <a:pt x="169672" y="52832"/>
                  </a:lnTo>
                  <a:lnTo>
                    <a:pt x="133223" y="80645"/>
                  </a:lnTo>
                  <a:lnTo>
                    <a:pt x="100329" y="113284"/>
                  </a:lnTo>
                  <a:lnTo>
                    <a:pt x="71374" y="150495"/>
                  </a:lnTo>
                  <a:lnTo>
                    <a:pt x="46735" y="191643"/>
                  </a:lnTo>
                  <a:lnTo>
                    <a:pt x="26924" y="236347"/>
                  </a:lnTo>
                  <a:lnTo>
                    <a:pt x="12192" y="283972"/>
                  </a:lnTo>
                  <a:lnTo>
                    <a:pt x="3175" y="334391"/>
                  </a:lnTo>
                  <a:lnTo>
                    <a:pt x="0" y="386842"/>
                  </a:lnTo>
                  <a:lnTo>
                    <a:pt x="3175" y="439293"/>
                  </a:lnTo>
                  <a:lnTo>
                    <a:pt x="12192" y="489712"/>
                  </a:lnTo>
                  <a:lnTo>
                    <a:pt x="26924" y="537337"/>
                  </a:lnTo>
                  <a:lnTo>
                    <a:pt x="46735" y="582041"/>
                  </a:lnTo>
                  <a:lnTo>
                    <a:pt x="71374" y="623189"/>
                  </a:lnTo>
                  <a:lnTo>
                    <a:pt x="100329" y="660400"/>
                  </a:lnTo>
                  <a:lnTo>
                    <a:pt x="133223" y="693039"/>
                  </a:lnTo>
                  <a:lnTo>
                    <a:pt x="169672" y="720852"/>
                  </a:lnTo>
                  <a:lnTo>
                    <a:pt x="209296" y="743331"/>
                  </a:lnTo>
                  <a:lnTo>
                    <a:pt x="251586" y="759841"/>
                  </a:lnTo>
                  <a:lnTo>
                    <a:pt x="296163" y="770128"/>
                  </a:lnTo>
                  <a:lnTo>
                    <a:pt x="342646" y="773684"/>
                  </a:lnTo>
                  <a:lnTo>
                    <a:pt x="389127" y="770128"/>
                  </a:lnTo>
                  <a:lnTo>
                    <a:pt x="433704" y="759841"/>
                  </a:lnTo>
                  <a:lnTo>
                    <a:pt x="475996" y="743331"/>
                  </a:lnTo>
                  <a:lnTo>
                    <a:pt x="515620" y="720852"/>
                  </a:lnTo>
                  <a:lnTo>
                    <a:pt x="552069" y="693039"/>
                  </a:lnTo>
                  <a:lnTo>
                    <a:pt x="584961" y="660400"/>
                  </a:lnTo>
                  <a:lnTo>
                    <a:pt x="613918" y="623189"/>
                  </a:lnTo>
                  <a:lnTo>
                    <a:pt x="638555" y="582041"/>
                  </a:lnTo>
                  <a:lnTo>
                    <a:pt x="658368" y="537337"/>
                  </a:lnTo>
                  <a:lnTo>
                    <a:pt x="673100" y="489712"/>
                  </a:lnTo>
                  <a:lnTo>
                    <a:pt x="682117" y="439293"/>
                  </a:lnTo>
                  <a:lnTo>
                    <a:pt x="685292" y="386842"/>
                  </a:lnTo>
                  <a:lnTo>
                    <a:pt x="682117" y="334391"/>
                  </a:lnTo>
                  <a:lnTo>
                    <a:pt x="673100" y="283972"/>
                  </a:lnTo>
                  <a:lnTo>
                    <a:pt x="658368" y="236347"/>
                  </a:lnTo>
                  <a:lnTo>
                    <a:pt x="638555" y="191643"/>
                  </a:lnTo>
                  <a:lnTo>
                    <a:pt x="613918" y="150495"/>
                  </a:lnTo>
                  <a:lnTo>
                    <a:pt x="584961" y="113284"/>
                  </a:lnTo>
                  <a:lnTo>
                    <a:pt x="552069" y="80645"/>
                  </a:lnTo>
                  <a:lnTo>
                    <a:pt x="515620" y="52832"/>
                  </a:lnTo>
                  <a:lnTo>
                    <a:pt x="475996" y="30353"/>
                  </a:lnTo>
                  <a:lnTo>
                    <a:pt x="433704" y="13843"/>
                  </a:lnTo>
                  <a:lnTo>
                    <a:pt x="389127" y="3556"/>
                  </a:lnTo>
                  <a:lnTo>
                    <a:pt x="342646" y="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5" name="Google Shape;1925;p141"/>
            <p:cNvSpPr/>
            <p:nvPr/>
          </p:nvSpPr>
          <p:spPr>
            <a:xfrm>
              <a:off x="9110471" y="4334255"/>
              <a:ext cx="685800" cy="774065"/>
            </a:xfrm>
            <a:custGeom>
              <a:avLst/>
              <a:gdLst/>
              <a:ahLst/>
              <a:cxnLst/>
              <a:rect l="l" t="t" r="r" b="b"/>
              <a:pathLst>
                <a:path w="685800" h="774064" extrusionOk="0">
                  <a:moveTo>
                    <a:pt x="0" y="386842"/>
                  </a:moveTo>
                  <a:lnTo>
                    <a:pt x="3175" y="334391"/>
                  </a:lnTo>
                  <a:lnTo>
                    <a:pt x="12192" y="283972"/>
                  </a:lnTo>
                  <a:lnTo>
                    <a:pt x="26924" y="236347"/>
                  </a:lnTo>
                  <a:lnTo>
                    <a:pt x="46735" y="191643"/>
                  </a:lnTo>
                  <a:lnTo>
                    <a:pt x="71374" y="150495"/>
                  </a:lnTo>
                  <a:lnTo>
                    <a:pt x="100329" y="113284"/>
                  </a:lnTo>
                  <a:lnTo>
                    <a:pt x="133223" y="80645"/>
                  </a:lnTo>
                  <a:lnTo>
                    <a:pt x="169672" y="52832"/>
                  </a:lnTo>
                  <a:lnTo>
                    <a:pt x="209296" y="30353"/>
                  </a:lnTo>
                  <a:lnTo>
                    <a:pt x="251586" y="13843"/>
                  </a:lnTo>
                  <a:lnTo>
                    <a:pt x="296163" y="3556"/>
                  </a:lnTo>
                  <a:lnTo>
                    <a:pt x="342646" y="0"/>
                  </a:lnTo>
                  <a:lnTo>
                    <a:pt x="389127" y="3556"/>
                  </a:lnTo>
                  <a:lnTo>
                    <a:pt x="433704" y="13843"/>
                  </a:lnTo>
                  <a:lnTo>
                    <a:pt x="475996" y="30353"/>
                  </a:lnTo>
                  <a:lnTo>
                    <a:pt x="515620" y="52832"/>
                  </a:lnTo>
                  <a:lnTo>
                    <a:pt x="552069" y="80645"/>
                  </a:lnTo>
                  <a:lnTo>
                    <a:pt x="584961" y="113284"/>
                  </a:lnTo>
                  <a:lnTo>
                    <a:pt x="613918" y="150495"/>
                  </a:lnTo>
                  <a:lnTo>
                    <a:pt x="638555" y="191643"/>
                  </a:lnTo>
                  <a:lnTo>
                    <a:pt x="658368" y="236347"/>
                  </a:lnTo>
                  <a:lnTo>
                    <a:pt x="673100" y="283972"/>
                  </a:lnTo>
                  <a:lnTo>
                    <a:pt x="682117" y="334391"/>
                  </a:lnTo>
                  <a:lnTo>
                    <a:pt x="685292" y="386842"/>
                  </a:lnTo>
                  <a:lnTo>
                    <a:pt x="682117" y="439293"/>
                  </a:lnTo>
                  <a:lnTo>
                    <a:pt x="673100" y="489712"/>
                  </a:lnTo>
                  <a:lnTo>
                    <a:pt x="658368" y="537337"/>
                  </a:lnTo>
                  <a:lnTo>
                    <a:pt x="638555" y="582041"/>
                  </a:lnTo>
                  <a:lnTo>
                    <a:pt x="613918" y="623189"/>
                  </a:lnTo>
                  <a:lnTo>
                    <a:pt x="584961" y="660400"/>
                  </a:lnTo>
                  <a:lnTo>
                    <a:pt x="552069" y="693039"/>
                  </a:lnTo>
                  <a:lnTo>
                    <a:pt x="515620" y="720852"/>
                  </a:lnTo>
                  <a:lnTo>
                    <a:pt x="475996" y="743331"/>
                  </a:lnTo>
                  <a:lnTo>
                    <a:pt x="433704" y="759841"/>
                  </a:lnTo>
                  <a:lnTo>
                    <a:pt x="389127" y="770128"/>
                  </a:lnTo>
                  <a:lnTo>
                    <a:pt x="342646" y="773684"/>
                  </a:lnTo>
                  <a:lnTo>
                    <a:pt x="296163" y="770128"/>
                  </a:lnTo>
                  <a:lnTo>
                    <a:pt x="251586" y="759841"/>
                  </a:lnTo>
                  <a:lnTo>
                    <a:pt x="209296" y="743331"/>
                  </a:lnTo>
                  <a:lnTo>
                    <a:pt x="169672" y="720852"/>
                  </a:lnTo>
                  <a:lnTo>
                    <a:pt x="133223" y="693039"/>
                  </a:lnTo>
                  <a:lnTo>
                    <a:pt x="100329" y="660400"/>
                  </a:lnTo>
                  <a:lnTo>
                    <a:pt x="71374" y="623189"/>
                  </a:lnTo>
                  <a:lnTo>
                    <a:pt x="46735" y="582041"/>
                  </a:lnTo>
                  <a:lnTo>
                    <a:pt x="26924" y="537337"/>
                  </a:lnTo>
                  <a:lnTo>
                    <a:pt x="12192" y="489712"/>
                  </a:lnTo>
                  <a:lnTo>
                    <a:pt x="3175" y="439293"/>
                  </a:lnTo>
                  <a:lnTo>
                    <a:pt x="0" y="386842"/>
                  </a:lnTo>
                  <a:close/>
                </a:path>
              </a:pathLst>
            </a:custGeom>
            <a:noFill/>
            <a:ln w="12175" cap="flat" cmpd="sng">
              <a:solidFill>
                <a:srgbClr val="416F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26" name="Google Shape;1926;p141"/>
          <p:cNvSpPr txBox="1"/>
          <p:nvPr/>
        </p:nvSpPr>
        <p:spPr>
          <a:xfrm>
            <a:off x="8691498" y="6189979"/>
            <a:ext cx="18034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FFFF"/>
                </a:solidFill>
                <a:latin typeface="Calibri"/>
                <a:ea typeface="Calibri"/>
                <a:cs typeface="Calibri"/>
                <a:sym typeface="Calibri"/>
              </a:rPr>
              <a:t>3</a:t>
            </a:r>
            <a:endParaRPr sz="2400">
              <a:solidFill>
                <a:schemeClr val="dk1"/>
              </a:solidFill>
              <a:latin typeface="Calibri"/>
              <a:ea typeface="Calibri"/>
              <a:cs typeface="Calibri"/>
              <a:sym typeface="Calibri"/>
            </a:endParaRPr>
          </a:p>
        </p:txBody>
      </p:sp>
      <p:sp>
        <p:nvSpPr>
          <p:cNvPr id="1927" name="Google Shape;1927;p141"/>
          <p:cNvSpPr txBox="1"/>
          <p:nvPr/>
        </p:nvSpPr>
        <p:spPr>
          <a:xfrm>
            <a:off x="9377553" y="2070354"/>
            <a:ext cx="2161540" cy="2834005"/>
          </a:xfrm>
          <a:prstGeom prst="rect">
            <a:avLst/>
          </a:prstGeom>
          <a:noFill/>
          <a:ln>
            <a:noFill/>
          </a:ln>
        </p:spPr>
        <p:txBody>
          <a:bodyPr spcFirstLastPara="1" wrap="square" lIns="0" tIns="13325" rIns="0" bIns="0" anchor="t" anchorCtr="0">
            <a:spAutoFit/>
          </a:bodyPr>
          <a:lstStyle/>
          <a:p>
            <a:pPr marL="1940560" marR="0" lvl="0" indent="0" algn="l" rtl="0">
              <a:lnSpc>
                <a:spcPct val="100000"/>
              </a:lnSpc>
              <a:spcBef>
                <a:spcPts val="0"/>
              </a:spcBef>
              <a:spcAft>
                <a:spcPts val="0"/>
              </a:spcAft>
              <a:buNone/>
            </a:pPr>
            <a:r>
              <a:rPr lang="en-US" sz="2800" b="1">
                <a:solidFill>
                  <a:srgbClr val="FFFFFF"/>
                </a:solidFill>
                <a:latin typeface="Calibri"/>
                <a:ea typeface="Calibri"/>
                <a:cs typeface="Calibri"/>
                <a:sym typeface="Calibri"/>
              </a:rPr>
              <a:t>1</a:t>
            </a:r>
            <a:endParaRPr sz="2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8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2800">
              <a:solidFill>
                <a:schemeClr val="dk1"/>
              </a:solidFill>
              <a:latin typeface="Calibri"/>
              <a:ea typeface="Calibri"/>
              <a:cs typeface="Calibri"/>
              <a:sym typeface="Calibri"/>
            </a:endParaRPr>
          </a:p>
          <a:p>
            <a:pPr marL="1993900" marR="0" lvl="0" indent="0" algn="l" rtl="0">
              <a:lnSpc>
                <a:spcPct val="100000"/>
              </a:lnSpc>
              <a:spcBef>
                <a:spcPts val="0"/>
              </a:spcBef>
              <a:spcAft>
                <a:spcPts val="0"/>
              </a:spcAft>
              <a:buNone/>
            </a:pPr>
            <a:r>
              <a:rPr lang="en-US" sz="2400" b="1">
                <a:solidFill>
                  <a:srgbClr val="FFFFFF"/>
                </a:solidFill>
                <a:latin typeface="Calibri"/>
                <a:ea typeface="Calibri"/>
                <a:cs typeface="Calibri"/>
                <a:sym typeface="Calibri"/>
              </a:rPr>
              <a:t>2</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400">
              <a:solidFill>
                <a:schemeClr val="dk1"/>
              </a:solidFill>
              <a:latin typeface="Calibri"/>
              <a:ea typeface="Calibri"/>
              <a:cs typeface="Calibri"/>
              <a:sym typeface="Calibri"/>
            </a:endParaRPr>
          </a:p>
          <a:p>
            <a:pPr marL="0" marR="0" lvl="0" indent="0" algn="l" rtl="0">
              <a:lnSpc>
                <a:spcPct val="100000"/>
              </a:lnSpc>
              <a:spcBef>
                <a:spcPts val="20"/>
              </a:spcBef>
              <a:spcAft>
                <a:spcPts val="0"/>
              </a:spcAft>
              <a:buNone/>
            </a:pPr>
            <a:endParaRPr sz="26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2400" b="1">
                <a:solidFill>
                  <a:srgbClr val="FFFFFF"/>
                </a:solidFill>
                <a:latin typeface="Calibri"/>
                <a:ea typeface="Calibri"/>
                <a:cs typeface="Calibri"/>
                <a:sym typeface="Calibri"/>
              </a:rPr>
              <a:t>4</a:t>
            </a:r>
            <a:endParaRPr sz="2400">
              <a:solidFill>
                <a:schemeClr val="dk1"/>
              </a:solidFill>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Shape 1931"/>
        <p:cNvGrpSpPr/>
        <p:nvPr/>
      </p:nvGrpSpPr>
      <p:grpSpPr>
        <a:xfrm>
          <a:off x="0" y="0"/>
          <a:ext cx="0" cy="0"/>
          <a:chOff x="0" y="0"/>
          <a:chExt cx="0" cy="0"/>
        </a:xfrm>
      </p:grpSpPr>
      <p:pic>
        <p:nvPicPr>
          <p:cNvPr id="1932" name="Google Shape;1932;p142"/>
          <p:cNvPicPr preferRelativeResize="0"/>
          <p:nvPr/>
        </p:nvPicPr>
        <p:blipFill rotWithShape="1">
          <a:blip r:embed="rId3">
            <a:alphaModFix/>
          </a:blip>
          <a:srcRect/>
          <a:stretch/>
        </p:blipFill>
        <p:spPr>
          <a:xfrm>
            <a:off x="2514600" y="0"/>
            <a:ext cx="8802624" cy="6650735"/>
          </a:xfrm>
          <a:prstGeom prst="rect">
            <a:avLst/>
          </a:prstGeom>
          <a:noFill/>
          <a:ln>
            <a:noFill/>
          </a:ln>
        </p:spPr>
      </p:pic>
      <p:sp>
        <p:nvSpPr>
          <p:cNvPr id="1933" name="Google Shape;1933;p142"/>
          <p:cNvSpPr txBox="1"/>
          <p:nvPr/>
        </p:nvSpPr>
        <p:spPr>
          <a:xfrm>
            <a:off x="0" y="857232"/>
            <a:ext cx="4069079" cy="1033780"/>
          </a:xfrm>
          <a:prstGeom prst="rect">
            <a:avLst/>
          </a:prstGeom>
          <a:noFill/>
          <a:ln w="39600" cap="flat" cmpd="sng">
            <a:solidFill>
              <a:srgbClr val="0000CC"/>
            </a:solidFill>
            <a:prstDash val="solid"/>
            <a:round/>
            <a:headEnd type="none" w="sm" len="sm"/>
            <a:tailEnd type="none" w="sm" len="sm"/>
          </a:ln>
        </p:spPr>
        <p:txBody>
          <a:bodyPr spcFirstLastPara="1" wrap="square" lIns="0" tIns="62850" rIns="0" bIns="0" anchor="t" anchorCtr="0">
            <a:spAutoFit/>
          </a:bodyPr>
          <a:lstStyle/>
          <a:p>
            <a:pPr marL="1163955" marR="155575" lvl="0" indent="-1043305" algn="l" rtl="0">
              <a:lnSpc>
                <a:spcPct val="118437"/>
              </a:lnSpc>
              <a:spcBef>
                <a:spcPts val="0"/>
              </a:spcBef>
              <a:spcAft>
                <a:spcPts val="0"/>
              </a:spcAft>
              <a:buNone/>
            </a:pPr>
            <a:r>
              <a:rPr lang="en-US" sz="3200" b="1">
                <a:solidFill>
                  <a:srgbClr val="FF0000"/>
                </a:solidFill>
                <a:latin typeface="Arial"/>
                <a:ea typeface="Arial"/>
                <a:cs typeface="Arial"/>
                <a:sym typeface="Arial"/>
              </a:rPr>
              <a:t>Lymphatic drainage  of uterus</a:t>
            </a:r>
            <a:endParaRPr sz="3200">
              <a:solidFill>
                <a:schemeClr val="dk1"/>
              </a:solidFill>
              <a:latin typeface="Arial"/>
              <a:ea typeface="Arial"/>
              <a:cs typeface="Arial"/>
              <a:sym typeface="Arial"/>
            </a:endParaRPr>
          </a:p>
        </p:txBody>
      </p:sp>
      <p:sp>
        <p:nvSpPr>
          <p:cNvPr id="1934" name="Google Shape;1934;p142"/>
          <p:cNvSpPr txBox="1">
            <a:spLocks noGrp="1"/>
          </p:cNvSpPr>
          <p:nvPr>
            <p:ph type="title"/>
          </p:nvPr>
        </p:nvSpPr>
        <p:spPr>
          <a:xfrm>
            <a:off x="5122164" y="80772"/>
            <a:ext cx="3157855" cy="335280"/>
          </a:xfrm>
          <a:prstGeom prst="rect">
            <a:avLst/>
          </a:prstGeom>
          <a:solidFill>
            <a:srgbClr val="FFFFFF"/>
          </a:solidFill>
          <a:ln w="9525" cap="flat" cmpd="sng">
            <a:solidFill>
              <a:srgbClr val="FF0000"/>
            </a:solidFill>
            <a:prstDash val="solid"/>
            <a:round/>
            <a:headEnd type="none" w="sm" len="sm"/>
            <a:tailEnd type="none" w="sm" len="sm"/>
          </a:ln>
        </p:spPr>
        <p:txBody>
          <a:bodyPr spcFirstLastPara="1" wrap="square" lIns="0" tIns="9525" rIns="0" bIns="0" anchor="t" anchorCtr="0">
            <a:spAutoFit/>
          </a:bodyPr>
          <a:lstStyle/>
          <a:p>
            <a:pPr marL="90805" lvl="0" indent="0" algn="l" rtl="0">
              <a:lnSpc>
                <a:spcPct val="100000"/>
              </a:lnSpc>
              <a:spcBef>
                <a:spcPts val="0"/>
              </a:spcBef>
              <a:spcAft>
                <a:spcPts val="0"/>
              </a:spcAft>
              <a:buNone/>
            </a:pPr>
            <a:r>
              <a:rPr lang="en-US" sz="2000">
                <a:solidFill>
                  <a:srgbClr val="0000CC"/>
                </a:solidFill>
                <a:latin typeface="Arial Black"/>
                <a:ea typeface="Arial Black"/>
                <a:cs typeface="Arial Black"/>
                <a:sym typeface="Arial Black"/>
              </a:rPr>
              <a:t>Upper part of body</a:t>
            </a:r>
            <a:endParaRPr sz="2000">
              <a:latin typeface="Arial Black"/>
              <a:ea typeface="Arial Black"/>
              <a:cs typeface="Arial Black"/>
              <a:sym typeface="Arial Black"/>
            </a:endParaRPr>
          </a:p>
        </p:txBody>
      </p:sp>
      <p:sp>
        <p:nvSpPr>
          <p:cNvPr id="1935" name="Google Shape;1935;p142"/>
          <p:cNvSpPr txBox="1"/>
          <p:nvPr/>
        </p:nvSpPr>
        <p:spPr>
          <a:xfrm>
            <a:off x="8663940" y="2001011"/>
            <a:ext cx="3157855" cy="338455"/>
          </a:xfrm>
          <a:prstGeom prst="rect">
            <a:avLst/>
          </a:prstGeom>
          <a:noFill/>
          <a:ln w="9525" cap="flat" cmpd="sng">
            <a:solidFill>
              <a:srgbClr val="FF0000"/>
            </a:solidFill>
            <a:prstDash val="solid"/>
            <a:round/>
            <a:headEnd type="none" w="sm" len="sm"/>
            <a:tailEnd type="none" w="sm" len="sm"/>
          </a:ln>
        </p:spPr>
        <p:txBody>
          <a:bodyPr spcFirstLastPara="1" wrap="square" lIns="0" tIns="12700" rIns="0" bIns="0" anchor="t" anchorCtr="0">
            <a:spAutoFit/>
          </a:bodyPr>
          <a:lstStyle/>
          <a:p>
            <a:pPr marL="92075" marR="0" lvl="0" indent="0" algn="l" rtl="0">
              <a:lnSpc>
                <a:spcPct val="100000"/>
              </a:lnSpc>
              <a:spcBef>
                <a:spcPts val="0"/>
              </a:spcBef>
              <a:spcAft>
                <a:spcPts val="0"/>
              </a:spcAft>
              <a:buNone/>
            </a:pPr>
            <a:r>
              <a:rPr lang="en-US" sz="2000">
                <a:solidFill>
                  <a:srgbClr val="0000CC"/>
                </a:solidFill>
                <a:latin typeface="Arial Black"/>
                <a:ea typeface="Arial Black"/>
                <a:cs typeface="Arial Black"/>
                <a:sym typeface="Arial Black"/>
              </a:rPr>
              <a:t>Lower part of body</a:t>
            </a:r>
            <a:endParaRPr sz="2000">
              <a:solidFill>
                <a:schemeClr val="dk1"/>
              </a:solidFill>
              <a:latin typeface="Arial Black"/>
              <a:ea typeface="Arial Black"/>
              <a:cs typeface="Arial Black"/>
              <a:sym typeface="Arial Black"/>
            </a:endParaRPr>
          </a:p>
        </p:txBody>
      </p:sp>
      <p:sp>
        <p:nvSpPr>
          <p:cNvPr id="1936" name="Google Shape;1936;p142"/>
          <p:cNvSpPr txBox="1"/>
          <p:nvPr/>
        </p:nvSpPr>
        <p:spPr>
          <a:xfrm>
            <a:off x="3098292" y="2491739"/>
            <a:ext cx="1210310" cy="338455"/>
          </a:xfrm>
          <a:prstGeom prst="rect">
            <a:avLst/>
          </a:prstGeom>
          <a:noFill/>
          <a:ln w="9525" cap="flat" cmpd="sng">
            <a:solidFill>
              <a:srgbClr val="FF0000"/>
            </a:solidFill>
            <a:prstDash val="solid"/>
            <a:round/>
            <a:headEnd type="none" w="sm" len="sm"/>
            <a:tailEnd type="none" w="sm" len="sm"/>
          </a:ln>
        </p:spPr>
        <p:txBody>
          <a:bodyPr spcFirstLastPara="1" wrap="square" lIns="0" tIns="13325" rIns="0" bIns="0" anchor="t" anchorCtr="0">
            <a:spAutoFit/>
          </a:bodyPr>
          <a:lstStyle/>
          <a:p>
            <a:pPr marL="88900" marR="0" lvl="0" indent="0" algn="l" rtl="0">
              <a:lnSpc>
                <a:spcPct val="100000"/>
              </a:lnSpc>
              <a:spcBef>
                <a:spcPts val="0"/>
              </a:spcBef>
              <a:spcAft>
                <a:spcPts val="0"/>
              </a:spcAft>
              <a:buNone/>
            </a:pPr>
            <a:r>
              <a:rPr lang="en-US" sz="2000">
                <a:solidFill>
                  <a:srgbClr val="0000CC"/>
                </a:solidFill>
                <a:latin typeface="Arial Black"/>
                <a:ea typeface="Arial Black"/>
                <a:cs typeface="Arial Black"/>
                <a:sym typeface="Arial Black"/>
              </a:rPr>
              <a:t>Cervix</a:t>
            </a:r>
            <a:endParaRPr sz="2000">
              <a:solidFill>
                <a:schemeClr val="dk1"/>
              </a:solidFill>
              <a:latin typeface="Arial Black"/>
              <a:ea typeface="Arial Black"/>
              <a:cs typeface="Arial Black"/>
              <a:sym typeface="Arial Black"/>
            </a:endParaRPr>
          </a:p>
        </p:txBody>
      </p:sp>
      <p:sp>
        <p:nvSpPr>
          <p:cNvPr id="1937" name="Google Shape;1937;p142"/>
          <p:cNvSpPr txBox="1"/>
          <p:nvPr/>
        </p:nvSpPr>
        <p:spPr>
          <a:xfrm>
            <a:off x="5951220" y="5673852"/>
            <a:ext cx="3154680" cy="655320"/>
          </a:xfrm>
          <a:prstGeom prst="rect">
            <a:avLst/>
          </a:prstGeom>
          <a:solidFill>
            <a:srgbClr val="FFFFFF"/>
          </a:solidFill>
          <a:ln w="9525" cap="flat" cmpd="sng">
            <a:solidFill>
              <a:srgbClr val="FF0000"/>
            </a:solidFill>
            <a:prstDash val="solid"/>
            <a:round/>
            <a:headEnd type="none" w="sm" len="sm"/>
            <a:tailEnd type="none" w="sm" len="sm"/>
          </a:ln>
        </p:spPr>
        <p:txBody>
          <a:bodyPr spcFirstLastPara="1" wrap="square" lIns="0" tIns="33000" rIns="0" bIns="0" anchor="t" anchorCtr="0">
            <a:spAutoFit/>
          </a:bodyPr>
          <a:lstStyle/>
          <a:p>
            <a:pPr marL="89535" marR="0" lvl="0" indent="0" algn="l" rtl="0">
              <a:lnSpc>
                <a:spcPct val="100000"/>
              </a:lnSpc>
              <a:spcBef>
                <a:spcPts val="0"/>
              </a:spcBef>
              <a:spcAft>
                <a:spcPts val="0"/>
              </a:spcAft>
              <a:buNone/>
            </a:pPr>
            <a:r>
              <a:rPr lang="en-US" sz="2000" b="1">
                <a:solidFill>
                  <a:srgbClr val="0000CC"/>
                </a:solidFill>
                <a:latin typeface="Arial"/>
                <a:ea typeface="Arial"/>
                <a:cs typeface="Arial"/>
                <a:sym typeface="Arial"/>
              </a:rPr>
              <a:t>Region close to medial</a:t>
            </a:r>
            <a:endParaRPr sz="2000">
              <a:solidFill>
                <a:schemeClr val="dk1"/>
              </a:solidFill>
              <a:latin typeface="Arial"/>
              <a:ea typeface="Arial"/>
              <a:cs typeface="Arial"/>
              <a:sym typeface="Arial"/>
            </a:endParaRPr>
          </a:p>
          <a:p>
            <a:pPr marL="89535" marR="0" lvl="0" indent="0" algn="l" rtl="0">
              <a:lnSpc>
                <a:spcPct val="100000"/>
              </a:lnSpc>
              <a:spcBef>
                <a:spcPts val="5"/>
              </a:spcBef>
              <a:spcAft>
                <a:spcPts val="0"/>
              </a:spcAft>
              <a:buNone/>
            </a:pPr>
            <a:r>
              <a:rPr lang="en-US" sz="2000" b="1">
                <a:solidFill>
                  <a:srgbClr val="0000CC"/>
                </a:solidFill>
                <a:latin typeface="Arial"/>
                <a:ea typeface="Arial"/>
                <a:cs typeface="Arial"/>
                <a:sym typeface="Arial"/>
              </a:rPr>
              <a:t>end of uterine tube</a:t>
            </a:r>
            <a:endParaRPr sz="2000">
              <a:solidFill>
                <a:schemeClr val="dk1"/>
              </a:solidFill>
              <a:latin typeface="Arial"/>
              <a:ea typeface="Arial"/>
              <a:cs typeface="Arial"/>
              <a:sym typeface="Arial"/>
            </a:endParaRPr>
          </a:p>
        </p:txBody>
      </p:sp>
      <p:sp>
        <p:nvSpPr>
          <p:cNvPr id="1938" name="Google Shape;1938;p142"/>
          <p:cNvSpPr/>
          <p:nvPr/>
        </p:nvSpPr>
        <p:spPr>
          <a:xfrm>
            <a:off x="6821423" y="4794503"/>
            <a:ext cx="944880" cy="762000"/>
          </a:xfrm>
          <a:custGeom>
            <a:avLst/>
            <a:gdLst/>
            <a:ahLst/>
            <a:cxnLst/>
            <a:rect l="l" t="t" r="r" b="b"/>
            <a:pathLst>
              <a:path w="944879" h="762000" extrusionOk="0">
                <a:moveTo>
                  <a:pt x="133730" y="0"/>
                </a:moveTo>
                <a:lnTo>
                  <a:pt x="58927" y="51943"/>
                </a:lnTo>
                <a:lnTo>
                  <a:pt x="39116" y="89154"/>
                </a:lnTo>
                <a:lnTo>
                  <a:pt x="22859" y="134112"/>
                </a:lnTo>
                <a:lnTo>
                  <a:pt x="10541" y="185801"/>
                </a:lnTo>
                <a:lnTo>
                  <a:pt x="2667" y="242951"/>
                </a:lnTo>
                <a:lnTo>
                  <a:pt x="0" y="304292"/>
                </a:lnTo>
                <a:lnTo>
                  <a:pt x="2667" y="365633"/>
                </a:lnTo>
                <a:lnTo>
                  <a:pt x="10541" y="422783"/>
                </a:lnTo>
                <a:lnTo>
                  <a:pt x="22859" y="474472"/>
                </a:lnTo>
                <a:lnTo>
                  <a:pt x="39116" y="519430"/>
                </a:lnTo>
                <a:lnTo>
                  <a:pt x="58927" y="556641"/>
                </a:lnTo>
                <a:lnTo>
                  <a:pt x="106806" y="602361"/>
                </a:lnTo>
                <a:lnTo>
                  <a:pt x="133730" y="608584"/>
                </a:lnTo>
                <a:lnTo>
                  <a:pt x="160654" y="602361"/>
                </a:lnTo>
                <a:lnTo>
                  <a:pt x="185800" y="584708"/>
                </a:lnTo>
                <a:lnTo>
                  <a:pt x="187959" y="581914"/>
                </a:lnTo>
                <a:lnTo>
                  <a:pt x="206882" y="610743"/>
                </a:lnTo>
                <a:lnTo>
                  <a:pt x="235203" y="643128"/>
                </a:lnTo>
                <a:lnTo>
                  <a:pt x="268731" y="672338"/>
                </a:lnTo>
                <a:lnTo>
                  <a:pt x="306704" y="698119"/>
                </a:lnTo>
                <a:lnTo>
                  <a:pt x="348742" y="719963"/>
                </a:lnTo>
                <a:lnTo>
                  <a:pt x="394461" y="737616"/>
                </a:lnTo>
                <a:lnTo>
                  <a:pt x="443356" y="750570"/>
                </a:lnTo>
                <a:lnTo>
                  <a:pt x="494919" y="758698"/>
                </a:lnTo>
                <a:lnTo>
                  <a:pt x="548640" y="761492"/>
                </a:lnTo>
                <a:lnTo>
                  <a:pt x="602233" y="758698"/>
                </a:lnTo>
                <a:lnTo>
                  <a:pt x="653796" y="750570"/>
                </a:lnTo>
                <a:lnTo>
                  <a:pt x="702564" y="737616"/>
                </a:lnTo>
                <a:lnTo>
                  <a:pt x="748283" y="719963"/>
                </a:lnTo>
                <a:lnTo>
                  <a:pt x="790448" y="698119"/>
                </a:lnTo>
                <a:lnTo>
                  <a:pt x="828421" y="672338"/>
                </a:lnTo>
                <a:lnTo>
                  <a:pt x="861822" y="643128"/>
                </a:lnTo>
                <a:lnTo>
                  <a:pt x="890270" y="610743"/>
                </a:lnTo>
                <a:lnTo>
                  <a:pt x="913256" y="575691"/>
                </a:lnTo>
                <a:lnTo>
                  <a:pt x="930275" y="538099"/>
                </a:lnTo>
                <a:lnTo>
                  <a:pt x="940816" y="498475"/>
                </a:lnTo>
                <a:lnTo>
                  <a:pt x="944372" y="457200"/>
                </a:lnTo>
                <a:lnTo>
                  <a:pt x="940816" y="415925"/>
                </a:lnTo>
                <a:lnTo>
                  <a:pt x="930275" y="376301"/>
                </a:lnTo>
                <a:lnTo>
                  <a:pt x="913256" y="338709"/>
                </a:lnTo>
                <a:lnTo>
                  <a:pt x="890270" y="303657"/>
                </a:lnTo>
                <a:lnTo>
                  <a:pt x="861822" y="271272"/>
                </a:lnTo>
                <a:lnTo>
                  <a:pt x="828421" y="242062"/>
                </a:lnTo>
                <a:lnTo>
                  <a:pt x="790448" y="216281"/>
                </a:lnTo>
                <a:lnTo>
                  <a:pt x="748283" y="194437"/>
                </a:lnTo>
                <a:lnTo>
                  <a:pt x="702564" y="176784"/>
                </a:lnTo>
                <a:lnTo>
                  <a:pt x="653796" y="163830"/>
                </a:lnTo>
                <a:lnTo>
                  <a:pt x="602233" y="155702"/>
                </a:lnTo>
                <a:lnTo>
                  <a:pt x="548640" y="152908"/>
                </a:lnTo>
                <a:lnTo>
                  <a:pt x="494919" y="155702"/>
                </a:lnTo>
                <a:lnTo>
                  <a:pt x="443356" y="163830"/>
                </a:lnTo>
                <a:lnTo>
                  <a:pt x="394461" y="176784"/>
                </a:lnTo>
                <a:lnTo>
                  <a:pt x="348742" y="194437"/>
                </a:lnTo>
                <a:lnTo>
                  <a:pt x="306704" y="216281"/>
                </a:lnTo>
                <a:lnTo>
                  <a:pt x="268731" y="242062"/>
                </a:lnTo>
                <a:lnTo>
                  <a:pt x="264795" y="245491"/>
                </a:lnTo>
                <a:lnTo>
                  <a:pt x="264668" y="242951"/>
                </a:lnTo>
                <a:lnTo>
                  <a:pt x="256921" y="185801"/>
                </a:lnTo>
                <a:lnTo>
                  <a:pt x="244601" y="134112"/>
                </a:lnTo>
                <a:lnTo>
                  <a:pt x="228219" y="89154"/>
                </a:lnTo>
                <a:lnTo>
                  <a:pt x="208533" y="51943"/>
                </a:lnTo>
                <a:lnTo>
                  <a:pt x="160654" y="6223"/>
                </a:lnTo>
                <a:lnTo>
                  <a:pt x="1337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9" name="Google Shape;1939;p142"/>
          <p:cNvSpPr txBox="1"/>
          <p:nvPr/>
        </p:nvSpPr>
        <p:spPr>
          <a:xfrm>
            <a:off x="0" y="5042118"/>
            <a:ext cx="4524364"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FF"/>
                </a:solidFill>
                <a:latin typeface="Calibri"/>
                <a:ea typeface="Calibri"/>
                <a:cs typeface="Calibri"/>
                <a:sym typeface="Calibri"/>
              </a:rPr>
              <a:t>** Venous drainage of uterus :-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Uterine venous plexus → uterine vein → internal iliac vein. </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a:solidFill>
                  <a:srgbClr val="FF0000"/>
                </a:solidFill>
                <a:latin typeface="Calibri"/>
                <a:ea typeface="Calibri"/>
                <a:cs typeface="Calibri"/>
                <a:sym typeface="Calibri"/>
              </a:rPr>
              <a:t>** Nerve supply of uterus :-</a:t>
            </a:r>
            <a:endParaRPr/>
          </a:p>
          <a:p>
            <a:pPr marL="0" marR="0" lvl="0" indent="-114300" algn="l" rtl="0">
              <a:spcBef>
                <a:spcPts val="0"/>
              </a:spcBef>
              <a:spcAft>
                <a:spcPts val="0"/>
              </a:spcAft>
              <a:buClr>
                <a:schemeClr val="dk1"/>
              </a:buClr>
              <a:buSzPts val="1800"/>
              <a:buFont typeface="Calibri"/>
              <a:buChar char="-"/>
            </a:pPr>
            <a:r>
              <a:rPr lang="en-US" sz="1800" b="1">
                <a:solidFill>
                  <a:schemeClr val="dk1"/>
                </a:solidFill>
                <a:latin typeface="Calibri"/>
                <a:ea typeface="Calibri"/>
                <a:cs typeface="Calibri"/>
                <a:sym typeface="Calibri"/>
              </a:rPr>
              <a:t>Sympathetic from T12 &amp; L1.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 Parasympathetic fibers, from S2, 3, 4.</a:t>
            </a:r>
            <a:endParaRPr sz="1800" b="1">
              <a:solidFill>
                <a:schemeClr val="dk1"/>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Shape 1943"/>
        <p:cNvGrpSpPr/>
        <p:nvPr/>
      </p:nvGrpSpPr>
      <p:grpSpPr>
        <a:xfrm>
          <a:off x="0" y="0"/>
          <a:ext cx="0" cy="0"/>
          <a:chOff x="0" y="0"/>
          <a:chExt cx="0" cy="0"/>
        </a:xfrm>
      </p:grpSpPr>
      <p:grpSp>
        <p:nvGrpSpPr>
          <p:cNvPr id="1944" name="Google Shape;1944;p143"/>
          <p:cNvGrpSpPr/>
          <p:nvPr/>
        </p:nvGrpSpPr>
        <p:grpSpPr>
          <a:xfrm>
            <a:off x="5108447" y="286511"/>
            <a:ext cx="6147816" cy="6412991"/>
            <a:chOff x="5108447" y="286511"/>
            <a:chExt cx="6147816" cy="6412991"/>
          </a:xfrm>
        </p:grpSpPr>
        <p:pic>
          <p:nvPicPr>
            <p:cNvPr id="1945" name="Google Shape;1945;p143"/>
            <p:cNvPicPr preferRelativeResize="0"/>
            <p:nvPr/>
          </p:nvPicPr>
          <p:blipFill rotWithShape="1">
            <a:blip r:embed="rId3">
              <a:alphaModFix/>
            </a:blip>
            <a:srcRect/>
            <a:stretch/>
          </p:blipFill>
          <p:spPr>
            <a:xfrm>
              <a:off x="5108447" y="286511"/>
              <a:ext cx="4879848" cy="6412991"/>
            </a:xfrm>
            <a:prstGeom prst="rect">
              <a:avLst/>
            </a:prstGeom>
            <a:noFill/>
            <a:ln>
              <a:noFill/>
            </a:ln>
          </p:spPr>
        </p:pic>
        <p:sp>
          <p:nvSpPr>
            <p:cNvPr id="1946" name="Google Shape;1946;p143"/>
            <p:cNvSpPr/>
            <p:nvPr/>
          </p:nvSpPr>
          <p:spPr>
            <a:xfrm>
              <a:off x="8497823" y="1319784"/>
              <a:ext cx="2758440" cy="996950"/>
            </a:xfrm>
            <a:custGeom>
              <a:avLst/>
              <a:gdLst/>
              <a:ahLst/>
              <a:cxnLst/>
              <a:rect l="l" t="t" r="r" b="b"/>
              <a:pathLst>
                <a:path w="2758440" h="996950" extrusionOk="0">
                  <a:moveTo>
                    <a:pt x="2758439" y="0"/>
                  </a:moveTo>
                  <a:lnTo>
                    <a:pt x="0" y="0"/>
                  </a:lnTo>
                  <a:lnTo>
                    <a:pt x="0" y="996569"/>
                  </a:lnTo>
                  <a:lnTo>
                    <a:pt x="2758439" y="996569"/>
                  </a:lnTo>
                  <a:lnTo>
                    <a:pt x="2758439"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47" name="Google Shape;1947;p143"/>
            <p:cNvPicPr preferRelativeResize="0"/>
            <p:nvPr/>
          </p:nvPicPr>
          <p:blipFill rotWithShape="1">
            <a:blip r:embed="rId4">
              <a:alphaModFix/>
            </a:blip>
            <a:srcRect/>
            <a:stretch/>
          </p:blipFill>
          <p:spPr>
            <a:xfrm>
              <a:off x="7528559" y="2233422"/>
              <a:ext cx="189992" cy="161925"/>
            </a:xfrm>
            <a:prstGeom prst="rect">
              <a:avLst/>
            </a:prstGeom>
            <a:noFill/>
            <a:ln>
              <a:noFill/>
            </a:ln>
          </p:spPr>
        </p:pic>
        <p:sp>
          <p:nvSpPr>
            <p:cNvPr id="1948" name="Google Shape;1948;p143"/>
            <p:cNvSpPr/>
            <p:nvPr/>
          </p:nvSpPr>
          <p:spPr>
            <a:xfrm>
              <a:off x="7681595" y="1709927"/>
              <a:ext cx="1316355" cy="631825"/>
            </a:xfrm>
            <a:custGeom>
              <a:avLst/>
              <a:gdLst/>
              <a:ahLst/>
              <a:cxnLst/>
              <a:rect l="l" t="t" r="r" b="b"/>
              <a:pathLst>
                <a:path w="1316354" h="631825" extrusionOk="0">
                  <a:moveTo>
                    <a:pt x="1316101" y="43307"/>
                  </a:moveTo>
                  <a:lnTo>
                    <a:pt x="1278890" y="0"/>
                  </a:lnTo>
                  <a:lnTo>
                    <a:pt x="1005205" y="234315"/>
                  </a:lnTo>
                  <a:lnTo>
                    <a:pt x="0" y="577469"/>
                  </a:lnTo>
                  <a:lnTo>
                    <a:pt x="18542" y="631444"/>
                  </a:lnTo>
                  <a:lnTo>
                    <a:pt x="1034034" y="284734"/>
                  </a:lnTo>
                  <a:lnTo>
                    <a:pt x="1088898" y="237871"/>
                  </a:lnTo>
                  <a:lnTo>
                    <a:pt x="1095121" y="232537"/>
                  </a:lnTo>
                  <a:lnTo>
                    <a:pt x="1316101" y="43307"/>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49" name="Google Shape;1949;p143"/>
          <p:cNvSpPr txBox="1"/>
          <p:nvPr/>
        </p:nvSpPr>
        <p:spPr>
          <a:xfrm>
            <a:off x="8976106" y="1338148"/>
            <a:ext cx="1792605" cy="758190"/>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400" b="1">
                <a:solidFill>
                  <a:srgbClr val="0000CC"/>
                </a:solidFill>
                <a:latin typeface="Arial"/>
                <a:ea typeface="Arial"/>
                <a:cs typeface="Arial"/>
                <a:sym typeface="Arial"/>
              </a:rPr>
              <a:t>Internal iliac</a:t>
            </a:r>
            <a:endParaRPr sz="2400">
              <a:solidFill>
                <a:schemeClr val="dk1"/>
              </a:solidFill>
              <a:latin typeface="Arial"/>
              <a:ea typeface="Arial"/>
              <a:cs typeface="Arial"/>
              <a:sym typeface="Arial"/>
            </a:endParaRPr>
          </a:p>
          <a:p>
            <a:pPr marL="10795" marR="0" lvl="0" indent="0" algn="ctr" rtl="0">
              <a:lnSpc>
                <a:spcPct val="100000"/>
              </a:lnSpc>
              <a:spcBef>
                <a:spcPts val="5"/>
              </a:spcBef>
              <a:spcAft>
                <a:spcPts val="0"/>
              </a:spcAft>
              <a:buNone/>
            </a:pPr>
            <a:r>
              <a:rPr lang="en-US" sz="2400" b="1">
                <a:solidFill>
                  <a:srgbClr val="0000CC"/>
                </a:solidFill>
                <a:latin typeface="Arial"/>
                <a:ea typeface="Arial"/>
                <a:cs typeface="Arial"/>
                <a:sym typeface="Arial"/>
              </a:rPr>
              <a:t>vessels</a:t>
            </a:r>
            <a:endParaRPr sz="2400">
              <a:solidFill>
                <a:schemeClr val="dk1"/>
              </a:solidFill>
              <a:latin typeface="Arial"/>
              <a:ea typeface="Arial"/>
              <a:cs typeface="Arial"/>
              <a:sym typeface="Arial"/>
            </a:endParaRPr>
          </a:p>
        </p:txBody>
      </p:sp>
      <p:grpSp>
        <p:nvGrpSpPr>
          <p:cNvPr id="1950" name="Google Shape;1950;p143"/>
          <p:cNvGrpSpPr/>
          <p:nvPr/>
        </p:nvGrpSpPr>
        <p:grpSpPr>
          <a:xfrm>
            <a:off x="5705856" y="978407"/>
            <a:ext cx="599947" cy="1155191"/>
            <a:chOff x="5705856" y="978407"/>
            <a:chExt cx="599947" cy="1155191"/>
          </a:xfrm>
        </p:grpSpPr>
        <p:pic>
          <p:nvPicPr>
            <p:cNvPr id="1951" name="Google Shape;1951;p143"/>
            <p:cNvPicPr preferRelativeResize="0"/>
            <p:nvPr/>
          </p:nvPicPr>
          <p:blipFill rotWithShape="1">
            <a:blip r:embed="rId5">
              <a:alphaModFix/>
            </a:blip>
            <a:srcRect/>
            <a:stretch/>
          </p:blipFill>
          <p:spPr>
            <a:xfrm>
              <a:off x="6142354" y="1942972"/>
              <a:ext cx="163449" cy="190626"/>
            </a:xfrm>
            <a:prstGeom prst="rect">
              <a:avLst/>
            </a:prstGeom>
            <a:noFill/>
            <a:ln>
              <a:noFill/>
            </a:ln>
          </p:spPr>
        </p:pic>
        <p:sp>
          <p:nvSpPr>
            <p:cNvPr id="1952" name="Google Shape;1952;p143"/>
            <p:cNvSpPr/>
            <p:nvPr/>
          </p:nvSpPr>
          <p:spPr>
            <a:xfrm>
              <a:off x="5705856" y="978407"/>
              <a:ext cx="533400" cy="1025525"/>
            </a:xfrm>
            <a:custGeom>
              <a:avLst/>
              <a:gdLst/>
              <a:ahLst/>
              <a:cxnLst/>
              <a:rect l="l" t="t" r="r" b="b"/>
              <a:pathLst>
                <a:path w="533400" h="1025525" extrusionOk="0">
                  <a:moveTo>
                    <a:pt x="533019" y="994918"/>
                  </a:moveTo>
                  <a:lnTo>
                    <a:pt x="177800" y="428625"/>
                  </a:lnTo>
                  <a:lnTo>
                    <a:pt x="175387" y="424688"/>
                  </a:lnTo>
                  <a:lnTo>
                    <a:pt x="174371" y="421259"/>
                  </a:lnTo>
                  <a:lnTo>
                    <a:pt x="54864" y="0"/>
                  </a:lnTo>
                  <a:lnTo>
                    <a:pt x="0" y="15621"/>
                  </a:lnTo>
                  <a:lnTo>
                    <a:pt x="122809" y="448056"/>
                  </a:lnTo>
                  <a:lnTo>
                    <a:pt x="484886" y="1025271"/>
                  </a:lnTo>
                  <a:lnTo>
                    <a:pt x="533019" y="994918"/>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53" name="Google Shape;1953;p143"/>
          <p:cNvSpPr txBox="1"/>
          <p:nvPr/>
        </p:nvSpPr>
        <p:spPr>
          <a:xfrm>
            <a:off x="4636134" y="300939"/>
            <a:ext cx="1895475" cy="757555"/>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400" b="1">
                <a:solidFill>
                  <a:srgbClr val="0000CC"/>
                </a:solidFill>
                <a:latin typeface="Arial"/>
                <a:ea typeface="Arial"/>
                <a:cs typeface="Arial"/>
                <a:sym typeface="Arial"/>
              </a:rPr>
              <a:t>External iliac</a:t>
            </a:r>
            <a:endParaRPr sz="2400">
              <a:solidFill>
                <a:schemeClr val="dk1"/>
              </a:solidFill>
              <a:latin typeface="Arial"/>
              <a:ea typeface="Arial"/>
              <a:cs typeface="Arial"/>
              <a:sym typeface="Arial"/>
            </a:endParaRPr>
          </a:p>
          <a:p>
            <a:pPr marL="17780" marR="0" lvl="0" indent="0" algn="ctr" rtl="0">
              <a:lnSpc>
                <a:spcPct val="100000"/>
              </a:lnSpc>
              <a:spcBef>
                <a:spcPts val="5"/>
              </a:spcBef>
              <a:spcAft>
                <a:spcPts val="0"/>
              </a:spcAft>
              <a:buNone/>
            </a:pPr>
            <a:r>
              <a:rPr lang="en-US" sz="2400" b="1">
                <a:solidFill>
                  <a:srgbClr val="0000CC"/>
                </a:solidFill>
                <a:latin typeface="Arial"/>
                <a:ea typeface="Arial"/>
                <a:cs typeface="Arial"/>
                <a:sym typeface="Arial"/>
              </a:rPr>
              <a:t>vessels</a:t>
            </a:r>
            <a:endParaRPr sz="2400">
              <a:solidFill>
                <a:schemeClr val="dk1"/>
              </a:solidFill>
              <a:latin typeface="Arial"/>
              <a:ea typeface="Arial"/>
              <a:cs typeface="Arial"/>
              <a:sym typeface="Arial"/>
            </a:endParaRPr>
          </a:p>
        </p:txBody>
      </p:sp>
      <p:grpSp>
        <p:nvGrpSpPr>
          <p:cNvPr id="1954" name="Google Shape;1954;p143"/>
          <p:cNvGrpSpPr/>
          <p:nvPr/>
        </p:nvGrpSpPr>
        <p:grpSpPr>
          <a:xfrm>
            <a:off x="5724144" y="131063"/>
            <a:ext cx="5260847" cy="3913505"/>
            <a:chOff x="5724144" y="131063"/>
            <a:chExt cx="5260847" cy="3913505"/>
          </a:xfrm>
        </p:grpSpPr>
        <p:sp>
          <p:nvSpPr>
            <p:cNvPr id="1955" name="Google Shape;1955;p143"/>
            <p:cNvSpPr/>
            <p:nvPr/>
          </p:nvSpPr>
          <p:spPr>
            <a:xfrm>
              <a:off x="5724144" y="3716273"/>
              <a:ext cx="676275" cy="328295"/>
            </a:xfrm>
            <a:custGeom>
              <a:avLst/>
              <a:gdLst/>
              <a:ahLst/>
              <a:cxnLst/>
              <a:rect l="l" t="t" r="r" b="b"/>
              <a:pathLst>
                <a:path w="676275" h="328295" extrusionOk="0">
                  <a:moveTo>
                    <a:pt x="653922" y="0"/>
                  </a:moveTo>
                  <a:lnTo>
                    <a:pt x="194944" y="194182"/>
                  </a:lnTo>
                  <a:lnTo>
                    <a:pt x="0" y="275589"/>
                  </a:lnTo>
                  <a:lnTo>
                    <a:pt x="22097" y="328168"/>
                  </a:lnTo>
                  <a:lnTo>
                    <a:pt x="676147" y="52577"/>
                  </a:lnTo>
                  <a:lnTo>
                    <a:pt x="653922" y="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56" name="Google Shape;1956;p143"/>
            <p:cNvPicPr preferRelativeResize="0"/>
            <p:nvPr/>
          </p:nvPicPr>
          <p:blipFill rotWithShape="1">
            <a:blip r:embed="rId6">
              <a:alphaModFix/>
            </a:blip>
            <a:srcRect/>
            <a:stretch/>
          </p:blipFill>
          <p:spPr>
            <a:xfrm>
              <a:off x="6355715" y="3663696"/>
              <a:ext cx="191388" cy="157606"/>
            </a:xfrm>
            <a:prstGeom prst="rect">
              <a:avLst/>
            </a:prstGeom>
            <a:noFill/>
            <a:ln>
              <a:noFill/>
            </a:ln>
          </p:spPr>
        </p:pic>
        <p:sp>
          <p:nvSpPr>
            <p:cNvPr id="1957" name="Google Shape;1957;p143"/>
            <p:cNvSpPr/>
            <p:nvPr/>
          </p:nvSpPr>
          <p:spPr>
            <a:xfrm>
              <a:off x="8226551" y="131063"/>
              <a:ext cx="2758440" cy="993775"/>
            </a:xfrm>
            <a:custGeom>
              <a:avLst/>
              <a:gdLst/>
              <a:ahLst/>
              <a:cxnLst/>
              <a:rect l="l" t="t" r="r" b="b"/>
              <a:pathLst>
                <a:path w="2758440" h="993775" extrusionOk="0">
                  <a:moveTo>
                    <a:pt x="2758440" y="0"/>
                  </a:moveTo>
                  <a:lnTo>
                    <a:pt x="0" y="0"/>
                  </a:lnTo>
                  <a:lnTo>
                    <a:pt x="0" y="993267"/>
                  </a:lnTo>
                  <a:lnTo>
                    <a:pt x="2758440" y="993267"/>
                  </a:lnTo>
                  <a:lnTo>
                    <a:pt x="275844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58" name="Google Shape;1958;p143"/>
            <p:cNvPicPr preferRelativeResize="0"/>
            <p:nvPr/>
          </p:nvPicPr>
          <p:blipFill rotWithShape="1">
            <a:blip r:embed="rId7">
              <a:alphaModFix/>
            </a:blip>
            <a:srcRect/>
            <a:stretch/>
          </p:blipFill>
          <p:spPr>
            <a:xfrm>
              <a:off x="6851904" y="1378203"/>
              <a:ext cx="191643" cy="154812"/>
            </a:xfrm>
            <a:prstGeom prst="rect">
              <a:avLst/>
            </a:prstGeom>
            <a:noFill/>
            <a:ln>
              <a:noFill/>
            </a:ln>
          </p:spPr>
        </p:pic>
        <p:sp>
          <p:nvSpPr>
            <p:cNvPr id="1959" name="Google Shape;1959;p143"/>
            <p:cNvSpPr/>
            <p:nvPr/>
          </p:nvSpPr>
          <p:spPr>
            <a:xfrm>
              <a:off x="6994525" y="518159"/>
              <a:ext cx="1734820" cy="963294"/>
            </a:xfrm>
            <a:custGeom>
              <a:avLst/>
              <a:gdLst/>
              <a:ahLst/>
              <a:cxnLst/>
              <a:rect l="l" t="t" r="r" b="b"/>
              <a:pathLst>
                <a:path w="1734820" h="963294" extrusionOk="0">
                  <a:moveTo>
                    <a:pt x="1734820" y="43434"/>
                  </a:moveTo>
                  <a:lnTo>
                    <a:pt x="1697609" y="0"/>
                  </a:lnTo>
                  <a:lnTo>
                    <a:pt x="1422908" y="235331"/>
                  </a:lnTo>
                  <a:lnTo>
                    <a:pt x="0" y="911733"/>
                  </a:lnTo>
                  <a:lnTo>
                    <a:pt x="24511" y="963295"/>
                  </a:lnTo>
                  <a:lnTo>
                    <a:pt x="1454023" y="283718"/>
                  </a:lnTo>
                  <a:lnTo>
                    <a:pt x="1507617" y="237871"/>
                  </a:lnTo>
                  <a:lnTo>
                    <a:pt x="1512570" y="233680"/>
                  </a:lnTo>
                  <a:lnTo>
                    <a:pt x="1734820" y="43434"/>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60" name="Google Shape;1960;p143"/>
          <p:cNvSpPr txBox="1"/>
          <p:nvPr/>
        </p:nvSpPr>
        <p:spPr>
          <a:xfrm>
            <a:off x="4786121" y="3772865"/>
            <a:ext cx="887094"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Ovary</a:t>
            </a:r>
            <a:endParaRPr sz="2400">
              <a:solidFill>
                <a:schemeClr val="dk1"/>
              </a:solidFill>
              <a:latin typeface="Arial"/>
              <a:ea typeface="Arial"/>
              <a:cs typeface="Arial"/>
              <a:sym typeface="Arial"/>
            </a:endParaRPr>
          </a:p>
        </p:txBody>
      </p:sp>
      <p:sp>
        <p:nvSpPr>
          <p:cNvPr id="1961" name="Google Shape;1961;p143"/>
          <p:cNvSpPr txBox="1">
            <a:spLocks noGrp="1"/>
          </p:cNvSpPr>
          <p:nvPr>
            <p:ph type="title"/>
          </p:nvPr>
        </p:nvSpPr>
        <p:spPr>
          <a:xfrm>
            <a:off x="9147175" y="-362965"/>
            <a:ext cx="838200" cy="695325"/>
          </a:xfrm>
          <a:prstGeom prst="rect">
            <a:avLst/>
          </a:prstGeom>
          <a:noFill/>
          <a:ln>
            <a:noFill/>
          </a:ln>
        </p:spPr>
        <p:txBody>
          <a:bodyPr spcFirstLastPara="1" wrap="square" lIns="0" tIns="11425" rIns="0" bIns="0" anchor="t" anchorCtr="0">
            <a:spAutoFit/>
          </a:bodyPr>
          <a:lstStyle/>
          <a:p>
            <a:pPr marL="12700" lvl="0" indent="0" algn="l" rtl="0">
              <a:lnSpc>
                <a:spcPct val="100000"/>
              </a:lnSpc>
              <a:spcBef>
                <a:spcPts val="0"/>
              </a:spcBef>
              <a:spcAft>
                <a:spcPts val="0"/>
              </a:spcAft>
              <a:buNone/>
            </a:pPr>
            <a:r>
              <a:rPr lang="en-US"/>
              <a:t>Ure</a:t>
            </a:r>
            <a:endParaRPr/>
          </a:p>
        </p:txBody>
      </p:sp>
      <p:sp>
        <p:nvSpPr>
          <p:cNvPr id="1962" name="Google Shape;1962;p143"/>
          <p:cNvSpPr txBox="1"/>
          <p:nvPr/>
        </p:nvSpPr>
        <p:spPr>
          <a:xfrm>
            <a:off x="9147175" y="307975"/>
            <a:ext cx="670560" cy="695325"/>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0"/>
              </a:spcBef>
              <a:spcAft>
                <a:spcPts val="0"/>
              </a:spcAft>
              <a:buNone/>
            </a:pPr>
            <a:r>
              <a:rPr lang="en-US" sz="4400">
                <a:solidFill>
                  <a:schemeClr val="dk1"/>
                </a:solidFill>
                <a:latin typeface="Calibri"/>
                <a:ea typeface="Calibri"/>
                <a:cs typeface="Calibri"/>
                <a:sym typeface="Calibri"/>
              </a:rPr>
              <a:t>ter</a:t>
            </a:r>
            <a:endParaRPr sz="4400">
              <a:solidFill>
                <a:schemeClr val="dk1"/>
              </a:solidFill>
              <a:latin typeface="Calibri"/>
              <a:ea typeface="Calibri"/>
              <a:cs typeface="Calibri"/>
              <a:sym typeface="Calibri"/>
            </a:endParaRPr>
          </a:p>
        </p:txBody>
      </p:sp>
      <p:sp>
        <p:nvSpPr>
          <p:cNvPr id="1963" name="Google Shape;1963;p143"/>
          <p:cNvSpPr txBox="1"/>
          <p:nvPr/>
        </p:nvSpPr>
        <p:spPr>
          <a:xfrm>
            <a:off x="132587" y="288036"/>
            <a:ext cx="4419600" cy="3590925"/>
          </a:xfrm>
          <a:prstGeom prst="rect">
            <a:avLst/>
          </a:prstGeom>
          <a:noFill/>
          <a:ln w="9525" cap="flat" cmpd="sng">
            <a:solidFill>
              <a:srgbClr val="0000CC"/>
            </a:solidFill>
            <a:prstDash val="solid"/>
            <a:round/>
            <a:headEnd type="none" w="sm" len="sm"/>
            <a:tailEnd type="none" w="sm" len="sm"/>
          </a:ln>
        </p:spPr>
        <p:txBody>
          <a:bodyPr spcFirstLastPara="1" wrap="square" lIns="0" tIns="32375" rIns="0" bIns="0" anchor="t" anchorCtr="0">
            <a:spAutoFit/>
          </a:bodyPr>
          <a:lstStyle/>
          <a:p>
            <a:pPr marL="9144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 Ovarian fossa </a:t>
            </a:r>
            <a:r>
              <a:rPr lang="en-US" sz="2400" b="1">
                <a:solidFill>
                  <a:schemeClr val="dk1"/>
                </a:solidFill>
                <a:latin typeface="Arial"/>
                <a:ea typeface="Arial"/>
                <a:cs typeface="Arial"/>
                <a:sym typeface="Arial"/>
              </a:rPr>
              <a:t>is </a:t>
            </a:r>
            <a:r>
              <a:rPr lang="en-US" sz="2400">
                <a:solidFill>
                  <a:srgbClr val="FF0000"/>
                </a:solidFill>
                <a:latin typeface="Helvetica Neue"/>
                <a:ea typeface="Helvetica Neue"/>
                <a:cs typeface="Helvetica Neue"/>
                <a:sym typeface="Helvetica Neue"/>
              </a:rPr>
              <a:t>bound by</a:t>
            </a:r>
            <a:r>
              <a:rPr lang="en-US" sz="2400" b="1">
                <a:solidFill>
                  <a:schemeClr val="dk1"/>
                </a:solidFill>
                <a:latin typeface="Arial"/>
                <a:ea typeface="Arial"/>
                <a:cs typeface="Arial"/>
                <a:sym typeface="Arial"/>
              </a:rPr>
              <a:t>;</a:t>
            </a:r>
            <a:endParaRPr sz="2400">
              <a:solidFill>
                <a:schemeClr val="dk1"/>
              </a:solidFill>
              <a:latin typeface="Arial"/>
              <a:ea typeface="Arial"/>
              <a:cs typeface="Arial"/>
              <a:sym typeface="Arial"/>
            </a:endParaRPr>
          </a:p>
          <a:p>
            <a:pPr marL="91440" marR="0" lvl="0" indent="0" algn="l" rtl="0">
              <a:lnSpc>
                <a:spcPct val="100000"/>
              </a:lnSpc>
              <a:spcBef>
                <a:spcPts val="620"/>
              </a:spcBef>
              <a:spcAft>
                <a:spcPts val="0"/>
              </a:spcAft>
              <a:buNone/>
            </a:pPr>
            <a:r>
              <a:rPr lang="en-US" sz="2400">
                <a:solidFill>
                  <a:schemeClr val="dk1"/>
                </a:solidFill>
                <a:latin typeface="Helvetica Neue"/>
                <a:ea typeface="Helvetica Neue"/>
                <a:cs typeface="Helvetica Neue"/>
                <a:sym typeface="Helvetica Neue"/>
              </a:rPr>
              <a:t>Superiorly: external iliac</a:t>
            </a:r>
            <a:endParaRPr sz="2400">
              <a:solidFill>
                <a:schemeClr val="dk1"/>
              </a:solidFill>
              <a:latin typeface="Helvetica Neue"/>
              <a:ea typeface="Helvetica Neue"/>
              <a:cs typeface="Helvetica Neue"/>
              <a:sym typeface="Helvetica Neue"/>
            </a:endParaRPr>
          </a:p>
          <a:p>
            <a:pPr marL="91440" marR="0" lvl="0" indent="0" algn="l" rtl="0">
              <a:lnSpc>
                <a:spcPct val="100000"/>
              </a:lnSpc>
              <a:spcBef>
                <a:spcPts val="655"/>
              </a:spcBef>
              <a:spcAft>
                <a:spcPts val="0"/>
              </a:spcAft>
              <a:buNone/>
            </a:pPr>
            <a:r>
              <a:rPr lang="en-US" sz="2400">
                <a:solidFill>
                  <a:schemeClr val="dk1"/>
                </a:solidFill>
                <a:latin typeface="Helvetica Neue"/>
                <a:ea typeface="Helvetica Neue"/>
                <a:cs typeface="Helvetica Neue"/>
                <a:sym typeface="Helvetica Neue"/>
              </a:rPr>
              <a:t>vessels.</a:t>
            </a:r>
            <a:endParaRPr sz="2400">
              <a:solidFill>
                <a:schemeClr val="dk1"/>
              </a:solidFill>
              <a:latin typeface="Helvetica Neue"/>
              <a:ea typeface="Helvetica Neue"/>
              <a:cs typeface="Helvetica Neue"/>
              <a:sym typeface="Helvetica Neue"/>
            </a:endParaRPr>
          </a:p>
          <a:p>
            <a:pPr marL="91440" marR="613410" lvl="0" indent="0" algn="l" rtl="0">
              <a:lnSpc>
                <a:spcPct val="120800"/>
              </a:lnSpc>
              <a:spcBef>
                <a:spcPts val="0"/>
              </a:spcBef>
              <a:spcAft>
                <a:spcPts val="0"/>
              </a:spcAft>
              <a:buNone/>
            </a:pPr>
            <a:r>
              <a:rPr lang="en-US" sz="2400" b="1">
                <a:solidFill>
                  <a:schemeClr val="dk1"/>
                </a:solidFill>
                <a:latin typeface="Arial"/>
                <a:ea typeface="Arial"/>
                <a:cs typeface="Arial"/>
                <a:sym typeface="Arial"/>
              </a:rPr>
              <a:t>2Posteriorly:	</a:t>
            </a:r>
            <a:r>
              <a:rPr lang="en-US" sz="2400">
                <a:solidFill>
                  <a:schemeClr val="dk1"/>
                </a:solidFill>
                <a:latin typeface="Helvetica Neue"/>
                <a:ea typeface="Helvetica Neue"/>
                <a:cs typeface="Helvetica Neue"/>
                <a:sym typeface="Helvetica Neue"/>
              </a:rPr>
              <a:t>internal	iliac  vessels and ureter.</a:t>
            </a:r>
            <a:endParaRPr sz="2400">
              <a:solidFill>
                <a:schemeClr val="dk1"/>
              </a:solidFill>
              <a:latin typeface="Helvetica Neue"/>
              <a:ea typeface="Helvetica Neue"/>
              <a:cs typeface="Helvetica Neue"/>
              <a:sym typeface="Helvetica Neue"/>
            </a:endParaRPr>
          </a:p>
          <a:p>
            <a:pPr marL="91440" marR="296545" lvl="0" indent="0" algn="l" rtl="0">
              <a:lnSpc>
                <a:spcPct val="120900"/>
              </a:lnSpc>
              <a:spcBef>
                <a:spcPts val="25"/>
              </a:spcBef>
              <a:spcAft>
                <a:spcPts val="0"/>
              </a:spcAft>
              <a:buNone/>
            </a:pPr>
            <a:r>
              <a:rPr lang="en-US" sz="2400" b="1">
                <a:solidFill>
                  <a:schemeClr val="dk1"/>
                </a:solidFill>
                <a:latin typeface="Arial"/>
                <a:ea typeface="Arial"/>
                <a:cs typeface="Arial"/>
                <a:sym typeface="Arial"/>
              </a:rPr>
              <a:t>3Laterally (floor): </a:t>
            </a:r>
            <a:r>
              <a:rPr lang="en-US" sz="2400">
                <a:solidFill>
                  <a:schemeClr val="dk1"/>
                </a:solidFill>
                <a:latin typeface="Helvetica Neue"/>
                <a:ea typeface="Helvetica Neue"/>
                <a:cs typeface="Helvetica Neue"/>
                <a:sym typeface="Helvetica Neue"/>
              </a:rPr>
              <a:t>obturator  internus muscle and obturator  nerve and vesselsl</a:t>
            </a:r>
            <a:r>
              <a:rPr lang="en-US" sz="2400" b="1">
                <a:solidFill>
                  <a:srgbClr val="FF0000"/>
                </a:solidFill>
                <a:latin typeface="Arial"/>
                <a:ea typeface="Arial"/>
                <a:cs typeface="Arial"/>
                <a:sym typeface="Arial"/>
              </a:rPr>
              <a:t>.</a:t>
            </a:r>
            <a:endParaRPr sz="2400">
              <a:solidFill>
                <a:schemeClr val="dk1"/>
              </a:solidFill>
              <a:latin typeface="Arial"/>
              <a:ea typeface="Arial"/>
              <a:cs typeface="Arial"/>
              <a:sym typeface="Arial"/>
            </a:endParaRPr>
          </a:p>
        </p:txBody>
      </p:sp>
      <p:grpSp>
        <p:nvGrpSpPr>
          <p:cNvPr id="1964" name="Google Shape;1964;p143"/>
          <p:cNvGrpSpPr/>
          <p:nvPr/>
        </p:nvGrpSpPr>
        <p:grpSpPr>
          <a:xfrm>
            <a:off x="4550664" y="4617720"/>
            <a:ext cx="1572260" cy="1652396"/>
            <a:chOff x="4550664" y="4617720"/>
            <a:chExt cx="1572260" cy="1652396"/>
          </a:xfrm>
        </p:grpSpPr>
        <p:sp>
          <p:nvSpPr>
            <p:cNvPr id="1965" name="Google Shape;1965;p143"/>
            <p:cNvSpPr/>
            <p:nvPr/>
          </p:nvSpPr>
          <p:spPr>
            <a:xfrm>
              <a:off x="4550664" y="4735956"/>
              <a:ext cx="1490345" cy="1534160"/>
            </a:xfrm>
            <a:custGeom>
              <a:avLst/>
              <a:gdLst/>
              <a:ahLst/>
              <a:cxnLst/>
              <a:rect l="l" t="t" r="r" b="b"/>
              <a:pathLst>
                <a:path w="1490345" h="1534160" extrusionOk="0">
                  <a:moveTo>
                    <a:pt x="1490091" y="34925"/>
                  </a:moveTo>
                  <a:lnTo>
                    <a:pt x="1444752" y="0"/>
                  </a:lnTo>
                  <a:lnTo>
                    <a:pt x="418338" y="1327111"/>
                  </a:lnTo>
                  <a:lnTo>
                    <a:pt x="0" y="1479969"/>
                  </a:lnTo>
                  <a:lnTo>
                    <a:pt x="19685" y="1533652"/>
                  </a:lnTo>
                  <a:lnTo>
                    <a:pt x="453644" y="1375130"/>
                  </a:lnTo>
                  <a:lnTo>
                    <a:pt x="485775" y="1333639"/>
                  </a:lnTo>
                  <a:lnTo>
                    <a:pt x="493014" y="1324267"/>
                  </a:lnTo>
                  <a:lnTo>
                    <a:pt x="1490091" y="34925"/>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66" name="Google Shape;1966;p143"/>
            <p:cNvPicPr preferRelativeResize="0"/>
            <p:nvPr/>
          </p:nvPicPr>
          <p:blipFill rotWithShape="1">
            <a:blip r:embed="rId8">
              <a:alphaModFix/>
            </a:blip>
            <a:srcRect/>
            <a:stretch/>
          </p:blipFill>
          <p:spPr>
            <a:xfrm>
              <a:off x="5950077" y="4617720"/>
              <a:ext cx="172847" cy="188087"/>
            </a:xfrm>
            <a:prstGeom prst="rect">
              <a:avLst/>
            </a:prstGeom>
            <a:noFill/>
            <a:ln>
              <a:noFill/>
            </a:ln>
          </p:spPr>
        </p:pic>
      </p:grpSp>
      <p:sp>
        <p:nvSpPr>
          <p:cNvPr id="1967" name="Google Shape;1967;p143"/>
          <p:cNvSpPr txBox="1"/>
          <p:nvPr/>
        </p:nvSpPr>
        <p:spPr>
          <a:xfrm>
            <a:off x="4027423" y="5903467"/>
            <a:ext cx="2314575" cy="757555"/>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400" b="1">
                <a:solidFill>
                  <a:srgbClr val="0000CC"/>
                </a:solidFill>
                <a:latin typeface="Arial"/>
                <a:ea typeface="Arial"/>
                <a:cs typeface="Arial"/>
                <a:sym typeface="Arial"/>
              </a:rPr>
              <a:t>Obturator nerve</a:t>
            </a:r>
            <a:endParaRPr sz="2400">
              <a:solidFill>
                <a:schemeClr val="dk1"/>
              </a:solidFill>
              <a:latin typeface="Arial"/>
              <a:ea typeface="Arial"/>
              <a:cs typeface="Arial"/>
              <a:sym typeface="Arial"/>
            </a:endParaRPr>
          </a:p>
          <a:p>
            <a:pPr marL="0" marR="0" lvl="0" indent="0" algn="ctr" rtl="0">
              <a:lnSpc>
                <a:spcPct val="100000"/>
              </a:lnSpc>
              <a:spcBef>
                <a:spcPts val="5"/>
              </a:spcBef>
              <a:spcAft>
                <a:spcPts val="0"/>
              </a:spcAft>
              <a:buNone/>
            </a:pPr>
            <a:r>
              <a:rPr lang="en-US" sz="2400" b="1">
                <a:solidFill>
                  <a:srgbClr val="0000CC"/>
                </a:solidFill>
                <a:latin typeface="Arial"/>
                <a:ea typeface="Arial"/>
                <a:cs typeface="Arial"/>
                <a:sym typeface="Arial"/>
              </a:rPr>
              <a:t>and vessels</a:t>
            </a:r>
            <a:endParaRPr sz="2400">
              <a:solidFill>
                <a:schemeClr val="dk1"/>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Shape 1971"/>
        <p:cNvGrpSpPr/>
        <p:nvPr/>
      </p:nvGrpSpPr>
      <p:grpSpPr>
        <a:xfrm>
          <a:off x="0" y="0"/>
          <a:ext cx="0" cy="0"/>
          <a:chOff x="0" y="0"/>
          <a:chExt cx="0" cy="0"/>
        </a:xfrm>
      </p:grpSpPr>
      <p:grpSp>
        <p:nvGrpSpPr>
          <p:cNvPr id="1972" name="Google Shape;1972;p144"/>
          <p:cNvGrpSpPr/>
          <p:nvPr/>
        </p:nvGrpSpPr>
        <p:grpSpPr>
          <a:xfrm>
            <a:off x="5193791" y="173736"/>
            <a:ext cx="5550408" cy="4888991"/>
            <a:chOff x="5193791" y="173736"/>
            <a:chExt cx="5550408" cy="4888991"/>
          </a:xfrm>
        </p:grpSpPr>
        <p:pic>
          <p:nvPicPr>
            <p:cNvPr id="1973" name="Google Shape;1973;p144"/>
            <p:cNvPicPr preferRelativeResize="0"/>
            <p:nvPr/>
          </p:nvPicPr>
          <p:blipFill rotWithShape="1">
            <a:blip r:embed="rId3">
              <a:alphaModFix/>
            </a:blip>
            <a:srcRect/>
            <a:stretch/>
          </p:blipFill>
          <p:spPr>
            <a:xfrm>
              <a:off x="5193791" y="173736"/>
              <a:ext cx="5550408" cy="4888991"/>
            </a:xfrm>
            <a:prstGeom prst="rect">
              <a:avLst/>
            </a:prstGeom>
            <a:noFill/>
            <a:ln>
              <a:noFill/>
            </a:ln>
          </p:spPr>
        </p:pic>
        <p:pic>
          <p:nvPicPr>
            <p:cNvPr id="1974" name="Google Shape;1974;p144"/>
            <p:cNvPicPr preferRelativeResize="0"/>
            <p:nvPr/>
          </p:nvPicPr>
          <p:blipFill rotWithShape="1">
            <a:blip r:embed="rId4">
              <a:alphaModFix/>
            </a:blip>
            <a:srcRect/>
            <a:stretch/>
          </p:blipFill>
          <p:spPr>
            <a:xfrm>
              <a:off x="8207628" y="1822068"/>
              <a:ext cx="189611" cy="167893"/>
            </a:xfrm>
            <a:prstGeom prst="rect">
              <a:avLst/>
            </a:prstGeom>
            <a:noFill/>
            <a:ln>
              <a:noFill/>
            </a:ln>
          </p:spPr>
        </p:pic>
        <p:sp>
          <p:nvSpPr>
            <p:cNvPr id="1975" name="Google Shape;1975;p144"/>
            <p:cNvSpPr/>
            <p:nvPr/>
          </p:nvSpPr>
          <p:spPr>
            <a:xfrm>
              <a:off x="6967728" y="1014983"/>
              <a:ext cx="1304925" cy="901700"/>
            </a:xfrm>
            <a:custGeom>
              <a:avLst/>
              <a:gdLst/>
              <a:ahLst/>
              <a:cxnLst/>
              <a:rect l="l" t="t" r="r" b="b"/>
              <a:pathLst>
                <a:path w="1304925" h="901700" extrusionOk="0">
                  <a:moveTo>
                    <a:pt x="1304417" y="854329"/>
                  </a:moveTo>
                  <a:lnTo>
                    <a:pt x="351790" y="199517"/>
                  </a:lnTo>
                  <a:lnTo>
                    <a:pt x="281051" y="150876"/>
                  </a:lnTo>
                  <a:lnTo>
                    <a:pt x="29337" y="0"/>
                  </a:lnTo>
                  <a:lnTo>
                    <a:pt x="0" y="49276"/>
                  </a:lnTo>
                  <a:lnTo>
                    <a:pt x="251079" y="199517"/>
                  </a:lnTo>
                  <a:lnTo>
                    <a:pt x="249555" y="198628"/>
                  </a:lnTo>
                  <a:lnTo>
                    <a:pt x="1272159" y="901573"/>
                  </a:lnTo>
                  <a:lnTo>
                    <a:pt x="1304417" y="854329"/>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76" name="Google Shape;1976;p144"/>
          <p:cNvSpPr txBox="1"/>
          <p:nvPr/>
        </p:nvSpPr>
        <p:spPr>
          <a:xfrm>
            <a:off x="5853176" y="569417"/>
            <a:ext cx="1800860"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Mesovarium</a:t>
            </a:r>
            <a:endParaRPr sz="2400">
              <a:solidFill>
                <a:schemeClr val="dk1"/>
              </a:solidFill>
              <a:latin typeface="Arial"/>
              <a:ea typeface="Arial"/>
              <a:cs typeface="Arial"/>
              <a:sym typeface="Arial"/>
            </a:endParaRPr>
          </a:p>
        </p:txBody>
      </p:sp>
      <p:sp>
        <p:nvSpPr>
          <p:cNvPr id="1977" name="Google Shape;1977;p144"/>
          <p:cNvSpPr/>
          <p:nvPr/>
        </p:nvSpPr>
        <p:spPr>
          <a:xfrm>
            <a:off x="269747" y="175260"/>
            <a:ext cx="4556760" cy="6510655"/>
          </a:xfrm>
          <a:custGeom>
            <a:avLst/>
            <a:gdLst/>
            <a:ahLst/>
            <a:cxnLst/>
            <a:rect l="l" t="t" r="r" b="b"/>
            <a:pathLst>
              <a:path w="4556760" h="6510655" extrusionOk="0">
                <a:moveTo>
                  <a:pt x="0" y="6510401"/>
                </a:moveTo>
                <a:lnTo>
                  <a:pt x="4556379" y="6510401"/>
                </a:lnTo>
                <a:lnTo>
                  <a:pt x="4556379" y="0"/>
                </a:lnTo>
                <a:lnTo>
                  <a:pt x="0" y="0"/>
                </a:lnTo>
                <a:lnTo>
                  <a:pt x="0" y="6510401"/>
                </a:lnTo>
                <a:close/>
              </a:path>
            </a:pathLst>
          </a:custGeom>
          <a:noFill/>
          <a:ln w="57900" cap="flat" cmpd="sng">
            <a:solidFill>
              <a:srgbClr val="0000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8" name="Google Shape;1978;p144"/>
          <p:cNvSpPr txBox="1"/>
          <p:nvPr/>
        </p:nvSpPr>
        <p:spPr>
          <a:xfrm>
            <a:off x="345744" y="147459"/>
            <a:ext cx="4410710" cy="6379845"/>
          </a:xfrm>
          <a:prstGeom prst="rect">
            <a:avLst/>
          </a:prstGeom>
          <a:noFill/>
          <a:ln>
            <a:noFill/>
          </a:ln>
        </p:spPr>
        <p:txBody>
          <a:bodyPr spcFirstLastPara="1" wrap="square" lIns="0" tIns="100325" rIns="0" bIns="0" anchor="t" anchorCtr="0">
            <a:spAutoFit/>
          </a:bodyPr>
          <a:lstStyle/>
          <a:p>
            <a:pPr marL="1941829" marR="0" lvl="0" indent="-344804" algn="l" rtl="0">
              <a:lnSpc>
                <a:spcPct val="100000"/>
              </a:lnSpc>
              <a:spcBef>
                <a:spcPts val="0"/>
              </a:spcBef>
              <a:spcAft>
                <a:spcPts val="0"/>
              </a:spcAft>
              <a:buClr>
                <a:srgbClr val="FF0000"/>
              </a:buClr>
              <a:buSzPts val="2400"/>
              <a:buFont typeface="Helvetica Neue"/>
              <a:buChar char="•"/>
            </a:pPr>
            <a:r>
              <a:rPr lang="en-US" sz="2400" b="1">
                <a:solidFill>
                  <a:srgbClr val="FF0000"/>
                </a:solidFill>
                <a:latin typeface="Arial"/>
                <a:ea typeface="Arial"/>
                <a:cs typeface="Arial"/>
                <a:sym typeface="Arial"/>
              </a:rPr>
              <a:t>Ovary</a:t>
            </a:r>
            <a:endParaRPr sz="2400">
              <a:solidFill>
                <a:schemeClr val="dk1"/>
              </a:solidFill>
              <a:latin typeface="Arial"/>
              <a:ea typeface="Arial"/>
              <a:cs typeface="Arial"/>
              <a:sym typeface="Arial"/>
            </a:endParaRPr>
          </a:p>
          <a:p>
            <a:pPr marL="12700" marR="0" lvl="0" indent="0" algn="l" rtl="0">
              <a:lnSpc>
                <a:spcPct val="100000"/>
              </a:lnSpc>
              <a:spcBef>
                <a:spcPts val="695"/>
              </a:spcBef>
              <a:spcAft>
                <a:spcPts val="0"/>
              </a:spcAft>
              <a:buNone/>
            </a:pPr>
            <a:r>
              <a:rPr lang="en-US" sz="2400" b="1">
                <a:solidFill>
                  <a:srgbClr val="FF0000"/>
                </a:solidFill>
                <a:latin typeface="Arial"/>
                <a:ea typeface="Arial"/>
                <a:cs typeface="Arial"/>
                <a:sym typeface="Arial"/>
              </a:rPr>
              <a:t>** General features</a:t>
            </a:r>
            <a:r>
              <a:rPr lang="en-US" sz="2400">
                <a:solidFill>
                  <a:schemeClr val="dk1"/>
                </a:solidFill>
                <a:latin typeface="Helvetica Neue"/>
                <a:ea typeface="Helvetica Neue"/>
                <a:cs typeface="Helvetica Neue"/>
                <a:sym typeface="Helvetica Neue"/>
              </a:rPr>
              <a:t>, It has</a:t>
            </a:r>
            <a:endParaRPr sz="2400">
              <a:solidFill>
                <a:schemeClr val="dk1"/>
              </a:solidFill>
              <a:latin typeface="Helvetica Neue"/>
              <a:ea typeface="Helvetica Neue"/>
              <a:cs typeface="Helvetica Neue"/>
              <a:sym typeface="Helvetica Neue"/>
            </a:endParaRPr>
          </a:p>
          <a:p>
            <a:pPr marL="12700" marR="0" lvl="0" indent="0" algn="l" rtl="0">
              <a:lnSpc>
                <a:spcPct val="100000"/>
              </a:lnSpc>
              <a:spcBef>
                <a:spcPts val="725"/>
              </a:spcBef>
              <a:spcAft>
                <a:spcPts val="0"/>
              </a:spcAft>
              <a:buNone/>
            </a:pPr>
            <a:r>
              <a:rPr lang="en-US" sz="2400" b="1">
                <a:solidFill>
                  <a:srgbClr val="0000CC"/>
                </a:solidFill>
                <a:latin typeface="Arial"/>
                <a:ea typeface="Arial"/>
                <a:cs typeface="Arial"/>
                <a:sym typeface="Arial"/>
              </a:rPr>
              <a:t>- 2 ends</a:t>
            </a:r>
            <a:endParaRPr sz="2400">
              <a:solidFill>
                <a:schemeClr val="dk1"/>
              </a:solidFill>
              <a:latin typeface="Arial"/>
              <a:ea typeface="Arial"/>
              <a:cs typeface="Arial"/>
              <a:sym typeface="Arial"/>
            </a:endParaRPr>
          </a:p>
          <a:p>
            <a:pPr marL="12700" marR="6350" lvl="0" indent="-152400" algn="just" rtl="0">
              <a:lnSpc>
                <a:spcPct val="120100"/>
              </a:lnSpc>
              <a:spcBef>
                <a:spcPts val="120"/>
              </a:spcBef>
              <a:spcAft>
                <a:spcPts val="0"/>
              </a:spcAft>
              <a:buClr>
                <a:schemeClr val="dk1"/>
              </a:buClr>
              <a:buSzPts val="2400"/>
              <a:buFont typeface="Arial"/>
              <a:buAutoNum type="arabicPlain"/>
            </a:pPr>
            <a:r>
              <a:rPr lang="en-US" sz="2400" b="1">
                <a:solidFill>
                  <a:schemeClr val="dk1"/>
                </a:solidFill>
                <a:latin typeface="Arial"/>
                <a:ea typeface="Arial"/>
                <a:cs typeface="Arial"/>
                <a:sym typeface="Arial"/>
              </a:rPr>
              <a:t>Tubal (upper) end: </a:t>
            </a:r>
            <a:r>
              <a:rPr lang="en-US" sz="2400">
                <a:solidFill>
                  <a:schemeClr val="dk1"/>
                </a:solidFill>
                <a:latin typeface="Helvetica Neue"/>
                <a:ea typeface="Helvetica Neue"/>
                <a:cs typeface="Helvetica Neue"/>
                <a:sym typeface="Helvetica Neue"/>
              </a:rPr>
              <a:t>covered  by fimbriated end of uterine  tube.</a:t>
            </a:r>
            <a:endParaRPr sz="2400">
              <a:solidFill>
                <a:schemeClr val="dk1"/>
              </a:solidFill>
              <a:latin typeface="Helvetica Neue"/>
              <a:ea typeface="Helvetica Neue"/>
              <a:cs typeface="Helvetica Neue"/>
              <a:sym typeface="Helvetica Neue"/>
            </a:endParaRPr>
          </a:p>
          <a:p>
            <a:pPr marL="463550" marR="0" lvl="0" indent="-451483" algn="l" rtl="0">
              <a:lnSpc>
                <a:spcPct val="100000"/>
              </a:lnSpc>
              <a:spcBef>
                <a:spcPts val="720"/>
              </a:spcBef>
              <a:spcAft>
                <a:spcPts val="0"/>
              </a:spcAft>
              <a:buClr>
                <a:schemeClr val="dk1"/>
              </a:buClr>
              <a:buSzPts val="2400"/>
              <a:buFont typeface="Arial"/>
              <a:buAutoNum type="arabicPlain"/>
            </a:pPr>
            <a:r>
              <a:rPr lang="en-US" sz="2400" b="1">
                <a:solidFill>
                  <a:schemeClr val="dk1"/>
                </a:solidFill>
                <a:latin typeface="Arial"/>
                <a:ea typeface="Arial"/>
                <a:cs typeface="Arial"/>
                <a:sym typeface="Arial"/>
              </a:rPr>
              <a:t>Uterine	(lower)	end:	</a:t>
            </a:r>
            <a:r>
              <a:rPr lang="en-US" sz="2400">
                <a:solidFill>
                  <a:schemeClr val="dk1"/>
                </a:solidFill>
                <a:latin typeface="Helvetica Neue"/>
                <a:ea typeface="Helvetica Neue"/>
                <a:cs typeface="Helvetica Neue"/>
                <a:sym typeface="Helvetica Neue"/>
              </a:rPr>
              <a:t>gives</a:t>
            </a:r>
            <a:endParaRPr sz="2400">
              <a:solidFill>
                <a:schemeClr val="dk1"/>
              </a:solidFill>
              <a:latin typeface="Helvetica Neue"/>
              <a:ea typeface="Helvetica Neue"/>
              <a:cs typeface="Helvetica Neue"/>
              <a:sym typeface="Helvetica Neue"/>
            </a:endParaRPr>
          </a:p>
          <a:p>
            <a:pPr marL="12700" marR="0" lvl="0" indent="0" algn="just" rtl="0">
              <a:lnSpc>
                <a:spcPct val="100000"/>
              </a:lnSpc>
              <a:spcBef>
                <a:spcPts val="720"/>
              </a:spcBef>
              <a:spcAft>
                <a:spcPts val="0"/>
              </a:spcAft>
              <a:buNone/>
            </a:pPr>
            <a:r>
              <a:rPr lang="en-US" sz="2400">
                <a:solidFill>
                  <a:schemeClr val="dk1"/>
                </a:solidFill>
                <a:latin typeface="Helvetica Neue"/>
                <a:ea typeface="Helvetica Neue"/>
                <a:cs typeface="Helvetica Neue"/>
                <a:sym typeface="Helvetica Neue"/>
              </a:rPr>
              <a:t>attachment to ligament of ovary.</a:t>
            </a:r>
            <a:endParaRPr sz="2400">
              <a:solidFill>
                <a:schemeClr val="dk1"/>
              </a:solidFill>
              <a:latin typeface="Helvetica Neue"/>
              <a:ea typeface="Helvetica Neue"/>
              <a:cs typeface="Helvetica Neue"/>
              <a:sym typeface="Helvetica Neue"/>
            </a:endParaRPr>
          </a:p>
          <a:p>
            <a:pPr marL="12700" marR="0" lvl="0" indent="0" algn="l" rtl="0">
              <a:lnSpc>
                <a:spcPct val="100000"/>
              </a:lnSpc>
              <a:spcBef>
                <a:spcPts val="1035"/>
              </a:spcBef>
              <a:spcAft>
                <a:spcPts val="0"/>
              </a:spcAft>
              <a:buNone/>
            </a:pPr>
            <a:r>
              <a:rPr lang="en-US" sz="2400" b="1">
                <a:solidFill>
                  <a:srgbClr val="0000CC"/>
                </a:solidFill>
                <a:latin typeface="Arial"/>
                <a:ea typeface="Arial"/>
                <a:cs typeface="Arial"/>
                <a:sym typeface="Arial"/>
              </a:rPr>
              <a:t>- 2 borders</a:t>
            </a:r>
            <a:endParaRPr sz="2400">
              <a:solidFill>
                <a:schemeClr val="dk1"/>
              </a:solidFill>
              <a:latin typeface="Arial"/>
              <a:ea typeface="Arial"/>
              <a:cs typeface="Arial"/>
              <a:sym typeface="Arial"/>
            </a:endParaRPr>
          </a:p>
          <a:p>
            <a:pPr marL="12700" marR="0" lvl="0" indent="0" algn="l" rtl="0">
              <a:lnSpc>
                <a:spcPct val="100000"/>
              </a:lnSpc>
              <a:spcBef>
                <a:spcPts val="385"/>
              </a:spcBef>
              <a:spcAft>
                <a:spcPts val="0"/>
              </a:spcAft>
              <a:buNone/>
            </a:pPr>
            <a:r>
              <a:rPr lang="en-US" sz="2400" b="1">
                <a:solidFill>
                  <a:schemeClr val="dk1"/>
                </a:solidFill>
                <a:latin typeface="Arial"/>
                <a:ea typeface="Arial"/>
                <a:cs typeface="Arial"/>
                <a:sym typeface="Arial"/>
              </a:rPr>
              <a:t>1Free	border	</a:t>
            </a:r>
            <a:r>
              <a:rPr lang="en-US" sz="2400">
                <a:solidFill>
                  <a:schemeClr val="dk1"/>
                </a:solidFill>
                <a:latin typeface="Helvetica Neue"/>
                <a:ea typeface="Helvetica Neue"/>
                <a:cs typeface="Helvetica Neue"/>
                <a:sym typeface="Helvetica Neue"/>
              </a:rPr>
              <a:t>directed</a:t>
            </a:r>
            <a:endParaRPr sz="2400">
              <a:solidFill>
                <a:schemeClr val="dk1"/>
              </a:solidFill>
              <a:latin typeface="Helvetica Neue"/>
              <a:ea typeface="Helvetica Neue"/>
              <a:cs typeface="Helvetica Neue"/>
              <a:sym typeface="Helvetica Neue"/>
            </a:endParaRPr>
          </a:p>
          <a:p>
            <a:pPr marL="12700" marR="5080" lvl="0" indent="0" algn="l" rtl="0">
              <a:lnSpc>
                <a:spcPct val="125099"/>
              </a:lnSpc>
              <a:spcBef>
                <a:spcPts val="0"/>
              </a:spcBef>
              <a:spcAft>
                <a:spcPts val="0"/>
              </a:spcAft>
              <a:buNone/>
            </a:pPr>
            <a:r>
              <a:rPr lang="en-US" sz="2400">
                <a:solidFill>
                  <a:schemeClr val="dk1"/>
                </a:solidFill>
                <a:latin typeface="Helvetica Neue"/>
                <a:ea typeface="Helvetica Neue"/>
                <a:cs typeface="Helvetica Neue"/>
                <a:sym typeface="Helvetica Neue"/>
              </a:rPr>
              <a:t>backward and related to ureter.  </a:t>
            </a:r>
            <a:r>
              <a:rPr lang="en-US" sz="2400" b="1">
                <a:solidFill>
                  <a:schemeClr val="dk1"/>
                </a:solidFill>
                <a:latin typeface="Arial"/>
                <a:ea typeface="Arial"/>
                <a:cs typeface="Arial"/>
                <a:sym typeface="Arial"/>
              </a:rPr>
              <a:t>2Attached border</a:t>
            </a:r>
            <a:r>
              <a:rPr lang="en-US" sz="2400">
                <a:solidFill>
                  <a:schemeClr val="dk1"/>
                </a:solidFill>
                <a:latin typeface="Helvetica Neue"/>
                <a:ea typeface="Helvetica Neue"/>
                <a:cs typeface="Helvetica Neue"/>
                <a:sym typeface="Helvetica Neue"/>
              </a:rPr>
              <a:t>: attached	to  the	upper	layer	of	the	broad  ligament by the mesovarium</a:t>
            </a:r>
            <a:endParaRPr sz="2400">
              <a:solidFill>
                <a:schemeClr val="dk1"/>
              </a:solidFill>
              <a:latin typeface="Helvetica Neue"/>
              <a:ea typeface="Helvetica Neue"/>
              <a:cs typeface="Helvetica Neue"/>
              <a:sym typeface="Helvetica Neue"/>
            </a:endParaRPr>
          </a:p>
        </p:txBody>
      </p:sp>
      <p:sp>
        <p:nvSpPr>
          <p:cNvPr id="1979" name="Google Shape;1979;p144"/>
          <p:cNvSpPr/>
          <p:nvPr/>
        </p:nvSpPr>
        <p:spPr>
          <a:xfrm>
            <a:off x="7717536" y="1926335"/>
            <a:ext cx="2651760" cy="3209290"/>
          </a:xfrm>
          <a:custGeom>
            <a:avLst/>
            <a:gdLst/>
            <a:ahLst/>
            <a:cxnLst/>
            <a:rect l="l" t="t" r="r" b="b"/>
            <a:pathLst>
              <a:path w="2651759" h="3209290" extrusionOk="0">
                <a:moveTo>
                  <a:pt x="171323" y="237871"/>
                </a:moveTo>
                <a:lnTo>
                  <a:pt x="89027" y="64897"/>
                </a:lnTo>
                <a:lnTo>
                  <a:pt x="0" y="234442"/>
                </a:lnTo>
                <a:lnTo>
                  <a:pt x="57023" y="235585"/>
                </a:lnTo>
                <a:lnTo>
                  <a:pt x="7239" y="2778252"/>
                </a:lnTo>
                <a:lnTo>
                  <a:pt x="87122" y="3209290"/>
                </a:lnTo>
                <a:lnTo>
                  <a:pt x="143256" y="3198876"/>
                </a:lnTo>
                <a:lnTo>
                  <a:pt x="64389" y="2773045"/>
                </a:lnTo>
                <a:lnTo>
                  <a:pt x="114173" y="236728"/>
                </a:lnTo>
                <a:lnTo>
                  <a:pt x="171323" y="237871"/>
                </a:lnTo>
                <a:close/>
              </a:path>
              <a:path w="2651759" h="3209290" extrusionOk="0">
                <a:moveTo>
                  <a:pt x="2651379" y="911352"/>
                </a:moveTo>
                <a:lnTo>
                  <a:pt x="2359025" y="607441"/>
                </a:lnTo>
                <a:lnTo>
                  <a:pt x="1553591" y="71247"/>
                </a:lnTo>
                <a:lnTo>
                  <a:pt x="1585341" y="23749"/>
                </a:lnTo>
                <a:lnTo>
                  <a:pt x="1395095" y="0"/>
                </a:lnTo>
                <a:lnTo>
                  <a:pt x="1490218" y="166243"/>
                </a:lnTo>
                <a:lnTo>
                  <a:pt x="1521968" y="118745"/>
                </a:lnTo>
                <a:lnTo>
                  <a:pt x="2322195" y="651510"/>
                </a:lnTo>
                <a:lnTo>
                  <a:pt x="2610231" y="950976"/>
                </a:lnTo>
                <a:lnTo>
                  <a:pt x="2651379" y="911352"/>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0" name="Google Shape;1980;p144"/>
          <p:cNvSpPr txBox="1"/>
          <p:nvPr/>
        </p:nvSpPr>
        <p:spPr>
          <a:xfrm>
            <a:off x="10500106" y="2635758"/>
            <a:ext cx="88646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Ovary</a:t>
            </a:r>
            <a:endParaRPr sz="2400">
              <a:solidFill>
                <a:schemeClr val="dk1"/>
              </a:solidFill>
              <a:latin typeface="Arial"/>
              <a:ea typeface="Arial"/>
              <a:cs typeface="Arial"/>
              <a:sym typeface="Arial"/>
            </a:endParaRPr>
          </a:p>
        </p:txBody>
      </p:sp>
      <p:sp>
        <p:nvSpPr>
          <p:cNvPr id="1981" name="Google Shape;1981;p144"/>
          <p:cNvSpPr txBox="1"/>
          <p:nvPr/>
        </p:nvSpPr>
        <p:spPr>
          <a:xfrm>
            <a:off x="7103109" y="5079314"/>
            <a:ext cx="1383030" cy="7575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Ligament</a:t>
            </a:r>
            <a:endParaRPr sz="2400">
              <a:solidFill>
                <a:schemeClr val="dk1"/>
              </a:solidFill>
              <a:latin typeface="Arial"/>
              <a:ea typeface="Arial"/>
              <a:cs typeface="Arial"/>
              <a:sym typeface="Arial"/>
            </a:endParaRPr>
          </a:p>
          <a:p>
            <a:pPr marL="73660" marR="0" lvl="0" indent="0" algn="l" rtl="0">
              <a:lnSpc>
                <a:spcPct val="100000"/>
              </a:lnSpc>
              <a:spcBef>
                <a:spcPts val="5"/>
              </a:spcBef>
              <a:spcAft>
                <a:spcPts val="0"/>
              </a:spcAft>
              <a:buNone/>
            </a:pPr>
            <a:r>
              <a:rPr lang="en-US" sz="2400" b="1">
                <a:solidFill>
                  <a:srgbClr val="0000CC"/>
                </a:solidFill>
                <a:latin typeface="Arial"/>
                <a:ea typeface="Arial"/>
                <a:cs typeface="Arial"/>
                <a:sym typeface="Arial"/>
              </a:rPr>
              <a:t>of Ovary</a:t>
            </a:r>
            <a:endParaRPr sz="2400">
              <a:solidFill>
                <a:schemeClr val="dk1"/>
              </a:solidFill>
              <a:latin typeface="Arial"/>
              <a:ea typeface="Arial"/>
              <a:cs typeface="Arial"/>
              <a:sym typeface="Arial"/>
            </a:endParaRPr>
          </a:p>
        </p:txBody>
      </p:sp>
      <p:sp>
        <p:nvSpPr>
          <p:cNvPr id="1982" name="Google Shape;1982;p144"/>
          <p:cNvSpPr/>
          <p:nvPr/>
        </p:nvSpPr>
        <p:spPr>
          <a:xfrm>
            <a:off x="8342376" y="1490471"/>
            <a:ext cx="2216150" cy="2478405"/>
          </a:xfrm>
          <a:custGeom>
            <a:avLst/>
            <a:gdLst/>
            <a:ahLst/>
            <a:cxnLst/>
            <a:rect l="l" t="t" r="r" b="b"/>
            <a:pathLst>
              <a:path w="2216150" h="2478404" extrusionOk="0">
                <a:moveTo>
                  <a:pt x="569976" y="2424049"/>
                </a:moveTo>
                <a:lnTo>
                  <a:pt x="545211" y="2415159"/>
                </a:lnTo>
                <a:lnTo>
                  <a:pt x="389128" y="2360168"/>
                </a:lnTo>
                <a:lnTo>
                  <a:pt x="173355" y="2338197"/>
                </a:lnTo>
                <a:lnTo>
                  <a:pt x="179197" y="2281301"/>
                </a:lnTo>
                <a:lnTo>
                  <a:pt x="0" y="2349373"/>
                </a:lnTo>
                <a:lnTo>
                  <a:pt x="161925" y="2452116"/>
                </a:lnTo>
                <a:lnTo>
                  <a:pt x="167640" y="2395220"/>
                </a:lnTo>
                <a:lnTo>
                  <a:pt x="376682" y="2416429"/>
                </a:lnTo>
                <a:lnTo>
                  <a:pt x="551053" y="2477897"/>
                </a:lnTo>
                <a:lnTo>
                  <a:pt x="569976" y="2424049"/>
                </a:lnTo>
                <a:close/>
              </a:path>
              <a:path w="2216150" h="2478404" extrusionOk="0">
                <a:moveTo>
                  <a:pt x="2215769" y="703961"/>
                </a:moveTo>
                <a:lnTo>
                  <a:pt x="1996948" y="417703"/>
                </a:lnTo>
                <a:lnTo>
                  <a:pt x="1839087" y="135763"/>
                </a:lnTo>
                <a:lnTo>
                  <a:pt x="1888998" y="107823"/>
                </a:lnTo>
                <a:lnTo>
                  <a:pt x="1730375" y="0"/>
                </a:lnTo>
                <a:lnTo>
                  <a:pt x="1739392" y="191770"/>
                </a:lnTo>
                <a:lnTo>
                  <a:pt x="1789303" y="163703"/>
                </a:lnTo>
                <a:lnTo>
                  <a:pt x="1948942" y="449072"/>
                </a:lnTo>
                <a:lnTo>
                  <a:pt x="2170303" y="738886"/>
                </a:lnTo>
                <a:lnTo>
                  <a:pt x="2215769" y="703961"/>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3" name="Google Shape;1983;p144"/>
          <p:cNvSpPr txBox="1"/>
          <p:nvPr/>
        </p:nvSpPr>
        <p:spPr>
          <a:xfrm>
            <a:off x="8992616" y="3816807"/>
            <a:ext cx="924560"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Ureter</a:t>
            </a:r>
            <a:endParaRPr sz="2400">
              <a:solidFill>
                <a:schemeClr val="dk1"/>
              </a:solidFill>
              <a:latin typeface="Arial"/>
              <a:ea typeface="Arial"/>
              <a:cs typeface="Arial"/>
              <a:sym typeface="Arial"/>
            </a:endParaRPr>
          </a:p>
        </p:txBody>
      </p:sp>
      <p:sp>
        <p:nvSpPr>
          <p:cNvPr id="1984" name="Google Shape;1984;p144"/>
          <p:cNvSpPr txBox="1"/>
          <p:nvPr/>
        </p:nvSpPr>
        <p:spPr>
          <a:xfrm>
            <a:off x="10551032" y="2002993"/>
            <a:ext cx="1300480"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Fimbriae</a:t>
            </a:r>
            <a:endParaRPr sz="2400">
              <a:solidFill>
                <a:schemeClr val="dk1"/>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Shape 1988"/>
        <p:cNvGrpSpPr/>
        <p:nvPr/>
      </p:nvGrpSpPr>
      <p:grpSpPr>
        <a:xfrm>
          <a:off x="0" y="0"/>
          <a:ext cx="0" cy="0"/>
          <a:chOff x="0" y="0"/>
          <a:chExt cx="0" cy="0"/>
        </a:xfrm>
      </p:grpSpPr>
      <p:grpSp>
        <p:nvGrpSpPr>
          <p:cNvPr id="1989" name="Google Shape;1989;p145"/>
          <p:cNvGrpSpPr/>
          <p:nvPr/>
        </p:nvGrpSpPr>
        <p:grpSpPr>
          <a:xfrm>
            <a:off x="5135879" y="210311"/>
            <a:ext cx="5212080" cy="4453128"/>
            <a:chOff x="5135879" y="210311"/>
            <a:chExt cx="5212080" cy="4453128"/>
          </a:xfrm>
        </p:grpSpPr>
        <p:pic>
          <p:nvPicPr>
            <p:cNvPr id="1990" name="Google Shape;1990;p145"/>
            <p:cNvPicPr preferRelativeResize="0"/>
            <p:nvPr/>
          </p:nvPicPr>
          <p:blipFill rotWithShape="1">
            <a:blip r:embed="rId3">
              <a:alphaModFix/>
            </a:blip>
            <a:srcRect/>
            <a:stretch/>
          </p:blipFill>
          <p:spPr>
            <a:xfrm>
              <a:off x="5135879" y="210311"/>
              <a:ext cx="5212080" cy="4453128"/>
            </a:xfrm>
            <a:prstGeom prst="rect">
              <a:avLst/>
            </a:prstGeom>
            <a:noFill/>
            <a:ln>
              <a:noFill/>
            </a:ln>
          </p:spPr>
        </p:pic>
        <p:pic>
          <p:nvPicPr>
            <p:cNvPr id="1991" name="Google Shape;1991;p145"/>
            <p:cNvPicPr preferRelativeResize="0"/>
            <p:nvPr/>
          </p:nvPicPr>
          <p:blipFill rotWithShape="1">
            <a:blip r:embed="rId4">
              <a:alphaModFix/>
            </a:blip>
            <a:srcRect/>
            <a:stretch/>
          </p:blipFill>
          <p:spPr>
            <a:xfrm>
              <a:off x="8092439" y="2166619"/>
              <a:ext cx="190118" cy="162051"/>
            </a:xfrm>
            <a:prstGeom prst="rect">
              <a:avLst/>
            </a:prstGeom>
            <a:noFill/>
            <a:ln>
              <a:noFill/>
            </a:ln>
          </p:spPr>
        </p:pic>
        <p:sp>
          <p:nvSpPr>
            <p:cNvPr id="1992" name="Google Shape;1992;p145"/>
            <p:cNvSpPr/>
            <p:nvPr/>
          </p:nvSpPr>
          <p:spPr>
            <a:xfrm>
              <a:off x="8245094" y="1584959"/>
              <a:ext cx="2026920" cy="690245"/>
            </a:xfrm>
            <a:custGeom>
              <a:avLst/>
              <a:gdLst/>
              <a:ahLst/>
              <a:cxnLst/>
              <a:rect l="l" t="t" r="r" b="b"/>
              <a:pathLst>
                <a:path w="2026920" h="690244" extrusionOk="0">
                  <a:moveTo>
                    <a:pt x="2026539" y="106807"/>
                  </a:moveTo>
                  <a:lnTo>
                    <a:pt x="1935861" y="56261"/>
                  </a:lnTo>
                  <a:lnTo>
                    <a:pt x="1835023" y="0"/>
                  </a:lnTo>
                  <a:lnTo>
                    <a:pt x="0" y="635635"/>
                  </a:lnTo>
                  <a:lnTo>
                    <a:pt x="18669" y="689737"/>
                  </a:lnTo>
                  <a:lnTo>
                    <a:pt x="1829562" y="62484"/>
                  </a:lnTo>
                  <a:lnTo>
                    <a:pt x="1998726" y="156718"/>
                  </a:lnTo>
                  <a:lnTo>
                    <a:pt x="2026539" y="106807"/>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93" name="Google Shape;1993;p145"/>
          <p:cNvSpPr txBox="1">
            <a:spLocks noGrp="1"/>
          </p:cNvSpPr>
          <p:nvPr>
            <p:ph type="title"/>
          </p:nvPr>
        </p:nvSpPr>
        <p:spPr>
          <a:xfrm>
            <a:off x="10367898" y="969721"/>
            <a:ext cx="1943208" cy="689291"/>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None/>
            </a:pPr>
            <a:r>
              <a:rPr lang="en-US"/>
              <a:t>Uterus</a:t>
            </a:r>
            <a:endParaRPr/>
          </a:p>
        </p:txBody>
      </p:sp>
      <p:grpSp>
        <p:nvGrpSpPr>
          <p:cNvPr id="1994" name="Google Shape;1994;p145"/>
          <p:cNvGrpSpPr/>
          <p:nvPr/>
        </p:nvGrpSpPr>
        <p:grpSpPr>
          <a:xfrm>
            <a:off x="7059168" y="2697479"/>
            <a:ext cx="3386074" cy="1389761"/>
            <a:chOff x="7059168" y="2697479"/>
            <a:chExt cx="3386074" cy="1389761"/>
          </a:xfrm>
        </p:grpSpPr>
        <p:pic>
          <p:nvPicPr>
            <p:cNvPr id="1995" name="Google Shape;1995;p145"/>
            <p:cNvPicPr preferRelativeResize="0"/>
            <p:nvPr/>
          </p:nvPicPr>
          <p:blipFill rotWithShape="1">
            <a:blip r:embed="rId5">
              <a:alphaModFix/>
            </a:blip>
            <a:srcRect/>
            <a:stretch/>
          </p:blipFill>
          <p:spPr>
            <a:xfrm>
              <a:off x="8028432" y="2911474"/>
              <a:ext cx="181356" cy="169545"/>
            </a:xfrm>
            <a:prstGeom prst="rect">
              <a:avLst/>
            </a:prstGeom>
            <a:noFill/>
            <a:ln>
              <a:noFill/>
            </a:ln>
          </p:spPr>
        </p:pic>
        <p:sp>
          <p:nvSpPr>
            <p:cNvPr id="1996" name="Google Shape;1996;p145"/>
            <p:cNvSpPr/>
            <p:nvPr/>
          </p:nvSpPr>
          <p:spPr>
            <a:xfrm>
              <a:off x="8194802" y="2697479"/>
              <a:ext cx="2250440" cy="327025"/>
            </a:xfrm>
            <a:custGeom>
              <a:avLst/>
              <a:gdLst/>
              <a:ahLst/>
              <a:cxnLst/>
              <a:rect l="l" t="t" r="r" b="b"/>
              <a:pathLst>
                <a:path w="2250440" h="327025" extrusionOk="0">
                  <a:moveTo>
                    <a:pt x="2250186" y="104521"/>
                  </a:moveTo>
                  <a:lnTo>
                    <a:pt x="2160016" y="54483"/>
                  </a:lnTo>
                  <a:lnTo>
                    <a:pt x="2061845" y="0"/>
                  </a:lnTo>
                  <a:lnTo>
                    <a:pt x="0" y="270383"/>
                  </a:lnTo>
                  <a:lnTo>
                    <a:pt x="7493" y="327025"/>
                  </a:lnTo>
                  <a:lnTo>
                    <a:pt x="2050415" y="59055"/>
                  </a:lnTo>
                  <a:lnTo>
                    <a:pt x="2222373" y="154432"/>
                  </a:lnTo>
                  <a:lnTo>
                    <a:pt x="2250186" y="104521"/>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97" name="Google Shape;1997;p145"/>
            <p:cNvPicPr preferRelativeResize="0"/>
            <p:nvPr/>
          </p:nvPicPr>
          <p:blipFill rotWithShape="1">
            <a:blip r:embed="rId6">
              <a:alphaModFix/>
            </a:blip>
            <a:srcRect/>
            <a:stretch/>
          </p:blipFill>
          <p:spPr>
            <a:xfrm>
              <a:off x="7059168" y="3917568"/>
              <a:ext cx="182117" cy="169672"/>
            </a:xfrm>
            <a:prstGeom prst="rect">
              <a:avLst/>
            </a:prstGeom>
            <a:noFill/>
            <a:ln>
              <a:noFill/>
            </a:ln>
          </p:spPr>
        </p:pic>
        <p:sp>
          <p:nvSpPr>
            <p:cNvPr id="1998" name="Google Shape;1998;p145"/>
            <p:cNvSpPr/>
            <p:nvPr/>
          </p:nvSpPr>
          <p:spPr>
            <a:xfrm>
              <a:off x="7224522" y="3578351"/>
              <a:ext cx="3084195" cy="452755"/>
            </a:xfrm>
            <a:custGeom>
              <a:avLst/>
              <a:gdLst/>
              <a:ahLst/>
              <a:cxnLst/>
              <a:rect l="l" t="t" r="r" b="b"/>
              <a:pathLst>
                <a:path w="3084195" h="452754" extrusionOk="0">
                  <a:moveTo>
                    <a:pt x="3083687" y="73152"/>
                  </a:moveTo>
                  <a:lnTo>
                    <a:pt x="2994152" y="57150"/>
                  </a:lnTo>
                  <a:lnTo>
                    <a:pt x="2674239" y="0"/>
                  </a:lnTo>
                  <a:lnTo>
                    <a:pt x="0" y="395732"/>
                  </a:lnTo>
                  <a:lnTo>
                    <a:pt x="8382" y="452374"/>
                  </a:lnTo>
                  <a:lnTo>
                    <a:pt x="2673223" y="58039"/>
                  </a:lnTo>
                  <a:lnTo>
                    <a:pt x="3073527" y="129540"/>
                  </a:lnTo>
                  <a:lnTo>
                    <a:pt x="3083687" y="73152"/>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99" name="Google Shape;1999;p145"/>
          <p:cNvSpPr txBox="1"/>
          <p:nvPr/>
        </p:nvSpPr>
        <p:spPr>
          <a:xfrm>
            <a:off x="10533380" y="2592781"/>
            <a:ext cx="990600"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Vagina</a:t>
            </a:r>
            <a:endParaRPr sz="2400">
              <a:solidFill>
                <a:schemeClr val="dk1"/>
              </a:solidFill>
              <a:latin typeface="Arial"/>
              <a:ea typeface="Arial"/>
              <a:cs typeface="Arial"/>
              <a:sym typeface="Arial"/>
            </a:endParaRPr>
          </a:p>
        </p:txBody>
      </p:sp>
      <p:sp>
        <p:nvSpPr>
          <p:cNvPr id="2000" name="Google Shape;2000;p145"/>
          <p:cNvSpPr txBox="1"/>
          <p:nvPr/>
        </p:nvSpPr>
        <p:spPr>
          <a:xfrm>
            <a:off x="205740" y="1705355"/>
            <a:ext cx="4928870" cy="2295525"/>
          </a:xfrm>
          <a:prstGeom prst="rect">
            <a:avLst/>
          </a:prstGeom>
          <a:noFill/>
          <a:ln w="9525" cap="flat" cmpd="sng">
            <a:solidFill>
              <a:srgbClr val="0000CC"/>
            </a:solidFill>
            <a:prstDash val="solid"/>
            <a:round/>
            <a:headEnd type="none" w="sm" len="sm"/>
            <a:tailEnd type="none" w="sm" len="sm"/>
          </a:ln>
        </p:spPr>
        <p:txBody>
          <a:bodyPr spcFirstLastPara="1" wrap="square" lIns="0" tIns="73650" rIns="0" bIns="0" anchor="t" anchorCtr="0">
            <a:spAutoFit/>
          </a:bodyPr>
          <a:lstStyle/>
          <a:p>
            <a:pPr marL="2144395" marR="0" lvl="0" indent="-344805" algn="l" rtl="0">
              <a:lnSpc>
                <a:spcPct val="100000"/>
              </a:lnSpc>
              <a:spcBef>
                <a:spcPts val="0"/>
              </a:spcBef>
              <a:spcAft>
                <a:spcPts val="0"/>
              </a:spcAft>
              <a:buClr>
                <a:srgbClr val="FF0000"/>
              </a:buClr>
              <a:buSzPts val="2400"/>
              <a:buFont typeface="Noto Sans Symbols"/>
              <a:buChar char="❖"/>
            </a:pPr>
            <a:r>
              <a:rPr lang="en-US" sz="2400" b="1">
                <a:solidFill>
                  <a:srgbClr val="FF0000"/>
                </a:solidFill>
                <a:latin typeface="Arial"/>
                <a:ea typeface="Arial"/>
                <a:cs typeface="Arial"/>
                <a:sym typeface="Arial"/>
              </a:rPr>
              <a:t>Vagina</a:t>
            </a:r>
            <a:endParaRPr sz="2400">
              <a:solidFill>
                <a:schemeClr val="dk1"/>
              </a:solidFill>
              <a:latin typeface="Arial"/>
              <a:ea typeface="Arial"/>
              <a:cs typeface="Arial"/>
              <a:sym typeface="Arial"/>
            </a:endParaRPr>
          </a:p>
          <a:p>
            <a:pPr marL="434340" marR="0" lvl="0" indent="-345440" algn="l" rtl="0">
              <a:lnSpc>
                <a:spcPct val="100000"/>
              </a:lnSpc>
              <a:spcBef>
                <a:spcPts val="39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This is the canal connecting the</a:t>
            </a:r>
            <a:endParaRPr sz="2400">
              <a:solidFill>
                <a:schemeClr val="dk1"/>
              </a:solidFill>
              <a:latin typeface="Helvetica Neue"/>
              <a:ea typeface="Helvetica Neue"/>
              <a:cs typeface="Helvetica Neue"/>
              <a:sym typeface="Helvetica Neue"/>
            </a:endParaRPr>
          </a:p>
          <a:p>
            <a:pPr marL="434340" marR="0" lvl="0" indent="0" algn="l" rtl="0">
              <a:lnSpc>
                <a:spcPct val="100000"/>
              </a:lnSpc>
              <a:spcBef>
                <a:spcPts val="720"/>
              </a:spcBef>
              <a:spcAft>
                <a:spcPts val="0"/>
              </a:spcAft>
              <a:buNone/>
            </a:pPr>
            <a:r>
              <a:rPr lang="en-US" sz="2400">
                <a:solidFill>
                  <a:schemeClr val="dk1"/>
                </a:solidFill>
                <a:latin typeface="Helvetica Neue"/>
                <a:ea typeface="Helvetica Neue"/>
                <a:cs typeface="Helvetica Neue"/>
                <a:sym typeface="Helvetica Neue"/>
              </a:rPr>
              <a:t>uterus with the vestibule</a:t>
            </a:r>
            <a:endParaRPr sz="2400">
              <a:solidFill>
                <a:schemeClr val="dk1"/>
              </a:solidFill>
              <a:latin typeface="Helvetica Neue"/>
              <a:ea typeface="Helvetica Neue"/>
              <a:cs typeface="Helvetica Neue"/>
              <a:sym typeface="Helvetica Neue"/>
            </a:endParaRPr>
          </a:p>
          <a:p>
            <a:pPr marL="89535" marR="0" lvl="0" indent="0" algn="l" rtl="0">
              <a:lnSpc>
                <a:spcPct val="100000"/>
              </a:lnSpc>
              <a:spcBef>
                <a:spcPts val="1035"/>
              </a:spcBef>
              <a:spcAft>
                <a:spcPts val="0"/>
              </a:spcAft>
              <a:buNone/>
            </a:pPr>
            <a:r>
              <a:rPr lang="en-US" sz="2400" b="1">
                <a:solidFill>
                  <a:srgbClr val="FF0000"/>
                </a:solidFill>
                <a:latin typeface="Arial"/>
                <a:ea typeface="Arial"/>
                <a:cs typeface="Arial"/>
                <a:sym typeface="Arial"/>
              </a:rPr>
              <a:t>** Direction</a:t>
            </a:r>
            <a:r>
              <a:rPr lang="en-US" sz="2400" b="1">
                <a:solidFill>
                  <a:schemeClr val="dk1"/>
                </a:solidFill>
                <a:latin typeface="Arial"/>
                <a:ea typeface="Arial"/>
                <a:cs typeface="Arial"/>
                <a:sym typeface="Arial"/>
              </a:rPr>
              <a:t>; </a:t>
            </a:r>
            <a:r>
              <a:rPr lang="en-US" sz="2400">
                <a:solidFill>
                  <a:schemeClr val="dk1"/>
                </a:solidFill>
                <a:latin typeface="Helvetica Neue"/>
                <a:ea typeface="Helvetica Neue"/>
                <a:cs typeface="Helvetica Neue"/>
                <a:sym typeface="Helvetica Neue"/>
              </a:rPr>
              <a:t>it is directed upwards</a:t>
            </a:r>
            <a:endParaRPr sz="2400">
              <a:solidFill>
                <a:schemeClr val="dk1"/>
              </a:solidFill>
              <a:latin typeface="Helvetica Neue"/>
              <a:ea typeface="Helvetica Neue"/>
              <a:cs typeface="Helvetica Neue"/>
              <a:sym typeface="Helvetica Neue"/>
            </a:endParaRPr>
          </a:p>
          <a:p>
            <a:pPr marL="89535" marR="0" lvl="0" indent="0" algn="l" rtl="0">
              <a:lnSpc>
                <a:spcPct val="100000"/>
              </a:lnSpc>
              <a:spcBef>
                <a:spcPts val="720"/>
              </a:spcBef>
              <a:spcAft>
                <a:spcPts val="0"/>
              </a:spcAft>
              <a:buNone/>
            </a:pPr>
            <a:r>
              <a:rPr lang="en-US" sz="2400">
                <a:solidFill>
                  <a:schemeClr val="dk1"/>
                </a:solidFill>
                <a:latin typeface="Helvetica Neue"/>
                <a:ea typeface="Helvetica Neue"/>
                <a:cs typeface="Helvetica Neue"/>
                <a:sym typeface="Helvetica Neue"/>
              </a:rPr>
              <a:t>and slightly backwards.</a:t>
            </a:r>
            <a:endParaRPr sz="2400">
              <a:solidFill>
                <a:schemeClr val="dk1"/>
              </a:solidFill>
              <a:latin typeface="Helvetica Neue"/>
              <a:ea typeface="Helvetica Neue"/>
              <a:cs typeface="Helvetica Neue"/>
              <a:sym typeface="Helvetica Neue"/>
            </a:endParaRPr>
          </a:p>
        </p:txBody>
      </p:sp>
      <p:sp>
        <p:nvSpPr>
          <p:cNvPr id="2001" name="Google Shape;2001;p145"/>
          <p:cNvSpPr txBox="1"/>
          <p:nvPr/>
        </p:nvSpPr>
        <p:spPr>
          <a:xfrm>
            <a:off x="10355071" y="3473957"/>
            <a:ext cx="134112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Vestibule</a:t>
            </a:r>
            <a:endParaRPr sz="2400">
              <a:solidFill>
                <a:schemeClr val="dk1"/>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Shape 2005"/>
        <p:cNvGrpSpPr/>
        <p:nvPr/>
      </p:nvGrpSpPr>
      <p:grpSpPr>
        <a:xfrm>
          <a:off x="0" y="0"/>
          <a:ext cx="0" cy="0"/>
          <a:chOff x="0" y="0"/>
          <a:chExt cx="0" cy="0"/>
        </a:xfrm>
      </p:grpSpPr>
      <p:grpSp>
        <p:nvGrpSpPr>
          <p:cNvPr id="2006" name="Google Shape;2006;p146"/>
          <p:cNvGrpSpPr/>
          <p:nvPr/>
        </p:nvGrpSpPr>
        <p:grpSpPr>
          <a:xfrm>
            <a:off x="5135879" y="210311"/>
            <a:ext cx="5212080" cy="4453128"/>
            <a:chOff x="5135879" y="210311"/>
            <a:chExt cx="5212080" cy="4453128"/>
          </a:xfrm>
        </p:grpSpPr>
        <p:pic>
          <p:nvPicPr>
            <p:cNvPr id="2007" name="Google Shape;2007;p146"/>
            <p:cNvPicPr preferRelativeResize="0"/>
            <p:nvPr/>
          </p:nvPicPr>
          <p:blipFill rotWithShape="1">
            <a:blip r:embed="rId3">
              <a:alphaModFix/>
            </a:blip>
            <a:srcRect/>
            <a:stretch/>
          </p:blipFill>
          <p:spPr>
            <a:xfrm>
              <a:off x="5135879" y="210311"/>
              <a:ext cx="5212080" cy="4453128"/>
            </a:xfrm>
            <a:prstGeom prst="rect">
              <a:avLst/>
            </a:prstGeom>
            <a:noFill/>
            <a:ln>
              <a:noFill/>
            </a:ln>
          </p:spPr>
        </p:pic>
        <p:pic>
          <p:nvPicPr>
            <p:cNvPr id="2008" name="Google Shape;2008;p146"/>
            <p:cNvPicPr preferRelativeResize="0"/>
            <p:nvPr/>
          </p:nvPicPr>
          <p:blipFill rotWithShape="1">
            <a:blip r:embed="rId4">
              <a:alphaModFix/>
            </a:blip>
            <a:srcRect/>
            <a:stretch/>
          </p:blipFill>
          <p:spPr>
            <a:xfrm>
              <a:off x="8592311" y="2170810"/>
              <a:ext cx="191262" cy="160654"/>
            </a:xfrm>
            <a:prstGeom prst="rect">
              <a:avLst/>
            </a:prstGeom>
            <a:noFill/>
            <a:ln>
              <a:noFill/>
            </a:ln>
          </p:spPr>
        </p:pic>
        <p:sp>
          <p:nvSpPr>
            <p:cNvPr id="2009" name="Google Shape;2009;p146"/>
            <p:cNvSpPr/>
            <p:nvPr/>
          </p:nvSpPr>
          <p:spPr>
            <a:xfrm>
              <a:off x="8725916" y="1685543"/>
              <a:ext cx="1336040" cy="584200"/>
            </a:xfrm>
            <a:custGeom>
              <a:avLst/>
              <a:gdLst/>
              <a:ahLst/>
              <a:cxnLst/>
              <a:rect l="l" t="t" r="r" b="b"/>
              <a:pathLst>
                <a:path w="1336040" h="584200" extrusionOk="0">
                  <a:moveTo>
                    <a:pt x="1335532" y="30734"/>
                  </a:moveTo>
                  <a:lnTo>
                    <a:pt x="914019" y="0"/>
                  </a:lnTo>
                  <a:lnTo>
                    <a:pt x="0" y="534670"/>
                  </a:lnTo>
                  <a:lnTo>
                    <a:pt x="28829" y="583946"/>
                  </a:lnTo>
                  <a:lnTo>
                    <a:pt x="927608" y="58293"/>
                  </a:lnTo>
                  <a:lnTo>
                    <a:pt x="1331341" y="87757"/>
                  </a:lnTo>
                  <a:lnTo>
                    <a:pt x="1333881" y="53848"/>
                  </a:lnTo>
                  <a:lnTo>
                    <a:pt x="1335532" y="30734"/>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10" name="Google Shape;2010;p146"/>
          <p:cNvSpPr txBox="1"/>
          <p:nvPr/>
        </p:nvSpPr>
        <p:spPr>
          <a:xfrm>
            <a:off x="10139298" y="1480565"/>
            <a:ext cx="1918335" cy="757555"/>
          </a:xfrm>
          <a:prstGeom prst="rect">
            <a:avLst/>
          </a:prstGeom>
          <a:noFill/>
          <a:ln>
            <a:noFill/>
          </a:ln>
        </p:spPr>
        <p:txBody>
          <a:bodyPr spcFirstLastPara="1" wrap="square" lIns="0" tIns="12700" rIns="0" bIns="0" anchor="t" anchorCtr="0">
            <a:spAutoFit/>
          </a:bodyPr>
          <a:lstStyle/>
          <a:p>
            <a:pPr marL="506094" marR="5080" lvl="0" indent="-494029" algn="l" rtl="0">
              <a:lnSpc>
                <a:spcPct val="100000"/>
              </a:lnSpc>
              <a:spcBef>
                <a:spcPts val="0"/>
              </a:spcBef>
              <a:spcAft>
                <a:spcPts val="0"/>
              </a:spcAft>
              <a:buNone/>
            </a:pPr>
            <a:r>
              <a:rPr lang="en-US" sz="2400" b="1">
                <a:solidFill>
                  <a:srgbClr val="0000CC"/>
                </a:solidFill>
                <a:latin typeface="Arial"/>
                <a:ea typeface="Arial"/>
                <a:cs typeface="Arial"/>
                <a:sym typeface="Arial"/>
              </a:rPr>
              <a:t>Rectovaginal  pouch</a:t>
            </a:r>
            <a:endParaRPr sz="2400">
              <a:solidFill>
                <a:schemeClr val="dk1"/>
              </a:solidFill>
              <a:latin typeface="Arial"/>
              <a:ea typeface="Arial"/>
              <a:cs typeface="Arial"/>
              <a:sym typeface="Arial"/>
            </a:endParaRPr>
          </a:p>
        </p:txBody>
      </p:sp>
      <p:grpSp>
        <p:nvGrpSpPr>
          <p:cNvPr id="2011" name="Google Shape;2011;p146"/>
          <p:cNvGrpSpPr/>
          <p:nvPr/>
        </p:nvGrpSpPr>
        <p:grpSpPr>
          <a:xfrm>
            <a:off x="5727192" y="2862072"/>
            <a:ext cx="1267712" cy="1676399"/>
            <a:chOff x="5727192" y="2862072"/>
            <a:chExt cx="1267712" cy="1676399"/>
          </a:xfrm>
        </p:grpSpPr>
        <p:sp>
          <p:nvSpPr>
            <p:cNvPr id="2012" name="Google Shape;2012;p146"/>
            <p:cNvSpPr/>
            <p:nvPr/>
          </p:nvSpPr>
          <p:spPr>
            <a:xfrm>
              <a:off x="5727192" y="2964306"/>
              <a:ext cx="1168400" cy="1574165"/>
            </a:xfrm>
            <a:custGeom>
              <a:avLst/>
              <a:gdLst/>
              <a:ahLst/>
              <a:cxnLst/>
              <a:rect l="l" t="t" r="r" b="b"/>
              <a:pathLst>
                <a:path w="1168400" h="1574164" extrusionOk="0">
                  <a:moveTo>
                    <a:pt x="1167892" y="40259"/>
                  </a:moveTo>
                  <a:lnTo>
                    <a:pt x="1127125" y="0"/>
                  </a:lnTo>
                  <a:lnTo>
                    <a:pt x="159385" y="985647"/>
                  </a:lnTo>
                  <a:lnTo>
                    <a:pt x="0" y="1558798"/>
                  </a:lnTo>
                  <a:lnTo>
                    <a:pt x="54991" y="1574165"/>
                  </a:lnTo>
                  <a:lnTo>
                    <a:pt x="208915" y="1020572"/>
                  </a:lnTo>
                  <a:lnTo>
                    <a:pt x="210312" y="1015365"/>
                  </a:lnTo>
                  <a:lnTo>
                    <a:pt x="217551" y="1008126"/>
                  </a:lnTo>
                  <a:lnTo>
                    <a:pt x="1167892" y="40259"/>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13" name="Google Shape;2013;p146"/>
            <p:cNvPicPr preferRelativeResize="0"/>
            <p:nvPr/>
          </p:nvPicPr>
          <p:blipFill rotWithShape="1">
            <a:blip r:embed="rId5">
              <a:alphaModFix/>
            </a:blip>
            <a:srcRect/>
            <a:stretch/>
          </p:blipFill>
          <p:spPr>
            <a:xfrm>
              <a:off x="6813803" y="2862072"/>
              <a:ext cx="181101" cy="182625"/>
            </a:xfrm>
            <a:prstGeom prst="rect">
              <a:avLst/>
            </a:prstGeom>
            <a:noFill/>
            <a:ln>
              <a:noFill/>
            </a:ln>
          </p:spPr>
        </p:pic>
      </p:grpSp>
      <p:sp>
        <p:nvSpPr>
          <p:cNvPr id="2014" name="Google Shape;2014;p146"/>
          <p:cNvSpPr txBox="1"/>
          <p:nvPr/>
        </p:nvSpPr>
        <p:spPr>
          <a:xfrm>
            <a:off x="5739765" y="4564507"/>
            <a:ext cx="1129030" cy="757555"/>
          </a:xfrm>
          <a:prstGeom prst="rect">
            <a:avLst/>
          </a:prstGeom>
          <a:noFill/>
          <a:ln>
            <a:noFill/>
          </a:ln>
        </p:spPr>
        <p:txBody>
          <a:bodyPr spcFirstLastPara="1" wrap="square" lIns="0" tIns="12700" rIns="0" bIns="0" anchor="t" anchorCtr="0">
            <a:spAutoFit/>
          </a:bodyPr>
          <a:lstStyle/>
          <a:p>
            <a:pPr marL="12700" marR="5080" lvl="0" indent="17780" algn="l" rtl="0">
              <a:lnSpc>
                <a:spcPct val="100000"/>
              </a:lnSpc>
              <a:spcBef>
                <a:spcPts val="0"/>
              </a:spcBef>
              <a:spcAft>
                <a:spcPts val="0"/>
              </a:spcAft>
              <a:buNone/>
            </a:pPr>
            <a:r>
              <a:rPr lang="en-US" sz="2400" b="1">
                <a:solidFill>
                  <a:srgbClr val="0000CC"/>
                </a:solidFill>
                <a:latin typeface="Arial"/>
                <a:ea typeface="Arial"/>
                <a:cs typeface="Arial"/>
                <a:sym typeface="Arial"/>
              </a:rPr>
              <a:t>Urinary  bladder</a:t>
            </a:r>
            <a:endParaRPr sz="2400">
              <a:solidFill>
                <a:schemeClr val="dk1"/>
              </a:solidFill>
              <a:latin typeface="Arial"/>
              <a:ea typeface="Arial"/>
              <a:cs typeface="Arial"/>
              <a:sym typeface="Arial"/>
            </a:endParaRPr>
          </a:p>
        </p:txBody>
      </p:sp>
      <p:grpSp>
        <p:nvGrpSpPr>
          <p:cNvPr id="2015" name="Google Shape;2015;p146"/>
          <p:cNvGrpSpPr/>
          <p:nvPr/>
        </p:nvGrpSpPr>
        <p:grpSpPr>
          <a:xfrm>
            <a:off x="7107935" y="3508247"/>
            <a:ext cx="570104" cy="1429639"/>
            <a:chOff x="7107935" y="3508247"/>
            <a:chExt cx="570104" cy="1429639"/>
          </a:xfrm>
        </p:grpSpPr>
        <p:sp>
          <p:nvSpPr>
            <p:cNvPr id="2016" name="Google Shape;2016;p146"/>
            <p:cNvSpPr/>
            <p:nvPr/>
          </p:nvSpPr>
          <p:spPr>
            <a:xfrm>
              <a:off x="7163689" y="3669791"/>
              <a:ext cx="514350" cy="1268095"/>
            </a:xfrm>
            <a:custGeom>
              <a:avLst/>
              <a:gdLst/>
              <a:ahLst/>
              <a:cxnLst/>
              <a:rect l="l" t="t" r="r" b="b"/>
              <a:pathLst>
                <a:path w="514350" h="1268095" extrusionOk="0">
                  <a:moveTo>
                    <a:pt x="514096" y="1226566"/>
                  </a:moveTo>
                  <a:lnTo>
                    <a:pt x="279019" y="1000506"/>
                  </a:lnTo>
                  <a:lnTo>
                    <a:pt x="270256" y="991997"/>
                  </a:lnTo>
                  <a:lnTo>
                    <a:pt x="268859" y="986028"/>
                  </a:lnTo>
                  <a:lnTo>
                    <a:pt x="55753" y="0"/>
                  </a:lnTo>
                  <a:lnTo>
                    <a:pt x="0" y="12192"/>
                  </a:lnTo>
                  <a:lnTo>
                    <a:pt x="218186" y="1021207"/>
                  </a:lnTo>
                  <a:lnTo>
                    <a:pt x="474472" y="1267714"/>
                  </a:lnTo>
                  <a:lnTo>
                    <a:pt x="514096" y="1226566"/>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17" name="Google Shape;2017;p146"/>
            <p:cNvPicPr preferRelativeResize="0"/>
            <p:nvPr/>
          </p:nvPicPr>
          <p:blipFill rotWithShape="1">
            <a:blip r:embed="rId6">
              <a:alphaModFix/>
            </a:blip>
            <a:srcRect/>
            <a:stretch/>
          </p:blipFill>
          <p:spPr>
            <a:xfrm>
              <a:off x="7107935" y="3508247"/>
              <a:ext cx="167259" cy="185800"/>
            </a:xfrm>
            <a:prstGeom prst="rect">
              <a:avLst/>
            </a:prstGeom>
            <a:noFill/>
            <a:ln>
              <a:noFill/>
            </a:ln>
          </p:spPr>
        </p:pic>
      </p:grpSp>
      <p:sp>
        <p:nvSpPr>
          <p:cNvPr id="2018" name="Google Shape;2018;p146"/>
          <p:cNvSpPr txBox="1"/>
          <p:nvPr/>
        </p:nvSpPr>
        <p:spPr>
          <a:xfrm>
            <a:off x="7188200" y="4909184"/>
            <a:ext cx="110934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Urethra</a:t>
            </a:r>
            <a:endParaRPr sz="2400">
              <a:solidFill>
                <a:schemeClr val="dk1"/>
              </a:solidFill>
              <a:latin typeface="Arial"/>
              <a:ea typeface="Arial"/>
              <a:cs typeface="Arial"/>
              <a:sym typeface="Arial"/>
            </a:endParaRPr>
          </a:p>
        </p:txBody>
      </p:sp>
      <p:sp>
        <p:nvSpPr>
          <p:cNvPr id="2019" name="Google Shape;2019;p146"/>
          <p:cNvSpPr txBox="1"/>
          <p:nvPr/>
        </p:nvSpPr>
        <p:spPr>
          <a:xfrm>
            <a:off x="117347" y="583691"/>
            <a:ext cx="4998720" cy="4446905"/>
          </a:xfrm>
          <a:prstGeom prst="rect">
            <a:avLst/>
          </a:prstGeom>
          <a:noFill/>
          <a:ln w="9525" cap="flat" cmpd="sng">
            <a:solidFill>
              <a:srgbClr val="0000CC"/>
            </a:solidFill>
            <a:prstDash val="solid"/>
            <a:round/>
            <a:headEnd type="none" w="sm" len="sm"/>
            <a:tailEnd type="none" w="sm" len="sm"/>
          </a:ln>
        </p:spPr>
        <p:txBody>
          <a:bodyPr spcFirstLastPara="1" wrap="square" lIns="0" tIns="71750" rIns="0" bIns="0" anchor="t" anchorCtr="0">
            <a:spAutoFit/>
          </a:bodyPr>
          <a:lstStyle/>
          <a:p>
            <a:pPr marL="89535"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 Relations </a:t>
            </a:r>
            <a:r>
              <a:rPr lang="en-US" sz="2400">
                <a:solidFill>
                  <a:srgbClr val="FF0000"/>
                </a:solidFill>
                <a:latin typeface="Helvetica Neue"/>
                <a:ea typeface="Helvetica Neue"/>
                <a:cs typeface="Helvetica Neue"/>
                <a:sym typeface="Helvetica Neue"/>
              </a:rPr>
              <a:t>of the vagina </a:t>
            </a:r>
            <a:r>
              <a:rPr lang="en-US" sz="2400" b="1">
                <a:solidFill>
                  <a:schemeClr val="dk1"/>
                </a:solidFill>
                <a:latin typeface="Arial"/>
                <a:ea typeface="Arial"/>
                <a:cs typeface="Arial"/>
                <a:sym typeface="Arial"/>
              </a:rPr>
              <a:t>;</a:t>
            </a:r>
            <a:endParaRPr sz="2400">
              <a:solidFill>
                <a:schemeClr val="dk1"/>
              </a:solidFill>
              <a:latin typeface="Arial"/>
              <a:ea typeface="Arial"/>
              <a:cs typeface="Arial"/>
              <a:sym typeface="Arial"/>
            </a:endParaRPr>
          </a:p>
          <a:p>
            <a:pPr marL="254000" marR="0" lvl="0" indent="-165100" algn="l" rtl="0">
              <a:lnSpc>
                <a:spcPct val="100000"/>
              </a:lnSpc>
              <a:spcBef>
                <a:spcPts val="695"/>
              </a:spcBef>
              <a:spcAft>
                <a:spcPts val="0"/>
              </a:spcAft>
              <a:buClr>
                <a:srgbClr val="0000CC"/>
              </a:buClr>
              <a:buSzPts val="2400"/>
              <a:buFont typeface="Arial"/>
              <a:buChar char="-"/>
            </a:pPr>
            <a:r>
              <a:rPr lang="en-US" sz="2400" b="1">
                <a:solidFill>
                  <a:srgbClr val="0000CC"/>
                </a:solidFill>
                <a:latin typeface="Arial"/>
                <a:ea typeface="Arial"/>
                <a:cs typeface="Arial"/>
                <a:sym typeface="Arial"/>
              </a:rPr>
              <a:t>Anterior wall.</a:t>
            </a:r>
            <a:endParaRPr sz="2400">
              <a:solidFill>
                <a:schemeClr val="dk1"/>
              </a:solidFill>
              <a:latin typeface="Arial"/>
              <a:ea typeface="Arial"/>
              <a:cs typeface="Arial"/>
              <a:sym typeface="Arial"/>
            </a:endParaRPr>
          </a:p>
          <a:p>
            <a:pPr marL="89535" marR="0" lvl="0" indent="0" algn="l" rtl="0">
              <a:lnSpc>
                <a:spcPct val="100000"/>
              </a:lnSpc>
              <a:spcBef>
                <a:spcPts val="725"/>
              </a:spcBef>
              <a:spcAft>
                <a:spcPts val="0"/>
              </a:spcAft>
              <a:buNone/>
            </a:pPr>
            <a:r>
              <a:rPr lang="en-US" sz="2400">
                <a:solidFill>
                  <a:schemeClr val="dk1"/>
                </a:solidFill>
                <a:latin typeface="Helvetica Neue"/>
                <a:ea typeface="Helvetica Neue"/>
                <a:cs typeface="Helvetica Neue"/>
                <a:sym typeface="Helvetica Neue"/>
              </a:rPr>
              <a:t>Base of urinary bladder + urethra</a:t>
            </a:r>
            <a:endParaRPr sz="2400">
              <a:solidFill>
                <a:schemeClr val="dk1"/>
              </a:solidFill>
              <a:latin typeface="Helvetica Neue"/>
              <a:ea typeface="Helvetica Neue"/>
              <a:cs typeface="Helvetica Neue"/>
              <a:sym typeface="Helvetica Neue"/>
            </a:endParaRPr>
          </a:p>
          <a:p>
            <a:pPr marL="274955" marR="0" lvl="0" indent="-186055" algn="l" rtl="0">
              <a:lnSpc>
                <a:spcPct val="100000"/>
              </a:lnSpc>
              <a:spcBef>
                <a:spcPts val="695"/>
              </a:spcBef>
              <a:spcAft>
                <a:spcPts val="0"/>
              </a:spcAft>
              <a:buClr>
                <a:srgbClr val="0000CC"/>
              </a:buClr>
              <a:buSzPts val="2400"/>
              <a:buFont typeface="Arial"/>
              <a:buChar char="-"/>
            </a:pPr>
            <a:r>
              <a:rPr lang="en-US" sz="2400" b="1">
                <a:solidFill>
                  <a:srgbClr val="0000CC"/>
                </a:solidFill>
                <a:latin typeface="Arial"/>
                <a:ea typeface="Arial"/>
                <a:cs typeface="Arial"/>
                <a:sym typeface="Arial"/>
              </a:rPr>
              <a:t>Posterior wall</a:t>
            </a:r>
            <a:endParaRPr sz="2400">
              <a:solidFill>
                <a:schemeClr val="dk1"/>
              </a:solidFill>
              <a:latin typeface="Arial"/>
              <a:ea typeface="Arial"/>
              <a:cs typeface="Arial"/>
              <a:sym typeface="Arial"/>
            </a:endParaRPr>
          </a:p>
          <a:p>
            <a:pPr marL="89535" marR="0" lvl="0" indent="0" algn="l" rtl="0">
              <a:lnSpc>
                <a:spcPct val="100000"/>
              </a:lnSpc>
              <a:spcBef>
                <a:spcPts val="700"/>
              </a:spcBef>
              <a:spcAft>
                <a:spcPts val="0"/>
              </a:spcAft>
              <a:buNone/>
            </a:pPr>
            <a:r>
              <a:rPr lang="en-US" sz="2400">
                <a:solidFill>
                  <a:schemeClr val="dk1"/>
                </a:solidFill>
                <a:latin typeface="Helvetica Neue"/>
                <a:ea typeface="Helvetica Neue"/>
                <a:cs typeface="Helvetica Neue"/>
                <a:sym typeface="Helvetica Neue"/>
              </a:rPr>
              <a:t>upper 1/3: covered by peritoneum</a:t>
            </a:r>
            <a:endParaRPr sz="2400">
              <a:solidFill>
                <a:schemeClr val="dk1"/>
              </a:solidFill>
              <a:latin typeface="Helvetica Neue"/>
              <a:ea typeface="Helvetica Neue"/>
              <a:cs typeface="Helvetica Neue"/>
              <a:sym typeface="Helvetica Neue"/>
            </a:endParaRPr>
          </a:p>
          <a:p>
            <a:pPr marL="89535" marR="0" lvl="0" indent="0" algn="l" rtl="0">
              <a:lnSpc>
                <a:spcPct val="100000"/>
              </a:lnSpc>
              <a:spcBef>
                <a:spcPts val="0"/>
              </a:spcBef>
              <a:spcAft>
                <a:spcPts val="0"/>
              </a:spcAft>
              <a:buNone/>
            </a:pPr>
            <a:r>
              <a:rPr lang="en-US" sz="2400">
                <a:solidFill>
                  <a:schemeClr val="dk1"/>
                </a:solidFill>
                <a:latin typeface="Helvetica Neue"/>
                <a:ea typeface="Helvetica Neue"/>
                <a:cs typeface="Helvetica Neue"/>
                <a:sym typeface="Helvetica Neue"/>
              </a:rPr>
              <a:t>of rectovaginal pouch.</a:t>
            </a:r>
            <a:endParaRPr sz="2400">
              <a:solidFill>
                <a:schemeClr val="dk1"/>
              </a:solidFill>
              <a:latin typeface="Helvetica Neue"/>
              <a:ea typeface="Helvetica Neue"/>
              <a:cs typeface="Helvetica Neue"/>
              <a:sym typeface="Helvetica Neue"/>
            </a:endParaRPr>
          </a:p>
          <a:p>
            <a:pPr marL="89535" marR="494030" lvl="0" indent="0" algn="l" rtl="0">
              <a:lnSpc>
                <a:spcPct val="100000"/>
              </a:lnSpc>
              <a:spcBef>
                <a:spcPts val="700"/>
              </a:spcBef>
              <a:spcAft>
                <a:spcPts val="0"/>
              </a:spcAft>
              <a:buNone/>
            </a:pPr>
            <a:r>
              <a:rPr lang="en-US" sz="2400">
                <a:solidFill>
                  <a:schemeClr val="dk1"/>
                </a:solidFill>
                <a:latin typeface="Helvetica Neue"/>
                <a:ea typeface="Helvetica Neue"/>
                <a:cs typeface="Helvetica Neue"/>
                <a:sym typeface="Helvetica Neue"/>
              </a:rPr>
              <a:t>Middle 1/3: directly related to the  rectum.</a:t>
            </a:r>
            <a:endParaRPr sz="2400">
              <a:solidFill>
                <a:schemeClr val="dk1"/>
              </a:solidFill>
              <a:latin typeface="Helvetica Neue"/>
              <a:ea typeface="Helvetica Neue"/>
              <a:cs typeface="Helvetica Neue"/>
              <a:sym typeface="Helvetica Neue"/>
            </a:endParaRPr>
          </a:p>
          <a:p>
            <a:pPr marL="89535" marR="139700" lvl="0" indent="0" algn="l" rtl="0">
              <a:lnSpc>
                <a:spcPct val="100000"/>
              </a:lnSpc>
              <a:spcBef>
                <a:spcPts val="695"/>
              </a:spcBef>
              <a:spcAft>
                <a:spcPts val="0"/>
              </a:spcAft>
              <a:buNone/>
            </a:pPr>
            <a:r>
              <a:rPr lang="en-US" sz="2400">
                <a:solidFill>
                  <a:schemeClr val="dk1"/>
                </a:solidFill>
                <a:latin typeface="Helvetica Neue"/>
                <a:ea typeface="Helvetica Neue"/>
                <a:cs typeface="Helvetica Neue"/>
                <a:sym typeface="Helvetica Neue"/>
              </a:rPr>
              <a:t>Lower 1/3: related to the anal canal  and perineal body</a:t>
            </a:r>
            <a:endParaRPr sz="2400">
              <a:solidFill>
                <a:schemeClr val="dk1"/>
              </a:solidFill>
              <a:latin typeface="Helvetica Neue"/>
              <a:ea typeface="Helvetica Neue"/>
              <a:cs typeface="Helvetica Neue"/>
              <a:sym typeface="Helvetica Neue"/>
            </a:endParaRPr>
          </a:p>
        </p:txBody>
      </p:sp>
      <p:sp>
        <p:nvSpPr>
          <p:cNvPr id="2020" name="Google Shape;2020;p146"/>
          <p:cNvSpPr/>
          <p:nvPr/>
        </p:nvSpPr>
        <p:spPr>
          <a:xfrm>
            <a:off x="7586472" y="3285744"/>
            <a:ext cx="2825115" cy="868680"/>
          </a:xfrm>
          <a:custGeom>
            <a:avLst/>
            <a:gdLst/>
            <a:ahLst/>
            <a:cxnLst/>
            <a:rect l="l" t="t" r="r" b="b"/>
            <a:pathLst>
              <a:path w="2825115" h="868679" extrusionOk="0">
                <a:moveTo>
                  <a:pt x="2488184" y="811022"/>
                </a:moveTo>
                <a:lnTo>
                  <a:pt x="1930146" y="795147"/>
                </a:lnTo>
                <a:lnTo>
                  <a:pt x="173736" y="485648"/>
                </a:lnTo>
                <a:lnTo>
                  <a:pt x="183642" y="429387"/>
                </a:lnTo>
                <a:lnTo>
                  <a:pt x="0" y="483997"/>
                </a:lnTo>
                <a:lnTo>
                  <a:pt x="153924" y="598170"/>
                </a:lnTo>
                <a:lnTo>
                  <a:pt x="163830" y="541909"/>
                </a:lnTo>
                <a:lnTo>
                  <a:pt x="1924431" y="852170"/>
                </a:lnTo>
                <a:lnTo>
                  <a:pt x="2486533" y="868172"/>
                </a:lnTo>
                <a:lnTo>
                  <a:pt x="2488184" y="811022"/>
                </a:lnTo>
                <a:close/>
              </a:path>
              <a:path w="2825115" h="868679" extrusionOk="0">
                <a:moveTo>
                  <a:pt x="2825115" y="351155"/>
                </a:moveTo>
                <a:lnTo>
                  <a:pt x="2545207" y="292735"/>
                </a:lnTo>
                <a:lnTo>
                  <a:pt x="575818" y="56769"/>
                </a:lnTo>
                <a:lnTo>
                  <a:pt x="582676" y="0"/>
                </a:lnTo>
                <a:lnTo>
                  <a:pt x="402209" y="64643"/>
                </a:lnTo>
                <a:lnTo>
                  <a:pt x="562229" y="170180"/>
                </a:lnTo>
                <a:lnTo>
                  <a:pt x="568960" y="113411"/>
                </a:lnTo>
                <a:lnTo>
                  <a:pt x="2535809" y="349123"/>
                </a:lnTo>
                <a:lnTo>
                  <a:pt x="2813431" y="407162"/>
                </a:lnTo>
                <a:lnTo>
                  <a:pt x="2825115" y="351155"/>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1" name="Google Shape;2021;p146"/>
          <p:cNvSpPr txBox="1"/>
          <p:nvPr/>
        </p:nvSpPr>
        <p:spPr>
          <a:xfrm>
            <a:off x="10258170" y="3301746"/>
            <a:ext cx="1720214" cy="1001394"/>
          </a:xfrm>
          <a:prstGeom prst="rect">
            <a:avLst/>
          </a:prstGeom>
          <a:noFill/>
          <a:ln>
            <a:noFill/>
          </a:ln>
        </p:spPr>
        <p:txBody>
          <a:bodyPr spcFirstLastPara="1" wrap="square" lIns="0" tIns="12700" rIns="0" bIns="0" anchor="t" anchorCtr="0">
            <a:spAutoFit/>
          </a:bodyPr>
          <a:lstStyle/>
          <a:p>
            <a:pPr marL="12700" marR="5080" lvl="0" indent="176530" algn="l" rtl="0">
              <a:lnSpc>
                <a:spcPct val="133400"/>
              </a:lnSpc>
              <a:spcBef>
                <a:spcPts val="0"/>
              </a:spcBef>
              <a:spcAft>
                <a:spcPts val="0"/>
              </a:spcAft>
              <a:buNone/>
            </a:pPr>
            <a:r>
              <a:rPr lang="en-US" sz="2400" b="1">
                <a:solidFill>
                  <a:srgbClr val="0000CC"/>
                </a:solidFill>
                <a:latin typeface="Arial"/>
                <a:ea typeface="Arial"/>
                <a:cs typeface="Arial"/>
                <a:sym typeface="Arial"/>
              </a:rPr>
              <a:t>Anal canal  </a:t>
            </a:r>
            <a:r>
              <a:rPr lang="en-US" sz="2400" b="1">
                <a:solidFill>
                  <a:srgbClr val="FF0000"/>
                </a:solidFill>
                <a:latin typeface="Arial"/>
                <a:ea typeface="Arial"/>
                <a:cs typeface="Arial"/>
                <a:sym typeface="Arial"/>
              </a:rPr>
              <a:t>Perineal</a:t>
            </a:r>
            <a:endParaRPr sz="2400">
              <a:solidFill>
                <a:schemeClr val="dk1"/>
              </a:solidFill>
              <a:latin typeface="Arial"/>
              <a:ea typeface="Arial"/>
              <a:cs typeface="Arial"/>
              <a:sym typeface="Arial"/>
            </a:endParaRPr>
          </a:p>
        </p:txBody>
      </p:sp>
      <p:sp>
        <p:nvSpPr>
          <p:cNvPr id="2022" name="Google Shape;2022;p146"/>
          <p:cNvSpPr txBox="1"/>
          <p:nvPr/>
        </p:nvSpPr>
        <p:spPr>
          <a:xfrm>
            <a:off x="10489818" y="4332173"/>
            <a:ext cx="75247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body</a:t>
            </a:r>
            <a:endParaRPr sz="2400">
              <a:solidFill>
                <a:schemeClr val="dk1"/>
              </a:solidFill>
              <a:latin typeface="Arial"/>
              <a:ea typeface="Arial"/>
              <a:cs typeface="Arial"/>
              <a:sym typeface="Arial"/>
            </a:endParaRPr>
          </a:p>
        </p:txBody>
      </p:sp>
      <p:grpSp>
        <p:nvGrpSpPr>
          <p:cNvPr id="2023" name="Google Shape;2023;p146"/>
          <p:cNvGrpSpPr/>
          <p:nvPr/>
        </p:nvGrpSpPr>
        <p:grpSpPr>
          <a:xfrm>
            <a:off x="8674607" y="2767583"/>
            <a:ext cx="1770889" cy="301370"/>
            <a:chOff x="8674607" y="2767583"/>
            <a:chExt cx="1770889" cy="301370"/>
          </a:xfrm>
        </p:grpSpPr>
        <p:pic>
          <p:nvPicPr>
            <p:cNvPr id="2024" name="Google Shape;2024;p146"/>
            <p:cNvPicPr preferRelativeResize="0"/>
            <p:nvPr/>
          </p:nvPicPr>
          <p:blipFill rotWithShape="1">
            <a:blip r:embed="rId7">
              <a:alphaModFix/>
            </a:blip>
            <a:srcRect/>
            <a:stretch/>
          </p:blipFill>
          <p:spPr>
            <a:xfrm>
              <a:off x="8674607" y="2898647"/>
              <a:ext cx="181228" cy="170306"/>
            </a:xfrm>
            <a:prstGeom prst="rect">
              <a:avLst/>
            </a:prstGeom>
            <a:noFill/>
            <a:ln>
              <a:noFill/>
            </a:ln>
          </p:spPr>
        </p:pic>
        <p:sp>
          <p:nvSpPr>
            <p:cNvPr id="2025" name="Google Shape;2025;p146"/>
            <p:cNvSpPr/>
            <p:nvPr/>
          </p:nvSpPr>
          <p:spPr>
            <a:xfrm>
              <a:off x="8840851" y="2767583"/>
              <a:ext cx="1604645" cy="245110"/>
            </a:xfrm>
            <a:custGeom>
              <a:avLst/>
              <a:gdLst/>
              <a:ahLst/>
              <a:cxnLst/>
              <a:rect l="l" t="t" r="r" b="b"/>
              <a:pathLst>
                <a:path w="1604645" h="245110" extrusionOk="0">
                  <a:moveTo>
                    <a:pt x="1604137" y="105410"/>
                  </a:moveTo>
                  <a:lnTo>
                    <a:pt x="1513459" y="54737"/>
                  </a:lnTo>
                  <a:lnTo>
                    <a:pt x="1415669" y="0"/>
                  </a:lnTo>
                  <a:lnTo>
                    <a:pt x="0" y="187706"/>
                  </a:lnTo>
                  <a:lnTo>
                    <a:pt x="7493" y="244602"/>
                  </a:lnTo>
                  <a:lnTo>
                    <a:pt x="1404239" y="59309"/>
                  </a:lnTo>
                  <a:lnTo>
                    <a:pt x="1576324" y="155448"/>
                  </a:lnTo>
                  <a:lnTo>
                    <a:pt x="1604137" y="10541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26" name="Google Shape;2026;p146"/>
          <p:cNvSpPr txBox="1"/>
          <p:nvPr/>
        </p:nvSpPr>
        <p:spPr>
          <a:xfrm>
            <a:off x="10465434" y="2664078"/>
            <a:ext cx="114046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Rectum</a:t>
            </a:r>
            <a:endParaRPr sz="2400">
              <a:solidFill>
                <a:schemeClr val="dk1"/>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Shape 2030"/>
        <p:cNvGrpSpPr/>
        <p:nvPr/>
      </p:nvGrpSpPr>
      <p:grpSpPr>
        <a:xfrm>
          <a:off x="0" y="0"/>
          <a:ext cx="0" cy="0"/>
          <a:chOff x="0" y="0"/>
          <a:chExt cx="0" cy="0"/>
        </a:xfrm>
      </p:grpSpPr>
      <p:grpSp>
        <p:nvGrpSpPr>
          <p:cNvPr id="2031" name="Google Shape;2031;p147"/>
          <p:cNvGrpSpPr/>
          <p:nvPr/>
        </p:nvGrpSpPr>
        <p:grpSpPr>
          <a:xfrm>
            <a:off x="7263383" y="368808"/>
            <a:ext cx="4809744" cy="4233672"/>
            <a:chOff x="7263383" y="368808"/>
            <a:chExt cx="4809744" cy="4233672"/>
          </a:xfrm>
        </p:grpSpPr>
        <p:pic>
          <p:nvPicPr>
            <p:cNvPr id="2032" name="Google Shape;2032;p147"/>
            <p:cNvPicPr preferRelativeResize="0"/>
            <p:nvPr/>
          </p:nvPicPr>
          <p:blipFill rotWithShape="1">
            <a:blip r:embed="rId3">
              <a:alphaModFix/>
            </a:blip>
            <a:srcRect/>
            <a:stretch/>
          </p:blipFill>
          <p:spPr>
            <a:xfrm>
              <a:off x="7263383" y="368808"/>
              <a:ext cx="4809744" cy="4233672"/>
            </a:xfrm>
            <a:prstGeom prst="rect">
              <a:avLst/>
            </a:prstGeom>
            <a:noFill/>
            <a:ln>
              <a:noFill/>
            </a:ln>
          </p:spPr>
        </p:pic>
        <p:sp>
          <p:nvSpPr>
            <p:cNvPr id="2033" name="Google Shape;2033;p147"/>
            <p:cNvSpPr/>
            <p:nvPr/>
          </p:nvSpPr>
          <p:spPr>
            <a:xfrm>
              <a:off x="9482455" y="3913885"/>
              <a:ext cx="1054735" cy="466090"/>
            </a:xfrm>
            <a:custGeom>
              <a:avLst/>
              <a:gdLst/>
              <a:ahLst/>
              <a:cxnLst/>
              <a:rect l="l" t="t" r="r" b="b"/>
              <a:pathLst>
                <a:path w="1054734" h="466089" extrusionOk="0">
                  <a:moveTo>
                    <a:pt x="1054481" y="409829"/>
                  </a:moveTo>
                  <a:lnTo>
                    <a:pt x="785876" y="353568"/>
                  </a:lnTo>
                  <a:lnTo>
                    <a:pt x="779145" y="352171"/>
                  </a:lnTo>
                  <a:lnTo>
                    <a:pt x="777748" y="351536"/>
                  </a:lnTo>
                  <a:lnTo>
                    <a:pt x="24130" y="0"/>
                  </a:lnTo>
                  <a:lnTo>
                    <a:pt x="0" y="52197"/>
                  </a:lnTo>
                  <a:lnTo>
                    <a:pt x="761111" y="407035"/>
                  </a:lnTo>
                  <a:lnTo>
                    <a:pt x="1042797" y="466090"/>
                  </a:lnTo>
                  <a:lnTo>
                    <a:pt x="1054481" y="409829"/>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34" name="Google Shape;2034;p147"/>
            <p:cNvPicPr preferRelativeResize="0"/>
            <p:nvPr/>
          </p:nvPicPr>
          <p:blipFill rotWithShape="1">
            <a:blip r:embed="rId4">
              <a:alphaModFix/>
            </a:blip>
            <a:srcRect/>
            <a:stretch/>
          </p:blipFill>
          <p:spPr>
            <a:xfrm>
              <a:off x="9339071" y="3861816"/>
              <a:ext cx="191516" cy="156209"/>
            </a:xfrm>
            <a:prstGeom prst="rect">
              <a:avLst/>
            </a:prstGeom>
            <a:noFill/>
            <a:ln>
              <a:noFill/>
            </a:ln>
          </p:spPr>
        </p:pic>
      </p:grpSp>
      <p:sp>
        <p:nvSpPr>
          <p:cNvPr id="2035" name="Google Shape;2035;p147"/>
          <p:cNvSpPr txBox="1"/>
          <p:nvPr/>
        </p:nvSpPr>
        <p:spPr>
          <a:xfrm>
            <a:off x="10874502" y="4159757"/>
            <a:ext cx="92456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Ureter</a:t>
            </a:r>
            <a:endParaRPr sz="2400">
              <a:solidFill>
                <a:schemeClr val="dk1"/>
              </a:solidFill>
              <a:latin typeface="Arial"/>
              <a:ea typeface="Arial"/>
              <a:cs typeface="Arial"/>
              <a:sym typeface="Arial"/>
            </a:endParaRPr>
          </a:p>
        </p:txBody>
      </p:sp>
      <p:sp>
        <p:nvSpPr>
          <p:cNvPr id="2036" name="Google Shape;2036;p147"/>
          <p:cNvSpPr txBox="1"/>
          <p:nvPr/>
        </p:nvSpPr>
        <p:spPr>
          <a:xfrm>
            <a:off x="422148" y="132587"/>
            <a:ext cx="6099175" cy="2295525"/>
          </a:xfrm>
          <a:prstGeom prst="rect">
            <a:avLst/>
          </a:prstGeom>
          <a:noFill/>
          <a:ln w="9525" cap="flat" cmpd="sng">
            <a:solidFill>
              <a:srgbClr val="0000CC"/>
            </a:solidFill>
            <a:prstDash val="solid"/>
            <a:round/>
            <a:headEnd type="none" w="sm" len="sm"/>
            <a:tailEnd type="none" w="sm" len="sm"/>
          </a:ln>
        </p:spPr>
        <p:txBody>
          <a:bodyPr spcFirstLastPara="1" wrap="square" lIns="0" tIns="72375" rIns="0" bIns="0" anchor="t" anchorCtr="0">
            <a:spAutoFit/>
          </a:bodyPr>
          <a:lstStyle/>
          <a:p>
            <a:pPr marL="277495" marR="0" lvl="0" indent="-187325" algn="l" rtl="0">
              <a:lnSpc>
                <a:spcPct val="100000"/>
              </a:lnSpc>
              <a:spcBef>
                <a:spcPts val="0"/>
              </a:spcBef>
              <a:spcAft>
                <a:spcPts val="0"/>
              </a:spcAft>
              <a:buClr>
                <a:srgbClr val="0000CC"/>
              </a:buClr>
              <a:buSzPts val="2400"/>
              <a:buFont typeface="Helvetica Neue"/>
              <a:buChar char="-"/>
            </a:pPr>
            <a:r>
              <a:rPr lang="en-US" sz="2400" b="1">
                <a:solidFill>
                  <a:srgbClr val="0000CC"/>
                </a:solidFill>
                <a:latin typeface="Arial"/>
                <a:ea typeface="Arial"/>
                <a:cs typeface="Arial"/>
                <a:sym typeface="Arial"/>
              </a:rPr>
              <a:t>Laterally:</a:t>
            </a:r>
            <a:endParaRPr sz="2400">
              <a:solidFill>
                <a:schemeClr val="dk1"/>
              </a:solidFill>
              <a:latin typeface="Arial"/>
              <a:ea typeface="Arial"/>
              <a:cs typeface="Arial"/>
              <a:sym typeface="Arial"/>
            </a:endParaRPr>
          </a:p>
          <a:p>
            <a:pPr marL="905510" marR="0" lvl="1" indent="-356870" algn="just" rtl="0">
              <a:lnSpc>
                <a:spcPct val="100000"/>
              </a:lnSpc>
              <a:spcBef>
                <a:spcPts val="700"/>
              </a:spcBef>
              <a:spcAft>
                <a:spcPts val="0"/>
              </a:spcAft>
              <a:buClr>
                <a:srgbClr val="FF0000"/>
              </a:buClr>
              <a:buSzPts val="2400"/>
              <a:buFont typeface="Arial"/>
              <a:buAutoNum type="alphaLcPeriod"/>
            </a:pPr>
            <a:r>
              <a:rPr lang="en-US" sz="2400" b="1" i="0" u="none" strike="noStrike" cap="none">
                <a:solidFill>
                  <a:srgbClr val="FF0000"/>
                </a:solidFill>
                <a:latin typeface="Arial"/>
                <a:ea typeface="Arial"/>
                <a:cs typeface="Arial"/>
                <a:sym typeface="Arial"/>
              </a:rPr>
              <a:t>Upper part </a:t>
            </a:r>
            <a:r>
              <a:rPr lang="en-US" sz="2400" b="0" i="0" u="none" strike="noStrike" cap="none">
                <a:solidFill>
                  <a:schemeClr val="dk1"/>
                </a:solidFill>
                <a:latin typeface="Helvetica Neue"/>
                <a:ea typeface="Helvetica Neue"/>
                <a:cs typeface="Helvetica Neue"/>
                <a:sym typeface="Helvetica Neue"/>
              </a:rPr>
              <a:t>related to the ureter.</a:t>
            </a:r>
            <a:endParaRPr sz="2400" b="0" i="0" u="none" strike="noStrike" cap="none">
              <a:solidFill>
                <a:schemeClr val="dk1"/>
              </a:solidFill>
              <a:latin typeface="Helvetica Neue"/>
              <a:ea typeface="Helvetica Neue"/>
              <a:cs typeface="Helvetica Neue"/>
              <a:sym typeface="Helvetica Neue"/>
            </a:endParaRPr>
          </a:p>
          <a:p>
            <a:pPr marL="548640" marR="109854" lvl="1" indent="-152400" algn="just" rtl="0">
              <a:lnSpc>
                <a:spcPct val="118800"/>
              </a:lnSpc>
              <a:spcBef>
                <a:spcPts val="180"/>
              </a:spcBef>
              <a:spcAft>
                <a:spcPts val="0"/>
              </a:spcAft>
              <a:buClr>
                <a:srgbClr val="0000CC"/>
              </a:buClr>
              <a:buSzPts val="2400"/>
              <a:buFont typeface="Arial"/>
              <a:buAutoNum type="alphaLcPeriod"/>
            </a:pPr>
            <a:r>
              <a:rPr lang="en-US" sz="2400" b="1" i="0" u="none" strike="noStrike" cap="none">
                <a:solidFill>
                  <a:srgbClr val="0000CC"/>
                </a:solidFill>
                <a:latin typeface="Arial"/>
                <a:ea typeface="Arial"/>
                <a:cs typeface="Arial"/>
                <a:sym typeface="Arial"/>
              </a:rPr>
              <a:t>Middle part </a:t>
            </a:r>
            <a:r>
              <a:rPr lang="en-US" sz="2400" b="0" i="0" u="none" strike="noStrike" cap="none">
                <a:solidFill>
                  <a:schemeClr val="dk1"/>
                </a:solidFill>
                <a:latin typeface="Helvetica Neue"/>
                <a:ea typeface="Helvetica Neue"/>
                <a:cs typeface="Helvetica Neue"/>
                <a:sym typeface="Helvetica Neue"/>
              </a:rPr>
              <a:t>related to the levator ani.  </a:t>
            </a:r>
            <a:r>
              <a:rPr lang="en-US" sz="2400" b="1" i="0" u="none" strike="noStrike" cap="none">
                <a:solidFill>
                  <a:srgbClr val="FF0000"/>
                </a:solidFill>
                <a:latin typeface="Arial"/>
                <a:ea typeface="Arial"/>
                <a:cs typeface="Arial"/>
                <a:sym typeface="Arial"/>
              </a:rPr>
              <a:t>c.Lower part </a:t>
            </a:r>
            <a:r>
              <a:rPr lang="en-US" sz="2400" b="0" i="0" u="none" strike="noStrike" cap="none">
                <a:solidFill>
                  <a:schemeClr val="dk1"/>
                </a:solidFill>
                <a:latin typeface="Helvetica Neue"/>
                <a:ea typeface="Helvetica Neue"/>
                <a:cs typeface="Helvetica Neue"/>
                <a:sym typeface="Helvetica Neue"/>
              </a:rPr>
              <a:t>transverses the deep and  superficial perineal pouches.</a:t>
            </a:r>
            <a:endParaRPr sz="2400" b="0" i="0" u="none" strike="noStrike" cap="none">
              <a:solidFill>
                <a:schemeClr val="dk1"/>
              </a:solidFill>
              <a:latin typeface="Helvetica Neue"/>
              <a:ea typeface="Helvetica Neue"/>
              <a:cs typeface="Helvetica Neue"/>
              <a:sym typeface="Helvetica Neue"/>
            </a:endParaRPr>
          </a:p>
        </p:txBody>
      </p:sp>
      <p:sp>
        <p:nvSpPr>
          <p:cNvPr id="2037" name="Google Shape;2037;p147"/>
          <p:cNvSpPr txBox="1"/>
          <p:nvPr/>
        </p:nvSpPr>
        <p:spPr>
          <a:xfrm>
            <a:off x="190500" y="2540507"/>
            <a:ext cx="7074534" cy="2270760"/>
          </a:xfrm>
          <a:prstGeom prst="rect">
            <a:avLst/>
          </a:prstGeom>
          <a:noFill/>
          <a:ln w="9525" cap="flat" cmpd="sng">
            <a:solidFill>
              <a:srgbClr val="0000CC"/>
            </a:solidFill>
            <a:prstDash val="solid"/>
            <a:round/>
            <a:headEnd type="none" w="sm" len="sm"/>
            <a:tailEnd type="none" w="sm" len="sm"/>
          </a:ln>
        </p:spPr>
        <p:txBody>
          <a:bodyPr spcFirstLastPara="1" wrap="square" lIns="0" tIns="0" rIns="0" bIns="0" anchor="t" anchorCtr="0">
            <a:spAutoFit/>
          </a:bodyPr>
          <a:lstStyle/>
          <a:p>
            <a:pPr marL="426719" marR="0" lvl="0" indent="0" algn="just" rtl="0">
              <a:lnSpc>
                <a:spcPct val="114791"/>
              </a:lnSpc>
              <a:spcBef>
                <a:spcPts val="0"/>
              </a:spcBef>
              <a:spcAft>
                <a:spcPts val="0"/>
              </a:spcAft>
              <a:buNone/>
            </a:pPr>
            <a:r>
              <a:rPr lang="en-US" sz="2400">
                <a:solidFill>
                  <a:schemeClr val="dk1"/>
                </a:solidFill>
                <a:latin typeface="Helvetica Neue"/>
                <a:ea typeface="Helvetica Neue"/>
                <a:cs typeface="Helvetica Neue"/>
                <a:sym typeface="Helvetica Neue"/>
              </a:rPr>
              <a:t>the lower end of the lumen is closed by</a:t>
            </a:r>
            <a:endParaRPr sz="2400">
              <a:solidFill>
                <a:schemeClr val="dk1"/>
              </a:solidFill>
              <a:latin typeface="Helvetica Neue"/>
              <a:ea typeface="Helvetica Neue"/>
              <a:cs typeface="Helvetica Neue"/>
              <a:sym typeface="Helvetica Neue"/>
            </a:endParaRPr>
          </a:p>
          <a:p>
            <a:pPr marL="432434" marR="0" lvl="0" indent="0" algn="just" rtl="0">
              <a:lnSpc>
                <a:spcPct val="100000"/>
              </a:lnSpc>
              <a:spcBef>
                <a:spcPts val="385"/>
              </a:spcBef>
              <a:spcAft>
                <a:spcPts val="0"/>
              </a:spcAft>
              <a:buNone/>
            </a:pPr>
            <a:r>
              <a:rPr lang="en-US" sz="2400">
                <a:solidFill>
                  <a:schemeClr val="dk1"/>
                </a:solidFill>
                <a:latin typeface="Helvetica Neue"/>
                <a:ea typeface="Helvetica Neue"/>
                <a:cs typeface="Helvetica Neue"/>
                <a:sym typeface="Helvetica Neue"/>
              </a:rPr>
              <a:t>a thin membrane called </a:t>
            </a:r>
            <a:r>
              <a:rPr lang="en-US" sz="2400" b="1">
                <a:solidFill>
                  <a:srgbClr val="0000CC"/>
                </a:solidFill>
                <a:latin typeface="Arial"/>
                <a:ea typeface="Arial"/>
                <a:cs typeface="Arial"/>
                <a:sym typeface="Arial"/>
              </a:rPr>
              <a:t>hymen</a:t>
            </a:r>
            <a:endParaRPr sz="2400">
              <a:solidFill>
                <a:schemeClr val="dk1"/>
              </a:solidFill>
              <a:latin typeface="Arial"/>
              <a:ea typeface="Arial"/>
              <a:cs typeface="Arial"/>
              <a:sym typeface="Arial"/>
            </a:endParaRPr>
          </a:p>
          <a:p>
            <a:pPr marL="432434" marR="74295" lvl="0" indent="-341630" algn="just" rtl="0">
              <a:lnSpc>
                <a:spcPct val="125000"/>
              </a:lnSpc>
              <a:spcBef>
                <a:spcPts val="5"/>
              </a:spcBef>
              <a:spcAft>
                <a:spcPts val="0"/>
              </a:spcAft>
              <a:buNone/>
            </a:pPr>
            <a:r>
              <a:rPr lang="en-US" sz="2400">
                <a:solidFill>
                  <a:srgbClr val="FF0000"/>
                </a:solidFill>
                <a:latin typeface="Helvetica Neue"/>
                <a:ea typeface="Helvetica Neue"/>
                <a:cs typeface="Helvetica Neue"/>
                <a:sym typeface="Helvetica Neue"/>
              </a:rPr>
              <a:t>- </a:t>
            </a:r>
            <a:r>
              <a:rPr lang="en-US" sz="2400" b="1">
                <a:solidFill>
                  <a:srgbClr val="FF0000"/>
                </a:solidFill>
                <a:latin typeface="Arial"/>
                <a:ea typeface="Arial"/>
                <a:cs typeface="Arial"/>
                <a:sym typeface="Arial"/>
              </a:rPr>
              <a:t>Types of hymen</a:t>
            </a:r>
            <a:r>
              <a:rPr lang="en-US" sz="2400">
                <a:solidFill>
                  <a:schemeClr val="dk1"/>
                </a:solidFill>
                <a:latin typeface="Helvetica Neue"/>
                <a:ea typeface="Helvetica Neue"/>
                <a:cs typeface="Helvetica Neue"/>
                <a:sym typeface="Helvetica Neue"/>
              </a:rPr>
              <a:t>: </a:t>
            </a:r>
            <a:r>
              <a:rPr lang="en-US" sz="2400">
                <a:solidFill>
                  <a:srgbClr val="0000CC"/>
                </a:solidFill>
                <a:latin typeface="Helvetica Neue"/>
                <a:ea typeface="Helvetica Neue"/>
                <a:cs typeface="Helvetica Neue"/>
                <a:sym typeface="Helvetica Neue"/>
              </a:rPr>
              <a:t>Ring shape (the commonest  form), </a:t>
            </a:r>
            <a:r>
              <a:rPr lang="en-US" sz="2400">
                <a:solidFill>
                  <a:schemeClr val="dk1"/>
                </a:solidFill>
                <a:latin typeface="Helvetica Neue"/>
                <a:ea typeface="Helvetica Neue"/>
                <a:cs typeface="Helvetica Neue"/>
                <a:sym typeface="Helvetica Neue"/>
              </a:rPr>
              <a:t>Semilunar, </a:t>
            </a:r>
            <a:r>
              <a:rPr lang="en-US" sz="2400">
                <a:solidFill>
                  <a:srgbClr val="0000CC"/>
                </a:solidFill>
                <a:latin typeface="Helvetica Neue"/>
                <a:ea typeface="Helvetica Neue"/>
                <a:cs typeface="Helvetica Neue"/>
                <a:sym typeface="Helvetica Neue"/>
              </a:rPr>
              <a:t>Cribriform, </a:t>
            </a:r>
            <a:r>
              <a:rPr lang="en-US" sz="2400">
                <a:solidFill>
                  <a:schemeClr val="dk1"/>
                </a:solidFill>
                <a:latin typeface="Helvetica Neue"/>
                <a:ea typeface="Helvetica Neue"/>
                <a:cs typeface="Helvetica Neue"/>
                <a:sym typeface="Helvetica Neue"/>
              </a:rPr>
              <a:t>imperforate, </a:t>
            </a:r>
            <a:r>
              <a:rPr lang="en-US" sz="2400">
                <a:solidFill>
                  <a:srgbClr val="0000CC"/>
                </a:solidFill>
                <a:latin typeface="Helvetica Neue"/>
                <a:ea typeface="Helvetica Neue"/>
                <a:cs typeface="Helvetica Neue"/>
                <a:sym typeface="Helvetica Neue"/>
              </a:rPr>
              <a:t>absent  </a:t>
            </a:r>
            <a:r>
              <a:rPr lang="en-US" sz="2400">
                <a:solidFill>
                  <a:schemeClr val="dk1"/>
                </a:solidFill>
                <a:latin typeface="Helvetica Neue"/>
                <a:ea typeface="Helvetica Neue"/>
                <a:cs typeface="Helvetica Neue"/>
                <a:sym typeface="Helvetica Neue"/>
              </a:rPr>
              <a:t>and elastic persist after copulation</a:t>
            </a:r>
            <a:endParaRPr sz="2400">
              <a:solidFill>
                <a:schemeClr val="dk1"/>
              </a:solidFill>
              <a:latin typeface="Helvetica Neue"/>
              <a:ea typeface="Helvetica Neue"/>
              <a:cs typeface="Helvetica Neue"/>
              <a:sym typeface="Helvetica Neue"/>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Shape 2041"/>
        <p:cNvGrpSpPr/>
        <p:nvPr/>
      </p:nvGrpSpPr>
      <p:grpSpPr>
        <a:xfrm>
          <a:off x="0" y="0"/>
          <a:ext cx="0" cy="0"/>
          <a:chOff x="0" y="0"/>
          <a:chExt cx="0" cy="0"/>
        </a:xfrm>
      </p:grpSpPr>
      <p:grpSp>
        <p:nvGrpSpPr>
          <p:cNvPr id="2042" name="Google Shape;2042;p148"/>
          <p:cNvGrpSpPr/>
          <p:nvPr/>
        </p:nvGrpSpPr>
        <p:grpSpPr>
          <a:xfrm>
            <a:off x="5611367" y="240791"/>
            <a:ext cx="5215128" cy="4453128"/>
            <a:chOff x="5611367" y="240791"/>
            <a:chExt cx="5215128" cy="4453128"/>
          </a:xfrm>
        </p:grpSpPr>
        <p:pic>
          <p:nvPicPr>
            <p:cNvPr id="2043" name="Google Shape;2043;p148"/>
            <p:cNvPicPr preferRelativeResize="0"/>
            <p:nvPr/>
          </p:nvPicPr>
          <p:blipFill rotWithShape="1">
            <a:blip r:embed="rId3">
              <a:alphaModFix/>
            </a:blip>
            <a:srcRect/>
            <a:stretch/>
          </p:blipFill>
          <p:spPr>
            <a:xfrm>
              <a:off x="5611367" y="240791"/>
              <a:ext cx="5215128" cy="4453128"/>
            </a:xfrm>
            <a:prstGeom prst="rect">
              <a:avLst/>
            </a:prstGeom>
            <a:noFill/>
            <a:ln>
              <a:noFill/>
            </a:ln>
          </p:spPr>
        </p:pic>
        <p:pic>
          <p:nvPicPr>
            <p:cNvPr id="2044" name="Google Shape;2044;p148"/>
            <p:cNvPicPr preferRelativeResize="0"/>
            <p:nvPr/>
          </p:nvPicPr>
          <p:blipFill rotWithShape="1">
            <a:blip r:embed="rId4">
              <a:alphaModFix/>
            </a:blip>
            <a:srcRect/>
            <a:stretch/>
          </p:blipFill>
          <p:spPr>
            <a:xfrm>
              <a:off x="8994647" y="2445638"/>
              <a:ext cx="189356" cy="169418"/>
            </a:xfrm>
            <a:prstGeom prst="rect">
              <a:avLst/>
            </a:prstGeom>
            <a:noFill/>
            <a:ln>
              <a:noFill/>
            </a:ln>
          </p:spPr>
        </p:pic>
        <p:sp>
          <p:nvSpPr>
            <p:cNvPr id="2045" name="Google Shape;2045;p148"/>
            <p:cNvSpPr/>
            <p:nvPr/>
          </p:nvSpPr>
          <p:spPr>
            <a:xfrm>
              <a:off x="9117838" y="1603247"/>
              <a:ext cx="1348105" cy="935990"/>
            </a:xfrm>
            <a:custGeom>
              <a:avLst/>
              <a:gdLst/>
              <a:ahLst/>
              <a:cxnLst/>
              <a:rect l="l" t="t" r="r" b="b"/>
              <a:pathLst>
                <a:path w="1348104" h="935989" extrusionOk="0">
                  <a:moveTo>
                    <a:pt x="1248790" y="0"/>
                  </a:moveTo>
                  <a:lnTo>
                    <a:pt x="0" y="889126"/>
                  </a:lnTo>
                  <a:lnTo>
                    <a:pt x="33019" y="935609"/>
                  </a:lnTo>
                  <a:lnTo>
                    <a:pt x="1251965" y="67817"/>
                  </a:lnTo>
                  <a:lnTo>
                    <a:pt x="1236090" y="58674"/>
                  </a:lnTo>
                  <a:lnTo>
                    <a:pt x="1266952" y="57150"/>
                  </a:lnTo>
                  <a:lnTo>
                    <a:pt x="1347723" y="57150"/>
                  </a:lnTo>
                  <a:lnTo>
                    <a:pt x="1248790" y="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46" name="Google Shape;2046;p148"/>
            <p:cNvPicPr preferRelativeResize="0"/>
            <p:nvPr/>
          </p:nvPicPr>
          <p:blipFill rotWithShape="1">
            <a:blip r:embed="rId5">
              <a:alphaModFix/>
            </a:blip>
            <a:srcRect/>
            <a:stretch/>
          </p:blipFill>
          <p:spPr>
            <a:xfrm>
              <a:off x="10353928" y="1660397"/>
              <a:ext cx="228726" cy="117221"/>
            </a:xfrm>
            <a:prstGeom prst="rect">
              <a:avLst/>
            </a:prstGeom>
            <a:noFill/>
            <a:ln>
              <a:noFill/>
            </a:ln>
          </p:spPr>
        </p:pic>
      </p:grpSp>
      <p:sp>
        <p:nvSpPr>
          <p:cNvPr id="2047" name="Google Shape;2047;p148"/>
          <p:cNvSpPr txBox="1"/>
          <p:nvPr/>
        </p:nvSpPr>
        <p:spPr>
          <a:xfrm>
            <a:off x="10559288" y="1480565"/>
            <a:ext cx="1366520" cy="757555"/>
          </a:xfrm>
          <a:prstGeom prst="rect">
            <a:avLst/>
          </a:prstGeom>
          <a:noFill/>
          <a:ln>
            <a:noFill/>
          </a:ln>
        </p:spPr>
        <p:txBody>
          <a:bodyPr spcFirstLastPara="1" wrap="square" lIns="0" tIns="12700" rIns="0" bIns="0" anchor="t" anchorCtr="0">
            <a:spAutoFit/>
          </a:bodyPr>
          <a:lstStyle/>
          <a:p>
            <a:pPr marL="259079" marR="5080" lvl="0" indent="-247015" algn="l" rtl="0">
              <a:lnSpc>
                <a:spcPct val="100000"/>
              </a:lnSpc>
              <a:spcBef>
                <a:spcPts val="0"/>
              </a:spcBef>
              <a:spcAft>
                <a:spcPts val="0"/>
              </a:spcAft>
              <a:buNone/>
            </a:pPr>
            <a:r>
              <a:rPr lang="en-US" sz="2400" b="1">
                <a:solidFill>
                  <a:srgbClr val="0000CC"/>
                </a:solidFill>
                <a:latin typeface="Arial"/>
                <a:ea typeface="Arial"/>
                <a:cs typeface="Arial"/>
                <a:sym typeface="Arial"/>
              </a:rPr>
              <a:t>Posterior  fornix</a:t>
            </a:r>
            <a:endParaRPr sz="2400">
              <a:solidFill>
                <a:schemeClr val="dk1"/>
              </a:solidFill>
              <a:latin typeface="Arial"/>
              <a:ea typeface="Arial"/>
              <a:cs typeface="Arial"/>
              <a:sym typeface="Arial"/>
            </a:endParaRPr>
          </a:p>
        </p:txBody>
      </p:sp>
      <p:grpSp>
        <p:nvGrpSpPr>
          <p:cNvPr id="2048" name="Google Shape;2048;p148"/>
          <p:cNvGrpSpPr/>
          <p:nvPr/>
        </p:nvGrpSpPr>
        <p:grpSpPr>
          <a:xfrm>
            <a:off x="201168" y="359664"/>
            <a:ext cx="10381869" cy="3276600"/>
            <a:chOff x="201168" y="359664"/>
            <a:chExt cx="10381869" cy="3276600"/>
          </a:xfrm>
        </p:grpSpPr>
        <p:pic>
          <p:nvPicPr>
            <p:cNvPr id="2049" name="Google Shape;2049;p148"/>
            <p:cNvPicPr preferRelativeResize="0"/>
            <p:nvPr/>
          </p:nvPicPr>
          <p:blipFill rotWithShape="1">
            <a:blip r:embed="rId6">
              <a:alphaModFix/>
            </a:blip>
            <a:srcRect/>
            <a:stretch/>
          </p:blipFill>
          <p:spPr>
            <a:xfrm>
              <a:off x="8598408" y="2785998"/>
              <a:ext cx="180340" cy="170434"/>
            </a:xfrm>
            <a:prstGeom prst="rect">
              <a:avLst/>
            </a:prstGeom>
            <a:noFill/>
            <a:ln>
              <a:noFill/>
            </a:ln>
          </p:spPr>
        </p:pic>
        <p:sp>
          <p:nvSpPr>
            <p:cNvPr id="2050" name="Google Shape;2050;p148"/>
            <p:cNvSpPr/>
            <p:nvPr/>
          </p:nvSpPr>
          <p:spPr>
            <a:xfrm>
              <a:off x="8765667" y="2657855"/>
              <a:ext cx="1817370" cy="241935"/>
            </a:xfrm>
            <a:custGeom>
              <a:avLst/>
              <a:gdLst/>
              <a:ahLst/>
              <a:cxnLst/>
              <a:rect l="l" t="t" r="r" b="b"/>
              <a:pathLst>
                <a:path w="1817370" h="241935" extrusionOk="0">
                  <a:moveTo>
                    <a:pt x="1816989" y="120523"/>
                  </a:moveTo>
                  <a:lnTo>
                    <a:pt x="1702435" y="54229"/>
                  </a:lnTo>
                  <a:lnTo>
                    <a:pt x="1608455" y="0"/>
                  </a:lnTo>
                  <a:lnTo>
                    <a:pt x="0" y="184912"/>
                  </a:lnTo>
                  <a:lnTo>
                    <a:pt x="6477" y="241808"/>
                  </a:lnTo>
                  <a:lnTo>
                    <a:pt x="1596009" y="58928"/>
                  </a:lnTo>
                  <a:lnTo>
                    <a:pt x="1788414" y="169926"/>
                  </a:lnTo>
                  <a:lnTo>
                    <a:pt x="1816989" y="120523"/>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1" name="Google Shape;2051;p148"/>
            <p:cNvSpPr/>
            <p:nvPr/>
          </p:nvSpPr>
          <p:spPr>
            <a:xfrm>
              <a:off x="201168" y="359664"/>
              <a:ext cx="5894705" cy="3276600"/>
            </a:xfrm>
            <a:custGeom>
              <a:avLst/>
              <a:gdLst/>
              <a:ahLst/>
              <a:cxnLst/>
              <a:rect l="l" t="t" r="r" b="b"/>
              <a:pathLst>
                <a:path w="5894705" h="3276600" extrusionOk="0">
                  <a:moveTo>
                    <a:pt x="5894578" y="0"/>
                  </a:moveTo>
                  <a:lnTo>
                    <a:pt x="0" y="0"/>
                  </a:lnTo>
                  <a:lnTo>
                    <a:pt x="0" y="3276219"/>
                  </a:lnTo>
                  <a:lnTo>
                    <a:pt x="5894578" y="3276219"/>
                  </a:lnTo>
                  <a:lnTo>
                    <a:pt x="589457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2" name="Google Shape;2052;p148"/>
            <p:cNvSpPr/>
            <p:nvPr/>
          </p:nvSpPr>
          <p:spPr>
            <a:xfrm>
              <a:off x="202692" y="361188"/>
              <a:ext cx="5895340" cy="3218815"/>
            </a:xfrm>
            <a:custGeom>
              <a:avLst/>
              <a:gdLst/>
              <a:ahLst/>
              <a:cxnLst/>
              <a:rect l="l" t="t" r="r" b="b"/>
              <a:pathLst>
                <a:path w="5895340" h="3218815" extrusionOk="0">
                  <a:moveTo>
                    <a:pt x="0" y="3218688"/>
                  </a:moveTo>
                  <a:lnTo>
                    <a:pt x="5894832" y="3218688"/>
                  </a:lnTo>
                  <a:lnTo>
                    <a:pt x="5894832" y="0"/>
                  </a:lnTo>
                  <a:lnTo>
                    <a:pt x="0" y="0"/>
                  </a:lnTo>
                  <a:lnTo>
                    <a:pt x="0" y="3218688"/>
                  </a:lnTo>
                  <a:close/>
                </a:path>
              </a:pathLst>
            </a:custGeom>
            <a:noFill/>
            <a:ln w="9525" cap="flat" cmpd="sng">
              <a:solidFill>
                <a:srgbClr val="0000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53" name="Google Shape;2053;p148"/>
          <p:cNvSpPr txBox="1"/>
          <p:nvPr/>
        </p:nvSpPr>
        <p:spPr>
          <a:xfrm>
            <a:off x="10635488" y="2529662"/>
            <a:ext cx="1202690" cy="757555"/>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400" b="1">
                <a:solidFill>
                  <a:srgbClr val="FF0000"/>
                </a:solidFill>
                <a:latin typeface="Arial"/>
                <a:ea typeface="Arial"/>
                <a:cs typeface="Arial"/>
                <a:sym typeface="Arial"/>
              </a:rPr>
              <a:t>Anterior</a:t>
            </a:r>
            <a:endParaRPr sz="2400">
              <a:solidFill>
                <a:schemeClr val="dk1"/>
              </a:solidFill>
              <a:latin typeface="Arial"/>
              <a:ea typeface="Arial"/>
              <a:cs typeface="Arial"/>
              <a:sym typeface="Arial"/>
            </a:endParaRPr>
          </a:p>
          <a:p>
            <a:pPr marL="9525" marR="0" lvl="0" indent="0" algn="ctr" rtl="0">
              <a:lnSpc>
                <a:spcPct val="100000"/>
              </a:lnSpc>
              <a:spcBef>
                <a:spcPts val="5"/>
              </a:spcBef>
              <a:spcAft>
                <a:spcPts val="0"/>
              </a:spcAft>
              <a:buNone/>
            </a:pPr>
            <a:r>
              <a:rPr lang="en-US" sz="2400" b="1">
                <a:solidFill>
                  <a:srgbClr val="FF0000"/>
                </a:solidFill>
                <a:latin typeface="Arial"/>
                <a:ea typeface="Arial"/>
                <a:cs typeface="Arial"/>
                <a:sym typeface="Arial"/>
              </a:rPr>
              <a:t>fornix</a:t>
            </a:r>
            <a:endParaRPr sz="2400">
              <a:solidFill>
                <a:schemeClr val="dk1"/>
              </a:solidFill>
              <a:latin typeface="Arial"/>
              <a:ea typeface="Arial"/>
              <a:cs typeface="Arial"/>
              <a:sym typeface="Arial"/>
            </a:endParaRPr>
          </a:p>
        </p:txBody>
      </p:sp>
      <p:sp>
        <p:nvSpPr>
          <p:cNvPr id="2054" name="Google Shape;2054;p148"/>
          <p:cNvSpPr txBox="1"/>
          <p:nvPr/>
        </p:nvSpPr>
        <p:spPr>
          <a:xfrm>
            <a:off x="278384" y="331264"/>
            <a:ext cx="5730875" cy="3176270"/>
          </a:xfrm>
          <a:prstGeom prst="rect">
            <a:avLst/>
          </a:prstGeom>
          <a:noFill/>
          <a:ln>
            <a:noFill/>
          </a:ln>
        </p:spPr>
        <p:txBody>
          <a:bodyPr spcFirstLastPara="1" wrap="square" lIns="0" tIns="101600" rIns="0" bIns="0" anchor="t" anchorCtr="0">
            <a:spAutoFit/>
          </a:bodyPr>
          <a:lstStyle/>
          <a:p>
            <a:pPr marL="4445" marR="0" lvl="0" indent="0" algn="ctr" rtl="0">
              <a:lnSpc>
                <a:spcPct val="100000"/>
              </a:lnSpc>
              <a:spcBef>
                <a:spcPts val="0"/>
              </a:spcBef>
              <a:spcAft>
                <a:spcPts val="0"/>
              </a:spcAft>
              <a:buNone/>
            </a:pPr>
            <a:r>
              <a:rPr lang="en-US" sz="2400" b="1">
                <a:solidFill>
                  <a:srgbClr val="FF0000"/>
                </a:solidFill>
                <a:latin typeface="Arial"/>
                <a:ea typeface="Arial"/>
                <a:cs typeface="Arial"/>
                <a:sym typeface="Arial"/>
              </a:rPr>
              <a:t>** Fornices of the vagina:</a:t>
            </a:r>
            <a:endParaRPr sz="2400">
              <a:solidFill>
                <a:schemeClr val="dk1"/>
              </a:solidFill>
              <a:latin typeface="Arial"/>
              <a:ea typeface="Arial"/>
              <a:cs typeface="Arial"/>
              <a:sym typeface="Arial"/>
            </a:endParaRPr>
          </a:p>
          <a:p>
            <a:pPr marL="354330" marR="8890" lvl="0" indent="-342265" algn="just" rtl="0">
              <a:lnSpc>
                <a:spcPct val="119200"/>
              </a:lnSpc>
              <a:spcBef>
                <a:spcPts val="145"/>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These are recesses of the upper part of  the vagina which surrounds the vaginal  part of the cervix</a:t>
            </a:r>
            <a:endParaRPr sz="2400">
              <a:solidFill>
                <a:schemeClr val="dk1"/>
              </a:solidFill>
              <a:latin typeface="Helvetica Neue"/>
              <a:ea typeface="Helvetica Neue"/>
              <a:cs typeface="Helvetica Neue"/>
              <a:sym typeface="Helvetica Neue"/>
            </a:endParaRPr>
          </a:p>
          <a:p>
            <a:pPr marL="354330" marR="0" lvl="0" indent="-342265" algn="just" rtl="0">
              <a:lnSpc>
                <a:spcPct val="100000"/>
              </a:lnSpc>
              <a:spcBef>
                <a:spcPts val="106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Anterior, posterior and 2 Lateral</a:t>
            </a:r>
            <a:endParaRPr sz="2400">
              <a:solidFill>
                <a:schemeClr val="dk1"/>
              </a:solidFill>
              <a:latin typeface="Helvetica Neue"/>
              <a:ea typeface="Helvetica Neue"/>
              <a:cs typeface="Helvetica Neue"/>
              <a:sym typeface="Helvetica Neue"/>
            </a:endParaRPr>
          </a:p>
          <a:p>
            <a:pPr marL="354330" marR="0" lvl="0" indent="-342265" algn="just" rtl="0">
              <a:lnSpc>
                <a:spcPct val="100000"/>
              </a:lnSpc>
              <a:spcBef>
                <a:spcPts val="36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Posterior is the largest one and related</a:t>
            </a:r>
            <a:endParaRPr sz="2400">
              <a:solidFill>
                <a:schemeClr val="dk1"/>
              </a:solidFill>
              <a:latin typeface="Helvetica Neue"/>
              <a:ea typeface="Helvetica Neue"/>
              <a:cs typeface="Helvetica Neue"/>
              <a:sym typeface="Helvetica Neue"/>
            </a:endParaRPr>
          </a:p>
          <a:p>
            <a:pPr marL="354330" marR="0" lvl="0" indent="0" algn="just" rtl="0">
              <a:lnSpc>
                <a:spcPct val="100000"/>
              </a:lnSpc>
              <a:spcBef>
                <a:spcPts val="720"/>
              </a:spcBef>
              <a:spcAft>
                <a:spcPts val="0"/>
              </a:spcAft>
              <a:buNone/>
            </a:pPr>
            <a:r>
              <a:rPr lang="en-US" sz="2400">
                <a:solidFill>
                  <a:schemeClr val="dk1"/>
                </a:solidFill>
                <a:latin typeface="Helvetica Neue"/>
                <a:ea typeface="Helvetica Neue"/>
                <a:cs typeface="Helvetica Neue"/>
                <a:sym typeface="Helvetica Neue"/>
              </a:rPr>
              <a:t>to Douglas pouch.</a:t>
            </a:r>
            <a:endParaRPr sz="2400">
              <a:solidFill>
                <a:schemeClr val="dk1"/>
              </a:solidFill>
              <a:latin typeface="Helvetica Neue"/>
              <a:ea typeface="Helvetica Neue"/>
              <a:cs typeface="Helvetica Neue"/>
              <a:sym typeface="Helvetica Neue"/>
            </a:endParaRPr>
          </a:p>
        </p:txBody>
      </p:sp>
      <p:sp>
        <p:nvSpPr>
          <p:cNvPr id="2055" name="Google Shape;2055;p148"/>
          <p:cNvSpPr/>
          <p:nvPr/>
        </p:nvSpPr>
        <p:spPr>
          <a:xfrm>
            <a:off x="211836" y="3564635"/>
            <a:ext cx="5575300" cy="1841500"/>
          </a:xfrm>
          <a:custGeom>
            <a:avLst/>
            <a:gdLst/>
            <a:ahLst/>
            <a:cxnLst/>
            <a:rect l="l" t="t" r="r" b="b"/>
            <a:pathLst>
              <a:path w="5575300" h="1841500" extrusionOk="0">
                <a:moveTo>
                  <a:pt x="0" y="1840991"/>
                </a:moveTo>
                <a:lnTo>
                  <a:pt x="5574792" y="1840991"/>
                </a:lnTo>
                <a:lnTo>
                  <a:pt x="5574792" y="0"/>
                </a:lnTo>
                <a:lnTo>
                  <a:pt x="0" y="0"/>
                </a:lnTo>
                <a:lnTo>
                  <a:pt x="0" y="1840991"/>
                </a:lnTo>
                <a:close/>
              </a:path>
            </a:pathLst>
          </a:custGeom>
          <a:noFill/>
          <a:ln w="9525" cap="flat" cmpd="sng">
            <a:solidFill>
              <a:srgbClr val="0000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6" name="Google Shape;2056;p148"/>
          <p:cNvSpPr txBox="1"/>
          <p:nvPr/>
        </p:nvSpPr>
        <p:spPr>
          <a:xfrm>
            <a:off x="289052" y="3578821"/>
            <a:ext cx="6626859" cy="1801133"/>
          </a:xfrm>
          <a:prstGeom prst="rect">
            <a:avLst/>
          </a:prstGeom>
          <a:noFill/>
          <a:ln>
            <a:noFill/>
          </a:ln>
        </p:spPr>
        <p:txBody>
          <a:bodyPr spcFirstLastPara="1" wrap="square" lIns="0" tIns="61575"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 Peritoneal covering of the vagina:</a:t>
            </a:r>
            <a:endParaRPr sz="2400">
              <a:solidFill>
                <a:schemeClr val="dk1"/>
              </a:solidFill>
              <a:latin typeface="Arial"/>
              <a:ea typeface="Arial"/>
              <a:cs typeface="Arial"/>
              <a:sym typeface="Arial"/>
            </a:endParaRPr>
          </a:p>
          <a:p>
            <a:pPr marL="268605" marR="0" lvl="0" indent="-256540" algn="l" rtl="0">
              <a:lnSpc>
                <a:spcPct val="100000"/>
              </a:lnSpc>
              <a:spcBef>
                <a:spcPts val="39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Only	the	upper	part	of	the	posterior</a:t>
            </a:r>
            <a:endParaRPr sz="2400">
              <a:solidFill>
                <a:schemeClr val="dk1"/>
              </a:solidFill>
              <a:latin typeface="Helvetica Neue"/>
              <a:ea typeface="Helvetica Neue"/>
              <a:cs typeface="Helvetica Neue"/>
              <a:sym typeface="Helvetica Neue"/>
            </a:endParaRPr>
          </a:p>
          <a:p>
            <a:pPr marL="12700" marR="1202690" lvl="0" indent="0" algn="l" rtl="0">
              <a:lnSpc>
                <a:spcPct val="150000"/>
              </a:lnSpc>
              <a:spcBef>
                <a:spcPts val="240"/>
              </a:spcBef>
              <a:spcAft>
                <a:spcPts val="0"/>
              </a:spcAft>
              <a:buNone/>
            </a:pPr>
            <a:r>
              <a:rPr lang="en-US" sz="2400">
                <a:solidFill>
                  <a:schemeClr val="dk1"/>
                </a:solidFill>
                <a:latin typeface="Helvetica Neue"/>
                <a:ea typeface="Helvetica Neue"/>
                <a:cs typeface="Helvetica Neue"/>
                <a:sym typeface="Helvetica Neue"/>
              </a:rPr>
              <a:t>wall	by	peritoneum	of	</a:t>
            </a:r>
            <a:r>
              <a:rPr lang="en-US" sz="2400" b="1">
                <a:solidFill>
                  <a:srgbClr val="0000CC"/>
                </a:solidFill>
                <a:latin typeface="Arial"/>
                <a:ea typeface="Arial"/>
                <a:cs typeface="Arial"/>
                <a:sym typeface="Arial"/>
              </a:rPr>
              <a:t>rectovaginal  pouch.</a:t>
            </a:r>
            <a:endParaRPr sz="2400">
              <a:solidFill>
                <a:schemeClr val="dk1"/>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Shape 2060"/>
        <p:cNvGrpSpPr/>
        <p:nvPr/>
      </p:nvGrpSpPr>
      <p:grpSpPr>
        <a:xfrm>
          <a:off x="0" y="0"/>
          <a:ext cx="0" cy="0"/>
          <a:chOff x="0" y="0"/>
          <a:chExt cx="0" cy="0"/>
        </a:xfrm>
      </p:grpSpPr>
      <p:grpSp>
        <p:nvGrpSpPr>
          <p:cNvPr id="2061" name="Google Shape;2061;p149"/>
          <p:cNvGrpSpPr/>
          <p:nvPr/>
        </p:nvGrpSpPr>
        <p:grpSpPr>
          <a:xfrm>
            <a:off x="2862072" y="128015"/>
            <a:ext cx="6843141" cy="6379463"/>
            <a:chOff x="2862072" y="128015"/>
            <a:chExt cx="6843141" cy="6379463"/>
          </a:xfrm>
        </p:grpSpPr>
        <p:pic>
          <p:nvPicPr>
            <p:cNvPr id="2062" name="Google Shape;2062;p149"/>
            <p:cNvPicPr preferRelativeResize="0"/>
            <p:nvPr/>
          </p:nvPicPr>
          <p:blipFill rotWithShape="1">
            <a:blip r:embed="rId3">
              <a:alphaModFix/>
            </a:blip>
            <a:srcRect/>
            <a:stretch/>
          </p:blipFill>
          <p:spPr>
            <a:xfrm>
              <a:off x="2862072" y="128015"/>
              <a:ext cx="6281928" cy="6379463"/>
            </a:xfrm>
            <a:prstGeom prst="rect">
              <a:avLst/>
            </a:prstGeom>
            <a:noFill/>
            <a:ln>
              <a:noFill/>
            </a:ln>
          </p:spPr>
        </p:pic>
        <p:sp>
          <p:nvSpPr>
            <p:cNvPr id="2063" name="Google Shape;2063;p149"/>
            <p:cNvSpPr/>
            <p:nvPr/>
          </p:nvSpPr>
          <p:spPr>
            <a:xfrm>
              <a:off x="5611368" y="542543"/>
              <a:ext cx="4093845" cy="3096895"/>
            </a:xfrm>
            <a:custGeom>
              <a:avLst/>
              <a:gdLst/>
              <a:ahLst/>
              <a:cxnLst/>
              <a:rect l="l" t="t" r="r" b="b"/>
              <a:pathLst>
                <a:path w="4093845" h="3096895" extrusionOk="0">
                  <a:moveTo>
                    <a:pt x="3169539" y="805307"/>
                  </a:moveTo>
                  <a:lnTo>
                    <a:pt x="3165729" y="748157"/>
                  </a:lnTo>
                  <a:lnTo>
                    <a:pt x="2638425" y="783844"/>
                  </a:lnTo>
                  <a:lnTo>
                    <a:pt x="2639949" y="783844"/>
                  </a:lnTo>
                  <a:lnTo>
                    <a:pt x="705104" y="810768"/>
                  </a:lnTo>
                  <a:lnTo>
                    <a:pt x="704342" y="753491"/>
                  </a:lnTo>
                  <a:lnTo>
                    <a:pt x="534162" y="841756"/>
                  </a:lnTo>
                  <a:lnTo>
                    <a:pt x="706755" y="925068"/>
                  </a:lnTo>
                  <a:lnTo>
                    <a:pt x="705866" y="867918"/>
                  </a:lnTo>
                  <a:lnTo>
                    <a:pt x="2641473" y="840994"/>
                  </a:lnTo>
                  <a:lnTo>
                    <a:pt x="3169539" y="805307"/>
                  </a:lnTo>
                  <a:close/>
                </a:path>
                <a:path w="4093845" h="3096895" extrusionOk="0">
                  <a:moveTo>
                    <a:pt x="3858260" y="1845818"/>
                  </a:moveTo>
                  <a:lnTo>
                    <a:pt x="2967609" y="1825244"/>
                  </a:lnTo>
                  <a:lnTo>
                    <a:pt x="1510284" y="1524000"/>
                  </a:lnTo>
                  <a:lnTo>
                    <a:pt x="1521841" y="1468120"/>
                  </a:lnTo>
                  <a:lnTo>
                    <a:pt x="1336675" y="1517396"/>
                  </a:lnTo>
                  <a:lnTo>
                    <a:pt x="1487170" y="1636014"/>
                  </a:lnTo>
                  <a:lnTo>
                    <a:pt x="1498727" y="1580134"/>
                  </a:lnTo>
                  <a:lnTo>
                    <a:pt x="2961640" y="1882394"/>
                  </a:lnTo>
                  <a:lnTo>
                    <a:pt x="3856990" y="1903095"/>
                  </a:lnTo>
                  <a:lnTo>
                    <a:pt x="3858260" y="1845818"/>
                  </a:lnTo>
                  <a:close/>
                </a:path>
                <a:path w="4093845" h="3096895" extrusionOk="0">
                  <a:moveTo>
                    <a:pt x="4022852" y="150114"/>
                  </a:moveTo>
                  <a:lnTo>
                    <a:pt x="4018661" y="92964"/>
                  </a:lnTo>
                  <a:lnTo>
                    <a:pt x="3412744" y="137033"/>
                  </a:lnTo>
                  <a:lnTo>
                    <a:pt x="948182" y="57277"/>
                  </a:lnTo>
                  <a:lnTo>
                    <a:pt x="950087" y="0"/>
                  </a:lnTo>
                  <a:lnTo>
                    <a:pt x="775970" y="80137"/>
                  </a:lnTo>
                  <a:lnTo>
                    <a:pt x="944499" y="171577"/>
                  </a:lnTo>
                  <a:lnTo>
                    <a:pt x="946404" y="114427"/>
                  </a:lnTo>
                  <a:lnTo>
                    <a:pt x="3414522" y="194310"/>
                  </a:lnTo>
                  <a:lnTo>
                    <a:pt x="4022852" y="150114"/>
                  </a:lnTo>
                  <a:close/>
                </a:path>
                <a:path w="4093845" h="3096895" extrusionOk="0">
                  <a:moveTo>
                    <a:pt x="4027678" y="2438654"/>
                  </a:moveTo>
                  <a:lnTo>
                    <a:pt x="3054985" y="2432685"/>
                  </a:lnTo>
                  <a:lnTo>
                    <a:pt x="3126740" y="2432685"/>
                  </a:lnTo>
                  <a:lnTo>
                    <a:pt x="3052318" y="2432177"/>
                  </a:lnTo>
                  <a:lnTo>
                    <a:pt x="1299210" y="2112899"/>
                  </a:lnTo>
                  <a:lnTo>
                    <a:pt x="1309370" y="2056511"/>
                  </a:lnTo>
                  <a:lnTo>
                    <a:pt x="1125474" y="2110359"/>
                  </a:lnTo>
                  <a:lnTo>
                    <a:pt x="1278763" y="2225294"/>
                  </a:lnTo>
                  <a:lnTo>
                    <a:pt x="1288923" y="2169033"/>
                  </a:lnTo>
                  <a:lnTo>
                    <a:pt x="3047238" y="2489327"/>
                  </a:lnTo>
                  <a:lnTo>
                    <a:pt x="4027297" y="2495804"/>
                  </a:lnTo>
                  <a:lnTo>
                    <a:pt x="4027678" y="2438654"/>
                  </a:lnTo>
                  <a:close/>
                </a:path>
                <a:path w="4093845" h="3096895" extrusionOk="0">
                  <a:moveTo>
                    <a:pt x="4062857" y="3060573"/>
                  </a:moveTo>
                  <a:lnTo>
                    <a:pt x="4060952" y="3003423"/>
                  </a:lnTo>
                  <a:lnTo>
                    <a:pt x="3036062" y="3038856"/>
                  </a:lnTo>
                  <a:lnTo>
                    <a:pt x="172085" y="2136394"/>
                  </a:lnTo>
                  <a:lnTo>
                    <a:pt x="189230" y="2081911"/>
                  </a:lnTo>
                  <a:lnTo>
                    <a:pt x="0" y="2112264"/>
                  </a:lnTo>
                  <a:lnTo>
                    <a:pt x="137795" y="2245487"/>
                  </a:lnTo>
                  <a:lnTo>
                    <a:pt x="154940" y="2191004"/>
                  </a:lnTo>
                  <a:lnTo>
                    <a:pt x="3028188" y="3096387"/>
                  </a:lnTo>
                  <a:lnTo>
                    <a:pt x="4062857" y="3060573"/>
                  </a:lnTo>
                  <a:close/>
                </a:path>
                <a:path w="4093845" h="3096895" extrusionOk="0">
                  <a:moveTo>
                    <a:pt x="4093464" y="1283335"/>
                  </a:moveTo>
                  <a:lnTo>
                    <a:pt x="4093083" y="1226185"/>
                  </a:lnTo>
                  <a:lnTo>
                    <a:pt x="2794127" y="1233678"/>
                  </a:lnTo>
                  <a:lnTo>
                    <a:pt x="718566" y="1117854"/>
                  </a:lnTo>
                  <a:lnTo>
                    <a:pt x="721868" y="1060704"/>
                  </a:lnTo>
                  <a:lnTo>
                    <a:pt x="545846" y="1136777"/>
                  </a:lnTo>
                  <a:lnTo>
                    <a:pt x="712343" y="1232027"/>
                  </a:lnTo>
                  <a:lnTo>
                    <a:pt x="715518" y="1174877"/>
                  </a:lnTo>
                  <a:lnTo>
                    <a:pt x="2792095" y="1290828"/>
                  </a:lnTo>
                  <a:lnTo>
                    <a:pt x="4093464" y="1283335"/>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64" name="Google Shape;2064;p149"/>
          <p:cNvSpPr txBox="1"/>
          <p:nvPr/>
        </p:nvSpPr>
        <p:spPr>
          <a:xfrm>
            <a:off x="9870693" y="438353"/>
            <a:ext cx="1704339"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Mons pubis</a:t>
            </a:r>
            <a:endParaRPr sz="2400">
              <a:solidFill>
                <a:schemeClr val="dk1"/>
              </a:solidFill>
              <a:latin typeface="Arial"/>
              <a:ea typeface="Arial"/>
              <a:cs typeface="Arial"/>
              <a:sym typeface="Arial"/>
            </a:endParaRPr>
          </a:p>
        </p:txBody>
      </p:sp>
      <p:sp>
        <p:nvSpPr>
          <p:cNvPr id="2065" name="Google Shape;2065;p149"/>
          <p:cNvSpPr txBox="1"/>
          <p:nvPr/>
        </p:nvSpPr>
        <p:spPr>
          <a:xfrm>
            <a:off x="8959088" y="1051560"/>
            <a:ext cx="2700020" cy="2124075"/>
          </a:xfrm>
          <a:prstGeom prst="rect">
            <a:avLst/>
          </a:prstGeom>
          <a:noFill/>
          <a:ln>
            <a:noFill/>
          </a:ln>
        </p:spPr>
        <p:txBody>
          <a:bodyPr spcFirstLastPara="1" wrap="square" lIns="0" tIns="10095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Prepuce of clitoris</a:t>
            </a:r>
            <a:endParaRPr sz="2400">
              <a:solidFill>
                <a:schemeClr val="dk1"/>
              </a:solidFill>
              <a:latin typeface="Arial"/>
              <a:ea typeface="Arial"/>
              <a:cs typeface="Arial"/>
              <a:sym typeface="Arial"/>
            </a:endParaRPr>
          </a:p>
          <a:p>
            <a:pPr marL="969644" marR="0" lvl="0" indent="0" algn="l" rtl="0">
              <a:lnSpc>
                <a:spcPct val="100000"/>
              </a:lnSpc>
              <a:spcBef>
                <a:spcPts val="700"/>
              </a:spcBef>
              <a:spcAft>
                <a:spcPts val="0"/>
              </a:spcAft>
              <a:buNone/>
            </a:pPr>
            <a:r>
              <a:rPr lang="en-US" sz="2400" b="1">
                <a:solidFill>
                  <a:srgbClr val="0000CC"/>
                </a:solidFill>
                <a:latin typeface="Arial"/>
                <a:ea typeface="Arial"/>
                <a:cs typeface="Arial"/>
                <a:sym typeface="Arial"/>
              </a:rPr>
              <a:t>Clitoris</a:t>
            </a:r>
            <a:endParaRPr sz="2400">
              <a:solidFill>
                <a:schemeClr val="dk1"/>
              </a:solidFill>
              <a:latin typeface="Arial"/>
              <a:ea typeface="Arial"/>
              <a:cs typeface="Arial"/>
              <a:sym typeface="Arial"/>
            </a:endParaRPr>
          </a:p>
          <a:p>
            <a:pPr marL="804545" marR="5080" lvl="0" indent="-79375" algn="l" rtl="0">
              <a:lnSpc>
                <a:spcPct val="200000"/>
              </a:lnSpc>
              <a:spcBef>
                <a:spcPts val="45"/>
              </a:spcBef>
              <a:spcAft>
                <a:spcPts val="0"/>
              </a:spcAft>
              <a:buNone/>
            </a:pPr>
            <a:r>
              <a:rPr lang="en-US" sz="2400" b="1">
                <a:solidFill>
                  <a:srgbClr val="FF0000"/>
                </a:solidFill>
                <a:latin typeface="Arial"/>
                <a:ea typeface="Arial"/>
                <a:cs typeface="Arial"/>
                <a:sym typeface="Arial"/>
              </a:rPr>
              <a:t>Labia majora  </a:t>
            </a:r>
            <a:r>
              <a:rPr lang="en-US" sz="2400" b="1">
                <a:solidFill>
                  <a:srgbClr val="0000CC"/>
                </a:solidFill>
                <a:latin typeface="Arial"/>
                <a:ea typeface="Arial"/>
                <a:cs typeface="Arial"/>
                <a:sym typeface="Arial"/>
              </a:rPr>
              <a:t>Labia minora</a:t>
            </a:r>
            <a:endParaRPr sz="2400">
              <a:solidFill>
                <a:schemeClr val="dk1"/>
              </a:solidFill>
              <a:latin typeface="Arial"/>
              <a:ea typeface="Arial"/>
              <a:cs typeface="Arial"/>
              <a:sym typeface="Arial"/>
            </a:endParaRPr>
          </a:p>
        </p:txBody>
      </p:sp>
      <p:sp>
        <p:nvSpPr>
          <p:cNvPr id="2066" name="Google Shape;2066;p149"/>
          <p:cNvSpPr txBox="1"/>
          <p:nvPr/>
        </p:nvSpPr>
        <p:spPr>
          <a:xfrm>
            <a:off x="9888981" y="3408629"/>
            <a:ext cx="1341120"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Vestibula</a:t>
            </a:r>
            <a:endParaRPr sz="2400">
              <a:solidFill>
                <a:schemeClr val="dk1"/>
              </a:solidFill>
              <a:latin typeface="Arial"/>
              <a:ea typeface="Arial"/>
              <a:cs typeface="Arial"/>
              <a:sym typeface="Arial"/>
            </a:endParaRPr>
          </a:p>
        </p:txBody>
      </p:sp>
      <p:sp>
        <p:nvSpPr>
          <p:cNvPr id="2067" name="Google Shape;2067;p149"/>
          <p:cNvSpPr/>
          <p:nvPr/>
        </p:nvSpPr>
        <p:spPr>
          <a:xfrm>
            <a:off x="3166872" y="1597151"/>
            <a:ext cx="5967730" cy="3133090"/>
          </a:xfrm>
          <a:custGeom>
            <a:avLst/>
            <a:gdLst/>
            <a:ahLst/>
            <a:cxnLst/>
            <a:rect l="l" t="t" r="r" b="b"/>
            <a:pathLst>
              <a:path w="5967730" h="3133090" extrusionOk="0">
                <a:moveTo>
                  <a:pt x="2909570" y="1452626"/>
                </a:moveTo>
                <a:lnTo>
                  <a:pt x="2757424" y="1336040"/>
                </a:lnTo>
                <a:lnTo>
                  <a:pt x="2746629" y="1392174"/>
                </a:lnTo>
                <a:lnTo>
                  <a:pt x="644525" y="986917"/>
                </a:lnTo>
                <a:lnTo>
                  <a:pt x="2032" y="965327"/>
                </a:lnTo>
                <a:lnTo>
                  <a:pt x="0" y="1022350"/>
                </a:lnTo>
                <a:lnTo>
                  <a:pt x="638175" y="1043940"/>
                </a:lnTo>
                <a:lnTo>
                  <a:pt x="2735834" y="1448308"/>
                </a:lnTo>
                <a:lnTo>
                  <a:pt x="2725039" y="1504315"/>
                </a:lnTo>
                <a:lnTo>
                  <a:pt x="2909570" y="1452626"/>
                </a:lnTo>
                <a:close/>
              </a:path>
              <a:path w="5967730" h="3133090" extrusionOk="0">
                <a:moveTo>
                  <a:pt x="2930398" y="622427"/>
                </a:moveTo>
                <a:lnTo>
                  <a:pt x="2792857" y="488823"/>
                </a:lnTo>
                <a:lnTo>
                  <a:pt x="2775585" y="543306"/>
                </a:lnTo>
                <a:lnTo>
                  <a:pt x="1063117" y="0"/>
                </a:lnTo>
                <a:lnTo>
                  <a:pt x="590423" y="6604"/>
                </a:lnTo>
                <a:lnTo>
                  <a:pt x="591185" y="63754"/>
                </a:lnTo>
                <a:lnTo>
                  <a:pt x="1054481" y="57277"/>
                </a:lnTo>
                <a:lnTo>
                  <a:pt x="2758313" y="597916"/>
                </a:lnTo>
                <a:lnTo>
                  <a:pt x="2741041" y="652272"/>
                </a:lnTo>
                <a:lnTo>
                  <a:pt x="2930398" y="622427"/>
                </a:lnTo>
                <a:close/>
              </a:path>
              <a:path w="5967730" h="3133090" extrusionOk="0">
                <a:moveTo>
                  <a:pt x="2962148" y="3100451"/>
                </a:moveTo>
                <a:lnTo>
                  <a:pt x="2822702" y="2969006"/>
                </a:lnTo>
                <a:lnTo>
                  <a:pt x="2806192" y="3023616"/>
                </a:lnTo>
                <a:lnTo>
                  <a:pt x="909574" y="2451989"/>
                </a:lnTo>
                <a:lnTo>
                  <a:pt x="265684" y="2430272"/>
                </a:lnTo>
                <a:lnTo>
                  <a:pt x="263652" y="2487422"/>
                </a:lnTo>
                <a:lnTo>
                  <a:pt x="900049" y="2508885"/>
                </a:lnTo>
                <a:lnTo>
                  <a:pt x="2789809" y="3078353"/>
                </a:lnTo>
                <a:lnTo>
                  <a:pt x="2773299" y="3133090"/>
                </a:lnTo>
                <a:lnTo>
                  <a:pt x="2962148" y="3100451"/>
                </a:lnTo>
                <a:close/>
              </a:path>
              <a:path w="5967730" h="3133090" extrusionOk="0">
                <a:moveTo>
                  <a:pt x="2962148" y="2278761"/>
                </a:moveTo>
                <a:lnTo>
                  <a:pt x="2822702" y="2147316"/>
                </a:lnTo>
                <a:lnTo>
                  <a:pt x="2806192" y="2201926"/>
                </a:lnTo>
                <a:lnTo>
                  <a:pt x="909574" y="1630426"/>
                </a:lnTo>
                <a:lnTo>
                  <a:pt x="265684" y="1608709"/>
                </a:lnTo>
                <a:lnTo>
                  <a:pt x="263652" y="1665732"/>
                </a:lnTo>
                <a:lnTo>
                  <a:pt x="900049" y="1687195"/>
                </a:lnTo>
                <a:lnTo>
                  <a:pt x="2789809" y="2256663"/>
                </a:lnTo>
                <a:lnTo>
                  <a:pt x="2773299" y="2311400"/>
                </a:lnTo>
                <a:lnTo>
                  <a:pt x="2962148" y="2278761"/>
                </a:lnTo>
                <a:close/>
              </a:path>
              <a:path w="5967730" h="3133090" extrusionOk="0">
                <a:moveTo>
                  <a:pt x="5967603" y="2657856"/>
                </a:moveTo>
                <a:lnTo>
                  <a:pt x="5032756" y="2655697"/>
                </a:lnTo>
                <a:lnTo>
                  <a:pt x="5650992" y="2655697"/>
                </a:lnTo>
                <a:lnTo>
                  <a:pt x="5025898" y="2651379"/>
                </a:lnTo>
                <a:lnTo>
                  <a:pt x="3436226" y="1664335"/>
                </a:lnTo>
                <a:lnTo>
                  <a:pt x="3466325" y="1615821"/>
                </a:lnTo>
                <a:lnTo>
                  <a:pt x="3275457" y="1598168"/>
                </a:lnTo>
                <a:lnTo>
                  <a:pt x="3375901" y="1761490"/>
                </a:lnTo>
                <a:lnTo>
                  <a:pt x="3406000" y="1712976"/>
                </a:lnTo>
                <a:lnTo>
                  <a:pt x="5009388" y="2708402"/>
                </a:lnTo>
                <a:lnTo>
                  <a:pt x="5967222" y="2715006"/>
                </a:lnTo>
                <a:lnTo>
                  <a:pt x="5967603" y="2657856"/>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8" name="Google Shape;2068;p149"/>
          <p:cNvSpPr txBox="1"/>
          <p:nvPr/>
        </p:nvSpPr>
        <p:spPr>
          <a:xfrm>
            <a:off x="155854" y="1340053"/>
            <a:ext cx="3472179"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External Urethral orifice</a:t>
            </a:r>
            <a:endParaRPr sz="2400">
              <a:solidFill>
                <a:schemeClr val="dk1"/>
              </a:solidFill>
              <a:latin typeface="Arial"/>
              <a:ea typeface="Arial"/>
              <a:cs typeface="Arial"/>
              <a:sym typeface="Arial"/>
            </a:endParaRPr>
          </a:p>
        </p:txBody>
      </p:sp>
      <p:sp>
        <p:nvSpPr>
          <p:cNvPr id="2069" name="Google Shape;2069;p149"/>
          <p:cNvSpPr txBox="1"/>
          <p:nvPr/>
        </p:nvSpPr>
        <p:spPr>
          <a:xfrm>
            <a:off x="912367" y="2327909"/>
            <a:ext cx="2066289"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Vaginal orifice</a:t>
            </a:r>
            <a:endParaRPr sz="2400">
              <a:solidFill>
                <a:schemeClr val="dk1"/>
              </a:solidFill>
              <a:latin typeface="Arial"/>
              <a:ea typeface="Arial"/>
              <a:cs typeface="Arial"/>
              <a:sym typeface="Arial"/>
            </a:endParaRPr>
          </a:p>
        </p:txBody>
      </p:sp>
      <p:sp>
        <p:nvSpPr>
          <p:cNvPr id="2070" name="Google Shape;2070;p149"/>
          <p:cNvSpPr txBox="1"/>
          <p:nvPr/>
        </p:nvSpPr>
        <p:spPr>
          <a:xfrm>
            <a:off x="1515236" y="2972180"/>
            <a:ext cx="141541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Perineum</a:t>
            </a:r>
            <a:endParaRPr sz="2400">
              <a:solidFill>
                <a:schemeClr val="dk1"/>
              </a:solidFill>
              <a:latin typeface="Arial"/>
              <a:ea typeface="Arial"/>
              <a:cs typeface="Arial"/>
              <a:sym typeface="Arial"/>
            </a:endParaRPr>
          </a:p>
        </p:txBody>
      </p:sp>
      <p:sp>
        <p:nvSpPr>
          <p:cNvPr id="2071" name="Google Shape;2071;p149"/>
          <p:cNvSpPr txBox="1"/>
          <p:nvPr/>
        </p:nvSpPr>
        <p:spPr>
          <a:xfrm>
            <a:off x="1379347" y="3793312"/>
            <a:ext cx="1676400"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Anal orifice</a:t>
            </a:r>
            <a:endParaRPr sz="2400">
              <a:solidFill>
                <a:schemeClr val="dk1"/>
              </a:solidFill>
              <a:latin typeface="Arial"/>
              <a:ea typeface="Arial"/>
              <a:cs typeface="Arial"/>
              <a:sym typeface="Arial"/>
            </a:endParaRPr>
          </a:p>
        </p:txBody>
      </p:sp>
      <p:sp>
        <p:nvSpPr>
          <p:cNvPr id="2072" name="Google Shape;2072;p149"/>
          <p:cNvSpPr txBox="1"/>
          <p:nvPr/>
        </p:nvSpPr>
        <p:spPr>
          <a:xfrm>
            <a:off x="9106027" y="4064000"/>
            <a:ext cx="2245360" cy="757555"/>
          </a:xfrm>
          <a:prstGeom prst="rect">
            <a:avLst/>
          </a:prstGeom>
          <a:noFill/>
          <a:ln>
            <a:noFill/>
          </a:ln>
        </p:spPr>
        <p:txBody>
          <a:bodyPr spcFirstLastPara="1" wrap="square" lIns="0" tIns="12700" rIns="0" bIns="0" anchor="t" anchorCtr="0">
            <a:spAutoFit/>
          </a:bodyPr>
          <a:lstStyle/>
          <a:p>
            <a:pPr marL="12700" marR="5080" lvl="0" indent="313690" algn="l" rtl="0">
              <a:lnSpc>
                <a:spcPct val="100000"/>
              </a:lnSpc>
              <a:spcBef>
                <a:spcPts val="0"/>
              </a:spcBef>
              <a:spcAft>
                <a:spcPts val="0"/>
              </a:spcAft>
              <a:buNone/>
            </a:pPr>
            <a:r>
              <a:rPr lang="en-US" sz="2400" b="1">
                <a:solidFill>
                  <a:srgbClr val="0000CC"/>
                </a:solidFill>
                <a:latin typeface="Arial"/>
                <a:ea typeface="Arial"/>
                <a:cs typeface="Arial"/>
                <a:sym typeface="Arial"/>
              </a:rPr>
              <a:t>Opening of  Bartholin gland</a:t>
            </a:r>
            <a:endParaRPr sz="2400">
              <a:solidFill>
                <a:schemeClr val="dk1"/>
              </a:solidFill>
              <a:latin typeface="Arial"/>
              <a:ea typeface="Arial"/>
              <a:cs typeface="Arial"/>
              <a:sym typeface="Arial"/>
            </a:endParaRPr>
          </a:p>
        </p:txBody>
      </p:sp>
      <p:grpSp>
        <p:nvGrpSpPr>
          <p:cNvPr id="2073" name="Google Shape;2073;p149"/>
          <p:cNvGrpSpPr/>
          <p:nvPr/>
        </p:nvGrpSpPr>
        <p:grpSpPr>
          <a:xfrm>
            <a:off x="103631" y="2545079"/>
            <a:ext cx="6552819" cy="4117849"/>
            <a:chOff x="103631" y="2545079"/>
            <a:chExt cx="6552819" cy="4117849"/>
          </a:xfrm>
        </p:grpSpPr>
        <p:sp>
          <p:nvSpPr>
            <p:cNvPr id="2074" name="Google Shape;2074;p149"/>
            <p:cNvSpPr/>
            <p:nvPr/>
          </p:nvSpPr>
          <p:spPr>
            <a:xfrm>
              <a:off x="6451980" y="2685160"/>
              <a:ext cx="204470" cy="332105"/>
            </a:xfrm>
            <a:custGeom>
              <a:avLst/>
              <a:gdLst/>
              <a:ahLst/>
              <a:cxnLst/>
              <a:rect l="l" t="t" r="r" b="b"/>
              <a:pathLst>
                <a:path w="204470" h="332105" extrusionOk="0">
                  <a:moveTo>
                    <a:pt x="50926" y="0"/>
                  </a:moveTo>
                  <a:lnTo>
                    <a:pt x="0" y="25526"/>
                  </a:lnTo>
                  <a:lnTo>
                    <a:pt x="153670" y="332104"/>
                  </a:lnTo>
                  <a:lnTo>
                    <a:pt x="204470" y="306577"/>
                  </a:lnTo>
                  <a:lnTo>
                    <a:pt x="50926" y="0"/>
                  </a:lnTo>
                  <a:close/>
                </a:path>
              </a:pathLst>
            </a:custGeom>
            <a:solidFill>
              <a:srgbClr val="0000C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75" name="Google Shape;2075;p149"/>
            <p:cNvPicPr preferRelativeResize="0"/>
            <p:nvPr/>
          </p:nvPicPr>
          <p:blipFill rotWithShape="1">
            <a:blip r:embed="rId4">
              <a:alphaModFix/>
            </a:blip>
            <a:srcRect/>
            <a:stretch/>
          </p:blipFill>
          <p:spPr>
            <a:xfrm>
              <a:off x="6400799" y="2545079"/>
              <a:ext cx="152907" cy="191135"/>
            </a:xfrm>
            <a:prstGeom prst="rect">
              <a:avLst/>
            </a:prstGeom>
            <a:noFill/>
            <a:ln>
              <a:noFill/>
            </a:ln>
          </p:spPr>
        </p:pic>
        <p:sp>
          <p:nvSpPr>
            <p:cNvPr id="2076" name="Google Shape;2076;p149"/>
            <p:cNvSpPr/>
            <p:nvPr/>
          </p:nvSpPr>
          <p:spPr>
            <a:xfrm>
              <a:off x="103631" y="6083808"/>
              <a:ext cx="6141720" cy="579120"/>
            </a:xfrm>
            <a:custGeom>
              <a:avLst/>
              <a:gdLst/>
              <a:ahLst/>
              <a:cxnLst/>
              <a:rect l="l" t="t" r="r" b="b"/>
              <a:pathLst>
                <a:path w="6141720" h="579120" extrusionOk="0">
                  <a:moveTo>
                    <a:pt x="6141720" y="0"/>
                  </a:moveTo>
                  <a:lnTo>
                    <a:pt x="0" y="0"/>
                  </a:lnTo>
                  <a:lnTo>
                    <a:pt x="0" y="578738"/>
                  </a:lnTo>
                  <a:lnTo>
                    <a:pt x="6141720" y="578738"/>
                  </a:lnTo>
                  <a:lnTo>
                    <a:pt x="614172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77" name="Google Shape;2077;p149"/>
          <p:cNvSpPr txBox="1"/>
          <p:nvPr/>
        </p:nvSpPr>
        <p:spPr>
          <a:xfrm>
            <a:off x="105155" y="6085332"/>
            <a:ext cx="6141720" cy="536575"/>
          </a:xfrm>
          <a:prstGeom prst="rect">
            <a:avLst/>
          </a:prstGeom>
          <a:noFill/>
          <a:ln w="57900" cap="flat" cmpd="sng">
            <a:solidFill>
              <a:srgbClr val="0000CC"/>
            </a:solidFill>
            <a:prstDash val="solid"/>
            <a:round/>
            <a:headEnd type="none" w="sm" len="sm"/>
            <a:tailEnd type="none" w="sm" len="sm"/>
          </a:ln>
        </p:spPr>
        <p:txBody>
          <a:bodyPr spcFirstLastPara="1" wrap="square" lIns="0" tIns="81275" rIns="0" bIns="0" anchor="t" anchorCtr="0">
            <a:spAutoFit/>
          </a:bodyPr>
          <a:lstStyle/>
          <a:p>
            <a:pPr marL="650875" marR="0" lvl="0" indent="-345440" algn="l" rtl="0">
              <a:lnSpc>
                <a:spcPct val="100000"/>
              </a:lnSpc>
              <a:spcBef>
                <a:spcPts val="0"/>
              </a:spcBef>
              <a:spcAft>
                <a:spcPts val="0"/>
              </a:spcAft>
              <a:buClr>
                <a:srgbClr val="FF0000"/>
              </a:buClr>
              <a:buSzPts val="2800"/>
              <a:buFont typeface="Noto Sans Symbols"/>
              <a:buChar char="∙"/>
            </a:pPr>
            <a:r>
              <a:rPr lang="en-US" sz="2800" b="1">
                <a:solidFill>
                  <a:srgbClr val="FF0000"/>
                </a:solidFill>
                <a:latin typeface="Arial"/>
                <a:ea typeface="Arial"/>
                <a:cs typeface="Arial"/>
                <a:sym typeface="Arial"/>
              </a:rPr>
              <a:t>Female External Genital Organ</a:t>
            </a:r>
            <a:endParaRPr sz="2800">
              <a:solidFill>
                <a:schemeClr val="dk1"/>
              </a:solidFill>
              <a:latin typeface="Arial"/>
              <a:ea typeface="Arial"/>
              <a:cs typeface="Arial"/>
              <a:sym typeface="Arial"/>
            </a:endParaRPr>
          </a:p>
        </p:txBody>
      </p:sp>
      <p:sp>
        <p:nvSpPr>
          <p:cNvPr id="2078" name="Google Shape;2078;p149"/>
          <p:cNvSpPr txBox="1">
            <a:spLocks noGrp="1"/>
          </p:cNvSpPr>
          <p:nvPr>
            <p:ph type="title"/>
          </p:nvPr>
        </p:nvSpPr>
        <p:spPr>
          <a:xfrm>
            <a:off x="100685" y="0"/>
            <a:ext cx="2710180" cy="890905"/>
          </a:xfrm>
          <a:prstGeom prst="rect">
            <a:avLst/>
          </a:prstGeom>
          <a:noFill/>
          <a:ln>
            <a:noFill/>
          </a:ln>
        </p:spPr>
        <p:txBody>
          <a:bodyPr spcFirstLastPara="1" wrap="square" lIns="0" tIns="78100" rIns="0" bIns="0" anchor="t" anchorCtr="0">
            <a:spAutoFit/>
          </a:bodyPr>
          <a:lstStyle/>
          <a:p>
            <a:pPr marL="6350" lvl="0" indent="0" algn="ctr" rtl="0">
              <a:lnSpc>
                <a:spcPct val="100000"/>
              </a:lnSpc>
              <a:spcBef>
                <a:spcPts val="0"/>
              </a:spcBef>
              <a:spcAft>
                <a:spcPts val="0"/>
              </a:spcAft>
              <a:buNone/>
            </a:pPr>
            <a:r>
              <a:rPr lang="en-US" sz="3200">
                <a:latin typeface="Calibri"/>
                <a:ea typeface="Calibri"/>
                <a:cs typeface="Calibri"/>
                <a:sym typeface="Calibri"/>
              </a:rPr>
              <a:t>Vulva</a:t>
            </a:r>
            <a:endParaRPr sz="3200">
              <a:latin typeface="Calibri"/>
              <a:ea typeface="Calibri"/>
              <a:cs typeface="Calibri"/>
              <a:sym typeface="Calibri"/>
            </a:endParaRPr>
          </a:p>
          <a:p>
            <a:pPr marL="0" lvl="0" indent="0" algn="ctr" rtl="0">
              <a:lnSpc>
                <a:spcPct val="100000"/>
              </a:lnSpc>
              <a:spcBef>
                <a:spcPts val="295"/>
              </a:spcBef>
              <a:spcAft>
                <a:spcPts val="0"/>
              </a:spcAft>
              <a:buNone/>
            </a:pPr>
            <a:r>
              <a:rPr lang="en-US" sz="1800">
                <a:latin typeface="Calibri"/>
                <a:ea typeface="Calibri"/>
                <a:cs typeface="Calibri"/>
                <a:sym typeface="Calibri"/>
              </a:rPr>
              <a:t>External female Genital organ</a:t>
            </a:r>
            <a:endParaRPr sz="18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01"/>
        <p:cNvGrpSpPr/>
        <p:nvPr/>
      </p:nvGrpSpPr>
      <p:grpSpPr>
        <a:xfrm>
          <a:off x="0" y="0"/>
          <a:ext cx="0" cy="0"/>
          <a:chOff x="0" y="0"/>
          <a:chExt cx="0" cy="0"/>
        </a:xfrm>
      </p:grpSpPr>
      <p:sp>
        <p:nvSpPr>
          <p:cNvPr id="202" name="Google Shape;202;p15"/>
          <p:cNvSpPr txBox="1"/>
          <p:nvPr/>
        </p:nvSpPr>
        <p:spPr>
          <a:xfrm>
            <a:off x="275640" y="624281"/>
            <a:ext cx="4559300" cy="29133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Blood Supply</a:t>
            </a:r>
            <a:endParaRPr sz="2400">
              <a:solidFill>
                <a:schemeClr val="dk1"/>
              </a:solidFill>
              <a:latin typeface="Candara"/>
              <a:ea typeface="Candara"/>
              <a:cs typeface="Candara"/>
              <a:sym typeface="Candara"/>
            </a:endParaRPr>
          </a:p>
          <a:p>
            <a:pPr marL="12700" marR="0" lvl="0" indent="0" algn="l" rtl="0">
              <a:lnSpc>
                <a:spcPct val="102500"/>
              </a:lnSpc>
              <a:spcBef>
                <a:spcPts val="5"/>
              </a:spcBef>
              <a:spcAft>
                <a:spcPts val="0"/>
              </a:spcAft>
              <a:buNone/>
            </a:pPr>
            <a:r>
              <a:rPr lang="en-US" sz="2400" b="1">
                <a:solidFill>
                  <a:srgbClr val="FF0000"/>
                </a:solidFill>
                <a:latin typeface="Candara"/>
                <a:ea typeface="Candara"/>
                <a:cs typeface="Candara"/>
                <a:sym typeface="Candara"/>
              </a:rPr>
              <a:t>Arteries</a:t>
            </a:r>
            <a:endParaRPr sz="2400">
              <a:solidFill>
                <a:schemeClr val="dk1"/>
              </a:solidFill>
              <a:latin typeface="Candara"/>
              <a:ea typeface="Candara"/>
              <a:cs typeface="Candara"/>
              <a:sym typeface="Candara"/>
            </a:endParaRPr>
          </a:p>
          <a:p>
            <a:pPr marL="330835" marR="0" lvl="0" indent="-318769" algn="l" rtl="0">
              <a:lnSpc>
                <a:spcPct val="104999"/>
              </a:lnSpc>
              <a:spcBef>
                <a:spcPts val="0"/>
              </a:spcBef>
              <a:spcAft>
                <a:spcPts val="0"/>
              </a:spcAft>
              <a:buClr>
                <a:srgbClr val="FF0000"/>
              </a:buClr>
              <a:buSzPts val="2700"/>
              <a:buFont typeface="Noto Sans Symbols"/>
              <a:buChar char="❖"/>
            </a:pPr>
            <a:r>
              <a:rPr lang="en-US" sz="2800" b="1">
                <a:solidFill>
                  <a:srgbClr val="FF0000"/>
                </a:solidFill>
                <a:latin typeface="Candara"/>
                <a:ea typeface="Candara"/>
                <a:cs typeface="Candara"/>
                <a:sym typeface="Candara"/>
              </a:rPr>
              <a:t>The renal arteries </a:t>
            </a:r>
            <a:r>
              <a:rPr lang="en-US" sz="2400" b="1">
                <a:solidFill>
                  <a:schemeClr val="dk1"/>
                </a:solidFill>
                <a:latin typeface="Candara"/>
                <a:ea typeface="Candara"/>
                <a:cs typeface="Candara"/>
                <a:sym typeface="Candara"/>
              </a:rPr>
              <a:t>arise at the</a:t>
            </a:r>
            <a:endParaRPr sz="2400">
              <a:solidFill>
                <a:schemeClr val="dk1"/>
              </a:solidFill>
              <a:latin typeface="Candara"/>
              <a:ea typeface="Candara"/>
              <a:cs typeface="Candara"/>
              <a:sym typeface="Candara"/>
            </a:endParaRPr>
          </a:p>
          <a:p>
            <a:pPr marL="12700" marR="125729" lvl="0" indent="0" algn="l" rtl="0">
              <a:lnSpc>
                <a:spcPct val="100000"/>
              </a:lnSpc>
              <a:spcBef>
                <a:spcPts val="40"/>
              </a:spcBef>
              <a:spcAft>
                <a:spcPts val="0"/>
              </a:spcAft>
              <a:buNone/>
            </a:pPr>
            <a:r>
              <a:rPr lang="en-US" sz="2400" b="1">
                <a:solidFill>
                  <a:schemeClr val="dk1"/>
                </a:solidFill>
                <a:latin typeface="Candara"/>
                <a:ea typeface="Candara"/>
                <a:cs typeface="Candara"/>
                <a:sym typeface="Candara"/>
              </a:rPr>
              <a:t>level of the IV disc between the </a:t>
            </a:r>
            <a:r>
              <a:rPr lang="en-US" sz="2400" b="1">
                <a:solidFill>
                  <a:srgbClr val="0033CC"/>
                </a:solidFill>
                <a:latin typeface="Candara"/>
                <a:ea typeface="Candara"/>
                <a:cs typeface="Candara"/>
                <a:sym typeface="Candara"/>
              </a:rPr>
              <a:t>L1  and L2 vertebrae</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57912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longer right renal artery  passes posterior to the </a:t>
            </a:r>
            <a:r>
              <a:rPr lang="en-US" sz="2400" b="1">
                <a:solidFill>
                  <a:srgbClr val="0033CC"/>
                </a:solidFill>
                <a:latin typeface="Candara"/>
                <a:ea typeface="Candara"/>
                <a:cs typeface="Candara"/>
                <a:sym typeface="Candara"/>
              </a:rPr>
              <a:t>IVC.</a:t>
            </a:r>
            <a:endParaRPr sz="2400">
              <a:solidFill>
                <a:schemeClr val="dk1"/>
              </a:solidFill>
              <a:latin typeface="Candara"/>
              <a:ea typeface="Candara"/>
              <a:cs typeface="Candara"/>
              <a:sym typeface="Candara"/>
            </a:endParaRPr>
          </a:p>
        </p:txBody>
      </p:sp>
      <p:sp>
        <p:nvSpPr>
          <p:cNvPr id="203" name="Google Shape;203;p15"/>
          <p:cNvSpPr txBox="1">
            <a:spLocks noGrp="1"/>
          </p:cNvSpPr>
          <p:nvPr>
            <p:ph type="title"/>
          </p:nvPr>
        </p:nvSpPr>
        <p:spPr>
          <a:xfrm>
            <a:off x="199644" y="77723"/>
            <a:ext cx="226187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KIDNEYS</a:t>
            </a:r>
            <a:endParaRPr sz="3200">
              <a:latin typeface="Calibri"/>
              <a:ea typeface="Calibri"/>
              <a:cs typeface="Calibri"/>
              <a:sym typeface="Calibri"/>
            </a:endParaRPr>
          </a:p>
        </p:txBody>
      </p:sp>
      <p:grpSp>
        <p:nvGrpSpPr>
          <p:cNvPr id="204" name="Google Shape;204;p15"/>
          <p:cNvGrpSpPr/>
          <p:nvPr/>
        </p:nvGrpSpPr>
        <p:grpSpPr>
          <a:xfrm>
            <a:off x="5088635" y="809243"/>
            <a:ext cx="6416040" cy="5102860"/>
            <a:chOff x="5088635" y="809243"/>
            <a:chExt cx="6416040" cy="5102860"/>
          </a:xfrm>
        </p:grpSpPr>
        <p:pic>
          <p:nvPicPr>
            <p:cNvPr id="205" name="Google Shape;205;p15"/>
            <p:cNvPicPr preferRelativeResize="0"/>
            <p:nvPr/>
          </p:nvPicPr>
          <p:blipFill rotWithShape="1">
            <a:blip r:embed="rId3">
              <a:alphaModFix/>
            </a:blip>
            <a:srcRect/>
            <a:stretch/>
          </p:blipFill>
          <p:spPr>
            <a:xfrm>
              <a:off x="5117591" y="838199"/>
              <a:ext cx="6274468" cy="5044440"/>
            </a:xfrm>
            <a:prstGeom prst="rect">
              <a:avLst/>
            </a:prstGeom>
            <a:noFill/>
            <a:ln>
              <a:noFill/>
            </a:ln>
          </p:spPr>
        </p:pic>
        <p:sp>
          <p:nvSpPr>
            <p:cNvPr id="206" name="Google Shape;206;p15"/>
            <p:cNvSpPr/>
            <p:nvPr/>
          </p:nvSpPr>
          <p:spPr>
            <a:xfrm>
              <a:off x="5088635" y="809243"/>
              <a:ext cx="6416040" cy="5102860"/>
            </a:xfrm>
            <a:custGeom>
              <a:avLst/>
              <a:gdLst/>
              <a:ahLst/>
              <a:cxnLst/>
              <a:rect l="l" t="t" r="r" b="b"/>
              <a:pathLst>
                <a:path w="6416040" h="5102860" extrusionOk="0">
                  <a:moveTo>
                    <a:pt x="0" y="5102352"/>
                  </a:moveTo>
                  <a:lnTo>
                    <a:pt x="6416040" y="5102352"/>
                  </a:lnTo>
                  <a:lnTo>
                    <a:pt x="6416040" y="0"/>
                  </a:lnTo>
                  <a:lnTo>
                    <a:pt x="0" y="0"/>
                  </a:lnTo>
                  <a:lnTo>
                    <a:pt x="0" y="510235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7" name="Google Shape;207;p15"/>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208" name="Google Shape;208;p15"/>
          <p:cNvSpPr txBox="1"/>
          <p:nvPr/>
        </p:nvSpPr>
        <p:spPr>
          <a:xfrm>
            <a:off x="7658227"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209" name="Google Shape;209;p15"/>
          <p:cNvSpPr txBox="1"/>
          <p:nvPr/>
        </p:nvSpPr>
        <p:spPr>
          <a:xfrm>
            <a:off x="10938382" y="6466738"/>
            <a:ext cx="22860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None/>
            </a:pPr>
            <a:fld id="{00000000-1234-1234-1234-123412341234}" type="slidenum">
              <a:rPr lang="en-US" sz="1200" b="1">
                <a:solidFill>
                  <a:srgbClr val="0033CC"/>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Shape 2082"/>
        <p:cNvGrpSpPr/>
        <p:nvPr/>
      </p:nvGrpSpPr>
      <p:grpSpPr>
        <a:xfrm>
          <a:off x="0" y="0"/>
          <a:ext cx="0" cy="0"/>
          <a:chOff x="0" y="0"/>
          <a:chExt cx="0" cy="0"/>
        </a:xfrm>
      </p:grpSpPr>
      <p:grpSp>
        <p:nvGrpSpPr>
          <p:cNvPr id="2083" name="Google Shape;2083;p150"/>
          <p:cNvGrpSpPr/>
          <p:nvPr/>
        </p:nvGrpSpPr>
        <p:grpSpPr>
          <a:xfrm>
            <a:off x="2761488" y="158495"/>
            <a:ext cx="6580631" cy="6300216"/>
            <a:chOff x="2761488" y="158495"/>
            <a:chExt cx="6580631" cy="6300216"/>
          </a:xfrm>
        </p:grpSpPr>
        <p:pic>
          <p:nvPicPr>
            <p:cNvPr id="2084" name="Google Shape;2084;p150"/>
            <p:cNvPicPr preferRelativeResize="0"/>
            <p:nvPr/>
          </p:nvPicPr>
          <p:blipFill rotWithShape="1">
            <a:blip r:embed="rId3">
              <a:alphaModFix/>
            </a:blip>
            <a:srcRect/>
            <a:stretch/>
          </p:blipFill>
          <p:spPr>
            <a:xfrm>
              <a:off x="2761488" y="158495"/>
              <a:ext cx="6580631" cy="6300216"/>
            </a:xfrm>
            <a:prstGeom prst="rect">
              <a:avLst/>
            </a:prstGeom>
            <a:noFill/>
            <a:ln>
              <a:noFill/>
            </a:ln>
          </p:spPr>
        </p:pic>
        <p:sp>
          <p:nvSpPr>
            <p:cNvPr id="2085" name="Google Shape;2085;p150"/>
            <p:cNvSpPr/>
            <p:nvPr/>
          </p:nvSpPr>
          <p:spPr>
            <a:xfrm>
              <a:off x="4343400" y="826007"/>
              <a:ext cx="4928235" cy="5361305"/>
            </a:xfrm>
            <a:custGeom>
              <a:avLst/>
              <a:gdLst/>
              <a:ahLst/>
              <a:cxnLst/>
              <a:rect l="l" t="t" r="r" b="b"/>
              <a:pathLst>
                <a:path w="4928234" h="5361305" extrusionOk="0">
                  <a:moveTo>
                    <a:pt x="964946" y="5291188"/>
                  </a:moveTo>
                  <a:lnTo>
                    <a:pt x="950087" y="5236019"/>
                  </a:lnTo>
                  <a:lnTo>
                    <a:pt x="718693" y="5298338"/>
                  </a:lnTo>
                  <a:lnTo>
                    <a:pt x="153416" y="4863922"/>
                  </a:lnTo>
                  <a:lnTo>
                    <a:pt x="188341" y="4818596"/>
                  </a:lnTo>
                  <a:lnTo>
                    <a:pt x="0" y="4782020"/>
                  </a:lnTo>
                  <a:lnTo>
                    <a:pt x="83693" y="4954486"/>
                  </a:lnTo>
                  <a:lnTo>
                    <a:pt x="118618" y="4909197"/>
                  </a:lnTo>
                  <a:lnTo>
                    <a:pt x="706247" y="5360886"/>
                  </a:lnTo>
                  <a:lnTo>
                    <a:pt x="964946" y="5291188"/>
                  </a:lnTo>
                  <a:close/>
                </a:path>
                <a:path w="4928234" h="5361305" extrusionOk="0">
                  <a:moveTo>
                    <a:pt x="1143381" y="4556252"/>
                  </a:moveTo>
                  <a:lnTo>
                    <a:pt x="1128522" y="4501007"/>
                  </a:lnTo>
                  <a:lnTo>
                    <a:pt x="893318" y="4564253"/>
                  </a:lnTo>
                  <a:lnTo>
                    <a:pt x="373126" y="4330700"/>
                  </a:lnTo>
                  <a:lnTo>
                    <a:pt x="396621" y="4278503"/>
                  </a:lnTo>
                  <a:lnTo>
                    <a:pt x="204978" y="4286504"/>
                  </a:lnTo>
                  <a:lnTo>
                    <a:pt x="326390" y="4434967"/>
                  </a:lnTo>
                  <a:lnTo>
                    <a:pt x="349758" y="4382770"/>
                  </a:lnTo>
                  <a:lnTo>
                    <a:pt x="888492" y="4624705"/>
                  </a:lnTo>
                  <a:lnTo>
                    <a:pt x="1143381" y="4556252"/>
                  </a:lnTo>
                  <a:close/>
                </a:path>
                <a:path w="4928234" h="5361305" extrusionOk="0">
                  <a:moveTo>
                    <a:pt x="4669028" y="55245"/>
                  </a:moveTo>
                  <a:lnTo>
                    <a:pt x="4654169" y="0"/>
                  </a:lnTo>
                  <a:lnTo>
                    <a:pt x="4408551" y="66167"/>
                  </a:lnTo>
                  <a:lnTo>
                    <a:pt x="1790827" y="874141"/>
                  </a:lnTo>
                  <a:lnTo>
                    <a:pt x="1773936" y="819404"/>
                  </a:lnTo>
                  <a:lnTo>
                    <a:pt x="1635379" y="951992"/>
                  </a:lnTo>
                  <a:lnTo>
                    <a:pt x="1824736" y="983234"/>
                  </a:lnTo>
                  <a:lnTo>
                    <a:pt x="1807845" y="928751"/>
                  </a:lnTo>
                  <a:lnTo>
                    <a:pt x="4424934" y="120904"/>
                  </a:lnTo>
                  <a:lnTo>
                    <a:pt x="4423918" y="121285"/>
                  </a:lnTo>
                  <a:lnTo>
                    <a:pt x="4669028" y="55245"/>
                  </a:lnTo>
                  <a:close/>
                </a:path>
                <a:path w="4928234" h="5361305" extrusionOk="0">
                  <a:moveTo>
                    <a:pt x="4928235" y="2810383"/>
                  </a:moveTo>
                  <a:lnTo>
                    <a:pt x="4913376" y="2755150"/>
                  </a:lnTo>
                  <a:lnTo>
                    <a:pt x="4672330" y="2820035"/>
                  </a:lnTo>
                  <a:lnTo>
                    <a:pt x="1802130" y="2678938"/>
                  </a:lnTo>
                  <a:lnTo>
                    <a:pt x="1804924" y="2621915"/>
                  </a:lnTo>
                  <a:lnTo>
                    <a:pt x="1629410" y="2699131"/>
                  </a:lnTo>
                  <a:lnTo>
                    <a:pt x="1796542" y="2793111"/>
                  </a:lnTo>
                  <a:lnTo>
                    <a:pt x="1799336" y="2736100"/>
                  </a:lnTo>
                  <a:lnTo>
                    <a:pt x="4678807" y="2877566"/>
                  </a:lnTo>
                  <a:lnTo>
                    <a:pt x="4928235" y="2810383"/>
                  </a:lnTo>
                  <a:close/>
                </a:path>
                <a:path w="4928234" h="5361305" extrusionOk="0">
                  <a:moveTo>
                    <a:pt x="4928235" y="1556258"/>
                  </a:moveTo>
                  <a:lnTo>
                    <a:pt x="4913376" y="1501013"/>
                  </a:lnTo>
                  <a:lnTo>
                    <a:pt x="4670806" y="1566418"/>
                  </a:lnTo>
                  <a:lnTo>
                    <a:pt x="2647188" y="1709420"/>
                  </a:lnTo>
                  <a:lnTo>
                    <a:pt x="2643124" y="1652397"/>
                  </a:lnTo>
                  <a:lnTo>
                    <a:pt x="2478151" y="1750060"/>
                  </a:lnTo>
                  <a:lnTo>
                    <a:pt x="2655189" y="1823466"/>
                  </a:lnTo>
                  <a:lnTo>
                    <a:pt x="2651252" y="1766443"/>
                  </a:lnTo>
                  <a:lnTo>
                    <a:pt x="4680458" y="1622933"/>
                  </a:lnTo>
                  <a:lnTo>
                    <a:pt x="4928235" y="1556258"/>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86" name="Google Shape;2086;p150"/>
          <p:cNvSpPr txBox="1"/>
          <p:nvPr/>
        </p:nvSpPr>
        <p:spPr>
          <a:xfrm>
            <a:off x="5431916" y="5194503"/>
            <a:ext cx="2491105" cy="1139190"/>
          </a:xfrm>
          <a:prstGeom prst="rect">
            <a:avLst/>
          </a:prstGeom>
          <a:noFill/>
          <a:ln>
            <a:noFill/>
          </a:ln>
        </p:spPr>
        <p:txBody>
          <a:bodyPr spcFirstLastPara="1" wrap="square" lIns="0" tIns="12700" rIns="0" bIns="0" anchor="t" anchorCtr="0">
            <a:spAutoFit/>
          </a:bodyPr>
          <a:lstStyle/>
          <a:p>
            <a:pPr marL="628015"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Epididymis</a:t>
            </a:r>
            <a:endParaRPr sz="2400">
              <a:solidFill>
                <a:schemeClr val="dk1"/>
              </a:solidFill>
              <a:latin typeface="Arial"/>
              <a:ea typeface="Arial"/>
              <a:cs typeface="Arial"/>
              <a:sym typeface="Arial"/>
            </a:endParaRPr>
          </a:p>
          <a:p>
            <a:pPr marL="0" marR="0" lvl="0" indent="0" algn="l" rtl="0">
              <a:lnSpc>
                <a:spcPct val="100000"/>
              </a:lnSpc>
              <a:spcBef>
                <a:spcPts val="15"/>
              </a:spcBef>
              <a:spcAft>
                <a:spcPts val="0"/>
              </a:spcAft>
              <a:buNone/>
            </a:pPr>
            <a:endParaRPr sz="2600">
              <a:solidFill>
                <a:schemeClr val="dk1"/>
              </a:solidFill>
              <a:latin typeface="Arial"/>
              <a:ea typeface="Arial"/>
              <a:cs typeface="Arial"/>
              <a:sym typeface="Arial"/>
            </a:endParaRPr>
          </a:p>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Testis in scrotum</a:t>
            </a:r>
            <a:endParaRPr sz="2400">
              <a:solidFill>
                <a:schemeClr val="dk1"/>
              </a:solidFill>
              <a:latin typeface="Arial"/>
              <a:ea typeface="Arial"/>
              <a:cs typeface="Arial"/>
              <a:sym typeface="Arial"/>
            </a:endParaRPr>
          </a:p>
        </p:txBody>
      </p:sp>
      <p:sp>
        <p:nvSpPr>
          <p:cNvPr id="2087" name="Google Shape;2087;p150"/>
          <p:cNvSpPr txBox="1"/>
          <p:nvPr/>
        </p:nvSpPr>
        <p:spPr>
          <a:xfrm>
            <a:off x="9509252" y="1943033"/>
            <a:ext cx="2407285" cy="1123315"/>
          </a:xfrm>
          <a:prstGeom prst="rect">
            <a:avLst/>
          </a:prstGeom>
          <a:noFill/>
          <a:ln>
            <a:noFill/>
          </a:ln>
        </p:spPr>
        <p:txBody>
          <a:bodyPr spcFirstLastPara="1" wrap="square" lIns="0" tIns="12050" rIns="0" bIns="0" anchor="t" anchorCtr="0">
            <a:spAutoFit/>
          </a:bodyPr>
          <a:lstStyle/>
          <a:p>
            <a:pPr marL="40005" marR="5080" lvl="0" indent="-27940" algn="l" rtl="0">
              <a:lnSpc>
                <a:spcPct val="150100"/>
              </a:lnSpc>
              <a:spcBef>
                <a:spcPts val="0"/>
              </a:spcBef>
              <a:spcAft>
                <a:spcPts val="0"/>
              </a:spcAft>
              <a:buNone/>
            </a:pPr>
            <a:r>
              <a:rPr lang="en-US" sz="2400" b="1">
                <a:solidFill>
                  <a:srgbClr val="0000CC"/>
                </a:solidFill>
                <a:latin typeface="Arial"/>
                <a:ea typeface="Arial"/>
                <a:cs typeface="Arial"/>
                <a:sym typeface="Arial"/>
              </a:rPr>
              <a:t>Seminal vesicle  Ejaculatory duct</a:t>
            </a:r>
            <a:endParaRPr sz="2400">
              <a:solidFill>
                <a:schemeClr val="dk1"/>
              </a:solidFill>
              <a:latin typeface="Arial"/>
              <a:ea typeface="Arial"/>
              <a:cs typeface="Arial"/>
              <a:sym typeface="Arial"/>
            </a:endParaRPr>
          </a:p>
        </p:txBody>
      </p:sp>
      <p:sp>
        <p:nvSpPr>
          <p:cNvPr id="2088" name="Google Shape;2088;p150"/>
          <p:cNvSpPr txBox="1"/>
          <p:nvPr/>
        </p:nvSpPr>
        <p:spPr>
          <a:xfrm>
            <a:off x="10035285" y="3447415"/>
            <a:ext cx="124841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Prostate</a:t>
            </a:r>
            <a:endParaRPr sz="2400">
              <a:solidFill>
                <a:schemeClr val="dk1"/>
              </a:solidFill>
              <a:latin typeface="Arial"/>
              <a:ea typeface="Arial"/>
              <a:cs typeface="Arial"/>
              <a:sym typeface="Arial"/>
            </a:endParaRPr>
          </a:p>
        </p:txBody>
      </p:sp>
      <p:sp>
        <p:nvSpPr>
          <p:cNvPr id="2089" name="Google Shape;2089;p150"/>
          <p:cNvSpPr/>
          <p:nvPr/>
        </p:nvSpPr>
        <p:spPr>
          <a:xfrm>
            <a:off x="1761744" y="2874263"/>
            <a:ext cx="7653655" cy="2228215"/>
          </a:xfrm>
          <a:custGeom>
            <a:avLst/>
            <a:gdLst/>
            <a:ahLst/>
            <a:cxnLst/>
            <a:rect l="l" t="t" r="r" b="b"/>
            <a:pathLst>
              <a:path w="7653655" h="2228215" extrusionOk="0">
                <a:moveTo>
                  <a:pt x="1330833" y="2171700"/>
                </a:moveTo>
                <a:lnTo>
                  <a:pt x="1209548" y="2171700"/>
                </a:lnTo>
                <a:lnTo>
                  <a:pt x="1207389" y="2227834"/>
                </a:lnTo>
                <a:lnTo>
                  <a:pt x="1330833" y="2171700"/>
                </a:lnTo>
                <a:close/>
              </a:path>
              <a:path w="7653655" h="2228215" extrusionOk="0">
                <a:moveTo>
                  <a:pt x="1381887" y="2148332"/>
                </a:moveTo>
                <a:lnTo>
                  <a:pt x="1213739" y="2056257"/>
                </a:lnTo>
                <a:lnTo>
                  <a:pt x="1211707" y="2113407"/>
                </a:lnTo>
                <a:lnTo>
                  <a:pt x="471297" y="2085975"/>
                </a:lnTo>
                <a:lnTo>
                  <a:pt x="0" y="2104136"/>
                </a:lnTo>
                <a:lnTo>
                  <a:pt x="2159" y="2161286"/>
                </a:lnTo>
                <a:lnTo>
                  <a:pt x="471424" y="2143252"/>
                </a:lnTo>
                <a:lnTo>
                  <a:pt x="1209548" y="2170557"/>
                </a:lnTo>
                <a:lnTo>
                  <a:pt x="1333119" y="2170557"/>
                </a:lnTo>
                <a:lnTo>
                  <a:pt x="1381887" y="2148332"/>
                </a:lnTo>
                <a:close/>
              </a:path>
              <a:path w="7653655" h="2228215" extrusionOk="0">
                <a:moveTo>
                  <a:pt x="2359025" y="670052"/>
                </a:moveTo>
                <a:lnTo>
                  <a:pt x="2220468" y="537464"/>
                </a:lnTo>
                <a:lnTo>
                  <a:pt x="2203704" y="592074"/>
                </a:lnTo>
                <a:lnTo>
                  <a:pt x="1311910" y="316357"/>
                </a:lnTo>
                <a:lnTo>
                  <a:pt x="909066" y="267843"/>
                </a:lnTo>
                <a:lnTo>
                  <a:pt x="902208" y="324739"/>
                </a:lnTo>
                <a:lnTo>
                  <a:pt x="1299718" y="372364"/>
                </a:lnTo>
                <a:lnTo>
                  <a:pt x="2186813" y="646684"/>
                </a:lnTo>
                <a:lnTo>
                  <a:pt x="2169922" y="701306"/>
                </a:lnTo>
                <a:lnTo>
                  <a:pt x="2359025" y="670052"/>
                </a:lnTo>
                <a:close/>
              </a:path>
              <a:path w="7653655" h="2228215" extrusionOk="0">
                <a:moveTo>
                  <a:pt x="7653274" y="54991"/>
                </a:moveTo>
                <a:lnTo>
                  <a:pt x="7637653" y="0"/>
                </a:lnTo>
                <a:lnTo>
                  <a:pt x="7407783" y="65278"/>
                </a:lnTo>
                <a:lnTo>
                  <a:pt x="4832350" y="235839"/>
                </a:lnTo>
                <a:lnTo>
                  <a:pt x="4828654" y="178816"/>
                </a:lnTo>
                <a:lnTo>
                  <a:pt x="4663313" y="275717"/>
                </a:lnTo>
                <a:lnTo>
                  <a:pt x="4839970" y="350012"/>
                </a:lnTo>
                <a:lnTo>
                  <a:pt x="4836160" y="292989"/>
                </a:lnTo>
                <a:lnTo>
                  <a:pt x="7417562" y="121920"/>
                </a:lnTo>
                <a:lnTo>
                  <a:pt x="7653274" y="54991"/>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0" name="Google Shape;2090;p150"/>
          <p:cNvSpPr txBox="1"/>
          <p:nvPr/>
        </p:nvSpPr>
        <p:spPr>
          <a:xfrm>
            <a:off x="775817" y="4785741"/>
            <a:ext cx="83820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Penis</a:t>
            </a:r>
            <a:endParaRPr sz="2400">
              <a:solidFill>
                <a:schemeClr val="dk1"/>
              </a:solidFill>
              <a:latin typeface="Arial"/>
              <a:ea typeface="Arial"/>
              <a:cs typeface="Arial"/>
              <a:sym typeface="Arial"/>
            </a:endParaRPr>
          </a:p>
        </p:txBody>
      </p:sp>
      <p:sp>
        <p:nvSpPr>
          <p:cNvPr id="2091" name="Google Shape;2091;p150"/>
          <p:cNvSpPr txBox="1"/>
          <p:nvPr/>
        </p:nvSpPr>
        <p:spPr>
          <a:xfrm>
            <a:off x="378053" y="2741803"/>
            <a:ext cx="2232660" cy="757555"/>
          </a:xfrm>
          <a:prstGeom prst="rect">
            <a:avLst/>
          </a:prstGeom>
          <a:noFill/>
          <a:ln>
            <a:noFill/>
          </a:ln>
        </p:spPr>
        <p:txBody>
          <a:bodyPr spcFirstLastPara="1" wrap="square" lIns="0" tIns="12700" rIns="0" bIns="0" anchor="t" anchorCtr="0">
            <a:spAutoFit/>
          </a:bodyPr>
          <a:lstStyle/>
          <a:p>
            <a:pPr marL="40005" marR="5080" lvl="0" indent="-27940" algn="l" rtl="0">
              <a:lnSpc>
                <a:spcPct val="100000"/>
              </a:lnSpc>
              <a:spcBef>
                <a:spcPts val="0"/>
              </a:spcBef>
              <a:spcAft>
                <a:spcPts val="0"/>
              </a:spcAft>
              <a:buNone/>
            </a:pPr>
            <a:r>
              <a:rPr lang="en-US" sz="2400" b="1">
                <a:solidFill>
                  <a:srgbClr val="0000CC"/>
                </a:solidFill>
                <a:latin typeface="Arial"/>
                <a:ea typeface="Arial"/>
                <a:cs typeface="Arial"/>
                <a:sym typeface="Arial"/>
              </a:rPr>
              <a:t>Vas deferens in  spermatic cord</a:t>
            </a:r>
            <a:endParaRPr sz="2400">
              <a:solidFill>
                <a:schemeClr val="dk1"/>
              </a:solidFill>
              <a:latin typeface="Arial"/>
              <a:ea typeface="Arial"/>
              <a:cs typeface="Arial"/>
              <a:sym typeface="Arial"/>
            </a:endParaRPr>
          </a:p>
        </p:txBody>
      </p:sp>
      <p:sp>
        <p:nvSpPr>
          <p:cNvPr id="2092" name="Google Shape;2092;p150"/>
          <p:cNvSpPr txBox="1"/>
          <p:nvPr/>
        </p:nvSpPr>
        <p:spPr>
          <a:xfrm>
            <a:off x="78739" y="20523"/>
            <a:ext cx="2122170" cy="329565"/>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n-US" sz="2000" b="1">
                <a:solidFill>
                  <a:schemeClr val="dk1"/>
                </a:solidFill>
                <a:latin typeface="Calibri"/>
                <a:ea typeface="Calibri"/>
                <a:cs typeface="Calibri"/>
                <a:sym typeface="Calibri"/>
              </a:rPr>
              <a:t>Male genital system</a:t>
            </a:r>
            <a:endParaRPr sz="2000">
              <a:solidFill>
                <a:schemeClr val="dk1"/>
              </a:solidFill>
              <a:latin typeface="Calibri"/>
              <a:ea typeface="Calibri"/>
              <a:cs typeface="Calibri"/>
              <a:sym typeface="Calibri"/>
            </a:endParaRPr>
          </a:p>
        </p:txBody>
      </p:sp>
      <p:sp>
        <p:nvSpPr>
          <p:cNvPr id="2093" name="Google Shape;2093;p150"/>
          <p:cNvSpPr txBox="1">
            <a:spLocks noGrp="1"/>
          </p:cNvSpPr>
          <p:nvPr>
            <p:ph type="title"/>
          </p:nvPr>
        </p:nvSpPr>
        <p:spPr>
          <a:xfrm>
            <a:off x="9187433" y="542620"/>
            <a:ext cx="1634489" cy="391795"/>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400" b="1">
                <a:solidFill>
                  <a:srgbClr val="0000FF"/>
                </a:solidFill>
                <a:latin typeface="Calibri"/>
                <a:ea typeface="Calibri"/>
                <a:cs typeface="Calibri"/>
                <a:sym typeface="Calibri"/>
              </a:rPr>
              <a:t>Vas deferens</a:t>
            </a:r>
            <a:endParaRPr sz="2400">
              <a:latin typeface="Calibri"/>
              <a:ea typeface="Calibri"/>
              <a:cs typeface="Calibri"/>
              <a:sym typeface="Calibri"/>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Shape 2097"/>
        <p:cNvGrpSpPr/>
        <p:nvPr/>
      </p:nvGrpSpPr>
      <p:grpSpPr>
        <a:xfrm>
          <a:off x="0" y="0"/>
          <a:ext cx="0" cy="0"/>
          <a:chOff x="0" y="0"/>
          <a:chExt cx="0" cy="0"/>
        </a:xfrm>
      </p:grpSpPr>
      <p:grpSp>
        <p:nvGrpSpPr>
          <p:cNvPr id="2098" name="Google Shape;2098;p151"/>
          <p:cNvGrpSpPr/>
          <p:nvPr/>
        </p:nvGrpSpPr>
        <p:grpSpPr>
          <a:xfrm>
            <a:off x="3182111" y="140207"/>
            <a:ext cx="5416170" cy="5413248"/>
            <a:chOff x="3182111" y="140207"/>
            <a:chExt cx="5416170" cy="5413248"/>
          </a:xfrm>
        </p:grpSpPr>
        <p:pic>
          <p:nvPicPr>
            <p:cNvPr id="2099" name="Google Shape;2099;p151"/>
            <p:cNvPicPr preferRelativeResize="0"/>
            <p:nvPr/>
          </p:nvPicPr>
          <p:blipFill rotWithShape="1">
            <a:blip r:embed="rId3">
              <a:alphaModFix/>
            </a:blip>
            <a:srcRect/>
            <a:stretch/>
          </p:blipFill>
          <p:spPr>
            <a:xfrm>
              <a:off x="3182111" y="140207"/>
              <a:ext cx="5126736" cy="5413248"/>
            </a:xfrm>
            <a:prstGeom prst="rect">
              <a:avLst/>
            </a:prstGeom>
            <a:noFill/>
            <a:ln>
              <a:noFill/>
            </a:ln>
          </p:spPr>
        </p:pic>
        <p:sp>
          <p:nvSpPr>
            <p:cNvPr id="2100" name="Google Shape;2100;p151"/>
            <p:cNvSpPr/>
            <p:nvPr/>
          </p:nvSpPr>
          <p:spPr>
            <a:xfrm>
              <a:off x="6559296" y="853439"/>
              <a:ext cx="2038985" cy="3508375"/>
            </a:xfrm>
            <a:custGeom>
              <a:avLst/>
              <a:gdLst/>
              <a:ahLst/>
              <a:cxnLst/>
              <a:rect l="l" t="t" r="r" b="b"/>
              <a:pathLst>
                <a:path w="2038984" h="3508375" extrusionOk="0">
                  <a:moveTo>
                    <a:pt x="1845310" y="47117"/>
                  </a:moveTo>
                  <a:lnTo>
                    <a:pt x="1812925" y="0"/>
                  </a:lnTo>
                  <a:lnTo>
                    <a:pt x="765175" y="720725"/>
                  </a:lnTo>
                  <a:lnTo>
                    <a:pt x="525907" y="1803400"/>
                  </a:lnTo>
                  <a:lnTo>
                    <a:pt x="470154" y="1791081"/>
                  </a:lnTo>
                  <a:lnTo>
                    <a:pt x="516763" y="1977136"/>
                  </a:lnTo>
                  <a:lnTo>
                    <a:pt x="637540" y="1828165"/>
                  </a:lnTo>
                  <a:lnTo>
                    <a:pt x="581787" y="1815846"/>
                  </a:lnTo>
                  <a:lnTo>
                    <a:pt x="816229" y="754888"/>
                  </a:lnTo>
                  <a:lnTo>
                    <a:pt x="1845310" y="47117"/>
                  </a:lnTo>
                  <a:close/>
                </a:path>
                <a:path w="2038984" h="3508375" extrusionOk="0">
                  <a:moveTo>
                    <a:pt x="1940941" y="3441446"/>
                  </a:moveTo>
                  <a:lnTo>
                    <a:pt x="1929130" y="3385566"/>
                  </a:lnTo>
                  <a:lnTo>
                    <a:pt x="1624838" y="3449828"/>
                  </a:lnTo>
                  <a:lnTo>
                    <a:pt x="173736" y="3230880"/>
                  </a:lnTo>
                  <a:lnTo>
                    <a:pt x="182245" y="3174492"/>
                  </a:lnTo>
                  <a:lnTo>
                    <a:pt x="0" y="3233674"/>
                  </a:lnTo>
                  <a:lnTo>
                    <a:pt x="156718" y="3344037"/>
                  </a:lnTo>
                  <a:lnTo>
                    <a:pt x="165227" y="3287522"/>
                  </a:lnTo>
                  <a:lnTo>
                    <a:pt x="1626616" y="3507867"/>
                  </a:lnTo>
                  <a:lnTo>
                    <a:pt x="1940941" y="3441446"/>
                  </a:lnTo>
                  <a:close/>
                </a:path>
                <a:path w="2038984" h="3508375" extrusionOk="0">
                  <a:moveTo>
                    <a:pt x="2038477" y="2053463"/>
                  </a:moveTo>
                  <a:lnTo>
                    <a:pt x="2033016" y="1996567"/>
                  </a:lnTo>
                  <a:lnTo>
                    <a:pt x="1768221" y="2022221"/>
                  </a:lnTo>
                  <a:lnTo>
                    <a:pt x="299212" y="2446401"/>
                  </a:lnTo>
                  <a:lnTo>
                    <a:pt x="283337" y="2391410"/>
                  </a:lnTo>
                  <a:lnTo>
                    <a:pt x="142367" y="2521331"/>
                  </a:lnTo>
                  <a:lnTo>
                    <a:pt x="330835" y="2556129"/>
                  </a:lnTo>
                  <a:lnTo>
                    <a:pt x="315087" y="2501265"/>
                  </a:lnTo>
                  <a:lnTo>
                    <a:pt x="1778889" y="2078609"/>
                  </a:lnTo>
                  <a:lnTo>
                    <a:pt x="2038477" y="2053463"/>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01" name="Google Shape;2101;p151"/>
          <p:cNvSpPr txBox="1"/>
          <p:nvPr/>
        </p:nvSpPr>
        <p:spPr>
          <a:xfrm>
            <a:off x="8453119" y="638378"/>
            <a:ext cx="359092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Internal spermatic fascia</a:t>
            </a:r>
            <a:endParaRPr sz="2400">
              <a:solidFill>
                <a:schemeClr val="dk1"/>
              </a:solidFill>
              <a:latin typeface="Arial"/>
              <a:ea typeface="Arial"/>
              <a:cs typeface="Arial"/>
              <a:sym typeface="Arial"/>
            </a:endParaRPr>
          </a:p>
        </p:txBody>
      </p:sp>
      <p:sp>
        <p:nvSpPr>
          <p:cNvPr id="2102" name="Google Shape;2102;p151"/>
          <p:cNvSpPr txBox="1"/>
          <p:nvPr/>
        </p:nvSpPr>
        <p:spPr>
          <a:xfrm>
            <a:off x="8597900" y="2246046"/>
            <a:ext cx="1784985" cy="929005"/>
          </a:xfrm>
          <a:prstGeom prst="rect">
            <a:avLst/>
          </a:prstGeom>
          <a:noFill/>
          <a:ln>
            <a:noFill/>
          </a:ln>
        </p:spPr>
        <p:txBody>
          <a:bodyPr spcFirstLastPara="1" wrap="square" lIns="0" tIns="98425"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Cremasteric</a:t>
            </a:r>
            <a:endParaRPr sz="2400">
              <a:solidFill>
                <a:schemeClr val="dk1"/>
              </a:solidFill>
              <a:latin typeface="Arial"/>
              <a:ea typeface="Arial"/>
              <a:cs typeface="Arial"/>
              <a:sym typeface="Arial"/>
            </a:endParaRPr>
          </a:p>
          <a:p>
            <a:pPr marL="12700" marR="0" lvl="0" indent="0" algn="l" rtl="0">
              <a:lnSpc>
                <a:spcPct val="100000"/>
              </a:lnSpc>
              <a:spcBef>
                <a:spcPts val="675"/>
              </a:spcBef>
              <a:spcAft>
                <a:spcPts val="0"/>
              </a:spcAft>
              <a:buNone/>
            </a:pPr>
            <a:r>
              <a:rPr lang="en-US" sz="2400" b="1">
                <a:solidFill>
                  <a:srgbClr val="0000CC"/>
                </a:solidFill>
                <a:latin typeface="Arial"/>
                <a:ea typeface="Arial"/>
                <a:cs typeface="Arial"/>
                <a:sym typeface="Arial"/>
              </a:rPr>
              <a:t>and fascia,</a:t>
            </a:r>
            <a:endParaRPr sz="2400">
              <a:solidFill>
                <a:schemeClr val="dk1"/>
              </a:solidFill>
              <a:latin typeface="Arial"/>
              <a:ea typeface="Arial"/>
              <a:cs typeface="Arial"/>
              <a:sym typeface="Arial"/>
            </a:endParaRPr>
          </a:p>
        </p:txBody>
      </p:sp>
      <p:sp>
        <p:nvSpPr>
          <p:cNvPr id="2103" name="Google Shape;2103;p151"/>
          <p:cNvSpPr txBox="1"/>
          <p:nvPr/>
        </p:nvSpPr>
        <p:spPr>
          <a:xfrm>
            <a:off x="10991215" y="2331796"/>
            <a:ext cx="107251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muscle</a:t>
            </a:r>
            <a:endParaRPr sz="2400">
              <a:solidFill>
                <a:schemeClr val="dk1"/>
              </a:solidFill>
              <a:latin typeface="Arial"/>
              <a:ea typeface="Arial"/>
              <a:cs typeface="Arial"/>
              <a:sym typeface="Arial"/>
            </a:endParaRPr>
          </a:p>
        </p:txBody>
      </p:sp>
      <p:sp>
        <p:nvSpPr>
          <p:cNvPr id="2104" name="Google Shape;2104;p151"/>
          <p:cNvSpPr txBox="1"/>
          <p:nvPr/>
        </p:nvSpPr>
        <p:spPr>
          <a:xfrm>
            <a:off x="8401304" y="3702811"/>
            <a:ext cx="3694429"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External spermatic fascia</a:t>
            </a:r>
            <a:endParaRPr sz="2400">
              <a:solidFill>
                <a:schemeClr val="dk1"/>
              </a:solidFill>
              <a:latin typeface="Arial"/>
              <a:ea typeface="Arial"/>
              <a:cs typeface="Arial"/>
              <a:sym typeface="Arial"/>
            </a:endParaRPr>
          </a:p>
        </p:txBody>
      </p:sp>
      <p:sp>
        <p:nvSpPr>
          <p:cNvPr id="2105" name="Google Shape;2105;p151"/>
          <p:cNvSpPr/>
          <p:nvPr/>
        </p:nvSpPr>
        <p:spPr>
          <a:xfrm>
            <a:off x="2886456" y="2243327"/>
            <a:ext cx="2456815" cy="3788410"/>
          </a:xfrm>
          <a:custGeom>
            <a:avLst/>
            <a:gdLst/>
            <a:ahLst/>
            <a:cxnLst/>
            <a:rect l="l" t="t" r="r" b="b"/>
            <a:pathLst>
              <a:path w="2456815" h="3788410" extrusionOk="0">
                <a:moveTo>
                  <a:pt x="2403221" y="2789555"/>
                </a:moveTo>
                <a:lnTo>
                  <a:pt x="2214372" y="2820416"/>
                </a:lnTo>
                <a:lnTo>
                  <a:pt x="2247773" y="2866771"/>
                </a:lnTo>
                <a:lnTo>
                  <a:pt x="1069848" y="3718471"/>
                </a:lnTo>
                <a:lnTo>
                  <a:pt x="552069" y="3731234"/>
                </a:lnTo>
                <a:lnTo>
                  <a:pt x="553593" y="3788372"/>
                </a:lnTo>
                <a:lnTo>
                  <a:pt x="1089025" y="3775151"/>
                </a:lnTo>
                <a:lnTo>
                  <a:pt x="2281174" y="2913126"/>
                </a:lnTo>
                <a:lnTo>
                  <a:pt x="2314575" y="2959481"/>
                </a:lnTo>
                <a:lnTo>
                  <a:pt x="2403221" y="2789555"/>
                </a:lnTo>
                <a:close/>
              </a:path>
              <a:path w="2456815" h="3788410" extrusionOk="0">
                <a:moveTo>
                  <a:pt x="2456688" y="2186813"/>
                </a:moveTo>
                <a:lnTo>
                  <a:pt x="2393696" y="2005838"/>
                </a:lnTo>
                <a:lnTo>
                  <a:pt x="2353945" y="2046732"/>
                </a:lnTo>
                <a:lnTo>
                  <a:pt x="300990" y="44196"/>
                </a:lnTo>
                <a:lnTo>
                  <a:pt x="8509" y="0"/>
                </a:lnTo>
                <a:lnTo>
                  <a:pt x="0" y="56388"/>
                </a:lnTo>
                <a:lnTo>
                  <a:pt x="274447" y="97917"/>
                </a:lnTo>
                <a:lnTo>
                  <a:pt x="2314067" y="2087626"/>
                </a:lnTo>
                <a:lnTo>
                  <a:pt x="2274189" y="2128520"/>
                </a:lnTo>
                <a:lnTo>
                  <a:pt x="2456688" y="2186813"/>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6" name="Google Shape;2106;p151"/>
          <p:cNvSpPr txBox="1"/>
          <p:nvPr/>
        </p:nvSpPr>
        <p:spPr>
          <a:xfrm>
            <a:off x="2570733" y="5812942"/>
            <a:ext cx="66992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Skin</a:t>
            </a:r>
            <a:endParaRPr sz="2400">
              <a:solidFill>
                <a:schemeClr val="dk1"/>
              </a:solidFill>
              <a:latin typeface="Arial"/>
              <a:ea typeface="Arial"/>
              <a:cs typeface="Arial"/>
              <a:sym typeface="Arial"/>
            </a:endParaRPr>
          </a:p>
        </p:txBody>
      </p:sp>
      <p:sp>
        <p:nvSpPr>
          <p:cNvPr id="2107" name="Google Shape;2107;p151"/>
          <p:cNvSpPr txBox="1"/>
          <p:nvPr/>
        </p:nvSpPr>
        <p:spPr>
          <a:xfrm>
            <a:off x="197612" y="1128131"/>
            <a:ext cx="2747010" cy="1267460"/>
          </a:xfrm>
          <a:prstGeom prst="rect">
            <a:avLst/>
          </a:prstGeom>
          <a:noFill/>
          <a:ln>
            <a:noFill/>
          </a:ln>
        </p:spPr>
        <p:txBody>
          <a:bodyPr spcFirstLastPara="1" wrap="square" lIns="0" tIns="64750" rIns="0" bIns="0" anchor="t" anchorCtr="0">
            <a:spAutoFit/>
          </a:bodyPr>
          <a:lstStyle/>
          <a:p>
            <a:pPr marL="12192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Superficial fascia</a:t>
            </a:r>
            <a:endParaRPr sz="2400">
              <a:solidFill>
                <a:schemeClr val="dk1"/>
              </a:solidFill>
              <a:latin typeface="Arial"/>
              <a:ea typeface="Arial"/>
              <a:cs typeface="Arial"/>
              <a:sym typeface="Arial"/>
            </a:endParaRPr>
          </a:p>
          <a:p>
            <a:pPr marL="12700" marR="0" lvl="0" indent="0" algn="l" rtl="0">
              <a:lnSpc>
                <a:spcPct val="100000"/>
              </a:lnSpc>
              <a:spcBef>
                <a:spcPts val="335"/>
              </a:spcBef>
              <a:spcAft>
                <a:spcPts val="0"/>
              </a:spcAft>
              <a:buNone/>
            </a:pPr>
            <a:r>
              <a:rPr lang="en-US" sz="2000" b="1">
                <a:solidFill>
                  <a:srgbClr val="FF0000"/>
                </a:solidFill>
                <a:latin typeface="Arial"/>
                <a:ea typeface="Arial"/>
                <a:cs typeface="Arial"/>
                <a:sym typeface="Arial"/>
              </a:rPr>
              <a:t>Dartos	muscle,</a:t>
            </a:r>
            <a:endParaRPr sz="2000">
              <a:solidFill>
                <a:schemeClr val="dk1"/>
              </a:solidFill>
              <a:latin typeface="Arial"/>
              <a:ea typeface="Arial"/>
              <a:cs typeface="Arial"/>
              <a:sym typeface="Arial"/>
            </a:endParaRPr>
          </a:p>
          <a:p>
            <a:pPr marL="64135" marR="0" lvl="0" indent="0" algn="l" rtl="0">
              <a:lnSpc>
                <a:spcPct val="100000"/>
              </a:lnSpc>
              <a:spcBef>
                <a:spcPts val="1355"/>
              </a:spcBef>
              <a:spcAft>
                <a:spcPts val="0"/>
              </a:spcAft>
              <a:buNone/>
            </a:pPr>
            <a:r>
              <a:rPr lang="en-US" sz="2000" b="1">
                <a:solidFill>
                  <a:srgbClr val="0000FF"/>
                </a:solidFill>
                <a:latin typeface="Arial"/>
                <a:ea typeface="Arial"/>
                <a:cs typeface="Arial"/>
                <a:sym typeface="Arial"/>
              </a:rPr>
              <a:t>No fatty layer.</a:t>
            </a:r>
            <a:endParaRPr sz="2000">
              <a:solidFill>
                <a:schemeClr val="dk1"/>
              </a:solidFill>
              <a:latin typeface="Arial"/>
              <a:ea typeface="Arial"/>
              <a:cs typeface="Arial"/>
              <a:sym typeface="Arial"/>
            </a:endParaRPr>
          </a:p>
        </p:txBody>
      </p:sp>
      <p:sp>
        <p:nvSpPr>
          <p:cNvPr id="2108" name="Google Shape;2108;p151"/>
          <p:cNvSpPr/>
          <p:nvPr/>
        </p:nvSpPr>
        <p:spPr>
          <a:xfrm>
            <a:off x="344424" y="140207"/>
            <a:ext cx="4385945" cy="829310"/>
          </a:xfrm>
          <a:custGeom>
            <a:avLst/>
            <a:gdLst/>
            <a:ahLst/>
            <a:cxnLst/>
            <a:rect l="l" t="t" r="r" b="b"/>
            <a:pathLst>
              <a:path w="4385945" h="829310" extrusionOk="0">
                <a:moveTo>
                  <a:pt x="4385564" y="0"/>
                </a:moveTo>
                <a:lnTo>
                  <a:pt x="0" y="0"/>
                </a:lnTo>
                <a:lnTo>
                  <a:pt x="0" y="829056"/>
                </a:lnTo>
                <a:lnTo>
                  <a:pt x="4385564" y="829056"/>
                </a:lnTo>
                <a:lnTo>
                  <a:pt x="4385564"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9" name="Google Shape;2109;p151"/>
          <p:cNvSpPr txBox="1">
            <a:spLocks noGrp="1"/>
          </p:cNvSpPr>
          <p:nvPr>
            <p:ph type="title"/>
          </p:nvPr>
        </p:nvSpPr>
        <p:spPr>
          <a:xfrm>
            <a:off x="345947" y="141731"/>
            <a:ext cx="4386580" cy="780415"/>
          </a:xfrm>
          <a:prstGeom prst="rect">
            <a:avLst/>
          </a:prstGeom>
          <a:noFill/>
          <a:ln w="57900" cap="flat" cmpd="sng">
            <a:solidFill>
              <a:srgbClr val="0000FF"/>
            </a:solidFill>
            <a:prstDash val="solid"/>
            <a:round/>
            <a:headEnd type="none" w="sm" len="sm"/>
            <a:tailEnd type="none" w="sm" len="sm"/>
          </a:ln>
        </p:spPr>
        <p:txBody>
          <a:bodyPr spcFirstLastPara="1" wrap="square" lIns="0" tIns="47625" rIns="0" bIns="0" anchor="t" anchorCtr="0">
            <a:spAutoFit/>
          </a:bodyPr>
          <a:lstStyle/>
          <a:p>
            <a:pPr marL="1031875" marR="610870" lvl="0" indent="-542925" algn="l" rtl="0">
              <a:lnSpc>
                <a:spcPct val="99285"/>
              </a:lnSpc>
              <a:spcBef>
                <a:spcPts val="0"/>
              </a:spcBef>
              <a:spcAft>
                <a:spcPts val="0"/>
              </a:spcAft>
              <a:buNone/>
            </a:pPr>
            <a:r>
              <a:rPr lang="en-US" sz="2800">
                <a:solidFill>
                  <a:srgbClr val="FF0000"/>
                </a:solidFill>
              </a:rPr>
              <a:t>Layers of scrotum from  outside inwards</a:t>
            </a:r>
            <a:endParaRPr sz="28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Shape 2113"/>
        <p:cNvGrpSpPr/>
        <p:nvPr/>
      </p:nvGrpSpPr>
      <p:grpSpPr>
        <a:xfrm>
          <a:off x="0" y="0"/>
          <a:ext cx="0" cy="0"/>
          <a:chOff x="0" y="0"/>
          <a:chExt cx="0" cy="0"/>
        </a:xfrm>
      </p:grpSpPr>
      <p:sp>
        <p:nvSpPr>
          <p:cNvPr id="2114" name="Google Shape;2114;p152"/>
          <p:cNvSpPr/>
          <p:nvPr/>
        </p:nvSpPr>
        <p:spPr>
          <a:xfrm>
            <a:off x="6771131" y="1523"/>
            <a:ext cx="0" cy="6858000"/>
          </a:xfrm>
          <a:custGeom>
            <a:avLst/>
            <a:gdLst/>
            <a:ahLst/>
            <a:cxnLst/>
            <a:rect l="l" t="t" r="r" b="b"/>
            <a:pathLst>
              <a:path w="120000" h="6858000" extrusionOk="0">
                <a:moveTo>
                  <a:pt x="0" y="6857995"/>
                </a:moveTo>
                <a:lnTo>
                  <a:pt x="0" y="0"/>
                </a:lnTo>
              </a:path>
            </a:pathLst>
          </a:custGeom>
          <a:noFill/>
          <a:ln w="9525" cap="flat" cmpd="sng">
            <a:solidFill>
              <a:srgbClr val="0000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5" name="Google Shape;2115;p152"/>
          <p:cNvSpPr/>
          <p:nvPr/>
        </p:nvSpPr>
        <p:spPr>
          <a:xfrm>
            <a:off x="132587" y="1523"/>
            <a:ext cx="0" cy="6858000"/>
          </a:xfrm>
          <a:custGeom>
            <a:avLst/>
            <a:gdLst/>
            <a:ahLst/>
            <a:cxnLst/>
            <a:rect l="l" t="t" r="r" b="b"/>
            <a:pathLst>
              <a:path w="120000" h="6858000" extrusionOk="0">
                <a:moveTo>
                  <a:pt x="0" y="0"/>
                </a:moveTo>
                <a:lnTo>
                  <a:pt x="0" y="6857995"/>
                </a:lnTo>
              </a:path>
            </a:pathLst>
          </a:custGeom>
          <a:noFill/>
          <a:ln w="9525" cap="flat" cmpd="sng">
            <a:solidFill>
              <a:srgbClr val="0000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6" name="Google Shape;2116;p152"/>
          <p:cNvSpPr txBox="1"/>
          <p:nvPr/>
        </p:nvSpPr>
        <p:spPr>
          <a:xfrm>
            <a:off x="211023" y="0"/>
            <a:ext cx="6135370" cy="5030470"/>
          </a:xfrm>
          <a:prstGeom prst="rect">
            <a:avLst/>
          </a:prstGeom>
          <a:noFill/>
          <a:ln>
            <a:noFill/>
          </a:ln>
        </p:spPr>
        <p:txBody>
          <a:bodyPr spcFirstLastPara="1" wrap="square" lIns="0" tIns="101600" rIns="0" bIns="0" anchor="t" anchorCtr="0">
            <a:spAutoFit/>
          </a:bodyPr>
          <a:lstStyle/>
          <a:p>
            <a:pPr marL="2984500" marR="0" lvl="0" indent="-344804" algn="l" rtl="0">
              <a:lnSpc>
                <a:spcPct val="100000"/>
              </a:lnSpc>
              <a:spcBef>
                <a:spcPts val="0"/>
              </a:spcBef>
              <a:spcAft>
                <a:spcPts val="0"/>
              </a:spcAft>
              <a:buClr>
                <a:srgbClr val="FF0000"/>
              </a:buClr>
              <a:buSzPts val="2400"/>
              <a:buFont typeface="Noto Sans Symbols"/>
              <a:buChar char="❖"/>
            </a:pPr>
            <a:r>
              <a:rPr lang="en-US" sz="2400" b="1">
                <a:solidFill>
                  <a:srgbClr val="FF0000"/>
                </a:solidFill>
                <a:latin typeface="Arial"/>
                <a:ea typeface="Arial"/>
                <a:cs typeface="Arial"/>
                <a:sym typeface="Arial"/>
              </a:rPr>
              <a:t>Testis</a:t>
            </a:r>
            <a:endParaRPr sz="2400">
              <a:solidFill>
                <a:schemeClr val="dk1"/>
              </a:solidFill>
              <a:latin typeface="Arial"/>
              <a:ea typeface="Arial"/>
              <a:cs typeface="Arial"/>
              <a:sym typeface="Arial"/>
            </a:endParaRPr>
          </a:p>
          <a:p>
            <a:pPr marL="12700" marR="0" lvl="0" indent="0" algn="l" rtl="0">
              <a:lnSpc>
                <a:spcPct val="100000"/>
              </a:lnSpc>
              <a:spcBef>
                <a:spcPts val="700"/>
              </a:spcBef>
              <a:spcAft>
                <a:spcPts val="0"/>
              </a:spcAft>
              <a:buNone/>
            </a:pPr>
            <a:r>
              <a:rPr lang="en-US" sz="2400" b="1">
                <a:solidFill>
                  <a:srgbClr val="FF0000"/>
                </a:solidFill>
                <a:latin typeface="Arial"/>
                <a:ea typeface="Arial"/>
                <a:cs typeface="Arial"/>
                <a:sym typeface="Arial"/>
              </a:rPr>
              <a:t>* Site; </a:t>
            </a:r>
            <a:r>
              <a:rPr lang="en-US" sz="2400">
                <a:solidFill>
                  <a:schemeClr val="dk1"/>
                </a:solidFill>
                <a:latin typeface="Helvetica Neue"/>
                <a:ea typeface="Helvetica Neue"/>
                <a:cs typeface="Helvetica Neue"/>
                <a:sym typeface="Helvetica Neue"/>
              </a:rPr>
              <a:t>in the scrotum</a:t>
            </a:r>
            <a:endParaRPr sz="2400">
              <a:solidFill>
                <a:schemeClr val="dk1"/>
              </a:solidFill>
              <a:latin typeface="Helvetica Neue"/>
              <a:ea typeface="Helvetica Neue"/>
              <a:cs typeface="Helvetica Neue"/>
              <a:sym typeface="Helvetica Neue"/>
            </a:endParaRPr>
          </a:p>
          <a:p>
            <a:pPr marL="12700" marR="0" lvl="0" indent="0" algn="l" rtl="0">
              <a:lnSpc>
                <a:spcPct val="100000"/>
              </a:lnSpc>
              <a:spcBef>
                <a:spcPts val="720"/>
              </a:spcBef>
              <a:spcAft>
                <a:spcPts val="0"/>
              </a:spcAft>
              <a:buNone/>
            </a:pPr>
            <a:r>
              <a:rPr lang="en-US" sz="2400">
                <a:solidFill>
                  <a:srgbClr val="FF0000"/>
                </a:solidFill>
                <a:latin typeface="Helvetica Neue"/>
                <a:ea typeface="Helvetica Neue"/>
                <a:cs typeface="Helvetica Neue"/>
                <a:sym typeface="Helvetica Neue"/>
              </a:rPr>
              <a:t>** </a:t>
            </a:r>
            <a:r>
              <a:rPr lang="en-US" sz="2400" b="1">
                <a:solidFill>
                  <a:srgbClr val="FF0000"/>
                </a:solidFill>
                <a:latin typeface="Arial"/>
                <a:ea typeface="Arial"/>
                <a:cs typeface="Arial"/>
                <a:sym typeface="Arial"/>
              </a:rPr>
              <a:t>Shape, </a:t>
            </a:r>
            <a:r>
              <a:rPr lang="en-US" sz="2400">
                <a:solidFill>
                  <a:schemeClr val="dk1"/>
                </a:solidFill>
                <a:latin typeface="Helvetica Neue"/>
                <a:ea typeface="Helvetica Neue"/>
                <a:cs typeface="Helvetica Neue"/>
                <a:sym typeface="Helvetica Neue"/>
              </a:rPr>
              <a:t>it is oval in shape..</a:t>
            </a:r>
            <a:endParaRPr sz="2400">
              <a:solidFill>
                <a:schemeClr val="dk1"/>
              </a:solidFill>
              <a:latin typeface="Helvetica Neue"/>
              <a:ea typeface="Helvetica Neue"/>
              <a:cs typeface="Helvetica Neue"/>
              <a:sym typeface="Helvetica Neue"/>
            </a:endParaRPr>
          </a:p>
          <a:p>
            <a:pPr marL="12700" marR="0" lvl="0" indent="0" algn="l" rtl="0">
              <a:lnSpc>
                <a:spcPct val="100000"/>
              </a:lnSpc>
              <a:spcBef>
                <a:spcPts val="695"/>
              </a:spcBef>
              <a:spcAft>
                <a:spcPts val="0"/>
              </a:spcAft>
              <a:buNone/>
            </a:pPr>
            <a:r>
              <a:rPr lang="en-US" sz="2400">
                <a:solidFill>
                  <a:srgbClr val="FF0000"/>
                </a:solidFill>
                <a:latin typeface="Helvetica Neue"/>
                <a:ea typeface="Helvetica Neue"/>
                <a:cs typeface="Helvetica Neue"/>
                <a:sym typeface="Helvetica Neue"/>
              </a:rPr>
              <a:t>- </a:t>
            </a:r>
            <a:r>
              <a:rPr lang="en-US" sz="2400" b="1">
                <a:solidFill>
                  <a:srgbClr val="FF0000"/>
                </a:solidFill>
                <a:latin typeface="Arial"/>
                <a:ea typeface="Arial"/>
                <a:cs typeface="Arial"/>
                <a:sym typeface="Arial"/>
              </a:rPr>
              <a:t>External features,</a:t>
            </a:r>
            <a:endParaRPr sz="2400">
              <a:solidFill>
                <a:schemeClr val="dk1"/>
              </a:solidFill>
              <a:latin typeface="Arial"/>
              <a:ea typeface="Arial"/>
              <a:cs typeface="Arial"/>
              <a:sym typeface="Arial"/>
            </a:endParaRPr>
          </a:p>
          <a:p>
            <a:pPr marL="12700" marR="0" lvl="0" indent="0" algn="l" rtl="0">
              <a:lnSpc>
                <a:spcPct val="100000"/>
              </a:lnSpc>
              <a:spcBef>
                <a:spcPts val="700"/>
              </a:spcBef>
              <a:spcAft>
                <a:spcPts val="0"/>
              </a:spcAft>
              <a:buNone/>
            </a:pPr>
            <a:r>
              <a:rPr lang="en-US" sz="2400" b="1">
                <a:solidFill>
                  <a:srgbClr val="FF0000"/>
                </a:solidFill>
                <a:latin typeface="Arial"/>
                <a:ea typeface="Arial"/>
                <a:cs typeface="Arial"/>
                <a:sym typeface="Arial"/>
              </a:rPr>
              <a:t>a. 2 poles </a:t>
            </a:r>
            <a:r>
              <a:rPr lang="en-US" sz="2400">
                <a:solidFill>
                  <a:schemeClr val="dk1"/>
                </a:solidFill>
                <a:latin typeface="Helvetica Neue"/>
                <a:ea typeface="Helvetica Neue"/>
                <a:cs typeface="Helvetica Neue"/>
                <a:sym typeface="Helvetica Neue"/>
              </a:rPr>
              <a:t>(upper and lower)</a:t>
            </a:r>
            <a:endParaRPr sz="2400">
              <a:solidFill>
                <a:schemeClr val="dk1"/>
              </a:solidFill>
              <a:latin typeface="Helvetica Neue"/>
              <a:ea typeface="Helvetica Neue"/>
              <a:cs typeface="Helvetica Neue"/>
              <a:sym typeface="Helvetica Neue"/>
            </a:endParaRPr>
          </a:p>
          <a:p>
            <a:pPr marL="701040" marR="0" lvl="0" indent="-189230" algn="l" rtl="0">
              <a:lnSpc>
                <a:spcPct val="100000"/>
              </a:lnSpc>
              <a:spcBef>
                <a:spcPts val="70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Upper related to the head of epididymis.</a:t>
            </a:r>
            <a:endParaRPr sz="2400">
              <a:solidFill>
                <a:schemeClr val="dk1"/>
              </a:solidFill>
              <a:latin typeface="Helvetica Neue"/>
              <a:ea typeface="Helvetica Neue"/>
              <a:cs typeface="Helvetica Neue"/>
              <a:sym typeface="Helvetica Neue"/>
            </a:endParaRPr>
          </a:p>
          <a:p>
            <a:pPr marL="701040" marR="0" lvl="0" indent="-189230" algn="l" rtl="0">
              <a:lnSpc>
                <a:spcPct val="100000"/>
              </a:lnSpc>
              <a:spcBef>
                <a:spcPts val="695"/>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Lower related to the tail of epididymis.</a:t>
            </a:r>
            <a:endParaRPr sz="2400">
              <a:solidFill>
                <a:schemeClr val="dk1"/>
              </a:solidFill>
              <a:latin typeface="Helvetica Neue"/>
              <a:ea typeface="Helvetica Neue"/>
              <a:cs typeface="Helvetica Neue"/>
              <a:sym typeface="Helvetica Neue"/>
            </a:endParaRPr>
          </a:p>
          <a:p>
            <a:pPr marL="512444" marR="0" lvl="0" indent="0" algn="l" rtl="0">
              <a:lnSpc>
                <a:spcPct val="100000"/>
              </a:lnSpc>
              <a:spcBef>
                <a:spcPts val="700"/>
              </a:spcBef>
              <a:spcAft>
                <a:spcPts val="0"/>
              </a:spcAft>
              <a:buNone/>
            </a:pPr>
            <a:r>
              <a:rPr lang="en-US" sz="2400" b="1">
                <a:solidFill>
                  <a:schemeClr val="dk1"/>
                </a:solidFill>
                <a:latin typeface="Arial"/>
                <a:ea typeface="Arial"/>
                <a:cs typeface="Arial"/>
                <a:sym typeface="Arial"/>
              </a:rPr>
              <a:t>- </a:t>
            </a:r>
            <a:r>
              <a:rPr lang="en-US" sz="2400">
                <a:solidFill>
                  <a:schemeClr val="dk1"/>
                </a:solidFill>
                <a:latin typeface="Helvetica Neue"/>
                <a:ea typeface="Helvetica Neue"/>
                <a:cs typeface="Helvetica Neue"/>
                <a:sym typeface="Helvetica Neue"/>
              </a:rPr>
              <a:t>The </a:t>
            </a:r>
            <a:r>
              <a:rPr lang="en-US" sz="2400" b="1">
                <a:solidFill>
                  <a:srgbClr val="0000FF"/>
                </a:solidFill>
                <a:latin typeface="Arial"/>
                <a:ea typeface="Arial"/>
                <a:cs typeface="Arial"/>
                <a:sym typeface="Arial"/>
              </a:rPr>
              <a:t>L</a:t>
            </a:r>
            <a:r>
              <a:rPr lang="en-US" sz="2400">
                <a:solidFill>
                  <a:schemeClr val="dk1"/>
                </a:solidFill>
                <a:latin typeface="Helvetica Neue"/>
                <a:ea typeface="Helvetica Neue"/>
                <a:cs typeface="Helvetica Neue"/>
                <a:sym typeface="Helvetica Neue"/>
              </a:rPr>
              <a:t>eft testis is </a:t>
            </a:r>
            <a:r>
              <a:rPr lang="en-US" sz="2400" b="1">
                <a:solidFill>
                  <a:srgbClr val="0000FF"/>
                </a:solidFill>
                <a:latin typeface="Arial"/>
                <a:ea typeface="Arial"/>
                <a:cs typeface="Arial"/>
                <a:sym typeface="Arial"/>
              </a:rPr>
              <a:t>L</a:t>
            </a:r>
            <a:r>
              <a:rPr lang="en-US" sz="2400">
                <a:solidFill>
                  <a:schemeClr val="dk1"/>
                </a:solidFill>
                <a:latin typeface="Helvetica Neue"/>
                <a:ea typeface="Helvetica Neue"/>
                <a:cs typeface="Helvetica Neue"/>
                <a:sym typeface="Helvetica Neue"/>
              </a:rPr>
              <a:t>ower than the right.</a:t>
            </a:r>
            <a:endParaRPr sz="2400">
              <a:solidFill>
                <a:schemeClr val="dk1"/>
              </a:solidFill>
              <a:latin typeface="Helvetica Neue"/>
              <a:ea typeface="Helvetica Neue"/>
              <a:cs typeface="Helvetica Neue"/>
              <a:sym typeface="Helvetica Neue"/>
            </a:endParaRPr>
          </a:p>
          <a:p>
            <a:pPr marL="12700" marR="0" lvl="0" indent="0" algn="l" rtl="0">
              <a:lnSpc>
                <a:spcPct val="100000"/>
              </a:lnSpc>
              <a:spcBef>
                <a:spcPts val="720"/>
              </a:spcBef>
              <a:spcAft>
                <a:spcPts val="0"/>
              </a:spcAft>
              <a:buNone/>
            </a:pPr>
            <a:r>
              <a:rPr lang="en-US" sz="2400" b="1">
                <a:solidFill>
                  <a:srgbClr val="FF0000"/>
                </a:solidFill>
                <a:latin typeface="Arial"/>
                <a:ea typeface="Arial"/>
                <a:cs typeface="Arial"/>
                <a:sym typeface="Arial"/>
              </a:rPr>
              <a:t>b. 2 borders: </a:t>
            </a:r>
            <a:r>
              <a:rPr lang="en-US" sz="2400">
                <a:solidFill>
                  <a:schemeClr val="dk1"/>
                </a:solidFill>
                <a:latin typeface="Helvetica Neue"/>
                <a:ea typeface="Helvetica Neue"/>
                <a:cs typeface="Helvetica Neue"/>
                <a:sym typeface="Helvetica Neue"/>
              </a:rPr>
              <a:t>Anterior (smooth)</a:t>
            </a:r>
            <a:endParaRPr sz="2400">
              <a:solidFill>
                <a:schemeClr val="dk1"/>
              </a:solidFill>
              <a:latin typeface="Helvetica Neue"/>
              <a:ea typeface="Helvetica Neue"/>
              <a:cs typeface="Helvetica Neue"/>
              <a:sym typeface="Helvetica Neue"/>
            </a:endParaRPr>
          </a:p>
          <a:p>
            <a:pPr marL="512444" marR="0" lvl="0" indent="0" algn="l" rtl="0">
              <a:lnSpc>
                <a:spcPct val="100000"/>
              </a:lnSpc>
              <a:spcBef>
                <a:spcPts val="695"/>
              </a:spcBef>
              <a:spcAft>
                <a:spcPts val="0"/>
              </a:spcAft>
              <a:buNone/>
            </a:pPr>
            <a:r>
              <a:rPr lang="en-US" sz="2400">
                <a:solidFill>
                  <a:schemeClr val="dk1"/>
                </a:solidFill>
                <a:latin typeface="Helvetica Neue"/>
                <a:ea typeface="Helvetica Neue"/>
                <a:cs typeface="Helvetica Neue"/>
                <a:sym typeface="Helvetica Neue"/>
              </a:rPr>
              <a:t>- P</a:t>
            </a:r>
            <a:r>
              <a:rPr lang="en-US" sz="2400">
                <a:solidFill>
                  <a:srgbClr val="0000FF"/>
                </a:solidFill>
                <a:latin typeface="Helvetica Neue"/>
                <a:ea typeface="Helvetica Neue"/>
                <a:cs typeface="Helvetica Neue"/>
                <a:sym typeface="Helvetica Neue"/>
              </a:rPr>
              <a:t>osterior where the epididymis attached</a:t>
            </a:r>
            <a:endParaRPr sz="2400">
              <a:solidFill>
                <a:schemeClr val="dk1"/>
              </a:solidFill>
              <a:latin typeface="Helvetica Neue"/>
              <a:ea typeface="Helvetica Neue"/>
              <a:cs typeface="Helvetica Neue"/>
              <a:sym typeface="Helvetica Neue"/>
            </a:endParaRPr>
          </a:p>
          <a:p>
            <a:pPr marL="12700" marR="0" lvl="0" indent="0" algn="l" rtl="0">
              <a:lnSpc>
                <a:spcPct val="100000"/>
              </a:lnSpc>
              <a:spcBef>
                <a:spcPts val="700"/>
              </a:spcBef>
              <a:spcAft>
                <a:spcPts val="0"/>
              </a:spcAft>
              <a:buNone/>
            </a:pPr>
            <a:r>
              <a:rPr lang="en-US" sz="2400" b="1">
                <a:solidFill>
                  <a:srgbClr val="FF0000"/>
                </a:solidFill>
                <a:latin typeface="Arial"/>
                <a:ea typeface="Arial"/>
                <a:cs typeface="Arial"/>
                <a:sym typeface="Arial"/>
              </a:rPr>
              <a:t>c. 2 surfaces </a:t>
            </a:r>
            <a:r>
              <a:rPr lang="en-US" sz="2400">
                <a:solidFill>
                  <a:schemeClr val="dk1"/>
                </a:solidFill>
                <a:latin typeface="Helvetica Neue"/>
                <a:ea typeface="Helvetica Neue"/>
                <a:cs typeface="Helvetica Neue"/>
                <a:sym typeface="Helvetica Neue"/>
              </a:rPr>
              <a:t>(lateral and medial).</a:t>
            </a:r>
            <a:endParaRPr sz="2400">
              <a:solidFill>
                <a:schemeClr val="dk1"/>
              </a:solidFill>
              <a:latin typeface="Helvetica Neue"/>
              <a:ea typeface="Helvetica Neue"/>
              <a:cs typeface="Helvetica Neue"/>
              <a:sym typeface="Helvetica Neue"/>
            </a:endParaRPr>
          </a:p>
        </p:txBody>
      </p:sp>
      <p:pic>
        <p:nvPicPr>
          <p:cNvPr id="2117" name="Google Shape;2117;p152"/>
          <p:cNvPicPr preferRelativeResize="0"/>
          <p:nvPr/>
        </p:nvPicPr>
        <p:blipFill rotWithShape="1">
          <a:blip r:embed="rId3">
            <a:alphaModFix/>
          </a:blip>
          <a:srcRect/>
          <a:stretch/>
        </p:blipFill>
        <p:spPr>
          <a:xfrm>
            <a:off x="7074407" y="112776"/>
            <a:ext cx="4986528" cy="4608576"/>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Shape 2121"/>
        <p:cNvGrpSpPr/>
        <p:nvPr/>
      </p:nvGrpSpPr>
      <p:grpSpPr>
        <a:xfrm>
          <a:off x="0" y="0"/>
          <a:ext cx="0" cy="0"/>
          <a:chOff x="0" y="0"/>
          <a:chExt cx="0" cy="0"/>
        </a:xfrm>
      </p:grpSpPr>
      <p:pic>
        <p:nvPicPr>
          <p:cNvPr id="2122" name="Google Shape;2122;p153"/>
          <p:cNvPicPr preferRelativeResize="0"/>
          <p:nvPr/>
        </p:nvPicPr>
        <p:blipFill rotWithShape="1">
          <a:blip r:embed="rId3">
            <a:alphaModFix/>
          </a:blip>
          <a:srcRect/>
          <a:stretch/>
        </p:blipFill>
        <p:spPr>
          <a:xfrm>
            <a:off x="7074407" y="131063"/>
            <a:ext cx="4986528" cy="4608576"/>
          </a:xfrm>
          <a:prstGeom prst="rect">
            <a:avLst/>
          </a:prstGeom>
          <a:noFill/>
          <a:ln>
            <a:noFill/>
          </a:ln>
        </p:spPr>
      </p:pic>
      <p:sp>
        <p:nvSpPr>
          <p:cNvPr id="2123" name="Google Shape;2123;p153"/>
          <p:cNvSpPr/>
          <p:nvPr/>
        </p:nvSpPr>
        <p:spPr>
          <a:xfrm>
            <a:off x="111252" y="132587"/>
            <a:ext cx="6769734" cy="4257675"/>
          </a:xfrm>
          <a:custGeom>
            <a:avLst/>
            <a:gdLst/>
            <a:ahLst/>
            <a:cxnLst/>
            <a:rect l="l" t="t" r="r" b="b"/>
            <a:pathLst>
              <a:path w="6769734" h="4257675" extrusionOk="0">
                <a:moveTo>
                  <a:pt x="0" y="4257674"/>
                </a:moveTo>
                <a:lnTo>
                  <a:pt x="6769481" y="4257674"/>
                </a:lnTo>
                <a:lnTo>
                  <a:pt x="6769481" y="0"/>
                </a:lnTo>
                <a:lnTo>
                  <a:pt x="0" y="0"/>
                </a:lnTo>
                <a:lnTo>
                  <a:pt x="0" y="4257674"/>
                </a:lnTo>
                <a:close/>
              </a:path>
            </a:pathLst>
          </a:custGeom>
          <a:noFill/>
          <a:ln w="9525" cap="flat" cmpd="sng">
            <a:solidFill>
              <a:srgbClr val="0000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4" name="Google Shape;2124;p153"/>
          <p:cNvSpPr txBox="1"/>
          <p:nvPr/>
        </p:nvSpPr>
        <p:spPr>
          <a:xfrm>
            <a:off x="188772" y="99235"/>
            <a:ext cx="6616065" cy="4063365"/>
          </a:xfrm>
          <a:prstGeom prst="rect">
            <a:avLst/>
          </a:prstGeom>
          <a:noFill/>
          <a:ln>
            <a:noFill/>
          </a:ln>
        </p:spPr>
        <p:txBody>
          <a:bodyPr spcFirstLastPara="1" wrap="square" lIns="0" tIns="101600" rIns="0" bIns="0" anchor="t" anchorCtr="0">
            <a:spAutoFit/>
          </a:bodyPr>
          <a:lstStyle/>
          <a:p>
            <a:pPr marL="79375" marR="0" lvl="0" indent="0" algn="ctr" rtl="0">
              <a:lnSpc>
                <a:spcPct val="100000"/>
              </a:lnSpc>
              <a:spcBef>
                <a:spcPts val="0"/>
              </a:spcBef>
              <a:spcAft>
                <a:spcPts val="0"/>
              </a:spcAft>
              <a:buNone/>
            </a:pPr>
            <a:r>
              <a:rPr lang="en-US" sz="2400" b="1">
                <a:solidFill>
                  <a:srgbClr val="FF0000"/>
                </a:solidFill>
                <a:latin typeface="Arial"/>
                <a:ea typeface="Arial"/>
                <a:cs typeface="Arial"/>
                <a:sym typeface="Arial"/>
              </a:rPr>
              <a:t>** Structure of the testis</a:t>
            </a:r>
            <a:r>
              <a:rPr lang="en-US" sz="2400">
                <a:solidFill>
                  <a:srgbClr val="FF0000"/>
                </a:solidFill>
                <a:latin typeface="Helvetica Neue"/>
                <a:ea typeface="Helvetica Neue"/>
                <a:cs typeface="Helvetica Neue"/>
                <a:sym typeface="Helvetica Neue"/>
              </a:rPr>
              <a:t>;</a:t>
            </a:r>
            <a:endParaRPr sz="2400">
              <a:solidFill>
                <a:schemeClr val="dk1"/>
              </a:solidFill>
              <a:latin typeface="Helvetica Neue"/>
              <a:ea typeface="Helvetica Neue"/>
              <a:cs typeface="Helvetica Neue"/>
              <a:sym typeface="Helvetica Neue"/>
            </a:endParaRPr>
          </a:p>
          <a:p>
            <a:pPr marL="241300" marR="0" lvl="0" indent="-228600" algn="l" rtl="0">
              <a:lnSpc>
                <a:spcPct val="100000"/>
              </a:lnSpc>
              <a:spcBef>
                <a:spcPts val="695"/>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It is divided into lobules by septa.</a:t>
            </a:r>
            <a:endParaRPr sz="2400">
              <a:solidFill>
                <a:schemeClr val="dk1"/>
              </a:solidFill>
              <a:latin typeface="Helvetica Neue"/>
              <a:ea typeface="Helvetica Neue"/>
              <a:cs typeface="Helvetica Neue"/>
              <a:sym typeface="Helvetica Neue"/>
            </a:endParaRPr>
          </a:p>
          <a:p>
            <a:pPr marL="241300" marR="0" lvl="0" indent="-228600" algn="l" rtl="0">
              <a:lnSpc>
                <a:spcPct val="100000"/>
              </a:lnSpc>
              <a:spcBef>
                <a:spcPts val="34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Each	lobule	contains	2-3	</a:t>
            </a:r>
            <a:r>
              <a:rPr lang="en-US" sz="2400" b="1">
                <a:solidFill>
                  <a:srgbClr val="0000FF"/>
                </a:solidFill>
                <a:latin typeface="Arial"/>
                <a:ea typeface="Arial"/>
                <a:cs typeface="Arial"/>
                <a:sym typeface="Arial"/>
              </a:rPr>
              <a:t>seminiferous</a:t>
            </a:r>
            <a:endParaRPr sz="2400">
              <a:solidFill>
                <a:schemeClr val="dk1"/>
              </a:solidFill>
              <a:latin typeface="Arial"/>
              <a:ea typeface="Arial"/>
              <a:cs typeface="Arial"/>
              <a:sym typeface="Arial"/>
            </a:endParaRPr>
          </a:p>
          <a:p>
            <a:pPr marL="240665" marR="0" lvl="0" indent="0" algn="l" rtl="0">
              <a:lnSpc>
                <a:spcPct val="100000"/>
              </a:lnSpc>
              <a:spcBef>
                <a:spcPts val="650"/>
              </a:spcBef>
              <a:spcAft>
                <a:spcPts val="0"/>
              </a:spcAft>
              <a:buNone/>
            </a:pPr>
            <a:r>
              <a:rPr lang="en-US" sz="2400" b="1">
                <a:solidFill>
                  <a:srgbClr val="0000FF"/>
                </a:solidFill>
                <a:latin typeface="Arial"/>
                <a:ea typeface="Arial"/>
                <a:cs typeface="Arial"/>
                <a:sym typeface="Arial"/>
              </a:rPr>
              <a:t>tubules </a:t>
            </a:r>
            <a:r>
              <a:rPr lang="en-US" sz="2400" b="1">
                <a:solidFill>
                  <a:srgbClr val="FF0000"/>
                </a:solidFill>
                <a:latin typeface="Arial"/>
                <a:ea typeface="Arial"/>
                <a:cs typeface="Arial"/>
                <a:sym typeface="Arial"/>
              </a:rPr>
              <a:t>supported by </a:t>
            </a:r>
            <a:r>
              <a:rPr lang="en-US" sz="2400" b="1">
                <a:solidFill>
                  <a:srgbClr val="0000FF"/>
                </a:solidFill>
                <a:latin typeface="Arial"/>
                <a:ea typeface="Arial"/>
                <a:cs typeface="Arial"/>
                <a:sym typeface="Arial"/>
              </a:rPr>
              <a:t>interstitial tissue.</a:t>
            </a:r>
            <a:endParaRPr sz="2400">
              <a:solidFill>
                <a:schemeClr val="dk1"/>
              </a:solidFill>
              <a:latin typeface="Arial"/>
              <a:ea typeface="Arial"/>
              <a:cs typeface="Arial"/>
              <a:sym typeface="Arial"/>
            </a:endParaRPr>
          </a:p>
          <a:p>
            <a:pPr marL="241300" marR="0" lvl="0" indent="-228600" algn="l" rtl="0">
              <a:lnSpc>
                <a:spcPct val="100000"/>
              </a:lnSpc>
              <a:spcBef>
                <a:spcPts val="745"/>
              </a:spcBef>
              <a:spcAft>
                <a:spcPts val="0"/>
              </a:spcAft>
              <a:buClr>
                <a:srgbClr val="0000FF"/>
              </a:buClr>
              <a:buSzPts val="2400"/>
              <a:buFont typeface="Helvetica Neue"/>
              <a:buChar char="-"/>
            </a:pPr>
            <a:r>
              <a:rPr lang="en-US" sz="2400" b="1">
                <a:solidFill>
                  <a:srgbClr val="0000FF"/>
                </a:solidFill>
                <a:latin typeface="Arial"/>
                <a:ea typeface="Arial"/>
                <a:cs typeface="Arial"/>
                <a:sym typeface="Arial"/>
              </a:rPr>
              <a:t>Seminiferous tubules </a:t>
            </a:r>
            <a:r>
              <a:rPr lang="en-US" sz="2400">
                <a:solidFill>
                  <a:schemeClr val="dk1"/>
                </a:solidFill>
                <a:latin typeface="Helvetica Neue"/>
                <a:ea typeface="Helvetica Neue"/>
                <a:cs typeface="Helvetica Neue"/>
                <a:sym typeface="Helvetica Neue"/>
              </a:rPr>
              <a:t>lined by </a:t>
            </a:r>
            <a:r>
              <a:rPr lang="en-US" sz="2400" b="1">
                <a:solidFill>
                  <a:srgbClr val="FF0000"/>
                </a:solidFill>
                <a:latin typeface="Arial"/>
                <a:ea typeface="Arial"/>
                <a:cs typeface="Arial"/>
                <a:sym typeface="Arial"/>
              </a:rPr>
              <a:t>Sertoli cells</a:t>
            </a:r>
            <a:endParaRPr sz="2400">
              <a:solidFill>
                <a:schemeClr val="dk1"/>
              </a:solidFill>
              <a:latin typeface="Arial"/>
              <a:ea typeface="Arial"/>
              <a:cs typeface="Arial"/>
              <a:sym typeface="Arial"/>
            </a:endParaRPr>
          </a:p>
          <a:p>
            <a:pPr marL="240665" marR="26034" lvl="0" indent="-228600" algn="l" rtl="0">
              <a:lnSpc>
                <a:spcPct val="150000"/>
              </a:lnSpc>
              <a:spcBef>
                <a:spcPts val="95"/>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The </a:t>
            </a:r>
            <a:r>
              <a:rPr lang="en-US" sz="2400" b="1">
                <a:solidFill>
                  <a:srgbClr val="FF0000"/>
                </a:solidFill>
                <a:latin typeface="Arial"/>
                <a:ea typeface="Arial"/>
                <a:cs typeface="Arial"/>
                <a:sym typeface="Arial"/>
              </a:rPr>
              <a:t>seminiferous tubules </a:t>
            </a:r>
            <a:r>
              <a:rPr lang="en-US" sz="2400">
                <a:solidFill>
                  <a:schemeClr val="dk1"/>
                </a:solidFill>
                <a:latin typeface="Helvetica Neue"/>
                <a:ea typeface="Helvetica Neue"/>
                <a:cs typeface="Helvetica Neue"/>
                <a:sym typeface="Helvetica Neue"/>
              </a:rPr>
              <a:t>communicate with  each other at mediastinum forming </a:t>
            </a:r>
            <a:r>
              <a:rPr lang="en-US" sz="2400" b="1">
                <a:solidFill>
                  <a:srgbClr val="FF0000"/>
                </a:solidFill>
                <a:latin typeface="Arial"/>
                <a:ea typeface="Arial"/>
                <a:cs typeface="Arial"/>
                <a:sym typeface="Arial"/>
              </a:rPr>
              <a:t>rete testis</a:t>
            </a:r>
            <a:r>
              <a:rPr lang="en-US" sz="2400">
                <a:solidFill>
                  <a:schemeClr val="dk1"/>
                </a:solidFill>
                <a:latin typeface="Helvetica Neue"/>
                <a:ea typeface="Helvetica Neue"/>
                <a:cs typeface="Helvetica Neue"/>
                <a:sym typeface="Helvetica Neue"/>
              </a:rPr>
              <a:t>.</a:t>
            </a:r>
            <a:endParaRPr sz="2400">
              <a:solidFill>
                <a:schemeClr val="dk1"/>
              </a:solidFill>
              <a:latin typeface="Helvetica Neue"/>
              <a:ea typeface="Helvetica Neue"/>
              <a:cs typeface="Helvetica Neue"/>
              <a:sym typeface="Helvetica Neue"/>
            </a:endParaRPr>
          </a:p>
          <a:p>
            <a:pPr marL="240665" marR="13334" lvl="0" indent="-228600" algn="l" rtl="0">
              <a:lnSpc>
                <a:spcPct val="149125"/>
              </a:lnSpc>
              <a:spcBef>
                <a:spcPts val="0"/>
              </a:spcBef>
              <a:spcAft>
                <a:spcPts val="0"/>
              </a:spcAft>
              <a:buClr>
                <a:srgbClr val="0000FF"/>
              </a:buClr>
              <a:buSzPts val="2400"/>
              <a:buFont typeface="Helvetica Neue"/>
              <a:buChar char="-"/>
            </a:pPr>
            <a:r>
              <a:rPr lang="en-US" sz="2400" b="1">
                <a:solidFill>
                  <a:srgbClr val="0000FF"/>
                </a:solidFill>
                <a:latin typeface="Arial"/>
                <a:ea typeface="Arial"/>
                <a:cs typeface="Arial"/>
                <a:sym typeface="Arial"/>
              </a:rPr>
              <a:t>Vasa	efferentia	</a:t>
            </a:r>
            <a:r>
              <a:rPr lang="en-US" sz="2400">
                <a:solidFill>
                  <a:schemeClr val="dk1"/>
                </a:solidFill>
                <a:latin typeface="Helvetica Neue"/>
                <a:ea typeface="Helvetica Neue"/>
                <a:cs typeface="Helvetica Neue"/>
                <a:sym typeface="Helvetica Neue"/>
              </a:rPr>
              <a:t>join	rete	testes	with  epididymis</a:t>
            </a:r>
            <a:endParaRPr sz="2400">
              <a:solidFill>
                <a:schemeClr val="dk1"/>
              </a:solidFill>
              <a:latin typeface="Helvetica Neue"/>
              <a:ea typeface="Helvetica Neue"/>
              <a:cs typeface="Helvetica Neue"/>
              <a:sym typeface="Helvetica Neue"/>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Shape 2128"/>
        <p:cNvGrpSpPr/>
        <p:nvPr/>
      </p:nvGrpSpPr>
      <p:grpSpPr>
        <a:xfrm>
          <a:off x="0" y="0"/>
          <a:ext cx="0" cy="0"/>
          <a:chOff x="0" y="0"/>
          <a:chExt cx="0" cy="0"/>
        </a:xfrm>
      </p:grpSpPr>
      <p:sp>
        <p:nvSpPr>
          <p:cNvPr id="2129" name="Google Shape;2129;p154"/>
          <p:cNvSpPr/>
          <p:nvPr/>
        </p:nvSpPr>
        <p:spPr>
          <a:xfrm>
            <a:off x="132587" y="132587"/>
            <a:ext cx="5791200" cy="4669790"/>
          </a:xfrm>
          <a:custGeom>
            <a:avLst/>
            <a:gdLst/>
            <a:ahLst/>
            <a:cxnLst/>
            <a:rect l="l" t="t" r="r" b="b"/>
            <a:pathLst>
              <a:path w="5791200" h="4669790" extrusionOk="0">
                <a:moveTo>
                  <a:pt x="0" y="4669535"/>
                </a:moveTo>
                <a:lnTo>
                  <a:pt x="5790946" y="4669535"/>
                </a:lnTo>
                <a:lnTo>
                  <a:pt x="5790946" y="0"/>
                </a:lnTo>
                <a:lnTo>
                  <a:pt x="0" y="0"/>
                </a:lnTo>
                <a:lnTo>
                  <a:pt x="0" y="4669535"/>
                </a:lnTo>
                <a:close/>
              </a:path>
            </a:pathLst>
          </a:custGeom>
          <a:noFill/>
          <a:ln w="9525" cap="flat" cmpd="sng">
            <a:solidFill>
              <a:srgbClr val="0000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0" name="Google Shape;2130;p154"/>
          <p:cNvSpPr txBox="1"/>
          <p:nvPr/>
        </p:nvSpPr>
        <p:spPr>
          <a:xfrm>
            <a:off x="211023" y="63246"/>
            <a:ext cx="5634990" cy="2322195"/>
          </a:xfrm>
          <a:prstGeom prst="rect">
            <a:avLst/>
          </a:prstGeom>
          <a:noFill/>
          <a:ln>
            <a:noFill/>
          </a:ln>
        </p:spPr>
        <p:txBody>
          <a:bodyPr spcFirstLastPara="1" wrap="square" lIns="0" tIns="12700" rIns="0" bIns="0" anchor="t" anchorCtr="0">
            <a:spAutoFit/>
          </a:bodyPr>
          <a:lstStyle/>
          <a:p>
            <a:pPr marL="241300" marR="5080" lvl="0" indent="-228600" algn="l" rtl="0">
              <a:lnSpc>
                <a:spcPct val="122600"/>
              </a:lnSpc>
              <a:spcBef>
                <a:spcPts val="0"/>
              </a:spcBef>
              <a:spcAft>
                <a:spcPts val="0"/>
              </a:spcAft>
              <a:buNone/>
            </a:pPr>
            <a:r>
              <a:rPr lang="en-US" sz="2400">
                <a:solidFill>
                  <a:srgbClr val="FF0000"/>
                </a:solidFill>
                <a:latin typeface="Helvetica Neue"/>
                <a:ea typeface="Helvetica Neue"/>
                <a:cs typeface="Helvetica Neue"/>
                <a:sym typeface="Helvetica Neue"/>
              </a:rPr>
              <a:t>-	</a:t>
            </a:r>
            <a:r>
              <a:rPr lang="en-US" sz="2400" b="1">
                <a:solidFill>
                  <a:srgbClr val="FF0000"/>
                </a:solidFill>
                <a:latin typeface="Arial"/>
                <a:ea typeface="Arial"/>
                <a:cs typeface="Arial"/>
                <a:sym typeface="Arial"/>
              </a:rPr>
              <a:t>The	testes	are	surrounded	by	</a:t>
            </a:r>
            <a:r>
              <a:rPr lang="en-US" sz="2400" b="1">
                <a:solidFill>
                  <a:srgbClr val="00AE50"/>
                </a:solidFill>
                <a:latin typeface="Arial"/>
                <a:ea typeface="Arial"/>
                <a:cs typeface="Arial"/>
                <a:sym typeface="Arial"/>
              </a:rPr>
              <a:t>three  tunica</a:t>
            </a:r>
            <a:endParaRPr sz="2400">
              <a:solidFill>
                <a:schemeClr val="dk1"/>
              </a:solidFill>
              <a:latin typeface="Arial"/>
              <a:ea typeface="Arial"/>
              <a:cs typeface="Arial"/>
              <a:sym typeface="Arial"/>
            </a:endParaRPr>
          </a:p>
          <a:p>
            <a:pPr marL="487680" marR="0" lvl="0" indent="-475615" algn="l" rtl="0">
              <a:lnSpc>
                <a:spcPct val="100000"/>
              </a:lnSpc>
              <a:spcBef>
                <a:spcPts val="1055"/>
              </a:spcBef>
              <a:spcAft>
                <a:spcPts val="0"/>
              </a:spcAft>
              <a:buClr>
                <a:schemeClr val="dk1"/>
              </a:buClr>
              <a:buSzPts val="2400"/>
              <a:buFont typeface="Helvetica Neue"/>
              <a:buAutoNum type="alphaLcPeriod"/>
            </a:pPr>
            <a:r>
              <a:rPr lang="en-US" sz="2400">
                <a:solidFill>
                  <a:schemeClr val="dk1"/>
                </a:solidFill>
                <a:latin typeface="Helvetica Neue"/>
                <a:ea typeface="Helvetica Neue"/>
                <a:cs typeface="Helvetica Neue"/>
                <a:sym typeface="Helvetica Neue"/>
              </a:rPr>
              <a:t>Innermost	layer,	</a:t>
            </a:r>
            <a:r>
              <a:rPr lang="en-US" sz="2400" b="1">
                <a:solidFill>
                  <a:srgbClr val="0000FF"/>
                </a:solidFill>
                <a:latin typeface="Arial"/>
                <a:ea typeface="Arial"/>
                <a:cs typeface="Arial"/>
                <a:sym typeface="Arial"/>
              </a:rPr>
              <a:t>Tunica	vasculosa</a:t>
            </a:r>
            <a:endParaRPr sz="2400">
              <a:solidFill>
                <a:schemeClr val="dk1"/>
              </a:solidFill>
              <a:latin typeface="Arial"/>
              <a:ea typeface="Arial"/>
              <a:cs typeface="Arial"/>
              <a:sym typeface="Arial"/>
            </a:endParaRPr>
          </a:p>
          <a:p>
            <a:pPr marL="268605" marR="0" lvl="0" indent="-256540" algn="l" rtl="0">
              <a:lnSpc>
                <a:spcPct val="100000"/>
              </a:lnSpc>
              <a:spcBef>
                <a:spcPts val="480"/>
              </a:spcBef>
              <a:spcAft>
                <a:spcPts val="0"/>
              </a:spcAft>
              <a:buClr>
                <a:schemeClr val="dk1"/>
              </a:buClr>
              <a:buSzPts val="2400"/>
              <a:buFont typeface="Helvetica Neue"/>
              <a:buAutoNum type="alphaLcPeriod"/>
            </a:pPr>
            <a:r>
              <a:rPr lang="en-US" sz="2400">
                <a:solidFill>
                  <a:schemeClr val="dk1"/>
                </a:solidFill>
                <a:latin typeface="Helvetica Neue"/>
                <a:ea typeface="Helvetica Neue"/>
                <a:cs typeface="Helvetica Neue"/>
                <a:sym typeface="Helvetica Neue"/>
              </a:rPr>
              <a:t>Middle	layer,	</a:t>
            </a:r>
            <a:r>
              <a:rPr lang="en-US" sz="2400" b="1">
                <a:solidFill>
                  <a:srgbClr val="0000FF"/>
                </a:solidFill>
                <a:latin typeface="Arial"/>
                <a:ea typeface="Arial"/>
                <a:cs typeface="Arial"/>
                <a:sym typeface="Arial"/>
              </a:rPr>
              <a:t>Tunica	albuginea</a:t>
            </a:r>
            <a:endParaRPr sz="2400">
              <a:solidFill>
                <a:schemeClr val="dk1"/>
              </a:solidFill>
              <a:latin typeface="Arial"/>
              <a:ea typeface="Arial"/>
              <a:cs typeface="Arial"/>
              <a:sym typeface="Arial"/>
            </a:endParaRPr>
          </a:p>
          <a:p>
            <a:pPr marL="500380" marR="0" lvl="0" indent="-487680" algn="l" rtl="0">
              <a:lnSpc>
                <a:spcPct val="100000"/>
              </a:lnSpc>
              <a:spcBef>
                <a:spcPts val="844"/>
              </a:spcBef>
              <a:spcAft>
                <a:spcPts val="0"/>
              </a:spcAft>
              <a:buClr>
                <a:schemeClr val="dk1"/>
              </a:buClr>
              <a:buSzPts val="2400"/>
              <a:buFont typeface="Helvetica Neue"/>
              <a:buAutoNum type="alphaLcPeriod"/>
            </a:pPr>
            <a:r>
              <a:rPr lang="en-US" sz="2400">
                <a:solidFill>
                  <a:schemeClr val="dk1"/>
                </a:solidFill>
                <a:latin typeface="Helvetica Neue"/>
                <a:ea typeface="Helvetica Neue"/>
                <a:cs typeface="Helvetica Neue"/>
                <a:sym typeface="Helvetica Neue"/>
              </a:rPr>
              <a:t>Outermost	layer,	</a:t>
            </a:r>
            <a:r>
              <a:rPr lang="en-US" sz="2400" b="1">
                <a:solidFill>
                  <a:srgbClr val="0000FF"/>
                </a:solidFill>
                <a:latin typeface="Arial"/>
                <a:ea typeface="Arial"/>
                <a:cs typeface="Arial"/>
                <a:sym typeface="Arial"/>
              </a:rPr>
              <a:t>Tunica	vaginalis</a:t>
            </a:r>
            <a:endParaRPr sz="2400">
              <a:solidFill>
                <a:schemeClr val="dk1"/>
              </a:solidFill>
              <a:latin typeface="Arial"/>
              <a:ea typeface="Arial"/>
              <a:cs typeface="Arial"/>
              <a:sym typeface="Arial"/>
            </a:endParaRPr>
          </a:p>
        </p:txBody>
      </p:sp>
      <p:sp>
        <p:nvSpPr>
          <p:cNvPr id="2131" name="Google Shape;2131;p154"/>
          <p:cNvSpPr txBox="1"/>
          <p:nvPr/>
        </p:nvSpPr>
        <p:spPr>
          <a:xfrm>
            <a:off x="220167" y="2412624"/>
            <a:ext cx="5633720" cy="2278380"/>
          </a:xfrm>
          <a:prstGeom prst="rect">
            <a:avLst/>
          </a:prstGeom>
          <a:noFill/>
          <a:ln>
            <a:noFill/>
          </a:ln>
        </p:spPr>
        <p:txBody>
          <a:bodyPr spcFirstLastPara="1" wrap="square" lIns="0" tIns="12050" rIns="0" bIns="0" anchor="t" anchorCtr="0">
            <a:spAutoFit/>
          </a:bodyPr>
          <a:lstStyle/>
          <a:p>
            <a:pPr marL="12700" marR="5080" lvl="0" indent="0" algn="just" rtl="0">
              <a:lnSpc>
                <a:spcPct val="122500"/>
              </a:lnSpc>
              <a:spcBef>
                <a:spcPts val="0"/>
              </a:spcBef>
              <a:spcAft>
                <a:spcPts val="0"/>
              </a:spcAft>
              <a:buNone/>
            </a:pPr>
            <a:r>
              <a:rPr lang="en-US" sz="2400" b="1">
                <a:solidFill>
                  <a:srgbClr val="0000FF"/>
                </a:solidFill>
                <a:latin typeface="Arial"/>
                <a:ea typeface="Arial"/>
                <a:cs typeface="Arial"/>
                <a:sym typeface="Arial"/>
              </a:rPr>
              <a:t>(</a:t>
            </a:r>
            <a:r>
              <a:rPr lang="en-US" sz="2400">
                <a:solidFill>
                  <a:srgbClr val="FF0000"/>
                </a:solidFill>
                <a:latin typeface="Helvetica Neue"/>
                <a:ea typeface="Helvetica Neue"/>
                <a:cs typeface="Helvetica Neue"/>
                <a:sym typeface="Helvetica Neue"/>
              </a:rPr>
              <a:t>derived from vaginal process of the  peritoneum during descend of the testes)</a:t>
            </a:r>
            <a:endParaRPr sz="2400">
              <a:solidFill>
                <a:schemeClr val="dk1"/>
              </a:solidFill>
              <a:latin typeface="Helvetica Neue"/>
              <a:ea typeface="Helvetica Neue"/>
              <a:cs typeface="Helvetica Neue"/>
              <a:sym typeface="Helvetica Neue"/>
            </a:endParaRPr>
          </a:p>
          <a:p>
            <a:pPr marL="12700" marR="5080" lvl="0" indent="85090" algn="just" rtl="0">
              <a:lnSpc>
                <a:spcPct val="117100"/>
              </a:lnSpc>
              <a:spcBef>
                <a:spcPts val="565"/>
              </a:spcBef>
              <a:spcAft>
                <a:spcPts val="0"/>
              </a:spcAft>
              <a:buNone/>
            </a:pPr>
            <a:r>
              <a:rPr lang="en-US" sz="2400" b="1">
                <a:solidFill>
                  <a:srgbClr val="0000FF"/>
                </a:solidFill>
                <a:latin typeface="Arial"/>
                <a:ea typeface="Arial"/>
                <a:cs typeface="Arial"/>
                <a:sym typeface="Arial"/>
              </a:rPr>
              <a:t>- It </a:t>
            </a:r>
            <a:r>
              <a:rPr lang="en-US" sz="2400">
                <a:solidFill>
                  <a:schemeClr val="dk1"/>
                </a:solidFill>
                <a:latin typeface="Helvetica Neue"/>
                <a:ea typeface="Helvetica Neue"/>
                <a:cs typeface="Helvetica Neue"/>
                <a:sym typeface="Helvetica Neue"/>
              </a:rPr>
              <a:t>is formed of inner visceral layer and  outer parietal layer, in between them a  cavity containing a thin fluid layer</a:t>
            </a:r>
            <a:endParaRPr sz="2400">
              <a:solidFill>
                <a:schemeClr val="dk1"/>
              </a:solidFill>
              <a:latin typeface="Helvetica Neue"/>
              <a:ea typeface="Helvetica Neue"/>
              <a:cs typeface="Helvetica Neue"/>
              <a:sym typeface="Helvetica Neue"/>
            </a:endParaRPr>
          </a:p>
        </p:txBody>
      </p:sp>
      <p:grpSp>
        <p:nvGrpSpPr>
          <p:cNvPr id="2132" name="Google Shape;2132;p154"/>
          <p:cNvGrpSpPr/>
          <p:nvPr/>
        </p:nvGrpSpPr>
        <p:grpSpPr>
          <a:xfrm>
            <a:off x="7583423" y="0"/>
            <a:ext cx="4175760" cy="4605528"/>
            <a:chOff x="7583423" y="0"/>
            <a:chExt cx="4175760" cy="4605528"/>
          </a:xfrm>
        </p:grpSpPr>
        <p:pic>
          <p:nvPicPr>
            <p:cNvPr id="2133" name="Google Shape;2133;p154"/>
            <p:cNvPicPr preferRelativeResize="0"/>
            <p:nvPr/>
          </p:nvPicPr>
          <p:blipFill rotWithShape="1">
            <a:blip r:embed="rId3">
              <a:alphaModFix/>
            </a:blip>
            <a:srcRect/>
            <a:stretch/>
          </p:blipFill>
          <p:spPr>
            <a:xfrm>
              <a:off x="7583423" y="0"/>
              <a:ext cx="4175760" cy="4605528"/>
            </a:xfrm>
            <a:prstGeom prst="rect">
              <a:avLst/>
            </a:prstGeom>
            <a:noFill/>
            <a:ln>
              <a:noFill/>
            </a:ln>
          </p:spPr>
        </p:pic>
        <p:sp>
          <p:nvSpPr>
            <p:cNvPr id="2134" name="Google Shape;2134;p154"/>
            <p:cNvSpPr/>
            <p:nvPr/>
          </p:nvSpPr>
          <p:spPr>
            <a:xfrm>
              <a:off x="8092439" y="3607308"/>
              <a:ext cx="2103755" cy="300355"/>
            </a:xfrm>
            <a:custGeom>
              <a:avLst/>
              <a:gdLst/>
              <a:ahLst/>
              <a:cxnLst/>
              <a:rect l="l" t="t" r="r" b="b"/>
              <a:pathLst>
                <a:path w="2103754" h="300354" extrusionOk="0">
                  <a:moveTo>
                    <a:pt x="2096896" y="0"/>
                  </a:moveTo>
                  <a:lnTo>
                    <a:pt x="181101" y="225806"/>
                  </a:lnTo>
                  <a:lnTo>
                    <a:pt x="181609" y="225806"/>
                  </a:lnTo>
                  <a:lnTo>
                    <a:pt x="0" y="243713"/>
                  </a:lnTo>
                  <a:lnTo>
                    <a:pt x="5714" y="300228"/>
                  </a:lnTo>
                  <a:lnTo>
                    <a:pt x="187451" y="282194"/>
                  </a:lnTo>
                  <a:lnTo>
                    <a:pt x="2103628" y="56388"/>
                  </a:lnTo>
                  <a:lnTo>
                    <a:pt x="2096896"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35" name="Google Shape;2135;p154"/>
            <p:cNvPicPr preferRelativeResize="0"/>
            <p:nvPr/>
          </p:nvPicPr>
          <p:blipFill rotWithShape="1">
            <a:blip r:embed="rId4">
              <a:alphaModFix/>
            </a:blip>
            <a:srcRect/>
            <a:stretch/>
          </p:blipFill>
          <p:spPr>
            <a:xfrm>
              <a:off x="10182605" y="3550920"/>
              <a:ext cx="180340" cy="169163"/>
            </a:xfrm>
            <a:prstGeom prst="rect">
              <a:avLst/>
            </a:prstGeom>
            <a:noFill/>
            <a:ln>
              <a:noFill/>
            </a:ln>
          </p:spPr>
        </p:pic>
      </p:grpSp>
      <p:sp>
        <p:nvSpPr>
          <p:cNvPr id="2136" name="Google Shape;2136;p154"/>
          <p:cNvSpPr txBox="1"/>
          <p:nvPr/>
        </p:nvSpPr>
        <p:spPr>
          <a:xfrm>
            <a:off x="6050026" y="3659200"/>
            <a:ext cx="1963420"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Visceral layer</a:t>
            </a:r>
            <a:endParaRPr sz="2400">
              <a:solidFill>
                <a:schemeClr val="dk1"/>
              </a:solidFill>
              <a:latin typeface="Arial"/>
              <a:ea typeface="Arial"/>
              <a:cs typeface="Arial"/>
              <a:sym typeface="Arial"/>
            </a:endParaRPr>
          </a:p>
        </p:txBody>
      </p:sp>
      <p:grpSp>
        <p:nvGrpSpPr>
          <p:cNvPr id="2137" name="Google Shape;2137;p154"/>
          <p:cNvGrpSpPr/>
          <p:nvPr/>
        </p:nvGrpSpPr>
        <p:grpSpPr>
          <a:xfrm>
            <a:off x="8726424" y="4090415"/>
            <a:ext cx="1361947" cy="759333"/>
            <a:chOff x="8726424" y="4090415"/>
            <a:chExt cx="1361947" cy="759333"/>
          </a:xfrm>
        </p:grpSpPr>
        <p:sp>
          <p:nvSpPr>
            <p:cNvPr id="2138" name="Google Shape;2138;p154"/>
            <p:cNvSpPr/>
            <p:nvPr/>
          </p:nvSpPr>
          <p:spPr>
            <a:xfrm>
              <a:off x="8726424" y="4161408"/>
              <a:ext cx="1235075" cy="688340"/>
            </a:xfrm>
            <a:custGeom>
              <a:avLst/>
              <a:gdLst/>
              <a:ahLst/>
              <a:cxnLst/>
              <a:rect l="l" t="t" r="r" b="b"/>
              <a:pathLst>
                <a:path w="1235075" h="688339" extrusionOk="0">
                  <a:moveTo>
                    <a:pt x="1234821" y="47752"/>
                  </a:moveTo>
                  <a:lnTo>
                    <a:pt x="1203198" y="0"/>
                  </a:lnTo>
                  <a:lnTo>
                    <a:pt x="280289" y="613156"/>
                  </a:lnTo>
                  <a:lnTo>
                    <a:pt x="0" y="630682"/>
                  </a:lnTo>
                  <a:lnTo>
                    <a:pt x="3556" y="687832"/>
                  </a:lnTo>
                  <a:lnTo>
                    <a:pt x="299085" y="669290"/>
                  </a:lnTo>
                  <a:lnTo>
                    <a:pt x="377190" y="617347"/>
                  </a:lnTo>
                  <a:lnTo>
                    <a:pt x="384302" y="612648"/>
                  </a:lnTo>
                  <a:lnTo>
                    <a:pt x="1234821" y="47752"/>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39" name="Google Shape;2139;p154"/>
            <p:cNvPicPr preferRelativeResize="0"/>
            <p:nvPr/>
          </p:nvPicPr>
          <p:blipFill rotWithShape="1">
            <a:blip r:embed="rId5">
              <a:alphaModFix/>
            </a:blip>
            <a:srcRect/>
            <a:stretch/>
          </p:blipFill>
          <p:spPr>
            <a:xfrm>
              <a:off x="9898125" y="4090415"/>
              <a:ext cx="190246" cy="166369"/>
            </a:xfrm>
            <a:prstGeom prst="rect">
              <a:avLst/>
            </a:prstGeom>
            <a:noFill/>
            <a:ln>
              <a:noFill/>
            </a:ln>
          </p:spPr>
        </p:pic>
      </p:grpSp>
      <p:sp>
        <p:nvSpPr>
          <p:cNvPr id="2140" name="Google Shape;2140;p154"/>
          <p:cNvSpPr txBox="1"/>
          <p:nvPr/>
        </p:nvSpPr>
        <p:spPr>
          <a:xfrm>
            <a:off x="6742938" y="4599254"/>
            <a:ext cx="1908810"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Parietal layer</a:t>
            </a:r>
            <a:endParaRPr sz="2400">
              <a:solidFill>
                <a:schemeClr val="dk1"/>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Shape 2144"/>
        <p:cNvGrpSpPr/>
        <p:nvPr/>
      </p:nvGrpSpPr>
      <p:grpSpPr>
        <a:xfrm>
          <a:off x="0" y="0"/>
          <a:ext cx="0" cy="0"/>
          <a:chOff x="0" y="0"/>
          <a:chExt cx="0" cy="0"/>
        </a:xfrm>
      </p:grpSpPr>
      <p:grpSp>
        <p:nvGrpSpPr>
          <p:cNvPr id="2145" name="Google Shape;2145;p155"/>
          <p:cNvGrpSpPr/>
          <p:nvPr/>
        </p:nvGrpSpPr>
        <p:grpSpPr>
          <a:xfrm>
            <a:off x="3051048" y="213359"/>
            <a:ext cx="6348857" cy="6434327"/>
            <a:chOff x="3051048" y="213359"/>
            <a:chExt cx="6348857" cy="6434327"/>
          </a:xfrm>
        </p:grpSpPr>
        <p:pic>
          <p:nvPicPr>
            <p:cNvPr id="2146" name="Google Shape;2146;p155"/>
            <p:cNvPicPr preferRelativeResize="0"/>
            <p:nvPr/>
          </p:nvPicPr>
          <p:blipFill rotWithShape="1">
            <a:blip r:embed="rId3">
              <a:alphaModFix/>
            </a:blip>
            <a:srcRect/>
            <a:stretch/>
          </p:blipFill>
          <p:spPr>
            <a:xfrm>
              <a:off x="3051048" y="213359"/>
              <a:ext cx="5836920" cy="6434327"/>
            </a:xfrm>
            <a:prstGeom prst="rect">
              <a:avLst/>
            </a:prstGeom>
            <a:noFill/>
            <a:ln>
              <a:noFill/>
            </a:ln>
          </p:spPr>
        </p:pic>
        <p:sp>
          <p:nvSpPr>
            <p:cNvPr id="2147" name="Google Shape;2147;p155"/>
            <p:cNvSpPr/>
            <p:nvPr/>
          </p:nvSpPr>
          <p:spPr>
            <a:xfrm>
              <a:off x="3108960" y="1697735"/>
              <a:ext cx="6290945" cy="3206750"/>
            </a:xfrm>
            <a:custGeom>
              <a:avLst/>
              <a:gdLst/>
              <a:ahLst/>
              <a:cxnLst/>
              <a:rect l="l" t="t" r="r" b="b"/>
              <a:pathLst>
                <a:path w="6290945" h="3206750" extrusionOk="0">
                  <a:moveTo>
                    <a:pt x="1449197" y="1467358"/>
                  </a:moveTo>
                  <a:lnTo>
                    <a:pt x="1260602" y="1433068"/>
                  </a:lnTo>
                  <a:lnTo>
                    <a:pt x="1276604" y="1487932"/>
                  </a:lnTo>
                  <a:lnTo>
                    <a:pt x="691388" y="1658620"/>
                  </a:lnTo>
                  <a:lnTo>
                    <a:pt x="0" y="1817243"/>
                  </a:lnTo>
                  <a:lnTo>
                    <a:pt x="12700" y="1873008"/>
                  </a:lnTo>
                  <a:lnTo>
                    <a:pt x="706120" y="1713865"/>
                  </a:lnTo>
                  <a:lnTo>
                    <a:pt x="1292606" y="1542796"/>
                  </a:lnTo>
                  <a:lnTo>
                    <a:pt x="1308608" y="1597660"/>
                  </a:lnTo>
                  <a:lnTo>
                    <a:pt x="1449197" y="1467358"/>
                  </a:lnTo>
                  <a:close/>
                </a:path>
                <a:path w="6290945" h="3206750" extrusionOk="0">
                  <a:moveTo>
                    <a:pt x="5796661" y="2149348"/>
                  </a:moveTo>
                  <a:lnTo>
                    <a:pt x="5185791" y="2101469"/>
                  </a:lnTo>
                  <a:lnTo>
                    <a:pt x="4136136" y="2171192"/>
                  </a:lnTo>
                  <a:lnTo>
                    <a:pt x="4132326" y="2114042"/>
                  </a:lnTo>
                  <a:lnTo>
                    <a:pt x="3966845" y="2211070"/>
                  </a:lnTo>
                  <a:lnTo>
                    <a:pt x="4143629" y="2285238"/>
                  </a:lnTo>
                  <a:lnTo>
                    <a:pt x="4139946" y="2228215"/>
                  </a:lnTo>
                  <a:lnTo>
                    <a:pt x="5185156" y="2158873"/>
                  </a:lnTo>
                  <a:lnTo>
                    <a:pt x="5792216" y="2206371"/>
                  </a:lnTo>
                  <a:lnTo>
                    <a:pt x="5796661" y="2149348"/>
                  </a:lnTo>
                  <a:close/>
                </a:path>
                <a:path w="6290945" h="3206750" extrusionOk="0">
                  <a:moveTo>
                    <a:pt x="6094857" y="3149473"/>
                  </a:moveTo>
                  <a:lnTo>
                    <a:pt x="5573649" y="3102229"/>
                  </a:lnTo>
                  <a:lnTo>
                    <a:pt x="3725926" y="2348103"/>
                  </a:lnTo>
                  <a:lnTo>
                    <a:pt x="3747516" y="2295144"/>
                  </a:lnTo>
                  <a:lnTo>
                    <a:pt x="3556381" y="2309749"/>
                  </a:lnTo>
                  <a:lnTo>
                    <a:pt x="3682746" y="2453894"/>
                  </a:lnTo>
                  <a:lnTo>
                    <a:pt x="3704209" y="2401062"/>
                  </a:lnTo>
                  <a:lnTo>
                    <a:pt x="5559552" y="3158363"/>
                  </a:lnTo>
                  <a:lnTo>
                    <a:pt x="6089650" y="3206369"/>
                  </a:lnTo>
                  <a:lnTo>
                    <a:pt x="6094857" y="3149473"/>
                  </a:lnTo>
                  <a:close/>
                </a:path>
                <a:path w="6290945" h="3206750" extrusionOk="0">
                  <a:moveTo>
                    <a:pt x="6095365" y="1520317"/>
                  </a:moveTo>
                  <a:lnTo>
                    <a:pt x="5539994" y="1472438"/>
                  </a:lnTo>
                  <a:lnTo>
                    <a:pt x="4213225" y="1819529"/>
                  </a:lnTo>
                  <a:lnTo>
                    <a:pt x="4198747" y="1764157"/>
                  </a:lnTo>
                  <a:lnTo>
                    <a:pt x="4054475" y="1890534"/>
                  </a:lnTo>
                  <a:lnTo>
                    <a:pt x="4242054" y="1930146"/>
                  </a:lnTo>
                  <a:lnTo>
                    <a:pt x="4227703" y="1874774"/>
                  </a:lnTo>
                  <a:lnTo>
                    <a:pt x="5544693" y="1530223"/>
                  </a:lnTo>
                  <a:lnTo>
                    <a:pt x="6090539" y="1577340"/>
                  </a:lnTo>
                  <a:lnTo>
                    <a:pt x="6095365" y="1520317"/>
                  </a:lnTo>
                  <a:close/>
                </a:path>
                <a:path w="6290945" h="3206750" extrusionOk="0">
                  <a:moveTo>
                    <a:pt x="6112129" y="48641"/>
                  </a:moveTo>
                  <a:lnTo>
                    <a:pt x="5550408" y="0"/>
                  </a:lnTo>
                  <a:lnTo>
                    <a:pt x="4205224" y="1052322"/>
                  </a:lnTo>
                  <a:lnTo>
                    <a:pt x="4170045" y="1007364"/>
                  </a:lnTo>
                  <a:lnTo>
                    <a:pt x="4087749" y="1180592"/>
                  </a:lnTo>
                  <a:lnTo>
                    <a:pt x="4275582" y="1142492"/>
                  </a:lnTo>
                  <a:lnTo>
                    <a:pt x="4240403" y="1097407"/>
                  </a:lnTo>
                  <a:lnTo>
                    <a:pt x="5568061" y="58928"/>
                  </a:lnTo>
                  <a:lnTo>
                    <a:pt x="6107303" y="105537"/>
                  </a:lnTo>
                  <a:lnTo>
                    <a:pt x="6112129" y="48641"/>
                  </a:lnTo>
                  <a:close/>
                </a:path>
                <a:path w="6290945" h="3206750" extrusionOk="0">
                  <a:moveTo>
                    <a:pt x="6290691" y="770890"/>
                  </a:moveTo>
                  <a:lnTo>
                    <a:pt x="5781548" y="696595"/>
                  </a:lnTo>
                  <a:lnTo>
                    <a:pt x="4096512" y="1532255"/>
                  </a:lnTo>
                  <a:lnTo>
                    <a:pt x="4071112" y="1481074"/>
                  </a:lnTo>
                  <a:lnTo>
                    <a:pt x="3955542" y="1633982"/>
                  </a:lnTo>
                  <a:lnTo>
                    <a:pt x="4147312" y="1634617"/>
                  </a:lnTo>
                  <a:lnTo>
                    <a:pt x="4121912" y="1583436"/>
                  </a:lnTo>
                  <a:lnTo>
                    <a:pt x="5790946" y="755777"/>
                  </a:lnTo>
                  <a:lnTo>
                    <a:pt x="6282436" y="827532"/>
                  </a:lnTo>
                  <a:lnTo>
                    <a:pt x="6290691" y="77089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48" name="Google Shape;2148;p155"/>
          <p:cNvSpPr txBox="1"/>
          <p:nvPr/>
        </p:nvSpPr>
        <p:spPr>
          <a:xfrm>
            <a:off x="454863" y="3120339"/>
            <a:ext cx="2745740" cy="757555"/>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400" b="1">
                <a:solidFill>
                  <a:srgbClr val="FF0000"/>
                </a:solidFill>
                <a:latin typeface="Arial"/>
                <a:ea typeface="Arial"/>
                <a:cs typeface="Arial"/>
                <a:sym typeface="Arial"/>
              </a:rPr>
              <a:t>External spermatic</a:t>
            </a:r>
            <a:endParaRPr sz="2400">
              <a:solidFill>
                <a:schemeClr val="dk1"/>
              </a:solidFill>
              <a:latin typeface="Arial"/>
              <a:ea typeface="Arial"/>
              <a:cs typeface="Arial"/>
              <a:sym typeface="Arial"/>
            </a:endParaRPr>
          </a:p>
          <a:p>
            <a:pPr marL="12065" marR="0" lvl="0" indent="0" algn="ctr" rtl="0">
              <a:lnSpc>
                <a:spcPct val="100000"/>
              </a:lnSpc>
              <a:spcBef>
                <a:spcPts val="5"/>
              </a:spcBef>
              <a:spcAft>
                <a:spcPts val="0"/>
              </a:spcAft>
              <a:buNone/>
            </a:pPr>
            <a:r>
              <a:rPr lang="en-US" sz="2400" b="1">
                <a:solidFill>
                  <a:srgbClr val="FF0000"/>
                </a:solidFill>
                <a:latin typeface="Arial"/>
                <a:ea typeface="Arial"/>
                <a:cs typeface="Arial"/>
                <a:sym typeface="Arial"/>
              </a:rPr>
              <a:t>fascia</a:t>
            </a:r>
            <a:endParaRPr sz="2400">
              <a:solidFill>
                <a:schemeClr val="dk1"/>
              </a:solidFill>
              <a:latin typeface="Arial"/>
              <a:ea typeface="Arial"/>
              <a:cs typeface="Arial"/>
              <a:sym typeface="Arial"/>
            </a:endParaRPr>
          </a:p>
        </p:txBody>
      </p:sp>
      <p:grpSp>
        <p:nvGrpSpPr>
          <p:cNvPr id="2149" name="Google Shape;2149;p155"/>
          <p:cNvGrpSpPr/>
          <p:nvPr/>
        </p:nvGrpSpPr>
        <p:grpSpPr>
          <a:xfrm>
            <a:off x="2209799" y="2511552"/>
            <a:ext cx="2785745" cy="2188717"/>
            <a:chOff x="2209799" y="2511552"/>
            <a:chExt cx="2785745" cy="2188717"/>
          </a:xfrm>
        </p:grpSpPr>
        <p:sp>
          <p:nvSpPr>
            <p:cNvPr id="2150" name="Google Shape;2150;p155"/>
            <p:cNvSpPr/>
            <p:nvPr/>
          </p:nvSpPr>
          <p:spPr>
            <a:xfrm>
              <a:off x="3627120" y="4095749"/>
              <a:ext cx="1227455" cy="604520"/>
            </a:xfrm>
            <a:custGeom>
              <a:avLst/>
              <a:gdLst/>
              <a:ahLst/>
              <a:cxnLst/>
              <a:rect l="l" t="t" r="r" b="b"/>
              <a:pathLst>
                <a:path w="1227454" h="604520" extrusionOk="0">
                  <a:moveTo>
                    <a:pt x="1227455" y="50927"/>
                  </a:moveTo>
                  <a:lnTo>
                    <a:pt x="1202055" y="0"/>
                  </a:lnTo>
                  <a:lnTo>
                    <a:pt x="240538" y="476504"/>
                  </a:lnTo>
                  <a:lnTo>
                    <a:pt x="0" y="549656"/>
                  </a:lnTo>
                  <a:lnTo>
                    <a:pt x="16764" y="604139"/>
                  </a:lnTo>
                  <a:lnTo>
                    <a:pt x="261747" y="529717"/>
                  </a:lnTo>
                  <a:lnTo>
                    <a:pt x="366776" y="477647"/>
                  </a:lnTo>
                  <a:lnTo>
                    <a:pt x="370332" y="475869"/>
                  </a:lnTo>
                  <a:lnTo>
                    <a:pt x="1227455" y="50927"/>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51" name="Google Shape;2151;p155"/>
            <p:cNvPicPr preferRelativeResize="0"/>
            <p:nvPr/>
          </p:nvPicPr>
          <p:blipFill rotWithShape="1">
            <a:blip r:embed="rId4">
              <a:alphaModFix/>
            </a:blip>
            <a:srcRect/>
            <a:stretch/>
          </p:blipFill>
          <p:spPr>
            <a:xfrm>
              <a:off x="4803647" y="4044696"/>
              <a:ext cx="191897" cy="153035"/>
            </a:xfrm>
            <a:prstGeom prst="rect">
              <a:avLst/>
            </a:prstGeom>
            <a:noFill/>
            <a:ln>
              <a:noFill/>
            </a:ln>
          </p:spPr>
        </p:pic>
        <p:sp>
          <p:nvSpPr>
            <p:cNvPr id="2152" name="Google Shape;2152;p155"/>
            <p:cNvSpPr/>
            <p:nvPr/>
          </p:nvSpPr>
          <p:spPr>
            <a:xfrm>
              <a:off x="2209799" y="2511552"/>
              <a:ext cx="2237105" cy="360045"/>
            </a:xfrm>
            <a:custGeom>
              <a:avLst/>
              <a:gdLst/>
              <a:ahLst/>
              <a:cxnLst/>
              <a:rect l="l" t="t" r="r" b="b"/>
              <a:pathLst>
                <a:path w="2237104" h="360044" extrusionOk="0">
                  <a:moveTo>
                    <a:pt x="2057653" y="0"/>
                  </a:moveTo>
                  <a:lnTo>
                    <a:pt x="2057653" y="89915"/>
                  </a:lnTo>
                  <a:lnTo>
                    <a:pt x="0" y="89915"/>
                  </a:lnTo>
                  <a:lnTo>
                    <a:pt x="0" y="269748"/>
                  </a:lnTo>
                  <a:lnTo>
                    <a:pt x="2057653" y="269748"/>
                  </a:lnTo>
                  <a:lnTo>
                    <a:pt x="2057653" y="359663"/>
                  </a:lnTo>
                  <a:lnTo>
                    <a:pt x="2236724" y="179832"/>
                  </a:lnTo>
                  <a:lnTo>
                    <a:pt x="2057653" y="0"/>
                  </a:lnTo>
                  <a:close/>
                </a:path>
              </a:pathLst>
            </a:custGeom>
            <a:solidFill>
              <a:srgbClr val="33339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3" name="Google Shape;2153;p155"/>
            <p:cNvSpPr/>
            <p:nvPr/>
          </p:nvSpPr>
          <p:spPr>
            <a:xfrm>
              <a:off x="2209799" y="2511552"/>
              <a:ext cx="2237105" cy="360045"/>
            </a:xfrm>
            <a:custGeom>
              <a:avLst/>
              <a:gdLst/>
              <a:ahLst/>
              <a:cxnLst/>
              <a:rect l="l" t="t" r="r" b="b"/>
              <a:pathLst>
                <a:path w="2237104" h="360044" extrusionOk="0">
                  <a:moveTo>
                    <a:pt x="0" y="89915"/>
                  </a:moveTo>
                  <a:lnTo>
                    <a:pt x="2057653" y="89915"/>
                  </a:lnTo>
                  <a:lnTo>
                    <a:pt x="2057653" y="0"/>
                  </a:lnTo>
                  <a:lnTo>
                    <a:pt x="2236724" y="179832"/>
                  </a:lnTo>
                  <a:lnTo>
                    <a:pt x="2057653" y="359663"/>
                  </a:lnTo>
                  <a:lnTo>
                    <a:pt x="2057653" y="269748"/>
                  </a:lnTo>
                  <a:lnTo>
                    <a:pt x="0" y="269748"/>
                  </a:lnTo>
                  <a:lnTo>
                    <a:pt x="0" y="89915"/>
                  </a:lnTo>
                  <a:close/>
                </a:path>
              </a:pathLst>
            </a:custGeom>
            <a:noFill/>
            <a:ln w="24375"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54" name="Google Shape;2154;p155"/>
          <p:cNvSpPr txBox="1"/>
          <p:nvPr/>
        </p:nvSpPr>
        <p:spPr>
          <a:xfrm>
            <a:off x="369519" y="4365193"/>
            <a:ext cx="2916555" cy="757555"/>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2400" b="1">
                <a:solidFill>
                  <a:srgbClr val="0000CC"/>
                </a:solidFill>
                <a:latin typeface="Arial"/>
                <a:ea typeface="Arial"/>
                <a:cs typeface="Arial"/>
                <a:sym typeface="Arial"/>
              </a:rPr>
              <a:t>Cremasteric muscle</a:t>
            </a:r>
            <a:endParaRPr sz="2400">
              <a:solidFill>
                <a:schemeClr val="dk1"/>
              </a:solidFill>
              <a:latin typeface="Arial"/>
              <a:ea typeface="Arial"/>
              <a:cs typeface="Arial"/>
              <a:sym typeface="Arial"/>
            </a:endParaRPr>
          </a:p>
          <a:p>
            <a:pPr marL="11430" marR="0" lvl="0" indent="0" algn="ctr" rtl="0">
              <a:lnSpc>
                <a:spcPct val="100000"/>
              </a:lnSpc>
              <a:spcBef>
                <a:spcPts val="5"/>
              </a:spcBef>
              <a:spcAft>
                <a:spcPts val="0"/>
              </a:spcAft>
              <a:buNone/>
            </a:pPr>
            <a:r>
              <a:rPr lang="en-US" sz="2400" b="1">
                <a:solidFill>
                  <a:srgbClr val="0000CC"/>
                </a:solidFill>
                <a:latin typeface="Arial"/>
                <a:ea typeface="Arial"/>
                <a:cs typeface="Arial"/>
                <a:sym typeface="Arial"/>
              </a:rPr>
              <a:t>and fascia</a:t>
            </a:r>
            <a:endParaRPr sz="2400">
              <a:solidFill>
                <a:schemeClr val="dk1"/>
              </a:solidFill>
              <a:latin typeface="Arial"/>
              <a:ea typeface="Arial"/>
              <a:cs typeface="Arial"/>
              <a:sym typeface="Arial"/>
            </a:endParaRPr>
          </a:p>
        </p:txBody>
      </p:sp>
      <p:sp>
        <p:nvSpPr>
          <p:cNvPr id="2155" name="Google Shape;2155;p155"/>
          <p:cNvSpPr txBox="1"/>
          <p:nvPr/>
        </p:nvSpPr>
        <p:spPr>
          <a:xfrm>
            <a:off x="620268" y="550163"/>
            <a:ext cx="1816735" cy="466725"/>
          </a:xfrm>
          <a:prstGeom prst="rect">
            <a:avLst/>
          </a:prstGeom>
          <a:noFill/>
          <a:ln w="57900" cap="flat" cmpd="sng">
            <a:solidFill>
              <a:srgbClr val="0000FF"/>
            </a:solidFill>
            <a:prstDash val="solid"/>
            <a:round/>
            <a:headEnd type="none" w="sm" len="sm"/>
            <a:tailEnd type="none" w="sm" len="sm"/>
          </a:ln>
        </p:spPr>
        <p:txBody>
          <a:bodyPr spcFirstLastPara="1" wrap="square" lIns="0" tIns="22850" rIns="0" bIns="0" anchor="t" anchorCtr="0">
            <a:spAutoFit/>
          </a:bodyPr>
          <a:lstStyle/>
          <a:p>
            <a:pPr marL="88265" marR="0" lvl="0" indent="0" algn="l" rtl="0">
              <a:lnSpc>
                <a:spcPct val="100000"/>
              </a:lnSpc>
              <a:spcBef>
                <a:spcPts val="0"/>
              </a:spcBef>
              <a:spcAft>
                <a:spcPts val="0"/>
              </a:spcAft>
              <a:buNone/>
            </a:pPr>
            <a:r>
              <a:rPr lang="en-US" sz="2800" b="1">
                <a:solidFill>
                  <a:srgbClr val="FF0000"/>
                </a:solidFill>
                <a:latin typeface="Arial"/>
                <a:ea typeface="Arial"/>
                <a:cs typeface="Arial"/>
                <a:sym typeface="Arial"/>
              </a:rPr>
              <a:t>Covering</a:t>
            </a:r>
            <a:endParaRPr sz="2800">
              <a:solidFill>
                <a:schemeClr val="dk1"/>
              </a:solidFill>
              <a:latin typeface="Arial"/>
              <a:ea typeface="Arial"/>
              <a:cs typeface="Arial"/>
              <a:sym typeface="Arial"/>
            </a:endParaRPr>
          </a:p>
        </p:txBody>
      </p:sp>
      <p:sp>
        <p:nvSpPr>
          <p:cNvPr id="2156" name="Google Shape;2156;p155"/>
          <p:cNvSpPr txBox="1">
            <a:spLocks noGrp="1"/>
          </p:cNvSpPr>
          <p:nvPr>
            <p:ph type="title"/>
          </p:nvPr>
        </p:nvSpPr>
        <p:spPr>
          <a:xfrm>
            <a:off x="9221723" y="120395"/>
            <a:ext cx="2356485" cy="466725"/>
          </a:xfrm>
          <a:prstGeom prst="rect">
            <a:avLst/>
          </a:prstGeom>
          <a:noFill/>
          <a:ln w="57900" cap="flat" cmpd="sng">
            <a:solidFill>
              <a:srgbClr val="0000FF"/>
            </a:solidFill>
            <a:prstDash val="solid"/>
            <a:round/>
            <a:headEnd type="none" w="sm" len="sm"/>
            <a:tailEnd type="none" w="sm" len="sm"/>
          </a:ln>
        </p:spPr>
        <p:txBody>
          <a:bodyPr spcFirstLastPara="1" wrap="square" lIns="0" tIns="13950" rIns="0" bIns="0" anchor="t" anchorCtr="0">
            <a:spAutoFit/>
          </a:bodyPr>
          <a:lstStyle/>
          <a:p>
            <a:pPr marL="408940" lvl="0" indent="0" algn="l" rtl="0">
              <a:lnSpc>
                <a:spcPct val="100000"/>
              </a:lnSpc>
              <a:spcBef>
                <a:spcPts val="0"/>
              </a:spcBef>
              <a:spcAft>
                <a:spcPts val="0"/>
              </a:spcAft>
              <a:buNone/>
            </a:pPr>
            <a:r>
              <a:rPr lang="en-US" sz="2800">
                <a:solidFill>
                  <a:srgbClr val="FF0000"/>
                </a:solidFill>
              </a:rPr>
              <a:t>Contents</a:t>
            </a:r>
            <a:endParaRPr sz="2800"/>
          </a:p>
        </p:txBody>
      </p:sp>
      <p:sp>
        <p:nvSpPr>
          <p:cNvPr id="2157" name="Google Shape;2157;p155"/>
          <p:cNvSpPr txBox="1"/>
          <p:nvPr/>
        </p:nvSpPr>
        <p:spPr>
          <a:xfrm>
            <a:off x="569772" y="5610250"/>
            <a:ext cx="2642235" cy="75755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Internal spermatic  fascia</a:t>
            </a:r>
            <a:endParaRPr sz="2400">
              <a:solidFill>
                <a:schemeClr val="dk1"/>
              </a:solidFill>
              <a:latin typeface="Arial"/>
              <a:ea typeface="Arial"/>
              <a:cs typeface="Arial"/>
              <a:sym typeface="Arial"/>
            </a:endParaRPr>
          </a:p>
        </p:txBody>
      </p:sp>
      <p:sp>
        <p:nvSpPr>
          <p:cNvPr id="2158" name="Google Shape;2158;p155"/>
          <p:cNvSpPr txBox="1"/>
          <p:nvPr/>
        </p:nvSpPr>
        <p:spPr>
          <a:xfrm>
            <a:off x="7369809" y="1532382"/>
            <a:ext cx="4548505" cy="4892675"/>
          </a:xfrm>
          <a:prstGeom prst="rect">
            <a:avLst/>
          </a:prstGeom>
          <a:noFill/>
          <a:ln>
            <a:noFill/>
          </a:ln>
        </p:spPr>
        <p:txBody>
          <a:bodyPr spcFirstLastPara="1" wrap="square" lIns="0" tIns="12700" rIns="0" bIns="0" anchor="t" anchorCtr="0">
            <a:spAutoFit/>
          </a:bodyPr>
          <a:lstStyle/>
          <a:p>
            <a:pPr marL="1947545" marR="0" lvl="0" indent="0" algn="ctr" rtl="0">
              <a:lnSpc>
                <a:spcPct val="100000"/>
              </a:lnSpc>
              <a:spcBef>
                <a:spcPts val="0"/>
              </a:spcBef>
              <a:spcAft>
                <a:spcPts val="0"/>
              </a:spcAft>
              <a:buNone/>
            </a:pPr>
            <a:r>
              <a:rPr lang="en-US" sz="2400" b="1">
                <a:solidFill>
                  <a:srgbClr val="FF0000"/>
                </a:solidFill>
                <a:latin typeface="Arial"/>
                <a:ea typeface="Arial"/>
                <a:cs typeface="Arial"/>
                <a:sym typeface="Arial"/>
              </a:rPr>
              <a:t>Vas deferens</a:t>
            </a:r>
            <a:endParaRPr sz="2400">
              <a:solidFill>
                <a:schemeClr val="dk1"/>
              </a:solidFill>
              <a:latin typeface="Arial"/>
              <a:ea typeface="Arial"/>
              <a:cs typeface="Arial"/>
              <a:sym typeface="Arial"/>
            </a:endParaRPr>
          </a:p>
          <a:p>
            <a:pPr marL="2661920" marR="306070" lvl="0" indent="-293370" algn="l" rtl="0">
              <a:lnSpc>
                <a:spcPct val="100000"/>
              </a:lnSpc>
              <a:spcBef>
                <a:spcPts val="1705"/>
              </a:spcBef>
              <a:spcAft>
                <a:spcPts val="0"/>
              </a:spcAft>
              <a:buNone/>
            </a:pPr>
            <a:r>
              <a:rPr lang="en-US" sz="2400" b="1">
                <a:solidFill>
                  <a:srgbClr val="0000CC"/>
                </a:solidFill>
                <a:latin typeface="Arial"/>
                <a:ea typeface="Arial"/>
                <a:cs typeface="Arial"/>
                <a:sym typeface="Arial"/>
              </a:rPr>
              <a:t>Artery of Vas  deferens</a:t>
            </a:r>
            <a:endParaRPr sz="2400">
              <a:solidFill>
                <a:schemeClr val="dk1"/>
              </a:solidFill>
              <a:latin typeface="Arial"/>
              <a:ea typeface="Arial"/>
              <a:cs typeface="Arial"/>
              <a:sym typeface="Arial"/>
            </a:endParaRPr>
          </a:p>
          <a:p>
            <a:pPr marL="1925954" marR="0" lvl="0" indent="0" algn="ctr" rtl="0">
              <a:lnSpc>
                <a:spcPct val="100000"/>
              </a:lnSpc>
              <a:spcBef>
                <a:spcPts val="1200"/>
              </a:spcBef>
              <a:spcAft>
                <a:spcPts val="0"/>
              </a:spcAft>
              <a:buNone/>
            </a:pPr>
            <a:r>
              <a:rPr lang="en-US" sz="2400" b="1">
                <a:solidFill>
                  <a:srgbClr val="FF0000"/>
                </a:solidFill>
                <a:latin typeface="Arial"/>
                <a:ea typeface="Arial"/>
                <a:cs typeface="Arial"/>
                <a:sym typeface="Arial"/>
              </a:rPr>
              <a:t>Testicular artery</a:t>
            </a:r>
            <a:endParaRPr sz="2400">
              <a:solidFill>
                <a:schemeClr val="dk1"/>
              </a:solidFill>
              <a:latin typeface="Arial"/>
              <a:ea typeface="Arial"/>
              <a:cs typeface="Arial"/>
              <a:sym typeface="Arial"/>
            </a:endParaRPr>
          </a:p>
          <a:p>
            <a:pPr marL="1618615" marR="0" lvl="0" indent="0" algn="ctr" rtl="0">
              <a:lnSpc>
                <a:spcPct val="100000"/>
              </a:lnSpc>
              <a:spcBef>
                <a:spcPts val="2115"/>
              </a:spcBef>
              <a:spcAft>
                <a:spcPts val="0"/>
              </a:spcAft>
              <a:buNone/>
            </a:pPr>
            <a:r>
              <a:rPr lang="en-US" sz="2400" b="1">
                <a:solidFill>
                  <a:srgbClr val="0000CC"/>
                </a:solidFill>
                <a:latin typeface="Arial"/>
                <a:ea typeface="Arial"/>
                <a:cs typeface="Arial"/>
                <a:sym typeface="Arial"/>
              </a:rPr>
              <a:t>Pampiniform plexus</a:t>
            </a:r>
            <a:endParaRPr sz="2400">
              <a:solidFill>
                <a:schemeClr val="dk1"/>
              </a:solidFill>
              <a:latin typeface="Arial"/>
              <a:ea typeface="Arial"/>
              <a:cs typeface="Arial"/>
              <a:sym typeface="Arial"/>
            </a:endParaRPr>
          </a:p>
          <a:p>
            <a:pPr marL="1613535" marR="0" lvl="0" indent="0" algn="ctr" rtl="0">
              <a:lnSpc>
                <a:spcPct val="100000"/>
              </a:lnSpc>
              <a:spcBef>
                <a:spcPts val="5"/>
              </a:spcBef>
              <a:spcAft>
                <a:spcPts val="0"/>
              </a:spcAft>
              <a:buNone/>
            </a:pPr>
            <a:r>
              <a:rPr lang="en-US" sz="2400" b="1">
                <a:solidFill>
                  <a:srgbClr val="0000CC"/>
                </a:solidFill>
                <a:latin typeface="Arial"/>
                <a:ea typeface="Arial"/>
                <a:cs typeface="Arial"/>
                <a:sym typeface="Arial"/>
              </a:rPr>
              <a:t>of vein</a:t>
            </a:r>
            <a:endParaRPr sz="2400">
              <a:solidFill>
                <a:schemeClr val="dk1"/>
              </a:solidFill>
              <a:latin typeface="Arial"/>
              <a:ea typeface="Arial"/>
              <a:cs typeface="Arial"/>
              <a:sym typeface="Arial"/>
            </a:endParaRPr>
          </a:p>
          <a:p>
            <a:pPr marL="2009775" marR="136525" lvl="0" indent="-91439" algn="l" rtl="0">
              <a:lnSpc>
                <a:spcPct val="100000"/>
              </a:lnSpc>
              <a:spcBef>
                <a:spcPts val="2090"/>
              </a:spcBef>
              <a:spcAft>
                <a:spcPts val="0"/>
              </a:spcAft>
              <a:buNone/>
            </a:pPr>
            <a:r>
              <a:rPr lang="en-US" sz="2400" b="1">
                <a:solidFill>
                  <a:srgbClr val="0000CC"/>
                </a:solidFill>
                <a:latin typeface="Arial"/>
                <a:ea typeface="Arial"/>
                <a:cs typeface="Arial"/>
                <a:sym typeface="Arial"/>
              </a:rPr>
              <a:t>Genital branch of  genitofemoral N</a:t>
            </a:r>
            <a:endParaRPr sz="2400">
              <a:solidFill>
                <a:schemeClr val="dk1"/>
              </a:solidFill>
              <a:latin typeface="Arial"/>
              <a:ea typeface="Arial"/>
              <a:cs typeface="Arial"/>
              <a:sym typeface="Arial"/>
            </a:endParaRPr>
          </a:p>
          <a:p>
            <a:pPr marL="12700" marR="0" lvl="0" indent="0" algn="l" rtl="0">
              <a:lnSpc>
                <a:spcPct val="100000"/>
              </a:lnSpc>
              <a:spcBef>
                <a:spcPts val="2400"/>
              </a:spcBef>
              <a:spcAft>
                <a:spcPts val="0"/>
              </a:spcAft>
              <a:buNone/>
            </a:pPr>
            <a:r>
              <a:rPr lang="en-US" sz="2400" b="1">
                <a:solidFill>
                  <a:srgbClr val="FF0000"/>
                </a:solidFill>
                <a:latin typeface="Arial"/>
                <a:ea typeface="Arial"/>
                <a:cs typeface="Arial"/>
                <a:sym typeface="Arial"/>
              </a:rPr>
              <a:t>Nerve plexus</a:t>
            </a:r>
            <a:endParaRPr sz="2400">
              <a:solidFill>
                <a:schemeClr val="dk1"/>
              </a:solidFill>
              <a:latin typeface="Arial"/>
              <a:ea typeface="Arial"/>
              <a:cs typeface="Arial"/>
              <a:sym typeface="Arial"/>
            </a:endParaRPr>
          </a:p>
          <a:p>
            <a:pPr marL="12700" marR="0" lvl="0" indent="0" algn="l" rtl="0">
              <a:lnSpc>
                <a:spcPct val="100000"/>
              </a:lnSpc>
              <a:spcBef>
                <a:spcPts val="5"/>
              </a:spcBef>
              <a:spcAft>
                <a:spcPts val="0"/>
              </a:spcAft>
              <a:buNone/>
            </a:pPr>
            <a:r>
              <a:rPr lang="en-US" sz="2400" b="1">
                <a:solidFill>
                  <a:srgbClr val="FF0000"/>
                </a:solidFill>
                <a:latin typeface="Arial"/>
                <a:ea typeface="Arial"/>
                <a:cs typeface="Arial"/>
                <a:sym typeface="Arial"/>
              </a:rPr>
              <a:t>Lymph vessels</a:t>
            </a:r>
            <a:endParaRPr sz="2400">
              <a:solidFill>
                <a:schemeClr val="dk1"/>
              </a:solidFill>
              <a:latin typeface="Arial"/>
              <a:ea typeface="Arial"/>
              <a:cs typeface="Arial"/>
              <a:sym typeface="Arial"/>
            </a:endParaRPr>
          </a:p>
        </p:txBody>
      </p:sp>
      <p:sp>
        <p:nvSpPr>
          <p:cNvPr id="2159" name="Google Shape;2159;p155"/>
          <p:cNvSpPr txBox="1"/>
          <p:nvPr/>
        </p:nvSpPr>
        <p:spPr>
          <a:xfrm>
            <a:off x="78739" y="20523"/>
            <a:ext cx="1610995" cy="329565"/>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n-US" sz="2000" b="1">
                <a:solidFill>
                  <a:schemeClr val="dk1"/>
                </a:solidFill>
                <a:latin typeface="Calibri"/>
                <a:ea typeface="Calibri"/>
                <a:cs typeface="Calibri"/>
                <a:sym typeface="Calibri"/>
              </a:rPr>
              <a:t>Spermatic cord</a:t>
            </a:r>
            <a:endParaRPr sz="2000">
              <a:solidFill>
                <a:schemeClr val="dk1"/>
              </a:solidFill>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Shape 2163"/>
        <p:cNvGrpSpPr/>
        <p:nvPr/>
      </p:nvGrpSpPr>
      <p:grpSpPr>
        <a:xfrm>
          <a:off x="0" y="0"/>
          <a:ext cx="0" cy="0"/>
          <a:chOff x="0" y="0"/>
          <a:chExt cx="0" cy="0"/>
        </a:xfrm>
      </p:grpSpPr>
      <p:grpSp>
        <p:nvGrpSpPr>
          <p:cNvPr id="2164" name="Google Shape;2164;p156"/>
          <p:cNvGrpSpPr/>
          <p:nvPr/>
        </p:nvGrpSpPr>
        <p:grpSpPr>
          <a:xfrm>
            <a:off x="7629143" y="240791"/>
            <a:ext cx="4264152" cy="4636008"/>
            <a:chOff x="7629143" y="240791"/>
            <a:chExt cx="4264152" cy="4636008"/>
          </a:xfrm>
        </p:grpSpPr>
        <p:pic>
          <p:nvPicPr>
            <p:cNvPr id="2165" name="Google Shape;2165;p156"/>
            <p:cNvPicPr preferRelativeResize="0"/>
            <p:nvPr/>
          </p:nvPicPr>
          <p:blipFill rotWithShape="1">
            <a:blip r:embed="rId3">
              <a:alphaModFix/>
            </a:blip>
            <a:srcRect/>
            <a:stretch/>
          </p:blipFill>
          <p:spPr>
            <a:xfrm>
              <a:off x="7891271" y="240791"/>
              <a:ext cx="4002024" cy="4636008"/>
            </a:xfrm>
            <a:prstGeom prst="rect">
              <a:avLst/>
            </a:prstGeom>
            <a:noFill/>
            <a:ln>
              <a:noFill/>
            </a:ln>
          </p:spPr>
        </p:pic>
        <p:pic>
          <p:nvPicPr>
            <p:cNvPr id="2166" name="Google Shape;2166;p156"/>
            <p:cNvPicPr preferRelativeResize="0"/>
            <p:nvPr/>
          </p:nvPicPr>
          <p:blipFill rotWithShape="1">
            <a:blip r:embed="rId4">
              <a:alphaModFix/>
            </a:blip>
            <a:srcRect/>
            <a:stretch/>
          </p:blipFill>
          <p:spPr>
            <a:xfrm>
              <a:off x="7994395" y="1044193"/>
              <a:ext cx="188975" cy="162813"/>
            </a:xfrm>
            <a:prstGeom prst="rect">
              <a:avLst/>
            </a:prstGeom>
            <a:noFill/>
            <a:ln>
              <a:noFill/>
            </a:ln>
          </p:spPr>
        </p:pic>
        <p:sp>
          <p:nvSpPr>
            <p:cNvPr id="2167" name="Google Shape;2167;p156"/>
            <p:cNvSpPr/>
            <p:nvPr/>
          </p:nvSpPr>
          <p:spPr>
            <a:xfrm>
              <a:off x="7629143" y="1033272"/>
              <a:ext cx="400685" cy="124460"/>
            </a:xfrm>
            <a:custGeom>
              <a:avLst/>
              <a:gdLst/>
              <a:ahLst/>
              <a:cxnLst/>
              <a:rect l="l" t="t" r="r" b="b"/>
              <a:pathLst>
                <a:path w="400684" h="124459" extrusionOk="0">
                  <a:moveTo>
                    <a:pt x="9778" y="0"/>
                  </a:moveTo>
                  <a:lnTo>
                    <a:pt x="0" y="56514"/>
                  </a:lnTo>
                  <a:lnTo>
                    <a:pt x="381888" y="124078"/>
                  </a:lnTo>
                  <a:lnTo>
                    <a:pt x="400430" y="69087"/>
                  </a:lnTo>
                  <a:lnTo>
                    <a:pt x="9778" y="0"/>
                  </a:lnTo>
                  <a:close/>
                </a:path>
              </a:pathLst>
            </a:custGeom>
            <a:solidFill>
              <a:srgbClr val="0000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68" name="Google Shape;2168;p156"/>
          <p:cNvSpPr txBox="1"/>
          <p:nvPr/>
        </p:nvSpPr>
        <p:spPr>
          <a:xfrm>
            <a:off x="5731002" y="660019"/>
            <a:ext cx="188341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Vas deferens</a:t>
            </a:r>
            <a:endParaRPr sz="2400">
              <a:solidFill>
                <a:schemeClr val="dk1"/>
              </a:solidFill>
              <a:latin typeface="Arial"/>
              <a:ea typeface="Arial"/>
              <a:cs typeface="Arial"/>
              <a:sym typeface="Arial"/>
            </a:endParaRPr>
          </a:p>
        </p:txBody>
      </p:sp>
      <p:grpSp>
        <p:nvGrpSpPr>
          <p:cNvPr id="2169" name="Google Shape;2169;p156"/>
          <p:cNvGrpSpPr/>
          <p:nvPr/>
        </p:nvGrpSpPr>
        <p:grpSpPr>
          <a:xfrm>
            <a:off x="7607807" y="4300728"/>
            <a:ext cx="1420367" cy="466344"/>
            <a:chOff x="7607807" y="4300728"/>
            <a:chExt cx="1420367" cy="466344"/>
          </a:xfrm>
        </p:grpSpPr>
        <p:sp>
          <p:nvSpPr>
            <p:cNvPr id="2170" name="Google Shape;2170;p156"/>
            <p:cNvSpPr/>
            <p:nvPr/>
          </p:nvSpPr>
          <p:spPr>
            <a:xfrm>
              <a:off x="7607807" y="4356227"/>
              <a:ext cx="1249045" cy="410845"/>
            </a:xfrm>
            <a:custGeom>
              <a:avLst/>
              <a:gdLst/>
              <a:ahLst/>
              <a:cxnLst/>
              <a:rect l="l" t="t" r="r" b="b"/>
              <a:pathLst>
                <a:path w="1249045" h="410845" extrusionOk="0">
                  <a:moveTo>
                    <a:pt x="382905" y="0"/>
                  </a:moveTo>
                  <a:lnTo>
                    <a:pt x="0" y="369316"/>
                  </a:lnTo>
                  <a:lnTo>
                    <a:pt x="39624" y="410591"/>
                  </a:lnTo>
                  <a:lnTo>
                    <a:pt x="405765" y="57277"/>
                  </a:lnTo>
                  <a:lnTo>
                    <a:pt x="394335" y="57277"/>
                  </a:lnTo>
                  <a:lnTo>
                    <a:pt x="414147" y="49275"/>
                  </a:lnTo>
                  <a:lnTo>
                    <a:pt x="1248918" y="49275"/>
                  </a:lnTo>
                  <a:lnTo>
                    <a:pt x="1249045" y="1778"/>
                  </a:lnTo>
                  <a:lnTo>
                    <a:pt x="382905" y="0"/>
                  </a:lnTo>
                  <a:close/>
                </a:path>
              </a:pathLst>
            </a:custGeom>
            <a:solidFill>
              <a:srgbClr val="0000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71" name="Google Shape;2171;p156"/>
            <p:cNvPicPr preferRelativeResize="0"/>
            <p:nvPr/>
          </p:nvPicPr>
          <p:blipFill rotWithShape="1">
            <a:blip r:embed="rId5">
              <a:alphaModFix/>
            </a:blip>
            <a:srcRect/>
            <a:stretch/>
          </p:blipFill>
          <p:spPr>
            <a:xfrm>
              <a:off x="8856598" y="4300728"/>
              <a:ext cx="171576" cy="171831"/>
            </a:xfrm>
            <a:prstGeom prst="rect">
              <a:avLst/>
            </a:prstGeom>
            <a:noFill/>
            <a:ln>
              <a:noFill/>
            </a:ln>
          </p:spPr>
        </p:pic>
        <p:sp>
          <p:nvSpPr>
            <p:cNvPr id="2172" name="Google Shape;2172;p156"/>
            <p:cNvSpPr/>
            <p:nvPr/>
          </p:nvSpPr>
          <p:spPr>
            <a:xfrm>
              <a:off x="8002143" y="4405503"/>
              <a:ext cx="854710" cy="10160"/>
            </a:xfrm>
            <a:custGeom>
              <a:avLst/>
              <a:gdLst/>
              <a:ahLst/>
              <a:cxnLst/>
              <a:rect l="l" t="t" r="r" b="b"/>
              <a:pathLst>
                <a:path w="854709" h="10160" extrusionOk="0">
                  <a:moveTo>
                    <a:pt x="854583" y="0"/>
                  </a:moveTo>
                  <a:lnTo>
                    <a:pt x="19812" y="0"/>
                  </a:lnTo>
                  <a:lnTo>
                    <a:pt x="0" y="8001"/>
                  </a:lnTo>
                  <a:lnTo>
                    <a:pt x="11430" y="8001"/>
                  </a:lnTo>
                  <a:lnTo>
                    <a:pt x="854583" y="9779"/>
                  </a:lnTo>
                  <a:lnTo>
                    <a:pt x="854583" y="0"/>
                  </a:lnTo>
                  <a:close/>
                </a:path>
              </a:pathLst>
            </a:custGeom>
            <a:solidFill>
              <a:srgbClr val="0000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73" name="Google Shape;2173;p156"/>
          <p:cNvSpPr txBox="1"/>
          <p:nvPr/>
        </p:nvSpPr>
        <p:spPr>
          <a:xfrm>
            <a:off x="5702553" y="4811395"/>
            <a:ext cx="253174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Tail of epididymis</a:t>
            </a:r>
            <a:endParaRPr sz="2400">
              <a:solidFill>
                <a:schemeClr val="dk1"/>
              </a:solidFill>
              <a:latin typeface="Arial"/>
              <a:ea typeface="Arial"/>
              <a:cs typeface="Arial"/>
              <a:sym typeface="Arial"/>
            </a:endParaRPr>
          </a:p>
        </p:txBody>
      </p:sp>
      <p:sp>
        <p:nvSpPr>
          <p:cNvPr id="2174" name="Google Shape;2174;p156"/>
          <p:cNvSpPr txBox="1"/>
          <p:nvPr/>
        </p:nvSpPr>
        <p:spPr>
          <a:xfrm>
            <a:off x="284988" y="1056132"/>
            <a:ext cx="5047615" cy="3703320"/>
          </a:xfrm>
          <a:prstGeom prst="rect">
            <a:avLst/>
          </a:prstGeom>
          <a:noFill/>
          <a:ln w="39600" cap="flat" cmpd="sng">
            <a:solidFill>
              <a:srgbClr val="0000FF"/>
            </a:solidFill>
            <a:prstDash val="solid"/>
            <a:round/>
            <a:headEnd type="none" w="sm" len="sm"/>
            <a:tailEnd type="none" w="sm" len="sm"/>
          </a:ln>
        </p:spPr>
        <p:txBody>
          <a:bodyPr spcFirstLastPara="1" wrap="square" lIns="0" tIns="65400" rIns="0" bIns="0" anchor="t" anchorCtr="0">
            <a:spAutoFit/>
          </a:bodyPr>
          <a:lstStyle/>
          <a:p>
            <a:pPr marL="90805" marR="0" lvl="0" indent="0" algn="l" rtl="0">
              <a:lnSpc>
                <a:spcPct val="100000"/>
              </a:lnSpc>
              <a:spcBef>
                <a:spcPts val="0"/>
              </a:spcBef>
              <a:spcAft>
                <a:spcPts val="0"/>
              </a:spcAft>
              <a:buNone/>
            </a:pPr>
            <a:r>
              <a:rPr lang="en-US" sz="2400">
                <a:solidFill>
                  <a:srgbClr val="FF0000"/>
                </a:solidFill>
                <a:latin typeface="Arial Black"/>
                <a:ea typeface="Arial Black"/>
                <a:cs typeface="Arial Black"/>
                <a:sym typeface="Arial Black"/>
              </a:rPr>
              <a:t>Vas deferens</a:t>
            </a:r>
            <a:r>
              <a:rPr lang="en-US" sz="2400">
                <a:solidFill>
                  <a:schemeClr val="dk1"/>
                </a:solidFill>
                <a:latin typeface="Arial Black"/>
                <a:ea typeface="Arial Black"/>
                <a:cs typeface="Arial Black"/>
                <a:sym typeface="Arial Black"/>
              </a:rPr>
              <a:t>.</a:t>
            </a:r>
            <a:endParaRPr sz="2400">
              <a:solidFill>
                <a:schemeClr val="dk1"/>
              </a:solidFill>
              <a:latin typeface="Arial Black"/>
              <a:ea typeface="Arial Black"/>
              <a:cs typeface="Arial Black"/>
              <a:sym typeface="Arial Black"/>
            </a:endParaRPr>
          </a:p>
          <a:p>
            <a:pPr marL="90805" marR="87630" lvl="0" indent="-3175" algn="l" rtl="0">
              <a:lnSpc>
                <a:spcPct val="125099"/>
              </a:lnSpc>
              <a:spcBef>
                <a:spcPts val="45"/>
              </a:spcBef>
              <a:spcAft>
                <a:spcPts val="0"/>
              </a:spcAft>
              <a:buNone/>
            </a:pPr>
            <a:r>
              <a:rPr lang="en-US" sz="2400">
                <a:solidFill>
                  <a:schemeClr val="dk1"/>
                </a:solidFill>
                <a:latin typeface="Helvetica Neue"/>
                <a:ea typeface="Helvetica Neue"/>
                <a:cs typeface="Helvetica Neue"/>
                <a:sym typeface="Helvetica Neue"/>
              </a:rPr>
              <a:t>-	It	begins	from	the	tail	of	the  epididymis.</a:t>
            </a:r>
            <a:endParaRPr sz="2400">
              <a:solidFill>
                <a:schemeClr val="dk1"/>
              </a:solidFill>
              <a:latin typeface="Helvetica Neue"/>
              <a:ea typeface="Helvetica Neue"/>
              <a:cs typeface="Helvetica Neue"/>
              <a:sym typeface="Helvetica Neue"/>
            </a:endParaRPr>
          </a:p>
          <a:p>
            <a:pPr marL="90805" marR="0" lvl="0" indent="0" algn="l" rtl="0">
              <a:lnSpc>
                <a:spcPct val="100000"/>
              </a:lnSpc>
              <a:spcBef>
                <a:spcPts val="700"/>
              </a:spcBef>
              <a:spcAft>
                <a:spcPts val="0"/>
              </a:spcAft>
              <a:buNone/>
            </a:pPr>
            <a:r>
              <a:rPr lang="en-US" sz="2400">
                <a:solidFill>
                  <a:srgbClr val="FF0000"/>
                </a:solidFill>
                <a:latin typeface="Helvetica Neue"/>
                <a:ea typeface="Helvetica Neue"/>
                <a:cs typeface="Helvetica Neue"/>
                <a:sym typeface="Helvetica Neue"/>
              </a:rPr>
              <a:t>** </a:t>
            </a:r>
            <a:r>
              <a:rPr lang="en-US" sz="2400" b="1">
                <a:solidFill>
                  <a:srgbClr val="FF0000"/>
                </a:solidFill>
                <a:latin typeface="Arial"/>
                <a:ea typeface="Arial"/>
                <a:cs typeface="Arial"/>
                <a:sym typeface="Arial"/>
              </a:rPr>
              <a:t>Course</a:t>
            </a:r>
            <a:endParaRPr sz="2400">
              <a:solidFill>
                <a:schemeClr val="dk1"/>
              </a:solidFill>
              <a:latin typeface="Arial"/>
              <a:ea typeface="Arial"/>
              <a:cs typeface="Arial"/>
              <a:sym typeface="Arial"/>
            </a:endParaRPr>
          </a:p>
          <a:p>
            <a:pPr marL="90805" marR="178435" lvl="0" indent="0" algn="l" rtl="0">
              <a:lnSpc>
                <a:spcPct val="150000"/>
              </a:lnSpc>
              <a:spcBef>
                <a:spcPts val="70"/>
              </a:spcBef>
              <a:spcAft>
                <a:spcPts val="0"/>
              </a:spcAft>
              <a:buNone/>
            </a:pPr>
            <a:r>
              <a:rPr lang="en-US" sz="2400">
                <a:solidFill>
                  <a:schemeClr val="dk1"/>
                </a:solidFill>
                <a:latin typeface="Helvetica Neue"/>
                <a:ea typeface="Helvetica Neue"/>
                <a:cs typeface="Helvetica Neue"/>
                <a:sym typeface="Helvetica Neue"/>
              </a:rPr>
              <a:t>-</a:t>
            </a:r>
            <a:r>
              <a:rPr lang="en-US" sz="2400" b="1">
                <a:solidFill>
                  <a:schemeClr val="dk1"/>
                </a:solidFill>
                <a:latin typeface="Arial"/>
                <a:ea typeface="Arial"/>
                <a:cs typeface="Arial"/>
                <a:sym typeface="Arial"/>
              </a:rPr>
              <a:t>Scrotal part: </a:t>
            </a:r>
            <a:r>
              <a:rPr lang="en-US" sz="2400">
                <a:solidFill>
                  <a:schemeClr val="dk1"/>
                </a:solidFill>
                <a:latin typeface="Helvetica Neue"/>
                <a:ea typeface="Helvetica Neue"/>
                <a:cs typeface="Helvetica Neue"/>
                <a:sym typeface="Helvetica Neue"/>
              </a:rPr>
              <a:t>ascends on the back  of the testis.</a:t>
            </a:r>
            <a:endParaRPr sz="2400">
              <a:solidFill>
                <a:schemeClr val="dk1"/>
              </a:solidFill>
              <a:latin typeface="Helvetica Neue"/>
              <a:ea typeface="Helvetica Neue"/>
              <a:cs typeface="Helvetica Neue"/>
              <a:sym typeface="Helvetica Neue"/>
            </a:endParaRPr>
          </a:p>
          <a:p>
            <a:pPr marL="90805" marR="201930" lvl="0" indent="0" algn="l" rtl="0">
              <a:lnSpc>
                <a:spcPct val="150000"/>
              </a:lnSpc>
              <a:spcBef>
                <a:spcPts val="5"/>
              </a:spcBef>
              <a:spcAft>
                <a:spcPts val="0"/>
              </a:spcAft>
              <a:buNone/>
            </a:pPr>
            <a:r>
              <a:rPr lang="en-US" sz="2400">
                <a:solidFill>
                  <a:schemeClr val="dk1"/>
                </a:solidFill>
                <a:latin typeface="Helvetica Neue"/>
                <a:ea typeface="Helvetica Neue"/>
                <a:cs typeface="Helvetica Neue"/>
                <a:sym typeface="Helvetica Neue"/>
              </a:rPr>
              <a:t>-</a:t>
            </a:r>
            <a:r>
              <a:rPr lang="en-US" sz="2400" b="1">
                <a:solidFill>
                  <a:schemeClr val="dk1"/>
                </a:solidFill>
                <a:latin typeface="Arial"/>
                <a:ea typeface="Arial"/>
                <a:cs typeface="Arial"/>
                <a:sym typeface="Arial"/>
              </a:rPr>
              <a:t>Inguinal part: </a:t>
            </a:r>
            <a:r>
              <a:rPr lang="en-US" sz="2400">
                <a:solidFill>
                  <a:schemeClr val="dk1"/>
                </a:solidFill>
                <a:latin typeface="Helvetica Neue"/>
                <a:ea typeface="Helvetica Neue"/>
                <a:cs typeface="Helvetica Neue"/>
                <a:sym typeface="Helvetica Neue"/>
              </a:rPr>
              <a:t>runs in the inguinal  canal through the spermatic cord.</a:t>
            </a:r>
            <a:endParaRPr sz="2400">
              <a:solidFill>
                <a:schemeClr val="dk1"/>
              </a:solidFill>
              <a:latin typeface="Helvetica Neue"/>
              <a:ea typeface="Helvetica Neue"/>
              <a:cs typeface="Helvetica Neue"/>
              <a:sym typeface="Helvetica Neue"/>
            </a:endParaRPr>
          </a:p>
        </p:txBody>
      </p:sp>
      <p:sp>
        <p:nvSpPr>
          <p:cNvPr id="2175" name="Google Shape;2175;p156"/>
          <p:cNvSpPr txBox="1">
            <a:spLocks noGrp="1"/>
          </p:cNvSpPr>
          <p:nvPr>
            <p:ph type="title"/>
          </p:nvPr>
        </p:nvSpPr>
        <p:spPr>
          <a:xfrm>
            <a:off x="1592580" y="382524"/>
            <a:ext cx="2737485" cy="457200"/>
          </a:xfrm>
          <a:prstGeom prst="rect">
            <a:avLst/>
          </a:prstGeom>
          <a:noFill/>
          <a:ln w="57900" cap="flat" cmpd="sng">
            <a:solidFill>
              <a:srgbClr val="0000FF"/>
            </a:solidFill>
            <a:prstDash val="solid"/>
            <a:round/>
            <a:headEnd type="none" w="sm" len="sm"/>
            <a:tailEnd type="none" w="sm" len="sm"/>
          </a:ln>
        </p:spPr>
        <p:txBody>
          <a:bodyPr spcFirstLastPara="1" wrap="square" lIns="0" tIns="3800" rIns="0" bIns="0" anchor="t" anchorCtr="0">
            <a:spAutoFit/>
          </a:bodyPr>
          <a:lstStyle/>
          <a:p>
            <a:pPr marL="88265" lvl="0" indent="0" algn="l" rtl="0">
              <a:lnSpc>
                <a:spcPct val="100000"/>
              </a:lnSpc>
              <a:spcBef>
                <a:spcPts val="0"/>
              </a:spcBef>
              <a:spcAft>
                <a:spcPts val="0"/>
              </a:spcAft>
              <a:buNone/>
            </a:pPr>
            <a:r>
              <a:rPr lang="en-US" sz="2800">
                <a:solidFill>
                  <a:srgbClr val="FF0000"/>
                </a:solidFill>
                <a:latin typeface="Arial Black"/>
                <a:ea typeface="Arial Black"/>
                <a:cs typeface="Arial Black"/>
                <a:sym typeface="Arial Black"/>
              </a:rPr>
              <a:t>Vas deferens</a:t>
            </a:r>
            <a:endParaRPr sz="2800">
              <a:latin typeface="Arial Black"/>
              <a:ea typeface="Arial Black"/>
              <a:cs typeface="Arial Black"/>
              <a:sym typeface="Arial Black"/>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Shape 2179"/>
        <p:cNvGrpSpPr/>
        <p:nvPr/>
      </p:nvGrpSpPr>
      <p:grpSpPr>
        <a:xfrm>
          <a:off x="0" y="0"/>
          <a:ext cx="0" cy="0"/>
          <a:chOff x="0" y="0"/>
          <a:chExt cx="0" cy="0"/>
        </a:xfrm>
      </p:grpSpPr>
      <p:grpSp>
        <p:nvGrpSpPr>
          <p:cNvPr id="2180" name="Google Shape;2180;p157"/>
          <p:cNvGrpSpPr/>
          <p:nvPr/>
        </p:nvGrpSpPr>
        <p:grpSpPr>
          <a:xfrm>
            <a:off x="2782824" y="277380"/>
            <a:ext cx="9302495" cy="5602212"/>
            <a:chOff x="2782824" y="277380"/>
            <a:chExt cx="9302495" cy="5602212"/>
          </a:xfrm>
        </p:grpSpPr>
        <p:pic>
          <p:nvPicPr>
            <p:cNvPr id="2181" name="Google Shape;2181;p157"/>
            <p:cNvPicPr preferRelativeResize="0"/>
            <p:nvPr/>
          </p:nvPicPr>
          <p:blipFill rotWithShape="1">
            <a:blip r:embed="rId3">
              <a:alphaModFix/>
            </a:blip>
            <a:srcRect/>
            <a:stretch/>
          </p:blipFill>
          <p:spPr>
            <a:xfrm>
              <a:off x="3057143" y="365760"/>
              <a:ext cx="9028176" cy="5513832"/>
            </a:xfrm>
            <a:prstGeom prst="rect">
              <a:avLst/>
            </a:prstGeom>
            <a:noFill/>
            <a:ln>
              <a:noFill/>
            </a:ln>
          </p:spPr>
        </p:pic>
        <p:sp>
          <p:nvSpPr>
            <p:cNvPr id="2182" name="Google Shape;2182;p157"/>
            <p:cNvSpPr/>
            <p:nvPr/>
          </p:nvSpPr>
          <p:spPr>
            <a:xfrm>
              <a:off x="2782824" y="277380"/>
              <a:ext cx="2837815" cy="1898650"/>
            </a:xfrm>
            <a:custGeom>
              <a:avLst/>
              <a:gdLst/>
              <a:ahLst/>
              <a:cxnLst/>
              <a:rect l="l" t="t" r="r" b="b"/>
              <a:pathLst>
                <a:path w="2837815" h="1898650" extrusionOk="0">
                  <a:moveTo>
                    <a:pt x="1979422" y="1452867"/>
                  </a:moveTo>
                  <a:lnTo>
                    <a:pt x="1823847" y="1340853"/>
                  </a:lnTo>
                  <a:lnTo>
                    <a:pt x="1814703" y="1397241"/>
                  </a:lnTo>
                  <a:lnTo>
                    <a:pt x="679323" y="1213091"/>
                  </a:lnTo>
                  <a:lnTo>
                    <a:pt x="306578" y="1231252"/>
                  </a:lnTo>
                  <a:lnTo>
                    <a:pt x="309372" y="1288275"/>
                  </a:lnTo>
                  <a:lnTo>
                    <a:pt x="676275" y="1270495"/>
                  </a:lnTo>
                  <a:lnTo>
                    <a:pt x="1805559" y="1453629"/>
                  </a:lnTo>
                  <a:lnTo>
                    <a:pt x="1796415" y="1510017"/>
                  </a:lnTo>
                  <a:lnTo>
                    <a:pt x="1979422" y="1452867"/>
                  </a:lnTo>
                  <a:close/>
                </a:path>
                <a:path w="2837815" h="1898650" extrusionOk="0">
                  <a:moveTo>
                    <a:pt x="2054987" y="941184"/>
                  </a:moveTo>
                  <a:lnTo>
                    <a:pt x="1901063" y="826884"/>
                  </a:lnTo>
                  <a:lnTo>
                    <a:pt x="1891030" y="883018"/>
                  </a:lnTo>
                  <a:lnTo>
                    <a:pt x="504952" y="637400"/>
                  </a:lnTo>
                  <a:lnTo>
                    <a:pt x="0" y="670420"/>
                  </a:lnTo>
                  <a:lnTo>
                    <a:pt x="3683" y="727443"/>
                  </a:lnTo>
                  <a:lnTo>
                    <a:pt x="501777" y="694931"/>
                  </a:lnTo>
                  <a:lnTo>
                    <a:pt x="1881124" y="939279"/>
                  </a:lnTo>
                  <a:lnTo>
                    <a:pt x="1871218" y="995540"/>
                  </a:lnTo>
                  <a:lnTo>
                    <a:pt x="2054987" y="941184"/>
                  </a:lnTo>
                  <a:close/>
                </a:path>
                <a:path w="2837815" h="1898650" extrusionOk="0">
                  <a:moveTo>
                    <a:pt x="2251837" y="1830946"/>
                  </a:moveTo>
                  <a:lnTo>
                    <a:pt x="2090166" y="1728076"/>
                  </a:lnTo>
                  <a:lnTo>
                    <a:pt x="2084197" y="1784845"/>
                  </a:lnTo>
                  <a:lnTo>
                    <a:pt x="812927" y="1652892"/>
                  </a:lnTo>
                  <a:lnTo>
                    <a:pt x="240538" y="1683626"/>
                  </a:lnTo>
                  <a:lnTo>
                    <a:pt x="243586" y="1740649"/>
                  </a:lnTo>
                  <a:lnTo>
                    <a:pt x="811657" y="1710296"/>
                  </a:lnTo>
                  <a:lnTo>
                    <a:pt x="2078355" y="1841741"/>
                  </a:lnTo>
                  <a:lnTo>
                    <a:pt x="2072386" y="1898510"/>
                  </a:lnTo>
                  <a:lnTo>
                    <a:pt x="2251837" y="1830946"/>
                  </a:lnTo>
                  <a:close/>
                </a:path>
                <a:path w="2837815" h="1898650" extrusionOk="0">
                  <a:moveTo>
                    <a:pt x="2837688" y="873874"/>
                  </a:moveTo>
                  <a:lnTo>
                    <a:pt x="2741295" y="708139"/>
                  </a:lnTo>
                  <a:lnTo>
                    <a:pt x="2709926" y="756018"/>
                  </a:lnTo>
                  <a:lnTo>
                    <a:pt x="1556004" y="0"/>
                  </a:lnTo>
                  <a:lnTo>
                    <a:pt x="881126" y="32499"/>
                  </a:lnTo>
                  <a:lnTo>
                    <a:pt x="883920" y="89522"/>
                  </a:lnTo>
                  <a:lnTo>
                    <a:pt x="1540256" y="57899"/>
                  </a:lnTo>
                  <a:lnTo>
                    <a:pt x="2678557" y="803643"/>
                  </a:lnTo>
                  <a:lnTo>
                    <a:pt x="2647315" y="851522"/>
                  </a:lnTo>
                  <a:lnTo>
                    <a:pt x="2837688" y="873874"/>
                  </a:lnTo>
                  <a:close/>
                </a:path>
              </a:pathLst>
            </a:custGeom>
            <a:solidFill>
              <a:srgbClr val="0000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83" name="Google Shape;2183;p157"/>
          <p:cNvSpPr txBox="1"/>
          <p:nvPr/>
        </p:nvSpPr>
        <p:spPr>
          <a:xfrm>
            <a:off x="293624" y="50368"/>
            <a:ext cx="3520440"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00CC"/>
                </a:solidFill>
                <a:latin typeface="Arial"/>
                <a:ea typeface="Arial"/>
                <a:cs typeface="Arial"/>
                <a:sym typeface="Arial"/>
              </a:rPr>
              <a:t>Inferior epigastric artery</a:t>
            </a:r>
            <a:endParaRPr sz="2400">
              <a:solidFill>
                <a:schemeClr val="dk1"/>
              </a:solidFill>
              <a:latin typeface="Arial"/>
              <a:ea typeface="Arial"/>
              <a:cs typeface="Arial"/>
              <a:sym typeface="Arial"/>
            </a:endParaRPr>
          </a:p>
        </p:txBody>
      </p:sp>
      <p:grpSp>
        <p:nvGrpSpPr>
          <p:cNvPr id="2184" name="Google Shape;2184;p157"/>
          <p:cNvGrpSpPr/>
          <p:nvPr/>
        </p:nvGrpSpPr>
        <p:grpSpPr>
          <a:xfrm>
            <a:off x="3401568" y="2499359"/>
            <a:ext cx="2099690" cy="600456"/>
            <a:chOff x="3401568" y="2499359"/>
            <a:chExt cx="2099690" cy="600456"/>
          </a:xfrm>
        </p:grpSpPr>
        <p:pic>
          <p:nvPicPr>
            <p:cNvPr id="2185" name="Google Shape;2185;p157"/>
            <p:cNvPicPr preferRelativeResize="0"/>
            <p:nvPr/>
          </p:nvPicPr>
          <p:blipFill rotWithShape="1">
            <a:blip r:embed="rId4">
              <a:alphaModFix/>
            </a:blip>
            <a:srcRect/>
            <a:stretch/>
          </p:blipFill>
          <p:spPr>
            <a:xfrm>
              <a:off x="5310632" y="2938653"/>
              <a:ext cx="190626" cy="161162"/>
            </a:xfrm>
            <a:prstGeom prst="rect">
              <a:avLst/>
            </a:prstGeom>
            <a:noFill/>
            <a:ln>
              <a:noFill/>
            </a:ln>
          </p:spPr>
        </p:pic>
        <p:sp>
          <p:nvSpPr>
            <p:cNvPr id="2186" name="Google Shape;2186;p157"/>
            <p:cNvSpPr/>
            <p:nvPr/>
          </p:nvSpPr>
          <p:spPr>
            <a:xfrm>
              <a:off x="3401568" y="2499359"/>
              <a:ext cx="1948814" cy="546735"/>
            </a:xfrm>
            <a:custGeom>
              <a:avLst/>
              <a:gdLst/>
              <a:ahLst/>
              <a:cxnLst/>
              <a:rect l="l" t="t" r="r" b="b"/>
              <a:pathLst>
                <a:path w="1948814" h="546735" extrusionOk="0">
                  <a:moveTo>
                    <a:pt x="1948815" y="492887"/>
                  </a:moveTo>
                  <a:lnTo>
                    <a:pt x="772414" y="55753"/>
                  </a:lnTo>
                  <a:lnTo>
                    <a:pt x="622300" y="0"/>
                  </a:lnTo>
                  <a:lnTo>
                    <a:pt x="0" y="32512"/>
                  </a:lnTo>
                  <a:lnTo>
                    <a:pt x="2921" y="89662"/>
                  </a:lnTo>
                  <a:lnTo>
                    <a:pt x="613537" y="57912"/>
                  </a:lnTo>
                  <a:lnTo>
                    <a:pt x="1928876" y="546608"/>
                  </a:lnTo>
                  <a:lnTo>
                    <a:pt x="1948815" y="492887"/>
                  </a:lnTo>
                  <a:close/>
                </a:path>
              </a:pathLst>
            </a:custGeom>
            <a:solidFill>
              <a:srgbClr val="0000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87" name="Google Shape;2187;p157"/>
          <p:cNvSpPr txBox="1"/>
          <p:nvPr/>
        </p:nvSpPr>
        <p:spPr>
          <a:xfrm>
            <a:off x="157073" y="509965"/>
            <a:ext cx="3474720" cy="2520315"/>
          </a:xfrm>
          <a:prstGeom prst="rect">
            <a:avLst/>
          </a:prstGeom>
          <a:noFill/>
          <a:ln>
            <a:noFill/>
          </a:ln>
        </p:spPr>
        <p:txBody>
          <a:bodyPr spcFirstLastPara="1" wrap="square" lIns="0" tIns="12050" rIns="0" bIns="0" anchor="t" anchorCtr="0">
            <a:spAutoFit/>
          </a:bodyPr>
          <a:lstStyle/>
          <a:p>
            <a:pPr marL="12700" marR="657225" lvl="0" indent="76200" algn="l" rtl="0">
              <a:lnSpc>
                <a:spcPct val="146800"/>
              </a:lnSpc>
              <a:spcBef>
                <a:spcPts val="0"/>
              </a:spcBef>
              <a:spcAft>
                <a:spcPts val="0"/>
              </a:spcAft>
              <a:buNone/>
            </a:pPr>
            <a:r>
              <a:rPr lang="en-US" sz="2400" b="1">
                <a:solidFill>
                  <a:srgbClr val="FF0000"/>
                </a:solidFill>
                <a:latin typeface="Arial"/>
                <a:ea typeface="Arial"/>
                <a:cs typeface="Arial"/>
                <a:sym typeface="Arial"/>
              </a:rPr>
              <a:t>Deep inguinal ring  </a:t>
            </a:r>
            <a:r>
              <a:rPr lang="en-US" sz="2400" b="1">
                <a:solidFill>
                  <a:srgbClr val="0000CC"/>
                </a:solidFill>
                <a:latin typeface="Arial"/>
                <a:ea typeface="Arial"/>
                <a:cs typeface="Arial"/>
                <a:sym typeface="Arial"/>
              </a:rPr>
              <a:t>External iliac artery</a:t>
            </a:r>
            <a:endParaRPr sz="2400">
              <a:solidFill>
                <a:schemeClr val="dk1"/>
              </a:solidFill>
              <a:latin typeface="Arial"/>
              <a:ea typeface="Arial"/>
              <a:cs typeface="Arial"/>
              <a:sym typeface="Arial"/>
            </a:endParaRPr>
          </a:p>
          <a:p>
            <a:pPr marL="204470" marR="0" lvl="0" indent="0" algn="l" rtl="0">
              <a:lnSpc>
                <a:spcPct val="100000"/>
              </a:lnSpc>
              <a:spcBef>
                <a:spcPts val="700"/>
              </a:spcBef>
              <a:spcAft>
                <a:spcPts val="0"/>
              </a:spcAft>
              <a:buNone/>
            </a:pPr>
            <a:r>
              <a:rPr lang="en-US" sz="2400" b="1">
                <a:solidFill>
                  <a:srgbClr val="0000CC"/>
                </a:solidFill>
                <a:latin typeface="Arial"/>
                <a:ea typeface="Arial"/>
                <a:cs typeface="Arial"/>
                <a:sym typeface="Arial"/>
              </a:rPr>
              <a:t>External iliac vein</a:t>
            </a:r>
            <a:endParaRPr sz="2400">
              <a:solidFill>
                <a:schemeClr val="dk1"/>
              </a:solidFill>
              <a:latin typeface="Arial"/>
              <a:ea typeface="Arial"/>
              <a:cs typeface="Arial"/>
              <a:sym typeface="Arial"/>
            </a:endParaRPr>
          </a:p>
          <a:p>
            <a:pPr marL="30480" marR="5080" lvl="0" indent="85090" algn="l" rtl="0">
              <a:lnSpc>
                <a:spcPct val="100000"/>
              </a:lnSpc>
              <a:spcBef>
                <a:spcPts val="1850"/>
              </a:spcBef>
              <a:spcAft>
                <a:spcPts val="0"/>
              </a:spcAft>
              <a:buNone/>
            </a:pPr>
            <a:r>
              <a:rPr lang="en-US" sz="2400" b="1">
                <a:solidFill>
                  <a:srgbClr val="FF0000"/>
                </a:solidFill>
                <a:latin typeface="Arial"/>
                <a:ea typeface="Arial"/>
                <a:cs typeface="Arial"/>
                <a:sym typeface="Arial"/>
              </a:rPr>
              <a:t>Superior vesical artery  (patent umbilical artery</a:t>
            </a:r>
            <a:r>
              <a:rPr lang="en-US" sz="2400" b="1">
                <a:solidFill>
                  <a:srgbClr val="0000CC"/>
                </a:solidFill>
                <a:latin typeface="Arial"/>
                <a:ea typeface="Arial"/>
                <a:cs typeface="Arial"/>
                <a:sym typeface="Arial"/>
              </a:rPr>
              <a:t>)</a:t>
            </a:r>
            <a:endParaRPr sz="2400">
              <a:solidFill>
                <a:schemeClr val="dk1"/>
              </a:solidFill>
              <a:latin typeface="Arial"/>
              <a:ea typeface="Arial"/>
              <a:cs typeface="Arial"/>
              <a:sym typeface="Arial"/>
            </a:endParaRPr>
          </a:p>
        </p:txBody>
      </p:sp>
      <p:sp>
        <p:nvSpPr>
          <p:cNvPr id="2188" name="Google Shape;2188;p157"/>
          <p:cNvSpPr/>
          <p:nvPr/>
        </p:nvSpPr>
        <p:spPr>
          <a:xfrm>
            <a:off x="3688080" y="3322319"/>
            <a:ext cx="6040755" cy="1630680"/>
          </a:xfrm>
          <a:custGeom>
            <a:avLst/>
            <a:gdLst/>
            <a:ahLst/>
            <a:cxnLst/>
            <a:rect l="l" t="t" r="r" b="b"/>
            <a:pathLst>
              <a:path w="6040755" h="1630679" extrusionOk="0">
                <a:moveTo>
                  <a:pt x="1891411" y="54864"/>
                </a:moveTo>
                <a:lnTo>
                  <a:pt x="1707769" y="0"/>
                </a:lnTo>
                <a:lnTo>
                  <a:pt x="1717548" y="56388"/>
                </a:lnTo>
                <a:lnTo>
                  <a:pt x="643636" y="244856"/>
                </a:lnTo>
                <a:lnTo>
                  <a:pt x="644652" y="244729"/>
                </a:lnTo>
                <a:lnTo>
                  <a:pt x="0" y="333121"/>
                </a:lnTo>
                <a:lnTo>
                  <a:pt x="7747" y="389763"/>
                </a:lnTo>
                <a:lnTo>
                  <a:pt x="653034" y="301244"/>
                </a:lnTo>
                <a:lnTo>
                  <a:pt x="1727454" y="112649"/>
                </a:lnTo>
                <a:lnTo>
                  <a:pt x="1737360" y="168910"/>
                </a:lnTo>
                <a:lnTo>
                  <a:pt x="1891411" y="54864"/>
                </a:lnTo>
                <a:close/>
              </a:path>
              <a:path w="6040755" h="1630679" extrusionOk="0">
                <a:moveTo>
                  <a:pt x="2567686" y="496951"/>
                </a:moveTo>
                <a:lnTo>
                  <a:pt x="2380107" y="457073"/>
                </a:lnTo>
                <a:lnTo>
                  <a:pt x="2394458" y="512445"/>
                </a:lnTo>
                <a:lnTo>
                  <a:pt x="1268603" y="805307"/>
                </a:lnTo>
                <a:lnTo>
                  <a:pt x="584835" y="972693"/>
                </a:lnTo>
                <a:lnTo>
                  <a:pt x="598424" y="1028192"/>
                </a:lnTo>
                <a:lnTo>
                  <a:pt x="1282700" y="860679"/>
                </a:lnTo>
                <a:lnTo>
                  <a:pt x="2408809" y="567817"/>
                </a:lnTo>
                <a:lnTo>
                  <a:pt x="2423160" y="623062"/>
                </a:lnTo>
                <a:lnTo>
                  <a:pt x="2567686" y="496951"/>
                </a:lnTo>
                <a:close/>
              </a:path>
              <a:path w="6040755" h="1630679" extrusionOk="0">
                <a:moveTo>
                  <a:pt x="3487928" y="400685"/>
                </a:moveTo>
                <a:lnTo>
                  <a:pt x="3296158" y="399288"/>
                </a:lnTo>
                <a:lnTo>
                  <a:pt x="3321304" y="450596"/>
                </a:lnTo>
                <a:lnTo>
                  <a:pt x="1097915" y="1541780"/>
                </a:lnTo>
                <a:lnTo>
                  <a:pt x="487172" y="1573657"/>
                </a:lnTo>
                <a:lnTo>
                  <a:pt x="490093" y="1630680"/>
                </a:lnTo>
                <a:lnTo>
                  <a:pt x="1112520" y="1598295"/>
                </a:lnTo>
                <a:lnTo>
                  <a:pt x="3346577" y="501904"/>
                </a:lnTo>
                <a:lnTo>
                  <a:pt x="3371723" y="553212"/>
                </a:lnTo>
                <a:lnTo>
                  <a:pt x="3487928" y="400685"/>
                </a:lnTo>
                <a:close/>
              </a:path>
              <a:path w="6040755" h="1630679" extrusionOk="0">
                <a:moveTo>
                  <a:pt x="6040628" y="308102"/>
                </a:moveTo>
                <a:lnTo>
                  <a:pt x="5552694" y="264033"/>
                </a:lnTo>
                <a:lnTo>
                  <a:pt x="5553202" y="264160"/>
                </a:lnTo>
                <a:lnTo>
                  <a:pt x="4125595" y="106934"/>
                </a:lnTo>
                <a:lnTo>
                  <a:pt x="4131818" y="50165"/>
                </a:lnTo>
                <a:lnTo>
                  <a:pt x="3951986" y="116586"/>
                </a:lnTo>
                <a:lnTo>
                  <a:pt x="4113022" y="220611"/>
                </a:lnTo>
                <a:lnTo>
                  <a:pt x="4119245" y="163830"/>
                </a:lnTo>
                <a:lnTo>
                  <a:pt x="5547233" y="320929"/>
                </a:lnTo>
                <a:lnTo>
                  <a:pt x="6035548" y="364998"/>
                </a:lnTo>
                <a:lnTo>
                  <a:pt x="6040628" y="308102"/>
                </a:lnTo>
                <a:close/>
              </a:path>
            </a:pathLst>
          </a:custGeom>
          <a:solidFill>
            <a:srgbClr val="0000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9" name="Google Shape;2189;p157"/>
          <p:cNvSpPr txBox="1"/>
          <p:nvPr/>
        </p:nvSpPr>
        <p:spPr>
          <a:xfrm>
            <a:off x="544779" y="3340100"/>
            <a:ext cx="3524885" cy="1693545"/>
          </a:xfrm>
          <a:prstGeom prst="rect">
            <a:avLst/>
          </a:prstGeom>
          <a:noFill/>
          <a:ln>
            <a:noFill/>
          </a:ln>
        </p:spPr>
        <p:txBody>
          <a:bodyPr spcFirstLastPara="1" wrap="square" lIns="0" tIns="12700" rIns="0" bIns="0" anchor="t" anchorCtr="0">
            <a:spAutoFit/>
          </a:bodyPr>
          <a:lstStyle/>
          <a:p>
            <a:pPr marL="1049020" marR="195580" lvl="0" indent="-1036955" algn="l" rtl="0">
              <a:lnSpc>
                <a:spcPct val="100000"/>
              </a:lnSpc>
              <a:spcBef>
                <a:spcPts val="0"/>
              </a:spcBef>
              <a:spcAft>
                <a:spcPts val="0"/>
              </a:spcAft>
              <a:buNone/>
            </a:pPr>
            <a:r>
              <a:rPr lang="en-US" sz="2400" b="1">
                <a:solidFill>
                  <a:srgbClr val="0000CC"/>
                </a:solidFill>
                <a:latin typeface="Arial"/>
                <a:ea typeface="Arial"/>
                <a:cs typeface="Arial"/>
                <a:sym typeface="Arial"/>
              </a:rPr>
              <a:t>Obturator nerve, artery  and vein</a:t>
            </a:r>
            <a:endParaRPr sz="2400">
              <a:solidFill>
                <a:schemeClr val="dk1"/>
              </a:solidFill>
              <a:latin typeface="Arial"/>
              <a:ea typeface="Arial"/>
              <a:cs typeface="Arial"/>
              <a:sym typeface="Arial"/>
            </a:endParaRPr>
          </a:p>
          <a:p>
            <a:pPr marL="2613025" marR="0" lvl="0" indent="0" algn="l" rtl="0">
              <a:lnSpc>
                <a:spcPct val="100000"/>
              </a:lnSpc>
              <a:spcBef>
                <a:spcPts val="215"/>
              </a:spcBef>
              <a:spcAft>
                <a:spcPts val="0"/>
              </a:spcAft>
              <a:buNone/>
            </a:pPr>
            <a:r>
              <a:rPr lang="en-US" sz="2400" b="1">
                <a:solidFill>
                  <a:srgbClr val="FF0000"/>
                </a:solidFill>
                <a:latin typeface="Arial"/>
                <a:ea typeface="Arial"/>
                <a:cs typeface="Arial"/>
                <a:sym typeface="Arial"/>
              </a:rPr>
              <a:t>Ureter</a:t>
            </a:r>
            <a:endParaRPr sz="2400">
              <a:solidFill>
                <a:schemeClr val="dk1"/>
              </a:solidFill>
              <a:latin typeface="Arial"/>
              <a:ea typeface="Arial"/>
              <a:cs typeface="Arial"/>
              <a:sym typeface="Arial"/>
            </a:endParaRPr>
          </a:p>
          <a:p>
            <a:pPr marL="1067435" marR="0" lvl="0" indent="0" algn="l" rtl="0">
              <a:lnSpc>
                <a:spcPct val="100000"/>
              </a:lnSpc>
              <a:spcBef>
                <a:spcPts val="1395"/>
              </a:spcBef>
              <a:spcAft>
                <a:spcPts val="0"/>
              </a:spcAft>
              <a:buNone/>
            </a:pPr>
            <a:r>
              <a:rPr lang="en-US" sz="2400" b="1">
                <a:solidFill>
                  <a:srgbClr val="0000CC"/>
                </a:solidFill>
                <a:latin typeface="Arial"/>
                <a:ea typeface="Arial"/>
                <a:cs typeface="Arial"/>
                <a:sym typeface="Arial"/>
              </a:rPr>
              <a:t>Ampulla of vas</a:t>
            </a:r>
            <a:endParaRPr sz="2400">
              <a:solidFill>
                <a:schemeClr val="dk1"/>
              </a:solidFill>
              <a:latin typeface="Arial"/>
              <a:ea typeface="Arial"/>
              <a:cs typeface="Arial"/>
              <a:sym typeface="Arial"/>
            </a:endParaRPr>
          </a:p>
        </p:txBody>
      </p:sp>
      <p:sp>
        <p:nvSpPr>
          <p:cNvPr id="2190" name="Google Shape;2190;p157"/>
          <p:cNvSpPr/>
          <p:nvPr/>
        </p:nvSpPr>
        <p:spPr>
          <a:xfrm>
            <a:off x="4422648" y="4108703"/>
            <a:ext cx="3249295" cy="2152015"/>
          </a:xfrm>
          <a:custGeom>
            <a:avLst/>
            <a:gdLst/>
            <a:ahLst/>
            <a:cxnLst/>
            <a:rect l="l" t="t" r="r" b="b"/>
            <a:pathLst>
              <a:path w="3249295" h="2152015" extrusionOk="0">
                <a:moveTo>
                  <a:pt x="2647950" y="0"/>
                </a:moveTo>
                <a:lnTo>
                  <a:pt x="2458720" y="30607"/>
                </a:lnTo>
                <a:lnTo>
                  <a:pt x="2492121" y="77089"/>
                </a:lnTo>
                <a:lnTo>
                  <a:pt x="607949" y="1432814"/>
                </a:lnTo>
                <a:lnTo>
                  <a:pt x="0" y="1464310"/>
                </a:lnTo>
                <a:lnTo>
                  <a:pt x="2921" y="1521396"/>
                </a:lnTo>
                <a:lnTo>
                  <a:pt x="627761" y="1488998"/>
                </a:lnTo>
                <a:lnTo>
                  <a:pt x="2525522" y="123444"/>
                </a:lnTo>
                <a:lnTo>
                  <a:pt x="2558923" y="169799"/>
                </a:lnTo>
                <a:lnTo>
                  <a:pt x="2647950" y="0"/>
                </a:lnTo>
                <a:close/>
              </a:path>
              <a:path w="3249295" h="2152015" extrusionOk="0">
                <a:moveTo>
                  <a:pt x="3248914" y="400558"/>
                </a:moveTo>
                <a:lnTo>
                  <a:pt x="3060319" y="435356"/>
                </a:lnTo>
                <a:lnTo>
                  <a:pt x="3094736" y="480949"/>
                </a:lnTo>
                <a:lnTo>
                  <a:pt x="996569" y="2062988"/>
                </a:lnTo>
                <a:lnTo>
                  <a:pt x="388620" y="2094585"/>
                </a:lnTo>
                <a:lnTo>
                  <a:pt x="391541" y="2151659"/>
                </a:lnTo>
                <a:lnTo>
                  <a:pt x="1017016" y="2119147"/>
                </a:lnTo>
                <a:lnTo>
                  <a:pt x="3129153" y="526542"/>
                </a:lnTo>
                <a:lnTo>
                  <a:pt x="3163697" y="572262"/>
                </a:lnTo>
                <a:lnTo>
                  <a:pt x="3248914" y="400558"/>
                </a:lnTo>
                <a:close/>
              </a:path>
            </a:pathLst>
          </a:custGeom>
          <a:solidFill>
            <a:srgbClr val="0000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1" name="Google Shape;2191;p157"/>
          <p:cNvSpPr txBox="1"/>
          <p:nvPr/>
        </p:nvSpPr>
        <p:spPr>
          <a:xfrm>
            <a:off x="1788414" y="5317947"/>
            <a:ext cx="2720975" cy="102552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Arial"/>
                <a:ea typeface="Arial"/>
                <a:cs typeface="Arial"/>
                <a:sym typeface="Arial"/>
              </a:rPr>
              <a:t>Seminal vesicle</a:t>
            </a:r>
            <a:endParaRPr sz="2400">
              <a:solidFill>
                <a:schemeClr val="dk1"/>
              </a:solidFill>
              <a:latin typeface="Arial"/>
              <a:ea typeface="Arial"/>
              <a:cs typeface="Arial"/>
              <a:sym typeface="Arial"/>
            </a:endParaRPr>
          </a:p>
          <a:p>
            <a:pPr marL="350520" marR="0" lvl="0" indent="0" algn="l" rtl="0">
              <a:lnSpc>
                <a:spcPct val="100000"/>
              </a:lnSpc>
              <a:spcBef>
                <a:spcPts val="2110"/>
              </a:spcBef>
              <a:spcAft>
                <a:spcPts val="0"/>
              </a:spcAft>
              <a:buNone/>
            </a:pPr>
            <a:r>
              <a:rPr lang="en-US" sz="2400" b="1">
                <a:solidFill>
                  <a:srgbClr val="0000CC"/>
                </a:solidFill>
                <a:latin typeface="Arial"/>
                <a:ea typeface="Arial"/>
                <a:cs typeface="Arial"/>
                <a:sym typeface="Arial"/>
              </a:rPr>
              <a:t>Ejaculatory duct</a:t>
            </a:r>
            <a:endParaRPr sz="2400">
              <a:solidFill>
                <a:schemeClr val="dk1"/>
              </a:solidFill>
              <a:latin typeface="Arial"/>
              <a:ea typeface="Arial"/>
              <a:cs typeface="Arial"/>
              <a:sym typeface="Arial"/>
            </a:endParaRPr>
          </a:p>
        </p:txBody>
      </p:sp>
      <p:grpSp>
        <p:nvGrpSpPr>
          <p:cNvPr id="2192" name="Google Shape;2192;p157"/>
          <p:cNvGrpSpPr/>
          <p:nvPr/>
        </p:nvGrpSpPr>
        <p:grpSpPr>
          <a:xfrm>
            <a:off x="7964423" y="4379975"/>
            <a:ext cx="2429003" cy="490221"/>
            <a:chOff x="7964423" y="4379975"/>
            <a:chExt cx="2429003" cy="490221"/>
          </a:xfrm>
        </p:grpSpPr>
        <p:pic>
          <p:nvPicPr>
            <p:cNvPr id="2193" name="Google Shape;2193;p157"/>
            <p:cNvPicPr preferRelativeResize="0"/>
            <p:nvPr/>
          </p:nvPicPr>
          <p:blipFill rotWithShape="1">
            <a:blip r:embed="rId5">
              <a:alphaModFix/>
            </a:blip>
            <a:srcRect/>
            <a:stretch/>
          </p:blipFill>
          <p:spPr>
            <a:xfrm>
              <a:off x="7964423" y="4704334"/>
              <a:ext cx="187325" cy="165862"/>
            </a:xfrm>
            <a:prstGeom prst="rect">
              <a:avLst/>
            </a:prstGeom>
            <a:noFill/>
            <a:ln>
              <a:noFill/>
            </a:ln>
          </p:spPr>
        </p:pic>
        <p:sp>
          <p:nvSpPr>
            <p:cNvPr id="2194" name="Google Shape;2194;p157"/>
            <p:cNvSpPr/>
            <p:nvPr/>
          </p:nvSpPr>
          <p:spPr>
            <a:xfrm>
              <a:off x="8123301" y="4379975"/>
              <a:ext cx="2270125" cy="434975"/>
            </a:xfrm>
            <a:custGeom>
              <a:avLst/>
              <a:gdLst/>
              <a:ahLst/>
              <a:cxnLst/>
              <a:rect l="l" t="t" r="r" b="b"/>
              <a:pathLst>
                <a:path w="2270125" h="434975" extrusionOk="0">
                  <a:moveTo>
                    <a:pt x="2270125" y="86487"/>
                  </a:moveTo>
                  <a:lnTo>
                    <a:pt x="1997202" y="56515"/>
                  </a:lnTo>
                  <a:lnTo>
                    <a:pt x="1481328" y="0"/>
                  </a:lnTo>
                  <a:lnTo>
                    <a:pt x="0" y="379603"/>
                  </a:lnTo>
                  <a:lnTo>
                    <a:pt x="14224" y="434975"/>
                  </a:lnTo>
                  <a:lnTo>
                    <a:pt x="1485392" y="57912"/>
                  </a:lnTo>
                  <a:lnTo>
                    <a:pt x="2263902" y="143129"/>
                  </a:lnTo>
                  <a:lnTo>
                    <a:pt x="2270125" y="86487"/>
                  </a:lnTo>
                  <a:close/>
                </a:path>
              </a:pathLst>
            </a:custGeom>
            <a:solidFill>
              <a:srgbClr val="0000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95" name="Google Shape;2195;p157"/>
          <p:cNvSpPr txBox="1"/>
          <p:nvPr/>
        </p:nvSpPr>
        <p:spPr>
          <a:xfrm>
            <a:off x="9843261" y="3480307"/>
            <a:ext cx="2233930" cy="1238885"/>
          </a:xfrm>
          <a:prstGeom prst="rect">
            <a:avLst/>
          </a:prstGeom>
          <a:noFill/>
          <a:ln>
            <a:noFill/>
          </a:ln>
        </p:spPr>
        <p:txBody>
          <a:bodyPr spcFirstLastPara="1" wrap="square" lIns="0" tIns="12700" rIns="0" bIns="0" anchor="t" anchorCtr="0">
            <a:spAutoFit/>
          </a:bodyPr>
          <a:lstStyle/>
          <a:p>
            <a:pPr marL="570865" marR="5080" lvl="0" indent="-558165" algn="l" rtl="0">
              <a:lnSpc>
                <a:spcPct val="100000"/>
              </a:lnSpc>
              <a:spcBef>
                <a:spcPts val="0"/>
              </a:spcBef>
              <a:spcAft>
                <a:spcPts val="0"/>
              </a:spcAft>
              <a:buNone/>
            </a:pPr>
            <a:r>
              <a:rPr lang="en-US" sz="2400" b="1">
                <a:solidFill>
                  <a:srgbClr val="0000CC"/>
                </a:solidFill>
                <a:latin typeface="Arial"/>
                <a:ea typeface="Arial"/>
                <a:cs typeface="Arial"/>
                <a:sym typeface="Arial"/>
              </a:rPr>
              <a:t>Base of urinary  bladder</a:t>
            </a:r>
            <a:endParaRPr sz="2400">
              <a:solidFill>
                <a:schemeClr val="dk1"/>
              </a:solidFill>
              <a:latin typeface="Arial"/>
              <a:ea typeface="Arial"/>
              <a:cs typeface="Arial"/>
              <a:sym typeface="Arial"/>
            </a:endParaRPr>
          </a:p>
          <a:p>
            <a:pPr marL="601345" marR="0" lvl="0" indent="0" algn="l" rtl="0">
              <a:lnSpc>
                <a:spcPct val="100000"/>
              </a:lnSpc>
              <a:spcBef>
                <a:spcPts val="915"/>
              </a:spcBef>
              <a:spcAft>
                <a:spcPts val="0"/>
              </a:spcAft>
              <a:buNone/>
            </a:pPr>
            <a:r>
              <a:rPr lang="en-US" sz="2400" b="1">
                <a:solidFill>
                  <a:srgbClr val="FF0000"/>
                </a:solidFill>
                <a:latin typeface="Arial"/>
                <a:ea typeface="Arial"/>
                <a:cs typeface="Arial"/>
                <a:sym typeface="Arial"/>
              </a:rPr>
              <a:t>Prostate</a:t>
            </a:r>
            <a:endParaRPr sz="2400">
              <a:solidFill>
                <a:schemeClr val="dk1"/>
              </a:solidFill>
              <a:latin typeface="Arial"/>
              <a:ea typeface="Arial"/>
              <a:cs typeface="Arial"/>
              <a:sym typeface="Arial"/>
            </a:endParaRPr>
          </a:p>
        </p:txBody>
      </p:sp>
      <p:grpSp>
        <p:nvGrpSpPr>
          <p:cNvPr id="2196" name="Google Shape;2196;p157"/>
          <p:cNvGrpSpPr/>
          <p:nvPr/>
        </p:nvGrpSpPr>
        <p:grpSpPr>
          <a:xfrm>
            <a:off x="9061703" y="152400"/>
            <a:ext cx="2912364" cy="834009"/>
            <a:chOff x="9061703" y="152400"/>
            <a:chExt cx="2912364" cy="834009"/>
          </a:xfrm>
        </p:grpSpPr>
        <p:sp>
          <p:nvSpPr>
            <p:cNvPr id="2197" name="Google Shape;2197;p157"/>
            <p:cNvSpPr/>
            <p:nvPr/>
          </p:nvSpPr>
          <p:spPr>
            <a:xfrm>
              <a:off x="9061703" y="152400"/>
              <a:ext cx="2910840" cy="832485"/>
            </a:xfrm>
            <a:custGeom>
              <a:avLst/>
              <a:gdLst/>
              <a:ahLst/>
              <a:cxnLst/>
              <a:rect l="l" t="t" r="r" b="b"/>
              <a:pathLst>
                <a:path w="2910840" h="832485" extrusionOk="0">
                  <a:moveTo>
                    <a:pt x="2910840" y="0"/>
                  </a:moveTo>
                  <a:lnTo>
                    <a:pt x="0" y="0"/>
                  </a:lnTo>
                  <a:lnTo>
                    <a:pt x="0" y="832103"/>
                  </a:lnTo>
                  <a:lnTo>
                    <a:pt x="2910840" y="832103"/>
                  </a:lnTo>
                  <a:lnTo>
                    <a:pt x="291084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8" name="Google Shape;2198;p157"/>
            <p:cNvSpPr/>
            <p:nvPr/>
          </p:nvSpPr>
          <p:spPr>
            <a:xfrm>
              <a:off x="9063227" y="153924"/>
              <a:ext cx="2910840" cy="832485"/>
            </a:xfrm>
            <a:custGeom>
              <a:avLst/>
              <a:gdLst/>
              <a:ahLst/>
              <a:cxnLst/>
              <a:rect l="l" t="t" r="r" b="b"/>
              <a:pathLst>
                <a:path w="2910840" h="832485" extrusionOk="0">
                  <a:moveTo>
                    <a:pt x="0" y="832103"/>
                  </a:moveTo>
                  <a:lnTo>
                    <a:pt x="2910839" y="832103"/>
                  </a:lnTo>
                  <a:lnTo>
                    <a:pt x="2910839" y="0"/>
                  </a:lnTo>
                  <a:lnTo>
                    <a:pt x="0" y="0"/>
                  </a:lnTo>
                  <a:lnTo>
                    <a:pt x="0" y="832103"/>
                  </a:lnTo>
                  <a:close/>
                </a:path>
              </a:pathLst>
            </a:custGeom>
            <a:noFill/>
            <a:ln w="57900" cap="flat" cmpd="sng">
              <a:solidFill>
                <a:srgbClr val="0000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99" name="Google Shape;2199;p157"/>
          <p:cNvSpPr txBox="1"/>
          <p:nvPr/>
        </p:nvSpPr>
        <p:spPr>
          <a:xfrm>
            <a:off x="9092183" y="147573"/>
            <a:ext cx="2853055" cy="391160"/>
          </a:xfrm>
          <a:prstGeom prst="rect">
            <a:avLst/>
          </a:prstGeom>
          <a:noFill/>
          <a:ln>
            <a:noFill/>
          </a:ln>
        </p:spPr>
        <p:txBody>
          <a:bodyPr spcFirstLastPara="1" wrap="square" lIns="0" tIns="12700" rIns="0" bIns="0" anchor="t" anchorCtr="0">
            <a:spAutoFit/>
          </a:bodyPr>
          <a:lstStyle/>
          <a:p>
            <a:pPr marL="303530" marR="0" lvl="0" indent="0" algn="l" rtl="0">
              <a:lnSpc>
                <a:spcPct val="100000"/>
              </a:lnSpc>
              <a:spcBef>
                <a:spcPts val="0"/>
              </a:spcBef>
              <a:spcAft>
                <a:spcPts val="0"/>
              </a:spcAft>
              <a:buNone/>
            </a:pPr>
            <a:r>
              <a:rPr lang="en-US" sz="2400">
                <a:solidFill>
                  <a:srgbClr val="FF0000"/>
                </a:solidFill>
                <a:latin typeface="Arial Black"/>
                <a:ea typeface="Arial Black"/>
                <a:cs typeface="Arial Black"/>
                <a:sym typeface="Arial Black"/>
              </a:rPr>
              <a:t>Pelvic part of</a:t>
            </a:r>
            <a:endParaRPr sz="2400">
              <a:solidFill>
                <a:schemeClr val="dk1"/>
              </a:solidFill>
              <a:latin typeface="Arial Black"/>
              <a:ea typeface="Arial Black"/>
              <a:cs typeface="Arial Black"/>
              <a:sym typeface="Arial Black"/>
            </a:endParaRPr>
          </a:p>
        </p:txBody>
      </p:sp>
      <p:sp>
        <p:nvSpPr>
          <p:cNvPr id="2200" name="Google Shape;2200;p157"/>
          <p:cNvSpPr txBox="1"/>
          <p:nvPr/>
        </p:nvSpPr>
        <p:spPr>
          <a:xfrm>
            <a:off x="9092183" y="528927"/>
            <a:ext cx="2853055" cy="428625"/>
          </a:xfrm>
          <a:prstGeom prst="rect">
            <a:avLst/>
          </a:prstGeom>
          <a:solidFill>
            <a:srgbClr val="FFFFFF"/>
          </a:solidFill>
          <a:ln>
            <a:noFill/>
          </a:ln>
        </p:spPr>
        <p:txBody>
          <a:bodyPr spcFirstLastPara="1" wrap="square" lIns="0" tIns="0" rIns="0" bIns="0" anchor="t" anchorCtr="0">
            <a:spAutoFit/>
          </a:bodyPr>
          <a:lstStyle/>
          <a:p>
            <a:pPr marL="342900" marR="0" lvl="0" indent="0" algn="l" rtl="0">
              <a:lnSpc>
                <a:spcPct val="100000"/>
              </a:lnSpc>
              <a:spcBef>
                <a:spcPts val="0"/>
              </a:spcBef>
              <a:spcAft>
                <a:spcPts val="0"/>
              </a:spcAft>
              <a:buNone/>
            </a:pPr>
            <a:r>
              <a:rPr lang="en-US" sz="2400">
                <a:solidFill>
                  <a:srgbClr val="FF0000"/>
                </a:solidFill>
                <a:latin typeface="Arial Black"/>
                <a:ea typeface="Arial Black"/>
                <a:cs typeface="Arial Black"/>
                <a:sym typeface="Arial Black"/>
              </a:rPr>
              <a:t>Vas deferens</a:t>
            </a:r>
            <a:endParaRPr sz="2400">
              <a:solidFill>
                <a:schemeClr val="dk1"/>
              </a:solidFill>
              <a:latin typeface="Arial Black"/>
              <a:ea typeface="Arial Black"/>
              <a:cs typeface="Arial Black"/>
              <a:sym typeface="Arial Black"/>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05" name="Google Shape;2205;p158"/>
          <p:cNvSpPr txBox="1"/>
          <p:nvPr/>
        </p:nvSpPr>
        <p:spPr>
          <a:xfrm>
            <a:off x="1524000" y="797510"/>
            <a:ext cx="8839200" cy="55092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i="0">
                <a:solidFill>
                  <a:srgbClr val="17365D"/>
                </a:solidFill>
                <a:latin typeface="Roboto"/>
                <a:ea typeface="Roboto"/>
                <a:cs typeface="Roboto"/>
                <a:sym typeface="Roboto"/>
              </a:rPr>
              <a:t>إن هممت فبادر، وإن عزمت فثابر، وأعلم أنّهُ لا يدرك المفاخر، مَن رضيَ بالصف الآخر..</a:t>
            </a:r>
            <a:br>
              <a:rPr lang="en-US" sz="2400" b="1">
                <a:solidFill>
                  <a:srgbClr val="17365D"/>
                </a:solidFill>
                <a:latin typeface="Calibri"/>
                <a:ea typeface="Calibri"/>
                <a:cs typeface="Calibri"/>
                <a:sym typeface="Calibri"/>
              </a:rPr>
            </a:br>
            <a:r>
              <a:rPr lang="en-US" sz="2400" b="1" i="0">
                <a:solidFill>
                  <a:srgbClr val="17365D"/>
                </a:solidFill>
                <a:latin typeface="Roboto"/>
                <a:ea typeface="Roboto"/>
                <a:cs typeface="Roboto"/>
                <a:sym typeface="Roboto"/>
              </a:rPr>
              <a:t>‏ قال عمر بن عبد العزيز:</a:t>
            </a:r>
            <a:br>
              <a:rPr lang="en-US" sz="2400" b="1">
                <a:solidFill>
                  <a:srgbClr val="17365D"/>
                </a:solidFill>
                <a:latin typeface="Calibri"/>
                <a:ea typeface="Calibri"/>
                <a:cs typeface="Calibri"/>
                <a:sym typeface="Calibri"/>
              </a:rPr>
            </a:br>
            <a:r>
              <a:rPr lang="en-US" sz="2400" b="1" i="0">
                <a:solidFill>
                  <a:srgbClr val="17365D"/>
                </a:solidFill>
                <a:latin typeface="Roboto"/>
                <a:ea typeface="Roboto"/>
                <a:cs typeface="Roboto"/>
                <a:sym typeface="Roboto"/>
              </a:rPr>
              <a:t>‏ خُلِقَتْ لي نفسٌ توّاقة لم تزل تتوق إلى الإمارة، فلما نلتُها تاقت إلى الخلافة، فلما نلتها تاقت إلى الجنة!</a:t>
            </a:r>
            <a:br>
              <a:rPr lang="en-US" sz="2400" b="1">
                <a:solidFill>
                  <a:srgbClr val="17365D"/>
                </a:solidFill>
                <a:latin typeface="Calibri"/>
                <a:ea typeface="Calibri"/>
                <a:cs typeface="Calibri"/>
                <a:sym typeface="Calibri"/>
              </a:rPr>
            </a:br>
            <a:br>
              <a:rPr lang="en-US" sz="2400" b="1">
                <a:solidFill>
                  <a:srgbClr val="17365D"/>
                </a:solidFill>
                <a:latin typeface="Calibri"/>
                <a:ea typeface="Calibri"/>
                <a:cs typeface="Calibri"/>
                <a:sym typeface="Calibri"/>
              </a:rPr>
            </a:br>
            <a:r>
              <a:rPr lang="en-US" sz="2400" b="1">
                <a:solidFill>
                  <a:srgbClr val="17365D"/>
                </a:solidFill>
                <a:latin typeface="Roboto"/>
                <a:ea typeface="Roboto"/>
                <a:cs typeface="Roboto"/>
                <a:sym typeface="Roboto"/>
              </a:rPr>
              <a:t>-</a:t>
            </a:r>
            <a:r>
              <a:rPr lang="en-US" sz="2400" b="1" i="0">
                <a:solidFill>
                  <a:srgbClr val="17365D"/>
                </a:solidFill>
                <a:latin typeface="Roboto"/>
                <a:ea typeface="Roboto"/>
                <a:cs typeface="Roboto"/>
                <a:sym typeface="Roboto"/>
              </a:rPr>
              <a:t> ابن الجوزي </a:t>
            </a:r>
            <a:endParaRPr/>
          </a:p>
          <a:p>
            <a:pPr marL="0" marR="0" lvl="0" indent="0" algn="r" rtl="0">
              <a:spcBef>
                <a:spcPts val="0"/>
              </a:spcBef>
              <a:spcAft>
                <a:spcPts val="0"/>
              </a:spcAft>
              <a:buNone/>
            </a:pPr>
            <a:endParaRPr sz="2400" b="1">
              <a:solidFill>
                <a:srgbClr val="17365D"/>
              </a:solidFill>
              <a:latin typeface="Roboto"/>
              <a:ea typeface="Roboto"/>
              <a:cs typeface="Roboto"/>
              <a:sym typeface="Roboto"/>
            </a:endParaRPr>
          </a:p>
          <a:p>
            <a:pPr marL="0" marR="0" lvl="0" indent="0" algn="r" rtl="0">
              <a:spcBef>
                <a:spcPts val="0"/>
              </a:spcBef>
              <a:spcAft>
                <a:spcPts val="0"/>
              </a:spcAft>
              <a:buNone/>
            </a:pPr>
            <a:endParaRPr sz="2400" b="1">
              <a:solidFill>
                <a:srgbClr val="17365D"/>
              </a:solidFill>
              <a:latin typeface="Roboto"/>
              <a:ea typeface="Roboto"/>
              <a:cs typeface="Roboto"/>
              <a:sym typeface="Roboto"/>
            </a:endParaRPr>
          </a:p>
          <a:p>
            <a:pPr marL="0" marR="0" lvl="0" indent="0" algn="ctr" rtl="0">
              <a:spcBef>
                <a:spcPts val="0"/>
              </a:spcBef>
              <a:spcAft>
                <a:spcPts val="0"/>
              </a:spcAft>
              <a:buNone/>
            </a:pPr>
            <a:r>
              <a:rPr lang="en-US" sz="3200" b="1">
                <a:solidFill>
                  <a:srgbClr val="538CD5"/>
                </a:solidFill>
                <a:latin typeface="Roboto"/>
                <a:ea typeface="Roboto"/>
                <a:cs typeface="Roboto"/>
                <a:sym typeface="Roboto"/>
              </a:rPr>
              <a:t>مع تمنياتنا لكم بالنجاح والتوفيق </a:t>
            </a:r>
            <a:endParaRPr/>
          </a:p>
          <a:p>
            <a:pPr marL="0" marR="0" lvl="0" indent="0" algn="ctr" rtl="0">
              <a:spcBef>
                <a:spcPts val="0"/>
              </a:spcBef>
              <a:spcAft>
                <a:spcPts val="0"/>
              </a:spcAft>
              <a:buNone/>
            </a:pPr>
            <a:r>
              <a:rPr lang="en-US" sz="2400" b="1">
                <a:solidFill>
                  <a:srgbClr val="17365D"/>
                </a:solidFill>
                <a:latin typeface="Roboto"/>
                <a:ea typeface="Roboto"/>
                <a:cs typeface="Roboto"/>
                <a:sym typeface="Roboto"/>
              </a:rPr>
              <a:t> </a:t>
            </a:r>
            <a:endParaRPr/>
          </a:p>
          <a:p>
            <a:pPr marL="0" marR="0" lvl="0" indent="0" algn="ctr" rtl="0">
              <a:spcBef>
                <a:spcPts val="0"/>
              </a:spcBef>
              <a:spcAft>
                <a:spcPts val="0"/>
              </a:spcAft>
              <a:buNone/>
            </a:pPr>
            <a:r>
              <a:rPr lang="en-US" sz="3200" b="1">
                <a:solidFill>
                  <a:srgbClr val="538CD5"/>
                </a:solidFill>
                <a:latin typeface="Roboto"/>
                <a:ea typeface="Roboto"/>
                <a:cs typeface="Roboto"/>
                <a:sym typeface="Roboto"/>
              </a:rPr>
              <a:t>الفريق الأكاديمي </a:t>
            </a:r>
            <a:endParaRPr/>
          </a:p>
          <a:p>
            <a:pPr marL="0" marR="0" lvl="0" indent="0" algn="r" rtl="0">
              <a:spcBef>
                <a:spcPts val="0"/>
              </a:spcBef>
              <a:spcAft>
                <a:spcPts val="0"/>
              </a:spcAft>
              <a:buNone/>
            </a:pPr>
            <a:endParaRPr sz="2400" b="1">
              <a:solidFill>
                <a:srgbClr val="17365D"/>
              </a:solidFill>
              <a:latin typeface="Roboto"/>
              <a:ea typeface="Roboto"/>
              <a:cs typeface="Roboto"/>
              <a:sym typeface="Roboto"/>
            </a:endParaRPr>
          </a:p>
          <a:p>
            <a:pPr marL="0" marR="0" lvl="0" indent="0" algn="r" rtl="0">
              <a:spcBef>
                <a:spcPts val="0"/>
              </a:spcBef>
              <a:spcAft>
                <a:spcPts val="0"/>
              </a:spcAft>
              <a:buNone/>
            </a:pPr>
            <a:endParaRPr sz="2400" b="1">
              <a:solidFill>
                <a:srgbClr val="17365D"/>
              </a:solidFill>
              <a:latin typeface="Roboto"/>
              <a:ea typeface="Roboto"/>
              <a:cs typeface="Roboto"/>
              <a:sym typeface="Roboto"/>
            </a:endParaRPr>
          </a:p>
          <a:p>
            <a:pPr marL="0" marR="0" lvl="0" indent="0" algn="r" rtl="0">
              <a:spcBef>
                <a:spcPts val="0"/>
              </a:spcBef>
              <a:spcAft>
                <a:spcPts val="0"/>
              </a:spcAft>
              <a:buNone/>
            </a:pPr>
            <a:endParaRPr sz="2400" b="1">
              <a:solidFill>
                <a:srgbClr val="17365D"/>
              </a:solidFill>
              <a:latin typeface="Calibri"/>
              <a:ea typeface="Calibri"/>
              <a:cs typeface="Calibri"/>
              <a:sym typeface="Calibri"/>
            </a:endParaRPr>
          </a:p>
        </p:txBody>
      </p:sp>
      <p:pic>
        <p:nvPicPr>
          <p:cNvPr id="2206" name="Google Shape;2206;p158" descr="Text&#10;&#10;Description automatically generated with medium confidence"/>
          <p:cNvPicPr preferRelativeResize="0"/>
          <p:nvPr/>
        </p:nvPicPr>
        <p:blipFill rotWithShape="1">
          <a:blip r:embed="rId3">
            <a:alphaModFix/>
          </a:blip>
          <a:srcRect/>
          <a:stretch/>
        </p:blipFill>
        <p:spPr>
          <a:xfrm>
            <a:off x="0" y="4955282"/>
            <a:ext cx="3657600" cy="19226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13"/>
        <p:cNvGrpSpPr/>
        <p:nvPr/>
      </p:nvGrpSpPr>
      <p:grpSpPr>
        <a:xfrm>
          <a:off x="0" y="0"/>
          <a:ext cx="0" cy="0"/>
          <a:chOff x="0" y="0"/>
          <a:chExt cx="0" cy="0"/>
        </a:xfrm>
      </p:grpSpPr>
      <p:sp>
        <p:nvSpPr>
          <p:cNvPr id="214" name="Google Shape;214;p16"/>
          <p:cNvSpPr txBox="1"/>
          <p:nvPr/>
        </p:nvSpPr>
        <p:spPr>
          <a:xfrm>
            <a:off x="177190" y="784047"/>
            <a:ext cx="11193145" cy="1123950"/>
          </a:xfrm>
          <a:prstGeom prst="rect">
            <a:avLst/>
          </a:prstGeom>
          <a:noFill/>
          <a:ln>
            <a:noFill/>
          </a:ln>
        </p:spPr>
        <p:txBody>
          <a:bodyPr spcFirstLastPara="1" wrap="square" lIns="0" tIns="12700" rIns="0" bIns="0" anchor="t" anchorCtr="0">
            <a:spAutoFit/>
          </a:bodyPr>
          <a:lstStyle/>
          <a:p>
            <a:pPr marL="285115" marR="0" lvl="0" indent="-273050"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Each renal artery usually divides into </a:t>
            </a:r>
            <a:r>
              <a:rPr lang="en-US" sz="2400" b="1">
                <a:solidFill>
                  <a:srgbClr val="FF0000"/>
                </a:solidFill>
                <a:latin typeface="Candara"/>
                <a:ea typeface="Candara"/>
                <a:cs typeface="Candara"/>
                <a:sym typeface="Candara"/>
              </a:rPr>
              <a:t>five segmental arteries </a:t>
            </a:r>
            <a:r>
              <a:rPr lang="en-US" sz="2400" b="1">
                <a:solidFill>
                  <a:schemeClr val="dk1"/>
                </a:solidFill>
                <a:latin typeface="Candara"/>
                <a:ea typeface="Candara"/>
                <a:cs typeface="Candara"/>
                <a:sym typeface="Candara"/>
              </a:rPr>
              <a:t>that enter the hilum of</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the kidney.</a:t>
            </a:r>
            <a:endParaRPr sz="2400">
              <a:solidFill>
                <a:schemeClr val="dk1"/>
              </a:solidFill>
              <a:latin typeface="Candara"/>
              <a:ea typeface="Candara"/>
              <a:cs typeface="Candara"/>
              <a:sym typeface="Candara"/>
            </a:endParaRPr>
          </a:p>
          <a:p>
            <a:pPr marL="284480" marR="0" lvl="0" indent="-272415"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They are distributed to different segments or areas of the kidney.</a:t>
            </a:r>
            <a:endParaRPr sz="2400">
              <a:solidFill>
                <a:schemeClr val="dk1"/>
              </a:solidFill>
              <a:latin typeface="Candara"/>
              <a:ea typeface="Candara"/>
              <a:cs typeface="Candara"/>
              <a:sym typeface="Candara"/>
            </a:endParaRPr>
          </a:p>
        </p:txBody>
      </p:sp>
      <p:sp>
        <p:nvSpPr>
          <p:cNvPr id="215" name="Google Shape;215;p16"/>
          <p:cNvSpPr txBox="1">
            <a:spLocks noGrp="1"/>
          </p:cNvSpPr>
          <p:nvPr>
            <p:ph type="title"/>
          </p:nvPr>
        </p:nvSpPr>
        <p:spPr>
          <a:xfrm>
            <a:off x="199644" y="153923"/>
            <a:ext cx="226187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KIDNEYS</a:t>
            </a:r>
            <a:endParaRPr sz="3200">
              <a:latin typeface="Calibri"/>
              <a:ea typeface="Calibri"/>
              <a:cs typeface="Calibri"/>
              <a:sym typeface="Calibri"/>
            </a:endParaRPr>
          </a:p>
        </p:txBody>
      </p:sp>
      <p:grpSp>
        <p:nvGrpSpPr>
          <p:cNvPr id="216" name="Google Shape;216;p16"/>
          <p:cNvGrpSpPr/>
          <p:nvPr/>
        </p:nvGrpSpPr>
        <p:grpSpPr>
          <a:xfrm>
            <a:off x="3119628" y="2086355"/>
            <a:ext cx="6200140" cy="4495800"/>
            <a:chOff x="3119628" y="2086355"/>
            <a:chExt cx="6200140" cy="4495800"/>
          </a:xfrm>
        </p:grpSpPr>
        <p:pic>
          <p:nvPicPr>
            <p:cNvPr id="217" name="Google Shape;217;p16"/>
            <p:cNvPicPr preferRelativeResize="0"/>
            <p:nvPr/>
          </p:nvPicPr>
          <p:blipFill rotWithShape="1">
            <a:blip r:embed="rId3">
              <a:alphaModFix/>
            </a:blip>
            <a:srcRect/>
            <a:stretch/>
          </p:blipFill>
          <p:spPr>
            <a:xfrm>
              <a:off x="3148584" y="2115311"/>
              <a:ext cx="6141720" cy="4437888"/>
            </a:xfrm>
            <a:prstGeom prst="rect">
              <a:avLst/>
            </a:prstGeom>
            <a:noFill/>
            <a:ln>
              <a:noFill/>
            </a:ln>
          </p:spPr>
        </p:pic>
        <p:sp>
          <p:nvSpPr>
            <p:cNvPr id="218" name="Google Shape;218;p16"/>
            <p:cNvSpPr/>
            <p:nvPr/>
          </p:nvSpPr>
          <p:spPr>
            <a:xfrm>
              <a:off x="3119628" y="2086355"/>
              <a:ext cx="6200140" cy="4495800"/>
            </a:xfrm>
            <a:custGeom>
              <a:avLst/>
              <a:gdLst/>
              <a:ahLst/>
              <a:cxnLst/>
              <a:rect l="l" t="t" r="r" b="b"/>
              <a:pathLst>
                <a:path w="6200140" h="4495800" extrusionOk="0">
                  <a:moveTo>
                    <a:pt x="0" y="4495800"/>
                  </a:moveTo>
                  <a:lnTo>
                    <a:pt x="6199632" y="4495800"/>
                  </a:lnTo>
                  <a:lnTo>
                    <a:pt x="6199632" y="0"/>
                  </a:lnTo>
                  <a:lnTo>
                    <a:pt x="0" y="0"/>
                  </a:lnTo>
                  <a:lnTo>
                    <a:pt x="0" y="449580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9" name="Google Shape;219;p16"/>
          <p:cNvSpPr txBox="1"/>
          <p:nvPr/>
        </p:nvSpPr>
        <p:spPr>
          <a:xfrm>
            <a:off x="9210802" y="145237"/>
            <a:ext cx="1268730"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220" name="Google Shape;220;p16"/>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221" name="Google Shape;221;p16"/>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4300" lvl="0" indent="0" algn="l" rtl="0">
              <a:lnSpc>
                <a:spcPct val="103333"/>
              </a:lnSpc>
              <a:spcBef>
                <a:spcPts val="0"/>
              </a:spcBef>
              <a:spcAft>
                <a:spcPts val="0"/>
              </a:spcAft>
              <a:buNone/>
            </a:pPr>
            <a:fld id="{00000000-1234-1234-1234-123412341234}" type="slidenum">
              <a:rPr lang="en-US">
                <a:solidFill>
                  <a:srgbClr val="0033CC"/>
                </a:solidFill>
              </a:rPr>
              <a:t>16</a:t>
            </a:fld>
            <a:endParaRPr>
              <a:solidFill>
                <a:srgbClr val="0033C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25"/>
        <p:cNvGrpSpPr/>
        <p:nvPr/>
      </p:nvGrpSpPr>
      <p:grpSpPr>
        <a:xfrm>
          <a:off x="0" y="0"/>
          <a:ext cx="0" cy="0"/>
          <a:chOff x="0" y="0"/>
          <a:chExt cx="0" cy="0"/>
        </a:xfrm>
      </p:grpSpPr>
      <p:sp>
        <p:nvSpPr>
          <p:cNvPr id="226" name="Google Shape;226;p17"/>
          <p:cNvSpPr txBox="1"/>
          <p:nvPr/>
        </p:nvSpPr>
        <p:spPr>
          <a:xfrm>
            <a:off x="669442" y="6428638"/>
            <a:ext cx="147701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227" name="Google Shape;227;p17"/>
          <p:cNvSpPr txBox="1"/>
          <p:nvPr/>
        </p:nvSpPr>
        <p:spPr>
          <a:xfrm>
            <a:off x="5273421" y="6428638"/>
            <a:ext cx="126428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228" name="Google Shape;228;p17"/>
          <p:cNvSpPr txBox="1"/>
          <p:nvPr/>
        </p:nvSpPr>
        <p:spPr>
          <a:xfrm>
            <a:off x="10964926" y="63207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16</a:t>
            </a:r>
            <a:endParaRPr sz="1200">
              <a:solidFill>
                <a:schemeClr val="dk1"/>
              </a:solidFill>
              <a:latin typeface="Calibri"/>
              <a:ea typeface="Calibri"/>
              <a:cs typeface="Calibri"/>
              <a:sym typeface="Calibri"/>
            </a:endParaRPr>
          </a:p>
        </p:txBody>
      </p:sp>
      <p:grpSp>
        <p:nvGrpSpPr>
          <p:cNvPr id="229" name="Google Shape;229;p17"/>
          <p:cNvGrpSpPr/>
          <p:nvPr/>
        </p:nvGrpSpPr>
        <p:grpSpPr>
          <a:xfrm>
            <a:off x="4850891" y="123444"/>
            <a:ext cx="6379845" cy="5270500"/>
            <a:chOff x="4850891" y="123444"/>
            <a:chExt cx="6379845" cy="5270500"/>
          </a:xfrm>
        </p:grpSpPr>
        <p:pic>
          <p:nvPicPr>
            <p:cNvPr id="230" name="Google Shape;230;p17"/>
            <p:cNvPicPr preferRelativeResize="0"/>
            <p:nvPr/>
          </p:nvPicPr>
          <p:blipFill rotWithShape="1">
            <a:blip r:embed="rId3">
              <a:alphaModFix/>
            </a:blip>
            <a:srcRect/>
            <a:stretch/>
          </p:blipFill>
          <p:spPr>
            <a:xfrm>
              <a:off x="4879847" y="152400"/>
              <a:ext cx="6321552" cy="5212080"/>
            </a:xfrm>
            <a:prstGeom prst="rect">
              <a:avLst/>
            </a:prstGeom>
            <a:noFill/>
            <a:ln>
              <a:noFill/>
            </a:ln>
          </p:spPr>
        </p:pic>
        <p:sp>
          <p:nvSpPr>
            <p:cNvPr id="231" name="Google Shape;231;p17"/>
            <p:cNvSpPr/>
            <p:nvPr/>
          </p:nvSpPr>
          <p:spPr>
            <a:xfrm>
              <a:off x="4850891" y="123444"/>
              <a:ext cx="6379845" cy="5270500"/>
            </a:xfrm>
            <a:custGeom>
              <a:avLst/>
              <a:gdLst/>
              <a:ahLst/>
              <a:cxnLst/>
              <a:rect l="l" t="t" r="r" b="b"/>
              <a:pathLst>
                <a:path w="6379845" h="5270500" extrusionOk="0">
                  <a:moveTo>
                    <a:pt x="0" y="5269992"/>
                  </a:moveTo>
                  <a:lnTo>
                    <a:pt x="6379464" y="5269992"/>
                  </a:lnTo>
                  <a:lnTo>
                    <a:pt x="6379464" y="0"/>
                  </a:lnTo>
                  <a:lnTo>
                    <a:pt x="0" y="0"/>
                  </a:lnTo>
                  <a:lnTo>
                    <a:pt x="0" y="526999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2" name="Google Shape;232;p17"/>
          <p:cNvSpPr txBox="1">
            <a:spLocks noGrp="1"/>
          </p:cNvSpPr>
          <p:nvPr>
            <p:ph type="title"/>
          </p:nvPr>
        </p:nvSpPr>
        <p:spPr>
          <a:xfrm>
            <a:off x="199644" y="153923"/>
            <a:ext cx="226187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KIDNEYS</a:t>
            </a:r>
            <a:endParaRPr sz="3200">
              <a:latin typeface="Calibri"/>
              <a:ea typeface="Calibri"/>
              <a:cs typeface="Calibri"/>
              <a:sym typeface="Calibri"/>
            </a:endParaRPr>
          </a:p>
        </p:txBody>
      </p:sp>
      <p:sp>
        <p:nvSpPr>
          <p:cNvPr id="233" name="Google Shape;233;p17"/>
          <p:cNvSpPr txBox="1"/>
          <p:nvPr/>
        </p:nvSpPr>
        <p:spPr>
          <a:xfrm>
            <a:off x="275640" y="853566"/>
            <a:ext cx="3707765" cy="2952750"/>
          </a:xfrm>
          <a:prstGeom prst="rect">
            <a:avLst/>
          </a:prstGeom>
          <a:noFill/>
          <a:ln>
            <a:noFill/>
          </a:ln>
        </p:spPr>
        <p:txBody>
          <a:bodyPr spcFirstLastPara="1" wrap="square" lIns="0" tIns="12700" rIns="0" bIns="0" anchor="t" anchorCtr="0">
            <a:spAutoFit/>
          </a:bodyPr>
          <a:lstStyle/>
          <a:p>
            <a:pPr marL="12700" marR="154305" lvl="0" indent="-146049" algn="just"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Lobar arteries </a:t>
            </a:r>
            <a:r>
              <a:rPr lang="en-US" sz="2400" b="1">
                <a:solidFill>
                  <a:schemeClr val="dk1"/>
                </a:solidFill>
                <a:latin typeface="Candara"/>
                <a:ea typeface="Candara"/>
                <a:cs typeface="Candara"/>
                <a:sym typeface="Candara"/>
              </a:rPr>
              <a:t>arise from  each segmental artery, one  for each renal pyramid.</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Before entering the renal  substance, each lobar artery  gives off </a:t>
            </a:r>
            <a:r>
              <a:rPr lang="en-US" sz="2400" b="1">
                <a:solidFill>
                  <a:srgbClr val="FF0000"/>
                </a:solidFill>
                <a:latin typeface="Candara"/>
                <a:ea typeface="Candara"/>
                <a:cs typeface="Candara"/>
                <a:sym typeface="Candara"/>
              </a:rPr>
              <a:t>two or three  interlobar arteries</a:t>
            </a:r>
            <a:endParaRPr sz="2400">
              <a:solidFill>
                <a:schemeClr val="dk1"/>
              </a:solidFill>
              <a:latin typeface="Candara"/>
              <a:ea typeface="Candara"/>
              <a:cs typeface="Candara"/>
              <a:sym typeface="Candara"/>
            </a:endParaRPr>
          </a:p>
        </p:txBody>
      </p:sp>
      <p:sp>
        <p:nvSpPr>
          <p:cNvPr id="234" name="Google Shape;234;p17"/>
          <p:cNvSpPr txBox="1"/>
          <p:nvPr/>
        </p:nvSpPr>
        <p:spPr>
          <a:xfrm>
            <a:off x="275640" y="5510580"/>
            <a:ext cx="10685145" cy="391795"/>
          </a:xfrm>
          <a:prstGeom prst="rect">
            <a:avLst/>
          </a:prstGeom>
          <a:noFill/>
          <a:ln>
            <a:noFill/>
          </a:ln>
        </p:spPr>
        <p:txBody>
          <a:bodyPr spcFirstLastPara="1" wrap="square" lIns="0" tIns="12700" rIns="0" bIns="0" anchor="t" anchorCtr="0">
            <a:spAutoFit/>
          </a:bodyPr>
          <a:lstStyle/>
          <a:p>
            <a:pPr marL="285115" marR="0" lvl="0" indent="-273050"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The interlobar arteries </a:t>
            </a:r>
            <a:r>
              <a:rPr lang="en-US" sz="2400" b="1">
                <a:solidFill>
                  <a:schemeClr val="dk1"/>
                </a:solidFill>
                <a:latin typeface="Candara"/>
                <a:ea typeface="Candara"/>
                <a:cs typeface="Candara"/>
                <a:sym typeface="Candara"/>
              </a:rPr>
              <a:t>run toward the cortex on each side of the renal pyramid.</a:t>
            </a:r>
            <a:endParaRPr sz="2400">
              <a:solidFill>
                <a:schemeClr val="dk1"/>
              </a:solidFill>
              <a:latin typeface="Candara"/>
              <a:ea typeface="Candara"/>
              <a:cs typeface="Candara"/>
              <a:sym typeface="Candar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8"/>
        <p:cNvGrpSpPr/>
        <p:nvPr/>
      </p:nvGrpSpPr>
      <p:grpSpPr>
        <a:xfrm>
          <a:off x="0" y="0"/>
          <a:ext cx="0" cy="0"/>
          <a:chOff x="0" y="0"/>
          <a:chExt cx="0" cy="0"/>
        </a:xfrm>
      </p:grpSpPr>
      <p:sp>
        <p:nvSpPr>
          <p:cNvPr id="239" name="Google Shape;239;p18"/>
          <p:cNvSpPr txBox="1">
            <a:spLocks noGrp="1"/>
          </p:cNvSpPr>
          <p:nvPr>
            <p:ph type="title"/>
          </p:nvPr>
        </p:nvSpPr>
        <p:spPr>
          <a:xfrm>
            <a:off x="230124" y="187452"/>
            <a:ext cx="2380615" cy="582295"/>
          </a:xfrm>
          <a:prstGeom prst="rect">
            <a:avLst/>
          </a:prstGeom>
          <a:noFill/>
          <a:ln w="57900" cap="flat" cmpd="sng">
            <a:solidFill>
              <a:srgbClr val="0033CC"/>
            </a:solidFill>
            <a:prstDash val="solid"/>
            <a:round/>
            <a:headEnd type="none" w="sm" len="sm"/>
            <a:tailEnd type="none" w="sm" len="sm"/>
          </a:ln>
        </p:spPr>
        <p:txBody>
          <a:bodyPr spcFirstLastPara="1" wrap="square" lIns="0" tIns="17125" rIns="0" bIns="0" anchor="t" anchorCtr="0">
            <a:spAutoFit/>
          </a:bodyPr>
          <a:lstStyle/>
          <a:p>
            <a:pPr marL="88900"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KIDNEYS</a:t>
            </a:r>
            <a:endParaRPr sz="3200">
              <a:latin typeface="Calibri"/>
              <a:ea typeface="Calibri"/>
              <a:cs typeface="Calibri"/>
              <a:sym typeface="Calibri"/>
            </a:endParaRPr>
          </a:p>
        </p:txBody>
      </p:sp>
      <p:grpSp>
        <p:nvGrpSpPr>
          <p:cNvPr id="240" name="Google Shape;240;p18"/>
          <p:cNvGrpSpPr/>
          <p:nvPr/>
        </p:nvGrpSpPr>
        <p:grpSpPr>
          <a:xfrm>
            <a:off x="4981955" y="577595"/>
            <a:ext cx="6562725" cy="4109085"/>
            <a:chOff x="4981955" y="577595"/>
            <a:chExt cx="6562725" cy="4109085"/>
          </a:xfrm>
        </p:grpSpPr>
        <p:pic>
          <p:nvPicPr>
            <p:cNvPr id="241" name="Google Shape;241;p18"/>
            <p:cNvPicPr preferRelativeResize="0"/>
            <p:nvPr/>
          </p:nvPicPr>
          <p:blipFill rotWithShape="1">
            <a:blip r:embed="rId3">
              <a:alphaModFix/>
            </a:blip>
            <a:srcRect/>
            <a:stretch/>
          </p:blipFill>
          <p:spPr>
            <a:xfrm>
              <a:off x="5020055" y="615696"/>
              <a:ext cx="6486144" cy="4032504"/>
            </a:xfrm>
            <a:prstGeom prst="rect">
              <a:avLst/>
            </a:prstGeom>
            <a:noFill/>
            <a:ln>
              <a:noFill/>
            </a:ln>
          </p:spPr>
        </p:pic>
        <p:sp>
          <p:nvSpPr>
            <p:cNvPr id="242" name="Google Shape;242;p18"/>
            <p:cNvSpPr/>
            <p:nvPr/>
          </p:nvSpPr>
          <p:spPr>
            <a:xfrm>
              <a:off x="4981955" y="577595"/>
              <a:ext cx="6562725" cy="4109085"/>
            </a:xfrm>
            <a:custGeom>
              <a:avLst/>
              <a:gdLst/>
              <a:ahLst/>
              <a:cxnLst/>
              <a:rect l="l" t="t" r="r" b="b"/>
              <a:pathLst>
                <a:path w="6562725" h="4109085" extrusionOk="0">
                  <a:moveTo>
                    <a:pt x="0" y="4108704"/>
                  </a:moveTo>
                  <a:lnTo>
                    <a:pt x="6562344" y="4108704"/>
                  </a:lnTo>
                  <a:lnTo>
                    <a:pt x="6562344" y="0"/>
                  </a:lnTo>
                  <a:lnTo>
                    <a:pt x="0" y="0"/>
                  </a:lnTo>
                  <a:lnTo>
                    <a:pt x="0" y="4108704"/>
                  </a:lnTo>
                  <a:close/>
                </a:path>
              </a:pathLst>
            </a:custGeom>
            <a:noFill/>
            <a:ln w="762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3" name="Google Shape;243;p18"/>
          <p:cNvSpPr txBox="1"/>
          <p:nvPr/>
        </p:nvSpPr>
        <p:spPr>
          <a:xfrm>
            <a:off x="74777" y="853566"/>
            <a:ext cx="11489055" cy="5215890"/>
          </a:xfrm>
          <a:prstGeom prst="rect">
            <a:avLst/>
          </a:prstGeom>
          <a:noFill/>
          <a:ln>
            <a:noFill/>
          </a:ln>
        </p:spPr>
        <p:txBody>
          <a:bodyPr spcFirstLastPara="1" wrap="square" lIns="0" tIns="12700" rIns="0" bIns="0" anchor="t" anchorCtr="0">
            <a:spAutoFit/>
          </a:bodyPr>
          <a:lstStyle/>
          <a:p>
            <a:pPr marL="356870" marR="6800850" lvl="0" indent="-344805" algn="l" rtl="0">
              <a:lnSpc>
                <a:spcPct val="100000"/>
              </a:lnSpc>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	</a:t>
            </a:r>
            <a:r>
              <a:rPr lang="en-US" sz="2400" b="1">
                <a:solidFill>
                  <a:schemeClr val="dk1"/>
                </a:solidFill>
                <a:latin typeface="Candara"/>
                <a:ea typeface="Candara"/>
                <a:cs typeface="Candara"/>
                <a:sym typeface="Candara"/>
              </a:rPr>
              <a:t>At the junction of </a:t>
            </a:r>
            <a:r>
              <a:rPr lang="en-US" sz="2400" b="1">
                <a:solidFill>
                  <a:srgbClr val="0033CC"/>
                </a:solidFill>
                <a:latin typeface="Candara"/>
                <a:ea typeface="Candara"/>
                <a:cs typeface="Candara"/>
                <a:sym typeface="Candara"/>
              </a:rPr>
              <a:t>the cortex </a:t>
            </a:r>
            <a:r>
              <a:rPr lang="en-US" sz="2400" b="1">
                <a:solidFill>
                  <a:schemeClr val="dk1"/>
                </a:solidFill>
                <a:latin typeface="Candara"/>
                <a:ea typeface="Candara"/>
                <a:cs typeface="Candara"/>
                <a:sym typeface="Candara"/>
              </a:rPr>
              <a:t>and  </a:t>
            </a:r>
            <a:r>
              <a:rPr lang="en-US" sz="2400" b="1">
                <a:solidFill>
                  <a:srgbClr val="0033CC"/>
                </a:solidFill>
                <a:latin typeface="Candara"/>
                <a:ea typeface="Candara"/>
                <a:cs typeface="Candara"/>
                <a:sym typeface="Candara"/>
              </a:rPr>
              <a:t>the medulla</a:t>
            </a:r>
            <a:r>
              <a:rPr lang="en-US" sz="2400" b="1">
                <a:solidFill>
                  <a:schemeClr val="dk1"/>
                </a:solidFill>
                <a:latin typeface="Candara"/>
                <a:ea typeface="Candara"/>
                <a:cs typeface="Candara"/>
                <a:sym typeface="Candara"/>
              </a:rPr>
              <a:t>, the interlobar  arteries give off </a:t>
            </a:r>
            <a:r>
              <a:rPr lang="en-US" sz="2400" b="1">
                <a:solidFill>
                  <a:srgbClr val="FF0000"/>
                </a:solidFill>
                <a:latin typeface="Candara"/>
                <a:ea typeface="Candara"/>
                <a:cs typeface="Candara"/>
                <a:sym typeface="Candara"/>
              </a:rPr>
              <a:t>the arcuate  arteries</a:t>
            </a:r>
            <a:r>
              <a:rPr lang="en-US" sz="2400" b="1">
                <a:solidFill>
                  <a:schemeClr val="dk1"/>
                </a:solidFill>
                <a:latin typeface="Candara"/>
                <a:ea typeface="Candara"/>
                <a:cs typeface="Candara"/>
                <a:sym typeface="Candara"/>
              </a:rPr>
              <a:t>, which arch over the  bases of the pyramids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356870" marR="6878955" lvl="0" indent="-344805" algn="l" rtl="0">
              <a:lnSpc>
                <a:spcPct val="100000"/>
              </a:lnSpc>
              <a:spcBef>
                <a:spcPts val="0"/>
              </a:spcBef>
              <a:spcAft>
                <a:spcPts val="0"/>
              </a:spcAft>
              <a:buClr>
                <a:srgbClr val="FF0000"/>
              </a:buClr>
              <a:buSzPts val="2400"/>
              <a:buFont typeface="Noto Sans Symbols"/>
              <a:buChar char="❖"/>
            </a:pPr>
            <a:r>
              <a:rPr lang="en-US" sz="2400" b="1">
                <a:solidFill>
                  <a:srgbClr val="FF0000"/>
                </a:solidFill>
                <a:latin typeface="Candara"/>
                <a:ea typeface="Candara"/>
                <a:cs typeface="Candara"/>
                <a:sym typeface="Candara"/>
              </a:rPr>
              <a:t>The arcuate arteries </a:t>
            </a:r>
            <a:r>
              <a:rPr lang="en-US" sz="2400" b="1">
                <a:solidFill>
                  <a:schemeClr val="dk1"/>
                </a:solidFill>
                <a:latin typeface="Candara"/>
                <a:ea typeface="Candara"/>
                <a:cs typeface="Candara"/>
                <a:sym typeface="Candara"/>
              </a:rPr>
              <a:t>give off  </a:t>
            </a:r>
            <a:r>
              <a:rPr lang="en-US" sz="2400" b="1">
                <a:solidFill>
                  <a:srgbClr val="FF0000"/>
                </a:solidFill>
                <a:latin typeface="Candara"/>
                <a:ea typeface="Candara"/>
                <a:cs typeface="Candara"/>
                <a:sym typeface="Candara"/>
              </a:rPr>
              <a:t>several interlobular arteries </a:t>
            </a:r>
            <a:r>
              <a:rPr lang="en-US" sz="2400" b="1">
                <a:solidFill>
                  <a:schemeClr val="dk1"/>
                </a:solidFill>
                <a:latin typeface="Candara"/>
                <a:ea typeface="Candara"/>
                <a:cs typeface="Candara"/>
                <a:sym typeface="Candara"/>
              </a:rPr>
              <a:t>that  ascend </a:t>
            </a:r>
            <a:r>
              <a:rPr lang="en-US" sz="2400" b="1">
                <a:solidFill>
                  <a:srgbClr val="0033CC"/>
                </a:solidFill>
                <a:latin typeface="Candara"/>
                <a:ea typeface="Candara"/>
                <a:cs typeface="Candara"/>
                <a:sym typeface="Candara"/>
              </a:rPr>
              <a:t>in the cortex</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0" marR="0" lvl="0" indent="0" algn="l" rtl="0">
              <a:lnSpc>
                <a:spcPct val="100000"/>
              </a:lnSpc>
              <a:spcBef>
                <a:spcPts val="0"/>
              </a:spcBef>
              <a:spcAft>
                <a:spcPts val="0"/>
              </a:spcAft>
              <a:buClr>
                <a:schemeClr val="dk1"/>
              </a:buClr>
              <a:buSzPts val="2400"/>
              <a:buFont typeface="Calibri"/>
              <a:buNone/>
            </a:pP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750"/>
              <a:buFont typeface="Calibri"/>
              <a:buNone/>
            </a:pPr>
            <a:endParaRPr sz="2750">
              <a:solidFill>
                <a:schemeClr val="dk1"/>
              </a:solidFill>
              <a:latin typeface="Candara"/>
              <a:ea typeface="Candara"/>
              <a:cs typeface="Candara"/>
              <a:sym typeface="Candara"/>
            </a:endParaRPr>
          </a:p>
          <a:p>
            <a:pPr marL="545465" marR="0" lvl="1" indent="-344805" algn="l" rtl="0">
              <a:lnSpc>
                <a:spcPct val="100000"/>
              </a:lnSpc>
              <a:spcBef>
                <a:spcPts val="0"/>
              </a:spcBef>
              <a:spcAft>
                <a:spcPts val="0"/>
              </a:spcAft>
              <a:buClr>
                <a:schemeClr val="dk1"/>
              </a:buClr>
              <a:buSzPts val="2400"/>
              <a:buFont typeface="Noto Sans Symbols"/>
              <a:buChar char="❖"/>
            </a:pPr>
            <a:r>
              <a:rPr lang="en-US" sz="2400" b="1" i="0" u="none" strike="noStrike" cap="none">
                <a:solidFill>
                  <a:schemeClr val="dk1"/>
                </a:solidFill>
                <a:latin typeface="Candara"/>
                <a:ea typeface="Candara"/>
                <a:cs typeface="Candara"/>
                <a:sym typeface="Candara"/>
              </a:rPr>
              <a:t>The afferent glomerular arterioles arise as branches of </a:t>
            </a:r>
            <a:r>
              <a:rPr lang="en-US" sz="2400" b="1" i="0" u="none" strike="noStrike" cap="none">
                <a:solidFill>
                  <a:srgbClr val="FF0000"/>
                </a:solidFill>
                <a:latin typeface="Candara"/>
                <a:ea typeface="Candara"/>
                <a:cs typeface="Candara"/>
                <a:sym typeface="Candara"/>
              </a:rPr>
              <a:t>the interlobular arteries</a:t>
            </a:r>
            <a:endParaRPr sz="2400" b="0" i="0" u="none" strike="noStrike" cap="none">
              <a:solidFill>
                <a:schemeClr val="dk1"/>
              </a:solidFill>
              <a:latin typeface="Candara"/>
              <a:ea typeface="Candara"/>
              <a:cs typeface="Candara"/>
              <a:sym typeface="Candara"/>
            </a:endParaRPr>
          </a:p>
          <a:p>
            <a:pPr marL="545465" marR="0" lvl="1" indent="-344805" algn="l" rtl="0">
              <a:lnSpc>
                <a:spcPct val="100000"/>
              </a:lnSpc>
              <a:spcBef>
                <a:spcPts val="0"/>
              </a:spcBef>
              <a:spcAft>
                <a:spcPts val="0"/>
              </a:spcAft>
              <a:buClr>
                <a:srgbClr val="FF0000"/>
              </a:buClr>
              <a:buSzPts val="2400"/>
              <a:buFont typeface="Noto Sans Symbols"/>
              <a:buChar char="❖"/>
            </a:pPr>
            <a:r>
              <a:rPr lang="en-US" sz="2400" b="1" i="0" u="none" strike="noStrike" cap="none">
                <a:solidFill>
                  <a:srgbClr val="FF0000"/>
                </a:solidFill>
                <a:latin typeface="Candara"/>
                <a:ea typeface="Candara"/>
                <a:cs typeface="Candara"/>
                <a:sym typeface="Candara"/>
              </a:rPr>
              <a:t>Abdominal aorta </a:t>
            </a:r>
            <a:r>
              <a:rPr lang="en-US" sz="2400" b="0" i="0" u="none" strike="noStrike" cap="none">
                <a:solidFill>
                  <a:srgbClr val="FF0000"/>
                </a:solidFill>
                <a:latin typeface="Noto Sans Symbols"/>
                <a:ea typeface="Noto Sans Symbols"/>
                <a:cs typeface="Noto Sans Symbols"/>
                <a:sym typeface="Noto Sans Symbols"/>
              </a:rPr>
              <a:t>🡪</a:t>
            </a:r>
            <a:r>
              <a:rPr lang="en-US" sz="2400" b="0" i="0" u="none" strike="noStrike" cap="none">
                <a:solidFill>
                  <a:srgbClr val="FF0000"/>
                </a:solidFill>
                <a:latin typeface="Times New Roman"/>
                <a:ea typeface="Times New Roman"/>
                <a:cs typeface="Times New Roman"/>
                <a:sym typeface="Times New Roman"/>
              </a:rPr>
              <a:t> </a:t>
            </a:r>
            <a:r>
              <a:rPr lang="en-US" sz="2400" b="1" i="0" u="none" strike="noStrike" cap="none">
                <a:solidFill>
                  <a:srgbClr val="FF0000"/>
                </a:solidFill>
                <a:latin typeface="Candara"/>
                <a:ea typeface="Candara"/>
                <a:cs typeface="Candara"/>
                <a:sym typeface="Candara"/>
              </a:rPr>
              <a:t>Renal A. </a:t>
            </a:r>
            <a:r>
              <a:rPr lang="en-US" sz="2400" b="0" i="0" u="none" strike="noStrike" cap="none">
                <a:solidFill>
                  <a:srgbClr val="FF0000"/>
                </a:solidFill>
                <a:latin typeface="Noto Sans Symbols"/>
                <a:ea typeface="Noto Sans Symbols"/>
                <a:cs typeface="Noto Sans Symbols"/>
                <a:sym typeface="Noto Sans Symbols"/>
              </a:rPr>
              <a:t>🡪</a:t>
            </a:r>
            <a:r>
              <a:rPr lang="en-US" sz="2400" b="0" i="0" u="none" strike="noStrike" cap="none">
                <a:solidFill>
                  <a:srgbClr val="FF0000"/>
                </a:solidFill>
                <a:latin typeface="Times New Roman"/>
                <a:ea typeface="Times New Roman"/>
                <a:cs typeface="Times New Roman"/>
                <a:sym typeface="Times New Roman"/>
              </a:rPr>
              <a:t> </a:t>
            </a:r>
            <a:r>
              <a:rPr lang="en-US" sz="2400" b="1" i="0" u="none" strike="noStrike" cap="none">
                <a:solidFill>
                  <a:srgbClr val="FF0000"/>
                </a:solidFill>
                <a:latin typeface="Candara"/>
                <a:ea typeface="Candara"/>
                <a:cs typeface="Candara"/>
                <a:sym typeface="Candara"/>
              </a:rPr>
              <a:t>Segmental A. </a:t>
            </a:r>
            <a:r>
              <a:rPr lang="en-US" sz="2400" b="0" i="0" u="none" strike="noStrike" cap="none">
                <a:solidFill>
                  <a:srgbClr val="FF0000"/>
                </a:solidFill>
                <a:latin typeface="Noto Sans Symbols"/>
                <a:ea typeface="Noto Sans Symbols"/>
                <a:cs typeface="Noto Sans Symbols"/>
                <a:sym typeface="Noto Sans Symbols"/>
              </a:rPr>
              <a:t>🡪</a:t>
            </a:r>
            <a:r>
              <a:rPr lang="en-US" sz="2400" b="0" i="0" u="none" strike="noStrike" cap="none">
                <a:solidFill>
                  <a:srgbClr val="FF0000"/>
                </a:solidFill>
                <a:latin typeface="Times New Roman"/>
                <a:ea typeface="Times New Roman"/>
                <a:cs typeface="Times New Roman"/>
                <a:sym typeface="Times New Roman"/>
              </a:rPr>
              <a:t> </a:t>
            </a:r>
            <a:r>
              <a:rPr lang="en-US" sz="2400" b="1" i="0" u="none" strike="noStrike" cap="none">
                <a:solidFill>
                  <a:srgbClr val="FF0000"/>
                </a:solidFill>
                <a:latin typeface="Candara"/>
                <a:ea typeface="Candara"/>
                <a:cs typeface="Candara"/>
                <a:sym typeface="Candara"/>
              </a:rPr>
              <a:t>Lobar A. </a:t>
            </a:r>
            <a:r>
              <a:rPr lang="en-US" sz="2400" b="0" i="0" u="none" strike="noStrike" cap="none">
                <a:solidFill>
                  <a:srgbClr val="FF0000"/>
                </a:solidFill>
                <a:latin typeface="Noto Sans Symbols"/>
                <a:ea typeface="Noto Sans Symbols"/>
                <a:cs typeface="Noto Sans Symbols"/>
                <a:sym typeface="Noto Sans Symbols"/>
              </a:rPr>
              <a:t>🡪</a:t>
            </a:r>
            <a:r>
              <a:rPr lang="en-US" sz="2400" b="0" i="0" u="none" strike="noStrike" cap="none">
                <a:solidFill>
                  <a:srgbClr val="FF0000"/>
                </a:solidFill>
                <a:latin typeface="Times New Roman"/>
                <a:ea typeface="Times New Roman"/>
                <a:cs typeface="Times New Roman"/>
                <a:sym typeface="Times New Roman"/>
              </a:rPr>
              <a:t> </a:t>
            </a:r>
            <a:r>
              <a:rPr lang="en-US" sz="2400" b="1" i="0" u="none" strike="noStrike" cap="none">
                <a:solidFill>
                  <a:srgbClr val="FF0000"/>
                </a:solidFill>
                <a:latin typeface="Candara"/>
                <a:ea typeface="Candara"/>
                <a:cs typeface="Candara"/>
                <a:sym typeface="Candara"/>
              </a:rPr>
              <a:t>Interlobar A. </a:t>
            </a:r>
            <a:r>
              <a:rPr lang="en-US" sz="2400" b="0" i="0" u="none" strike="noStrike" cap="none">
                <a:solidFill>
                  <a:srgbClr val="FF0000"/>
                </a:solidFill>
                <a:latin typeface="Noto Sans Symbols"/>
                <a:ea typeface="Noto Sans Symbols"/>
                <a:cs typeface="Noto Sans Symbols"/>
                <a:sym typeface="Noto Sans Symbols"/>
              </a:rPr>
              <a:t>🡪</a:t>
            </a:r>
            <a:r>
              <a:rPr lang="en-US" sz="2400" b="0" i="0" u="none" strike="noStrike" cap="none">
                <a:solidFill>
                  <a:srgbClr val="FF0000"/>
                </a:solidFill>
                <a:latin typeface="Times New Roman"/>
                <a:ea typeface="Times New Roman"/>
                <a:cs typeface="Times New Roman"/>
                <a:sym typeface="Times New Roman"/>
              </a:rPr>
              <a:t> </a:t>
            </a:r>
            <a:r>
              <a:rPr lang="en-US" sz="2400" b="1" i="0" u="none" strike="noStrike" cap="none">
                <a:solidFill>
                  <a:srgbClr val="FF0000"/>
                </a:solidFill>
                <a:latin typeface="Candara"/>
                <a:ea typeface="Candara"/>
                <a:cs typeface="Candara"/>
                <a:sym typeface="Candara"/>
              </a:rPr>
              <a:t>Arcuate</a:t>
            </a:r>
            <a:endParaRPr sz="2400" b="0" i="0" u="none" strike="noStrike" cap="none">
              <a:solidFill>
                <a:schemeClr val="dk1"/>
              </a:solidFill>
              <a:latin typeface="Candara"/>
              <a:ea typeface="Candara"/>
              <a:cs typeface="Candara"/>
              <a:sym typeface="Candara"/>
            </a:endParaRPr>
          </a:p>
          <a:p>
            <a:pPr marL="545465" marR="0" lvl="0" indent="0" algn="l" rtl="0">
              <a:lnSpc>
                <a:spcPct val="100000"/>
              </a:lnSpc>
              <a:spcBef>
                <a:spcPts val="5"/>
              </a:spcBef>
              <a:spcAft>
                <a:spcPts val="0"/>
              </a:spcAft>
              <a:buNone/>
            </a:pPr>
            <a:r>
              <a:rPr lang="en-US" sz="2400" b="1">
                <a:solidFill>
                  <a:srgbClr val="FF0000"/>
                </a:solidFill>
                <a:latin typeface="Candara"/>
                <a:ea typeface="Candara"/>
                <a:cs typeface="Candara"/>
                <a:sym typeface="Candara"/>
              </a:rPr>
              <a:t>A. </a:t>
            </a:r>
            <a:r>
              <a:rPr lang="en-US" sz="2400">
                <a:solidFill>
                  <a:srgbClr val="FF0000"/>
                </a:solidFill>
                <a:latin typeface="Noto Sans Symbols"/>
                <a:ea typeface="Noto Sans Symbols"/>
                <a:cs typeface="Noto Sans Symbols"/>
                <a:sym typeface="Noto Sans Symbols"/>
              </a:rPr>
              <a:t>🡪</a:t>
            </a:r>
            <a:r>
              <a:rPr lang="en-US" sz="2400">
                <a:solidFill>
                  <a:srgbClr val="FF0000"/>
                </a:solidFill>
                <a:latin typeface="Times New Roman"/>
                <a:ea typeface="Times New Roman"/>
                <a:cs typeface="Times New Roman"/>
                <a:sym typeface="Times New Roman"/>
              </a:rPr>
              <a:t> </a:t>
            </a:r>
            <a:r>
              <a:rPr lang="en-US" sz="2400" b="1">
                <a:solidFill>
                  <a:srgbClr val="FF0000"/>
                </a:solidFill>
                <a:latin typeface="Candara"/>
                <a:ea typeface="Candara"/>
                <a:cs typeface="Candara"/>
                <a:sym typeface="Candara"/>
              </a:rPr>
              <a:t>Interlobular A. </a:t>
            </a:r>
            <a:r>
              <a:rPr lang="en-US" sz="2400">
                <a:solidFill>
                  <a:srgbClr val="FF0000"/>
                </a:solidFill>
                <a:latin typeface="Noto Sans Symbols"/>
                <a:ea typeface="Noto Sans Symbols"/>
                <a:cs typeface="Noto Sans Symbols"/>
                <a:sym typeface="Noto Sans Symbols"/>
              </a:rPr>
              <a:t>🡪</a:t>
            </a:r>
            <a:r>
              <a:rPr lang="en-US" sz="2400">
                <a:solidFill>
                  <a:srgbClr val="FF0000"/>
                </a:solidFill>
                <a:latin typeface="Times New Roman"/>
                <a:ea typeface="Times New Roman"/>
                <a:cs typeface="Times New Roman"/>
                <a:sym typeface="Times New Roman"/>
              </a:rPr>
              <a:t> </a:t>
            </a:r>
            <a:r>
              <a:rPr lang="en-US" sz="2400" b="1">
                <a:solidFill>
                  <a:srgbClr val="FF0000"/>
                </a:solidFill>
                <a:latin typeface="Candara"/>
                <a:ea typeface="Candara"/>
                <a:cs typeface="Candara"/>
                <a:sym typeface="Candara"/>
              </a:rPr>
              <a:t>Afferent.</a:t>
            </a:r>
            <a:endParaRPr sz="2400">
              <a:solidFill>
                <a:schemeClr val="dk1"/>
              </a:solidFill>
              <a:latin typeface="Candara"/>
              <a:ea typeface="Candara"/>
              <a:cs typeface="Candara"/>
              <a:sym typeface="Candara"/>
            </a:endParaRPr>
          </a:p>
        </p:txBody>
      </p:sp>
      <p:sp>
        <p:nvSpPr>
          <p:cNvPr id="244" name="Google Shape;244;p18"/>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245" name="Google Shape;245;p18"/>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246" name="Google Shape;246;p18"/>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3664" lvl="0" indent="0" algn="l" rtl="0">
              <a:lnSpc>
                <a:spcPct val="103333"/>
              </a:lnSpc>
              <a:spcBef>
                <a:spcPts val="0"/>
              </a:spcBef>
              <a:spcAft>
                <a:spcPts val="0"/>
              </a:spcAft>
              <a:buNone/>
            </a:pPr>
            <a:fld id="{00000000-1234-1234-1234-123412341234}" type="slidenum">
              <a:rPr lang="en-US">
                <a:solidFill>
                  <a:srgbClr val="0033CC"/>
                </a:solidFill>
              </a:rPr>
              <a:t>18</a:t>
            </a:fld>
            <a:endParaRPr>
              <a:solidFill>
                <a:srgbClr val="0033C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50"/>
        <p:cNvGrpSpPr/>
        <p:nvPr/>
      </p:nvGrpSpPr>
      <p:grpSpPr>
        <a:xfrm>
          <a:off x="0" y="0"/>
          <a:ext cx="0" cy="0"/>
          <a:chOff x="0" y="0"/>
          <a:chExt cx="0" cy="0"/>
        </a:xfrm>
      </p:grpSpPr>
      <p:sp>
        <p:nvSpPr>
          <p:cNvPr id="251" name="Google Shape;251;p19"/>
          <p:cNvSpPr txBox="1">
            <a:spLocks noGrp="1"/>
          </p:cNvSpPr>
          <p:nvPr>
            <p:ph type="title"/>
          </p:nvPr>
        </p:nvSpPr>
        <p:spPr>
          <a:xfrm>
            <a:off x="199644" y="153923"/>
            <a:ext cx="2182495"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KIDNEYS</a:t>
            </a:r>
            <a:endParaRPr sz="3200">
              <a:latin typeface="Calibri"/>
              <a:ea typeface="Calibri"/>
              <a:cs typeface="Calibri"/>
              <a:sym typeface="Calibri"/>
            </a:endParaRPr>
          </a:p>
        </p:txBody>
      </p:sp>
      <p:sp>
        <p:nvSpPr>
          <p:cNvPr id="252" name="Google Shape;252;p19"/>
          <p:cNvSpPr txBox="1"/>
          <p:nvPr/>
        </p:nvSpPr>
        <p:spPr>
          <a:xfrm>
            <a:off x="177190" y="777366"/>
            <a:ext cx="5093335" cy="14890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Veins</a:t>
            </a:r>
            <a:endParaRPr sz="2400">
              <a:solidFill>
                <a:schemeClr val="dk1"/>
              </a:solidFill>
              <a:latin typeface="Candara"/>
              <a:ea typeface="Candara"/>
              <a:cs typeface="Candara"/>
              <a:sym typeface="Candara"/>
            </a:endParaRPr>
          </a:p>
          <a:p>
            <a:pPr marL="12700" marR="508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The renal vein </a:t>
            </a:r>
            <a:r>
              <a:rPr lang="en-US" sz="2400" b="1">
                <a:solidFill>
                  <a:schemeClr val="dk1"/>
                </a:solidFill>
                <a:latin typeface="Candara"/>
                <a:ea typeface="Candara"/>
                <a:cs typeface="Candara"/>
                <a:sym typeface="Candara"/>
              </a:rPr>
              <a:t>emerges from </a:t>
            </a:r>
            <a:r>
              <a:rPr lang="en-US" sz="2400" b="1">
                <a:solidFill>
                  <a:srgbClr val="6F2F9F"/>
                </a:solidFill>
                <a:latin typeface="Candara"/>
                <a:ea typeface="Candara"/>
                <a:cs typeface="Candara"/>
                <a:sym typeface="Candara"/>
              </a:rPr>
              <a:t>the hilum  </a:t>
            </a:r>
            <a:r>
              <a:rPr lang="en-US" sz="2400" b="1">
                <a:solidFill>
                  <a:schemeClr val="dk1"/>
                </a:solidFill>
                <a:latin typeface="Candara"/>
                <a:ea typeface="Candara"/>
                <a:cs typeface="Candara"/>
                <a:sym typeface="Candara"/>
              </a:rPr>
              <a:t>in front of the renal artery and drains  into the </a:t>
            </a:r>
            <a:r>
              <a:rPr lang="en-US" sz="2400" b="1">
                <a:solidFill>
                  <a:srgbClr val="0033CC"/>
                </a:solidFill>
                <a:latin typeface="Candara"/>
                <a:ea typeface="Candara"/>
                <a:cs typeface="Candara"/>
                <a:sym typeface="Candara"/>
              </a:rPr>
              <a:t>inferior vena cava.</a:t>
            </a:r>
            <a:endParaRPr sz="2400">
              <a:solidFill>
                <a:schemeClr val="dk1"/>
              </a:solidFill>
              <a:latin typeface="Candara"/>
              <a:ea typeface="Candara"/>
              <a:cs typeface="Candara"/>
              <a:sym typeface="Candara"/>
            </a:endParaRPr>
          </a:p>
        </p:txBody>
      </p:sp>
      <p:grpSp>
        <p:nvGrpSpPr>
          <p:cNvPr id="253" name="Google Shape;253;p19"/>
          <p:cNvGrpSpPr/>
          <p:nvPr/>
        </p:nvGrpSpPr>
        <p:grpSpPr>
          <a:xfrm>
            <a:off x="5530596" y="1333500"/>
            <a:ext cx="6148070" cy="4904740"/>
            <a:chOff x="5530596" y="1333500"/>
            <a:chExt cx="6148070" cy="4904740"/>
          </a:xfrm>
        </p:grpSpPr>
        <p:pic>
          <p:nvPicPr>
            <p:cNvPr id="254" name="Google Shape;254;p19"/>
            <p:cNvPicPr preferRelativeResize="0"/>
            <p:nvPr/>
          </p:nvPicPr>
          <p:blipFill rotWithShape="1">
            <a:blip r:embed="rId3">
              <a:alphaModFix/>
            </a:blip>
            <a:srcRect/>
            <a:stretch/>
          </p:blipFill>
          <p:spPr>
            <a:xfrm>
              <a:off x="5568696" y="1371600"/>
              <a:ext cx="6071615" cy="4828032"/>
            </a:xfrm>
            <a:prstGeom prst="rect">
              <a:avLst/>
            </a:prstGeom>
            <a:noFill/>
            <a:ln>
              <a:noFill/>
            </a:ln>
          </p:spPr>
        </p:pic>
        <p:sp>
          <p:nvSpPr>
            <p:cNvPr id="255" name="Google Shape;255;p19"/>
            <p:cNvSpPr/>
            <p:nvPr/>
          </p:nvSpPr>
          <p:spPr>
            <a:xfrm>
              <a:off x="5530596" y="1333500"/>
              <a:ext cx="6148070" cy="4904740"/>
            </a:xfrm>
            <a:custGeom>
              <a:avLst/>
              <a:gdLst/>
              <a:ahLst/>
              <a:cxnLst/>
              <a:rect l="l" t="t" r="r" b="b"/>
              <a:pathLst>
                <a:path w="6148070" h="4904740" extrusionOk="0">
                  <a:moveTo>
                    <a:pt x="0" y="4904232"/>
                  </a:moveTo>
                  <a:lnTo>
                    <a:pt x="6147815" y="4904232"/>
                  </a:lnTo>
                  <a:lnTo>
                    <a:pt x="6147815" y="0"/>
                  </a:lnTo>
                  <a:lnTo>
                    <a:pt x="0" y="0"/>
                  </a:lnTo>
                  <a:lnTo>
                    <a:pt x="0" y="4904232"/>
                  </a:lnTo>
                  <a:close/>
                </a:path>
              </a:pathLst>
            </a:custGeom>
            <a:noFill/>
            <a:ln w="762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6" name="Google Shape;256;p19"/>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257" name="Google Shape;257;p19"/>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258" name="Google Shape;258;p19"/>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3664" lvl="0" indent="0" algn="l" rtl="0">
              <a:lnSpc>
                <a:spcPct val="103333"/>
              </a:lnSpc>
              <a:spcBef>
                <a:spcPts val="0"/>
              </a:spcBef>
              <a:spcAft>
                <a:spcPts val="0"/>
              </a:spcAft>
              <a:buNone/>
            </a:pPr>
            <a:fld id="{00000000-1234-1234-1234-123412341234}" type="slidenum">
              <a:rPr lang="en-US">
                <a:solidFill>
                  <a:srgbClr val="0033CC"/>
                </a:solidFill>
              </a:rPr>
              <a:t>19</a:t>
            </a:fld>
            <a:endParaRPr>
              <a:solidFill>
                <a:srgbClr val="0033C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48"/>
        <p:cNvGrpSpPr/>
        <p:nvPr/>
      </p:nvGrpSpPr>
      <p:grpSpPr>
        <a:xfrm>
          <a:off x="0" y="0"/>
          <a:ext cx="0" cy="0"/>
          <a:chOff x="0" y="0"/>
          <a:chExt cx="0" cy="0"/>
        </a:xfrm>
      </p:grpSpPr>
      <p:sp>
        <p:nvSpPr>
          <p:cNvPr id="49" name="Google Shape;49;p2"/>
          <p:cNvSpPr txBox="1">
            <a:spLocks noGrp="1"/>
          </p:cNvSpPr>
          <p:nvPr>
            <p:ph type="title"/>
          </p:nvPr>
        </p:nvSpPr>
        <p:spPr>
          <a:xfrm>
            <a:off x="3573017" y="833069"/>
            <a:ext cx="4567555" cy="1123950"/>
          </a:xfrm>
          <a:prstGeom prst="rect">
            <a:avLst/>
          </a:prstGeom>
          <a:noFill/>
          <a:ln>
            <a:noFill/>
          </a:ln>
        </p:spPr>
        <p:txBody>
          <a:bodyPr spcFirstLastPara="1" wrap="square" lIns="0" tIns="12700" rIns="0" bIns="0" anchor="t" anchorCtr="0">
            <a:spAutoFit/>
          </a:bodyPr>
          <a:lstStyle/>
          <a:p>
            <a:pPr marL="12700" marR="5080" lvl="0" indent="203834" algn="l" rtl="0">
              <a:lnSpc>
                <a:spcPct val="100000"/>
              </a:lnSpc>
              <a:spcBef>
                <a:spcPts val="0"/>
              </a:spcBef>
              <a:spcAft>
                <a:spcPts val="0"/>
              </a:spcAft>
              <a:buNone/>
            </a:pPr>
            <a:r>
              <a:rPr lang="en-US" sz="3600" b="1" i="1">
                <a:solidFill>
                  <a:srgbClr val="FF0000"/>
                </a:solidFill>
                <a:latin typeface="Candara"/>
                <a:ea typeface="Candara"/>
                <a:cs typeface="Candara"/>
                <a:sym typeface="Candara"/>
              </a:rPr>
              <a:t>UROGENITAL SYSTEM  </a:t>
            </a:r>
            <a:r>
              <a:rPr lang="en-US" sz="3600" b="1" i="1">
                <a:solidFill>
                  <a:srgbClr val="0000FF"/>
                </a:solidFill>
                <a:latin typeface="Candara"/>
                <a:ea typeface="Candara"/>
                <a:cs typeface="Candara"/>
                <a:sym typeface="Candara"/>
              </a:rPr>
              <a:t>THE KIDNEYS &amp; URETER</a:t>
            </a:r>
            <a:endParaRPr sz="3600">
              <a:latin typeface="Candara"/>
              <a:ea typeface="Candara"/>
              <a:cs typeface="Candara"/>
              <a:sym typeface="Candara"/>
            </a:endParaRPr>
          </a:p>
        </p:txBody>
      </p:sp>
      <p:sp>
        <p:nvSpPr>
          <p:cNvPr id="50" name="Google Shape;50;p2"/>
          <p:cNvSpPr txBox="1"/>
          <p:nvPr/>
        </p:nvSpPr>
        <p:spPr>
          <a:xfrm>
            <a:off x="1899030" y="2479624"/>
            <a:ext cx="7917815" cy="3150235"/>
          </a:xfrm>
          <a:prstGeom prst="rect">
            <a:avLst/>
          </a:prstGeom>
          <a:noFill/>
          <a:ln>
            <a:noFill/>
          </a:ln>
        </p:spPr>
        <p:txBody>
          <a:bodyPr spcFirstLastPara="1" wrap="square" lIns="0" tIns="12700" rIns="0" bIns="0" anchor="t" anchorCtr="0">
            <a:spAutoFit/>
          </a:bodyPr>
          <a:lstStyle/>
          <a:p>
            <a:pPr marL="2113280" marR="2107565" lvl="0" indent="0" algn="ctr" rtl="0">
              <a:lnSpc>
                <a:spcPct val="100000"/>
              </a:lnSpc>
              <a:spcBef>
                <a:spcPts val="0"/>
              </a:spcBef>
              <a:spcAft>
                <a:spcPts val="0"/>
              </a:spcAft>
              <a:buNone/>
            </a:pPr>
            <a:r>
              <a:rPr lang="en-US" sz="3600" b="1" i="1" u="none" strike="noStrike" cap="none">
                <a:solidFill>
                  <a:srgbClr val="FF0000"/>
                </a:solidFill>
                <a:latin typeface="Candara"/>
                <a:ea typeface="Candara"/>
                <a:cs typeface="Candara"/>
                <a:sym typeface="Candara"/>
              </a:rPr>
              <a:t>Dr. Aiman Qais Afar  </a:t>
            </a:r>
            <a:r>
              <a:rPr lang="en-US" sz="3600" b="1" i="1" u="none" strike="noStrike" cap="none">
                <a:solidFill>
                  <a:srgbClr val="00FF00"/>
                </a:solidFill>
                <a:latin typeface="Candara"/>
                <a:ea typeface="Candara"/>
                <a:cs typeface="Candara"/>
                <a:sym typeface="Candara"/>
              </a:rPr>
              <a:t>Surgical Anatomist</a:t>
            </a:r>
            <a:endParaRPr sz="3600" b="0" i="0" u="none" strike="noStrike" cap="none">
              <a:solidFill>
                <a:schemeClr val="dk1"/>
              </a:solidFill>
              <a:latin typeface="Candara"/>
              <a:ea typeface="Candara"/>
              <a:cs typeface="Candara"/>
              <a:sym typeface="Candara"/>
            </a:endParaRPr>
          </a:p>
          <a:p>
            <a:pPr marL="0" marR="0" lvl="0" indent="0" algn="l" rtl="0">
              <a:lnSpc>
                <a:spcPct val="100000"/>
              </a:lnSpc>
              <a:spcBef>
                <a:spcPts val="40"/>
              </a:spcBef>
              <a:spcAft>
                <a:spcPts val="0"/>
              </a:spcAft>
              <a:buNone/>
            </a:pPr>
            <a:endParaRPr sz="3550" b="0" i="0" u="none" strike="noStrike" cap="none">
              <a:solidFill>
                <a:schemeClr val="dk1"/>
              </a:solidFill>
              <a:latin typeface="Candara"/>
              <a:ea typeface="Candara"/>
              <a:cs typeface="Candara"/>
              <a:sym typeface="Candara"/>
            </a:endParaRPr>
          </a:p>
          <a:p>
            <a:pPr marL="0" marR="0" lvl="0" indent="0" algn="ctr" rtl="0">
              <a:lnSpc>
                <a:spcPct val="100000"/>
              </a:lnSpc>
              <a:spcBef>
                <a:spcPts val="0"/>
              </a:spcBef>
              <a:spcAft>
                <a:spcPts val="0"/>
              </a:spcAft>
              <a:buNone/>
            </a:pPr>
            <a:r>
              <a:rPr lang="en-US" sz="3600" b="1" i="1" u="none" strike="noStrike" cap="none">
                <a:solidFill>
                  <a:srgbClr val="0000FF"/>
                </a:solidFill>
                <a:latin typeface="Candara"/>
                <a:ea typeface="Candara"/>
                <a:cs typeface="Candara"/>
                <a:sym typeface="Candara"/>
              </a:rPr>
              <a:t>College of Medicine / University of	Mutah</a:t>
            </a:r>
            <a:endParaRPr sz="3600" b="0" i="0" u="none" strike="noStrike" cap="none">
              <a:solidFill>
                <a:schemeClr val="dk1"/>
              </a:solidFill>
              <a:latin typeface="Candara"/>
              <a:ea typeface="Candara"/>
              <a:cs typeface="Candara"/>
              <a:sym typeface="Candara"/>
            </a:endParaRPr>
          </a:p>
          <a:p>
            <a:pPr marL="0" marR="0" lvl="0" indent="0" algn="l" rtl="0">
              <a:lnSpc>
                <a:spcPct val="100000"/>
              </a:lnSpc>
              <a:spcBef>
                <a:spcPts val="5"/>
              </a:spcBef>
              <a:spcAft>
                <a:spcPts val="0"/>
              </a:spcAft>
              <a:buNone/>
            </a:pPr>
            <a:endParaRPr sz="2800" b="0" i="0" u="none" strike="noStrike" cap="none">
              <a:solidFill>
                <a:schemeClr val="dk1"/>
              </a:solidFill>
              <a:latin typeface="Candara"/>
              <a:ea typeface="Candara"/>
              <a:cs typeface="Candara"/>
              <a:sym typeface="Candara"/>
            </a:endParaRPr>
          </a:p>
          <a:p>
            <a:pPr marL="0" marR="229234" lvl="0" indent="0" algn="ctr" rtl="0">
              <a:lnSpc>
                <a:spcPct val="100000"/>
              </a:lnSpc>
              <a:spcBef>
                <a:spcPts val="5"/>
              </a:spcBef>
              <a:spcAft>
                <a:spcPts val="0"/>
              </a:spcAft>
              <a:buNone/>
            </a:pPr>
            <a:r>
              <a:rPr lang="en-US" sz="3200" b="1" i="1" u="none" strike="noStrike" cap="none">
                <a:solidFill>
                  <a:srgbClr val="FF0000"/>
                </a:solidFill>
                <a:latin typeface="Candara"/>
                <a:ea typeface="Candara"/>
                <a:cs typeface="Candara"/>
                <a:sym typeface="Candara"/>
              </a:rPr>
              <a:t>Thursday 28 April 2022</a:t>
            </a:r>
            <a:endParaRPr sz="3200" b="0" i="0" u="none" strike="noStrike" cap="none">
              <a:solidFill>
                <a:schemeClr val="dk1"/>
              </a:solidFill>
              <a:latin typeface="Candara"/>
              <a:ea typeface="Candara"/>
              <a:cs typeface="Candara"/>
              <a:sym typeface="Candara"/>
            </a:endParaRPr>
          </a:p>
        </p:txBody>
      </p:sp>
      <p:sp>
        <p:nvSpPr>
          <p:cNvPr id="51" name="Google Shape;51;p2"/>
          <p:cNvSpPr txBox="1"/>
          <p:nvPr/>
        </p:nvSpPr>
        <p:spPr>
          <a:xfrm>
            <a:off x="11041126" y="6428638"/>
            <a:ext cx="10287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0" i="0" u="none" strike="noStrike" cap="none">
                <a:solidFill>
                  <a:srgbClr val="888888"/>
                </a:solidFill>
                <a:latin typeface="Calibri"/>
                <a:ea typeface="Calibri"/>
                <a:cs typeface="Calibri"/>
                <a:sym typeface="Calibri"/>
              </a:rPr>
              <a:t>1</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62"/>
        <p:cNvGrpSpPr/>
        <p:nvPr/>
      </p:nvGrpSpPr>
      <p:grpSpPr>
        <a:xfrm>
          <a:off x="0" y="0"/>
          <a:ext cx="0" cy="0"/>
          <a:chOff x="0" y="0"/>
          <a:chExt cx="0" cy="0"/>
        </a:xfrm>
      </p:grpSpPr>
      <p:grpSp>
        <p:nvGrpSpPr>
          <p:cNvPr id="263" name="Google Shape;263;p20"/>
          <p:cNvGrpSpPr/>
          <p:nvPr/>
        </p:nvGrpSpPr>
        <p:grpSpPr>
          <a:xfrm>
            <a:off x="4165091" y="199643"/>
            <a:ext cx="7379334" cy="6090285"/>
            <a:chOff x="4165091" y="199643"/>
            <a:chExt cx="7379334" cy="6090285"/>
          </a:xfrm>
        </p:grpSpPr>
        <p:pic>
          <p:nvPicPr>
            <p:cNvPr id="264" name="Google Shape;264;p20"/>
            <p:cNvPicPr preferRelativeResize="0"/>
            <p:nvPr/>
          </p:nvPicPr>
          <p:blipFill rotWithShape="1">
            <a:blip r:embed="rId3">
              <a:alphaModFix/>
            </a:blip>
            <a:srcRect/>
            <a:stretch/>
          </p:blipFill>
          <p:spPr>
            <a:xfrm>
              <a:off x="4194047" y="228599"/>
              <a:ext cx="7321296" cy="6031992"/>
            </a:xfrm>
            <a:prstGeom prst="rect">
              <a:avLst/>
            </a:prstGeom>
            <a:noFill/>
            <a:ln>
              <a:noFill/>
            </a:ln>
          </p:spPr>
        </p:pic>
        <p:sp>
          <p:nvSpPr>
            <p:cNvPr id="265" name="Google Shape;265;p20"/>
            <p:cNvSpPr/>
            <p:nvPr/>
          </p:nvSpPr>
          <p:spPr>
            <a:xfrm>
              <a:off x="4165091" y="199643"/>
              <a:ext cx="7379334" cy="6090285"/>
            </a:xfrm>
            <a:custGeom>
              <a:avLst/>
              <a:gdLst/>
              <a:ahLst/>
              <a:cxnLst/>
              <a:rect l="l" t="t" r="r" b="b"/>
              <a:pathLst>
                <a:path w="7379334" h="6090285" extrusionOk="0">
                  <a:moveTo>
                    <a:pt x="0" y="6089904"/>
                  </a:moveTo>
                  <a:lnTo>
                    <a:pt x="7379208" y="6089904"/>
                  </a:lnTo>
                  <a:lnTo>
                    <a:pt x="7379208" y="0"/>
                  </a:lnTo>
                  <a:lnTo>
                    <a:pt x="0" y="0"/>
                  </a:lnTo>
                  <a:lnTo>
                    <a:pt x="0" y="6089904"/>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66" name="Google Shape;266;p20"/>
          <p:cNvSpPr txBox="1"/>
          <p:nvPr/>
        </p:nvSpPr>
        <p:spPr>
          <a:xfrm>
            <a:off x="275640" y="1151966"/>
            <a:ext cx="3537585" cy="491109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r>
              <a:rPr lang="en-US" sz="2800" b="1">
                <a:solidFill>
                  <a:srgbClr val="009900"/>
                </a:solidFill>
                <a:latin typeface="Candara"/>
                <a:ea typeface="Candara"/>
                <a:cs typeface="Candara"/>
                <a:sym typeface="Candara"/>
              </a:rPr>
              <a:t>Lymph Drainage</a:t>
            </a:r>
            <a:endParaRPr sz="2800">
              <a:solidFill>
                <a:schemeClr val="dk1"/>
              </a:solidFill>
              <a:latin typeface="Candara"/>
              <a:ea typeface="Candara"/>
              <a:cs typeface="Candara"/>
              <a:sym typeface="Candara"/>
            </a:endParaRPr>
          </a:p>
          <a:p>
            <a:pPr marL="0" marR="0" lvl="0" indent="0" algn="l" rtl="0">
              <a:lnSpc>
                <a:spcPct val="100000"/>
              </a:lnSpc>
              <a:spcBef>
                <a:spcPts val="45"/>
              </a:spcBef>
              <a:spcAft>
                <a:spcPts val="0"/>
              </a:spcAft>
              <a:buNone/>
            </a:pPr>
            <a:endParaRPr sz="2750">
              <a:solidFill>
                <a:schemeClr val="dk1"/>
              </a:solidFill>
              <a:latin typeface="Candara"/>
              <a:ea typeface="Candara"/>
              <a:cs typeface="Candara"/>
              <a:sym typeface="Candara"/>
            </a:endParaRPr>
          </a:p>
          <a:p>
            <a:pPr marL="12700" marR="508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Lymph drains to the lateral  aortic lymph nodes around  the origin of </a:t>
            </a:r>
            <a:r>
              <a:rPr lang="en-US" sz="2400" b="1">
                <a:solidFill>
                  <a:srgbClr val="FF0000"/>
                </a:solidFill>
                <a:latin typeface="Candara"/>
                <a:ea typeface="Candara"/>
                <a:cs typeface="Candara"/>
                <a:sym typeface="Candara"/>
              </a:rPr>
              <a:t>the renal  artery</a:t>
            </a:r>
            <a:endParaRPr sz="2400">
              <a:solidFill>
                <a:schemeClr val="dk1"/>
              </a:solidFill>
              <a:latin typeface="Candara"/>
              <a:ea typeface="Candara"/>
              <a:cs typeface="Candara"/>
              <a:sym typeface="Candara"/>
            </a:endParaRPr>
          </a:p>
          <a:p>
            <a:pPr marL="12700" marR="60198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&amp; </a:t>
            </a:r>
            <a:r>
              <a:rPr lang="en-US" sz="2400" b="1">
                <a:solidFill>
                  <a:srgbClr val="009900"/>
                </a:solidFill>
                <a:latin typeface="Candara"/>
                <a:ea typeface="Candara"/>
                <a:cs typeface="Candara"/>
                <a:sym typeface="Candara"/>
              </a:rPr>
              <a:t>Lumbar (aoratic and  caval) lymph node</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rgbClr val="009900"/>
                </a:solidFill>
                <a:latin typeface="Candara"/>
                <a:ea typeface="Candara"/>
                <a:cs typeface="Candara"/>
                <a:sym typeface="Candara"/>
              </a:rPr>
              <a:t>Renal pelvis </a:t>
            </a:r>
            <a:r>
              <a:rPr lang="en-US" sz="2400">
                <a:solidFill>
                  <a:srgbClr val="009900"/>
                </a:solidFill>
                <a:latin typeface="Noto Sans Symbols"/>
                <a:ea typeface="Noto Sans Symbols"/>
                <a:cs typeface="Noto Sans Symbols"/>
                <a:sym typeface="Noto Sans Symbols"/>
              </a:rPr>
              <a:t>🡪</a:t>
            </a:r>
            <a:r>
              <a:rPr lang="en-US" sz="2400">
                <a:solidFill>
                  <a:srgbClr val="009900"/>
                </a:solidFill>
                <a:latin typeface="Times New Roman"/>
                <a:ea typeface="Times New Roman"/>
                <a:cs typeface="Times New Roman"/>
                <a:sym typeface="Times New Roman"/>
              </a:rPr>
              <a:t> </a:t>
            </a:r>
            <a:r>
              <a:rPr lang="en-US" sz="2400" b="1">
                <a:solidFill>
                  <a:srgbClr val="009900"/>
                </a:solidFill>
                <a:latin typeface="Candara"/>
                <a:ea typeface="Candara"/>
                <a:cs typeface="Candara"/>
                <a:sym typeface="Candara"/>
              </a:rPr>
              <a:t>Renal sinus</a:t>
            </a:r>
            <a:endParaRPr sz="2400">
              <a:solidFill>
                <a:schemeClr val="dk1"/>
              </a:solidFill>
              <a:latin typeface="Candara"/>
              <a:ea typeface="Candara"/>
              <a:cs typeface="Candara"/>
              <a:sym typeface="Candara"/>
            </a:endParaRPr>
          </a:p>
          <a:p>
            <a:pPr marL="12700" marR="262890" lvl="0" indent="0" algn="just" rtl="0">
              <a:lnSpc>
                <a:spcPct val="100000"/>
              </a:lnSpc>
              <a:spcBef>
                <a:spcPts val="0"/>
              </a:spcBef>
              <a:spcAft>
                <a:spcPts val="0"/>
              </a:spcAft>
              <a:buNone/>
            </a:pPr>
            <a:r>
              <a:rPr lang="en-US" sz="2400">
                <a:solidFill>
                  <a:srgbClr val="009900"/>
                </a:solidFill>
                <a:latin typeface="Noto Sans Symbols"/>
                <a:ea typeface="Noto Sans Symbols"/>
                <a:cs typeface="Noto Sans Symbols"/>
                <a:sym typeface="Noto Sans Symbols"/>
              </a:rPr>
              <a:t>🡪</a:t>
            </a:r>
            <a:r>
              <a:rPr lang="en-US" sz="2400">
                <a:solidFill>
                  <a:srgbClr val="009900"/>
                </a:solidFill>
                <a:latin typeface="Times New Roman"/>
                <a:ea typeface="Times New Roman"/>
                <a:cs typeface="Times New Roman"/>
                <a:sym typeface="Times New Roman"/>
              </a:rPr>
              <a:t> </a:t>
            </a:r>
            <a:r>
              <a:rPr lang="en-US" sz="2400" b="1">
                <a:solidFill>
                  <a:srgbClr val="009900"/>
                </a:solidFill>
                <a:latin typeface="Candara"/>
                <a:ea typeface="Candara"/>
                <a:cs typeface="Candara"/>
                <a:sym typeface="Candara"/>
              </a:rPr>
              <a:t>Major calyx </a:t>
            </a:r>
            <a:r>
              <a:rPr lang="en-US" sz="2400">
                <a:solidFill>
                  <a:srgbClr val="009900"/>
                </a:solidFill>
                <a:latin typeface="Noto Sans Symbols"/>
                <a:ea typeface="Noto Sans Symbols"/>
                <a:cs typeface="Noto Sans Symbols"/>
                <a:sym typeface="Noto Sans Symbols"/>
              </a:rPr>
              <a:t>🡪</a:t>
            </a:r>
            <a:r>
              <a:rPr lang="en-US" sz="2400">
                <a:solidFill>
                  <a:srgbClr val="009900"/>
                </a:solidFill>
                <a:latin typeface="Times New Roman"/>
                <a:ea typeface="Times New Roman"/>
                <a:cs typeface="Times New Roman"/>
                <a:sym typeface="Times New Roman"/>
              </a:rPr>
              <a:t> </a:t>
            </a:r>
            <a:r>
              <a:rPr lang="en-US" sz="2400" b="1">
                <a:solidFill>
                  <a:srgbClr val="009900"/>
                </a:solidFill>
                <a:latin typeface="Candara"/>
                <a:ea typeface="Candara"/>
                <a:cs typeface="Candara"/>
                <a:sym typeface="Candara"/>
              </a:rPr>
              <a:t>Minor  calyx </a:t>
            </a:r>
            <a:r>
              <a:rPr lang="en-US" sz="2400">
                <a:solidFill>
                  <a:srgbClr val="009900"/>
                </a:solidFill>
                <a:latin typeface="Noto Sans Symbols"/>
                <a:ea typeface="Noto Sans Symbols"/>
                <a:cs typeface="Noto Sans Symbols"/>
                <a:sym typeface="Noto Sans Symbols"/>
              </a:rPr>
              <a:t>🡪</a:t>
            </a:r>
            <a:r>
              <a:rPr lang="en-US" sz="2400">
                <a:solidFill>
                  <a:srgbClr val="009900"/>
                </a:solidFill>
                <a:latin typeface="Times New Roman"/>
                <a:ea typeface="Times New Roman"/>
                <a:cs typeface="Times New Roman"/>
                <a:sym typeface="Times New Roman"/>
              </a:rPr>
              <a:t> </a:t>
            </a:r>
            <a:r>
              <a:rPr lang="en-US" sz="2400" b="1">
                <a:solidFill>
                  <a:srgbClr val="009900"/>
                </a:solidFill>
                <a:latin typeface="Candara"/>
                <a:ea typeface="Candara"/>
                <a:cs typeface="Candara"/>
                <a:sym typeface="Candara"/>
              </a:rPr>
              <a:t>Renal papilla </a:t>
            </a:r>
            <a:r>
              <a:rPr lang="en-US" sz="2400">
                <a:solidFill>
                  <a:srgbClr val="009900"/>
                </a:solidFill>
                <a:latin typeface="Noto Sans Symbols"/>
                <a:ea typeface="Noto Sans Symbols"/>
                <a:cs typeface="Noto Sans Symbols"/>
                <a:sym typeface="Noto Sans Symbols"/>
              </a:rPr>
              <a:t>🡪</a:t>
            </a:r>
            <a:r>
              <a:rPr lang="en-US" sz="2400">
                <a:solidFill>
                  <a:srgbClr val="009900"/>
                </a:solidFill>
                <a:latin typeface="Times New Roman"/>
                <a:ea typeface="Times New Roman"/>
                <a:cs typeface="Times New Roman"/>
                <a:sym typeface="Times New Roman"/>
              </a:rPr>
              <a:t> </a:t>
            </a:r>
            <a:r>
              <a:rPr lang="en-US" sz="2400" b="1">
                <a:solidFill>
                  <a:srgbClr val="009900"/>
                </a:solidFill>
                <a:latin typeface="Candara"/>
                <a:ea typeface="Candara"/>
                <a:cs typeface="Candara"/>
                <a:sym typeface="Candara"/>
              </a:rPr>
              <a:t>Nephron (collecting duct</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i="1">
                <a:solidFill>
                  <a:srgbClr val="009900"/>
                </a:solidFill>
                <a:latin typeface="Candara"/>
                <a:ea typeface="Candara"/>
                <a:cs typeface="Candara"/>
                <a:sym typeface="Candara"/>
              </a:rPr>
              <a:t>…</a:t>
            </a:r>
            <a:r>
              <a:rPr lang="en-US" sz="2400" b="1">
                <a:solidFill>
                  <a:srgbClr val="009900"/>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sp>
        <p:nvSpPr>
          <p:cNvPr id="267" name="Google Shape;267;p20"/>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268" name="Google Shape;268;p20"/>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269" name="Google Shape;269;p20"/>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3664" lvl="0" indent="0" algn="l" rtl="0">
              <a:lnSpc>
                <a:spcPct val="103333"/>
              </a:lnSpc>
              <a:spcBef>
                <a:spcPts val="0"/>
              </a:spcBef>
              <a:spcAft>
                <a:spcPts val="0"/>
              </a:spcAft>
              <a:buNone/>
            </a:pPr>
            <a:fld id="{00000000-1234-1234-1234-123412341234}" type="slidenum">
              <a:rPr lang="en-US">
                <a:solidFill>
                  <a:srgbClr val="0033CC"/>
                </a:solidFill>
              </a:rPr>
              <a:t>20</a:t>
            </a:fld>
            <a:endParaRPr>
              <a:solidFill>
                <a:srgbClr val="0033CC"/>
              </a:solidFill>
            </a:endParaRPr>
          </a:p>
        </p:txBody>
      </p:sp>
      <p:sp>
        <p:nvSpPr>
          <p:cNvPr id="270" name="Google Shape;270;p20"/>
          <p:cNvSpPr txBox="1">
            <a:spLocks noGrp="1"/>
          </p:cNvSpPr>
          <p:nvPr>
            <p:ph type="title"/>
          </p:nvPr>
        </p:nvSpPr>
        <p:spPr>
          <a:xfrm>
            <a:off x="199644" y="163068"/>
            <a:ext cx="2380615" cy="585470"/>
          </a:xfrm>
          <a:prstGeom prst="rect">
            <a:avLst/>
          </a:prstGeom>
          <a:noFill/>
          <a:ln w="57900" cap="flat" cmpd="sng">
            <a:solidFill>
              <a:srgbClr val="0033CC"/>
            </a:solidFill>
            <a:prstDash val="solid"/>
            <a:round/>
            <a:headEnd type="none" w="sm" len="sm"/>
            <a:tailEnd type="none" w="sm" len="sm"/>
          </a:ln>
        </p:spPr>
        <p:txBody>
          <a:bodyPr spcFirstLastPara="1" wrap="square" lIns="0" tIns="19675"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KIDNEYS</a:t>
            </a:r>
            <a:endParaRPr sz="32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74"/>
        <p:cNvGrpSpPr/>
        <p:nvPr/>
      </p:nvGrpSpPr>
      <p:grpSpPr>
        <a:xfrm>
          <a:off x="0" y="0"/>
          <a:ext cx="0" cy="0"/>
          <a:chOff x="0" y="0"/>
          <a:chExt cx="0" cy="0"/>
        </a:xfrm>
      </p:grpSpPr>
      <p:grpSp>
        <p:nvGrpSpPr>
          <p:cNvPr id="275" name="Google Shape;275;p21"/>
          <p:cNvGrpSpPr/>
          <p:nvPr/>
        </p:nvGrpSpPr>
        <p:grpSpPr>
          <a:xfrm>
            <a:off x="1632203" y="257555"/>
            <a:ext cx="8900160" cy="4843780"/>
            <a:chOff x="1632203" y="257555"/>
            <a:chExt cx="8900160" cy="4843780"/>
          </a:xfrm>
        </p:grpSpPr>
        <p:pic>
          <p:nvPicPr>
            <p:cNvPr id="276" name="Google Shape;276;p21"/>
            <p:cNvPicPr preferRelativeResize="0"/>
            <p:nvPr/>
          </p:nvPicPr>
          <p:blipFill rotWithShape="1">
            <a:blip r:embed="rId3">
              <a:alphaModFix/>
            </a:blip>
            <a:srcRect/>
            <a:stretch/>
          </p:blipFill>
          <p:spPr>
            <a:xfrm>
              <a:off x="1661159" y="286511"/>
              <a:ext cx="8842248" cy="4785360"/>
            </a:xfrm>
            <a:prstGeom prst="rect">
              <a:avLst/>
            </a:prstGeom>
            <a:noFill/>
            <a:ln>
              <a:noFill/>
            </a:ln>
          </p:spPr>
        </p:pic>
        <p:sp>
          <p:nvSpPr>
            <p:cNvPr id="277" name="Google Shape;277;p21"/>
            <p:cNvSpPr/>
            <p:nvPr/>
          </p:nvSpPr>
          <p:spPr>
            <a:xfrm>
              <a:off x="1632203" y="257555"/>
              <a:ext cx="8900160" cy="4843780"/>
            </a:xfrm>
            <a:custGeom>
              <a:avLst/>
              <a:gdLst/>
              <a:ahLst/>
              <a:cxnLst/>
              <a:rect l="l" t="t" r="r" b="b"/>
              <a:pathLst>
                <a:path w="8900160" h="4843780" extrusionOk="0">
                  <a:moveTo>
                    <a:pt x="0" y="4843272"/>
                  </a:moveTo>
                  <a:lnTo>
                    <a:pt x="8900160" y="4843272"/>
                  </a:lnTo>
                  <a:lnTo>
                    <a:pt x="8900160" y="0"/>
                  </a:lnTo>
                  <a:lnTo>
                    <a:pt x="0" y="0"/>
                  </a:lnTo>
                  <a:lnTo>
                    <a:pt x="0" y="484327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8" name="Google Shape;278;p21"/>
          <p:cNvSpPr txBox="1"/>
          <p:nvPr/>
        </p:nvSpPr>
        <p:spPr>
          <a:xfrm>
            <a:off x="78739" y="5238369"/>
            <a:ext cx="10227945" cy="2997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800" b="1">
                <a:solidFill>
                  <a:srgbClr val="009900"/>
                </a:solidFill>
                <a:latin typeface="Candara"/>
                <a:ea typeface="Candara"/>
                <a:cs typeface="Candara"/>
                <a:sym typeface="Candara"/>
              </a:rPr>
              <a:t>Renal pelvis </a:t>
            </a:r>
            <a:r>
              <a:rPr lang="en-US" sz="1800">
                <a:solidFill>
                  <a:srgbClr val="009900"/>
                </a:solidFill>
                <a:latin typeface="Noto Sans Symbols"/>
                <a:ea typeface="Noto Sans Symbols"/>
                <a:cs typeface="Noto Sans Symbols"/>
                <a:sym typeface="Noto Sans Symbols"/>
              </a:rPr>
              <a:t>🡪</a:t>
            </a:r>
            <a:r>
              <a:rPr lang="en-US" sz="1800">
                <a:solidFill>
                  <a:srgbClr val="009900"/>
                </a:solidFill>
                <a:latin typeface="Times New Roman"/>
                <a:ea typeface="Times New Roman"/>
                <a:cs typeface="Times New Roman"/>
                <a:sym typeface="Times New Roman"/>
              </a:rPr>
              <a:t> </a:t>
            </a:r>
            <a:r>
              <a:rPr lang="en-US" sz="1800" b="1">
                <a:solidFill>
                  <a:srgbClr val="009900"/>
                </a:solidFill>
                <a:latin typeface="Candara"/>
                <a:ea typeface="Candara"/>
                <a:cs typeface="Candara"/>
                <a:sym typeface="Candara"/>
              </a:rPr>
              <a:t>Renal sinus </a:t>
            </a:r>
            <a:r>
              <a:rPr lang="en-US" sz="1800">
                <a:solidFill>
                  <a:srgbClr val="009900"/>
                </a:solidFill>
                <a:latin typeface="Noto Sans Symbols"/>
                <a:ea typeface="Noto Sans Symbols"/>
                <a:cs typeface="Noto Sans Symbols"/>
                <a:sym typeface="Noto Sans Symbols"/>
              </a:rPr>
              <a:t>🡪</a:t>
            </a:r>
            <a:r>
              <a:rPr lang="en-US" sz="1800">
                <a:solidFill>
                  <a:srgbClr val="009900"/>
                </a:solidFill>
                <a:latin typeface="Times New Roman"/>
                <a:ea typeface="Times New Roman"/>
                <a:cs typeface="Times New Roman"/>
                <a:sym typeface="Times New Roman"/>
              </a:rPr>
              <a:t> </a:t>
            </a:r>
            <a:r>
              <a:rPr lang="en-US" sz="1800" b="1">
                <a:solidFill>
                  <a:srgbClr val="009900"/>
                </a:solidFill>
                <a:latin typeface="Candara"/>
                <a:ea typeface="Candara"/>
                <a:cs typeface="Candara"/>
                <a:sym typeface="Candara"/>
              </a:rPr>
              <a:t>Major calyx </a:t>
            </a:r>
            <a:r>
              <a:rPr lang="en-US" sz="1800">
                <a:solidFill>
                  <a:srgbClr val="009900"/>
                </a:solidFill>
                <a:latin typeface="Noto Sans Symbols"/>
                <a:ea typeface="Noto Sans Symbols"/>
                <a:cs typeface="Noto Sans Symbols"/>
                <a:sym typeface="Noto Sans Symbols"/>
              </a:rPr>
              <a:t>🡪</a:t>
            </a:r>
            <a:r>
              <a:rPr lang="en-US" sz="1800">
                <a:solidFill>
                  <a:srgbClr val="009900"/>
                </a:solidFill>
                <a:latin typeface="Times New Roman"/>
                <a:ea typeface="Times New Roman"/>
                <a:cs typeface="Times New Roman"/>
                <a:sym typeface="Times New Roman"/>
              </a:rPr>
              <a:t> </a:t>
            </a:r>
            <a:r>
              <a:rPr lang="en-US" sz="1800" b="1">
                <a:solidFill>
                  <a:srgbClr val="009900"/>
                </a:solidFill>
                <a:latin typeface="Candara"/>
                <a:ea typeface="Candara"/>
                <a:cs typeface="Candara"/>
                <a:sym typeface="Candara"/>
              </a:rPr>
              <a:t>Minor calyx </a:t>
            </a:r>
            <a:r>
              <a:rPr lang="en-US" sz="1800">
                <a:solidFill>
                  <a:srgbClr val="009900"/>
                </a:solidFill>
                <a:latin typeface="Noto Sans Symbols"/>
                <a:ea typeface="Noto Sans Symbols"/>
                <a:cs typeface="Noto Sans Symbols"/>
                <a:sym typeface="Noto Sans Symbols"/>
              </a:rPr>
              <a:t>🡪</a:t>
            </a:r>
            <a:r>
              <a:rPr lang="en-US" sz="1800">
                <a:solidFill>
                  <a:srgbClr val="009900"/>
                </a:solidFill>
                <a:latin typeface="Times New Roman"/>
                <a:ea typeface="Times New Roman"/>
                <a:cs typeface="Times New Roman"/>
                <a:sym typeface="Times New Roman"/>
              </a:rPr>
              <a:t> </a:t>
            </a:r>
            <a:r>
              <a:rPr lang="en-US" sz="1800" b="1">
                <a:solidFill>
                  <a:srgbClr val="009900"/>
                </a:solidFill>
                <a:latin typeface="Candara"/>
                <a:ea typeface="Candara"/>
                <a:cs typeface="Candara"/>
                <a:sym typeface="Candara"/>
              </a:rPr>
              <a:t>Renal papilla </a:t>
            </a:r>
            <a:r>
              <a:rPr lang="en-US" sz="1800">
                <a:solidFill>
                  <a:srgbClr val="009900"/>
                </a:solidFill>
                <a:latin typeface="Noto Sans Symbols"/>
                <a:ea typeface="Noto Sans Symbols"/>
                <a:cs typeface="Noto Sans Symbols"/>
                <a:sym typeface="Noto Sans Symbols"/>
              </a:rPr>
              <a:t>🡪</a:t>
            </a:r>
            <a:r>
              <a:rPr lang="en-US" sz="1800">
                <a:solidFill>
                  <a:srgbClr val="009900"/>
                </a:solidFill>
                <a:latin typeface="Times New Roman"/>
                <a:ea typeface="Times New Roman"/>
                <a:cs typeface="Times New Roman"/>
                <a:sym typeface="Times New Roman"/>
              </a:rPr>
              <a:t> </a:t>
            </a:r>
            <a:r>
              <a:rPr lang="en-US" sz="1800" b="1">
                <a:solidFill>
                  <a:srgbClr val="009900"/>
                </a:solidFill>
                <a:latin typeface="Candara"/>
                <a:ea typeface="Candara"/>
                <a:cs typeface="Candara"/>
                <a:sym typeface="Candara"/>
              </a:rPr>
              <a:t>Nephron (collecting duct </a:t>
            </a:r>
            <a:r>
              <a:rPr lang="en-US" sz="1800" b="1" i="1">
                <a:solidFill>
                  <a:srgbClr val="009900"/>
                </a:solidFill>
                <a:latin typeface="Candara"/>
                <a:ea typeface="Candara"/>
                <a:cs typeface="Candara"/>
                <a:sym typeface="Candara"/>
              </a:rPr>
              <a:t>…</a:t>
            </a:r>
            <a:r>
              <a:rPr lang="en-US" sz="1800" b="1">
                <a:solidFill>
                  <a:srgbClr val="009900"/>
                </a:solidFill>
                <a:latin typeface="Candara"/>
                <a:ea typeface="Candara"/>
                <a:cs typeface="Candara"/>
                <a:sym typeface="Candara"/>
              </a:rPr>
              <a:t>)</a:t>
            </a:r>
            <a:endParaRPr sz="1800">
              <a:solidFill>
                <a:schemeClr val="dk1"/>
              </a:solidFill>
              <a:latin typeface="Candara"/>
              <a:ea typeface="Candara"/>
              <a:cs typeface="Candara"/>
              <a:sym typeface="Candara"/>
            </a:endParaRPr>
          </a:p>
        </p:txBody>
      </p:sp>
      <p:sp>
        <p:nvSpPr>
          <p:cNvPr id="279" name="Google Shape;279;p21"/>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280" name="Google Shape;280;p21"/>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281" name="Google Shape;281;p21"/>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3664" lvl="0" indent="0" algn="l" rtl="0">
              <a:lnSpc>
                <a:spcPct val="103333"/>
              </a:lnSpc>
              <a:spcBef>
                <a:spcPts val="0"/>
              </a:spcBef>
              <a:spcAft>
                <a:spcPts val="0"/>
              </a:spcAft>
              <a:buNone/>
            </a:pPr>
            <a:fld id="{00000000-1234-1234-1234-123412341234}" type="slidenum">
              <a:rPr lang="en-US">
                <a:solidFill>
                  <a:srgbClr val="0033CC"/>
                </a:solidFill>
              </a:rPr>
              <a:t>21</a:t>
            </a:fld>
            <a:endParaRPr>
              <a:solidFill>
                <a:srgbClr val="0033CC"/>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85"/>
        <p:cNvGrpSpPr/>
        <p:nvPr/>
      </p:nvGrpSpPr>
      <p:grpSpPr>
        <a:xfrm>
          <a:off x="0" y="0"/>
          <a:ext cx="0" cy="0"/>
          <a:chOff x="0" y="0"/>
          <a:chExt cx="0" cy="0"/>
        </a:xfrm>
      </p:grpSpPr>
      <p:sp>
        <p:nvSpPr>
          <p:cNvPr id="286" name="Google Shape;286;p22"/>
          <p:cNvSpPr txBox="1"/>
          <p:nvPr/>
        </p:nvSpPr>
        <p:spPr>
          <a:xfrm>
            <a:off x="7461631" y="221996"/>
            <a:ext cx="147764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287" name="Google Shape;287;p22"/>
          <p:cNvSpPr txBox="1"/>
          <p:nvPr/>
        </p:nvSpPr>
        <p:spPr>
          <a:xfrm>
            <a:off x="10964926" y="221996"/>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21</a:t>
            </a:r>
            <a:endParaRPr sz="1200">
              <a:solidFill>
                <a:schemeClr val="dk1"/>
              </a:solidFill>
              <a:latin typeface="Calibri"/>
              <a:ea typeface="Calibri"/>
              <a:cs typeface="Calibri"/>
              <a:sym typeface="Calibri"/>
            </a:endParaRPr>
          </a:p>
        </p:txBody>
      </p:sp>
      <p:sp>
        <p:nvSpPr>
          <p:cNvPr id="288" name="Google Shape;288;p22"/>
          <p:cNvSpPr txBox="1"/>
          <p:nvPr/>
        </p:nvSpPr>
        <p:spPr>
          <a:xfrm>
            <a:off x="5273421" y="221996"/>
            <a:ext cx="126428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pic>
        <p:nvPicPr>
          <p:cNvPr id="289" name="Google Shape;289;p22"/>
          <p:cNvPicPr preferRelativeResize="0"/>
          <p:nvPr/>
        </p:nvPicPr>
        <p:blipFill rotWithShape="1">
          <a:blip r:embed="rId3">
            <a:alphaModFix/>
          </a:blip>
          <a:srcRect/>
          <a:stretch/>
        </p:blipFill>
        <p:spPr>
          <a:xfrm>
            <a:off x="135636" y="102107"/>
            <a:ext cx="2182368" cy="585216"/>
          </a:xfrm>
          <a:prstGeom prst="rect">
            <a:avLst/>
          </a:prstGeom>
          <a:noFill/>
          <a:ln>
            <a:noFill/>
          </a:ln>
        </p:spPr>
      </p:pic>
      <p:sp>
        <p:nvSpPr>
          <p:cNvPr id="290" name="Google Shape;290;p22"/>
          <p:cNvSpPr txBox="1">
            <a:spLocks noGrp="1"/>
          </p:cNvSpPr>
          <p:nvPr>
            <p:ph type="title"/>
          </p:nvPr>
        </p:nvSpPr>
        <p:spPr>
          <a:xfrm>
            <a:off x="135636" y="102107"/>
            <a:ext cx="2182495"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90170"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Renal Cysts</a:t>
            </a:r>
            <a:endParaRPr sz="3200">
              <a:latin typeface="Candara"/>
              <a:ea typeface="Candara"/>
              <a:cs typeface="Candara"/>
              <a:sym typeface="Candara"/>
            </a:endParaRPr>
          </a:p>
        </p:txBody>
      </p:sp>
      <p:grpSp>
        <p:nvGrpSpPr>
          <p:cNvPr id="291" name="Google Shape;291;p22"/>
          <p:cNvGrpSpPr/>
          <p:nvPr/>
        </p:nvGrpSpPr>
        <p:grpSpPr>
          <a:xfrm>
            <a:off x="708660" y="1400555"/>
            <a:ext cx="10317480" cy="4029710"/>
            <a:chOff x="708660" y="1400555"/>
            <a:chExt cx="10317480" cy="4029710"/>
          </a:xfrm>
        </p:grpSpPr>
        <p:pic>
          <p:nvPicPr>
            <p:cNvPr id="292" name="Google Shape;292;p22"/>
            <p:cNvPicPr preferRelativeResize="0"/>
            <p:nvPr/>
          </p:nvPicPr>
          <p:blipFill rotWithShape="1">
            <a:blip r:embed="rId4">
              <a:alphaModFix/>
            </a:blip>
            <a:srcRect/>
            <a:stretch/>
          </p:blipFill>
          <p:spPr>
            <a:xfrm>
              <a:off x="737616" y="1429511"/>
              <a:ext cx="10259568" cy="3971544"/>
            </a:xfrm>
            <a:prstGeom prst="rect">
              <a:avLst/>
            </a:prstGeom>
            <a:noFill/>
            <a:ln>
              <a:noFill/>
            </a:ln>
          </p:spPr>
        </p:pic>
        <p:sp>
          <p:nvSpPr>
            <p:cNvPr id="293" name="Google Shape;293;p22"/>
            <p:cNvSpPr/>
            <p:nvPr/>
          </p:nvSpPr>
          <p:spPr>
            <a:xfrm>
              <a:off x="708660" y="1400555"/>
              <a:ext cx="10317480" cy="4029710"/>
            </a:xfrm>
            <a:custGeom>
              <a:avLst/>
              <a:gdLst/>
              <a:ahLst/>
              <a:cxnLst/>
              <a:rect l="l" t="t" r="r" b="b"/>
              <a:pathLst>
                <a:path w="10317480" h="4029710" extrusionOk="0">
                  <a:moveTo>
                    <a:pt x="0" y="4029455"/>
                  </a:moveTo>
                  <a:lnTo>
                    <a:pt x="10317480" y="4029455"/>
                  </a:lnTo>
                  <a:lnTo>
                    <a:pt x="10317480" y="0"/>
                  </a:lnTo>
                  <a:lnTo>
                    <a:pt x="0" y="0"/>
                  </a:lnTo>
                  <a:lnTo>
                    <a:pt x="0" y="4029455"/>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297179" y="111252"/>
            <a:ext cx="6120765" cy="585470"/>
          </a:xfrm>
          <a:prstGeom prst="rect">
            <a:avLst/>
          </a:prstGeom>
          <a:solidFill>
            <a:srgbClr val="66FF66"/>
          </a:solidFill>
          <a:ln w="57900" cap="flat" cmpd="sng">
            <a:solidFill>
              <a:srgbClr val="0033CC"/>
            </a:solidFill>
            <a:prstDash val="solid"/>
            <a:round/>
            <a:headEnd type="none" w="sm" len="sm"/>
            <a:tailEnd type="none" w="sm" len="sm"/>
          </a:ln>
        </p:spPr>
        <p:txBody>
          <a:bodyPr spcFirstLastPara="1" wrap="square" lIns="0" tIns="22850" rIns="0" bIns="0" anchor="t" anchorCtr="0">
            <a:spAutoFit/>
          </a:bodyPr>
          <a:lstStyle/>
          <a:p>
            <a:pPr marL="8953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Renal Vein Entrapment Syndrome</a:t>
            </a:r>
            <a:endParaRPr sz="3200">
              <a:latin typeface="Candara"/>
              <a:ea typeface="Candara"/>
              <a:cs typeface="Candara"/>
              <a:sym typeface="Candara"/>
            </a:endParaRPr>
          </a:p>
        </p:txBody>
      </p:sp>
      <p:sp>
        <p:nvSpPr>
          <p:cNvPr id="299" name="Google Shape;299;p23"/>
          <p:cNvSpPr/>
          <p:nvPr/>
        </p:nvSpPr>
        <p:spPr>
          <a:xfrm>
            <a:off x="146304" y="762000"/>
            <a:ext cx="5956300" cy="4154804"/>
          </a:xfrm>
          <a:custGeom>
            <a:avLst/>
            <a:gdLst/>
            <a:ahLst/>
            <a:cxnLst/>
            <a:rect l="l" t="t" r="r" b="b"/>
            <a:pathLst>
              <a:path w="5956300" h="4154804" extrusionOk="0">
                <a:moveTo>
                  <a:pt x="5955792" y="0"/>
                </a:moveTo>
                <a:lnTo>
                  <a:pt x="0" y="0"/>
                </a:lnTo>
                <a:lnTo>
                  <a:pt x="0" y="4154424"/>
                </a:lnTo>
                <a:lnTo>
                  <a:pt x="5955792" y="4154424"/>
                </a:lnTo>
                <a:lnTo>
                  <a:pt x="5955792" y="0"/>
                </a:lnTo>
                <a:close/>
              </a:path>
            </a:pathLst>
          </a:custGeom>
          <a:solidFill>
            <a:srgbClr val="C5D9F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23"/>
          <p:cNvSpPr txBox="1"/>
          <p:nvPr/>
        </p:nvSpPr>
        <p:spPr>
          <a:xfrm>
            <a:off x="225043" y="777366"/>
            <a:ext cx="5768975" cy="405066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In crossing the midline to reach the IVC, the  longer </a:t>
            </a:r>
            <a:r>
              <a:rPr lang="en-US" sz="2400" b="1">
                <a:solidFill>
                  <a:srgbClr val="0033CC"/>
                </a:solidFill>
                <a:latin typeface="Candara"/>
                <a:ea typeface="Candara"/>
                <a:cs typeface="Candara"/>
                <a:sym typeface="Candara"/>
              </a:rPr>
              <a:t>left renal vein </a:t>
            </a:r>
            <a:r>
              <a:rPr lang="en-US" sz="2400" b="1">
                <a:solidFill>
                  <a:schemeClr val="dk1"/>
                </a:solidFill>
                <a:latin typeface="Candara"/>
                <a:ea typeface="Candara"/>
                <a:cs typeface="Candara"/>
                <a:sym typeface="Candara"/>
              </a:rPr>
              <a:t>traverses an acute  angle between the </a:t>
            </a:r>
            <a:r>
              <a:rPr lang="en-US" sz="2400" b="1">
                <a:solidFill>
                  <a:srgbClr val="FF0000"/>
                </a:solidFill>
                <a:latin typeface="Candara"/>
                <a:ea typeface="Candara"/>
                <a:cs typeface="Candara"/>
                <a:sym typeface="Candara"/>
              </a:rPr>
              <a:t>SMA </a:t>
            </a:r>
            <a:r>
              <a:rPr lang="en-US" sz="2400" b="1">
                <a:solidFill>
                  <a:schemeClr val="dk1"/>
                </a:solidFill>
                <a:latin typeface="Candara"/>
                <a:ea typeface="Candara"/>
                <a:cs typeface="Candara"/>
                <a:sym typeface="Candara"/>
              </a:rPr>
              <a:t>anteriorly and the  </a:t>
            </a:r>
            <a:r>
              <a:rPr lang="en-US" sz="2400" b="1">
                <a:solidFill>
                  <a:srgbClr val="FF0000"/>
                </a:solidFill>
                <a:latin typeface="Candara"/>
                <a:ea typeface="Candara"/>
                <a:cs typeface="Candara"/>
                <a:sym typeface="Candara"/>
              </a:rPr>
              <a:t>abdominal aorta </a:t>
            </a:r>
            <a:r>
              <a:rPr lang="en-US" sz="2400" b="1">
                <a:solidFill>
                  <a:schemeClr val="dk1"/>
                </a:solidFill>
                <a:latin typeface="Candara"/>
                <a:ea typeface="Candara"/>
                <a:cs typeface="Candara"/>
                <a:sym typeface="Candara"/>
              </a:rPr>
              <a:t>posteriorly	</a:t>
            </a:r>
            <a:r>
              <a:rPr lang="en-US" sz="2400" b="1">
                <a:solidFill>
                  <a:srgbClr val="C00000"/>
                </a:solidFill>
                <a:latin typeface="Candara"/>
                <a:ea typeface="Candara"/>
                <a:cs typeface="Candara"/>
                <a:sym typeface="Candara"/>
              </a:rPr>
              <a:t>(and perhaps  the third part of the duodenum) </a:t>
            </a:r>
            <a:r>
              <a:rPr lang="en-US" sz="2400" b="1">
                <a:solidFill>
                  <a:schemeClr val="dk1"/>
                </a:solidFill>
                <a:latin typeface="Candara"/>
                <a:ea typeface="Candara"/>
                <a:cs typeface="Candara"/>
                <a:sym typeface="Candara"/>
              </a:rPr>
              <a:t>resulting </a:t>
            </a:r>
            <a:r>
              <a:rPr lang="en-US" sz="2400" b="1">
                <a:solidFill>
                  <a:srgbClr val="0033CC"/>
                </a:solidFill>
                <a:latin typeface="Candara"/>
                <a:ea typeface="Candara"/>
                <a:cs typeface="Candara"/>
                <a:sym typeface="Candara"/>
              </a:rPr>
              <a:t>in  a renal vein entrapment syndrome </a:t>
            </a:r>
            <a:r>
              <a:rPr lang="en-US" sz="2400" b="1">
                <a:solidFill>
                  <a:schemeClr val="dk1"/>
                </a:solidFill>
                <a:latin typeface="Candara"/>
                <a:ea typeface="Candara"/>
                <a:cs typeface="Candara"/>
                <a:sym typeface="Candara"/>
              </a:rPr>
              <a:t>also  known as </a:t>
            </a:r>
            <a:r>
              <a:rPr lang="en-US" sz="2400" b="1" i="1">
                <a:solidFill>
                  <a:schemeClr val="dk1"/>
                </a:solidFill>
                <a:latin typeface="Candara"/>
                <a:ea typeface="Candara"/>
                <a:cs typeface="Candara"/>
                <a:sym typeface="Candara"/>
              </a:rPr>
              <a:t>“</a:t>
            </a:r>
            <a:r>
              <a:rPr lang="en-US" sz="2400" b="1">
                <a:solidFill>
                  <a:schemeClr val="dk1"/>
                </a:solidFill>
                <a:latin typeface="Candara"/>
                <a:ea typeface="Candara"/>
                <a:cs typeface="Candara"/>
                <a:sym typeface="Candara"/>
              </a:rPr>
              <a:t>nutcracker syndrome</a:t>
            </a:r>
            <a:r>
              <a:rPr lang="en-US" sz="2400" b="1" i="1">
                <a:solidFill>
                  <a:schemeClr val="dk1"/>
                </a:solidFill>
                <a:latin typeface="Candara"/>
                <a:ea typeface="Candara"/>
                <a:cs typeface="Candara"/>
                <a:sym typeface="Candara"/>
              </a:rPr>
              <a:t>”</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None/>
            </a:pPr>
            <a:endParaRPr sz="2350">
              <a:solidFill>
                <a:schemeClr val="dk1"/>
              </a:solidFill>
              <a:latin typeface="Candara"/>
              <a:ea typeface="Candara"/>
              <a:cs typeface="Candara"/>
              <a:sym typeface="Candara"/>
            </a:endParaRPr>
          </a:p>
          <a:p>
            <a:pPr marL="12700" marR="142875" lvl="0" indent="-152400"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left testicular pain in men (related to the  left testicular vein draining into the </a:t>
            </a:r>
            <a:r>
              <a:rPr lang="en-US" sz="2400" b="1">
                <a:solidFill>
                  <a:srgbClr val="0033CC"/>
                </a:solidFill>
                <a:latin typeface="Candara"/>
                <a:ea typeface="Candara"/>
                <a:cs typeface="Candara"/>
                <a:sym typeface="Candara"/>
              </a:rPr>
              <a:t>left  renal vein </a:t>
            </a:r>
            <a:r>
              <a:rPr lang="en-US" sz="2400" b="1">
                <a:solidFill>
                  <a:schemeClr val="dk1"/>
                </a:solidFill>
                <a:latin typeface="Candara"/>
                <a:ea typeface="Candara"/>
                <a:cs typeface="Candara"/>
                <a:sym typeface="Candara"/>
              </a:rPr>
              <a:t>proximal to the compression).</a:t>
            </a:r>
            <a:endParaRPr sz="2400">
              <a:solidFill>
                <a:schemeClr val="dk1"/>
              </a:solidFill>
              <a:latin typeface="Candara"/>
              <a:ea typeface="Candara"/>
              <a:cs typeface="Candara"/>
              <a:sym typeface="Candara"/>
            </a:endParaRPr>
          </a:p>
        </p:txBody>
      </p:sp>
      <p:grpSp>
        <p:nvGrpSpPr>
          <p:cNvPr id="301" name="Google Shape;301;p23"/>
          <p:cNvGrpSpPr/>
          <p:nvPr/>
        </p:nvGrpSpPr>
        <p:grpSpPr>
          <a:xfrm>
            <a:off x="6201155" y="1190244"/>
            <a:ext cx="5538470" cy="5163820"/>
            <a:chOff x="6201155" y="1190244"/>
            <a:chExt cx="5538470" cy="5163820"/>
          </a:xfrm>
        </p:grpSpPr>
        <p:pic>
          <p:nvPicPr>
            <p:cNvPr id="302" name="Google Shape;302;p23"/>
            <p:cNvPicPr preferRelativeResize="0"/>
            <p:nvPr/>
          </p:nvPicPr>
          <p:blipFill rotWithShape="1">
            <a:blip r:embed="rId3">
              <a:alphaModFix/>
            </a:blip>
            <a:srcRect/>
            <a:stretch/>
          </p:blipFill>
          <p:spPr>
            <a:xfrm>
              <a:off x="6230111" y="1219200"/>
              <a:ext cx="5480303" cy="5105400"/>
            </a:xfrm>
            <a:prstGeom prst="rect">
              <a:avLst/>
            </a:prstGeom>
            <a:noFill/>
            <a:ln>
              <a:noFill/>
            </a:ln>
          </p:spPr>
        </p:pic>
        <p:sp>
          <p:nvSpPr>
            <p:cNvPr id="303" name="Google Shape;303;p23"/>
            <p:cNvSpPr/>
            <p:nvPr/>
          </p:nvSpPr>
          <p:spPr>
            <a:xfrm>
              <a:off x="6201155" y="1190244"/>
              <a:ext cx="5538470" cy="5163820"/>
            </a:xfrm>
            <a:custGeom>
              <a:avLst/>
              <a:gdLst/>
              <a:ahLst/>
              <a:cxnLst/>
              <a:rect l="l" t="t" r="r" b="b"/>
              <a:pathLst>
                <a:path w="5538470" h="5163820" extrusionOk="0">
                  <a:moveTo>
                    <a:pt x="0" y="5163311"/>
                  </a:moveTo>
                  <a:lnTo>
                    <a:pt x="5538215" y="5163311"/>
                  </a:lnTo>
                  <a:lnTo>
                    <a:pt x="5538215" y="0"/>
                  </a:lnTo>
                  <a:lnTo>
                    <a:pt x="0" y="0"/>
                  </a:lnTo>
                  <a:lnTo>
                    <a:pt x="0" y="5163311"/>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04" name="Google Shape;304;p23"/>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305" name="Google Shape;305;p23"/>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306" name="Google Shape;306;p23"/>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4300" lvl="0" indent="0" algn="l" rtl="0">
              <a:lnSpc>
                <a:spcPct val="103333"/>
              </a:lnSpc>
              <a:spcBef>
                <a:spcPts val="0"/>
              </a:spcBef>
              <a:spcAft>
                <a:spcPts val="0"/>
              </a:spcAft>
              <a:buNone/>
            </a:pPr>
            <a:fld id="{00000000-1234-1234-1234-123412341234}" type="slidenum">
              <a:rPr lang="en-US">
                <a:solidFill>
                  <a:srgbClr val="FF0000"/>
                </a:solidFill>
              </a:rPr>
              <a:t>23</a:t>
            </a:fld>
            <a:endParaRPr>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310"/>
        <p:cNvGrpSpPr/>
        <p:nvPr/>
      </p:nvGrpSpPr>
      <p:grpSpPr>
        <a:xfrm>
          <a:off x="0" y="0"/>
          <a:ext cx="0" cy="0"/>
          <a:chOff x="0" y="0"/>
          <a:chExt cx="0" cy="0"/>
        </a:xfrm>
      </p:grpSpPr>
      <p:sp>
        <p:nvSpPr>
          <p:cNvPr id="311" name="Google Shape;311;p24"/>
          <p:cNvSpPr txBox="1">
            <a:spLocks noGrp="1"/>
          </p:cNvSpPr>
          <p:nvPr>
            <p:ph type="title"/>
          </p:nvPr>
        </p:nvSpPr>
        <p:spPr>
          <a:xfrm>
            <a:off x="199644" y="153923"/>
            <a:ext cx="1286510" cy="585470"/>
          </a:xfrm>
          <a:prstGeom prst="rect">
            <a:avLst/>
          </a:prstGeom>
          <a:noFill/>
          <a:ln w="76200" cap="flat" cmpd="sng">
            <a:solidFill>
              <a:srgbClr val="0EFC3B"/>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Ureter</a:t>
            </a:r>
            <a:endParaRPr sz="3200">
              <a:latin typeface="Calibri"/>
              <a:ea typeface="Calibri"/>
              <a:cs typeface="Calibri"/>
              <a:sym typeface="Calibri"/>
            </a:endParaRPr>
          </a:p>
        </p:txBody>
      </p:sp>
      <p:sp>
        <p:nvSpPr>
          <p:cNvPr id="312" name="Google Shape;312;p24"/>
          <p:cNvSpPr txBox="1"/>
          <p:nvPr/>
        </p:nvSpPr>
        <p:spPr>
          <a:xfrm>
            <a:off x="177190" y="772795"/>
            <a:ext cx="4135120" cy="148907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two ureters are muscular  tubes that extend from the  kidneys to the </a:t>
            </a:r>
            <a:r>
              <a:rPr lang="en-US" sz="2400" b="1">
                <a:solidFill>
                  <a:srgbClr val="0033CC"/>
                </a:solidFill>
                <a:latin typeface="Candara"/>
                <a:ea typeface="Candara"/>
                <a:cs typeface="Candara"/>
                <a:sym typeface="Candara"/>
              </a:rPr>
              <a:t>posterior  surface of the urinary bladder</a:t>
            </a:r>
            <a:endParaRPr sz="2400">
              <a:solidFill>
                <a:schemeClr val="dk1"/>
              </a:solidFill>
              <a:latin typeface="Candara"/>
              <a:ea typeface="Candara"/>
              <a:cs typeface="Candara"/>
              <a:sym typeface="Candara"/>
            </a:endParaRPr>
          </a:p>
        </p:txBody>
      </p:sp>
      <p:grpSp>
        <p:nvGrpSpPr>
          <p:cNvPr id="313" name="Google Shape;313;p24"/>
          <p:cNvGrpSpPr/>
          <p:nvPr/>
        </p:nvGrpSpPr>
        <p:grpSpPr>
          <a:xfrm>
            <a:off x="4488179" y="1272539"/>
            <a:ext cx="7162800" cy="4328160"/>
            <a:chOff x="4488179" y="1272539"/>
            <a:chExt cx="7162800" cy="4328160"/>
          </a:xfrm>
        </p:grpSpPr>
        <p:pic>
          <p:nvPicPr>
            <p:cNvPr id="314" name="Google Shape;314;p24"/>
            <p:cNvPicPr preferRelativeResize="0"/>
            <p:nvPr/>
          </p:nvPicPr>
          <p:blipFill rotWithShape="1">
            <a:blip r:embed="rId3">
              <a:alphaModFix/>
            </a:blip>
            <a:srcRect/>
            <a:stretch/>
          </p:blipFill>
          <p:spPr>
            <a:xfrm>
              <a:off x="4526279" y="1310639"/>
              <a:ext cx="6997460" cy="4251960"/>
            </a:xfrm>
            <a:prstGeom prst="rect">
              <a:avLst/>
            </a:prstGeom>
            <a:noFill/>
            <a:ln>
              <a:noFill/>
            </a:ln>
          </p:spPr>
        </p:pic>
        <p:sp>
          <p:nvSpPr>
            <p:cNvPr id="315" name="Google Shape;315;p24"/>
            <p:cNvSpPr/>
            <p:nvPr/>
          </p:nvSpPr>
          <p:spPr>
            <a:xfrm>
              <a:off x="4488179" y="1272539"/>
              <a:ext cx="7162800" cy="4328160"/>
            </a:xfrm>
            <a:custGeom>
              <a:avLst/>
              <a:gdLst/>
              <a:ahLst/>
              <a:cxnLst/>
              <a:rect l="l" t="t" r="r" b="b"/>
              <a:pathLst>
                <a:path w="7162800" h="4328160" extrusionOk="0">
                  <a:moveTo>
                    <a:pt x="0" y="4328160"/>
                  </a:moveTo>
                  <a:lnTo>
                    <a:pt x="7162800" y="4328160"/>
                  </a:lnTo>
                  <a:lnTo>
                    <a:pt x="7162800" y="0"/>
                  </a:lnTo>
                  <a:lnTo>
                    <a:pt x="0" y="0"/>
                  </a:lnTo>
                  <a:lnTo>
                    <a:pt x="0" y="4328160"/>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16" name="Google Shape;316;p24"/>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317" name="Google Shape;317;p24"/>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318" name="Google Shape;318;p24"/>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4300" lvl="0" indent="0" algn="l" rtl="0">
              <a:lnSpc>
                <a:spcPct val="103333"/>
              </a:lnSpc>
              <a:spcBef>
                <a:spcPts val="0"/>
              </a:spcBef>
              <a:spcAft>
                <a:spcPts val="0"/>
              </a:spcAft>
              <a:buNone/>
            </a:pPr>
            <a:fld id="{00000000-1234-1234-1234-123412341234}" type="slidenum">
              <a:rPr lang="en-US">
                <a:solidFill>
                  <a:srgbClr val="FF0000"/>
                </a:solidFill>
              </a:rPr>
              <a:t>24</a:t>
            </a:fld>
            <a:endParaRPr>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322"/>
        <p:cNvGrpSpPr/>
        <p:nvPr/>
      </p:nvGrpSpPr>
      <p:grpSpPr>
        <a:xfrm>
          <a:off x="0" y="0"/>
          <a:ext cx="0" cy="0"/>
          <a:chOff x="0" y="0"/>
          <a:chExt cx="0" cy="0"/>
        </a:xfrm>
      </p:grpSpPr>
      <p:sp>
        <p:nvSpPr>
          <p:cNvPr id="323" name="Google Shape;323;p25"/>
          <p:cNvSpPr txBox="1"/>
          <p:nvPr/>
        </p:nvSpPr>
        <p:spPr>
          <a:xfrm>
            <a:off x="177190" y="701166"/>
            <a:ext cx="5432425" cy="464502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Each ureter measures about </a:t>
            </a:r>
            <a:r>
              <a:rPr lang="en-US" sz="2400" b="1">
                <a:solidFill>
                  <a:srgbClr val="FF0000"/>
                </a:solidFill>
                <a:latin typeface="Candara"/>
                <a:ea typeface="Candara"/>
                <a:cs typeface="Candara"/>
                <a:sym typeface="Candara"/>
              </a:rPr>
              <a:t>10 in. (25 cm)  </a:t>
            </a:r>
            <a:r>
              <a:rPr lang="en-US" sz="2400" b="1">
                <a:solidFill>
                  <a:schemeClr val="dk1"/>
                </a:solidFill>
                <a:latin typeface="Candara"/>
                <a:ea typeface="Candara"/>
                <a:cs typeface="Candara"/>
                <a:sym typeface="Candara"/>
              </a:rPr>
              <a:t>long and resembles the esophagus (also  10 in. long) in having </a:t>
            </a:r>
            <a:r>
              <a:rPr lang="en-US" sz="2400" b="1">
                <a:solidFill>
                  <a:srgbClr val="FF0000"/>
                </a:solidFill>
                <a:latin typeface="Candara"/>
                <a:ea typeface="Candara"/>
                <a:cs typeface="Candara"/>
                <a:sym typeface="Candara"/>
              </a:rPr>
              <a:t>three constrictions  </a:t>
            </a:r>
            <a:r>
              <a:rPr lang="en-US" sz="2400" b="1">
                <a:solidFill>
                  <a:schemeClr val="dk1"/>
                </a:solidFill>
                <a:latin typeface="Candara"/>
                <a:ea typeface="Candara"/>
                <a:cs typeface="Candara"/>
                <a:sym typeface="Candara"/>
              </a:rPr>
              <a:t>along its course:</a:t>
            </a:r>
            <a:endParaRPr sz="2400">
              <a:solidFill>
                <a:schemeClr val="dk1"/>
              </a:solidFill>
              <a:latin typeface="Candara"/>
              <a:ea typeface="Candara"/>
              <a:cs typeface="Candara"/>
              <a:sym typeface="Candara"/>
            </a:endParaRPr>
          </a:p>
          <a:p>
            <a:pPr marL="0" marR="0" lvl="0" indent="0" algn="l" rtl="0">
              <a:lnSpc>
                <a:spcPct val="100000"/>
              </a:lnSpc>
              <a:spcBef>
                <a:spcPts val="0"/>
              </a:spcBef>
              <a:spcAft>
                <a:spcPts val="0"/>
              </a:spcAft>
              <a:buNone/>
            </a:pPr>
            <a:endParaRPr sz="2400">
              <a:solidFill>
                <a:schemeClr val="dk1"/>
              </a:solidFill>
              <a:latin typeface="Candara"/>
              <a:ea typeface="Candara"/>
              <a:cs typeface="Candara"/>
              <a:sym typeface="Candara"/>
            </a:endParaRPr>
          </a:p>
          <a:p>
            <a:pPr marL="12700" marR="1055370" lvl="0" indent="-146049" algn="l" rtl="0">
              <a:lnSpc>
                <a:spcPct val="100000"/>
              </a:lnSpc>
              <a:spcBef>
                <a:spcPts val="1755"/>
              </a:spcBef>
              <a:spcAft>
                <a:spcPts val="0"/>
              </a:spcAft>
              <a:buClr>
                <a:srgbClr val="0033CC"/>
              </a:buClr>
              <a:buSzPts val="2300"/>
              <a:buFont typeface="Noto Sans Symbols"/>
              <a:buChar char="❖"/>
            </a:pPr>
            <a:r>
              <a:rPr lang="en-US" sz="2400" b="1" u="sng">
                <a:solidFill>
                  <a:srgbClr val="0033CC"/>
                </a:solidFill>
                <a:latin typeface="Candara"/>
                <a:ea typeface="Candara"/>
                <a:cs typeface="Candara"/>
                <a:sym typeface="Candara"/>
              </a:rPr>
              <a:t>where the renal pelvis joins the </a:t>
            </a:r>
            <a:r>
              <a:rPr lang="en-US" sz="2400" b="1">
                <a:solidFill>
                  <a:srgbClr val="0033CC"/>
                </a:solidFill>
                <a:latin typeface="Candara"/>
                <a:ea typeface="Candara"/>
                <a:cs typeface="Candara"/>
                <a:sym typeface="Candara"/>
              </a:rPr>
              <a:t> </a:t>
            </a:r>
            <a:r>
              <a:rPr lang="en-US" sz="2400" b="1" u="sng">
                <a:solidFill>
                  <a:srgbClr val="0033CC"/>
                </a:solidFill>
                <a:latin typeface="Candara"/>
                <a:ea typeface="Candara"/>
                <a:cs typeface="Candara"/>
                <a:sym typeface="Candara"/>
              </a:rPr>
              <a:t>ureter </a:t>
            </a:r>
            <a:r>
              <a:rPr lang="en-US" sz="2400" b="1">
                <a:solidFill>
                  <a:schemeClr val="dk1"/>
                </a:solidFill>
                <a:latin typeface="Candara"/>
                <a:ea typeface="Candara"/>
                <a:cs typeface="Candara"/>
                <a:sym typeface="Candara"/>
              </a:rPr>
              <a:t>in the abdomen,</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rgbClr val="0033CC"/>
              </a:buClr>
              <a:buSzPts val="2350"/>
              <a:buFont typeface="Noto Sans Symbols"/>
              <a:buNone/>
            </a:pPr>
            <a:endParaRPr sz="2350">
              <a:solidFill>
                <a:schemeClr val="dk1"/>
              </a:solidFill>
              <a:latin typeface="Candara"/>
              <a:ea typeface="Candara"/>
              <a:cs typeface="Candara"/>
              <a:sym typeface="Candara"/>
            </a:endParaRPr>
          </a:p>
          <a:p>
            <a:pPr marL="285115" marR="0" lvl="0" indent="-273050" algn="l" rtl="0">
              <a:lnSpc>
                <a:spcPct val="100000"/>
              </a:lnSpc>
              <a:spcBef>
                <a:spcPts val="0"/>
              </a:spcBef>
              <a:spcAft>
                <a:spcPts val="0"/>
              </a:spcAft>
              <a:buClr>
                <a:srgbClr val="0033CC"/>
              </a:buClr>
              <a:buSzPts val="2300"/>
              <a:buFont typeface="Noto Sans Symbols"/>
              <a:buChar char="❖"/>
            </a:pPr>
            <a:r>
              <a:rPr lang="en-US" sz="2400" b="1" u="sng">
                <a:solidFill>
                  <a:srgbClr val="0033CC"/>
                </a:solidFill>
                <a:latin typeface="Candara"/>
                <a:ea typeface="Candara"/>
                <a:cs typeface="Candara"/>
                <a:sym typeface="Candara"/>
              </a:rPr>
              <a:t>where it is kinked as it crosses the</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u="sng">
                <a:solidFill>
                  <a:srgbClr val="0033CC"/>
                </a:solidFill>
                <a:latin typeface="Candara"/>
                <a:ea typeface="Candara"/>
                <a:cs typeface="Candara"/>
                <a:sym typeface="Candara"/>
              </a:rPr>
              <a:t>pelvic brim </a:t>
            </a:r>
            <a:r>
              <a:rPr lang="en-US" sz="2400" b="1">
                <a:solidFill>
                  <a:schemeClr val="dk1"/>
                </a:solidFill>
                <a:latin typeface="Candara"/>
                <a:ea typeface="Candara"/>
                <a:cs typeface="Candara"/>
                <a:sym typeface="Candara"/>
              </a:rPr>
              <a:t>to enter the pelvis.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284480" marR="0" lvl="0" indent="-272415" algn="l" rtl="0">
              <a:lnSpc>
                <a:spcPct val="100000"/>
              </a:lnSpc>
              <a:spcBef>
                <a:spcPts val="0"/>
              </a:spcBef>
              <a:spcAft>
                <a:spcPts val="0"/>
              </a:spcAft>
              <a:buClr>
                <a:srgbClr val="0033CC"/>
              </a:buClr>
              <a:buSzPts val="2300"/>
              <a:buFont typeface="Noto Sans Symbols"/>
              <a:buChar char="❖"/>
            </a:pPr>
            <a:r>
              <a:rPr lang="en-US" sz="2400" b="1" u="sng">
                <a:solidFill>
                  <a:srgbClr val="0033CC"/>
                </a:solidFill>
                <a:latin typeface="Candara"/>
                <a:ea typeface="Candara"/>
                <a:cs typeface="Candara"/>
                <a:sym typeface="Candara"/>
              </a:rPr>
              <a:t>where it pierces the bladder wall</a:t>
            </a:r>
            <a:r>
              <a:rPr lang="en-US" sz="2400" b="1">
                <a:solidFill>
                  <a:srgbClr val="0033CC"/>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sp>
        <p:nvSpPr>
          <p:cNvPr id="324" name="Google Shape;324;p25"/>
          <p:cNvSpPr txBox="1">
            <a:spLocks noGrp="1"/>
          </p:cNvSpPr>
          <p:nvPr>
            <p:ph type="title"/>
          </p:nvPr>
        </p:nvSpPr>
        <p:spPr>
          <a:xfrm>
            <a:off x="99060" y="77723"/>
            <a:ext cx="1341120" cy="585470"/>
          </a:xfrm>
          <a:prstGeom prst="rect">
            <a:avLst/>
          </a:prstGeom>
          <a:noFill/>
          <a:ln w="76200" cap="flat" cmpd="sng">
            <a:solidFill>
              <a:srgbClr val="0EFC3B"/>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Ureter</a:t>
            </a:r>
            <a:endParaRPr sz="3200">
              <a:latin typeface="Candara"/>
              <a:ea typeface="Candara"/>
              <a:cs typeface="Candara"/>
              <a:sym typeface="Candara"/>
            </a:endParaRPr>
          </a:p>
        </p:txBody>
      </p:sp>
      <p:grpSp>
        <p:nvGrpSpPr>
          <p:cNvPr id="325" name="Google Shape;325;p25"/>
          <p:cNvGrpSpPr/>
          <p:nvPr/>
        </p:nvGrpSpPr>
        <p:grpSpPr>
          <a:xfrm>
            <a:off x="5670803" y="571500"/>
            <a:ext cx="5980430" cy="5386070"/>
            <a:chOff x="5670803" y="571500"/>
            <a:chExt cx="5980430" cy="5386070"/>
          </a:xfrm>
        </p:grpSpPr>
        <p:pic>
          <p:nvPicPr>
            <p:cNvPr id="326" name="Google Shape;326;p25"/>
            <p:cNvPicPr preferRelativeResize="0"/>
            <p:nvPr/>
          </p:nvPicPr>
          <p:blipFill rotWithShape="1">
            <a:blip r:embed="rId3">
              <a:alphaModFix/>
            </a:blip>
            <a:srcRect/>
            <a:stretch/>
          </p:blipFill>
          <p:spPr>
            <a:xfrm>
              <a:off x="5823266" y="694047"/>
              <a:ext cx="5789613" cy="5225168"/>
            </a:xfrm>
            <a:prstGeom prst="rect">
              <a:avLst/>
            </a:prstGeom>
            <a:noFill/>
            <a:ln>
              <a:noFill/>
            </a:ln>
          </p:spPr>
        </p:pic>
        <p:sp>
          <p:nvSpPr>
            <p:cNvPr id="327" name="Google Shape;327;p25"/>
            <p:cNvSpPr/>
            <p:nvPr/>
          </p:nvSpPr>
          <p:spPr>
            <a:xfrm>
              <a:off x="5670803" y="571500"/>
              <a:ext cx="5980430" cy="5386070"/>
            </a:xfrm>
            <a:custGeom>
              <a:avLst/>
              <a:gdLst/>
              <a:ahLst/>
              <a:cxnLst/>
              <a:rect l="l" t="t" r="r" b="b"/>
              <a:pathLst>
                <a:path w="5980430" h="5386070" extrusionOk="0">
                  <a:moveTo>
                    <a:pt x="0" y="5385816"/>
                  </a:moveTo>
                  <a:lnTo>
                    <a:pt x="5980176" y="5385816"/>
                  </a:lnTo>
                  <a:lnTo>
                    <a:pt x="5980176" y="0"/>
                  </a:lnTo>
                  <a:lnTo>
                    <a:pt x="0" y="0"/>
                  </a:lnTo>
                  <a:lnTo>
                    <a:pt x="0" y="5385816"/>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28" name="Google Shape;328;p25"/>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329" name="Google Shape;329;p25"/>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330" name="Google Shape;330;p25"/>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4300" lvl="0" indent="0" algn="l" rtl="0">
              <a:lnSpc>
                <a:spcPct val="103333"/>
              </a:lnSpc>
              <a:spcBef>
                <a:spcPts val="0"/>
              </a:spcBef>
              <a:spcAft>
                <a:spcPts val="0"/>
              </a:spcAft>
              <a:buNone/>
            </a:pPr>
            <a:fld id="{00000000-1234-1234-1234-123412341234}" type="slidenum">
              <a:rPr lang="en-US">
                <a:solidFill>
                  <a:srgbClr val="FF0000"/>
                </a:solidFill>
              </a:rPr>
              <a:t>25</a:t>
            </a:fld>
            <a:endParaRPr>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34"/>
        <p:cNvGrpSpPr/>
        <p:nvPr/>
      </p:nvGrpSpPr>
      <p:grpSpPr>
        <a:xfrm>
          <a:off x="0" y="0"/>
          <a:ext cx="0" cy="0"/>
          <a:chOff x="0" y="0"/>
          <a:chExt cx="0" cy="0"/>
        </a:xfrm>
      </p:grpSpPr>
      <p:sp>
        <p:nvSpPr>
          <p:cNvPr id="335" name="Google Shape;335;p26"/>
          <p:cNvSpPr txBox="1"/>
          <p:nvPr/>
        </p:nvSpPr>
        <p:spPr>
          <a:xfrm>
            <a:off x="177190" y="701166"/>
            <a:ext cx="6010275" cy="4416425"/>
          </a:xfrm>
          <a:prstGeom prst="rect">
            <a:avLst/>
          </a:prstGeom>
          <a:noFill/>
          <a:ln>
            <a:noFill/>
          </a:ln>
        </p:spPr>
        <p:txBody>
          <a:bodyPr spcFirstLastPara="1" wrap="square" lIns="0" tIns="12700" rIns="0" bIns="0" anchor="t" anchorCtr="0">
            <a:spAutoFit/>
          </a:bodyPr>
          <a:lstStyle/>
          <a:p>
            <a:pPr marL="12700" marR="972185" lvl="0" indent="-146049" algn="l" rtl="0">
              <a:lnSpc>
                <a:spcPct val="100000"/>
              </a:lnSpc>
              <a:spcBef>
                <a:spcPts val="0"/>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The renal pelvis </a:t>
            </a:r>
            <a:r>
              <a:rPr lang="en-US" sz="2400" b="1">
                <a:solidFill>
                  <a:schemeClr val="dk1"/>
                </a:solidFill>
                <a:latin typeface="Candara"/>
                <a:ea typeface="Candara"/>
                <a:cs typeface="Candara"/>
                <a:sym typeface="Candara"/>
              </a:rPr>
              <a:t>is the funnel-shaped  expanded upper end of the ureter.</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285115" marR="0" lvl="0" indent="-273050"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 lies within </a:t>
            </a:r>
            <a:r>
              <a:rPr lang="en-US" sz="2400" b="1">
                <a:solidFill>
                  <a:srgbClr val="0033CC"/>
                </a:solidFill>
                <a:latin typeface="Candara"/>
                <a:ea typeface="Candara"/>
                <a:cs typeface="Candara"/>
                <a:sym typeface="Candara"/>
              </a:rPr>
              <a:t>the hilum </a:t>
            </a:r>
            <a:r>
              <a:rPr lang="en-US" sz="2400" b="1">
                <a:solidFill>
                  <a:schemeClr val="dk1"/>
                </a:solidFill>
                <a:latin typeface="Candara"/>
                <a:ea typeface="Candara"/>
                <a:cs typeface="Candara"/>
                <a:sym typeface="Candara"/>
              </a:rPr>
              <a:t>of the kidney and</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receives </a:t>
            </a:r>
            <a:r>
              <a:rPr lang="en-US" sz="2400" b="1">
                <a:solidFill>
                  <a:srgbClr val="008000"/>
                </a:solidFill>
                <a:latin typeface="Candara"/>
                <a:ea typeface="Candara"/>
                <a:cs typeface="Candara"/>
                <a:sym typeface="Candara"/>
              </a:rPr>
              <a:t>the major calyces.</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None/>
            </a:pPr>
            <a:endParaRPr sz="2350">
              <a:solidFill>
                <a:schemeClr val="dk1"/>
              </a:solidFill>
              <a:latin typeface="Candara"/>
              <a:ea typeface="Candara"/>
              <a:cs typeface="Candara"/>
              <a:sym typeface="Candara"/>
            </a:endParaRPr>
          </a:p>
          <a:p>
            <a:pPr marL="12700" marR="5080" lvl="0" indent="-146049" algn="l" rtl="0">
              <a:lnSpc>
                <a:spcPct val="100000"/>
              </a:lnSpc>
              <a:spcBef>
                <a:spcPts val="5"/>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ureter emerges from the hilum of the  kidney and runs vertically downward </a:t>
            </a:r>
            <a:r>
              <a:rPr lang="en-US" sz="2400" b="1">
                <a:solidFill>
                  <a:srgbClr val="FF0000"/>
                </a:solidFill>
                <a:latin typeface="Candara"/>
                <a:ea typeface="Candara"/>
                <a:cs typeface="Candara"/>
                <a:sym typeface="Candara"/>
              </a:rPr>
              <a:t>behind  the parietal peritoneum </a:t>
            </a:r>
            <a:r>
              <a:rPr lang="en-US" sz="2400" b="1">
                <a:solidFill>
                  <a:schemeClr val="dk1"/>
                </a:solidFill>
                <a:latin typeface="Candara"/>
                <a:ea typeface="Candara"/>
                <a:cs typeface="Candara"/>
                <a:sym typeface="Candara"/>
              </a:rPr>
              <a:t>(adherent to it) on  the psoas muscle, which separates it from the  </a:t>
            </a:r>
            <a:r>
              <a:rPr lang="en-US" sz="2400" b="1">
                <a:solidFill>
                  <a:srgbClr val="0033CC"/>
                </a:solidFill>
                <a:latin typeface="Candara"/>
                <a:ea typeface="Candara"/>
                <a:cs typeface="Candara"/>
                <a:sym typeface="Candara"/>
              </a:rPr>
              <a:t>tips of the transverse processes of the lumbar  vertebrae.</a:t>
            </a:r>
            <a:endParaRPr sz="2400">
              <a:solidFill>
                <a:schemeClr val="dk1"/>
              </a:solidFill>
              <a:latin typeface="Candara"/>
              <a:ea typeface="Candara"/>
              <a:cs typeface="Candara"/>
              <a:sym typeface="Candara"/>
            </a:endParaRPr>
          </a:p>
        </p:txBody>
      </p:sp>
      <p:sp>
        <p:nvSpPr>
          <p:cNvPr id="336" name="Google Shape;336;p26"/>
          <p:cNvSpPr txBox="1">
            <a:spLocks noGrp="1"/>
          </p:cNvSpPr>
          <p:nvPr>
            <p:ph type="title"/>
          </p:nvPr>
        </p:nvSpPr>
        <p:spPr>
          <a:xfrm>
            <a:off x="199644" y="77723"/>
            <a:ext cx="1338580" cy="585470"/>
          </a:xfrm>
          <a:prstGeom prst="rect">
            <a:avLst/>
          </a:prstGeom>
          <a:noFill/>
          <a:ln w="76200" cap="flat" cmpd="sng">
            <a:solidFill>
              <a:srgbClr val="0EFC3B"/>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Ureter</a:t>
            </a:r>
            <a:endParaRPr sz="3200">
              <a:latin typeface="Candara"/>
              <a:ea typeface="Candara"/>
              <a:cs typeface="Candara"/>
              <a:sym typeface="Candara"/>
            </a:endParaRPr>
          </a:p>
        </p:txBody>
      </p:sp>
      <p:grpSp>
        <p:nvGrpSpPr>
          <p:cNvPr id="337" name="Google Shape;337;p26"/>
          <p:cNvGrpSpPr/>
          <p:nvPr/>
        </p:nvGrpSpPr>
        <p:grpSpPr>
          <a:xfrm>
            <a:off x="6338315" y="123444"/>
            <a:ext cx="5038725" cy="6623684"/>
            <a:chOff x="6338315" y="123444"/>
            <a:chExt cx="5038725" cy="6623684"/>
          </a:xfrm>
        </p:grpSpPr>
        <p:pic>
          <p:nvPicPr>
            <p:cNvPr id="338" name="Google Shape;338;p26"/>
            <p:cNvPicPr preferRelativeResize="0"/>
            <p:nvPr/>
          </p:nvPicPr>
          <p:blipFill rotWithShape="1">
            <a:blip r:embed="rId3">
              <a:alphaModFix/>
            </a:blip>
            <a:srcRect/>
            <a:stretch/>
          </p:blipFill>
          <p:spPr>
            <a:xfrm>
              <a:off x="6827519" y="4571999"/>
              <a:ext cx="3779469" cy="2145792"/>
            </a:xfrm>
            <a:prstGeom prst="rect">
              <a:avLst/>
            </a:prstGeom>
            <a:noFill/>
            <a:ln>
              <a:noFill/>
            </a:ln>
          </p:spPr>
        </p:pic>
        <p:sp>
          <p:nvSpPr>
            <p:cNvPr id="339" name="Google Shape;339;p26"/>
            <p:cNvSpPr/>
            <p:nvPr/>
          </p:nvSpPr>
          <p:spPr>
            <a:xfrm>
              <a:off x="6798563" y="4543043"/>
              <a:ext cx="3901440" cy="2204085"/>
            </a:xfrm>
            <a:custGeom>
              <a:avLst/>
              <a:gdLst/>
              <a:ahLst/>
              <a:cxnLst/>
              <a:rect l="l" t="t" r="r" b="b"/>
              <a:pathLst>
                <a:path w="3901440" h="2204084" extrusionOk="0">
                  <a:moveTo>
                    <a:pt x="0" y="2203704"/>
                  </a:moveTo>
                  <a:lnTo>
                    <a:pt x="3901439" y="2203704"/>
                  </a:lnTo>
                  <a:lnTo>
                    <a:pt x="3901439" y="0"/>
                  </a:lnTo>
                  <a:lnTo>
                    <a:pt x="0" y="0"/>
                  </a:lnTo>
                  <a:lnTo>
                    <a:pt x="0" y="2203704"/>
                  </a:lnTo>
                  <a:close/>
                </a:path>
              </a:pathLst>
            </a:custGeom>
            <a:noFill/>
            <a:ln w="579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0" name="Google Shape;340;p26"/>
            <p:cNvPicPr preferRelativeResize="0"/>
            <p:nvPr/>
          </p:nvPicPr>
          <p:blipFill rotWithShape="1">
            <a:blip r:embed="rId4">
              <a:alphaModFix/>
            </a:blip>
            <a:srcRect/>
            <a:stretch/>
          </p:blipFill>
          <p:spPr>
            <a:xfrm>
              <a:off x="6367271" y="152400"/>
              <a:ext cx="4980432" cy="4291583"/>
            </a:xfrm>
            <a:prstGeom prst="rect">
              <a:avLst/>
            </a:prstGeom>
            <a:noFill/>
            <a:ln>
              <a:noFill/>
            </a:ln>
          </p:spPr>
        </p:pic>
        <p:sp>
          <p:nvSpPr>
            <p:cNvPr id="341" name="Google Shape;341;p26"/>
            <p:cNvSpPr/>
            <p:nvPr/>
          </p:nvSpPr>
          <p:spPr>
            <a:xfrm>
              <a:off x="6338315" y="123444"/>
              <a:ext cx="5038725" cy="4349750"/>
            </a:xfrm>
            <a:custGeom>
              <a:avLst/>
              <a:gdLst/>
              <a:ahLst/>
              <a:cxnLst/>
              <a:rect l="l" t="t" r="r" b="b"/>
              <a:pathLst>
                <a:path w="5038725" h="4349750" extrusionOk="0">
                  <a:moveTo>
                    <a:pt x="0" y="4349495"/>
                  </a:moveTo>
                  <a:lnTo>
                    <a:pt x="5038344" y="4349495"/>
                  </a:lnTo>
                  <a:lnTo>
                    <a:pt x="5038344" y="0"/>
                  </a:lnTo>
                  <a:lnTo>
                    <a:pt x="0" y="0"/>
                  </a:lnTo>
                  <a:lnTo>
                    <a:pt x="0" y="4349495"/>
                  </a:lnTo>
                  <a:close/>
                </a:path>
              </a:pathLst>
            </a:custGeom>
            <a:noFill/>
            <a:ln w="579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42" name="Google Shape;342;p26"/>
          <p:cNvSpPr txBox="1"/>
          <p:nvPr/>
        </p:nvSpPr>
        <p:spPr>
          <a:xfrm>
            <a:off x="2866389" y="255523"/>
            <a:ext cx="150114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ndara"/>
                <a:ea typeface="Candara"/>
                <a:cs typeface="Candara"/>
                <a:sym typeface="Candara"/>
              </a:rPr>
              <a:t>Thursday 28 April 2022</a:t>
            </a:r>
            <a:endParaRPr sz="1200">
              <a:solidFill>
                <a:schemeClr val="dk1"/>
              </a:solidFill>
              <a:latin typeface="Candara"/>
              <a:ea typeface="Candara"/>
              <a:cs typeface="Candara"/>
              <a:sym typeface="Candara"/>
            </a:endParaRPr>
          </a:p>
        </p:txBody>
      </p:sp>
      <p:sp>
        <p:nvSpPr>
          <p:cNvPr id="343" name="Google Shape;343;p26"/>
          <p:cNvSpPr txBox="1"/>
          <p:nvPr/>
        </p:nvSpPr>
        <p:spPr>
          <a:xfrm>
            <a:off x="5174996" y="6435039"/>
            <a:ext cx="126492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344" name="Google Shape;344;p26"/>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4300" lvl="0" indent="0" algn="l" rtl="0">
              <a:lnSpc>
                <a:spcPct val="103333"/>
              </a:lnSpc>
              <a:spcBef>
                <a:spcPts val="0"/>
              </a:spcBef>
              <a:spcAft>
                <a:spcPts val="0"/>
              </a:spcAft>
              <a:buNone/>
            </a:pPr>
            <a:fld id="{00000000-1234-1234-1234-123412341234}" type="slidenum">
              <a:rPr lang="en-US">
                <a:solidFill>
                  <a:srgbClr val="FF0000"/>
                </a:solidFill>
              </a:rPr>
              <a:t>26</a:t>
            </a:fld>
            <a:endParaRPr>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48"/>
        <p:cNvGrpSpPr/>
        <p:nvPr/>
      </p:nvGrpSpPr>
      <p:grpSpPr>
        <a:xfrm>
          <a:off x="0" y="0"/>
          <a:ext cx="0" cy="0"/>
          <a:chOff x="0" y="0"/>
          <a:chExt cx="0" cy="0"/>
        </a:xfrm>
      </p:grpSpPr>
      <p:sp>
        <p:nvSpPr>
          <p:cNvPr id="349" name="Google Shape;349;p27"/>
          <p:cNvSpPr txBox="1">
            <a:spLocks noGrp="1"/>
          </p:cNvSpPr>
          <p:nvPr>
            <p:ph type="title"/>
          </p:nvPr>
        </p:nvSpPr>
        <p:spPr>
          <a:xfrm>
            <a:off x="199644" y="77723"/>
            <a:ext cx="1338580" cy="585470"/>
          </a:xfrm>
          <a:prstGeom prst="rect">
            <a:avLst/>
          </a:prstGeom>
          <a:noFill/>
          <a:ln w="76200" cap="flat" cmpd="sng">
            <a:solidFill>
              <a:srgbClr val="0EFC3B"/>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Ureter</a:t>
            </a:r>
            <a:endParaRPr sz="3200">
              <a:latin typeface="Candara"/>
              <a:ea typeface="Candara"/>
              <a:cs typeface="Candara"/>
              <a:sym typeface="Candara"/>
            </a:endParaRPr>
          </a:p>
        </p:txBody>
      </p:sp>
      <p:sp>
        <p:nvSpPr>
          <p:cNvPr id="350" name="Google Shape;350;p27"/>
          <p:cNvSpPr txBox="1"/>
          <p:nvPr/>
        </p:nvSpPr>
        <p:spPr>
          <a:xfrm>
            <a:off x="275640" y="853566"/>
            <a:ext cx="4954270" cy="3684904"/>
          </a:xfrm>
          <a:prstGeom prst="rect">
            <a:avLst/>
          </a:prstGeom>
          <a:noFill/>
          <a:ln>
            <a:noFill/>
          </a:ln>
        </p:spPr>
        <p:txBody>
          <a:bodyPr spcFirstLastPara="1" wrap="square" lIns="0" tIns="12700" rIns="0" bIns="0" anchor="t" anchorCtr="0">
            <a:spAutoFit/>
          </a:bodyPr>
          <a:lstStyle/>
          <a:p>
            <a:pPr marL="12700" marR="21717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 enters the pelvis by crossing the  bifurcation of </a:t>
            </a:r>
            <a:r>
              <a:rPr lang="en-US" sz="2400" b="1">
                <a:solidFill>
                  <a:srgbClr val="FF0000"/>
                </a:solidFill>
                <a:latin typeface="Candara"/>
                <a:ea typeface="Candara"/>
                <a:cs typeface="Candara"/>
                <a:sym typeface="Candara"/>
              </a:rPr>
              <a:t>the common iliac  artery </a:t>
            </a:r>
            <a:r>
              <a:rPr lang="en-US" sz="2400" b="1">
                <a:solidFill>
                  <a:schemeClr val="dk1"/>
                </a:solidFill>
                <a:latin typeface="Candara"/>
                <a:ea typeface="Candara"/>
                <a:cs typeface="Candara"/>
                <a:sym typeface="Candara"/>
              </a:rPr>
              <a:t>in front of </a:t>
            </a:r>
            <a:r>
              <a:rPr lang="en-US" sz="2400" b="1">
                <a:solidFill>
                  <a:srgbClr val="0033CC"/>
                </a:solidFill>
                <a:latin typeface="Candara"/>
                <a:ea typeface="Candara"/>
                <a:cs typeface="Candara"/>
                <a:sym typeface="Candara"/>
              </a:rPr>
              <a:t>the sacroiliac joint</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ureter then runs down the  lateral wall of the pelvis to the region  of the ischial spine </a:t>
            </a:r>
            <a:r>
              <a:rPr lang="en-US" sz="2400" b="1">
                <a:solidFill>
                  <a:srgbClr val="FF0000"/>
                </a:solidFill>
                <a:latin typeface="Candara"/>
                <a:ea typeface="Candara"/>
                <a:cs typeface="Candara"/>
                <a:sym typeface="Candara"/>
              </a:rPr>
              <a:t>in front of the  internal iliac artery </a:t>
            </a:r>
            <a:r>
              <a:rPr lang="en-US" sz="2400" b="1">
                <a:solidFill>
                  <a:schemeClr val="dk1"/>
                </a:solidFill>
                <a:latin typeface="Candara"/>
                <a:ea typeface="Candara"/>
                <a:cs typeface="Candara"/>
                <a:sym typeface="Candara"/>
              </a:rPr>
              <a:t>and turns forward  to </a:t>
            </a:r>
            <a:r>
              <a:rPr lang="en-US" sz="2400" b="1">
                <a:solidFill>
                  <a:srgbClr val="0033CC"/>
                </a:solidFill>
                <a:latin typeface="Candara"/>
                <a:ea typeface="Candara"/>
                <a:cs typeface="Candara"/>
                <a:sym typeface="Candara"/>
              </a:rPr>
              <a:t>enter the lateral angle of the  bladder</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grpSp>
        <p:nvGrpSpPr>
          <p:cNvPr id="351" name="Google Shape;351;p27"/>
          <p:cNvGrpSpPr/>
          <p:nvPr/>
        </p:nvGrpSpPr>
        <p:grpSpPr>
          <a:xfrm>
            <a:off x="5570220" y="571500"/>
            <a:ext cx="5983605" cy="5111750"/>
            <a:chOff x="5570220" y="571500"/>
            <a:chExt cx="5983605" cy="5111750"/>
          </a:xfrm>
        </p:grpSpPr>
        <p:pic>
          <p:nvPicPr>
            <p:cNvPr id="352" name="Google Shape;352;p27"/>
            <p:cNvPicPr preferRelativeResize="0"/>
            <p:nvPr/>
          </p:nvPicPr>
          <p:blipFill rotWithShape="1">
            <a:blip r:embed="rId3">
              <a:alphaModFix/>
            </a:blip>
            <a:srcRect/>
            <a:stretch/>
          </p:blipFill>
          <p:spPr>
            <a:xfrm>
              <a:off x="5608320" y="609600"/>
              <a:ext cx="5821414" cy="5035296"/>
            </a:xfrm>
            <a:prstGeom prst="rect">
              <a:avLst/>
            </a:prstGeom>
            <a:noFill/>
            <a:ln>
              <a:noFill/>
            </a:ln>
          </p:spPr>
        </p:pic>
        <p:sp>
          <p:nvSpPr>
            <p:cNvPr id="353" name="Google Shape;353;p27"/>
            <p:cNvSpPr/>
            <p:nvPr/>
          </p:nvSpPr>
          <p:spPr>
            <a:xfrm>
              <a:off x="5570220" y="571500"/>
              <a:ext cx="5983605" cy="5111750"/>
            </a:xfrm>
            <a:custGeom>
              <a:avLst/>
              <a:gdLst/>
              <a:ahLst/>
              <a:cxnLst/>
              <a:rect l="l" t="t" r="r" b="b"/>
              <a:pathLst>
                <a:path w="5983605" h="5111750" extrusionOk="0">
                  <a:moveTo>
                    <a:pt x="0" y="5111496"/>
                  </a:moveTo>
                  <a:lnTo>
                    <a:pt x="5983224" y="5111496"/>
                  </a:lnTo>
                  <a:lnTo>
                    <a:pt x="5983224" y="0"/>
                  </a:lnTo>
                  <a:lnTo>
                    <a:pt x="0" y="0"/>
                  </a:lnTo>
                  <a:lnTo>
                    <a:pt x="0" y="5111496"/>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54" name="Google Shape;354;p27"/>
          <p:cNvSpPr txBox="1"/>
          <p:nvPr/>
        </p:nvSpPr>
        <p:spPr>
          <a:xfrm>
            <a:off x="275640"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355" name="Google Shape;355;p27"/>
          <p:cNvSpPr txBox="1"/>
          <p:nvPr/>
        </p:nvSpPr>
        <p:spPr>
          <a:xfrm>
            <a:off x="5470397"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356" name="Google Shape;356;p27"/>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4300" lvl="0" indent="0" algn="l" rtl="0">
              <a:lnSpc>
                <a:spcPct val="103333"/>
              </a:lnSpc>
              <a:spcBef>
                <a:spcPts val="0"/>
              </a:spcBef>
              <a:spcAft>
                <a:spcPts val="0"/>
              </a:spcAft>
              <a:buNone/>
            </a:pPr>
            <a:fld id="{00000000-1234-1234-1234-123412341234}" type="slidenum">
              <a:rPr lang="en-US">
                <a:solidFill>
                  <a:srgbClr val="FF0000"/>
                </a:solidFill>
              </a:rPr>
              <a:t>27</a:t>
            </a:fld>
            <a:endParaRPr>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360"/>
        <p:cNvGrpSpPr/>
        <p:nvPr/>
      </p:nvGrpSpPr>
      <p:grpSpPr>
        <a:xfrm>
          <a:off x="0" y="0"/>
          <a:ext cx="0" cy="0"/>
          <a:chOff x="0" y="0"/>
          <a:chExt cx="0" cy="0"/>
        </a:xfrm>
      </p:grpSpPr>
      <p:sp>
        <p:nvSpPr>
          <p:cNvPr id="361" name="Google Shape;361;p28"/>
          <p:cNvSpPr txBox="1"/>
          <p:nvPr/>
        </p:nvSpPr>
        <p:spPr>
          <a:xfrm>
            <a:off x="177190" y="1094994"/>
            <a:ext cx="4601210" cy="2221230"/>
          </a:xfrm>
          <a:prstGeom prst="rect">
            <a:avLst/>
          </a:prstGeom>
          <a:noFill/>
          <a:ln>
            <a:noFill/>
          </a:ln>
        </p:spPr>
        <p:txBody>
          <a:bodyPr spcFirstLastPara="1" wrap="square" lIns="0" tIns="12700" rIns="0" bIns="0" anchor="t" anchorCtr="0">
            <a:spAutoFit/>
          </a:bodyPr>
          <a:lstStyle/>
          <a:p>
            <a:pPr marL="12700" marR="39243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ureter passes obliquely  through the wall of the bladder  before opening into the bladder</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Near its termination, it is crossed  by</a:t>
            </a:r>
            <a:r>
              <a:rPr lang="en-US" sz="2400" b="1">
                <a:solidFill>
                  <a:srgbClr val="0033CC"/>
                </a:solidFill>
                <a:latin typeface="Candara"/>
                <a:ea typeface="Candara"/>
                <a:cs typeface="Candara"/>
                <a:sym typeface="Candara"/>
              </a:rPr>
              <a:t> </a:t>
            </a:r>
            <a:r>
              <a:rPr lang="en-US" sz="2400" b="1" u="sng">
                <a:solidFill>
                  <a:srgbClr val="0033CC"/>
                </a:solidFill>
                <a:latin typeface="Candara"/>
                <a:ea typeface="Candara"/>
                <a:cs typeface="Candara"/>
                <a:sym typeface="Candara"/>
              </a:rPr>
              <a:t>the vas deferens</a:t>
            </a:r>
            <a:r>
              <a:rPr lang="en-US" sz="2400" b="1">
                <a:solidFill>
                  <a:srgbClr val="00AF50"/>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sp>
        <p:nvSpPr>
          <p:cNvPr id="362" name="Google Shape;362;p28"/>
          <p:cNvSpPr txBox="1">
            <a:spLocks noGrp="1"/>
          </p:cNvSpPr>
          <p:nvPr>
            <p:ph type="title"/>
          </p:nvPr>
        </p:nvSpPr>
        <p:spPr>
          <a:xfrm>
            <a:off x="297179" y="153923"/>
            <a:ext cx="1286510" cy="585470"/>
          </a:xfrm>
          <a:prstGeom prst="rect">
            <a:avLst/>
          </a:prstGeom>
          <a:noFill/>
          <a:ln w="76200" cap="flat" cmpd="sng">
            <a:solidFill>
              <a:srgbClr val="0EFC3B"/>
            </a:solidFill>
            <a:prstDash val="solid"/>
            <a:round/>
            <a:headEnd type="none" w="sm" len="sm"/>
            <a:tailEnd type="none" w="sm" len="sm"/>
          </a:ln>
        </p:spPr>
        <p:txBody>
          <a:bodyPr spcFirstLastPara="1" wrap="square" lIns="0" tIns="19050" rIns="0" bIns="0" anchor="t" anchorCtr="0">
            <a:spAutoFit/>
          </a:bodyPr>
          <a:lstStyle/>
          <a:p>
            <a:pPr marL="8953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Ureter</a:t>
            </a:r>
            <a:endParaRPr sz="3200">
              <a:latin typeface="Calibri"/>
              <a:ea typeface="Calibri"/>
              <a:cs typeface="Calibri"/>
              <a:sym typeface="Calibri"/>
            </a:endParaRPr>
          </a:p>
        </p:txBody>
      </p:sp>
      <p:grpSp>
        <p:nvGrpSpPr>
          <p:cNvPr id="363" name="Google Shape;363;p28"/>
          <p:cNvGrpSpPr/>
          <p:nvPr/>
        </p:nvGrpSpPr>
        <p:grpSpPr>
          <a:xfrm>
            <a:off x="5173979" y="800100"/>
            <a:ext cx="6477000" cy="4876800"/>
            <a:chOff x="5173979" y="800100"/>
            <a:chExt cx="6477000" cy="4876800"/>
          </a:xfrm>
        </p:grpSpPr>
        <p:pic>
          <p:nvPicPr>
            <p:cNvPr id="364" name="Google Shape;364;p28"/>
            <p:cNvPicPr preferRelativeResize="0"/>
            <p:nvPr/>
          </p:nvPicPr>
          <p:blipFill rotWithShape="1">
            <a:blip r:embed="rId3">
              <a:alphaModFix/>
            </a:blip>
            <a:srcRect/>
            <a:stretch/>
          </p:blipFill>
          <p:spPr>
            <a:xfrm>
              <a:off x="5212079" y="838200"/>
              <a:ext cx="6400800" cy="4800600"/>
            </a:xfrm>
            <a:prstGeom prst="rect">
              <a:avLst/>
            </a:prstGeom>
            <a:noFill/>
            <a:ln>
              <a:noFill/>
            </a:ln>
          </p:spPr>
        </p:pic>
        <p:sp>
          <p:nvSpPr>
            <p:cNvPr id="365" name="Google Shape;365;p28"/>
            <p:cNvSpPr/>
            <p:nvPr/>
          </p:nvSpPr>
          <p:spPr>
            <a:xfrm>
              <a:off x="5173979" y="800100"/>
              <a:ext cx="6477000" cy="4876800"/>
            </a:xfrm>
            <a:custGeom>
              <a:avLst/>
              <a:gdLst/>
              <a:ahLst/>
              <a:cxnLst/>
              <a:rect l="l" t="t" r="r" b="b"/>
              <a:pathLst>
                <a:path w="6477000" h="4876800" extrusionOk="0">
                  <a:moveTo>
                    <a:pt x="0" y="4876800"/>
                  </a:moveTo>
                  <a:lnTo>
                    <a:pt x="6477000" y="4876800"/>
                  </a:lnTo>
                  <a:lnTo>
                    <a:pt x="6477000" y="0"/>
                  </a:lnTo>
                  <a:lnTo>
                    <a:pt x="0" y="0"/>
                  </a:lnTo>
                  <a:lnTo>
                    <a:pt x="0" y="4876800"/>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66" name="Google Shape;366;p28"/>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367" name="Google Shape;367;p28"/>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368" name="Google Shape;368;p28"/>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4300" lvl="0" indent="0" algn="l" rtl="0">
              <a:lnSpc>
                <a:spcPct val="103333"/>
              </a:lnSpc>
              <a:spcBef>
                <a:spcPts val="0"/>
              </a:spcBef>
              <a:spcAft>
                <a:spcPts val="0"/>
              </a:spcAft>
              <a:buNone/>
            </a:pPr>
            <a:fld id="{00000000-1234-1234-1234-123412341234}" type="slidenum">
              <a:rPr lang="en-US">
                <a:solidFill>
                  <a:srgbClr val="FF0000"/>
                </a:solidFill>
              </a:rPr>
              <a:t>28</a:t>
            </a:fld>
            <a:endParaRPr>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372"/>
        <p:cNvGrpSpPr/>
        <p:nvPr/>
      </p:nvGrpSpPr>
      <p:grpSpPr>
        <a:xfrm>
          <a:off x="0" y="0"/>
          <a:ext cx="0" cy="0"/>
          <a:chOff x="0" y="0"/>
          <a:chExt cx="0" cy="0"/>
        </a:xfrm>
      </p:grpSpPr>
      <p:sp>
        <p:nvSpPr>
          <p:cNvPr id="373" name="Google Shape;373;p29"/>
          <p:cNvSpPr txBox="1"/>
          <p:nvPr/>
        </p:nvSpPr>
        <p:spPr>
          <a:xfrm>
            <a:off x="177190" y="1130046"/>
            <a:ext cx="5998210" cy="3684904"/>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Anteriorly: </a:t>
            </a:r>
            <a:r>
              <a:rPr lang="en-US" sz="2400" b="1">
                <a:solidFill>
                  <a:schemeClr val="dk1"/>
                </a:solidFill>
                <a:latin typeface="Candara"/>
                <a:ea typeface="Candara"/>
                <a:cs typeface="Candara"/>
                <a:sym typeface="Candara"/>
              </a:rPr>
              <a:t>The duodenum, the terminal part  of the ileum, the right colic and ileocolic  vessels, the right testicular or ovarian vessels,  and the root of the mesentery of the small  intestine</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465455"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Posteriorly: </a:t>
            </a:r>
            <a:r>
              <a:rPr lang="en-US" sz="2400" b="1">
                <a:solidFill>
                  <a:schemeClr val="dk1"/>
                </a:solidFill>
                <a:latin typeface="Candara"/>
                <a:ea typeface="Candara"/>
                <a:cs typeface="Candara"/>
                <a:sym typeface="Candara"/>
              </a:rPr>
              <a:t>The right psoas muscle, which  separates it from the lumbar transverse  processes, and the bifurcation of the right  common iliac artery</a:t>
            </a:r>
            <a:endParaRPr sz="2400">
              <a:solidFill>
                <a:schemeClr val="dk1"/>
              </a:solidFill>
              <a:latin typeface="Candara"/>
              <a:ea typeface="Candara"/>
              <a:cs typeface="Candara"/>
              <a:sym typeface="Candara"/>
            </a:endParaRPr>
          </a:p>
        </p:txBody>
      </p:sp>
      <p:sp>
        <p:nvSpPr>
          <p:cNvPr id="374" name="Google Shape;374;p29"/>
          <p:cNvSpPr txBox="1">
            <a:spLocks noGrp="1"/>
          </p:cNvSpPr>
          <p:nvPr>
            <p:ph type="title"/>
          </p:nvPr>
        </p:nvSpPr>
        <p:spPr>
          <a:xfrm>
            <a:off x="297179" y="77723"/>
            <a:ext cx="1341120" cy="585470"/>
          </a:xfrm>
          <a:prstGeom prst="rect">
            <a:avLst/>
          </a:prstGeom>
          <a:noFill/>
          <a:ln w="76200" cap="flat" cmpd="sng">
            <a:solidFill>
              <a:srgbClr val="0EFC3B"/>
            </a:solidFill>
            <a:prstDash val="solid"/>
            <a:round/>
            <a:headEnd type="none" w="sm" len="sm"/>
            <a:tailEnd type="none" w="sm" len="sm"/>
          </a:ln>
        </p:spPr>
        <p:txBody>
          <a:bodyPr spcFirstLastPara="1" wrap="square" lIns="0" tIns="19050" rIns="0" bIns="0" anchor="t" anchorCtr="0">
            <a:spAutoFit/>
          </a:bodyPr>
          <a:lstStyle/>
          <a:p>
            <a:pPr marL="8953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Ureter</a:t>
            </a:r>
            <a:endParaRPr sz="3200">
              <a:latin typeface="Candara"/>
              <a:ea typeface="Candara"/>
              <a:cs typeface="Candara"/>
              <a:sym typeface="Candara"/>
            </a:endParaRPr>
          </a:p>
        </p:txBody>
      </p:sp>
      <p:sp>
        <p:nvSpPr>
          <p:cNvPr id="375" name="Google Shape;375;p29"/>
          <p:cNvSpPr txBox="1"/>
          <p:nvPr/>
        </p:nvSpPr>
        <p:spPr>
          <a:xfrm>
            <a:off x="2955035" y="163068"/>
            <a:ext cx="3703320" cy="524510"/>
          </a:xfrm>
          <a:prstGeom prst="rect">
            <a:avLst/>
          </a:prstGeom>
          <a:noFill/>
          <a:ln w="57900" cap="flat" cmpd="sng">
            <a:solidFill>
              <a:srgbClr val="0033CC"/>
            </a:solidFill>
            <a:prstDash val="solid"/>
            <a:round/>
            <a:headEnd type="none" w="sm" len="sm"/>
            <a:tailEnd type="none" w="sm" len="sm"/>
          </a:ln>
        </p:spPr>
        <p:txBody>
          <a:bodyPr spcFirstLastPara="1" wrap="square" lIns="0" tIns="21575" rIns="0" bIns="0" anchor="t" anchorCtr="0">
            <a:spAutoFit/>
          </a:bodyPr>
          <a:lstStyle/>
          <a:p>
            <a:pPr marL="89535" marR="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Relations, Right Ureter</a:t>
            </a:r>
            <a:endParaRPr sz="2800">
              <a:solidFill>
                <a:schemeClr val="dk1"/>
              </a:solidFill>
              <a:latin typeface="Candara"/>
              <a:ea typeface="Candara"/>
              <a:cs typeface="Candara"/>
              <a:sym typeface="Candara"/>
            </a:endParaRPr>
          </a:p>
        </p:txBody>
      </p:sp>
      <p:sp>
        <p:nvSpPr>
          <p:cNvPr id="376" name="Google Shape;376;p29"/>
          <p:cNvSpPr txBox="1"/>
          <p:nvPr/>
        </p:nvSpPr>
        <p:spPr>
          <a:xfrm>
            <a:off x="9134982" y="149478"/>
            <a:ext cx="1621790" cy="527050"/>
          </a:xfrm>
          <a:prstGeom prst="rect">
            <a:avLst/>
          </a:prstGeom>
          <a:noFill/>
          <a:ln>
            <a:noFill/>
          </a:ln>
        </p:spPr>
        <p:txBody>
          <a:bodyPr spcFirstLastPara="1" wrap="square" lIns="0" tIns="12700" rIns="0" bIns="0" anchor="t" anchorCtr="0">
            <a:spAutoFit/>
          </a:bodyPr>
          <a:lstStyle/>
          <a:p>
            <a:pPr marL="12700" marR="5080" lvl="0" indent="357505" algn="l" rtl="0">
              <a:lnSpc>
                <a:spcPct val="137200"/>
              </a:lnSpc>
              <a:spcBef>
                <a:spcPts val="0"/>
              </a:spcBef>
              <a:spcAft>
                <a:spcPts val="0"/>
              </a:spcAft>
              <a:buNone/>
            </a:pPr>
            <a:r>
              <a:rPr lang="en-US" sz="1200" b="1">
                <a:solidFill>
                  <a:srgbClr val="FF0000"/>
                </a:solidFill>
                <a:latin typeface="Calibri"/>
                <a:ea typeface="Calibri"/>
                <a:cs typeface="Calibri"/>
                <a:sym typeface="Calibri"/>
              </a:rPr>
              <a:t>Dr. Aiman Qais Afar  Thursday 28 April 2022</a:t>
            </a:r>
            <a:endParaRPr sz="1200">
              <a:solidFill>
                <a:schemeClr val="dk1"/>
              </a:solidFill>
              <a:latin typeface="Calibri"/>
              <a:ea typeface="Calibri"/>
              <a:cs typeface="Calibri"/>
              <a:sym typeface="Calibri"/>
            </a:endParaRPr>
          </a:p>
        </p:txBody>
      </p:sp>
      <p:sp>
        <p:nvSpPr>
          <p:cNvPr id="377" name="Google Shape;377;p29"/>
          <p:cNvSpPr txBox="1"/>
          <p:nvPr/>
        </p:nvSpPr>
        <p:spPr>
          <a:xfrm>
            <a:off x="11388979" y="314071"/>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28</a:t>
            </a:r>
            <a:endParaRPr sz="1200">
              <a:solidFill>
                <a:schemeClr val="dk1"/>
              </a:solidFill>
              <a:latin typeface="Calibri"/>
              <a:ea typeface="Calibri"/>
              <a:cs typeface="Calibri"/>
              <a:sym typeface="Calibri"/>
            </a:endParaRPr>
          </a:p>
        </p:txBody>
      </p:sp>
      <p:grpSp>
        <p:nvGrpSpPr>
          <p:cNvPr id="378" name="Google Shape;378;p29"/>
          <p:cNvGrpSpPr/>
          <p:nvPr/>
        </p:nvGrpSpPr>
        <p:grpSpPr>
          <a:xfrm>
            <a:off x="6448044" y="1025652"/>
            <a:ext cx="5105400" cy="5724525"/>
            <a:chOff x="6448044" y="1025652"/>
            <a:chExt cx="5105400" cy="5724525"/>
          </a:xfrm>
        </p:grpSpPr>
        <p:pic>
          <p:nvPicPr>
            <p:cNvPr id="379" name="Google Shape;379;p29"/>
            <p:cNvPicPr preferRelativeResize="0"/>
            <p:nvPr/>
          </p:nvPicPr>
          <p:blipFill rotWithShape="1">
            <a:blip r:embed="rId3">
              <a:alphaModFix/>
            </a:blip>
            <a:srcRect/>
            <a:stretch/>
          </p:blipFill>
          <p:spPr>
            <a:xfrm>
              <a:off x="6486144" y="1102569"/>
              <a:ext cx="5029200" cy="5609126"/>
            </a:xfrm>
            <a:prstGeom prst="rect">
              <a:avLst/>
            </a:prstGeom>
            <a:noFill/>
            <a:ln>
              <a:noFill/>
            </a:ln>
          </p:spPr>
        </p:pic>
        <p:sp>
          <p:nvSpPr>
            <p:cNvPr id="380" name="Google Shape;380;p29"/>
            <p:cNvSpPr/>
            <p:nvPr/>
          </p:nvSpPr>
          <p:spPr>
            <a:xfrm>
              <a:off x="6448044" y="1025652"/>
              <a:ext cx="5105400" cy="5724525"/>
            </a:xfrm>
            <a:custGeom>
              <a:avLst/>
              <a:gdLst/>
              <a:ahLst/>
              <a:cxnLst/>
              <a:rect l="l" t="t" r="r" b="b"/>
              <a:pathLst>
                <a:path w="5105400" h="5724525" extrusionOk="0">
                  <a:moveTo>
                    <a:pt x="0" y="5724144"/>
                  </a:moveTo>
                  <a:lnTo>
                    <a:pt x="5105400" y="5724144"/>
                  </a:lnTo>
                  <a:lnTo>
                    <a:pt x="5105400" y="0"/>
                  </a:lnTo>
                  <a:lnTo>
                    <a:pt x="0" y="0"/>
                  </a:lnTo>
                  <a:lnTo>
                    <a:pt x="0" y="5724144"/>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5"/>
        <p:cNvGrpSpPr/>
        <p:nvPr/>
      </p:nvGrpSpPr>
      <p:grpSpPr>
        <a:xfrm>
          <a:off x="0" y="0"/>
          <a:ext cx="0" cy="0"/>
          <a:chOff x="0" y="0"/>
          <a:chExt cx="0" cy="0"/>
        </a:xfrm>
      </p:grpSpPr>
      <p:sp>
        <p:nvSpPr>
          <p:cNvPr id="56" name="Google Shape;56;p3"/>
          <p:cNvSpPr txBox="1"/>
          <p:nvPr/>
        </p:nvSpPr>
        <p:spPr>
          <a:xfrm>
            <a:off x="78739" y="2138298"/>
            <a:ext cx="4826635" cy="2850515"/>
          </a:xfrm>
          <a:prstGeom prst="rect">
            <a:avLst/>
          </a:prstGeom>
          <a:noFill/>
          <a:ln>
            <a:noFill/>
          </a:ln>
        </p:spPr>
        <p:txBody>
          <a:bodyPr spcFirstLastPara="1" wrap="square" lIns="0" tIns="12700" rIns="0" bIns="0" anchor="t" anchorCtr="0">
            <a:spAutoFit/>
          </a:bodyPr>
          <a:lstStyle/>
          <a:p>
            <a:pPr marL="123189" marR="5080" lvl="0" indent="-146049" algn="l" rtl="0">
              <a:lnSpc>
                <a:spcPct val="100000"/>
              </a:lnSpc>
              <a:spcBef>
                <a:spcPts val="0"/>
              </a:spcBef>
              <a:spcAft>
                <a:spcPts val="0"/>
              </a:spcAft>
              <a:buClr>
                <a:schemeClr val="dk1"/>
              </a:buClr>
              <a:buSzPts val="2300"/>
              <a:buFont typeface="Noto Sans Symbols"/>
              <a:buChar char="❖"/>
            </a:pPr>
            <a:r>
              <a:rPr lang="en-US" sz="2400" b="1" i="0" u="none" strike="noStrike" cap="none">
                <a:solidFill>
                  <a:schemeClr val="dk1"/>
                </a:solidFill>
                <a:latin typeface="Candara"/>
                <a:ea typeface="Candara"/>
                <a:cs typeface="Candara"/>
                <a:sym typeface="Candara"/>
              </a:rPr>
              <a:t>They lie </a:t>
            </a:r>
            <a:r>
              <a:rPr lang="en-US" sz="2400" b="1" i="0" u="none" strike="noStrike" cap="none">
                <a:solidFill>
                  <a:srgbClr val="0033CC"/>
                </a:solidFill>
                <a:latin typeface="Candara"/>
                <a:ea typeface="Candara"/>
                <a:cs typeface="Candara"/>
                <a:sym typeface="Candara"/>
              </a:rPr>
              <a:t>retroperitoneally </a:t>
            </a:r>
            <a:r>
              <a:rPr lang="en-US" sz="2400" b="1" i="0" u="none" strike="noStrike" cap="none">
                <a:solidFill>
                  <a:schemeClr val="dk1"/>
                </a:solidFill>
                <a:latin typeface="Candara"/>
                <a:ea typeface="Candara"/>
                <a:cs typeface="Candara"/>
                <a:sym typeface="Candara"/>
              </a:rPr>
              <a:t>on the  posterior abdominal wall, one on  each </a:t>
            </a:r>
            <a:r>
              <a:rPr lang="en-US" sz="2400" b="1" i="0" u="none" strike="noStrike" cap="none">
                <a:solidFill>
                  <a:srgbClr val="0033CC"/>
                </a:solidFill>
                <a:latin typeface="Candara"/>
                <a:ea typeface="Candara"/>
                <a:cs typeface="Candara"/>
                <a:sym typeface="Candara"/>
              </a:rPr>
              <a:t>side of the vertebral column at  the level of the T11-L3 vertebrae</a:t>
            </a:r>
            <a:endParaRPr sz="2400" b="0" i="0" u="none" strike="noStrike" cap="none">
              <a:solidFill>
                <a:schemeClr val="dk1"/>
              </a:solidFill>
              <a:latin typeface="Candara"/>
              <a:ea typeface="Candara"/>
              <a:cs typeface="Candara"/>
              <a:sym typeface="Candara"/>
            </a:endParaRPr>
          </a:p>
          <a:p>
            <a:pPr marL="0" marR="0" lvl="0" indent="0" algn="l" rtl="0">
              <a:lnSpc>
                <a:spcPct val="100000"/>
              </a:lnSpc>
              <a:spcBef>
                <a:spcPts val="0"/>
              </a:spcBef>
              <a:spcAft>
                <a:spcPts val="0"/>
              </a:spcAft>
              <a:buNone/>
            </a:pPr>
            <a:endParaRPr sz="2400" b="0" i="0" u="none" strike="noStrike" cap="none">
              <a:solidFill>
                <a:schemeClr val="dk1"/>
              </a:solidFill>
              <a:latin typeface="Candara"/>
              <a:ea typeface="Candara"/>
              <a:cs typeface="Candara"/>
              <a:sym typeface="Candara"/>
            </a:endParaRPr>
          </a:p>
          <a:p>
            <a:pPr marL="12700" marR="461644" lvl="0" indent="-146049" algn="l" rtl="0">
              <a:lnSpc>
                <a:spcPct val="100000"/>
              </a:lnSpc>
              <a:spcBef>
                <a:spcPts val="2030"/>
              </a:spcBef>
              <a:spcAft>
                <a:spcPts val="0"/>
              </a:spcAft>
              <a:buClr>
                <a:schemeClr val="dk1"/>
              </a:buClr>
              <a:buSzPts val="2300"/>
              <a:buFont typeface="Noto Sans Symbols"/>
              <a:buChar char="❖"/>
            </a:pPr>
            <a:r>
              <a:rPr lang="en-US" sz="2400" b="1" i="0" u="none" strike="noStrike" cap="none">
                <a:solidFill>
                  <a:schemeClr val="dk1"/>
                </a:solidFill>
                <a:latin typeface="Candara"/>
                <a:ea typeface="Candara"/>
                <a:cs typeface="Candara"/>
                <a:sym typeface="Candara"/>
              </a:rPr>
              <a:t>They are largely under cover of  </a:t>
            </a:r>
            <a:r>
              <a:rPr lang="en-US" sz="2400" b="1" i="0" u="none" strike="noStrike" cap="none">
                <a:solidFill>
                  <a:srgbClr val="6F2F9F"/>
                </a:solidFill>
                <a:latin typeface="Candara"/>
                <a:ea typeface="Candara"/>
                <a:cs typeface="Candara"/>
                <a:sym typeface="Candara"/>
              </a:rPr>
              <a:t>the costal margin</a:t>
            </a:r>
            <a:endParaRPr sz="2400" b="0" i="0" u="none" strike="noStrike" cap="none">
              <a:solidFill>
                <a:schemeClr val="dk1"/>
              </a:solidFill>
              <a:latin typeface="Candara"/>
              <a:ea typeface="Candara"/>
              <a:cs typeface="Candara"/>
              <a:sym typeface="Candara"/>
            </a:endParaRPr>
          </a:p>
        </p:txBody>
      </p:sp>
      <p:sp>
        <p:nvSpPr>
          <p:cNvPr id="57" name="Google Shape;57;p3"/>
          <p:cNvSpPr txBox="1">
            <a:spLocks noGrp="1"/>
          </p:cNvSpPr>
          <p:nvPr>
            <p:ph type="title"/>
          </p:nvPr>
        </p:nvSpPr>
        <p:spPr>
          <a:xfrm>
            <a:off x="199644" y="77723"/>
            <a:ext cx="1965960" cy="524510"/>
          </a:xfrm>
          <a:prstGeom prst="rect">
            <a:avLst/>
          </a:prstGeom>
          <a:noFill/>
          <a:ln w="57900" cap="flat" cmpd="sng">
            <a:solidFill>
              <a:srgbClr val="0033CC"/>
            </a:solidFill>
            <a:prstDash val="solid"/>
            <a:round/>
            <a:headEnd type="none" w="sm" len="sm"/>
            <a:tailEnd type="none" w="sm" len="sm"/>
          </a:ln>
        </p:spPr>
        <p:txBody>
          <a:bodyPr spcFirstLastPara="1" wrap="square" lIns="0" tIns="20950" rIns="0" bIns="0" anchor="t" anchorCtr="0">
            <a:spAutoFit/>
          </a:bodyPr>
          <a:lstStyle/>
          <a:p>
            <a:pPr marL="88265" lvl="0" indent="0" algn="l" rtl="0">
              <a:lnSpc>
                <a:spcPct val="100000"/>
              </a:lnSpc>
              <a:spcBef>
                <a:spcPts val="0"/>
              </a:spcBef>
              <a:spcAft>
                <a:spcPts val="0"/>
              </a:spcAft>
              <a:buNone/>
            </a:pPr>
            <a:r>
              <a:rPr lang="en-US" sz="2800" b="1">
                <a:solidFill>
                  <a:srgbClr val="FF0000"/>
                </a:solidFill>
                <a:latin typeface="Calibri"/>
                <a:ea typeface="Calibri"/>
                <a:cs typeface="Calibri"/>
                <a:sym typeface="Calibri"/>
              </a:rPr>
              <a:t>KIDNEYS</a:t>
            </a:r>
            <a:endParaRPr sz="2800">
              <a:latin typeface="Calibri"/>
              <a:ea typeface="Calibri"/>
              <a:cs typeface="Calibri"/>
              <a:sym typeface="Calibri"/>
            </a:endParaRPr>
          </a:p>
        </p:txBody>
      </p:sp>
      <p:grpSp>
        <p:nvGrpSpPr>
          <p:cNvPr id="58" name="Google Shape;58;p3"/>
          <p:cNvGrpSpPr/>
          <p:nvPr/>
        </p:nvGrpSpPr>
        <p:grpSpPr>
          <a:xfrm>
            <a:off x="5362955" y="1589532"/>
            <a:ext cx="6373495" cy="4706620"/>
            <a:chOff x="5362955" y="1589532"/>
            <a:chExt cx="6373495" cy="4706620"/>
          </a:xfrm>
        </p:grpSpPr>
        <p:pic>
          <p:nvPicPr>
            <p:cNvPr id="59" name="Google Shape;59;p3"/>
            <p:cNvPicPr preferRelativeResize="0"/>
            <p:nvPr/>
          </p:nvPicPr>
          <p:blipFill rotWithShape="1">
            <a:blip r:embed="rId3">
              <a:alphaModFix/>
            </a:blip>
            <a:srcRect/>
            <a:stretch/>
          </p:blipFill>
          <p:spPr>
            <a:xfrm>
              <a:off x="5401055" y="1627632"/>
              <a:ext cx="6212071" cy="4629912"/>
            </a:xfrm>
            <a:prstGeom prst="rect">
              <a:avLst/>
            </a:prstGeom>
            <a:noFill/>
            <a:ln>
              <a:noFill/>
            </a:ln>
          </p:spPr>
        </p:pic>
        <p:sp>
          <p:nvSpPr>
            <p:cNvPr id="60" name="Google Shape;60;p3"/>
            <p:cNvSpPr/>
            <p:nvPr/>
          </p:nvSpPr>
          <p:spPr>
            <a:xfrm>
              <a:off x="5362955" y="1589532"/>
              <a:ext cx="6373495" cy="4706620"/>
            </a:xfrm>
            <a:custGeom>
              <a:avLst/>
              <a:gdLst/>
              <a:ahLst/>
              <a:cxnLst/>
              <a:rect l="l" t="t" r="r" b="b"/>
              <a:pathLst>
                <a:path w="6373495" h="4706620" extrusionOk="0">
                  <a:moveTo>
                    <a:pt x="0" y="4706112"/>
                  </a:moveTo>
                  <a:lnTo>
                    <a:pt x="6373367" y="4706112"/>
                  </a:lnTo>
                  <a:lnTo>
                    <a:pt x="6373367" y="0"/>
                  </a:lnTo>
                  <a:lnTo>
                    <a:pt x="0" y="0"/>
                  </a:lnTo>
                  <a:lnTo>
                    <a:pt x="0" y="4706112"/>
                  </a:lnTo>
                  <a:close/>
                </a:path>
              </a:pathLst>
            </a:custGeom>
            <a:noFill/>
            <a:ln w="762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1" name="Google Shape;61;p3"/>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6F2F9F"/>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62" name="Google Shape;62;p3"/>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6F2F9F"/>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63" name="Google Shape;63;p3"/>
          <p:cNvSpPr txBox="1"/>
          <p:nvPr/>
        </p:nvSpPr>
        <p:spPr>
          <a:xfrm>
            <a:off x="11014582" y="6466738"/>
            <a:ext cx="154940" cy="177800"/>
          </a:xfrm>
          <a:prstGeom prst="rect">
            <a:avLst/>
          </a:prstGeom>
          <a:noFill/>
          <a:ln>
            <a:noFill/>
          </a:ln>
        </p:spPr>
        <p:txBody>
          <a:bodyPr spcFirstLastPara="1" wrap="square" lIns="0" tIns="0" rIns="0" bIns="0" anchor="t" anchorCtr="0">
            <a:spAutoFit/>
          </a:bodyPr>
          <a:lstStyle/>
          <a:p>
            <a:pPr marL="38735" marR="0" lvl="0" indent="0" algn="l" rtl="0">
              <a:lnSpc>
                <a:spcPct val="103333"/>
              </a:lnSpc>
              <a:spcBef>
                <a:spcPts val="0"/>
              </a:spcBef>
              <a:spcAft>
                <a:spcPts val="0"/>
              </a:spcAft>
              <a:buNone/>
            </a:pPr>
            <a:fld id="{00000000-1234-1234-1234-123412341234}" type="slidenum">
              <a:rPr lang="en-US" sz="1200" b="1">
                <a:solidFill>
                  <a:srgbClr val="6F2F9F"/>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384"/>
        <p:cNvGrpSpPr/>
        <p:nvPr/>
      </p:nvGrpSpPr>
      <p:grpSpPr>
        <a:xfrm>
          <a:off x="0" y="0"/>
          <a:ext cx="0" cy="0"/>
          <a:chOff x="0" y="0"/>
          <a:chExt cx="0" cy="0"/>
        </a:xfrm>
      </p:grpSpPr>
      <p:sp>
        <p:nvSpPr>
          <p:cNvPr id="385" name="Google Shape;385;p30"/>
          <p:cNvSpPr txBox="1"/>
          <p:nvPr/>
        </p:nvSpPr>
        <p:spPr>
          <a:xfrm>
            <a:off x="177190" y="819099"/>
            <a:ext cx="11454130" cy="148971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Anteriorly: </a:t>
            </a:r>
            <a:r>
              <a:rPr lang="en-US" sz="2400" b="1">
                <a:solidFill>
                  <a:schemeClr val="dk1"/>
                </a:solidFill>
                <a:latin typeface="Candara"/>
                <a:ea typeface="Candara"/>
                <a:cs typeface="Candara"/>
                <a:sym typeface="Candara"/>
              </a:rPr>
              <a:t>The sigmoid colon and sigmoid mesocolon, the left colic vessels, and the left</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testicular or ovarian vessels</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Posteriorly: </a:t>
            </a:r>
            <a:r>
              <a:rPr lang="en-US" sz="2400" b="1">
                <a:solidFill>
                  <a:schemeClr val="dk1"/>
                </a:solidFill>
                <a:latin typeface="Candara"/>
                <a:ea typeface="Candara"/>
                <a:cs typeface="Candara"/>
                <a:sym typeface="Candara"/>
              </a:rPr>
              <a:t>The left psoas muscle, which separates it from the lumbar transverse</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processes, and the bifurcation of the left common iliac artery</a:t>
            </a:r>
            <a:endParaRPr sz="2400">
              <a:solidFill>
                <a:schemeClr val="dk1"/>
              </a:solidFill>
              <a:latin typeface="Candara"/>
              <a:ea typeface="Candara"/>
              <a:cs typeface="Candara"/>
              <a:sym typeface="Candara"/>
            </a:endParaRPr>
          </a:p>
        </p:txBody>
      </p:sp>
      <p:sp>
        <p:nvSpPr>
          <p:cNvPr id="386" name="Google Shape;386;p30"/>
          <p:cNvSpPr txBox="1">
            <a:spLocks noGrp="1"/>
          </p:cNvSpPr>
          <p:nvPr>
            <p:ph type="title"/>
          </p:nvPr>
        </p:nvSpPr>
        <p:spPr>
          <a:xfrm>
            <a:off x="199644" y="102107"/>
            <a:ext cx="1338580" cy="585470"/>
          </a:xfrm>
          <a:prstGeom prst="rect">
            <a:avLst/>
          </a:prstGeom>
          <a:noFill/>
          <a:ln w="76200" cap="flat" cmpd="sng">
            <a:solidFill>
              <a:srgbClr val="0EFC3B"/>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Ureter</a:t>
            </a:r>
            <a:endParaRPr sz="3200">
              <a:latin typeface="Candara"/>
              <a:ea typeface="Candara"/>
              <a:cs typeface="Candara"/>
              <a:sym typeface="Candara"/>
            </a:endParaRPr>
          </a:p>
        </p:txBody>
      </p:sp>
      <p:grpSp>
        <p:nvGrpSpPr>
          <p:cNvPr id="387" name="Google Shape;387;p30"/>
          <p:cNvGrpSpPr/>
          <p:nvPr/>
        </p:nvGrpSpPr>
        <p:grpSpPr>
          <a:xfrm>
            <a:off x="160020" y="2854451"/>
            <a:ext cx="5888990" cy="3508375"/>
            <a:chOff x="160020" y="2854451"/>
            <a:chExt cx="5888990" cy="3508375"/>
          </a:xfrm>
        </p:grpSpPr>
        <p:pic>
          <p:nvPicPr>
            <p:cNvPr id="388" name="Google Shape;388;p30"/>
            <p:cNvPicPr preferRelativeResize="0"/>
            <p:nvPr/>
          </p:nvPicPr>
          <p:blipFill rotWithShape="1">
            <a:blip r:embed="rId3">
              <a:alphaModFix/>
            </a:blip>
            <a:srcRect/>
            <a:stretch/>
          </p:blipFill>
          <p:spPr>
            <a:xfrm>
              <a:off x="198120" y="2892551"/>
              <a:ext cx="5812535" cy="3432048"/>
            </a:xfrm>
            <a:prstGeom prst="rect">
              <a:avLst/>
            </a:prstGeom>
            <a:noFill/>
            <a:ln>
              <a:noFill/>
            </a:ln>
          </p:spPr>
        </p:pic>
        <p:sp>
          <p:nvSpPr>
            <p:cNvPr id="389" name="Google Shape;389;p30"/>
            <p:cNvSpPr/>
            <p:nvPr/>
          </p:nvSpPr>
          <p:spPr>
            <a:xfrm>
              <a:off x="160020" y="2854451"/>
              <a:ext cx="5888990" cy="3508375"/>
            </a:xfrm>
            <a:custGeom>
              <a:avLst/>
              <a:gdLst/>
              <a:ahLst/>
              <a:cxnLst/>
              <a:rect l="l" t="t" r="r" b="b"/>
              <a:pathLst>
                <a:path w="5888990" h="3508375" extrusionOk="0">
                  <a:moveTo>
                    <a:pt x="0" y="3508248"/>
                  </a:moveTo>
                  <a:lnTo>
                    <a:pt x="5888736" y="3508248"/>
                  </a:lnTo>
                  <a:lnTo>
                    <a:pt x="5888736" y="0"/>
                  </a:lnTo>
                  <a:lnTo>
                    <a:pt x="0" y="0"/>
                  </a:lnTo>
                  <a:lnTo>
                    <a:pt x="0" y="3508248"/>
                  </a:lnTo>
                  <a:close/>
                </a:path>
              </a:pathLst>
            </a:custGeom>
            <a:noFill/>
            <a:ln w="76175"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90" name="Google Shape;390;p30"/>
          <p:cNvGrpSpPr/>
          <p:nvPr/>
        </p:nvGrpSpPr>
        <p:grpSpPr>
          <a:xfrm>
            <a:off x="6259067" y="3022092"/>
            <a:ext cx="5392420" cy="3127375"/>
            <a:chOff x="6259067" y="3022092"/>
            <a:chExt cx="5392420" cy="3127375"/>
          </a:xfrm>
        </p:grpSpPr>
        <p:pic>
          <p:nvPicPr>
            <p:cNvPr id="391" name="Google Shape;391;p30"/>
            <p:cNvPicPr preferRelativeResize="0"/>
            <p:nvPr/>
          </p:nvPicPr>
          <p:blipFill rotWithShape="1">
            <a:blip r:embed="rId4">
              <a:alphaModFix/>
            </a:blip>
            <a:srcRect/>
            <a:stretch/>
          </p:blipFill>
          <p:spPr>
            <a:xfrm>
              <a:off x="6297167" y="3060192"/>
              <a:ext cx="5315712" cy="3051048"/>
            </a:xfrm>
            <a:prstGeom prst="rect">
              <a:avLst/>
            </a:prstGeom>
            <a:noFill/>
            <a:ln>
              <a:noFill/>
            </a:ln>
          </p:spPr>
        </p:pic>
        <p:sp>
          <p:nvSpPr>
            <p:cNvPr id="392" name="Google Shape;392;p30"/>
            <p:cNvSpPr/>
            <p:nvPr/>
          </p:nvSpPr>
          <p:spPr>
            <a:xfrm>
              <a:off x="6259067" y="3022092"/>
              <a:ext cx="5392420" cy="3127375"/>
            </a:xfrm>
            <a:custGeom>
              <a:avLst/>
              <a:gdLst/>
              <a:ahLst/>
              <a:cxnLst/>
              <a:rect l="l" t="t" r="r" b="b"/>
              <a:pathLst>
                <a:path w="5392420" h="3127375" extrusionOk="0">
                  <a:moveTo>
                    <a:pt x="0" y="3127248"/>
                  </a:moveTo>
                  <a:lnTo>
                    <a:pt x="5391912" y="3127248"/>
                  </a:lnTo>
                  <a:lnTo>
                    <a:pt x="5391912" y="0"/>
                  </a:lnTo>
                  <a:lnTo>
                    <a:pt x="0" y="0"/>
                  </a:lnTo>
                  <a:lnTo>
                    <a:pt x="0" y="3127248"/>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93" name="Google Shape;393;p30"/>
          <p:cNvSpPr txBox="1"/>
          <p:nvPr/>
        </p:nvSpPr>
        <p:spPr>
          <a:xfrm>
            <a:off x="669442" y="6428638"/>
            <a:ext cx="147701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394" name="Google Shape;394;p30"/>
          <p:cNvSpPr txBox="1"/>
          <p:nvPr/>
        </p:nvSpPr>
        <p:spPr>
          <a:xfrm>
            <a:off x="10963782"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29</a:t>
            </a:r>
            <a:endParaRPr sz="1200">
              <a:solidFill>
                <a:schemeClr val="dk1"/>
              </a:solidFill>
              <a:latin typeface="Calibri"/>
              <a:ea typeface="Calibri"/>
              <a:cs typeface="Calibri"/>
              <a:sym typeface="Calibri"/>
            </a:endParaRPr>
          </a:p>
        </p:txBody>
      </p:sp>
      <p:sp>
        <p:nvSpPr>
          <p:cNvPr id="395" name="Google Shape;395;p30"/>
          <p:cNvSpPr txBox="1"/>
          <p:nvPr/>
        </p:nvSpPr>
        <p:spPr>
          <a:xfrm>
            <a:off x="5273421" y="6428638"/>
            <a:ext cx="126428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396" name="Google Shape;396;p30"/>
          <p:cNvSpPr txBox="1"/>
          <p:nvPr/>
        </p:nvSpPr>
        <p:spPr>
          <a:xfrm>
            <a:off x="2756916" y="153923"/>
            <a:ext cx="3496310" cy="524510"/>
          </a:xfrm>
          <a:prstGeom prst="rect">
            <a:avLst/>
          </a:prstGeom>
          <a:noFill/>
          <a:ln w="57900" cap="flat" cmpd="sng">
            <a:solidFill>
              <a:srgbClr val="0033CC"/>
            </a:solidFill>
            <a:prstDash val="solid"/>
            <a:round/>
            <a:headEnd type="none" w="sm" len="sm"/>
            <a:tailEnd type="none" w="sm" len="sm"/>
          </a:ln>
        </p:spPr>
        <p:txBody>
          <a:bodyPr spcFirstLastPara="1" wrap="square" lIns="0" tIns="20950" rIns="0" bIns="0" anchor="t" anchorCtr="0">
            <a:spAutoFit/>
          </a:bodyPr>
          <a:lstStyle/>
          <a:p>
            <a:pPr marL="90170" marR="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Relations, Left Ureter</a:t>
            </a:r>
            <a:endParaRPr sz="2800">
              <a:solidFill>
                <a:schemeClr val="dk1"/>
              </a:solidFill>
              <a:latin typeface="Candara"/>
              <a:ea typeface="Candara"/>
              <a:cs typeface="Candara"/>
              <a:sym typeface="Candar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400"/>
        <p:cNvGrpSpPr/>
        <p:nvPr/>
      </p:nvGrpSpPr>
      <p:grpSpPr>
        <a:xfrm>
          <a:off x="0" y="0"/>
          <a:ext cx="0" cy="0"/>
          <a:chOff x="0" y="0"/>
          <a:chExt cx="0" cy="0"/>
        </a:xfrm>
      </p:grpSpPr>
      <p:sp>
        <p:nvSpPr>
          <p:cNvPr id="401" name="Google Shape;401;p31"/>
          <p:cNvSpPr txBox="1"/>
          <p:nvPr/>
        </p:nvSpPr>
        <p:spPr>
          <a:xfrm>
            <a:off x="177190" y="699261"/>
            <a:ext cx="8191500" cy="185547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As follows: </a:t>
            </a:r>
            <a:r>
              <a:rPr lang="en-US" sz="2400" b="1">
                <a:solidFill>
                  <a:srgbClr val="0033CC"/>
                </a:solidFill>
                <a:latin typeface="Candara"/>
                <a:ea typeface="Candara"/>
                <a:cs typeface="Candara"/>
                <a:sym typeface="Candara"/>
              </a:rPr>
              <a:t>upper end, </a:t>
            </a:r>
            <a:r>
              <a:rPr lang="en-US" sz="2400" b="1">
                <a:solidFill>
                  <a:srgbClr val="FF0000"/>
                </a:solidFill>
                <a:latin typeface="Candara"/>
                <a:ea typeface="Candara"/>
                <a:cs typeface="Candara"/>
                <a:sym typeface="Candara"/>
              </a:rPr>
              <a:t>the renal artery</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middle portion</a:t>
            </a:r>
            <a:r>
              <a:rPr lang="en-US" sz="2400" b="1">
                <a:solidFill>
                  <a:schemeClr val="dk1"/>
                </a:solidFill>
                <a:latin typeface="Candara"/>
                <a:ea typeface="Candara"/>
                <a:cs typeface="Candara"/>
                <a:sym typeface="Candara"/>
              </a:rPr>
              <a:t>, </a:t>
            </a:r>
            <a:r>
              <a:rPr lang="en-US" sz="2400" b="1">
                <a:solidFill>
                  <a:srgbClr val="FF0000"/>
                </a:solidFill>
                <a:latin typeface="Candara"/>
                <a:ea typeface="Candara"/>
                <a:cs typeface="Candara"/>
                <a:sym typeface="Candara"/>
              </a:rPr>
              <a:t>the testicular or ovarian artery</a:t>
            </a:r>
            <a:endParaRPr sz="2400">
              <a:solidFill>
                <a:schemeClr val="dk1"/>
              </a:solidFill>
              <a:latin typeface="Candara"/>
              <a:ea typeface="Candara"/>
              <a:cs typeface="Candara"/>
              <a:sym typeface="Candara"/>
            </a:endParaRPr>
          </a:p>
          <a:p>
            <a:pPr marL="12700" marR="2977515" lvl="0" indent="66675" algn="l" rtl="0">
              <a:lnSpc>
                <a:spcPct val="100000"/>
              </a:lnSpc>
              <a:spcBef>
                <a:spcPts val="0"/>
              </a:spcBef>
              <a:spcAft>
                <a:spcPts val="0"/>
              </a:spcAft>
              <a:buNone/>
            </a:pPr>
            <a:r>
              <a:rPr lang="en-US" sz="2400" b="1">
                <a:solidFill>
                  <a:srgbClr val="0033CC"/>
                </a:solidFill>
                <a:latin typeface="Candara"/>
                <a:ea typeface="Candara"/>
                <a:cs typeface="Candara"/>
                <a:sym typeface="Candara"/>
              </a:rPr>
              <a:t>in the pelvis</a:t>
            </a:r>
            <a:r>
              <a:rPr lang="en-US" sz="2400" b="1">
                <a:solidFill>
                  <a:schemeClr val="dk1"/>
                </a:solidFill>
                <a:latin typeface="Candara"/>
                <a:ea typeface="Candara"/>
                <a:cs typeface="Candara"/>
                <a:sym typeface="Candara"/>
              </a:rPr>
              <a:t>, </a:t>
            </a:r>
            <a:r>
              <a:rPr lang="en-US" sz="2400" b="1">
                <a:solidFill>
                  <a:srgbClr val="FF0000"/>
                </a:solidFill>
                <a:latin typeface="Candara"/>
                <a:ea typeface="Candara"/>
                <a:cs typeface="Candara"/>
                <a:sym typeface="Candara"/>
              </a:rPr>
              <a:t>the superior vesical artery  Veins</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Venous blood drains into veins that correspond to the arteries.</a:t>
            </a:r>
            <a:endParaRPr sz="2400">
              <a:solidFill>
                <a:schemeClr val="dk1"/>
              </a:solidFill>
              <a:latin typeface="Candara"/>
              <a:ea typeface="Candara"/>
              <a:cs typeface="Candara"/>
              <a:sym typeface="Candara"/>
            </a:endParaRPr>
          </a:p>
        </p:txBody>
      </p:sp>
      <p:sp>
        <p:nvSpPr>
          <p:cNvPr id="402" name="Google Shape;402;p31"/>
          <p:cNvSpPr txBox="1">
            <a:spLocks noGrp="1"/>
          </p:cNvSpPr>
          <p:nvPr>
            <p:ph type="title"/>
          </p:nvPr>
        </p:nvSpPr>
        <p:spPr>
          <a:xfrm>
            <a:off x="199644" y="86868"/>
            <a:ext cx="1191895" cy="524510"/>
          </a:xfrm>
          <a:prstGeom prst="rect">
            <a:avLst/>
          </a:prstGeom>
          <a:noFill/>
          <a:ln w="76200" cap="flat" cmpd="sng">
            <a:solidFill>
              <a:srgbClr val="0EFC3B"/>
            </a:solidFill>
            <a:prstDash val="solid"/>
            <a:round/>
            <a:headEnd type="none" w="sm" len="sm"/>
            <a:tailEnd type="none" w="sm" len="sm"/>
          </a:ln>
        </p:spPr>
        <p:txBody>
          <a:bodyPr spcFirstLastPara="1" wrap="square" lIns="0" tIns="21575" rIns="0" bIns="0" anchor="t" anchorCtr="0">
            <a:spAutoFit/>
          </a:bodyPr>
          <a:lstStyle/>
          <a:p>
            <a:pPr marL="88265"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Ureter</a:t>
            </a:r>
            <a:endParaRPr sz="2800">
              <a:latin typeface="Candara"/>
              <a:ea typeface="Candara"/>
              <a:cs typeface="Candara"/>
              <a:sym typeface="Candara"/>
            </a:endParaRPr>
          </a:p>
        </p:txBody>
      </p:sp>
      <p:grpSp>
        <p:nvGrpSpPr>
          <p:cNvPr id="403" name="Google Shape;403;p31"/>
          <p:cNvGrpSpPr/>
          <p:nvPr/>
        </p:nvGrpSpPr>
        <p:grpSpPr>
          <a:xfrm>
            <a:off x="355091" y="2616706"/>
            <a:ext cx="4998720" cy="4127500"/>
            <a:chOff x="355091" y="2616706"/>
            <a:chExt cx="4998720" cy="4127500"/>
          </a:xfrm>
        </p:grpSpPr>
        <p:pic>
          <p:nvPicPr>
            <p:cNvPr id="404" name="Google Shape;404;p31"/>
            <p:cNvPicPr preferRelativeResize="0"/>
            <p:nvPr/>
          </p:nvPicPr>
          <p:blipFill rotWithShape="1">
            <a:blip r:embed="rId3">
              <a:alphaModFix/>
            </a:blip>
            <a:srcRect/>
            <a:stretch/>
          </p:blipFill>
          <p:spPr>
            <a:xfrm>
              <a:off x="393191" y="2654808"/>
              <a:ext cx="4856886" cy="4012696"/>
            </a:xfrm>
            <a:prstGeom prst="rect">
              <a:avLst/>
            </a:prstGeom>
            <a:noFill/>
            <a:ln>
              <a:noFill/>
            </a:ln>
          </p:spPr>
        </p:pic>
        <p:sp>
          <p:nvSpPr>
            <p:cNvPr id="405" name="Google Shape;405;p31"/>
            <p:cNvSpPr/>
            <p:nvPr/>
          </p:nvSpPr>
          <p:spPr>
            <a:xfrm>
              <a:off x="355091" y="2616706"/>
              <a:ext cx="4998720" cy="4127500"/>
            </a:xfrm>
            <a:custGeom>
              <a:avLst/>
              <a:gdLst/>
              <a:ahLst/>
              <a:cxnLst/>
              <a:rect l="l" t="t" r="r" b="b"/>
              <a:pathLst>
                <a:path w="4998720" h="4127500" extrusionOk="0">
                  <a:moveTo>
                    <a:pt x="0" y="4126991"/>
                  </a:moveTo>
                  <a:lnTo>
                    <a:pt x="4998720" y="4126991"/>
                  </a:lnTo>
                  <a:lnTo>
                    <a:pt x="4998720" y="0"/>
                  </a:lnTo>
                  <a:lnTo>
                    <a:pt x="0" y="0"/>
                  </a:lnTo>
                  <a:lnTo>
                    <a:pt x="0" y="4126991"/>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06" name="Google Shape;406;p31"/>
          <p:cNvGrpSpPr/>
          <p:nvPr/>
        </p:nvGrpSpPr>
        <p:grpSpPr>
          <a:xfrm>
            <a:off x="5768340" y="2656330"/>
            <a:ext cx="5745480" cy="4087495"/>
            <a:chOff x="5768340" y="2656330"/>
            <a:chExt cx="5745480" cy="4087495"/>
          </a:xfrm>
        </p:grpSpPr>
        <p:pic>
          <p:nvPicPr>
            <p:cNvPr id="407" name="Google Shape;407;p31"/>
            <p:cNvPicPr preferRelativeResize="0"/>
            <p:nvPr/>
          </p:nvPicPr>
          <p:blipFill rotWithShape="1">
            <a:blip r:embed="rId4">
              <a:alphaModFix/>
            </a:blip>
            <a:srcRect/>
            <a:stretch/>
          </p:blipFill>
          <p:spPr>
            <a:xfrm>
              <a:off x="5806440" y="2694431"/>
              <a:ext cx="5594684" cy="4011167"/>
            </a:xfrm>
            <a:prstGeom prst="rect">
              <a:avLst/>
            </a:prstGeom>
            <a:noFill/>
            <a:ln>
              <a:noFill/>
            </a:ln>
          </p:spPr>
        </p:pic>
        <p:sp>
          <p:nvSpPr>
            <p:cNvPr id="408" name="Google Shape;408;p31"/>
            <p:cNvSpPr/>
            <p:nvPr/>
          </p:nvSpPr>
          <p:spPr>
            <a:xfrm>
              <a:off x="5768340" y="2656330"/>
              <a:ext cx="5745480" cy="4087495"/>
            </a:xfrm>
            <a:custGeom>
              <a:avLst/>
              <a:gdLst/>
              <a:ahLst/>
              <a:cxnLst/>
              <a:rect l="l" t="t" r="r" b="b"/>
              <a:pathLst>
                <a:path w="5745480" h="4087495" extrusionOk="0">
                  <a:moveTo>
                    <a:pt x="0" y="4087367"/>
                  </a:moveTo>
                  <a:lnTo>
                    <a:pt x="5745479" y="4087367"/>
                  </a:lnTo>
                  <a:lnTo>
                    <a:pt x="5745479" y="0"/>
                  </a:lnTo>
                  <a:lnTo>
                    <a:pt x="0" y="0"/>
                  </a:lnTo>
                  <a:lnTo>
                    <a:pt x="0" y="4087367"/>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09" name="Google Shape;409;p31"/>
          <p:cNvSpPr txBox="1"/>
          <p:nvPr/>
        </p:nvSpPr>
        <p:spPr>
          <a:xfrm>
            <a:off x="9331832" y="69037"/>
            <a:ext cx="1477010" cy="529590"/>
          </a:xfrm>
          <a:prstGeom prst="rect">
            <a:avLst/>
          </a:prstGeom>
          <a:noFill/>
          <a:ln>
            <a:noFill/>
          </a:ln>
        </p:spPr>
        <p:txBody>
          <a:bodyPr spcFirstLastPara="1" wrap="square" lIns="0" tIns="12700" rIns="0" bIns="0" anchor="t" anchorCtr="0">
            <a:spAutoFit/>
          </a:bodyPr>
          <a:lstStyle/>
          <a:p>
            <a:pPr marL="0" marR="52069" lvl="0" indent="0" algn="ctr" rtl="0">
              <a:lnSpc>
                <a:spcPct val="115416"/>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a:p>
            <a:pPr marL="0" marR="0" lvl="0" indent="0" algn="ctr" rtl="0">
              <a:lnSpc>
                <a:spcPct val="105416"/>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a:p>
            <a:pPr marL="0" marR="0" lvl="0" indent="0" algn="ctr" rtl="0">
              <a:lnSpc>
                <a:spcPct val="110000"/>
              </a:lnSpc>
              <a:spcBef>
                <a:spcPts val="0"/>
              </a:spcBef>
              <a:spcAft>
                <a:spcPts val="0"/>
              </a:spcAft>
              <a:buNone/>
            </a:pPr>
            <a:r>
              <a:rPr lang="en-US" sz="1200" b="1">
                <a:solidFill>
                  <a:srgbClr val="0033CC"/>
                </a:solidFill>
                <a:latin typeface="Calibri"/>
                <a:ea typeface="Calibri"/>
                <a:cs typeface="Calibri"/>
                <a:sym typeface="Calibri"/>
              </a:rPr>
              <a:t>30</a:t>
            </a:r>
            <a:endParaRPr sz="1200">
              <a:solidFill>
                <a:schemeClr val="dk1"/>
              </a:solidFill>
              <a:latin typeface="Calibri"/>
              <a:ea typeface="Calibri"/>
              <a:cs typeface="Calibri"/>
              <a:sym typeface="Calibri"/>
            </a:endParaRPr>
          </a:p>
        </p:txBody>
      </p:sp>
      <p:sp>
        <p:nvSpPr>
          <p:cNvPr id="410" name="Google Shape;410;p31"/>
          <p:cNvSpPr txBox="1"/>
          <p:nvPr/>
        </p:nvSpPr>
        <p:spPr>
          <a:xfrm>
            <a:off x="3150107" y="150876"/>
            <a:ext cx="4331335" cy="460375"/>
          </a:xfrm>
          <a:prstGeom prst="rect">
            <a:avLst/>
          </a:prstGeom>
          <a:noFill/>
          <a:ln w="57900" cap="flat" cmpd="sng">
            <a:solidFill>
              <a:srgbClr val="33CC33"/>
            </a:solidFill>
            <a:prstDash val="solid"/>
            <a:round/>
            <a:headEnd type="none" w="sm" len="sm"/>
            <a:tailEnd type="none" w="sm" len="sm"/>
          </a:ln>
        </p:spPr>
        <p:txBody>
          <a:bodyPr spcFirstLastPara="1" wrap="square" lIns="0" tIns="24750" rIns="0" bIns="0" anchor="t" anchorCtr="0">
            <a:spAutoFit/>
          </a:bodyPr>
          <a:lstStyle/>
          <a:p>
            <a:pPr marL="9144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Blood Supply ::: Arteries</a:t>
            </a:r>
            <a:endParaRPr sz="2400">
              <a:solidFill>
                <a:schemeClr val="dk1"/>
              </a:solidFill>
              <a:latin typeface="Candara"/>
              <a:ea typeface="Candara"/>
              <a:cs typeface="Candara"/>
              <a:sym typeface="Candar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414"/>
        <p:cNvGrpSpPr/>
        <p:nvPr/>
      </p:nvGrpSpPr>
      <p:grpSpPr>
        <a:xfrm>
          <a:off x="0" y="0"/>
          <a:ext cx="0" cy="0"/>
          <a:chOff x="0" y="0"/>
          <a:chExt cx="0" cy="0"/>
        </a:xfrm>
      </p:grpSpPr>
      <p:sp>
        <p:nvSpPr>
          <p:cNvPr id="415" name="Google Shape;415;p32"/>
          <p:cNvSpPr txBox="1"/>
          <p:nvPr/>
        </p:nvSpPr>
        <p:spPr>
          <a:xfrm>
            <a:off x="177190" y="620014"/>
            <a:ext cx="8288655" cy="7575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Lymph Drainage</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The lymph drains to </a:t>
            </a:r>
            <a:r>
              <a:rPr lang="en-US" sz="2400" b="1">
                <a:solidFill>
                  <a:srgbClr val="0033CC"/>
                </a:solidFill>
                <a:latin typeface="Candara"/>
                <a:ea typeface="Candara"/>
                <a:cs typeface="Candara"/>
                <a:sym typeface="Candara"/>
              </a:rPr>
              <a:t>the lateral aortic nodes </a:t>
            </a:r>
            <a:r>
              <a:rPr lang="en-US" sz="2400" b="1">
                <a:solidFill>
                  <a:schemeClr val="dk1"/>
                </a:solidFill>
                <a:latin typeface="Candara"/>
                <a:ea typeface="Candara"/>
                <a:cs typeface="Candara"/>
                <a:sym typeface="Candara"/>
              </a:rPr>
              <a:t>and </a:t>
            </a:r>
            <a:r>
              <a:rPr lang="en-US" sz="2400" b="1">
                <a:solidFill>
                  <a:srgbClr val="0033CC"/>
                </a:solidFill>
                <a:latin typeface="Candara"/>
                <a:ea typeface="Candara"/>
                <a:cs typeface="Candara"/>
                <a:sym typeface="Candara"/>
              </a:rPr>
              <a:t>the iliac nodes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sp>
        <p:nvSpPr>
          <p:cNvPr id="416" name="Google Shape;416;p32"/>
          <p:cNvSpPr txBox="1">
            <a:spLocks noGrp="1"/>
          </p:cNvSpPr>
          <p:nvPr>
            <p:ph type="title"/>
          </p:nvPr>
        </p:nvSpPr>
        <p:spPr>
          <a:xfrm>
            <a:off x="284988" y="77723"/>
            <a:ext cx="1195070" cy="524510"/>
          </a:xfrm>
          <a:prstGeom prst="rect">
            <a:avLst/>
          </a:prstGeom>
          <a:noFill/>
          <a:ln w="76200" cap="flat" cmpd="sng">
            <a:solidFill>
              <a:srgbClr val="0EFC3B"/>
            </a:solidFill>
            <a:prstDash val="solid"/>
            <a:round/>
            <a:headEnd type="none" w="sm" len="sm"/>
            <a:tailEnd type="none" w="sm" len="sm"/>
          </a:ln>
        </p:spPr>
        <p:txBody>
          <a:bodyPr spcFirstLastPara="1" wrap="square" lIns="0" tIns="20950" rIns="0" bIns="0" anchor="t" anchorCtr="0">
            <a:spAutoFit/>
          </a:bodyPr>
          <a:lstStyle/>
          <a:p>
            <a:pPr marL="9017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Ureter</a:t>
            </a:r>
            <a:endParaRPr sz="2800">
              <a:latin typeface="Candara"/>
              <a:ea typeface="Candara"/>
              <a:cs typeface="Candara"/>
              <a:sym typeface="Candara"/>
            </a:endParaRPr>
          </a:p>
        </p:txBody>
      </p:sp>
      <p:grpSp>
        <p:nvGrpSpPr>
          <p:cNvPr id="417" name="Google Shape;417;p32"/>
          <p:cNvGrpSpPr/>
          <p:nvPr/>
        </p:nvGrpSpPr>
        <p:grpSpPr>
          <a:xfrm>
            <a:off x="3467100" y="2177795"/>
            <a:ext cx="4974590" cy="3886200"/>
            <a:chOff x="3467100" y="2177795"/>
            <a:chExt cx="4974590" cy="3886200"/>
          </a:xfrm>
        </p:grpSpPr>
        <p:pic>
          <p:nvPicPr>
            <p:cNvPr id="418" name="Google Shape;418;p32"/>
            <p:cNvPicPr preferRelativeResize="0"/>
            <p:nvPr/>
          </p:nvPicPr>
          <p:blipFill rotWithShape="1">
            <a:blip r:embed="rId3">
              <a:alphaModFix/>
            </a:blip>
            <a:srcRect/>
            <a:stretch/>
          </p:blipFill>
          <p:spPr>
            <a:xfrm>
              <a:off x="3505200" y="2215895"/>
              <a:ext cx="4898136" cy="3810000"/>
            </a:xfrm>
            <a:prstGeom prst="rect">
              <a:avLst/>
            </a:prstGeom>
            <a:noFill/>
            <a:ln>
              <a:noFill/>
            </a:ln>
          </p:spPr>
        </p:pic>
        <p:sp>
          <p:nvSpPr>
            <p:cNvPr id="419" name="Google Shape;419;p32"/>
            <p:cNvSpPr/>
            <p:nvPr/>
          </p:nvSpPr>
          <p:spPr>
            <a:xfrm>
              <a:off x="3467100" y="2177795"/>
              <a:ext cx="4974590" cy="3886200"/>
            </a:xfrm>
            <a:custGeom>
              <a:avLst/>
              <a:gdLst/>
              <a:ahLst/>
              <a:cxnLst/>
              <a:rect l="l" t="t" r="r" b="b"/>
              <a:pathLst>
                <a:path w="4974590" h="3886200" extrusionOk="0">
                  <a:moveTo>
                    <a:pt x="0" y="3886200"/>
                  </a:moveTo>
                  <a:lnTo>
                    <a:pt x="4974336" y="3886200"/>
                  </a:lnTo>
                  <a:lnTo>
                    <a:pt x="4974336" y="0"/>
                  </a:lnTo>
                  <a:lnTo>
                    <a:pt x="0" y="0"/>
                  </a:lnTo>
                  <a:lnTo>
                    <a:pt x="0" y="3886200"/>
                  </a:lnTo>
                  <a:close/>
                </a:path>
              </a:pathLst>
            </a:custGeom>
            <a:noFill/>
            <a:ln w="76200" cap="flat" cmpd="sng">
              <a:solidFill>
                <a:srgbClr val="0EFC3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20" name="Google Shape;420;p32"/>
          <p:cNvSpPr txBox="1"/>
          <p:nvPr/>
        </p:nvSpPr>
        <p:spPr>
          <a:xfrm>
            <a:off x="9036557" y="69037"/>
            <a:ext cx="1537970" cy="589915"/>
          </a:xfrm>
          <a:prstGeom prst="rect">
            <a:avLst/>
          </a:prstGeom>
          <a:noFill/>
          <a:ln>
            <a:noFill/>
          </a:ln>
        </p:spPr>
        <p:txBody>
          <a:bodyPr spcFirstLastPara="1" wrap="square" lIns="0" tIns="12700" rIns="0" bIns="0" anchor="t" anchorCtr="0">
            <a:spAutoFit/>
          </a:bodyPr>
          <a:lstStyle/>
          <a:p>
            <a:pPr marL="0" marR="5080" lvl="0" indent="0" algn="r" rtl="0">
              <a:lnSpc>
                <a:spcPct val="115416"/>
              </a:lnSpc>
              <a:spcBef>
                <a:spcPts val="0"/>
              </a:spcBef>
              <a:spcAft>
                <a:spcPts val="0"/>
              </a:spcAft>
              <a:buNone/>
            </a:pPr>
            <a:r>
              <a:rPr lang="en-US" sz="1200" b="1">
                <a:solidFill>
                  <a:srgbClr val="0033CC"/>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a:p>
            <a:pPr marL="0" marR="66040" lvl="0" indent="0" algn="r" rtl="0">
              <a:lnSpc>
                <a:spcPct val="115416"/>
              </a:lnSpc>
              <a:spcBef>
                <a:spcPts val="0"/>
              </a:spcBef>
              <a:spcAft>
                <a:spcPts val="0"/>
              </a:spcAft>
              <a:buNone/>
            </a:pPr>
            <a:r>
              <a:rPr lang="en-US" sz="1200" b="1">
                <a:solidFill>
                  <a:srgbClr val="0033CC"/>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a:p>
            <a:pPr marL="955675" marR="0" lvl="0" indent="0" algn="l" rtl="0">
              <a:lnSpc>
                <a:spcPct val="100000"/>
              </a:lnSpc>
              <a:spcBef>
                <a:spcPts val="235"/>
              </a:spcBef>
              <a:spcAft>
                <a:spcPts val="0"/>
              </a:spcAft>
              <a:buNone/>
            </a:pPr>
            <a:r>
              <a:rPr lang="en-US" sz="1200" b="1">
                <a:solidFill>
                  <a:srgbClr val="0033CC"/>
                </a:solidFill>
                <a:latin typeface="Calibri"/>
                <a:ea typeface="Calibri"/>
                <a:cs typeface="Calibri"/>
                <a:sym typeface="Calibri"/>
              </a:rPr>
              <a:t>31</a:t>
            </a:r>
            <a:endParaRPr sz="12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424"/>
        <p:cNvGrpSpPr/>
        <p:nvPr/>
      </p:nvGrpSpPr>
      <p:grpSpPr>
        <a:xfrm>
          <a:off x="0" y="0"/>
          <a:ext cx="0" cy="0"/>
          <a:chOff x="0" y="0"/>
          <a:chExt cx="0" cy="0"/>
        </a:xfrm>
      </p:grpSpPr>
      <p:sp>
        <p:nvSpPr>
          <p:cNvPr id="425" name="Google Shape;425;p33"/>
          <p:cNvSpPr txBox="1">
            <a:spLocks noGrp="1"/>
          </p:cNvSpPr>
          <p:nvPr>
            <p:ph type="title"/>
          </p:nvPr>
        </p:nvSpPr>
        <p:spPr>
          <a:xfrm>
            <a:off x="4009390" y="618870"/>
            <a:ext cx="3689350" cy="512445"/>
          </a:xfrm>
          <a:prstGeom prst="rect">
            <a:avLst/>
          </a:prstGeom>
          <a:noFill/>
          <a:ln>
            <a:noFill/>
          </a:ln>
        </p:spPr>
        <p:txBody>
          <a:bodyPr spcFirstLastPara="1" wrap="square" lIns="0" tIns="11425" rIns="0" bIns="0" anchor="t" anchorCtr="0">
            <a:spAutoFit/>
          </a:bodyPr>
          <a:lstStyle/>
          <a:p>
            <a:pPr marL="12700"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UROGENITAL SYSTEM</a:t>
            </a:r>
            <a:endParaRPr sz="3200">
              <a:latin typeface="Candara"/>
              <a:ea typeface="Candara"/>
              <a:cs typeface="Candara"/>
              <a:sym typeface="Candara"/>
            </a:endParaRPr>
          </a:p>
        </p:txBody>
      </p:sp>
      <p:sp>
        <p:nvSpPr>
          <p:cNvPr id="426" name="Google Shape;426;p33"/>
          <p:cNvSpPr txBox="1"/>
          <p:nvPr/>
        </p:nvSpPr>
        <p:spPr>
          <a:xfrm>
            <a:off x="2384298" y="1594180"/>
            <a:ext cx="6952615" cy="2955290"/>
          </a:xfrm>
          <a:prstGeom prst="rect">
            <a:avLst/>
          </a:prstGeom>
          <a:noFill/>
          <a:ln>
            <a:noFill/>
          </a:ln>
        </p:spPr>
        <p:txBody>
          <a:bodyPr spcFirstLastPara="1" wrap="square" lIns="0" tIns="12050" rIns="0" bIns="0" anchor="t" anchorCtr="0">
            <a:spAutoFit/>
          </a:bodyPr>
          <a:lstStyle/>
          <a:p>
            <a:pPr marL="0" marR="0" lvl="0" indent="0" algn="ctr" rtl="0">
              <a:lnSpc>
                <a:spcPct val="100000"/>
              </a:lnSpc>
              <a:spcBef>
                <a:spcPts val="0"/>
              </a:spcBef>
              <a:spcAft>
                <a:spcPts val="0"/>
              </a:spcAft>
              <a:buNone/>
            </a:pPr>
            <a:r>
              <a:rPr lang="en-US" sz="3200" b="1" i="1">
                <a:solidFill>
                  <a:srgbClr val="0000FF"/>
                </a:solidFill>
                <a:latin typeface="Candara"/>
                <a:ea typeface="Candara"/>
                <a:cs typeface="Candara"/>
                <a:sym typeface="Candara"/>
              </a:rPr>
              <a:t>THE BONY PELVIS &amp; PELVIC DIAPHRAGM</a:t>
            </a:r>
            <a:endParaRPr sz="3200">
              <a:solidFill>
                <a:schemeClr val="dk1"/>
              </a:solidFill>
              <a:latin typeface="Candara"/>
              <a:ea typeface="Candara"/>
              <a:cs typeface="Candara"/>
              <a:sym typeface="Candara"/>
            </a:endParaRPr>
          </a:p>
          <a:p>
            <a:pPr marL="0" marR="0" lvl="0" indent="0" algn="l" rtl="0">
              <a:lnSpc>
                <a:spcPct val="100000"/>
              </a:lnSpc>
              <a:spcBef>
                <a:spcPts val="60"/>
              </a:spcBef>
              <a:spcAft>
                <a:spcPts val="0"/>
              </a:spcAft>
              <a:buNone/>
            </a:pPr>
            <a:endParaRPr sz="3100">
              <a:solidFill>
                <a:schemeClr val="dk1"/>
              </a:solidFill>
              <a:latin typeface="Candara"/>
              <a:ea typeface="Candara"/>
              <a:cs typeface="Candara"/>
              <a:sym typeface="Candara"/>
            </a:endParaRPr>
          </a:p>
          <a:p>
            <a:pPr marL="1832610" marR="1833245" lvl="0" indent="0" algn="ctr" rtl="0">
              <a:lnSpc>
                <a:spcPct val="100000"/>
              </a:lnSpc>
              <a:spcBef>
                <a:spcPts val="0"/>
              </a:spcBef>
              <a:spcAft>
                <a:spcPts val="0"/>
              </a:spcAft>
              <a:buNone/>
            </a:pPr>
            <a:r>
              <a:rPr lang="en-US" sz="3200" b="1" i="1">
                <a:solidFill>
                  <a:srgbClr val="FF0000"/>
                </a:solidFill>
                <a:latin typeface="Candara"/>
                <a:ea typeface="Candara"/>
                <a:cs typeface="Candara"/>
                <a:sym typeface="Candara"/>
              </a:rPr>
              <a:t>Dr. Aiman Qais Afar  </a:t>
            </a:r>
            <a:r>
              <a:rPr lang="en-US" sz="3200" b="1" i="1">
                <a:solidFill>
                  <a:srgbClr val="00FF00"/>
                </a:solidFill>
                <a:latin typeface="Candara"/>
                <a:ea typeface="Candara"/>
                <a:cs typeface="Candara"/>
                <a:sym typeface="Candara"/>
              </a:rPr>
              <a:t>Surgical Anatomist</a:t>
            </a:r>
            <a:endParaRPr sz="32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None/>
            </a:pPr>
            <a:endParaRPr sz="3150">
              <a:solidFill>
                <a:schemeClr val="dk1"/>
              </a:solidFill>
              <a:latin typeface="Candara"/>
              <a:ea typeface="Candara"/>
              <a:cs typeface="Candara"/>
              <a:sym typeface="Candara"/>
            </a:endParaRPr>
          </a:p>
          <a:p>
            <a:pPr marL="0" marR="0" lvl="0" indent="0" algn="ctr" rtl="0">
              <a:lnSpc>
                <a:spcPct val="100000"/>
              </a:lnSpc>
              <a:spcBef>
                <a:spcPts val="5"/>
              </a:spcBef>
              <a:spcAft>
                <a:spcPts val="0"/>
              </a:spcAft>
              <a:buNone/>
            </a:pPr>
            <a:r>
              <a:rPr lang="en-US" sz="3200" b="1" i="1">
                <a:solidFill>
                  <a:srgbClr val="0000FF"/>
                </a:solidFill>
                <a:latin typeface="Candara"/>
                <a:ea typeface="Candara"/>
                <a:cs typeface="Candara"/>
                <a:sym typeface="Candara"/>
              </a:rPr>
              <a:t>College of Medicine / University of Mutah</a:t>
            </a:r>
            <a:endParaRPr sz="3200">
              <a:solidFill>
                <a:schemeClr val="dk1"/>
              </a:solidFill>
              <a:latin typeface="Candara"/>
              <a:ea typeface="Candara"/>
              <a:cs typeface="Candara"/>
              <a:sym typeface="Candara"/>
            </a:endParaRPr>
          </a:p>
        </p:txBody>
      </p:sp>
      <p:sp>
        <p:nvSpPr>
          <p:cNvPr id="427" name="Google Shape;427;p33"/>
          <p:cNvSpPr txBox="1"/>
          <p:nvPr/>
        </p:nvSpPr>
        <p:spPr>
          <a:xfrm>
            <a:off x="3622294" y="5345074"/>
            <a:ext cx="2926715" cy="45339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US" sz="2800" b="1" i="1">
                <a:solidFill>
                  <a:srgbClr val="FF0000"/>
                </a:solidFill>
                <a:latin typeface="Candara"/>
                <a:ea typeface="Candara"/>
                <a:cs typeface="Candara"/>
                <a:sym typeface="Candara"/>
              </a:rPr>
              <a:t>Sunday 8 April 2022</a:t>
            </a:r>
            <a:endParaRPr sz="2800">
              <a:solidFill>
                <a:schemeClr val="dk1"/>
              </a:solidFill>
              <a:latin typeface="Candara"/>
              <a:ea typeface="Candara"/>
              <a:cs typeface="Candara"/>
              <a:sym typeface="Candara"/>
            </a:endParaRPr>
          </a:p>
        </p:txBody>
      </p:sp>
      <p:sp>
        <p:nvSpPr>
          <p:cNvPr id="428" name="Google Shape;428;p33"/>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a:solidFill>
                  <a:srgbClr val="888888"/>
                </a:solidFill>
                <a:latin typeface="Calibri"/>
                <a:ea typeface="Calibri"/>
                <a:cs typeface="Calibri"/>
                <a:sym typeface="Calibri"/>
              </a:rPr>
              <a:t>32</a:t>
            </a:r>
            <a:endParaRPr sz="12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32"/>
        <p:cNvGrpSpPr/>
        <p:nvPr/>
      </p:nvGrpSpPr>
      <p:grpSpPr>
        <a:xfrm>
          <a:off x="0" y="0"/>
          <a:ext cx="0" cy="0"/>
          <a:chOff x="0" y="0"/>
          <a:chExt cx="0" cy="0"/>
        </a:xfrm>
      </p:grpSpPr>
      <p:sp>
        <p:nvSpPr>
          <p:cNvPr id="433" name="Google Shape;433;p34"/>
          <p:cNvSpPr txBox="1"/>
          <p:nvPr/>
        </p:nvSpPr>
        <p:spPr>
          <a:xfrm>
            <a:off x="287832" y="911479"/>
            <a:ext cx="5151120" cy="3446779"/>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0"/>
              </a:spcBef>
              <a:spcAft>
                <a:spcPts val="0"/>
              </a:spcAft>
              <a:buNone/>
            </a:pPr>
            <a:r>
              <a:rPr lang="en-US" sz="3200" b="1" i="1">
                <a:solidFill>
                  <a:srgbClr val="0033CC"/>
                </a:solidFill>
                <a:latin typeface="Candara"/>
                <a:ea typeface="Candara"/>
                <a:cs typeface="Candara"/>
                <a:sym typeface="Candara"/>
              </a:rPr>
              <a:t>Hip Bone</a:t>
            </a:r>
            <a:endParaRPr sz="3200">
              <a:solidFill>
                <a:schemeClr val="dk1"/>
              </a:solidFill>
              <a:latin typeface="Candara"/>
              <a:ea typeface="Candara"/>
              <a:cs typeface="Candara"/>
              <a:sym typeface="Candara"/>
            </a:endParaRPr>
          </a:p>
          <a:p>
            <a:pPr marL="12700" marR="5080" lvl="0" indent="0" algn="l" rtl="0">
              <a:lnSpc>
                <a:spcPct val="100000"/>
              </a:lnSpc>
              <a:spcBef>
                <a:spcPts val="55"/>
              </a:spcBef>
              <a:spcAft>
                <a:spcPts val="0"/>
              </a:spcAft>
              <a:buNone/>
            </a:pPr>
            <a:r>
              <a:rPr lang="en-US" sz="2400" b="1" i="1">
                <a:solidFill>
                  <a:schemeClr val="dk1"/>
                </a:solidFill>
                <a:latin typeface="Candara"/>
                <a:ea typeface="Candara"/>
                <a:cs typeface="Candara"/>
                <a:sym typeface="Candara"/>
              </a:rPr>
              <a:t>In children, each hip bone consists of </a:t>
            </a:r>
            <a:r>
              <a:rPr lang="en-US" sz="2400" b="1" i="1">
                <a:solidFill>
                  <a:srgbClr val="0033CC"/>
                </a:solidFill>
                <a:latin typeface="Candara"/>
                <a:ea typeface="Candara"/>
                <a:cs typeface="Candara"/>
                <a:sym typeface="Candara"/>
              </a:rPr>
              <a:t>the  ilium</a:t>
            </a:r>
            <a:r>
              <a:rPr lang="en-US" sz="2400" b="1" i="1">
                <a:solidFill>
                  <a:schemeClr val="dk1"/>
                </a:solidFill>
                <a:latin typeface="Candara"/>
                <a:ea typeface="Candara"/>
                <a:cs typeface="Candara"/>
                <a:sym typeface="Candara"/>
              </a:rPr>
              <a:t>, which lies superiorly; </a:t>
            </a:r>
            <a:r>
              <a:rPr lang="en-US" sz="2400" b="1" i="1">
                <a:solidFill>
                  <a:srgbClr val="0033CC"/>
                </a:solidFill>
                <a:latin typeface="Candara"/>
                <a:ea typeface="Candara"/>
                <a:cs typeface="Candara"/>
                <a:sym typeface="Candara"/>
              </a:rPr>
              <a:t>the ischium</a:t>
            </a:r>
            <a:r>
              <a:rPr lang="en-US" sz="2400" b="1" i="1">
                <a:solidFill>
                  <a:schemeClr val="dk1"/>
                </a:solidFill>
                <a:latin typeface="Candara"/>
                <a:ea typeface="Candara"/>
                <a:cs typeface="Candara"/>
                <a:sym typeface="Candara"/>
              </a:rPr>
              <a:t>,  which lies posteriorly and inferiorly; and  </a:t>
            </a:r>
            <a:r>
              <a:rPr lang="en-US" sz="2400" b="1" i="1">
                <a:solidFill>
                  <a:srgbClr val="0033CC"/>
                </a:solidFill>
                <a:latin typeface="Candara"/>
                <a:ea typeface="Candara"/>
                <a:cs typeface="Candara"/>
                <a:sym typeface="Candara"/>
              </a:rPr>
              <a:t>the pubis, </a:t>
            </a:r>
            <a:r>
              <a:rPr lang="en-US" sz="2400" b="1" i="1">
                <a:solidFill>
                  <a:schemeClr val="dk1"/>
                </a:solidFill>
                <a:latin typeface="Candara"/>
                <a:ea typeface="Candara"/>
                <a:cs typeface="Candara"/>
                <a:sym typeface="Candara"/>
              </a:rPr>
              <a:t>which lies anteriorly and  inferiorly .</a:t>
            </a:r>
            <a:endParaRPr sz="24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None/>
            </a:pPr>
            <a:endParaRPr sz="2350">
              <a:solidFill>
                <a:schemeClr val="dk1"/>
              </a:solidFill>
              <a:latin typeface="Candara"/>
              <a:ea typeface="Candara"/>
              <a:cs typeface="Candara"/>
              <a:sym typeface="Candara"/>
            </a:endParaRPr>
          </a:p>
          <a:p>
            <a:pPr marL="12700" marR="157480" lvl="0" indent="6350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three separate bones are joined by  cartilage at </a:t>
            </a:r>
            <a:r>
              <a:rPr lang="en-US" sz="2400" b="1" i="1">
                <a:solidFill>
                  <a:srgbClr val="FF0000"/>
                </a:solidFill>
                <a:latin typeface="Candara"/>
                <a:ea typeface="Candara"/>
                <a:cs typeface="Candara"/>
                <a:sym typeface="Candara"/>
              </a:rPr>
              <a:t>the acetabulum.</a:t>
            </a:r>
            <a:endParaRPr sz="2400">
              <a:solidFill>
                <a:schemeClr val="dk1"/>
              </a:solidFill>
              <a:latin typeface="Candara"/>
              <a:ea typeface="Candara"/>
              <a:cs typeface="Candara"/>
              <a:sym typeface="Candara"/>
            </a:endParaRPr>
          </a:p>
        </p:txBody>
      </p:sp>
      <p:sp>
        <p:nvSpPr>
          <p:cNvPr id="434" name="Google Shape;434;p34"/>
          <p:cNvSpPr txBox="1"/>
          <p:nvPr/>
        </p:nvSpPr>
        <p:spPr>
          <a:xfrm>
            <a:off x="287832" y="5293563"/>
            <a:ext cx="5534025" cy="7575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i="1">
                <a:solidFill>
                  <a:srgbClr val="FF0000"/>
                </a:solidFill>
                <a:latin typeface="Candara"/>
                <a:ea typeface="Candara"/>
                <a:cs typeface="Candara"/>
                <a:sym typeface="Candara"/>
              </a:rPr>
              <a:t>At puberty, </a:t>
            </a:r>
            <a:r>
              <a:rPr lang="en-US" sz="2400" b="1" i="1">
                <a:solidFill>
                  <a:schemeClr val="dk1"/>
                </a:solidFill>
                <a:latin typeface="Candara"/>
                <a:ea typeface="Candara"/>
                <a:cs typeface="Candara"/>
                <a:sym typeface="Candara"/>
              </a:rPr>
              <a:t>these three bones fuse together</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i="1">
                <a:solidFill>
                  <a:schemeClr val="dk1"/>
                </a:solidFill>
                <a:latin typeface="Candara"/>
                <a:ea typeface="Candara"/>
                <a:cs typeface="Candara"/>
                <a:sym typeface="Candara"/>
              </a:rPr>
              <a:t>to form one large, irregular bone.</a:t>
            </a:r>
            <a:endParaRPr sz="2400">
              <a:solidFill>
                <a:schemeClr val="dk1"/>
              </a:solidFill>
              <a:latin typeface="Candara"/>
              <a:ea typeface="Candara"/>
              <a:cs typeface="Candara"/>
              <a:sym typeface="Candara"/>
            </a:endParaRPr>
          </a:p>
        </p:txBody>
      </p:sp>
      <p:grpSp>
        <p:nvGrpSpPr>
          <p:cNvPr id="435" name="Google Shape;435;p34"/>
          <p:cNvGrpSpPr/>
          <p:nvPr/>
        </p:nvGrpSpPr>
        <p:grpSpPr>
          <a:xfrm>
            <a:off x="6170676" y="150876"/>
            <a:ext cx="5175885" cy="6523227"/>
            <a:chOff x="6170676" y="150876"/>
            <a:chExt cx="5175885" cy="6523227"/>
          </a:xfrm>
        </p:grpSpPr>
        <p:pic>
          <p:nvPicPr>
            <p:cNvPr id="436" name="Google Shape;436;p34"/>
            <p:cNvPicPr preferRelativeResize="0"/>
            <p:nvPr/>
          </p:nvPicPr>
          <p:blipFill rotWithShape="1">
            <a:blip r:embed="rId3">
              <a:alphaModFix/>
            </a:blip>
            <a:srcRect/>
            <a:stretch/>
          </p:blipFill>
          <p:spPr>
            <a:xfrm>
              <a:off x="6455664" y="4114799"/>
              <a:ext cx="4764024" cy="2529840"/>
            </a:xfrm>
            <a:prstGeom prst="rect">
              <a:avLst/>
            </a:prstGeom>
            <a:noFill/>
            <a:ln>
              <a:noFill/>
            </a:ln>
          </p:spPr>
        </p:pic>
        <p:sp>
          <p:nvSpPr>
            <p:cNvPr id="437" name="Google Shape;437;p34"/>
            <p:cNvSpPr/>
            <p:nvPr/>
          </p:nvSpPr>
          <p:spPr>
            <a:xfrm>
              <a:off x="6426708" y="4085843"/>
              <a:ext cx="4822190" cy="2588260"/>
            </a:xfrm>
            <a:custGeom>
              <a:avLst/>
              <a:gdLst/>
              <a:ahLst/>
              <a:cxnLst/>
              <a:rect l="l" t="t" r="r" b="b"/>
              <a:pathLst>
                <a:path w="4822190" h="2588259" extrusionOk="0">
                  <a:moveTo>
                    <a:pt x="0" y="2587751"/>
                  </a:moveTo>
                  <a:lnTo>
                    <a:pt x="4821936" y="2587751"/>
                  </a:lnTo>
                  <a:lnTo>
                    <a:pt x="4821936" y="0"/>
                  </a:lnTo>
                  <a:lnTo>
                    <a:pt x="0" y="0"/>
                  </a:lnTo>
                  <a:lnTo>
                    <a:pt x="0" y="2587751"/>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8" name="Google Shape;438;p34"/>
            <p:cNvPicPr preferRelativeResize="0"/>
            <p:nvPr/>
          </p:nvPicPr>
          <p:blipFill rotWithShape="1">
            <a:blip r:embed="rId4">
              <a:alphaModFix/>
            </a:blip>
            <a:srcRect/>
            <a:stretch/>
          </p:blipFill>
          <p:spPr>
            <a:xfrm>
              <a:off x="6199632" y="179832"/>
              <a:ext cx="5117592" cy="3782567"/>
            </a:xfrm>
            <a:prstGeom prst="rect">
              <a:avLst/>
            </a:prstGeom>
            <a:noFill/>
            <a:ln>
              <a:noFill/>
            </a:ln>
          </p:spPr>
        </p:pic>
        <p:sp>
          <p:nvSpPr>
            <p:cNvPr id="439" name="Google Shape;439;p34"/>
            <p:cNvSpPr/>
            <p:nvPr/>
          </p:nvSpPr>
          <p:spPr>
            <a:xfrm>
              <a:off x="6170676" y="150876"/>
              <a:ext cx="5175885" cy="3840479"/>
            </a:xfrm>
            <a:custGeom>
              <a:avLst/>
              <a:gdLst/>
              <a:ahLst/>
              <a:cxnLst/>
              <a:rect l="l" t="t" r="r" b="b"/>
              <a:pathLst>
                <a:path w="5175884" h="3840479" extrusionOk="0">
                  <a:moveTo>
                    <a:pt x="0" y="3840479"/>
                  </a:moveTo>
                  <a:lnTo>
                    <a:pt x="5175504" y="3840479"/>
                  </a:lnTo>
                  <a:lnTo>
                    <a:pt x="5175504" y="0"/>
                  </a:lnTo>
                  <a:lnTo>
                    <a:pt x="0" y="0"/>
                  </a:lnTo>
                  <a:lnTo>
                    <a:pt x="0" y="3840479"/>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40" name="Google Shape;440;p34"/>
          <p:cNvSpPr/>
          <p:nvPr/>
        </p:nvSpPr>
        <p:spPr>
          <a:xfrm>
            <a:off x="211836" y="163068"/>
            <a:ext cx="3035935" cy="585470"/>
          </a:xfrm>
          <a:custGeom>
            <a:avLst/>
            <a:gdLst/>
            <a:ahLst/>
            <a:cxnLst/>
            <a:rect l="l" t="t" r="r" b="b"/>
            <a:pathLst>
              <a:path w="3035935" h="585470" extrusionOk="0">
                <a:moveTo>
                  <a:pt x="0" y="585215"/>
                </a:moveTo>
                <a:lnTo>
                  <a:pt x="3035808" y="585215"/>
                </a:lnTo>
                <a:lnTo>
                  <a:pt x="3035808" y="0"/>
                </a:lnTo>
                <a:lnTo>
                  <a:pt x="0" y="0"/>
                </a:lnTo>
                <a:lnTo>
                  <a:pt x="0" y="585215"/>
                </a:lnTo>
                <a:close/>
              </a:path>
            </a:pathLst>
          </a:custGeom>
          <a:noFill/>
          <a:ln w="762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 name="Google Shape;441;p34"/>
          <p:cNvSpPr txBox="1">
            <a:spLocks noGrp="1"/>
          </p:cNvSpPr>
          <p:nvPr>
            <p:ph type="title"/>
          </p:nvPr>
        </p:nvSpPr>
        <p:spPr>
          <a:xfrm>
            <a:off x="287832" y="174193"/>
            <a:ext cx="2107565" cy="512445"/>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Pelvic bones</a:t>
            </a:r>
            <a:endParaRPr sz="3200">
              <a:latin typeface="Candara"/>
              <a:ea typeface="Candara"/>
              <a:cs typeface="Candara"/>
              <a:sym typeface="Candara"/>
            </a:endParaRPr>
          </a:p>
        </p:txBody>
      </p:sp>
      <p:sp>
        <p:nvSpPr>
          <p:cNvPr id="442" name="Google Shape;442;p34"/>
          <p:cNvSpPr txBox="1"/>
          <p:nvPr/>
        </p:nvSpPr>
        <p:spPr>
          <a:xfrm>
            <a:off x="4131309" y="6351219"/>
            <a:ext cx="1478280" cy="391160"/>
          </a:xfrm>
          <a:prstGeom prst="rect">
            <a:avLst/>
          </a:prstGeom>
          <a:noFill/>
          <a:ln>
            <a:noFill/>
          </a:ln>
        </p:spPr>
        <p:txBody>
          <a:bodyPr spcFirstLastPara="1" wrap="square" lIns="0" tIns="12700" rIns="0" bIns="0" anchor="t" anchorCtr="0">
            <a:spAutoFit/>
          </a:bodyPr>
          <a:lstStyle/>
          <a:p>
            <a:pPr marL="21590" marR="0" lvl="0" indent="0" algn="l" rtl="0">
              <a:lnSpc>
                <a:spcPct val="120000"/>
              </a:lnSpc>
              <a:spcBef>
                <a:spcPts val="0"/>
              </a:spcBef>
              <a:spcAft>
                <a:spcPts val="0"/>
              </a:spcAft>
              <a:buNone/>
            </a:pPr>
            <a:r>
              <a:rPr lang="en-US" sz="1200" b="1">
                <a:solidFill>
                  <a:srgbClr val="FF0000"/>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a:p>
            <a:pPr marL="12700" marR="0" lvl="0" indent="0" algn="l" rtl="0">
              <a:lnSpc>
                <a:spcPct val="120000"/>
              </a:lnSpc>
              <a:spcBef>
                <a:spcPts val="0"/>
              </a:spcBef>
              <a:spcAft>
                <a:spcPts val="0"/>
              </a:spcAft>
              <a:buNone/>
            </a:pPr>
            <a:r>
              <a:rPr lang="en-US" sz="1200" b="1">
                <a:solidFill>
                  <a:srgbClr val="FF0000"/>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443" name="Google Shape;443;p34"/>
          <p:cNvSpPr txBox="1"/>
          <p:nvPr/>
        </p:nvSpPr>
        <p:spPr>
          <a:xfrm>
            <a:off x="1710054" y="656518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33</a:t>
            </a:r>
            <a:endParaRPr sz="12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447"/>
        <p:cNvGrpSpPr/>
        <p:nvPr/>
      </p:nvGrpSpPr>
      <p:grpSpPr>
        <a:xfrm>
          <a:off x="0" y="0"/>
          <a:ext cx="0" cy="0"/>
          <a:chOff x="0" y="0"/>
          <a:chExt cx="0" cy="0"/>
        </a:xfrm>
      </p:grpSpPr>
      <p:sp>
        <p:nvSpPr>
          <p:cNvPr id="448" name="Google Shape;448;p35"/>
          <p:cNvSpPr txBox="1"/>
          <p:nvPr/>
        </p:nvSpPr>
        <p:spPr>
          <a:xfrm>
            <a:off x="6493516" y="3807485"/>
            <a:ext cx="113030" cy="305435"/>
          </a:xfrm>
          <a:prstGeom prst="rect">
            <a:avLst/>
          </a:prstGeom>
          <a:noFill/>
          <a:ln>
            <a:noFill/>
          </a:ln>
        </p:spPr>
        <p:txBody>
          <a:bodyPr spcFirstLastPara="1" wrap="square" lIns="0" tIns="0" rIns="0" bIns="0" anchor="t" anchorCtr="0">
            <a:spAutoFit/>
          </a:bodyPr>
          <a:lstStyle/>
          <a:p>
            <a:pPr marL="0" marR="0" lvl="0" indent="0" algn="l" rtl="0">
              <a:lnSpc>
                <a:spcPct val="92500"/>
              </a:lnSpc>
              <a:spcBef>
                <a:spcPts val="0"/>
              </a:spcBef>
              <a:spcAft>
                <a:spcPts val="0"/>
              </a:spcAft>
              <a:buNone/>
            </a:pPr>
            <a:r>
              <a:rPr lang="en-US" sz="2400" b="1" i="1">
                <a:solidFill>
                  <a:srgbClr val="6F2F9F"/>
                </a:solidFill>
                <a:latin typeface="Candara"/>
                <a:ea typeface="Candara"/>
                <a:cs typeface="Candara"/>
                <a:sym typeface="Candara"/>
              </a:rPr>
              <a:t>r</a:t>
            </a:r>
            <a:endParaRPr sz="2400">
              <a:solidFill>
                <a:schemeClr val="dk1"/>
              </a:solidFill>
              <a:latin typeface="Candara"/>
              <a:ea typeface="Candara"/>
              <a:cs typeface="Candara"/>
              <a:sym typeface="Candara"/>
            </a:endParaRPr>
          </a:p>
        </p:txBody>
      </p:sp>
      <p:sp>
        <p:nvSpPr>
          <p:cNvPr id="449" name="Google Shape;449;p35"/>
          <p:cNvSpPr txBox="1"/>
          <p:nvPr/>
        </p:nvSpPr>
        <p:spPr>
          <a:xfrm>
            <a:off x="78739" y="783716"/>
            <a:ext cx="6498590" cy="405066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On the outer surface of the hip bone is a deep  depression, </a:t>
            </a:r>
            <a:r>
              <a:rPr lang="en-US" sz="2400" b="1" i="1">
                <a:solidFill>
                  <a:srgbClr val="0033CC"/>
                </a:solidFill>
                <a:latin typeface="Candara"/>
                <a:ea typeface="Candara"/>
                <a:cs typeface="Candara"/>
                <a:sym typeface="Candara"/>
              </a:rPr>
              <a:t>the acetabulum, </a:t>
            </a:r>
            <a:r>
              <a:rPr lang="en-US" sz="2400" b="1" i="1">
                <a:solidFill>
                  <a:schemeClr val="dk1"/>
                </a:solidFill>
                <a:latin typeface="Candara"/>
                <a:ea typeface="Candara"/>
                <a:cs typeface="Candara"/>
                <a:sym typeface="Candara"/>
              </a:rPr>
              <a:t>which articulates with  the hemispherical head of the femur</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12700" marR="208915" lvl="0" indent="-146049" algn="l" rtl="0">
              <a:lnSpc>
                <a:spcPct val="100000"/>
              </a:lnSpc>
              <a:spcBef>
                <a:spcPts val="0"/>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Behind the acetabulum is a large notch, </a:t>
            </a:r>
            <a:r>
              <a:rPr lang="en-US" sz="2400" b="1" i="1">
                <a:solidFill>
                  <a:srgbClr val="0033CC"/>
                </a:solidFill>
                <a:latin typeface="Candara"/>
                <a:ea typeface="Candara"/>
                <a:cs typeface="Candara"/>
                <a:sym typeface="Candara"/>
              </a:rPr>
              <a:t>the  greater sciatic notch</a:t>
            </a:r>
            <a:r>
              <a:rPr lang="en-US" sz="2400" b="1" i="1">
                <a:solidFill>
                  <a:schemeClr val="dk1"/>
                </a:solidFill>
                <a:latin typeface="Candara"/>
                <a:ea typeface="Candara"/>
                <a:cs typeface="Candara"/>
                <a:sym typeface="Candara"/>
              </a:rPr>
              <a:t>, which is separated from </a:t>
            </a:r>
            <a:r>
              <a:rPr lang="en-US" sz="2400" b="1" i="1">
                <a:solidFill>
                  <a:srgbClr val="0033CC"/>
                </a:solidFill>
                <a:latin typeface="Candara"/>
                <a:ea typeface="Candara"/>
                <a:cs typeface="Candara"/>
                <a:sym typeface="Candara"/>
              </a:rPr>
              <a:t>the  lesser sciatic notch </a:t>
            </a:r>
            <a:r>
              <a:rPr lang="en-US" sz="2400" b="1" i="1">
                <a:solidFill>
                  <a:schemeClr val="dk1"/>
                </a:solidFill>
                <a:latin typeface="Candara"/>
                <a:ea typeface="Candara"/>
                <a:cs typeface="Candara"/>
                <a:sym typeface="Candara"/>
              </a:rPr>
              <a:t>by </a:t>
            </a:r>
            <a:r>
              <a:rPr lang="en-US" sz="2400" b="1" i="1">
                <a:solidFill>
                  <a:srgbClr val="FF0000"/>
                </a:solidFill>
                <a:latin typeface="Candara"/>
                <a:ea typeface="Candara"/>
                <a:cs typeface="Candara"/>
                <a:sym typeface="Candara"/>
              </a:rPr>
              <a:t>the spine of the ischium.</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12700" marR="75565" lvl="0" indent="-146049" algn="l" rtl="0">
              <a:lnSpc>
                <a:spcPct val="100000"/>
              </a:lnSpc>
              <a:spcBef>
                <a:spcPts val="0"/>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The sciatic notches are converted into </a:t>
            </a:r>
            <a:r>
              <a:rPr lang="en-US" sz="2400" b="1" i="1">
                <a:solidFill>
                  <a:srgbClr val="6F2F9F"/>
                </a:solidFill>
                <a:latin typeface="Candara"/>
                <a:ea typeface="Candara"/>
                <a:cs typeface="Candara"/>
                <a:sym typeface="Candara"/>
              </a:rPr>
              <a:t>the greate  and lesser sciatic foramina </a:t>
            </a:r>
            <a:r>
              <a:rPr lang="en-US" sz="2400" b="1" i="1">
                <a:solidFill>
                  <a:schemeClr val="dk1"/>
                </a:solidFill>
                <a:latin typeface="Candara"/>
                <a:ea typeface="Candara"/>
                <a:cs typeface="Candara"/>
                <a:sym typeface="Candara"/>
              </a:rPr>
              <a:t>by the presence of </a:t>
            </a:r>
            <a:r>
              <a:rPr lang="en-US" sz="2400" b="1" i="1">
                <a:solidFill>
                  <a:srgbClr val="0033CC"/>
                </a:solidFill>
                <a:latin typeface="Candara"/>
                <a:ea typeface="Candara"/>
                <a:cs typeface="Candara"/>
                <a:sym typeface="Candara"/>
              </a:rPr>
              <a:t>the  sacrotuberous </a:t>
            </a:r>
            <a:r>
              <a:rPr lang="en-US" sz="2400" b="1" i="1">
                <a:solidFill>
                  <a:schemeClr val="dk1"/>
                </a:solidFill>
                <a:latin typeface="Candara"/>
                <a:ea typeface="Candara"/>
                <a:cs typeface="Candara"/>
                <a:sym typeface="Candara"/>
              </a:rPr>
              <a:t>and </a:t>
            </a:r>
            <a:r>
              <a:rPr lang="en-US" sz="2400" b="1" i="1">
                <a:solidFill>
                  <a:srgbClr val="0033CC"/>
                </a:solidFill>
                <a:latin typeface="Candara"/>
                <a:ea typeface="Candara"/>
                <a:cs typeface="Candara"/>
                <a:sym typeface="Candara"/>
              </a:rPr>
              <a:t>sacrospinous ligaments</a:t>
            </a:r>
            <a:endParaRPr sz="2400">
              <a:solidFill>
                <a:schemeClr val="dk1"/>
              </a:solidFill>
              <a:latin typeface="Candara"/>
              <a:ea typeface="Candara"/>
              <a:cs typeface="Candara"/>
              <a:sym typeface="Candara"/>
            </a:endParaRPr>
          </a:p>
        </p:txBody>
      </p:sp>
      <p:sp>
        <p:nvSpPr>
          <p:cNvPr id="450" name="Google Shape;450;p35"/>
          <p:cNvSpPr txBox="1"/>
          <p:nvPr/>
        </p:nvSpPr>
        <p:spPr>
          <a:xfrm>
            <a:off x="3701796" y="99060"/>
            <a:ext cx="1584960" cy="524510"/>
          </a:xfrm>
          <a:prstGeom prst="rect">
            <a:avLst/>
          </a:prstGeom>
          <a:noFill/>
          <a:ln w="57900" cap="flat" cmpd="sng">
            <a:solidFill>
              <a:srgbClr val="00FF00"/>
            </a:solidFill>
            <a:prstDash val="solid"/>
            <a:round/>
            <a:headEnd type="none" w="sm" len="sm"/>
            <a:tailEnd type="none" w="sm" len="sm"/>
          </a:ln>
        </p:spPr>
        <p:txBody>
          <a:bodyPr spcFirstLastPara="1" wrap="square" lIns="0" tIns="20950" rIns="0" bIns="0" anchor="t" anchorCtr="0">
            <a:spAutoFit/>
          </a:bodyPr>
          <a:lstStyle/>
          <a:p>
            <a:pPr marL="90805" marR="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Hip Bone</a:t>
            </a:r>
            <a:endParaRPr sz="2800">
              <a:solidFill>
                <a:schemeClr val="dk1"/>
              </a:solidFill>
              <a:latin typeface="Candara"/>
              <a:ea typeface="Candara"/>
              <a:cs typeface="Candara"/>
              <a:sym typeface="Candara"/>
            </a:endParaRPr>
          </a:p>
        </p:txBody>
      </p:sp>
      <p:grpSp>
        <p:nvGrpSpPr>
          <p:cNvPr id="451" name="Google Shape;451;p35"/>
          <p:cNvGrpSpPr/>
          <p:nvPr/>
        </p:nvGrpSpPr>
        <p:grpSpPr>
          <a:xfrm>
            <a:off x="6457188" y="3790186"/>
            <a:ext cx="5130165" cy="2971800"/>
            <a:chOff x="6457188" y="3790186"/>
            <a:chExt cx="5130165" cy="2971800"/>
          </a:xfrm>
        </p:grpSpPr>
        <p:pic>
          <p:nvPicPr>
            <p:cNvPr id="452" name="Google Shape;452;p35"/>
            <p:cNvPicPr preferRelativeResize="0"/>
            <p:nvPr/>
          </p:nvPicPr>
          <p:blipFill rotWithShape="1">
            <a:blip r:embed="rId3">
              <a:alphaModFix/>
            </a:blip>
            <a:srcRect/>
            <a:stretch/>
          </p:blipFill>
          <p:spPr>
            <a:xfrm>
              <a:off x="6486144" y="3819142"/>
              <a:ext cx="5071872" cy="2913888"/>
            </a:xfrm>
            <a:prstGeom prst="rect">
              <a:avLst/>
            </a:prstGeom>
            <a:noFill/>
            <a:ln>
              <a:noFill/>
            </a:ln>
          </p:spPr>
        </p:pic>
        <p:sp>
          <p:nvSpPr>
            <p:cNvPr id="453" name="Google Shape;453;p35"/>
            <p:cNvSpPr/>
            <p:nvPr/>
          </p:nvSpPr>
          <p:spPr>
            <a:xfrm>
              <a:off x="6457188" y="3790186"/>
              <a:ext cx="5130165" cy="2971800"/>
            </a:xfrm>
            <a:custGeom>
              <a:avLst/>
              <a:gdLst/>
              <a:ahLst/>
              <a:cxnLst/>
              <a:rect l="l" t="t" r="r" b="b"/>
              <a:pathLst>
                <a:path w="5130165" h="2971800" extrusionOk="0">
                  <a:moveTo>
                    <a:pt x="0" y="2971800"/>
                  </a:moveTo>
                  <a:lnTo>
                    <a:pt x="5129784" y="2971800"/>
                  </a:lnTo>
                  <a:lnTo>
                    <a:pt x="5129784" y="0"/>
                  </a:lnTo>
                  <a:lnTo>
                    <a:pt x="0" y="0"/>
                  </a:lnTo>
                  <a:lnTo>
                    <a:pt x="0" y="297180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54" name="Google Shape;454;p35"/>
          <p:cNvSpPr txBox="1">
            <a:spLocks noGrp="1"/>
          </p:cNvSpPr>
          <p:nvPr>
            <p:ph type="title"/>
          </p:nvPr>
        </p:nvSpPr>
        <p:spPr>
          <a:xfrm>
            <a:off x="199644" y="77723"/>
            <a:ext cx="3136900" cy="585470"/>
          </a:xfrm>
          <a:prstGeom prst="rect">
            <a:avLst/>
          </a:prstGeom>
          <a:noFill/>
          <a:ln w="76200" cap="flat" cmpd="sng">
            <a:solidFill>
              <a:srgbClr val="0033CC"/>
            </a:solidFill>
            <a:prstDash val="solid"/>
            <a:round/>
            <a:headEnd type="none" w="sm" len="sm"/>
            <a:tailEnd type="none" w="sm" len="sm"/>
          </a:ln>
        </p:spPr>
        <p:txBody>
          <a:bodyPr spcFirstLastPara="1" wrap="square" lIns="0" tIns="21575"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Pelvic bones</a:t>
            </a:r>
            <a:endParaRPr sz="3200">
              <a:latin typeface="Candara"/>
              <a:ea typeface="Candara"/>
              <a:cs typeface="Candara"/>
              <a:sym typeface="Candara"/>
            </a:endParaRPr>
          </a:p>
        </p:txBody>
      </p:sp>
      <p:sp>
        <p:nvSpPr>
          <p:cNvPr id="455" name="Google Shape;455;p35"/>
          <p:cNvSpPr txBox="1"/>
          <p:nvPr/>
        </p:nvSpPr>
        <p:spPr>
          <a:xfrm>
            <a:off x="570991" y="6336588"/>
            <a:ext cx="1727835" cy="513715"/>
          </a:xfrm>
          <a:prstGeom prst="rect">
            <a:avLst/>
          </a:prstGeom>
          <a:noFill/>
          <a:ln>
            <a:noFill/>
          </a:ln>
        </p:spPr>
        <p:txBody>
          <a:bodyPr spcFirstLastPara="1" wrap="square" lIns="0" tIns="43175" rIns="0" bIns="0" anchor="t" anchorCtr="0">
            <a:spAutoFit/>
          </a:bodyPr>
          <a:lstStyle/>
          <a:p>
            <a:pPr marL="12700" marR="5080" lvl="0" indent="279400" algn="l" rtl="0">
              <a:lnSpc>
                <a:spcPct val="100000"/>
              </a:lnSpc>
              <a:spcBef>
                <a:spcPts val="0"/>
              </a:spcBef>
              <a:spcAft>
                <a:spcPts val="0"/>
              </a:spcAft>
              <a:buNone/>
            </a:pPr>
            <a:r>
              <a:rPr lang="en-US" sz="1200" b="1" i="1">
                <a:solidFill>
                  <a:srgbClr val="FF0000"/>
                </a:solidFill>
                <a:latin typeface="Candara"/>
                <a:ea typeface="Candara"/>
                <a:cs typeface="Candara"/>
                <a:sym typeface="Candara"/>
              </a:rPr>
              <a:t>Dr. Aiman Al-Maathidy  Sunday 8 April 2022</a:t>
            </a:r>
            <a:endParaRPr sz="1200">
              <a:solidFill>
                <a:schemeClr val="dk1"/>
              </a:solidFill>
              <a:latin typeface="Candara"/>
              <a:ea typeface="Candara"/>
              <a:cs typeface="Candara"/>
              <a:sym typeface="Candara"/>
            </a:endParaRPr>
          </a:p>
          <a:p>
            <a:pPr marL="1155700" marR="0" lvl="0" indent="0" algn="l" rtl="0">
              <a:lnSpc>
                <a:spcPct val="100000"/>
              </a:lnSpc>
              <a:spcBef>
                <a:spcPts val="0"/>
              </a:spcBef>
              <a:spcAft>
                <a:spcPts val="0"/>
              </a:spcAft>
              <a:buNone/>
            </a:pPr>
            <a:r>
              <a:rPr lang="en-US" sz="1200" b="1" i="1">
                <a:solidFill>
                  <a:srgbClr val="FF0000"/>
                </a:solidFill>
                <a:latin typeface="Candara"/>
                <a:ea typeface="Candara"/>
                <a:cs typeface="Candara"/>
                <a:sym typeface="Candara"/>
              </a:rPr>
              <a:t>34</a:t>
            </a:r>
            <a:endParaRPr sz="1200">
              <a:solidFill>
                <a:schemeClr val="dk1"/>
              </a:solidFill>
              <a:latin typeface="Candara"/>
              <a:ea typeface="Candara"/>
              <a:cs typeface="Candara"/>
              <a:sym typeface="Candara"/>
            </a:endParaRPr>
          </a:p>
        </p:txBody>
      </p:sp>
      <p:grpSp>
        <p:nvGrpSpPr>
          <p:cNvPr id="456" name="Google Shape;456;p35"/>
          <p:cNvGrpSpPr/>
          <p:nvPr/>
        </p:nvGrpSpPr>
        <p:grpSpPr>
          <a:xfrm>
            <a:off x="6682739" y="144779"/>
            <a:ext cx="4879975" cy="3258820"/>
            <a:chOff x="6682739" y="144779"/>
            <a:chExt cx="4879975" cy="3258820"/>
          </a:xfrm>
        </p:grpSpPr>
        <p:pic>
          <p:nvPicPr>
            <p:cNvPr id="457" name="Google Shape;457;p35"/>
            <p:cNvPicPr preferRelativeResize="0"/>
            <p:nvPr/>
          </p:nvPicPr>
          <p:blipFill rotWithShape="1">
            <a:blip r:embed="rId4">
              <a:alphaModFix/>
            </a:blip>
            <a:srcRect/>
            <a:stretch/>
          </p:blipFill>
          <p:spPr>
            <a:xfrm>
              <a:off x="6711695" y="173735"/>
              <a:ext cx="4821936" cy="3200399"/>
            </a:xfrm>
            <a:prstGeom prst="rect">
              <a:avLst/>
            </a:prstGeom>
            <a:noFill/>
            <a:ln>
              <a:noFill/>
            </a:ln>
          </p:spPr>
        </p:pic>
        <p:sp>
          <p:nvSpPr>
            <p:cNvPr id="458" name="Google Shape;458;p35"/>
            <p:cNvSpPr/>
            <p:nvPr/>
          </p:nvSpPr>
          <p:spPr>
            <a:xfrm>
              <a:off x="6682739" y="144779"/>
              <a:ext cx="4879975" cy="3258820"/>
            </a:xfrm>
            <a:custGeom>
              <a:avLst/>
              <a:gdLst/>
              <a:ahLst/>
              <a:cxnLst/>
              <a:rect l="l" t="t" r="r" b="b"/>
              <a:pathLst>
                <a:path w="4879975" h="3258820" extrusionOk="0">
                  <a:moveTo>
                    <a:pt x="0" y="3258312"/>
                  </a:moveTo>
                  <a:lnTo>
                    <a:pt x="4879848" y="3258312"/>
                  </a:lnTo>
                  <a:lnTo>
                    <a:pt x="4879848" y="0"/>
                  </a:lnTo>
                  <a:lnTo>
                    <a:pt x="0" y="0"/>
                  </a:lnTo>
                  <a:lnTo>
                    <a:pt x="0" y="325831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462"/>
        <p:cNvGrpSpPr/>
        <p:nvPr/>
      </p:nvGrpSpPr>
      <p:grpSpPr>
        <a:xfrm>
          <a:off x="0" y="0"/>
          <a:ext cx="0" cy="0"/>
          <a:chOff x="0" y="0"/>
          <a:chExt cx="0" cy="0"/>
        </a:xfrm>
      </p:grpSpPr>
      <p:sp>
        <p:nvSpPr>
          <p:cNvPr id="463" name="Google Shape;463;p36"/>
          <p:cNvSpPr txBox="1"/>
          <p:nvPr/>
        </p:nvSpPr>
        <p:spPr>
          <a:xfrm>
            <a:off x="177190" y="701166"/>
            <a:ext cx="10928985" cy="185483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i="1">
                <a:solidFill>
                  <a:srgbClr val="FF0000"/>
                </a:solidFill>
                <a:latin typeface="Candara"/>
                <a:ea typeface="Candara"/>
                <a:cs typeface="Candara"/>
                <a:sym typeface="Candara"/>
              </a:rPr>
              <a:t>The ilium </a:t>
            </a:r>
            <a:r>
              <a:rPr lang="en-US" sz="2400" b="1" i="1">
                <a:solidFill>
                  <a:schemeClr val="dk1"/>
                </a:solidFill>
                <a:latin typeface="Candara"/>
                <a:ea typeface="Candara"/>
                <a:cs typeface="Candara"/>
                <a:sym typeface="Candara"/>
              </a:rPr>
              <a:t>possesses </a:t>
            </a:r>
            <a:r>
              <a:rPr lang="en-US" sz="2400" b="1" i="1">
                <a:solidFill>
                  <a:srgbClr val="6F2F9F"/>
                </a:solidFill>
                <a:latin typeface="Candara"/>
                <a:ea typeface="Candara"/>
                <a:cs typeface="Candara"/>
                <a:sym typeface="Candara"/>
              </a:rPr>
              <a:t>the iliac crest </a:t>
            </a:r>
            <a:r>
              <a:rPr lang="en-US" sz="2400" b="1" i="1">
                <a:solidFill>
                  <a:schemeClr val="dk1"/>
                </a:solidFill>
                <a:latin typeface="Candara"/>
                <a:ea typeface="Candara"/>
                <a:cs typeface="Candara"/>
                <a:sym typeface="Candara"/>
              </a:rPr>
              <a:t>which runs between </a:t>
            </a:r>
            <a:r>
              <a:rPr lang="en-US" sz="2400" b="1" i="1">
                <a:solidFill>
                  <a:srgbClr val="0033CC"/>
                </a:solidFill>
                <a:latin typeface="Candara"/>
                <a:ea typeface="Candara"/>
                <a:cs typeface="Candara"/>
                <a:sym typeface="Candara"/>
              </a:rPr>
              <a:t>the anterior </a:t>
            </a:r>
            <a:r>
              <a:rPr lang="en-US" sz="2400" b="1" i="1">
                <a:solidFill>
                  <a:schemeClr val="dk1"/>
                </a:solidFill>
                <a:latin typeface="Candara"/>
                <a:ea typeface="Candara"/>
                <a:cs typeface="Candara"/>
                <a:sym typeface="Candara"/>
              </a:rPr>
              <a:t>and </a:t>
            </a:r>
            <a:r>
              <a:rPr lang="en-US" sz="2400" b="1" i="1">
                <a:solidFill>
                  <a:srgbClr val="0033CC"/>
                </a:solidFill>
                <a:latin typeface="Candara"/>
                <a:ea typeface="Candara"/>
                <a:cs typeface="Candara"/>
                <a:sym typeface="Candara"/>
              </a:rPr>
              <a:t>posterior  superior iliac spines</a:t>
            </a:r>
            <a:r>
              <a:rPr lang="en-US" sz="2400" b="1" i="1">
                <a:solidFill>
                  <a:schemeClr val="dk1"/>
                </a:solidFill>
                <a:latin typeface="Candara"/>
                <a:ea typeface="Candara"/>
                <a:cs typeface="Candara"/>
                <a:sym typeface="Candara"/>
              </a:rPr>
              <a:t>. Below these spines are the corresponding </a:t>
            </a:r>
            <a:r>
              <a:rPr lang="en-US" sz="2400" b="1" i="1">
                <a:solidFill>
                  <a:srgbClr val="0033CC"/>
                </a:solidFill>
                <a:latin typeface="Candara"/>
                <a:ea typeface="Candara"/>
                <a:cs typeface="Candara"/>
                <a:sym typeface="Candara"/>
              </a:rPr>
              <a:t>anterior and posterior  inferior iliac spines</a:t>
            </a:r>
            <a:r>
              <a:rPr lang="en-US" sz="2400" b="1" i="1">
                <a:solidFill>
                  <a:schemeClr val="dk1"/>
                </a:solidFill>
                <a:latin typeface="Candara"/>
                <a:ea typeface="Candara"/>
                <a:cs typeface="Candara"/>
                <a:sym typeface="Candara"/>
              </a:rPr>
              <a:t>. The ilium has a large auricular surface for articulation with the  </a:t>
            </a:r>
            <a:r>
              <a:rPr lang="en-US" sz="2400" b="1" i="1">
                <a:solidFill>
                  <a:srgbClr val="FF0000"/>
                </a:solidFill>
                <a:latin typeface="Candara"/>
                <a:ea typeface="Candara"/>
                <a:cs typeface="Candara"/>
                <a:sym typeface="Candara"/>
              </a:rPr>
              <a:t>sacrum</a:t>
            </a:r>
            <a:r>
              <a:rPr lang="en-US" sz="2400" b="1" i="1">
                <a:solidFill>
                  <a:schemeClr val="dk1"/>
                </a:solidFill>
                <a:latin typeface="Candara"/>
                <a:ea typeface="Candara"/>
                <a:cs typeface="Candara"/>
                <a:sym typeface="Candara"/>
              </a:rPr>
              <a:t>. </a:t>
            </a:r>
            <a:r>
              <a:rPr lang="en-US" sz="2400" b="1" i="1">
                <a:solidFill>
                  <a:srgbClr val="0033CC"/>
                </a:solidFill>
                <a:latin typeface="Candara"/>
                <a:ea typeface="Candara"/>
                <a:cs typeface="Candara"/>
                <a:sym typeface="Candara"/>
              </a:rPr>
              <a:t>The iliopectineal line </a:t>
            </a:r>
            <a:r>
              <a:rPr lang="en-US" sz="2400" b="1" i="1">
                <a:solidFill>
                  <a:schemeClr val="dk1"/>
                </a:solidFill>
                <a:latin typeface="Candara"/>
                <a:ea typeface="Candara"/>
                <a:cs typeface="Candara"/>
                <a:sym typeface="Candara"/>
              </a:rPr>
              <a:t>runs downward and forward around the inner surface of  the </a:t>
            </a:r>
            <a:r>
              <a:rPr lang="en-US" sz="2400" b="1" i="1">
                <a:solidFill>
                  <a:srgbClr val="FF0000"/>
                </a:solidFill>
                <a:latin typeface="Candara"/>
                <a:ea typeface="Candara"/>
                <a:cs typeface="Candara"/>
                <a:sym typeface="Candara"/>
              </a:rPr>
              <a:t>ilium </a:t>
            </a:r>
            <a:r>
              <a:rPr lang="en-US" sz="2400" b="1" i="1">
                <a:solidFill>
                  <a:schemeClr val="dk1"/>
                </a:solidFill>
                <a:latin typeface="Candara"/>
                <a:ea typeface="Candara"/>
                <a:cs typeface="Candara"/>
                <a:sym typeface="Candara"/>
              </a:rPr>
              <a:t>and serves to divide the false from the true pelvis.</a:t>
            </a:r>
            <a:endParaRPr sz="2400">
              <a:solidFill>
                <a:schemeClr val="dk1"/>
              </a:solidFill>
              <a:latin typeface="Candara"/>
              <a:ea typeface="Candara"/>
              <a:cs typeface="Candara"/>
              <a:sym typeface="Candara"/>
            </a:endParaRPr>
          </a:p>
        </p:txBody>
      </p:sp>
      <p:sp>
        <p:nvSpPr>
          <p:cNvPr id="464" name="Google Shape;464;p36"/>
          <p:cNvSpPr txBox="1">
            <a:spLocks noGrp="1"/>
          </p:cNvSpPr>
          <p:nvPr>
            <p:ph type="title"/>
          </p:nvPr>
        </p:nvSpPr>
        <p:spPr>
          <a:xfrm>
            <a:off x="199644" y="163068"/>
            <a:ext cx="1965960" cy="524510"/>
          </a:xfrm>
          <a:prstGeom prst="rect">
            <a:avLst/>
          </a:prstGeom>
          <a:noFill/>
          <a:ln w="57900" cap="flat" cmpd="sng">
            <a:solidFill>
              <a:srgbClr val="00FF00"/>
            </a:solidFill>
            <a:prstDash val="solid"/>
            <a:round/>
            <a:headEnd type="none" w="sm" len="sm"/>
            <a:tailEnd type="none" w="sm" len="sm"/>
          </a:ln>
        </p:spPr>
        <p:txBody>
          <a:bodyPr spcFirstLastPara="1" wrap="square" lIns="0" tIns="21575" rIns="0" bIns="0" anchor="t" anchorCtr="0">
            <a:spAutoFit/>
          </a:bodyPr>
          <a:lstStyle/>
          <a:p>
            <a:pPr marL="88265" lvl="0" indent="0" algn="l" rtl="0">
              <a:lnSpc>
                <a:spcPct val="100000"/>
              </a:lnSpc>
              <a:spcBef>
                <a:spcPts val="0"/>
              </a:spcBef>
              <a:spcAft>
                <a:spcPts val="0"/>
              </a:spcAft>
              <a:buNone/>
            </a:pPr>
            <a:r>
              <a:rPr lang="en-US" sz="2800" b="1" i="1">
                <a:solidFill>
                  <a:srgbClr val="FF0000"/>
                </a:solidFill>
                <a:latin typeface="Candara"/>
                <a:ea typeface="Candara"/>
                <a:cs typeface="Candara"/>
                <a:sym typeface="Candara"/>
              </a:rPr>
              <a:t>Hip Bone</a:t>
            </a:r>
            <a:endParaRPr sz="2800">
              <a:latin typeface="Candara"/>
              <a:ea typeface="Candara"/>
              <a:cs typeface="Candara"/>
              <a:sym typeface="Candara"/>
            </a:endParaRPr>
          </a:p>
        </p:txBody>
      </p:sp>
      <p:grpSp>
        <p:nvGrpSpPr>
          <p:cNvPr id="465" name="Google Shape;465;p36"/>
          <p:cNvGrpSpPr/>
          <p:nvPr/>
        </p:nvGrpSpPr>
        <p:grpSpPr>
          <a:xfrm>
            <a:off x="2235707" y="3086100"/>
            <a:ext cx="3697604" cy="3618229"/>
            <a:chOff x="2235707" y="3086100"/>
            <a:chExt cx="3697604" cy="3618229"/>
          </a:xfrm>
        </p:grpSpPr>
        <p:pic>
          <p:nvPicPr>
            <p:cNvPr id="466" name="Google Shape;466;p36"/>
            <p:cNvPicPr preferRelativeResize="0"/>
            <p:nvPr/>
          </p:nvPicPr>
          <p:blipFill rotWithShape="1">
            <a:blip r:embed="rId3">
              <a:alphaModFix/>
            </a:blip>
            <a:srcRect/>
            <a:stretch/>
          </p:blipFill>
          <p:spPr>
            <a:xfrm>
              <a:off x="2264663" y="3115056"/>
              <a:ext cx="3639312" cy="3512596"/>
            </a:xfrm>
            <a:prstGeom prst="rect">
              <a:avLst/>
            </a:prstGeom>
            <a:noFill/>
            <a:ln>
              <a:noFill/>
            </a:ln>
          </p:spPr>
        </p:pic>
        <p:sp>
          <p:nvSpPr>
            <p:cNvPr id="467" name="Google Shape;467;p36"/>
            <p:cNvSpPr/>
            <p:nvPr/>
          </p:nvSpPr>
          <p:spPr>
            <a:xfrm>
              <a:off x="2235707" y="3086100"/>
              <a:ext cx="3697604" cy="3618229"/>
            </a:xfrm>
            <a:custGeom>
              <a:avLst/>
              <a:gdLst/>
              <a:ahLst/>
              <a:cxnLst/>
              <a:rect l="l" t="t" r="r" b="b"/>
              <a:pathLst>
                <a:path w="3697604" h="3618229" extrusionOk="0">
                  <a:moveTo>
                    <a:pt x="0" y="3617976"/>
                  </a:moveTo>
                  <a:lnTo>
                    <a:pt x="3697224" y="3617976"/>
                  </a:lnTo>
                  <a:lnTo>
                    <a:pt x="3697224" y="0"/>
                  </a:lnTo>
                  <a:lnTo>
                    <a:pt x="0" y="0"/>
                  </a:lnTo>
                  <a:lnTo>
                    <a:pt x="0" y="3617976"/>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8" name="Google Shape;468;p36"/>
          <p:cNvSpPr txBox="1"/>
          <p:nvPr/>
        </p:nvSpPr>
        <p:spPr>
          <a:xfrm>
            <a:off x="9697973" y="69037"/>
            <a:ext cx="1468755" cy="361315"/>
          </a:xfrm>
          <a:prstGeom prst="rect">
            <a:avLst/>
          </a:prstGeom>
          <a:noFill/>
          <a:ln>
            <a:noFill/>
          </a:ln>
        </p:spPr>
        <p:txBody>
          <a:bodyPr spcFirstLastPara="1" wrap="square" lIns="0" tIns="12700" rIns="0" bIns="0" anchor="t" anchorCtr="0">
            <a:spAutoFit/>
          </a:bodyPr>
          <a:lstStyle/>
          <a:p>
            <a:pPr marL="0" marR="5080" lvl="0" indent="0" algn="r" rtl="0">
              <a:lnSpc>
                <a:spcPct val="11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a:p>
            <a:pPr marL="0" marR="66040" lvl="0" indent="0" algn="r" rtl="0">
              <a:lnSpc>
                <a:spcPct val="110000"/>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grpSp>
        <p:nvGrpSpPr>
          <p:cNvPr id="469" name="Google Shape;469;p36"/>
          <p:cNvGrpSpPr/>
          <p:nvPr/>
        </p:nvGrpSpPr>
        <p:grpSpPr>
          <a:xfrm>
            <a:off x="6219444" y="3076955"/>
            <a:ext cx="5126990" cy="3657600"/>
            <a:chOff x="6219444" y="3076955"/>
            <a:chExt cx="5126990" cy="3657600"/>
          </a:xfrm>
        </p:grpSpPr>
        <p:pic>
          <p:nvPicPr>
            <p:cNvPr id="470" name="Google Shape;470;p36"/>
            <p:cNvPicPr preferRelativeResize="0"/>
            <p:nvPr/>
          </p:nvPicPr>
          <p:blipFill rotWithShape="1">
            <a:blip r:embed="rId4">
              <a:alphaModFix/>
            </a:blip>
            <a:srcRect/>
            <a:stretch/>
          </p:blipFill>
          <p:spPr>
            <a:xfrm>
              <a:off x="6248400" y="3105911"/>
              <a:ext cx="5068824" cy="3599688"/>
            </a:xfrm>
            <a:prstGeom prst="rect">
              <a:avLst/>
            </a:prstGeom>
            <a:noFill/>
            <a:ln>
              <a:noFill/>
            </a:ln>
          </p:spPr>
        </p:pic>
        <p:sp>
          <p:nvSpPr>
            <p:cNvPr id="471" name="Google Shape;471;p36"/>
            <p:cNvSpPr/>
            <p:nvPr/>
          </p:nvSpPr>
          <p:spPr>
            <a:xfrm>
              <a:off x="6219444" y="3076955"/>
              <a:ext cx="5126990" cy="3657600"/>
            </a:xfrm>
            <a:custGeom>
              <a:avLst/>
              <a:gdLst/>
              <a:ahLst/>
              <a:cxnLst/>
              <a:rect l="l" t="t" r="r" b="b"/>
              <a:pathLst>
                <a:path w="5126990" h="3657600" extrusionOk="0">
                  <a:moveTo>
                    <a:pt x="0" y="3657600"/>
                  </a:moveTo>
                  <a:lnTo>
                    <a:pt x="5126736" y="3657600"/>
                  </a:lnTo>
                  <a:lnTo>
                    <a:pt x="5126736" y="0"/>
                  </a:lnTo>
                  <a:lnTo>
                    <a:pt x="0" y="0"/>
                  </a:lnTo>
                  <a:lnTo>
                    <a:pt x="0" y="365760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72" name="Google Shape;472;p36"/>
          <p:cNvSpPr txBox="1"/>
          <p:nvPr/>
        </p:nvSpPr>
        <p:spPr>
          <a:xfrm>
            <a:off x="11333098" y="6466738"/>
            <a:ext cx="22860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None/>
            </a:pPr>
            <a:fld id="{00000000-1234-1234-1234-123412341234}" type="slidenum">
              <a:rPr lang="en-US" sz="1200" b="1">
                <a:solidFill>
                  <a:srgbClr val="0033CC"/>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476"/>
        <p:cNvGrpSpPr/>
        <p:nvPr/>
      </p:nvGrpSpPr>
      <p:grpSpPr>
        <a:xfrm>
          <a:off x="0" y="0"/>
          <a:ext cx="0" cy="0"/>
          <a:chOff x="0" y="0"/>
          <a:chExt cx="0" cy="0"/>
        </a:xfrm>
      </p:grpSpPr>
      <p:sp>
        <p:nvSpPr>
          <p:cNvPr id="477" name="Google Shape;477;p37"/>
          <p:cNvSpPr txBox="1">
            <a:spLocks noGrp="1"/>
          </p:cNvSpPr>
          <p:nvPr>
            <p:ph type="title"/>
          </p:nvPr>
        </p:nvSpPr>
        <p:spPr>
          <a:xfrm>
            <a:off x="199644" y="77723"/>
            <a:ext cx="1527175" cy="524510"/>
          </a:xfrm>
          <a:prstGeom prst="rect">
            <a:avLst/>
          </a:prstGeom>
          <a:noFill/>
          <a:ln w="57900" cap="flat" cmpd="sng">
            <a:solidFill>
              <a:srgbClr val="00FF00"/>
            </a:solidFill>
            <a:prstDash val="solid"/>
            <a:round/>
            <a:headEnd type="none" w="sm" len="sm"/>
            <a:tailEnd type="none" w="sm" len="sm"/>
          </a:ln>
        </p:spPr>
        <p:txBody>
          <a:bodyPr spcFirstLastPara="1" wrap="square" lIns="0" tIns="20950" rIns="0" bIns="0" anchor="t" anchorCtr="0">
            <a:spAutoFit/>
          </a:bodyPr>
          <a:lstStyle/>
          <a:p>
            <a:pPr marL="88265" lvl="0" indent="0" algn="l" rtl="0">
              <a:lnSpc>
                <a:spcPct val="100000"/>
              </a:lnSpc>
              <a:spcBef>
                <a:spcPts val="0"/>
              </a:spcBef>
              <a:spcAft>
                <a:spcPts val="0"/>
              </a:spcAft>
              <a:buNone/>
            </a:pPr>
            <a:r>
              <a:rPr lang="en-US" sz="2800" b="1" i="1">
                <a:solidFill>
                  <a:srgbClr val="FF0000"/>
                </a:solidFill>
                <a:latin typeface="Candara"/>
                <a:ea typeface="Candara"/>
                <a:cs typeface="Candara"/>
                <a:sym typeface="Candara"/>
              </a:rPr>
              <a:t>Hip Bone</a:t>
            </a:r>
            <a:endParaRPr sz="2800">
              <a:latin typeface="Candara"/>
              <a:ea typeface="Candara"/>
              <a:cs typeface="Candara"/>
              <a:sym typeface="Candara"/>
            </a:endParaRPr>
          </a:p>
        </p:txBody>
      </p:sp>
      <p:sp>
        <p:nvSpPr>
          <p:cNvPr id="478" name="Google Shape;478;p37"/>
          <p:cNvSpPr txBox="1"/>
          <p:nvPr/>
        </p:nvSpPr>
        <p:spPr>
          <a:xfrm>
            <a:off x="177190" y="701166"/>
            <a:ext cx="11438255" cy="2283460"/>
          </a:xfrm>
          <a:prstGeom prst="rect">
            <a:avLst/>
          </a:prstGeom>
          <a:noFill/>
          <a:ln>
            <a:noFill/>
          </a:ln>
        </p:spPr>
        <p:txBody>
          <a:bodyPr spcFirstLastPara="1" wrap="square" lIns="0" tIns="10150" rIns="0" bIns="0" anchor="t" anchorCtr="0">
            <a:spAutoFit/>
          </a:bodyPr>
          <a:lstStyle/>
          <a:p>
            <a:pPr marL="12700" marR="596900" lvl="0" indent="-146049" algn="l" rtl="0">
              <a:lnSpc>
                <a:spcPct val="100600"/>
              </a:lnSpc>
              <a:spcBef>
                <a:spcPts val="0"/>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The ischium </a:t>
            </a:r>
            <a:r>
              <a:rPr lang="en-US" sz="2000" b="1" i="1">
                <a:solidFill>
                  <a:schemeClr val="dk1"/>
                </a:solidFill>
                <a:latin typeface="Candara"/>
                <a:ea typeface="Candara"/>
                <a:cs typeface="Candara"/>
                <a:sym typeface="Candara"/>
              </a:rPr>
              <a:t>is the inferior and posterior part of the hip bone and possesses an </a:t>
            </a:r>
            <a:r>
              <a:rPr lang="en-US" sz="2000" b="1" i="1">
                <a:solidFill>
                  <a:srgbClr val="0033CC"/>
                </a:solidFill>
                <a:latin typeface="Candara"/>
                <a:ea typeface="Candara"/>
                <a:cs typeface="Candara"/>
                <a:sym typeface="Candara"/>
              </a:rPr>
              <a:t>ischial spine </a:t>
            </a:r>
            <a:r>
              <a:rPr lang="en-US" sz="2000" b="1" i="1">
                <a:solidFill>
                  <a:schemeClr val="dk1"/>
                </a:solidFill>
                <a:latin typeface="Candara"/>
                <a:ea typeface="Candara"/>
                <a:cs typeface="Candara"/>
                <a:sym typeface="Candara"/>
              </a:rPr>
              <a:t>and </a:t>
            </a:r>
            <a:r>
              <a:rPr lang="en-US" sz="2000" b="1" i="1">
                <a:solidFill>
                  <a:srgbClr val="0033CC"/>
                </a:solidFill>
                <a:latin typeface="Candara"/>
                <a:ea typeface="Candara"/>
                <a:cs typeface="Candara"/>
                <a:sym typeface="Candara"/>
              </a:rPr>
              <a:t>an  ischial tuberosity</a:t>
            </a:r>
            <a:endParaRPr sz="2000">
              <a:solidFill>
                <a:schemeClr val="dk1"/>
              </a:solidFill>
              <a:latin typeface="Candara"/>
              <a:ea typeface="Candara"/>
              <a:cs typeface="Candara"/>
              <a:sym typeface="Candara"/>
            </a:endParaRPr>
          </a:p>
          <a:p>
            <a:pPr marL="284480" marR="0" lvl="0" indent="-272415" algn="l" rtl="0">
              <a:lnSpc>
                <a:spcPct val="119375"/>
              </a:lnSpc>
              <a:spcBef>
                <a:spcPts val="0"/>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The pubis </a:t>
            </a:r>
            <a:r>
              <a:rPr lang="en-US" sz="2000" b="1" i="1">
                <a:solidFill>
                  <a:schemeClr val="dk1"/>
                </a:solidFill>
                <a:latin typeface="Candara"/>
                <a:ea typeface="Candara"/>
                <a:cs typeface="Candara"/>
                <a:sym typeface="Candara"/>
              </a:rPr>
              <a:t>has a body and superior and inferior pubic rami.</a:t>
            </a:r>
            <a:endParaRPr sz="2000">
              <a:solidFill>
                <a:schemeClr val="dk1"/>
              </a:solidFill>
              <a:latin typeface="Candara"/>
              <a:ea typeface="Candara"/>
              <a:cs typeface="Candara"/>
              <a:sym typeface="Candara"/>
            </a:endParaRPr>
          </a:p>
          <a:p>
            <a:pPr marL="12700" marR="5080" lvl="0" indent="0" algn="l" rtl="0">
              <a:lnSpc>
                <a:spcPct val="100000"/>
              </a:lnSpc>
              <a:spcBef>
                <a:spcPts val="15"/>
              </a:spcBef>
              <a:spcAft>
                <a:spcPts val="0"/>
              </a:spcAft>
              <a:buNone/>
            </a:pPr>
            <a:r>
              <a:rPr lang="en-US" sz="2000" b="1" i="1">
                <a:solidFill>
                  <a:schemeClr val="dk1"/>
                </a:solidFill>
                <a:latin typeface="Candara"/>
                <a:ea typeface="Candara"/>
                <a:cs typeface="Candara"/>
                <a:sym typeface="Candara"/>
              </a:rPr>
              <a:t>The body of the pubis bears the pubic crest and the pubic tubercle and articulates with the pubic bone of the  opposite side at </a:t>
            </a:r>
            <a:r>
              <a:rPr lang="en-US" sz="2000" b="1" i="1">
                <a:solidFill>
                  <a:srgbClr val="0033CC"/>
                </a:solidFill>
                <a:latin typeface="Candara"/>
                <a:ea typeface="Candara"/>
                <a:cs typeface="Candara"/>
                <a:sym typeface="Candara"/>
              </a:rPr>
              <a:t>the symphysis pubis </a:t>
            </a:r>
            <a:r>
              <a:rPr lang="en-US" sz="2000" b="1" i="1">
                <a:solidFill>
                  <a:schemeClr val="dk1"/>
                </a:solidFill>
                <a:latin typeface="Candara"/>
                <a:ea typeface="Candara"/>
                <a:cs typeface="Candara"/>
                <a:sym typeface="Candara"/>
              </a:rPr>
              <a:t>.</a:t>
            </a:r>
            <a:endParaRPr sz="2000">
              <a:solidFill>
                <a:schemeClr val="dk1"/>
              </a:solidFill>
              <a:latin typeface="Candara"/>
              <a:ea typeface="Candara"/>
              <a:cs typeface="Candara"/>
              <a:sym typeface="Candara"/>
            </a:endParaRPr>
          </a:p>
          <a:p>
            <a:pPr marL="238759" marR="0" lvl="0" indent="-226694" algn="l" rtl="0">
              <a:lnSpc>
                <a:spcPct val="100000"/>
              </a:lnSpc>
              <a:spcBef>
                <a:spcPts val="5"/>
              </a:spcBef>
              <a:spcAft>
                <a:spcPts val="0"/>
              </a:spcAft>
              <a:buClr>
                <a:schemeClr val="dk1"/>
              </a:buClr>
              <a:buSzPts val="1900"/>
              <a:buFont typeface="Noto Sans Symbols"/>
              <a:buChar char="❖"/>
            </a:pPr>
            <a:r>
              <a:rPr lang="en-US" sz="2000" b="1" i="1">
                <a:solidFill>
                  <a:schemeClr val="dk1"/>
                </a:solidFill>
                <a:latin typeface="Candara"/>
                <a:ea typeface="Candara"/>
                <a:cs typeface="Candara"/>
                <a:sym typeface="Candara"/>
              </a:rPr>
              <a:t>There is a large opening, </a:t>
            </a:r>
            <a:r>
              <a:rPr lang="en-US" sz="2000" b="1" i="1">
                <a:solidFill>
                  <a:srgbClr val="0033CC"/>
                </a:solidFill>
                <a:latin typeface="Candara"/>
                <a:ea typeface="Candara"/>
                <a:cs typeface="Candara"/>
                <a:sym typeface="Candara"/>
              </a:rPr>
              <a:t>the obturator foramen, </a:t>
            </a:r>
            <a:r>
              <a:rPr lang="en-US" sz="2000" b="1" i="1">
                <a:solidFill>
                  <a:schemeClr val="dk1"/>
                </a:solidFill>
                <a:latin typeface="Candara"/>
                <a:ea typeface="Candara"/>
                <a:cs typeface="Candara"/>
                <a:sym typeface="Candara"/>
              </a:rPr>
              <a:t>which is bounded by the parts of the </a:t>
            </a:r>
            <a:r>
              <a:rPr lang="en-US" sz="2000" b="1" i="1">
                <a:solidFill>
                  <a:srgbClr val="FF0000"/>
                </a:solidFill>
                <a:latin typeface="Candara"/>
                <a:ea typeface="Candara"/>
                <a:cs typeface="Candara"/>
                <a:sym typeface="Candara"/>
              </a:rPr>
              <a:t>ischium </a:t>
            </a:r>
            <a:r>
              <a:rPr lang="en-US" sz="2000" b="1" i="1">
                <a:solidFill>
                  <a:schemeClr val="dk1"/>
                </a:solidFill>
                <a:latin typeface="Candara"/>
                <a:ea typeface="Candara"/>
                <a:cs typeface="Candara"/>
                <a:sym typeface="Candara"/>
              </a:rPr>
              <a:t>and </a:t>
            </a:r>
            <a:r>
              <a:rPr lang="en-US" sz="2000" b="1" i="1">
                <a:solidFill>
                  <a:srgbClr val="FF0000"/>
                </a:solidFill>
                <a:latin typeface="Candara"/>
                <a:ea typeface="Candara"/>
                <a:cs typeface="Candara"/>
                <a:sym typeface="Candara"/>
              </a:rPr>
              <a:t>pubis </a:t>
            </a:r>
            <a:r>
              <a:rPr lang="en-US" sz="2000" b="1" i="1">
                <a:solidFill>
                  <a:schemeClr val="dk1"/>
                </a:solidFill>
                <a:latin typeface="Candara"/>
                <a:ea typeface="Candara"/>
                <a:cs typeface="Candara"/>
                <a:sym typeface="Candara"/>
              </a:rPr>
              <a:t>is</a:t>
            </a:r>
            <a:endParaRPr sz="20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000" b="1" i="1">
                <a:solidFill>
                  <a:schemeClr val="dk1"/>
                </a:solidFill>
                <a:latin typeface="Candara"/>
                <a:ea typeface="Candara"/>
                <a:cs typeface="Candara"/>
                <a:sym typeface="Candara"/>
              </a:rPr>
              <a:t>filled in by </a:t>
            </a:r>
            <a:r>
              <a:rPr lang="en-US" sz="2000" b="1" i="1">
                <a:solidFill>
                  <a:srgbClr val="0033CC"/>
                </a:solidFill>
                <a:latin typeface="Candara"/>
                <a:ea typeface="Candara"/>
                <a:cs typeface="Candara"/>
                <a:sym typeface="Candara"/>
              </a:rPr>
              <a:t>the obturator membrane</a:t>
            </a:r>
            <a:endParaRPr sz="2000">
              <a:solidFill>
                <a:schemeClr val="dk1"/>
              </a:solidFill>
              <a:latin typeface="Candara"/>
              <a:ea typeface="Candara"/>
              <a:cs typeface="Candara"/>
              <a:sym typeface="Candara"/>
            </a:endParaRPr>
          </a:p>
        </p:txBody>
      </p:sp>
      <p:grpSp>
        <p:nvGrpSpPr>
          <p:cNvPr id="479" name="Google Shape;479;p37"/>
          <p:cNvGrpSpPr/>
          <p:nvPr/>
        </p:nvGrpSpPr>
        <p:grpSpPr>
          <a:xfrm>
            <a:off x="99059" y="3247644"/>
            <a:ext cx="4950460" cy="3182620"/>
            <a:chOff x="99059" y="3247644"/>
            <a:chExt cx="4950460" cy="3182620"/>
          </a:xfrm>
        </p:grpSpPr>
        <p:pic>
          <p:nvPicPr>
            <p:cNvPr id="480" name="Google Shape;480;p37"/>
            <p:cNvPicPr preferRelativeResize="0"/>
            <p:nvPr/>
          </p:nvPicPr>
          <p:blipFill rotWithShape="1">
            <a:blip r:embed="rId3">
              <a:alphaModFix/>
            </a:blip>
            <a:srcRect/>
            <a:stretch/>
          </p:blipFill>
          <p:spPr>
            <a:xfrm>
              <a:off x="128015" y="3276600"/>
              <a:ext cx="4892040" cy="3124200"/>
            </a:xfrm>
            <a:prstGeom prst="rect">
              <a:avLst/>
            </a:prstGeom>
            <a:noFill/>
            <a:ln>
              <a:noFill/>
            </a:ln>
          </p:spPr>
        </p:pic>
        <p:sp>
          <p:nvSpPr>
            <p:cNvPr id="481" name="Google Shape;481;p37"/>
            <p:cNvSpPr/>
            <p:nvPr/>
          </p:nvSpPr>
          <p:spPr>
            <a:xfrm>
              <a:off x="99059" y="3247644"/>
              <a:ext cx="4950460" cy="3182620"/>
            </a:xfrm>
            <a:custGeom>
              <a:avLst/>
              <a:gdLst/>
              <a:ahLst/>
              <a:cxnLst/>
              <a:rect l="l" t="t" r="r" b="b"/>
              <a:pathLst>
                <a:path w="4950460" h="3182620" extrusionOk="0">
                  <a:moveTo>
                    <a:pt x="0" y="3182111"/>
                  </a:moveTo>
                  <a:lnTo>
                    <a:pt x="4949952" y="3182111"/>
                  </a:lnTo>
                  <a:lnTo>
                    <a:pt x="4949952" y="0"/>
                  </a:lnTo>
                  <a:lnTo>
                    <a:pt x="0" y="0"/>
                  </a:lnTo>
                  <a:lnTo>
                    <a:pt x="0" y="3182111"/>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2" name="Google Shape;482;p37"/>
          <p:cNvSpPr txBox="1"/>
          <p:nvPr/>
        </p:nvSpPr>
        <p:spPr>
          <a:xfrm>
            <a:off x="9697973" y="69037"/>
            <a:ext cx="1468755" cy="361315"/>
          </a:xfrm>
          <a:prstGeom prst="rect">
            <a:avLst/>
          </a:prstGeom>
          <a:noFill/>
          <a:ln>
            <a:noFill/>
          </a:ln>
        </p:spPr>
        <p:txBody>
          <a:bodyPr spcFirstLastPara="1" wrap="square" lIns="0" tIns="12700" rIns="0" bIns="0" anchor="t" anchorCtr="0">
            <a:spAutoFit/>
          </a:bodyPr>
          <a:lstStyle/>
          <a:p>
            <a:pPr marL="12700" marR="0" lvl="0" indent="0" algn="l" rtl="0">
              <a:lnSpc>
                <a:spcPct val="11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a:p>
            <a:pPr marL="40005" marR="0" lvl="0" indent="0" algn="l" rtl="0">
              <a:lnSpc>
                <a:spcPct val="110000"/>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grpSp>
        <p:nvGrpSpPr>
          <p:cNvPr id="483" name="Google Shape;483;p37"/>
          <p:cNvGrpSpPr/>
          <p:nvPr/>
        </p:nvGrpSpPr>
        <p:grpSpPr>
          <a:xfrm>
            <a:off x="5186171" y="3247644"/>
            <a:ext cx="6437630" cy="3106420"/>
            <a:chOff x="5186171" y="3247644"/>
            <a:chExt cx="6437630" cy="3106420"/>
          </a:xfrm>
        </p:grpSpPr>
        <p:pic>
          <p:nvPicPr>
            <p:cNvPr id="484" name="Google Shape;484;p37"/>
            <p:cNvPicPr preferRelativeResize="0"/>
            <p:nvPr/>
          </p:nvPicPr>
          <p:blipFill rotWithShape="1">
            <a:blip r:embed="rId4">
              <a:alphaModFix/>
            </a:blip>
            <a:srcRect/>
            <a:stretch/>
          </p:blipFill>
          <p:spPr>
            <a:xfrm>
              <a:off x="5277366" y="3419922"/>
              <a:ext cx="6161628" cy="2904677"/>
            </a:xfrm>
            <a:prstGeom prst="rect">
              <a:avLst/>
            </a:prstGeom>
            <a:noFill/>
            <a:ln>
              <a:noFill/>
            </a:ln>
          </p:spPr>
        </p:pic>
        <p:sp>
          <p:nvSpPr>
            <p:cNvPr id="485" name="Google Shape;485;p37"/>
            <p:cNvSpPr/>
            <p:nvPr/>
          </p:nvSpPr>
          <p:spPr>
            <a:xfrm>
              <a:off x="5186171" y="3247644"/>
              <a:ext cx="6437630" cy="3106420"/>
            </a:xfrm>
            <a:custGeom>
              <a:avLst/>
              <a:gdLst/>
              <a:ahLst/>
              <a:cxnLst/>
              <a:rect l="l" t="t" r="r" b="b"/>
              <a:pathLst>
                <a:path w="6437630" h="3106420" extrusionOk="0">
                  <a:moveTo>
                    <a:pt x="0" y="3105911"/>
                  </a:moveTo>
                  <a:lnTo>
                    <a:pt x="6437376" y="3105911"/>
                  </a:lnTo>
                  <a:lnTo>
                    <a:pt x="6437376" y="0"/>
                  </a:lnTo>
                  <a:lnTo>
                    <a:pt x="0" y="0"/>
                  </a:lnTo>
                  <a:lnTo>
                    <a:pt x="0" y="3105911"/>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6" name="Google Shape;486;p37"/>
          <p:cNvSpPr txBox="1"/>
          <p:nvPr/>
        </p:nvSpPr>
        <p:spPr>
          <a:xfrm>
            <a:off x="11333098" y="6466738"/>
            <a:ext cx="22860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None/>
            </a:pPr>
            <a:fld id="{00000000-1234-1234-1234-123412341234}" type="slidenum">
              <a:rPr lang="en-US" sz="1200" b="1">
                <a:solidFill>
                  <a:srgbClr val="0033CC"/>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490"/>
        <p:cNvGrpSpPr/>
        <p:nvPr/>
      </p:nvGrpSpPr>
      <p:grpSpPr>
        <a:xfrm>
          <a:off x="0" y="0"/>
          <a:ext cx="0" cy="0"/>
          <a:chOff x="0" y="0"/>
          <a:chExt cx="0" cy="0"/>
        </a:xfrm>
      </p:grpSpPr>
      <p:sp>
        <p:nvSpPr>
          <p:cNvPr id="491" name="Google Shape;491;p38"/>
          <p:cNvSpPr txBox="1"/>
          <p:nvPr/>
        </p:nvSpPr>
        <p:spPr>
          <a:xfrm>
            <a:off x="275640" y="861136"/>
            <a:ext cx="5521325" cy="4598670"/>
          </a:xfrm>
          <a:prstGeom prst="rect">
            <a:avLst/>
          </a:prstGeom>
          <a:noFill/>
          <a:ln>
            <a:noFill/>
          </a:ln>
        </p:spPr>
        <p:txBody>
          <a:bodyPr spcFirstLastPara="1" wrap="square" lIns="0" tIns="12050" rIns="0" bIns="0" anchor="t" anchorCtr="0">
            <a:spAutoFit/>
          </a:bodyPr>
          <a:lstStyle/>
          <a:p>
            <a:pPr marL="213359" marR="0" lvl="0" indent="-201295" algn="l" rtl="0">
              <a:lnSpc>
                <a:spcPct val="100000"/>
              </a:lnSpc>
              <a:spcBef>
                <a:spcPts val="0"/>
              </a:spcBef>
              <a:spcAft>
                <a:spcPts val="0"/>
              </a:spcAft>
              <a:buClr>
                <a:schemeClr val="dk1"/>
              </a:buClr>
              <a:buSzPts val="1900"/>
              <a:buFont typeface="Noto Sans Symbols"/>
              <a:buChar char="✔"/>
            </a:pPr>
            <a:r>
              <a:rPr lang="en-US" sz="2000" b="1" i="1">
                <a:solidFill>
                  <a:schemeClr val="dk1"/>
                </a:solidFill>
                <a:latin typeface="Candara"/>
                <a:ea typeface="Candara"/>
                <a:cs typeface="Candara"/>
                <a:sym typeface="Candara"/>
              </a:rPr>
              <a:t>Consists of </a:t>
            </a:r>
            <a:r>
              <a:rPr lang="en-US" sz="2000" b="1" i="1">
                <a:solidFill>
                  <a:srgbClr val="0033CC"/>
                </a:solidFill>
                <a:latin typeface="Candara"/>
                <a:ea typeface="Candara"/>
                <a:cs typeface="Candara"/>
                <a:sym typeface="Candara"/>
              </a:rPr>
              <a:t>five rudimentary vertebrae </a:t>
            </a:r>
            <a:r>
              <a:rPr lang="en-US" sz="2000" b="1" i="1">
                <a:solidFill>
                  <a:schemeClr val="dk1"/>
                </a:solidFill>
                <a:latin typeface="Candara"/>
                <a:ea typeface="Candara"/>
                <a:cs typeface="Candara"/>
                <a:sym typeface="Candara"/>
              </a:rPr>
              <a:t>fused</a:t>
            </a:r>
            <a:endParaRPr sz="20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000" b="1" i="1">
                <a:solidFill>
                  <a:schemeClr val="dk1"/>
                </a:solidFill>
                <a:latin typeface="Candara"/>
                <a:ea typeface="Candara"/>
                <a:cs typeface="Candara"/>
                <a:sym typeface="Candara"/>
              </a:rPr>
              <a:t>together.</a:t>
            </a:r>
            <a:endParaRPr sz="20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None/>
            </a:pPr>
            <a:endParaRPr sz="1950">
              <a:solidFill>
                <a:schemeClr val="dk1"/>
              </a:solidFill>
              <a:latin typeface="Candara"/>
              <a:ea typeface="Candara"/>
              <a:cs typeface="Candara"/>
              <a:sym typeface="Candara"/>
            </a:endParaRPr>
          </a:p>
          <a:p>
            <a:pPr marL="213359" marR="0" lvl="0" indent="-201295" algn="l" rtl="0">
              <a:lnSpc>
                <a:spcPct val="100000"/>
              </a:lnSpc>
              <a:spcBef>
                <a:spcPts val="5"/>
              </a:spcBef>
              <a:spcAft>
                <a:spcPts val="0"/>
              </a:spcAft>
              <a:buClr>
                <a:schemeClr val="dk1"/>
              </a:buClr>
              <a:buSzPts val="1900"/>
              <a:buFont typeface="Noto Sans Symbols"/>
              <a:buChar char="✔"/>
            </a:pPr>
            <a:r>
              <a:rPr lang="en-US" sz="2000" b="1" i="1">
                <a:solidFill>
                  <a:schemeClr val="dk1"/>
                </a:solidFill>
                <a:latin typeface="Candara"/>
                <a:ea typeface="Candara"/>
                <a:cs typeface="Candara"/>
                <a:sym typeface="Candara"/>
              </a:rPr>
              <a:t>The upper border or base of the bone articulates</a:t>
            </a:r>
            <a:endParaRPr sz="20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000" b="1" i="1">
                <a:solidFill>
                  <a:schemeClr val="dk1"/>
                </a:solidFill>
                <a:latin typeface="Candara"/>
                <a:ea typeface="Candara"/>
                <a:cs typeface="Candara"/>
                <a:sym typeface="Candara"/>
              </a:rPr>
              <a:t>with </a:t>
            </a:r>
            <a:r>
              <a:rPr lang="en-US" sz="2000" b="1" i="1">
                <a:solidFill>
                  <a:srgbClr val="6F2F9F"/>
                </a:solidFill>
                <a:latin typeface="Candara"/>
                <a:ea typeface="Candara"/>
                <a:cs typeface="Candara"/>
                <a:sym typeface="Candara"/>
              </a:rPr>
              <a:t>the fifth lumbar vertebra.</a:t>
            </a:r>
            <a:endParaRPr sz="20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None/>
            </a:pPr>
            <a:endParaRPr sz="1950">
              <a:solidFill>
                <a:schemeClr val="dk1"/>
              </a:solidFill>
              <a:latin typeface="Candara"/>
              <a:ea typeface="Candara"/>
              <a:cs typeface="Candara"/>
              <a:sym typeface="Candara"/>
            </a:endParaRPr>
          </a:p>
          <a:p>
            <a:pPr marL="213359" marR="0" lvl="0" indent="-201295" algn="l" rtl="0">
              <a:lnSpc>
                <a:spcPct val="100000"/>
              </a:lnSpc>
              <a:spcBef>
                <a:spcPts val="0"/>
              </a:spcBef>
              <a:spcAft>
                <a:spcPts val="0"/>
              </a:spcAft>
              <a:buClr>
                <a:schemeClr val="dk1"/>
              </a:buClr>
              <a:buSzPts val="1900"/>
              <a:buFont typeface="Noto Sans Symbols"/>
              <a:buChar char="✔"/>
            </a:pPr>
            <a:r>
              <a:rPr lang="en-US" sz="2000" b="1" i="1">
                <a:solidFill>
                  <a:schemeClr val="dk1"/>
                </a:solidFill>
                <a:latin typeface="Candara"/>
                <a:ea typeface="Candara"/>
                <a:cs typeface="Candara"/>
                <a:sym typeface="Candara"/>
              </a:rPr>
              <a:t>The narrow inferior border articulates with </a:t>
            </a:r>
            <a:r>
              <a:rPr lang="en-US" sz="2000" b="1" i="1">
                <a:solidFill>
                  <a:srgbClr val="0033CC"/>
                </a:solidFill>
                <a:latin typeface="Candara"/>
                <a:ea typeface="Candara"/>
                <a:cs typeface="Candara"/>
                <a:sym typeface="Candara"/>
              </a:rPr>
              <a:t>the</a:t>
            </a:r>
            <a:endParaRPr sz="20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000" b="1" i="1">
                <a:solidFill>
                  <a:srgbClr val="0033CC"/>
                </a:solidFill>
                <a:latin typeface="Candara"/>
                <a:ea typeface="Candara"/>
                <a:cs typeface="Candara"/>
                <a:sym typeface="Candara"/>
              </a:rPr>
              <a:t>coccyx</a:t>
            </a:r>
            <a:r>
              <a:rPr lang="en-US" sz="2000" b="1" i="1">
                <a:solidFill>
                  <a:schemeClr val="dk1"/>
                </a:solidFill>
                <a:latin typeface="Candara"/>
                <a:ea typeface="Candara"/>
                <a:cs typeface="Candara"/>
                <a:sym typeface="Candara"/>
              </a:rPr>
              <a:t>.</a:t>
            </a:r>
            <a:endParaRPr sz="2000">
              <a:solidFill>
                <a:schemeClr val="dk1"/>
              </a:solidFill>
              <a:latin typeface="Candara"/>
              <a:ea typeface="Candara"/>
              <a:cs typeface="Candara"/>
              <a:sym typeface="Candara"/>
            </a:endParaRPr>
          </a:p>
          <a:p>
            <a:pPr marL="0" marR="0" lvl="0" indent="0" algn="l" rtl="0">
              <a:lnSpc>
                <a:spcPct val="100000"/>
              </a:lnSpc>
              <a:spcBef>
                <a:spcPts val="25"/>
              </a:spcBef>
              <a:spcAft>
                <a:spcPts val="0"/>
              </a:spcAft>
              <a:buNone/>
            </a:pPr>
            <a:endParaRPr sz="1950">
              <a:solidFill>
                <a:schemeClr val="dk1"/>
              </a:solidFill>
              <a:latin typeface="Candara"/>
              <a:ea typeface="Candara"/>
              <a:cs typeface="Candara"/>
              <a:sym typeface="Candara"/>
            </a:endParaRPr>
          </a:p>
          <a:p>
            <a:pPr marL="12700" marR="443230" lvl="0" indent="-127000" algn="l" rtl="0">
              <a:lnSpc>
                <a:spcPct val="100000"/>
              </a:lnSpc>
              <a:spcBef>
                <a:spcPts val="0"/>
              </a:spcBef>
              <a:spcAft>
                <a:spcPts val="0"/>
              </a:spcAft>
              <a:buClr>
                <a:schemeClr val="dk1"/>
              </a:buClr>
              <a:buSzPts val="2000"/>
              <a:buFont typeface="Noto Sans Symbols"/>
              <a:buChar char="✔"/>
            </a:pPr>
            <a:r>
              <a:rPr lang="en-US" sz="2000" b="1" i="1">
                <a:solidFill>
                  <a:schemeClr val="dk1"/>
                </a:solidFill>
                <a:latin typeface="Candara"/>
                <a:ea typeface="Candara"/>
                <a:cs typeface="Candara"/>
                <a:sym typeface="Candara"/>
              </a:rPr>
              <a:t>Laterally, the sacrum articulates with the two  iliac bones to form </a:t>
            </a:r>
            <a:r>
              <a:rPr lang="en-US" sz="2000" b="1" i="1">
                <a:solidFill>
                  <a:srgbClr val="0033CC"/>
                </a:solidFill>
                <a:latin typeface="Candara"/>
                <a:ea typeface="Candara"/>
                <a:cs typeface="Candara"/>
                <a:sym typeface="Candara"/>
              </a:rPr>
              <a:t>the sacroiliac joints .</a:t>
            </a:r>
            <a:endParaRPr sz="20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Clr>
                <a:schemeClr val="dk1"/>
              </a:buClr>
              <a:buSzPts val="1950"/>
              <a:buFont typeface="Calibri"/>
              <a:buNone/>
            </a:pPr>
            <a:endParaRPr sz="1950">
              <a:solidFill>
                <a:schemeClr val="dk1"/>
              </a:solidFill>
              <a:latin typeface="Candara"/>
              <a:ea typeface="Candara"/>
              <a:cs typeface="Candara"/>
              <a:sym typeface="Candara"/>
            </a:endParaRPr>
          </a:p>
          <a:p>
            <a:pPr marL="12700" marR="5080" lvl="0" indent="-120650" algn="l" rtl="0">
              <a:lnSpc>
                <a:spcPct val="100000"/>
              </a:lnSpc>
              <a:spcBef>
                <a:spcPts val="0"/>
              </a:spcBef>
              <a:spcAft>
                <a:spcPts val="0"/>
              </a:spcAft>
              <a:buClr>
                <a:srgbClr val="6F2F9F"/>
              </a:buClr>
              <a:buSzPts val="1900"/>
              <a:buFont typeface="Noto Sans Symbols"/>
              <a:buChar char="✔"/>
            </a:pPr>
            <a:r>
              <a:rPr lang="en-US" sz="2000" b="1" i="1">
                <a:solidFill>
                  <a:srgbClr val="6F2F9F"/>
                </a:solidFill>
                <a:latin typeface="Candara"/>
                <a:ea typeface="Candara"/>
                <a:cs typeface="Candara"/>
                <a:sym typeface="Candara"/>
              </a:rPr>
              <a:t>The sacral promontory </a:t>
            </a:r>
            <a:r>
              <a:rPr lang="en-US" sz="2000" b="1" i="1">
                <a:solidFill>
                  <a:schemeClr val="dk1"/>
                </a:solidFill>
                <a:latin typeface="Candara"/>
                <a:ea typeface="Candara"/>
                <a:cs typeface="Candara"/>
                <a:sym typeface="Candara"/>
              </a:rPr>
              <a:t>which is an </a:t>
            </a:r>
            <a:r>
              <a:rPr lang="en-US" sz="2000" b="1" i="1">
                <a:solidFill>
                  <a:srgbClr val="FF0000"/>
                </a:solidFill>
                <a:latin typeface="Candara"/>
                <a:ea typeface="Candara"/>
                <a:cs typeface="Candara"/>
                <a:sym typeface="Candara"/>
              </a:rPr>
              <a:t>important  obstetric landmark </a:t>
            </a:r>
            <a:r>
              <a:rPr lang="en-US" sz="2000" b="1" i="1">
                <a:solidFill>
                  <a:schemeClr val="dk1"/>
                </a:solidFill>
                <a:latin typeface="Candara"/>
                <a:ea typeface="Candara"/>
                <a:cs typeface="Candara"/>
                <a:sym typeface="Candara"/>
              </a:rPr>
              <a:t>used when measuring the size of  the pelvis.</a:t>
            </a:r>
            <a:endParaRPr sz="2000">
              <a:solidFill>
                <a:schemeClr val="dk1"/>
              </a:solidFill>
              <a:latin typeface="Candara"/>
              <a:ea typeface="Candara"/>
              <a:cs typeface="Candara"/>
              <a:sym typeface="Candara"/>
            </a:endParaRPr>
          </a:p>
        </p:txBody>
      </p:sp>
      <p:sp>
        <p:nvSpPr>
          <p:cNvPr id="492" name="Google Shape;492;p38"/>
          <p:cNvSpPr txBox="1">
            <a:spLocks noGrp="1"/>
          </p:cNvSpPr>
          <p:nvPr>
            <p:ph type="title"/>
          </p:nvPr>
        </p:nvSpPr>
        <p:spPr>
          <a:xfrm>
            <a:off x="297179" y="77723"/>
            <a:ext cx="1475740" cy="585470"/>
          </a:xfrm>
          <a:prstGeom prst="rect">
            <a:avLst/>
          </a:prstGeom>
          <a:noFill/>
          <a:ln w="57900" cap="flat" cmpd="sng">
            <a:solidFill>
              <a:srgbClr val="33CC33"/>
            </a:solidFill>
            <a:prstDash val="solid"/>
            <a:round/>
            <a:headEnd type="none" w="sm" len="sm"/>
            <a:tailEnd type="none" w="sm" len="sm"/>
          </a:ln>
        </p:spPr>
        <p:txBody>
          <a:bodyPr spcFirstLastPara="1" wrap="square" lIns="0" tIns="19050" rIns="0" bIns="0" anchor="t" anchorCtr="0">
            <a:spAutoFit/>
          </a:bodyPr>
          <a:lstStyle/>
          <a:p>
            <a:pPr marL="89535"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Sacrum</a:t>
            </a:r>
            <a:endParaRPr sz="3200">
              <a:latin typeface="Candara"/>
              <a:ea typeface="Candara"/>
              <a:cs typeface="Candara"/>
              <a:sym typeface="Candara"/>
            </a:endParaRPr>
          </a:p>
        </p:txBody>
      </p:sp>
      <p:grpSp>
        <p:nvGrpSpPr>
          <p:cNvPr id="493" name="Google Shape;493;p38"/>
          <p:cNvGrpSpPr/>
          <p:nvPr/>
        </p:nvGrpSpPr>
        <p:grpSpPr>
          <a:xfrm>
            <a:off x="6146291" y="123444"/>
            <a:ext cx="5495925" cy="6687312"/>
            <a:chOff x="6146291" y="123444"/>
            <a:chExt cx="5495925" cy="6687312"/>
          </a:xfrm>
        </p:grpSpPr>
        <p:pic>
          <p:nvPicPr>
            <p:cNvPr id="494" name="Google Shape;494;p38"/>
            <p:cNvPicPr preferRelativeResize="0"/>
            <p:nvPr/>
          </p:nvPicPr>
          <p:blipFill rotWithShape="1">
            <a:blip r:embed="rId3">
              <a:alphaModFix/>
            </a:blip>
            <a:srcRect/>
            <a:stretch/>
          </p:blipFill>
          <p:spPr>
            <a:xfrm>
              <a:off x="6272783" y="152400"/>
              <a:ext cx="5047488" cy="3358896"/>
            </a:xfrm>
            <a:prstGeom prst="rect">
              <a:avLst/>
            </a:prstGeom>
            <a:noFill/>
            <a:ln>
              <a:noFill/>
            </a:ln>
          </p:spPr>
        </p:pic>
        <p:sp>
          <p:nvSpPr>
            <p:cNvPr id="495" name="Google Shape;495;p38"/>
            <p:cNvSpPr/>
            <p:nvPr/>
          </p:nvSpPr>
          <p:spPr>
            <a:xfrm>
              <a:off x="6243827" y="123444"/>
              <a:ext cx="5105400" cy="3416935"/>
            </a:xfrm>
            <a:custGeom>
              <a:avLst/>
              <a:gdLst/>
              <a:ahLst/>
              <a:cxnLst/>
              <a:rect l="l" t="t" r="r" b="b"/>
              <a:pathLst>
                <a:path w="5105400" h="3416935" extrusionOk="0">
                  <a:moveTo>
                    <a:pt x="0" y="3416807"/>
                  </a:moveTo>
                  <a:lnTo>
                    <a:pt x="5105400" y="3416807"/>
                  </a:lnTo>
                  <a:lnTo>
                    <a:pt x="5105400" y="0"/>
                  </a:lnTo>
                  <a:lnTo>
                    <a:pt x="0" y="0"/>
                  </a:lnTo>
                  <a:lnTo>
                    <a:pt x="0" y="3416807"/>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96" name="Google Shape;496;p38"/>
            <p:cNvPicPr preferRelativeResize="0"/>
            <p:nvPr/>
          </p:nvPicPr>
          <p:blipFill rotWithShape="1">
            <a:blip r:embed="rId4">
              <a:alphaModFix/>
            </a:blip>
            <a:srcRect/>
            <a:stretch/>
          </p:blipFill>
          <p:spPr>
            <a:xfrm>
              <a:off x="6175247" y="3654550"/>
              <a:ext cx="5437632" cy="3127248"/>
            </a:xfrm>
            <a:prstGeom prst="rect">
              <a:avLst/>
            </a:prstGeom>
            <a:noFill/>
            <a:ln>
              <a:noFill/>
            </a:ln>
          </p:spPr>
        </p:pic>
        <p:sp>
          <p:nvSpPr>
            <p:cNvPr id="497" name="Google Shape;497;p38"/>
            <p:cNvSpPr/>
            <p:nvPr/>
          </p:nvSpPr>
          <p:spPr>
            <a:xfrm>
              <a:off x="6146291" y="3625596"/>
              <a:ext cx="5495925" cy="3185160"/>
            </a:xfrm>
            <a:custGeom>
              <a:avLst/>
              <a:gdLst/>
              <a:ahLst/>
              <a:cxnLst/>
              <a:rect l="l" t="t" r="r" b="b"/>
              <a:pathLst>
                <a:path w="5495925" h="3185159" extrusionOk="0">
                  <a:moveTo>
                    <a:pt x="0" y="3185160"/>
                  </a:moveTo>
                  <a:lnTo>
                    <a:pt x="5495544" y="3185160"/>
                  </a:lnTo>
                  <a:lnTo>
                    <a:pt x="5495544" y="0"/>
                  </a:lnTo>
                  <a:lnTo>
                    <a:pt x="0" y="0"/>
                  </a:lnTo>
                  <a:lnTo>
                    <a:pt x="0" y="318516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8" name="Google Shape;498;p38"/>
          <p:cNvSpPr txBox="1"/>
          <p:nvPr/>
        </p:nvSpPr>
        <p:spPr>
          <a:xfrm>
            <a:off x="374091" y="6466738"/>
            <a:ext cx="128206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499" name="Google Shape;499;p38"/>
          <p:cNvSpPr txBox="1"/>
          <p:nvPr/>
        </p:nvSpPr>
        <p:spPr>
          <a:xfrm>
            <a:off x="2413761" y="6466738"/>
            <a:ext cx="146875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
        <p:nvSpPr>
          <p:cNvPr id="500" name="Google Shape;500;p38"/>
          <p:cNvSpPr txBox="1"/>
          <p:nvPr/>
        </p:nvSpPr>
        <p:spPr>
          <a:xfrm>
            <a:off x="10964926" y="6466738"/>
            <a:ext cx="17780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37</a:t>
            </a:r>
            <a:endParaRPr sz="12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504"/>
        <p:cNvGrpSpPr/>
        <p:nvPr/>
      </p:nvGrpSpPr>
      <p:grpSpPr>
        <a:xfrm>
          <a:off x="0" y="0"/>
          <a:ext cx="0" cy="0"/>
          <a:chOff x="0" y="0"/>
          <a:chExt cx="0" cy="0"/>
        </a:xfrm>
      </p:grpSpPr>
      <p:sp>
        <p:nvSpPr>
          <p:cNvPr id="505" name="Google Shape;505;p39"/>
          <p:cNvSpPr txBox="1"/>
          <p:nvPr/>
        </p:nvSpPr>
        <p:spPr>
          <a:xfrm>
            <a:off x="5853139" y="4792243"/>
            <a:ext cx="113030" cy="305435"/>
          </a:xfrm>
          <a:prstGeom prst="rect">
            <a:avLst/>
          </a:prstGeom>
          <a:noFill/>
          <a:ln>
            <a:noFill/>
          </a:ln>
        </p:spPr>
        <p:txBody>
          <a:bodyPr spcFirstLastPara="1" wrap="square" lIns="0" tIns="0" rIns="0" bIns="0" anchor="t" anchorCtr="0">
            <a:spAutoFit/>
          </a:bodyPr>
          <a:lstStyle/>
          <a:p>
            <a:pPr marL="0" marR="0" lvl="0" indent="0" algn="l" rtl="0">
              <a:lnSpc>
                <a:spcPct val="92500"/>
              </a:lnSpc>
              <a:spcBef>
                <a:spcPts val="0"/>
              </a:spcBef>
              <a:spcAft>
                <a:spcPts val="0"/>
              </a:spcAft>
              <a:buNone/>
            </a:pPr>
            <a:r>
              <a:rPr lang="en-US" sz="2400" b="1" i="1">
                <a:solidFill>
                  <a:schemeClr val="dk1"/>
                </a:solidFill>
                <a:latin typeface="Candara"/>
                <a:ea typeface="Candara"/>
                <a:cs typeface="Candara"/>
                <a:sym typeface="Candara"/>
              </a:rPr>
              <a:t>r</a:t>
            </a:r>
            <a:endParaRPr sz="2400">
              <a:solidFill>
                <a:schemeClr val="dk1"/>
              </a:solidFill>
              <a:latin typeface="Candara"/>
              <a:ea typeface="Candara"/>
              <a:cs typeface="Candara"/>
              <a:sym typeface="Candara"/>
            </a:endParaRPr>
          </a:p>
        </p:txBody>
      </p:sp>
      <p:sp>
        <p:nvSpPr>
          <p:cNvPr id="506" name="Google Shape;506;p39"/>
          <p:cNvSpPr txBox="1"/>
          <p:nvPr/>
        </p:nvSpPr>
        <p:spPr>
          <a:xfrm>
            <a:off x="275640" y="1402156"/>
            <a:ext cx="5590540" cy="40513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vertebral foramina together form </a:t>
            </a:r>
            <a:r>
              <a:rPr lang="en-US" sz="2400" b="1" i="1">
                <a:solidFill>
                  <a:srgbClr val="FF0000"/>
                </a:solidFill>
                <a:latin typeface="Candara"/>
                <a:ea typeface="Candara"/>
                <a:cs typeface="Candara"/>
                <a:sym typeface="Candara"/>
              </a:rPr>
              <a:t>the</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i="1">
                <a:solidFill>
                  <a:srgbClr val="FF0000"/>
                </a:solidFill>
                <a:latin typeface="Candara"/>
                <a:ea typeface="Candara"/>
                <a:cs typeface="Candara"/>
                <a:sym typeface="Candara"/>
              </a:rPr>
              <a:t>sacral canal.</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None/>
            </a:pPr>
            <a:endParaRPr sz="2350">
              <a:solidFill>
                <a:schemeClr val="dk1"/>
              </a:solidFill>
              <a:latin typeface="Candara"/>
              <a:ea typeface="Candara"/>
              <a:cs typeface="Candara"/>
              <a:sym typeface="Candara"/>
            </a:endParaRPr>
          </a:p>
          <a:p>
            <a:pPr marL="12700" marR="26670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Which contains the anterior and posterior  roots of the lumbar, sacral, and coccygeal  spinal nerves; </a:t>
            </a:r>
            <a:r>
              <a:rPr lang="en-US" sz="2400" b="1" i="1">
                <a:solidFill>
                  <a:srgbClr val="0033CC"/>
                </a:solidFill>
                <a:latin typeface="Candara"/>
                <a:ea typeface="Candara"/>
                <a:cs typeface="Candara"/>
                <a:sym typeface="Candara"/>
              </a:rPr>
              <a:t>the filum terminale; </a:t>
            </a:r>
            <a:r>
              <a:rPr lang="en-US" sz="2400" b="1" i="1">
                <a:solidFill>
                  <a:schemeClr val="dk1"/>
                </a:solidFill>
                <a:latin typeface="Candara"/>
                <a:ea typeface="Candara"/>
                <a:cs typeface="Candara"/>
                <a:sym typeface="Candara"/>
              </a:rPr>
              <a:t>and  fibrofatty material.</a:t>
            </a:r>
            <a:endParaRPr sz="24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None/>
            </a:pPr>
            <a:endParaRPr sz="2350">
              <a:solidFill>
                <a:schemeClr val="dk1"/>
              </a:solidFill>
              <a:latin typeface="Candara"/>
              <a:ea typeface="Candara"/>
              <a:cs typeface="Candara"/>
              <a:sym typeface="Candara"/>
            </a:endParaRPr>
          </a:p>
          <a:p>
            <a:pPr marL="12700" marR="508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It also contains the lower part of </a:t>
            </a:r>
            <a:r>
              <a:rPr lang="en-US" sz="2400" b="1" i="1">
                <a:solidFill>
                  <a:srgbClr val="0033CC"/>
                </a:solidFill>
                <a:latin typeface="Candara"/>
                <a:ea typeface="Candara"/>
                <a:cs typeface="Candara"/>
                <a:sym typeface="Candara"/>
              </a:rPr>
              <a:t>the  subarachnoid space </a:t>
            </a:r>
            <a:r>
              <a:rPr lang="en-US" sz="2400" b="1" i="1">
                <a:solidFill>
                  <a:schemeClr val="dk1"/>
                </a:solidFill>
                <a:latin typeface="Candara"/>
                <a:ea typeface="Candara"/>
                <a:cs typeface="Candara"/>
                <a:sym typeface="Candara"/>
              </a:rPr>
              <a:t>down as far as the lowe  border of the </a:t>
            </a:r>
            <a:r>
              <a:rPr lang="en-US" sz="2400" b="1" i="1">
                <a:solidFill>
                  <a:srgbClr val="FF0000"/>
                </a:solidFill>
                <a:latin typeface="Candara"/>
                <a:ea typeface="Candara"/>
                <a:cs typeface="Candara"/>
                <a:sym typeface="Candara"/>
              </a:rPr>
              <a:t>second sacral vertebra</a:t>
            </a:r>
            <a:endParaRPr sz="2400">
              <a:solidFill>
                <a:schemeClr val="dk1"/>
              </a:solidFill>
              <a:latin typeface="Candara"/>
              <a:ea typeface="Candara"/>
              <a:cs typeface="Candara"/>
              <a:sym typeface="Candara"/>
            </a:endParaRPr>
          </a:p>
        </p:txBody>
      </p:sp>
      <p:grpSp>
        <p:nvGrpSpPr>
          <p:cNvPr id="507" name="Google Shape;507;p39"/>
          <p:cNvGrpSpPr/>
          <p:nvPr/>
        </p:nvGrpSpPr>
        <p:grpSpPr>
          <a:xfrm>
            <a:off x="5890259" y="2028444"/>
            <a:ext cx="5694045" cy="3581400"/>
            <a:chOff x="5890259" y="2028444"/>
            <a:chExt cx="5694045" cy="3581400"/>
          </a:xfrm>
        </p:grpSpPr>
        <p:pic>
          <p:nvPicPr>
            <p:cNvPr id="508" name="Google Shape;508;p39"/>
            <p:cNvPicPr preferRelativeResize="0"/>
            <p:nvPr/>
          </p:nvPicPr>
          <p:blipFill rotWithShape="1">
            <a:blip r:embed="rId3">
              <a:alphaModFix/>
            </a:blip>
            <a:srcRect/>
            <a:stretch/>
          </p:blipFill>
          <p:spPr>
            <a:xfrm>
              <a:off x="5919215" y="2057400"/>
              <a:ext cx="5635751" cy="3523488"/>
            </a:xfrm>
            <a:prstGeom prst="rect">
              <a:avLst/>
            </a:prstGeom>
            <a:noFill/>
            <a:ln>
              <a:noFill/>
            </a:ln>
          </p:spPr>
        </p:pic>
        <p:sp>
          <p:nvSpPr>
            <p:cNvPr id="509" name="Google Shape;509;p39"/>
            <p:cNvSpPr/>
            <p:nvPr/>
          </p:nvSpPr>
          <p:spPr>
            <a:xfrm>
              <a:off x="5890259" y="2028444"/>
              <a:ext cx="5694045" cy="3581400"/>
            </a:xfrm>
            <a:custGeom>
              <a:avLst/>
              <a:gdLst/>
              <a:ahLst/>
              <a:cxnLst/>
              <a:rect l="l" t="t" r="r" b="b"/>
              <a:pathLst>
                <a:path w="5694045" h="3581400" extrusionOk="0">
                  <a:moveTo>
                    <a:pt x="0" y="3581400"/>
                  </a:moveTo>
                  <a:lnTo>
                    <a:pt x="5693664" y="3581400"/>
                  </a:lnTo>
                  <a:lnTo>
                    <a:pt x="5693664" y="0"/>
                  </a:lnTo>
                  <a:lnTo>
                    <a:pt x="0" y="0"/>
                  </a:lnTo>
                  <a:lnTo>
                    <a:pt x="0" y="358140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0" name="Google Shape;510;p39"/>
          <p:cNvSpPr txBox="1"/>
          <p:nvPr/>
        </p:nvSpPr>
        <p:spPr>
          <a:xfrm>
            <a:off x="199644" y="772668"/>
            <a:ext cx="1313815" cy="524510"/>
          </a:xfrm>
          <a:prstGeom prst="rect">
            <a:avLst/>
          </a:prstGeom>
          <a:noFill/>
          <a:ln w="57900" cap="flat" cmpd="sng">
            <a:solidFill>
              <a:srgbClr val="00FF00"/>
            </a:solidFill>
            <a:prstDash val="solid"/>
            <a:round/>
            <a:headEnd type="none" w="sm" len="sm"/>
            <a:tailEnd type="none" w="sm" len="sm"/>
          </a:ln>
        </p:spPr>
        <p:txBody>
          <a:bodyPr spcFirstLastPara="1" wrap="square" lIns="0" tIns="22225" rIns="0" bIns="0" anchor="t" anchorCtr="0">
            <a:spAutoFit/>
          </a:bodyPr>
          <a:lstStyle/>
          <a:p>
            <a:pPr marL="88265" marR="0" lvl="0" indent="0" algn="l" rtl="0">
              <a:lnSpc>
                <a:spcPct val="100000"/>
              </a:lnSpc>
              <a:spcBef>
                <a:spcPts val="0"/>
              </a:spcBef>
              <a:spcAft>
                <a:spcPts val="0"/>
              </a:spcAft>
              <a:buNone/>
            </a:pPr>
            <a:r>
              <a:rPr lang="en-US" sz="2800" b="1" i="1">
                <a:solidFill>
                  <a:srgbClr val="FF0000"/>
                </a:solidFill>
                <a:latin typeface="Candara"/>
                <a:ea typeface="Candara"/>
                <a:cs typeface="Candara"/>
                <a:sym typeface="Candara"/>
              </a:rPr>
              <a:t>Sacrum</a:t>
            </a:r>
            <a:endParaRPr sz="2800">
              <a:solidFill>
                <a:schemeClr val="dk1"/>
              </a:solidFill>
              <a:latin typeface="Candara"/>
              <a:ea typeface="Candara"/>
              <a:cs typeface="Candara"/>
              <a:sym typeface="Candara"/>
            </a:endParaRPr>
          </a:p>
        </p:txBody>
      </p:sp>
      <p:sp>
        <p:nvSpPr>
          <p:cNvPr id="511" name="Google Shape;511;p39"/>
          <p:cNvSpPr txBox="1"/>
          <p:nvPr/>
        </p:nvSpPr>
        <p:spPr>
          <a:xfrm>
            <a:off x="669442" y="6466738"/>
            <a:ext cx="128206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512" name="Google Shape;512;p39"/>
          <p:cNvSpPr txBox="1"/>
          <p:nvPr/>
        </p:nvSpPr>
        <p:spPr>
          <a:xfrm>
            <a:off x="5169789" y="6466738"/>
            <a:ext cx="146939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
        <p:nvSpPr>
          <p:cNvPr id="513" name="Google Shape;513;p39"/>
          <p:cNvSpPr txBox="1"/>
          <p:nvPr/>
        </p:nvSpPr>
        <p:spPr>
          <a:xfrm>
            <a:off x="10964926" y="6466738"/>
            <a:ext cx="17780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38</a:t>
            </a:r>
            <a:endParaRPr sz="1200">
              <a:solidFill>
                <a:schemeClr val="dk1"/>
              </a:solidFill>
              <a:latin typeface="Calibri"/>
              <a:ea typeface="Calibri"/>
              <a:cs typeface="Calibri"/>
              <a:sym typeface="Calibri"/>
            </a:endParaRPr>
          </a:p>
        </p:txBody>
      </p:sp>
      <p:sp>
        <p:nvSpPr>
          <p:cNvPr id="514" name="Google Shape;514;p39"/>
          <p:cNvSpPr txBox="1">
            <a:spLocks noGrp="1"/>
          </p:cNvSpPr>
          <p:nvPr>
            <p:ph type="title"/>
          </p:nvPr>
        </p:nvSpPr>
        <p:spPr>
          <a:xfrm>
            <a:off x="175260" y="77723"/>
            <a:ext cx="3136900" cy="585470"/>
          </a:xfrm>
          <a:prstGeom prst="rect">
            <a:avLst/>
          </a:prstGeom>
          <a:noFill/>
          <a:ln w="76200" cap="flat" cmpd="sng">
            <a:solidFill>
              <a:srgbClr val="0033CC"/>
            </a:solidFill>
            <a:prstDash val="solid"/>
            <a:round/>
            <a:headEnd type="none" w="sm" len="sm"/>
            <a:tailEnd type="none" w="sm" len="sm"/>
          </a:ln>
        </p:spPr>
        <p:txBody>
          <a:bodyPr spcFirstLastPara="1" wrap="square" lIns="0" tIns="21575" rIns="0" bIns="0" anchor="t" anchorCtr="0">
            <a:spAutoFit/>
          </a:bodyPr>
          <a:lstStyle/>
          <a:p>
            <a:pPr marL="88900"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Pelvic bones</a:t>
            </a:r>
            <a:endParaRPr sz="3200">
              <a:latin typeface="Candara"/>
              <a:ea typeface="Candara"/>
              <a:cs typeface="Candara"/>
              <a:sym typeface="Candar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7"/>
        <p:cNvGrpSpPr/>
        <p:nvPr/>
      </p:nvGrpSpPr>
      <p:grpSpPr>
        <a:xfrm>
          <a:off x="0" y="0"/>
          <a:ext cx="0" cy="0"/>
          <a:chOff x="0" y="0"/>
          <a:chExt cx="0" cy="0"/>
        </a:xfrm>
      </p:grpSpPr>
      <p:sp>
        <p:nvSpPr>
          <p:cNvPr id="68" name="Google Shape;68;p4"/>
          <p:cNvSpPr txBox="1">
            <a:spLocks noGrp="1"/>
          </p:cNvSpPr>
          <p:nvPr>
            <p:ph type="title"/>
          </p:nvPr>
        </p:nvSpPr>
        <p:spPr>
          <a:xfrm>
            <a:off x="99060" y="77723"/>
            <a:ext cx="2167255" cy="524510"/>
          </a:xfrm>
          <a:prstGeom prst="rect">
            <a:avLst/>
          </a:prstGeom>
          <a:noFill/>
          <a:ln w="57900" cap="flat" cmpd="sng">
            <a:solidFill>
              <a:srgbClr val="0033CC"/>
            </a:solidFill>
            <a:prstDash val="solid"/>
            <a:round/>
            <a:headEnd type="none" w="sm" len="sm"/>
            <a:tailEnd type="none" w="sm" len="sm"/>
          </a:ln>
        </p:spPr>
        <p:txBody>
          <a:bodyPr spcFirstLastPara="1" wrap="square" lIns="0" tIns="20950" rIns="0" bIns="0" anchor="t" anchorCtr="0">
            <a:spAutoFit/>
          </a:bodyPr>
          <a:lstStyle/>
          <a:p>
            <a:pPr marL="90805"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KIDNEYS</a:t>
            </a:r>
            <a:endParaRPr sz="2800">
              <a:latin typeface="Candara"/>
              <a:ea typeface="Candara"/>
              <a:cs typeface="Candara"/>
              <a:sym typeface="Candara"/>
            </a:endParaRPr>
          </a:p>
        </p:txBody>
      </p:sp>
      <p:grpSp>
        <p:nvGrpSpPr>
          <p:cNvPr id="69" name="Google Shape;69;p4"/>
          <p:cNvGrpSpPr/>
          <p:nvPr/>
        </p:nvGrpSpPr>
        <p:grpSpPr>
          <a:xfrm>
            <a:off x="5122164" y="2104644"/>
            <a:ext cx="6480175" cy="4038600"/>
            <a:chOff x="5122164" y="2104644"/>
            <a:chExt cx="6480175" cy="4038600"/>
          </a:xfrm>
        </p:grpSpPr>
        <p:pic>
          <p:nvPicPr>
            <p:cNvPr id="70" name="Google Shape;70;p4"/>
            <p:cNvPicPr preferRelativeResize="0"/>
            <p:nvPr/>
          </p:nvPicPr>
          <p:blipFill rotWithShape="1">
            <a:blip r:embed="rId3">
              <a:alphaModFix/>
            </a:blip>
            <a:srcRect/>
            <a:stretch/>
          </p:blipFill>
          <p:spPr>
            <a:xfrm>
              <a:off x="5160264" y="2142743"/>
              <a:ext cx="6403847" cy="3962400"/>
            </a:xfrm>
            <a:prstGeom prst="rect">
              <a:avLst/>
            </a:prstGeom>
            <a:noFill/>
            <a:ln>
              <a:noFill/>
            </a:ln>
          </p:spPr>
        </p:pic>
        <p:sp>
          <p:nvSpPr>
            <p:cNvPr id="71" name="Google Shape;71;p4"/>
            <p:cNvSpPr/>
            <p:nvPr/>
          </p:nvSpPr>
          <p:spPr>
            <a:xfrm>
              <a:off x="5122164" y="2104644"/>
              <a:ext cx="6480175" cy="4038600"/>
            </a:xfrm>
            <a:custGeom>
              <a:avLst/>
              <a:gdLst/>
              <a:ahLst/>
              <a:cxnLst/>
              <a:rect l="l" t="t" r="r" b="b"/>
              <a:pathLst>
                <a:path w="6480175" h="4038600" extrusionOk="0">
                  <a:moveTo>
                    <a:pt x="0" y="4038600"/>
                  </a:moveTo>
                  <a:lnTo>
                    <a:pt x="6480047" y="4038600"/>
                  </a:lnTo>
                  <a:lnTo>
                    <a:pt x="6480047" y="0"/>
                  </a:lnTo>
                  <a:lnTo>
                    <a:pt x="0" y="0"/>
                  </a:lnTo>
                  <a:lnTo>
                    <a:pt x="0" y="4038600"/>
                  </a:lnTo>
                  <a:close/>
                </a:path>
              </a:pathLst>
            </a:custGeom>
            <a:noFill/>
            <a:ln w="76175"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2" name="Google Shape;72;p4"/>
          <p:cNvSpPr txBox="1"/>
          <p:nvPr/>
        </p:nvSpPr>
        <p:spPr>
          <a:xfrm>
            <a:off x="78739" y="701166"/>
            <a:ext cx="11000105" cy="2769870"/>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right kidney lies slightly lower than the left kidney because of the large size of  the </a:t>
            </a:r>
            <a:r>
              <a:rPr lang="en-US" sz="2400" b="1">
                <a:solidFill>
                  <a:srgbClr val="6F2F9F"/>
                </a:solidFill>
                <a:latin typeface="Candara"/>
                <a:ea typeface="Candara"/>
                <a:cs typeface="Candara"/>
                <a:sym typeface="Candara"/>
              </a:rPr>
              <a:t>right lobe of the liver.</a:t>
            </a:r>
            <a:endParaRPr sz="2400">
              <a:solidFill>
                <a:schemeClr val="dk1"/>
              </a:solidFill>
              <a:latin typeface="Candara"/>
              <a:ea typeface="Candara"/>
              <a:cs typeface="Candara"/>
              <a:sym typeface="Candara"/>
            </a:endParaRPr>
          </a:p>
          <a:p>
            <a:pPr marL="76835" marR="6270625" lvl="1" indent="-146049" algn="l" rtl="0">
              <a:lnSpc>
                <a:spcPct val="100000"/>
              </a:lnSpc>
              <a:spcBef>
                <a:spcPts val="1440"/>
              </a:spcBef>
              <a:spcAft>
                <a:spcPts val="0"/>
              </a:spcAft>
              <a:buClr>
                <a:schemeClr val="dk1"/>
              </a:buClr>
              <a:buSzPts val="2300"/>
              <a:buFont typeface="Noto Sans Symbols"/>
              <a:buChar char="✔"/>
            </a:pPr>
            <a:r>
              <a:rPr lang="en-US" sz="2400" b="1" i="0" u="none" strike="noStrike" cap="none">
                <a:solidFill>
                  <a:schemeClr val="dk1"/>
                </a:solidFill>
                <a:latin typeface="Candara"/>
                <a:ea typeface="Candara"/>
                <a:cs typeface="Candara"/>
                <a:sym typeface="Candara"/>
              </a:rPr>
              <a:t>With contraction of the  diaphragm during respiration, both  kidneys move downward in a  vertical direction by as much as </a:t>
            </a:r>
            <a:r>
              <a:rPr lang="en-US" sz="2400" b="1" i="0" u="none" strike="noStrike" cap="none">
                <a:solidFill>
                  <a:srgbClr val="FF0000"/>
                </a:solidFill>
                <a:latin typeface="Candara"/>
                <a:ea typeface="Candara"/>
                <a:cs typeface="Candara"/>
                <a:sym typeface="Candara"/>
              </a:rPr>
              <a:t>1 in.  (2.5 cm).</a:t>
            </a:r>
            <a:endParaRPr sz="2400" b="0" i="0" u="none" strike="noStrike" cap="none">
              <a:solidFill>
                <a:schemeClr val="dk1"/>
              </a:solidFill>
              <a:latin typeface="Candara"/>
              <a:ea typeface="Candara"/>
              <a:cs typeface="Candara"/>
              <a:sym typeface="Candara"/>
            </a:endParaRPr>
          </a:p>
        </p:txBody>
      </p:sp>
      <p:sp>
        <p:nvSpPr>
          <p:cNvPr id="73" name="Google Shape;73;p4"/>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6F2F9F"/>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74" name="Google Shape;74;p4"/>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6F2F9F"/>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75" name="Google Shape;75;p4"/>
          <p:cNvSpPr txBox="1"/>
          <p:nvPr/>
        </p:nvSpPr>
        <p:spPr>
          <a:xfrm>
            <a:off x="11014582" y="6466738"/>
            <a:ext cx="154940" cy="177800"/>
          </a:xfrm>
          <a:prstGeom prst="rect">
            <a:avLst/>
          </a:prstGeom>
          <a:noFill/>
          <a:ln>
            <a:noFill/>
          </a:ln>
        </p:spPr>
        <p:txBody>
          <a:bodyPr spcFirstLastPara="1" wrap="square" lIns="0" tIns="0" rIns="0" bIns="0" anchor="t" anchorCtr="0">
            <a:spAutoFit/>
          </a:bodyPr>
          <a:lstStyle/>
          <a:p>
            <a:pPr marL="38735" marR="0" lvl="0" indent="0" algn="l" rtl="0">
              <a:lnSpc>
                <a:spcPct val="103333"/>
              </a:lnSpc>
              <a:spcBef>
                <a:spcPts val="0"/>
              </a:spcBef>
              <a:spcAft>
                <a:spcPts val="0"/>
              </a:spcAft>
              <a:buNone/>
            </a:pPr>
            <a:fld id="{00000000-1234-1234-1234-123412341234}" type="slidenum">
              <a:rPr lang="en-US" sz="1200" b="1">
                <a:solidFill>
                  <a:srgbClr val="6F2F9F"/>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518"/>
        <p:cNvGrpSpPr/>
        <p:nvPr/>
      </p:nvGrpSpPr>
      <p:grpSpPr>
        <a:xfrm>
          <a:off x="0" y="0"/>
          <a:ext cx="0" cy="0"/>
          <a:chOff x="0" y="0"/>
          <a:chExt cx="0" cy="0"/>
        </a:xfrm>
      </p:grpSpPr>
      <p:grpSp>
        <p:nvGrpSpPr>
          <p:cNvPr id="519" name="Google Shape;519;p40"/>
          <p:cNvGrpSpPr/>
          <p:nvPr/>
        </p:nvGrpSpPr>
        <p:grpSpPr>
          <a:xfrm>
            <a:off x="6152388" y="199643"/>
            <a:ext cx="5392420" cy="3081655"/>
            <a:chOff x="6152388" y="199643"/>
            <a:chExt cx="5392420" cy="3081655"/>
          </a:xfrm>
        </p:grpSpPr>
        <p:pic>
          <p:nvPicPr>
            <p:cNvPr id="520" name="Google Shape;520;p40"/>
            <p:cNvPicPr preferRelativeResize="0"/>
            <p:nvPr/>
          </p:nvPicPr>
          <p:blipFill rotWithShape="1">
            <a:blip r:embed="rId3">
              <a:alphaModFix/>
            </a:blip>
            <a:srcRect/>
            <a:stretch/>
          </p:blipFill>
          <p:spPr>
            <a:xfrm>
              <a:off x="6181344" y="228599"/>
              <a:ext cx="5334000" cy="3023616"/>
            </a:xfrm>
            <a:prstGeom prst="rect">
              <a:avLst/>
            </a:prstGeom>
            <a:noFill/>
            <a:ln>
              <a:noFill/>
            </a:ln>
          </p:spPr>
        </p:pic>
        <p:sp>
          <p:nvSpPr>
            <p:cNvPr id="521" name="Google Shape;521;p40"/>
            <p:cNvSpPr/>
            <p:nvPr/>
          </p:nvSpPr>
          <p:spPr>
            <a:xfrm>
              <a:off x="6152388" y="199643"/>
              <a:ext cx="5392420" cy="3081655"/>
            </a:xfrm>
            <a:custGeom>
              <a:avLst/>
              <a:gdLst/>
              <a:ahLst/>
              <a:cxnLst/>
              <a:rect l="l" t="t" r="r" b="b"/>
              <a:pathLst>
                <a:path w="5392420" h="3081654" extrusionOk="0">
                  <a:moveTo>
                    <a:pt x="0" y="3081528"/>
                  </a:moveTo>
                  <a:lnTo>
                    <a:pt x="5391912" y="3081528"/>
                  </a:lnTo>
                  <a:lnTo>
                    <a:pt x="5391912" y="0"/>
                  </a:lnTo>
                  <a:lnTo>
                    <a:pt x="0" y="0"/>
                  </a:lnTo>
                  <a:lnTo>
                    <a:pt x="0" y="3081528"/>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22" name="Google Shape;522;p40"/>
          <p:cNvGrpSpPr/>
          <p:nvPr/>
        </p:nvGrpSpPr>
        <p:grpSpPr>
          <a:xfrm>
            <a:off x="431292" y="3116579"/>
            <a:ext cx="5453380" cy="3313429"/>
            <a:chOff x="431292" y="3116579"/>
            <a:chExt cx="5453380" cy="3313429"/>
          </a:xfrm>
        </p:grpSpPr>
        <p:pic>
          <p:nvPicPr>
            <p:cNvPr id="523" name="Google Shape;523;p40"/>
            <p:cNvPicPr preferRelativeResize="0"/>
            <p:nvPr/>
          </p:nvPicPr>
          <p:blipFill rotWithShape="1">
            <a:blip r:embed="rId4">
              <a:alphaModFix/>
            </a:blip>
            <a:srcRect/>
            <a:stretch/>
          </p:blipFill>
          <p:spPr>
            <a:xfrm>
              <a:off x="714128" y="3145535"/>
              <a:ext cx="5077609" cy="3255264"/>
            </a:xfrm>
            <a:prstGeom prst="rect">
              <a:avLst/>
            </a:prstGeom>
            <a:noFill/>
            <a:ln>
              <a:noFill/>
            </a:ln>
          </p:spPr>
        </p:pic>
        <p:sp>
          <p:nvSpPr>
            <p:cNvPr id="524" name="Google Shape;524;p40"/>
            <p:cNvSpPr/>
            <p:nvPr/>
          </p:nvSpPr>
          <p:spPr>
            <a:xfrm>
              <a:off x="431292" y="3116579"/>
              <a:ext cx="5453380" cy="3313429"/>
            </a:xfrm>
            <a:custGeom>
              <a:avLst/>
              <a:gdLst/>
              <a:ahLst/>
              <a:cxnLst/>
              <a:rect l="l" t="t" r="r" b="b"/>
              <a:pathLst>
                <a:path w="5453380" h="3313429" extrusionOk="0">
                  <a:moveTo>
                    <a:pt x="0" y="3313176"/>
                  </a:moveTo>
                  <a:lnTo>
                    <a:pt x="5452872" y="3313176"/>
                  </a:lnTo>
                  <a:lnTo>
                    <a:pt x="5452872" y="0"/>
                  </a:lnTo>
                  <a:lnTo>
                    <a:pt x="0" y="0"/>
                  </a:lnTo>
                  <a:lnTo>
                    <a:pt x="0" y="3313176"/>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25" name="Google Shape;525;p40"/>
          <p:cNvSpPr txBox="1"/>
          <p:nvPr/>
        </p:nvSpPr>
        <p:spPr>
          <a:xfrm>
            <a:off x="275640" y="731646"/>
            <a:ext cx="5660390" cy="148907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anterior and posterior surfaces of the  sacrum possess on each side </a:t>
            </a:r>
            <a:r>
              <a:rPr lang="en-US" sz="2400" b="1" i="1">
                <a:solidFill>
                  <a:srgbClr val="0033CC"/>
                </a:solidFill>
                <a:latin typeface="Candara"/>
                <a:ea typeface="Candara"/>
                <a:cs typeface="Candara"/>
                <a:sym typeface="Candara"/>
              </a:rPr>
              <a:t>four foramina  </a:t>
            </a:r>
            <a:r>
              <a:rPr lang="en-US" sz="2400" b="1" i="1">
                <a:solidFill>
                  <a:schemeClr val="dk1"/>
                </a:solidFill>
                <a:latin typeface="Candara"/>
                <a:ea typeface="Candara"/>
                <a:cs typeface="Candara"/>
                <a:sym typeface="Candara"/>
              </a:rPr>
              <a:t>for the passage of the anterior and posterior  rami of </a:t>
            </a:r>
            <a:r>
              <a:rPr lang="en-US" sz="2400" b="1" i="1">
                <a:solidFill>
                  <a:srgbClr val="0033CC"/>
                </a:solidFill>
                <a:latin typeface="Candara"/>
                <a:ea typeface="Candara"/>
                <a:cs typeface="Candara"/>
                <a:sym typeface="Candara"/>
              </a:rPr>
              <a:t>the upper four sacral nerves</a:t>
            </a:r>
            <a:endParaRPr sz="2400">
              <a:solidFill>
                <a:schemeClr val="dk1"/>
              </a:solidFill>
              <a:latin typeface="Candara"/>
              <a:ea typeface="Candara"/>
              <a:cs typeface="Candara"/>
              <a:sym typeface="Candara"/>
            </a:endParaRPr>
          </a:p>
        </p:txBody>
      </p:sp>
      <p:sp>
        <p:nvSpPr>
          <p:cNvPr id="526" name="Google Shape;526;p40"/>
          <p:cNvSpPr txBox="1">
            <a:spLocks noGrp="1"/>
          </p:cNvSpPr>
          <p:nvPr>
            <p:ph type="title"/>
          </p:nvPr>
        </p:nvSpPr>
        <p:spPr>
          <a:xfrm>
            <a:off x="199644" y="32003"/>
            <a:ext cx="1637030" cy="646430"/>
          </a:xfrm>
          <a:prstGeom prst="rect">
            <a:avLst/>
          </a:prstGeom>
          <a:noFill/>
          <a:ln w="57900" cap="flat" cmpd="sng">
            <a:solidFill>
              <a:srgbClr val="00FF00"/>
            </a:solidFill>
            <a:prstDash val="solid"/>
            <a:round/>
            <a:headEnd type="none" w="sm" len="sm"/>
            <a:tailEnd type="none" w="sm" len="sm"/>
          </a:ln>
        </p:spPr>
        <p:txBody>
          <a:bodyPr spcFirstLastPara="1" wrap="square" lIns="0" tIns="13950" rIns="0" bIns="0" anchor="t" anchorCtr="0">
            <a:spAutoFit/>
          </a:bodyPr>
          <a:lstStyle/>
          <a:p>
            <a:pPr marL="88265" lvl="0" indent="0" algn="l" rtl="0">
              <a:lnSpc>
                <a:spcPct val="100000"/>
              </a:lnSpc>
              <a:spcBef>
                <a:spcPts val="0"/>
              </a:spcBef>
              <a:spcAft>
                <a:spcPts val="0"/>
              </a:spcAft>
              <a:buNone/>
            </a:pPr>
            <a:r>
              <a:rPr lang="en-US" sz="3600" b="1" i="1">
                <a:solidFill>
                  <a:srgbClr val="FF0000"/>
                </a:solidFill>
                <a:latin typeface="Candara"/>
                <a:ea typeface="Candara"/>
                <a:cs typeface="Candara"/>
                <a:sym typeface="Candara"/>
              </a:rPr>
              <a:t>Sacrum</a:t>
            </a:r>
            <a:endParaRPr sz="3600">
              <a:latin typeface="Candara"/>
              <a:ea typeface="Candara"/>
              <a:cs typeface="Candara"/>
              <a:sym typeface="Candara"/>
            </a:endParaRPr>
          </a:p>
        </p:txBody>
      </p:sp>
      <p:sp>
        <p:nvSpPr>
          <p:cNvPr id="527" name="Google Shape;527;p40"/>
          <p:cNvSpPr txBox="1"/>
          <p:nvPr/>
        </p:nvSpPr>
        <p:spPr>
          <a:xfrm>
            <a:off x="6477127" y="3933570"/>
            <a:ext cx="4730115" cy="112331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sacrum is usually wider in  proportion to its length in the female  than in the male</a:t>
            </a:r>
            <a:endParaRPr sz="2400">
              <a:solidFill>
                <a:schemeClr val="dk1"/>
              </a:solidFill>
              <a:latin typeface="Candara"/>
              <a:ea typeface="Candara"/>
              <a:cs typeface="Candara"/>
              <a:sym typeface="Candara"/>
            </a:endParaRPr>
          </a:p>
        </p:txBody>
      </p:sp>
      <p:sp>
        <p:nvSpPr>
          <p:cNvPr id="528" name="Google Shape;528;p40"/>
          <p:cNvSpPr txBox="1"/>
          <p:nvPr/>
        </p:nvSpPr>
        <p:spPr>
          <a:xfrm>
            <a:off x="669442" y="6565188"/>
            <a:ext cx="128206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529" name="Google Shape;529;p40"/>
          <p:cNvSpPr txBox="1"/>
          <p:nvPr/>
        </p:nvSpPr>
        <p:spPr>
          <a:xfrm>
            <a:off x="11259057" y="65493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39</a:t>
            </a:r>
            <a:endParaRPr sz="1200">
              <a:solidFill>
                <a:schemeClr val="dk1"/>
              </a:solidFill>
              <a:latin typeface="Calibri"/>
              <a:ea typeface="Calibri"/>
              <a:cs typeface="Calibri"/>
              <a:sym typeface="Calibri"/>
            </a:endParaRPr>
          </a:p>
        </p:txBody>
      </p:sp>
      <p:sp>
        <p:nvSpPr>
          <p:cNvPr id="530" name="Google Shape;530;p40"/>
          <p:cNvSpPr txBox="1"/>
          <p:nvPr/>
        </p:nvSpPr>
        <p:spPr>
          <a:xfrm>
            <a:off x="6154292" y="6565188"/>
            <a:ext cx="147066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534"/>
        <p:cNvGrpSpPr/>
        <p:nvPr/>
      </p:nvGrpSpPr>
      <p:grpSpPr>
        <a:xfrm>
          <a:off x="0" y="0"/>
          <a:ext cx="0" cy="0"/>
          <a:chOff x="0" y="0"/>
          <a:chExt cx="0" cy="0"/>
        </a:xfrm>
      </p:grpSpPr>
      <p:sp>
        <p:nvSpPr>
          <p:cNvPr id="535" name="Google Shape;535;p41"/>
          <p:cNvSpPr txBox="1"/>
          <p:nvPr/>
        </p:nvSpPr>
        <p:spPr>
          <a:xfrm>
            <a:off x="275640" y="777366"/>
            <a:ext cx="5602605" cy="3257550"/>
          </a:xfrm>
          <a:prstGeom prst="rect">
            <a:avLst/>
          </a:prstGeom>
          <a:noFill/>
          <a:ln>
            <a:noFill/>
          </a:ln>
        </p:spPr>
        <p:txBody>
          <a:bodyPr spcFirstLastPara="1" wrap="square" lIns="0" tIns="12700" rIns="0" bIns="0" anchor="t" anchorCtr="0">
            <a:spAutoFit/>
          </a:bodyPr>
          <a:lstStyle/>
          <a:p>
            <a:pPr marL="12700" marR="129539"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coccyx consists of </a:t>
            </a:r>
            <a:r>
              <a:rPr lang="en-US" sz="2400" b="1" i="1">
                <a:solidFill>
                  <a:srgbClr val="0033CC"/>
                </a:solidFill>
                <a:latin typeface="Candara"/>
                <a:ea typeface="Candara"/>
                <a:cs typeface="Candara"/>
                <a:sym typeface="Candara"/>
              </a:rPr>
              <a:t>four vertebrae fused  together </a:t>
            </a:r>
            <a:r>
              <a:rPr lang="en-US" sz="2400" b="1" i="1">
                <a:solidFill>
                  <a:schemeClr val="dk1"/>
                </a:solidFill>
                <a:latin typeface="Candara"/>
                <a:ea typeface="Candara"/>
                <a:cs typeface="Candara"/>
                <a:sym typeface="Candara"/>
              </a:rPr>
              <a:t>to form a small triangular bone,  which articulates at its base with the lower  end of the sacrum</a:t>
            </a:r>
            <a:endParaRPr sz="2400">
              <a:solidFill>
                <a:schemeClr val="dk1"/>
              </a:solidFill>
              <a:latin typeface="Candara"/>
              <a:ea typeface="Candara"/>
              <a:cs typeface="Candara"/>
              <a:sym typeface="Candara"/>
            </a:endParaRPr>
          </a:p>
          <a:p>
            <a:pPr marL="0" marR="0" lvl="0" indent="0" algn="l" rtl="0">
              <a:lnSpc>
                <a:spcPct val="100000"/>
              </a:lnSpc>
              <a:spcBef>
                <a:spcPts val="0"/>
              </a:spcBef>
              <a:spcAft>
                <a:spcPts val="0"/>
              </a:spcAft>
              <a:buNone/>
            </a:pPr>
            <a:endParaRPr sz="2400">
              <a:solidFill>
                <a:schemeClr val="dk1"/>
              </a:solidFill>
              <a:latin typeface="Candara"/>
              <a:ea typeface="Candara"/>
              <a:cs typeface="Candara"/>
              <a:sym typeface="Candara"/>
            </a:endParaRPr>
          </a:p>
          <a:p>
            <a:pPr marL="0" marR="0" lvl="0" indent="0" algn="l" rtl="0">
              <a:lnSpc>
                <a:spcPct val="100000"/>
              </a:lnSpc>
              <a:spcBef>
                <a:spcPts val="35"/>
              </a:spcBef>
              <a:spcAft>
                <a:spcPts val="0"/>
              </a:spcAft>
              <a:buNone/>
            </a:pPr>
            <a:endParaRPr sz="190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rgbClr val="6F2F9F"/>
              </a:buClr>
              <a:buSzPts val="2300"/>
              <a:buFont typeface="Noto Sans Symbols"/>
              <a:buChar char="⮚"/>
            </a:pPr>
            <a:r>
              <a:rPr lang="en-US" sz="2400" b="1" i="1">
                <a:solidFill>
                  <a:srgbClr val="6F2F9F"/>
                </a:solidFill>
                <a:latin typeface="Candara"/>
                <a:ea typeface="Candara"/>
                <a:cs typeface="Candara"/>
                <a:sym typeface="Candara"/>
              </a:rPr>
              <a:t>The coccygeal vertebrae consist of bodies  only</a:t>
            </a:r>
            <a:r>
              <a:rPr lang="en-US" sz="2400" b="1" i="1">
                <a:solidFill>
                  <a:schemeClr val="dk1"/>
                </a:solidFill>
                <a:latin typeface="Candara"/>
                <a:ea typeface="Candara"/>
                <a:cs typeface="Candara"/>
                <a:sym typeface="Candara"/>
              </a:rPr>
              <a:t>, but the first vertebra possesses a  rudimentary transverse process and cornua.</a:t>
            </a:r>
            <a:endParaRPr sz="2400">
              <a:solidFill>
                <a:schemeClr val="dk1"/>
              </a:solidFill>
              <a:latin typeface="Candara"/>
              <a:ea typeface="Candara"/>
              <a:cs typeface="Candara"/>
              <a:sym typeface="Candara"/>
            </a:endParaRPr>
          </a:p>
        </p:txBody>
      </p:sp>
      <p:sp>
        <p:nvSpPr>
          <p:cNvPr id="536" name="Google Shape;536;p41"/>
          <p:cNvSpPr txBox="1"/>
          <p:nvPr/>
        </p:nvSpPr>
        <p:spPr>
          <a:xfrm>
            <a:off x="492251" y="153923"/>
            <a:ext cx="1362710" cy="585470"/>
          </a:xfrm>
          <a:prstGeom prst="rect">
            <a:avLst/>
          </a:prstGeom>
          <a:noFill/>
          <a:ln w="57900" cap="flat" cmpd="sng">
            <a:solidFill>
              <a:srgbClr val="00FF00"/>
            </a:solidFill>
            <a:prstDash val="solid"/>
            <a:round/>
            <a:headEnd type="none" w="sm" len="sm"/>
            <a:tailEnd type="none" w="sm" len="sm"/>
          </a:ln>
        </p:spPr>
        <p:txBody>
          <a:bodyPr spcFirstLastPara="1" wrap="square" lIns="0" tIns="19050" rIns="0" bIns="0" anchor="t" anchorCtr="0">
            <a:spAutoFit/>
          </a:bodyPr>
          <a:lstStyle/>
          <a:p>
            <a:pPr marL="91440" marR="0"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Coccyx</a:t>
            </a:r>
            <a:endParaRPr sz="3200">
              <a:solidFill>
                <a:schemeClr val="dk1"/>
              </a:solidFill>
              <a:latin typeface="Candara"/>
              <a:ea typeface="Candara"/>
              <a:cs typeface="Candara"/>
              <a:sym typeface="Candara"/>
            </a:endParaRPr>
          </a:p>
        </p:txBody>
      </p:sp>
      <p:sp>
        <p:nvSpPr>
          <p:cNvPr id="537" name="Google Shape;537;p41"/>
          <p:cNvSpPr txBox="1">
            <a:spLocks noGrp="1"/>
          </p:cNvSpPr>
          <p:nvPr>
            <p:ph type="title"/>
          </p:nvPr>
        </p:nvSpPr>
        <p:spPr>
          <a:xfrm>
            <a:off x="8859011" y="117347"/>
            <a:ext cx="2621280" cy="646430"/>
          </a:xfrm>
          <a:prstGeom prst="rect">
            <a:avLst/>
          </a:prstGeom>
          <a:noFill/>
          <a:ln w="57900" cap="flat" cmpd="sng">
            <a:solidFill>
              <a:srgbClr val="00FF00"/>
            </a:solidFill>
            <a:prstDash val="solid"/>
            <a:round/>
            <a:headEnd type="none" w="sm" len="sm"/>
            <a:tailEnd type="none" w="sm" len="sm"/>
          </a:ln>
        </p:spPr>
        <p:txBody>
          <a:bodyPr spcFirstLastPara="1" wrap="square" lIns="0" tIns="31750" rIns="0" bIns="0" anchor="t" anchorCtr="0">
            <a:spAutoFit/>
          </a:bodyPr>
          <a:lstStyle/>
          <a:p>
            <a:pPr marL="88265" lvl="0" indent="0" algn="l" rtl="0">
              <a:lnSpc>
                <a:spcPct val="100000"/>
              </a:lnSpc>
              <a:spcBef>
                <a:spcPts val="0"/>
              </a:spcBef>
              <a:spcAft>
                <a:spcPts val="0"/>
              </a:spcAft>
              <a:buNone/>
            </a:pPr>
            <a:r>
              <a:rPr lang="en-US" sz="3600" b="1">
                <a:solidFill>
                  <a:srgbClr val="FF0000"/>
                </a:solidFill>
                <a:latin typeface="Arial"/>
                <a:ea typeface="Arial"/>
                <a:cs typeface="Arial"/>
                <a:sym typeface="Arial"/>
              </a:rPr>
              <a:t>بنذلا بجع</a:t>
            </a:r>
            <a:endParaRPr sz="3600">
              <a:latin typeface="Arial"/>
              <a:ea typeface="Arial"/>
              <a:cs typeface="Arial"/>
              <a:sym typeface="Arial"/>
            </a:endParaRPr>
          </a:p>
        </p:txBody>
      </p:sp>
      <p:grpSp>
        <p:nvGrpSpPr>
          <p:cNvPr id="538" name="Google Shape;538;p41"/>
          <p:cNvGrpSpPr/>
          <p:nvPr/>
        </p:nvGrpSpPr>
        <p:grpSpPr>
          <a:xfrm>
            <a:off x="6170676" y="961644"/>
            <a:ext cx="5447030" cy="3416935"/>
            <a:chOff x="6170676" y="961644"/>
            <a:chExt cx="5447030" cy="3416935"/>
          </a:xfrm>
        </p:grpSpPr>
        <p:pic>
          <p:nvPicPr>
            <p:cNvPr id="539" name="Google Shape;539;p41"/>
            <p:cNvPicPr preferRelativeResize="0"/>
            <p:nvPr/>
          </p:nvPicPr>
          <p:blipFill rotWithShape="1">
            <a:blip r:embed="rId3">
              <a:alphaModFix/>
            </a:blip>
            <a:srcRect/>
            <a:stretch/>
          </p:blipFill>
          <p:spPr>
            <a:xfrm>
              <a:off x="6199632" y="990600"/>
              <a:ext cx="5388864" cy="3358896"/>
            </a:xfrm>
            <a:prstGeom prst="rect">
              <a:avLst/>
            </a:prstGeom>
            <a:noFill/>
            <a:ln>
              <a:noFill/>
            </a:ln>
          </p:spPr>
        </p:pic>
        <p:sp>
          <p:nvSpPr>
            <p:cNvPr id="540" name="Google Shape;540;p41"/>
            <p:cNvSpPr/>
            <p:nvPr/>
          </p:nvSpPr>
          <p:spPr>
            <a:xfrm>
              <a:off x="6170676" y="961644"/>
              <a:ext cx="5447030" cy="3416935"/>
            </a:xfrm>
            <a:custGeom>
              <a:avLst/>
              <a:gdLst/>
              <a:ahLst/>
              <a:cxnLst/>
              <a:rect l="l" t="t" r="r" b="b"/>
              <a:pathLst>
                <a:path w="5447030" h="3416935" extrusionOk="0">
                  <a:moveTo>
                    <a:pt x="0" y="3416808"/>
                  </a:moveTo>
                  <a:lnTo>
                    <a:pt x="5446776" y="3416808"/>
                  </a:lnTo>
                  <a:lnTo>
                    <a:pt x="5446776" y="0"/>
                  </a:lnTo>
                  <a:lnTo>
                    <a:pt x="0" y="0"/>
                  </a:lnTo>
                  <a:lnTo>
                    <a:pt x="0" y="3416808"/>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41" name="Google Shape;541;p41"/>
          <p:cNvGrpSpPr/>
          <p:nvPr/>
        </p:nvGrpSpPr>
        <p:grpSpPr>
          <a:xfrm>
            <a:off x="6170676" y="4786884"/>
            <a:ext cx="5501640" cy="1414780"/>
            <a:chOff x="6170676" y="4786884"/>
            <a:chExt cx="5501640" cy="1414780"/>
          </a:xfrm>
        </p:grpSpPr>
        <p:pic>
          <p:nvPicPr>
            <p:cNvPr id="542" name="Google Shape;542;p41"/>
            <p:cNvPicPr preferRelativeResize="0"/>
            <p:nvPr/>
          </p:nvPicPr>
          <p:blipFill rotWithShape="1">
            <a:blip r:embed="rId4">
              <a:alphaModFix/>
            </a:blip>
            <a:srcRect/>
            <a:stretch/>
          </p:blipFill>
          <p:spPr>
            <a:xfrm>
              <a:off x="7239007" y="4815840"/>
              <a:ext cx="4261438" cy="1330768"/>
            </a:xfrm>
            <a:prstGeom prst="rect">
              <a:avLst/>
            </a:prstGeom>
            <a:noFill/>
            <a:ln>
              <a:noFill/>
            </a:ln>
          </p:spPr>
        </p:pic>
        <p:sp>
          <p:nvSpPr>
            <p:cNvPr id="543" name="Google Shape;543;p41"/>
            <p:cNvSpPr/>
            <p:nvPr/>
          </p:nvSpPr>
          <p:spPr>
            <a:xfrm>
              <a:off x="6170676" y="4786884"/>
              <a:ext cx="5501640" cy="1414780"/>
            </a:xfrm>
            <a:custGeom>
              <a:avLst/>
              <a:gdLst/>
              <a:ahLst/>
              <a:cxnLst/>
              <a:rect l="l" t="t" r="r" b="b"/>
              <a:pathLst>
                <a:path w="5501640" h="1414779" extrusionOk="0">
                  <a:moveTo>
                    <a:pt x="0" y="1414271"/>
                  </a:moveTo>
                  <a:lnTo>
                    <a:pt x="5501639" y="1414271"/>
                  </a:lnTo>
                  <a:lnTo>
                    <a:pt x="5501639" y="0"/>
                  </a:lnTo>
                  <a:lnTo>
                    <a:pt x="0" y="0"/>
                  </a:lnTo>
                  <a:lnTo>
                    <a:pt x="0" y="1414271"/>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44" name="Google Shape;544;p41"/>
          <p:cNvSpPr txBox="1"/>
          <p:nvPr/>
        </p:nvSpPr>
        <p:spPr>
          <a:xfrm>
            <a:off x="3875532" y="144779"/>
            <a:ext cx="3136900" cy="585470"/>
          </a:xfrm>
          <a:prstGeom prst="rect">
            <a:avLst/>
          </a:prstGeom>
          <a:noFill/>
          <a:ln w="76200" cap="flat" cmpd="sng">
            <a:solidFill>
              <a:srgbClr val="0033CC"/>
            </a:solidFill>
            <a:prstDash val="solid"/>
            <a:round/>
            <a:headEnd type="none" w="sm" len="sm"/>
            <a:tailEnd type="none" w="sm" len="sm"/>
          </a:ln>
        </p:spPr>
        <p:txBody>
          <a:bodyPr spcFirstLastPara="1" wrap="square" lIns="0" tIns="21575" rIns="0" bIns="0" anchor="t" anchorCtr="0">
            <a:spAutoFit/>
          </a:bodyPr>
          <a:lstStyle/>
          <a:p>
            <a:pPr marL="91440" marR="0"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Pelvic bones</a:t>
            </a:r>
            <a:endParaRPr sz="3200">
              <a:solidFill>
                <a:schemeClr val="dk1"/>
              </a:solidFill>
              <a:latin typeface="Candara"/>
              <a:ea typeface="Candara"/>
              <a:cs typeface="Candara"/>
              <a:sym typeface="Candara"/>
            </a:endParaRPr>
          </a:p>
        </p:txBody>
      </p:sp>
      <p:sp>
        <p:nvSpPr>
          <p:cNvPr id="545" name="Google Shape;545;p41"/>
          <p:cNvSpPr txBox="1"/>
          <p:nvPr/>
        </p:nvSpPr>
        <p:spPr>
          <a:xfrm>
            <a:off x="669442" y="6428638"/>
            <a:ext cx="597281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i="1">
                <a:solidFill>
                  <a:srgbClr val="0033CC"/>
                </a:solidFill>
                <a:latin typeface="Calibri"/>
                <a:ea typeface="Calibri"/>
                <a:cs typeface="Calibri"/>
                <a:sym typeface="Calibri"/>
              </a:rPr>
              <a:t>Sunday 8 April 2022	Dr. Aiman Al-Maathidy</a:t>
            </a:r>
            <a:endParaRPr sz="1200">
              <a:solidFill>
                <a:schemeClr val="dk1"/>
              </a:solidFill>
              <a:latin typeface="Calibri"/>
              <a:ea typeface="Calibri"/>
              <a:cs typeface="Calibri"/>
              <a:sym typeface="Calibri"/>
            </a:endParaRPr>
          </a:p>
        </p:txBody>
      </p:sp>
      <p:sp>
        <p:nvSpPr>
          <p:cNvPr id="546" name="Google Shape;546;p41"/>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i="1">
                <a:solidFill>
                  <a:srgbClr val="0033CC"/>
                </a:solidFill>
                <a:latin typeface="Calibri"/>
                <a:ea typeface="Calibri"/>
                <a:cs typeface="Calibri"/>
                <a:sym typeface="Calibri"/>
              </a:rPr>
              <a:t>40</a:t>
            </a:r>
            <a:endParaRPr sz="1200">
              <a:solidFill>
                <a:schemeClr val="dk1"/>
              </a:solidFill>
              <a:latin typeface="Calibri"/>
              <a:ea typeface="Calibri"/>
              <a:cs typeface="Calibri"/>
              <a:sym typeface="Calibri"/>
            </a:endParaRPr>
          </a:p>
        </p:txBody>
      </p:sp>
      <p:sp>
        <p:nvSpPr>
          <p:cNvPr id="547" name="Google Shape;547;p41"/>
          <p:cNvSpPr txBox="1"/>
          <p:nvPr/>
        </p:nvSpPr>
        <p:spPr>
          <a:xfrm>
            <a:off x="297179" y="4716779"/>
            <a:ext cx="5608320" cy="1518285"/>
          </a:xfrm>
          <a:prstGeom prst="rect">
            <a:avLst/>
          </a:prstGeom>
          <a:noFill/>
          <a:ln w="39600" cap="flat" cmpd="sng">
            <a:solidFill>
              <a:srgbClr val="000000"/>
            </a:solidFill>
            <a:prstDash val="solid"/>
            <a:round/>
            <a:headEnd type="none" w="sm" len="sm"/>
            <a:tailEnd type="none" w="sm" len="sm"/>
          </a:ln>
        </p:spPr>
        <p:txBody>
          <a:bodyPr spcFirstLastPara="1" wrap="square" lIns="0" tIns="88250" rIns="0" bIns="0" anchor="t" anchorCtr="0">
            <a:spAutoFit/>
          </a:bodyPr>
          <a:lstStyle/>
          <a:p>
            <a:pPr marL="250825" marR="242570" lvl="0" indent="0" algn="ctr" rtl="0">
              <a:lnSpc>
                <a:spcPct val="100000"/>
              </a:lnSpc>
              <a:spcBef>
                <a:spcPts val="0"/>
              </a:spcBef>
              <a:spcAft>
                <a:spcPts val="0"/>
              </a:spcAft>
              <a:buNone/>
            </a:pPr>
            <a:r>
              <a:rPr lang="en-US" sz="2400" b="1">
                <a:solidFill>
                  <a:srgbClr val="790D0D"/>
                </a:solidFill>
                <a:latin typeface="Times New Roman"/>
                <a:ea typeface="Times New Roman"/>
                <a:cs typeface="Times New Roman"/>
                <a:sym typeface="Times New Roman"/>
              </a:rPr>
              <a:t>قلخ هنم ,بنذلا </a:t>
            </a:r>
            <a:r>
              <a:rPr lang="en-US" sz="2400" b="1" u="sng">
                <a:solidFill>
                  <a:srgbClr val="0000FF"/>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بجع </a:t>
            </a:r>
            <a:r>
              <a:rPr lang="en-US" sz="2400" b="1">
                <a:solidFill>
                  <a:srgbClr val="790D0D"/>
                </a:solidFill>
                <a:latin typeface="Times New Roman"/>
                <a:ea typeface="Times New Roman"/>
                <a:cs typeface="Times New Roman"/>
                <a:sym typeface="Times New Roman"/>
              </a:rPr>
              <a:t>لاإ بارتلا هلكأي مدآ نبا لك".1  “بكري هيفو</a:t>
            </a:r>
            <a:endParaRPr sz="2400">
              <a:solidFill>
                <a:schemeClr val="dk1"/>
              </a:solidFill>
              <a:latin typeface="Times New Roman"/>
              <a:ea typeface="Times New Roman"/>
              <a:cs typeface="Times New Roman"/>
              <a:sym typeface="Times New Roman"/>
            </a:endParaRPr>
          </a:p>
          <a:p>
            <a:pPr marL="1270" marR="0" lvl="0" indent="0" algn="ctr" rtl="0">
              <a:lnSpc>
                <a:spcPct val="100000"/>
              </a:lnSpc>
              <a:spcBef>
                <a:spcPts val="55"/>
              </a:spcBef>
              <a:spcAft>
                <a:spcPts val="0"/>
              </a:spcAft>
              <a:buNone/>
            </a:pPr>
            <a:r>
              <a:rPr lang="en-US" sz="1100" b="1">
                <a:solidFill>
                  <a:srgbClr val="008080"/>
                </a:solidFill>
                <a:latin typeface="Arial"/>
                <a:ea typeface="Arial"/>
                <a:cs typeface="Arial"/>
                <a:sym typeface="Arial"/>
              </a:rPr>
              <a:t>الله لوسر قدص</a:t>
            </a:r>
            <a:endParaRPr sz="1100">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551"/>
        <p:cNvGrpSpPr/>
        <p:nvPr/>
      </p:nvGrpSpPr>
      <p:grpSpPr>
        <a:xfrm>
          <a:off x="0" y="0"/>
          <a:ext cx="0" cy="0"/>
          <a:chOff x="0" y="0"/>
          <a:chExt cx="0" cy="0"/>
        </a:xfrm>
      </p:grpSpPr>
      <p:sp>
        <p:nvSpPr>
          <p:cNvPr id="552" name="Google Shape;552;p42"/>
          <p:cNvSpPr txBox="1"/>
          <p:nvPr/>
        </p:nvSpPr>
        <p:spPr>
          <a:xfrm>
            <a:off x="177190" y="1066622"/>
            <a:ext cx="11106785" cy="1123315"/>
          </a:xfrm>
          <a:prstGeom prst="rect">
            <a:avLst/>
          </a:prstGeom>
          <a:noFill/>
          <a:ln>
            <a:noFill/>
          </a:ln>
        </p:spPr>
        <p:txBody>
          <a:bodyPr spcFirstLastPara="1" wrap="square" lIns="0" tIns="12700" rIns="0" bIns="0" anchor="t" anchorCtr="0">
            <a:spAutoFit/>
          </a:bodyPr>
          <a:lstStyle/>
          <a:p>
            <a:pPr marL="356870" marR="5080" lvl="0" indent="-344805" algn="l" rtl="0">
              <a:lnSpc>
                <a:spcPct val="100000"/>
              </a:lnSpc>
              <a:spcBef>
                <a:spcPts val="0"/>
              </a:spcBef>
              <a:spcAft>
                <a:spcPts val="0"/>
              </a:spcAft>
              <a:buClr>
                <a:schemeClr val="dk1"/>
              </a:buClr>
              <a:buSzPts val="2400"/>
              <a:buFont typeface="Noto Sans Symbols"/>
              <a:buChar char="▪"/>
            </a:pPr>
            <a:r>
              <a:rPr lang="en-US" sz="2400" b="1" i="1">
                <a:solidFill>
                  <a:schemeClr val="dk1"/>
                </a:solidFill>
                <a:latin typeface="Candara"/>
                <a:ea typeface="Candara"/>
                <a:cs typeface="Candara"/>
                <a:sym typeface="Candara"/>
              </a:rPr>
              <a:t>The bony pelvis is composed of four bones: </a:t>
            </a:r>
            <a:r>
              <a:rPr lang="en-US" sz="2400" b="1" i="1">
                <a:solidFill>
                  <a:srgbClr val="0033CC"/>
                </a:solidFill>
                <a:latin typeface="Candara"/>
                <a:ea typeface="Candara"/>
                <a:cs typeface="Candara"/>
                <a:sym typeface="Candara"/>
              </a:rPr>
              <a:t>the two hip bones</a:t>
            </a:r>
            <a:r>
              <a:rPr lang="en-US" sz="2400" b="1" i="1">
                <a:solidFill>
                  <a:schemeClr val="dk1"/>
                </a:solidFill>
                <a:latin typeface="Candara"/>
                <a:ea typeface="Candara"/>
                <a:cs typeface="Candara"/>
                <a:sym typeface="Candara"/>
              </a:rPr>
              <a:t>, which form the lateral  and anterior walls, and </a:t>
            </a:r>
            <a:r>
              <a:rPr lang="en-US" sz="2400" b="1" i="1">
                <a:solidFill>
                  <a:srgbClr val="0033CC"/>
                </a:solidFill>
                <a:latin typeface="Candara"/>
                <a:ea typeface="Candara"/>
                <a:cs typeface="Candara"/>
                <a:sym typeface="Candara"/>
              </a:rPr>
              <a:t>the sacrum </a:t>
            </a:r>
            <a:r>
              <a:rPr lang="en-US" sz="2400" b="1" i="1">
                <a:solidFill>
                  <a:schemeClr val="dk1"/>
                </a:solidFill>
                <a:latin typeface="Candara"/>
                <a:ea typeface="Candara"/>
                <a:cs typeface="Candara"/>
                <a:sym typeface="Candara"/>
              </a:rPr>
              <a:t>and </a:t>
            </a:r>
            <a:r>
              <a:rPr lang="en-US" sz="2400" b="1" i="1">
                <a:solidFill>
                  <a:srgbClr val="0033CC"/>
                </a:solidFill>
                <a:latin typeface="Candara"/>
                <a:ea typeface="Candara"/>
                <a:cs typeface="Candara"/>
                <a:sym typeface="Candara"/>
              </a:rPr>
              <a:t>the coccyx, </a:t>
            </a:r>
            <a:r>
              <a:rPr lang="en-US" sz="2400" b="1" i="1">
                <a:solidFill>
                  <a:schemeClr val="dk1"/>
                </a:solidFill>
                <a:latin typeface="Candara"/>
                <a:ea typeface="Candara"/>
                <a:cs typeface="Candara"/>
                <a:sym typeface="Candara"/>
              </a:rPr>
              <a:t>which are part of the vertebral  column and form the back wall</a:t>
            </a:r>
            <a:endParaRPr sz="2400">
              <a:solidFill>
                <a:schemeClr val="dk1"/>
              </a:solidFill>
              <a:latin typeface="Candara"/>
              <a:ea typeface="Candara"/>
              <a:cs typeface="Candara"/>
              <a:sym typeface="Candara"/>
            </a:endParaRPr>
          </a:p>
        </p:txBody>
      </p:sp>
      <p:sp>
        <p:nvSpPr>
          <p:cNvPr id="553" name="Google Shape;553;p42"/>
          <p:cNvSpPr txBox="1">
            <a:spLocks noGrp="1"/>
          </p:cNvSpPr>
          <p:nvPr>
            <p:ph type="title"/>
          </p:nvPr>
        </p:nvSpPr>
        <p:spPr>
          <a:xfrm>
            <a:off x="199644" y="77723"/>
            <a:ext cx="1884045" cy="585470"/>
          </a:xfrm>
          <a:prstGeom prst="rect">
            <a:avLst/>
          </a:prstGeom>
          <a:noFill/>
          <a:ln w="57900" cap="flat" cmpd="sng">
            <a:solidFill>
              <a:srgbClr val="00FF00"/>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The Pelvis</a:t>
            </a:r>
            <a:endParaRPr sz="3200">
              <a:latin typeface="Calibri"/>
              <a:ea typeface="Calibri"/>
              <a:cs typeface="Calibri"/>
              <a:sym typeface="Calibri"/>
            </a:endParaRPr>
          </a:p>
        </p:txBody>
      </p:sp>
      <p:grpSp>
        <p:nvGrpSpPr>
          <p:cNvPr id="554" name="Google Shape;554;p42"/>
          <p:cNvGrpSpPr/>
          <p:nvPr/>
        </p:nvGrpSpPr>
        <p:grpSpPr>
          <a:xfrm>
            <a:off x="3808476" y="3726178"/>
            <a:ext cx="6236335" cy="3072765"/>
            <a:chOff x="3808476" y="3726178"/>
            <a:chExt cx="6236335" cy="3072765"/>
          </a:xfrm>
        </p:grpSpPr>
        <p:pic>
          <p:nvPicPr>
            <p:cNvPr id="555" name="Google Shape;555;p42"/>
            <p:cNvPicPr preferRelativeResize="0"/>
            <p:nvPr/>
          </p:nvPicPr>
          <p:blipFill rotWithShape="1">
            <a:blip r:embed="rId3">
              <a:alphaModFix/>
            </a:blip>
            <a:srcRect/>
            <a:stretch/>
          </p:blipFill>
          <p:spPr>
            <a:xfrm>
              <a:off x="3837432" y="3755134"/>
              <a:ext cx="6178296" cy="3014472"/>
            </a:xfrm>
            <a:prstGeom prst="rect">
              <a:avLst/>
            </a:prstGeom>
            <a:noFill/>
            <a:ln>
              <a:noFill/>
            </a:ln>
          </p:spPr>
        </p:pic>
        <p:sp>
          <p:nvSpPr>
            <p:cNvPr id="556" name="Google Shape;556;p42"/>
            <p:cNvSpPr/>
            <p:nvPr/>
          </p:nvSpPr>
          <p:spPr>
            <a:xfrm>
              <a:off x="3808476" y="3726178"/>
              <a:ext cx="6236335" cy="3072765"/>
            </a:xfrm>
            <a:custGeom>
              <a:avLst/>
              <a:gdLst/>
              <a:ahLst/>
              <a:cxnLst/>
              <a:rect l="l" t="t" r="r" b="b"/>
              <a:pathLst>
                <a:path w="6236334" h="3072765" extrusionOk="0">
                  <a:moveTo>
                    <a:pt x="0" y="3072384"/>
                  </a:moveTo>
                  <a:lnTo>
                    <a:pt x="6236208" y="3072384"/>
                  </a:lnTo>
                  <a:lnTo>
                    <a:pt x="6236208" y="0"/>
                  </a:lnTo>
                  <a:lnTo>
                    <a:pt x="0" y="0"/>
                  </a:lnTo>
                  <a:lnTo>
                    <a:pt x="0" y="3072384"/>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57" name="Google Shape;557;p42"/>
          <p:cNvSpPr txBox="1"/>
          <p:nvPr/>
        </p:nvSpPr>
        <p:spPr>
          <a:xfrm>
            <a:off x="374091" y="6428638"/>
            <a:ext cx="128206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558" name="Google Shape;558;p42"/>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41</a:t>
            </a:r>
            <a:endParaRPr sz="1200">
              <a:solidFill>
                <a:schemeClr val="dk1"/>
              </a:solidFill>
              <a:latin typeface="Calibri"/>
              <a:ea typeface="Calibri"/>
              <a:cs typeface="Calibri"/>
              <a:sym typeface="Calibri"/>
            </a:endParaRPr>
          </a:p>
        </p:txBody>
      </p:sp>
      <p:sp>
        <p:nvSpPr>
          <p:cNvPr id="559" name="Google Shape;559;p42"/>
          <p:cNvSpPr txBox="1"/>
          <p:nvPr/>
        </p:nvSpPr>
        <p:spPr>
          <a:xfrm>
            <a:off x="9697973" y="84785"/>
            <a:ext cx="1468755"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563"/>
        <p:cNvGrpSpPr/>
        <p:nvPr/>
      </p:nvGrpSpPr>
      <p:grpSpPr>
        <a:xfrm>
          <a:off x="0" y="0"/>
          <a:ext cx="0" cy="0"/>
          <a:chOff x="0" y="0"/>
          <a:chExt cx="0" cy="0"/>
        </a:xfrm>
      </p:grpSpPr>
      <p:grpSp>
        <p:nvGrpSpPr>
          <p:cNvPr id="564" name="Google Shape;564;p43"/>
          <p:cNvGrpSpPr/>
          <p:nvPr/>
        </p:nvGrpSpPr>
        <p:grpSpPr>
          <a:xfrm>
            <a:off x="3613403" y="3713988"/>
            <a:ext cx="5666740" cy="3035935"/>
            <a:chOff x="3613403" y="3713988"/>
            <a:chExt cx="5666740" cy="3035935"/>
          </a:xfrm>
        </p:grpSpPr>
        <p:pic>
          <p:nvPicPr>
            <p:cNvPr id="565" name="Google Shape;565;p43"/>
            <p:cNvPicPr preferRelativeResize="0"/>
            <p:nvPr/>
          </p:nvPicPr>
          <p:blipFill rotWithShape="1">
            <a:blip r:embed="rId3">
              <a:alphaModFix/>
            </a:blip>
            <a:srcRect/>
            <a:stretch/>
          </p:blipFill>
          <p:spPr>
            <a:xfrm>
              <a:off x="3642359" y="3742944"/>
              <a:ext cx="5608320" cy="2977896"/>
            </a:xfrm>
            <a:prstGeom prst="rect">
              <a:avLst/>
            </a:prstGeom>
            <a:noFill/>
            <a:ln>
              <a:noFill/>
            </a:ln>
          </p:spPr>
        </p:pic>
        <p:sp>
          <p:nvSpPr>
            <p:cNvPr id="566" name="Google Shape;566;p43"/>
            <p:cNvSpPr/>
            <p:nvPr/>
          </p:nvSpPr>
          <p:spPr>
            <a:xfrm>
              <a:off x="3613403" y="3713988"/>
              <a:ext cx="5666740" cy="3035935"/>
            </a:xfrm>
            <a:custGeom>
              <a:avLst/>
              <a:gdLst/>
              <a:ahLst/>
              <a:cxnLst/>
              <a:rect l="l" t="t" r="r" b="b"/>
              <a:pathLst>
                <a:path w="5666740" h="3035934" extrusionOk="0">
                  <a:moveTo>
                    <a:pt x="0" y="3035808"/>
                  </a:moveTo>
                  <a:lnTo>
                    <a:pt x="5666232" y="3035808"/>
                  </a:lnTo>
                  <a:lnTo>
                    <a:pt x="5666232" y="0"/>
                  </a:lnTo>
                  <a:lnTo>
                    <a:pt x="0" y="0"/>
                  </a:lnTo>
                  <a:lnTo>
                    <a:pt x="0" y="3035808"/>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67" name="Google Shape;567;p43"/>
          <p:cNvSpPr txBox="1"/>
          <p:nvPr/>
        </p:nvSpPr>
        <p:spPr>
          <a:xfrm>
            <a:off x="275640" y="624281"/>
            <a:ext cx="11227435" cy="2675255"/>
          </a:xfrm>
          <a:prstGeom prst="rect">
            <a:avLst/>
          </a:prstGeom>
          <a:noFill/>
          <a:ln>
            <a:noFill/>
          </a:ln>
        </p:spPr>
        <p:txBody>
          <a:bodyPr spcFirstLastPara="1" wrap="square" lIns="0" tIns="12700" rIns="0" bIns="0" anchor="t" anchorCtr="0">
            <a:spAutoFit/>
          </a:bodyPr>
          <a:lstStyle/>
          <a:p>
            <a:pPr marL="356870" marR="0" lvl="0" indent="-344805" algn="l" rtl="0">
              <a:lnSpc>
                <a:spcPct val="100000"/>
              </a:lnSpc>
              <a:spcBef>
                <a:spcPts val="0"/>
              </a:spcBef>
              <a:spcAft>
                <a:spcPts val="0"/>
              </a:spcAft>
              <a:buClr>
                <a:schemeClr val="dk1"/>
              </a:buClr>
              <a:buSzPts val="2400"/>
              <a:buFont typeface="Noto Sans Symbols"/>
              <a:buChar char="▪"/>
            </a:pPr>
            <a:r>
              <a:rPr lang="en-US" sz="2400" b="1" i="1">
                <a:solidFill>
                  <a:schemeClr val="dk1"/>
                </a:solidFill>
                <a:latin typeface="Candara"/>
                <a:ea typeface="Candara"/>
                <a:cs typeface="Candara"/>
                <a:sym typeface="Candara"/>
              </a:rPr>
              <a:t>The </a:t>
            </a:r>
            <a:r>
              <a:rPr lang="en-US" sz="2400" b="1" i="1">
                <a:solidFill>
                  <a:srgbClr val="001F5F"/>
                </a:solidFill>
                <a:latin typeface="Candara"/>
                <a:ea typeface="Candara"/>
                <a:cs typeface="Candara"/>
                <a:sym typeface="Candara"/>
              </a:rPr>
              <a:t>two hip bones </a:t>
            </a:r>
            <a:r>
              <a:rPr lang="en-US" sz="2400" b="1" i="1">
                <a:solidFill>
                  <a:schemeClr val="dk1"/>
                </a:solidFill>
                <a:latin typeface="Candara"/>
                <a:ea typeface="Candara"/>
                <a:cs typeface="Candara"/>
                <a:sym typeface="Candara"/>
              </a:rPr>
              <a:t>articulate with each other anteriorly at </a:t>
            </a:r>
            <a:r>
              <a:rPr lang="en-US" sz="2400" b="1" i="1">
                <a:solidFill>
                  <a:srgbClr val="0033CC"/>
                </a:solidFill>
                <a:latin typeface="Candara"/>
                <a:ea typeface="Candara"/>
                <a:cs typeface="Candara"/>
                <a:sym typeface="Candara"/>
              </a:rPr>
              <a:t>the symphysis pubis </a:t>
            </a:r>
            <a:r>
              <a:rPr lang="en-US" sz="2400" b="1" i="1">
                <a:solidFill>
                  <a:schemeClr val="dk1"/>
                </a:solidFill>
                <a:latin typeface="Candara"/>
                <a:ea typeface="Candara"/>
                <a:cs typeface="Candara"/>
                <a:sym typeface="Candara"/>
              </a:rPr>
              <a:t>and</a:t>
            </a:r>
            <a:endParaRPr sz="2400">
              <a:solidFill>
                <a:schemeClr val="dk1"/>
              </a:solidFill>
              <a:latin typeface="Candara"/>
              <a:ea typeface="Candara"/>
              <a:cs typeface="Candara"/>
              <a:sym typeface="Candara"/>
            </a:endParaRPr>
          </a:p>
          <a:p>
            <a:pPr marL="356870" marR="0" lvl="0" indent="0" algn="l" rtl="0">
              <a:lnSpc>
                <a:spcPct val="100000"/>
              </a:lnSpc>
              <a:spcBef>
                <a:spcPts val="5"/>
              </a:spcBef>
              <a:spcAft>
                <a:spcPts val="0"/>
              </a:spcAft>
              <a:buNone/>
            </a:pPr>
            <a:r>
              <a:rPr lang="en-US" sz="2400" b="1" i="1">
                <a:solidFill>
                  <a:schemeClr val="dk1"/>
                </a:solidFill>
                <a:latin typeface="Candara"/>
                <a:ea typeface="Candara"/>
                <a:cs typeface="Candara"/>
                <a:sym typeface="Candara"/>
              </a:rPr>
              <a:t>posteriorly with the sacrum at </a:t>
            </a:r>
            <a:r>
              <a:rPr lang="en-US" sz="2400" b="1" i="1">
                <a:solidFill>
                  <a:srgbClr val="0033CC"/>
                </a:solidFill>
                <a:latin typeface="Candara"/>
                <a:ea typeface="Candara"/>
                <a:cs typeface="Candara"/>
                <a:sym typeface="Candara"/>
              </a:rPr>
              <a:t>the sacroiliac joints</a:t>
            </a:r>
            <a:endParaRPr sz="2400">
              <a:solidFill>
                <a:schemeClr val="dk1"/>
              </a:solidFill>
              <a:latin typeface="Candara"/>
              <a:ea typeface="Candara"/>
              <a:cs typeface="Candara"/>
              <a:sym typeface="Candara"/>
            </a:endParaRPr>
          </a:p>
          <a:p>
            <a:pPr marL="0" marR="0" lvl="0" indent="0" algn="l" rtl="0">
              <a:lnSpc>
                <a:spcPct val="100000"/>
              </a:lnSpc>
              <a:spcBef>
                <a:spcPts val="35"/>
              </a:spcBef>
              <a:spcAft>
                <a:spcPts val="0"/>
              </a:spcAft>
              <a:buNone/>
            </a:pPr>
            <a:endParaRPr sz="2900">
              <a:solidFill>
                <a:schemeClr val="dk1"/>
              </a:solidFill>
              <a:latin typeface="Candara"/>
              <a:ea typeface="Candara"/>
              <a:cs typeface="Candara"/>
              <a:sym typeface="Candara"/>
            </a:endParaRPr>
          </a:p>
          <a:p>
            <a:pPr marL="356870" marR="5080" lvl="0" indent="-344805" algn="l" rtl="0">
              <a:lnSpc>
                <a:spcPct val="100000"/>
              </a:lnSpc>
              <a:spcBef>
                <a:spcPts val="0"/>
              </a:spcBef>
              <a:spcAft>
                <a:spcPts val="0"/>
              </a:spcAft>
              <a:buClr>
                <a:schemeClr val="dk1"/>
              </a:buClr>
              <a:buSzPts val="2400"/>
              <a:buFont typeface="Noto Sans Symbols"/>
              <a:buChar char="▪"/>
            </a:pPr>
            <a:r>
              <a:rPr lang="en-US" sz="2400" b="1" i="1">
                <a:solidFill>
                  <a:schemeClr val="dk1"/>
                </a:solidFill>
                <a:latin typeface="Candara"/>
                <a:ea typeface="Candara"/>
                <a:cs typeface="Candara"/>
                <a:sym typeface="Candara"/>
              </a:rPr>
              <a:t>The front of the </a:t>
            </a:r>
            <a:r>
              <a:rPr lang="en-US" sz="2400" b="1" i="1">
                <a:solidFill>
                  <a:srgbClr val="006FC0"/>
                </a:solidFill>
                <a:latin typeface="Candara"/>
                <a:ea typeface="Candara"/>
                <a:cs typeface="Candara"/>
                <a:sym typeface="Candara"/>
              </a:rPr>
              <a:t>symphysis pubis </a:t>
            </a:r>
            <a:r>
              <a:rPr lang="en-US" sz="2400" b="1" i="1">
                <a:solidFill>
                  <a:schemeClr val="dk1"/>
                </a:solidFill>
                <a:latin typeface="Candara"/>
                <a:ea typeface="Candara"/>
                <a:cs typeface="Candara"/>
                <a:sym typeface="Candara"/>
              </a:rPr>
              <a:t>and the </a:t>
            </a:r>
            <a:r>
              <a:rPr lang="en-US" sz="2400" b="1" i="1">
                <a:solidFill>
                  <a:srgbClr val="006FC0"/>
                </a:solidFill>
                <a:latin typeface="Candara"/>
                <a:ea typeface="Candara"/>
                <a:cs typeface="Candara"/>
                <a:sym typeface="Candara"/>
              </a:rPr>
              <a:t>anterior superior iliac spines </a:t>
            </a:r>
            <a:r>
              <a:rPr lang="en-US" sz="2400" b="1" i="1">
                <a:solidFill>
                  <a:schemeClr val="dk1"/>
                </a:solidFill>
                <a:latin typeface="Candara"/>
                <a:ea typeface="Candara"/>
                <a:cs typeface="Candara"/>
                <a:sym typeface="Candara"/>
              </a:rPr>
              <a:t>should lie in the  same vertical plane. This means	that </a:t>
            </a:r>
            <a:r>
              <a:rPr lang="en-US" sz="2400" b="1" i="1">
                <a:solidFill>
                  <a:srgbClr val="FF0000"/>
                </a:solidFill>
                <a:latin typeface="Candara"/>
                <a:ea typeface="Candara"/>
                <a:cs typeface="Candara"/>
                <a:sym typeface="Candara"/>
              </a:rPr>
              <a:t>the pelvic surface of the symphysis pubis </a:t>
            </a:r>
            <a:r>
              <a:rPr lang="en-US" sz="2400" b="1" i="1">
                <a:solidFill>
                  <a:schemeClr val="dk1"/>
                </a:solidFill>
                <a:latin typeface="Candara"/>
                <a:ea typeface="Candara"/>
                <a:cs typeface="Candara"/>
                <a:sym typeface="Candara"/>
              </a:rPr>
              <a:t>faces  </a:t>
            </a:r>
            <a:r>
              <a:rPr lang="en-US" sz="2400" b="1" i="1">
                <a:solidFill>
                  <a:srgbClr val="E36C09"/>
                </a:solidFill>
                <a:latin typeface="Candara"/>
                <a:ea typeface="Candara"/>
                <a:cs typeface="Candara"/>
                <a:sym typeface="Candara"/>
              </a:rPr>
              <a:t>upward and backward </a:t>
            </a:r>
            <a:r>
              <a:rPr lang="en-US" sz="2400" b="1" i="1">
                <a:solidFill>
                  <a:schemeClr val="dk1"/>
                </a:solidFill>
                <a:latin typeface="Candara"/>
                <a:ea typeface="Candara"/>
                <a:cs typeface="Candara"/>
                <a:sym typeface="Candara"/>
              </a:rPr>
              <a:t>and </a:t>
            </a:r>
            <a:r>
              <a:rPr lang="en-US" sz="2400" b="1" i="1">
                <a:solidFill>
                  <a:srgbClr val="FF0000"/>
                </a:solidFill>
                <a:latin typeface="Candara"/>
                <a:ea typeface="Candara"/>
                <a:cs typeface="Candara"/>
                <a:sym typeface="Candara"/>
              </a:rPr>
              <a:t>the anterior surface of the sacrum </a:t>
            </a:r>
            <a:r>
              <a:rPr lang="en-US" sz="2400" b="1" i="1">
                <a:solidFill>
                  <a:schemeClr val="dk1"/>
                </a:solidFill>
                <a:latin typeface="Candara"/>
                <a:ea typeface="Candara"/>
                <a:cs typeface="Candara"/>
                <a:sym typeface="Candara"/>
              </a:rPr>
              <a:t>is directed </a:t>
            </a:r>
            <a:r>
              <a:rPr lang="en-US" sz="2400" b="1" i="1">
                <a:solidFill>
                  <a:srgbClr val="E36C09"/>
                </a:solidFill>
                <a:latin typeface="Candara"/>
                <a:ea typeface="Candara"/>
                <a:cs typeface="Candara"/>
                <a:sym typeface="Candara"/>
              </a:rPr>
              <a:t>forward and  downward.</a:t>
            </a:r>
            <a:endParaRPr sz="2400">
              <a:solidFill>
                <a:schemeClr val="dk1"/>
              </a:solidFill>
              <a:latin typeface="Candara"/>
              <a:ea typeface="Candara"/>
              <a:cs typeface="Candara"/>
              <a:sym typeface="Candara"/>
            </a:endParaRPr>
          </a:p>
        </p:txBody>
      </p:sp>
      <p:sp>
        <p:nvSpPr>
          <p:cNvPr id="568" name="Google Shape;568;p43"/>
          <p:cNvSpPr txBox="1">
            <a:spLocks noGrp="1"/>
          </p:cNvSpPr>
          <p:nvPr>
            <p:ph type="title"/>
          </p:nvPr>
        </p:nvSpPr>
        <p:spPr>
          <a:xfrm>
            <a:off x="224027" y="102107"/>
            <a:ext cx="1673860" cy="524510"/>
          </a:xfrm>
          <a:prstGeom prst="rect">
            <a:avLst/>
          </a:prstGeom>
          <a:noFill/>
          <a:ln w="76200" cap="flat" cmpd="sng">
            <a:solidFill>
              <a:srgbClr val="00FF00"/>
            </a:solidFill>
            <a:prstDash val="solid"/>
            <a:round/>
            <a:headEnd type="none" w="sm" len="sm"/>
            <a:tailEnd type="none" w="sm" len="sm"/>
          </a:ln>
        </p:spPr>
        <p:txBody>
          <a:bodyPr spcFirstLastPara="1" wrap="square" lIns="0" tIns="21575" rIns="0" bIns="0" anchor="t" anchorCtr="0">
            <a:spAutoFit/>
          </a:bodyPr>
          <a:lstStyle/>
          <a:p>
            <a:pPr marL="89535" lvl="0" indent="0" algn="l" rtl="0">
              <a:lnSpc>
                <a:spcPct val="100000"/>
              </a:lnSpc>
              <a:spcBef>
                <a:spcPts val="0"/>
              </a:spcBef>
              <a:spcAft>
                <a:spcPts val="0"/>
              </a:spcAft>
              <a:buNone/>
            </a:pPr>
            <a:r>
              <a:rPr lang="en-US" sz="2800" b="1">
                <a:solidFill>
                  <a:srgbClr val="FF0000"/>
                </a:solidFill>
                <a:latin typeface="Calibri"/>
                <a:ea typeface="Calibri"/>
                <a:cs typeface="Calibri"/>
                <a:sym typeface="Calibri"/>
              </a:rPr>
              <a:t>The Pelvis</a:t>
            </a:r>
            <a:endParaRPr sz="2800">
              <a:latin typeface="Calibri"/>
              <a:ea typeface="Calibri"/>
              <a:cs typeface="Calibri"/>
              <a:sym typeface="Calibri"/>
            </a:endParaRPr>
          </a:p>
        </p:txBody>
      </p:sp>
      <p:sp>
        <p:nvSpPr>
          <p:cNvPr id="569" name="Google Shape;569;p43"/>
          <p:cNvSpPr txBox="1"/>
          <p:nvPr/>
        </p:nvSpPr>
        <p:spPr>
          <a:xfrm>
            <a:off x="669442" y="6428638"/>
            <a:ext cx="128206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570" name="Google Shape;570;p43"/>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42</a:t>
            </a:r>
            <a:endParaRPr sz="1200">
              <a:solidFill>
                <a:schemeClr val="dk1"/>
              </a:solidFill>
              <a:latin typeface="Calibri"/>
              <a:ea typeface="Calibri"/>
              <a:cs typeface="Calibri"/>
              <a:sym typeface="Calibri"/>
            </a:endParaRPr>
          </a:p>
        </p:txBody>
      </p:sp>
      <p:sp>
        <p:nvSpPr>
          <p:cNvPr id="571" name="Google Shape;571;p43"/>
          <p:cNvSpPr txBox="1"/>
          <p:nvPr/>
        </p:nvSpPr>
        <p:spPr>
          <a:xfrm>
            <a:off x="7279385" y="135128"/>
            <a:ext cx="146875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575"/>
        <p:cNvGrpSpPr/>
        <p:nvPr/>
      </p:nvGrpSpPr>
      <p:grpSpPr>
        <a:xfrm>
          <a:off x="0" y="0"/>
          <a:ext cx="0" cy="0"/>
          <a:chOff x="0" y="0"/>
          <a:chExt cx="0" cy="0"/>
        </a:xfrm>
      </p:grpSpPr>
      <p:sp>
        <p:nvSpPr>
          <p:cNvPr id="576" name="Google Shape;576;p44"/>
          <p:cNvSpPr txBox="1"/>
          <p:nvPr/>
        </p:nvSpPr>
        <p:spPr>
          <a:xfrm>
            <a:off x="78739" y="701166"/>
            <a:ext cx="11035030" cy="185483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pelvis is divided into two parts by the </a:t>
            </a:r>
            <a:r>
              <a:rPr lang="en-US" sz="2400" b="1" i="1">
                <a:solidFill>
                  <a:srgbClr val="006FC0"/>
                </a:solidFill>
                <a:latin typeface="Candara"/>
                <a:ea typeface="Candara"/>
                <a:cs typeface="Candara"/>
                <a:sym typeface="Candara"/>
              </a:rPr>
              <a:t>pelvic brim</a:t>
            </a:r>
            <a:r>
              <a:rPr lang="en-US" sz="2400" b="1" i="1">
                <a:solidFill>
                  <a:schemeClr val="dk1"/>
                </a:solidFill>
                <a:latin typeface="Candara"/>
                <a:ea typeface="Candara"/>
                <a:cs typeface="Candara"/>
                <a:sym typeface="Candara"/>
              </a:rPr>
              <a:t>, which is formed by the </a:t>
            </a:r>
            <a:r>
              <a:rPr lang="en-US" sz="2400" b="1" i="1">
                <a:solidFill>
                  <a:srgbClr val="FF0000"/>
                </a:solidFill>
                <a:latin typeface="Candara"/>
                <a:ea typeface="Candara"/>
                <a:cs typeface="Candara"/>
                <a:sym typeface="Candara"/>
              </a:rPr>
              <a:t>sacral  promontory </a:t>
            </a:r>
            <a:r>
              <a:rPr lang="en-US" sz="2400" b="1" i="1">
                <a:solidFill>
                  <a:schemeClr val="dk1"/>
                </a:solidFill>
                <a:latin typeface="Candara"/>
                <a:ea typeface="Candara"/>
                <a:cs typeface="Candara"/>
                <a:sym typeface="Candara"/>
              </a:rPr>
              <a:t>behind, the </a:t>
            </a:r>
            <a:r>
              <a:rPr lang="en-US" sz="2400" b="1" i="1">
                <a:solidFill>
                  <a:srgbClr val="FF0000"/>
                </a:solidFill>
                <a:latin typeface="Candara"/>
                <a:ea typeface="Candara"/>
                <a:cs typeface="Candara"/>
                <a:sym typeface="Candara"/>
              </a:rPr>
              <a:t>iliopectineal lines </a:t>
            </a:r>
            <a:r>
              <a:rPr lang="en-US" sz="2400" b="1" i="1">
                <a:solidFill>
                  <a:schemeClr val="dk1"/>
                </a:solidFill>
                <a:latin typeface="Candara"/>
                <a:ea typeface="Candara"/>
                <a:cs typeface="Candara"/>
                <a:sym typeface="Candara"/>
              </a:rPr>
              <a:t>laterally, and the </a:t>
            </a:r>
            <a:r>
              <a:rPr lang="en-US" sz="2400" b="1" i="1">
                <a:solidFill>
                  <a:srgbClr val="FF0000"/>
                </a:solidFill>
                <a:latin typeface="Candara"/>
                <a:ea typeface="Candara"/>
                <a:cs typeface="Candara"/>
                <a:sym typeface="Candara"/>
              </a:rPr>
              <a:t>symphysis pubis </a:t>
            </a:r>
            <a:r>
              <a:rPr lang="en-US" sz="2400" b="1" i="1">
                <a:solidFill>
                  <a:schemeClr val="dk1"/>
                </a:solidFill>
                <a:latin typeface="Candara"/>
                <a:ea typeface="Candara"/>
                <a:cs typeface="Candara"/>
                <a:sym typeface="Candara"/>
              </a:rPr>
              <a:t>anteriorly.</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None/>
            </a:pPr>
            <a:endParaRPr sz="2350">
              <a:solidFill>
                <a:schemeClr val="dk1"/>
              </a:solidFill>
              <a:latin typeface="Candara"/>
              <a:ea typeface="Candara"/>
              <a:cs typeface="Candara"/>
              <a:sym typeface="Candara"/>
            </a:endParaRPr>
          </a:p>
          <a:p>
            <a:pPr marL="253365" marR="0" lvl="0" indent="-241300" algn="l" rtl="0">
              <a:lnSpc>
                <a:spcPct val="100000"/>
              </a:lnSpc>
              <a:spcBef>
                <a:spcPts val="0"/>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Above the brim is </a:t>
            </a:r>
            <a:r>
              <a:rPr lang="en-US" sz="2400" b="1" i="1">
                <a:solidFill>
                  <a:srgbClr val="0033CC"/>
                </a:solidFill>
                <a:latin typeface="Candara"/>
                <a:ea typeface="Candara"/>
                <a:cs typeface="Candara"/>
                <a:sym typeface="Candara"/>
              </a:rPr>
              <a:t>the false pelvis</a:t>
            </a:r>
            <a:r>
              <a:rPr lang="en-US" sz="2400" b="1" i="1">
                <a:solidFill>
                  <a:schemeClr val="dk1"/>
                </a:solidFill>
                <a:latin typeface="Candara"/>
                <a:ea typeface="Candara"/>
                <a:cs typeface="Candara"/>
                <a:sym typeface="Candara"/>
              </a:rPr>
              <a:t>, which forms part of the abdominal cavity.</a:t>
            </a:r>
            <a:endParaRPr sz="2400">
              <a:solidFill>
                <a:schemeClr val="dk1"/>
              </a:solidFill>
              <a:latin typeface="Candara"/>
              <a:ea typeface="Candara"/>
              <a:cs typeface="Candara"/>
              <a:sym typeface="Candara"/>
            </a:endParaRPr>
          </a:p>
          <a:p>
            <a:pPr marL="253365" marR="0" lvl="0" indent="-241300" algn="l" rtl="0">
              <a:lnSpc>
                <a:spcPct val="100000"/>
              </a:lnSpc>
              <a:spcBef>
                <a:spcPts val="5"/>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Below the brim is </a:t>
            </a:r>
            <a:r>
              <a:rPr lang="en-US" sz="2400" b="1" i="1">
                <a:solidFill>
                  <a:srgbClr val="0033CC"/>
                </a:solidFill>
                <a:latin typeface="Candara"/>
                <a:ea typeface="Candara"/>
                <a:cs typeface="Candara"/>
                <a:sym typeface="Candara"/>
              </a:rPr>
              <a:t>the true pelvis</a:t>
            </a:r>
            <a:endParaRPr sz="2400">
              <a:solidFill>
                <a:schemeClr val="dk1"/>
              </a:solidFill>
              <a:latin typeface="Candara"/>
              <a:ea typeface="Candara"/>
              <a:cs typeface="Candara"/>
              <a:sym typeface="Candara"/>
            </a:endParaRPr>
          </a:p>
        </p:txBody>
      </p:sp>
      <p:grpSp>
        <p:nvGrpSpPr>
          <p:cNvPr id="577" name="Google Shape;577;p44"/>
          <p:cNvGrpSpPr/>
          <p:nvPr/>
        </p:nvGrpSpPr>
        <p:grpSpPr>
          <a:xfrm>
            <a:off x="1150619" y="3299459"/>
            <a:ext cx="10098405" cy="3435350"/>
            <a:chOff x="1150619" y="3299459"/>
            <a:chExt cx="10098405" cy="3435350"/>
          </a:xfrm>
        </p:grpSpPr>
        <p:pic>
          <p:nvPicPr>
            <p:cNvPr id="578" name="Google Shape;578;p44"/>
            <p:cNvPicPr preferRelativeResize="0"/>
            <p:nvPr/>
          </p:nvPicPr>
          <p:blipFill rotWithShape="1">
            <a:blip r:embed="rId3">
              <a:alphaModFix/>
            </a:blip>
            <a:srcRect/>
            <a:stretch/>
          </p:blipFill>
          <p:spPr>
            <a:xfrm>
              <a:off x="1179575" y="3328415"/>
              <a:ext cx="9906243" cy="3377184"/>
            </a:xfrm>
            <a:prstGeom prst="rect">
              <a:avLst/>
            </a:prstGeom>
            <a:noFill/>
            <a:ln>
              <a:noFill/>
            </a:ln>
          </p:spPr>
        </p:pic>
        <p:sp>
          <p:nvSpPr>
            <p:cNvPr id="579" name="Google Shape;579;p44"/>
            <p:cNvSpPr/>
            <p:nvPr/>
          </p:nvSpPr>
          <p:spPr>
            <a:xfrm>
              <a:off x="1150619" y="3299459"/>
              <a:ext cx="10098405" cy="3435350"/>
            </a:xfrm>
            <a:custGeom>
              <a:avLst/>
              <a:gdLst/>
              <a:ahLst/>
              <a:cxnLst/>
              <a:rect l="l" t="t" r="r" b="b"/>
              <a:pathLst>
                <a:path w="10098405" h="3435350" extrusionOk="0">
                  <a:moveTo>
                    <a:pt x="0" y="3435096"/>
                  </a:moveTo>
                  <a:lnTo>
                    <a:pt x="10098024" y="3435096"/>
                  </a:lnTo>
                  <a:lnTo>
                    <a:pt x="10098024" y="0"/>
                  </a:lnTo>
                  <a:lnTo>
                    <a:pt x="0" y="0"/>
                  </a:lnTo>
                  <a:lnTo>
                    <a:pt x="0" y="3435096"/>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0" name="Google Shape;580;p44"/>
          <p:cNvSpPr txBox="1">
            <a:spLocks noGrp="1"/>
          </p:cNvSpPr>
          <p:nvPr>
            <p:ph type="title"/>
          </p:nvPr>
        </p:nvSpPr>
        <p:spPr>
          <a:xfrm>
            <a:off x="199644" y="77723"/>
            <a:ext cx="1673860" cy="524510"/>
          </a:xfrm>
          <a:prstGeom prst="rect">
            <a:avLst/>
          </a:prstGeom>
          <a:noFill/>
          <a:ln w="57900" cap="flat" cmpd="sng">
            <a:solidFill>
              <a:srgbClr val="00FF00"/>
            </a:solidFill>
            <a:prstDash val="solid"/>
            <a:round/>
            <a:headEnd type="none" w="sm" len="sm"/>
            <a:tailEnd type="none" w="sm" len="sm"/>
          </a:ln>
        </p:spPr>
        <p:txBody>
          <a:bodyPr spcFirstLastPara="1" wrap="square" lIns="0" tIns="20950" rIns="0" bIns="0" anchor="t" anchorCtr="0">
            <a:spAutoFit/>
          </a:bodyPr>
          <a:lstStyle/>
          <a:p>
            <a:pPr marL="88265" lvl="0" indent="0" algn="l" rtl="0">
              <a:lnSpc>
                <a:spcPct val="100000"/>
              </a:lnSpc>
              <a:spcBef>
                <a:spcPts val="0"/>
              </a:spcBef>
              <a:spcAft>
                <a:spcPts val="0"/>
              </a:spcAft>
              <a:buNone/>
            </a:pPr>
            <a:r>
              <a:rPr lang="en-US" sz="2800" b="1" i="1">
                <a:solidFill>
                  <a:srgbClr val="FF0000"/>
                </a:solidFill>
                <a:latin typeface="Candara"/>
                <a:ea typeface="Candara"/>
                <a:cs typeface="Candara"/>
                <a:sym typeface="Candara"/>
              </a:rPr>
              <a:t>The Pelvis</a:t>
            </a:r>
            <a:endParaRPr sz="2800">
              <a:latin typeface="Candara"/>
              <a:ea typeface="Candara"/>
              <a:cs typeface="Candara"/>
              <a:sym typeface="Candara"/>
            </a:endParaRPr>
          </a:p>
        </p:txBody>
      </p:sp>
      <p:sp>
        <p:nvSpPr>
          <p:cNvPr id="581" name="Google Shape;581;p44"/>
          <p:cNvSpPr txBox="1"/>
          <p:nvPr/>
        </p:nvSpPr>
        <p:spPr>
          <a:xfrm>
            <a:off x="5099050" y="126719"/>
            <a:ext cx="1642745" cy="428625"/>
          </a:xfrm>
          <a:prstGeom prst="rect">
            <a:avLst/>
          </a:prstGeom>
          <a:noFill/>
          <a:ln>
            <a:noFill/>
          </a:ln>
        </p:spPr>
        <p:txBody>
          <a:bodyPr spcFirstLastPara="1" wrap="square" lIns="0" tIns="31100" rIns="0" bIns="0" anchor="t" anchorCtr="0">
            <a:spAutoFit/>
          </a:bodyPr>
          <a:lstStyle/>
          <a:p>
            <a:pPr marL="186055"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a:p>
            <a:pPr marL="12700" marR="0" lvl="0" indent="0" algn="l" rtl="0">
              <a:lnSpc>
                <a:spcPct val="100000"/>
              </a:lnSpc>
              <a:spcBef>
                <a:spcPts val="15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582" name="Google Shape;582;p44"/>
          <p:cNvSpPr txBox="1"/>
          <p:nvPr/>
        </p:nvSpPr>
        <p:spPr>
          <a:xfrm>
            <a:off x="11260328" y="267970"/>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43</a:t>
            </a:r>
            <a:endParaRPr sz="12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586"/>
        <p:cNvGrpSpPr/>
        <p:nvPr/>
      </p:nvGrpSpPr>
      <p:grpSpPr>
        <a:xfrm>
          <a:off x="0" y="0"/>
          <a:ext cx="0" cy="0"/>
          <a:chOff x="0" y="0"/>
          <a:chExt cx="0" cy="0"/>
        </a:xfrm>
      </p:grpSpPr>
      <p:sp>
        <p:nvSpPr>
          <p:cNvPr id="587" name="Google Shape;587;p45"/>
          <p:cNvSpPr txBox="1"/>
          <p:nvPr/>
        </p:nvSpPr>
        <p:spPr>
          <a:xfrm>
            <a:off x="275640" y="696213"/>
            <a:ext cx="10297160" cy="1617345"/>
          </a:xfrm>
          <a:prstGeom prst="rect">
            <a:avLst/>
          </a:prstGeom>
          <a:noFill/>
          <a:ln>
            <a:noFill/>
          </a:ln>
        </p:spPr>
        <p:txBody>
          <a:bodyPr spcFirstLastPara="1" wrap="square" lIns="0" tIns="11425" rIns="0" bIns="0" anchor="t" anchorCtr="0">
            <a:spAutoFit/>
          </a:bodyPr>
          <a:lstStyle/>
          <a:p>
            <a:pPr marL="375285" marR="0" lvl="0" indent="-363219" algn="l" rtl="0">
              <a:lnSpc>
                <a:spcPct val="100000"/>
              </a:lnSpc>
              <a:spcBef>
                <a:spcPts val="0"/>
              </a:spcBef>
              <a:spcAft>
                <a:spcPts val="0"/>
              </a:spcAft>
              <a:buClr>
                <a:srgbClr val="FF0000"/>
              </a:buClr>
              <a:buSzPts val="3100"/>
              <a:buFont typeface="Noto Sans Symbols"/>
              <a:buChar char="❑"/>
            </a:pPr>
            <a:r>
              <a:rPr lang="en-US" sz="3200" b="1" i="1">
                <a:solidFill>
                  <a:srgbClr val="FF0000"/>
                </a:solidFill>
                <a:latin typeface="Candara"/>
                <a:ea typeface="Candara"/>
                <a:cs typeface="Candara"/>
                <a:sym typeface="Candara"/>
              </a:rPr>
              <a:t>False Pelvis</a:t>
            </a:r>
            <a:endParaRPr sz="3200">
              <a:solidFill>
                <a:schemeClr val="dk1"/>
              </a:solidFill>
              <a:latin typeface="Candara"/>
              <a:ea typeface="Candara"/>
              <a:cs typeface="Candara"/>
              <a:sym typeface="Candara"/>
            </a:endParaRPr>
          </a:p>
          <a:p>
            <a:pPr marL="12700" marR="5080" lvl="0" indent="0" algn="l" rtl="0">
              <a:lnSpc>
                <a:spcPct val="100000"/>
              </a:lnSpc>
              <a:spcBef>
                <a:spcPts val="55"/>
              </a:spcBef>
              <a:spcAft>
                <a:spcPts val="0"/>
              </a:spcAft>
              <a:buNone/>
            </a:pPr>
            <a:r>
              <a:rPr lang="en-US" sz="2400" b="1" i="1">
                <a:solidFill>
                  <a:schemeClr val="dk1"/>
                </a:solidFill>
                <a:latin typeface="Candara"/>
                <a:ea typeface="Candara"/>
                <a:cs typeface="Candara"/>
                <a:sym typeface="Candara"/>
              </a:rPr>
              <a:t>It is bounded behind by the </a:t>
            </a:r>
            <a:r>
              <a:rPr lang="en-US" sz="2400" b="1" i="1">
                <a:solidFill>
                  <a:srgbClr val="E36C09"/>
                </a:solidFill>
                <a:latin typeface="Candara"/>
                <a:ea typeface="Candara"/>
                <a:cs typeface="Candara"/>
                <a:sym typeface="Candara"/>
              </a:rPr>
              <a:t>lumbar vertebrae</a:t>
            </a:r>
            <a:r>
              <a:rPr lang="en-US" sz="2400" b="1" i="1">
                <a:solidFill>
                  <a:schemeClr val="dk1"/>
                </a:solidFill>
                <a:latin typeface="Candara"/>
                <a:ea typeface="Candara"/>
                <a:cs typeface="Candara"/>
                <a:sym typeface="Candara"/>
              </a:rPr>
              <a:t>, laterally by </a:t>
            </a:r>
            <a:r>
              <a:rPr lang="en-US" sz="2400" b="1" i="1">
                <a:solidFill>
                  <a:srgbClr val="E36C09"/>
                </a:solidFill>
                <a:latin typeface="Candara"/>
                <a:ea typeface="Candara"/>
                <a:cs typeface="Candara"/>
                <a:sym typeface="Candara"/>
              </a:rPr>
              <a:t>the iliac fossae </a:t>
            </a:r>
            <a:r>
              <a:rPr lang="en-US" sz="2400" b="1" i="1">
                <a:solidFill>
                  <a:schemeClr val="dk1"/>
                </a:solidFill>
                <a:latin typeface="Candara"/>
                <a:ea typeface="Candara"/>
                <a:cs typeface="Candara"/>
                <a:sym typeface="Candara"/>
              </a:rPr>
              <a:t>and the  </a:t>
            </a:r>
            <a:r>
              <a:rPr lang="en-US" sz="2400" b="1" i="1">
                <a:solidFill>
                  <a:srgbClr val="E36C09"/>
                </a:solidFill>
                <a:latin typeface="Candara"/>
                <a:ea typeface="Candara"/>
                <a:cs typeface="Candara"/>
                <a:sym typeface="Candara"/>
              </a:rPr>
              <a:t>iliacus muscles</a:t>
            </a:r>
            <a:r>
              <a:rPr lang="en-US" sz="2400" b="1" i="1">
                <a:solidFill>
                  <a:schemeClr val="dk1"/>
                </a:solidFill>
                <a:latin typeface="Candara"/>
                <a:ea typeface="Candara"/>
                <a:cs typeface="Candara"/>
                <a:sym typeface="Candara"/>
              </a:rPr>
              <a:t>, and in front by the </a:t>
            </a:r>
            <a:r>
              <a:rPr lang="en-US" sz="2400" b="1" i="1">
                <a:solidFill>
                  <a:srgbClr val="E36C09"/>
                </a:solidFill>
                <a:latin typeface="Candara"/>
                <a:ea typeface="Candara"/>
                <a:cs typeface="Candara"/>
                <a:sym typeface="Candara"/>
              </a:rPr>
              <a:t>lower part of the anterior abdominal wall</a:t>
            </a:r>
            <a:r>
              <a:rPr lang="en-US" sz="2400" b="1" i="1">
                <a:solidFill>
                  <a:schemeClr val="dk1"/>
                </a:solidFill>
                <a:latin typeface="Candara"/>
                <a:ea typeface="Candara"/>
                <a:cs typeface="Candara"/>
                <a:sym typeface="Candara"/>
              </a:rPr>
              <a:t>.	It  considered as part of the abdominal cavity.</a:t>
            </a:r>
            <a:endParaRPr sz="2400">
              <a:solidFill>
                <a:schemeClr val="dk1"/>
              </a:solidFill>
              <a:latin typeface="Candara"/>
              <a:ea typeface="Candara"/>
              <a:cs typeface="Candara"/>
              <a:sym typeface="Candara"/>
            </a:endParaRPr>
          </a:p>
        </p:txBody>
      </p:sp>
      <p:sp>
        <p:nvSpPr>
          <p:cNvPr id="588" name="Google Shape;588;p45"/>
          <p:cNvSpPr txBox="1">
            <a:spLocks noGrp="1"/>
          </p:cNvSpPr>
          <p:nvPr>
            <p:ph type="title"/>
          </p:nvPr>
        </p:nvSpPr>
        <p:spPr>
          <a:xfrm>
            <a:off x="199644" y="77723"/>
            <a:ext cx="1887220" cy="585470"/>
          </a:xfrm>
          <a:prstGeom prst="rect">
            <a:avLst/>
          </a:prstGeom>
          <a:noFill/>
          <a:ln w="57900" cap="flat" cmpd="sng">
            <a:solidFill>
              <a:srgbClr val="00FF00"/>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The Pelvis</a:t>
            </a:r>
            <a:endParaRPr sz="3200">
              <a:latin typeface="Candara"/>
              <a:ea typeface="Candara"/>
              <a:cs typeface="Candara"/>
              <a:sym typeface="Candara"/>
            </a:endParaRPr>
          </a:p>
        </p:txBody>
      </p:sp>
      <p:grpSp>
        <p:nvGrpSpPr>
          <p:cNvPr id="589" name="Google Shape;589;p45"/>
          <p:cNvGrpSpPr/>
          <p:nvPr/>
        </p:nvGrpSpPr>
        <p:grpSpPr>
          <a:xfrm>
            <a:off x="364235" y="3095244"/>
            <a:ext cx="10762615" cy="3639820"/>
            <a:chOff x="364235" y="3095244"/>
            <a:chExt cx="10762615" cy="3639820"/>
          </a:xfrm>
        </p:grpSpPr>
        <p:pic>
          <p:nvPicPr>
            <p:cNvPr id="590" name="Google Shape;590;p45"/>
            <p:cNvPicPr preferRelativeResize="0"/>
            <p:nvPr/>
          </p:nvPicPr>
          <p:blipFill rotWithShape="1">
            <a:blip r:embed="rId3">
              <a:alphaModFix/>
            </a:blip>
            <a:srcRect/>
            <a:stretch/>
          </p:blipFill>
          <p:spPr>
            <a:xfrm>
              <a:off x="393191" y="3124200"/>
              <a:ext cx="10563726" cy="3581400"/>
            </a:xfrm>
            <a:prstGeom prst="rect">
              <a:avLst/>
            </a:prstGeom>
            <a:noFill/>
            <a:ln>
              <a:noFill/>
            </a:ln>
          </p:spPr>
        </p:pic>
        <p:sp>
          <p:nvSpPr>
            <p:cNvPr id="591" name="Google Shape;591;p45"/>
            <p:cNvSpPr/>
            <p:nvPr/>
          </p:nvSpPr>
          <p:spPr>
            <a:xfrm>
              <a:off x="364235" y="3095244"/>
              <a:ext cx="10762615" cy="3639820"/>
            </a:xfrm>
            <a:custGeom>
              <a:avLst/>
              <a:gdLst/>
              <a:ahLst/>
              <a:cxnLst/>
              <a:rect l="l" t="t" r="r" b="b"/>
              <a:pathLst>
                <a:path w="10762615" h="3639820" extrusionOk="0">
                  <a:moveTo>
                    <a:pt x="0" y="3639312"/>
                  </a:moveTo>
                  <a:lnTo>
                    <a:pt x="10762488" y="3639312"/>
                  </a:lnTo>
                  <a:lnTo>
                    <a:pt x="10762488" y="0"/>
                  </a:lnTo>
                  <a:lnTo>
                    <a:pt x="0" y="0"/>
                  </a:lnTo>
                  <a:lnTo>
                    <a:pt x="0" y="363931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92" name="Google Shape;592;p45"/>
          <p:cNvSpPr txBox="1"/>
          <p:nvPr/>
        </p:nvSpPr>
        <p:spPr>
          <a:xfrm>
            <a:off x="9430257" y="69037"/>
            <a:ext cx="1736725" cy="361315"/>
          </a:xfrm>
          <a:prstGeom prst="rect">
            <a:avLst/>
          </a:prstGeom>
          <a:noFill/>
          <a:ln>
            <a:noFill/>
          </a:ln>
        </p:spPr>
        <p:txBody>
          <a:bodyPr spcFirstLastPara="1" wrap="square" lIns="0" tIns="12700" rIns="0" bIns="0" anchor="t" anchorCtr="0">
            <a:spAutoFit/>
          </a:bodyPr>
          <a:lstStyle/>
          <a:p>
            <a:pPr marL="280035" marR="0" lvl="0" indent="0" algn="l" rtl="0">
              <a:lnSpc>
                <a:spcPct val="11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a:p>
            <a:pPr marL="12700" marR="0" lvl="0" indent="0" algn="l" rtl="0">
              <a:lnSpc>
                <a:spcPct val="110000"/>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593" name="Google Shape;593;p45"/>
          <p:cNvSpPr txBox="1"/>
          <p:nvPr/>
        </p:nvSpPr>
        <p:spPr>
          <a:xfrm>
            <a:off x="11357609"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44</a:t>
            </a:r>
            <a:endParaRPr sz="12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597"/>
        <p:cNvGrpSpPr/>
        <p:nvPr/>
      </p:nvGrpSpPr>
      <p:grpSpPr>
        <a:xfrm>
          <a:off x="0" y="0"/>
          <a:ext cx="0" cy="0"/>
          <a:chOff x="0" y="0"/>
          <a:chExt cx="0" cy="0"/>
        </a:xfrm>
      </p:grpSpPr>
      <p:sp>
        <p:nvSpPr>
          <p:cNvPr id="598" name="Google Shape;598;p46"/>
          <p:cNvSpPr txBox="1">
            <a:spLocks noGrp="1"/>
          </p:cNvSpPr>
          <p:nvPr>
            <p:ph type="title"/>
          </p:nvPr>
        </p:nvSpPr>
        <p:spPr>
          <a:xfrm>
            <a:off x="224027" y="77723"/>
            <a:ext cx="1889760" cy="585470"/>
          </a:xfrm>
          <a:prstGeom prst="rect">
            <a:avLst/>
          </a:prstGeom>
          <a:noFill/>
          <a:ln w="57900" cap="flat" cmpd="sng">
            <a:solidFill>
              <a:srgbClr val="00FF00"/>
            </a:solidFill>
            <a:prstDash val="solid"/>
            <a:round/>
            <a:headEnd type="none" w="sm" len="sm"/>
            <a:tailEnd type="none" w="sm" len="sm"/>
          </a:ln>
        </p:spPr>
        <p:txBody>
          <a:bodyPr spcFirstLastPara="1" wrap="square" lIns="0" tIns="19050" rIns="0" bIns="0" anchor="t" anchorCtr="0">
            <a:spAutoFit/>
          </a:bodyPr>
          <a:lstStyle/>
          <a:p>
            <a:pPr marL="89535"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The Pelvis</a:t>
            </a:r>
            <a:endParaRPr sz="3200">
              <a:latin typeface="Candara"/>
              <a:ea typeface="Candara"/>
              <a:cs typeface="Candara"/>
              <a:sym typeface="Candara"/>
            </a:endParaRPr>
          </a:p>
        </p:txBody>
      </p:sp>
      <p:sp>
        <p:nvSpPr>
          <p:cNvPr id="599" name="Google Shape;599;p46"/>
          <p:cNvSpPr txBox="1"/>
          <p:nvPr/>
        </p:nvSpPr>
        <p:spPr>
          <a:xfrm>
            <a:off x="269544" y="651713"/>
            <a:ext cx="5795645" cy="5983605"/>
          </a:xfrm>
          <a:prstGeom prst="rect">
            <a:avLst/>
          </a:prstGeom>
          <a:noFill/>
          <a:ln>
            <a:noFill/>
          </a:ln>
        </p:spPr>
        <p:txBody>
          <a:bodyPr spcFirstLastPara="1" wrap="square" lIns="0" tIns="12050" rIns="0" bIns="0" anchor="t" anchorCtr="0">
            <a:spAutoFit/>
          </a:bodyPr>
          <a:lstStyle/>
          <a:p>
            <a:pPr marL="375285" marR="0" lvl="0" indent="-363219" algn="l" rtl="0">
              <a:lnSpc>
                <a:spcPct val="100000"/>
              </a:lnSpc>
              <a:spcBef>
                <a:spcPts val="0"/>
              </a:spcBef>
              <a:spcAft>
                <a:spcPts val="0"/>
              </a:spcAft>
              <a:buClr>
                <a:srgbClr val="FF0000"/>
              </a:buClr>
              <a:buSzPts val="3100"/>
              <a:buFont typeface="Noto Sans Symbols"/>
              <a:buChar char="❑"/>
            </a:pPr>
            <a:r>
              <a:rPr lang="en-US" sz="3200" b="1" i="1">
                <a:solidFill>
                  <a:srgbClr val="FF0000"/>
                </a:solidFill>
                <a:latin typeface="Candara"/>
                <a:ea typeface="Candara"/>
                <a:cs typeface="Candara"/>
                <a:sym typeface="Candara"/>
              </a:rPr>
              <a:t>True Pelvis</a:t>
            </a:r>
            <a:endParaRPr sz="3200">
              <a:solidFill>
                <a:schemeClr val="dk1"/>
              </a:solidFill>
              <a:latin typeface="Candara"/>
              <a:ea typeface="Candara"/>
              <a:cs typeface="Candara"/>
              <a:sym typeface="Candara"/>
            </a:endParaRPr>
          </a:p>
          <a:p>
            <a:pPr marL="12700" marR="264795" lvl="0" indent="0" algn="l" rtl="0">
              <a:lnSpc>
                <a:spcPct val="100000"/>
              </a:lnSpc>
              <a:spcBef>
                <a:spcPts val="55"/>
              </a:spcBef>
              <a:spcAft>
                <a:spcPts val="0"/>
              </a:spcAft>
              <a:buNone/>
            </a:pPr>
            <a:r>
              <a:rPr lang="en-US" sz="2400" b="1" i="1">
                <a:solidFill>
                  <a:schemeClr val="dk1"/>
                </a:solidFill>
                <a:latin typeface="Candara"/>
                <a:ea typeface="Candara"/>
                <a:cs typeface="Candara"/>
                <a:sym typeface="Candara"/>
              </a:rPr>
              <a:t>The true pelvis has an inlet, an outlet, and a  cavity.</a:t>
            </a:r>
            <a:endParaRPr sz="2400">
              <a:solidFill>
                <a:schemeClr val="dk1"/>
              </a:solidFill>
              <a:latin typeface="Candara"/>
              <a:ea typeface="Candara"/>
              <a:cs typeface="Candara"/>
              <a:sym typeface="Candara"/>
            </a:endParaRPr>
          </a:p>
          <a:p>
            <a:pPr marL="55244" marR="539115" lvl="0" indent="-146049" algn="l" rtl="0">
              <a:lnSpc>
                <a:spcPct val="100000"/>
              </a:lnSpc>
              <a:spcBef>
                <a:spcPts val="1655"/>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The pelvic inlet</a:t>
            </a:r>
            <a:r>
              <a:rPr lang="en-US" sz="2400" b="1" i="1">
                <a:solidFill>
                  <a:schemeClr val="dk1"/>
                </a:solidFill>
                <a:latin typeface="Candara"/>
                <a:ea typeface="Candara"/>
                <a:cs typeface="Candara"/>
                <a:sym typeface="Candara"/>
              </a:rPr>
              <a:t>, </a:t>
            </a:r>
            <a:r>
              <a:rPr lang="en-US" sz="2400" b="1" i="1">
                <a:solidFill>
                  <a:srgbClr val="0033CC"/>
                </a:solidFill>
                <a:latin typeface="Candara"/>
                <a:ea typeface="Candara"/>
                <a:cs typeface="Candara"/>
                <a:sym typeface="Candara"/>
              </a:rPr>
              <a:t>or pelvic brim </a:t>
            </a:r>
            <a:r>
              <a:rPr lang="en-US" sz="2400" b="1" i="1">
                <a:solidFill>
                  <a:schemeClr val="dk1"/>
                </a:solidFill>
                <a:latin typeface="Candara"/>
                <a:ea typeface="Candara"/>
                <a:cs typeface="Candara"/>
                <a:sym typeface="Candara"/>
              </a:rPr>
              <a:t>, is  bounded posteriorly by the </a:t>
            </a:r>
            <a:r>
              <a:rPr lang="en-US" sz="2400" b="1" i="1">
                <a:solidFill>
                  <a:srgbClr val="E36C09"/>
                </a:solidFill>
                <a:latin typeface="Candara"/>
                <a:ea typeface="Candara"/>
                <a:cs typeface="Candara"/>
                <a:sym typeface="Candara"/>
              </a:rPr>
              <a:t>sacral  promontory</a:t>
            </a:r>
            <a:r>
              <a:rPr lang="en-US" sz="2400" b="1" i="1">
                <a:solidFill>
                  <a:schemeClr val="dk1"/>
                </a:solidFill>
                <a:latin typeface="Candara"/>
                <a:ea typeface="Candara"/>
                <a:cs typeface="Candara"/>
                <a:sym typeface="Candara"/>
              </a:rPr>
              <a:t>, laterally by the </a:t>
            </a:r>
            <a:r>
              <a:rPr lang="en-US" sz="2400" b="1" i="1">
                <a:solidFill>
                  <a:srgbClr val="E36C09"/>
                </a:solidFill>
                <a:latin typeface="Candara"/>
                <a:ea typeface="Candara"/>
                <a:cs typeface="Candara"/>
                <a:sym typeface="Candara"/>
              </a:rPr>
              <a:t>iliopectineal  lines</a:t>
            </a:r>
            <a:r>
              <a:rPr lang="en-US" sz="2400" b="1" i="1">
                <a:solidFill>
                  <a:schemeClr val="dk1"/>
                </a:solidFill>
                <a:latin typeface="Candara"/>
                <a:ea typeface="Candara"/>
                <a:cs typeface="Candara"/>
                <a:sym typeface="Candara"/>
              </a:rPr>
              <a:t>, and anteriorly by </a:t>
            </a:r>
            <a:r>
              <a:rPr lang="en-US" sz="2400" b="1" i="1">
                <a:solidFill>
                  <a:srgbClr val="E36C09"/>
                </a:solidFill>
                <a:latin typeface="Candara"/>
                <a:ea typeface="Candara"/>
                <a:cs typeface="Candara"/>
                <a:sym typeface="Candara"/>
              </a:rPr>
              <a:t>the symphysis  pubis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rgbClr val="FF0000"/>
              </a:buClr>
              <a:buSzPts val="3200"/>
              <a:buFont typeface="Noto Sans Symbols"/>
              <a:buNone/>
            </a:pPr>
            <a:endParaRPr sz="3200">
              <a:solidFill>
                <a:schemeClr val="dk1"/>
              </a:solidFill>
              <a:latin typeface="Candara"/>
              <a:ea typeface="Candara"/>
              <a:cs typeface="Candara"/>
              <a:sym typeface="Candara"/>
            </a:endParaRPr>
          </a:p>
          <a:p>
            <a:pPr marL="98425" marR="5080" lvl="0" indent="-146049" algn="l" rtl="0">
              <a:lnSpc>
                <a:spcPct val="100000"/>
              </a:lnSpc>
              <a:spcBef>
                <a:spcPts val="0"/>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The pelvic cavity </a:t>
            </a:r>
            <a:r>
              <a:rPr lang="en-US" sz="2400" b="1" i="1">
                <a:solidFill>
                  <a:schemeClr val="dk1"/>
                </a:solidFill>
                <a:latin typeface="Candara"/>
                <a:ea typeface="Candara"/>
                <a:cs typeface="Candara"/>
                <a:sym typeface="Candara"/>
              </a:rPr>
              <a:t>lies between the inlet and  the outlet.</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98425" marR="342265"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It is a short, curved canal, with a shallow  anterior wall and a much deeper posterior  wall.</a:t>
            </a:r>
            <a:endParaRPr sz="2400">
              <a:solidFill>
                <a:schemeClr val="dk1"/>
              </a:solidFill>
              <a:latin typeface="Candara"/>
              <a:ea typeface="Candara"/>
              <a:cs typeface="Candara"/>
              <a:sym typeface="Candara"/>
            </a:endParaRPr>
          </a:p>
        </p:txBody>
      </p:sp>
      <p:grpSp>
        <p:nvGrpSpPr>
          <p:cNvPr id="600" name="Google Shape;600;p46"/>
          <p:cNvGrpSpPr/>
          <p:nvPr/>
        </p:nvGrpSpPr>
        <p:grpSpPr>
          <a:xfrm>
            <a:off x="6438900" y="3113532"/>
            <a:ext cx="5081270" cy="3240405"/>
            <a:chOff x="6438900" y="3113532"/>
            <a:chExt cx="5081270" cy="3240405"/>
          </a:xfrm>
        </p:grpSpPr>
        <p:pic>
          <p:nvPicPr>
            <p:cNvPr id="601" name="Google Shape;601;p46"/>
            <p:cNvPicPr preferRelativeResize="0"/>
            <p:nvPr/>
          </p:nvPicPr>
          <p:blipFill rotWithShape="1">
            <a:blip r:embed="rId3">
              <a:alphaModFix/>
            </a:blip>
            <a:srcRect/>
            <a:stretch/>
          </p:blipFill>
          <p:spPr>
            <a:xfrm>
              <a:off x="6467856" y="3142488"/>
              <a:ext cx="5023104" cy="3182112"/>
            </a:xfrm>
            <a:prstGeom prst="rect">
              <a:avLst/>
            </a:prstGeom>
            <a:noFill/>
            <a:ln>
              <a:noFill/>
            </a:ln>
          </p:spPr>
        </p:pic>
        <p:sp>
          <p:nvSpPr>
            <p:cNvPr id="602" name="Google Shape;602;p46"/>
            <p:cNvSpPr/>
            <p:nvPr/>
          </p:nvSpPr>
          <p:spPr>
            <a:xfrm>
              <a:off x="6438900" y="3113532"/>
              <a:ext cx="5081270" cy="3240405"/>
            </a:xfrm>
            <a:custGeom>
              <a:avLst/>
              <a:gdLst/>
              <a:ahLst/>
              <a:cxnLst/>
              <a:rect l="l" t="t" r="r" b="b"/>
              <a:pathLst>
                <a:path w="5081270" h="3240404" extrusionOk="0">
                  <a:moveTo>
                    <a:pt x="0" y="3240024"/>
                  </a:moveTo>
                  <a:lnTo>
                    <a:pt x="5081015" y="3240024"/>
                  </a:lnTo>
                  <a:lnTo>
                    <a:pt x="5081015" y="0"/>
                  </a:lnTo>
                  <a:lnTo>
                    <a:pt x="0" y="0"/>
                  </a:lnTo>
                  <a:lnTo>
                    <a:pt x="0" y="3240024"/>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03" name="Google Shape;603;p46"/>
          <p:cNvSpPr txBox="1"/>
          <p:nvPr/>
        </p:nvSpPr>
        <p:spPr>
          <a:xfrm>
            <a:off x="4490720" y="107695"/>
            <a:ext cx="128143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604" name="Google Shape;604;p46"/>
          <p:cNvSpPr txBox="1"/>
          <p:nvPr/>
        </p:nvSpPr>
        <p:spPr>
          <a:xfrm>
            <a:off x="8305038" y="98297"/>
            <a:ext cx="17843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45</a:t>
            </a:r>
            <a:endParaRPr sz="1200">
              <a:solidFill>
                <a:schemeClr val="dk1"/>
              </a:solidFill>
              <a:latin typeface="Calibri"/>
              <a:ea typeface="Calibri"/>
              <a:cs typeface="Calibri"/>
              <a:sym typeface="Calibri"/>
            </a:endParaRPr>
          </a:p>
        </p:txBody>
      </p:sp>
      <p:sp>
        <p:nvSpPr>
          <p:cNvPr id="605" name="Google Shape;605;p46"/>
          <p:cNvSpPr txBox="1"/>
          <p:nvPr/>
        </p:nvSpPr>
        <p:spPr>
          <a:xfrm>
            <a:off x="9902190" y="72897"/>
            <a:ext cx="147066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grpSp>
        <p:nvGrpSpPr>
          <p:cNvPr id="606" name="Google Shape;606;p46"/>
          <p:cNvGrpSpPr/>
          <p:nvPr/>
        </p:nvGrpSpPr>
        <p:grpSpPr>
          <a:xfrm>
            <a:off x="5875020" y="504443"/>
            <a:ext cx="5782310" cy="2365375"/>
            <a:chOff x="5875020" y="504443"/>
            <a:chExt cx="5782310" cy="2365375"/>
          </a:xfrm>
        </p:grpSpPr>
        <p:pic>
          <p:nvPicPr>
            <p:cNvPr id="607" name="Google Shape;607;p46"/>
            <p:cNvPicPr preferRelativeResize="0"/>
            <p:nvPr/>
          </p:nvPicPr>
          <p:blipFill rotWithShape="1">
            <a:blip r:embed="rId4">
              <a:alphaModFix/>
            </a:blip>
            <a:srcRect/>
            <a:stretch/>
          </p:blipFill>
          <p:spPr>
            <a:xfrm>
              <a:off x="5937846" y="533399"/>
              <a:ext cx="5656402" cy="2288267"/>
            </a:xfrm>
            <a:prstGeom prst="rect">
              <a:avLst/>
            </a:prstGeom>
            <a:noFill/>
            <a:ln>
              <a:noFill/>
            </a:ln>
          </p:spPr>
        </p:pic>
        <p:sp>
          <p:nvSpPr>
            <p:cNvPr id="608" name="Google Shape;608;p46"/>
            <p:cNvSpPr/>
            <p:nvPr/>
          </p:nvSpPr>
          <p:spPr>
            <a:xfrm>
              <a:off x="5875020" y="504443"/>
              <a:ext cx="5782310" cy="2365375"/>
            </a:xfrm>
            <a:custGeom>
              <a:avLst/>
              <a:gdLst/>
              <a:ahLst/>
              <a:cxnLst/>
              <a:rect l="l" t="t" r="r" b="b"/>
              <a:pathLst>
                <a:path w="5782309" h="2365375" extrusionOk="0">
                  <a:moveTo>
                    <a:pt x="0" y="2365248"/>
                  </a:moveTo>
                  <a:lnTo>
                    <a:pt x="5782056" y="2365248"/>
                  </a:lnTo>
                  <a:lnTo>
                    <a:pt x="5782056" y="0"/>
                  </a:lnTo>
                  <a:lnTo>
                    <a:pt x="0" y="0"/>
                  </a:lnTo>
                  <a:lnTo>
                    <a:pt x="0" y="2365248"/>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612"/>
        <p:cNvGrpSpPr/>
        <p:nvPr/>
      </p:nvGrpSpPr>
      <p:grpSpPr>
        <a:xfrm>
          <a:off x="0" y="0"/>
          <a:ext cx="0" cy="0"/>
          <a:chOff x="0" y="0"/>
          <a:chExt cx="0" cy="0"/>
        </a:xfrm>
      </p:grpSpPr>
      <p:sp>
        <p:nvSpPr>
          <p:cNvPr id="613" name="Google Shape;613;p47"/>
          <p:cNvSpPr txBox="1"/>
          <p:nvPr/>
        </p:nvSpPr>
        <p:spPr>
          <a:xfrm>
            <a:off x="275640" y="771270"/>
            <a:ext cx="6016625" cy="5134610"/>
          </a:xfrm>
          <a:prstGeom prst="rect">
            <a:avLst/>
          </a:prstGeom>
          <a:noFill/>
          <a:ln>
            <a:noFill/>
          </a:ln>
        </p:spPr>
        <p:txBody>
          <a:bodyPr spcFirstLastPara="1" wrap="square" lIns="0" tIns="10775" rIns="0" bIns="0" anchor="t" anchorCtr="0">
            <a:spAutoFit/>
          </a:bodyPr>
          <a:lstStyle/>
          <a:p>
            <a:pPr marL="12700" marR="5080" lvl="0" indent="-171448" algn="l" rtl="0">
              <a:lnSpc>
                <a:spcPct val="100600"/>
              </a:lnSpc>
              <a:spcBef>
                <a:spcPts val="0"/>
              </a:spcBef>
              <a:spcAft>
                <a:spcPts val="0"/>
              </a:spcAft>
              <a:buClr>
                <a:srgbClr val="FF0000"/>
              </a:buClr>
              <a:buSzPts val="2700"/>
              <a:buFont typeface="Noto Sans Symbols"/>
              <a:buChar char="❖"/>
            </a:pPr>
            <a:r>
              <a:rPr lang="en-US" sz="2800" b="1" i="1">
                <a:solidFill>
                  <a:srgbClr val="FF0000"/>
                </a:solidFill>
                <a:latin typeface="Candara"/>
                <a:ea typeface="Candara"/>
                <a:cs typeface="Candara"/>
                <a:sym typeface="Candara"/>
              </a:rPr>
              <a:t>The pelvic outlet	</a:t>
            </a:r>
            <a:r>
              <a:rPr lang="en-US" sz="2400" b="1" i="1">
                <a:solidFill>
                  <a:schemeClr val="dk1"/>
                </a:solidFill>
                <a:latin typeface="Candara"/>
                <a:ea typeface="Candara"/>
                <a:cs typeface="Candara"/>
                <a:sym typeface="Candara"/>
              </a:rPr>
              <a:t>is bounded posteriorly  by </a:t>
            </a:r>
            <a:r>
              <a:rPr lang="en-US" sz="2400" b="1" i="1">
                <a:solidFill>
                  <a:srgbClr val="E36C09"/>
                </a:solidFill>
                <a:latin typeface="Candara"/>
                <a:ea typeface="Candara"/>
                <a:cs typeface="Candara"/>
                <a:sym typeface="Candara"/>
              </a:rPr>
              <a:t>the coccyx</a:t>
            </a:r>
            <a:r>
              <a:rPr lang="en-US" sz="2400" b="1" i="1">
                <a:solidFill>
                  <a:schemeClr val="dk1"/>
                </a:solidFill>
                <a:latin typeface="Candara"/>
                <a:ea typeface="Candara"/>
                <a:cs typeface="Candara"/>
                <a:sym typeface="Candara"/>
              </a:rPr>
              <a:t>, laterally by the </a:t>
            </a:r>
            <a:r>
              <a:rPr lang="en-US" sz="2400" b="1" i="1">
                <a:solidFill>
                  <a:srgbClr val="E36C09"/>
                </a:solidFill>
                <a:latin typeface="Candara"/>
                <a:ea typeface="Candara"/>
                <a:cs typeface="Candara"/>
                <a:sym typeface="Candara"/>
              </a:rPr>
              <a:t>ischial  tuberosities</a:t>
            </a:r>
            <a:r>
              <a:rPr lang="en-US" sz="2400" b="1" i="1">
                <a:solidFill>
                  <a:schemeClr val="dk1"/>
                </a:solidFill>
                <a:latin typeface="Candara"/>
                <a:ea typeface="Candara"/>
                <a:cs typeface="Candara"/>
                <a:sym typeface="Candara"/>
              </a:rPr>
              <a:t>, and anteriorly by </a:t>
            </a:r>
            <a:r>
              <a:rPr lang="en-US" sz="2400" b="1" i="1">
                <a:solidFill>
                  <a:srgbClr val="E36C09"/>
                </a:solidFill>
                <a:latin typeface="Candara"/>
                <a:ea typeface="Candara"/>
                <a:cs typeface="Candara"/>
                <a:sym typeface="Candara"/>
              </a:rPr>
              <a:t>the pubic arch </a:t>
            </a:r>
            <a:r>
              <a:rPr lang="en-US" sz="2400" b="1" i="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0" marR="0" lvl="0" indent="0" algn="l" rtl="0">
              <a:lnSpc>
                <a:spcPct val="100000"/>
              </a:lnSpc>
              <a:spcBef>
                <a:spcPts val="0"/>
              </a:spcBef>
              <a:spcAft>
                <a:spcPts val="0"/>
              </a:spcAft>
              <a:buNone/>
            </a:pPr>
            <a:endParaRPr sz="2400">
              <a:solidFill>
                <a:schemeClr val="dk1"/>
              </a:solidFill>
              <a:latin typeface="Candara"/>
              <a:ea typeface="Candara"/>
              <a:cs typeface="Candara"/>
              <a:sym typeface="Candara"/>
            </a:endParaRPr>
          </a:p>
          <a:p>
            <a:pPr marL="0" marR="0" lvl="0" indent="0" algn="l" rtl="0">
              <a:lnSpc>
                <a:spcPct val="100000"/>
              </a:lnSpc>
              <a:spcBef>
                <a:spcPts val="60"/>
              </a:spcBef>
              <a:spcAft>
                <a:spcPts val="0"/>
              </a:spcAft>
              <a:buNone/>
            </a:pPr>
            <a:endParaRPr sz="175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pelvic outlet has three wide notches.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368300" lvl="0" indent="-146049" algn="l" rtl="0">
              <a:lnSpc>
                <a:spcPct val="100000"/>
              </a:lnSpc>
              <a:spcBef>
                <a:spcPts val="0"/>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The pubic arch </a:t>
            </a:r>
            <a:r>
              <a:rPr lang="en-US" sz="2400" b="1" i="1">
                <a:solidFill>
                  <a:schemeClr val="dk1"/>
                </a:solidFill>
                <a:latin typeface="Candara"/>
                <a:ea typeface="Candara"/>
                <a:cs typeface="Candara"/>
                <a:sym typeface="Candara"/>
              </a:rPr>
              <a:t>is</a:t>
            </a:r>
            <a:r>
              <a:rPr lang="en-US" sz="2400" b="1" i="1">
                <a:solidFill>
                  <a:srgbClr val="0033CC"/>
                </a:solidFill>
                <a:latin typeface="Candara"/>
                <a:ea typeface="Candara"/>
                <a:cs typeface="Candara"/>
                <a:sym typeface="Candara"/>
              </a:rPr>
              <a:t> </a:t>
            </a:r>
            <a:r>
              <a:rPr lang="en-US" sz="2400" b="1" i="1" u="sng">
                <a:solidFill>
                  <a:srgbClr val="0033CC"/>
                </a:solidFill>
                <a:latin typeface="Candara"/>
                <a:ea typeface="Candara"/>
                <a:cs typeface="Candara"/>
                <a:sym typeface="Candara"/>
              </a:rPr>
              <a:t>Anteriorly</a:t>
            </a:r>
            <a:r>
              <a:rPr lang="en-US" sz="2400" b="1" i="1">
                <a:solidFill>
                  <a:srgbClr val="0033CC"/>
                </a:solidFill>
                <a:latin typeface="Candara"/>
                <a:ea typeface="Candara"/>
                <a:cs typeface="Candara"/>
                <a:sym typeface="Candara"/>
              </a:rPr>
              <a:t>, </a:t>
            </a:r>
            <a:r>
              <a:rPr lang="en-US" sz="2400" b="1" i="1">
                <a:solidFill>
                  <a:schemeClr val="dk1"/>
                </a:solidFill>
                <a:latin typeface="Candara"/>
                <a:ea typeface="Candara"/>
                <a:cs typeface="Candara"/>
                <a:sym typeface="Candara"/>
              </a:rPr>
              <a:t>between the  ischiopubic rami, and</a:t>
            </a:r>
            <a:r>
              <a:rPr lang="en-US" sz="2400" b="1" i="1">
                <a:solidFill>
                  <a:srgbClr val="0033CC"/>
                </a:solidFill>
                <a:latin typeface="Candara"/>
                <a:ea typeface="Candara"/>
                <a:cs typeface="Candara"/>
                <a:sym typeface="Candara"/>
              </a:rPr>
              <a:t> </a:t>
            </a:r>
            <a:r>
              <a:rPr lang="en-US" sz="2400" b="1" i="1" u="sng">
                <a:solidFill>
                  <a:srgbClr val="0033CC"/>
                </a:solidFill>
                <a:latin typeface="Candara"/>
                <a:ea typeface="Candara"/>
                <a:cs typeface="Candara"/>
                <a:sym typeface="Candara"/>
              </a:rPr>
              <a:t>laterally</a:t>
            </a:r>
            <a:r>
              <a:rPr lang="en-US" sz="2400" b="1" i="1">
                <a:solidFill>
                  <a:srgbClr val="0033CC"/>
                </a:solidFill>
                <a:latin typeface="Candara"/>
                <a:ea typeface="Candara"/>
                <a:cs typeface="Candara"/>
                <a:sym typeface="Candara"/>
              </a:rPr>
              <a:t> </a:t>
            </a:r>
            <a:r>
              <a:rPr lang="en-US" sz="2400" b="1" i="1">
                <a:solidFill>
                  <a:schemeClr val="dk1"/>
                </a:solidFill>
                <a:latin typeface="Candara"/>
                <a:ea typeface="Candara"/>
                <a:cs typeface="Candara"/>
                <a:sym typeface="Candara"/>
              </a:rPr>
              <a:t>are </a:t>
            </a:r>
            <a:r>
              <a:rPr lang="en-US" sz="2400" b="1" i="1">
                <a:solidFill>
                  <a:srgbClr val="FF0000"/>
                </a:solidFill>
                <a:latin typeface="Candara"/>
                <a:ea typeface="Candara"/>
                <a:cs typeface="Candara"/>
                <a:sym typeface="Candara"/>
              </a:rPr>
              <a:t>the sciatic  notches</a:t>
            </a:r>
            <a:r>
              <a:rPr lang="en-US" sz="2400" b="1" i="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12700" marR="579120" lvl="0" indent="-146049" algn="l" rtl="0">
              <a:lnSpc>
                <a:spcPct val="100000"/>
              </a:lnSpc>
              <a:spcBef>
                <a:spcPts val="0"/>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The sciatic notches are divided by the  </a:t>
            </a:r>
            <a:r>
              <a:rPr lang="en-US" sz="2400" b="1" i="1">
                <a:solidFill>
                  <a:srgbClr val="FF0000"/>
                </a:solidFill>
                <a:latin typeface="Candara"/>
                <a:ea typeface="Candara"/>
                <a:cs typeface="Candara"/>
                <a:sym typeface="Candara"/>
              </a:rPr>
              <a:t>sacrotuberous </a:t>
            </a:r>
            <a:r>
              <a:rPr lang="en-US" sz="2400" b="1" i="1">
                <a:solidFill>
                  <a:schemeClr val="dk1"/>
                </a:solidFill>
                <a:latin typeface="Candara"/>
                <a:ea typeface="Candara"/>
                <a:cs typeface="Candara"/>
                <a:sym typeface="Candara"/>
              </a:rPr>
              <a:t>and </a:t>
            </a:r>
            <a:r>
              <a:rPr lang="en-US" sz="2400" b="1" i="1">
                <a:solidFill>
                  <a:srgbClr val="FF0000"/>
                </a:solidFill>
                <a:latin typeface="Candara"/>
                <a:ea typeface="Candara"/>
                <a:cs typeface="Candara"/>
                <a:sym typeface="Candara"/>
              </a:rPr>
              <a:t>sacrospinous ligaments  </a:t>
            </a:r>
            <a:r>
              <a:rPr lang="en-US" sz="2400" b="1" i="1">
                <a:solidFill>
                  <a:schemeClr val="dk1"/>
                </a:solidFill>
                <a:latin typeface="Candara"/>
                <a:ea typeface="Candara"/>
                <a:cs typeface="Candara"/>
                <a:sym typeface="Candara"/>
              </a:rPr>
              <a:t>into the greater and lesser sciatic foramina</a:t>
            </a:r>
            <a:endParaRPr sz="2400">
              <a:solidFill>
                <a:schemeClr val="dk1"/>
              </a:solidFill>
              <a:latin typeface="Candara"/>
              <a:ea typeface="Candara"/>
              <a:cs typeface="Candara"/>
              <a:sym typeface="Candara"/>
            </a:endParaRPr>
          </a:p>
        </p:txBody>
      </p:sp>
      <p:sp>
        <p:nvSpPr>
          <p:cNvPr id="614" name="Google Shape;614;p47"/>
          <p:cNvSpPr txBox="1">
            <a:spLocks noGrp="1"/>
          </p:cNvSpPr>
          <p:nvPr>
            <p:ph type="title"/>
          </p:nvPr>
        </p:nvSpPr>
        <p:spPr>
          <a:xfrm>
            <a:off x="199644" y="144779"/>
            <a:ext cx="1887220" cy="585470"/>
          </a:xfrm>
          <a:prstGeom prst="rect">
            <a:avLst/>
          </a:prstGeom>
          <a:noFill/>
          <a:ln w="57900" cap="flat" cmpd="sng">
            <a:solidFill>
              <a:srgbClr val="00FF00"/>
            </a:solidFill>
            <a:prstDash val="solid"/>
            <a:round/>
            <a:headEnd type="none" w="sm" len="sm"/>
            <a:tailEnd type="none" w="sm" len="sm"/>
          </a:ln>
        </p:spPr>
        <p:txBody>
          <a:bodyPr spcFirstLastPara="1" wrap="square" lIns="0" tIns="18400" rIns="0" bIns="0" anchor="t" anchorCtr="0">
            <a:spAutoFit/>
          </a:bodyPr>
          <a:lstStyle/>
          <a:p>
            <a:pPr marL="88265"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The Pelvis</a:t>
            </a:r>
            <a:endParaRPr sz="3200">
              <a:latin typeface="Candara"/>
              <a:ea typeface="Candara"/>
              <a:cs typeface="Candara"/>
              <a:sym typeface="Candara"/>
            </a:endParaRPr>
          </a:p>
        </p:txBody>
      </p:sp>
      <p:grpSp>
        <p:nvGrpSpPr>
          <p:cNvPr id="615" name="Google Shape;615;p47"/>
          <p:cNvGrpSpPr/>
          <p:nvPr/>
        </p:nvGrpSpPr>
        <p:grpSpPr>
          <a:xfrm>
            <a:off x="6460235" y="3171444"/>
            <a:ext cx="5270500" cy="3054350"/>
            <a:chOff x="6460235" y="3171444"/>
            <a:chExt cx="5270500" cy="3054350"/>
          </a:xfrm>
        </p:grpSpPr>
        <p:pic>
          <p:nvPicPr>
            <p:cNvPr id="616" name="Google Shape;616;p47"/>
            <p:cNvPicPr preferRelativeResize="0"/>
            <p:nvPr/>
          </p:nvPicPr>
          <p:blipFill rotWithShape="1">
            <a:blip r:embed="rId3">
              <a:alphaModFix/>
            </a:blip>
            <a:srcRect/>
            <a:stretch/>
          </p:blipFill>
          <p:spPr>
            <a:xfrm>
              <a:off x="6489191" y="3200400"/>
              <a:ext cx="5212079" cy="2996184"/>
            </a:xfrm>
            <a:prstGeom prst="rect">
              <a:avLst/>
            </a:prstGeom>
            <a:noFill/>
            <a:ln>
              <a:noFill/>
            </a:ln>
          </p:spPr>
        </p:pic>
        <p:sp>
          <p:nvSpPr>
            <p:cNvPr id="617" name="Google Shape;617;p47"/>
            <p:cNvSpPr/>
            <p:nvPr/>
          </p:nvSpPr>
          <p:spPr>
            <a:xfrm>
              <a:off x="6460235" y="3171444"/>
              <a:ext cx="5270500" cy="3054350"/>
            </a:xfrm>
            <a:custGeom>
              <a:avLst/>
              <a:gdLst/>
              <a:ahLst/>
              <a:cxnLst/>
              <a:rect l="l" t="t" r="r" b="b"/>
              <a:pathLst>
                <a:path w="5270500" h="3054350" extrusionOk="0">
                  <a:moveTo>
                    <a:pt x="0" y="3054095"/>
                  </a:moveTo>
                  <a:lnTo>
                    <a:pt x="5269992" y="3054095"/>
                  </a:lnTo>
                  <a:lnTo>
                    <a:pt x="5269992" y="0"/>
                  </a:lnTo>
                  <a:lnTo>
                    <a:pt x="0" y="0"/>
                  </a:lnTo>
                  <a:lnTo>
                    <a:pt x="0" y="3054095"/>
                  </a:lnTo>
                  <a:close/>
                </a:path>
              </a:pathLst>
            </a:custGeom>
            <a:noFill/>
            <a:ln w="57900" cap="flat" cmpd="sng">
              <a:solidFill>
                <a:srgbClr val="33CC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18" name="Google Shape;618;p47"/>
          <p:cNvSpPr txBox="1"/>
          <p:nvPr/>
        </p:nvSpPr>
        <p:spPr>
          <a:xfrm>
            <a:off x="3705605" y="212216"/>
            <a:ext cx="1651000" cy="374650"/>
          </a:xfrm>
          <a:prstGeom prst="rect">
            <a:avLst/>
          </a:prstGeom>
          <a:noFill/>
          <a:ln>
            <a:noFill/>
          </a:ln>
        </p:spPr>
        <p:txBody>
          <a:bodyPr spcFirstLastPara="1" wrap="square" lIns="0" tIns="12700" rIns="0" bIns="0" anchor="t" anchorCtr="0">
            <a:spAutoFit/>
          </a:bodyPr>
          <a:lstStyle/>
          <a:p>
            <a:pPr marL="194310" marR="0" lvl="0" indent="0" algn="l" rtl="0">
              <a:lnSpc>
                <a:spcPct val="114583"/>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a:p>
            <a:pPr marL="12700" marR="0" lvl="0" indent="0" algn="l" rtl="0">
              <a:lnSpc>
                <a:spcPct val="114583"/>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619" name="Google Shape;619;p47"/>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46</a:t>
            </a:r>
            <a:endParaRPr sz="1200">
              <a:solidFill>
                <a:schemeClr val="dk1"/>
              </a:solidFill>
              <a:latin typeface="Calibri"/>
              <a:ea typeface="Calibri"/>
              <a:cs typeface="Calibri"/>
              <a:sym typeface="Calibri"/>
            </a:endParaRPr>
          </a:p>
        </p:txBody>
      </p:sp>
      <p:grpSp>
        <p:nvGrpSpPr>
          <p:cNvPr id="620" name="Google Shape;620;p47"/>
          <p:cNvGrpSpPr/>
          <p:nvPr/>
        </p:nvGrpSpPr>
        <p:grpSpPr>
          <a:xfrm>
            <a:off x="6134100" y="449579"/>
            <a:ext cx="5468620" cy="2560320"/>
            <a:chOff x="6134100" y="449579"/>
            <a:chExt cx="5468620" cy="2560320"/>
          </a:xfrm>
        </p:grpSpPr>
        <p:pic>
          <p:nvPicPr>
            <p:cNvPr id="621" name="Google Shape;621;p47"/>
            <p:cNvPicPr preferRelativeResize="0"/>
            <p:nvPr/>
          </p:nvPicPr>
          <p:blipFill rotWithShape="1">
            <a:blip r:embed="rId4">
              <a:alphaModFix/>
            </a:blip>
            <a:srcRect/>
            <a:stretch/>
          </p:blipFill>
          <p:spPr>
            <a:xfrm>
              <a:off x="6163056" y="478535"/>
              <a:ext cx="5410200" cy="2502407"/>
            </a:xfrm>
            <a:prstGeom prst="rect">
              <a:avLst/>
            </a:prstGeom>
            <a:noFill/>
            <a:ln>
              <a:noFill/>
            </a:ln>
          </p:spPr>
        </p:pic>
        <p:sp>
          <p:nvSpPr>
            <p:cNvPr id="622" name="Google Shape;622;p47"/>
            <p:cNvSpPr/>
            <p:nvPr/>
          </p:nvSpPr>
          <p:spPr>
            <a:xfrm>
              <a:off x="6134100" y="449579"/>
              <a:ext cx="5468620" cy="2560320"/>
            </a:xfrm>
            <a:custGeom>
              <a:avLst/>
              <a:gdLst/>
              <a:ahLst/>
              <a:cxnLst/>
              <a:rect l="l" t="t" r="r" b="b"/>
              <a:pathLst>
                <a:path w="5468620" h="2560320" extrusionOk="0">
                  <a:moveTo>
                    <a:pt x="0" y="2560320"/>
                  </a:moveTo>
                  <a:lnTo>
                    <a:pt x="5468111" y="2560320"/>
                  </a:lnTo>
                  <a:lnTo>
                    <a:pt x="5468111" y="0"/>
                  </a:lnTo>
                  <a:lnTo>
                    <a:pt x="0" y="0"/>
                  </a:lnTo>
                  <a:lnTo>
                    <a:pt x="0" y="256032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626"/>
        <p:cNvGrpSpPr/>
        <p:nvPr/>
      </p:nvGrpSpPr>
      <p:grpSpPr>
        <a:xfrm>
          <a:off x="0" y="0"/>
          <a:ext cx="0" cy="0"/>
          <a:chOff x="0" y="0"/>
          <a:chExt cx="0" cy="0"/>
        </a:xfrm>
      </p:grpSpPr>
      <p:sp>
        <p:nvSpPr>
          <p:cNvPr id="627" name="Google Shape;627;p48"/>
          <p:cNvSpPr txBox="1"/>
          <p:nvPr/>
        </p:nvSpPr>
        <p:spPr>
          <a:xfrm>
            <a:off x="275640" y="777366"/>
            <a:ext cx="5515610" cy="185483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From an obstetric standpoint, because  </a:t>
            </a:r>
            <a:r>
              <a:rPr lang="en-US" sz="2400" b="1" i="1">
                <a:solidFill>
                  <a:srgbClr val="FF0000"/>
                </a:solidFill>
                <a:latin typeface="Candara"/>
                <a:ea typeface="Candara"/>
                <a:cs typeface="Candara"/>
                <a:sym typeface="Candara"/>
              </a:rPr>
              <a:t>the sacrotuberous ligaments </a:t>
            </a:r>
            <a:r>
              <a:rPr lang="en-US" sz="2400" b="1" i="1">
                <a:solidFill>
                  <a:schemeClr val="dk1"/>
                </a:solidFill>
                <a:latin typeface="Candara"/>
                <a:ea typeface="Candara"/>
                <a:cs typeface="Candara"/>
                <a:sym typeface="Candara"/>
              </a:rPr>
              <a:t>are strong  and relatively inflexible, they should be  considered to form part of the perimeter of  the pelvic outlet.</a:t>
            </a:r>
            <a:endParaRPr sz="2400">
              <a:solidFill>
                <a:schemeClr val="dk1"/>
              </a:solidFill>
              <a:latin typeface="Candara"/>
              <a:ea typeface="Candara"/>
              <a:cs typeface="Candara"/>
              <a:sym typeface="Candara"/>
            </a:endParaRPr>
          </a:p>
        </p:txBody>
      </p:sp>
      <p:sp>
        <p:nvSpPr>
          <p:cNvPr id="628" name="Google Shape;628;p48"/>
          <p:cNvSpPr txBox="1"/>
          <p:nvPr/>
        </p:nvSpPr>
        <p:spPr>
          <a:xfrm>
            <a:off x="6083300" y="690498"/>
            <a:ext cx="5454650" cy="185483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Thus, the outlet is </a:t>
            </a:r>
            <a:r>
              <a:rPr lang="en-US" sz="2400" b="1" i="1">
                <a:solidFill>
                  <a:srgbClr val="0033CC"/>
                </a:solidFill>
                <a:latin typeface="Candara"/>
                <a:ea typeface="Candara"/>
                <a:cs typeface="Candara"/>
                <a:sym typeface="Candara"/>
              </a:rPr>
              <a:t>diamond shaped, </a:t>
            </a:r>
            <a:r>
              <a:rPr lang="en-US" sz="2400" b="1" i="1">
                <a:solidFill>
                  <a:schemeClr val="dk1"/>
                </a:solidFill>
                <a:latin typeface="Candara"/>
                <a:ea typeface="Candara"/>
                <a:cs typeface="Candara"/>
                <a:sym typeface="Candara"/>
              </a:rPr>
              <a:t>with  the ischiopubic rami and the symphysis  pubis forming the boundaries </a:t>
            </a:r>
            <a:r>
              <a:rPr lang="en-US" sz="2400" b="1" i="1">
                <a:solidFill>
                  <a:srgbClr val="FF0000"/>
                </a:solidFill>
                <a:latin typeface="Candara"/>
                <a:ea typeface="Candara"/>
                <a:cs typeface="Candara"/>
                <a:sym typeface="Candara"/>
              </a:rPr>
              <a:t>in front </a:t>
            </a:r>
            <a:r>
              <a:rPr lang="en-US" sz="2400" b="1" i="1">
                <a:solidFill>
                  <a:schemeClr val="dk1"/>
                </a:solidFill>
                <a:latin typeface="Candara"/>
                <a:ea typeface="Candara"/>
                <a:cs typeface="Candara"/>
                <a:sym typeface="Candara"/>
              </a:rPr>
              <a:t>and  the sacrotuberous ligaments and the  coccyx forming the boundaries </a:t>
            </a:r>
            <a:r>
              <a:rPr lang="en-US" sz="2400" b="1" i="1">
                <a:solidFill>
                  <a:srgbClr val="FF0000"/>
                </a:solidFill>
                <a:latin typeface="Candara"/>
                <a:ea typeface="Candara"/>
                <a:cs typeface="Candara"/>
                <a:sym typeface="Candara"/>
              </a:rPr>
              <a:t>behind</a:t>
            </a:r>
            <a:endParaRPr sz="2400">
              <a:solidFill>
                <a:schemeClr val="dk1"/>
              </a:solidFill>
              <a:latin typeface="Candara"/>
              <a:ea typeface="Candara"/>
              <a:cs typeface="Candara"/>
              <a:sym typeface="Candara"/>
            </a:endParaRPr>
          </a:p>
        </p:txBody>
      </p:sp>
      <p:sp>
        <p:nvSpPr>
          <p:cNvPr id="629" name="Google Shape;629;p48"/>
          <p:cNvSpPr txBox="1">
            <a:spLocks noGrp="1"/>
          </p:cNvSpPr>
          <p:nvPr>
            <p:ph type="title"/>
          </p:nvPr>
        </p:nvSpPr>
        <p:spPr>
          <a:xfrm>
            <a:off x="126492" y="102107"/>
            <a:ext cx="1887220" cy="585470"/>
          </a:xfrm>
          <a:prstGeom prst="rect">
            <a:avLst/>
          </a:prstGeom>
          <a:noFill/>
          <a:ln w="57900" cap="flat" cmpd="sng">
            <a:solidFill>
              <a:srgbClr val="00FF00"/>
            </a:solidFill>
            <a:prstDash val="solid"/>
            <a:round/>
            <a:headEnd type="none" w="sm" len="sm"/>
            <a:tailEnd type="none" w="sm" len="sm"/>
          </a:ln>
        </p:spPr>
        <p:txBody>
          <a:bodyPr spcFirstLastPara="1" wrap="square" lIns="0" tIns="19050" rIns="0" bIns="0" anchor="t" anchorCtr="0">
            <a:spAutoFit/>
          </a:bodyPr>
          <a:lstStyle/>
          <a:p>
            <a:pPr marL="88900"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The Pelvis</a:t>
            </a:r>
            <a:endParaRPr sz="3200">
              <a:latin typeface="Candara"/>
              <a:ea typeface="Candara"/>
              <a:cs typeface="Candara"/>
              <a:sym typeface="Candara"/>
            </a:endParaRPr>
          </a:p>
        </p:txBody>
      </p:sp>
      <p:sp>
        <p:nvSpPr>
          <p:cNvPr id="630" name="Google Shape;630;p48"/>
          <p:cNvSpPr txBox="1"/>
          <p:nvPr/>
        </p:nvSpPr>
        <p:spPr>
          <a:xfrm>
            <a:off x="9430257" y="5750762"/>
            <a:ext cx="1638300" cy="826769"/>
          </a:xfrm>
          <a:prstGeom prst="rect">
            <a:avLst/>
          </a:prstGeom>
          <a:noFill/>
          <a:ln>
            <a:noFill/>
          </a:ln>
        </p:spPr>
        <p:txBody>
          <a:bodyPr spcFirstLastPara="1" wrap="square" lIns="0" tIns="12700" rIns="0" bIns="0" anchor="t" anchorCtr="0">
            <a:spAutoFit/>
          </a:bodyPr>
          <a:lstStyle/>
          <a:p>
            <a:pPr marL="12700" marR="5080" lvl="0" indent="168910" algn="l" rtl="0">
              <a:lnSpc>
                <a:spcPct val="119800"/>
              </a:lnSpc>
              <a:spcBef>
                <a:spcPts val="0"/>
              </a:spcBef>
              <a:spcAft>
                <a:spcPts val="0"/>
              </a:spcAft>
              <a:buNone/>
            </a:pPr>
            <a:r>
              <a:rPr lang="en-US" sz="1200" b="1">
                <a:solidFill>
                  <a:srgbClr val="0033CC"/>
                </a:solidFill>
                <a:latin typeface="Calibri"/>
                <a:ea typeface="Calibri"/>
                <a:cs typeface="Calibri"/>
                <a:sym typeface="Calibri"/>
              </a:rPr>
              <a:t>Dr. Aiman Al-Maathidy  Sunday 8 April 2022</a:t>
            </a:r>
            <a:endParaRPr sz="12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150">
              <a:solidFill>
                <a:schemeClr val="dk1"/>
              </a:solidFill>
              <a:latin typeface="Calibri"/>
              <a:ea typeface="Calibri"/>
              <a:cs typeface="Calibri"/>
              <a:sym typeface="Calibri"/>
            </a:endParaRPr>
          </a:p>
          <a:p>
            <a:pPr marL="105283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47</a:t>
            </a:r>
            <a:endParaRPr sz="1200">
              <a:solidFill>
                <a:schemeClr val="dk1"/>
              </a:solidFill>
              <a:latin typeface="Calibri"/>
              <a:ea typeface="Calibri"/>
              <a:cs typeface="Calibri"/>
              <a:sym typeface="Calibri"/>
            </a:endParaRPr>
          </a:p>
        </p:txBody>
      </p:sp>
      <p:grpSp>
        <p:nvGrpSpPr>
          <p:cNvPr id="631" name="Google Shape;631;p48"/>
          <p:cNvGrpSpPr/>
          <p:nvPr/>
        </p:nvGrpSpPr>
        <p:grpSpPr>
          <a:xfrm>
            <a:off x="516636" y="3457955"/>
            <a:ext cx="7157084" cy="3295015"/>
            <a:chOff x="516636" y="3457955"/>
            <a:chExt cx="7157084" cy="3295015"/>
          </a:xfrm>
        </p:grpSpPr>
        <p:pic>
          <p:nvPicPr>
            <p:cNvPr id="632" name="Google Shape;632;p48"/>
            <p:cNvPicPr preferRelativeResize="0"/>
            <p:nvPr/>
          </p:nvPicPr>
          <p:blipFill rotWithShape="1">
            <a:blip r:embed="rId3">
              <a:alphaModFix/>
            </a:blip>
            <a:srcRect/>
            <a:stretch/>
          </p:blipFill>
          <p:spPr>
            <a:xfrm>
              <a:off x="554736" y="3496055"/>
              <a:ext cx="7080504" cy="3218687"/>
            </a:xfrm>
            <a:prstGeom prst="rect">
              <a:avLst/>
            </a:prstGeom>
            <a:noFill/>
            <a:ln>
              <a:noFill/>
            </a:ln>
          </p:spPr>
        </p:pic>
        <p:sp>
          <p:nvSpPr>
            <p:cNvPr id="633" name="Google Shape;633;p48"/>
            <p:cNvSpPr/>
            <p:nvPr/>
          </p:nvSpPr>
          <p:spPr>
            <a:xfrm>
              <a:off x="516636" y="3457955"/>
              <a:ext cx="7157084" cy="3295015"/>
            </a:xfrm>
            <a:custGeom>
              <a:avLst/>
              <a:gdLst/>
              <a:ahLst/>
              <a:cxnLst/>
              <a:rect l="l" t="t" r="r" b="b"/>
              <a:pathLst>
                <a:path w="7157084" h="3295015" extrusionOk="0">
                  <a:moveTo>
                    <a:pt x="0" y="3294888"/>
                  </a:moveTo>
                  <a:lnTo>
                    <a:pt x="7156704" y="3294888"/>
                  </a:lnTo>
                  <a:lnTo>
                    <a:pt x="7156704" y="0"/>
                  </a:lnTo>
                  <a:lnTo>
                    <a:pt x="0" y="0"/>
                  </a:lnTo>
                  <a:lnTo>
                    <a:pt x="0" y="3294888"/>
                  </a:lnTo>
                  <a:close/>
                </a:path>
              </a:pathLst>
            </a:custGeom>
            <a:noFill/>
            <a:ln w="762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638" name="Google Shape;638;p49"/>
          <p:cNvSpPr txBox="1"/>
          <p:nvPr/>
        </p:nvSpPr>
        <p:spPr>
          <a:xfrm>
            <a:off x="177190" y="777366"/>
            <a:ext cx="11154410" cy="14890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i="1">
                <a:solidFill>
                  <a:srgbClr val="FF0000"/>
                </a:solidFill>
                <a:latin typeface="Candara"/>
                <a:ea typeface="Candara"/>
                <a:cs typeface="Candara"/>
                <a:sym typeface="Candara"/>
              </a:rPr>
              <a:t>Piriformis Muscle</a:t>
            </a:r>
            <a:endParaRPr sz="2400">
              <a:solidFill>
                <a:schemeClr val="dk1"/>
              </a:solidFill>
              <a:latin typeface="Candara"/>
              <a:ea typeface="Candara"/>
              <a:cs typeface="Candara"/>
              <a:sym typeface="Candara"/>
            </a:endParaRPr>
          </a:p>
          <a:p>
            <a:pPr marL="12700" marR="508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Arises from </a:t>
            </a:r>
            <a:r>
              <a:rPr lang="en-US" sz="2400" b="1" i="1">
                <a:solidFill>
                  <a:srgbClr val="0033CC"/>
                </a:solidFill>
                <a:latin typeface="Candara"/>
                <a:ea typeface="Candara"/>
                <a:cs typeface="Candara"/>
                <a:sym typeface="Candara"/>
              </a:rPr>
              <a:t>the front of the lateral mass of the sacrum </a:t>
            </a:r>
            <a:r>
              <a:rPr lang="en-US" sz="2400" b="1" i="1">
                <a:solidFill>
                  <a:schemeClr val="dk1"/>
                </a:solidFill>
                <a:latin typeface="Candara"/>
                <a:ea typeface="Candara"/>
                <a:cs typeface="Candara"/>
                <a:sym typeface="Candara"/>
              </a:rPr>
              <a:t>and leaves the pelvis to enter the  gluteal	region by passing laterally through </a:t>
            </a:r>
            <a:r>
              <a:rPr lang="en-US" sz="2400" b="1" i="1">
                <a:solidFill>
                  <a:srgbClr val="6F2F9F"/>
                </a:solidFill>
                <a:latin typeface="Candara"/>
                <a:ea typeface="Candara"/>
                <a:cs typeface="Candara"/>
                <a:sym typeface="Candara"/>
              </a:rPr>
              <a:t>the greater sciatic foramen </a:t>
            </a:r>
            <a:r>
              <a:rPr lang="en-US" sz="2400" b="1" i="1">
                <a:solidFill>
                  <a:schemeClr val="dk1"/>
                </a:solidFill>
                <a:latin typeface="Candara"/>
                <a:ea typeface="Candara"/>
                <a:cs typeface="Candara"/>
                <a:sym typeface="Candara"/>
              </a:rPr>
              <a:t>. It is inserted  into the upper border of </a:t>
            </a:r>
            <a:r>
              <a:rPr lang="en-US" sz="2400" b="1" i="1">
                <a:solidFill>
                  <a:srgbClr val="0033CC"/>
                </a:solidFill>
                <a:latin typeface="Candara"/>
                <a:ea typeface="Candara"/>
                <a:cs typeface="Candara"/>
                <a:sym typeface="Candara"/>
              </a:rPr>
              <a:t>the greater trochanter of the femur</a:t>
            </a:r>
            <a:endParaRPr sz="2400">
              <a:solidFill>
                <a:schemeClr val="dk1"/>
              </a:solidFill>
              <a:latin typeface="Candara"/>
              <a:ea typeface="Candara"/>
              <a:cs typeface="Candara"/>
              <a:sym typeface="Candara"/>
            </a:endParaRPr>
          </a:p>
        </p:txBody>
      </p:sp>
      <p:sp>
        <p:nvSpPr>
          <p:cNvPr id="639" name="Google Shape;639;p49"/>
          <p:cNvSpPr txBox="1">
            <a:spLocks noGrp="1"/>
          </p:cNvSpPr>
          <p:nvPr>
            <p:ph type="title"/>
          </p:nvPr>
        </p:nvSpPr>
        <p:spPr>
          <a:xfrm>
            <a:off x="153923" y="129539"/>
            <a:ext cx="3489960" cy="585470"/>
          </a:xfrm>
          <a:prstGeom prst="rect">
            <a:avLst/>
          </a:prstGeom>
          <a:noFill/>
          <a:ln w="57900" cap="flat" cmpd="sng">
            <a:solidFill>
              <a:srgbClr val="0033CC"/>
            </a:solidFill>
            <a:prstDash val="solid"/>
            <a:round/>
            <a:headEnd type="none" w="sm" len="sm"/>
            <a:tailEnd type="none" w="sm" len="sm"/>
          </a:ln>
        </p:spPr>
        <p:txBody>
          <a:bodyPr spcFirstLastPara="1" wrap="square" lIns="0" tIns="20950" rIns="0" bIns="0" anchor="t" anchorCtr="0">
            <a:spAutoFit/>
          </a:bodyPr>
          <a:lstStyle/>
          <a:p>
            <a:pPr marL="88900"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Pelvic Muscles</a:t>
            </a:r>
            <a:endParaRPr sz="3200">
              <a:latin typeface="Candara"/>
              <a:ea typeface="Candara"/>
              <a:cs typeface="Candara"/>
              <a:sym typeface="Candara"/>
            </a:endParaRPr>
          </a:p>
        </p:txBody>
      </p:sp>
      <p:grpSp>
        <p:nvGrpSpPr>
          <p:cNvPr id="640" name="Google Shape;640;p49"/>
          <p:cNvGrpSpPr/>
          <p:nvPr/>
        </p:nvGrpSpPr>
        <p:grpSpPr>
          <a:xfrm>
            <a:off x="4497323" y="2677667"/>
            <a:ext cx="6842759" cy="3682365"/>
            <a:chOff x="4497323" y="2677667"/>
            <a:chExt cx="6842759" cy="3682365"/>
          </a:xfrm>
        </p:grpSpPr>
        <p:pic>
          <p:nvPicPr>
            <p:cNvPr id="641" name="Google Shape;641;p49"/>
            <p:cNvPicPr preferRelativeResize="0"/>
            <p:nvPr/>
          </p:nvPicPr>
          <p:blipFill rotWithShape="1">
            <a:blip r:embed="rId3">
              <a:alphaModFix/>
            </a:blip>
            <a:srcRect/>
            <a:stretch/>
          </p:blipFill>
          <p:spPr>
            <a:xfrm>
              <a:off x="4526279" y="2706623"/>
              <a:ext cx="6784848" cy="3624072"/>
            </a:xfrm>
            <a:prstGeom prst="rect">
              <a:avLst/>
            </a:prstGeom>
            <a:noFill/>
            <a:ln>
              <a:noFill/>
            </a:ln>
          </p:spPr>
        </p:pic>
        <p:sp>
          <p:nvSpPr>
            <p:cNvPr id="642" name="Google Shape;642;p49"/>
            <p:cNvSpPr/>
            <p:nvPr/>
          </p:nvSpPr>
          <p:spPr>
            <a:xfrm>
              <a:off x="4497323" y="2677667"/>
              <a:ext cx="6842759" cy="3682365"/>
            </a:xfrm>
            <a:custGeom>
              <a:avLst/>
              <a:gdLst/>
              <a:ahLst/>
              <a:cxnLst/>
              <a:rect l="l" t="t" r="r" b="b"/>
              <a:pathLst>
                <a:path w="6842759" h="3682365" extrusionOk="0">
                  <a:moveTo>
                    <a:pt x="0" y="3681984"/>
                  </a:moveTo>
                  <a:lnTo>
                    <a:pt x="6842759" y="3681984"/>
                  </a:lnTo>
                  <a:lnTo>
                    <a:pt x="6842759" y="0"/>
                  </a:lnTo>
                  <a:lnTo>
                    <a:pt x="0" y="0"/>
                  </a:lnTo>
                  <a:lnTo>
                    <a:pt x="0" y="3681984"/>
                  </a:lnTo>
                  <a:close/>
                </a:path>
              </a:pathLst>
            </a:custGeom>
            <a:noFill/>
            <a:ln w="57900" cap="flat" cmpd="sng">
              <a:solidFill>
                <a:srgbClr val="33CC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43" name="Google Shape;643;p49"/>
          <p:cNvSpPr txBox="1"/>
          <p:nvPr/>
        </p:nvSpPr>
        <p:spPr>
          <a:xfrm>
            <a:off x="177190" y="3192271"/>
            <a:ext cx="3882390" cy="75755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i="1">
                <a:solidFill>
                  <a:srgbClr val="FF0000"/>
                </a:solidFill>
                <a:latin typeface="Candara"/>
                <a:ea typeface="Candara"/>
                <a:cs typeface="Candara"/>
                <a:sym typeface="Candara"/>
              </a:rPr>
              <a:t>Action</a:t>
            </a:r>
            <a:r>
              <a:rPr lang="en-US" sz="2400" b="1" i="1">
                <a:solidFill>
                  <a:schemeClr val="dk1"/>
                </a:solidFill>
                <a:latin typeface="Candara"/>
                <a:ea typeface="Candara"/>
                <a:cs typeface="Candara"/>
                <a:sym typeface="Candara"/>
              </a:rPr>
              <a:t>: It is a lateral rotator of  the femur at the hip joint.</a:t>
            </a:r>
            <a:endParaRPr sz="2400">
              <a:solidFill>
                <a:schemeClr val="dk1"/>
              </a:solidFill>
              <a:latin typeface="Candara"/>
              <a:ea typeface="Candara"/>
              <a:cs typeface="Candara"/>
              <a:sym typeface="Candara"/>
            </a:endParaRPr>
          </a:p>
        </p:txBody>
      </p:sp>
      <p:sp>
        <p:nvSpPr>
          <p:cNvPr id="644" name="Google Shape;644;p49"/>
          <p:cNvSpPr txBox="1"/>
          <p:nvPr/>
        </p:nvSpPr>
        <p:spPr>
          <a:xfrm>
            <a:off x="669442" y="6428638"/>
            <a:ext cx="128206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645" name="Google Shape;645;p49"/>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48</a:t>
            </a:r>
            <a:endParaRPr sz="1200">
              <a:solidFill>
                <a:schemeClr val="dk1"/>
              </a:solidFill>
              <a:latin typeface="Calibri"/>
              <a:ea typeface="Calibri"/>
              <a:cs typeface="Calibri"/>
              <a:sym typeface="Calibri"/>
            </a:endParaRPr>
          </a:p>
        </p:txBody>
      </p:sp>
      <p:sp>
        <p:nvSpPr>
          <p:cNvPr id="646" name="Google Shape;646;p49"/>
          <p:cNvSpPr txBox="1"/>
          <p:nvPr/>
        </p:nvSpPr>
        <p:spPr>
          <a:xfrm>
            <a:off x="5169789" y="6428638"/>
            <a:ext cx="146939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9"/>
        <p:cNvGrpSpPr/>
        <p:nvPr/>
      </p:nvGrpSpPr>
      <p:grpSpPr>
        <a:xfrm>
          <a:off x="0" y="0"/>
          <a:ext cx="0" cy="0"/>
          <a:chOff x="0" y="0"/>
          <a:chExt cx="0" cy="0"/>
        </a:xfrm>
      </p:grpSpPr>
      <p:sp>
        <p:nvSpPr>
          <p:cNvPr id="80" name="Google Shape;80;p5"/>
          <p:cNvSpPr txBox="1">
            <a:spLocks noGrp="1"/>
          </p:cNvSpPr>
          <p:nvPr>
            <p:ph type="title"/>
          </p:nvPr>
        </p:nvSpPr>
        <p:spPr>
          <a:xfrm>
            <a:off x="99060" y="77723"/>
            <a:ext cx="2289175"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KIDNEYS</a:t>
            </a:r>
            <a:endParaRPr sz="3200">
              <a:latin typeface="Candara"/>
              <a:ea typeface="Candara"/>
              <a:cs typeface="Candara"/>
              <a:sym typeface="Candara"/>
            </a:endParaRPr>
          </a:p>
        </p:txBody>
      </p:sp>
      <p:grpSp>
        <p:nvGrpSpPr>
          <p:cNvPr id="81" name="Google Shape;81;p5"/>
          <p:cNvGrpSpPr/>
          <p:nvPr/>
        </p:nvGrpSpPr>
        <p:grpSpPr>
          <a:xfrm>
            <a:off x="1254252" y="891539"/>
            <a:ext cx="9580245" cy="5288280"/>
            <a:chOff x="1254252" y="891539"/>
            <a:chExt cx="9580245" cy="5288280"/>
          </a:xfrm>
        </p:grpSpPr>
        <p:pic>
          <p:nvPicPr>
            <p:cNvPr id="82" name="Google Shape;82;p5"/>
            <p:cNvPicPr preferRelativeResize="0"/>
            <p:nvPr/>
          </p:nvPicPr>
          <p:blipFill rotWithShape="1">
            <a:blip r:embed="rId3">
              <a:alphaModFix/>
            </a:blip>
            <a:srcRect/>
            <a:stretch/>
          </p:blipFill>
          <p:spPr>
            <a:xfrm>
              <a:off x="1292352" y="929639"/>
              <a:ext cx="9503664" cy="5212080"/>
            </a:xfrm>
            <a:prstGeom prst="rect">
              <a:avLst/>
            </a:prstGeom>
            <a:noFill/>
            <a:ln>
              <a:noFill/>
            </a:ln>
          </p:spPr>
        </p:pic>
        <p:sp>
          <p:nvSpPr>
            <p:cNvPr id="83" name="Google Shape;83;p5"/>
            <p:cNvSpPr/>
            <p:nvPr/>
          </p:nvSpPr>
          <p:spPr>
            <a:xfrm>
              <a:off x="1254252" y="891539"/>
              <a:ext cx="9580245" cy="5288280"/>
            </a:xfrm>
            <a:custGeom>
              <a:avLst/>
              <a:gdLst/>
              <a:ahLst/>
              <a:cxnLst/>
              <a:rect l="l" t="t" r="r" b="b"/>
              <a:pathLst>
                <a:path w="9580245" h="5288280" extrusionOk="0">
                  <a:moveTo>
                    <a:pt x="0" y="5288280"/>
                  </a:moveTo>
                  <a:lnTo>
                    <a:pt x="9579864" y="5288280"/>
                  </a:lnTo>
                  <a:lnTo>
                    <a:pt x="9579864" y="0"/>
                  </a:lnTo>
                  <a:lnTo>
                    <a:pt x="0" y="0"/>
                  </a:lnTo>
                  <a:lnTo>
                    <a:pt x="0" y="5288280"/>
                  </a:lnTo>
                  <a:close/>
                </a:path>
              </a:pathLst>
            </a:custGeom>
            <a:noFill/>
            <a:ln w="762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4" name="Google Shape;84;p5"/>
          <p:cNvSpPr txBox="1"/>
          <p:nvPr/>
        </p:nvSpPr>
        <p:spPr>
          <a:xfrm>
            <a:off x="669442" y="6466738"/>
            <a:ext cx="147701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6F2F9F"/>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85" name="Google Shape;85;p5"/>
          <p:cNvSpPr txBox="1"/>
          <p:nvPr/>
        </p:nvSpPr>
        <p:spPr>
          <a:xfrm>
            <a:off x="5273421" y="6466738"/>
            <a:ext cx="126428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6F2F9F"/>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86" name="Google Shape;86;p5"/>
          <p:cNvSpPr txBox="1"/>
          <p:nvPr/>
        </p:nvSpPr>
        <p:spPr>
          <a:xfrm>
            <a:off x="11014582" y="6466738"/>
            <a:ext cx="154940" cy="177800"/>
          </a:xfrm>
          <a:prstGeom prst="rect">
            <a:avLst/>
          </a:prstGeom>
          <a:noFill/>
          <a:ln>
            <a:noFill/>
          </a:ln>
        </p:spPr>
        <p:txBody>
          <a:bodyPr spcFirstLastPara="1" wrap="square" lIns="0" tIns="0" rIns="0" bIns="0" anchor="t" anchorCtr="0">
            <a:spAutoFit/>
          </a:bodyPr>
          <a:lstStyle/>
          <a:p>
            <a:pPr marL="38735" marR="0" lvl="0" indent="0" algn="l" rtl="0">
              <a:lnSpc>
                <a:spcPct val="103333"/>
              </a:lnSpc>
              <a:spcBef>
                <a:spcPts val="0"/>
              </a:spcBef>
              <a:spcAft>
                <a:spcPts val="0"/>
              </a:spcAft>
              <a:buNone/>
            </a:pPr>
            <a:fld id="{00000000-1234-1234-1234-123412341234}" type="slidenum">
              <a:rPr lang="en-US" sz="1200" b="1">
                <a:solidFill>
                  <a:srgbClr val="6F2F9F"/>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650"/>
        <p:cNvGrpSpPr/>
        <p:nvPr/>
      </p:nvGrpSpPr>
      <p:grpSpPr>
        <a:xfrm>
          <a:off x="0" y="0"/>
          <a:ext cx="0" cy="0"/>
          <a:chOff x="0" y="0"/>
          <a:chExt cx="0" cy="0"/>
        </a:xfrm>
      </p:grpSpPr>
      <p:sp>
        <p:nvSpPr>
          <p:cNvPr id="651" name="Google Shape;651;p50"/>
          <p:cNvSpPr txBox="1">
            <a:spLocks noGrp="1"/>
          </p:cNvSpPr>
          <p:nvPr>
            <p:ph type="title"/>
          </p:nvPr>
        </p:nvSpPr>
        <p:spPr>
          <a:xfrm>
            <a:off x="147828" y="77723"/>
            <a:ext cx="3691254" cy="585470"/>
          </a:xfrm>
          <a:prstGeom prst="rect">
            <a:avLst/>
          </a:prstGeom>
          <a:noFill/>
          <a:ln w="57900" cap="flat" cmpd="sng">
            <a:solidFill>
              <a:srgbClr val="0033CC"/>
            </a:solidFill>
            <a:prstDash val="solid"/>
            <a:round/>
            <a:headEnd type="none" w="sm" len="sm"/>
            <a:tailEnd type="none" w="sm" len="sm"/>
          </a:ln>
        </p:spPr>
        <p:txBody>
          <a:bodyPr spcFirstLastPara="1" wrap="square" lIns="0" tIns="21575" rIns="0" bIns="0" anchor="t" anchorCtr="0">
            <a:spAutoFit/>
          </a:bodyPr>
          <a:lstStyle/>
          <a:p>
            <a:pPr marL="90805"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Pelvic Muscles</a:t>
            </a:r>
            <a:endParaRPr sz="3200">
              <a:latin typeface="Candara"/>
              <a:ea typeface="Candara"/>
              <a:cs typeface="Candara"/>
              <a:sym typeface="Candara"/>
            </a:endParaRPr>
          </a:p>
        </p:txBody>
      </p:sp>
      <p:grpSp>
        <p:nvGrpSpPr>
          <p:cNvPr id="652" name="Google Shape;652;p50"/>
          <p:cNvGrpSpPr/>
          <p:nvPr/>
        </p:nvGrpSpPr>
        <p:grpSpPr>
          <a:xfrm>
            <a:off x="4890515" y="2677667"/>
            <a:ext cx="6553200" cy="4057015"/>
            <a:chOff x="4890515" y="2677667"/>
            <a:chExt cx="6553200" cy="4057015"/>
          </a:xfrm>
        </p:grpSpPr>
        <p:pic>
          <p:nvPicPr>
            <p:cNvPr id="653" name="Google Shape;653;p50"/>
            <p:cNvPicPr preferRelativeResize="0"/>
            <p:nvPr/>
          </p:nvPicPr>
          <p:blipFill rotWithShape="1">
            <a:blip r:embed="rId3">
              <a:alphaModFix/>
            </a:blip>
            <a:srcRect/>
            <a:stretch/>
          </p:blipFill>
          <p:spPr>
            <a:xfrm>
              <a:off x="4919471" y="2706623"/>
              <a:ext cx="6495287" cy="3998976"/>
            </a:xfrm>
            <a:prstGeom prst="rect">
              <a:avLst/>
            </a:prstGeom>
            <a:noFill/>
            <a:ln>
              <a:noFill/>
            </a:ln>
          </p:spPr>
        </p:pic>
        <p:sp>
          <p:nvSpPr>
            <p:cNvPr id="654" name="Google Shape;654;p50"/>
            <p:cNvSpPr/>
            <p:nvPr/>
          </p:nvSpPr>
          <p:spPr>
            <a:xfrm>
              <a:off x="4890515" y="2677667"/>
              <a:ext cx="6553200" cy="4057015"/>
            </a:xfrm>
            <a:custGeom>
              <a:avLst/>
              <a:gdLst/>
              <a:ahLst/>
              <a:cxnLst/>
              <a:rect l="l" t="t" r="r" b="b"/>
              <a:pathLst>
                <a:path w="6553200" h="4057015" extrusionOk="0">
                  <a:moveTo>
                    <a:pt x="0" y="4056888"/>
                  </a:moveTo>
                  <a:lnTo>
                    <a:pt x="6553200" y="4056888"/>
                  </a:lnTo>
                  <a:lnTo>
                    <a:pt x="6553200" y="0"/>
                  </a:lnTo>
                  <a:lnTo>
                    <a:pt x="0" y="0"/>
                  </a:lnTo>
                  <a:lnTo>
                    <a:pt x="0" y="4056888"/>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55" name="Google Shape;655;p50"/>
          <p:cNvSpPr txBox="1"/>
          <p:nvPr/>
        </p:nvSpPr>
        <p:spPr>
          <a:xfrm>
            <a:off x="177190" y="684657"/>
            <a:ext cx="11034395" cy="3048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i="1">
                <a:solidFill>
                  <a:srgbClr val="FF0000"/>
                </a:solidFill>
                <a:latin typeface="Candara"/>
                <a:ea typeface="Candara"/>
                <a:cs typeface="Candara"/>
                <a:sym typeface="Candara"/>
              </a:rPr>
              <a:t>Obturator Internus Muscle</a:t>
            </a:r>
            <a:endParaRPr sz="2400">
              <a:solidFill>
                <a:schemeClr val="dk1"/>
              </a:solidFill>
              <a:latin typeface="Candara"/>
              <a:ea typeface="Candara"/>
              <a:cs typeface="Candara"/>
              <a:sym typeface="Candara"/>
            </a:endParaRPr>
          </a:p>
          <a:p>
            <a:pPr marL="12700" marR="508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Arises from the pelvic surface of </a:t>
            </a:r>
            <a:r>
              <a:rPr lang="en-US" sz="2400" b="1" i="1">
                <a:solidFill>
                  <a:srgbClr val="0033CC"/>
                </a:solidFill>
                <a:latin typeface="Candara"/>
                <a:ea typeface="Candara"/>
                <a:cs typeface="Candara"/>
                <a:sym typeface="Candara"/>
              </a:rPr>
              <a:t>the obturator membrane </a:t>
            </a:r>
            <a:r>
              <a:rPr lang="en-US" sz="2400" b="1" i="1">
                <a:solidFill>
                  <a:schemeClr val="dk1"/>
                </a:solidFill>
                <a:latin typeface="Candara"/>
                <a:ea typeface="Candara"/>
                <a:cs typeface="Candara"/>
                <a:sym typeface="Candara"/>
              </a:rPr>
              <a:t>and the adjoining part of the  hip bone . The muscle fibers converge to a tendon, which leaves the pelvis through </a:t>
            </a:r>
            <a:r>
              <a:rPr lang="en-US" sz="2400" b="1" i="1">
                <a:solidFill>
                  <a:srgbClr val="6F2F9F"/>
                </a:solidFill>
                <a:latin typeface="Candara"/>
                <a:ea typeface="Candara"/>
                <a:cs typeface="Candara"/>
                <a:sym typeface="Candara"/>
              </a:rPr>
              <a:t>the  lesser sciatic foramen </a:t>
            </a:r>
            <a:r>
              <a:rPr lang="en-US" sz="2400" b="1" i="1">
                <a:solidFill>
                  <a:schemeClr val="dk1"/>
                </a:solidFill>
                <a:latin typeface="Candara"/>
                <a:ea typeface="Candara"/>
                <a:cs typeface="Candara"/>
                <a:sym typeface="Candara"/>
              </a:rPr>
              <a:t>and is inserted into </a:t>
            </a:r>
            <a:r>
              <a:rPr lang="en-US" sz="2400" b="1" i="1">
                <a:solidFill>
                  <a:srgbClr val="0033CC"/>
                </a:solidFill>
                <a:latin typeface="Candara"/>
                <a:ea typeface="Candara"/>
                <a:cs typeface="Candara"/>
                <a:sym typeface="Candara"/>
              </a:rPr>
              <a:t>the greater trochanter of the femur.</a:t>
            </a:r>
            <a:endParaRPr sz="2400">
              <a:solidFill>
                <a:schemeClr val="dk1"/>
              </a:solidFill>
              <a:latin typeface="Candara"/>
              <a:ea typeface="Candara"/>
              <a:cs typeface="Candara"/>
              <a:sym typeface="Candara"/>
            </a:endParaRPr>
          </a:p>
          <a:p>
            <a:pPr marL="0" marR="0" lvl="0" indent="0" algn="l" rtl="0">
              <a:lnSpc>
                <a:spcPct val="100000"/>
              </a:lnSpc>
              <a:spcBef>
                <a:spcPts val="0"/>
              </a:spcBef>
              <a:spcAft>
                <a:spcPts val="0"/>
              </a:spcAft>
              <a:buNone/>
            </a:pPr>
            <a:endParaRPr sz="2400">
              <a:solidFill>
                <a:schemeClr val="dk1"/>
              </a:solidFill>
              <a:latin typeface="Candara"/>
              <a:ea typeface="Candara"/>
              <a:cs typeface="Candara"/>
              <a:sym typeface="Candara"/>
            </a:endParaRPr>
          </a:p>
          <a:p>
            <a:pPr marL="0" marR="0" lvl="0" indent="0" algn="l" rtl="0">
              <a:lnSpc>
                <a:spcPct val="100000"/>
              </a:lnSpc>
              <a:spcBef>
                <a:spcPts val="45"/>
              </a:spcBef>
              <a:spcAft>
                <a:spcPts val="0"/>
              </a:spcAft>
              <a:buNone/>
            </a:pPr>
            <a:endParaRPr sz="2900">
              <a:solidFill>
                <a:schemeClr val="dk1"/>
              </a:solidFill>
              <a:latin typeface="Candara"/>
              <a:ea typeface="Candara"/>
              <a:cs typeface="Candara"/>
              <a:sym typeface="Candara"/>
            </a:endParaRPr>
          </a:p>
          <a:p>
            <a:pPr marL="61594" marR="7222490" lvl="0" indent="0" algn="l" rtl="0">
              <a:lnSpc>
                <a:spcPct val="100000"/>
              </a:lnSpc>
              <a:spcBef>
                <a:spcPts val="0"/>
              </a:spcBef>
              <a:spcAft>
                <a:spcPts val="0"/>
              </a:spcAft>
              <a:buNone/>
            </a:pPr>
            <a:r>
              <a:rPr lang="en-US" sz="2400" b="1" i="1">
                <a:solidFill>
                  <a:srgbClr val="FF0000"/>
                </a:solidFill>
                <a:latin typeface="Candara"/>
                <a:ea typeface="Candara"/>
                <a:cs typeface="Candara"/>
                <a:sym typeface="Candara"/>
              </a:rPr>
              <a:t>Action: </a:t>
            </a:r>
            <a:r>
              <a:rPr lang="en-US" sz="2400" b="1" i="1">
                <a:solidFill>
                  <a:schemeClr val="dk1"/>
                </a:solidFill>
                <a:latin typeface="Candara"/>
                <a:ea typeface="Candara"/>
                <a:cs typeface="Candara"/>
                <a:sym typeface="Candara"/>
              </a:rPr>
              <a:t>It laterally rotates the  femur at the hip joint.</a:t>
            </a:r>
            <a:endParaRPr sz="2400">
              <a:solidFill>
                <a:schemeClr val="dk1"/>
              </a:solidFill>
              <a:latin typeface="Candara"/>
              <a:ea typeface="Candara"/>
              <a:cs typeface="Candara"/>
              <a:sym typeface="Candara"/>
            </a:endParaRPr>
          </a:p>
        </p:txBody>
      </p:sp>
      <p:sp>
        <p:nvSpPr>
          <p:cNvPr id="656" name="Google Shape;656;p50"/>
          <p:cNvSpPr txBox="1"/>
          <p:nvPr/>
        </p:nvSpPr>
        <p:spPr>
          <a:xfrm>
            <a:off x="10190226" y="54559"/>
            <a:ext cx="1468755" cy="452120"/>
          </a:xfrm>
          <a:prstGeom prst="rect">
            <a:avLst/>
          </a:prstGeom>
          <a:noFill/>
          <a:ln>
            <a:noFill/>
          </a:ln>
        </p:spPr>
        <p:txBody>
          <a:bodyPr spcFirstLastPara="1" wrap="square" lIns="0" tIns="43175" rIns="0" bIns="0" anchor="t" anchorCtr="0">
            <a:spAutoFit/>
          </a:bodyPr>
          <a:lstStyle/>
          <a:p>
            <a:pPr marL="0" marR="5080" lvl="0" indent="0" algn="r" rtl="0">
              <a:lnSpc>
                <a:spcPct val="10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a:p>
            <a:pPr marL="0" marR="66040" lvl="0" indent="0" algn="r" rtl="0">
              <a:lnSpc>
                <a:spcPct val="100000"/>
              </a:lnSpc>
              <a:spcBef>
                <a:spcPts val="235"/>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657" name="Google Shape;657;p50"/>
          <p:cNvSpPr txBox="1"/>
          <p:nvPr/>
        </p:nvSpPr>
        <p:spPr>
          <a:xfrm>
            <a:off x="823975"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49</a:t>
            </a:r>
            <a:endParaRPr sz="12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661"/>
        <p:cNvGrpSpPr/>
        <p:nvPr/>
      </p:nvGrpSpPr>
      <p:grpSpPr>
        <a:xfrm>
          <a:off x="0" y="0"/>
          <a:ext cx="0" cy="0"/>
          <a:chOff x="0" y="0"/>
          <a:chExt cx="0" cy="0"/>
        </a:xfrm>
      </p:grpSpPr>
      <p:sp>
        <p:nvSpPr>
          <p:cNvPr id="662" name="Google Shape;662;p51"/>
          <p:cNvSpPr txBox="1">
            <a:spLocks noGrp="1"/>
          </p:cNvSpPr>
          <p:nvPr>
            <p:ph type="title"/>
          </p:nvPr>
        </p:nvSpPr>
        <p:spPr>
          <a:xfrm>
            <a:off x="147828" y="77723"/>
            <a:ext cx="3691254" cy="524510"/>
          </a:xfrm>
          <a:prstGeom prst="rect">
            <a:avLst/>
          </a:prstGeom>
          <a:noFill/>
          <a:ln w="57900" cap="flat" cmpd="sng">
            <a:solidFill>
              <a:srgbClr val="0033CC"/>
            </a:solidFill>
            <a:prstDash val="solid"/>
            <a:round/>
            <a:headEnd type="none" w="sm" len="sm"/>
            <a:tailEnd type="none" w="sm" len="sm"/>
          </a:ln>
        </p:spPr>
        <p:txBody>
          <a:bodyPr spcFirstLastPara="1" wrap="square" lIns="0" tIns="24125" rIns="0" bIns="0" anchor="t" anchorCtr="0">
            <a:spAutoFit/>
          </a:bodyPr>
          <a:lstStyle/>
          <a:p>
            <a:pPr marL="90805" lvl="0" indent="0" algn="l" rtl="0">
              <a:lnSpc>
                <a:spcPct val="100000"/>
              </a:lnSpc>
              <a:spcBef>
                <a:spcPts val="0"/>
              </a:spcBef>
              <a:spcAft>
                <a:spcPts val="0"/>
              </a:spcAft>
              <a:buNone/>
            </a:pPr>
            <a:r>
              <a:rPr lang="en-US" sz="2800" b="1" i="1">
                <a:solidFill>
                  <a:srgbClr val="FF0000"/>
                </a:solidFill>
                <a:latin typeface="Candara"/>
                <a:ea typeface="Candara"/>
                <a:cs typeface="Candara"/>
                <a:sym typeface="Candara"/>
              </a:rPr>
              <a:t>Pelvic Muscles</a:t>
            </a:r>
            <a:endParaRPr sz="2800">
              <a:latin typeface="Candara"/>
              <a:ea typeface="Candara"/>
              <a:cs typeface="Candara"/>
              <a:sym typeface="Candara"/>
            </a:endParaRPr>
          </a:p>
        </p:txBody>
      </p:sp>
      <p:sp>
        <p:nvSpPr>
          <p:cNvPr id="663" name="Google Shape;663;p51"/>
          <p:cNvSpPr txBox="1"/>
          <p:nvPr/>
        </p:nvSpPr>
        <p:spPr>
          <a:xfrm>
            <a:off x="177190" y="548081"/>
            <a:ext cx="11093450" cy="148971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i="1">
                <a:solidFill>
                  <a:srgbClr val="FF0000"/>
                </a:solidFill>
                <a:latin typeface="Candara"/>
                <a:ea typeface="Candara"/>
                <a:cs typeface="Candara"/>
                <a:sym typeface="Candara"/>
              </a:rPr>
              <a:t>Coccygeus Muscle</a:t>
            </a:r>
            <a:endParaRPr sz="2400">
              <a:solidFill>
                <a:schemeClr val="dk1"/>
              </a:solidFill>
              <a:latin typeface="Candara"/>
              <a:ea typeface="Candara"/>
              <a:cs typeface="Candara"/>
              <a:sym typeface="Candara"/>
            </a:endParaRPr>
          </a:p>
          <a:p>
            <a:pPr marL="12700" marR="5080" lvl="0" indent="0" algn="l" rtl="0">
              <a:lnSpc>
                <a:spcPct val="100000"/>
              </a:lnSpc>
              <a:spcBef>
                <a:spcPts val="5"/>
              </a:spcBef>
              <a:spcAft>
                <a:spcPts val="0"/>
              </a:spcAft>
              <a:buNone/>
            </a:pPr>
            <a:r>
              <a:rPr lang="en-US" sz="2400" b="1" i="1">
                <a:solidFill>
                  <a:schemeClr val="dk1"/>
                </a:solidFill>
                <a:latin typeface="Candara"/>
                <a:ea typeface="Candara"/>
                <a:cs typeface="Candara"/>
                <a:sym typeface="Candara"/>
              </a:rPr>
              <a:t>This small triangular muscle arises from </a:t>
            </a:r>
            <a:r>
              <a:rPr lang="en-US" sz="2400" b="1" i="1">
                <a:solidFill>
                  <a:srgbClr val="0033CC"/>
                </a:solidFill>
                <a:latin typeface="Candara"/>
                <a:ea typeface="Candara"/>
                <a:cs typeface="Candara"/>
                <a:sym typeface="Candara"/>
              </a:rPr>
              <a:t>the spine of the ischium </a:t>
            </a:r>
            <a:r>
              <a:rPr lang="en-US" sz="2400" b="1" i="1">
                <a:solidFill>
                  <a:schemeClr val="dk1"/>
                </a:solidFill>
                <a:latin typeface="Candara"/>
                <a:ea typeface="Candara"/>
                <a:cs typeface="Candara"/>
                <a:sym typeface="Candara"/>
              </a:rPr>
              <a:t>and is inserted into the  lower end of </a:t>
            </a:r>
            <a:r>
              <a:rPr lang="en-US" sz="2400" b="1" i="1">
                <a:solidFill>
                  <a:srgbClr val="0033CC"/>
                </a:solidFill>
                <a:latin typeface="Candara"/>
                <a:ea typeface="Candara"/>
                <a:cs typeface="Candara"/>
                <a:sym typeface="Candara"/>
              </a:rPr>
              <a:t>the sacrum </a:t>
            </a:r>
            <a:r>
              <a:rPr lang="en-US" sz="2400" b="1" i="1">
                <a:solidFill>
                  <a:schemeClr val="dk1"/>
                </a:solidFill>
                <a:latin typeface="Candara"/>
                <a:ea typeface="Candara"/>
                <a:cs typeface="Candara"/>
                <a:sym typeface="Candara"/>
              </a:rPr>
              <a:t>and into </a:t>
            </a:r>
            <a:r>
              <a:rPr lang="en-US" sz="2400" b="1" i="1">
                <a:solidFill>
                  <a:srgbClr val="0033CC"/>
                </a:solidFill>
                <a:latin typeface="Candara"/>
                <a:ea typeface="Candara"/>
                <a:cs typeface="Candara"/>
                <a:sym typeface="Candara"/>
              </a:rPr>
              <a:t>the coccyx </a:t>
            </a:r>
            <a:r>
              <a:rPr lang="en-US" sz="2400" b="1" i="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i="1">
                <a:solidFill>
                  <a:srgbClr val="FF0000"/>
                </a:solidFill>
                <a:latin typeface="Candara"/>
                <a:ea typeface="Candara"/>
                <a:cs typeface="Candara"/>
                <a:sym typeface="Candara"/>
              </a:rPr>
              <a:t>Action</a:t>
            </a:r>
            <a:r>
              <a:rPr lang="en-US" sz="2400" b="1" i="1">
                <a:solidFill>
                  <a:schemeClr val="dk1"/>
                </a:solidFill>
                <a:latin typeface="Candara"/>
                <a:ea typeface="Candara"/>
                <a:cs typeface="Candara"/>
                <a:sym typeface="Candara"/>
              </a:rPr>
              <a:t>: The two muscles assist the levatores ani in supporting the pelvic viscera.</a:t>
            </a:r>
            <a:endParaRPr sz="2400">
              <a:solidFill>
                <a:schemeClr val="dk1"/>
              </a:solidFill>
              <a:latin typeface="Candara"/>
              <a:ea typeface="Candara"/>
              <a:cs typeface="Candara"/>
              <a:sym typeface="Candara"/>
            </a:endParaRPr>
          </a:p>
        </p:txBody>
      </p:sp>
      <p:grpSp>
        <p:nvGrpSpPr>
          <p:cNvPr id="664" name="Google Shape;664;p51"/>
          <p:cNvGrpSpPr/>
          <p:nvPr/>
        </p:nvGrpSpPr>
        <p:grpSpPr>
          <a:xfrm>
            <a:off x="6466332" y="3046476"/>
            <a:ext cx="4986655" cy="3611879"/>
            <a:chOff x="6466332" y="3046476"/>
            <a:chExt cx="4986655" cy="3611879"/>
          </a:xfrm>
        </p:grpSpPr>
        <p:pic>
          <p:nvPicPr>
            <p:cNvPr id="665" name="Google Shape;665;p51"/>
            <p:cNvPicPr preferRelativeResize="0"/>
            <p:nvPr/>
          </p:nvPicPr>
          <p:blipFill rotWithShape="1">
            <a:blip r:embed="rId3">
              <a:alphaModFix/>
            </a:blip>
            <a:srcRect/>
            <a:stretch/>
          </p:blipFill>
          <p:spPr>
            <a:xfrm>
              <a:off x="6495288" y="3075432"/>
              <a:ext cx="4928616" cy="3553967"/>
            </a:xfrm>
            <a:prstGeom prst="rect">
              <a:avLst/>
            </a:prstGeom>
            <a:noFill/>
            <a:ln>
              <a:noFill/>
            </a:ln>
          </p:spPr>
        </p:pic>
        <p:sp>
          <p:nvSpPr>
            <p:cNvPr id="666" name="Google Shape;666;p51"/>
            <p:cNvSpPr/>
            <p:nvPr/>
          </p:nvSpPr>
          <p:spPr>
            <a:xfrm>
              <a:off x="6466332" y="3046476"/>
              <a:ext cx="4986655" cy="3611879"/>
            </a:xfrm>
            <a:custGeom>
              <a:avLst/>
              <a:gdLst/>
              <a:ahLst/>
              <a:cxnLst/>
              <a:rect l="l" t="t" r="r" b="b"/>
              <a:pathLst>
                <a:path w="4986655" h="3611879" extrusionOk="0">
                  <a:moveTo>
                    <a:pt x="0" y="3611879"/>
                  </a:moveTo>
                  <a:lnTo>
                    <a:pt x="4986527" y="3611879"/>
                  </a:lnTo>
                  <a:lnTo>
                    <a:pt x="4986527" y="0"/>
                  </a:lnTo>
                  <a:lnTo>
                    <a:pt x="0" y="0"/>
                  </a:lnTo>
                  <a:lnTo>
                    <a:pt x="0" y="3611879"/>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67" name="Google Shape;667;p51"/>
          <p:cNvGrpSpPr/>
          <p:nvPr/>
        </p:nvGrpSpPr>
        <p:grpSpPr>
          <a:xfrm>
            <a:off x="461772" y="2958083"/>
            <a:ext cx="5669280" cy="3700779"/>
            <a:chOff x="461772" y="2958083"/>
            <a:chExt cx="5669280" cy="3700779"/>
          </a:xfrm>
        </p:grpSpPr>
        <p:pic>
          <p:nvPicPr>
            <p:cNvPr id="668" name="Google Shape;668;p51"/>
            <p:cNvPicPr preferRelativeResize="0"/>
            <p:nvPr/>
          </p:nvPicPr>
          <p:blipFill rotWithShape="1">
            <a:blip r:embed="rId4">
              <a:alphaModFix/>
            </a:blip>
            <a:srcRect/>
            <a:stretch/>
          </p:blipFill>
          <p:spPr>
            <a:xfrm>
              <a:off x="490728" y="2987039"/>
              <a:ext cx="5611368" cy="3642360"/>
            </a:xfrm>
            <a:prstGeom prst="rect">
              <a:avLst/>
            </a:prstGeom>
            <a:noFill/>
            <a:ln>
              <a:noFill/>
            </a:ln>
          </p:spPr>
        </p:pic>
        <p:sp>
          <p:nvSpPr>
            <p:cNvPr id="669" name="Google Shape;669;p51"/>
            <p:cNvSpPr/>
            <p:nvPr/>
          </p:nvSpPr>
          <p:spPr>
            <a:xfrm>
              <a:off x="461772" y="2958083"/>
              <a:ext cx="5669280" cy="3700779"/>
            </a:xfrm>
            <a:custGeom>
              <a:avLst/>
              <a:gdLst/>
              <a:ahLst/>
              <a:cxnLst/>
              <a:rect l="l" t="t" r="r" b="b"/>
              <a:pathLst>
                <a:path w="5669280" h="3700779" extrusionOk="0">
                  <a:moveTo>
                    <a:pt x="0" y="3700272"/>
                  </a:moveTo>
                  <a:lnTo>
                    <a:pt x="5669280" y="3700272"/>
                  </a:lnTo>
                  <a:lnTo>
                    <a:pt x="5669280" y="0"/>
                  </a:lnTo>
                  <a:lnTo>
                    <a:pt x="0" y="0"/>
                  </a:lnTo>
                  <a:lnTo>
                    <a:pt x="0" y="370027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70" name="Google Shape;670;p51"/>
          <p:cNvSpPr txBox="1"/>
          <p:nvPr/>
        </p:nvSpPr>
        <p:spPr>
          <a:xfrm>
            <a:off x="5822696" y="151333"/>
            <a:ext cx="5111115"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Al-Maathidy   </a:t>
            </a:r>
            <a:r>
              <a:rPr lang="en-US" sz="1800" b="1" baseline="30000">
                <a:solidFill>
                  <a:srgbClr val="0033CC"/>
                </a:solidFill>
                <a:latin typeface="Calibri"/>
                <a:ea typeface="Calibri"/>
                <a:cs typeface="Calibri"/>
                <a:sym typeface="Calibri"/>
              </a:rPr>
              <a:t>Sunday 8 April 2022	50</a:t>
            </a:r>
            <a:endParaRPr sz="1800" baseline="300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674"/>
        <p:cNvGrpSpPr/>
        <p:nvPr/>
      </p:nvGrpSpPr>
      <p:grpSpPr>
        <a:xfrm>
          <a:off x="0" y="0"/>
          <a:ext cx="0" cy="0"/>
          <a:chOff x="0" y="0"/>
          <a:chExt cx="0" cy="0"/>
        </a:xfrm>
      </p:grpSpPr>
      <p:sp>
        <p:nvSpPr>
          <p:cNvPr id="675" name="Google Shape;675;p52"/>
          <p:cNvSpPr txBox="1">
            <a:spLocks noGrp="1"/>
          </p:cNvSpPr>
          <p:nvPr>
            <p:ph type="title"/>
          </p:nvPr>
        </p:nvSpPr>
        <p:spPr>
          <a:xfrm>
            <a:off x="199644" y="77723"/>
            <a:ext cx="3148965" cy="524510"/>
          </a:xfrm>
          <a:prstGeom prst="rect">
            <a:avLst/>
          </a:prstGeom>
          <a:noFill/>
          <a:ln w="57900" cap="flat" cmpd="sng">
            <a:solidFill>
              <a:srgbClr val="0033CC"/>
            </a:solidFill>
            <a:prstDash val="solid"/>
            <a:round/>
            <a:headEnd type="none" w="sm" len="sm"/>
            <a:tailEnd type="none" w="sm" len="sm"/>
          </a:ln>
        </p:spPr>
        <p:txBody>
          <a:bodyPr spcFirstLastPara="1" wrap="square" lIns="0" tIns="24125" rIns="0" bIns="0" anchor="t" anchorCtr="0">
            <a:spAutoFit/>
          </a:bodyPr>
          <a:lstStyle/>
          <a:p>
            <a:pPr marL="88265" lvl="0" indent="0" algn="l" rtl="0">
              <a:lnSpc>
                <a:spcPct val="100000"/>
              </a:lnSpc>
              <a:spcBef>
                <a:spcPts val="0"/>
              </a:spcBef>
              <a:spcAft>
                <a:spcPts val="0"/>
              </a:spcAft>
              <a:buNone/>
            </a:pPr>
            <a:r>
              <a:rPr lang="en-US" sz="2800" b="1" i="1">
                <a:solidFill>
                  <a:srgbClr val="FF0000"/>
                </a:solidFill>
                <a:latin typeface="Candara"/>
                <a:ea typeface="Candara"/>
                <a:cs typeface="Candara"/>
                <a:sym typeface="Candara"/>
              </a:rPr>
              <a:t>Pelvic Muscles</a:t>
            </a:r>
            <a:endParaRPr sz="2800">
              <a:latin typeface="Candara"/>
              <a:ea typeface="Candara"/>
              <a:cs typeface="Candara"/>
              <a:sym typeface="Candara"/>
            </a:endParaRPr>
          </a:p>
        </p:txBody>
      </p:sp>
      <p:sp>
        <p:nvSpPr>
          <p:cNvPr id="676" name="Google Shape;676;p52"/>
          <p:cNvSpPr txBox="1"/>
          <p:nvPr/>
        </p:nvSpPr>
        <p:spPr>
          <a:xfrm>
            <a:off x="177190" y="616966"/>
            <a:ext cx="11204575" cy="192214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US" sz="2800" b="1" i="1">
                <a:solidFill>
                  <a:srgbClr val="FF0000"/>
                </a:solidFill>
                <a:latin typeface="Candara"/>
                <a:ea typeface="Candara"/>
                <a:cs typeface="Candara"/>
                <a:sym typeface="Candara"/>
              </a:rPr>
              <a:t>Levator Ani Muscle</a:t>
            </a:r>
            <a:endParaRPr sz="2800">
              <a:solidFill>
                <a:schemeClr val="dk1"/>
              </a:solidFill>
              <a:latin typeface="Candara"/>
              <a:ea typeface="Candara"/>
              <a:cs typeface="Candara"/>
              <a:sym typeface="Candara"/>
            </a:endParaRPr>
          </a:p>
          <a:p>
            <a:pPr marL="12700" marR="5080" lvl="0" indent="0" algn="l" rtl="0">
              <a:lnSpc>
                <a:spcPct val="100000"/>
              </a:lnSpc>
              <a:spcBef>
                <a:spcPts val="40"/>
              </a:spcBef>
              <a:spcAft>
                <a:spcPts val="0"/>
              </a:spcAft>
              <a:buNone/>
            </a:pPr>
            <a:r>
              <a:rPr lang="en-US" sz="2400" b="1" i="1">
                <a:solidFill>
                  <a:schemeClr val="dk1"/>
                </a:solidFill>
                <a:latin typeface="Candara"/>
                <a:ea typeface="Candara"/>
                <a:cs typeface="Candara"/>
                <a:sym typeface="Candara"/>
              </a:rPr>
              <a:t>Is a wide thin sheet that has a linear origin from </a:t>
            </a:r>
            <a:r>
              <a:rPr lang="en-US" sz="2400" b="1" i="1">
                <a:solidFill>
                  <a:srgbClr val="0033CC"/>
                </a:solidFill>
                <a:latin typeface="Candara"/>
                <a:ea typeface="Candara"/>
                <a:cs typeface="Candara"/>
                <a:sym typeface="Candara"/>
              </a:rPr>
              <a:t>the back of the body of the pubis</a:t>
            </a:r>
            <a:r>
              <a:rPr lang="en-US" sz="2400" b="1" i="1">
                <a:solidFill>
                  <a:schemeClr val="dk1"/>
                </a:solidFill>
                <a:latin typeface="Candara"/>
                <a:ea typeface="Candara"/>
                <a:cs typeface="Candara"/>
                <a:sym typeface="Candara"/>
              </a:rPr>
              <a:t>, a  </a:t>
            </a:r>
            <a:r>
              <a:rPr lang="en-US" sz="2400" b="1" i="1">
                <a:solidFill>
                  <a:srgbClr val="0033CC"/>
                </a:solidFill>
                <a:latin typeface="Candara"/>
                <a:ea typeface="Candara"/>
                <a:cs typeface="Candara"/>
                <a:sym typeface="Candara"/>
              </a:rPr>
              <a:t>tendinous arch </a:t>
            </a:r>
            <a:r>
              <a:rPr lang="en-US" sz="2400" b="1" i="1">
                <a:solidFill>
                  <a:schemeClr val="dk1"/>
                </a:solidFill>
                <a:latin typeface="Candara"/>
                <a:ea typeface="Candara"/>
                <a:cs typeface="Candara"/>
                <a:sym typeface="Candara"/>
              </a:rPr>
              <a:t>formed by a thickening of the fascia covering the obturator internus, and  </a:t>
            </a:r>
            <a:r>
              <a:rPr lang="en-US" sz="2400" b="1" i="1">
                <a:solidFill>
                  <a:srgbClr val="0033CC"/>
                </a:solidFill>
                <a:latin typeface="Candara"/>
                <a:ea typeface="Candara"/>
                <a:cs typeface="Candara"/>
                <a:sym typeface="Candara"/>
              </a:rPr>
              <a:t>the spine of the ischium </a:t>
            </a:r>
            <a:r>
              <a:rPr lang="en-US" sz="2400" b="1" i="1">
                <a:solidFill>
                  <a:schemeClr val="dk1"/>
                </a:solidFill>
                <a:latin typeface="Candara"/>
                <a:ea typeface="Candara"/>
                <a:cs typeface="Candara"/>
                <a:sym typeface="Candara"/>
              </a:rPr>
              <a:t>. From this extensive origin, groups of fibers sweep downward  and medially to their insertion , as follows:</a:t>
            </a:r>
            <a:endParaRPr sz="2400">
              <a:solidFill>
                <a:schemeClr val="dk1"/>
              </a:solidFill>
              <a:latin typeface="Candara"/>
              <a:ea typeface="Candara"/>
              <a:cs typeface="Candara"/>
              <a:sym typeface="Candara"/>
            </a:endParaRPr>
          </a:p>
        </p:txBody>
      </p:sp>
      <p:grpSp>
        <p:nvGrpSpPr>
          <p:cNvPr id="677" name="Google Shape;677;p52"/>
          <p:cNvGrpSpPr/>
          <p:nvPr/>
        </p:nvGrpSpPr>
        <p:grpSpPr>
          <a:xfrm>
            <a:off x="794004" y="2955035"/>
            <a:ext cx="5233670" cy="3548379"/>
            <a:chOff x="794004" y="2955035"/>
            <a:chExt cx="5233670" cy="3548379"/>
          </a:xfrm>
        </p:grpSpPr>
        <p:pic>
          <p:nvPicPr>
            <p:cNvPr id="678" name="Google Shape;678;p52"/>
            <p:cNvPicPr preferRelativeResize="0"/>
            <p:nvPr/>
          </p:nvPicPr>
          <p:blipFill rotWithShape="1">
            <a:blip r:embed="rId3">
              <a:alphaModFix/>
            </a:blip>
            <a:srcRect/>
            <a:stretch/>
          </p:blipFill>
          <p:spPr>
            <a:xfrm>
              <a:off x="822960" y="2983991"/>
              <a:ext cx="5175504" cy="3489960"/>
            </a:xfrm>
            <a:prstGeom prst="rect">
              <a:avLst/>
            </a:prstGeom>
            <a:noFill/>
            <a:ln>
              <a:noFill/>
            </a:ln>
          </p:spPr>
        </p:pic>
        <p:sp>
          <p:nvSpPr>
            <p:cNvPr id="679" name="Google Shape;679;p52"/>
            <p:cNvSpPr/>
            <p:nvPr/>
          </p:nvSpPr>
          <p:spPr>
            <a:xfrm>
              <a:off x="794004" y="2955035"/>
              <a:ext cx="5233670" cy="3548379"/>
            </a:xfrm>
            <a:custGeom>
              <a:avLst/>
              <a:gdLst/>
              <a:ahLst/>
              <a:cxnLst/>
              <a:rect l="l" t="t" r="r" b="b"/>
              <a:pathLst>
                <a:path w="5233670" h="3548379" extrusionOk="0">
                  <a:moveTo>
                    <a:pt x="0" y="3547872"/>
                  </a:moveTo>
                  <a:lnTo>
                    <a:pt x="5233416" y="3547872"/>
                  </a:lnTo>
                  <a:lnTo>
                    <a:pt x="5233416" y="0"/>
                  </a:lnTo>
                  <a:lnTo>
                    <a:pt x="0" y="0"/>
                  </a:lnTo>
                  <a:lnTo>
                    <a:pt x="0" y="354787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80" name="Google Shape;680;p52"/>
          <p:cNvGrpSpPr/>
          <p:nvPr/>
        </p:nvGrpSpPr>
        <p:grpSpPr>
          <a:xfrm>
            <a:off x="6664451" y="2958083"/>
            <a:ext cx="4898390" cy="3548379"/>
            <a:chOff x="6664451" y="2958083"/>
            <a:chExt cx="4898390" cy="3548379"/>
          </a:xfrm>
        </p:grpSpPr>
        <p:pic>
          <p:nvPicPr>
            <p:cNvPr id="681" name="Google Shape;681;p52"/>
            <p:cNvPicPr preferRelativeResize="0"/>
            <p:nvPr/>
          </p:nvPicPr>
          <p:blipFill rotWithShape="1">
            <a:blip r:embed="rId4">
              <a:alphaModFix/>
            </a:blip>
            <a:srcRect/>
            <a:stretch/>
          </p:blipFill>
          <p:spPr>
            <a:xfrm>
              <a:off x="6693407" y="2987039"/>
              <a:ext cx="4840223" cy="3489960"/>
            </a:xfrm>
            <a:prstGeom prst="rect">
              <a:avLst/>
            </a:prstGeom>
            <a:noFill/>
            <a:ln>
              <a:noFill/>
            </a:ln>
          </p:spPr>
        </p:pic>
        <p:sp>
          <p:nvSpPr>
            <p:cNvPr id="682" name="Google Shape;682;p52"/>
            <p:cNvSpPr/>
            <p:nvPr/>
          </p:nvSpPr>
          <p:spPr>
            <a:xfrm>
              <a:off x="6664451" y="2958083"/>
              <a:ext cx="4898390" cy="3548379"/>
            </a:xfrm>
            <a:custGeom>
              <a:avLst/>
              <a:gdLst/>
              <a:ahLst/>
              <a:cxnLst/>
              <a:rect l="l" t="t" r="r" b="b"/>
              <a:pathLst>
                <a:path w="4898390" h="3548379" extrusionOk="0">
                  <a:moveTo>
                    <a:pt x="0" y="3547872"/>
                  </a:moveTo>
                  <a:lnTo>
                    <a:pt x="4898136" y="3547872"/>
                  </a:lnTo>
                  <a:lnTo>
                    <a:pt x="4898136" y="0"/>
                  </a:lnTo>
                  <a:lnTo>
                    <a:pt x="0" y="0"/>
                  </a:lnTo>
                  <a:lnTo>
                    <a:pt x="0" y="354787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83" name="Google Shape;683;p52"/>
          <p:cNvSpPr txBox="1"/>
          <p:nvPr/>
        </p:nvSpPr>
        <p:spPr>
          <a:xfrm>
            <a:off x="669442" y="6565188"/>
            <a:ext cx="128206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684" name="Google Shape;684;p52"/>
          <p:cNvSpPr txBox="1"/>
          <p:nvPr/>
        </p:nvSpPr>
        <p:spPr>
          <a:xfrm>
            <a:off x="10964926" y="6641083"/>
            <a:ext cx="177800"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51</a:t>
            </a:r>
            <a:endParaRPr sz="1200">
              <a:solidFill>
                <a:schemeClr val="dk1"/>
              </a:solidFill>
              <a:latin typeface="Calibri"/>
              <a:ea typeface="Calibri"/>
              <a:cs typeface="Calibri"/>
              <a:sym typeface="Calibri"/>
            </a:endParaRPr>
          </a:p>
        </p:txBody>
      </p:sp>
      <p:sp>
        <p:nvSpPr>
          <p:cNvPr id="685" name="Google Shape;685;p52"/>
          <p:cNvSpPr txBox="1"/>
          <p:nvPr/>
        </p:nvSpPr>
        <p:spPr>
          <a:xfrm>
            <a:off x="5169789" y="6625538"/>
            <a:ext cx="146939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689"/>
        <p:cNvGrpSpPr/>
        <p:nvPr/>
      </p:nvGrpSpPr>
      <p:grpSpPr>
        <a:xfrm>
          <a:off x="0" y="0"/>
          <a:ext cx="0" cy="0"/>
          <a:chOff x="0" y="0"/>
          <a:chExt cx="0" cy="0"/>
        </a:xfrm>
      </p:grpSpPr>
      <p:sp>
        <p:nvSpPr>
          <p:cNvPr id="690" name="Google Shape;690;p53"/>
          <p:cNvSpPr txBox="1"/>
          <p:nvPr/>
        </p:nvSpPr>
        <p:spPr>
          <a:xfrm>
            <a:off x="222300" y="624281"/>
            <a:ext cx="11327765" cy="185610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Anterior fibers</a:t>
            </a:r>
            <a:r>
              <a:rPr lang="en-US" sz="2400" b="1" i="1">
                <a:solidFill>
                  <a:schemeClr val="dk1"/>
                </a:solidFill>
                <a:latin typeface="Candara"/>
                <a:ea typeface="Candara"/>
                <a:cs typeface="Candara"/>
                <a:sym typeface="Candara"/>
              </a:rPr>
              <a:t>: </a:t>
            </a:r>
            <a:r>
              <a:rPr lang="en-US" sz="2400" b="1" i="1">
                <a:solidFill>
                  <a:srgbClr val="0033CC"/>
                </a:solidFill>
                <a:latin typeface="Candara"/>
                <a:ea typeface="Candara"/>
                <a:cs typeface="Candara"/>
                <a:sym typeface="Candara"/>
              </a:rPr>
              <a:t>The levator prostatae </a:t>
            </a:r>
            <a:r>
              <a:rPr lang="en-US" sz="2400" b="1" i="1">
                <a:solidFill>
                  <a:schemeClr val="dk1"/>
                </a:solidFill>
                <a:latin typeface="Candara"/>
                <a:ea typeface="Candara"/>
                <a:cs typeface="Candara"/>
                <a:sym typeface="Candara"/>
              </a:rPr>
              <a:t>or </a:t>
            </a:r>
            <a:r>
              <a:rPr lang="en-US" sz="2400" b="1" i="1">
                <a:solidFill>
                  <a:srgbClr val="0033CC"/>
                </a:solidFill>
                <a:latin typeface="Candara"/>
                <a:ea typeface="Candara"/>
                <a:cs typeface="Candara"/>
                <a:sym typeface="Candara"/>
              </a:rPr>
              <a:t>sphincter vaginae </a:t>
            </a:r>
            <a:r>
              <a:rPr lang="en-US" sz="2400" b="1" i="1">
                <a:solidFill>
                  <a:schemeClr val="dk1"/>
                </a:solidFill>
                <a:latin typeface="Candara"/>
                <a:ea typeface="Candara"/>
                <a:cs typeface="Candara"/>
                <a:sym typeface="Candara"/>
              </a:rPr>
              <a:t>form a sling around the  prostate or vagina and are inserted into a mass of fibrous tissue, called the </a:t>
            </a:r>
            <a:r>
              <a:rPr lang="en-US" sz="2400" b="1" i="1">
                <a:solidFill>
                  <a:srgbClr val="0033CC"/>
                </a:solidFill>
                <a:latin typeface="Candara"/>
                <a:ea typeface="Candara"/>
                <a:cs typeface="Candara"/>
                <a:sym typeface="Candara"/>
              </a:rPr>
              <a:t>perineal body</a:t>
            </a:r>
            <a:r>
              <a:rPr lang="en-US" sz="2400" b="1" i="1">
                <a:solidFill>
                  <a:schemeClr val="dk1"/>
                </a:solidFill>
                <a:latin typeface="Candara"/>
                <a:ea typeface="Candara"/>
                <a:cs typeface="Candara"/>
                <a:sym typeface="Candara"/>
              </a:rPr>
              <a:t>,  in front of the anal canal.</a:t>
            </a:r>
            <a:endParaRPr sz="2400">
              <a:solidFill>
                <a:schemeClr val="dk1"/>
              </a:solidFill>
              <a:latin typeface="Candara"/>
              <a:ea typeface="Candara"/>
              <a:cs typeface="Candara"/>
              <a:sym typeface="Candara"/>
            </a:endParaRPr>
          </a:p>
          <a:p>
            <a:pPr marL="317500" marR="0" lvl="0" indent="-305435" algn="l" rtl="0">
              <a:lnSpc>
                <a:spcPct val="100000"/>
              </a:lnSpc>
              <a:spcBef>
                <a:spcPts val="5"/>
              </a:spcBef>
              <a:spcAft>
                <a:spcPts val="0"/>
              </a:spcAft>
              <a:buClr>
                <a:srgbClr val="000000"/>
              </a:buClr>
              <a:buSzPts val="2400"/>
              <a:buFont typeface="Noto Sans Symbols"/>
              <a:buChar char="✔"/>
            </a:pPr>
            <a:r>
              <a:rPr lang="en-US" sz="2400" b="1" i="1">
                <a:solidFill>
                  <a:srgbClr val="6F2F9F"/>
                </a:solidFill>
                <a:latin typeface="Candara"/>
                <a:ea typeface="Candara"/>
                <a:cs typeface="Candara"/>
                <a:sym typeface="Candara"/>
              </a:rPr>
              <a:t>The levator prostatae </a:t>
            </a:r>
            <a:r>
              <a:rPr lang="en-US" sz="2400" b="1" i="1">
                <a:solidFill>
                  <a:schemeClr val="dk1"/>
                </a:solidFill>
                <a:latin typeface="Candara"/>
                <a:ea typeface="Candara"/>
                <a:cs typeface="Candara"/>
                <a:sym typeface="Candara"/>
              </a:rPr>
              <a:t>support the prostate and stabilize the perineal body</a:t>
            </a:r>
            <a:endParaRPr sz="2400">
              <a:solidFill>
                <a:schemeClr val="dk1"/>
              </a:solidFill>
              <a:latin typeface="Candara"/>
              <a:ea typeface="Candara"/>
              <a:cs typeface="Candara"/>
              <a:sym typeface="Candara"/>
            </a:endParaRPr>
          </a:p>
          <a:p>
            <a:pPr marL="253365" marR="0" lvl="0" indent="-241300" algn="l" rtl="0">
              <a:lnSpc>
                <a:spcPct val="100000"/>
              </a:lnSpc>
              <a:spcBef>
                <a:spcPts val="5"/>
              </a:spcBef>
              <a:spcAft>
                <a:spcPts val="0"/>
              </a:spcAft>
              <a:buClr>
                <a:srgbClr val="6F2F9F"/>
              </a:buClr>
              <a:buSzPts val="2300"/>
              <a:buFont typeface="Noto Sans Symbols"/>
              <a:buChar char="✔"/>
            </a:pPr>
            <a:r>
              <a:rPr lang="en-US" sz="2400" b="1" i="1">
                <a:solidFill>
                  <a:srgbClr val="6F2F9F"/>
                </a:solidFill>
                <a:latin typeface="Candara"/>
                <a:ea typeface="Candara"/>
                <a:cs typeface="Candara"/>
                <a:sym typeface="Candara"/>
              </a:rPr>
              <a:t>The sphincter vaginae </a:t>
            </a:r>
            <a:r>
              <a:rPr lang="en-US" sz="2400" b="1" i="1">
                <a:solidFill>
                  <a:schemeClr val="dk1"/>
                </a:solidFill>
                <a:latin typeface="Candara"/>
                <a:ea typeface="Candara"/>
                <a:cs typeface="Candara"/>
                <a:sym typeface="Candara"/>
              </a:rPr>
              <a:t>constrict the vagina and stabilize the perineal body</a:t>
            </a:r>
            <a:endParaRPr sz="2400">
              <a:solidFill>
                <a:schemeClr val="dk1"/>
              </a:solidFill>
              <a:latin typeface="Candara"/>
              <a:ea typeface="Candara"/>
              <a:cs typeface="Candara"/>
              <a:sym typeface="Candara"/>
            </a:endParaRPr>
          </a:p>
        </p:txBody>
      </p:sp>
      <p:sp>
        <p:nvSpPr>
          <p:cNvPr id="691" name="Google Shape;691;p53"/>
          <p:cNvSpPr txBox="1">
            <a:spLocks noGrp="1"/>
          </p:cNvSpPr>
          <p:nvPr>
            <p:ph type="title"/>
          </p:nvPr>
        </p:nvSpPr>
        <p:spPr>
          <a:xfrm>
            <a:off x="147828" y="77723"/>
            <a:ext cx="3100070" cy="524510"/>
          </a:xfrm>
          <a:prstGeom prst="rect">
            <a:avLst/>
          </a:prstGeom>
          <a:noFill/>
          <a:ln w="57900" cap="flat" cmpd="sng">
            <a:solidFill>
              <a:srgbClr val="0033CC"/>
            </a:solidFill>
            <a:prstDash val="solid"/>
            <a:round/>
            <a:headEnd type="none" w="sm" len="sm"/>
            <a:tailEnd type="none" w="sm" len="sm"/>
          </a:ln>
        </p:spPr>
        <p:txBody>
          <a:bodyPr spcFirstLastPara="1" wrap="square" lIns="0" tIns="24125" rIns="0" bIns="0" anchor="t" anchorCtr="0">
            <a:spAutoFit/>
          </a:bodyPr>
          <a:lstStyle/>
          <a:p>
            <a:pPr marL="90805" lvl="0" indent="0" algn="l" rtl="0">
              <a:lnSpc>
                <a:spcPct val="100000"/>
              </a:lnSpc>
              <a:spcBef>
                <a:spcPts val="0"/>
              </a:spcBef>
              <a:spcAft>
                <a:spcPts val="0"/>
              </a:spcAft>
              <a:buNone/>
            </a:pPr>
            <a:r>
              <a:rPr lang="en-US" sz="2800" b="1">
                <a:solidFill>
                  <a:srgbClr val="FF0000"/>
                </a:solidFill>
                <a:latin typeface="Calibri"/>
                <a:ea typeface="Calibri"/>
                <a:cs typeface="Calibri"/>
                <a:sym typeface="Calibri"/>
              </a:rPr>
              <a:t>Pelvic Muscles</a:t>
            </a:r>
            <a:endParaRPr sz="2800">
              <a:latin typeface="Calibri"/>
              <a:ea typeface="Calibri"/>
              <a:cs typeface="Calibri"/>
              <a:sym typeface="Calibri"/>
            </a:endParaRPr>
          </a:p>
        </p:txBody>
      </p:sp>
      <p:grpSp>
        <p:nvGrpSpPr>
          <p:cNvPr id="692" name="Google Shape;692;p53"/>
          <p:cNvGrpSpPr/>
          <p:nvPr/>
        </p:nvGrpSpPr>
        <p:grpSpPr>
          <a:xfrm>
            <a:off x="3329940" y="3040379"/>
            <a:ext cx="6650990" cy="3639820"/>
            <a:chOff x="3329940" y="3040379"/>
            <a:chExt cx="6650990" cy="3639820"/>
          </a:xfrm>
        </p:grpSpPr>
        <p:pic>
          <p:nvPicPr>
            <p:cNvPr id="693" name="Google Shape;693;p53"/>
            <p:cNvPicPr preferRelativeResize="0"/>
            <p:nvPr/>
          </p:nvPicPr>
          <p:blipFill rotWithShape="1">
            <a:blip r:embed="rId3">
              <a:alphaModFix/>
            </a:blip>
            <a:srcRect/>
            <a:stretch/>
          </p:blipFill>
          <p:spPr>
            <a:xfrm>
              <a:off x="3358896" y="3069335"/>
              <a:ext cx="6592824" cy="3581400"/>
            </a:xfrm>
            <a:prstGeom prst="rect">
              <a:avLst/>
            </a:prstGeom>
            <a:noFill/>
            <a:ln>
              <a:noFill/>
            </a:ln>
          </p:spPr>
        </p:pic>
        <p:sp>
          <p:nvSpPr>
            <p:cNvPr id="694" name="Google Shape;694;p53"/>
            <p:cNvSpPr/>
            <p:nvPr/>
          </p:nvSpPr>
          <p:spPr>
            <a:xfrm>
              <a:off x="3329940" y="3040379"/>
              <a:ext cx="6650990" cy="3639820"/>
            </a:xfrm>
            <a:custGeom>
              <a:avLst/>
              <a:gdLst/>
              <a:ahLst/>
              <a:cxnLst/>
              <a:rect l="l" t="t" r="r" b="b"/>
              <a:pathLst>
                <a:path w="6650990" h="3639820" extrusionOk="0">
                  <a:moveTo>
                    <a:pt x="0" y="3639312"/>
                  </a:moveTo>
                  <a:lnTo>
                    <a:pt x="6650735" y="3639312"/>
                  </a:lnTo>
                  <a:lnTo>
                    <a:pt x="6650735" y="0"/>
                  </a:lnTo>
                  <a:lnTo>
                    <a:pt x="0" y="0"/>
                  </a:lnTo>
                  <a:lnTo>
                    <a:pt x="0" y="363931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95" name="Google Shape;695;p53"/>
          <p:cNvSpPr txBox="1"/>
          <p:nvPr/>
        </p:nvSpPr>
        <p:spPr>
          <a:xfrm>
            <a:off x="275640" y="6428638"/>
            <a:ext cx="128206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696" name="Google Shape;696;p53"/>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52</a:t>
            </a:r>
            <a:endParaRPr sz="1200">
              <a:solidFill>
                <a:schemeClr val="dk1"/>
              </a:solidFill>
              <a:latin typeface="Calibri"/>
              <a:ea typeface="Calibri"/>
              <a:cs typeface="Calibri"/>
              <a:sym typeface="Calibri"/>
            </a:endParaRPr>
          </a:p>
        </p:txBody>
      </p:sp>
      <p:sp>
        <p:nvSpPr>
          <p:cNvPr id="697" name="Google Shape;697;p53"/>
          <p:cNvSpPr txBox="1"/>
          <p:nvPr/>
        </p:nvSpPr>
        <p:spPr>
          <a:xfrm>
            <a:off x="9205721" y="69037"/>
            <a:ext cx="1468755"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p:sp>
        <p:nvSpPr>
          <p:cNvPr id="702" name="Google Shape;702;p54"/>
          <p:cNvSpPr txBox="1">
            <a:spLocks noGrp="1"/>
          </p:cNvSpPr>
          <p:nvPr>
            <p:ph type="title"/>
          </p:nvPr>
        </p:nvSpPr>
        <p:spPr>
          <a:xfrm>
            <a:off x="199644" y="77723"/>
            <a:ext cx="3688079" cy="585470"/>
          </a:xfrm>
          <a:prstGeom prst="rect">
            <a:avLst/>
          </a:prstGeom>
          <a:noFill/>
          <a:ln w="57900" cap="flat" cmpd="sng">
            <a:solidFill>
              <a:srgbClr val="0033CC"/>
            </a:solidFill>
            <a:prstDash val="solid"/>
            <a:round/>
            <a:headEnd type="none" w="sm" len="sm"/>
            <a:tailEnd type="none" w="sm" len="sm"/>
          </a:ln>
        </p:spPr>
        <p:txBody>
          <a:bodyPr spcFirstLastPara="1" wrap="square" lIns="0" tIns="21575"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Pelvic Muscles</a:t>
            </a:r>
            <a:endParaRPr sz="3200">
              <a:latin typeface="Calibri"/>
              <a:ea typeface="Calibri"/>
              <a:cs typeface="Calibri"/>
              <a:sym typeface="Calibri"/>
            </a:endParaRPr>
          </a:p>
        </p:txBody>
      </p:sp>
      <p:sp>
        <p:nvSpPr>
          <p:cNvPr id="703" name="Google Shape;703;p54"/>
          <p:cNvSpPr txBox="1"/>
          <p:nvPr/>
        </p:nvSpPr>
        <p:spPr>
          <a:xfrm>
            <a:off x="324713" y="701166"/>
            <a:ext cx="11248390" cy="1489075"/>
          </a:xfrm>
          <a:prstGeom prst="rect">
            <a:avLst/>
          </a:prstGeom>
          <a:noFill/>
          <a:ln>
            <a:noFill/>
          </a:ln>
        </p:spPr>
        <p:txBody>
          <a:bodyPr spcFirstLastPara="1" wrap="square" lIns="0" tIns="12700" rIns="0" bIns="0" anchor="t" anchorCtr="0">
            <a:spAutoFit/>
          </a:bodyPr>
          <a:lstStyle/>
          <a:p>
            <a:pPr marL="12700" marR="197485" lvl="0" indent="-146049" algn="l" rtl="0">
              <a:lnSpc>
                <a:spcPct val="100000"/>
              </a:lnSpc>
              <a:spcBef>
                <a:spcPts val="0"/>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Intermediate fibers: </a:t>
            </a:r>
            <a:r>
              <a:rPr lang="en-US" sz="2400" b="1" i="1">
                <a:solidFill>
                  <a:srgbClr val="0033CC"/>
                </a:solidFill>
                <a:latin typeface="Candara"/>
                <a:ea typeface="Candara"/>
                <a:cs typeface="Candara"/>
                <a:sym typeface="Candara"/>
              </a:rPr>
              <a:t>The puborectalis </a:t>
            </a:r>
            <a:r>
              <a:rPr lang="en-US" sz="2400" b="1" i="1">
                <a:solidFill>
                  <a:schemeClr val="dk1"/>
                </a:solidFill>
                <a:latin typeface="Candara"/>
                <a:ea typeface="Candara"/>
                <a:cs typeface="Candara"/>
                <a:sym typeface="Candara"/>
              </a:rPr>
              <a:t>forms a sling around the junction of the rectum  and anal canal.</a:t>
            </a:r>
            <a:endParaRPr sz="2400">
              <a:solidFill>
                <a:schemeClr val="dk1"/>
              </a:solidFill>
              <a:latin typeface="Candara"/>
              <a:ea typeface="Candara"/>
              <a:cs typeface="Candara"/>
              <a:sym typeface="Candara"/>
            </a:endParaRPr>
          </a:p>
          <a:p>
            <a:pPr marL="12700" marR="5080" lvl="0" indent="0" algn="l" rtl="0">
              <a:lnSpc>
                <a:spcPct val="100000"/>
              </a:lnSpc>
              <a:spcBef>
                <a:spcPts val="0"/>
              </a:spcBef>
              <a:spcAft>
                <a:spcPts val="0"/>
              </a:spcAft>
              <a:buNone/>
            </a:pPr>
            <a:r>
              <a:rPr lang="en-US" sz="2400" b="1" i="1">
                <a:solidFill>
                  <a:srgbClr val="0033CC"/>
                </a:solidFill>
                <a:latin typeface="Candara"/>
                <a:ea typeface="Candara"/>
                <a:cs typeface="Candara"/>
                <a:sym typeface="Candara"/>
              </a:rPr>
              <a:t>The pubococcygeus </a:t>
            </a:r>
            <a:r>
              <a:rPr lang="en-US" sz="2400" b="1" i="1">
                <a:solidFill>
                  <a:schemeClr val="dk1"/>
                </a:solidFill>
                <a:latin typeface="Candara"/>
                <a:ea typeface="Candara"/>
                <a:cs typeface="Candara"/>
                <a:sym typeface="Candara"/>
              </a:rPr>
              <a:t>passes posteriorly to be inserted into a small fibrous mass, called </a:t>
            </a:r>
            <a:r>
              <a:rPr lang="en-US" sz="2400" b="1" i="1">
                <a:solidFill>
                  <a:srgbClr val="6F2F9F"/>
                </a:solidFill>
                <a:latin typeface="Candara"/>
                <a:ea typeface="Candara"/>
                <a:cs typeface="Candara"/>
                <a:sym typeface="Candara"/>
              </a:rPr>
              <a:t>the  anococcygeal body</a:t>
            </a:r>
            <a:r>
              <a:rPr lang="en-US" sz="2400" b="1" i="1">
                <a:solidFill>
                  <a:schemeClr val="dk1"/>
                </a:solidFill>
                <a:latin typeface="Candara"/>
                <a:ea typeface="Candara"/>
                <a:cs typeface="Candara"/>
                <a:sym typeface="Candara"/>
              </a:rPr>
              <a:t>, between the tip of the coccyx and the anal canal</a:t>
            </a:r>
            <a:endParaRPr sz="2400">
              <a:solidFill>
                <a:schemeClr val="dk1"/>
              </a:solidFill>
              <a:latin typeface="Candara"/>
              <a:ea typeface="Candara"/>
              <a:cs typeface="Candara"/>
              <a:sym typeface="Candara"/>
            </a:endParaRPr>
          </a:p>
        </p:txBody>
      </p:sp>
      <p:sp>
        <p:nvSpPr>
          <p:cNvPr id="704" name="Google Shape;704;p54"/>
          <p:cNvSpPr txBox="1"/>
          <p:nvPr/>
        </p:nvSpPr>
        <p:spPr>
          <a:xfrm>
            <a:off x="353059" y="3399485"/>
            <a:ext cx="4855845" cy="1123950"/>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Posterior fibers: </a:t>
            </a:r>
            <a:r>
              <a:rPr lang="en-US" sz="2400" b="1" i="1">
                <a:solidFill>
                  <a:srgbClr val="0033CC"/>
                </a:solidFill>
                <a:latin typeface="Candara"/>
                <a:ea typeface="Candara"/>
                <a:cs typeface="Candara"/>
                <a:sym typeface="Candara"/>
              </a:rPr>
              <a:t>The iliococcygeus </a:t>
            </a:r>
            <a:r>
              <a:rPr lang="en-US" sz="2400" b="1" i="1">
                <a:solidFill>
                  <a:schemeClr val="dk1"/>
                </a:solidFill>
                <a:latin typeface="Candara"/>
                <a:ea typeface="Candara"/>
                <a:cs typeface="Candara"/>
                <a:sym typeface="Candara"/>
              </a:rPr>
              <a:t>is  inserted into </a:t>
            </a:r>
            <a:r>
              <a:rPr lang="en-US" sz="2400" b="1" i="1">
                <a:solidFill>
                  <a:srgbClr val="6F2F9F"/>
                </a:solidFill>
                <a:latin typeface="Candara"/>
                <a:ea typeface="Candara"/>
                <a:cs typeface="Candara"/>
                <a:sym typeface="Candara"/>
              </a:rPr>
              <a:t>the anococcygeal body  </a:t>
            </a:r>
            <a:r>
              <a:rPr lang="en-US" sz="2400" b="1" i="1">
                <a:solidFill>
                  <a:schemeClr val="dk1"/>
                </a:solidFill>
                <a:latin typeface="Candara"/>
                <a:ea typeface="Candara"/>
                <a:cs typeface="Candara"/>
                <a:sym typeface="Candara"/>
              </a:rPr>
              <a:t>and </a:t>
            </a:r>
            <a:r>
              <a:rPr lang="en-US" sz="2400" b="1" i="1">
                <a:solidFill>
                  <a:srgbClr val="6F2F9F"/>
                </a:solidFill>
                <a:latin typeface="Candara"/>
                <a:ea typeface="Candara"/>
                <a:cs typeface="Candara"/>
                <a:sym typeface="Candara"/>
              </a:rPr>
              <a:t>the coccyx</a:t>
            </a:r>
            <a:r>
              <a:rPr lang="en-US" sz="2400" b="1" i="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grpSp>
        <p:nvGrpSpPr>
          <p:cNvPr id="705" name="Google Shape;705;p54"/>
          <p:cNvGrpSpPr/>
          <p:nvPr/>
        </p:nvGrpSpPr>
        <p:grpSpPr>
          <a:xfrm>
            <a:off x="5481827" y="2324100"/>
            <a:ext cx="6083935" cy="4404360"/>
            <a:chOff x="5481827" y="2324100"/>
            <a:chExt cx="6083935" cy="4404360"/>
          </a:xfrm>
        </p:grpSpPr>
        <p:pic>
          <p:nvPicPr>
            <p:cNvPr id="706" name="Google Shape;706;p54"/>
            <p:cNvPicPr preferRelativeResize="0"/>
            <p:nvPr/>
          </p:nvPicPr>
          <p:blipFill rotWithShape="1">
            <a:blip r:embed="rId3">
              <a:alphaModFix/>
            </a:blip>
            <a:srcRect/>
            <a:stretch/>
          </p:blipFill>
          <p:spPr>
            <a:xfrm>
              <a:off x="5510783" y="2353056"/>
              <a:ext cx="6025896" cy="4346448"/>
            </a:xfrm>
            <a:prstGeom prst="rect">
              <a:avLst/>
            </a:prstGeom>
            <a:noFill/>
            <a:ln>
              <a:noFill/>
            </a:ln>
          </p:spPr>
        </p:pic>
        <p:sp>
          <p:nvSpPr>
            <p:cNvPr id="707" name="Google Shape;707;p54"/>
            <p:cNvSpPr/>
            <p:nvPr/>
          </p:nvSpPr>
          <p:spPr>
            <a:xfrm>
              <a:off x="5481827" y="2324100"/>
              <a:ext cx="6083935" cy="4404360"/>
            </a:xfrm>
            <a:custGeom>
              <a:avLst/>
              <a:gdLst/>
              <a:ahLst/>
              <a:cxnLst/>
              <a:rect l="l" t="t" r="r" b="b"/>
              <a:pathLst>
                <a:path w="6083934" h="4404359" extrusionOk="0">
                  <a:moveTo>
                    <a:pt x="0" y="4404360"/>
                  </a:moveTo>
                  <a:lnTo>
                    <a:pt x="6083808" y="4404360"/>
                  </a:lnTo>
                  <a:lnTo>
                    <a:pt x="6083808" y="0"/>
                  </a:lnTo>
                  <a:lnTo>
                    <a:pt x="0" y="0"/>
                  </a:lnTo>
                  <a:lnTo>
                    <a:pt x="0" y="440436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08" name="Google Shape;708;p54"/>
          <p:cNvSpPr txBox="1"/>
          <p:nvPr/>
        </p:nvSpPr>
        <p:spPr>
          <a:xfrm>
            <a:off x="9697973" y="71054"/>
            <a:ext cx="1468755" cy="419734"/>
          </a:xfrm>
          <a:prstGeom prst="rect">
            <a:avLst/>
          </a:prstGeom>
          <a:noFill/>
          <a:ln>
            <a:noFill/>
          </a:ln>
        </p:spPr>
        <p:txBody>
          <a:bodyPr spcFirstLastPara="1" wrap="square" lIns="0" tIns="26650" rIns="0" bIns="0" anchor="t" anchorCtr="0">
            <a:spAutoFit/>
          </a:bodyPr>
          <a:lstStyle/>
          <a:p>
            <a:pPr marL="0" marR="0" lvl="0" indent="0" algn="ctr" rtl="0">
              <a:lnSpc>
                <a:spcPct val="10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a:p>
            <a:pPr marL="156845" marR="0" lvl="0" indent="0" algn="ctr" rtl="0">
              <a:lnSpc>
                <a:spcPct val="100000"/>
              </a:lnSpc>
              <a:spcBef>
                <a:spcPts val="110"/>
              </a:spcBef>
              <a:spcAft>
                <a:spcPts val="0"/>
              </a:spcAft>
              <a:buNone/>
            </a:pPr>
            <a:r>
              <a:rPr lang="en-US" sz="1200" b="1">
                <a:solidFill>
                  <a:srgbClr val="0033CC"/>
                </a:solidFill>
                <a:latin typeface="Calibri"/>
                <a:ea typeface="Calibri"/>
                <a:cs typeface="Calibri"/>
                <a:sym typeface="Calibri"/>
              </a:rPr>
              <a:t>53</a:t>
            </a:r>
            <a:endParaRPr sz="1200">
              <a:solidFill>
                <a:schemeClr val="dk1"/>
              </a:solidFill>
              <a:latin typeface="Calibri"/>
              <a:ea typeface="Calibri"/>
              <a:cs typeface="Calibri"/>
              <a:sym typeface="Calibri"/>
            </a:endParaRPr>
          </a:p>
        </p:txBody>
      </p:sp>
      <p:sp>
        <p:nvSpPr>
          <p:cNvPr id="709" name="Google Shape;709;p54"/>
          <p:cNvSpPr txBox="1"/>
          <p:nvPr/>
        </p:nvSpPr>
        <p:spPr>
          <a:xfrm>
            <a:off x="669442" y="6466738"/>
            <a:ext cx="128206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713"/>
        <p:cNvGrpSpPr/>
        <p:nvPr/>
      </p:nvGrpSpPr>
      <p:grpSpPr>
        <a:xfrm>
          <a:off x="0" y="0"/>
          <a:ext cx="0" cy="0"/>
          <a:chOff x="0" y="0"/>
          <a:chExt cx="0" cy="0"/>
        </a:xfrm>
      </p:grpSpPr>
      <p:sp>
        <p:nvSpPr>
          <p:cNvPr id="714" name="Google Shape;714;p55"/>
          <p:cNvSpPr txBox="1">
            <a:spLocks noGrp="1"/>
          </p:cNvSpPr>
          <p:nvPr>
            <p:ph type="title"/>
          </p:nvPr>
        </p:nvSpPr>
        <p:spPr>
          <a:xfrm>
            <a:off x="99060" y="77723"/>
            <a:ext cx="3444240" cy="585470"/>
          </a:xfrm>
          <a:prstGeom prst="rect">
            <a:avLst/>
          </a:prstGeom>
          <a:noFill/>
          <a:ln w="57900" cap="flat" cmpd="sng">
            <a:solidFill>
              <a:srgbClr val="0033CC"/>
            </a:solidFill>
            <a:prstDash val="solid"/>
            <a:round/>
            <a:headEnd type="none" w="sm" len="sm"/>
            <a:tailEnd type="none" w="sm" len="sm"/>
          </a:ln>
        </p:spPr>
        <p:txBody>
          <a:bodyPr spcFirstLastPara="1" wrap="square" lIns="0" tIns="21575" rIns="0" bIns="0" anchor="t" anchorCtr="0">
            <a:spAutoFit/>
          </a:bodyPr>
          <a:lstStyle/>
          <a:p>
            <a:pPr marL="90805"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Pelvic Muscles</a:t>
            </a:r>
            <a:endParaRPr sz="3200">
              <a:latin typeface="Candara"/>
              <a:ea typeface="Candara"/>
              <a:cs typeface="Candara"/>
              <a:sym typeface="Candara"/>
            </a:endParaRPr>
          </a:p>
        </p:txBody>
      </p:sp>
      <p:sp>
        <p:nvSpPr>
          <p:cNvPr id="715" name="Google Shape;715;p55"/>
          <p:cNvSpPr txBox="1"/>
          <p:nvPr/>
        </p:nvSpPr>
        <p:spPr>
          <a:xfrm>
            <a:off x="177190" y="701166"/>
            <a:ext cx="11340465" cy="185483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i="1">
                <a:solidFill>
                  <a:srgbClr val="FF0000"/>
                </a:solidFill>
                <a:latin typeface="Candara"/>
                <a:ea typeface="Candara"/>
                <a:cs typeface="Candara"/>
                <a:sym typeface="Candara"/>
              </a:rPr>
              <a:t>Action</a:t>
            </a:r>
            <a:r>
              <a:rPr lang="en-US" sz="2400" b="1" i="1">
                <a:solidFill>
                  <a:schemeClr val="dk1"/>
                </a:solidFill>
                <a:latin typeface="Candara"/>
                <a:ea typeface="Candara"/>
                <a:cs typeface="Candara"/>
                <a:sym typeface="Candara"/>
              </a:rPr>
              <a:t>: The levatores ani muscles of the two sides form an efficient muscular sling </a:t>
            </a:r>
            <a:r>
              <a:rPr lang="en-US" sz="2400" b="1" i="1">
                <a:solidFill>
                  <a:srgbClr val="0033CC"/>
                </a:solidFill>
                <a:latin typeface="Candara"/>
                <a:ea typeface="Candara"/>
                <a:cs typeface="Candara"/>
                <a:sym typeface="Candara"/>
              </a:rPr>
              <a:t>that  supports and maintains the pelvic viscera in position. </a:t>
            </a:r>
            <a:r>
              <a:rPr lang="en-US" sz="2400" b="1" i="1">
                <a:solidFill>
                  <a:schemeClr val="dk1"/>
                </a:solidFill>
                <a:latin typeface="Candara"/>
                <a:ea typeface="Candara"/>
                <a:cs typeface="Candara"/>
                <a:sym typeface="Candara"/>
              </a:rPr>
              <a:t>They </a:t>
            </a:r>
            <a:r>
              <a:rPr lang="en-US" sz="2400" b="1" i="1">
                <a:solidFill>
                  <a:srgbClr val="0033CC"/>
                </a:solidFill>
                <a:latin typeface="Candara"/>
                <a:ea typeface="Candara"/>
                <a:cs typeface="Candara"/>
                <a:sym typeface="Candara"/>
              </a:rPr>
              <a:t>resist the rise in intrapelvic  pressure </a:t>
            </a:r>
            <a:r>
              <a:rPr lang="en-US" sz="2400" b="1" i="1">
                <a:solidFill>
                  <a:schemeClr val="dk1"/>
                </a:solidFill>
                <a:latin typeface="Candara"/>
                <a:ea typeface="Candara"/>
                <a:cs typeface="Candara"/>
                <a:sym typeface="Candara"/>
              </a:rPr>
              <a:t>during the straining and expulsive efforts of the abdominal muscles (as occurs  in coughing). They also have </a:t>
            </a:r>
            <a:r>
              <a:rPr lang="en-US" sz="2400" b="1" i="1">
                <a:solidFill>
                  <a:srgbClr val="0033CC"/>
                </a:solidFill>
                <a:latin typeface="Candara"/>
                <a:ea typeface="Candara"/>
                <a:cs typeface="Candara"/>
                <a:sym typeface="Candara"/>
              </a:rPr>
              <a:t>an important sphincter action on the anorectal junction</a:t>
            </a:r>
            <a:r>
              <a:rPr lang="en-US" sz="2400" b="1" i="1">
                <a:solidFill>
                  <a:schemeClr val="dk1"/>
                </a:solidFill>
                <a:latin typeface="Candara"/>
                <a:ea typeface="Candara"/>
                <a:cs typeface="Candara"/>
                <a:sym typeface="Candara"/>
              </a:rPr>
              <a:t>, and  in the female they serve also </a:t>
            </a:r>
            <a:r>
              <a:rPr lang="en-US" sz="2400" b="1" i="1">
                <a:solidFill>
                  <a:srgbClr val="0033CC"/>
                </a:solidFill>
                <a:latin typeface="Candara"/>
                <a:ea typeface="Candara"/>
                <a:cs typeface="Candara"/>
                <a:sym typeface="Candara"/>
              </a:rPr>
              <a:t>as a sphincter of the vagina.</a:t>
            </a:r>
            <a:endParaRPr sz="2400">
              <a:solidFill>
                <a:schemeClr val="dk1"/>
              </a:solidFill>
              <a:latin typeface="Candara"/>
              <a:ea typeface="Candara"/>
              <a:cs typeface="Candara"/>
              <a:sym typeface="Candara"/>
            </a:endParaRPr>
          </a:p>
        </p:txBody>
      </p:sp>
      <p:grpSp>
        <p:nvGrpSpPr>
          <p:cNvPr id="716" name="Google Shape;716;p55"/>
          <p:cNvGrpSpPr/>
          <p:nvPr/>
        </p:nvGrpSpPr>
        <p:grpSpPr>
          <a:xfrm>
            <a:off x="5335523" y="3012948"/>
            <a:ext cx="6257925" cy="3733800"/>
            <a:chOff x="5335523" y="3012948"/>
            <a:chExt cx="6257925" cy="3733800"/>
          </a:xfrm>
        </p:grpSpPr>
        <p:pic>
          <p:nvPicPr>
            <p:cNvPr id="717" name="Google Shape;717;p55"/>
            <p:cNvPicPr preferRelativeResize="0"/>
            <p:nvPr/>
          </p:nvPicPr>
          <p:blipFill rotWithShape="1">
            <a:blip r:embed="rId3">
              <a:alphaModFix/>
            </a:blip>
            <a:srcRect/>
            <a:stretch/>
          </p:blipFill>
          <p:spPr>
            <a:xfrm>
              <a:off x="5364479" y="3041904"/>
              <a:ext cx="6118057" cy="3675888"/>
            </a:xfrm>
            <a:prstGeom prst="rect">
              <a:avLst/>
            </a:prstGeom>
            <a:noFill/>
            <a:ln>
              <a:noFill/>
            </a:ln>
          </p:spPr>
        </p:pic>
        <p:sp>
          <p:nvSpPr>
            <p:cNvPr id="718" name="Google Shape;718;p55"/>
            <p:cNvSpPr/>
            <p:nvPr/>
          </p:nvSpPr>
          <p:spPr>
            <a:xfrm>
              <a:off x="5335523" y="3012948"/>
              <a:ext cx="6257925" cy="3733800"/>
            </a:xfrm>
            <a:custGeom>
              <a:avLst/>
              <a:gdLst/>
              <a:ahLst/>
              <a:cxnLst/>
              <a:rect l="l" t="t" r="r" b="b"/>
              <a:pathLst>
                <a:path w="6257925" h="3733800" extrusionOk="0">
                  <a:moveTo>
                    <a:pt x="0" y="3733800"/>
                  </a:moveTo>
                  <a:lnTo>
                    <a:pt x="6257544" y="3733800"/>
                  </a:lnTo>
                  <a:lnTo>
                    <a:pt x="6257544" y="0"/>
                  </a:lnTo>
                  <a:lnTo>
                    <a:pt x="0" y="0"/>
                  </a:lnTo>
                  <a:lnTo>
                    <a:pt x="0" y="373380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19" name="Google Shape;719;p55"/>
          <p:cNvSpPr txBox="1"/>
          <p:nvPr/>
        </p:nvSpPr>
        <p:spPr>
          <a:xfrm>
            <a:off x="1035507" y="6222288"/>
            <a:ext cx="146875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6F2F9F"/>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
        <p:nvSpPr>
          <p:cNvPr id="720" name="Google Shape;720;p55"/>
          <p:cNvSpPr txBox="1"/>
          <p:nvPr/>
        </p:nvSpPr>
        <p:spPr>
          <a:xfrm>
            <a:off x="866343" y="6435039"/>
            <a:ext cx="1282700" cy="4064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6F2F9F"/>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a:p>
            <a:pPr marL="955039" marR="0" lvl="0" indent="0" algn="l" rtl="0">
              <a:lnSpc>
                <a:spcPct val="100000"/>
              </a:lnSpc>
              <a:spcBef>
                <a:spcPts val="360"/>
              </a:spcBef>
              <a:spcAft>
                <a:spcPts val="0"/>
              </a:spcAft>
              <a:buNone/>
            </a:pPr>
            <a:r>
              <a:rPr lang="en-US" sz="1200" b="1">
                <a:solidFill>
                  <a:srgbClr val="6F2F9F"/>
                </a:solidFill>
                <a:latin typeface="Calibri"/>
                <a:ea typeface="Calibri"/>
                <a:cs typeface="Calibri"/>
                <a:sym typeface="Calibri"/>
              </a:rPr>
              <a:t>54</a:t>
            </a:r>
            <a:endParaRPr sz="12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724"/>
        <p:cNvGrpSpPr/>
        <p:nvPr/>
      </p:nvGrpSpPr>
      <p:grpSpPr>
        <a:xfrm>
          <a:off x="0" y="0"/>
          <a:ext cx="0" cy="0"/>
          <a:chOff x="0" y="0"/>
          <a:chExt cx="0" cy="0"/>
        </a:xfrm>
      </p:grpSpPr>
      <p:sp>
        <p:nvSpPr>
          <p:cNvPr id="725" name="Google Shape;725;p56"/>
          <p:cNvSpPr txBox="1"/>
          <p:nvPr/>
        </p:nvSpPr>
        <p:spPr>
          <a:xfrm>
            <a:off x="177190" y="754456"/>
            <a:ext cx="10930890" cy="148971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pelvis has anterior, posterior, and lateral walls and an inferior wall or floor.</a:t>
            </a:r>
            <a:endParaRPr sz="2400">
              <a:solidFill>
                <a:schemeClr val="dk1"/>
              </a:solidFill>
              <a:latin typeface="Candara"/>
              <a:ea typeface="Candara"/>
              <a:cs typeface="Candara"/>
              <a:sym typeface="Candara"/>
            </a:endParaRPr>
          </a:p>
          <a:p>
            <a:pPr marL="284480" marR="0" lvl="0" indent="-272415" algn="l" rtl="0">
              <a:lnSpc>
                <a:spcPct val="100000"/>
              </a:lnSpc>
              <a:spcBef>
                <a:spcPts val="5"/>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Anterior Pelvic Wall</a:t>
            </a:r>
            <a:endParaRPr sz="2400">
              <a:solidFill>
                <a:schemeClr val="dk1"/>
              </a:solidFill>
              <a:latin typeface="Candara"/>
              <a:ea typeface="Candara"/>
              <a:cs typeface="Candara"/>
              <a:sym typeface="Candara"/>
            </a:endParaRPr>
          </a:p>
          <a:p>
            <a:pPr marL="12700" marR="508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anterior pelvic wall is the shallowest wall and is formed by the bodies of </a:t>
            </a:r>
            <a:r>
              <a:rPr lang="en-US" sz="2400" b="1" i="1">
                <a:solidFill>
                  <a:srgbClr val="0033CC"/>
                </a:solidFill>
                <a:latin typeface="Candara"/>
                <a:ea typeface="Candara"/>
                <a:cs typeface="Candara"/>
                <a:sym typeface="Candara"/>
              </a:rPr>
              <a:t>the pubic  bones</a:t>
            </a:r>
            <a:r>
              <a:rPr lang="en-US" sz="2400" b="1" i="1">
                <a:solidFill>
                  <a:schemeClr val="dk1"/>
                </a:solidFill>
                <a:latin typeface="Candara"/>
                <a:ea typeface="Candara"/>
                <a:cs typeface="Candara"/>
                <a:sym typeface="Candara"/>
              </a:rPr>
              <a:t>, </a:t>
            </a:r>
            <a:r>
              <a:rPr lang="en-US" sz="2400" b="1" i="1">
                <a:solidFill>
                  <a:srgbClr val="0033CC"/>
                </a:solidFill>
                <a:latin typeface="Candara"/>
                <a:ea typeface="Candara"/>
                <a:cs typeface="Candara"/>
                <a:sym typeface="Candara"/>
              </a:rPr>
              <a:t>the pubic rami</a:t>
            </a:r>
            <a:r>
              <a:rPr lang="en-US" sz="2400" b="1" i="1">
                <a:solidFill>
                  <a:schemeClr val="dk1"/>
                </a:solidFill>
                <a:latin typeface="Candara"/>
                <a:ea typeface="Candara"/>
                <a:cs typeface="Candara"/>
                <a:sym typeface="Candara"/>
              </a:rPr>
              <a:t>, and </a:t>
            </a:r>
            <a:r>
              <a:rPr lang="en-US" sz="2400" b="1" i="1">
                <a:solidFill>
                  <a:srgbClr val="0033CC"/>
                </a:solidFill>
                <a:latin typeface="Candara"/>
                <a:ea typeface="Candara"/>
                <a:cs typeface="Candara"/>
                <a:sym typeface="Candara"/>
              </a:rPr>
              <a:t>the symphysis pubis</a:t>
            </a:r>
            <a:endParaRPr sz="2400">
              <a:solidFill>
                <a:schemeClr val="dk1"/>
              </a:solidFill>
              <a:latin typeface="Candara"/>
              <a:ea typeface="Candara"/>
              <a:cs typeface="Candara"/>
              <a:sym typeface="Candara"/>
            </a:endParaRPr>
          </a:p>
        </p:txBody>
      </p:sp>
      <p:sp>
        <p:nvSpPr>
          <p:cNvPr id="726" name="Google Shape;726;p56"/>
          <p:cNvSpPr txBox="1">
            <a:spLocks noGrp="1"/>
          </p:cNvSpPr>
          <p:nvPr>
            <p:ph type="title"/>
          </p:nvPr>
        </p:nvSpPr>
        <p:spPr>
          <a:xfrm>
            <a:off x="99060" y="77723"/>
            <a:ext cx="515747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Structure of the Pelvic Walls</a:t>
            </a:r>
            <a:endParaRPr sz="3200">
              <a:latin typeface="Candara"/>
              <a:ea typeface="Candara"/>
              <a:cs typeface="Candara"/>
              <a:sym typeface="Candara"/>
            </a:endParaRPr>
          </a:p>
        </p:txBody>
      </p:sp>
      <p:grpSp>
        <p:nvGrpSpPr>
          <p:cNvPr id="727" name="Google Shape;727;p56"/>
          <p:cNvGrpSpPr/>
          <p:nvPr/>
        </p:nvGrpSpPr>
        <p:grpSpPr>
          <a:xfrm>
            <a:off x="364235" y="3208020"/>
            <a:ext cx="5687695" cy="2917190"/>
            <a:chOff x="364235" y="3208020"/>
            <a:chExt cx="5687695" cy="2917190"/>
          </a:xfrm>
        </p:grpSpPr>
        <p:pic>
          <p:nvPicPr>
            <p:cNvPr id="728" name="Google Shape;728;p56"/>
            <p:cNvPicPr preferRelativeResize="0"/>
            <p:nvPr/>
          </p:nvPicPr>
          <p:blipFill rotWithShape="1">
            <a:blip r:embed="rId3">
              <a:alphaModFix/>
            </a:blip>
            <a:srcRect/>
            <a:stretch/>
          </p:blipFill>
          <p:spPr>
            <a:xfrm>
              <a:off x="393191" y="3236976"/>
              <a:ext cx="5629656" cy="2859024"/>
            </a:xfrm>
            <a:prstGeom prst="rect">
              <a:avLst/>
            </a:prstGeom>
            <a:noFill/>
            <a:ln>
              <a:noFill/>
            </a:ln>
          </p:spPr>
        </p:pic>
        <p:sp>
          <p:nvSpPr>
            <p:cNvPr id="729" name="Google Shape;729;p56"/>
            <p:cNvSpPr/>
            <p:nvPr/>
          </p:nvSpPr>
          <p:spPr>
            <a:xfrm>
              <a:off x="364235" y="3208020"/>
              <a:ext cx="5687695" cy="2917190"/>
            </a:xfrm>
            <a:custGeom>
              <a:avLst/>
              <a:gdLst/>
              <a:ahLst/>
              <a:cxnLst/>
              <a:rect l="l" t="t" r="r" b="b"/>
              <a:pathLst>
                <a:path w="5687695" h="2917190" extrusionOk="0">
                  <a:moveTo>
                    <a:pt x="0" y="2916935"/>
                  </a:moveTo>
                  <a:lnTo>
                    <a:pt x="5687568" y="2916935"/>
                  </a:lnTo>
                  <a:lnTo>
                    <a:pt x="5687568" y="0"/>
                  </a:lnTo>
                  <a:lnTo>
                    <a:pt x="0" y="0"/>
                  </a:lnTo>
                  <a:lnTo>
                    <a:pt x="0" y="2916935"/>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30" name="Google Shape;730;p56"/>
          <p:cNvGrpSpPr/>
          <p:nvPr/>
        </p:nvGrpSpPr>
        <p:grpSpPr>
          <a:xfrm>
            <a:off x="6338315" y="2787395"/>
            <a:ext cx="4855845" cy="3870960"/>
            <a:chOff x="6338315" y="2787395"/>
            <a:chExt cx="4855845" cy="3870960"/>
          </a:xfrm>
        </p:grpSpPr>
        <p:pic>
          <p:nvPicPr>
            <p:cNvPr id="731" name="Google Shape;731;p56"/>
            <p:cNvPicPr preferRelativeResize="0"/>
            <p:nvPr/>
          </p:nvPicPr>
          <p:blipFill rotWithShape="1">
            <a:blip r:embed="rId4">
              <a:alphaModFix/>
            </a:blip>
            <a:srcRect/>
            <a:stretch/>
          </p:blipFill>
          <p:spPr>
            <a:xfrm>
              <a:off x="6367271" y="2816351"/>
              <a:ext cx="4797552" cy="3813048"/>
            </a:xfrm>
            <a:prstGeom prst="rect">
              <a:avLst/>
            </a:prstGeom>
            <a:noFill/>
            <a:ln>
              <a:noFill/>
            </a:ln>
          </p:spPr>
        </p:pic>
        <p:sp>
          <p:nvSpPr>
            <p:cNvPr id="732" name="Google Shape;732;p56"/>
            <p:cNvSpPr/>
            <p:nvPr/>
          </p:nvSpPr>
          <p:spPr>
            <a:xfrm>
              <a:off x="6338315" y="2787395"/>
              <a:ext cx="4855845" cy="3870960"/>
            </a:xfrm>
            <a:custGeom>
              <a:avLst/>
              <a:gdLst/>
              <a:ahLst/>
              <a:cxnLst/>
              <a:rect l="l" t="t" r="r" b="b"/>
              <a:pathLst>
                <a:path w="4855845" h="3870959" extrusionOk="0">
                  <a:moveTo>
                    <a:pt x="0" y="3870960"/>
                  </a:moveTo>
                  <a:lnTo>
                    <a:pt x="4855464" y="3870960"/>
                  </a:lnTo>
                  <a:lnTo>
                    <a:pt x="4855464" y="0"/>
                  </a:lnTo>
                  <a:lnTo>
                    <a:pt x="0" y="0"/>
                  </a:lnTo>
                  <a:lnTo>
                    <a:pt x="0" y="387096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33" name="Google Shape;733;p56"/>
          <p:cNvSpPr txBox="1"/>
          <p:nvPr/>
        </p:nvSpPr>
        <p:spPr>
          <a:xfrm>
            <a:off x="669442" y="6466738"/>
            <a:ext cx="128206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734" name="Google Shape;734;p56"/>
          <p:cNvSpPr txBox="1"/>
          <p:nvPr/>
        </p:nvSpPr>
        <p:spPr>
          <a:xfrm>
            <a:off x="3201161" y="6466738"/>
            <a:ext cx="146875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
        <p:nvSpPr>
          <p:cNvPr id="735" name="Google Shape;735;p56"/>
          <p:cNvSpPr txBox="1"/>
          <p:nvPr/>
        </p:nvSpPr>
        <p:spPr>
          <a:xfrm>
            <a:off x="5451475" y="6466738"/>
            <a:ext cx="17780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55</a:t>
            </a:r>
            <a:endParaRPr sz="12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739"/>
        <p:cNvGrpSpPr/>
        <p:nvPr/>
      </p:nvGrpSpPr>
      <p:grpSpPr>
        <a:xfrm>
          <a:off x="0" y="0"/>
          <a:ext cx="0" cy="0"/>
          <a:chOff x="0" y="0"/>
          <a:chExt cx="0" cy="0"/>
        </a:xfrm>
      </p:grpSpPr>
      <p:sp>
        <p:nvSpPr>
          <p:cNvPr id="740" name="Google Shape;740;p57"/>
          <p:cNvSpPr txBox="1"/>
          <p:nvPr/>
        </p:nvSpPr>
        <p:spPr>
          <a:xfrm>
            <a:off x="177190" y="777366"/>
            <a:ext cx="11245850" cy="1123315"/>
          </a:xfrm>
          <a:prstGeom prst="rect">
            <a:avLst/>
          </a:prstGeom>
          <a:noFill/>
          <a:ln>
            <a:noFill/>
          </a:ln>
        </p:spPr>
        <p:txBody>
          <a:bodyPr spcFirstLastPara="1" wrap="square" lIns="0" tIns="12700" rIns="0" bIns="0" anchor="t" anchorCtr="0">
            <a:spAutoFit/>
          </a:bodyPr>
          <a:lstStyle/>
          <a:p>
            <a:pPr marL="284480" marR="0" lvl="0" indent="-272415" algn="l" rtl="0">
              <a:lnSpc>
                <a:spcPct val="100000"/>
              </a:lnSpc>
              <a:spcBef>
                <a:spcPts val="0"/>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Posterior Pelvic Wall</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posterior pelvic wall is extensive and is formed by </a:t>
            </a:r>
            <a:r>
              <a:rPr lang="en-US" sz="2400" b="1" i="1">
                <a:solidFill>
                  <a:srgbClr val="0033CC"/>
                </a:solidFill>
                <a:latin typeface="Candara"/>
                <a:ea typeface="Candara"/>
                <a:cs typeface="Candara"/>
                <a:sym typeface="Candara"/>
              </a:rPr>
              <a:t>the sacrum </a:t>
            </a:r>
            <a:r>
              <a:rPr lang="en-US" sz="2400" b="1" i="1">
                <a:solidFill>
                  <a:schemeClr val="dk1"/>
                </a:solidFill>
                <a:latin typeface="Candara"/>
                <a:ea typeface="Candara"/>
                <a:cs typeface="Candara"/>
                <a:sym typeface="Candara"/>
              </a:rPr>
              <a:t>and </a:t>
            </a:r>
            <a:r>
              <a:rPr lang="en-US" sz="2400" b="1" i="1">
                <a:solidFill>
                  <a:srgbClr val="0033CC"/>
                </a:solidFill>
                <a:latin typeface="Candara"/>
                <a:ea typeface="Candara"/>
                <a:cs typeface="Candara"/>
                <a:sym typeface="Candara"/>
              </a:rPr>
              <a:t>coccyx	</a:t>
            </a:r>
            <a:r>
              <a:rPr lang="en-US" sz="2400" b="1" i="1">
                <a:solidFill>
                  <a:schemeClr val="dk1"/>
                </a:solidFill>
                <a:latin typeface="Candara"/>
                <a:ea typeface="Candara"/>
                <a:cs typeface="Candara"/>
                <a:sym typeface="Candara"/>
              </a:rPr>
              <a:t>and by </a:t>
            </a:r>
            <a:r>
              <a:rPr lang="en-US" sz="2400" b="1" i="1">
                <a:solidFill>
                  <a:srgbClr val="0033CC"/>
                </a:solidFill>
                <a:latin typeface="Candara"/>
                <a:ea typeface="Candara"/>
                <a:cs typeface="Candara"/>
                <a:sym typeface="Candara"/>
              </a:rPr>
              <a:t>the</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i="1">
                <a:solidFill>
                  <a:srgbClr val="0033CC"/>
                </a:solidFill>
                <a:latin typeface="Candara"/>
                <a:ea typeface="Candara"/>
                <a:cs typeface="Candara"/>
                <a:sym typeface="Candara"/>
              </a:rPr>
              <a:t>piriformis muscles	</a:t>
            </a:r>
            <a:r>
              <a:rPr lang="en-US" sz="2400" b="1" i="1">
                <a:solidFill>
                  <a:schemeClr val="dk1"/>
                </a:solidFill>
                <a:latin typeface="Candara"/>
                <a:ea typeface="Candara"/>
                <a:cs typeface="Candara"/>
                <a:sym typeface="Candara"/>
              </a:rPr>
              <a:t>and their covering of parietal pelvic fascia</a:t>
            </a:r>
            <a:endParaRPr sz="2400">
              <a:solidFill>
                <a:schemeClr val="dk1"/>
              </a:solidFill>
              <a:latin typeface="Candara"/>
              <a:ea typeface="Candara"/>
              <a:cs typeface="Candara"/>
              <a:sym typeface="Candara"/>
            </a:endParaRPr>
          </a:p>
        </p:txBody>
      </p:sp>
      <p:grpSp>
        <p:nvGrpSpPr>
          <p:cNvPr id="741" name="Google Shape;741;p57"/>
          <p:cNvGrpSpPr/>
          <p:nvPr/>
        </p:nvGrpSpPr>
        <p:grpSpPr>
          <a:xfrm>
            <a:off x="5637276" y="2942844"/>
            <a:ext cx="6004560" cy="3237230"/>
            <a:chOff x="5637276" y="2942844"/>
            <a:chExt cx="6004560" cy="3237230"/>
          </a:xfrm>
        </p:grpSpPr>
        <p:pic>
          <p:nvPicPr>
            <p:cNvPr id="742" name="Google Shape;742;p57"/>
            <p:cNvPicPr preferRelativeResize="0"/>
            <p:nvPr/>
          </p:nvPicPr>
          <p:blipFill rotWithShape="1">
            <a:blip r:embed="rId3">
              <a:alphaModFix/>
            </a:blip>
            <a:srcRect/>
            <a:stretch/>
          </p:blipFill>
          <p:spPr>
            <a:xfrm>
              <a:off x="5666232" y="2971800"/>
              <a:ext cx="5946648" cy="3179064"/>
            </a:xfrm>
            <a:prstGeom prst="rect">
              <a:avLst/>
            </a:prstGeom>
            <a:noFill/>
            <a:ln>
              <a:noFill/>
            </a:ln>
          </p:spPr>
        </p:pic>
        <p:sp>
          <p:nvSpPr>
            <p:cNvPr id="743" name="Google Shape;743;p57"/>
            <p:cNvSpPr/>
            <p:nvPr/>
          </p:nvSpPr>
          <p:spPr>
            <a:xfrm>
              <a:off x="5637276" y="2942844"/>
              <a:ext cx="6004560" cy="3237230"/>
            </a:xfrm>
            <a:custGeom>
              <a:avLst/>
              <a:gdLst/>
              <a:ahLst/>
              <a:cxnLst/>
              <a:rect l="l" t="t" r="r" b="b"/>
              <a:pathLst>
                <a:path w="6004559" h="3237229" extrusionOk="0">
                  <a:moveTo>
                    <a:pt x="0" y="3236975"/>
                  </a:moveTo>
                  <a:lnTo>
                    <a:pt x="6004560" y="3236975"/>
                  </a:lnTo>
                  <a:lnTo>
                    <a:pt x="6004560" y="0"/>
                  </a:lnTo>
                  <a:lnTo>
                    <a:pt x="0" y="0"/>
                  </a:lnTo>
                  <a:lnTo>
                    <a:pt x="0" y="3236975"/>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44" name="Google Shape;744;p57"/>
          <p:cNvGrpSpPr/>
          <p:nvPr/>
        </p:nvGrpSpPr>
        <p:grpSpPr>
          <a:xfrm>
            <a:off x="123444" y="2942844"/>
            <a:ext cx="5318760" cy="3335020"/>
            <a:chOff x="123444" y="2942844"/>
            <a:chExt cx="5318760" cy="3335020"/>
          </a:xfrm>
        </p:grpSpPr>
        <p:pic>
          <p:nvPicPr>
            <p:cNvPr id="745" name="Google Shape;745;p57"/>
            <p:cNvPicPr preferRelativeResize="0"/>
            <p:nvPr/>
          </p:nvPicPr>
          <p:blipFill rotWithShape="1">
            <a:blip r:embed="rId4">
              <a:alphaModFix/>
            </a:blip>
            <a:srcRect/>
            <a:stretch/>
          </p:blipFill>
          <p:spPr>
            <a:xfrm>
              <a:off x="152400" y="2971799"/>
              <a:ext cx="5260847" cy="3276600"/>
            </a:xfrm>
            <a:prstGeom prst="rect">
              <a:avLst/>
            </a:prstGeom>
            <a:noFill/>
            <a:ln>
              <a:noFill/>
            </a:ln>
          </p:spPr>
        </p:pic>
        <p:sp>
          <p:nvSpPr>
            <p:cNvPr id="746" name="Google Shape;746;p57"/>
            <p:cNvSpPr/>
            <p:nvPr/>
          </p:nvSpPr>
          <p:spPr>
            <a:xfrm>
              <a:off x="123444" y="2942844"/>
              <a:ext cx="5318760" cy="3335020"/>
            </a:xfrm>
            <a:custGeom>
              <a:avLst/>
              <a:gdLst/>
              <a:ahLst/>
              <a:cxnLst/>
              <a:rect l="l" t="t" r="r" b="b"/>
              <a:pathLst>
                <a:path w="5318760" h="3335020" extrusionOk="0">
                  <a:moveTo>
                    <a:pt x="0" y="3334511"/>
                  </a:moveTo>
                  <a:lnTo>
                    <a:pt x="5318760" y="3334511"/>
                  </a:lnTo>
                  <a:lnTo>
                    <a:pt x="5318760" y="0"/>
                  </a:lnTo>
                  <a:lnTo>
                    <a:pt x="0" y="0"/>
                  </a:lnTo>
                  <a:lnTo>
                    <a:pt x="0" y="3334511"/>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47" name="Google Shape;747;p57"/>
          <p:cNvSpPr txBox="1">
            <a:spLocks noGrp="1"/>
          </p:cNvSpPr>
          <p:nvPr>
            <p:ph type="title"/>
          </p:nvPr>
        </p:nvSpPr>
        <p:spPr>
          <a:xfrm>
            <a:off x="99060" y="77723"/>
            <a:ext cx="501142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Structure of the Pelvic Walls</a:t>
            </a:r>
            <a:endParaRPr sz="3200">
              <a:latin typeface="Candara"/>
              <a:ea typeface="Candara"/>
              <a:cs typeface="Candara"/>
              <a:sym typeface="Candara"/>
            </a:endParaRPr>
          </a:p>
        </p:txBody>
      </p:sp>
      <p:pic>
        <p:nvPicPr>
          <p:cNvPr id="748" name="Google Shape;748;p57"/>
          <p:cNvPicPr preferRelativeResize="0"/>
          <p:nvPr/>
        </p:nvPicPr>
        <p:blipFill rotWithShape="1">
          <a:blip r:embed="rId5">
            <a:alphaModFix/>
          </a:blip>
          <a:srcRect/>
          <a:stretch/>
        </p:blipFill>
        <p:spPr>
          <a:xfrm>
            <a:off x="10981943" y="6217920"/>
            <a:ext cx="630935" cy="487680"/>
          </a:xfrm>
          <a:prstGeom prst="rect">
            <a:avLst/>
          </a:prstGeom>
          <a:noFill/>
          <a:ln>
            <a:noFill/>
          </a:ln>
        </p:spPr>
      </p:pic>
      <p:sp>
        <p:nvSpPr>
          <p:cNvPr id="749" name="Google Shape;749;p57"/>
          <p:cNvSpPr txBox="1"/>
          <p:nvPr/>
        </p:nvSpPr>
        <p:spPr>
          <a:xfrm>
            <a:off x="669442" y="6466738"/>
            <a:ext cx="128206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750" name="Google Shape;750;p57"/>
          <p:cNvSpPr txBox="1"/>
          <p:nvPr/>
        </p:nvSpPr>
        <p:spPr>
          <a:xfrm>
            <a:off x="5169789" y="6466738"/>
            <a:ext cx="146939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
        <p:nvSpPr>
          <p:cNvPr id="751" name="Google Shape;751;p57"/>
          <p:cNvSpPr txBox="1"/>
          <p:nvPr/>
        </p:nvSpPr>
        <p:spPr>
          <a:xfrm>
            <a:off x="10964926" y="6466738"/>
            <a:ext cx="17780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56</a:t>
            </a:r>
            <a:endParaRPr sz="12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755"/>
        <p:cNvGrpSpPr/>
        <p:nvPr/>
      </p:nvGrpSpPr>
      <p:grpSpPr>
        <a:xfrm>
          <a:off x="0" y="0"/>
          <a:ext cx="0" cy="0"/>
          <a:chOff x="0" y="0"/>
          <a:chExt cx="0" cy="0"/>
        </a:xfrm>
      </p:grpSpPr>
      <p:sp>
        <p:nvSpPr>
          <p:cNvPr id="756" name="Google Shape;756;p58"/>
          <p:cNvSpPr txBox="1"/>
          <p:nvPr/>
        </p:nvSpPr>
        <p:spPr>
          <a:xfrm>
            <a:off x="275640" y="690194"/>
            <a:ext cx="11177270" cy="112331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The lateral pelvic wall </a:t>
            </a:r>
            <a:r>
              <a:rPr lang="en-US" sz="2400" b="1" i="1">
                <a:solidFill>
                  <a:schemeClr val="dk1"/>
                </a:solidFill>
                <a:latin typeface="Candara"/>
                <a:ea typeface="Candara"/>
                <a:cs typeface="Candara"/>
                <a:sym typeface="Candara"/>
              </a:rPr>
              <a:t>is formed by part of </a:t>
            </a:r>
            <a:r>
              <a:rPr lang="en-US" sz="2400" b="1" i="1">
                <a:solidFill>
                  <a:srgbClr val="0033CC"/>
                </a:solidFill>
                <a:latin typeface="Candara"/>
                <a:ea typeface="Candara"/>
                <a:cs typeface="Candara"/>
                <a:sym typeface="Candara"/>
              </a:rPr>
              <a:t>the hip bone </a:t>
            </a:r>
            <a:r>
              <a:rPr lang="en-US" sz="2400" b="1" i="1">
                <a:solidFill>
                  <a:schemeClr val="dk1"/>
                </a:solidFill>
                <a:latin typeface="Candara"/>
                <a:ea typeface="Candara"/>
                <a:cs typeface="Candara"/>
                <a:sym typeface="Candara"/>
              </a:rPr>
              <a:t>below the pelvic inlet, </a:t>
            </a:r>
            <a:r>
              <a:rPr lang="en-US" sz="2400" b="1" i="1">
                <a:solidFill>
                  <a:srgbClr val="0033CC"/>
                </a:solidFill>
                <a:latin typeface="Candara"/>
                <a:ea typeface="Candara"/>
                <a:cs typeface="Candara"/>
                <a:sym typeface="Candara"/>
              </a:rPr>
              <a:t>the  obturator membrane</a:t>
            </a:r>
            <a:r>
              <a:rPr lang="en-US" sz="2400" b="1" i="1">
                <a:solidFill>
                  <a:schemeClr val="dk1"/>
                </a:solidFill>
                <a:latin typeface="Candara"/>
                <a:ea typeface="Candara"/>
                <a:cs typeface="Candara"/>
                <a:sym typeface="Candara"/>
              </a:rPr>
              <a:t>, </a:t>
            </a:r>
            <a:r>
              <a:rPr lang="en-US" sz="2400" b="1" i="1">
                <a:solidFill>
                  <a:srgbClr val="0033CC"/>
                </a:solidFill>
                <a:latin typeface="Candara"/>
                <a:ea typeface="Candara"/>
                <a:cs typeface="Candara"/>
                <a:sym typeface="Candara"/>
              </a:rPr>
              <a:t>the sacrotuberous </a:t>
            </a:r>
            <a:r>
              <a:rPr lang="en-US" sz="2400" b="1" i="1">
                <a:solidFill>
                  <a:schemeClr val="dk1"/>
                </a:solidFill>
                <a:latin typeface="Candara"/>
                <a:ea typeface="Candara"/>
                <a:cs typeface="Candara"/>
                <a:sym typeface="Candara"/>
              </a:rPr>
              <a:t>and </a:t>
            </a:r>
            <a:r>
              <a:rPr lang="en-US" sz="2400" b="1" i="1">
                <a:solidFill>
                  <a:srgbClr val="0033CC"/>
                </a:solidFill>
                <a:latin typeface="Candara"/>
                <a:ea typeface="Candara"/>
                <a:cs typeface="Candara"/>
                <a:sym typeface="Candara"/>
              </a:rPr>
              <a:t>sacrospinous ligaments</a:t>
            </a:r>
            <a:r>
              <a:rPr lang="en-US" sz="2400" b="1" i="1">
                <a:solidFill>
                  <a:schemeClr val="dk1"/>
                </a:solidFill>
                <a:latin typeface="Candara"/>
                <a:ea typeface="Candara"/>
                <a:cs typeface="Candara"/>
                <a:sym typeface="Candara"/>
              </a:rPr>
              <a:t>, and </a:t>
            </a:r>
            <a:r>
              <a:rPr lang="en-US" sz="2400" b="1" i="1">
                <a:solidFill>
                  <a:srgbClr val="0033CC"/>
                </a:solidFill>
                <a:latin typeface="Candara"/>
                <a:ea typeface="Candara"/>
                <a:cs typeface="Candara"/>
                <a:sym typeface="Candara"/>
              </a:rPr>
              <a:t>the obturator  internus </a:t>
            </a:r>
            <a:r>
              <a:rPr lang="en-US" sz="2400" b="1" i="1">
                <a:solidFill>
                  <a:schemeClr val="dk1"/>
                </a:solidFill>
                <a:latin typeface="Candara"/>
                <a:ea typeface="Candara"/>
                <a:cs typeface="Candara"/>
                <a:sym typeface="Candara"/>
              </a:rPr>
              <a:t>muscle and </a:t>
            </a:r>
            <a:r>
              <a:rPr lang="en-US" sz="2400" b="1" i="1">
                <a:solidFill>
                  <a:srgbClr val="0033CC"/>
                </a:solidFill>
                <a:latin typeface="Candara"/>
                <a:ea typeface="Candara"/>
                <a:cs typeface="Candara"/>
                <a:sym typeface="Candara"/>
              </a:rPr>
              <a:t>its covering fascia</a:t>
            </a:r>
            <a:endParaRPr sz="2400">
              <a:solidFill>
                <a:schemeClr val="dk1"/>
              </a:solidFill>
              <a:latin typeface="Candara"/>
              <a:ea typeface="Candara"/>
              <a:cs typeface="Candara"/>
              <a:sym typeface="Candara"/>
            </a:endParaRPr>
          </a:p>
        </p:txBody>
      </p:sp>
      <p:grpSp>
        <p:nvGrpSpPr>
          <p:cNvPr id="757" name="Google Shape;757;p58"/>
          <p:cNvGrpSpPr/>
          <p:nvPr/>
        </p:nvGrpSpPr>
        <p:grpSpPr>
          <a:xfrm>
            <a:off x="3317747" y="2290572"/>
            <a:ext cx="7044055" cy="4358640"/>
            <a:chOff x="3317747" y="2290572"/>
            <a:chExt cx="7044055" cy="4358640"/>
          </a:xfrm>
        </p:grpSpPr>
        <p:pic>
          <p:nvPicPr>
            <p:cNvPr id="758" name="Google Shape;758;p58"/>
            <p:cNvPicPr preferRelativeResize="0"/>
            <p:nvPr/>
          </p:nvPicPr>
          <p:blipFill rotWithShape="1">
            <a:blip r:embed="rId3">
              <a:alphaModFix/>
            </a:blip>
            <a:srcRect/>
            <a:stretch/>
          </p:blipFill>
          <p:spPr>
            <a:xfrm>
              <a:off x="3346703" y="2319528"/>
              <a:ext cx="6986016" cy="4300728"/>
            </a:xfrm>
            <a:prstGeom prst="rect">
              <a:avLst/>
            </a:prstGeom>
            <a:noFill/>
            <a:ln>
              <a:noFill/>
            </a:ln>
          </p:spPr>
        </p:pic>
        <p:sp>
          <p:nvSpPr>
            <p:cNvPr id="759" name="Google Shape;759;p58"/>
            <p:cNvSpPr/>
            <p:nvPr/>
          </p:nvSpPr>
          <p:spPr>
            <a:xfrm>
              <a:off x="3317747" y="2290572"/>
              <a:ext cx="7044055" cy="4358640"/>
            </a:xfrm>
            <a:custGeom>
              <a:avLst/>
              <a:gdLst/>
              <a:ahLst/>
              <a:cxnLst/>
              <a:rect l="l" t="t" r="r" b="b"/>
              <a:pathLst>
                <a:path w="7044055" h="4358640" extrusionOk="0">
                  <a:moveTo>
                    <a:pt x="0" y="4358640"/>
                  </a:moveTo>
                  <a:lnTo>
                    <a:pt x="7043928" y="4358640"/>
                  </a:lnTo>
                  <a:lnTo>
                    <a:pt x="7043928" y="0"/>
                  </a:lnTo>
                  <a:lnTo>
                    <a:pt x="0" y="0"/>
                  </a:lnTo>
                  <a:lnTo>
                    <a:pt x="0" y="435864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60" name="Google Shape;760;p58"/>
          <p:cNvSpPr txBox="1"/>
          <p:nvPr/>
        </p:nvSpPr>
        <p:spPr>
          <a:xfrm>
            <a:off x="78739" y="6244538"/>
            <a:ext cx="1736725" cy="392430"/>
          </a:xfrm>
          <a:prstGeom prst="rect">
            <a:avLst/>
          </a:prstGeom>
          <a:noFill/>
          <a:ln>
            <a:noFill/>
          </a:ln>
        </p:spPr>
        <p:txBody>
          <a:bodyPr spcFirstLastPara="1" wrap="square" lIns="0" tIns="12700" rIns="0" bIns="0" anchor="t" anchorCtr="0">
            <a:spAutoFit/>
          </a:bodyPr>
          <a:lstStyle/>
          <a:p>
            <a:pPr marL="12700" marR="5080" lvl="0" indent="267335"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Al-Maathidy  Sunday 8 April 2022</a:t>
            </a:r>
            <a:endParaRPr sz="1200">
              <a:solidFill>
                <a:schemeClr val="dk1"/>
              </a:solidFill>
              <a:latin typeface="Calibri"/>
              <a:ea typeface="Calibri"/>
              <a:cs typeface="Calibri"/>
              <a:sym typeface="Calibri"/>
            </a:endParaRPr>
          </a:p>
        </p:txBody>
      </p:sp>
      <p:sp>
        <p:nvSpPr>
          <p:cNvPr id="761" name="Google Shape;761;p58"/>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57</a:t>
            </a:r>
            <a:endParaRPr sz="1200">
              <a:solidFill>
                <a:schemeClr val="dk1"/>
              </a:solidFill>
              <a:latin typeface="Calibri"/>
              <a:ea typeface="Calibri"/>
              <a:cs typeface="Calibri"/>
              <a:sym typeface="Calibri"/>
            </a:endParaRPr>
          </a:p>
        </p:txBody>
      </p:sp>
      <p:sp>
        <p:nvSpPr>
          <p:cNvPr id="762" name="Google Shape;762;p58"/>
          <p:cNvSpPr txBox="1">
            <a:spLocks noGrp="1"/>
          </p:cNvSpPr>
          <p:nvPr>
            <p:ph type="title"/>
          </p:nvPr>
        </p:nvSpPr>
        <p:spPr>
          <a:xfrm>
            <a:off x="99060" y="77723"/>
            <a:ext cx="501142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Structure of the Pelvic Walls</a:t>
            </a:r>
            <a:endParaRPr sz="3200">
              <a:latin typeface="Candara"/>
              <a:ea typeface="Candara"/>
              <a:cs typeface="Candara"/>
              <a:sym typeface="Candara"/>
            </a:endParaRPr>
          </a:p>
        </p:txBody>
      </p:sp>
      <p:pic>
        <p:nvPicPr>
          <p:cNvPr id="763" name="Google Shape;763;p58"/>
          <p:cNvPicPr preferRelativeResize="0"/>
          <p:nvPr/>
        </p:nvPicPr>
        <p:blipFill rotWithShape="1">
          <a:blip r:embed="rId4">
            <a:alphaModFix/>
          </a:blip>
          <a:srcRect/>
          <a:stretch/>
        </p:blipFill>
        <p:spPr>
          <a:xfrm>
            <a:off x="10981943" y="6217920"/>
            <a:ext cx="630935" cy="48768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767"/>
        <p:cNvGrpSpPr/>
        <p:nvPr/>
      </p:nvGrpSpPr>
      <p:grpSpPr>
        <a:xfrm>
          <a:off x="0" y="0"/>
          <a:ext cx="0" cy="0"/>
          <a:chOff x="0" y="0"/>
          <a:chExt cx="0" cy="0"/>
        </a:xfrm>
      </p:grpSpPr>
      <p:sp>
        <p:nvSpPr>
          <p:cNvPr id="768" name="Google Shape;768;p59"/>
          <p:cNvSpPr txBox="1"/>
          <p:nvPr/>
        </p:nvSpPr>
        <p:spPr>
          <a:xfrm>
            <a:off x="275640" y="624281"/>
            <a:ext cx="11326495" cy="19792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i="1">
                <a:solidFill>
                  <a:srgbClr val="FF0000"/>
                </a:solidFill>
                <a:latin typeface="Candara"/>
                <a:ea typeface="Candara"/>
                <a:cs typeface="Candara"/>
                <a:sym typeface="Candara"/>
              </a:rPr>
              <a:t>Obturator Membrane</a:t>
            </a:r>
            <a:endParaRPr sz="2400">
              <a:solidFill>
                <a:schemeClr val="dk1"/>
              </a:solidFill>
              <a:latin typeface="Candara"/>
              <a:ea typeface="Candara"/>
              <a:cs typeface="Candara"/>
              <a:sym typeface="Candara"/>
            </a:endParaRPr>
          </a:p>
          <a:p>
            <a:pPr marL="12700" marR="0" lvl="0" indent="0" algn="l" rtl="0">
              <a:lnSpc>
                <a:spcPct val="100000"/>
              </a:lnSpc>
              <a:spcBef>
                <a:spcPts val="20"/>
              </a:spcBef>
              <a:spcAft>
                <a:spcPts val="0"/>
              </a:spcAft>
              <a:buNone/>
            </a:pPr>
            <a:r>
              <a:rPr lang="en-US" sz="2000" b="1" i="1">
                <a:solidFill>
                  <a:schemeClr val="dk1"/>
                </a:solidFill>
                <a:latin typeface="Candara"/>
                <a:ea typeface="Candara"/>
                <a:cs typeface="Candara"/>
                <a:sym typeface="Candara"/>
              </a:rPr>
              <a:t>is a fibrous sheet that almost completely closes </a:t>
            </a:r>
            <a:r>
              <a:rPr lang="en-US" sz="2000" b="1" i="1">
                <a:solidFill>
                  <a:srgbClr val="6F2F9F"/>
                </a:solidFill>
                <a:latin typeface="Candara"/>
                <a:ea typeface="Candara"/>
                <a:cs typeface="Candara"/>
                <a:sym typeface="Candara"/>
              </a:rPr>
              <a:t>the obturator foramen</a:t>
            </a:r>
            <a:r>
              <a:rPr lang="en-US" sz="2000" b="1" i="1">
                <a:solidFill>
                  <a:schemeClr val="dk1"/>
                </a:solidFill>
                <a:latin typeface="Candara"/>
                <a:ea typeface="Candara"/>
                <a:cs typeface="Candara"/>
                <a:sym typeface="Candara"/>
              </a:rPr>
              <a:t>, leaving a small gap, </a:t>
            </a:r>
            <a:r>
              <a:rPr lang="en-US" sz="2000" b="1" i="1">
                <a:solidFill>
                  <a:srgbClr val="0033CC"/>
                </a:solidFill>
                <a:latin typeface="Candara"/>
                <a:ea typeface="Candara"/>
                <a:cs typeface="Candara"/>
                <a:sym typeface="Candara"/>
              </a:rPr>
              <a:t>the obturator</a:t>
            </a:r>
            <a:endParaRPr sz="2000">
              <a:solidFill>
                <a:schemeClr val="dk1"/>
              </a:solidFill>
              <a:latin typeface="Candara"/>
              <a:ea typeface="Candara"/>
              <a:cs typeface="Candara"/>
              <a:sym typeface="Candara"/>
            </a:endParaRPr>
          </a:p>
          <a:p>
            <a:pPr marL="12700" marR="0" lvl="0" indent="0" algn="l" rtl="0">
              <a:lnSpc>
                <a:spcPct val="119750"/>
              </a:lnSpc>
              <a:spcBef>
                <a:spcPts val="0"/>
              </a:spcBef>
              <a:spcAft>
                <a:spcPts val="0"/>
              </a:spcAft>
              <a:buNone/>
            </a:pPr>
            <a:r>
              <a:rPr lang="en-US" sz="2000" b="1" i="1">
                <a:solidFill>
                  <a:srgbClr val="0033CC"/>
                </a:solidFill>
                <a:latin typeface="Candara"/>
                <a:ea typeface="Candara"/>
                <a:cs typeface="Candara"/>
                <a:sym typeface="Candara"/>
              </a:rPr>
              <a:t>canal</a:t>
            </a:r>
            <a:r>
              <a:rPr lang="en-US" sz="2000" b="1" i="1">
                <a:solidFill>
                  <a:schemeClr val="dk1"/>
                </a:solidFill>
                <a:latin typeface="Candara"/>
                <a:ea typeface="Candara"/>
                <a:cs typeface="Candara"/>
                <a:sym typeface="Candara"/>
              </a:rPr>
              <a:t>, for the passage of the obturator nerve and vessels as they leave the pelvis to enter the thigh .</a:t>
            </a:r>
            <a:endParaRPr sz="2000">
              <a:solidFill>
                <a:schemeClr val="dk1"/>
              </a:solidFill>
              <a:latin typeface="Candara"/>
              <a:ea typeface="Candara"/>
              <a:cs typeface="Candara"/>
              <a:sym typeface="Candara"/>
            </a:endParaRPr>
          </a:p>
          <a:p>
            <a:pPr marL="12700" marR="0" lvl="0" indent="0" algn="l" rtl="0">
              <a:lnSpc>
                <a:spcPct val="119791"/>
              </a:lnSpc>
              <a:spcBef>
                <a:spcPts val="0"/>
              </a:spcBef>
              <a:spcAft>
                <a:spcPts val="0"/>
              </a:spcAft>
              <a:buNone/>
            </a:pPr>
            <a:r>
              <a:rPr lang="en-US" sz="2400" b="1" i="1">
                <a:solidFill>
                  <a:srgbClr val="FF0000"/>
                </a:solidFill>
                <a:latin typeface="Candara"/>
                <a:ea typeface="Candara"/>
                <a:cs typeface="Candara"/>
                <a:sym typeface="Candara"/>
              </a:rPr>
              <a:t>Sacrotuberous Ligament</a:t>
            </a:r>
            <a:endParaRPr sz="2400">
              <a:solidFill>
                <a:schemeClr val="dk1"/>
              </a:solidFill>
              <a:latin typeface="Candara"/>
              <a:ea typeface="Candara"/>
              <a:cs typeface="Candara"/>
              <a:sym typeface="Candara"/>
            </a:endParaRPr>
          </a:p>
          <a:p>
            <a:pPr marL="12700" marR="0" lvl="0" indent="0" algn="l" rtl="0">
              <a:lnSpc>
                <a:spcPct val="100000"/>
              </a:lnSpc>
              <a:spcBef>
                <a:spcPts val="15"/>
              </a:spcBef>
              <a:spcAft>
                <a:spcPts val="0"/>
              </a:spcAft>
              <a:buNone/>
            </a:pPr>
            <a:r>
              <a:rPr lang="en-US" sz="2000" b="1" i="1">
                <a:solidFill>
                  <a:schemeClr val="dk1"/>
                </a:solidFill>
                <a:latin typeface="Candara"/>
                <a:ea typeface="Candara"/>
                <a:cs typeface="Candara"/>
                <a:sym typeface="Candara"/>
              </a:rPr>
              <a:t>is strong and extends from the </a:t>
            </a:r>
            <a:r>
              <a:rPr lang="en-US" sz="2000" b="1" i="1">
                <a:solidFill>
                  <a:srgbClr val="0033CC"/>
                </a:solidFill>
                <a:latin typeface="Candara"/>
                <a:ea typeface="Candara"/>
                <a:cs typeface="Candara"/>
                <a:sym typeface="Candara"/>
              </a:rPr>
              <a:t>lateral part of the sacrum and coccyx </a:t>
            </a:r>
            <a:r>
              <a:rPr lang="en-US" sz="2000" b="1" i="1">
                <a:solidFill>
                  <a:schemeClr val="dk1"/>
                </a:solidFill>
                <a:latin typeface="Candara"/>
                <a:ea typeface="Candara"/>
                <a:cs typeface="Candara"/>
                <a:sym typeface="Candara"/>
              </a:rPr>
              <a:t>and </a:t>
            </a:r>
            <a:r>
              <a:rPr lang="en-US" sz="2000" b="1" i="1">
                <a:solidFill>
                  <a:srgbClr val="0033CC"/>
                </a:solidFill>
                <a:latin typeface="Candara"/>
                <a:ea typeface="Candara"/>
                <a:cs typeface="Candara"/>
                <a:sym typeface="Candara"/>
              </a:rPr>
              <a:t>the posterior inferior iliac spine </a:t>
            </a:r>
            <a:r>
              <a:rPr lang="en-US" sz="2000" b="1" i="1">
                <a:solidFill>
                  <a:schemeClr val="dk1"/>
                </a:solidFill>
                <a:latin typeface="Candara"/>
                <a:ea typeface="Candara"/>
                <a:cs typeface="Candara"/>
                <a:sym typeface="Candara"/>
              </a:rPr>
              <a:t>to</a:t>
            </a:r>
            <a:endParaRPr sz="20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000" b="1" i="1">
                <a:solidFill>
                  <a:srgbClr val="0033CC"/>
                </a:solidFill>
                <a:latin typeface="Candara"/>
                <a:ea typeface="Candara"/>
                <a:cs typeface="Candara"/>
                <a:sym typeface="Candara"/>
              </a:rPr>
              <a:t>the ischial tuberosity </a:t>
            </a:r>
            <a:r>
              <a:rPr lang="en-US" sz="2000" b="1" i="1">
                <a:solidFill>
                  <a:schemeClr val="dk1"/>
                </a:solidFill>
                <a:latin typeface="Candara"/>
                <a:ea typeface="Candara"/>
                <a:cs typeface="Candara"/>
                <a:sym typeface="Candara"/>
              </a:rPr>
              <a:t>.</a:t>
            </a:r>
            <a:endParaRPr sz="2000">
              <a:solidFill>
                <a:schemeClr val="dk1"/>
              </a:solidFill>
              <a:latin typeface="Candara"/>
              <a:ea typeface="Candara"/>
              <a:cs typeface="Candara"/>
              <a:sym typeface="Candara"/>
            </a:endParaRPr>
          </a:p>
        </p:txBody>
      </p:sp>
      <p:sp>
        <p:nvSpPr>
          <p:cNvPr id="769" name="Google Shape;769;p59"/>
          <p:cNvSpPr txBox="1">
            <a:spLocks noGrp="1"/>
          </p:cNvSpPr>
          <p:nvPr>
            <p:ph type="title"/>
          </p:nvPr>
        </p:nvSpPr>
        <p:spPr>
          <a:xfrm>
            <a:off x="199644" y="77723"/>
            <a:ext cx="2947670" cy="524510"/>
          </a:xfrm>
          <a:prstGeom prst="rect">
            <a:avLst/>
          </a:prstGeom>
          <a:noFill/>
          <a:ln w="57900" cap="flat" cmpd="sng">
            <a:solidFill>
              <a:srgbClr val="00FF00"/>
            </a:solidFill>
            <a:prstDash val="solid"/>
            <a:round/>
            <a:headEnd type="none" w="sm" len="sm"/>
            <a:tailEnd type="none" w="sm" len="sm"/>
          </a:ln>
        </p:spPr>
        <p:txBody>
          <a:bodyPr spcFirstLastPara="1" wrap="square" lIns="0" tIns="20950" rIns="0" bIns="0" anchor="t" anchorCtr="0">
            <a:spAutoFit/>
          </a:bodyPr>
          <a:lstStyle/>
          <a:p>
            <a:pPr marL="88265" lvl="0" indent="0" algn="l" rtl="0">
              <a:lnSpc>
                <a:spcPct val="100000"/>
              </a:lnSpc>
              <a:spcBef>
                <a:spcPts val="0"/>
              </a:spcBef>
              <a:spcAft>
                <a:spcPts val="0"/>
              </a:spcAft>
              <a:buNone/>
            </a:pPr>
            <a:r>
              <a:rPr lang="en-US" sz="2800" b="1" i="1">
                <a:solidFill>
                  <a:srgbClr val="FF0000"/>
                </a:solidFill>
                <a:latin typeface="Candara"/>
                <a:ea typeface="Candara"/>
                <a:cs typeface="Candara"/>
                <a:sym typeface="Candara"/>
              </a:rPr>
              <a:t>Lateral Pelvic Wall</a:t>
            </a:r>
            <a:endParaRPr sz="2800">
              <a:latin typeface="Candara"/>
              <a:ea typeface="Candara"/>
              <a:cs typeface="Candara"/>
              <a:sym typeface="Candara"/>
            </a:endParaRPr>
          </a:p>
        </p:txBody>
      </p:sp>
      <p:grpSp>
        <p:nvGrpSpPr>
          <p:cNvPr id="770" name="Google Shape;770;p59"/>
          <p:cNvGrpSpPr/>
          <p:nvPr/>
        </p:nvGrpSpPr>
        <p:grpSpPr>
          <a:xfrm>
            <a:off x="6170676" y="3217163"/>
            <a:ext cx="5374005" cy="3401695"/>
            <a:chOff x="6170676" y="3217163"/>
            <a:chExt cx="5374005" cy="3401695"/>
          </a:xfrm>
        </p:grpSpPr>
        <p:pic>
          <p:nvPicPr>
            <p:cNvPr id="771" name="Google Shape;771;p59"/>
            <p:cNvPicPr preferRelativeResize="0"/>
            <p:nvPr/>
          </p:nvPicPr>
          <p:blipFill rotWithShape="1">
            <a:blip r:embed="rId3">
              <a:alphaModFix/>
            </a:blip>
            <a:srcRect/>
            <a:stretch/>
          </p:blipFill>
          <p:spPr>
            <a:xfrm>
              <a:off x="6199632" y="3246119"/>
              <a:ext cx="5315712" cy="3343655"/>
            </a:xfrm>
            <a:prstGeom prst="rect">
              <a:avLst/>
            </a:prstGeom>
            <a:noFill/>
            <a:ln>
              <a:noFill/>
            </a:ln>
          </p:spPr>
        </p:pic>
        <p:sp>
          <p:nvSpPr>
            <p:cNvPr id="772" name="Google Shape;772;p59"/>
            <p:cNvSpPr/>
            <p:nvPr/>
          </p:nvSpPr>
          <p:spPr>
            <a:xfrm>
              <a:off x="6170676" y="3217163"/>
              <a:ext cx="5374005" cy="3401695"/>
            </a:xfrm>
            <a:custGeom>
              <a:avLst/>
              <a:gdLst/>
              <a:ahLst/>
              <a:cxnLst/>
              <a:rect l="l" t="t" r="r" b="b"/>
              <a:pathLst>
                <a:path w="5374005" h="3401695" extrusionOk="0">
                  <a:moveTo>
                    <a:pt x="0" y="3401567"/>
                  </a:moveTo>
                  <a:lnTo>
                    <a:pt x="5373624" y="3401567"/>
                  </a:lnTo>
                  <a:lnTo>
                    <a:pt x="5373624" y="0"/>
                  </a:lnTo>
                  <a:lnTo>
                    <a:pt x="0" y="0"/>
                  </a:lnTo>
                  <a:lnTo>
                    <a:pt x="0" y="3401567"/>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73" name="Google Shape;773;p59"/>
          <p:cNvGrpSpPr/>
          <p:nvPr/>
        </p:nvGrpSpPr>
        <p:grpSpPr>
          <a:xfrm>
            <a:off x="266699" y="3217162"/>
            <a:ext cx="5078095" cy="3581400"/>
            <a:chOff x="266699" y="3217162"/>
            <a:chExt cx="5078095" cy="3581400"/>
          </a:xfrm>
        </p:grpSpPr>
        <p:pic>
          <p:nvPicPr>
            <p:cNvPr id="774" name="Google Shape;774;p59"/>
            <p:cNvPicPr preferRelativeResize="0"/>
            <p:nvPr/>
          </p:nvPicPr>
          <p:blipFill rotWithShape="1">
            <a:blip r:embed="rId4">
              <a:alphaModFix/>
            </a:blip>
            <a:srcRect/>
            <a:stretch/>
          </p:blipFill>
          <p:spPr>
            <a:xfrm>
              <a:off x="295655" y="3246118"/>
              <a:ext cx="5020056" cy="3523488"/>
            </a:xfrm>
            <a:prstGeom prst="rect">
              <a:avLst/>
            </a:prstGeom>
            <a:noFill/>
            <a:ln>
              <a:noFill/>
            </a:ln>
          </p:spPr>
        </p:pic>
        <p:sp>
          <p:nvSpPr>
            <p:cNvPr id="775" name="Google Shape;775;p59"/>
            <p:cNvSpPr/>
            <p:nvPr/>
          </p:nvSpPr>
          <p:spPr>
            <a:xfrm>
              <a:off x="266699" y="3217162"/>
              <a:ext cx="5078095" cy="3581400"/>
            </a:xfrm>
            <a:custGeom>
              <a:avLst/>
              <a:gdLst/>
              <a:ahLst/>
              <a:cxnLst/>
              <a:rect l="l" t="t" r="r" b="b"/>
              <a:pathLst>
                <a:path w="5078095" h="3581400" extrusionOk="0">
                  <a:moveTo>
                    <a:pt x="0" y="3581400"/>
                  </a:moveTo>
                  <a:lnTo>
                    <a:pt x="5077968" y="3581400"/>
                  </a:lnTo>
                  <a:lnTo>
                    <a:pt x="5077968" y="0"/>
                  </a:lnTo>
                  <a:lnTo>
                    <a:pt x="0" y="0"/>
                  </a:lnTo>
                  <a:lnTo>
                    <a:pt x="0" y="358140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76" name="Google Shape;776;p59"/>
          <p:cNvSpPr txBox="1"/>
          <p:nvPr/>
        </p:nvSpPr>
        <p:spPr>
          <a:xfrm>
            <a:off x="9430257" y="69037"/>
            <a:ext cx="1736725" cy="529590"/>
          </a:xfrm>
          <a:prstGeom prst="rect">
            <a:avLst/>
          </a:prstGeom>
          <a:noFill/>
          <a:ln>
            <a:noFill/>
          </a:ln>
        </p:spPr>
        <p:txBody>
          <a:bodyPr spcFirstLastPara="1" wrap="square" lIns="0" tIns="12700" rIns="0" bIns="0" anchor="t" anchorCtr="0">
            <a:spAutoFit/>
          </a:bodyPr>
          <a:lstStyle/>
          <a:p>
            <a:pPr marL="267335" marR="0" lvl="0" indent="0" algn="ctr" rtl="0">
              <a:lnSpc>
                <a:spcPct val="11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a:p>
            <a:pPr marL="0" marR="447040" lvl="0" indent="0" algn="ctr" rtl="0">
              <a:lnSpc>
                <a:spcPct val="105416"/>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a:p>
            <a:pPr marL="328930" marR="0" lvl="0" indent="0" algn="ctr" rtl="0">
              <a:lnSpc>
                <a:spcPct val="115000"/>
              </a:lnSpc>
              <a:spcBef>
                <a:spcPts val="0"/>
              </a:spcBef>
              <a:spcAft>
                <a:spcPts val="0"/>
              </a:spcAft>
              <a:buNone/>
            </a:pPr>
            <a:r>
              <a:rPr lang="en-US" sz="1200" b="1">
                <a:solidFill>
                  <a:srgbClr val="0033CC"/>
                </a:solidFill>
                <a:latin typeface="Calibri"/>
                <a:ea typeface="Calibri"/>
                <a:cs typeface="Calibri"/>
                <a:sym typeface="Calibri"/>
              </a:rPr>
              <a:t>58</a:t>
            </a:r>
            <a:endParaRPr sz="12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0"/>
        <p:cNvGrpSpPr/>
        <p:nvPr/>
      </p:nvGrpSpPr>
      <p:grpSpPr>
        <a:xfrm>
          <a:off x="0" y="0"/>
          <a:ext cx="0" cy="0"/>
          <a:chOff x="0" y="0"/>
          <a:chExt cx="0" cy="0"/>
        </a:xfrm>
      </p:grpSpPr>
      <p:sp>
        <p:nvSpPr>
          <p:cNvPr id="91" name="Google Shape;91;p6"/>
          <p:cNvSpPr txBox="1">
            <a:spLocks noGrp="1"/>
          </p:cNvSpPr>
          <p:nvPr>
            <p:ph type="title"/>
          </p:nvPr>
        </p:nvSpPr>
        <p:spPr>
          <a:xfrm>
            <a:off x="199644" y="77723"/>
            <a:ext cx="2164080" cy="524510"/>
          </a:xfrm>
          <a:prstGeom prst="rect">
            <a:avLst/>
          </a:prstGeom>
          <a:noFill/>
          <a:ln w="57900" cap="flat" cmpd="sng">
            <a:solidFill>
              <a:srgbClr val="0033CC"/>
            </a:solidFill>
            <a:prstDash val="solid"/>
            <a:round/>
            <a:headEnd type="none" w="sm" len="sm"/>
            <a:tailEnd type="none" w="sm" len="sm"/>
          </a:ln>
        </p:spPr>
        <p:txBody>
          <a:bodyPr spcFirstLastPara="1" wrap="square" lIns="0" tIns="20950" rIns="0" bIns="0" anchor="t" anchorCtr="0">
            <a:spAutoFit/>
          </a:bodyPr>
          <a:lstStyle/>
          <a:p>
            <a:pPr marL="88265" lvl="0" indent="0" algn="l" rtl="0">
              <a:lnSpc>
                <a:spcPct val="100000"/>
              </a:lnSpc>
              <a:spcBef>
                <a:spcPts val="0"/>
              </a:spcBef>
              <a:spcAft>
                <a:spcPts val="0"/>
              </a:spcAft>
              <a:buNone/>
            </a:pPr>
            <a:r>
              <a:rPr lang="en-US" sz="2800" b="1" i="1">
                <a:solidFill>
                  <a:srgbClr val="FF0000"/>
                </a:solidFill>
                <a:latin typeface="Candara"/>
                <a:ea typeface="Candara"/>
                <a:cs typeface="Candara"/>
                <a:sym typeface="Candara"/>
              </a:rPr>
              <a:t>KIDNEYS</a:t>
            </a:r>
            <a:endParaRPr sz="2800">
              <a:latin typeface="Candara"/>
              <a:ea typeface="Candara"/>
              <a:cs typeface="Candara"/>
              <a:sym typeface="Candara"/>
            </a:endParaRPr>
          </a:p>
        </p:txBody>
      </p:sp>
      <p:sp>
        <p:nvSpPr>
          <p:cNvPr id="92" name="Google Shape;92;p6"/>
          <p:cNvSpPr txBox="1"/>
          <p:nvPr/>
        </p:nvSpPr>
        <p:spPr>
          <a:xfrm>
            <a:off x="275640" y="663066"/>
            <a:ext cx="4916805" cy="75755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rgbClr val="6F2F9F"/>
              </a:buClr>
              <a:buSzPts val="2300"/>
              <a:buFont typeface="Noto Sans Symbols"/>
              <a:buChar char="✔"/>
            </a:pPr>
            <a:r>
              <a:rPr lang="en-US" sz="2400" b="1" i="1">
                <a:solidFill>
                  <a:srgbClr val="6F2F9F"/>
                </a:solidFill>
                <a:latin typeface="Candara"/>
                <a:ea typeface="Candara"/>
                <a:cs typeface="Candara"/>
                <a:sym typeface="Candara"/>
              </a:rPr>
              <a:t>The hilum </a:t>
            </a:r>
            <a:r>
              <a:rPr lang="en-US" sz="2400" b="1" i="1">
                <a:solidFill>
                  <a:schemeClr val="dk1"/>
                </a:solidFill>
                <a:latin typeface="Candara"/>
                <a:ea typeface="Candara"/>
                <a:cs typeface="Candara"/>
                <a:sym typeface="Candara"/>
              </a:rPr>
              <a:t>extends into a large cavity  called </a:t>
            </a:r>
            <a:r>
              <a:rPr lang="en-US" sz="2400" b="1" i="1">
                <a:solidFill>
                  <a:srgbClr val="0033CC"/>
                </a:solidFill>
                <a:latin typeface="Candara"/>
                <a:ea typeface="Candara"/>
                <a:cs typeface="Candara"/>
                <a:sym typeface="Candara"/>
              </a:rPr>
              <a:t>the renal sinus</a:t>
            </a:r>
            <a:r>
              <a:rPr lang="en-US" sz="2400" b="1" i="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grpSp>
        <p:nvGrpSpPr>
          <p:cNvPr id="93" name="Google Shape;93;p6"/>
          <p:cNvGrpSpPr/>
          <p:nvPr/>
        </p:nvGrpSpPr>
        <p:grpSpPr>
          <a:xfrm>
            <a:off x="5579364" y="129540"/>
            <a:ext cx="5962015" cy="6605524"/>
            <a:chOff x="5579364" y="129540"/>
            <a:chExt cx="5962015" cy="6605524"/>
          </a:xfrm>
        </p:grpSpPr>
        <p:pic>
          <p:nvPicPr>
            <p:cNvPr id="94" name="Google Shape;94;p6"/>
            <p:cNvPicPr preferRelativeResize="0"/>
            <p:nvPr/>
          </p:nvPicPr>
          <p:blipFill rotWithShape="1">
            <a:blip r:embed="rId3">
              <a:alphaModFix/>
            </a:blip>
            <a:srcRect/>
            <a:stretch/>
          </p:blipFill>
          <p:spPr>
            <a:xfrm>
              <a:off x="6143873" y="158496"/>
              <a:ext cx="4963038" cy="2737104"/>
            </a:xfrm>
            <a:prstGeom prst="rect">
              <a:avLst/>
            </a:prstGeom>
            <a:noFill/>
            <a:ln>
              <a:noFill/>
            </a:ln>
          </p:spPr>
        </p:pic>
        <p:sp>
          <p:nvSpPr>
            <p:cNvPr id="95" name="Google Shape;95;p6"/>
            <p:cNvSpPr/>
            <p:nvPr/>
          </p:nvSpPr>
          <p:spPr>
            <a:xfrm>
              <a:off x="5975604" y="129540"/>
              <a:ext cx="5160645" cy="2795270"/>
            </a:xfrm>
            <a:custGeom>
              <a:avLst/>
              <a:gdLst/>
              <a:ahLst/>
              <a:cxnLst/>
              <a:rect l="l" t="t" r="r" b="b"/>
              <a:pathLst>
                <a:path w="5160645" h="2795270" extrusionOk="0">
                  <a:moveTo>
                    <a:pt x="0" y="2795016"/>
                  </a:moveTo>
                  <a:lnTo>
                    <a:pt x="5160263" y="2795016"/>
                  </a:lnTo>
                  <a:lnTo>
                    <a:pt x="5160263" y="0"/>
                  </a:lnTo>
                  <a:lnTo>
                    <a:pt x="0" y="0"/>
                  </a:lnTo>
                  <a:lnTo>
                    <a:pt x="0" y="2795016"/>
                  </a:lnTo>
                  <a:close/>
                </a:path>
              </a:pathLst>
            </a:custGeom>
            <a:noFill/>
            <a:ln w="57900" cap="flat" cmpd="sng">
              <a:solidFill>
                <a:srgbClr val="64EB3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6" name="Google Shape;96;p6"/>
            <p:cNvPicPr preferRelativeResize="0"/>
            <p:nvPr/>
          </p:nvPicPr>
          <p:blipFill rotWithShape="1">
            <a:blip r:embed="rId4">
              <a:alphaModFix/>
            </a:blip>
            <a:srcRect/>
            <a:stretch/>
          </p:blipFill>
          <p:spPr>
            <a:xfrm>
              <a:off x="5608320" y="3048000"/>
              <a:ext cx="5903976" cy="3657600"/>
            </a:xfrm>
            <a:prstGeom prst="rect">
              <a:avLst/>
            </a:prstGeom>
            <a:noFill/>
            <a:ln>
              <a:noFill/>
            </a:ln>
          </p:spPr>
        </p:pic>
        <p:sp>
          <p:nvSpPr>
            <p:cNvPr id="97" name="Google Shape;97;p6"/>
            <p:cNvSpPr/>
            <p:nvPr/>
          </p:nvSpPr>
          <p:spPr>
            <a:xfrm>
              <a:off x="5579364" y="3019044"/>
              <a:ext cx="5962015" cy="3716020"/>
            </a:xfrm>
            <a:custGeom>
              <a:avLst/>
              <a:gdLst/>
              <a:ahLst/>
              <a:cxnLst/>
              <a:rect l="l" t="t" r="r" b="b"/>
              <a:pathLst>
                <a:path w="5962015" h="3716020" extrusionOk="0">
                  <a:moveTo>
                    <a:pt x="0" y="3715512"/>
                  </a:moveTo>
                  <a:lnTo>
                    <a:pt x="5961888" y="3715512"/>
                  </a:lnTo>
                  <a:lnTo>
                    <a:pt x="5961888" y="0"/>
                  </a:lnTo>
                  <a:lnTo>
                    <a:pt x="0" y="0"/>
                  </a:lnTo>
                  <a:lnTo>
                    <a:pt x="0" y="3715512"/>
                  </a:lnTo>
                  <a:close/>
                </a:path>
              </a:pathLst>
            </a:custGeom>
            <a:noFill/>
            <a:ln w="57900" cap="flat" cmpd="sng">
              <a:solidFill>
                <a:srgbClr val="64EB3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8" name="Google Shape;98;p6"/>
          <p:cNvSpPr txBox="1"/>
          <p:nvPr/>
        </p:nvSpPr>
        <p:spPr>
          <a:xfrm>
            <a:off x="669442" y="6244538"/>
            <a:ext cx="1541145" cy="392430"/>
          </a:xfrm>
          <a:prstGeom prst="rect">
            <a:avLst/>
          </a:prstGeom>
          <a:noFill/>
          <a:ln>
            <a:noFill/>
          </a:ln>
        </p:spPr>
        <p:txBody>
          <a:bodyPr spcFirstLastPara="1" wrap="square" lIns="0" tIns="12700" rIns="0" bIns="0" anchor="t" anchorCtr="0">
            <a:spAutoFit/>
          </a:bodyPr>
          <a:lstStyle/>
          <a:p>
            <a:pPr marL="12700" marR="5080" lvl="0" indent="272415"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Qais Afar  Thursday 28 April 2022</a:t>
            </a:r>
            <a:endParaRPr sz="1200">
              <a:solidFill>
                <a:schemeClr val="dk1"/>
              </a:solidFill>
              <a:latin typeface="Calibri"/>
              <a:ea typeface="Calibri"/>
              <a:cs typeface="Calibri"/>
              <a:sym typeface="Calibri"/>
            </a:endParaRPr>
          </a:p>
        </p:txBody>
      </p:sp>
      <p:sp>
        <p:nvSpPr>
          <p:cNvPr id="99" name="Google Shape;99;p6"/>
          <p:cNvSpPr txBox="1"/>
          <p:nvPr/>
        </p:nvSpPr>
        <p:spPr>
          <a:xfrm>
            <a:off x="1590294" y="6603288"/>
            <a:ext cx="10287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0033CC"/>
                </a:solidFill>
                <a:latin typeface="Calibri"/>
                <a:ea typeface="Calibri"/>
                <a:cs typeface="Calibri"/>
                <a:sym typeface="Calibri"/>
              </a:rPr>
              <a:t>5</a:t>
            </a:r>
            <a:endParaRPr sz="12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780"/>
        <p:cNvGrpSpPr/>
        <p:nvPr/>
      </p:nvGrpSpPr>
      <p:grpSpPr>
        <a:xfrm>
          <a:off x="0" y="0"/>
          <a:ext cx="0" cy="0"/>
          <a:chOff x="0" y="0"/>
          <a:chExt cx="0" cy="0"/>
        </a:xfrm>
      </p:grpSpPr>
      <p:sp>
        <p:nvSpPr>
          <p:cNvPr id="781" name="Google Shape;781;p60"/>
          <p:cNvSpPr txBox="1">
            <a:spLocks noGrp="1"/>
          </p:cNvSpPr>
          <p:nvPr>
            <p:ph type="title"/>
          </p:nvPr>
        </p:nvSpPr>
        <p:spPr>
          <a:xfrm>
            <a:off x="99060" y="77723"/>
            <a:ext cx="4234180" cy="524510"/>
          </a:xfrm>
          <a:prstGeom prst="rect">
            <a:avLst/>
          </a:prstGeom>
          <a:noFill/>
          <a:ln w="57900" cap="flat" cmpd="sng">
            <a:solidFill>
              <a:srgbClr val="00FF00"/>
            </a:solidFill>
            <a:prstDash val="solid"/>
            <a:round/>
            <a:headEnd type="none" w="sm" len="sm"/>
            <a:tailEnd type="none" w="sm" len="sm"/>
          </a:ln>
        </p:spPr>
        <p:txBody>
          <a:bodyPr spcFirstLastPara="1" wrap="square" lIns="0" tIns="20950" rIns="0" bIns="0" anchor="t" anchorCtr="0">
            <a:spAutoFit/>
          </a:bodyPr>
          <a:lstStyle/>
          <a:p>
            <a:pPr marL="90805"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Lateral Pelvic Wall</a:t>
            </a:r>
            <a:endParaRPr sz="2800">
              <a:latin typeface="Candara"/>
              <a:ea typeface="Candara"/>
              <a:cs typeface="Candara"/>
              <a:sym typeface="Candara"/>
            </a:endParaRPr>
          </a:p>
        </p:txBody>
      </p:sp>
      <p:sp>
        <p:nvSpPr>
          <p:cNvPr id="782" name="Google Shape;782;p60"/>
          <p:cNvSpPr txBox="1"/>
          <p:nvPr/>
        </p:nvSpPr>
        <p:spPr>
          <a:xfrm>
            <a:off x="165607" y="748665"/>
            <a:ext cx="5960110" cy="405066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i="1">
                <a:solidFill>
                  <a:srgbClr val="FF0000"/>
                </a:solidFill>
                <a:latin typeface="Candara"/>
                <a:ea typeface="Candara"/>
                <a:cs typeface="Candara"/>
                <a:sym typeface="Candara"/>
              </a:rPr>
              <a:t>Sacrospinous Ligament</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is strong and triangle shaped.</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None/>
            </a:pPr>
            <a:endParaRPr sz="2350">
              <a:solidFill>
                <a:schemeClr val="dk1"/>
              </a:solidFill>
              <a:latin typeface="Candara"/>
              <a:ea typeface="Candara"/>
              <a:cs typeface="Candara"/>
              <a:sym typeface="Candara"/>
            </a:endParaRPr>
          </a:p>
          <a:p>
            <a:pPr marL="12700" marR="224154" lvl="0" indent="0" algn="just" rtl="0">
              <a:lnSpc>
                <a:spcPct val="100000"/>
              </a:lnSpc>
              <a:spcBef>
                <a:spcPts val="5"/>
              </a:spcBef>
              <a:spcAft>
                <a:spcPts val="0"/>
              </a:spcAft>
              <a:buNone/>
            </a:pPr>
            <a:r>
              <a:rPr lang="en-US" sz="2400" b="1" i="1">
                <a:solidFill>
                  <a:schemeClr val="dk1"/>
                </a:solidFill>
                <a:latin typeface="Candara"/>
                <a:ea typeface="Candara"/>
                <a:cs typeface="Candara"/>
                <a:sym typeface="Candara"/>
              </a:rPr>
              <a:t>It is attached by its base to </a:t>
            </a:r>
            <a:r>
              <a:rPr lang="en-US" sz="2400" b="1" i="1">
                <a:solidFill>
                  <a:srgbClr val="0033CC"/>
                </a:solidFill>
                <a:latin typeface="Candara"/>
                <a:ea typeface="Candara"/>
                <a:cs typeface="Candara"/>
                <a:sym typeface="Candara"/>
              </a:rPr>
              <a:t>the lateral part of  the sacrum </a:t>
            </a:r>
            <a:r>
              <a:rPr lang="en-US" sz="2400" b="1" i="1">
                <a:solidFill>
                  <a:schemeClr val="dk1"/>
                </a:solidFill>
                <a:latin typeface="Candara"/>
                <a:ea typeface="Candara"/>
                <a:cs typeface="Candara"/>
                <a:sym typeface="Candara"/>
              </a:rPr>
              <a:t>and </a:t>
            </a:r>
            <a:r>
              <a:rPr lang="en-US" sz="2400" b="1" i="1">
                <a:solidFill>
                  <a:srgbClr val="0033CC"/>
                </a:solidFill>
                <a:latin typeface="Candara"/>
                <a:ea typeface="Candara"/>
                <a:cs typeface="Candara"/>
                <a:sym typeface="Candara"/>
              </a:rPr>
              <a:t>coccyx </a:t>
            </a:r>
            <a:r>
              <a:rPr lang="en-US" sz="2400" b="1" i="1">
                <a:solidFill>
                  <a:schemeClr val="dk1"/>
                </a:solidFill>
                <a:latin typeface="Candara"/>
                <a:ea typeface="Candara"/>
                <a:cs typeface="Candara"/>
                <a:sym typeface="Candara"/>
              </a:rPr>
              <a:t>and by its apex to </a:t>
            </a:r>
            <a:r>
              <a:rPr lang="en-US" sz="2400" b="1" i="1">
                <a:solidFill>
                  <a:srgbClr val="0033CC"/>
                </a:solidFill>
                <a:latin typeface="Candara"/>
                <a:ea typeface="Candara"/>
                <a:cs typeface="Candara"/>
                <a:sym typeface="Candara"/>
              </a:rPr>
              <a:t>the  spine of the ischium</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rgbClr val="FF0000"/>
              </a:buClr>
              <a:buSzPts val="2300"/>
              <a:buFont typeface="Noto Sans Symbols"/>
              <a:buChar char="❖"/>
            </a:pPr>
            <a:r>
              <a:rPr lang="en-US" sz="2400" b="1" i="1">
                <a:solidFill>
                  <a:srgbClr val="FF0000"/>
                </a:solidFill>
                <a:latin typeface="Candara"/>
                <a:ea typeface="Candara"/>
                <a:cs typeface="Candara"/>
                <a:sym typeface="Candara"/>
              </a:rPr>
              <a:t>The sacrotuberous and sacrospinous  ligaments</a:t>
            </a:r>
            <a:r>
              <a:rPr lang="en-US" sz="2400" b="1" i="1">
                <a:solidFill>
                  <a:schemeClr val="dk1"/>
                </a:solidFill>
                <a:latin typeface="Candara"/>
                <a:ea typeface="Candara"/>
                <a:cs typeface="Candara"/>
                <a:sym typeface="Candara"/>
              </a:rPr>
              <a:t> </a:t>
            </a:r>
            <a:r>
              <a:rPr lang="en-US" sz="2400" b="1" i="1" u="sng">
                <a:solidFill>
                  <a:schemeClr val="dk1"/>
                </a:solidFill>
                <a:latin typeface="Candara"/>
                <a:ea typeface="Candara"/>
                <a:cs typeface="Candara"/>
                <a:sym typeface="Candara"/>
              </a:rPr>
              <a:t>prevent the lower end of the sacrum </a:t>
            </a:r>
            <a:r>
              <a:rPr lang="en-US" sz="2400" b="1" i="1">
                <a:solidFill>
                  <a:schemeClr val="dk1"/>
                </a:solidFill>
                <a:latin typeface="Candara"/>
                <a:ea typeface="Candara"/>
                <a:cs typeface="Candara"/>
                <a:sym typeface="Candara"/>
              </a:rPr>
              <a:t> </a:t>
            </a:r>
            <a:r>
              <a:rPr lang="en-US" sz="2400" b="1" i="1" u="sng">
                <a:solidFill>
                  <a:schemeClr val="dk1"/>
                </a:solidFill>
                <a:latin typeface="Candara"/>
                <a:ea typeface="Candara"/>
                <a:cs typeface="Candara"/>
                <a:sym typeface="Candara"/>
              </a:rPr>
              <a:t>and the coccyx from being rotated upward at </a:t>
            </a:r>
            <a:r>
              <a:rPr lang="en-US" sz="2400" b="1" i="1">
                <a:solidFill>
                  <a:schemeClr val="dk1"/>
                </a:solidFill>
                <a:latin typeface="Candara"/>
                <a:ea typeface="Candara"/>
                <a:cs typeface="Candara"/>
                <a:sym typeface="Candara"/>
              </a:rPr>
              <a:t> </a:t>
            </a:r>
            <a:r>
              <a:rPr lang="en-US" sz="2400" b="1" i="1" u="sng">
                <a:solidFill>
                  <a:schemeClr val="dk1"/>
                </a:solidFill>
                <a:latin typeface="Candara"/>
                <a:ea typeface="Candara"/>
                <a:cs typeface="Candara"/>
                <a:sym typeface="Candara"/>
              </a:rPr>
              <a:t>the sacroiliac joint by the weight of the body</a:t>
            </a:r>
            <a:endParaRPr sz="2400">
              <a:solidFill>
                <a:schemeClr val="dk1"/>
              </a:solidFill>
              <a:latin typeface="Candara"/>
              <a:ea typeface="Candara"/>
              <a:cs typeface="Candara"/>
              <a:sym typeface="Candara"/>
            </a:endParaRPr>
          </a:p>
        </p:txBody>
      </p:sp>
      <p:pic>
        <p:nvPicPr>
          <p:cNvPr id="783" name="Google Shape;783;p60"/>
          <p:cNvPicPr preferRelativeResize="0"/>
          <p:nvPr/>
        </p:nvPicPr>
        <p:blipFill rotWithShape="1">
          <a:blip r:embed="rId3">
            <a:alphaModFix/>
          </a:blip>
          <a:srcRect/>
          <a:stretch/>
        </p:blipFill>
        <p:spPr>
          <a:xfrm>
            <a:off x="7872983" y="4873750"/>
            <a:ext cx="3547872" cy="1895856"/>
          </a:xfrm>
          <a:prstGeom prst="rect">
            <a:avLst/>
          </a:prstGeom>
          <a:noFill/>
          <a:ln>
            <a:noFill/>
          </a:ln>
        </p:spPr>
      </p:pic>
      <p:grpSp>
        <p:nvGrpSpPr>
          <p:cNvPr id="784" name="Google Shape;784;p60"/>
          <p:cNvGrpSpPr/>
          <p:nvPr/>
        </p:nvGrpSpPr>
        <p:grpSpPr>
          <a:xfrm>
            <a:off x="6429755" y="205740"/>
            <a:ext cx="5309870" cy="4535805"/>
            <a:chOff x="6429755" y="205740"/>
            <a:chExt cx="5309870" cy="4535805"/>
          </a:xfrm>
        </p:grpSpPr>
        <p:pic>
          <p:nvPicPr>
            <p:cNvPr id="785" name="Google Shape;785;p60"/>
            <p:cNvPicPr preferRelativeResize="0"/>
            <p:nvPr/>
          </p:nvPicPr>
          <p:blipFill rotWithShape="1">
            <a:blip r:embed="rId4">
              <a:alphaModFix/>
            </a:blip>
            <a:srcRect/>
            <a:stretch/>
          </p:blipFill>
          <p:spPr>
            <a:xfrm>
              <a:off x="6458711" y="234696"/>
              <a:ext cx="5251703" cy="4477511"/>
            </a:xfrm>
            <a:prstGeom prst="rect">
              <a:avLst/>
            </a:prstGeom>
            <a:noFill/>
            <a:ln>
              <a:noFill/>
            </a:ln>
          </p:spPr>
        </p:pic>
        <p:sp>
          <p:nvSpPr>
            <p:cNvPr id="786" name="Google Shape;786;p60"/>
            <p:cNvSpPr/>
            <p:nvPr/>
          </p:nvSpPr>
          <p:spPr>
            <a:xfrm>
              <a:off x="6429755" y="205740"/>
              <a:ext cx="5309870" cy="4535805"/>
            </a:xfrm>
            <a:custGeom>
              <a:avLst/>
              <a:gdLst/>
              <a:ahLst/>
              <a:cxnLst/>
              <a:rect l="l" t="t" r="r" b="b"/>
              <a:pathLst>
                <a:path w="5309870" h="4535805" extrusionOk="0">
                  <a:moveTo>
                    <a:pt x="0" y="4535423"/>
                  </a:moveTo>
                  <a:lnTo>
                    <a:pt x="5309615" y="4535423"/>
                  </a:lnTo>
                  <a:lnTo>
                    <a:pt x="5309615" y="0"/>
                  </a:lnTo>
                  <a:lnTo>
                    <a:pt x="0" y="0"/>
                  </a:lnTo>
                  <a:lnTo>
                    <a:pt x="0" y="4535423"/>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87" name="Google Shape;787;p60"/>
          <p:cNvSpPr txBox="1"/>
          <p:nvPr/>
        </p:nvSpPr>
        <p:spPr>
          <a:xfrm>
            <a:off x="3768090" y="6389319"/>
            <a:ext cx="1541780" cy="369570"/>
          </a:xfrm>
          <a:prstGeom prst="rect">
            <a:avLst/>
          </a:prstGeom>
          <a:noFill/>
          <a:ln>
            <a:noFill/>
          </a:ln>
        </p:spPr>
        <p:txBody>
          <a:bodyPr spcFirstLastPara="1" wrap="square" lIns="0" tIns="36175" rIns="0" bIns="0" anchor="t" anchorCtr="0">
            <a:spAutoFit/>
          </a:bodyPr>
          <a:lstStyle/>
          <a:p>
            <a:pPr marL="12700" marR="5080" lvl="0" indent="72390" algn="l" rtl="0">
              <a:lnSpc>
                <a:spcPct val="105833"/>
              </a:lnSpc>
              <a:spcBef>
                <a:spcPts val="0"/>
              </a:spcBef>
              <a:spcAft>
                <a:spcPts val="0"/>
              </a:spcAft>
              <a:buNone/>
            </a:pPr>
            <a:r>
              <a:rPr lang="en-US" sz="1200" b="1">
                <a:solidFill>
                  <a:srgbClr val="0033CC"/>
                </a:solidFill>
                <a:latin typeface="Calibri"/>
                <a:ea typeface="Calibri"/>
                <a:cs typeface="Calibri"/>
                <a:sym typeface="Calibri"/>
              </a:rPr>
              <a:t>Dr. Aiman Al-Maathidy  Sunday 8 April 2022</a:t>
            </a:r>
            <a:endParaRPr sz="1200">
              <a:solidFill>
                <a:schemeClr val="dk1"/>
              </a:solidFill>
              <a:latin typeface="Calibri"/>
              <a:ea typeface="Calibri"/>
              <a:cs typeface="Calibri"/>
              <a:sym typeface="Calibri"/>
            </a:endParaRPr>
          </a:p>
        </p:txBody>
      </p:sp>
      <p:sp>
        <p:nvSpPr>
          <p:cNvPr id="788" name="Google Shape;788;p60"/>
          <p:cNvSpPr txBox="1"/>
          <p:nvPr/>
        </p:nvSpPr>
        <p:spPr>
          <a:xfrm>
            <a:off x="7844028" y="4844794"/>
            <a:ext cx="3606165" cy="1953895"/>
          </a:xfrm>
          <a:prstGeom prst="rect">
            <a:avLst/>
          </a:prstGeom>
          <a:noFill/>
          <a:ln w="57900" cap="flat" cmpd="sng">
            <a:solidFill>
              <a:srgbClr val="00FF00"/>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35"/>
              </a:spcBef>
              <a:spcAft>
                <a:spcPts val="0"/>
              </a:spcAft>
              <a:buNone/>
            </a:pPr>
            <a:endParaRPr sz="1300">
              <a:solidFill>
                <a:schemeClr val="dk1"/>
              </a:solidFill>
              <a:latin typeface="Times New Roman"/>
              <a:ea typeface="Times New Roman"/>
              <a:cs typeface="Times New Roman"/>
              <a:sym typeface="Times New Roman"/>
            </a:endParaRPr>
          </a:p>
          <a:p>
            <a:pPr marL="0" marR="313055" lvl="0" indent="0" algn="r" rtl="0">
              <a:lnSpc>
                <a:spcPct val="100000"/>
              </a:lnSpc>
              <a:spcBef>
                <a:spcPts val="0"/>
              </a:spcBef>
              <a:spcAft>
                <a:spcPts val="0"/>
              </a:spcAft>
              <a:buNone/>
            </a:pPr>
            <a:r>
              <a:rPr lang="en-US" sz="1200" b="1">
                <a:solidFill>
                  <a:srgbClr val="FF0000"/>
                </a:solidFill>
                <a:latin typeface="Calibri"/>
                <a:ea typeface="Calibri"/>
                <a:cs typeface="Calibri"/>
                <a:sym typeface="Calibri"/>
              </a:rPr>
              <a:t>59</a:t>
            </a:r>
            <a:endParaRPr sz="12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792"/>
        <p:cNvGrpSpPr/>
        <p:nvPr/>
      </p:nvGrpSpPr>
      <p:grpSpPr>
        <a:xfrm>
          <a:off x="0" y="0"/>
          <a:ext cx="0" cy="0"/>
          <a:chOff x="0" y="0"/>
          <a:chExt cx="0" cy="0"/>
        </a:xfrm>
      </p:grpSpPr>
      <p:sp>
        <p:nvSpPr>
          <p:cNvPr id="793" name="Google Shape;793;p61"/>
          <p:cNvSpPr/>
          <p:nvPr/>
        </p:nvSpPr>
        <p:spPr>
          <a:xfrm>
            <a:off x="172212" y="153923"/>
            <a:ext cx="11482070" cy="893444"/>
          </a:xfrm>
          <a:custGeom>
            <a:avLst/>
            <a:gdLst/>
            <a:ahLst/>
            <a:cxnLst/>
            <a:rect l="l" t="t" r="r" b="b"/>
            <a:pathLst>
              <a:path w="11482070" h="893444" extrusionOk="0">
                <a:moveTo>
                  <a:pt x="0" y="893063"/>
                </a:moveTo>
                <a:lnTo>
                  <a:pt x="11481816" y="893063"/>
                </a:lnTo>
                <a:lnTo>
                  <a:pt x="11481816" y="0"/>
                </a:lnTo>
                <a:lnTo>
                  <a:pt x="0" y="0"/>
                </a:lnTo>
                <a:lnTo>
                  <a:pt x="0" y="893063"/>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4" name="Google Shape;794;p61"/>
          <p:cNvSpPr txBox="1"/>
          <p:nvPr/>
        </p:nvSpPr>
        <p:spPr>
          <a:xfrm>
            <a:off x="263652" y="161289"/>
            <a:ext cx="5405755" cy="453390"/>
          </a:xfrm>
          <a:prstGeom prst="rect">
            <a:avLst/>
          </a:prstGeom>
          <a:noFill/>
          <a:ln>
            <a:noFill/>
          </a:ln>
        </p:spPr>
        <p:txBody>
          <a:bodyPr spcFirstLastPara="1" wrap="square" lIns="0" tIns="13325" rIns="0" bIns="0" anchor="t" anchorCtr="0">
            <a:spAutoFit/>
          </a:bodyPr>
          <a:lstStyle/>
          <a:p>
            <a:pPr marL="318135" marR="0" lvl="0" indent="-318135" algn="l" rtl="0">
              <a:lnSpc>
                <a:spcPct val="100000"/>
              </a:lnSpc>
              <a:spcBef>
                <a:spcPts val="0"/>
              </a:spcBef>
              <a:spcAft>
                <a:spcPts val="0"/>
              </a:spcAft>
              <a:buClr>
                <a:srgbClr val="FF0000"/>
              </a:buClr>
              <a:buSzPts val="2700"/>
              <a:buFont typeface="Noto Sans Symbols"/>
              <a:buChar char="❑"/>
            </a:pPr>
            <a:r>
              <a:rPr lang="en-US" sz="2800" b="1" i="1">
                <a:solidFill>
                  <a:srgbClr val="FF0000"/>
                </a:solidFill>
                <a:latin typeface="Candara"/>
                <a:ea typeface="Candara"/>
                <a:cs typeface="Candara"/>
                <a:sym typeface="Candara"/>
              </a:rPr>
              <a:t>Inferior Pelvic Wall, or Pelvic Floor</a:t>
            </a:r>
            <a:endParaRPr sz="2800">
              <a:solidFill>
                <a:schemeClr val="dk1"/>
              </a:solidFill>
              <a:latin typeface="Candara"/>
              <a:ea typeface="Candara"/>
              <a:cs typeface="Candara"/>
              <a:sym typeface="Candara"/>
            </a:endParaRPr>
          </a:p>
        </p:txBody>
      </p:sp>
      <p:sp>
        <p:nvSpPr>
          <p:cNvPr id="795" name="Google Shape;795;p61"/>
          <p:cNvSpPr txBox="1"/>
          <p:nvPr/>
        </p:nvSpPr>
        <p:spPr>
          <a:xfrm>
            <a:off x="234797" y="593801"/>
            <a:ext cx="11149330" cy="2023745"/>
          </a:xfrm>
          <a:prstGeom prst="rect">
            <a:avLst/>
          </a:prstGeom>
          <a:noFill/>
          <a:ln>
            <a:noFill/>
          </a:ln>
        </p:spPr>
        <p:txBody>
          <a:bodyPr spcFirstLastPara="1" wrap="square" lIns="0" tIns="12700" rIns="0" bIns="0" anchor="t" anchorCtr="0">
            <a:spAutoFit/>
          </a:bodyPr>
          <a:lstStyle/>
          <a:p>
            <a:pPr marL="28575" marR="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floor of the pelvis supports the pelvic viscera and is formed by the </a:t>
            </a:r>
            <a:r>
              <a:rPr lang="en-US" sz="2400" b="1" i="1">
                <a:solidFill>
                  <a:srgbClr val="0033CC"/>
                </a:solidFill>
                <a:latin typeface="Candara"/>
                <a:ea typeface="Candara"/>
                <a:cs typeface="Candara"/>
                <a:sym typeface="Candara"/>
              </a:rPr>
              <a:t>pelvic diaphragm</a:t>
            </a:r>
            <a:endParaRPr sz="2400">
              <a:solidFill>
                <a:schemeClr val="dk1"/>
              </a:solidFill>
              <a:latin typeface="Candara"/>
              <a:ea typeface="Candara"/>
              <a:cs typeface="Candara"/>
              <a:sym typeface="Candara"/>
            </a:endParaRPr>
          </a:p>
          <a:p>
            <a:pPr marL="0" marR="0" lvl="0" indent="0" algn="l" rtl="0">
              <a:lnSpc>
                <a:spcPct val="100000"/>
              </a:lnSpc>
              <a:spcBef>
                <a:spcPts val="25"/>
              </a:spcBef>
              <a:spcAft>
                <a:spcPts val="0"/>
              </a:spcAft>
              <a:buNone/>
            </a:pPr>
            <a:endParaRPr sz="3000">
              <a:solidFill>
                <a:schemeClr val="dk1"/>
              </a:solidFill>
              <a:latin typeface="Candara"/>
              <a:ea typeface="Candara"/>
              <a:cs typeface="Candara"/>
              <a:sym typeface="Candara"/>
            </a:endParaRPr>
          </a:p>
          <a:p>
            <a:pPr marL="330835" marR="0" lvl="0" indent="-318769" algn="l" rtl="0">
              <a:lnSpc>
                <a:spcPct val="100000"/>
              </a:lnSpc>
              <a:spcBef>
                <a:spcPts val="0"/>
              </a:spcBef>
              <a:spcAft>
                <a:spcPts val="0"/>
              </a:spcAft>
              <a:buClr>
                <a:srgbClr val="0033CC"/>
              </a:buClr>
              <a:buSzPts val="2700"/>
              <a:buFont typeface="Noto Sans Symbols"/>
              <a:buChar char="❖"/>
            </a:pPr>
            <a:r>
              <a:rPr lang="en-US" sz="2800" b="1" i="1">
                <a:solidFill>
                  <a:srgbClr val="0033CC"/>
                </a:solidFill>
                <a:latin typeface="Candara"/>
                <a:ea typeface="Candara"/>
                <a:cs typeface="Candara"/>
                <a:sym typeface="Candara"/>
              </a:rPr>
              <a:t>The pelvic diaphragm </a:t>
            </a:r>
            <a:r>
              <a:rPr lang="en-US" sz="2400" b="1" i="1">
                <a:solidFill>
                  <a:schemeClr val="dk1"/>
                </a:solidFill>
                <a:latin typeface="Candara"/>
                <a:ea typeface="Candara"/>
                <a:cs typeface="Candara"/>
                <a:sym typeface="Candara"/>
              </a:rPr>
              <a:t>is formed by the </a:t>
            </a:r>
            <a:r>
              <a:rPr lang="en-US" sz="2400" b="1" i="1">
                <a:solidFill>
                  <a:srgbClr val="FF0000"/>
                </a:solidFill>
                <a:latin typeface="Candara"/>
                <a:ea typeface="Candara"/>
                <a:cs typeface="Candara"/>
                <a:sym typeface="Candara"/>
              </a:rPr>
              <a:t>important levatores ani muscles </a:t>
            </a:r>
            <a:r>
              <a:rPr lang="en-US" sz="2400" b="1" i="1">
                <a:solidFill>
                  <a:schemeClr val="dk1"/>
                </a:solidFill>
                <a:latin typeface="Candara"/>
                <a:ea typeface="Candara"/>
                <a:cs typeface="Candara"/>
                <a:sym typeface="Candara"/>
              </a:rPr>
              <a:t>and the</a:t>
            </a:r>
            <a:endParaRPr sz="2400">
              <a:solidFill>
                <a:schemeClr val="dk1"/>
              </a:solidFill>
              <a:latin typeface="Candara"/>
              <a:ea typeface="Candara"/>
              <a:cs typeface="Candara"/>
              <a:sym typeface="Candara"/>
            </a:endParaRPr>
          </a:p>
          <a:p>
            <a:pPr marL="12700" marR="0" lvl="0" indent="0" algn="l" rtl="0">
              <a:lnSpc>
                <a:spcPct val="100000"/>
              </a:lnSpc>
              <a:spcBef>
                <a:spcPts val="40"/>
              </a:spcBef>
              <a:spcAft>
                <a:spcPts val="0"/>
              </a:spcAft>
              <a:buNone/>
            </a:pPr>
            <a:r>
              <a:rPr lang="en-US" sz="2400" b="1" i="1">
                <a:solidFill>
                  <a:srgbClr val="FF0000"/>
                </a:solidFill>
                <a:latin typeface="Candara"/>
                <a:ea typeface="Candara"/>
                <a:cs typeface="Candara"/>
                <a:sym typeface="Candara"/>
              </a:rPr>
              <a:t>small coccygeus muscles </a:t>
            </a:r>
            <a:r>
              <a:rPr lang="en-US" sz="2400" b="1" i="1">
                <a:solidFill>
                  <a:schemeClr val="dk1"/>
                </a:solidFill>
                <a:latin typeface="Candara"/>
                <a:ea typeface="Candara"/>
                <a:cs typeface="Candara"/>
                <a:sym typeface="Candara"/>
              </a:rPr>
              <a:t>and </a:t>
            </a:r>
            <a:r>
              <a:rPr lang="en-US" sz="2400" b="1" i="1">
                <a:solidFill>
                  <a:srgbClr val="FF0000"/>
                </a:solidFill>
                <a:latin typeface="Candara"/>
                <a:ea typeface="Candara"/>
                <a:cs typeface="Candara"/>
                <a:sym typeface="Candara"/>
              </a:rPr>
              <a:t>their covering fasciae</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It is incomplete anteriorly to allow passage of the urethra in males and the urethra and</a:t>
            </a:r>
            <a:endParaRPr sz="2400">
              <a:solidFill>
                <a:schemeClr val="dk1"/>
              </a:solidFill>
              <a:latin typeface="Candara"/>
              <a:ea typeface="Candara"/>
              <a:cs typeface="Candara"/>
              <a:sym typeface="Candara"/>
            </a:endParaRPr>
          </a:p>
        </p:txBody>
      </p:sp>
      <p:grpSp>
        <p:nvGrpSpPr>
          <p:cNvPr id="796" name="Google Shape;796;p61"/>
          <p:cNvGrpSpPr/>
          <p:nvPr/>
        </p:nvGrpSpPr>
        <p:grpSpPr>
          <a:xfrm>
            <a:off x="6182867" y="3031235"/>
            <a:ext cx="5556885" cy="3627120"/>
            <a:chOff x="6182867" y="3031235"/>
            <a:chExt cx="5556885" cy="3627120"/>
          </a:xfrm>
        </p:grpSpPr>
        <p:pic>
          <p:nvPicPr>
            <p:cNvPr id="797" name="Google Shape;797;p61"/>
            <p:cNvPicPr preferRelativeResize="0"/>
            <p:nvPr/>
          </p:nvPicPr>
          <p:blipFill rotWithShape="1">
            <a:blip r:embed="rId3">
              <a:alphaModFix/>
            </a:blip>
            <a:srcRect/>
            <a:stretch/>
          </p:blipFill>
          <p:spPr>
            <a:xfrm>
              <a:off x="6211823" y="3060191"/>
              <a:ext cx="5498591" cy="3569208"/>
            </a:xfrm>
            <a:prstGeom prst="rect">
              <a:avLst/>
            </a:prstGeom>
            <a:noFill/>
            <a:ln>
              <a:noFill/>
            </a:ln>
          </p:spPr>
        </p:pic>
        <p:sp>
          <p:nvSpPr>
            <p:cNvPr id="798" name="Google Shape;798;p61"/>
            <p:cNvSpPr/>
            <p:nvPr/>
          </p:nvSpPr>
          <p:spPr>
            <a:xfrm>
              <a:off x="6182867" y="3031235"/>
              <a:ext cx="5556885" cy="3627120"/>
            </a:xfrm>
            <a:custGeom>
              <a:avLst/>
              <a:gdLst/>
              <a:ahLst/>
              <a:cxnLst/>
              <a:rect l="l" t="t" r="r" b="b"/>
              <a:pathLst>
                <a:path w="5556884" h="3627120" extrusionOk="0">
                  <a:moveTo>
                    <a:pt x="0" y="3627120"/>
                  </a:moveTo>
                  <a:lnTo>
                    <a:pt x="5556503" y="3627120"/>
                  </a:lnTo>
                  <a:lnTo>
                    <a:pt x="5556503" y="0"/>
                  </a:lnTo>
                  <a:lnTo>
                    <a:pt x="0" y="0"/>
                  </a:lnTo>
                  <a:lnTo>
                    <a:pt x="0" y="3627120"/>
                  </a:lnTo>
                  <a:close/>
                </a:path>
              </a:pathLst>
            </a:custGeom>
            <a:noFill/>
            <a:ln w="57900" cap="flat" cmpd="sng">
              <a:solidFill>
                <a:srgbClr val="33CC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99" name="Google Shape;799;p61"/>
          <p:cNvSpPr txBox="1"/>
          <p:nvPr/>
        </p:nvSpPr>
        <p:spPr>
          <a:xfrm>
            <a:off x="234797" y="2591815"/>
            <a:ext cx="271462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vagina in females</a:t>
            </a:r>
            <a:endParaRPr sz="2400">
              <a:solidFill>
                <a:schemeClr val="dk1"/>
              </a:solidFill>
              <a:latin typeface="Candara"/>
              <a:ea typeface="Candara"/>
              <a:cs typeface="Candara"/>
              <a:sym typeface="Candara"/>
            </a:endParaRPr>
          </a:p>
        </p:txBody>
      </p:sp>
      <p:grpSp>
        <p:nvGrpSpPr>
          <p:cNvPr id="800" name="Google Shape;800;p61"/>
          <p:cNvGrpSpPr/>
          <p:nvPr/>
        </p:nvGrpSpPr>
        <p:grpSpPr>
          <a:xfrm>
            <a:off x="156971" y="3101339"/>
            <a:ext cx="5867400" cy="3557270"/>
            <a:chOff x="156971" y="3101339"/>
            <a:chExt cx="5867400" cy="3557270"/>
          </a:xfrm>
        </p:grpSpPr>
        <p:pic>
          <p:nvPicPr>
            <p:cNvPr id="801" name="Google Shape;801;p61"/>
            <p:cNvPicPr preferRelativeResize="0"/>
            <p:nvPr/>
          </p:nvPicPr>
          <p:blipFill rotWithShape="1">
            <a:blip r:embed="rId4">
              <a:alphaModFix/>
            </a:blip>
            <a:srcRect/>
            <a:stretch/>
          </p:blipFill>
          <p:spPr>
            <a:xfrm>
              <a:off x="185927" y="3130295"/>
              <a:ext cx="5737765" cy="3499104"/>
            </a:xfrm>
            <a:prstGeom prst="rect">
              <a:avLst/>
            </a:prstGeom>
            <a:noFill/>
            <a:ln>
              <a:noFill/>
            </a:ln>
          </p:spPr>
        </p:pic>
        <p:sp>
          <p:nvSpPr>
            <p:cNvPr id="802" name="Google Shape;802;p61"/>
            <p:cNvSpPr/>
            <p:nvPr/>
          </p:nvSpPr>
          <p:spPr>
            <a:xfrm>
              <a:off x="156971" y="3101339"/>
              <a:ext cx="5867400" cy="3557270"/>
            </a:xfrm>
            <a:custGeom>
              <a:avLst/>
              <a:gdLst/>
              <a:ahLst/>
              <a:cxnLst/>
              <a:rect l="l" t="t" r="r" b="b"/>
              <a:pathLst>
                <a:path w="5867400" h="3557270" extrusionOk="0">
                  <a:moveTo>
                    <a:pt x="0" y="3557016"/>
                  </a:moveTo>
                  <a:lnTo>
                    <a:pt x="5867400" y="3557016"/>
                  </a:lnTo>
                  <a:lnTo>
                    <a:pt x="5867400" y="0"/>
                  </a:lnTo>
                  <a:lnTo>
                    <a:pt x="0" y="0"/>
                  </a:lnTo>
                  <a:lnTo>
                    <a:pt x="0" y="3557016"/>
                  </a:lnTo>
                  <a:close/>
                </a:path>
              </a:pathLst>
            </a:custGeom>
            <a:noFill/>
            <a:ln w="57900" cap="flat" cmpd="sng">
              <a:solidFill>
                <a:srgbClr val="33CC3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03" name="Google Shape;803;p61"/>
          <p:cNvSpPr txBox="1"/>
          <p:nvPr/>
        </p:nvSpPr>
        <p:spPr>
          <a:xfrm>
            <a:off x="8064754" y="297560"/>
            <a:ext cx="1268730"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804" name="Google Shape;804;p61"/>
          <p:cNvSpPr txBox="1"/>
          <p:nvPr/>
        </p:nvSpPr>
        <p:spPr>
          <a:xfrm>
            <a:off x="11170284" y="373507"/>
            <a:ext cx="165100" cy="208279"/>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60</a:t>
            </a:r>
            <a:endParaRPr sz="1200">
              <a:solidFill>
                <a:schemeClr val="dk1"/>
              </a:solidFill>
              <a:latin typeface="Calibri"/>
              <a:ea typeface="Calibri"/>
              <a:cs typeface="Calibri"/>
              <a:sym typeface="Calibri"/>
            </a:endParaRPr>
          </a:p>
        </p:txBody>
      </p:sp>
      <p:sp>
        <p:nvSpPr>
          <p:cNvPr id="805" name="Google Shape;805;p61"/>
          <p:cNvSpPr txBox="1"/>
          <p:nvPr/>
        </p:nvSpPr>
        <p:spPr>
          <a:xfrm>
            <a:off x="8319896" y="2617089"/>
            <a:ext cx="146875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809"/>
        <p:cNvGrpSpPr/>
        <p:nvPr/>
      </p:nvGrpSpPr>
      <p:grpSpPr>
        <a:xfrm>
          <a:off x="0" y="0"/>
          <a:ext cx="0" cy="0"/>
          <a:chOff x="0" y="0"/>
          <a:chExt cx="0" cy="0"/>
        </a:xfrm>
      </p:grpSpPr>
      <p:sp>
        <p:nvSpPr>
          <p:cNvPr id="810" name="Google Shape;810;p62"/>
          <p:cNvSpPr txBox="1">
            <a:spLocks noGrp="1"/>
          </p:cNvSpPr>
          <p:nvPr>
            <p:ph type="title"/>
          </p:nvPr>
        </p:nvSpPr>
        <p:spPr>
          <a:xfrm>
            <a:off x="199644" y="77723"/>
            <a:ext cx="3267710" cy="646430"/>
          </a:xfrm>
          <a:prstGeom prst="rect">
            <a:avLst/>
          </a:prstGeom>
          <a:noFill/>
          <a:ln w="57900" cap="flat" cmpd="sng">
            <a:solidFill>
              <a:srgbClr val="0033CC"/>
            </a:solidFill>
            <a:prstDash val="solid"/>
            <a:round/>
            <a:headEnd type="none" w="sm" len="sm"/>
            <a:tailEnd type="none" w="sm" len="sm"/>
          </a:ln>
        </p:spPr>
        <p:txBody>
          <a:bodyPr spcFirstLastPara="1" wrap="square" lIns="0" tIns="13950" rIns="0" bIns="0" anchor="t" anchorCtr="0">
            <a:spAutoFit/>
          </a:bodyPr>
          <a:lstStyle/>
          <a:p>
            <a:pPr marL="88265" lvl="0" indent="0" algn="l" rtl="0">
              <a:lnSpc>
                <a:spcPct val="100000"/>
              </a:lnSpc>
              <a:spcBef>
                <a:spcPts val="0"/>
              </a:spcBef>
              <a:spcAft>
                <a:spcPts val="0"/>
              </a:spcAft>
              <a:buNone/>
            </a:pPr>
            <a:r>
              <a:rPr lang="en-US" sz="3600" b="1" i="1">
                <a:solidFill>
                  <a:srgbClr val="FF0000"/>
                </a:solidFill>
                <a:latin typeface="Candara"/>
                <a:ea typeface="Candara"/>
                <a:cs typeface="Candara"/>
                <a:sym typeface="Candara"/>
              </a:rPr>
              <a:t>Sacroiliac Joints</a:t>
            </a:r>
            <a:endParaRPr sz="3600">
              <a:latin typeface="Candara"/>
              <a:ea typeface="Candara"/>
              <a:cs typeface="Candara"/>
              <a:sym typeface="Candara"/>
            </a:endParaRPr>
          </a:p>
        </p:txBody>
      </p:sp>
      <p:sp>
        <p:nvSpPr>
          <p:cNvPr id="811" name="Google Shape;811;p62"/>
          <p:cNvSpPr txBox="1"/>
          <p:nvPr/>
        </p:nvSpPr>
        <p:spPr>
          <a:xfrm>
            <a:off x="177190" y="701166"/>
            <a:ext cx="5824220" cy="4782185"/>
          </a:xfrm>
          <a:prstGeom prst="rect">
            <a:avLst/>
          </a:prstGeom>
          <a:noFill/>
          <a:ln>
            <a:noFill/>
          </a:ln>
        </p:spPr>
        <p:txBody>
          <a:bodyPr spcFirstLastPara="1" wrap="square" lIns="0" tIns="12700" rIns="0" bIns="0" anchor="t" anchorCtr="0">
            <a:spAutoFit/>
          </a:bodyPr>
          <a:lstStyle/>
          <a:p>
            <a:pPr marL="284480" marR="0" lvl="0" indent="-272415" algn="l" rtl="0">
              <a:lnSpc>
                <a:spcPct val="100000"/>
              </a:lnSpc>
              <a:spcBef>
                <a:spcPts val="0"/>
              </a:spcBef>
              <a:spcAft>
                <a:spcPts val="0"/>
              </a:spcAft>
              <a:buClr>
                <a:srgbClr val="1E1C11"/>
              </a:buClr>
              <a:buSzPts val="2300"/>
              <a:buFont typeface="Noto Sans Symbols"/>
              <a:buChar char="❖"/>
            </a:pPr>
            <a:r>
              <a:rPr lang="en-US" sz="2400" b="1" i="1">
                <a:solidFill>
                  <a:srgbClr val="1E1C11"/>
                </a:solidFill>
                <a:latin typeface="Candara"/>
                <a:ea typeface="Candara"/>
                <a:cs typeface="Candara"/>
                <a:sym typeface="Candara"/>
              </a:rPr>
              <a:t>strong </a:t>
            </a:r>
            <a:r>
              <a:rPr lang="en-US" sz="2400" b="1" i="1">
                <a:solidFill>
                  <a:srgbClr val="6F2F9F"/>
                </a:solidFill>
                <a:latin typeface="Candara"/>
                <a:ea typeface="Candara"/>
                <a:cs typeface="Candara"/>
                <a:sym typeface="Candara"/>
              </a:rPr>
              <a:t>synovial joints.</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12700" marR="304800" lvl="0" indent="-146049" algn="l" rtl="0">
              <a:lnSpc>
                <a:spcPct val="100000"/>
              </a:lnSpc>
              <a:spcBef>
                <a:spcPts val="0"/>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formed between the auricular surfaces of  the sacrum and the iliac bones.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347980" marR="0" lvl="0" indent="-335280" algn="l" rtl="0">
              <a:lnSpc>
                <a:spcPct val="100000"/>
              </a:lnSpc>
              <a:spcBef>
                <a:spcPts val="0"/>
              </a:spcBef>
              <a:spcAft>
                <a:spcPts val="0"/>
              </a:spcAft>
              <a:buClr>
                <a:schemeClr val="dk1"/>
              </a:buClr>
              <a:buSzPts val="2400"/>
              <a:buFont typeface="Noto Sans Symbols"/>
              <a:buChar char="❖"/>
            </a:pPr>
            <a:r>
              <a:rPr lang="en-US" sz="2400" b="1" i="1">
                <a:solidFill>
                  <a:schemeClr val="dk1"/>
                </a:solidFill>
                <a:latin typeface="Candara"/>
                <a:ea typeface="Candara"/>
                <a:cs typeface="Candara"/>
                <a:sym typeface="Candara"/>
              </a:rPr>
              <a:t>The sacrum carries the weight of the trunk.</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12700" marR="717550" lvl="0" indent="-146049" algn="just" rtl="0">
              <a:lnSpc>
                <a:spcPct val="100000"/>
              </a:lnSpc>
              <a:spcBef>
                <a:spcPts val="0"/>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The strong </a:t>
            </a:r>
            <a:r>
              <a:rPr lang="en-US" sz="2400" b="1" i="1">
                <a:solidFill>
                  <a:srgbClr val="0033CC"/>
                </a:solidFill>
                <a:latin typeface="Candara"/>
                <a:ea typeface="Candara"/>
                <a:cs typeface="Candara"/>
                <a:sym typeface="Candara"/>
              </a:rPr>
              <a:t>posterior and interosseous  sacroiliac ligaments </a:t>
            </a:r>
            <a:r>
              <a:rPr lang="en-US" sz="2400" b="1" i="1">
                <a:solidFill>
                  <a:schemeClr val="dk1"/>
                </a:solidFill>
                <a:latin typeface="Candara"/>
                <a:ea typeface="Candara"/>
                <a:cs typeface="Candara"/>
                <a:sym typeface="Candara"/>
              </a:rPr>
              <a:t>suspend the sacrum  between the two iliac bones.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12700" marR="138430" lvl="0" indent="-146049" algn="l" rtl="0">
              <a:lnSpc>
                <a:spcPct val="100000"/>
              </a:lnSpc>
              <a:spcBef>
                <a:spcPts val="5"/>
              </a:spcBef>
              <a:spcAft>
                <a:spcPts val="0"/>
              </a:spcAft>
              <a:buClr>
                <a:srgbClr val="0033CC"/>
              </a:buClr>
              <a:buSzPts val="2300"/>
              <a:buFont typeface="Noto Sans Symbols"/>
              <a:buChar char="❖"/>
            </a:pPr>
            <a:r>
              <a:rPr lang="en-US" sz="2400" b="1" i="1">
                <a:solidFill>
                  <a:srgbClr val="0033CC"/>
                </a:solidFill>
                <a:latin typeface="Candara"/>
                <a:ea typeface="Candara"/>
                <a:cs typeface="Candara"/>
                <a:sym typeface="Candara"/>
              </a:rPr>
              <a:t>The anterior sacroiliac ligament </a:t>
            </a:r>
            <a:r>
              <a:rPr lang="en-US" sz="2400" b="1" i="1">
                <a:solidFill>
                  <a:schemeClr val="dk1"/>
                </a:solidFill>
                <a:latin typeface="Candara"/>
                <a:ea typeface="Candara"/>
                <a:cs typeface="Candara"/>
                <a:sym typeface="Candara"/>
              </a:rPr>
              <a:t>is thin and  lies in front of the joint.</a:t>
            </a:r>
            <a:endParaRPr sz="2400">
              <a:solidFill>
                <a:schemeClr val="dk1"/>
              </a:solidFill>
              <a:latin typeface="Candara"/>
              <a:ea typeface="Candara"/>
              <a:cs typeface="Candara"/>
              <a:sym typeface="Candara"/>
            </a:endParaRPr>
          </a:p>
        </p:txBody>
      </p:sp>
      <p:grpSp>
        <p:nvGrpSpPr>
          <p:cNvPr id="812" name="Google Shape;812;p62"/>
          <p:cNvGrpSpPr/>
          <p:nvPr/>
        </p:nvGrpSpPr>
        <p:grpSpPr>
          <a:xfrm>
            <a:off x="6509003" y="1190244"/>
            <a:ext cx="5041900" cy="4304030"/>
            <a:chOff x="6509003" y="1190244"/>
            <a:chExt cx="5041900" cy="4304030"/>
          </a:xfrm>
        </p:grpSpPr>
        <p:pic>
          <p:nvPicPr>
            <p:cNvPr id="813" name="Google Shape;813;p62"/>
            <p:cNvPicPr preferRelativeResize="0"/>
            <p:nvPr/>
          </p:nvPicPr>
          <p:blipFill rotWithShape="1">
            <a:blip r:embed="rId3">
              <a:alphaModFix/>
            </a:blip>
            <a:srcRect/>
            <a:stretch/>
          </p:blipFill>
          <p:spPr>
            <a:xfrm>
              <a:off x="6537959" y="1219200"/>
              <a:ext cx="4983480" cy="4245864"/>
            </a:xfrm>
            <a:prstGeom prst="rect">
              <a:avLst/>
            </a:prstGeom>
            <a:noFill/>
            <a:ln>
              <a:noFill/>
            </a:ln>
          </p:spPr>
        </p:pic>
        <p:sp>
          <p:nvSpPr>
            <p:cNvPr id="814" name="Google Shape;814;p62"/>
            <p:cNvSpPr/>
            <p:nvPr/>
          </p:nvSpPr>
          <p:spPr>
            <a:xfrm>
              <a:off x="6509003" y="1190244"/>
              <a:ext cx="5041900" cy="4304030"/>
            </a:xfrm>
            <a:custGeom>
              <a:avLst/>
              <a:gdLst/>
              <a:ahLst/>
              <a:cxnLst/>
              <a:rect l="l" t="t" r="r" b="b"/>
              <a:pathLst>
                <a:path w="5041900" h="4304030" extrusionOk="0">
                  <a:moveTo>
                    <a:pt x="0" y="4303776"/>
                  </a:moveTo>
                  <a:lnTo>
                    <a:pt x="5041392" y="4303776"/>
                  </a:lnTo>
                  <a:lnTo>
                    <a:pt x="5041392" y="0"/>
                  </a:lnTo>
                  <a:lnTo>
                    <a:pt x="0" y="0"/>
                  </a:lnTo>
                  <a:lnTo>
                    <a:pt x="0" y="4303776"/>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15" name="Google Shape;815;p62"/>
          <p:cNvSpPr txBox="1"/>
          <p:nvPr/>
        </p:nvSpPr>
        <p:spPr>
          <a:xfrm>
            <a:off x="8052054" y="167827"/>
            <a:ext cx="1640205" cy="467359"/>
          </a:xfrm>
          <a:prstGeom prst="rect">
            <a:avLst/>
          </a:prstGeom>
          <a:noFill/>
          <a:ln>
            <a:noFill/>
          </a:ln>
        </p:spPr>
        <p:txBody>
          <a:bodyPr spcFirstLastPara="1" wrap="square" lIns="0" tIns="12700" rIns="0" bIns="0" anchor="t" anchorCtr="0">
            <a:spAutoFit/>
          </a:bodyPr>
          <a:lstStyle/>
          <a:p>
            <a:pPr marL="12700" marR="5080" lvl="0" indent="168910" algn="l" rtl="0">
              <a:lnSpc>
                <a:spcPct val="120800"/>
              </a:lnSpc>
              <a:spcBef>
                <a:spcPts val="0"/>
              </a:spcBef>
              <a:spcAft>
                <a:spcPts val="0"/>
              </a:spcAft>
              <a:buNone/>
            </a:pPr>
            <a:r>
              <a:rPr lang="en-US" sz="1200" b="1">
                <a:solidFill>
                  <a:srgbClr val="0033CC"/>
                </a:solidFill>
                <a:latin typeface="Calibri"/>
                <a:ea typeface="Calibri"/>
                <a:cs typeface="Calibri"/>
                <a:sym typeface="Calibri"/>
              </a:rPr>
              <a:t>Dr. Aiman Al-Maathidy  Sunday 8 April 2022</a:t>
            </a:r>
            <a:endParaRPr sz="1200">
              <a:solidFill>
                <a:schemeClr val="dk1"/>
              </a:solidFill>
              <a:latin typeface="Calibri"/>
              <a:ea typeface="Calibri"/>
              <a:cs typeface="Calibri"/>
              <a:sym typeface="Calibri"/>
            </a:endParaRPr>
          </a:p>
        </p:txBody>
      </p:sp>
      <p:sp>
        <p:nvSpPr>
          <p:cNvPr id="816" name="Google Shape;816;p62"/>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61</a:t>
            </a:r>
            <a:endParaRPr sz="12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820"/>
        <p:cNvGrpSpPr/>
        <p:nvPr/>
      </p:nvGrpSpPr>
      <p:grpSpPr>
        <a:xfrm>
          <a:off x="0" y="0"/>
          <a:ext cx="0" cy="0"/>
          <a:chOff x="0" y="0"/>
          <a:chExt cx="0" cy="0"/>
        </a:xfrm>
      </p:grpSpPr>
      <p:sp>
        <p:nvSpPr>
          <p:cNvPr id="821" name="Google Shape;821;p63"/>
          <p:cNvSpPr txBox="1">
            <a:spLocks noGrp="1"/>
          </p:cNvSpPr>
          <p:nvPr>
            <p:ph type="title"/>
          </p:nvPr>
        </p:nvSpPr>
        <p:spPr>
          <a:xfrm>
            <a:off x="275640" y="159207"/>
            <a:ext cx="11057255" cy="161798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Movements</a:t>
            </a:r>
            <a:endParaRPr sz="3200">
              <a:latin typeface="Candara"/>
              <a:ea typeface="Candara"/>
              <a:cs typeface="Candara"/>
              <a:sym typeface="Candara"/>
            </a:endParaRPr>
          </a:p>
          <a:p>
            <a:pPr marL="12700" marR="5080" lvl="0" indent="0" algn="l" rtl="0">
              <a:lnSpc>
                <a:spcPct val="100000"/>
              </a:lnSpc>
              <a:spcBef>
                <a:spcPts val="55"/>
              </a:spcBef>
              <a:spcAft>
                <a:spcPts val="0"/>
              </a:spcAft>
              <a:buNone/>
            </a:pPr>
            <a:r>
              <a:rPr lang="en-US" sz="2400" b="1" i="1">
                <a:latin typeface="Candara"/>
                <a:ea typeface="Candara"/>
                <a:cs typeface="Candara"/>
                <a:sym typeface="Candara"/>
              </a:rPr>
              <a:t>A </a:t>
            </a:r>
            <a:r>
              <a:rPr lang="en-US" sz="2400" b="1" i="1">
                <a:solidFill>
                  <a:srgbClr val="0033CC"/>
                </a:solidFill>
                <a:latin typeface="Candara"/>
                <a:ea typeface="Candara"/>
                <a:cs typeface="Candara"/>
                <a:sym typeface="Candara"/>
              </a:rPr>
              <a:t>small but limited amount of movement </a:t>
            </a:r>
            <a:r>
              <a:rPr lang="en-US" sz="2400" b="1" i="1">
                <a:latin typeface="Candara"/>
                <a:ea typeface="Candara"/>
                <a:cs typeface="Candara"/>
                <a:sym typeface="Candara"/>
              </a:rPr>
              <a:t>is possible at these joints. In older people, the  synovial cavity disappears and the joint becomes fibrosed. </a:t>
            </a:r>
            <a:r>
              <a:rPr lang="en-US" sz="2400" b="1" i="1">
                <a:solidFill>
                  <a:srgbClr val="0033CC"/>
                </a:solidFill>
                <a:latin typeface="Candara"/>
                <a:ea typeface="Candara"/>
                <a:cs typeface="Candara"/>
                <a:sym typeface="Candara"/>
              </a:rPr>
              <a:t>Their primary function is to  transmit the weight of the body from the vertebral column to the bony pelvis.</a:t>
            </a:r>
            <a:endParaRPr sz="2400">
              <a:latin typeface="Candara"/>
              <a:ea typeface="Candara"/>
              <a:cs typeface="Candara"/>
              <a:sym typeface="Candara"/>
            </a:endParaRPr>
          </a:p>
        </p:txBody>
      </p:sp>
      <p:grpSp>
        <p:nvGrpSpPr>
          <p:cNvPr id="822" name="Google Shape;822;p63"/>
          <p:cNvGrpSpPr/>
          <p:nvPr/>
        </p:nvGrpSpPr>
        <p:grpSpPr>
          <a:xfrm>
            <a:off x="4405884" y="2199132"/>
            <a:ext cx="6644640" cy="4593590"/>
            <a:chOff x="4405884" y="2199132"/>
            <a:chExt cx="6644640" cy="4593590"/>
          </a:xfrm>
        </p:grpSpPr>
        <p:pic>
          <p:nvPicPr>
            <p:cNvPr id="823" name="Google Shape;823;p63"/>
            <p:cNvPicPr preferRelativeResize="0"/>
            <p:nvPr/>
          </p:nvPicPr>
          <p:blipFill rotWithShape="1">
            <a:blip r:embed="rId3">
              <a:alphaModFix/>
            </a:blip>
            <a:srcRect/>
            <a:stretch/>
          </p:blipFill>
          <p:spPr>
            <a:xfrm>
              <a:off x="4434840" y="2228086"/>
              <a:ext cx="6500060" cy="4510908"/>
            </a:xfrm>
            <a:prstGeom prst="rect">
              <a:avLst/>
            </a:prstGeom>
            <a:noFill/>
            <a:ln>
              <a:noFill/>
            </a:ln>
          </p:spPr>
        </p:pic>
        <p:sp>
          <p:nvSpPr>
            <p:cNvPr id="824" name="Google Shape;824;p63"/>
            <p:cNvSpPr/>
            <p:nvPr/>
          </p:nvSpPr>
          <p:spPr>
            <a:xfrm>
              <a:off x="4405884" y="2199132"/>
              <a:ext cx="6644640" cy="4593590"/>
            </a:xfrm>
            <a:custGeom>
              <a:avLst/>
              <a:gdLst/>
              <a:ahLst/>
              <a:cxnLst/>
              <a:rect l="l" t="t" r="r" b="b"/>
              <a:pathLst>
                <a:path w="6644640" h="4593590" extrusionOk="0">
                  <a:moveTo>
                    <a:pt x="0" y="4593336"/>
                  </a:moveTo>
                  <a:lnTo>
                    <a:pt x="6644640" y="4593336"/>
                  </a:lnTo>
                  <a:lnTo>
                    <a:pt x="6644640" y="0"/>
                  </a:lnTo>
                  <a:lnTo>
                    <a:pt x="0" y="0"/>
                  </a:lnTo>
                  <a:lnTo>
                    <a:pt x="0" y="4593336"/>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25" name="Google Shape;825;p63"/>
          <p:cNvSpPr txBox="1"/>
          <p:nvPr/>
        </p:nvSpPr>
        <p:spPr>
          <a:xfrm>
            <a:off x="669442" y="6260388"/>
            <a:ext cx="1638300" cy="376555"/>
          </a:xfrm>
          <a:prstGeom prst="rect">
            <a:avLst/>
          </a:prstGeom>
          <a:noFill/>
          <a:ln>
            <a:noFill/>
          </a:ln>
        </p:spPr>
        <p:txBody>
          <a:bodyPr spcFirstLastPara="1" wrap="square" lIns="0" tIns="30475" rIns="0" bIns="0" anchor="t" anchorCtr="0">
            <a:spAutoFit/>
          </a:bodyPr>
          <a:lstStyle/>
          <a:p>
            <a:pPr marL="12700" marR="5080" lvl="0" indent="168910" algn="l" rtl="0">
              <a:lnSpc>
                <a:spcPct val="110000"/>
              </a:lnSpc>
              <a:spcBef>
                <a:spcPts val="0"/>
              </a:spcBef>
              <a:spcAft>
                <a:spcPts val="0"/>
              </a:spcAft>
              <a:buNone/>
            </a:pPr>
            <a:r>
              <a:rPr lang="en-US" sz="1200" b="1">
                <a:solidFill>
                  <a:srgbClr val="0033CC"/>
                </a:solidFill>
                <a:latin typeface="Calibri"/>
                <a:ea typeface="Calibri"/>
                <a:cs typeface="Calibri"/>
                <a:sym typeface="Calibri"/>
              </a:rPr>
              <a:t>Dr. Aiman Al-Maathidy  Sunday 8 April 2022</a:t>
            </a:r>
            <a:endParaRPr sz="1200">
              <a:solidFill>
                <a:schemeClr val="dk1"/>
              </a:solidFill>
              <a:latin typeface="Calibri"/>
              <a:ea typeface="Calibri"/>
              <a:cs typeface="Calibri"/>
              <a:sym typeface="Calibri"/>
            </a:endParaRPr>
          </a:p>
        </p:txBody>
      </p:sp>
      <p:sp>
        <p:nvSpPr>
          <p:cNvPr id="826" name="Google Shape;826;p63"/>
          <p:cNvSpPr txBox="1"/>
          <p:nvPr/>
        </p:nvSpPr>
        <p:spPr>
          <a:xfrm>
            <a:off x="11356593" y="65493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62</a:t>
            </a:r>
            <a:endParaRPr sz="12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830"/>
        <p:cNvGrpSpPr/>
        <p:nvPr/>
      </p:nvGrpSpPr>
      <p:grpSpPr>
        <a:xfrm>
          <a:off x="0" y="0"/>
          <a:ext cx="0" cy="0"/>
          <a:chOff x="0" y="0"/>
          <a:chExt cx="0" cy="0"/>
        </a:xfrm>
      </p:grpSpPr>
      <p:sp>
        <p:nvSpPr>
          <p:cNvPr id="831" name="Google Shape;831;p64"/>
          <p:cNvSpPr txBox="1"/>
          <p:nvPr/>
        </p:nvSpPr>
        <p:spPr>
          <a:xfrm>
            <a:off x="231444" y="4199001"/>
            <a:ext cx="10914380" cy="1972310"/>
          </a:xfrm>
          <a:prstGeom prst="rect">
            <a:avLst/>
          </a:prstGeom>
          <a:noFill/>
          <a:ln>
            <a:noFill/>
          </a:ln>
        </p:spPr>
        <p:txBody>
          <a:bodyPr spcFirstLastPara="1" wrap="square" lIns="0" tIns="12700" rIns="0" bIns="0" anchor="t" anchorCtr="0">
            <a:spAutoFit/>
          </a:bodyPr>
          <a:lstStyle/>
          <a:p>
            <a:pPr marL="12700" marR="5080" lvl="0" indent="-152400" algn="just" rtl="0">
              <a:lnSpc>
                <a:spcPct val="100000"/>
              </a:lnSpc>
              <a:spcBef>
                <a:spcPts val="0"/>
              </a:spcBef>
              <a:spcAft>
                <a:spcPts val="0"/>
              </a:spcAft>
              <a:buClr>
                <a:schemeClr val="dk1"/>
              </a:buClr>
              <a:buSzPts val="2400"/>
              <a:buFont typeface="Noto Sans Symbols"/>
              <a:buChar char="❖"/>
            </a:pPr>
            <a:r>
              <a:rPr lang="en-US" sz="2400" b="1" i="1">
                <a:solidFill>
                  <a:schemeClr val="dk1"/>
                </a:solidFill>
                <a:latin typeface="Candara"/>
                <a:ea typeface="Candara"/>
                <a:cs typeface="Candara"/>
                <a:sym typeface="Candara"/>
              </a:rPr>
              <a:t>The articular surfaces are covered by a layer of </a:t>
            </a:r>
            <a:r>
              <a:rPr lang="en-US" sz="2400" b="1" i="1">
                <a:solidFill>
                  <a:srgbClr val="0033CC"/>
                </a:solidFill>
                <a:latin typeface="Candara"/>
                <a:ea typeface="Candara"/>
                <a:cs typeface="Candara"/>
                <a:sym typeface="Candara"/>
              </a:rPr>
              <a:t>hyaline cartilage </a:t>
            </a:r>
            <a:r>
              <a:rPr lang="en-US" sz="2400" b="1" i="1">
                <a:solidFill>
                  <a:schemeClr val="dk1"/>
                </a:solidFill>
                <a:latin typeface="Candara"/>
                <a:ea typeface="Candara"/>
                <a:cs typeface="Candara"/>
                <a:sym typeface="Candara"/>
              </a:rPr>
              <a:t>and are connected  together by </a:t>
            </a:r>
            <a:r>
              <a:rPr lang="en-US" sz="2400" b="1" i="1">
                <a:solidFill>
                  <a:srgbClr val="0033CC"/>
                </a:solidFill>
                <a:latin typeface="Candara"/>
                <a:ea typeface="Candara"/>
                <a:cs typeface="Candara"/>
                <a:sym typeface="Candara"/>
              </a:rPr>
              <a:t>a fibrocartilaginous disc. </a:t>
            </a:r>
            <a:r>
              <a:rPr lang="en-US" sz="2400" b="1" i="1">
                <a:solidFill>
                  <a:schemeClr val="dk1"/>
                </a:solidFill>
                <a:latin typeface="Candara"/>
                <a:ea typeface="Candara"/>
                <a:cs typeface="Candara"/>
                <a:sym typeface="Candara"/>
              </a:rPr>
              <a:t>The joint is surrounded by ligaments that extend  from one pubic bone to the other.</a:t>
            </a:r>
            <a:endParaRPr sz="2400">
              <a:solidFill>
                <a:schemeClr val="dk1"/>
              </a:solidFill>
              <a:latin typeface="Candara"/>
              <a:ea typeface="Candara"/>
              <a:cs typeface="Candara"/>
              <a:sym typeface="Candara"/>
            </a:endParaRPr>
          </a:p>
          <a:p>
            <a:pPr marL="12700" marR="0" lvl="0" indent="0" algn="l" rtl="0">
              <a:lnSpc>
                <a:spcPct val="118750"/>
              </a:lnSpc>
              <a:spcBef>
                <a:spcPts val="0"/>
              </a:spcBef>
              <a:spcAft>
                <a:spcPts val="0"/>
              </a:spcAft>
              <a:buNone/>
            </a:pPr>
            <a:r>
              <a:rPr lang="en-US" sz="2800" b="1" i="1">
                <a:solidFill>
                  <a:srgbClr val="FF0000"/>
                </a:solidFill>
                <a:latin typeface="Candara"/>
                <a:ea typeface="Candara"/>
                <a:cs typeface="Candara"/>
                <a:sym typeface="Candara"/>
              </a:rPr>
              <a:t>Movements</a:t>
            </a:r>
            <a:endParaRPr sz="28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Almost </a:t>
            </a:r>
            <a:r>
              <a:rPr lang="en-US" sz="2800" b="1" i="1">
                <a:solidFill>
                  <a:schemeClr val="dk1"/>
                </a:solidFill>
                <a:latin typeface="Candara"/>
                <a:ea typeface="Candara"/>
                <a:cs typeface="Candara"/>
                <a:sym typeface="Candara"/>
              </a:rPr>
              <a:t>no movement </a:t>
            </a:r>
            <a:r>
              <a:rPr lang="en-US" sz="2400" b="1" i="1">
                <a:solidFill>
                  <a:schemeClr val="dk1"/>
                </a:solidFill>
                <a:latin typeface="Candara"/>
                <a:ea typeface="Candara"/>
                <a:cs typeface="Candara"/>
                <a:sym typeface="Candara"/>
              </a:rPr>
              <a:t>is possible at this joint.</a:t>
            </a:r>
            <a:endParaRPr sz="2400">
              <a:solidFill>
                <a:schemeClr val="dk1"/>
              </a:solidFill>
              <a:latin typeface="Candara"/>
              <a:ea typeface="Candara"/>
              <a:cs typeface="Candara"/>
              <a:sym typeface="Candara"/>
            </a:endParaRPr>
          </a:p>
        </p:txBody>
      </p:sp>
      <p:grpSp>
        <p:nvGrpSpPr>
          <p:cNvPr id="832" name="Google Shape;832;p64"/>
          <p:cNvGrpSpPr/>
          <p:nvPr/>
        </p:nvGrpSpPr>
        <p:grpSpPr>
          <a:xfrm>
            <a:off x="214884" y="1876044"/>
            <a:ext cx="4410710" cy="2268220"/>
            <a:chOff x="214884" y="1876044"/>
            <a:chExt cx="4410710" cy="2268220"/>
          </a:xfrm>
        </p:grpSpPr>
        <p:pic>
          <p:nvPicPr>
            <p:cNvPr id="833" name="Google Shape;833;p64"/>
            <p:cNvPicPr preferRelativeResize="0"/>
            <p:nvPr/>
          </p:nvPicPr>
          <p:blipFill rotWithShape="1">
            <a:blip r:embed="rId3">
              <a:alphaModFix/>
            </a:blip>
            <a:srcRect/>
            <a:stretch/>
          </p:blipFill>
          <p:spPr>
            <a:xfrm>
              <a:off x="243840" y="1905000"/>
              <a:ext cx="4352544" cy="2209800"/>
            </a:xfrm>
            <a:prstGeom prst="rect">
              <a:avLst/>
            </a:prstGeom>
            <a:noFill/>
            <a:ln>
              <a:noFill/>
            </a:ln>
          </p:spPr>
        </p:pic>
        <p:sp>
          <p:nvSpPr>
            <p:cNvPr id="834" name="Google Shape;834;p64"/>
            <p:cNvSpPr/>
            <p:nvPr/>
          </p:nvSpPr>
          <p:spPr>
            <a:xfrm>
              <a:off x="214884" y="1876044"/>
              <a:ext cx="4410710" cy="2268220"/>
            </a:xfrm>
            <a:custGeom>
              <a:avLst/>
              <a:gdLst/>
              <a:ahLst/>
              <a:cxnLst/>
              <a:rect l="l" t="t" r="r" b="b"/>
              <a:pathLst>
                <a:path w="4410710" h="2268220" extrusionOk="0">
                  <a:moveTo>
                    <a:pt x="0" y="2267711"/>
                  </a:moveTo>
                  <a:lnTo>
                    <a:pt x="4410456" y="2267711"/>
                  </a:lnTo>
                  <a:lnTo>
                    <a:pt x="4410456" y="0"/>
                  </a:lnTo>
                  <a:lnTo>
                    <a:pt x="0" y="0"/>
                  </a:lnTo>
                  <a:lnTo>
                    <a:pt x="0" y="2267711"/>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35" name="Google Shape;835;p64"/>
          <p:cNvSpPr txBox="1"/>
          <p:nvPr/>
        </p:nvSpPr>
        <p:spPr>
          <a:xfrm>
            <a:off x="8741156" y="86689"/>
            <a:ext cx="1688464" cy="381635"/>
          </a:xfrm>
          <a:prstGeom prst="rect">
            <a:avLst/>
          </a:prstGeom>
          <a:noFill/>
          <a:ln>
            <a:noFill/>
          </a:ln>
        </p:spPr>
        <p:txBody>
          <a:bodyPr spcFirstLastPara="1" wrap="square" lIns="0" tIns="12700" rIns="0" bIns="0" anchor="t" anchorCtr="0">
            <a:spAutoFit/>
          </a:bodyPr>
          <a:lstStyle/>
          <a:p>
            <a:pPr marL="231775" marR="0" lvl="0" indent="0" algn="l" rtl="0">
              <a:lnSpc>
                <a:spcPct val="116666"/>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a:p>
            <a:pPr marL="12700" marR="0" lvl="0" indent="0" algn="l" rtl="0">
              <a:lnSpc>
                <a:spcPct val="116666"/>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836" name="Google Shape;836;p64"/>
          <p:cNvSpPr txBox="1"/>
          <p:nvPr/>
        </p:nvSpPr>
        <p:spPr>
          <a:xfrm>
            <a:off x="11358753" y="63207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63</a:t>
            </a:r>
            <a:endParaRPr sz="1200">
              <a:solidFill>
                <a:schemeClr val="dk1"/>
              </a:solidFill>
              <a:latin typeface="Calibri"/>
              <a:ea typeface="Calibri"/>
              <a:cs typeface="Calibri"/>
              <a:sym typeface="Calibri"/>
            </a:endParaRPr>
          </a:p>
        </p:txBody>
      </p:sp>
      <p:sp>
        <p:nvSpPr>
          <p:cNvPr id="837" name="Google Shape;837;p64"/>
          <p:cNvSpPr txBox="1">
            <a:spLocks noGrp="1"/>
          </p:cNvSpPr>
          <p:nvPr>
            <p:ph type="title"/>
          </p:nvPr>
        </p:nvSpPr>
        <p:spPr>
          <a:xfrm>
            <a:off x="199644" y="153923"/>
            <a:ext cx="3081655"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Symphysis Pubis</a:t>
            </a:r>
            <a:endParaRPr sz="3200">
              <a:latin typeface="Candara"/>
              <a:ea typeface="Candara"/>
              <a:cs typeface="Candara"/>
              <a:sym typeface="Candara"/>
            </a:endParaRPr>
          </a:p>
        </p:txBody>
      </p:sp>
      <p:grpSp>
        <p:nvGrpSpPr>
          <p:cNvPr id="838" name="Google Shape;838;p64"/>
          <p:cNvGrpSpPr/>
          <p:nvPr/>
        </p:nvGrpSpPr>
        <p:grpSpPr>
          <a:xfrm>
            <a:off x="4994147" y="1876044"/>
            <a:ext cx="6715125" cy="2268220"/>
            <a:chOff x="4994147" y="1876044"/>
            <a:chExt cx="6715125" cy="2268220"/>
          </a:xfrm>
        </p:grpSpPr>
        <p:pic>
          <p:nvPicPr>
            <p:cNvPr id="839" name="Google Shape;839;p64"/>
            <p:cNvPicPr preferRelativeResize="0"/>
            <p:nvPr/>
          </p:nvPicPr>
          <p:blipFill rotWithShape="1">
            <a:blip r:embed="rId4">
              <a:alphaModFix/>
            </a:blip>
            <a:srcRect/>
            <a:stretch/>
          </p:blipFill>
          <p:spPr>
            <a:xfrm>
              <a:off x="5141975" y="1905000"/>
              <a:ext cx="6240780" cy="2209800"/>
            </a:xfrm>
            <a:prstGeom prst="rect">
              <a:avLst/>
            </a:prstGeom>
            <a:noFill/>
            <a:ln>
              <a:noFill/>
            </a:ln>
          </p:spPr>
        </p:pic>
        <p:sp>
          <p:nvSpPr>
            <p:cNvPr id="840" name="Google Shape;840;p64"/>
            <p:cNvSpPr/>
            <p:nvPr/>
          </p:nvSpPr>
          <p:spPr>
            <a:xfrm>
              <a:off x="4994147" y="1876044"/>
              <a:ext cx="6715125" cy="2268220"/>
            </a:xfrm>
            <a:custGeom>
              <a:avLst/>
              <a:gdLst/>
              <a:ahLst/>
              <a:cxnLst/>
              <a:rect l="l" t="t" r="r" b="b"/>
              <a:pathLst>
                <a:path w="6715125" h="2268220" extrusionOk="0">
                  <a:moveTo>
                    <a:pt x="0" y="2267711"/>
                  </a:moveTo>
                  <a:lnTo>
                    <a:pt x="6714744" y="2267711"/>
                  </a:lnTo>
                  <a:lnTo>
                    <a:pt x="6714744" y="0"/>
                  </a:lnTo>
                  <a:lnTo>
                    <a:pt x="0" y="0"/>
                  </a:lnTo>
                  <a:lnTo>
                    <a:pt x="0" y="2267711"/>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841" name="Google Shape;841;p64"/>
          <p:cNvPicPr preferRelativeResize="0"/>
          <p:nvPr/>
        </p:nvPicPr>
        <p:blipFill rotWithShape="1">
          <a:blip r:embed="rId5">
            <a:alphaModFix/>
          </a:blip>
          <a:srcRect/>
          <a:stretch/>
        </p:blipFill>
        <p:spPr>
          <a:xfrm>
            <a:off x="251934" y="991054"/>
            <a:ext cx="8927914" cy="30570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845"/>
        <p:cNvGrpSpPr/>
        <p:nvPr/>
      </p:nvGrpSpPr>
      <p:grpSpPr>
        <a:xfrm>
          <a:off x="0" y="0"/>
          <a:ext cx="0" cy="0"/>
          <a:chOff x="0" y="0"/>
          <a:chExt cx="0" cy="0"/>
        </a:xfrm>
      </p:grpSpPr>
      <p:sp>
        <p:nvSpPr>
          <p:cNvPr id="846" name="Google Shape;846;p65"/>
          <p:cNvSpPr txBox="1"/>
          <p:nvPr/>
        </p:nvSpPr>
        <p:spPr>
          <a:xfrm>
            <a:off x="299720" y="1066291"/>
            <a:ext cx="4972050" cy="3806825"/>
          </a:xfrm>
          <a:prstGeom prst="rect">
            <a:avLst/>
          </a:prstGeom>
          <a:noFill/>
          <a:ln>
            <a:noFill/>
          </a:ln>
        </p:spPr>
        <p:txBody>
          <a:bodyPr spcFirstLastPara="1" wrap="square" lIns="0" tIns="12700" rIns="0" bIns="0" anchor="t" anchorCtr="0">
            <a:spAutoFit/>
          </a:bodyPr>
          <a:lstStyle/>
          <a:p>
            <a:pPr marL="12700" marR="241300" lvl="0" indent="-146049" algn="just" rtl="0">
              <a:lnSpc>
                <a:spcPct val="100000"/>
              </a:lnSpc>
              <a:spcBef>
                <a:spcPts val="0"/>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is </a:t>
            </a:r>
            <a:r>
              <a:rPr lang="en-US" sz="2400" b="1" i="1">
                <a:solidFill>
                  <a:srgbClr val="0033CC"/>
                </a:solidFill>
                <a:latin typeface="Candara"/>
                <a:ea typeface="Candara"/>
                <a:cs typeface="Candara"/>
                <a:sym typeface="Candara"/>
              </a:rPr>
              <a:t>a cartilaginous joint </a:t>
            </a:r>
            <a:r>
              <a:rPr lang="en-US" sz="2400" b="1" i="1">
                <a:solidFill>
                  <a:schemeClr val="dk1"/>
                </a:solidFill>
                <a:latin typeface="Candara"/>
                <a:ea typeface="Candara"/>
                <a:cs typeface="Candara"/>
                <a:sym typeface="Candara"/>
              </a:rPr>
              <a:t>between the  bodies of the last sacral vertebra and  the first coccygeal vertebra.</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chemeClr val="dk1"/>
              </a:buClr>
              <a:buSzPts val="2300"/>
              <a:buFont typeface="Noto Sans Symbols"/>
              <a:buChar char="❖"/>
            </a:pPr>
            <a:r>
              <a:rPr lang="en-US" sz="2400" b="1" i="1">
                <a:solidFill>
                  <a:schemeClr val="dk1"/>
                </a:solidFill>
                <a:latin typeface="Candara"/>
                <a:ea typeface="Candara"/>
                <a:cs typeface="Candara"/>
                <a:sym typeface="Candara"/>
              </a:rPr>
              <a:t>The cornua of the sacrum and coccyx  are joined by ligaments.</a:t>
            </a:r>
            <a:endParaRPr sz="24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None/>
            </a:pPr>
            <a:endParaRPr sz="23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Movements</a:t>
            </a:r>
            <a:endParaRPr sz="3200">
              <a:solidFill>
                <a:schemeClr val="dk1"/>
              </a:solidFill>
              <a:latin typeface="Candara"/>
              <a:ea typeface="Candara"/>
              <a:cs typeface="Candara"/>
              <a:sym typeface="Candara"/>
            </a:endParaRPr>
          </a:p>
          <a:p>
            <a:pPr marL="12700" marR="0" lvl="0" indent="0" algn="l" rtl="0">
              <a:lnSpc>
                <a:spcPct val="100000"/>
              </a:lnSpc>
              <a:spcBef>
                <a:spcPts val="55"/>
              </a:spcBef>
              <a:spcAft>
                <a:spcPts val="0"/>
              </a:spcAft>
              <a:buNone/>
            </a:pPr>
            <a:r>
              <a:rPr lang="en-US" sz="2400" b="1" i="1">
                <a:solidFill>
                  <a:schemeClr val="dk1"/>
                </a:solidFill>
                <a:latin typeface="Candara"/>
                <a:ea typeface="Candara"/>
                <a:cs typeface="Candara"/>
                <a:sym typeface="Candara"/>
              </a:rPr>
              <a:t>Extensive flexion and extension are</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i="1">
                <a:solidFill>
                  <a:schemeClr val="dk1"/>
                </a:solidFill>
                <a:latin typeface="Candara"/>
                <a:ea typeface="Candara"/>
                <a:cs typeface="Candara"/>
                <a:sym typeface="Candara"/>
              </a:rPr>
              <a:t>possible at this joint</a:t>
            </a:r>
            <a:endParaRPr sz="2400">
              <a:solidFill>
                <a:schemeClr val="dk1"/>
              </a:solidFill>
              <a:latin typeface="Candara"/>
              <a:ea typeface="Candara"/>
              <a:cs typeface="Candara"/>
              <a:sym typeface="Candara"/>
            </a:endParaRPr>
          </a:p>
        </p:txBody>
      </p:sp>
      <p:grpSp>
        <p:nvGrpSpPr>
          <p:cNvPr id="847" name="Google Shape;847;p65"/>
          <p:cNvGrpSpPr/>
          <p:nvPr/>
        </p:nvGrpSpPr>
        <p:grpSpPr>
          <a:xfrm>
            <a:off x="5359908" y="1199388"/>
            <a:ext cx="6257925" cy="3953510"/>
            <a:chOff x="5359908" y="1199388"/>
            <a:chExt cx="6257925" cy="3953510"/>
          </a:xfrm>
        </p:grpSpPr>
        <p:pic>
          <p:nvPicPr>
            <p:cNvPr id="848" name="Google Shape;848;p65"/>
            <p:cNvPicPr preferRelativeResize="0"/>
            <p:nvPr/>
          </p:nvPicPr>
          <p:blipFill rotWithShape="1">
            <a:blip r:embed="rId3">
              <a:alphaModFix/>
            </a:blip>
            <a:srcRect/>
            <a:stretch/>
          </p:blipFill>
          <p:spPr>
            <a:xfrm>
              <a:off x="5388864" y="1228344"/>
              <a:ext cx="6199632" cy="3895344"/>
            </a:xfrm>
            <a:prstGeom prst="rect">
              <a:avLst/>
            </a:prstGeom>
            <a:noFill/>
            <a:ln>
              <a:noFill/>
            </a:ln>
          </p:spPr>
        </p:pic>
        <p:sp>
          <p:nvSpPr>
            <p:cNvPr id="849" name="Google Shape;849;p65"/>
            <p:cNvSpPr/>
            <p:nvPr/>
          </p:nvSpPr>
          <p:spPr>
            <a:xfrm>
              <a:off x="5359908" y="1199388"/>
              <a:ext cx="6257925" cy="3953510"/>
            </a:xfrm>
            <a:custGeom>
              <a:avLst/>
              <a:gdLst/>
              <a:ahLst/>
              <a:cxnLst/>
              <a:rect l="l" t="t" r="r" b="b"/>
              <a:pathLst>
                <a:path w="6257925" h="3953510" extrusionOk="0">
                  <a:moveTo>
                    <a:pt x="0" y="3953255"/>
                  </a:moveTo>
                  <a:lnTo>
                    <a:pt x="6257544" y="3953255"/>
                  </a:lnTo>
                  <a:lnTo>
                    <a:pt x="6257544" y="0"/>
                  </a:lnTo>
                  <a:lnTo>
                    <a:pt x="0" y="0"/>
                  </a:lnTo>
                  <a:lnTo>
                    <a:pt x="0" y="3953255"/>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50" name="Google Shape;850;p65"/>
          <p:cNvSpPr txBox="1"/>
          <p:nvPr/>
        </p:nvSpPr>
        <p:spPr>
          <a:xfrm>
            <a:off x="5169789" y="6428638"/>
            <a:ext cx="146939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Al-Maathidy</a:t>
            </a:r>
            <a:endParaRPr sz="1200">
              <a:solidFill>
                <a:schemeClr val="dk1"/>
              </a:solidFill>
              <a:latin typeface="Calibri"/>
              <a:ea typeface="Calibri"/>
              <a:cs typeface="Calibri"/>
              <a:sym typeface="Calibri"/>
            </a:endParaRPr>
          </a:p>
        </p:txBody>
      </p:sp>
      <p:sp>
        <p:nvSpPr>
          <p:cNvPr id="851" name="Google Shape;851;p65"/>
          <p:cNvSpPr txBox="1"/>
          <p:nvPr/>
        </p:nvSpPr>
        <p:spPr>
          <a:xfrm>
            <a:off x="669442" y="6428638"/>
            <a:ext cx="128206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Sunday 8 April 2022</a:t>
            </a:r>
            <a:endParaRPr sz="1200">
              <a:solidFill>
                <a:schemeClr val="dk1"/>
              </a:solidFill>
              <a:latin typeface="Calibri"/>
              <a:ea typeface="Calibri"/>
              <a:cs typeface="Calibri"/>
              <a:sym typeface="Calibri"/>
            </a:endParaRPr>
          </a:p>
        </p:txBody>
      </p:sp>
      <p:sp>
        <p:nvSpPr>
          <p:cNvPr id="852" name="Google Shape;852;p65"/>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64</a:t>
            </a:r>
            <a:endParaRPr sz="1200">
              <a:solidFill>
                <a:schemeClr val="dk1"/>
              </a:solidFill>
              <a:latin typeface="Calibri"/>
              <a:ea typeface="Calibri"/>
              <a:cs typeface="Calibri"/>
              <a:sym typeface="Calibri"/>
            </a:endParaRPr>
          </a:p>
        </p:txBody>
      </p:sp>
      <p:sp>
        <p:nvSpPr>
          <p:cNvPr id="853" name="Google Shape;853;p65"/>
          <p:cNvSpPr txBox="1">
            <a:spLocks noGrp="1"/>
          </p:cNvSpPr>
          <p:nvPr>
            <p:ph type="title"/>
          </p:nvPr>
        </p:nvSpPr>
        <p:spPr>
          <a:xfrm>
            <a:off x="199644" y="178307"/>
            <a:ext cx="3853179"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Sacrococcygeal Joint</a:t>
            </a:r>
            <a:endParaRPr sz="3200">
              <a:latin typeface="Candara"/>
              <a:ea typeface="Candara"/>
              <a:cs typeface="Candara"/>
              <a:sym typeface="Candar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857"/>
        <p:cNvGrpSpPr/>
        <p:nvPr/>
      </p:nvGrpSpPr>
      <p:grpSpPr>
        <a:xfrm>
          <a:off x="0" y="0"/>
          <a:ext cx="0" cy="0"/>
          <a:chOff x="0" y="0"/>
          <a:chExt cx="0" cy="0"/>
        </a:xfrm>
      </p:grpSpPr>
      <p:sp>
        <p:nvSpPr>
          <p:cNvPr id="858" name="Google Shape;858;p66"/>
          <p:cNvSpPr txBox="1">
            <a:spLocks noGrp="1"/>
          </p:cNvSpPr>
          <p:nvPr>
            <p:ph type="title"/>
          </p:nvPr>
        </p:nvSpPr>
        <p:spPr>
          <a:xfrm>
            <a:off x="4008501" y="1067765"/>
            <a:ext cx="3690620" cy="512445"/>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None/>
            </a:pPr>
            <a:r>
              <a:rPr lang="en-US" sz="3200" b="1" i="1">
                <a:solidFill>
                  <a:srgbClr val="FF0000"/>
                </a:solidFill>
                <a:latin typeface="Candara"/>
                <a:ea typeface="Candara"/>
                <a:cs typeface="Candara"/>
                <a:sym typeface="Candara"/>
              </a:rPr>
              <a:t>UROGENITAL SYSTEM</a:t>
            </a:r>
            <a:endParaRPr sz="3200">
              <a:latin typeface="Candara"/>
              <a:ea typeface="Candara"/>
              <a:cs typeface="Candara"/>
              <a:sym typeface="Candara"/>
            </a:endParaRPr>
          </a:p>
        </p:txBody>
      </p:sp>
      <p:sp>
        <p:nvSpPr>
          <p:cNvPr id="859" name="Google Shape;859;p66"/>
          <p:cNvSpPr txBox="1"/>
          <p:nvPr/>
        </p:nvSpPr>
        <p:spPr>
          <a:xfrm>
            <a:off x="2789047" y="2044064"/>
            <a:ext cx="6125845" cy="3874770"/>
          </a:xfrm>
          <a:prstGeom prst="rect">
            <a:avLst/>
          </a:prstGeom>
          <a:noFill/>
          <a:ln>
            <a:noFill/>
          </a:ln>
        </p:spPr>
        <p:txBody>
          <a:bodyPr spcFirstLastPara="1" wrap="square" lIns="0" tIns="11425" rIns="0" bIns="0" anchor="t" anchorCtr="0">
            <a:spAutoFit/>
          </a:bodyPr>
          <a:lstStyle/>
          <a:p>
            <a:pPr marL="8890" marR="0" lvl="0" indent="0" algn="ctr" rtl="0">
              <a:lnSpc>
                <a:spcPct val="100000"/>
              </a:lnSpc>
              <a:spcBef>
                <a:spcPts val="0"/>
              </a:spcBef>
              <a:spcAft>
                <a:spcPts val="0"/>
              </a:spcAft>
              <a:buNone/>
            </a:pPr>
            <a:r>
              <a:rPr lang="en-US" sz="3200" b="1" i="1">
                <a:solidFill>
                  <a:srgbClr val="0000FF"/>
                </a:solidFill>
                <a:latin typeface="Candara"/>
                <a:ea typeface="Candara"/>
                <a:cs typeface="Candara"/>
                <a:sym typeface="Candara"/>
              </a:rPr>
              <a:t>THE PERINEUM</a:t>
            </a:r>
            <a:endParaRPr sz="3200">
              <a:solidFill>
                <a:schemeClr val="dk1"/>
              </a:solidFill>
              <a:latin typeface="Candara"/>
              <a:ea typeface="Candara"/>
              <a:cs typeface="Candara"/>
              <a:sym typeface="Candara"/>
            </a:endParaRPr>
          </a:p>
          <a:p>
            <a:pPr marL="0" marR="0" lvl="0" indent="0" algn="l" rtl="0">
              <a:lnSpc>
                <a:spcPct val="100000"/>
              </a:lnSpc>
              <a:spcBef>
                <a:spcPts val="60"/>
              </a:spcBef>
              <a:spcAft>
                <a:spcPts val="0"/>
              </a:spcAft>
              <a:buNone/>
            </a:pPr>
            <a:endParaRPr sz="3100">
              <a:solidFill>
                <a:schemeClr val="dk1"/>
              </a:solidFill>
              <a:latin typeface="Candara"/>
              <a:ea typeface="Candara"/>
              <a:cs typeface="Candara"/>
              <a:sym typeface="Candara"/>
            </a:endParaRPr>
          </a:p>
          <a:p>
            <a:pPr marL="1426845" marR="1410970" lvl="0" indent="0" algn="ctr" rtl="0">
              <a:lnSpc>
                <a:spcPct val="100000"/>
              </a:lnSpc>
              <a:spcBef>
                <a:spcPts val="0"/>
              </a:spcBef>
              <a:spcAft>
                <a:spcPts val="0"/>
              </a:spcAft>
              <a:buNone/>
            </a:pPr>
            <a:r>
              <a:rPr lang="en-US" sz="3200" b="1" i="1">
                <a:solidFill>
                  <a:srgbClr val="FF0000"/>
                </a:solidFill>
                <a:latin typeface="Candara"/>
                <a:ea typeface="Candara"/>
                <a:cs typeface="Candara"/>
                <a:sym typeface="Candara"/>
              </a:rPr>
              <a:t>Dr. Aiman Qais Afar  </a:t>
            </a:r>
            <a:r>
              <a:rPr lang="en-US" sz="3200" b="1" i="1">
                <a:solidFill>
                  <a:srgbClr val="00FF00"/>
                </a:solidFill>
                <a:latin typeface="Candara"/>
                <a:ea typeface="Candara"/>
                <a:cs typeface="Candara"/>
                <a:sym typeface="Candara"/>
              </a:rPr>
              <a:t>Surgical Anatomist</a:t>
            </a:r>
            <a:endParaRPr sz="3200">
              <a:solidFill>
                <a:schemeClr val="dk1"/>
              </a:solidFill>
              <a:latin typeface="Candara"/>
              <a:ea typeface="Candara"/>
              <a:cs typeface="Candara"/>
              <a:sym typeface="Candara"/>
            </a:endParaRPr>
          </a:p>
          <a:p>
            <a:pPr marL="0" marR="0" lvl="0" indent="0" algn="l" rtl="0">
              <a:lnSpc>
                <a:spcPct val="100000"/>
              </a:lnSpc>
              <a:spcBef>
                <a:spcPts val="35"/>
              </a:spcBef>
              <a:spcAft>
                <a:spcPts val="0"/>
              </a:spcAft>
              <a:buNone/>
            </a:pPr>
            <a:endParaRPr sz="3150">
              <a:solidFill>
                <a:schemeClr val="dk1"/>
              </a:solidFill>
              <a:latin typeface="Candara"/>
              <a:ea typeface="Candara"/>
              <a:cs typeface="Candara"/>
              <a:sym typeface="Candara"/>
            </a:endParaRPr>
          </a:p>
          <a:p>
            <a:pPr marL="0" marR="0" lvl="0" indent="0" algn="ctr" rtl="0">
              <a:lnSpc>
                <a:spcPct val="100000"/>
              </a:lnSpc>
              <a:spcBef>
                <a:spcPts val="5"/>
              </a:spcBef>
              <a:spcAft>
                <a:spcPts val="0"/>
              </a:spcAft>
              <a:buNone/>
            </a:pPr>
            <a:r>
              <a:rPr lang="en-US" sz="2800" b="1" i="1">
                <a:solidFill>
                  <a:srgbClr val="0000FF"/>
                </a:solidFill>
                <a:latin typeface="Candara"/>
                <a:ea typeface="Candara"/>
                <a:cs typeface="Candara"/>
                <a:sym typeface="Candara"/>
              </a:rPr>
              <a:t>College of Medicine /University Of	Mutah</a:t>
            </a:r>
            <a:endParaRPr sz="28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None/>
            </a:pPr>
            <a:endParaRPr sz="3150">
              <a:solidFill>
                <a:schemeClr val="dk1"/>
              </a:solidFill>
              <a:latin typeface="Candara"/>
              <a:ea typeface="Candara"/>
              <a:cs typeface="Candara"/>
              <a:sym typeface="Candara"/>
            </a:endParaRPr>
          </a:p>
          <a:p>
            <a:pPr marL="550545" marR="0" lvl="0" indent="0" algn="l" rtl="0">
              <a:lnSpc>
                <a:spcPct val="100000"/>
              </a:lnSpc>
              <a:spcBef>
                <a:spcPts val="5"/>
              </a:spcBef>
              <a:spcAft>
                <a:spcPts val="0"/>
              </a:spcAft>
              <a:buNone/>
            </a:pPr>
            <a:r>
              <a:rPr lang="en-US" sz="3200" b="1" i="1">
                <a:solidFill>
                  <a:srgbClr val="37F828"/>
                </a:solidFill>
                <a:latin typeface="Candara"/>
                <a:ea typeface="Candara"/>
                <a:cs typeface="Candara"/>
                <a:sym typeface="Candara"/>
              </a:rPr>
              <a:t>Monday 9 April 2022</a:t>
            </a:r>
            <a:endParaRPr sz="3200">
              <a:solidFill>
                <a:schemeClr val="dk1"/>
              </a:solidFill>
              <a:latin typeface="Candara"/>
              <a:ea typeface="Candara"/>
              <a:cs typeface="Candara"/>
              <a:sym typeface="Candara"/>
            </a:endParaRPr>
          </a:p>
        </p:txBody>
      </p:sp>
      <p:sp>
        <p:nvSpPr>
          <p:cNvPr id="860" name="Google Shape;860;p66"/>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a:solidFill>
                  <a:srgbClr val="888888"/>
                </a:solidFill>
                <a:latin typeface="Calibri"/>
                <a:ea typeface="Calibri"/>
                <a:cs typeface="Calibri"/>
                <a:sym typeface="Calibri"/>
              </a:rPr>
              <a:t>65</a:t>
            </a:r>
            <a:endParaRPr sz="12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864"/>
        <p:cNvGrpSpPr/>
        <p:nvPr/>
      </p:nvGrpSpPr>
      <p:grpSpPr>
        <a:xfrm>
          <a:off x="0" y="0"/>
          <a:ext cx="0" cy="0"/>
          <a:chOff x="0" y="0"/>
          <a:chExt cx="0" cy="0"/>
        </a:xfrm>
      </p:grpSpPr>
      <p:sp>
        <p:nvSpPr>
          <p:cNvPr id="865" name="Google Shape;865;p67"/>
          <p:cNvSpPr txBox="1"/>
          <p:nvPr/>
        </p:nvSpPr>
        <p:spPr>
          <a:xfrm>
            <a:off x="66852" y="723138"/>
            <a:ext cx="11283315" cy="75755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cavity of the pelvis is divided by </a:t>
            </a:r>
            <a:r>
              <a:rPr lang="en-US" sz="2400" b="1">
                <a:solidFill>
                  <a:srgbClr val="FF0000"/>
                </a:solidFill>
                <a:latin typeface="Candara"/>
                <a:ea typeface="Candara"/>
                <a:cs typeface="Candara"/>
                <a:sym typeface="Candara"/>
              </a:rPr>
              <a:t>the pelvic diaphragm </a:t>
            </a:r>
            <a:r>
              <a:rPr lang="en-US" sz="2400" b="1">
                <a:solidFill>
                  <a:schemeClr val="dk1"/>
                </a:solidFill>
                <a:latin typeface="Candara"/>
                <a:ea typeface="Candara"/>
                <a:cs typeface="Candara"/>
                <a:sym typeface="Candara"/>
              </a:rPr>
              <a:t>into </a:t>
            </a:r>
            <a:r>
              <a:rPr lang="en-US" sz="2400" b="1">
                <a:solidFill>
                  <a:srgbClr val="0033CC"/>
                </a:solidFill>
                <a:latin typeface="Candara"/>
                <a:ea typeface="Candara"/>
                <a:cs typeface="Candara"/>
                <a:sym typeface="Candara"/>
              </a:rPr>
              <a:t>the main pelvic cavity  </a:t>
            </a:r>
            <a:r>
              <a:rPr lang="en-US" sz="2400" b="1">
                <a:solidFill>
                  <a:schemeClr val="dk1"/>
                </a:solidFill>
                <a:latin typeface="Candara"/>
                <a:ea typeface="Candara"/>
                <a:cs typeface="Candara"/>
                <a:sym typeface="Candara"/>
              </a:rPr>
              <a:t>above and </a:t>
            </a:r>
            <a:r>
              <a:rPr lang="en-US" sz="2400" b="1">
                <a:solidFill>
                  <a:srgbClr val="0033CC"/>
                </a:solidFill>
                <a:latin typeface="Candara"/>
                <a:ea typeface="Candara"/>
                <a:cs typeface="Candara"/>
                <a:sym typeface="Candara"/>
              </a:rPr>
              <a:t>the perineum </a:t>
            </a:r>
            <a:r>
              <a:rPr lang="en-US" sz="2400" b="1">
                <a:solidFill>
                  <a:schemeClr val="dk1"/>
                </a:solidFill>
                <a:latin typeface="Candara"/>
                <a:ea typeface="Candara"/>
                <a:cs typeface="Candara"/>
                <a:sym typeface="Candara"/>
              </a:rPr>
              <a:t>below .</a:t>
            </a:r>
            <a:endParaRPr sz="2400">
              <a:solidFill>
                <a:schemeClr val="dk1"/>
              </a:solidFill>
              <a:latin typeface="Candara"/>
              <a:ea typeface="Candara"/>
              <a:cs typeface="Candara"/>
              <a:sym typeface="Candara"/>
            </a:endParaRPr>
          </a:p>
        </p:txBody>
      </p:sp>
      <p:grpSp>
        <p:nvGrpSpPr>
          <p:cNvPr id="866" name="Google Shape;866;p67"/>
          <p:cNvGrpSpPr/>
          <p:nvPr/>
        </p:nvGrpSpPr>
        <p:grpSpPr>
          <a:xfrm>
            <a:off x="400812" y="1702307"/>
            <a:ext cx="5276215" cy="3624579"/>
            <a:chOff x="400812" y="1702307"/>
            <a:chExt cx="5276215" cy="3624579"/>
          </a:xfrm>
        </p:grpSpPr>
        <p:pic>
          <p:nvPicPr>
            <p:cNvPr id="867" name="Google Shape;867;p67"/>
            <p:cNvPicPr preferRelativeResize="0"/>
            <p:nvPr/>
          </p:nvPicPr>
          <p:blipFill rotWithShape="1">
            <a:blip r:embed="rId3">
              <a:alphaModFix/>
            </a:blip>
            <a:srcRect/>
            <a:stretch/>
          </p:blipFill>
          <p:spPr>
            <a:xfrm>
              <a:off x="429768" y="1731263"/>
              <a:ext cx="5218176" cy="3566160"/>
            </a:xfrm>
            <a:prstGeom prst="rect">
              <a:avLst/>
            </a:prstGeom>
            <a:noFill/>
            <a:ln>
              <a:noFill/>
            </a:ln>
          </p:spPr>
        </p:pic>
        <p:sp>
          <p:nvSpPr>
            <p:cNvPr id="868" name="Google Shape;868;p67"/>
            <p:cNvSpPr/>
            <p:nvPr/>
          </p:nvSpPr>
          <p:spPr>
            <a:xfrm>
              <a:off x="400812" y="1702307"/>
              <a:ext cx="5276215" cy="3624579"/>
            </a:xfrm>
            <a:custGeom>
              <a:avLst/>
              <a:gdLst/>
              <a:ahLst/>
              <a:cxnLst/>
              <a:rect l="l" t="t" r="r" b="b"/>
              <a:pathLst>
                <a:path w="5276215" h="3624579" extrusionOk="0">
                  <a:moveTo>
                    <a:pt x="0" y="3624072"/>
                  </a:moveTo>
                  <a:lnTo>
                    <a:pt x="5276088" y="3624072"/>
                  </a:lnTo>
                  <a:lnTo>
                    <a:pt x="5276088" y="0"/>
                  </a:lnTo>
                  <a:lnTo>
                    <a:pt x="0" y="0"/>
                  </a:lnTo>
                  <a:lnTo>
                    <a:pt x="0" y="3624072"/>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69" name="Google Shape;869;p67"/>
          <p:cNvSpPr txBox="1">
            <a:spLocks noGrp="1"/>
          </p:cNvSpPr>
          <p:nvPr>
            <p:ph type="title"/>
          </p:nvPr>
        </p:nvSpPr>
        <p:spPr>
          <a:xfrm>
            <a:off x="199644" y="77723"/>
            <a:ext cx="2624455" cy="585470"/>
          </a:xfrm>
          <a:prstGeom prst="rect">
            <a:avLst/>
          </a:prstGeom>
          <a:noFill/>
          <a:ln w="57900" cap="flat" cmpd="sng">
            <a:solidFill>
              <a:srgbClr val="3DFB23"/>
            </a:solidFill>
            <a:prstDash val="solid"/>
            <a:round/>
            <a:headEnd type="none" w="sm" len="sm"/>
            <a:tailEnd type="none" w="sm" len="sm"/>
          </a:ln>
        </p:spPr>
        <p:txBody>
          <a:bodyPr spcFirstLastPara="1" wrap="square" lIns="0" tIns="21575"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The Perineum</a:t>
            </a:r>
            <a:endParaRPr sz="3200">
              <a:latin typeface="Candara"/>
              <a:ea typeface="Candara"/>
              <a:cs typeface="Candara"/>
              <a:sym typeface="Candara"/>
            </a:endParaRPr>
          </a:p>
        </p:txBody>
      </p:sp>
      <p:sp>
        <p:nvSpPr>
          <p:cNvPr id="870" name="Google Shape;870;p67"/>
          <p:cNvSpPr txBox="1"/>
          <p:nvPr/>
        </p:nvSpPr>
        <p:spPr>
          <a:xfrm>
            <a:off x="3228848" y="6063488"/>
            <a:ext cx="1993900" cy="574040"/>
          </a:xfrm>
          <a:prstGeom prst="rect">
            <a:avLst/>
          </a:prstGeom>
          <a:noFill/>
          <a:ln>
            <a:noFill/>
          </a:ln>
        </p:spPr>
        <p:txBody>
          <a:bodyPr spcFirstLastPara="1" wrap="square" lIns="0" tIns="12700" rIns="0" bIns="0" anchor="t" anchorCtr="0">
            <a:spAutoFit/>
          </a:bodyPr>
          <a:lstStyle/>
          <a:p>
            <a:pPr marL="0" marR="643255" lvl="0" indent="0" algn="ctr" rtl="0">
              <a:lnSpc>
                <a:spcPct val="120000"/>
              </a:lnSpc>
              <a:spcBef>
                <a:spcPts val="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a:p>
            <a:pPr marL="210184" marR="0" lvl="0" indent="0" algn="ctr" rtl="0">
              <a:lnSpc>
                <a:spcPct val="120000"/>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a:p>
            <a:pPr marL="384175" marR="0" lvl="0" indent="0" algn="ctr" rtl="0">
              <a:lnSpc>
                <a:spcPct val="120000"/>
              </a:lnSpc>
              <a:spcBef>
                <a:spcPts val="0"/>
              </a:spcBef>
              <a:spcAft>
                <a:spcPts val="0"/>
              </a:spcAft>
              <a:buNone/>
            </a:pPr>
            <a:r>
              <a:rPr lang="en-US" sz="1200" b="1">
                <a:solidFill>
                  <a:srgbClr val="FF0000"/>
                </a:solidFill>
                <a:latin typeface="Calibri"/>
                <a:ea typeface="Calibri"/>
                <a:cs typeface="Calibri"/>
                <a:sym typeface="Calibri"/>
              </a:rPr>
              <a:t>66</a:t>
            </a:r>
            <a:endParaRPr sz="1200">
              <a:solidFill>
                <a:schemeClr val="dk1"/>
              </a:solidFill>
              <a:latin typeface="Calibri"/>
              <a:ea typeface="Calibri"/>
              <a:cs typeface="Calibri"/>
              <a:sym typeface="Calibri"/>
            </a:endParaRPr>
          </a:p>
        </p:txBody>
      </p:sp>
      <p:grpSp>
        <p:nvGrpSpPr>
          <p:cNvPr id="871" name="Google Shape;871;p67"/>
          <p:cNvGrpSpPr/>
          <p:nvPr/>
        </p:nvGrpSpPr>
        <p:grpSpPr>
          <a:xfrm>
            <a:off x="6158483" y="1626108"/>
            <a:ext cx="5224780" cy="4940935"/>
            <a:chOff x="6158483" y="1626108"/>
            <a:chExt cx="5224780" cy="4940935"/>
          </a:xfrm>
        </p:grpSpPr>
        <p:pic>
          <p:nvPicPr>
            <p:cNvPr id="872" name="Google Shape;872;p67"/>
            <p:cNvPicPr preferRelativeResize="0"/>
            <p:nvPr/>
          </p:nvPicPr>
          <p:blipFill rotWithShape="1">
            <a:blip r:embed="rId4">
              <a:alphaModFix/>
            </a:blip>
            <a:srcRect/>
            <a:stretch/>
          </p:blipFill>
          <p:spPr>
            <a:xfrm>
              <a:off x="6163055" y="1630680"/>
              <a:ext cx="5215128" cy="4931664"/>
            </a:xfrm>
            <a:prstGeom prst="rect">
              <a:avLst/>
            </a:prstGeom>
            <a:noFill/>
            <a:ln>
              <a:noFill/>
            </a:ln>
          </p:spPr>
        </p:pic>
        <p:sp>
          <p:nvSpPr>
            <p:cNvPr id="873" name="Google Shape;873;p67"/>
            <p:cNvSpPr/>
            <p:nvPr/>
          </p:nvSpPr>
          <p:spPr>
            <a:xfrm>
              <a:off x="6158483" y="1626108"/>
              <a:ext cx="5224780" cy="4940935"/>
            </a:xfrm>
            <a:custGeom>
              <a:avLst/>
              <a:gdLst/>
              <a:ahLst/>
              <a:cxnLst/>
              <a:rect l="l" t="t" r="r" b="b"/>
              <a:pathLst>
                <a:path w="5224780" h="4940934" extrusionOk="0">
                  <a:moveTo>
                    <a:pt x="0" y="4940808"/>
                  </a:moveTo>
                  <a:lnTo>
                    <a:pt x="5224271" y="4940808"/>
                  </a:lnTo>
                  <a:lnTo>
                    <a:pt x="5224271" y="0"/>
                  </a:lnTo>
                  <a:lnTo>
                    <a:pt x="0" y="0"/>
                  </a:lnTo>
                  <a:lnTo>
                    <a:pt x="0" y="4940808"/>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877"/>
        <p:cNvGrpSpPr/>
        <p:nvPr/>
      </p:nvGrpSpPr>
      <p:grpSpPr>
        <a:xfrm>
          <a:off x="0" y="0"/>
          <a:ext cx="0" cy="0"/>
          <a:chOff x="0" y="0"/>
          <a:chExt cx="0" cy="0"/>
        </a:xfrm>
      </p:grpSpPr>
      <p:grpSp>
        <p:nvGrpSpPr>
          <p:cNvPr id="878" name="Google Shape;878;p68"/>
          <p:cNvGrpSpPr/>
          <p:nvPr/>
        </p:nvGrpSpPr>
        <p:grpSpPr>
          <a:xfrm>
            <a:off x="6874763" y="705611"/>
            <a:ext cx="4709160" cy="4846320"/>
            <a:chOff x="6874763" y="705611"/>
            <a:chExt cx="4709160" cy="4846320"/>
          </a:xfrm>
        </p:grpSpPr>
        <p:pic>
          <p:nvPicPr>
            <p:cNvPr id="879" name="Google Shape;879;p68"/>
            <p:cNvPicPr preferRelativeResize="0"/>
            <p:nvPr/>
          </p:nvPicPr>
          <p:blipFill rotWithShape="1">
            <a:blip r:embed="rId3">
              <a:alphaModFix/>
            </a:blip>
            <a:srcRect/>
            <a:stretch/>
          </p:blipFill>
          <p:spPr>
            <a:xfrm>
              <a:off x="7372753" y="855793"/>
              <a:ext cx="4064956" cy="4636876"/>
            </a:xfrm>
            <a:prstGeom prst="rect">
              <a:avLst/>
            </a:prstGeom>
            <a:noFill/>
            <a:ln>
              <a:noFill/>
            </a:ln>
          </p:spPr>
        </p:pic>
        <p:sp>
          <p:nvSpPr>
            <p:cNvPr id="880" name="Google Shape;880;p68"/>
            <p:cNvSpPr/>
            <p:nvPr/>
          </p:nvSpPr>
          <p:spPr>
            <a:xfrm>
              <a:off x="6874763" y="705611"/>
              <a:ext cx="4709160" cy="4846320"/>
            </a:xfrm>
            <a:custGeom>
              <a:avLst/>
              <a:gdLst/>
              <a:ahLst/>
              <a:cxnLst/>
              <a:rect l="l" t="t" r="r" b="b"/>
              <a:pathLst>
                <a:path w="4709159" h="4846320" extrusionOk="0">
                  <a:moveTo>
                    <a:pt x="0" y="4846320"/>
                  </a:moveTo>
                  <a:lnTo>
                    <a:pt x="4709160" y="4846320"/>
                  </a:lnTo>
                  <a:lnTo>
                    <a:pt x="4709160" y="0"/>
                  </a:lnTo>
                  <a:lnTo>
                    <a:pt x="0" y="0"/>
                  </a:lnTo>
                  <a:lnTo>
                    <a:pt x="0" y="4846320"/>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81" name="Google Shape;881;p68"/>
          <p:cNvSpPr txBox="1"/>
          <p:nvPr/>
        </p:nvSpPr>
        <p:spPr>
          <a:xfrm>
            <a:off x="333857" y="3145663"/>
            <a:ext cx="5454015" cy="148907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rgbClr val="6F2F9F"/>
              </a:buClr>
              <a:buSzPts val="2300"/>
              <a:buFont typeface="Noto Sans Symbols"/>
              <a:buChar char="❖"/>
            </a:pPr>
            <a:r>
              <a:rPr lang="en-US" sz="2400" b="1">
                <a:solidFill>
                  <a:srgbClr val="6F2F9F"/>
                </a:solidFill>
                <a:latin typeface="Candara"/>
                <a:ea typeface="Candara"/>
                <a:cs typeface="Candara"/>
                <a:sym typeface="Candara"/>
              </a:rPr>
              <a:t>Diamond-shaped perineum </a:t>
            </a:r>
            <a:r>
              <a:rPr lang="en-US" sz="2400" b="1">
                <a:solidFill>
                  <a:schemeClr val="dk1"/>
                </a:solidFill>
                <a:latin typeface="Candara"/>
                <a:ea typeface="Candara"/>
                <a:cs typeface="Candara"/>
                <a:sym typeface="Candara"/>
              </a:rPr>
              <a:t>divided by a  broken line into the:</a:t>
            </a:r>
            <a:endParaRPr sz="2400">
              <a:solidFill>
                <a:schemeClr val="dk1"/>
              </a:solidFill>
              <a:latin typeface="Candara"/>
              <a:ea typeface="Candara"/>
              <a:cs typeface="Candara"/>
              <a:sym typeface="Candara"/>
            </a:endParaRPr>
          </a:p>
          <a:p>
            <a:pPr marL="285115" marR="0" lvl="0" indent="-273050"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Urogenital triangle</a:t>
            </a:r>
            <a:endParaRPr sz="2400">
              <a:solidFill>
                <a:schemeClr val="dk1"/>
              </a:solidFill>
              <a:latin typeface="Candara"/>
              <a:ea typeface="Candara"/>
              <a:cs typeface="Candara"/>
              <a:sym typeface="Candara"/>
            </a:endParaRPr>
          </a:p>
          <a:p>
            <a:pPr marL="284480" marR="0" lvl="0" indent="-272415" algn="l" rtl="0">
              <a:lnSpc>
                <a:spcPct val="100000"/>
              </a:lnSpc>
              <a:spcBef>
                <a:spcPts val="5"/>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Anal triangle.</a:t>
            </a:r>
            <a:endParaRPr sz="2400">
              <a:solidFill>
                <a:schemeClr val="dk1"/>
              </a:solidFill>
              <a:latin typeface="Candara"/>
              <a:ea typeface="Candara"/>
              <a:cs typeface="Candara"/>
              <a:sym typeface="Candara"/>
            </a:endParaRPr>
          </a:p>
        </p:txBody>
      </p:sp>
      <p:sp>
        <p:nvSpPr>
          <p:cNvPr id="882" name="Google Shape;882;p68"/>
          <p:cNvSpPr txBox="1">
            <a:spLocks noGrp="1"/>
          </p:cNvSpPr>
          <p:nvPr>
            <p:ph type="title"/>
          </p:nvPr>
        </p:nvSpPr>
        <p:spPr>
          <a:xfrm>
            <a:off x="99060" y="77723"/>
            <a:ext cx="2554605" cy="585470"/>
          </a:xfrm>
          <a:prstGeom prst="rect">
            <a:avLst/>
          </a:prstGeom>
          <a:noFill/>
          <a:ln w="57900" cap="flat" cmpd="sng">
            <a:solidFill>
              <a:srgbClr val="3DFB23"/>
            </a:solidFill>
            <a:prstDash val="solid"/>
            <a:round/>
            <a:headEnd type="none" w="sm" len="sm"/>
            <a:tailEnd type="none" w="sm" len="sm"/>
          </a:ln>
        </p:spPr>
        <p:txBody>
          <a:bodyPr spcFirstLastPara="1" wrap="square" lIns="0" tIns="21575"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The Perineum</a:t>
            </a:r>
            <a:endParaRPr sz="3200">
              <a:latin typeface="Calibri"/>
              <a:ea typeface="Calibri"/>
              <a:cs typeface="Calibri"/>
              <a:sym typeface="Calibri"/>
            </a:endParaRPr>
          </a:p>
        </p:txBody>
      </p:sp>
      <p:sp>
        <p:nvSpPr>
          <p:cNvPr id="883" name="Google Shape;883;p68"/>
          <p:cNvSpPr txBox="1"/>
          <p:nvPr/>
        </p:nvSpPr>
        <p:spPr>
          <a:xfrm>
            <a:off x="4014596" y="145237"/>
            <a:ext cx="1783080" cy="377190"/>
          </a:xfrm>
          <a:prstGeom prst="rect">
            <a:avLst/>
          </a:prstGeom>
          <a:noFill/>
          <a:ln>
            <a:noFill/>
          </a:ln>
        </p:spPr>
        <p:txBody>
          <a:bodyPr spcFirstLastPara="1" wrap="square" lIns="0" tIns="12700" rIns="0" bIns="0" anchor="t" anchorCtr="0">
            <a:spAutoFit/>
          </a:bodyPr>
          <a:lstStyle/>
          <a:p>
            <a:pPr marL="12700" marR="0" lvl="0" indent="0" algn="l" rtl="0">
              <a:lnSpc>
                <a:spcPct val="115416"/>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a:p>
            <a:pPr marL="85725" marR="0" lvl="0" indent="0" algn="l" rtl="0">
              <a:lnSpc>
                <a:spcPct val="115416"/>
              </a:lnSpc>
              <a:spcBef>
                <a:spcPts val="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884" name="Google Shape;884;p68"/>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67</a:t>
            </a:r>
            <a:endParaRPr sz="1200">
              <a:solidFill>
                <a:schemeClr val="dk1"/>
              </a:solidFill>
              <a:latin typeface="Calibri"/>
              <a:ea typeface="Calibri"/>
              <a:cs typeface="Calibri"/>
              <a:sym typeface="Calibri"/>
            </a:endParaRPr>
          </a:p>
        </p:txBody>
      </p:sp>
      <p:sp>
        <p:nvSpPr>
          <p:cNvPr id="885" name="Google Shape;885;p68"/>
          <p:cNvSpPr txBox="1"/>
          <p:nvPr/>
        </p:nvSpPr>
        <p:spPr>
          <a:xfrm>
            <a:off x="230835" y="5621528"/>
            <a:ext cx="10500995" cy="7575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The Urogenital triangle is bounded in front by the pubic arch and laterally by the</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ischial tuberosities</a:t>
            </a:r>
            <a:endParaRPr sz="2400">
              <a:solidFill>
                <a:schemeClr val="dk1"/>
              </a:solidFill>
              <a:latin typeface="Candara"/>
              <a:ea typeface="Candara"/>
              <a:cs typeface="Candara"/>
              <a:sym typeface="Candara"/>
            </a:endParaRPr>
          </a:p>
        </p:txBody>
      </p:sp>
      <p:pic>
        <p:nvPicPr>
          <p:cNvPr id="886" name="Google Shape;886;p68"/>
          <p:cNvPicPr preferRelativeResize="0"/>
          <p:nvPr/>
        </p:nvPicPr>
        <p:blipFill rotWithShape="1">
          <a:blip r:embed="rId4">
            <a:alphaModFix/>
          </a:blip>
          <a:srcRect/>
          <a:stretch/>
        </p:blipFill>
        <p:spPr>
          <a:xfrm>
            <a:off x="290313" y="4815189"/>
            <a:ext cx="4487941" cy="644771"/>
          </a:xfrm>
          <a:prstGeom prst="rect">
            <a:avLst/>
          </a:prstGeom>
          <a:noFill/>
          <a:ln>
            <a:noFill/>
          </a:ln>
        </p:spPr>
      </p:pic>
      <p:pic>
        <p:nvPicPr>
          <p:cNvPr id="887" name="Google Shape;887;p68"/>
          <p:cNvPicPr preferRelativeResize="0"/>
          <p:nvPr/>
        </p:nvPicPr>
        <p:blipFill rotWithShape="1">
          <a:blip r:embed="rId5">
            <a:alphaModFix/>
          </a:blip>
          <a:srcRect/>
          <a:stretch/>
        </p:blipFill>
        <p:spPr>
          <a:xfrm>
            <a:off x="0" y="655319"/>
            <a:ext cx="6647688" cy="247497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891"/>
        <p:cNvGrpSpPr/>
        <p:nvPr/>
      </p:nvGrpSpPr>
      <p:grpSpPr>
        <a:xfrm>
          <a:off x="0" y="0"/>
          <a:ext cx="0" cy="0"/>
          <a:chOff x="0" y="0"/>
          <a:chExt cx="0" cy="0"/>
        </a:xfrm>
      </p:grpSpPr>
      <p:grpSp>
        <p:nvGrpSpPr>
          <p:cNvPr id="892" name="Google Shape;892;p69"/>
          <p:cNvGrpSpPr/>
          <p:nvPr/>
        </p:nvGrpSpPr>
        <p:grpSpPr>
          <a:xfrm>
            <a:off x="6563867" y="1367028"/>
            <a:ext cx="5062855" cy="4127500"/>
            <a:chOff x="6563867" y="1367028"/>
            <a:chExt cx="5062855" cy="4127500"/>
          </a:xfrm>
        </p:grpSpPr>
        <p:pic>
          <p:nvPicPr>
            <p:cNvPr id="893" name="Google Shape;893;p69"/>
            <p:cNvPicPr preferRelativeResize="0"/>
            <p:nvPr/>
          </p:nvPicPr>
          <p:blipFill rotWithShape="1">
            <a:blip r:embed="rId3">
              <a:alphaModFix/>
            </a:blip>
            <a:srcRect/>
            <a:stretch/>
          </p:blipFill>
          <p:spPr>
            <a:xfrm>
              <a:off x="6592823" y="1395984"/>
              <a:ext cx="5004816" cy="4069079"/>
            </a:xfrm>
            <a:prstGeom prst="rect">
              <a:avLst/>
            </a:prstGeom>
            <a:noFill/>
            <a:ln>
              <a:noFill/>
            </a:ln>
          </p:spPr>
        </p:pic>
        <p:sp>
          <p:nvSpPr>
            <p:cNvPr id="894" name="Google Shape;894;p69"/>
            <p:cNvSpPr/>
            <p:nvPr/>
          </p:nvSpPr>
          <p:spPr>
            <a:xfrm>
              <a:off x="6563867" y="1367028"/>
              <a:ext cx="5062855" cy="4127500"/>
            </a:xfrm>
            <a:custGeom>
              <a:avLst/>
              <a:gdLst/>
              <a:ahLst/>
              <a:cxnLst/>
              <a:rect l="l" t="t" r="r" b="b"/>
              <a:pathLst>
                <a:path w="5062855" h="4127500" extrusionOk="0">
                  <a:moveTo>
                    <a:pt x="0" y="4126992"/>
                  </a:moveTo>
                  <a:lnTo>
                    <a:pt x="5062728" y="4126992"/>
                  </a:lnTo>
                  <a:lnTo>
                    <a:pt x="5062728" y="0"/>
                  </a:lnTo>
                  <a:lnTo>
                    <a:pt x="0" y="0"/>
                  </a:lnTo>
                  <a:lnTo>
                    <a:pt x="0" y="4126992"/>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95" name="Google Shape;895;p69"/>
          <p:cNvSpPr txBox="1"/>
          <p:nvPr/>
        </p:nvSpPr>
        <p:spPr>
          <a:xfrm>
            <a:off x="129031" y="586396"/>
            <a:ext cx="6257290" cy="5347970"/>
          </a:xfrm>
          <a:prstGeom prst="rect">
            <a:avLst/>
          </a:prstGeom>
          <a:noFill/>
          <a:ln>
            <a:noFill/>
          </a:ln>
        </p:spPr>
        <p:txBody>
          <a:bodyPr spcFirstLastPara="1" wrap="square" lIns="0" tIns="112375"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Superficial Fascia</a:t>
            </a:r>
            <a:endParaRPr sz="2400">
              <a:solidFill>
                <a:schemeClr val="dk1"/>
              </a:solidFill>
              <a:latin typeface="Candara"/>
              <a:ea typeface="Candara"/>
              <a:cs typeface="Candara"/>
              <a:sym typeface="Candara"/>
            </a:endParaRPr>
          </a:p>
          <a:p>
            <a:pPr marL="12700" marR="1339850" lvl="0" indent="0" algn="l" rtl="0">
              <a:lnSpc>
                <a:spcPct val="100000"/>
              </a:lnSpc>
              <a:spcBef>
                <a:spcPts val="780"/>
              </a:spcBef>
              <a:spcAft>
                <a:spcPts val="0"/>
              </a:spcAft>
              <a:buNone/>
            </a:pPr>
            <a:r>
              <a:rPr lang="en-US" sz="2400" b="1">
                <a:solidFill>
                  <a:schemeClr val="dk1"/>
                </a:solidFill>
                <a:latin typeface="Candara"/>
                <a:ea typeface="Candara"/>
                <a:cs typeface="Candara"/>
                <a:sym typeface="Candara"/>
              </a:rPr>
              <a:t>Can be divided into a fatty layer and a  membranous layer.</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5080" lvl="0" indent="-146049" algn="l" rtl="0">
              <a:lnSpc>
                <a:spcPct val="100000"/>
              </a:lnSpc>
              <a:spcBef>
                <a:spcPts val="5"/>
              </a:spcBef>
              <a:spcAft>
                <a:spcPts val="0"/>
              </a:spcAft>
              <a:buClr>
                <a:srgbClr val="0033CC"/>
              </a:buClr>
              <a:buSzPts val="2300"/>
              <a:buFont typeface="Noto Sans Symbols"/>
              <a:buChar char="❖"/>
            </a:pPr>
            <a:r>
              <a:rPr lang="en-US" sz="2400" b="1" u="sng">
                <a:solidFill>
                  <a:srgbClr val="0033CC"/>
                </a:solidFill>
                <a:latin typeface="Candara"/>
                <a:ea typeface="Candara"/>
                <a:cs typeface="Candara"/>
                <a:sym typeface="Candara"/>
              </a:rPr>
              <a:t>The fatty layer (fascia of Camper)</a:t>
            </a:r>
            <a:r>
              <a:rPr lang="en-US" sz="2400" b="1">
                <a:solidFill>
                  <a:srgbClr val="0033CC"/>
                </a:solidFill>
                <a:latin typeface="Candara"/>
                <a:ea typeface="Candara"/>
                <a:cs typeface="Candara"/>
                <a:sym typeface="Candara"/>
              </a:rPr>
              <a:t> </a:t>
            </a:r>
            <a:r>
              <a:rPr lang="en-US" sz="2400" b="1">
                <a:solidFill>
                  <a:schemeClr val="dk1"/>
                </a:solidFill>
                <a:latin typeface="Candara"/>
                <a:ea typeface="Candara"/>
                <a:cs typeface="Candara"/>
                <a:sym typeface="Candara"/>
              </a:rPr>
              <a:t>is  continuous with the fat of </a:t>
            </a:r>
            <a:r>
              <a:rPr lang="en-US" sz="2400" b="1">
                <a:solidFill>
                  <a:srgbClr val="FF0000"/>
                </a:solidFill>
                <a:latin typeface="Candara"/>
                <a:ea typeface="Candara"/>
                <a:cs typeface="Candara"/>
                <a:sym typeface="Candara"/>
              </a:rPr>
              <a:t>the ischiorectal fossa  </a:t>
            </a:r>
            <a:r>
              <a:rPr lang="en-US" sz="2400" b="1">
                <a:solidFill>
                  <a:schemeClr val="dk1"/>
                </a:solidFill>
                <a:latin typeface="Candara"/>
                <a:ea typeface="Candara"/>
                <a:cs typeface="Candara"/>
                <a:sym typeface="Candara"/>
              </a:rPr>
              <a:t>and the superficial fascia of the thighs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12700" marR="124460" lvl="0" indent="-146049" algn="l" rtl="0">
              <a:lnSpc>
                <a:spcPct val="100000"/>
              </a:lnSpc>
              <a:spcBef>
                <a:spcPts val="0"/>
              </a:spcBef>
              <a:spcAft>
                <a:spcPts val="0"/>
              </a:spcAft>
              <a:buClr>
                <a:srgbClr val="943735"/>
              </a:buClr>
              <a:buSzPts val="2300"/>
              <a:buFont typeface="Noto Sans Symbols"/>
              <a:buChar char="❖"/>
            </a:pPr>
            <a:r>
              <a:rPr lang="en-US" sz="2400" b="1">
                <a:solidFill>
                  <a:srgbClr val="943735"/>
                </a:solidFill>
                <a:latin typeface="Candara"/>
                <a:ea typeface="Candara"/>
                <a:cs typeface="Candara"/>
                <a:sym typeface="Candara"/>
              </a:rPr>
              <a:t>In the scrotum</a:t>
            </a:r>
            <a:r>
              <a:rPr lang="en-US" sz="2400" b="1">
                <a:solidFill>
                  <a:schemeClr val="dk1"/>
                </a:solidFill>
                <a:latin typeface="Candara"/>
                <a:ea typeface="Candara"/>
                <a:cs typeface="Candara"/>
                <a:sym typeface="Candara"/>
              </a:rPr>
              <a:t>, the fat is replaced by smooth  muscle </a:t>
            </a:r>
            <a:r>
              <a:rPr lang="en-US" sz="2400" b="1">
                <a:solidFill>
                  <a:srgbClr val="FF0000"/>
                </a:solidFill>
                <a:latin typeface="Candara"/>
                <a:ea typeface="Candara"/>
                <a:cs typeface="Candara"/>
                <a:sym typeface="Candara"/>
              </a:rPr>
              <a:t>the dartos muscle</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12700" marR="63500" lvl="0" indent="-146049" algn="l" rtl="0">
              <a:lnSpc>
                <a:spcPct val="100000"/>
              </a:lnSpc>
              <a:spcBef>
                <a:spcPts val="5"/>
              </a:spcBef>
              <a:spcAft>
                <a:spcPts val="0"/>
              </a:spcAft>
              <a:buClr>
                <a:srgbClr val="6F2F9F"/>
              </a:buClr>
              <a:buSzPts val="2300"/>
              <a:buFont typeface="Noto Sans Symbols"/>
              <a:buChar char="❖"/>
            </a:pPr>
            <a:r>
              <a:rPr lang="en-US" sz="2400" b="1">
                <a:solidFill>
                  <a:srgbClr val="6F2F9F"/>
                </a:solidFill>
                <a:latin typeface="Candara"/>
                <a:ea typeface="Candara"/>
                <a:cs typeface="Candara"/>
                <a:sym typeface="Candara"/>
              </a:rPr>
              <a:t>The dartos muscle </a:t>
            </a:r>
            <a:r>
              <a:rPr lang="en-US" sz="2400" b="1">
                <a:solidFill>
                  <a:schemeClr val="dk1"/>
                </a:solidFill>
                <a:latin typeface="Candara"/>
                <a:ea typeface="Candara"/>
                <a:cs typeface="Candara"/>
                <a:sym typeface="Candara"/>
              </a:rPr>
              <a:t>contracts in response to  cold and </a:t>
            </a:r>
            <a:r>
              <a:rPr lang="en-US" sz="2400" b="1">
                <a:solidFill>
                  <a:srgbClr val="E36C09"/>
                </a:solidFill>
                <a:latin typeface="Candara"/>
                <a:ea typeface="Candara"/>
                <a:cs typeface="Candara"/>
                <a:sym typeface="Candara"/>
              </a:rPr>
              <a:t>reduces the surface area of the scrotal  skin</a:t>
            </a:r>
            <a:endParaRPr sz="2400">
              <a:solidFill>
                <a:schemeClr val="dk1"/>
              </a:solidFill>
              <a:latin typeface="Candara"/>
              <a:ea typeface="Candara"/>
              <a:cs typeface="Candara"/>
              <a:sym typeface="Candara"/>
            </a:endParaRPr>
          </a:p>
        </p:txBody>
      </p:sp>
      <p:sp>
        <p:nvSpPr>
          <p:cNvPr id="896" name="Google Shape;896;p69"/>
          <p:cNvSpPr txBox="1"/>
          <p:nvPr/>
        </p:nvSpPr>
        <p:spPr>
          <a:xfrm>
            <a:off x="669442" y="6466738"/>
            <a:ext cx="134302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6F2F9F"/>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897" name="Google Shape;897;p69"/>
          <p:cNvSpPr txBox="1"/>
          <p:nvPr/>
        </p:nvSpPr>
        <p:spPr>
          <a:xfrm>
            <a:off x="4916170" y="6466738"/>
            <a:ext cx="178308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6F2F9F"/>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
        <p:nvSpPr>
          <p:cNvPr id="898" name="Google Shape;898;p69"/>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3029" lvl="0" indent="0" algn="l" rtl="0">
              <a:lnSpc>
                <a:spcPct val="103333"/>
              </a:lnSpc>
              <a:spcBef>
                <a:spcPts val="0"/>
              </a:spcBef>
              <a:spcAft>
                <a:spcPts val="0"/>
              </a:spcAft>
              <a:buNone/>
            </a:pPr>
            <a:fld id="{00000000-1234-1234-1234-123412341234}" type="slidenum">
              <a:rPr lang="en-US">
                <a:solidFill>
                  <a:srgbClr val="6F2F9F"/>
                </a:solidFill>
              </a:rPr>
              <a:t>69</a:t>
            </a:fld>
            <a:endParaRPr>
              <a:solidFill>
                <a:srgbClr val="6F2F9F"/>
              </a:solidFill>
            </a:endParaRPr>
          </a:p>
        </p:txBody>
      </p:sp>
      <p:sp>
        <p:nvSpPr>
          <p:cNvPr id="899" name="Google Shape;899;p69"/>
          <p:cNvSpPr txBox="1">
            <a:spLocks noGrp="1"/>
          </p:cNvSpPr>
          <p:nvPr>
            <p:ph type="title"/>
          </p:nvPr>
        </p:nvSpPr>
        <p:spPr>
          <a:xfrm>
            <a:off x="199644" y="86868"/>
            <a:ext cx="3584575" cy="585470"/>
          </a:xfrm>
          <a:prstGeom prst="rect">
            <a:avLst/>
          </a:prstGeom>
          <a:noFill/>
          <a:ln w="57900" cap="flat" cmpd="sng">
            <a:solidFill>
              <a:srgbClr val="0033CC"/>
            </a:solidFill>
            <a:prstDash val="solid"/>
            <a:round/>
            <a:headEnd type="none" w="sm" len="sm"/>
            <a:tailEnd type="none" w="sm" len="sm"/>
          </a:ln>
        </p:spPr>
        <p:txBody>
          <a:bodyPr spcFirstLastPara="1" wrap="square" lIns="0" tIns="2030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Urogenital Triangle</a:t>
            </a:r>
            <a:endParaRPr sz="3200">
              <a:latin typeface="Candara"/>
              <a:ea typeface="Candara"/>
              <a:cs typeface="Candara"/>
              <a:sym typeface="Candar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120395" y="102107"/>
            <a:ext cx="1508760" cy="585470"/>
          </a:xfrm>
          <a:prstGeom prst="rect">
            <a:avLst/>
          </a:prstGeom>
          <a:noFill/>
          <a:ln w="76200" cap="flat" cmpd="sng">
            <a:solidFill>
              <a:srgbClr val="0000FF"/>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Kidneys</a:t>
            </a:r>
            <a:endParaRPr sz="3200">
              <a:latin typeface="Calibri"/>
              <a:ea typeface="Calibri"/>
              <a:cs typeface="Calibri"/>
              <a:sym typeface="Calibri"/>
            </a:endParaRPr>
          </a:p>
        </p:txBody>
      </p:sp>
      <p:sp>
        <p:nvSpPr>
          <p:cNvPr id="105" name="Google Shape;105;p7"/>
          <p:cNvSpPr txBox="1"/>
          <p:nvPr/>
        </p:nvSpPr>
        <p:spPr>
          <a:xfrm>
            <a:off x="2363723" y="227075"/>
            <a:ext cx="7775575" cy="460375"/>
          </a:xfrm>
          <a:prstGeom prst="rect">
            <a:avLst/>
          </a:prstGeom>
          <a:noFill/>
          <a:ln w="57900" cap="flat" cmpd="sng">
            <a:solidFill>
              <a:srgbClr val="000000"/>
            </a:solidFill>
            <a:prstDash val="solid"/>
            <a:round/>
            <a:headEnd type="none" w="sm" len="sm"/>
            <a:tailEnd type="none" w="sm" len="sm"/>
          </a:ln>
        </p:spPr>
        <p:txBody>
          <a:bodyPr spcFirstLastPara="1" wrap="square" lIns="0" tIns="24750" rIns="0" bIns="0" anchor="t" anchorCtr="0">
            <a:spAutoFit/>
          </a:bodyPr>
          <a:lstStyle/>
          <a:p>
            <a:pPr marL="362585" marR="0" lvl="0" indent="-273685" algn="l" rtl="0">
              <a:lnSpc>
                <a:spcPct val="100000"/>
              </a:lnSpc>
              <a:spcBef>
                <a:spcPts val="0"/>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The kidneys have the following coverings:</a:t>
            </a:r>
            <a:endParaRPr sz="2400">
              <a:solidFill>
                <a:schemeClr val="dk1"/>
              </a:solidFill>
              <a:latin typeface="Candara"/>
              <a:ea typeface="Candara"/>
              <a:cs typeface="Candara"/>
              <a:sym typeface="Candara"/>
            </a:endParaRPr>
          </a:p>
        </p:txBody>
      </p:sp>
      <p:grpSp>
        <p:nvGrpSpPr>
          <p:cNvPr id="106" name="Google Shape;106;p7"/>
          <p:cNvGrpSpPr/>
          <p:nvPr/>
        </p:nvGrpSpPr>
        <p:grpSpPr>
          <a:xfrm>
            <a:off x="2226564" y="3009900"/>
            <a:ext cx="8735695" cy="3672840"/>
            <a:chOff x="2226564" y="3009900"/>
            <a:chExt cx="8735695" cy="3672840"/>
          </a:xfrm>
        </p:grpSpPr>
        <p:pic>
          <p:nvPicPr>
            <p:cNvPr id="107" name="Google Shape;107;p7"/>
            <p:cNvPicPr preferRelativeResize="0"/>
            <p:nvPr/>
          </p:nvPicPr>
          <p:blipFill rotWithShape="1">
            <a:blip r:embed="rId3">
              <a:alphaModFix/>
            </a:blip>
            <a:srcRect/>
            <a:stretch/>
          </p:blipFill>
          <p:spPr>
            <a:xfrm>
              <a:off x="2264664" y="3357710"/>
              <a:ext cx="8659368" cy="3286929"/>
            </a:xfrm>
            <a:prstGeom prst="rect">
              <a:avLst/>
            </a:prstGeom>
            <a:noFill/>
            <a:ln>
              <a:noFill/>
            </a:ln>
          </p:spPr>
        </p:pic>
        <p:sp>
          <p:nvSpPr>
            <p:cNvPr id="108" name="Google Shape;108;p7"/>
            <p:cNvSpPr/>
            <p:nvPr/>
          </p:nvSpPr>
          <p:spPr>
            <a:xfrm>
              <a:off x="2226564" y="3009900"/>
              <a:ext cx="8735695" cy="3672840"/>
            </a:xfrm>
            <a:custGeom>
              <a:avLst/>
              <a:gdLst/>
              <a:ahLst/>
              <a:cxnLst/>
              <a:rect l="l" t="t" r="r" b="b"/>
              <a:pathLst>
                <a:path w="8735695" h="3672840" extrusionOk="0">
                  <a:moveTo>
                    <a:pt x="0" y="3672840"/>
                  </a:moveTo>
                  <a:lnTo>
                    <a:pt x="8735568" y="3672840"/>
                  </a:lnTo>
                  <a:lnTo>
                    <a:pt x="8735568" y="0"/>
                  </a:lnTo>
                  <a:lnTo>
                    <a:pt x="0" y="0"/>
                  </a:lnTo>
                  <a:lnTo>
                    <a:pt x="0" y="3672840"/>
                  </a:lnTo>
                  <a:close/>
                </a:path>
              </a:pathLst>
            </a:custGeom>
            <a:noFill/>
            <a:ln w="762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7"/>
            <p:cNvSpPr/>
            <p:nvPr/>
          </p:nvSpPr>
          <p:spPr>
            <a:xfrm>
              <a:off x="8597392" y="3345561"/>
              <a:ext cx="633730" cy="1228090"/>
            </a:xfrm>
            <a:custGeom>
              <a:avLst/>
              <a:gdLst/>
              <a:ahLst/>
              <a:cxnLst/>
              <a:rect l="l" t="t" r="r" b="b"/>
              <a:pathLst>
                <a:path w="633729" h="1228089" extrusionOk="0">
                  <a:moveTo>
                    <a:pt x="18414" y="1035684"/>
                  </a:moveTo>
                  <a:lnTo>
                    <a:pt x="10822" y="1037784"/>
                  </a:lnTo>
                  <a:lnTo>
                    <a:pt x="4825" y="1042479"/>
                  </a:lnTo>
                  <a:lnTo>
                    <a:pt x="1019" y="1049079"/>
                  </a:lnTo>
                  <a:lnTo>
                    <a:pt x="0" y="1056894"/>
                  </a:lnTo>
                  <a:lnTo>
                    <a:pt x="11683" y="1228089"/>
                  </a:lnTo>
                  <a:lnTo>
                    <a:pt x="51734" y="1201674"/>
                  </a:lnTo>
                  <a:lnTo>
                    <a:pt x="46862" y="1201674"/>
                  </a:lnTo>
                  <a:lnTo>
                    <a:pt x="11302" y="1184020"/>
                  </a:lnTo>
                  <a:lnTo>
                    <a:pt x="43882" y="1118290"/>
                  </a:lnTo>
                  <a:lnTo>
                    <a:pt x="39497" y="1054227"/>
                  </a:lnTo>
                  <a:lnTo>
                    <a:pt x="37417" y="1046632"/>
                  </a:lnTo>
                  <a:lnTo>
                    <a:pt x="32765" y="1040622"/>
                  </a:lnTo>
                  <a:lnTo>
                    <a:pt x="26209" y="1036778"/>
                  </a:lnTo>
                  <a:lnTo>
                    <a:pt x="18414" y="1035684"/>
                  </a:lnTo>
                  <a:close/>
                </a:path>
                <a:path w="633729" h="1228089" extrusionOk="0">
                  <a:moveTo>
                    <a:pt x="43882" y="1118290"/>
                  </a:moveTo>
                  <a:lnTo>
                    <a:pt x="11302" y="1184020"/>
                  </a:lnTo>
                  <a:lnTo>
                    <a:pt x="46862" y="1201674"/>
                  </a:lnTo>
                  <a:lnTo>
                    <a:pt x="51897" y="1191514"/>
                  </a:lnTo>
                  <a:lnTo>
                    <a:pt x="48894" y="1191514"/>
                  </a:lnTo>
                  <a:lnTo>
                    <a:pt x="18160" y="1176274"/>
                  </a:lnTo>
                  <a:lnTo>
                    <a:pt x="46570" y="1157564"/>
                  </a:lnTo>
                  <a:lnTo>
                    <a:pt x="43882" y="1118290"/>
                  </a:lnTo>
                  <a:close/>
                </a:path>
                <a:path w="633729" h="1228089" extrusionOk="0">
                  <a:moveTo>
                    <a:pt x="140400" y="1097597"/>
                  </a:moveTo>
                  <a:lnTo>
                    <a:pt x="133096" y="1100582"/>
                  </a:lnTo>
                  <a:lnTo>
                    <a:pt x="79447" y="1135913"/>
                  </a:lnTo>
                  <a:lnTo>
                    <a:pt x="46862" y="1201674"/>
                  </a:lnTo>
                  <a:lnTo>
                    <a:pt x="51734" y="1201674"/>
                  </a:lnTo>
                  <a:lnTo>
                    <a:pt x="154939" y="1133602"/>
                  </a:lnTo>
                  <a:lnTo>
                    <a:pt x="160527" y="1128083"/>
                  </a:lnTo>
                  <a:lnTo>
                    <a:pt x="163449" y="1121076"/>
                  </a:lnTo>
                  <a:lnTo>
                    <a:pt x="163512" y="1113474"/>
                  </a:lnTo>
                  <a:lnTo>
                    <a:pt x="160527" y="1106170"/>
                  </a:lnTo>
                  <a:lnTo>
                    <a:pt x="155009" y="1100582"/>
                  </a:lnTo>
                  <a:lnTo>
                    <a:pt x="148002" y="1097661"/>
                  </a:lnTo>
                  <a:lnTo>
                    <a:pt x="140400" y="1097597"/>
                  </a:lnTo>
                  <a:close/>
                </a:path>
                <a:path w="633729" h="1228089" extrusionOk="0">
                  <a:moveTo>
                    <a:pt x="46570" y="1157564"/>
                  </a:moveTo>
                  <a:lnTo>
                    <a:pt x="18160" y="1176274"/>
                  </a:lnTo>
                  <a:lnTo>
                    <a:pt x="48894" y="1191514"/>
                  </a:lnTo>
                  <a:lnTo>
                    <a:pt x="46570" y="1157564"/>
                  </a:lnTo>
                  <a:close/>
                </a:path>
                <a:path w="633729" h="1228089" extrusionOk="0">
                  <a:moveTo>
                    <a:pt x="79447" y="1135913"/>
                  </a:moveTo>
                  <a:lnTo>
                    <a:pt x="46570" y="1157564"/>
                  </a:lnTo>
                  <a:lnTo>
                    <a:pt x="48894" y="1191514"/>
                  </a:lnTo>
                  <a:lnTo>
                    <a:pt x="51897" y="1191514"/>
                  </a:lnTo>
                  <a:lnTo>
                    <a:pt x="79447" y="1135913"/>
                  </a:lnTo>
                  <a:close/>
                </a:path>
                <a:path w="633729" h="1228089" extrusionOk="0">
                  <a:moveTo>
                    <a:pt x="598169" y="0"/>
                  </a:moveTo>
                  <a:lnTo>
                    <a:pt x="43882" y="1118290"/>
                  </a:lnTo>
                  <a:lnTo>
                    <a:pt x="46570" y="1157564"/>
                  </a:lnTo>
                  <a:lnTo>
                    <a:pt x="79447" y="1135913"/>
                  </a:lnTo>
                  <a:lnTo>
                    <a:pt x="633602" y="17525"/>
                  </a:lnTo>
                  <a:lnTo>
                    <a:pt x="598169"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0" name="Google Shape;110;p7"/>
          <p:cNvSpPr txBox="1"/>
          <p:nvPr/>
        </p:nvSpPr>
        <p:spPr>
          <a:xfrm>
            <a:off x="177190" y="701166"/>
            <a:ext cx="9806305" cy="2666365"/>
          </a:xfrm>
          <a:prstGeom prst="rect">
            <a:avLst/>
          </a:prstGeom>
          <a:noFill/>
          <a:ln>
            <a:noFill/>
          </a:ln>
        </p:spPr>
        <p:txBody>
          <a:bodyPr spcFirstLastPara="1" wrap="square" lIns="0" tIns="12700" rIns="0" bIns="0" anchor="t" anchorCtr="0">
            <a:spAutoFit/>
          </a:bodyPr>
          <a:lstStyle/>
          <a:p>
            <a:pPr marL="152400" marR="0" lvl="0" indent="-146049" algn="l" rtl="0">
              <a:lnSpc>
                <a:spcPct val="100000"/>
              </a:lnSpc>
              <a:spcBef>
                <a:spcPts val="0"/>
              </a:spcBef>
              <a:spcAft>
                <a:spcPts val="0"/>
              </a:spcAft>
              <a:buClr>
                <a:srgbClr val="0000FF"/>
              </a:buClr>
              <a:buSzPts val="2300"/>
              <a:buFont typeface="Noto Sans Symbols"/>
              <a:buChar char="▪"/>
            </a:pPr>
            <a:r>
              <a:rPr lang="en-US" sz="2400" b="1" i="1">
                <a:solidFill>
                  <a:srgbClr val="0000FF"/>
                </a:solidFill>
                <a:latin typeface="Candara"/>
                <a:ea typeface="Candara"/>
                <a:cs typeface="Candara"/>
                <a:sym typeface="Candara"/>
              </a:rPr>
              <a:t>Fibrous capsule : </a:t>
            </a:r>
            <a:r>
              <a:rPr lang="en-US" sz="2400" b="1" i="1">
                <a:solidFill>
                  <a:schemeClr val="dk1"/>
                </a:solidFill>
                <a:latin typeface="Candara"/>
                <a:ea typeface="Candara"/>
                <a:cs typeface="Candara"/>
                <a:sym typeface="Candara"/>
              </a:rPr>
              <a:t>This is closely applied to its outer surface.</a:t>
            </a:r>
            <a:endParaRPr sz="2400">
              <a:solidFill>
                <a:schemeClr val="dk1"/>
              </a:solidFill>
              <a:latin typeface="Candara"/>
              <a:ea typeface="Candara"/>
              <a:cs typeface="Candara"/>
              <a:sym typeface="Candara"/>
            </a:endParaRPr>
          </a:p>
          <a:p>
            <a:pPr marL="152400" marR="0" lvl="0" indent="-146049" algn="l" rtl="0">
              <a:lnSpc>
                <a:spcPct val="100000"/>
              </a:lnSpc>
              <a:spcBef>
                <a:spcPts val="0"/>
              </a:spcBef>
              <a:spcAft>
                <a:spcPts val="0"/>
              </a:spcAft>
              <a:buClr>
                <a:srgbClr val="0000FF"/>
              </a:buClr>
              <a:buSzPts val="2300"/>
              <a:buFont typeface="Noto Sans Symbols"/>
              <a:buChar char="▪"/>
            </a:pPr>
            <a:r>
              <a:rPr lang="en-US" sz="2400" b="1" i="1">
                <a:solidFill>
                  <a:srgbClr val="0000FF"/>
                </a:solidFill>
                <a:latin typeface="Candara"/>
                <a:ea typeface="Candara"/>
                <a:cs typeface="Candara"/>
                <a:sym typeface="Candara"/>
              </a:rPr>
              <a:t>Perirenal fat: </a:t>
            </a:r>
            <a:r>
              <a:rPr lang="en-US" sz="2400" b="1" i="1">
                <a:solidFill>
                  <a:schemeClr val="dk1"/>
                </a:solidFill>
                <a:latin typeface="Candara"/>
                <a:ea typeface="Candara"/>
                <a:cs typeface="Candara"/>
                <a:sym typeface="Candara"/>
              </a:rPr>
              <a:t>This is fat that covers the fibrous capsule</a:t>
            </a:r>
            <a:endParaRPr sz="2400">
              <a:solidFill>
                <a:schemeClr val="dk1"/>
              </a:solidFill>
              <a:latin typeface="Candara"/>
              <a:ea typeface="Candara"/>
              <a:cs typeface="Candara"/>
              <a:sym typeface="Candara"/>
            </a:endParaRPr>
          </a:p>
          <a:p>
            <a:pPr marL="152400" marR="0" lvl="0" indent="-146049" algn="l" rtl="0">
              <a:lnSpc>
                <a:spcPct val="100000"/>
              </a:lnSpc>
              <a:spcBef>
                <a:spcPts val="0"/>
              </a:spcBef>
              <a:spcAft>
                <a:spcPts val="0"/>
              </a:spcAft>
              <a:buClr>
                <a:srgbClr val="0000FF"/>
              </a:buClr>
              <a:buSzPts val="2300"/>
              <a:buFont typeface="Noto Sans Symbols"/>
              <a:buChar char="▪"/>
            </a:pPr>
            <a:r>
              <a:rPr lang="en-US" sz="2400" b="1" i="1">
                <a:solidFill>
                  <a:srgbClr val="0000FF"/>
                </a:solidFill>
                <a:latin typeface="Candara"/>
                <a:ea typeface="Candara"/>
                <a:cs typeface="Candara"/>
                <a:sym typeface="Candara"/>
              </a:rPr>
              <a:t>Renal fascia: </a:t>
            </a:r>
            <a:r>
              <a:rPr lang="en-US" sz="2400" b="1" i="1">
                <a:solidFill>
                  <a:schemeClr val="dk1"/>
                </a:solidFill>
                <a:latin typeface="Candara"/>
                <a:ea typeface="Candara"/>
                <a:cs typeface="Candara"/>
                <a:sym typeface="Candara"/>
              </a:rPr>
              <a:t>This is a condensation of areolar tissue outside</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i="1">
                <a:solidFill>
                  <a:schemeClr val="dk1"/>
                </a:solidFill>
                <a:latin typeface="Candara"/>
                <a:ea typeface="Candara"/>
                <a:cs typeface="Candara"/>
                <a:sym typeface="Candara"/>
              </a:rPr>
              <a:t>the perirenal fat. It encloses the kidneys and the suprarenal glands.</a:t>
            </a:r>
            <a:endParaRPr sz="2400">
              <a:solidFill>
                <a:schemeClr val="dk1"/>
              </a:solidFill>
              <a:latin typeface="Candara"/>
              <a:ea typeface="Candara"/>
              <a:cs typeface="Candara"/>
              <a:sym typeface="Candara"/>
            </a:endParaRPr>
          </a:p>
          <a:p>
            <a:pPr marL="12700" marR="2054860" lvl="0" indent="-146049" algn="l" rtl="0">
              <a:lnSpc>
                <a:spcPct val="100000"/>
              </a:lnSpc>
              <a:spcBef>
                <a:spcPts val="5"/>
              </a:spcBef>
              <a:spcAft>
                <a:spcPts val="0"/>
              </a:spcAft>
              <a:buClr>
                <a:srgbClr val="0000FF"/>
              </a:buClr>
              <a:buSzPts val="2300"/>
              <a:buFont typeface="Noto Sans Symbols"/>
              <a:buChar char="▪"/>
            </a:pPr>
            <a:r>
              <a:rPr lang="en-US" sz="2400" b="1" i="1">
                <a:solidFill>
                  <a:srgbClr val="0000FF"/>
                </a:solidFill>
                <a:latin typeface="Candara"/>
                <a:ea typeface="Candara"/>
                <a:cs typeface="Candara"/>
                <a:sym typeface="Candara"/>
              </a:rPr>
              <a:t>Pararenal fat: </a:t>
            </a:r>
            <a:r>
              <a:rPr lang="en-US" sz="2400" b="1" i="1">
                <a:solidFill>
                  <a:schemeClr val="dk1"/>
                </a:solidFill>
                <a:latin typeface="Candara"/>
                <a:ea typeface="Candara"/>
                <a:cs typeface="Candara"/>
                <a:sym typeface="Candara"/>
              </a:rPr>
              <a:t>This is external to the renal fascia and is often  large in amount</a:t>
            </a:r>
            <a:endParaRPr sz="2400">
              <a:solidFill>
                <a:schemeClr val="dk1"/>
              </a:solidFill>
              <a:latin typeface="Candara"/>
              <a:ea typeface="Candara"/>
              <a:cs typeface="Candara"/>
              <a:sym typeface="Candara"/>
            </a:endParaRPr>
          </a:p>
          <a:p>
            <a:pPr marL="6005830" marR="0" lvl="0" indent="0" algn="l" rtl="0">
              <a:lnSpc>
                <a:spcPct val="100000"/>
              </a:lnSpc>
              <a:spcBef>
                <a:spcPts val="1345"/>
              </a:spcBef>
              <a:spcAft>
                <a:spcPts val="0"/>
              </a:spcAft>
              <a:buNone/>
            </a:pPr>
            <a:r>
              <a:rPr lang="en-US" sz="1800" b="1" i="1">
                <a:solidFill>
                  <a:srgbClr val="0000FF"/>
                </a:solidFill>
                <a:latin typeface="Candara"/>
                <a:ea typeface="Candara"/>
                <a:cs typeface="Candara"/>
                <a:sym typeface="Candara"/>
              </a:rPr>
              <a:t>Perirenal fat	Fibrous capsule</a:t>
            </a:r>
            <a:endParaRPr sz="1800">
              <a:solidFill>
                <a:schemeClr val="dk1"/>
              </a:solidFill>
              <a:latin typeface="Candara"/>
              <a:ea typeface="Candara"/>
              <a:cs typeface="Candara"/>
              <a:sym typeface="Candara"/>
            </a:endParaRPr>
          </a:p>
        </p:txBody>
      </p:sp>
      <p:sp>
        <p:nvSpPr>
          <p:cNvPr id="111" name="Google Shape;111;p7"/>
          <p:cNvSpPr/>
          <p:nvPr/>
        </p:nvSpPr>
        <p:spPr>
          <a:xfrm>
            <a:off x="7284973" y="3343402"/>
            <a:ext cx="822325" cy="1230630"/>
          </a:xfrm>
          <a:custGeom>
            <a:avLst/>
            <a:gdLst/>
            <a:ahLst/>
            <a:cxnLst/>
            <a:rect l="l" t="t" r="r" b="b"/>
            <a:pathLst>
              <a:path w="822325" h="1230629" extrusionOk="0">
                <a:moveTo>
                  <a:pt x="678279" y="1116613"/>
                </a:moveTo>
                <a:lnTo>
                  <a:pt x="670750" y="1117647"/>
                </a:lnTo>
                <a:lnTo>
                  <a:pt x="664174" y="1121419"/>
                </a:lnTo>
                <a:lnTo>
                  <a:pt x="659383" y="1127633"/>
                </a:lnTo>
                <a:lnTo>
                  <a:pt x="657308" y="1135280"/>
                </a:lnTo>
                <a:lnTo>
                  <a:pt x="658304" y="1142809"/>
                </a:lnTo>
                <a:lnTo>
                  <a:pt x="662062" y="1149385"/>
                </a:lnTo>
                <a:lnTo>
                  <a:pt x="668274" y="1154176"/>
                </a:lnTo>
                <a:lnTo>
                  <a:pt x="822198" y="1230249"/>
                </a:lnTo>
                <a:lnTo>
                  <a:pt x="820960" y="1208278"/>
                </a:lnTo>
                <a:lnTo>
                  <a:pt x="783971" y="1208278"/>
                </a:lnTo>
                <a:lnTo>
                  <a:pt x="743544" y="1147098"/>
                </a:lnTo>
                <a:lnTo>
                  <a:pt x="685926" y="1118616"/>
                </a:lnTo>
                <a:lnTo>
                  <a:pt x="678279" y="1116613"/>
                </a:lnTo>
                <a:close/>
              </a:path>
              <a:path w="822325" h="1230629" extrusionOk="0">
                <a:moveTo>
                  <a:pt x="743544" y="1147098"/>
                </a:moveTo>
                <a:lnTo>
                  <a:pt x="783971" y="1208278"/>
                </a:lnTo>
                <a:lnTo>
                  <a:pt x="798753" y="1198499"/>
                </a:lnTo>
                <a:lnTo>
                  <a:pt x="780669" y="1198499"/>
                </a:lnTo>
                <a:lnTo>
                  <a:pt x="778784" y="1164518"/>
                </a:lnTo>
                <a:lnTo>
                  <a:pt x="743544" y="1147098"/>
                </a:lnTo>
                <a:close/>
              </a:path>
              <a:path w="822325" h="1230629" extrusionOk="0">
                <a:moveTo>
                  <a:pt x="791718" y="1040257"/>
                </a:moveTo>
                <a:lnTo>
                  <a:pt x="784103" y="1042189"/>
                </a:lnTo>
                <a:lnTo>
                  <a:pt x="778049" y="1046765"/>
                </a:lnTo>
                <a:lnTo>
                  <a:pt x="774162" y="1053294"/>
                </a:lnTo>
                <a:lnTo>
                  <a:pt x="773049" y="1061085"/>
                </a:lnTo>
                <a:lnTo>
                  <a:pt x="776611" y="1125324"/>
                </a:lnTo>
                <a:lnTo>
                  <a:pt x="816991" y="1186434"/>
                </a:lnTo>
                <a:lnTo>
                  <a:pt x="783971" y="1208278"/>
                </a:lnTo>
                <a:lnTo>
                  <a:pt x="820960" y="1208278"/>
                </a:lnTo>
                <a:lnTo>
                  <a:pt x="812546" y="1058926"/>
                </a:lnTo>
                <a:lnTo>
                  <a:pt x="810613" y="1051311"/>
                </a:lnTo>
                <a:lnTo>
                  <a:pt x="806037" y="1045257"/>
                </a:lnTo>
                <a:lnTo>
                  <a:pt x="799508" y="1041370"/>
                </a:lnTo>
                <a:lnTo>
                  <a:pt x="791718" y="1040257"/>
                </a:lnTo>
                <a:close/>
              </a:path>
              <a:path w="822325" h="1230629" extrusionOk="0">
                <a:moveTo>
                  <a:pt x="778784" y="1164518"/>
                </a:moveTo>
                <a:lnTo>
                  <a:pt x="780669" y="1198499"/>
                </a:lnTo>
                <a:lnTo>
                  <a:pt x="809244" y="1179576"/>
                </a:lnTo>
                <a:lnTo>
                  <a:pt x="778784" y="1164518"/>
                </a:lnTo>
                <a:close/>
              </a:path>
              <a:path w="822325" h="1230629" extrusionOk="0">
                <a:moveTo>
                  <a:pt x="776611" y="1125324"/>
                </a:moveTo>
                <a:lnTo>
                  <a:pt x="778784" y="1164518"/>
                </a:lnTo>
                <a:lnTo>
                  <a:pt x="809244" y="1179576"/>
                </a:lnTo>
                <a:lnTo>
                  <a:pt x="780669" y="1198499"/>
                </a:lnTo>
                <a:lnTo>
                  <a:pt x="798753" y="1198499"/>
                </a:lnTo>
                <a:lnTo>
                  <a:pt x="816991" y="1186434"/>
                </a:lnTo>
                <a:lnTo>
                  <a:pt x="776611" y="1125324"/>
                </a:lnTo>
                <a:close/>
              </a:path>
              <a:path w="822325" h="1230629" extrusionOk="0">
                <a:moveTo>
                  <a:pt x="33020" y="0"/>
                </a:moveTo>
                <a:lnTo>
                  <a:pt x="0" y="21844"/>
                </a:lnTo>
                <a:lnTo>
                  <a:pt x="743544" y="1147098"/>
                </a:lnTo>
                <a:lnTo>
                  <a:pt x="778784" y="1164518"/>
                </a:lnTo>
                <a:lnTo>
                  <a:pt x="776611" y="1125324"/>
                </a:lnTo>
                <a:lnTo>
                  <a:pt x="3302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7"/>
          <p:cNvSpPr txBox="1"/>
          <p:nvPr/>
        </p:nvSpPr>
        <p:spPr>
          <a:xfrm>
            <a:off x="9541509" y="6269228"/>
            <a:ext cx="1141095" cy="29972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1800" b="1" i="1">
                <a:solidFill>
                  <a:srgbClr val="0000FF"/>
                </a:solidFill>
                <a:latin typeface="Candara"/>
                <a:ea typeface="Candara"/>
                <a:cs typeface="Candara"/>
                <a:sym typeface="Candara"/>
              </a:rPr>
              <a:t>Renal fascia</a:t>
            </a:r>
            <a:endParaRPr sz="1800">
              <a:solidFill>
                <a:schemeClr val="dk1"/>
              </a:solidFill>
              <a:latin typeface="Candara"/>
              <a:ea typeface="Candara"/>
              <a:cs typeface="Candara"/>
              <a:sym typeface="Candara"/>
            </a:endParaRPr>
          </a:p>
        </p:txBody>
      </p:sp>
      <p:sp>
        <p:nvSpPr>
          <p:cNvPr id="113" name="Google Shape;113;p7"/>
          <p:cNvSpPr/>
          <p:nvPr/>
        </p:nvSpPr>
        <p:spPr>
          <a:xfrm>
            <a:off x="7959852" y="5411596"/>
            <a:ext cx="1997075" cy="1082675"/>
          </a:xfrm>
          <a:custGeom>
            <a:avLst/>
            <a:gdLst/>
            <a:ahLst/>
            <a:cxnLst/>
            <a:rect l="l" t="t" r="r" b="b"/>
            <a:pathLst>
              <a:path w="1997075" h="1082675" extrusionOk="0">
                <a:moveTo>
                  <a:pt x="1094740" y="228676"/>
                </a:moveTo>
                <a:lnTo>
                  <a:pt x="924687" y="251053"/>
                </a:lnTo>
                <a:lnTo>
                  <a:pt x="907669" y="273278"/>
                </a:lnTo>
                <a:lnTo>
                  <a:pt x="910183" y="280720"/>
                </a:lnTo>
                <a:lnTo>
                  <a:pt x="915200" y="286410"/>
                </a:lnTo>
                <a:lnTo>
                  <a:pt x="922007" y="289801"/>
                </a:lnTo>
                <a:lnTo>
                  <a:pt x="929894" y="290334"/>
                </a:lnTo>
                <a:lnTo>
                  <a:pt x="993584" y="281965"/>
                </a:lnTo>
                <a:lnTo>
                  <a:pt x="0" y="1051267"/>
                </a:lnTo>
                <a:lnTo>
                  <a:pt x="24257" y="1082586"/>
                </a:lnTo>
                <a:lnTo>
                  <a:pt x="1017879" y="313258"/>
                </a:lnTo>
                <a:lnTo>
                  <a:pt x="993775" y="372922"/>
                </a:lnTo>
                <a:lnTo>
                  <a:pt x="1012431" y="400164"/>
                </a:lnTo>
                <a:lnTo>
                  <a:pt x="1019860" y="398589"/>
                </a:lnTo>
                <a:lnTo>
                  <a:pt x="1026160" y="394347"/>
                </a:lnTo>
                <a:lnTo>
                  <a:pt x="1030478" y="387769"/>
                </a:lnTo>
                <a:lnTo>
                  <a:pt x="1091349" y="237070"/>
                </a:lnTo>
                <a:lnTo>
                  <a:pt x="1094740" y="228676"/>
                </a:lnTo>
                <a:close/>
              </a:path>
              <a:path w="1997075" h="1082675" extrusionOk="0">
                <a:moveTo>
                  <a:pt x="1996567" y="826922"/>
                </a:moveTo>
                <a:lnTo>
                  <a:pt x="1470736" y="80619"/>
                </a:lnTo>
                <a:lnTo>
                  <a:pt x="1529334" y="107442"/>
                </a:lnTo>
                <a:lnTo>
                  <a:pt x="1537030" y="109258"/>
                </a:lnTo>
                <a:lnTo>
                  <a:pt x="1544523" y="108038"/>
                </a:lnTo>
                <a:lnTo>
                  <a:pt x="1550987" y="104076"/>
                </a:lnTo>
                <a:lnTo>
                  <a:pt x="1555623" y="97663"/>
                </a:lnTo>
                <a:lnTo>
                  <a:pt x="1557426" y="90030"/>
                </a:lnTo>
                <a:lnTo>
                  <a:pt x="1556207" y="82524"/>
                </a:lnTo>
                <a:lnTo>
                  <a:pt x="1552244" y="76022"/>
                </a:lnTo>
                <a:lnTo>
                  <a:pt x="1545844" y="71374"/>
                </a:lnTo>
                <a:lnTo>
                  <a:pt x="1435392" y="20828"/>
                </a:lnTo>
                <a:lnTo>
                  <a:pt x="1389888" y="0"/>
                </a:lnTo>
                <a:lnTo>
                  <a:pt x="1404493" y="170942"/>
                </a:lnTo>
                <a:lnTo>
                  <a:pt x="1425956" y="189052"/>
                </a:lnTo>
                <a:lnTo>
                  <a:pt x="1433499" y="186842"/>
                </a:lnTo>
                <a:lnTo>
                  <a:pt x="1439392" y="182079"/>
                </a:lnTo>
                <a:lnTo>
                  <a:pt x="1443075" y="175450"/>
                </a:lnTo>
                <a:lnTo>
                  <a:pt x="1443990" y="167640"/>
                </a:lnTo>
                <a:lnTo>
                  <a:pt x="1438465" y="103505"/>
                </a:lnTo>
                <a:lnTo>
                  <a:pt x="1964182" y="849731"/>
                </a:lnTo>
                <a:lnTo>
                  <a:pt x="1996567" y="826922"/>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7"/>
          <p:cNvSpPr txBox="1"/>
          <p:nvPr/>
        </p:nvSpPr>
        <p:spPr>
          <a:xfrm>
            <a:off x="5997575" y="6356705"/>
            <a:ext cx="1255395" cy="300355"/>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en-US" sz="1800" b="1" i="1">
                <a:solidFill>
                  <a:srgbClr val="0000FF"/>
                </a:solidFill>
                <a:latin typeface="Candara"/>
                <a:ea typeface="Candara"/>
                <a:cs typeface="Candara"/>
                <a:sym typeface="Candara"/>
              </a:rPr>
              <a:t>Pararenal fat</a:t>
            </a:r>
            <a:endParaRPr sz="1800">
              <a:solidFill>
                <a:schemeClr val="dk1"/>
              </a:solidFill>
              <a:latin typeface="Candara"/>
              <a:ea typeface="Candara"/>
              <a:cs typeface="Candara"/>
              <a:sym typeface="Candara"/>
            </a:endParaRPr>
          </a:p>
        </p:txBody>
      </p:sp>
      <p:sp>
        <p:nvSpPr>
          <p:cNvPr id="115" name="Google Shape;115;p7"/>
          <p:cNvSpPr txBox="1"/>
          <p:nvPr/>
        </p:nvSpPr>
        <p:spPr>
          <a:xfrm>
            <a:off x="78739" y="6090920"/>
            <a:ext cx="1477010" cy="546100"/>
          </a:xfrm>
          <a:prstGeom prst="rect">
            <a:avLst/>
          </a:prstGeom>
          <a:noFill/>
          <a:ln>
            <a:noFill/>
          </a:ln>
        </p:spPr>
        <p:txBody>
          <a:bodyPr spcFirstLastPara="1" wrap="square" lIns="0" tIns="12700" rIns="0" bIns="0" anchor="t" anchorCtr="0">
            <a:spAutoFit/>
          </a:bodyPr>
          <a:lstStyle/>
          <a:p>
            <a:pPr marL="12700" marR="5080" lvl="0" indent="174625" algn="l" rtl="0">
              <a:lnSpc>
                <a:spcPct val="142300"/>
              </a:lnSpc>
              <a:spcBef>
                <a:spcPts val="0"/>
              </a:spcBef>
              <a:spcAft>
                <a:spcPts val="0"/>
              </a:spcAft>
              <a:buNone/>
            </a:pPr>
            <a:r>
              <a:rPr lang="en-US" sz="1200" b="1">
                <a:solidFill>
                  <a:srgbClr val="0033CC"/>
                </a:solidFill>
                <a:latin typeface="Calibri"/>
                <a:ea typeface="Calibri"/>
                <a:cs typeface="Calibri"/>
                <a:sym typeface="Calibri"/>
              </a:rPr>
              <a:t>Dr. Aiman Qais Afar  Thursday 28 April 2022</a:t>
            </a:r>
            <a:endParaRPr sz="1200">
              <a:solidFill>
                <a:schemeClr val="dk1"/>
              </a:solidFill>
              <a:latin typeface="Calibri"/>
              <a:ea typeface="Calibri"/>
              <a:cs typeface="Calibri"/>
              <a:sym typeface="Calibri"/>
            </a:endParaRPr>
          </a:p>
        </p:txBody>
      </p:sp>
      <p:sp>
        <p:nvSpPr>
          <p:cNvPr id="116" name="Google Shape;116;p7"/>
          <p:cNvSpPr txBox="1"/>
          <p:nvPr/>
        </p:nvSpPr>
        <p:spPr>
          <a:xfrm>
            <a:off x="11336273" y="6428638"/>
            <a:ext cx="10287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6</a:t>
            </a:r>
            <a:endParaRPr sz="12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903"/>
        <p:cNvGrpSpPr/>
        <p:nvPr/>
      </p:nvGrpSpPr>
      <p:grpSpPr>
        <a:xfrm>
          <a:off x="0" y="0"/>
          <a:ext cx="0" cy="0"/>
          <a:chOff x="0" y="0"/>
          <a:chExt cx="0" cy="0"/>
        </a:xfrm>
      </p:grpSpPr>
      <p:sp>
        <p:nvSpPr>
          <p:cNvPr id="904" name="Google Shape;904;p70"/>
          <p:cNvSpPr txBox="1"/>
          <p:nvPr/>
        </p:nvSpPr>
        <p:spPr>
          <a:xfrm>
            <a:off x="88798" y="633380"/>
            <a:ext cx="5914390" cy="3529329"/>
          </a:xfrm>
          <a:prstGeom prst="rect">
            <a:avLst/>
          </a:prstGeom>
          <a:noFill/>
          <a:ln>
            <a:noFill/>
          </a:ln>
        </p:spPr>
        <p:txBody>
          <a:bodyPr spcFirstLastPara="1" wrap="square" lIns="0" tIns="118100" rIns="0" bIns="0" anchor="t" anchorCtr="0">
            <a:spAutoFit/>
          </a:bodyPr>
          <a:lstStyle/>
          <a:p>
            <a:pPr marL="17653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Superficial Fascia</a:t>
            </a:r>
            <a:endParaRPr sz="2400">
              <a:solidFill>
                <a:schemeClr val="dk1"/>
              </a:solidFill>
              <a:latin typeface="Candara"/>
              <a:ea typeface="Candara"/>
              <a:cs typeface="Candara"/>
              <a:sym typeface="Candara"/>
            </a:endParaRPr>
          </a:p>
          <a:p>
            <a:pPr marL="12700" marR="393700" lvl="0" indent="-146049" algn="l" rtl="0">
              <a:lnSpc>
                <a:spcPct val="100000"/>
              </a:lnSpc>
              <a:spcBef>
                <a:spcPts val="825"/>
              </a:spcBef>
              <a:spcAft>
                <a:spcPts val="0"/>
              </a:spcAft>
              <a:buClr>
                <a:srgbClr val="0033CC"/>
              </a:buClr>
              <a:buSzPts val="2300"/>
              <a:buFont typeface="Noto Sans Symbols"/>
              <a:buChar char="❖"/>
            </a:pPr>
            <a:r>
              <a:rPr lang="en-US" sz="2400" b="1" u="sng">
                <a:solidFill>
                  <a:srgbClr val="0033CC"/>
                </a:solidFill>
                <a:latin typeface="Candara"/>
                <a:ea typeface="Candara"/>
                <a:cs typeface="Candara"/>
                <a:sym typeface="Candara"/>
              </a:rPr>
              <a:t>The membranous layer (Colles' fascia)</a:t>
            </a:r>
            <a:r>
              <a:rPr lang="en-US" sz="2400" b="1">
                <a:solidFill>
                  <a:srgbClr val="0033CC"/>
                </a:solidFill>
                <a:latin typeface="Candara"/>
                <a:ea typeface="Candara"/>
                <a:cs typeface="Candara"/>
                <a:sym typeface="Candara"/>
              </a:rPr>
              <a:t> </a:t>
            </a:r>
            <a:r>
              <a:rPr lang="en-US" sz="2400" b="1">
                <a:solidFill>
                  <a:schemeClr val="dk1"/>
                </a:solidFill>
                <a:latin typeface="Candara"/>
                <a:ea typeface="Candara"/>
                <a:cs typeface="Candara"/>
                <a:sym typeface="Candara"/>
              </a:rPr>
              <a:t>is  attached:</a:t>
            </a:r>
            <a:endParaRPr sz="2400">
              <a:solidFill>
                <a:schemeClr val="dk1"/>
              </a:solidFill>
              <a:latin typeface="Candara"/>
              <a:ea typeface="Candara"/>
              <a:cs typeface="Candara"/>
              <a:sym typeface="Candara"/>
            </a:endParaRPr>
          </a:p>
          <a:p>
            <a:pPr marL="12700" marR="255270" lvl="0" indent="-146049" algn="l" rtl="0">
              <a:lnSpc>
                <a:spcPct val="100000"/>
              </a:lnSpc>
              <a:spcBef>
                <a:spcPts val="5"/>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Posteriorly </a:t>
            </a:r>
            <a:r>
              <a:rPr lang="en-US" sz="2400" b="1">
                <a:solidFill>
                  <a:schemeClr val="dk1"/>
                </a:solidFill>
                <a:latin typeface="Candara"/>
                <a:ea typeface="Candara"/>
                <a:cs typeface="Candara"/>
                <a:sym typeface="Candara"/>
              </a:rPr>
              <a:t>to the posterior border of the  urogenital diaphragm</a:t>
            </a:r>
            <a:endParaRPr sz="2400">
              <a:solidFill>
                <a:schemeClr val="dk1"/>
              </a:solidFill>
              <a:latin typeface="Candara"/>
              <a:ea typeface="Candara"/>
              <a:cs typeface="Candara"/>
              <a:sym typeface="Candara"/>
            </a:endParaRPr>
          </a:p>
          <a:p>
            <a:pPr marL="253365" marR="0" lvl="0" indent="-241300"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Laterally </a:t>
            </a:r>
            <a:r>
              <a:rPr lang="en-US" sz="2400" b="1">
                <a:solidFill>
                  <a:schemeClr val="dk1"/>
                </a:solidFill>
                <a:latin typeface="Candara"/>
                <a:ea typeface="Candara"/>
                <a:cs typeface="Candara"/>
                <a:sym typeface="Candara"/>
              </a:rPr>
              <a:t>to the margins of the pubic arch</a:t>
            </a:r>
            <a:endParaRPr sz="2400">
              <a:solidFill>
                <a:schemeClr val="dk1"/>
              </a:solidFill>
              <a:latin typeface="Candara"/>
              <a:ea typeface="Candara"/>
              <a:cs typeface="Candara"/>
              <a:sym typeface="Candara"/>
            </a:endParaRPr>
          </a:p>
          <a:p>
            <a:pPr marL="12700" marR="5080" lvl="0" indent="-146049" algn="l" rtl="0">
              <a:lnSpc>
                <a:spcPct val="100000"/>
              </a:lnSpc>
              <a:spcBef>
                <a:spcPts val="5"/>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Anteriorly </a:t>
            </a:r>
            <a:r>
              <a:rPr lang="en-US" sz="2400" b="1">
                <a:solidFill>
                  <a:schemeClr val="dk1"/>
                </a:solidFill>
                <a:latin typeface="Candara"/>
                <a:ea typeface="Candara"/>
                <a:cs typeface="Candara"/>
                <a:sym typeface="Candara"/>
              </a:rPr>
              <a:t>it is continuous with the  membranous layer of superficial fascia of the  anterior abdominal wall </a:t>
            </a:r>
            <a:r>
              <a:rPr lang="en-US" sz="2400" b="1">
                <a:solidFill>
                  <a:srgbClr val="FF0000"/>
                </a:solidFill>
                <a:latin typeface="Candara"/>
                <a:ea typeface="Candara"/>
                <a:cs typeface="Candara"/>
                <a:sym typeface="Candara"/>
              </a:rPr>
              <a:t>(Scarpa's fascia).</a:t>
            </a:r>
            <a:endParaRPr sz="2400">
              <a:solidFill>
                <a:schemeClr val="dk1"/>
              </a:solidFill>
              <a:latin typeface="Candara"/>
              <a:ea typeface="Candara"/>
              <a:cs typeface="Candara"/>
              <a:sym typeface="Candara"/>
            </a:endParaRPr>
          </a:p>
        </p:txBody>
      </p:sp>
      <p:grpSp>
        <p:nvGrpSpPr>
          <p:cNvPr id="905" name="Google Shape;905;p70"/>
          <p:cNvGrpSpPr/>
          <p:nvPr/>
        </p:nvGrpSpPr>
        <p:grpSpPr>
          <a:xfrm>
            <a:off x="6664451" y="1394459"/>
            <a:ext cx="4989830" cy="4069079"/>
            <a:chOff x="6664451" y="1394459"/>
            <a:chExt cx="4989830" cy="4069079"/>
          </a:xfrm>
        </p:grpSpPr>
        <p:pic>
          <p:nvPicPr>
            <p:cNvPr id="906" name="Google Shape;906;p70"/>
            <p:cNvPicPr preferRelativeResize="0"/>
            <p:nvPr/>
          </p:nvPicPr>
          <p:blipFill rotWithShape="1">
            <a:blip r:embed="rId3">
              <a:alphaModFix/>
            </a:blip>
            <a:srcRect/>
            <a:stretch/>
          </p:blipFill>
          <p:spPr>
            <a:xfrm>
              <a:off x="6693407" y="1423415"/>
              <a:ext cx="4931663" cy="4011167"/>
            </a:xfrm>
            <a:prstGeom prst="rect">
              <a:avLst/>
            </a:prstGeom>
            <a:noFill/>
            <a:ln>
              <a:noFill/>
            </a:ln>
          </p:spPr>
        </p:pic>
        <p:sp>
          <p:nvSpPr>
            <p:cNvPr id="907" name="Google Shape;907;p70"/>
            <p:cNvSpPr/>
            <p:nvPr/>
          </p:nvSpPr>
          <p:spPr>
            <a:xfrm>
              <a:off x="6664451" y="1394459"/>
              <a:ext cx="4989830" cy="4069079"/>
            </a:xfrm>
            <a:custGeom>
              <a:avLst/>
              <a:gdLst/>
              <a:ahLst/>
              <a:cxnLst/>
              <a:rect l="l" t="t" r="r" b="b"/>
              <a:pathLst>
                <a:path w="4989830" h="4069079" extrusionOk="0">
                  <a:moveTo>
                    <a:pt x="0" y="4069079"/>
                  </a:moveTo>
                  <a:lnTo>
                    <a:pt x="4989576" y="4069079"/>
                  </a:lnTo>
                  <a:lnTo>
                    <a:pt x="4989576" y="0"/>
                  </a:lnTo>
                  <a:lnTo>
                    <a:pt x="0" y="0"/>
                  </a:lnTo>
                  <a:lnTo>
                    <a:pt x="0" y="4069079"/>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08" name="Google Shape;908;p70"/>
          <p:cNvSpPr txBox="1">
            <a:spLocks noGrp="1"/>
          </p:cNvSpPr>
          <p:nvPr>
            <p:ph type="title"/>
          </p:nvPr>
        </p:nvSpPr>
        <p:spPr>
          <a:xfrm>
            <a:off x="199644" y="77723"/>
            <a:ext cx="3416935"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Urogenital Triangle</a:t>
            </a:r>
            <a:endParaRPr sz="3200">
              <a:latin typeface="Calibri"/>
              <a:ea typeface="Calibri"/>
              <a:cs typeface="Calibri"/>
              <a:sym typeface="Calibri"/>
            </a:endParaRPr>
          </a:p>
        </p:txBody>
      </p:sp>
      <p:sp>
        <p:nvSpPr>
          <p:cNvPr id="909" name="Google Shape;909;p70"/>
          <p:cNvSpPr txBox="1"/>
          <p:nvPr/>
        </p:nvSpPr>
        <p:spPr>
          <a:xfrm>
            <a:off x="669442" y="6466738"/>
            <a:ext cx="134302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6F2F9F"/>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910" name="Google Shape;910;p70"/>
          <p:cNvSpPr txBox="1"/>
          <p:nvPr/>
        </p:nvSpPr>
        <p:spPr>
          <a:xfrm>
            <a:off x="4916170" y="6466738"/>
            <a:ext cx="178308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6F2F9F"/>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
        <p:nvSpPr>
          <p:cNvPr id="911" name="Google Shape;911;p70"/>
          <p:cNvSpPr txBox="1">
            <a:spLocks noGrp="1"/>
          </p:cNvSpPr>
          <p:nvPr>
            <p:ph type="sldNum" idx="12"/>
          </p:nvPr>
        </p:nvSpPr>
        <p:spPr>
          <a:xfrm>
            <a:off x="10863326" y="6466738"/>
            <a:ext cx="304800" cy="177800"/>
          </a:xfrm>
          <a:prstGeom prst="rect">
            <a:avLst/>
          </a:prstGeom>
          <a:noFill/>
          <a:ln>
            <a:noFill/>
          </a:ln>
        </p:spPr>
        <p:txBody>
          <a:bodyPr spcFirstLastPara="1" wrap="square" lIns="0" tIns="0" rIns="0" bIns="0" anchor="t" anchorCtr="0">
            <a:spAutoFit/>
          </a:bodyPr>
          <a:lstStyle/>
          <a:p>
            <a:pPr marL="113029" lvl="0" indent="0" algn="l" rtl="0">
              <a:lnSpc>
                <a:spcPct val="103333"/>
              </a:lnSpc>
              <a:spcBef>
                <a:spcPts val="0"/>
              </a:spcBef>
              <a:spcAft>
                <a:spcPts val="0"/>
              </a:spcAft>
              <a:buNone/>
            </a:pPr>
            <a:fld id="{00000000-1234-1234-1234-123412341234}" type="slidenum">
              <a:rPr lang="en-US">
                <a:solidFill>
                  <a:srgbClr val="6F2F9F"/>
                </a:solidFill>
              </a:rPr>
              <a:t>70</a:t>
            </a:fld>
            <a:endParaRPr>
              <a:solidFill>
                <a:srgbClr val="6F2F9F"/>
              </a:solidFill>
            </a:endParaRPr>
          </a:p>
        </p:txBody>
      </p:sp>
      <p:sp>
        <p:nvSpPr>
          <p:cNvPr id="912" name="Google Shape;912;p70"/>
          <p:cNvSpPr txBox="1"/>
          <p:nvPr/>
        </p:nvSpPr>
        <p:spPr>
          <a:xfrm>
            <a:off x="291795" y="5531002"/>
            <a:ext cx="10232390" cy="75755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fascia is continued over the </a:t>
            </a:r>
            <a:r>
              <a:rPr lang="en-US" sz="2400" b="1">
                <a:solidFill>
                  <a:srgbClr val="FF0000"/>
                </a:solidFill>
                <a:latin typeface="Candara"/>
                <a:ea typeface="Candara"/>
                <a:cs typeface="Candara"/>
                <a:sym typeface="Candara"/>
              </a:rPr>
              <a:t>penis </a:t>
            </a:r>
            <a:r>
              <a:rPr lang="en-US" sz="2400" b="1">
                <a:solidFill>
                  <a:schemeClr val="dk1"/>
                </a:solidFill>
                <a:latin typeface="Candara"/>
                <a:ea typeface="Candara"/>
                <a:cs typeface="Candara"/>
                <a:sym typeface="Candara"/>
              </a:rPr>
              <a:t>(or clitoris) as a tubular sheath (</a:t>
            </a:r>
            <a:r>
              <a:rPr lang="en-US" sz="2400" b="1" u="sng">
                <a:solidFill>
                  <a:srgbClr val="0033CC"/>
                </a:solidFill>
                <a:latin typeface="Candara"/>
                <a:ea typeface="Candara"/>
                <a:cs typeface="Candara"/>
                <a:sym typeface="Candara"/>
              </a:rPr>
              <a:t>Buck's </a:t>
            </a:r>
            <a:r>
              <a:rPr lang="en-US" sz="2400" b="1">
                <a:solidFill>
                  <a:srgbClr val="0033CC"/>
                </a:solidFill>
                <a:latin typeface="Candara"/>
                <a:ea typeface="Candara"/>
                <a:cs typeface="Candara"/>
                <a:sym typeface="Candara"/>
              </a:rPr>
              <a:t> </a:t>
            </a:r>
            <a:r>
              <a:rPr lang="en-US" sz="2400" b="1" u="sng">
                <a:solidFill>
                  <a:srgbClr val="0033CC"/>
                </a:solidFill>
                <a:latin typeface="Candara"/>
                <a:ea typeface="Candara"/>
                <a:cs typeface="Candara"/>
                <a:sym typeface="Candara"/>
              </a:rPr>
              <a:t>fascia</a:t>
            </a:r>
            <a:r>
              <a:rPr lang="en-US" sz="2400" b="1">
                <a:solidFill>
                  <a:schemeClr val="dk1"/>
                </a:solidFill>
                <a:latin typeface="Candara"/>
                <a:ea typeface="Candara"/>
                <a:cs typeface="Candara"/>
                <a:sym typeface="Candara"/>
              </a:rPr>
              <a:t>) and </a:t>
            </a:r>
            <a:r>
              <a:rPr lang="en-US" sz="2400" b="1">
                <a:solidFill>
                  <a:srgbClr val="0033CC"/>
                </a:solidFill>
                <a:latin typeface="Candara"/>
                <a:ea typeface="Candara"/>
                <a:cs typeface="Candara"/>
                <a:sym typeface="Candara"/>
              </a:rPr>
              <a:t>Colle's Fascia </a:t>
            </a:r>
            <a:r>
              <a:rPr lang="en-US" sz="2400" b="1">
                <a:solidFill>
                  <a:schemeClr val="dk1"/>
                </a:solidFill>
                <a:latin typeface="Candara"/>
                <a:ea typeface="Candara"/>
                <a:cs typeface="Candara"/>
                <a:sym typeface="Candara"/>
              </a:rPr>
              <a:t>in </a:t>
            </a:r>
            <a:r>
              <a:rPr lang="en-US" sz="2400" b="1">
                <a:solidFill>
                  <a:srgbClr val="FF0000"/>
                </a:solidFill>
                <a:latin typeface="Candara"/>
                <a:ea typeface="Candara"/>
                <a:cs typeface="Candara"/>
                <a:sym typeface="Candara"/>
              </a:rPr>
              <a:t>the scrotum</a:t>
            </a:r>
            <a:endParaRPr sz="2400">
              <a:solidFill>
                <a:schemeClr val="dk1"/>
              </a:solidFill>
              <a:latin typeface="Candara"/>
              <a:ea typeface="Candara"/>
              <a:cs typeface="Candara"/>
              <a:sym typeface="Candar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916"/>
        <p:cNvGrpSpPr/>
        <p:nvPr/>
      </p:nvGrpSpPr>
      <p:grpSpPr>
        <a:xfrm>
          <a:off x="0" y="0"/>
          <a:ext cx="0" cy="0"/>
          <a:chOff x="0" y="0"/>
          <a:chExt cx="0" cy="0"/>
        </a:xfrm>
      </p:grpSpPr>
      <p:sp>
        <p:nvSpPr>
          <p:cNvPr id="917" name="Google Shape;917;p71"/>
          <p:cNvSpPr txBox="1">
            <a:spLocks noGrp="1"/>
          </p:cNvSpPr>
          <p:nvPr>
            <p:ph type="title"/>
          </p:nvPr>
        </p:nvSpPr>
        <p:spPr>
          <a:xfrm>
            <a:off x="199644" y="163068"/>
            <a:ext cx="3931920" cy="585470"/>
          </a:xfrm>
          <a:prstGeom prst="rect">
            <a:avLst/>
          </a:prstGeom>
          <a:noFill/>
          <a:ln w="57900" cap="flat" cmpd="sng">
            <a:solidFill>
              <a:srgbClr val="3DFB23"/>
            </a:solidFill>
            <a:prstDash val="solid"/>
            <a:round/>
            <a:headEnd type="none" w="sm" len="sm"/>
            <a:tailEnd type="none" w="sm" len="sm"/>
          </a:ln>
        </p:spPr>
        <p:txBody>
          <a:bodyPr spcFirstLastPara="1" wrap="square" lIns="0" tIns="228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Urogenital Diaphragm</a:t>
            </a:r>
            <a:endParaRPr sz="3200">
              <a:latin typeface="Calibri"/>
              <a:ea typeface="Calibri"/>
              <a:cs typeface="Calibri"/>
              <a:sym typeface="Calibri"/>
            </a:endParaRPr>
          </a:p>
        </p:txBody>
      </p:sp>
      <p:grpSp>
        <p:nvGrpSpPr>
          <p:cNvPr id="918" name="Google Shape;918;p71"/>
          <p:cNvGrpSpPr/>
          <p:nvPr/>
        </p:nvGrpSpPr>
        <p:grpSpPr>
          <a:xfrm>
            <a:off x="5640323" y="2104644"/>
            <a:ext cx="5937885" cy="3870960"/>
            <a:chOff x="5640323" y="2104644"/>
            <a:chExt cx="5937885" cy="3870960"/>
          </a:xfrm>
        </p:grpSpPr>
        <p:pic>
          <p:nvPicPr>
            <p:cNvPr id="919" name="Google Shape;919;p71"/>
            <p:cNvPicPr preferRelativeResize="0"/>
            <p:nvPr/>
          </p:nvPicPr>
          <p:blipFill rotWithShape="1">
            <a:blip r:embed="rId3">
              <a:alphaModFix/>
            </a:blip>
            <a:srcRect/>
            <a:stretch/>
          </p:blipFill>
          <p:spPr>
            <a:xfrm>
              <a:off x="5669279" y="2133600"/>
              <a:ext cx="5879591" cy="3813048"/>
            </a:xfrm>
            <a:prstGeom prst="rect">
              <a:avLst/>
            </a:prstGeom>
            <a:noFill/>
            <a:ln>
              <a:noFill/>
            </a:ln>
          </p:spPr>
        </p:pic>
        <p:sp>
          <p:nvSpPr>
            <p:cNvPr id="920" name="Google Shape;920;p71"/>
            <p:cNvSpPr/>
            <p:nvPr/>
          </p:nvSpPr>
          <p:spPr>
            <a:xfrm>
              <a:off x="5640323" y="2104644"/>
              <a:ext cx="5937885" cy="3870960"/>
            </a:xfrm>
            <a:custGeom>
              <a:avLst/>
              <a:gdLst/>
              <a:ahLst/>
              <a:cxnLst/>
              <a:rect l="l" t="t" r="r" b="b"/>
              <a:pathLst>
                <a:path w="5937884" h="3870960" extrusionOk="0">
                  <a:moveTo>
                    <a:pt x="0" y="3870960"/>
                  </a:moveTo>
                  <a:lnTo>
                    <a:pt x="5937504" y="3870960"/>
                  </a:lnTo>
                  <a:lnTo>
                    <a:pt x="5937504" y="0"/>
                  </a:lnTo>
                  <a:lnTo>
                    <a:pt x="0" y="0"/>
                  </a:lnTo>
                  <a:lnTo>
                    <a:pt x="0" y="3870960"/>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21" name="Google Shape;921;p71"/>
          <p:cNvSpPr txBox="1"/>
          <p:nvPr/>
        </p:nvSpPr>
        <p:spPr>
          <a:xfrm>
            <a:off x="275640" y="6260388"/>
            <a:ext cx="1798320" cy="376555"/>
          </a:xfrm>
          <a:prstGeom prst="rect">
            <a:avLst/>
          </a:prstGeom>
          <a:noFill/>
          <a:ln>
            <a:noFill/>
          </a:ln>
        </p:spPr>
        <p:txBody>
          <a:bodyPr spcFirstLastPara="1" wrap="square" lIns="0" tIns="30475" rIns="0" bIns="0" anchor="t" anchorCtr="0">
            <a:spAutoFit/>
          </a:bodyPr>
          <a:lstStyle/>
          <a:p>
            <a:pPr marL="12700" marR="5080" lvl="0" indent="13969" algn="l" rtl="0">
              <a:lnSpc>
                <a:spcPct val="110000"/>
              </a:lnSpc>
              <a:spcBef>
                <a:spcPts val="0"/>
              </a:spcBef>
              <a:spcAft>
                <a:spcPts val="0"/>
              </a:spcAft>
              <a:buNone/>
            </a:pPr>
            <a:r>
              <a:rPr lang="en-US" sz="1200" b="1">
                <a:solidFill>
                  <a:srgbClr val="FF0000"/>
                </a:solidFill>
                <a:latin typeface="Calibri"/>
                <a:ea typeface="Calibri"/>
                <a:cs typeface="Calibri"/>
                <a:sym typeface="Calibri"/>
              </a:rPr>
              <a:t>Dr. Aiman Qais Al-Maathidy  Monday 9 April 2022</a:t>
            </a:r>
            <a:endParaRPr sz="1200">
              <a:solidFill>
                <a:schemeClr val="dk1"/>
              </a:solidFill>
              <a:latin typeface="Calibri"/>
              <a:ea typeface="Calibri"/>
              <a:cs typeface="Calibri"/>
              <a:sym typeface="Calibri"/>
            </a:endParaRPr>
          </a:p>
        </p:txBody>
      </p:sp>
      <p:sp>
        <p:nvSpPr>
          <p:cNvPr id="922" name="Google Shape;922;p71"/>
          <p:cNvSpPr txBox="1"/>
          <p:nvPr/>
        </p:nvSpPr>
        <p:spPr>
          <a:xfrm>
            <a:off x="374091" y="853566"/>
            <a:ext cx="10125075" cy="112331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Is a </a:t>
            </a:r>
            <a:r>
              <a:rPr lang="en-US" sz="2400" b="1">
                <a:solidFill>
                  <a:srgbClr val="0033CC"/>
                </a:solidFill>
                <a:latin typeface="Candara"/>
                <a:ea typeface="Candara"/>
                <a:cs typeface="Candara"/>
                <a:sym typeface="Candara"/>
              </a:rPr>
              <a:t>triangular musculofascial diaphragm </a:t>
            </a:r>
            <a:r>
              <a:rPr lang="en-US" sz="2400" b="1">
                <a:solidFill>
                  <a:schemeClr val="dk1"/>
                </a:solidFill>
                <a:latin typeface="Candara"/>
                <a:ea typeface="Candara"/>
                <a:cs typeface="Candara"/>
                <a:sym typeface="Candara"/>
              </a:rPr>
              <a:t>situated in the anterior part of the  perineum</a:t>
            </a:r>
            <a:endParaRPr sz="2400">
              <a:solidFill>
                <a:schemeClr val="dk1"/>
              </a:solidFill>
              <a:latin typeface="Candara"/>
              <a:ea typeface="Candara"/>
              <a:cs typeface="Candara"/>
              <a:sym typeface="Candara"/>
            </a:endParaRPr>
          </a:p>
          <a:p>
            <a:pPr marL="284480" marR="0" lvl="0" indent="-272415"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filling in the gap of the pubic arch</a:t>
            </a:r>
            <a:endParaRPr sz="2400">
              <a:solidFill>
                <a:schemeClr val="dk1"/>
              </a:solidFill>
              <a:latin typeface="Candara"/>
              <a:ea typeface="Candara"/>
              <a:cs typeface="Candara"/>
              <a:sym typeface="Candara"/>
            </a:endParaRPr>
          </a:p>
        </p:txBody>
      </p:sp>
      <p:pic>
        <p:nvPicPr>
          <p:cNvPr id="923" name="Google Shape;923;p71"/>
          <p:cNvPicPr preferRelativeResize="0"/>
          <p:nvPr/>
        </p:nvPicPr>
        <p:blipFill rotWithShape="1">
          <a:blip r:embed="rId4">
            <a:alphaModFix/>
          </a:blip>
          <a:srcRect/>
          <a:stretch/>
        </p:blipFill>
        <p:spPr>
          <a:xfrm>
            <a:off x="97535" y="2654807"/>
            <a:ext cx="5404104" cy="3136392"/>
          </a:xfrm>
          <a:prstGeom prst="rect">
            <a:avLst/>
          </a:prstGeom>
          <a:noFill/>
          <a:ln>
            <a:noFill/>
          </a:ln>
        </p:spPr>
      </p:pic>
      <p:sp>
        <p:nvSpPr>
          <p:cNvPr id="924" name="Google Shape;924;p71"/>
          <p:cNvSpPr txBox="1"/>
          <p:nvPr/>
        </p:nvSpPr>
        <p:spPr>
          <a:xfrm>
            <a:off x="1121155" y="6603288"/>
            <a:ext cx="177800"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1">
                <a:solidFill>
                  <a:srgbClr val="FF0000"/>
                </a:solidFill>
                <a:latin typeface="Calibri"/>
                <a:ea typeface="Calibri"/>
                <a:cs typeface="Calibri"/>
                <a:sym typeface="Calibri"/>
              </a:rPr>
              <a:t>70</a:t>
            </a:r>
            <a:endParaRPr sz="12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928"/>
        <p:cNvGrpSpPr/>
        <p:nvPr/>
      </p:nvGrpSpPr>
      <p:grpSpPr>
        <a:xfrm>
          <a:off x="0" y="0"/>
          <a:ext cx="0" cy="0"/>
          <a:chOff x="0" y="0"/>
          <a:chExt cx="0" cy="0"/>
        </a:xfrm>
      </p:grpSpPr>
      <p:sp>
        <p:nvSpPr>
          <p:cNvPr id="929" name="Google Shape;929;p72"/>
          <p:cNvSpPr txBox="1"/>
          <p:nvPr/>
        </p:nvSpPr>
        <p:spPr>
          <a:xfrm>
            <a:off x="669442" y="6428638"/>
            <a:ext cx="134302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930" name="Google Shape;930;p72"/>
          <p:cNvSpPr txBox="1"/>
          <p:nvPr/>
        </p:nvSpPr>
        <p:spPr>
          <a:xfrm>
            <a:off x="5014340" y="6428638"/>
            <a:ext cx="178308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
        <p:nvSpPr>
          <p:cNvPr id="931" name="Google Shape;931;p72"/>
          <p:cNvSpPr txBox="1"/>
          <p:nvPr/>
        </p:nvSpPr>
        <p:spPr>
          <a:xfrm>
            <a:off x="10963782"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71</a:t>
            </a:r>
            <a:endParaRPr sz="1200">
              <a:solidFill>
                <a:schemeClr val="dk1"/>
              </a:solidFill>
              <a:latin typeface="Calibri"/>
              <a:ea typeface="Calibri"/>
              <a:cs typeface="Calibri"/>
              <a:sym typeface="Calibri"/>
            </a:endParaRPr>
          </a:p>
        </p:txBody>
      </p:sp>
      <p:sp>
        <p:nvSpPr>
          <p:cNvPr id="932" name="Google Shape;932;p72"/>
          <p:cNvSpPr txBox="1">
            <a:spLocks noGrp="1"/>
          </p:cNvSpPr>
          <p:nvPr>
            <p:ph type="title"/>
          </p:nvPr>
        </p:nvSpPr>
        <p:spPr>
          <a:xfrm>
            <a:off x="99060" y="77723"/>
            <a:ext cx="3609340" cy="524510"/>
          </a:xfrm>
          <a:prstGeom prst="rect">
            <a:avLst/>
          </a:prstGeom>
          <a:noFill/>
          <a:ln w="57900" cap="flat" cmpd="sng">
            <a:solidFill>
              <a:srgbClr val="3DFB23"/>
            </a:solidFill>
            <a:prstDash val="solid"/>
            <a:round/>
            <a:headEnd type="none" w="sm" len="sm"/>
            <a:tailEnd type="none" w="sm" len="sm"/>
          </a:ln>
        </p:spPr>
        <p:txBody>
          <a:bodyPr spcFirstLastPara="1" wrap="square" lIns="0" tIns="24125" rIns="0" bIns="0" anchor="t" anchorCtr="0">
            <a:spAutoFit/>
          </a:bodyPr>
          <a:lstStyle/>
          <a:p>
            <a:pPr marL="90805"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Urogenital Diaphragm</a:t>
            </a:r>
            <a:endParaRPr sz="2800">
              <a:latin typeface="Candara"/>
              <a:ea typeface="Candara"/>
              <a:cs typeface="Candara"/>
              <a:sym typeface="Candara"/>
            </a:endParaRPr>
          </a:p>
        </p:txBody>
      </p:sp>
      <p:grpSp>
        <p:nvGrpSpPr>
          <p:cNvPr id="933" name="Google Shape;933;p72"/>
          <p:cNvGrpSpPr/>
          <p:nvPr/>
        </p:nvGrpSpPr>
        <p:grpSpPr>
          <a:xfrm>
            <a:off x="6957060" y="2942844"/>
            <a:ext cx="4739640" cy="3411220"/>
            <a:chOff x="6957060" y="2942844"/>
            <a:chExt cx="4739640" cy="3411220"/>
          </a:xfrm>
        </p:grpSpPr>
        <p:pic>
          <p:nvPicPr>
            <p:cNvPr id="934" name="Google Shape;934;p72"/>
            <p:cNvPicPr preferRelativeResize="0"/>
            <p:nvPr/>
          </p:nvPicPr>
          <p:blipFill rotWithShape="1">
            <a:blip r:embed="rId3">
              <a:alphaModFix/>
            </a:blip>
            <a:srcRect/>
            <a:stretch/>
          </p:blipFill>
          <p:spPr>
            <a:xfrm>
              <a:off x="6986016" y="2971799"/>
              <a:ext cx="4681728" cy="3352800"/>
            </a:xfrm>
            <a:prstGeom prst="rect">
              <a:avLst/>
            </a:prstGeom>
            <a:noFill/>
            <a:ln>
              <a:noFill/>
            </a:ln>
          </p:spPr>
        </p:pic>
        <p:sp>
          <p:nvSpPr>
            <p:cNvPr id="935" name="Google Shape;935;p72"/>
            <p:cNvSpPr/>
            <p:nvPr/>
          </p:nvSpPr>
          <p:spPr>
            <a:xfrm>
              <a:off x="6957060" y="2942844"/>
              <a:ext cx="4739640" cy="3411220"/>
            </a:xfrm>
            <a:custGeom>
              <a:avLst/>
              <a:gdLst/>
              <a:ahLst/>
              <a:cxnLst/>
              <a:rect l="l" t="t" r="r" b="b"/>
              <a:pathLst>
                <a:path w="4739640" h="3411220" extrusionOk="0">
                  <a:moveTo>
                    <a:pt x="0" y="3410711"/>
                  </a:moveTo>
                  <a:lnTo>
                    <a:pt x="4739640" y="3410711"/>
                  </a:lnTo>
                  <a:lnTo>
                    <a:pt x="4739640" y="0"/>
                  </a:lnTo>
                  <a:lnTo>
                    <a:pt x="0" y="0"/>
                  </a:lnTo>
                  <a:lnTo>
                    <a:pt x="0" y="3410711"/>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36" name="Google Shape;936;p72"/>
          <p:cNvSpPr/>
          <p:nvPr/>
        </p:nvSpPr>
        <p:spPr>
          <a:xfrm>
            <a:off x="5362321" y="960119"/>
            <a:ext cx="67310" cy="3175"/>
          </a:xfrm>
          <a:custGeom>
            <a:avLst/>
            <a:gdLst/>
            <a:ahLst/>
            <a:cxnLst/>
            <a:rect l="l" t="t" r="r" b="b"/>
            <a:pathLst>
              <a:path w="67310" h="3175" extrusionOk="0">
                <a:moveTo>
                  <a:pt x="67055" y="0"/>
                </a:moveTo>
                <a:lnTo>
                  <a:pt x="0" y="0"/>
                </a:lnTo>
                <a:lnTo>
                  <a:pt x="0" y="3048"/>
                </a:lnTo>
                <a:lnTo>
                  <a:pt x="67055" y="3048"/>
                </a:lnTo>
                <a:lnTo>
                  <a:pt x="6705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7" name="Google Shape;937;p72"/>
          <p:cNvSpPr txBox="1"/>
          <p:nvPr/>
        </p:nvSpPr>
        <p:spPr>
          <a:xfrm>
            <a:off x="177190" y="624281"/>
            <a:ext cx="11323320" cy="185610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 is formed by </a:t>
            </a:r>
            <a:r>
              <a:rPr lang="en-US" sz="2400" b="1">
                <a:solidFill>
                  <a:srgbClr val="6F2F9F"/>
                </a:solidFill>
                <a:latin typeface="Candara"/>
                <a:ea typeface="Candara"/>
                <a:cs typeface="Candara"/>
                <a:sym typeface="Candara"/>
              </a:rPr>
              <a:t>the </a:t>
            </a:r>
            <a:r>
              <a:rPr lang="en-US" sz="2400" b="1" u="sng">
                <a:solidFill>
                  <a:srgbClr val="6F2F9F"/>
                </a:solidFill>
                <a:latin typeface="Candara"/>
                <a:ea typeface="Candara"/>
                <a:cs typeface="Candara"/>
                <a:sym typeface="Candara"/>
              </a:rPr>
              <a:t>sphincter urethrae</a:t>
            </a:r>
            <a:r>
              <a:rPr lang="en-US" sz="2400" b="1">
                <a:solidFill>
                  <a:srgbClr val="6F2F9F"/>
                </a:solidFill>
                <a:latin typeface="Candara"/>
                <a:ea typeface="Candara"/>
                <a:cs typeface="Candara"/>
                <a:sym typeface="Candara"/>
              </a:rPr>
              <a:t> </a:t>
            </a:r>
            <a:r>
              <a:rPr lang="en-US" sz="2400" b="1">
                <a:solidFill>
                  <a:schemeClr val="dk1"/>
                </a:solidFill>
                <a:latin typeface="Candara"/>
                <a:ea typeface="Candara"/>
                <a:cs typeface="Candara"/>
                <a:sym typeface="Candara"/>
              </a:rPr>
              <a:t>and </a:t>
            </a:r>
            <a:r>
              <a:rPr lang="en-US" sz="2400" b="1">
                <a:solidFill>
                  <a:srgbClr val="6F2F9F"/>
                </a:solidFill>
                <a:latin typeface="Candara"/>
                <a:ea typeface="Candara"/>
                <a:cs typeface="Candara"/>
                <a:sym typeface="Candara"/>
              </a:rPr>
              <a:t>the </a:t>
            </a:r>
            <a:r>
              <a:rPr lang="en-US" sz="2400" b="1" u="sng">
                <a:solidFill>
                  <a:srgbClr val="6F2F9F"/>
                </a:solidFill>
                <a:latin typeface="Candara"/>
                <a:ea typeface="Candara"/>
                <a:cs typeface="Candara"/>
                <a:sym typeface="Candara"/>
              </a:rPr>
              <a:t>deep transverse perineal muscle</a:t>
            </a:r>
            <a:r>
              <a:rPr lang="en-US" sz="2400" b="1">
                <a:solidFill>
                  <a:srgbClr val="6F2F9F"/>
                </a:solidFill>
                <a:latin typeface="Candara"/>
                <a:ea typeface="Candara"/>
                <a:cs typeface="Candara"/>
                <a:sym typeface="Candara"/>
              </a:rPr>
              <a:t>s</a:t>
            </a:r>
            <a:r>
              <a:rPr lang="en-US" sz="2400" b="1">
                <a:solidFill>
                  <a:schemeClr val="dk1"/>
                </a:solidFill>
                <a:latin typeface="Candara"/>
                <a:ea typeface="Candara"/>
                <a:cs typeface="Candara"/>
                <a:sym typeface="Candara"/>
              </a:rPr>
              <a:t>,  which are enclosed between </a:t>
            </a:r>
            <a:r>
              <a:rPr lang="en-US" sz="2400" b="1">
                <a:solidFill>
                  <a:srgbClr val="C00000"/>
                </a:solidFill>
                <a:latin typeface="Candara"/>
                <a:ea typeface="Candara"/>
                <a:cs typeface="Candara"/>
                <a:sym typeface="Candara"/>
              </a:rPr>
              <a:t>a superior and an inferior layer of fascia </a:t>
            </a:r>
            <a:r>
              <a:rPr lang="en-US" sz="2400" b="1">
                <a:solidFill>
                  <a:schemeClr val="dk1"/>
                </a:solidFill>
                <a:latin typeface="Candara"/>
                <a:ea typeface="Candara"/>
                <a:cs typeface="Candara"/>
                <a:sym typeface="Candara"/>
              </a:rPr>
              <a:t>of the Urogenital  diaphragm.</a:t>
            </a:r>
            <a:endParaRPr sz="24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284480" marR="0" lvl="0" indent="-272415"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inferior layer of fascia is often referred to as </a:t>
            </a:r>
            <a:r>
              <a:rPr lang="en-US" sz="2400" b="1">
                <a:solidFill>
                  <a:srgbClr val="FF0000"/>
                </a:solidFill>
                <a:latin typeface="Candara"/>
                <a:ea typeface="Candara"/>
                <a:cs typeface="Candara"/>
                <a:sym typeface="Candara"/>
              </a:rPr>
              <a:t>the perineal membrane</a:t>
            </a:r>
            <a:r>
              <a:rPr lang="en-US" sz="2400" b="1">
                <a:solidFill>
                  <a:srgbClr val="008000"/>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grpSp>
        <p:nvGrpSpPr>
          <p:cNvPr id="938" name="Google Shape;938;p72"/>
          <p:cNvGrpSpPr/>
          <p:nvPr/>
        </p:nvGrpSpPr>
        <p:grpSpPr>
          <a:xfrm>
            <a:off x="659892" y="2918460"/>
            <a:ext cx="5831205" cy="3350260"/>
            <a:chOff x="659892" y="2918460"/>
            <a:chExt cx="5831205" cy="3350260"/>
          </a:xfrm>
        </p:grpSpPr>
        <p:pic>
          <p:nvPicPr>
            <p:cNvPr id="939" name="Google Shape;939;p72"/>
            <p:cNvPicPr preferRelativeResize="0"/>
            <p:nvPr/>
          </p:nvPicPr>
          <p:blipFill rotWithShape="1">
            <a:blip r:embed="rId4">
              <a:alphaModFix/>
            </a:blip>
            <a:srcRect/>
            <a:stretch/>
          </p:blipFill>
          <p:spPr>
            <a:xfrm>
              <a:off x="781585" y="3090929"/>
              <a:ext cx="5656990" cy="3148326"/>
            </a:xfrm>
            <a:prstGeom prst="rect">
              <a:avLst/>
            </a:prstGeom>
            <a:noFill/>
            <a:ln>
              <a:noFill/>
            </a:ln>
          </p:spPr>
        </p:pic>
        <p:sp>
          <p:nvSpPr>
            <p:cNvPr id="940" name="Google Shape;940;p72"/>
            <p:cNvSpPr/>
            <p:nvPr/>
          </p:nvSpPr>
          <p:spPr>
            <a:xfrm>
              <a:off x="659892" y="2918460"/>
              <a:ext cx="5831205" cy="3350260"/>
            </a:xfrm>
            <a:custGeom>
              <a:avLst/>
              <a:gdLst/>
              <a:ahLst/>
              <a:cxnLst/>
              <a:rect l="l" t="t" r="r" b="b"/>
              <a:pathLst>
                <a:path w="5831205" h="3350260" extrusionOk="0">
                  <a:moveTo>
                    <a:pt x="0" y="3349752"/>
                  </a:moveTo>
                  <a:lnTo>
                    <a:pt x="5830824" y="3349752"/>
                  </a:lnTo>
                  <a:lnTo>
                    <a:pt x="5830824" y="0"/>
                  </a:lnTo>
                  <a:lnTo>
                    <a:pt x="0" y="0"/>
                  </a:lnTo>
                  <a:lnTo>
                    <a:pt x="0" y="334975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944"/>
        <p:cNvGrpSpPr/>
        <p:nvPr/>
      </p:nvGrpSpPr>
      <p:grpSpPr>
        <a:xfrm>
          <a:off x="0" y="0"/>
          <a:ext cx="0" cy="0"/>
          <a:chOff x="0" y="0"/>
          <a:chExt cx="0" cy="0"/>
        </a:xfrm>
      </p:grpSpPr>
      <p:sp>
        <p:nvSpPr>
          <p:cNvPr id="945" name="Google Shape;945;p73"/>
          <p:cNvSpPr txBox="1"/>
          <p:nvPr/>
        </p:nvSpPr>
        <p:spPr>
          <a:xfrm>
            <a:off x="199644" y="763523"/>
            <a:ext cx="6788150" cy="2676525"/>
          </a:xfrm>
          <a:prstGeom prst="rect">
            <a:avLst/>
          </a:prstGeom>
          <a:noFill/>
          <a:ln w="57900" cap="flat" cmpd="sng">
            <a:solidFill>
              <a:srgbClr val="000000"/>
            </a:solidFill>
            <a:prstDash val="solid"/>
            <a:round/>
            <a:headEnd type="none" w="sm" len="sm"/>
            <a:tailEnd type="none" w="sm" len="sm"/>
          </a:ln>
        </p:spPr>
        <p:txBody>
          <a:bodyPr spcFirstLastPara="1" wrap="square" lIns="0" tIns="26025" rIns="0" bIns="0" anchor="t" anchorCtr="0">
            <a:spAutoFit/>
          </a:bodyPr>
          <a:lstStyle/>
          <a:p>
            <a:pPr marL="88265" marR="193675" lvl="0" indent="-146049"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Anteriorly</a:t>
            </a:r>
            <a:r>
              <a:rPr lang="en-US" sz="2400" b="1">
                <a:solidFill>
                  <a:schemeClr val="dk1"/>
                </a:solidFill>
                <a:latin typeface="Candara"/>
                <a:ea typeface="Candara"/>
                <a:cs typeface="Candara"/>
                <a:sym typeface="Candara"/>
              </a:rPr>
              <a:t>: the </a:t>
            </a:r>
            <a:r>
              <a:rPr lang="en-US" sz="2400" b="1">
                <a:solidFill>
                  <a:srgbClr val="0033CC"/>
                </a:solidFill>
                <a:latin typeface="Candara"/>
                <a:ea typeface="Candara"/>
                <a:cs typeface="Candara"/>
                <a:sym typeface="Candara"/>
              </a:rPr>
              <a:t>two layers of fascia fuse, </a:t>
            </a:r>
            <a:r>
              <a:rPr lang="en-US" sz="2400" b="1">
                <a:solidFill>
                  <a:schemeClr val="dk1"/>
                </a:solidFill>
                <a:latin typeface="Candara"/>
                <a:ea typeface="Candara"/>
                <a:cs typeface="Candara"/>
                <a:sym typeface="Candara"/>
              </a:rPr>
              <a:t>leaving  a small gap beneath the symphysis pubis.</a:t>
            </a:r>
            <a:endParaRPr sz="2400">
              <a:solidFill>
                <a:schemeClr val="dk1"/>
              </a:solidFill>
              <a:latin typeface="Candara"/>
              <a:ea typeface="Candara"/>
              <a:cs typeface="Candara"/>
              <a:sym typeface="Candara"/>
            </a:endParaRPr>
          </a:p>
          <a:p>
            <a:pPr marL="88265" marR="96520" lvl="0" indent="-146049" algn="l" rtl="0">
              <a:lnSpc>
                <a:spcPct val="100000"/>
              </a:lnSpc>
              <a:spcBef>
                <a:spcPts val="5"/>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Posteriorly: </a:t>
            </a:r>
            <a:r>
              <a:rPr lang="en-US" sz="2400" b="1">
                <a:solidFill>
                  <a:schemeClr val="dk1"/>
                </a:solidFill>
                <a:latin typeface="Candara"/>
                <a:ea typeface="Candara"/>
                <a:cs typeface="Candara"/>
                <a:sym typeface="Candara"/>
              </a:rPr>
              <a:t>the two layers of fascia fuse with  the membranous layer of the superficial fascia and  </a:t>
            </a:r>
            <a:r>
              <a:rPr lang="en-US" sz="2400" b="1">
                <a:solidFill>
                  <a:srgbClr val="0033CC"/>
                </a:solidFill>
                <a:latin typeface="Candara"/>
                <a:ea typeface="Candara"/>
                <a:cs typeface="Candara"/>
                <a:sym typeface="Candara"/>
              </a:rPr>
              <a:t>the perineal body</a:t>
            </a:r>
            <a:endParaRPr sz="2400">
              <a:solidFill>
                <a:schemeClr val="dk1"/>
              </a:solidFill>
              <a:latin typeface="Candara"/>
              <a:ea typeface="Candara"/>
              <a:cs typeface="Candara"/>
              <a:sym typeface="Candara"/>
            </a:endParaRPr>
          </a:p>
          <a:p>
            <a:pPr marL="360680" marR="0" lvl="0" indent="-273050" algn="l" rtl="0">
              <a:lnSpc>
                <a:spcPct val="100000"/>
              </a:lnSpc>
              <a:spcBef>
                <a:spcPts val="5"/>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Laterally, </a:t>
            </a:r>
            <a:r>
              <a:rPr lang="en-US" sz="2400" b="1">
                <a:solidFill>
                  <a:schemeClr val="dk1"/>
                </a:solidFill>
                <a:latin typeface="Candara"/>
                <a:ea typeface="Candara"/>
                <a:cs typeface="Candara"/>
                <a:sym typeface="Candara"/>
              </a:rPr>
              <a:t>the layers of fascia are attached to </a:t>
            </a:r>
            <a:r>
              <a:rPr lang="en-US" sz="2400" b="1">
                <a:solidFill>
                  <a:srgbClr val="0033CC"/>
                </a:solidFill>
                <a:latin typeface="Candara"/>
                <a:ea typeface="Candara"/>
                <a:cs typeface="Candara"/>
                <a:sym typeface="Candara"/>
              </a:rPr>
              <a:t>the</a:t>
            </a:r>
            <a:endParaRPr sz="2400">
              <a:solidFill>
                <a:schemeClr val="dk1"/>
              </a:solidFill>
              <a:latin typeface="Candara"/>
              <a:ea typeface="Candara"/>
              <a:cs typeface="Candara"/>
              <a:sym typeface="Candara"/>
            </a:endParaRPr>
          </a:p>
          <a:p>
            <a:pPr marL="88265" marR="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pubic arch</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grpSp>
        <p:nvGrpSpPr>
          <p:cNvPr id="946" name="Google Shape;946;p73"/>
          <p:cNvGrpSpPr/>
          <p:nvPr/>
        </p:nvGrpSpPr>
        <p:grpSpPr>
          <a:xfrm>
            <a:off x="7301484" y="3646932"/>
            <a:ext cx="4340860" cy="3124200"/>
            <a:chOff x="7301484" y="3646932"/>
            <a:chExt cx="4340860" cy="3124200"/>
          </a:xfrm>
        </p:grpSpPr>
        <p:pic>
          <p:nvPicPr>
            <p:cNvPr id="947" name="Google Shape;947;p73"/>
            <p:cNvPicPr preferRelativeResize="0"/>
            <p:nvPr/>
          </p:nvPicPr>
          <p:blipFill rotWithShape="1">
            <a:blip r:embed="rId3">
              <a:alphaModFix/>
            </a:blip>
            <a:srcRect/>
            <a:stretch/>
          </p:blipFill>
          <p:spPr>
            <a:xfrm>
              <a:off x="7330440" y="3675886"/>
              <a:ext cx="4282440" cy="3066288"/>
            </a:xfrm>
            <a:prstGeom prst="rect">
              <a:avLst/>
            </a:prstGeom>
            <a:noFill/>
            <a:ln>
              <a:noFill/>
            </a:ln>
          </p:spPr>
        </p:pic>
        <p:sp>
          <p:nvSpPr>
            <p:cNvPr id="948" name="Google Shape;948;p73"/>
            <p:cNvSpPr/>
            <p:nvPr/>
          </p:nvSpPr>
          <p:spPr>
            <a:xfrm>
              <a:off x="7301484" y="3646932"/>
              <a:ext cx="4340860" cy="3124200"/>
            </a:xfrm>
            <a:custGeom>
              <a:avLst/>
              <a:gdLst/>
              <a:ahLst/>
              <a:cxnLst/>
              <a:rect l="l" t="t" r="r" b="b"/>
              <a:pathLst>
                <a:path w="4340859" h="3124200" extrusionOk="0">
                  <a:moveTo>
                    <a:pt x="0" y="3124200"/>
                  </a:moveTo>
                  <a:lnTo>
                    <a:pt x="4340352" y="3124200"/>
                  </a:lnTo>
                  <a:lnTo>
                    <a:pt x="4340352" y="0"/>
                  </a:lnTo>
                  <a:lnTo>
                    <a:pt x="0" y="0"/>
                  </a:lnTo>
                  <a:lnTo>
                    <a:pt x="0" y="3124200"/>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49" name="Google Shape;949;p73"/>
          <p:cNvGrpSpPr/>
          <p:nvPr/>
        </p:nvGrpSpPr>
        <p:grpSpPr>
          <a:xfrm>
            <a:off x="7310627" y="199643"/>
            <a:ext cx="4017645" cy="3274060"/>
            <a:chOff x="7310627" y="199643"/>
            <a:chExt cx="4017645" cy="3274060"/>
          </a:xfrm>
        </p:grpSpPr>
        <p:pic>
          <p:nvPicPr>
            <p:cNvPr id="950" name="Google Shape;950;p73"/>
            <p:cNvPicPr preferRelativeResize="0"/>
            <p:nvPr/>
          </p:nvPicPr>
          <p:blipFill rotWithShape="1">
            <a:blip r:embed="rId4">
              <a:alphaModFix/>
            </a:blip>
            <a:srcRect/>
            <a:stretch/>
          </p:blipFill>
          <p:spPr>
            <a:xfrm>
              <a:off x="7339583" y="228599"/>
              <a:ext cx="3959352" cy="3215640"/>
            </a:xfrm>
            <a:prstGeom prst="rect">
              <a:avLst/>
            </a:prstGeom>
            <a:noFill/>
            <a:ln>
              <a:noFill/>
            </a:ln>
          </p:spPr>
        </p:pic>
        <p:sp>
          <p:nvSpPr>
            <p:cNvPr id="951" name="Google Shape;951;p73"/>
            <p:cNvSpPr/>
            <p:nvPr/>
          </p:nvSpPr>
          <p:spPr>
            <a:xfrm>
              <a:off x="7310627" y="199643"/>
              <a:ext cx="4017645" cy="3274060"/>
            </a:xfrm>
            <a:custGeom>
              <a:avLst/>
              <a:gdLst/>
              <a:ahLst/>
              <a:cxnLst/>
              <a:rect l="l" t="t" r="r" b="b"/>
              <a:pathLst>
                <a:path w="4017645" h="3274060" extrusionOk="0">
                  <a:moveTo>
                    <a:pt x="0" y="3273552"/>
                  </a:moveTo>
                  <a:lnTo>
                    <a:pt x="4017264" y="3273552"/>
                  </a:lnTo>
                  <a:lnTo>
                    <a:pt x="4017264" y="0"/>
                  </a:lnTo>
                  <a:lnTo>
                    <a:pt x="0" y="0"/>
                  </a:lnTo>
                  <a:lnTo>
                    <a:pt x="0" y="3273552"/>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52" name="Google Shape;952;p73"/>
          <p:cNvSpPr txBox="1">
            <a:spLocks noGrp="1"/>
          </p:cNvSpPr>
          <p:nvPr>
            <p:ph type="title"/>
          </p:nvPr>
        </p:nvSpPr>
        <p:spPr>
          <a:xfrm>
            <a:off x="199644" y="77723"/>
            <a:ext cx="3931920" cy="585470"/>
          </a:xfrm>
          <a:prstGeom prst="rect">
            <a:avLst/>
          </a:prstGeom>
          <a:noFill/>
          <a:ln w="57900" cap="flat" cmpd="sng">
            <a:solidFill>
              <a:srgbClr val="3DFB23"/>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Urogenital Diaphragm</a:t>
            </a:r>
            <a:endParaRPr sz="3200">
              <a:latin typeface="Calibri"/>
              <a:ea typeface="Calibri"/>
              <a:cs typeface="Calibri"/>
              <a:sym typeface="Calibri"/>
            </a:endParaRPr>
          </a:p>
        </p:txBody>
      </p:sp>
      <p:sp>
        <p:nvSpPr>
          <p:cNvPr id="953" name="Google Shape;953;p73"/>
          <p:cNvSpPr txBox="1"/>
          <p:nvPr/>
        </p:nvSpPr>
        <p:spPr>
          <a:xfrm>
            <a:off x="74676" y="4445508"/>
            <a:ext cx="7086600" cy="1323340"/>
          </a:xfrm>
          <a:prstGeom prst="rect">
            <a:avLst/>
          </a:prstGeom>
          <a:noFill/>
          <a:ln w="57900" cap="flat" cmpd="sng">
            <a:solidFill>
              <a:srgbClr val="0033CC"/>
            </a:solidFill>
            <a:prstDash val="solid"/>
            <a:round/>
            <a:headEnd type="none" w="sm" len="sm"/>
            <a:tailEnd type="none" w="sm" len="sm"/>
          </a:ln>
        </p:spPr>
        <p:txBody>
          <a:bodyPr spcFirstLastPara="1" wrap="square" lIns="0" tIns="26650" rIns="0" bIns="0" anchor="t" anchorCtr="0">
            <a:spAutoFit/>
          </a:bodyPr>
          <a:lstStyle/>
          <a:p>
            <a:pPr marL="90170" marR="549275"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a:t>
            </a:r>
            <a:r>
              <a:rPr lang="en-US" sz="2400" b="1">
                <a:solidFill>
                  <a:srgbClr val="0033CC"/>
                </a:solidFill>
                <a:latin typeface="Candara"/>
                <a:ea typeface="Candara"/>
                <a:cs typeface="Candara"/>
                <a:sym typeface="Candara"/>
              </a:rPr>
              <a:t>closed space </a:t>
            </a:r>
            <a:r>
              <a:rPr lang="en-US" sz="2400" b="1">
                <a:solidFill>
                  <a:schemeClr val="dk1"/>
                </a:solidFill>
                <a:latin typeface="Candara"/>
                <a:ea typeface="Candara"/>
                <a:cs typeface="Candara"/>
                <a:sym typeface="Candara"/>
              </a:rPr>
              <a:t>that is contained between the  superficial and deep layers of fascia is known as:</a:t>
            </a:r>
            <a:endParaRPr sz="2400">
              <a:solidFill>
                <a:schemeClr val="dk1"/>
              </a:solidFill>
              <a:latin typeface="Candara"/>
              <a:ea typeface="Candara"/>
              <a:cs typeface="Candara"/>
              <a:sym typeface="Candara"/>
            </a:endParaRPr>
          </a:p>
          <a:p>
            <a:pPr marL="157480" marR="0" lvl="0" indent="0" algn="l" rtl="0">
              <a:lnSpc>
                <a:spcPct val="119062"/>
              </a:lnSpc>
              <a:spcBef>
                <a:spcPts val="0"/>
              </a:spcBef>
              <a:spcAft>
                <a:spcPts val="0"/>
              </a:spcAft>
              <a:buNone/>
            </a:pPr>
            <a:r>
              <a:rPr lang="en-US" sz="3200" b="1">
                <a:solidFill>
                  <a:srgbClr val="FF0000"/>
                </a:solidFill>
                <a:latin typeface="Candara"/>
                <a:ea typeface="Candara"/>
                <a:cs typeface="Candara"/>
                <a:sym typeface="Candara"/>
              </a:rPr>
              <a:t>The deep perineal pouch.</a:t>
            </a:r>
            <a:endParaRPr sz="3200">
              <a:solidFill>
                <a:schemeClr val="dk1"/>
              </a:solidFill>
              <a:latin typeface="Candara"/>
              <a:ea typeface="Candara"/>
              <a:cs typeface="Candara"/>
              <a:sym typeface="Candara"/>
            </a:endParaRPr>
          </a:p>
        </p:txBody>
      </p:sp>
      <p:sp>
        <p:nvSpPr>
          <p:cNvPr id="954" name="Google Shape;954;p73"/>
          <p:cNvSpPr txBox="1"/>
          <p:nvPr/>
        </p:nvSpPr>
        <p:spPr>
          <a:xfrm>
            <a:off x="570991" y="6381089"/>
            <a:ext cx="1993900" cy="392430"/>
          </a:xfrm>
          <a:prstGeom prst="rect">
            <a:avLst/>
          </a:prstGeom>
          <a:noFill/>
          <a:ln>
            <a:noFill/>
          </a:ln>
        </p:spPr>
        <p:txBody>
          <a:bodyPr spcFirstLastPara="1" wrap="square" lIns="0" tIns="12700" rIns="0" bIns="0" anchor="t" anchorCtr="0">
            <a:spAutoFit/>
          </a:bodyPr>
          <a:lstStyle/>
          <a:p>
            <a:pPr marL="12700" marR="5080" lvl="0" indent="210184"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Qais Al-Maathidy  Monday 9 April 2022</a:t>
            </a:r>
            <a:endParaRPr sz="1200">
              <a:solidFill>
                <a:schemeClr val="dk1"/>
              </a:solidFill>
              <a:latin typeface="Calibri"/>
              <a:ea typeface="Calibri"/>
              <a:cs typeface="Calibri"/>
              <a:sym typeface="Calibri"/>
            </a:endParaRPr>
          </a:p>
        </p:txBody>
      </p:sp>
      <p:sp>
        <p:nvSpPr>
          <p:cNvPr id="955" name="Google Shape;955;p73"/>
          <p:cNvSpPr txBox="1"/>
          <p:nvPr/>
        </p:nvSpPr>
        <p:spPr>
          <a:xfrm>
            <a:off x="5943346" y="6396938"/>
            <a:ext cx="17843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72</a:t>
            </a:r>
            <a:endParaRPr sz="120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959"/>
        <p:cNvGrpSpPr/>
        <p:nvPr/>
      </p:nvGrpSpPr>
      <p:grpSpPr>
        <a:xfrm>
          <a:off x="0" y="0"/>
          <a:ext cx="0" cy="0"/>
          <a:chOff x="0" y="0"/>
          <a:chExt cx="0" cy="0"/>
        </a:xfrm>
      </p:grpSpPr>
      <p:sp>
        <p:nvSpPr>
          <p:cNvPr id="960" name="Google Shape;960;p74"/>
          <p:cNvSpPr txBox="1"/>
          <p:nvPr/>
        </p:nvSpPr>
        <p:spPr>
          <a:xfrm>
            <a:off x="183286" y="701166"/>
            <a:ext cx="737679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In the male, the triangle contains </a:t>
            </a:r>
            <a:r>
              <a:rPr lang="en-US" sz="2400" b="1">
                <a:solidFill>
                  <a:srgbClr val="0033CC"/>
                </a:solidFill>
                <a:latin typeface="Candara"/>
                <a:ea typeface="Candara"/>
                <a:cs typeface="Candara"/>
                <a:sym typeface="Candara"/>
              </a:rPr>
              <a:t>the penis </a:t>
            </a:r>
            <a:r>
              <a:rPr lang="en-US" sz="2400" b="1">
                <a:solidFill>
                  <a:schemeClr val="dk1"/>
                </a:solidFill>
                <a:latin typeface="Candara"/>
                <a:ea typeface="Candara"/>
                <a:cs typeface="Candara"/>
                <a:sym typeface="Candara"/>
              </a:rPr>
              <a:t>and </a:t>
            </a:r>
            <a:r>
              <a:rPr lang="en-US" sz="2400" b="1">
                <a:solidFill>
                  <a:srgbClr val="0033CC"/>
                </a:solidFill>
                <a:latin typeface="Candara"/>
                <a:ea typeface="Candara"/>
                <a:cs typeface="Candara"/>
                <a:sym typeface="Candara"/>
              </a:rPr>
              <a:t>scrotum.</a:t>
            </a:r>
            <a:endParaRPr sz="2400">
              <a:solidFill>
                <a:schemeClr val="dk1"/>
              </a:solidFill>
              <a:latin typeface="Candara"/>
              <a:ea typeface="Candara"/>
              <a:cs typeface="Candara"/>
              <a:sym typeface="Candara"/>
            </a:endParaRPr>
          </a:p>
        </p:txBody>
      </p:sp>
      <p:sp>
        <p:nvSpPr>
          <p:cNvPr id="961" name="Google Shape;961;p74"/>
          <p:cNvSpPr txBox="1"/>
          <p:nvPr/>
        </p:nvSpPr>
        <p:spPr>
          <a:xfrm>
            <a:off x="275640" y="1818589"/>
            <a:ext cx="5443220" cy="295338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Root of the Penis</a:t>
            </a:r>
            <a:endParaRPr sz="2400">
              <a:solidFill>
                <a:schemeClr val="dk1"/>
              </a:solidFill>
              <a:latin typeface="Candara"/>
              <a:ea typeface="Candara"/>
              <a:cs typeface="Candara"/>
              <a:sym typeface="Candara"/>
            </a:endParaRPr>
          </a:p>
          <a:p>
            <a:pPr marL="12700" marR="508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Is made up of three masses of erectile  tissue called </a:t>
            </a:r>
            <a:r>
              <a:rPr lang="en-US" sz="2400" b="1">
                <a:solidFill>
                  <a:srgbClr val="6F2F9F"/>
                </a:solidFill>
                <a:latin typeface="Candara"/>
                <a:ea typeface="Candara"/>
                <a:cs typeface="Candara"/>
                <a:sym typeface="Candara"/>
              </a:rPr>
              <a:t>the bulb of the penis and the  right and left crura of the penis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137795" lvl="0" indent="-152400" algn="l" rtl="0">
              <a:lnSpc>
                <a:spcPct val="100000"/>
              </a:lnSpc>
              <a:spcBef>
                <a:spcPts val="0"/>
              </a:spcBef>
              <a:spcAft>
                <a:spcPts val="0"/>
              </a:spcAft>
              <a:buClr>
                <a:srgbClr val="000000"/>
              </a:buClr>
              <a:buSzPts val="2400"/>
              <a:buFont typeface="Noto Sans Symbols"/>
              <a:buChar char="❑"/>
            </a:pPr>
            <a:r>
              <a:rPr lang="en-US" sz="2400" b="1">
                <a:solidFill>
                  <a:srgbClr val="0033CC"/>
                </a:solidFill>
                <a:latin typeface="Candara"/>
                <a:ea typeface="Candara"/>
                <a:cs typeface="Candara"/>
                <a:sym typeface="Candara"/>
              </a:rPr>
              <a:t>The bulb </a:t>
            </a:r>
            <a:r>
              <a:rPr lang="en-US" sz="2400" b="1">
                <a:solidFill>
                  <a:schemeClr val="dk1"/>
                </a:solidFill>
                <a:latin typeface="Candara"/>
                <a:ea typeface="Candara"/>
                <a:cs typeface="Candara"/>
                <a:sym typeface="Candara"/>
              </a:rPr>
              <a:t>is situated in the midline and  is attached to the undersurface of the  </a:t>
            </a:r>
            <a:r>
              <a:rPr lang="en-US" sz="2400" b="1">
                <a:solidFill>
                  <a:srgbClr val="FF0000"/>
                </a:solidFill>
                <a:latin typeface="Candara"/>
                <a:ea typeface="Candara"/>
                <a:cs typeface="Candara"/>
                <a:sym typeface="Candara"/>
              </a:rPr>
              <a:t>urogenital diaphragm</a:t>
            </a:r>
            <a:endParaRPr sz="2400">
              <a:solidFill>
                <a:schemeClr val="dk1"/>
              </a:solidFill>
              <a:latin typeface="Candara"/>
              <a:ea typeface="Candara"/>
              <a:cs typeface="Candara"/>
              <a:sym typeface="Candara"/>
            </a:endParaRPr>
          </a:p>
        </p:txBody>
      </p:sp>
      <p:grpSp>
        <p:nvGrpSpPr>
          <p:cNvPr id="962" name="Google Shape;962;p74"/>
          <p:cNvGrpSpPr/>
          <p:nvPr/>
        </p:nvGrpSpPr>
        <p:grpSpPr>
          <a:xfrm>
            <a:off x="5777484" y="1312164"/>
            <a:ext cx="5880100" cy="3980815"/>
            <a:chOff x="5777484" y="1312164"/>
            <a:chExt cx="5880100" cy="3980815"/>
          </a:xfrm>
        </p:grpSpPr>
        <p:pic>
          <p:nvPicPr>
            <p:cNvPr id="963" name="Google Shape;963;p74"/>
            <p:cNvPicPr preferRelativeResize="0"/>
            <p:nvPr/>
          </p:nvPicPr>
          <p:blipFill rotWithShape="1">
            <a:blip r:embed="rId3">
              <a:alphaModFix/>
            </a:blip>
            <a:srcRect/>
            <a:stretch/>
          </p:blipFill>
          <p:spPr>
            <a:xfrm>
              <a:off x="5806440" y="1341120"/>
              <a:ext cx="5821679" cy="3922776"/>
            </a:xfrm>
            <a:prstGeom prst="rect">
              <a:avLst/>
            </a:prstGeom>
            <a:noFill/>
            <a:ln>
              <a:noFill/>
            </a:ln>
          </p:spPr>
        </p:pic>
        <p:sp>
          <p:nvSpPr>
            <p:cNvPr id="964" name="Google Shape;964;p74"/>
            <p:cNvSpPr/>
            <p:nvPr/>
          </p:nvSpPr>
          <p:spPr>
            <a:xfrm>
              <a:off x="5777484" y="1312164"/>
              <a:ext cx="5880100" cy="3980815"/>
            </a:xfrm>
            <a:custGeom>
              <a:avLst/>
              <a:gdLst/>
              <a:ahLst/>
              <a:cxnLst/>
              <a:rect l="l" t="t" r="r" b="b"/>
              <a:pathLst>
                <a:path w="5880100" h="3980815" extrusionOk="0">
                  <a:moveTo>
                    <a:pt x="0" y="3980688"/>
                  </a:moveTo>
                  <a:lnTo>
                    <a:pt x="5879592" y="3980688"/>
                  </a:lnTo>
                  <a:lnTo>
                    <a:pt x="5879592" y="0"/>
                  </a:lnTo>
                  <a:lnTo>
                    <a:pt x="0" y="0"/>
                  </a:lnTo>
                  <a:lnTo>
                    <a:pt x="0" y="3980688"/>
                  </a:lnTo>
                  <a:close/>
                </a:path>
              </a:pathLst>
            </a:custGeom>
            <a:noFill/>
            <a:ln w="57900" cap="flat" cmpd="sng">
              <a:solidFill>
                <a:srgbClr val="3DFB2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65" name="Google Shape;965;p74"/>
          <p:cNvSpPr txBox="1">
            <a:spLocks noGrp="1"/>
          </p:cNvSpPr>
          <p:nvPr>
            <p:ph type="title"/>
          </p:nvPr>
        </p:nvSpPr>
        <p:spPr>
          <a:xfrm>
            <a:off x="99060" y="102107"/>
            <a:ext cx="710184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the Male Urogenital Triangle</a:t>
            </a:r>
            <a:endParaRPr sz="3200">
              <a:latin typeface="Calibri"/>
              <a:ea typeface="Calibri"/>
              <a:cs typeface="Calibri"/>
              <a:sym typeface="Calibri"/>
            </a:endParaRPr>
          </a:p>
        </p:txBody>
      </p:sp>
      <p:sp>
        <p:nvSpPr>
          <p:cNvPr id="966" name="Google Shape;966;p74"/>
          <p:cNvSpPr txBox="1"/>
          <p:nvPr/>
        </p:nvSpPr>
        <p:spPr>
          <a:xfrm>
            <a:off x="204317" y="5652617"/>
            <a:ext cx="9450705" cy="118173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 is traversed by the urethra and is covered on its outer surface by the  </a:t>
            </a:r>
            <a:r>
              <a:rPr lang="en-US" sz="2400" b="1">
                <a:solidFill>
                  <a:srgbClr val="FF0000"/>
                </a:solidFill>
                <a:latin typeface="Candara"/>
                <a:ea typeface="Candara"/>
                <a:cs typeface="Candara"/>
                <a:sym typeface="Candara"/>
              </a:rPr>
              <a:t>bulbospongiosus muscles</a:t>
            </a:r>
            <a:endParaRPr sz="2400">
              <a:solidFill>
                <a:schemeClr val="dk1"/>
              </a:solidFill>
              <a:latin typeface="Candara"/>
              <a:ea typeface="Candara"/>
              <a:cs typeface="Candara"/>
              <a:sym typeface="Candara"/>
            </a:endParaRPr>
          </a:p>
          <a:p>
            <a:pPr marL="477519" marR="0" lvl="0" indent="0" algn="l" rtl="0">
              <a:lnSpc>
                <a:spcPct val="100000"/>
              </a:lnSpc>
              <a:spcBef>
                <a:spcPts val="1900"/>
              </a:spcBef>
              <a:spcAft>
                <a:spcPts val="0"/>
              </a:spcAft>
              <a:buNone/>
            </a:pPr>
            <a:r>
              <a:rPr lang="en-US" sz="1200" b="1">
                <a:solidFill>
                  <a:srgbClr val="0033CC"/>
                </a:solidFill>
                <a:latin typeface="Calibri"/>
                <a:ea typeface="Calibri"/>
                <a:cs typeface="Calibri"/>
                <a:sym typeface="Calibri"/>
              </a:rPr>
              <a:t>Monday 9 April 2022	Dr. Aiman Qais Al-Maathidy</a:t>
            </a:r>
            <a:endParaRPr sz="1200">
              <a:solidFill>
                <a:schemeClr val="dk1"/>
              </a:solidFill>
              <a:latin typeface="Calibri"/>
              <a:ea typeface="Calibri"/>
              <a:cs typeface="Calibri"/>
              <a:sym typeface="Calibri"/>
            </a:endParaRPr>
          </a:p>
        </p:txBody>
      </p:sp>
      <p:sp>
        <p:nvSpPr>
          <p:cNvPr id="967" name="Google Shape;967;p74"/>
          <p:cNvSpPr txBox="1"/>
          <p:nvPr/>
        </p:nvSpPr>
        <p:spPr>
          <a:xfrm>
            <a:off x="10963782" y="66255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73</a:t>
            </a:r>
            <a:endParaRPr sz="1200">
              <a:solidFill>
                <a:schemeClr val="dk1"/>
              </a:solidFill>
              <a:latin typeface="Calibri"/>
              <a:ea typeface="Calibri"/>
              <a:cs typeface="Calibri"/>
              <a:sym typeface="Calibri"/>
            </a:endParaRPr>
          </a:p>
        </p:txBody>
      </p:sp>
      <p:sp>
        <p:nvSpPr>
          <p:cNvPr id="968" name="Google Shape;968;p74"/>
          <p:cNvSpPr txBox="1"/>
          <p:nvPr/>
        </p:nvSpPr>
        <p:spPr>
          <a:xfrm>
            <a:off x="297179" y="1220724"/>
            <a:ext cx="1085215" cy="585470"/>
          </a:xfrm>
          <a:prstGeom prst="rect">
            <a:avLst/>
          </a:prstGeom>
          <a:noFill/>
          <a:ln w="57900" cap="flat" cmpd="sng">
            <a:solidFill>
              <a:srgbClr val="3DFB23"/>
            </a:solidFill>
            <a:prstDash val="solid"/>
            <a:round/>
            <a:headEnd type="none" w="sm" len="sm"/>
            <a:tailEnd type="none" w="sm" len="sm"/>
          </a:ln>
        </p:spPr>
        <p:txBody>
          <a:bodyPr spcFirstLastPara="1" wrap="square" lIns="0" tIns="19675" rIns="0" bIns="0" anchor="t" anchorCtr="0">
            <a:spAutoFit/>
          </a:bodyPr>
          <a:lstStyle/>
          <a:p>
            <a:pPr marL="89535" marR="0"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Penis</a:t>
            </a:r>
            <a:endParaRPr sz="32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972"/>
        <p:cNvGrpSpPr/>
        <p:nvPr/>
      </p:nvGrpSpPr>
      <p:grpSpPr>
        <a:xfrm>
          <a:off x="0" y="0"/>
          <a:ext cx="0" cy="0"/>
          <a:chOff x="0" y="0"/>
          <a:chExt cx="0" cy="0"/>
        </a:xfrm>
      </p:grpSpPr>
      <p:sp>
        <p:nvSpPr>
          <p:cNvPr id="973" name="Google Shape;973;p75"/>
          <p:cNvSpPr txBox="1"/>
          <p:nvPr/>
        </p:nvSpPr>
        <p:spPr>
          <a:xfrm>
            <a:off x="7059294" y="185166"/>
            <a:ext cx="2002155" cy="388620"/>
          </a:xfrm>
          <a:prstGeom prst="rect">
            <a:avLst/>
          </a:prstGeom>
          <a:noFill/>
          <a:ln>
            <a:noFill/>
          </a:ln>
        </p:spPr>
        <p:txBody>
          <a:bodyPr spcFirstLastPara="1" wrap="square" lIns="0" tIns="12700" rIns="0" bIns="0" anchor="t" anchorCtr="0">
            <a:spAutoFit/>
          </a:bodyPr>
          <a:lstStyle/>
          <a:p>
            <a:pPr marL="12700" marR="0" lvl="0" indent="0" algn="l" rtl="0">
              <a:lnSpc>
                <a:spcPct val="119166"/>
              </a:lnSpc>
              <a:spcBef>
                <a:spcPts val="0"/>
              </a:spcBef>
              <a:spcAft>
                <a:spcPts val="0"/>
              </a:spcAft>
              <a:buNone/>
            </a:pPr>
            <a:r>
              <a:rPr lang="en-US" sz="1200" b="1">
                <a:solidFill>
                  <a:srgbClr val="FF0000"/>
                </a:solidFill>
                <a:latin typeface="Calibri"/>
                <a:ea typeface="Calibri"/>
                <a:cs typeface="Calibri"/>
                <a:sym typeface="Calibri"/>
              </a:rPr>
              <a:t>Thursday 12 April 2022</a:t>
            </a:r>
            <a:endParaRPr sz="1200">
              <a:solidFill>
                <a:schemeClr val="dk1"/>
              </a:solidFill>
              <a:latin typeface="Calibri"/>
              <a:ea typeface="Calibri"/>
              <a:cs typeface="Calibri"/>
              <a:sym typeface="Calibri"/>
            </a:endParaRPr>
          </a:p>
          <a:p>
            <a:pPr marL="231775" marR="0" lvl="0" indent="0" algn="l" rtl="0">
              <a:lnSpc>
                <a:spcPct val="119166"/>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
        <p:nvSpPr>
          <p:cNvPr id="974" name="Google Shape;974;p75"/>
          <p:cNvSpPr txBox="1"/>
          <p:nvPr/>
        </p:nvSpPr>
        <p:spPr>
          <a:xfrm>
            <a:off x="10965306" y="27012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74</a:t>
            </a:r>
            <a:endParaRPr sz="1200">
              <a:solidFill>
                <a:schemeClr val="dk1"/>
              </a:solidFill>
              <a:latin typeface="Calibri"/>
              <a:ea typeface="Calibri"/>
              <a:cs typeface="Calibri"/>
              <a:sym typeface="Calibri"/>
            </a:endParaRPr>
          </a:p>
        </p:txBody>
      </p:sp>
      <p:sp>
        <p:nvSpPr>
          <p:cNvPr id="975" name="Google Shape;975;p75"/>
          <p:cNvSpPr txBox="1"/>
          <p:nvPr/>
        </p:nvSpPr>
        <p:spPr>
          <a:xfrm>
            <a:off x="230225" y="702690"/>
            <a:ext cx="11269980" cy="2221230"/>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Each crus </a:t>
            </a:r>
            <a:r>
              <a:rPr lang="en-US" sz="2400" b="1">
                <a:solidFill>
                  <a:schemeClr val="dk1"/>
                </a:solidFill>
                <a:latin typeface="Candara"/>
                <a:ea typeface="Candara"/>
                <a:cs typeface="Candara"/>
                <a:sym typeface="Candara"/>
              </a:rPr>
              <a:t>is attached to the side of the pubic arch and is covered on its outer surface  by </a:t>
            </a:r>
            <a:r>
              <a:rPr lang="en-US" sz="2400" b="1">
                <a:solidFill>
                  <a:srgbClr val="FF0000"/>
                </a:solidFill>
                <a:latin typeface="Candara"/>
                <a:ea typeface="Candara"/>
                <a:cs typeface="Candara"/>
                <a:sym typeface="Candara"/>
              </a:rPr>
              <a:t>the ischiocavernosus muscle</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12700" marR="758190" lvl="0" indent="-146049" algn="l" rtl="0">
              <a:lnSpc>
                <a:spcPct val="100000"/>
              </a:lnSpc>
              <a:spcBef>
                <a:spcPts val="0"/>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The bulb </a:t>
            </a:r>
            <a:r>
              <a:rPr lang="en-US" sz="2400" b="1">
                <a:solidFill>
                  <a:schemeClr val="dk1"/>
                </a:solidFill>
                <a:latin typeface="Candara"/>
                <a:ea typeface="Candara"/>
                <a:cs typeface="Candara"/>
                <a:sym typeface="Candara"/>
              </a:rPr>
              <a:t>is continued forward into the </a:t>
            </a:r>
            <a:r>
              <a:rPr lang="en-US" sz="2400" b="1">
                <a:solidFill>
                  <a:srgbClr val="0033CC"/>
                </a:solidFill>
                <a:latin typeface="Candara"/>
                <a:ea typeface="Candara"/>
                <a:cs typeface="Candara"/>
                <a:sym typeface="Candara"/>
              </a:rPr>
              <a:t>body of the penis </a:t>
            </a:r>
            <a:r>
              <a:rPr lang="en-US" sz="2400" b="1">
                <a:solidFill>
                  <a:schemeClr val="dk1"/>
                </a:solidFill>
                <a:latin typeface="Candara"/>
                <a:ea typeface="Candara"/>
                <a:cs typeface="Candara"/>
                <a:sym typeface="Candara"/>
              </a:rPr>
              <a:t>and forms the </a:t>
            </a:r>
            <a:r>
              <a:rPr lang="en-US" sz="2400" b="1">
                <a:solidFill>
                  <a:srgbClr val="FF0000"/>
                </a:solidFill>
                <a:latin typeface="Candara"/>
                <a:ea typeface="Candara"/>
                <a:cs typeface="Candara"/>
                <a:sym typeface="Candara"/>
              </a:rPr>
              <a:t>corpus  spongiosum</a:t>
            </a:r>
            <a:endParaRPr sz="2400">
              <a:solidFill>
                <a:schemeClr val="dk1"/>
              </a:solidFill>
              <a:latin typeface="Candara"/>
              <a:ea typeface="Candara"/>
              <a:cs typeface="Candara"/>
              <a:sym typeface="Candara"/>
            </a:endParaRPr>
          </a:p>
          <a:p>
            <a:pPr marL="12700" marR="219075" lvl="0" indent="-146049" algn="l" rtl="0">
              <a:lnSpc>
                <a:spcPct val="100000"/>
              </a:lnSpc>
              <a:spcBef>
                <a:spcPts val="5"/>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The two crura </a:t>
            </a:r>
            <a:r>
              <a:rPr lang="en-US" sz="2400" b="1">
                <a:solidFill>
                  <a:schemeClr val="dk1"/>
                </a:solidFill>
                <a:latin typeface="Candara"/>
                <a:ea typeface="Candara"/>
                <a:cs typeface="Candara"/>
                <a:sym typeface="Candara"/>
              </a:rPr>
              <a:t>converge anteriorly and come to lie side by side in the dorsal part of  </a:t>
            </a:r>
            <a:r>
              <a:rPr lang="en-US" sz="2400" b="1">
                <a:solidFill>
                  <a:srgbClr val="0033CC"/>
                </a:solidFill>
                <a:latin typeface="Candara"/>
                <a:ea typeface="Candara"/>
                <a:cs typeface="Candara"/>
                <a:sym typeface="Candara"/>
              </a:rPr>
              <a:t>the body of the penis</a:t>
            </a:r>
            <a:r>
              <a:rPr lang="en-US" sz="2400" b="1">
                <a:solidFill>
                  <a:schemeClr val="dk1"/>
                </a:solidFill>
                <a:latin typeface="Candara"/>
                <a:ea typeface="Candara"/>
                <a:cs typeface="Candara"/>
                <a:sym typeface="Candara"/>
              </a:rPr>
              <a:t>, forming the </a:t>
            </a:r>
            <a:r>
              <a:rPr lang="en-US" sz="2400" b="1">
                <a:solidFill>
                  <a:srgbClr val="FF0000"/>
                </a:solidFill>
                <a:latin typeface="Candara"/>
                <a:ea typeface="Candara"/>
                <a:cs typeface="Candara"/>
                <a:sym typeface="Candara"/>
              </a:rPr>
              <a:t>corpora cavernosa</a:t>
            </a:r>
            <a:endParaRPr sz="2400">
              <a:solidFill>
                <a:schemeClr val="dk1"/>
              </a:solidFill>
              <a:latin typeface="Candara"/>
              <a:ea typeface="Candara"/>
              <a:cs typeface="Candara"/>
              <a:sym typeface="Candara"/>
            </a:endParaRPr>
          </a:p>
        </p:txBody>
      </p:sp>
      <p:sp>
        <p:nvSpPr>
          <p:cNvPr id="976" name="Google Shape;976;p75"/>
          <p:cNvSpPr txBox="1">
            <a:spLocks noGrp="1"/>
          </p:cNvSpPr>
          <p:nvPr>
            <p:ph type="title"/>
          </p:nvPr>
        </p:nvSpPr>
        <p:spPr>
          <a:xfrm>
            <a:off x="153923" y="77723"/>
            <a:ext cx="1122045" cy="585470"/>
          </a:xfrm>
          <a:prstGeom prst="rect">
            <a:avLst/>
          </a:prstGeom>
          <a:noFill/>
          <a:ln w="57900" cap="flat" cmpd="sng">
            <a:solidFill>
              <a:srgbClr val="3DFB23"/>
            </a:solidFill>
            <a:prstDash val="solid"/>
            <a:round/>
            <a:headEnd type="none" w="sm" len="sm"/>
            <a:tailEnd type="none" w="sm" len="sm"/>
          </a:ln>
        </p:spPr>
        <p:txBody>
          <a:bodyPr spcFirstLastPara="1" wrap="square" lIns="0" tIns="19050" rIns="0" bIns="0" anchor="t" anchorCtr="0">
            <a:spAutoFit/>
          </a:bodyPr>
          <a:lstStyle/>
          <a:p>
            <a:pPr marL="88900"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Penis</a:t>
            </a:r>
            <a:endParaRPr sz="3200">
              <a:latin typeface="Candara"/>
              <a:ea typeface="Candara"/>
              <a:cs typeface="Candara"/>
              <a:sym typeface="Candara"/>
            </a:endParaRPr>
          </a:p>
        </p:txBody>
      </p:sp>
      <p:grpSp>
        <p:nvGrpSpPr>
          <p:cNvPr id="977" name="Google Shape;977;p75"/>
          <p:cNvGrpSpPr/>
          <p:nvPr/>
        </p:nvGrpSpPr>
        <p:grpSpPr>
          <a:xfrm>
            <a:off x="6359652" y="3031235"/>
            <a:ext cx="4996180" cy="3694429"/>
            <a:chOff x="6359652" y="3031235"/>
            <a:chExt cx="4996180" cy="3694429"/>
          </a:xfrm>
        </p:grpSpPr>
        <p:pic>
          <p:nvPicPr>
            <p:cNvPr id="978" name="Google Shape;978;p75"/>
            <p:cNvPicPr preferRelativeResize="0"/>
            <p:nvPr/>
          </p:nvPicPr>
          <p:blipFill rotWithShape="1">
            <a:blip r:embed="rId3">
              <a:alphaModFix/>
            </a:blip>
            <a:srcRect/>
            <a:stretch/>
          </p:blipFill>
          <p:spPr>
            <a:xfrm>
              <a:off x="6397752" y="3069335"/>
              <a:ext cx="4919472" cy="3617976"/>
            </a:xfrm>
            <a:prstGeom prst="rect">
              <a:avLst/>
            </a:prstGeom>
            <a:noFill/>
            <a:ln>
              <a:noFill/>
            </a:ln>
          </p:spPr>
        </p:pic>
        <p:sp>
          <p:nvSpPr>
            <p:cNvPr id="979" name="Google Shape;979;p75"/>
            <p:cNvSpPr/>
            <p:nvPr/>
          </p:nvSpPr>
          <p:spPr>
            <a:xfrm>
              <a:off x="6359652" y="3031235"/>
              <a:ext cx="4996180" cy="3694429"/>
            </a:xfrm>
            <a:custGeom>
              <a:avLst/>
              <a:gdLst/>
              <a:ahLst/>
              <a:cxnLst/>
              <a:rect l="l" t="t" r="r" b="b"/>
              <a:pathLst>
                <a:path w="4996180" h="3694429" extrusionOk="0">
                  <a:moveTo>
                    <a:pt x="0" y="3694176"/>
                  </a:moveTo>
                  <a:lnTo>
                    <a:pt x="4995672" y="3694176"/>
                  </a:lnTo>
                  <a:lnTo>
                    <a:pt x="4995672" y="0"/>
                  </a:lnTo>
                  <a:lnTo>
                    <a:pt x="0" y="0"/>
                  </a:lnTo>
                  <a:lnTo>
                    <a:pt x="0" y="3694176"/>
                  </a:lnTo>
                  <a:close/>
                </a:path>
              </a:pathLst>
            </a:custGeom>
            <a:noFill/>
            <a:ln w="76200" cap="flat" cmpd="sng">
              <a:solidFill>
                <a:srgbClr val="3DFB2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80" name="Google Shape;980;p75"/>
          <p:cNvGrpSpPr/>
          <p:nvPr/>
        </p:nvGrpSpPr>
        <p:grpSpPr>
          <a:xfrm>
            <a:off x="452627" y="3366515"/>
            <a:ext cx="4998720" cy="3392804"/>
            <a:chOff x="452627" y="3366515"/>
            <a:chExt cx="4998720" cy="3392804"/>
          </a:xfrm>
        </p:grpSpPr>
        <p:pic>
          <p:nvPicPr>
            <p:cNvPr id="981" name="Google Shape;981;p75"/>
            <p:cNvPicPr preferRelativeResize="0"/>
            <p:nvPr/>
          </p:nvPicPr>
          <p:blipFill rotWithShape="1">
            <a:blip r:embed="rId4">
              <a:alphaModFix/>
            </a:blip>
            <a:srcRect/>
            <a:stretch/>
          </p:blipFill>
          <p:spPr>
            <a:xfrm>
              <a:off x="490727" y="3404615"/>
              <a:ext cx="4922520" cy="3316224"/>
            </a:xfrm>
            <a:prstGeom prst="rect">
              <a:avLst/>
            </a:prstGeom>
            <a:noFill/>
            <a:ln>
              <a:noFill/>
            </a:ln>
          </p:spPr>
        </p:pic>
        <p:sp>
          <p:nvSpPr>
            <p:cNvPr id="982" name="Google Shape;982;p75"/>
            <p:cNvSpPr/>
            <p:nvPr/>
          </p:nvSpPr>
          <p:spPr>
            <a:xfrm>
              <a:off x="452627" y="3366515"/>
              <a:ext cx="4998720" cy="3392804"/>
            </a:xfrm>
            <a:custGeom>
              <a:avLst/>
              <a:gdLst/>
              <a:ahLst/>
              <a:cxnLst/>
              <a:rect l="l" t="t" r="r" b="b"/>
              <a:pathLst>
                <a:path w="4998720" h="3392804" extrusionOk="0">
                  <a:moveTo>
                    <a:pt x="0" y="3392424"/>
                  </a:moveTo>
                  <a:lnTo>
                    <a:pt x="4998720" y="3392424"/>
                  </a:lnTo>
                  <a:lnTo>
                    <a:pt x="4998720" y="0"/>
                  </a:lnTo>
                  <a:lnTo>
                    <a:pt x="0" y="0"/>
                  </a:lnTo>
                  <a:lnTo>
                    <a:pt x="0" y="3392424"/>
                  </a:lnTo>
                  <a:close/>
                </a:path>
              </a:pathLst>
            </a:custGeom>
            <a:noFill/>
            <a:ln w="76200" cap="flat" cmpd="sng">
              <a:solidFill>
                <a:srgbClr val="3DFB2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986"/>
        <p:cNvGrpSpPr/>
        <p:nvPr/>
      </p:nvGrpSpPr>
      <p:grpSpPr>
        <a:xfrm>
          <a:off x="0" y="0"/>
          <a:ext cx="0" cy="0"/>
          <a:chOff x="0" y="0"/>
          <a:chExt cx="0" cy="0"/>
        </a:xfrm>
      </p:grpSpPr>
      <p:sp>
        <p:nvSpPr>
          <p:cNvPr id="987" name="Google Shape;987;p76"/>
          <p:cNvSpPr txBox="1"/>
          <p:nvPr/>
        </p:nvSpPr>
        <p:spPr>
          <a:xfrm>
            <a:off x="669442" y="6428638"/>
            <a:ext cx="147701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00FF"/>
                </a:solidFill>
                <a:latin typeface="Calibri"/>
                <a:ea typeface="Calibri"/>
                <a:cs typeface="Calibri"/>
                <a:sym typeface="Calibri"/>
              </a:rPr>
              <a:t>Thursday 12 April 2022</a:t>
            </a:r>
            <a:endParaRPr sz="1200">
              <a:solidFill>
                <a:schemeClr val="dk1"/>
              </a:solidFill>
              <a:latin typeface="Calibri"/>
              <a:ea typeface="Calibri"/>
              <a:cs typeface="Calibri"/>
              <a:sym typeface="Calibri"/>
            </a:endParaRPr>
          </a:p>
        </p:txBody>
      </p:sp>
      <p:sp>
        <p:nvSpPr>
          <p:cNvPr id="988" name="Google Shape;988;p76"/>
          <p:cNvSpPr txBox="1"/>
          <p:nvPr/>
        </p:nvSpPr>
        <p:spPr>
          <a:xfrm>
            <a:off x="5014340" y="6428638"/>
            <a:ext cx="178308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00FF"/>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
        <p:nvSpPr>
          <p:cNvPr id="989" name="Google Shape;989;p76"/>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00FF"/>
                </a:solidFill>
                <a:latin typeface="Calibri"/>
                <a:ea typeface="Calibri"/>
                <a:cs typeface="Calibri"/>
                <a:sym typeface="Calibri"/>
              </a:rPr>
              <a:t>75</a:t>
            </a:r>
            <a:endParaRPr sz="1200">
              <a:solidFill>
                <a:schemeClr val="dk1"/>
              </a:solidFill>
              <a:latin typeface="Calibri"/>
              <a:ea typeface="Calibri"/>
              <a:cs typeface="Calibri"/>
              <a:sym typeface="Calibri"/>
            </a:endParaRPr>
          </a:p>
        </p:txBody>
      </p:sp>
      <p:sp>
        <p:nvSpPr>
          <p:cNvPr id="990" name="Google Shape;990;p76"/>
          <p:cNvSpPr txBox="1">
            <a:spLocks noGrp="1"/>
          </p:cNvSpPr>
          <p:nvPr>
            <p:ph type="title"/>
          </p:nvPr>
        </p:nvSpPr>
        <p:spPr>
          <a:xfrm>
            <a:off x="86868" y="138684"/>
            <a:ext cx="1122045" cy="585470"/>
          </a:xfrm>
          <a:prstGeom prst="rect">
            <a:avLst/>
          </a:prstGeom>
          <a:noFill/>
          <a:ln w="57900" cap="flat" cmpd="sng">
            <a:solidFill>
              <a:srgbClr val="3DFB23"/>
            </a:solidFill>
            <a:prstDash val="solid"/>
            <a:round/>
            <a:headEnd type="none" w="sm" len="sm"/>
            <a:tailEnd type="none" w="sm" len="sm"/>
          </a:ln>
        </p:spPr>
        <p:txBody>
          <a:bodyPr spcFirstLastPara="1" wrap="square" lIns="0" tIns="18400" rIns="0" bIns="0" anchor="t" anchorCtr="0">
            <a:spAutoFit/>
          </a:bodyPr>
          <a:lstStyle/>
          <a:p>
            <a:pPr marL="8953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Penis</a:t>
            </a:r>
            <a:endParaRPr sz="3200">
              <a:latin typeface="Candara"/>
              <a:ea typeface="Candara"/>
              <a:cs typeface="Candara"/>
              <a:sym typeface="Candara"/>
            </a:endParaRPr>
          </a:p>
        </p:txBody>
      </p:sp>
      <p:sp>
        <p:nvSpPr>
          <p:cNvPr id="991" name="Google Shape;991;p76"/>
          <p:cNvSpPr txBox="1"/>
          <p:nvPr/>
        </p:nvSpPr>
        <p:spPr>
          <a:xfrm>
            <a:off x="159512" y="933958"/>
            <a:ext cx="5035550" cy="3684904"/>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Body of the Penis</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None/>
            </a:pPr>
            <a:endParaRPr sz="2350">
              <a:solidFill>
                <a:schemeClr val="dk1"/>
              </a:solidFill>
              <a:latin typeface="Candara"/>
              <a:ea typeface="Candara"/>
              <a:cs typeface="Candara"/>
              <a:sym typeface="Candara"/>
            </a:endParaRPr>
          </a:p>
          <a:p>
            <a:pPr marL="12700" marR="882650" lvl="0" indent="0" algn="l" rtl="0">
              <a:lnSpc>
                <a:spcPct val="100000"/>
              </a:lnSpc>
              <a:spcBef>
                <a:spcPts val="5"/>
              </a:spcBef>
              <a:spcAft>
                <a:spcPts val="0"/>
              </a:spcAft>
              <a:buNone/>
            </a:pPr>
            <a:r>
              <a:rPr lang="en-US" sz="2400">
                <a:solidFill>
                  <a:schemeClr val="dk1"/>
                </a:solidFill>
                <a:latin typeface="Candara"/>
                <a:ea typeface="Candara"/>
                <a:cs typeface="Candara"/>
                <a:sym typeface="Candara"/>
              </a:rPr>
              <a:t>is essentially composed of </a:t>
            </a:r>
            <a:r>
              <a:rPr lang="en-US" sz="2400" b="1">
                <a:solidFill>
                  <a:schemeClr val="dk1"/>
                </a:solidFill>
                <a:latin typeface="Candara"/>
                <a:ea typeface="Candara"/>
                <a:cs typeface="Candara"/>
                <a:sym typeface="Candara"/>
              </a:rPr>
              <a:t>three  cylinders of erectile tissue</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erectile tissue is made up of two  dorsally placed </a:t>
            </a:r>
            <a:r>
              <a:rPr lang="en-US" sz="2400" b="1">
                <a:solidFill>
                  <a:srgbClr val="0033CC"/>
                </a:solidFill>
                <a:latin typeface="Candara"/>
                <a:ea typeface="Candara"/>
                <a:cs typeface="Candara"/>
                <a:sym typeface="Candara"/>
              </a:rPr>
              <a:t>corpora cavernosa </a:t>
            </a:r>
            <a:r>
              <a:rPr lang="en-US" sz="2400" b="1">
                <a:solidFill>
                  <a:schemeClr val="dk1"/>
                </a:solidFill>
                <a:latin typeface="Candara"/>
                <a:ea typeface="Candara"/>
                <a:cs typeface="Candara"/>
                <a:sym typeface="Candara"/>
              </a:rPr>
              <a:t>and</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320675" marR="0" lvl="0" indent="-308610" algn="l" rtl="0">
              <a:lnSpc>
                <a:spcPct val="100000"/>
              </a:lnSpc>
              <a:spcBef>
                <a:spcPts val="5"/>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A single </a:t>
            </a:r>
            <a:r>
              <a:rPr lang="en-US" sz="2400" b="1">
                <a:solidFill>
                  <a:srgbClr val="0033CC"/>
                </a:solidFill>
                <a:latin typeface="Candara"/>
                <a:ea typeface="Candara"/>
                <a:cs typeface="Candara"/>
                <a:sym typeface="Candara"/>
              </a:rPr>
              <a:t>corpus spongiosum </a:t>
            </a:r>
            <a:r>
              <a:rPr lang="en-US" sz="2400" b="1">
                <a:solidFill>
                  <a:schemeClr val="dk1"/>
                </a:solidFill>
                <a:latin typeface="Candara"/>
                <a:ea typeface="Candara"/>
                <a:cs typeface="Candara"/>
                <a:sym typeface="Candara"/>
              </a:rPr>
              <a:t>applied</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to their ventral surface</a:t>
            </a:r>
            <a:endParaRPr sz="2400">
              <a:solidFill>
                <a:schemeClr val="dk1"/>
              </a:solidFill>
              <a:latin typeface="Candara"/>
              <a:ea typeface="Candara"/>
              <a:cs typeface="Candara"/>
              <a:sym typeface="Candara"/>
            </a:endParaRPr>
          </a:p>
        </p:txBody>
      </p:sp>
      <p:grpSp>
        <p:nvGrpSpPr>
          <p:cNvPr id="992" name="Google Shape;992;p76"/>
          <p:cNvGrpSpPr/>
          <p:nvPr/>
        </p:nvGrpSpPr>
        <p:grpSpPr>
          <a:xfrm>
            <a:off x="5369052" y="1309116"/>
            <a:ext cx="6282055" cy="4112260"/>
            <a:chOff x="5369052" y="1309116"/>
            <a:chExt cx="6282055" cy="4112260"/>
          </a:xfrm>
        </p:grpSpPr>
        <p:pic>
          <p:nvPicPr>
            <p:cNvPr id="993" name="Google Shape;993;p76"/>
            <p:cNvPicPr preferRelativeResize="0"/>
            <p:nvPr/>
          </p:nvPicPr>
          <p:blipFill rotWithShape="1">
            <a:blip r:embed="rId3">
              <a:alphaModFix/>
            </a:blip>
            <a:srcRect/>
            <a:stretch/>
          </p:blipFill>
          <p:spPr>
            <a:xfrm>
              <a:off x="5407152" y="1347216"/>
              <a:ext cx="6205728" cy="4035552"/>
            </a:xfrm>
            <a:prstGeom prst="rect">
              <a:avLst/>
            </a:prstGeom>
            <a:noFill/>
            <a:ln>
              <a:noFill/>
            </a:ln>
          </p:spPr>
        </p:pic>
        <p:sp>
          <p:nvSpPr>
            <p:cNvPr id="994" name="Google Shape;994;p76"/>
            <p:cNvSpPr/>
            <p:nvPr/>
          </p:nvSpPr>
          <p:spPr>
            <a:xfrm>
              <a:off x="5369052" y="1309116"/>
              <a:ext cx="6282055" cy="4112260"/>
            </a:xfrm>
            <a:custGeom>
              <a:avLst/>
              <a:gdLst/>
              <a:ahLst/>
              <a:cxnLst/>
              <a:rect l="l" t="t" r="r" b="b"/>
              <a:pathLst>
                <a:path w="6282055" h="4112260" extrusionOk="0">
                  <a:moveTo>
                    <a:pt x="0" y="4111752"/>
                  </a:moveTo>
                  <a:lnTo>
                    <a:pt x="6281928" y="4111752"/>
                  </a:lnTo>
                  <a:lnTo>
                    <a:pt x="6281928" y="0"/>
                  </a:lnTo>
                  <a:lnTo>
                    <a:pt x="0" y="0"/>
                  </a:lnTo>
                  <a:lnTo>
                    <a:pt x="0" y="4111752"/>
                  </a:lnTo>
                  <a:close/>
                </a:path>
              </a:pathLst>
            </a:custGeom>
            <a:noFill/>
            <a:ln w="76175" cap="flat" cmpd="sng">
              <a:solidFill>
                <a:srgbClr val="3DFB2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998"/>
        <p:cNvGrpSpPr/>
        <p:nvPr/>
      </p:nvGrpSpPr>
      <p:grpSpPr>
        <a:xfrm>
          <a:off x="0" y="0"/>
          <a:ext cx="0" cy="0"/>
          <a:chOff x="0" y="0"/>
          <a:chExt cx="0" cy="0"/>
        </a:xfrm>
      </p:grpSpPr>
      <p:sp>
        <p:nvSpPr>
          <p:cNvPr id="999" name="Google Shape;999;p77"/>
          <p:cNvSpPr txBox="1"/>
          <p:nvPr/>
        </p:nvSpPr>
        <p:spPr>
          <a:xfrm>
            <a:off x="8347329" y="71704"/>
            <a:ext cx="1915795" cy="452755"/>
          </a:xfrm>
          <a:prstGeom prst="rect">
            <a:avLst/>
          </a:prstGeom>
          <a:noFill/>
          <a:ln>
            <a:noFill/>
          </a:ln>
        </p:spPr>
        <p:txBody>
          <a:bodyPr spcFirstLastPara="1" wrap="square" lIns="0" tIns="43175" rIns="0" bIns="0" anchor="t" anchorCtr="0">
            <a:spAutoFit/>
          </a:bodyPr>
          <a:lstStyle/>
          <a:p>
            <a:pPr marL="144780" marR="0" lvl="0" indent="0" algn="l" rtl="0">
              <a:lnSpc>
                <a:spcPct val="100000"/>
              </a:lnSpc>
              <a:spcBef>
                <a:spcPts val="0"/>
              </a:spcBef>
              <a:spcAft>
                <a:spcPts val="0"/>
              </a:spcAft>
              <a:buNone/>
            </a:pPr>
            <a:r>
              <a:rPr lang="en-US" sz="1200" b="1">
                <a:solidFill>
                  <a:srgbClr val="0000FF"/>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a:p>
            <a:pPr marL="12700" marR="0" lvl="0" indent="0" algn="l" rtl="0">
              <a:lnSpc>
                <a:spcPct val="100000"/>
              </a:lnSpc>
              <a:spcBef>
                <a:spcPts val="240"/>
              </a:spcBef>
              <a:spcAft>
                <a:spcPts val="0"/>
              </a:spcAft>
              <a:buNone/>
            </a:pPr>
            <a:r>
              <a:rPr lang="en-US" sz="1200" b="1">
                <a:solidFill>
                  <a:srgbClr val="0000FF"/>
                </a:solidFill>
                <a:latin typeface="Calibri"/>
                <a:ea typeface="Calibri"/>
                <a:cs typeface="Calibri"/>
                <a:sym typeface="Calibri"/>
              </a:rPr>
              <a:t>Thursday 12 April 2022</a:t>
            </a:r>
            <a:endParaRPr sz="1200">
              <a:solidFill>
                <a:schemeClr val="dk1"/>
              </a:solidFill>
              <a:latin typeface="Calibri"/>
              <a:ea typeface="Calibri"/>
              <a:cs typeface="Calibri"/>
              <a:sym typeface="Calibri"/>
            </a:endParaRPr>
          </a:p>
        </p:txBody>
      </p:sp>
      <p:sp>
        <p:nvSpPr>
          <p:cNvPr id="1000" name="Google Shape;1000;p77"/>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00FF"/>
                </a:solidFill>
                <a:latin typeface="Calibri"/>
                <a:ea typeface="Calibri"/>
                <a:cs typeface="Calibri"/>
                <a:sym typeface="Calibri"/>
              </a:rPr>
              <a:t>76</a:t>
            </a:r>
            <a:endParaRPr sz="1200">
              <a:solidFill>
                <a:schemeClr val="dk1"/>
              </a:solidFill>
              <a:latin typeface="Calibri"/>
              <a:ea typeface="Calibri"/>
              <a:cs typeface="Calibri"/>
              <a:sym typeface="Calibri"/>
            </a:endParaRPr>
          </a:p>
        </p:txBody>
      </p:sp>
      <p:sp>
        <p:nvSpPr>
          <p:cNvPr id="1001" name="Google Shape;1001;p77"/>
          <p:cNvSpPr txBox="1">
            <a:spLocks noGrp="1"/>
          </p:cNvSpPr>
          <p:nvPr>
            <p:ph type="title"/>
          </p:nvPr>
        </p:nvSpPr>
        <p:spPr>
          <a:xfrm>
            <a:off x="166115" y="138684"/>
            <a:ext cx="1122045" cy="585470"/>
          </a:xfrm>
          <a:prstGeom prst="rect">
            <a:avLst/>
          </a:prstGeom>
          <a:noFill/>
          <a:ln w="57900" cap="flat" cmpd="sng">
            <a:solidFill>
              <a:srgbClr val="3DFB23"/>
            </a:solidFill>
            <a:prstDash val="solid"/>
            <a:round/>
            <a:headEnd type="none" w="sm" len="sm"/>
            <a:tailEnd type="none" w="sm" len="sm"/>
          </a:ln>
        </p:spPr>
        <p:txBody>
          <a:bodyPr spcFirstLastPara="1" wrap="square" lIns="0" tIns="18400" rIns="0" bIns="0" anchor="t" anchorCtr="0">
            <a:spAutoFit/>
          </a:bodyPr>
          <a:lstStyle/>
          <a:p>
            <a:pPr marL="8953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Penis</a:t>
            </a:r>
            <a:endParaRPr sz="3200">
              <a:latin typeface="Candara"/>
              <a:ea typeface="Candara"/>
              <a:cs typeface="Candara"/>
              <a:sym typeface="Candara"/>
            </a:endParaRPr>
          </a:p>
        </p:txBody>
      </p:sp>
      <p:sp>
        <p:nvSpPr>
          <p:cNvPr id="1002" name="Google Shape;1002;p77"/>
          <p:cNvSpPr txBox="1"/>
          <p:nvPr/>
        </p:nvSpPr>
        <p:spPr>
          <a:xfrm>
            <a:off x="243331" y="797814"/>
            <a:ext cx="11127740" cy="1489075"/>
          </a:xfrm>
          <a:prstGeom prst="rect">
            <a:avLst/>
          </a:prstGeom>
          <a:noFill/>
          <a:ln>
            <a:noFill/>
          </a:ln>
        </p:spPr>
        <p:txBody>
          <a:bodyPr spcFirstLastPara="1" wrap="square" lIns="0" tIns="12700" rIns="0" bIns="0" anchor="t" anchorCtr="0">
            <a:spAutoFit/>
          </a:bodyPr>
          <a:lstStyle/>
          <a:p>
            <a:pPr marL="12700" marR="57785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At its distal extremity, </a:t>
            </a:r>
            <a:r>
              <a:rPr lang="en-US" sz="2400" b="1">
                <a:solidFill>
                  <a:srgbClr val="FF0000"/>
                </a:solidFill>
                <a:latin typeface="Candara"/>
                <a:ea typeface="Candara"/>
                <a:cs typeface="Candara"/>
                <a:sym typeface="Candara"/>
              </a:rPr>
              <a:t>the corpus spongiosum </a:t>
            </a:r>
            <a:r>
              <a:rPr lang="en-US" sz="2400" b="1">
                <a:solidFill>
                  <a:schemeClr val="dk1"/>
                </a:solidFill>
                <a:latin typeface="Candara"/>
                <a:ea typeface="Candara"/>
                <a:cs typeface="Candara"/>
                <a:sym typeface="Candara"/>
              </a:rPr>
              <a:t>expands to form </a:t>
            </a:r>
            <a:r>
              <a:rPr lang="en-US" sz="2400" b="1">
                <a:solidFill>
                  <a:srgbClr val="0033CC"/>
                </a:solidFill>
                <a:latin typeface="Candara"/>
                <a:ea typeface="Candara"/>
                <a:cs typeface="Candara"/>
                <a:sym typeface="Candara"/>
              </a:rPr>
              <a:t>the glans penis  </a:t>
            </a:r>
            <a:r>
              <a:rPr lang="en-US" sz="2400" b="1">
                <a:solidFill>
                  <a:schemeClr val="dk1"/>
                </a:solidFill>
                <a:latin typeface="Candara"/>
                <a:ea typeface="Candara"/>
                <a:cs typeface="Candara"/>
                <a:sym typeface="Candara"/>
              </a:rPr>
              <a:t>which covers the distal ends of </a:t>
            </a:r>
            <a:r>
              <a:rPr lang="en-US" sz="2400" b="1">
                <a:solidFill>
                  <a:srgbClr val="FF0000"/>
                </a:solidFill>
                <a:latin typeface="Candara"/>
                <a:ea typeface="Candara"/>
                <a:cs typeface="Candara"/>
                <a:sym typeface="Candara"/>
              </a:rPr>
              <a:t>the corpora cavernosa.</a:t>
            </a:r>
            <a:endParaRPr sz="240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On </a:t>
            </a:r>
            <a:r>
              <a:rPr lang="en-US" sz="2400" b="1">
                <a:solidFill>
                  <a:srgbClr val="0033CC"/>
                </a:solidFill>
                <a:latin typeface="Candara"/>
                <a:ea typeface="Candara"/>
                <a:cs typeface="Candara"/>
                <a:sym typeface="Candara"/>
              </a:rPr>
              <a:t>the tip of the glans penis </a:t>
            </a:r>
            <a:r>
              <a:rPr lang="en-US" sz="2400" b="1">
                <a:solidFill>
                  <a:schemeClr val="dk1"/>
                </a:solidFill>
                <a:latin typeface="Candara"/>
                <a:ea typeface="Candara"/>
                <a:cs typeface="Candara"/>
                <a:sym typeface="Candara"/>
              </a:rPr>
              <a:t>is the slitlike orifice of the urethra, called the </a:t>
            </a:r>
            <a:r>
              <a:rPr lang="en-US" sz="2400" b="1">
                <a:solidFill>
                  <a:srgbClr val="FF0000"/>
                </a:solidFill>
                <a:latin typeface="Candara"/>
                <a:ea typeface="Candara"/>
                <a:cs typeface="Candara"/>
                <a:sym typeface="Candara"/>
              </a:rPr>
              <a:t>external  urethral meatus</a:t>
            </a:r>
            <a:endParaRPr sz="2400">
              <a:solidFill>
                <a:schemeClr val="dk1"/>
              </a:solidFill>
              <a:latin typeface="Candara"/>
              <a:ea typeface="Candara"/>
              <a:cs typeface="Candara"/>
              <a:sym typeface="Candara"/>
            </a:endParaRPr>
          </a:p>
        </p:txBody>
      </p:sp>
      <p:grpSp>
        <p:nvGrpSpPr>
          <p:cNvPr id="1003" name="Google Shape;1003;p77"/>
          <p:cNvGrpSpPr/>
          <p:nvPr/>
        </p:nvGrpSpPr>
        <p:grpSpPr>
          <a:xfrm>
            <a:off x="461772" y="2656332"/>
            <a:ext cx="9211310" cy="4093845"/>
            <a:chOff x="461772" y="2656332"/>
            <a:chExt cx="9211310" cy="4093845"/>
          </a:xfrm>
        </p:grpSpPr>
        <p:pic>
          <p:nvPicPr>
            <p:cNvPr id="1004" name="Google Shape;1004;p77"/>
            <p:cNvPicPr preferRelativeResize="0"/>
            <p:nvPr/>
          </p:nvPicPr>
          <p:blipFill rotWithShape="1">
            <a:blip r:embed="rId3">
              <a:alphaModFix/>
            </a:blip>
            <a:srcRect/>
            <a:stretch/>
          </p:blipFill>
          <p:spPr>
            <a:xfrm>
              <a:off x="490728" y="2685288"/>
              <a:ext cx="9153144" cy="4035552"/>
            </a:xfrm>
            <a:prstGeom prst="rect">
              <a:avLst/>
            </a:prstGeom>
            <a:noFill/>
            <a:ln>
              <a:noFill/>
            </a:ln>
          </p:spPr>
        </p:pic>
        <p:sp>
          <p:nvSpPr>
            <p:cNvPr id="1005" name="Google Shape;1005;p77"/>
            <p:cNvSpPr/>
            <p:nvPr/>
          </p:nvSpPr>
          <p:spPr>
            <a:xfrm>
              <a:off x="461772" y="2656332"/>
              <a:ext cx="9211310" cy="4093845"/>
            </a:xfrm>
            <a:custGeom>
              <a:avLst/>
              <a:gdLst/>
              <a:ahLst/>
              <a:cxnLst/>
              <a:rect l="l" t="t" r="r" b="b"/>
              <a:pathLst>
                <a:path w="9211310" h="4093845" extrusionOk="0">
                  <a:moveTo>
                    <a:pt x="0" y="4093464"/>
                  </a:moveTo>
                  <a:lnTo>
                    <a:pt x="9211056" y="4093464"/>
                  </a:lnTo>
                  <a:lnTo>
                    <a:pt x="9211056" y="0"/>
                  </a:lnTo>
                  <a:lnTo>
                    <a:pt x="0" y="0"/>
                  </a:lnTo>
                  <a:lnTo>
                    <a:pt x="0" y="4093464"/>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1009"/>
        <p:cNvGrpSpPr/>
        <p:nvPr/>
      </p:nvGrpSpPr>
      <p:grpSpPr>
        <a:xfrm>
          <a:off x="0" y="0"/>
          <a:ext cx="0" cy="0"/>
          <a:chOff x="0" y="0"/>
          <a:chExt cx="0" cy="0"/>
        </a:xfrm>
      </p:grpSpPr>
      <p:sp>
        <p:nvSpPr>
          <p:cNvPr id="1010" name="Google Shape;1010;p78"/>
          <p:cNvSpPr txBox="1"/>
          <p:nvPr/>
        </p:nvSpPr>
        <p:spPr>
          <a:xfrm>
            <a:off x="669442" y="6428638"/>
            <a:ext cx="147701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00FF"/>
                </a:solidFill>
                <a:latin typeface="Calibri"/>
                <a:ea typeface="Calibri"/>
                <a:cs typeface="Calibri"/>
                <a:sym typeface="Calibri"/>
              </a:rPr>
              <a:t>Thursday 12 April 2022</a:t>
            </a:r>
            <a:endParaRPr sz="1200">
              <a:solidFill>
                <a:schemeClr val="dk1"/>
              </a:solidFill>
              <a:latin typeface="Calibri"/>
              <a:ea typeface="Calibri"/>
              <a:cs typeface="Calibri"/>
              <a:sym typeface="Calibri"/>
            </a:endParaRPr>
          </a:p>
        </p:txBody>
      </p:sp>
      <p:sp>
        <p:nvSpPr>
          <p:cNvPr id="1011" name="Google Shape;1011;p78"/>
          <p:cNvSpPr txBox="1"/>
          <p:nvPr/>
        </p:nvSpPr>
        <p:spPr>
          <a:xfrm>
            <a:off x="5014340" y="6428638"/>
            <a:ext cx="178308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00FF"/>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
        <p:nvSpPr>
          <p:cNvPr id="1012" name="Google Shape;1012;p78"/>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00FF"/>
                </a:solidFill>
                <a:latin typeface="Calibri"/>
                <a:ea typeface="Calibri"/>
                <a:cs typeface="Calibri"/>
                <a:sym typeface="Calibri"/>
              </a:rPr>
              <a:t>77</a:t>
            </a:r>
            <a:endParaRPr sz="1200">
              <a:solidFill>
                <a:schemeClr val="dk1"/>
              </a:solidFill>
              <a:latin typeface="Calibri"/>
              <a:ea typeface="Calibri"/>
              <a:cs typeface="Calibri"/>
              <a:sym typeface="Calibri"/>
            </a:endParaRPr>
          </a:p>
        </p:txBody>
      </p:sp>
      <p:sp>
        <p:nvSpPr>
          <p:cNvPr id="1013" name="Google Shape;1013;p78"/>
          <p:cNvSpPr txBox="1">
            <a:spLocks noGrp="1"/>
          </p:cNvSpPr>
          <p:nvPr>
            <p:ph type="title"/>
          </p:nvPr>
        </p:nvSpPr>
        <p:spPr>
          <a:xfrm>
            <a:off x="144779" y="166115"/>
            <a:ext cx="1122045" cy="585470"/>
          </a:xfrm>
          <a:prstGeom prst="rect">
            <a:avLst/>
          </a:prstGeom>
          <a:noFill/>
          <a:ln w="57900" cap="flat" cmpd="sng">
            <a:solidFill>
              <a:srgbClr val="3DFB23"/>
            </a:solidFill>
            <a:prstDash val="solid"/>
            <a:round/>
            <a:headEnd type="none" w="sm" len="sm"/>
            <a:tailEnd type="none" w="sm" len="sm"/>
          </a:ln>
        </p:spPr>
        <p:txBody>
          <a:bodyPr spcFirstLastPara="1" wrap="square" lIns="0" tIns="19050" rIns="0" bIns="0" anchor="t" anchorCtr="0">
            <a:spAutoFit/>
          </a:bodyPr>
          <a:lstStyle/>
          <a:p>
            <a:pPr marL="88900"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Penis</a:t>
            </a:r>
            <a:endParaRPr sz="3200">
              <a:latin typeface="Candara"/>
              <a:ea typeface="Candara"/>
              <a:cs typeface="Candara"/>
              <a:sym typeface="Candara"/>
            </a:endParaRPr>
          </a:p>
        </p:txBody>
      </p:sp>
      <p:sp>
        <p:nvSpPr>
          <p:cNvPr id="1014" name="Google Shape;1014;p78"/>
          <p:cNvSpPr txBox="1"/>
          <p:nvPr/>
        </p:nvSpPr>
        <p:spPr>
          <a:xfrm>
            <a:off x="173837" y="764540"/>
            <a:ext cx="10350500" cy="1123315"/>
          </a:xfrm>
          <a:prstGeom prst="rect">
            <a:avLst/>
          </a:prstGeom>
          <a:noFill/>
          <a:ln>
            <a:noFill/>
          </a:ln>
        </p:spPr>
        <p:txBody>
          <a:bodyPr spcFirstLastPara="1" wrap="square" lIns="0" tIns="12700" rIns="0" bIns="0" anchor="t" anchorCtr="0">
            <a:spAutoFit/>
          </a:bodyPr>
          <a:lstStyle/>
          <a:p>
            <a:pPr marL="253365" marR="0" lvl="0" indent="-241300"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The prepuce </a:t>
            </a:r>
            <a:r>
              <a:rPr lang="en-US" sz="2400" b="1">
                <a:solidFill>
                  <a:schemeClr val="dk1"/>
                </a:solidFill>
                <a:latin typeface="Candara"/>
                <a:ea typeface="Candara"/>
                <a:cs typeface="Candara"/>
                <a:sym typeface="Candara"/>
              </a:rPr>
              <a:t>or	foreskin is a hood like fold of skin that covers </a:t>
            </a:r>
            <a:r>
              <a:rPr lang="en-US" sz="2400" b="1">
                <a:solidFill>
                  <a:srgbClr val="FF0000"/>
                </a:solidFill>
                <a:latin typeface="Candara"/>
                <a:ea typeface="Candara"/>
                <a:cs typeface="Candara"/>
                <a:sym typeface="Candara"/>
              </a:rPr>
              <a:t>the glans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12700" marR="5080" lvl="0" indent="-152400"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It is connected to the glans just below the urethral orifice by a fold called </a:t>
            </a:r>
            <a:r>
              <a:rPr lang="en-US" sz="2400" b="1">
                <a:solidFill>
                  <a:srgbClr val="0033CC"/>
                </a:solidFill>
                <a:latin typeface="Candara"/>
                <a:ea typeface="Candara"/>
                <a:cs typeface="Candara"/>
                <a:sym typeface="Candara"/>
              </a:rPr>
              <a:t>the  frenulum.</a:t>
            </a:r>
            <a:endParaRPr sz="2400">
              <a:solidFill>
                <a:schemeClr val="dk1"/>
              </a:solidFill>
              <a:latin typeface="Candara"/>
              <a:ea typeface="Candara"/>
              <a:cs typeface="Candara"/>
              <a:sym typeface="Candara"/>
            </a:endParaRPr>
          </a:p>
        </p:txBody>
      </p:sp>
      <p:grpSp>
        <p:nvGrpSpPr>
          <p:cNvPr id="1015" name="Google Shape;1015;p78"/>
          <p:cNvGrpSpPr/>
          <p:nvPr/>
        </p:nvGrpSpPr>
        <p:grpSpPr>
          <a:xfrm>
            <a:off x="230123" y="2866644"/>
            <a:ext cx="11253470" cy="3279775"/>
            <a:chOff x="230123" y="2866644"/>
            <a:chExt cx="11253470" cy="3279775"/>
          </a:xfrm>
        </p:grpSpPr>
        <p:pic>
          <p:nvPicPr>
            <p:cNvPr id="1016" name="Google Shape;1016;p78"/>
            <p:cNvPicPr preferRelativeResize="0"/>
            <p:nvPr/>
          </p:nvPicPr>
          <p:blipFill rotWithShape="1">
            <a:blip r:embed="rId3">
              <a:alphaModFix/>
            </a:blip>
            <a:srcRect/>
            <a:stretch/>
          </p:blipFill>
          <p:spPr>
            <a:xfrm>
              <a:off x="268223" y="2904744"/>
              <a:ext cx="11029950" cy="3189210"/>
            </a:xfrm>
            <a:prstGeom prst="rect">
              <a:avLst/>
            </a:prstGeom>
            <a:noFill/>
            <a:ln>
              <a:noFill/>
            </a:ln>
          </p:spPr>
        </p:pic>
        <p:sp>
          <p:nvSpPr>
            <p:cNvPr id="1017" name="Google Shape;1017;p78"/>
            <p:cNvSpPr/>
            <p:nvPr/>
          </p:nvSpPr>
          <p:spPr>
            <a:xfrm>
              <a:off x="230123" y="2866644"/>
              <a:ext cx="11253470" cy="3279775"/>
            </a:xfrm>
            <a:custGeom>
              <a:avLst/>
              <a:gdLst/>
              <a:ahLst/>
              <a:cxnLst/>
              <a:rect l="l" t="t" r="r" b="b"/>
              <a:pathLst>
                <a:path w="11253470" h="3279775" extrusionOk="0">
                  <a:moveTo>
                    <a:pt x="0" y="3279648"/>
                  </a:moveTo>
                  <a:lnTo>
                    <a:pt x="11253216" y="3279648"/>
                  </a:lnTo>
                  <a:lnTo>
                    <a:pt x="11253216" y="0"/>
                  </a:lnTo>
                  <a:lnTo>
                    <a:pt x="0" y="0"/>
                  </a:lnTo>
                  <a:lnTo>
                    <a:pt x="0" y="3279648"/>
                  </a:lnTo>
                  <a:close/>
                </a:path>
              </a:pathLst>
            </a:custGeom>
            <a:noFill/>
            <a:ln w="76200" cap="flat" cmpd="sng">
              <a:solidFill>
                <a:srgbClr val="3DFB2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1021"/>
        <p:cNvGrpSpPr/>
        <p:nvPr/>
      </p:nvGrpSpPr>
      <p:grpSpPr>
        <a:xfrm>
          <a:off x="0" y="0"/>
          <a:ext cx="0" cy="0"/>
          <a:chOff x="0" y="0"/>
          <a:chExt cx="0" cy="0"/>
        </a:xfrm>
      </p:grpSpPr>
      <p:sp>
        <p:nvSpPr>
          <p:cNvPr id="1022" name="Google Shape;1022;p79"/>
          <p:cNvSpPr txBox="1"/>
          <p:nvPr/>
        </p:nvSpPr>
        <p:spPr>
          <a:xfrm>
            <a:off x="370738" y="5399658"/>
            <a:ext cx="1922145" cy="615315"/>
          </a:xfrm>
          <a:prstGeom prst="rect">
            <a:avLst/>
          </a:prstGeom>
          <a:noFill/>
          <a:ln>
            <a:noFill/>
          </a:ln>
        </p:spPr>
        <p:txBody>
          <a:bodyPr spcFirstLastPara="1" wrap="square" lIns="0" tIns="19675" rIns="0" bIns="0" anchor="t" anchorCtr="0">
            <a:spAutoFit/>
          </a:bodyPr>
          <a:lstStyle/>
          <a:p>
            <a:pPr marL="12700" marR="5080" lvl="0" indent="138430" algn="l" rtl="0">
              <a:lnSpc>
                <a:spcPct val="119166"/>
              </a:lnSpc>
              <a:spcBef>
                <a:spcPts val="0"/>
              </a:spcBef>
              <a:spcAft>
                <a:spcPts val="0"/>
              </a:spcAft>
              <a:buNone/>
            </a:pPr>
            <a:r>
              <a:rPr lang="en-US" sz="1200" b="1">
                <a:solidFill>
                  <a:srgbClr val="0000FF"/>
                </a:solidFill>
                <a:latin typeface="Calibri"/>
                <a:ea typeface="Calibri"/>
                <a:cs typeface="Calibri"/>
                <a:sym typeface="Calibri"/>
              </a:rPr>
              <a:t>Dr. Aiman Qais Al-Maathidy  Thursday 12 April 2022</a:t>
            </a:r>
            <a:endParaRPr sz="1200">
              <a:solidFill>
                <a:schemeClr val="dk1"/>
              </a:solidFill>
              <a:latin typeface="Calibri"/>
              <a:ea typeface="Calibri"/>
              <a:cs typeface="Calibri"/>
              <a:sym typeface="Calibri"/>
            </a:endParaRPr>
          </a:p>
          <a:p>
            <a:pPr marL="1110615" marR="0" lvl="0" indent="0" algn="l" rtl="0">
              <a:lnSpc>
                <a:spcPct val="100000"/>
              </a:lnSpc>
              <a:spcBef>
                <a:spcPts val="285"/>
              </a:spcBef>
              <a:spcAft>
                <a:spcPts val="0"/>
              </a:spcAft>
              <a:buNone/>
            </a:pPr>
            <a:r>
              <a:rPr lang="en-US" sz="1200" b="1">
                <a:solidFill>
                  <a:srgbClr val="0000FF"/>
                </a:solidFill>
                <a:latin typeface="Calibri"/>
                <a:ea typeface="Calibri"/>
                <a:cs typeface="Calibri"/>
                <a:sym typeface="Calibri"/>
              </a:rPr>
              <a:t>78</a:t>
            </a:r>
            <a:endParaRPr sz="1200">
              <a:solidFill>
                <a:schemeClr val="dk1"/>
              </a:solidFill>
              <a:latin typeface="Calibri"/>
              <a:ea typeface="Calibri"/>
              <a:cs typeface="Calibri"/>
              <a:sym typeface="Calibri"/>
            </a:endParaRPr>
          </a:p>
        </p:txBody>
      </p:sp>
      <p:sp>
        <p:nvSpPr>
          <p:cNvPr id="1023" name="Google Shape;1023;p79"/>
          <p:cNvSpPr txBox="1"/>
          <p:nvPr/>
        </p:nvSpPr>
        <p:spPr>
          <a:xfrm>
            <a:off x="221081" y="752043"/>
            <a:ext cx="11617960" cy="185547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The corpora cavernosa </a:t>
            </a:r>
            <a:r>
              <a:rPr lang="en-US" sz="2400" b="1">
                <a:solidFill>
                  <a:schemeClr val="dk1"/>
                </a:solidFill>
                <a:latin typeface="Candara"/>
                <a:ea typeface="Candara"/>
                <a:cs typeface="Candara"/>
                <a:sym typeface="Candara"/>
              </a:rPr>
              <a:t>are supplied by the </a:t>
            </a:r>
            <a:r>
              <a:rPr lang="en-US" sz="2400" b="1">
                <a:solidFill>
                  <a:srgbClr val="FF0000"/>
                </a:solidFill>
                <a:latin typeface="Candara"/>
                <a:ea typeface="Candara"/>
                <a:cs typeface="Candara"/>
                <a:sym typeface="Candara"/>
              </a:rPr>
              <a:t>deep arteries of the penis</a:t>
            </a:r>
            <a:endParaRPr sz="2400">
              <a:solidFill>
                <a:schemeClr val="dk1"/>
              </a:solidFill>
              <a:latin typeface="Candara"/>
              <a:ea typeface="Candara"/>
              <a:cs typeface="Candara"/>
              <a:sym typeface="Candara"/>
            </a:endParaRPr>
          </a:p>
          <a:p>
            <a:pPr marL="79375" marR="5080" lvl="0" indent="-67310" algn="l" rtl="0">
              <a:lnSpc>
                <a:spcPct val="100000"/>
              </a:lnSpc>
              <a:spcBef>
                <a:spcPts val="5"/>
              </a:spcBef>
              <a:spcAft>
                <a:spcPts val="0"/>
              </a:spcAft>
              <a:buNone/>
            </a:pPr>
            <a:r>
              <a:rPr lang="en-US" sz="2400" b="1">
                <a:solidFill>
                  <a:srgbClr val="0033CC"/>
                </a:solidFill>
                <a:latin typeface="Candara"/>
                <a:ea typeface="Candara"/>
                <a:cs typeface="Candara"/>
                <a:sym typeface="Candara"/>
              </a:rPr>
              <a:t>The corpus spongiosum </a:t>
            </a:r>
            <a:r>
              <a:rPr lang="en-US" sz="2400" b="1">
                <a:solidFill>
                  <a:schemeClr val="dk1"/>
                </a:solidFill>
                <a:latin typeface="Candara"/>
                <a:ea typeface="Candara"/>
                <a:cs typeface="Candara"/>
                <a:sym typeface="Candara"/>
              </a:rPr>
              <a:t>is supplied by the </a:t>
            </a:r>
            <a:r>
              <a:rPr lang="en-US" sz="2400" b="1">
                <a:solidFill>
                  <a:srgbClr val="FF0000"/>
                </a:solidFill>
                <a:latin typeface="Candara"/>
                <a:ea typeface="Candara"/>
                <a:cs typeface="Candara"/>
                <a:sym typeface="Candara"/>
              </a:rPr>
              <a:t>artery of the bulb </a:t>
            </a:r>
            <a:r>
              <a:rPr lang="en-US" sz="2400" b="1">
                <a:solidFill>
                  <a:schemeClr val="dk1"/>
                </a:solidFill>
                <a:latin typeface="Candara"/>
                <a:ea typeface="Candara"/>
                <a:cs typeface="Candara"/>
                <a:sym typeface="Candara"/>
              </a:rPr>
              <a:t>and </a:t>
            </a:r>
            <a:r>
              <a:rPr lang="en-US" sz="2400" b="1">
                <a:solidFill>
                  <a:srgbClr val="FF0000"/>
                </a:solidFill>
                <a:latin typeface="Candara"/>
                <a:ea typeface="Candara"/>
                <a:cs typeface="Candara"/>
                <a:sym typeface="Candara"/>
              </a:rPr>
              <a:t>dorsal artery of the peni  </a:t>
            </a:r>
            <a:r>
              <a:rPr lang="en-US" sz="2400" b="1">
                <a:solidFill>
                  <a:schemeClr val="dk1"/>
                </a:solidFill>
                <a:latin typeface="Candara"/>
                <a:ea typeface="Candara"/>
                <a:cs typeface="Candara"/>
                <a:sym typeface="Candara"/>
              </a:rPr>
              <a:t>All the above arteries are branches of the </a:t>
            </a:r>
            <a:r>
              <a:rPr lang="en-US" sz="2400" b="1">
                <a:solidFill>
                  <a:srgbClr val="FF0000"/>
                </a:solidFill>
                <a:latin typeface="Candara"/>
                <a:ea typeface="Candara"/>
                <a:cs typeface="Candara"/>
                <a:sym typeface="Candara"/>
              </a:rPr>
              <a:t>internal pudendal artery.</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rgbClr val="0000FF"/>
                </a:solidFill>
                <a:latin typeface="Candara"/>
                <a:ea typeface="Candara"/>
                <a:cs typeface="Candara"/>
                <a:sym typeface="Candara"/>
              </a:rPr>
              <a:t>Veins</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The veins drain into the </a:t>
            </a:r>
            <a:r>
              <a:rPr lang="en-US" sz="2400" b="1">
                <a:solidFill>
                  <a:srgbClr val="006FC0"/>
                </a:solidFill>
                <a:latin typeface="Candara"/>
                <a:ea typeface="Candara"/>
                <a:cs typeface="Candara"/>
                <a:sym typeface="Candara"/>
              </a:rPr>
              <a:t>internal pudendal veins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sp>
        <p:nvSpPr>
          <p:cNvPr id="1024" name="Google Shape;1024;p79"/>
          <p:cNvSpPr txBox="1"/>
          <p:nvPr/>
        </p:nvSpPr>
        <p:spPr>
          <a:xfrm>
            <a:off x="2214372" y="184404"/>
            <a:ext cx="1371600" cy="524510"/>
          </a:xfrm>
          <a:prstGeom prst="rect">
            <a:avLst/>
          </a:prstGeom>
          <a:noFill/>
          <a:ln w="39600" cap="flat" cmpd="sng">
            <a:solidFill>
              <a:srgbClr val="0033CC"/>
            </a:solidFill>
            <a:prstDash val="solid"/>
            <a:round/>
            <a:headEnd type="none" w="sm" len="sm"/>
            <a:tailEnd type="none" w="sm" len="sm"/>
          </a:ln>
        </p:spPr>
        <p:txBody>
          <a:bodyPr spcFirstLastPara="1" wrap="square" lIns="0" tIns="20950" rIns="0" bIns="0" anchor="t" anchorCtr="0">
            <a:spAutoFit/>
          </a:bodyPr>
          <a:lstStyle/>
          <a:p>
            <a:pPr marL="89535" marR="0" lvl="0" indent="0" algn="l" rtl="0">
              <a:lnSpc>
                <a:spcPct val="100000"/>
              </a:lnSpc>
              <a:spcBef>
                <a:spcPts val="0"/>
              </a:spcBef>
              <a:spcAft>
                <a:spcPts val="0"/>
              </a:spcAft>
              <a:buNone/>
            </a:pPr>
            <a:r>
              <a:rPr lang="en-US" sz="2800" b="1">
                <a:solidFill>
                  <a:srgbClr val="FF0000"/>
                </a:solidFill>
                <a:latin typeface="Calibri"/>
                <a:ea typeface="Calibri"/>
                <a:cs typeface="Calibri"/>
                <a:sym typeface="Calibri"/>
              </a:rPr>
              <a:t>Arteries</a:t>
            </a:r>
            <a:endParaRPr sz="2800">
              <a:solidFill>
                <a:schemeClr val="dk1"/>
              </a:solidFill>
              <a:latin typeface="Calibri"/>
              <a:ea typeface="Calibri"/>
              <a:cs typeface="Calibri"/>
              <a:sym typeface="Calibri"/>
            </a:endParaRPr>
          </a:p>
        </p:txBody>
      </p:sp>
      <p:sp>
        <p:nvSpPr>
          <p:cNvPr id="1025" name="Google Shape;1025;p79"/>
          <p:cNvSpPr txBox="1">
            <a:spLocks noGrp="1"/>
          </p:cNvSpPr>
          <p:nvPr>
            <p:ph type="title"/>
          </p:nvPr>
        </p:nvSpPr>
        <p:spPr>
          <a:xfrm>
            <a:off x="294131" y="153923"/>
            <a:ext cx="1122045" cy="585470"/>
          </a:xfrm>
          <a:prstGeom prst="rect">
            <a:avLst/>
          </a:prstGeom>
          <a:noFill/>
          <a:ln w="57900" cap="flat" cmpd="sng">
            <a:solidFill>
              <a:srgbClr val="3DFB23"/>
            </a:solidFill>
            <a:prstDash val="solid"/>
            <a:round/>
            <a:headEnd type="none" w="sm" len="sm"/>
            <a:tailEnd type="none" w="sm" len="sm"/>
          </a:ln>
        </p:spPr>
        <p:txBody>
          <a:bodyPr spcFirstLastPara="1" wrap="square" lIns="0" tIns="19050" rIns="0" bIns="0" anchor="t" anchorCtr="0">
            <a:spAutoFit/>
          </a:bodyPr>
          <a:lstStyle/>
          <a:p>
            <a:pPr marL="88900"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Penis</a:t>
            </a:r>
            <a:endParaRPr sz="3200">
              <a:latin typeface="Candara"/>
              <a:ea typeface="Candara"/>
              <a:cs typeface="Candara"/>
              <a:sym typeface="Candara"/>
            </a:endParaRPr>
          </a:p>
        </p:txBody>
      </p:sp>
      <p:grpSp>
        <p:nvGrpSpPr>
          <p:cNvPr id="1026" name="Google Shape;1026;p79"/>
          <p:cNvGrpSpPr/>
          <p:nvPr/>
        </p:nvGrpSpPr>
        <p:grpSpPr>
          <a:xfrm>
            <a:off x="8316467" y="3095244"/>
            <a:ext cx="3380740" cy="3560445"/>
            <a:chOff x="8316467" y="3095244"/>
            <a:chExt cx="3380740" cy="3560445"/>
          </a:xfrm>
        </p:grpSpPr>
        <p:pic>
          <p:nvPicPr>
            <p:cNvPr id="1027" name="Google Shape;1027;p79"/>
            <p:cNvPicPr preferRelativeResize="0"/>
            <p:nvPr/>
          </p:nvPicPr>
          <p:blipFill rotWithShape="1">
            <a:blip r:embed="rId3">
              <a:alphaModFix/>
            </a:blip>
            <a:srcRect/>
            <a:stretch/>
          </p:blipFill>
          <p:spPr>
            <a:xfrm>
              <a:off x="8345423" y="3393596"/>
              <a:ext cx="3322320" cy="3232755"/>
            </a:xfrm>
            <a:prstGeom prst="rect">
              <a:avLst/>
            </a:prstGeom>
            <a:noFill/>
            <a:ln>
              <a:noFill/>
            </a:ln>
          </p:spPr>
        </p:pic>
        <p:sp>
          <p:nvSpPr>
            <p:cNvPr id="1028" name="Google Shape;1028;p79"/>
            <p:cNvSpPr/>
            <p:nvPr/>
          </p:nvSpPr>
          <p:spPr>
            <a:xfrm>
              <a:off x="8316467" y="3095244"/>
              <a:ext cx="3380740" cy="3560445"/>
            </a:xfrm>
            <a:custGeom>
              <a:avLst/>
              <a:gdLst/>
              <a:ahLst/>
              <a:cxnLst/>
              <a:rect l="l" t="t" r="r" b="b"/>
              <a:pathLst>
                <a:path w="3380740" h="3560445" extrusionOk="0">
                  <a:moveTo>
                    <a:pt x="0" y="3560064"/>
                  </a:moveTo>
                  <a:lnTo>
                    <a:pt x="3380231" y="3560064"/>
                  </a:lnTo>
                  <a:lnTo>
                    <a:pt x="3380231" y="0"/>
                  </a:lnTo>
                  <a:lnTo>
                    <a:pt x="0" y="0"/>
                  </a:lnTo>
                  <a:lnTo>
                    <a:pt x="0" y="3560064"/>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029" name="Google Shape;1029;p79"/>
          <p:cNvGrpSpPr/>
          <p:nvPr/>
        </p:nvGrpSpPr>
        <p:grpSpPr>
          <a:xfrm>
            <a:off x="3220211" y="3031235"/>
            <a:ext cx="4782820" cy="3624579"/>
            <a:chOff x="3220211" y="3031235"/>
            <a:chExt cx="4782820" cy="3624579"/>
          </a:xfrm>
        </p:grpSpPr>
        <p:pic>
          <p:nvPicPr>
            <p:cNvPr id="1030" name="Google Shape;1030;p79"/>
            <p:cNvPicPr preferRelativeResize="0"/>
            <p:nvPr/>
          </p:nvPicPr>
          <p:blipFill rotWithShape="1">
            <a:blip r:embed="rId4">
              <a:alphaModFix/>
            </a:blip>
            <a:srcRect/>
            <a:stretch/>
          </p:blipFill>
          <p:spPr>
            <a:xfrm>
              <a:off x="3249167" y="3060191"/>
              <a:ext cx="4724400" cy="3566160"/>
            </a:xfrm>
            <a:prstGeom prst="rect">
              <a:avLst/>
            </a:prstGeom>
            <a:noFill/>
            <a:ln>
              <a:noFill/>
            </a:ln>
          </p:spPr>
        </p:pic>
        <p:sp>
          <p:nvSpPr>
            <p:cNvPr id="1031" name="Google Shape;1031;p79"/>
            <p:cNvSpPr/>
            <p:nvPr/>
          </p:nvSpPr>
          <p:spPr>
            <a:xfrm>
              <a:off x="3220211" y="3031235"/>
              <a:ext cx="4782820" cy="3624579"/>
            </a:xfrm>
            <a:custGeom>
              <a:avLst/>
              <a:gdLst/>
              <a:ahLst/>
              <a:cxnLst/>
              <a:rect l="l" t="t" r="r" b="b"/>
              <a:pathLst>
                <a:path w="4782820" h="3624579" extrusionOk="0">
                  <a:moveTo>
                    <a:pt x="0" y="3624072"/>
                  </a:moveTo>
                  <a:lnTo>
                    <a:pt x="4782312" y="3624072"/>
                  </a:lnTo>
                  <a:lnTo>
                    <a:pt x="4782312" y="0"/>
                  </a:lnTo>
                  <a:lnTo>
                    <a:pt x="0" y="0"/>
                  </a:lnTo>
                  <a:lnTo>
                    <a:pt x="0" y="3624072"/>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99060" y="77723"/>
            <a:ext cx="2167255"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KIDNEYS</a:t>
            </a:r>
            <a:endParaRPr sz="3200">
              <a:latin typeface="Calibri"/>
              <a:ea typeface="Calibri"/>
              <a:cs typeface="Calibri"/>
              <a:sym typeface="Calibri"/>
            </a:endParaRPr>
          </a:p>
        </p:txBody>
      </p:sp>
      <p:sp>
        <p:nvSpPr>
          <p:cNvPr id="122" name="Google Shape;122;p8"/>
          <p:cNvSpPr txBox="1"/>
          <p:nvPr/>
        </p:nvSpPr>
        <p:spPr>
          <a:xfrm>
            <a:off x="669442" y="6244538"/>
            <a:ext cx="1541145" cy="528955"/>
          </a:xfrm>
          <a:prstGeom prst="rect">
            <a:avLst/>
          </a:prstGeom>
          <a:noFill/>
          <a:ln>
            <a:noFill/>
          </a:ln>
        </p:spPr>
        <p:txBody>
          <a:bodyPr spcFirstLastPara="1" wrap="square" lIns="0" tIns="12700" rIns="0" bIns="0" anchor="t" anchorCtr="0">
            <a:spAutoFit/>
          </a:bodyPr>
          <a:lstStyle/>
          <a:p>
            <a:pPr marL="12700" marR="5080" lvl="0" indent="272415" algn="l" rtl="0">
              <a:lnSpc>
                <a:spcPct val="100000"/>
              </a:lnSpc>
              <a:spcBef>
                <a:spcPts val="0"/>
              </a:spcBef>
              <a:spcAft>
                <a:spcPts val="0"/>
              </a:spcAft>
              <a:buNone/>
            </a:pPr>
            <a:r>
              <a:rPr lang="en-US" sz="1200" b="1">
                <a:solidFill>
                  <a:srgbClr val="6F2F9F"/>
                </a:solidFill>
                <a:latin typeface="Calibri"/>
                <a:ea typeface="Calibri"/>
                <a:cs typeface="Calibri"/>
                <a:sym typeface="Calibri"/>
              </a:rPr>
              <a:t>Dr. Aiman Qais Afar  Thursday 28 April 2022</a:t>
            </a:r>
            <a:endParaRPr sz="1200">
              <a:solidFill>
                <a:schemeClr val="dk1"/>
              </a:solidFill>
              <a:latin typeface="Calibri"/>
              <a:ea typeface="Calibri"/>
              <a:cs typeface="Calibri"/>
              <a:sym typeface="Calibri"/>
            </a:endParaRPr>
          </a:p>
          <a:p>
            <a:pPr marL="933450" marR="0" lvl="0" indent="0" algn="l" rtl="0">
              <a:lnSpc>
                <a:spcPct val="90416"/>
              </a:lnSpc>
              <a:spcBef>
                <a:spcPts val="0"/>
              </a:spcBef>
              <a:spcAft>
                <a:spcPts val="0"/>
              </a:spcAft>
              <a:buNone/>
            </a:pPr>
            <a:r>
              <a:rPr lang="en-US" sz="1200" b="1">
                <a:solidFill>
                  <a:srgbClr val="6F2F9F"/>
                </a:solidFill>
                <a:latin typeface="Calibri"/>
                <a:ea typeface="Calibri"/>
                <a:cs typeface="Calibri"/>
                <a:sym typeface="Calibri"/>
              </a:rPr>
              <a:t>7</a:t>
            </a:r>
            <a:endParaRPr sz="1200">
              <a:solidFill>
                <a:schemeClr val="dk1"/>
              </a:solidFill>
              <a:latin typeface="Calibri"/>
              <a:ea typeface="Calibri"/>
              <a:cs typeface="Calibri"/>
              <a:sym typeface="Calibri"/>
            </a:endParaRPr>
          </a:p>
        </p:txBody>
      </p:sp>
      <p:grpSp>
        <p:nvGrpSpPr>
          <p:cNvPr id="123" name="Google Shape;123;p8"/>
          <p:cNvGrpSpPr/>
          <p:nvPr/>
        </p:nvGrpSpPr>
        <p:grpSpPr>
          <a:xfrm>
            <a:off x="4104132" y="1876044"/>
            <a:ext cx="7538084" cy="4590415"/>
            <a:chOff x="4104132" y="1876044"/>
            <a:chExt cx="7538084" cy="4590415"/>
          </a:xfrm>
        </p:grpSpPr>
        <p:pic>
          <p:nvPicPr>
            <p:cNvPr id="124" name="Google Shape;124;p8"/>
            <p:cNvPicPr preferRelativeResize="0"/>
            <p:nvPr/>
          </p:nvPicPr>
          <p:blipFill rotWithShape="1">
            <a:blip r:embed="rId3">
              <a:alphaModFix/>
            </a:blip>
            <a:srcRect/>
            <a:stretch/>
          </p:blipFill>
          <p:spPr>
            <a:xfrm>
              <a:off x="4133088" y="1904999"/>
              <a:ext cx="7479792" cy="4532376"/>
            </a:xfrm>
            <a:prstGeom prst="rect">
              <a:avLst/>
            </a:prstGeom>
            <a:noFill/>
            <a:ln>
              <a:noFill/>
            </a:ln>
          </p:spPr>
        </p:pic>
        <p:sp>
          <p:nvSpPr>
            <p:cNvPr id="125" name="Google Shape;125;p8"/>
            <p:cNvSpPr/>
            <p:nvPr/>
          </p:nvSpPr>
          <p:spPr>
            <a:xfrm>
              <a:off x="4104132" y="1876044"/>
              <a:ext cx="7538084" cy="4590415"/>
            </a:xfrm>
            <a:custGeom>
              <a:avLst/>
              <a:gdLst/>
              <a:ahLst/>
              <a:cxnLst/>
              <a:rect l="l" t="t" r="r" b="b"/>
              <a:pathLst>
                <a:path w="7538084" h="4590415" extrusionOk="0">
                  <a:moveTo>
                    <a:pt x="0" y="4590288"/>
                  </a:moveTo>
                  <a:lnTo>
                    <a:pt x="7537704" y="4590288"/>
                  </a:lnTo>
                  <a:lnTo>
                    <a:pt x="7537704" y="0"/>
                  </a:lnTo>
                  <a:lnTo>
                    <a:pt x="0" y="0"/>
                  </a:lnTo>
                  <a:lnTo>
                    <a:pt x="0" y="4590288"/>
                  </a:lnTo>
                  <a:close/>
                </a:path>
              </a:pathLst>
            </a:custGeom>
            <a:noFill/>
            <a:ln w="57900" cap="flat" cmpd="sng">
              <a:solidFill>
                <a:srgbClr val="64EB3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6" name="Google Shape;126;p8"/>
          <p:cNvSpPr txBox="1"/>
          <p:nvPr/>
        </p:nvSpPr>
        <p:spPr>
          <a:xfrm>
            <a:off x="177190" y="720090"/>
            <a:ext cx="10184765" cy="37268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Renal Structure</a:t>
            </a:r>
            <a:endParaRPr sz="2400">
              <a:solidFill>
                <a:schemeClr val="dk1"/>
              </a:solidFill>
              <a:latin typeface="Candara"/>
              <a:ea typeface="Candara"/>
              <a:cs typeface="Candara"/>
              <a:sym typeface="Candara"/>
            </a:endParaRPr>
          </a:p>
          <a:p>
            <a:pPr marL="284480" marR="0" lvl="0" indent="-272415"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Each kidney has a dark brown outer </a:t>
            </a:r>
            <a:r>
              <a:rPr lang="en-US" sz="2400" b="1">
                <a:solidFill>
                  <a:srgbClr val="FF0000"/>
                </a:solidFill>
                <a:latin typeface="Candara"/>
                <a:ea typeface="Candara"/>
                <a:cs typeface="Candara"/>
                <a:sym typeface="Candara"/>
              </a:rPr>
              <a:t>cortex </a:t>
            </a:r>
            <a:r>
              <a:rPr lang="en-US" sz="2400" b="1">
                <a:solidFill>
                  <a:schemeClr val="dk1"/>
                </a:solidFill>
                <a:latin typeface="Candara"/>
                <a:ea typeface="Candara"/>
                <a:cs typeface="Candara"/>
                <a:sym typeface="Candara"/>
              </a:rPr>
              <a:t>and a light brown inner </a:t>
            </a:r>
            <a:r>
              <a:rPr lang="en-US" sz="2400" b="1">
                <a:solidFill>
                  <a:srgbClr val="FF0000"/>
                </a:solidFill>
                <a:latin typeface="Candara"/>
                <a:ea typeface="Candara"/>
                <a:cs typeface="Candara"/>
                <a:sym typeface="Candara"/>
              </a:rPr>
              <a:t>medulla</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0" marR="0" lvl="0" indent="0" algn="l" rtl="0">
              <a:lnSpc>
                <a:spcPct val="100000"/>
              </a:lnSpc>
              <a:spcBef>
                <a:spcPts val="0"/>
              </a:spcBef>
              <a:spcAft>
                <a:spcPts val="0"/>
              </a:spcAft>
              <a:buClr>
                <a:schemeClr val="dk1"/>
              </a:buClr>
              <a:buSzPts val="2800"/>
              <a:buFont typeface="Calibri"/>
              <a:buNone/>
            </a:pPr>
            <a:endParaRPr sz="2800">
              <a:solidFill>
                <a:schemeClr val="dk1"/>
              </a:solidFill>
              <a:latin typeface="Candara"/>
              <a:ea typeface="Candara"/>
              <a:cs typeface="Candara"/>
              <a:sym typeface="Candara"/>
            </a:endParaRPr>
          </a:p>
          <a:p>
            <a:pPr marL="0" marR="0" lvl="0" indent="0" algn="l" rtl="0">
              <a:lnSpc>
                <a:spcPct val="100000"/>
              </a:lnSpc>
              <a:spcBef>
                <a:spcPts val="50"/>
              </a:spcBef>
              <a:spcAft>
                <a:spcPts val="0"/>
              </a:spcAft>
              <a:buClr>
                <a:schemeClr val="dk1"/>
              </a:buClr>
              <a:buSzPts val="2150"/>
              <a:buFont typeface="Calibri"/>
              <a:buNone/>
            </a:pPr>
            <a:endParaRPr sz="2150">
              <a:solidFill>
                <a:schemeClr val="dk1"/>
              </a:solidFill>
              <a:latin typeface="Candara"/>
              <a:ea typeface="Candara"/>
              <a:cs typeface="Candara"/>
              <a:sym typeface="Candara"/>
            </a:endParaRPr>
          </a:p>
          <a:p>
            <a:pPr marL="56514" marR="6036310" lvl="0" indent="-146049"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The medulla </a:t>
            </a:r>
            <a:r>
              <a:rPr lang="en-US" sz="2400" b="1">
                <a:solidFill>
                  <a:schemeClr val="dk1"/>
                </a:solidFill>
                <a:latin typeface="Candara"/>
                <a:ea typeface="Candara"/>
                <a:cs typeface="Candara"/>
                <a:sym typeface="Candara"/>
              </a:rPr>
              <a:t>is composed of  about a dozen </a:t>
            </a:r>
            <a:r>
              <a:rPr lang="en-US" sz="2400" b="1">
                <a:solidFill>
                  <a:srgbClr val="0033CC"/>
                </a:solidFill>
                <a:latin typeface="Candara"/>
                <a:ea typeface="Candara"/>
                <a:cs typeface="Candara"/>
                <a:sym typeface="Candara"/>
              </a:rPr>
              <a:t>renal pyramids</a:t>
            </a:r>
            <a:r>
              <a:rPr lang="en-US" sz="2400" b="1">
                <a:solidFill>
                  <a:schemeClr val="dk1"/>
                </a:solidFill>
                <a:latin typeface="Candara"/>
                <a:ea typeface="Candara"/>
                <a:cs typeface="Candara"/>
                <a:sym typeface="Candara"/>
              </a:rPr>
              <a:t>,  each having its base oriented  toward the cortex and its apex,  </a:t>
            </a:r>
            <a:r>
              <a:rPr lang="en-US" sz="2400" b="1">
                <a:solidFill>
                  <a:srgbClr val="0033CC"/>
                </a:solidFill>
                <a:latin typeface="Candara"/>
                <a:ea typeface="Candara"/>
                <a:cs typeface="Candara"/>
                <a:sym typeface="Candara"/>
              </a:rPr>
              <a:t>(the renal papilla)</a:t>
            </a:r>
            <a:r>
              <a:rPr lang="en-US" sz="2400" b="1">
                <a:solidFill>
                  <a:schemeClr val="dk1"/>
                </a:solidFill>
                <a:latin typeface="Candara"/>
                <a:ea typeface="Candara"/>
                <a:cs typeface="Candara"/>
                <a:sym typeface="Candara"/>
              </a:rPr>
              <a:t>, projecting  medially.</a:t>
            </a:r>
            <a:endParaRPr sz="2400">
              <a:solidFill>
                <a:schemeClr val="dk1"/>
              </a:solidFill>
              <a:latin typeface="Candara"/>
              <a:ea typeface="Candara"/>
              <a:cs typeface="Candara"/>
              <a:sym typeface="Candar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1035"/>
        <p:cNvGrpSpPr/>
        <p:nvPr/>
      </p:nvGrpSpPr>
      <p:grpSpPr>
        <a:xfrm>
          <a:off x="0" y="0"/>
          <a:ext cx="0" cy="0"/>
          <a:chOff x="0" y="0"/>
          <a:chExt cx="0" cy="0"/>
        </a:xfrm>
      </p:grpSpPr>
      <p:sp>
        <p:nvSpPr>
          <p:cNvPr id="1036" name="Google Shape;1036;p80"/>
          <p:cNvSpPr txBox="1"/>
          <p:nvPr/>
        </p:nvSpPr>
        <p:spPr>
          <a:xfrm>
            <a:off x="8908795" y="211582"/>
            <a:ext cx="1924685" cy="424815"/>
          </a:xfrm>
          <a:prstGeom prst="rect">
            <a:avLst/>
          </a:prstGeom>
          <a:noFill/>
          <a:ln>
            <a:noFill/>
          </a:ln>
        </p:spPr>
        <p:txBody>
          <a:bodyPr spcFirstLastPara="1" wrap="square" lIns="0" tIns="12700" rIns="0" bIns="0" anchor="t" anchorCtr="0">
            <a:spAutoFit/>
          </a:bodyPr>
          <a:lstStyle/>
          <a:p>
            <a:pPr marL="12700" marR="5080" lvl="0" indent="140970" algn="l" rtl="0">
              <a:lnSpc>
                <a:spcPct val="109200"/>
              </a:lnSpc>
              <a:spcBef>
                <a:spcPts val="0"/>
              </a:spcBef>
              <a:spcAft>
                <a:spcPts val="0"/>
              </a:spcAft>
              <a:buNone/>
            </a:pPr>
            <a:r>
              <a:rPr lang="en-US" sz="1200" b="1">
                <a:solidFill>
                  <a:srgbClr val="C0504D"/>
                </a:solidFill>
                <a:latin typeface="Calibri"/>
                <a:ea typeface="Calibri"/>
                <a:cs typeface="Calibri"/>
                <a:sym typeface="Calibri"/>
              </a:rPr>
              <a:t>Dr. Aiman Qais Al-Maathidy  Thursday 12 April 2022</a:t>
            </a:r>
            <a:endParaRPr sz="1200">
              <a:solidFill>
                <a:schemeClr val="dk1"/>
              </a:solidFill>
              <a:latin typeface="Calibri"/>
              <a:ea typeface="Calibri"/>
              <a:cs typeface="Calibri"/>
              <a:sym typeface="Calibri"/>
            </a:endParaRPr>
          </a:p>
        </p:txBody>
      </p:sp>
      <p:sp>
        <p:nvSpPr>
          <p:cNvPr id="1037" name="Google Shape;1037;p80"/>
          <p:cNvSpPr txBox="1"/>
          <p:nvPr/>
        </p:nvSpPr>
        <p:spPr>
          <a:xfrm>
            <a:off x="1301877" y="5055234"/>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C0504D"/>
                </a:solidFill>
                <a:latin typeface="Calibri"/>
                <a:ea typeface="Calibri"/>
                <a:cs typeface="Calibri"/>
                <a:sym typeface="Calibri"/>
              </a:rPr>
              <a:t>79</a:t>
            </a:r>
            <a:endParaRPr sz="1200">
              <a:solidFill>
                <a:schemeClr val="dk1"/>
              </a:solidFill>
              <a:latin typeface="Calibri"/>
              <a:ea typeface="Calibri"/>
              <a:cs typeface="Calibri"/>
              <a:sym typeface="Calibri"/>
            </a:endParaRPr>
          </a:p>
        </p:txBody>
      </p:sp>
      <p:sp>
        <p:nvSpPr>
          <p:cNvPr id="1038" name="Google Shape;1038;p80"/>
          <p:cNvSpPr txBox="1">
            <a:spLocks noGrp="1"/>
          </p:cNvSpPr>
          <p:nvPr>
            <p:ph type="title"/>
          </p:nvPr>
        </p:nvSpPr>
        <p:spPr>
          <a:xfrm>
            <a:off x="141731" y="141731"/>
            <a:ext cx="1606550" cy="582295"/>
          </a:xfrm>
          <a:prstGeom prst="rect">
            <a:avLst/>
          </a:prstGeom>
          <a:noFill/>
          <a:ln w="57900" cap="flat" cmpd="sng">
            <a:solidFill>
              <a:srgbClr val="3DFB23"/>
            </a:solidFill>
            <a:prstDash val="solid"/>
            <a:round/>
            <a:headEnd type="none" w="sm" len="sm"/>
            <a:tailEnd type="none" w="sm" len="sm"/>
          </a:ln>
        </p:spPr>
        <p:txBody>
          <a:bodyPr spcFirstLastPara="1" wrap="square" lIns="0" tIns="17125" rIns="0" bIns="0" anchor="t" anchorCtr="0">
            <a:spAutoFit/>
          </a:bodyPr>
          <a:lstStyle/>
          <a:p>
            <a:pPr marL="8953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Scrotum</a:t>
            </a:r>
            <a:endParaRPr sz="3200">
              <a:latin typeface="Calibri"/>
              <a:ea typeface="Calibri"/>
              <a:cs typeface="Calibri"/>
              <a:sym typeface="Calibri"/>
            </a:endParaRPr>
          </a:p>
        </p:txBody>
      </p:sp>
      <p:sp>
        <p:nvSpPr>
          <p:cNvPr id="1039" name="Google Shape;1039;p80"/>
          <p:cNvSpPr txBox="1"/>
          <p:nvPr/>
        </p:nvSpPr>
        <p:spPr>
          <a:xfrm>
            <a:off x="78739" y="772490"/>
            <a:ext cx="10935970" cy="2222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The scrotum is an outpouching of the lower part of the anterior abdominal wall and</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contains</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The wall of the scrotum has the following layers:</a:t>
            </a:r>
            <a:endParaRPr sz="2400">
              <a:solidFill>
                <a:schemeClr val="dk1"/>
              </a:solidFill>
              <a:latin typeface="Candara"/>
              <a:ea typeface="Candara"/>
              <a:cs typeface="Candara"/>
              <a:sym typeface="Candara"/>
            </a:endParaRPr>
          </a:p>
          <a:p>
            <a:pPr marL="299085" marR="0" lvl="0" indent="-273050" algn="l" rtl="0">
              <a:lnSpc>
                <a:spcPct val="100000"/>
              </a:lnSpc>
              <a:spcBef>
                <a:spcPts val="1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Skin</a:t>
            </a:r>
            <a:endParaRPr sz="2400">
              <a:solidFill>
                <a:schemeClr val="dk1"/>
              </a:solidFill>
              <a:latin typeface="Candara"/>
              <a:ea typeface="Candara"/>
              <a:cs typeface="Candara"/>
              <a:sym typeface="Candara"/>
            </a:endParaRPr>
          </a:p>
          <a:p>
            <a:pPr marL="298450" marR="0" lvl="0" indent="-272415"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Superficial fascia</a:t>
            </a:r>
            <a:r>
              <a:rPr lang="en-US" sz="2400" b="1">
                <a:solidFill>
                  <a:schemeClr val="dk1"/>
                </a:solidFill>
                <a:latin typeface="Candara"/>
                <a:ea typeface="Candara"/>
                <a:cs typeface="Candara"/>
                <a:sym typeface="Candara"/>
              </a:rPr>
              <a:t>; the </a:t>
            </a:r>
            <a:r>
              <a:rPr lang="en-US" sz="2400" b="1">
                <a:solidFill>
                  <a:srgbClr val="0033CC"/>
                </a:solidFill>
                <a:latin typeface="Candara"/>
                <a:ea typeface="Candara"/>
                <a:cs typeface="Candara"/>
                <a:sym typeface="Candara"/>
              </a:rPr>
              <a:t>dartos muscle</a:t>
            </a:r>
            <a:r>
              <a:rPr lang="en-US" sz="2400" b="1">
                <a:solidFill>
                  <a:schemeClr val="dk1"/>
                </a:solidFill>
                <a:latin typeface="Candara"/>
                <a:ea typeface="Candara"/>
                <a:cs typeface="Candara"/>
                <a:sym typeface="Candara"/>
              </a:rPr>
              <a:t>, replaces the fatty ,</a:t>
            </a:r>
            <a:endParaRPr sz="2400">
              <a:solidFill>
                <a:schemeClr val="dk1"/>
              </a:solidFill>
              <a:latin typeface="Candara"/>
              <a:ea typeface="Candara"/>
              <a:cs typeface="Candara"/>
              <a:sym typeface="Candara"/>
            </a:endParaRPr>
          </a:p>
          <a:p>
            <a:pPr marL="93345"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and Scarpa's fascia.	The (membranous layer) is now called </a:t>
            </a:r>
            <a:r>
              <a:rPr lang="en-US" sz="2400" b="1">
                <a:solidFill>
                  <a:srgbClr val="0033CC"/>
                </a:solidFill>
                <a:latin typeface="Candara"/>
                <a:ea typeface="Candara"/>
                <a:cs typeface="Candara"/>
                <a:sym typeface="Candara"/>
              </a:rPr>
              <a:t>Colles' fascia</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grpSp>
        <p:nvGrpSpPr>
          <p:cNvPr id="1040" name="Google Shape;1040;p80"/>
          <p:cNvGrpSpPr/>
          <p:nvPr/>
        </p:nvGrpSpPr>
        <p:grpSpPr>
          <a:xfrm>
            <a:off x="4890515" y="3049523"/>
            <a:ext cx="6647815" cy="3700779"/>
            <a:chOff x="4890515" y="3049523"/>
            <a:chExt cx="6647815" cy="3700779"/>
          </a:xfrm>
        </p:grpSpPr>
        <p:pic>
          <p:nvPicPr>
            <p:cNvPr id="1041" name="Google Shape;1041;p80"/>
            <p:cNvPicPr preferRelativeResize="0"/>
            <p:nvPr/>
          </p:nvPicPr>
          <p:blipFill rotWithShape="1">
            <a:blip r:embed="rId3">
              <a:alphaModFix/>
            </a:blip>
            <a:srcRect/>
            <a:stretch/>
          </p:blipFill>
          <p:spPr>
            <a:xfrm>
              <a:off x="5044991" y="3260597"/>
              <a:ext cx="6417186" cy="3460242"/>
            </a:xfrm>
            <a:prstGeom prst="rect">
              <a:avLst/>
            </a:prstGeom>
            <a:noFill/>
            <a:ln>
              <a:noFill/>
            </a:ln>
          </p:spPr>
        </p:pic>
        <p:sp>
          <p:nvSpPr>
            <p:cNvPr id="1042" name="Google Shape;1042;p80"/>
            <p:cNvSpPr/>
            <p:nvPr/>
          </p:nvSpPr>
          <p:spPr>
            <a:xfrm>
              <a:off x="4890515" y="3049523"/>
              <a:ext cx="6647815" cy="3700779"/>
            </a:xfrm>
            <a:custGeom>
              <a:avLst/>
              <a:gdLst/>
              <a:ahLst/>
              <a:cxnLst/>
              <a:rect l="l" t="t" r="r" b="b"/>
              <a:pathLst>
                <a:path w="6647815" h="3700779" extrusionOk="0">
                  <a:moveTo>
                    <a:pt x="0" y="3700272"/>
                  </a:moveTo>
                  <a:lnTo>
                    <a:pt x="6647688" y="3700272"/>
                  </a:lnTo>
                  <a:lnTo>
                    <a:pt x="6647688" y="0"/>
                  </a:lnTo>
                  <a:lnTo>
                    <a:pt x="0" y="0"/>
                  </a:lnTo>
                  <a:lnTo>
                    <a:pt x="0" y="3700272"/>
                  </a:lnTo>
                  <a:close/>
                </a:path>
              </a:pathLst>
            </a:custGeom>
            <a:noFill/>
            <a:ln w="57900" cap="flat" cmpd="sng">
              <a:solidFill>
                <a:srgbClr val="3DFB2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1046"/>
        <p:cNvGrpSpPr/>
        <p:nvPr/>
      </p:nvGrpSpPr>
      <p:grpSpPr>
        <a:xfrm>
          <a:off x="0" y="0"/>
          <a:ext cx="0" cy="0"/>
          <a:chOff x="0" y="0"/>
          <a:chExt cx="0" cy="0"/>
        </a:xfrm>
      </p:grpSpPr>
      <p:sp>
        <p:nvSpPr>
          <p:cNvPr id="1047" name="Google Shape;1047;p81"/>
          <p:cNvSpPr txBox="1"/>
          <p:nvPr/>
        </p:nvSpPr>
        <p:spPr>
          <a:xfrm>
            <a:off x="9331832" y="145542"/>
            <a:ext cx="2017395" cy="548005"/>
          </a:xfrm>
          <a:prstGeom prst="rect">
            <a:avLst/>
          </a:prstGeom>
          <a:noFill/>
          <a:ln>
            <a:noFill/>
          </a:ln>
        </p:spPr>
        <p:txBody>
          <a:bodyPr spcFirstLastPara="1" wrap="square" lIns="0" tIns="12700" rIns="0" bIns="0" anchor="t" anchorCtr="0">
            <a:spAutoFit/>
          </a:bodyPr>
          <a:lstStyle/>
          <a:p>
            <a:pPr marL="246379" marR="0" lvl="0" indent="0" algn="l" rtl="0">
              <a:lnSpc>
                <a:spcPct val="104999"/>
              </a:lnSpc>
              <a:spcBef>
                <a:spcPts val="0"/>
              </a:spcBef>
              <a:spcAft>
                <a:spcPts val="0"/>
              </a:spcAft>
              <a:buNone/>
            </a:pPr>
            <a:r>
              <a:rPr lang="en-US" sz="1200" b="1">
                <a:solidFill>
                  <a:srgbClr val="C0504D"/>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a:p>
            <a:pPr marL="12700" marR="0" lvl="0" indent="0" algn="l" rtl="0">
              <a:lnSpc>
                <a:spcPct val="104999"/>
              </a:lnSpc>
              <a:spcBef>
                <a:spcPts val="0"/>
              </a:spcBef>
              <a:spcAft>
                <a:spcPts val="0"/>
              </a:spcAft>
              <a:buNone/>
            </a:pPr>
            <a:r>
              <a:rPr lang="en-US" sz="1200" b="1">
                <a:solidFill>
                  <a:srgbClr val="C0504D"/>
                </a:solidFill>
                <a:latin typeface="Calibri"/>
                <a:ea typeface="Calibri"/>
                <a:cs typeface="Calibri"/>
                <a:sym typeface="Calibri"/>
              </a:rPr>
              <a:t>Thursday 12 April 2022</a:t>
            </a:r>
            <a:endParaRPr sz="1200">
              <a:solidFill>
                <a:schemeClr val="dk1"/>
              </a:solidFill>
              <a:latin typeface="Calibri"/>
              <a:ea typeface="Calibri"/>
              <a:cs typeface="Calibri"/>
              <a:sym typeface="Calibri"/>
            </a:endParaRPr>
          </a:p>
          <a:p>
            <a:pPr marL="1397000" marR="0" lvl="0" indent="0" algn="l" rtl="0">
              <a:lnSpc>
                <a:spcPct val="100000"/>
              </a:lnSpc>
              <a:spcBef>
                <a:spcPts val="155"/>
              </a:spcBef>
              <a:spcAft>
                <a:spcPts val="0"/>
              </a:spcAft>
              <a:buNone/>
            </a:pPr>
            <a:r>
              <a:rPr lang="en-US" sz="1200" b="1">
                <a:solidFill>
                  <a:srgbClr val="C0504D"/>
                </a:solidFill>
                <a:latin typeface="Calibri"/>
                <a:ea typeface="Calibri"/>
                <a:cs typeface="Calibri"/>
                <a:sym typeface="Calibri"/>
              </a:rPr>
              <a:t>80</a:t>
            </a:r>
            <a:endParaRPr sz="1200">
              <a:solidFill>
                <a:schemeClr val="dk1"/>
              </a:solidFill>
              <a:latin typeface="Calibri"/>
              <a:ea typeface="Calibri"/>
              <a:cs typeface="Calibri"/>
              <a:sym typeface="Calibri"/>
            </a:endParaRPr>
          </a:p>
        </p:txBody>
      </p:sp>
      <p:sp>
        <p:nvSpPr>
          <p:cNvPr id="1048" name="Google Shape;1048;p81"/>
          <p:cNvSpPr txBox="1">
            <a:spLocks noGrp="1"/>
          </p:cNvSpPr>
          <p:nvPr>
            <p:ph type="title"/>
          </p:nvPr>
        </p:nvSpPr>
        <p:spPr>
          <a:xfrm>
            <a:off x="330708" y="123444"/>
            <a:ext cx="1682750" cy="585470"/>
          </a:xfrm>
          <a:prstGeom prst="rect">
            <a:avLst/>
          </a:prstGeom>
          <a:noFill/>
          <a:ln w="57900" cap="flat" cmpd="sng">
            <a:solidFill>
              <a:srgbClr val="3DFB23"/>
            </a:solidFill>
            <a:prstDash val="solid"/>
            <a:round/>
            <a:headEnd type="none" w="sm" len="sm"/>
            <a:tailEnd type="none" w="sm" len="sm"/>
          </a:ln>
        </p:spPr>
        <p:txBody>
          <a:bodyPr spcFirstLastPara="1" wrap="square" lIns="0" tIns="18400" rIns="0" bIns="0" anchor="t" anchorCtr="0">
            <a:spAutoFit/>
          </a:bodyPr>
          <a:lstStyle/>
          <a:p>
            <a:pPr marL="90170"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Scrotum</a:t>
            </a:r>
            <a:endParaRPr sz="3200">
              <a:latin typeface="Candara"/>
              <a:ea typeface="Candara"/>
              <a:cs typeface="Candara"/>
              <a:sym typeface="Candara"/>
            </a:endParaRPr>
          </a:p>
        </p:txBody>
      </p:sp>
      <p:sp>
        <p:nvSpPr>
          <p:cNvPr id="1049" name="Google Shape;1049;p81"/>
          <p:cNvSpPr txBox="1"/>
          <p:nvPr/>
        </p:nvSpPr>
        <p:spPr>
          <a:xfrm>
            <a:off x="274421" y="1418031"/>
            <a:ext cx="6051550" cy="2940050"/>
          </a:xfrm>
          <a:prstGeom prst="rect">
            <a:avLst/>
          </a:prstGeom>
          <a:noFill/>
          <a:ln>
            <a:noFill/>
          </a:ln>
        </p:spPr>
        <p:txBody>
          <a:bodyPr spcFirstLastPara="1" wrap="square" lIns="0" tIns="12700" rIns="0" bIns="0" anchor="t" anchorCtr="0">
            <a:spAutoFit/>
          </a:bodyPr>
          <a:lstStyle/>
          <a:p>
            <a:pPr marL="285115" marR="0" lvl="0" indent="-273050"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External spermatic fascia </a:t>
            </a:r>
            <a:r>
              <a:rPr lang="en-US" sz="2400" b="1">
                <a:solidFill>
                  <a:schemeClr val="dk1"/>
                </a:solidFill>
                <a:latin typeface="Candara"/>
                <a:ea typeface="Candara"/>
                <a:cs typeface="Candara"/>
                <a:sym typeface="Candara"/>
              </a:rPr>
              <a:t>derived from the</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external oblique</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None/>
            </a:pPr>
            <a:endParaRPr sz="235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Cremasteric fascia </a:t>
            </a:r>
            <a:r>
              <a:rPr lang="en-US" sz="2400" b="1">
                <a:solidFill>
                  <a:schemeClr val="dk1"/>
                </a:solidFill>
                <a:latin typeface="Candara"/>
                <a:ea typeface="Candara"/>
                <a:cs typeface="Candara"/>
                <a:sym typeface="Candara"/>
              </a:rPr>
              <a:t>derived from the internal  oblique</a:t>
            </a:r>
            <a:endParaRPr sz="2400">
              <a:solidFill>
                <a:schemeClr val="dk1"/>
              </a:solidFill>
              <a:latin typeface="Candara"/>
              <a:ea typeface="Candara"/>
              <a:cs typeface="Candara"/>
              <a:sym typeface="Candara"/>
            </a:endParaRPr>
          </a:p>
          <a:p>
            <a:pPr marL="0" marR="0" lvl="0" indent="0" algn="l" rtl="0">
              <a:lnSpc>
                <a:spcPct val="100000"/>
              </a:lnSpc>
              <a:spcBef>
                <a:spcPts val="30"/>
              </a:spcBef>
              <a:spcAft>
                <a:spcPts val="0"/>
              </a:spcAft>
              <a:buClr>
                <a:srgbClr val="FF0000"/>
              </a:buClr>
              <a:buSzPts val="2250"/>
              <a:buFont typeface="Noto Sans Symbols"/>
              <a:buNone/>
            </a:pPr>
            <a:endParaRPr sz="2250">
              <a:solidFill>
                <a:schemeClr val="dk1"/>
              </a:solidFill>
              <a:latin typeface="Candara"/>
              <a:ea typeface="Candara"/>
              <a:cs typeface="Candara"/>
              <a:sym typeface="Candara"/>
            </a:endParaRPr>
          </a:p>
          <a:p>
            <a:pPr marL="384810" marR="0" lvl="1" indent="-273685" algn="l" rtl="0">
              <a:lnSpc>
                <a:spcPct val="100000"/>
              </a:lnSpc>
              <a:spcBef>
                <a:spcPts val="5"/>
              </a:spcBef>
              <a:spcAft>
                <a:spcPts val="0"/>
              </a:spcAft>
              <a:buClr>
                <a:srgbClr val="FF0000"/>
              </a:buClr>
              <a:buSzPts val="2300"/>
              <a:buFont typeface="Noto Sans Symbols"/>
              <a:buChar char="❖"/>
            </a:pPr>
            <a:r>
              <a:rPr lang="en-US" sz="2400" b="1" i="0" u="none" strike="noStrike" cap="none">
                <a:solidFill>
                  <a:srgbClr val="FF0000"/>
                </a:solidFill>
                <a:latin typeface="Candara"/>
                <a:ea typeface="Candara"/>
                <a:cs typeface="Candara"/>
                <a:sym typeface="Candara"/>
              </a:rPr>
              <a:t>Internal spermatic fascia </a:t>
            </a:r>
            <a:r>
              <a:rPr lang="en-US" sz="2400" b="1" i="0" u="none" strike="noStrike" cap="none">
                <a:solidFill>
                  <a:schemeClr val="dk1"/>
                </a:solidFill>
                <a:latin typeface="Candara"/>
                <a:ea typeface="Candara"/>
                <a:cs typeface="Candara"/>
                <a:sym typeface="Candara"/>
              </a:rPr>
              <a:t>derived</a:t>
            </a:r>
            <a:endParaRPr sz="2400" b="0" i="0" u="none" strike="noStrike" cap="none">
              <a:solidFill>
                <a:schemeClr val="dk1"/>
              </a:solidFill>
              <a:latin typeface="Candara"/>
              <a:ea typeface="Candara"/>
              <a:cs typeface="Candara"/>
              <a:sym typeface="Candara"/>
            </a:endParaRPr>
          </a:p>
          <a:p>
            <a:pPr marL="11176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from the </a:t>
            </a:r>
            <a:r>
              <a:rPr lang="en-US" sz="2400" b="1">
                <a:solidFill>
                  <a:srgbClr val="008000"/>
                </a:solidFill>
                <a:latin typeface="Candara"/>
                <a:ea typeface="Candara"/>
                <a:cs typeface="Candara"/>
                <a:sym typeface="Candara"/>
              </a:rPr>
              <a:t>fascia transversalis</a:t>
            </a:r>
            <a:endParaRPr sz="2400">
              <a:solidFill>
                <a:schemeClr val="dk1"/>
              </a:solidFill>
              <a:latin typeface="Candara"/>
              <a:ea typeface="Candara"/>
              <a:cs typeface="Candara"/>
              <a:sym typeface="Candara"/>
            </a:endParaRPr>
          </a:p>
        </p:txBody>
      </p:sp>
      <p:grpSp>
        <p:nvGrpSpPr>
          <p:cNvPr id="1050" name="Google Shape;1050;p81"/>
          <p:cNvGrpSpPr/>
          <p:nvPr/>
        </p:nvGrpSpPr>
        <p:grpSpPr>
          <a:xfrm>
            <a:off x="6502908" y="1190242"/>
            <a:ext cx="5087620" cy="5572125"/>
            <a:chOff x="6502908" y="1190242"/>
            <a:chExt cx="5087620" cy="5572125"/>
          </a:xfrm>
        </p:grpSpPr>
        <p:pic>
          <p:nvPicPr>
            <p:cNvPr id="1051" name="Google Shape;1051;p81"/>
            <p:cNvPicPr preferRelativeResize="0"/>
            <p:nvPr/>
          </p:nvPicPr>
          <p:blipFill rotWithShape="1">
            <a:blip r:embed="rId3">
              <a:alphaModFix/>
            </a:blip>
            <a:srcRect/>
            <a:stretch/>
          </p:blipFill>
          <p:spPr>
            <a:xfrm>
              <a:off x="6709888" y="1348631"/>
              <a:ext cx="4639770" cy="5384399"/>
            </a:xfrm>
            <a:prstGeom prst="rect">
              <a:avLst/>
            </a:prstGeom>
            <a:noFill/>
            <a:ln>
              <a:noFill/>
            </a:ln>
          </p:spPr>
        </p:pic>
        <p:sp>
          <p:nvSpPr>
            <p:cNvPr id="1052" name="Google Shape;1052;p81"/>
            <p:cNvSpPr/>
            <p:nvPr/>
          </p:nvSpPr>
          <p:spPr>
            <a:xfrm>
              <a:off x="6502908" y="1190242"/>
              <a:ext cx="5087620" cy="5572125"/>
            </a:xfrm>
            <a:custGeom>
              <a:avLst/>
              <a:gdLst/>
              <a:ahLst/>
              <a:cxnLst/>
              <a:rect l="l" t="t" r="r" b="b"/>
              <a:pathLst>
                <a:path w="5087620" h="5572125" extrusionOk="0">
                  <a:moveTo>
                    <a:pt x="0" y="5571744"/>
                  </a:moveTo>
                  <a:lnTo>
                    <a:pt x="5087111" y="5571744"/>
                  </a:lnTo>
                  <a:lnTo>
                    <a:pt x="5087111" y="0"/>
                  </a:lnTo>
                  <a:lnTo>
                    <a:pt x="0" y="0"/>
                  </a:lnTo>
                  <a:lnTo>
                    <a:pt x="0" y="5571744"/>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1056"/>
        <p:cNvGrpSpPr/>
        <p:nvPr/>
      </p:nvGrpSpPr>
      <p:grpSpPr>
        <a:xfrm>
          <a:off x="0" y="0"/>
          <a:ext cx="0" cy="0"/>
          <a:chOff x="0" y="0"/>
          <a:chExt cx="0" cy="0"/>
        </a:xfrm>
      </p:grpSpPr>
      <p:sp>
        <p:nvSpPr>
          <p:cNvPr id="1057" name="Google Shape;1057;p82"/>
          <p:cNvSpPr txBox="1"/>
          <p:nvPr/>
        </p:nvSpPr>
        <p:spPr>
          <a:xfrm>
            <a:off x="78739" y="1993772"/>
            <a:ext cx="6547484" cy="4168140"/>
          </a:xfrm>
          <a:prstGeom prst="rect">
            <a:avLst/>
          </a:prstGeom>
          <a:noFill/>
          <a:ln>
            <a:noFill/>
          </a:ln>
        </p:spPr>
        <p:txBody>
          <a:bodyPr spcFirstLastPara="1" wrap="square" lIns="0" tIns="12700" rIns="0" bIns="0" anchor="t" anchorCtr="0">
            <a:spAutoFit/>
          </a:bodyPr>
          <a:lstStyle/>
          <a:p>
            <a:pPr marL="12700" marR="28702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It is closed behind by the fusion of its upper and  lower walls.</a:t>
            </a:r>
            <a:endParaRPr sz="2400">
              <a:solidFill>
                <a:schemeClr val="dk1"/>
              </a:solidFill>
              <a:latin typeface="Candara"/>
              <a:ea typeface="Candara"/>
              <a:cs typeface="Candara"/>
              <a:sym typeface="Candara"/>
            </a:endParaRPr>
          </a:p>
          <a:p>
            <a:pPr marL="12700" marR="73660" lvl="0" indent="-146049"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Laterally, </a:t>
            </a:r>
            <a:r>
              <a:rPr lang="en-US" sz="2400" b="1">
                <a:solidFill>
                  <a:schemeClr val="dk1"/>
                </a:solidFill>
                <a:latin typeface="Candara"/>
                <a:ea typeface="Candara"/>
                <a:cs typeface="Candara"/>
                <a:sym typeface="Candara"/>
              </a:rPr>
              <a:t>it is closed by the attachment of the  membranous layer of superficial fascia and the  urogenital diaphragm to the margins of the pubic  arch .</a:t>
            </a:r>
            <a:endParaRPr sz="2400">
              <a:solidFill>
                <a:schemeClr val="dk1"/>
              </a:solidFill>
              <a:latin typeface="Candara"/>
              <a:ea typeface="Candara"/>
              <a:cs typeface="Candara"/>
              <a:sym typeface="Candara"/>
            </a:endParaRPr>
          </a:p>
          <a:p>
            <a:pPr marL="0" marR="0" lvl="0" indent="0" algn="l" rtl="0">
              <a:lnSpc>
                <a:spcPct val="100000"/>
              </a:lnSpc>
              <a:spcBef>
                <a:spcPts val="25"/>
              </a:spcBef>
              <a:spcAft>
                <a:spcPts val="0"/>
              </a:spcAft>
              <a:buClr>
                <a:srgbClr val="FF0000"/>
              </a:buClr>
              <a:buSzPts val="3100"/>
              <a:buFont typeface="Noto Sans Symbols"/>
              <a:buNone/>
            </a:pPr>
            <a:endParaRPr sz="3100">
              <a:solidFill>
                <a:schemeClr val="dk1"/>
              </a:solidFill>
              <a:latin typeface="Candara"/>
              <a:ea typeface="Candara"/>
              <a:cs typeface="Candara"/>
              <a:sym typeface="Candara"/>
            </a:endParaRPr>
          </a:p>
          <a:p>
            <a:pPr marL="125095" marR="5080" lvl="1" indent="-146049" algn="l" rtl="0">
              <a:lnSpc>
                <a:spcPct val="100000"/>
              </a:lnSpc>
              <a:spcBef>
                <a:spcPts val="5"/>
              </a:spcBef>
              <a:spcAft>
                <a:spcPts val="0"/>
              </a:spcAft>
              <a:buClr>
                <a:srgbClr val="FF0000"/>
              </a:buClr>
              <a:buSzPts val="2300"/>
              <a:buFont typeface="Noto Sans Symbols"/>
              <a:buChar char="✔"/>
            </a:pPr>
            <a:r>
              <a:rPr lang="en-US" sz="2400" b="1" i="0" u="none" strike="noStrike" cap="none">
                <a:solidFill>
                  <a:srgbClr val="FF0000"/>
                </a:solidFill>
                <a:latin typeface="Candara"/>
                <a:ea typeface="Candara"/>
                <a:cs typeface="Candara"/>
                <a:sym typeface="Candara"/>
              </a:rPr>
              <a:t>Anteriorly, </a:t>
            </a:r>
            <a:r>
              <a:rPr lang="en-US" sz="2400" b="1" i="0" u="none" strike="noStrike" cap="none">
                <a:solidFill>
                  <a:schemeClr val="dk1"/>
                </a:solidFill>
                <a:latin typeface="Candara"/>
                <a:ea typeface="Candara"/>
                <a:cs typeface="Candara"/>
                <a:sym typeface="Candara"/>
              </a:rPr>
              <a:t>the space communicates freely with  the potential space lying between the superficial  fascia of the anterior abdominal wall and the  anterior abdominal muscles</a:t>
            </a:r>
            <a:endParaRPr sz="2400" b="0" i="0" u="none" strike="noStrike" cap="none">
              <a:solidFill>
                <a:schemeClr val="dk1"/>
              </a:solidFill>
              <a:latin typeface="Candara"/>
              <a:ea typeface="Candara"/>
              <a:cs typeface="Candara"/>
              <a:sym typeface="Candara"/>
            </a:endParaRPr>
          </a:p>
        </p:txBody>
      </p:sp>
      <p:sp>
        <p:nvSpPr>
          <p:cNvPr id="1058" name="Google Shape;1058;p82"/>
          <p:cNvSpPr txBox="1">
            <a:spLocks noGrp="1"/>
          </p:cNvSpPr>
          <p:nvPr>
            <p:ph type="title"/>
          </p:nvPr>
        </p:nvSpPr>
        <p:spPr>
          <a:xfrm>
            <a:off x="199644" y="77723"/>
            <a:ext cx="4770120" cy="585470"/>
          </a:xfrm>
          <a:prstGeom prst="rect">
            <a:avLst/>
          </a:prstGeom>
          <a:solidFill>
            <a:srgbClr val="DCE6F1"/>
          </a:solid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Superficial Perineal Pouch</a:t>
            </a:r>
            <a:endParaRPr sz="3200">
              <a:latin typeface="Candara"/>
              <a:ea typeface="Candara"/>
              <a:cs typeface="Candara"/>
              <a:sym typeface="Candara"/>
            </a:endParaRPr>
          </a:p>
        </p:txBody>
      </p:sp>
      <p:grpSp>
        <p:nvGrpSpPr>
          <p:cNvPr id="1059" name="Google Shape;1059;p82"/>
          <p:cNvGrpSpPr/>
          <p:nvPr/>
        </p:nvGrpSpPr>
        <p:grpSpPr>
          <a:xfrm>
            <a:off x="7338060" y="193548"/>
            <a:ext cx="4288790" cy="3221990"/>
            <a:chOff x="7338060" y="193548"/>
            <a:chExt cx="4288790" cy="3221990"/>
          </a:xfrm>
        </p:grpSpPr>
        <p:pic>
          <p:nvPicPr>
            <p:cNvPr id="1060" name="Google Shape;1060;p82"/>
            <p:cNvPicPr preferRelativeResize="0"/>
            <p:nvPr/>
          </p:nvPicPr>
          <p:blipFill rotWithShape="1">
            <a:blip r:embed="rId3">
              <a:alphaModFix/>
            </a:blip>
            <a:srcRect/>
            <a:stretch/>
          </p:blipFill>
          <p:spPr>
            <a:xfrm>
              <a:off x="7367016" y="222503"/>
              <a:ext cx="4230624" cy="3163824"/>
            </a:xfrm>
            <a:prstGeom prst="rect">
              <a:avLst/>
            </a:prstGeom>
            <a:noFill/>
            <a:ln>
              <a:noFill/>
            </a:ln>
          </p:spPr>
        </p:pic>
        <p:sp>
          <p:nvSpPr>
            <p:cNvPr id="1061" name="Google Shape;1061;p82"/>
            <p:cNvSpPr/>
            <p:nvPr/>
          </p:nvSpPr>
          <p:spPr>
            <a:xfrm>
              <a:off x="7338060" y="193548"/>
              <a:ext cx="4288790" cy="3221990"/>
            </a:xfrm>
            <a:custGeom>
              <a:avLst/>
              <a:gdLst/>
              <a:ahLst/>
              <a:cxnLst/>
              <a:rect l="l" t="t" r="r" b="b"/>
              <a:pathLst>
                <a:path w="4288790" h="3221990" extrusionOk="0">
                  <a:moveTo>
                    <a:pt x="0" y="3221736"/>
                  </a:moveTo>
                  <a:lnTo>
                    <a:pt x="4288536" y="3221736"/>
                  </a:lnTo>
                  <a:lnTo>
                    <a:pt x="4288536" y="0"/>
                  </a:lnTo>
                  <a:lnTo>
                    <a:pt x="0" y="0"/>
                  </a:lnTo>
                  <a:lnTo>
                    <a:pt x="0" y="3221736"/>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62" name="Google Shape;1062;p82"/>
          <p:cNvSpPr txBox="1"/>
          <p:nvPr/>
        </p:nvSpPr>
        <p:spPr>
          <a:xfrm>
            <a:off x="4690364" y="6472834"/>
            <a:ext cx="1819275" cy="391160"/>
          </a:xfrm>
          <a:prstGeom prst="rect">
            <a:avLst/>
          </a:prstGeom>
          <a:noFill/>
          <a:ln>
            <a:noFill/>
          </a:ln>
        </p:spPr>
        <p:txBody>
          <a:bodyPr spcFirstLastPara="1" wrap="square" lIns="0" tIns="12700" rIns="0" bIns="0" anchor="t" anchorCtr="0">
            <a:spAutoFit/>
          </a:bodyPr>
          <a:lstStyle/>
          <a:p>
            <a:pPr marL="12700" marR="5715" lvl="0" indent="36195"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Qais Al-Maathidy  Monday 9 April 2022</a:t>
            </a:r>
            <a:endParaRPr sz="1200">
              <a:solidFill>
                <a:schemeClr val="dk1"/>
              </a:solidFill>
              <a:latin typeface="Calibri"/>
              <a:ea typeface="Calibri"/>
              <a:cs typeface="Calibri"/>
              <a:sym typeface="Calibri"/>
            </a:endParaRPr>
          </a:p>
        </p:txBody>
      </p:sp>
      <p:sp>
        <p:nvSpPr>
          <p:cNvPr id="1063" name="Google Shape;1063;p82"/>
          <p:cNvSpPr txBox="1"/>
          <p:nvPr/>
        </p:nvSpPr>
        <p:spPr>
          <a:xfrm>
            <a:off x="1613408" y="6616090"/>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81</a:t>
            </a:r>
            <a:endParaRPr sz="1200">
              <a:solidFill>
                <a:schemeClr val="dk1"/>
              </a:solidFill>
              <a:latin typeface="Calibri"/>
              <a:ea typeface="Calibri"/>
              <a:cs typeface="Calibri"/>
              <a:sym typeface="Calibri"/>
            </a:endParaRPr>
          </a:p>
        </p:txBody>
      </p:sp>
      <p:sp>
        <p:nvSpPr>
          <p:cNvPr id="1064" name="Google Shape;1064;p82"/>
          <p:cNvSpPr txBox="1"/>
          <p:nvPr/>
        </p:nvSpPr>
        <p:spPr>
          <a:xfrm>
            <a:off x="147828" y="781812"/>
            <a:ext cx="6840220" cy="1201420"/>
          </a:xfrm>
          <a:prstGeom prst="rect">
            <a:avLst/>
          </a:prstGeom>
          <a:noFill/>
          <a:ln w="57900" cap="flat" cmpd="sng">
            <a:solidFill>
              <a:srgbClr val="000000"/>
            </a:solidFill>
            <a:prstDash val="solid"/>
            <a:round/>
            <a:headEnd type="none" w="sm" len="sm"/>
            <a:tailEnd type="none" w="sm" len="sm"/>
          </a:ln>
        </p:spPr>
        <p:txBody>
          <a:bodyPr spcFirstLastPara="1" wrap="square" lIns="0" tIns="27300" rIns="0" bIns="0" anchor="t" anchorCtr="0">
            <a:spAutoFit/>
          </a:bodyPr>
          <a:lstStyle/>
          <a:p>
            <a:pPr marL="90805" marR="680720" lvl="0" indent="0" algn="l" rtl="0">
              <a:lnSpc>
                <a:spcPct val="100000"/>
              </a:lnSpc>
              <a:spcBef>
                <a:spcPts val="0"/>
              </a:spcBef>
              <a:spcAft>
                <a:spcPts val="0"/>
              </a:spcAft>
              <a:buNone/>
            </a:pPr>
            <a:r>
              <a:rPr lang="en-US" sz="2400">
                <a:solidFill>
                  <a:schemeClr val="dk1"/>
                </a:solidFill>
                <a:latin typeface="Candara"/>
                <a:ea typeface="Candara"/>
                <a:cs typeface="Candara"/>
                <a:sym typeface="Candara"/>
              </a:rPr>
              <a:t>Is bounded </a:t>
            </a:r>
            <a:r>
              <a:rPr lang="en-US" sz="2400" b="1">
                <a:solidFill>
                  <a:srgbClr val="0033CC"/>
                </a:solidFill>
                <a:latin typeface="Candara"/>
                <a:ea typeface="Candara"/>
                <a:cs typeface="Candara"/>
                <a:sym typeface="Candara"/>
              </a:rPr>
              <a:t>below </a:t>
            </a:r>
            <a:r>
              <a:rPr lang="en-US" sz="2400">
                <a:solidFill>
                  <a:schemeClr val="dk1"/>
                </a:solidFill>
                <a:latin typeface="Candara"/>
                <a:ea typeface="Candara"/>
                <a:cs typeface="Candara"/>
                <a:sym typeface="Candara"/>
              </a:rPr>
              <a:t>by the </a:t>
            </a:r>
            <a:r>
              <a:rPr lang="en-US" sz="2400" b="1">
                <a:solidFill>
                  <a:schemeClr val="dk1"/>
                </a:solidFill>
                <a:latin typeface="Candara"/>
                <a:ea typeface="Candara"/>
                <a:cs typeface="Candara"/>
                <a:sym typeface="Candara"/>
              </a:rPr>
              <a:t>membranous layer of  superficial fascia </a:t>
            </a:r>
            <a:r>
              <a:rPr lang="en-US" sz="2400">
                <a:solidFill>
                  <a:schemeClr val="dk1"/>
                </a:solidFill>
                <a:latin typeface="Candara"/>
                <a:ea typeface="Candara"/>
                <a:cs typeface="Candara"/>
                <a:sym typeface="Candara"/>
              </a:rPr>
              <a:t>and </a:t>
            </a:r>
            <a:r>
              <a:rPr lang="en-US" sz="2400" b="1">
                <a:solidFill>
                  <a:srgbClr val="0033CC"/>
                </a:solidFill>
                <a:latin typeface="Candara"/>
                <a:ea typeface="Candara"/>
                <a:cs typeface="Candara"/>
                <a:sym typeface="Candara"/>
              </a:rPr>
              <a:t>above </a:t>
            </a:r>
            <a:r>
              <a:rPr lang="en-US" sz="2400">
                <a:solidFill>
                  <a:schemeClr val="dk1"/>
                </a:solidFill>
                <a:latin typeface="Candara"/>
                <a:ea typeface="Candara"/>
                <a:cs typeface="Candara"/>
                <a:sym typeface="Candara"/>
              </a:rPr>
              <a:t>by the </a:t>
            </a:r>
            <a:r>
              <a:rPr lang="en-US" sz="2400" b="1">
                <a:solidFill>
                  <a:schemeClr val="dk1"/>
                </a:solidFill>
                <a:latin typeface="Candara"/>
                <a:ea typeface="Candara"/>
                <a:cs typeface="Candara"/>
                <a:sym typeface="Candara"/>
              </a:rPr>
              <a:t>urogenital  diaphragm </a:t>
            </a:r>
            <a:r>
              <a:rPr lang="en-US" sz="2400">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grpSp>
        <p:nvGrpSpPr>
          <p:cNvPr id="1065" name="Google Shape;1065;p82"/>
          <p:cNvGrpSpPr/>
          <p:nvPr/>
        </p:nvGrpSpPr>
        <p:grpSpPr>
          <a:xfrm>
            <a:off x="6859524" y="3567684"/>
            <a:ext cx="4767580" cy="3112135"/>
            <a:chOff x="6859524" y="3567684"/>
            <a:chExt cx="4767580" cy="3112135"/>
          </a:xfrm>
        </p:grpSpPr>
        <p:pic>
          <p:nvPicPr>
            <p:cNvPr id="1066" name="Google Shape;1066;p82"/>
            <p:cNvPicPr preferRelativeResize="0"/>
            <p:nvPr/>
          </p:nvPicPr>
          <p:blipFill rotWithShape="1">
            <a:blip r:embed="rId4">
              <a:alphaModFix/>
            </a:blip>
            <a:srcRect/>
            <a:stretch/>
          </p:blipFill>
          <p:spPr>
            <a:xfrm>
              <a:off x="6888480" y="3596640"/>
              <a:ext cx="4709160" cy="3054096"/>
            </a:xfrm>
            <a:prstGeom prst="rect">
              <a:avLst/>
            </a:prstGeom>
            <a:noFill/>
            <a:ln>
              <a:noFill/>
            </a:ln>
          </p:spPr>
        </p:pic>
        <p:sp>
          <p:nvSpPr>
            <p:cNvPr id="1067" name="Google Shape;1067;p82"/>
            <p:cNvSpPr/>
            <p:nvPr/>
          </p:nvSpPr>
          <p:spPr>
            <a:xfrm>
              <a:off x="6859524" y="3567684"/>
              <a:ext cx="4767580" cy="3112135"/>
            </a:xfrm>
            <a:custGeom>
              <a:avLst/>
              <a:gdLst/>
              <a:ahLst/>
              <a:cxnLst/>
              <a:rect l="l" t="t" r="r" b="b"/>
              <a:pathLst>
                <a:path w="4767580" h="3112134" extrusionOk="0">
                  <a:moveTo>
                    <a:pt x="0" y="3112008"/>
                  </a:moveTo>
                  <a:lnTo>
                    <a:pt x="4767072" y="3112008"/>
                  </a:lnTo>
                  <a:lnTo>
                    <a:pt x="4767072" y="0"/>
                  </a:lnTo>
                  <a:lnTo>
                    <a:pt x="0" y="0"/>
                  </a:lnTo>
                  <a:lnTo>
                    <a:pt x="0" y="3112008"/>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Shape 1071"/>
        <p:cNvGrpSpPr/>
        <p:nvPr/>
      </p:nvGrpSpPr>
      <p:grpSpPr>
        <a:xfrm>
          <a:off x="0" y="0"/>
          <a:ext cx="0" cy="0"/>
          <a:chOff x="0" y="0"/>
          <a:chExt cx="0" cy="0"/>
        </a:xfrm>
      </p:grpSpPr>
      <p:sp>
        <p:nvSpPr>
          <p:cNvPr id="1072" name="Google Shape;1072;p83"/>
          <p:cNvSpPr txBox="1">
            <a:spLocks noGrp="1"/>
          </p:cNvSpPr>
          <p:nvPr>
            <p:ph type="title"/>
          </p:nvPr>
        </p:nvSpPr>
        <p:spPr>
          <a:xfrm>
            <a:off x="199644" y="77723"/>
            <a:ext cx="957072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the Superficial Perineal Pouch</a:t>
            </a:r>
            <a:endParaRPr sz="3200">
              <a:latin typeface="Calibri"/>
              <a:ea typeface="Calibri"/>
              <a:cs typeface="Calibri"/>
              <a:sym typeface="Calibri"/>
            </a:endParaRPr>
          </a:p>
        </p:txBody>
      </p:sp>
      <p:grpSp>
        <p:nvGrpSpPr>
          <p:cNvPr id="1073" name="Google Shape;1073;p83"/>
          <p:cNvGrpSpPr/>
          <p:nvPr/>
        </p:nvGrpSpPr>
        <p:grpSpPr>
          <a:xfrm>
            <a:off x="5771388" y="1418844"/>
            <a:ext cx="5800725" cy="3868420"/>
            <a:chOff x="5771388" y="1418844"/>
            <a:chExt cx="5800725" cy="3868420"/>
          </a:xfrm>
        </p:grpSpPr>
        <p:pic>
          <p:nvPicPr>
            <p:cNvPr id="1074" name="Google Shape;1074;p83"/>
            <p:cNvPicPr preferRelativeResize="0"/>
            <p:nvPr/>
          </p:nvPicPr>
          <p:blipFill rotWithShape="1">
            <a:blip r:embed="rId3">
              <a:alphaModFix/>
            </a:blip>
            <a:srcRect/>
            <a:stretch/>
          </p:blipFill>
          <p:spPr>
            <a:xfrm>
              <a:off x="5800344" y="1447800"/>
              <a:ext cx="5742432" cy="3810000"/>
            </a:xfrm>
            <a:prstGeom prst="rect">
              <a:avLst/>
            </a:prstGeom>
            <a:noFill/>
            <a:ln>
              <a:noFill/>
            </a:ln>
          </p:spPr>
        </p:pic>
        <p:sp>
          <p:nvSpPr>
            <p:cNvPr id="1075" name="Google Shape;1075;p83"/>
            <p:cNvSpPr/>
            <p:nvPr/>
          </p:nvSpPr>
          <p:spPr>
            <a:xfrm>
              <a:off x="5771388" y="1418844"/>
              <a:ext cx="5800725" cy="3868420"/>
            </a:xfrm>
            <a:custGeom>
              <a:avLst/>
              <a:gdLst/>
              <a:ahLst/>
              <a:cxnLst/>
              <a:rect l="l" t="t" r="r" b="b"/>
              <a:pathLst>
                <a:path w="5800725" h="3868420" extrusionOk="0">
                  <a:moveTo>
                    <a:pt x="0" y="3867911"/>
                  </a:moveTo>
                  <a:lnTo>
                    <a:pt x="5800344" y="3867911"/>
                  </a:lnTo>
                  <a:lnTo>
                    <a:pt x="5800344" y="0"/>
                  </a:lnTo>
                  <a:lnTo>
                    <a:pt x="0" y="0"/>
                  </a:lnTo>
                  <a:lnTo>
                    <a:pt x="0" y="3867911"/>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76" name="Google Shape;1076;p83"/>
          <p:cNvSpPr txBox="1"/>
          <p:nvPr/>
        </p:nvSpPr>
        <p:spPr>
          <a:xfrm>
            <a:off x="275640" y="701166"/>
            <a:ext cx="5309870" cy="5148580"/>
          </a:xfrm>
          <a:prstGeom prst="rect">
            <a:avLst/>
          </a:prstGeom>
          <a:noFill/>
          <a:ln>
            <a:noFill/>
          </a:ln>
        </p:spPr>
        <p:txBody>
          <a:bodyPr spcFirstLastPara="1" wrap="square" lIns="0" tIns="12700" rIns="0" bIns="0" anchor="t" anchorCtr="0">
            <a:spAutoFit/>
          </a:bodyPr>
          <a:lstStyle/>
          <a:p>
            <a:pPr marL="12700" marR="17780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In males</a:t>
            </a:r>
            <a:r>
              <a:rPr lang="en-US" sz="2400" b="1">
                <a:solidFill>
                  <a:schemeClr val="dk1"/>
                </a:solidFill>
                <a:latin typeface="Candara"/>
                <a:ea typeface="Candara"/>
                <a:cs typeface="Candara"/>
                <a:sym typeface="Candara"/>
              </a:rPr>
              <a:t>, the superficial perineal pouch  contains the:</a:t>
            </a:r>
            <a:endParaRPr sz="2400">
              <a:solidFill>
                <a:schemeClr val="dk1"/>
              </a:solidFill>
              <a:latin typeface="Candara"/>
              <a:ea typeface="Candara"/>
              <a:cs typeface="Candara"/>
              <a:sym typeface="Candara"/>
            </a:endParaRPr>
          </a:p>
          <a:p>
            <a:pPr marL="12700" marR="48260" lvl="0" indent="-146049" algn="l" rtl="0">
              <a:lnSpc>
                <a:spcPct val="100000"/>
              </a:lnSpc>
              <a:spcBef>
                <a:spcPts val="0"/>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Root (bulb and crura) of the penis </a:t>
            </a:r>
            <a:r>
              <a:rPr lang="en-US" sz="2400" b="1">
                <a:solidFill>
                  <a:schemeClr val="dk1"/>
                </a:solidFill>
                <a:latin typeface="Candara"/>
                <a:ea typeface="Candara"/>
                <a:cs typeface="Candara"/>
                <a:sym typeface="Candara"/>
              </a:rPr>
              <a:t>and  associated muscles (</a:t>
            </a:r>
            <a:r>
              <a:rPr lang="en-US" sz="2400" b="1">
                <a:solidFill>
                  <a:srgbClr val="E36C09"/>
                </a:solidFill>
                <a:latin typeface="Candara"/>
                <a:ea typeface="Candara"/>
                <a:cs typeface="Candara"/>
                <a:sym typeface="Candara"/>
              </a:rPr>
              <a:t>ischiocavernosus  </a:t>
            </a:r>
            <a:r>
              <a:rPr lang="en-US" sz="2400" b="1">
                <a:solidFill>
                  <a:schemeClr val="dk1"/>
                </a:solidFill>
                <a:latin typeface="Candara"/>
                <a:ea typeface="Candara"/>
                <a:cs typeface="Candara"/>
                <a:sym typeface="Candara"/>
              </a:rPr>
              <a:t>and </a:t>
            </a:r>
            <a:r>
              <a:rPr lang="en-US" sz="2400" b="1">
                <a:solidFill>
                  <a:srgbClr val="E36C09"/>
                </a:solidFill>
                <a:latin typeface="Candara"/>
                <a:ea typeface="Candara"/>
                <a:cs typeface="Candara"/>
                <a:sym typeface="Candara"/>
              </a:rPr>
              <a:t>bulbospongiosus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rgbClr val="0033CC"/>
              </a:buClr>
              <a:buSzPts val="2350"/>
              <a:buFont typeface="Noto Sans Symbols"/>
              <a:buNone/>
            </a:pPr>
            <a:endParaRPr sz="2350">
              <a:solidFill>
                <a:schemeClr val="dk1"/>
              </a:solidFill>
              <a:latin typeface="Candara"/>
              <a:ea typeface="Candara"/>
              <a:cs typeface="Candara"/>
              <a:sym typeface="Candara"/>
            </a:endParaRPr>
          </a:p>
          <a:p>
            <a:pPr marL="12700" marR="33655" lvl="0" indent="-146049" algn="l" rtl="0">
              <a:lnSpc>
                <a:spcPct val="100000"/>
              </a:lnSpc>
              <a:spcBef>
                <a:spcPts val="0"/>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Proximal (bulbous) part of the spongy  urethra.</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rgbClr val="0033CC"/>
              </a:buClr>
              <a:buSzPts val="2350"/>
              <a:buFont typeface="Noto Sans Symbols"/>
              <a:buNone/>
            </a:pPr>
            <a:endParaRPr sz="2350">
              <a:solidFill>
                <a:schemeClr val="dk1"/>
              </a:solidFill>
              <a:latin typeface="Candara"/>
              <a:ea typeface="Candara"/>
              <a:cs typeface="Candara"/>
              <a:sym typeface="Candara"/>
            </a:endParaRPr>
          </a:p>
          <a:p>
            <a:pPr marL="12700" marR="1037589" lvl="0" indent="-146049" algn="l" rtl="0">
              <a:lnSpc>
                <a:spcPct val="100000"/>
              </a:lnSpc>
              <a:spcBef>
                <a:spcPts val="5"/>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Superficial transverse perineal  muscles.</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Clr>
                <a:srgbClr val="0033CC"/>
              </a:buClr>
              <a:buSzPts val="2350"/>
              <a:buFont typeface="Noto Sans Symbols"/>
              <a:buNone/>
            </a:pPr>
            <a:endParaRPr sz="2350">
              <a:solidFill>
                <a:schemeClr val="dk1"/>
              </a:solidFill>
              <a:latin typeface="Candara"/>
              <a:ea typeface="Candara"/>
              <a:cs typeface="Candara"/>
              <a:sym typeface="Candara"/>
            </a:endParaRPr>
          </a:p>
          <a:p>
            <a:pPr marL="285115" marR="0" lvl="0" indent="-273050" algn="l" rtl="0">
              <a:lnSpc>
                <a:spcPct val="100000"/>
              </a:lnSpc>
              <a:spcBef>
                <a:spcPts val="0"/>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Deep perineal branches of the internal</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rgbClr val="0033CC"/>
                </a:solidFill>
                <a:latin typeface="Candara"/>
                <a:ea typeface="Candara"/>
                <a:cs typeface="Candara"/>
                <a:sym typeface="Candara"/>
              </a:rPr>
              <a:t>pudendal vessels and pudendal nerves</a:t>
            </a:r>
            <a:endParaRPr sz="2400">
              <a:solidFill>
                <a:schemeClr val="dk1"/>
              </a:solidFill>
              <a:latin typeface="Candara"/>
              <a:ea typeface="Candara"/>
              <a:cs typeface="Candara"/>
              <a:sym typeface="Candara"/>
            </a:endParaRPr>
          </a:p>
        </p:txBody>
      </p:sp>
      <p:sp>
        <p:nvSpPr>
          <p:cNvPr id="1077" name="Google Shape;1077;p83"/>
          <p:cNvSpPr txBox="1"/>
          <p:nvPr/>
        </p:nvSpPr>
        <p:spPr>
          <a:xfrm>
            <a:off x="7560056" y="6411569"/>
            <a:ext cx="134239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1078" name="Google Shape;1078;p83"/>
          <p:cNvSpPr txBox="1"/>
          <p:nvPr/>
        </p:nvSpPr>
        <p:spPr>
          <a:xfrm>
            <a:off x="10964671"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82</a:t>
            </a:r>
            <a:endParaRPr sz="1200">
              <a:solidFill>
                <a:schemeClr val="dk1"/>
              </a:solidFill>
              <a:latin typeface="Calibri"/>
              <a:ea typeface="Calibri"/>
              <a:cs typeface="Calibri"/>
              <a:sym typeface="Calibri"/>
            </a:endParaRPr>
          </a:p>
        </p:txBody>
      </p:sp>
      <p:sp>
        <p:nvSpPr>
          <p:cNvPr id="1079" name="Google Shape;1079;p83"/>
          <p:cNvSpPr txBox="1"/>
          <p:nvPr/>
        </p:nvSpPr>
        <p:spPr>
          <a:xfrm>
            <a:off x="5014340" y="6428638"/>
            <a:ext cx="178308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1083"/>
        <p:cNvGrpSpPr/>
        <p:nvPr/>
      </p:nvGrpSpPr>
      <p:grpSpPr>
        <a:xfrm>
          <a:off x="0" y="0"/>
          <a:ext cx="0" cy="0"/>
          <a:chOff x="0" y="0"/>
          <a:chExt cx="0" cy="0"/>
        </a:xfrm>
      </p:grpSpPr>
      <p:sp>
        <p:nvSpPr>
          <p:cNvPr id="1084" name="Google Shape;1084;p84"/>
          <p:cNvSpPr txBox="1"/>
          <p:nvPr/>
        </p:nvSpPr>
        <p:spPr>
          <a:xfrm>
            <a:off x="278993" y="777366"/>
            <a:ext cx="5415915" cy="4050665"/>
          </a:xfrm>
          <a:prstGeom prst="rect">
            <a:avLst/>
          </a:prstGeom>
          <a:noFill/>
          <a:ln>
            <a:noFill/>
          </a:ln>
        </p:spPr>
        <p:txBody>
          <a:bodyPr spcFirstLastPara="1" wrap="square" lIns="0" tIns="12700" rIns="0" bIns="0" anchor="t" anchorCtr="0">
            <a:spAutoFit/>
          </a:bodyPr>
          <a:lstStyle/>
          <a:p>
            <a:pPr marL="284480" marR="0" lvl="0" indent="-272415"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The bulbospongiosus</a:t>
            </a:r>
            <a:endParaRPr sz="2400">
              <a:solidFill>
                <a:schemeClr val="dk1"/>
              </a:solidFill>
              <a:latin typeface="Candara"/>
              <a:ea typeface="Candara"/>
              <a:cs typeface="Candara"/>
              <a:sym typeface="Candara"/>
            </a:endParaRPr>
          </a:p>
          <a:p>
            <a:pPr marL="12700" marR="4572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Muscles: </a:t>
            </a:r>
            <a:r>
              <a:rPr lang="en-US" sz="2400" b="1">
                <a:solidFill>
                  <a:schemeClr val="dk1"/>
                </a:solidFill>
                <a:latin typeface="Candara"/>
                <a:ea typeface="Candara"/>
                <a:cs typeface="Candara"/>
                <a:sym typeface="Candara"/>
              </a:rPr>
              <a:t>situated one on each side of the  midline. It compress </a:t>
            </a:r>
            <a:r>
              <a:rPr lang="en-US" sz="2400" b="1">
                <a:solidFill>
                  <a:srgbClr val="0033CC"/>
                </a:solidFill>
                <a:latin typeface="Candara"/>
                <a:ea typeface="Candara"/>
                <a:cs typeface="Candara"/>
                <a:sym typeface="Candara"/>
              </a:rPr>
              <a:t>the penile urethra  </a:t>
            </a:r>
            <a:r>
              <a:rPr lang="en-US" sz="2400" b="1">
                <a:solidFill>
                  <a:schemeClr val="dk1"/>
                </a:solidFill>
                <a:latin typeface="Candara"/>
                <a:ea typeface="Candara"/>
                <a:cs typeface="Candara"/>
                <a:sym typeface="Candara"/>
              </a:rPr>
              <a:t>and </a:t>
            </a:r>
            <a:r>
              <a:rPr lang="en-US" sz="2400" b="1">
                <a:solidFill>
                  <a:srgbClr val="E36C09"/>
                </a:solidFill>
                <a:latin typeface="Candara"/>
                <a:ea typeface="Candara"/>
                <a:cs typeface="Candara"/>
                <a:sym typeface="Candara"/>
              </a:rPr>
              <a:t>empty it of residual urine or semen</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285115" marR="0" lvl="0" indent="-273050"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Ischiocavernosus muscles:</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cover the crus penis on each side</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5080" lvl="0" indent="0" algn="just" rtl="0">
              <a:lnSpc>
                <a:spcPct val="100000"/>
              </a:lnSpc>
              <a:spcBef>
                <a:spcPts val="0"/>
              </a:spcBef>
              <a:spcAft>
                <a:spcPts val="0"/>
              </a:spcAft>
              <a:buNone/>
            </a:pPr>
            <a:r>
              <a:rPr lang="en-US" sz="2400" b="1">
                <a:solidFill>
                  <a:schemeClr val="dk1"/>
                </a:solidFill>
                <a:latin typeface="Candara"/>
                <a:ea typeface="Candara"/>
                <a:cs typeface="Candara"/>
                <a:sym typeface="Candara"/>
              </a:rPr>
              <a:t>The action of each muscle is to compress  </a:t>
            </a:r>
            <a:r>
              <a:rPr lang="en-US" sz="2400" b="1">
                <a:solidFill>
                  <a:srgbClr val="0033CC"/>
                </a:solidFill>
                <a:latin typeface="Candara"/>
                <a:ea typeface="Candara"/>
                <a:cs typeface="Candara"/>
                <a:sym typeface="Candara"/>
              </a:rPr>
              <a:t>the crus penis </a:t>
            </a:r>
            <a:r>
              <a:rPr lang="en-US" sz="2400" b="1">
                <a:solidFill>
                  <a:schemeClr val="dk1"/>
                </a:solidFill>
                <a:latin typeface="Candara"/>
                <a:ea typeface="Candara"/>
                <a:cs typeface="Candara"/>
                <a:sym typeface="Candara"/>
              </a:rPr>
              <a:t>and assist in </a:t>
            </a:r>
            <a:r>
              <a:rPr lang="en-US" sz="2400" b="1">
                <a:solidFill>
                  <a:srgbClr val="E36C09"/>
                </a:solidFill>
                <a:latin typeface="Candara"/>
                <a:ea typeface="Candara"/>
                <a:cs typeface="Candara"/>
                <a:sym typeface="Candara"/>
              </a:rPr>
              <a:t>the process of  erection of the penis.</a:t>
            </a:r>
            <a:endParaRPr sz="2400">
              <a:solidFill>
                <a:schemeClr val="dk1"/>
              </a:solidFill>
              <a:latin typeface="Candara"/>
              <a:ea typeface="Candara"/>
              <a:cs typeface="Candara"/>
              <a:sym typeface="Candara"/>
            </a:endParaRPr>
          </a:p>
        </p:txBody>
      </p:sp>
      <p:grpSp>
        <p:nvGrpSpPr>
          <p:cNvPr id="1085" name="Google Shape;1085;p84"/>
          <p:cNvGrpSpPr/>
          <p:nvPr/>
        </p:nvGrpSpPr>
        <p:grpSpPr>
          <a:xfrm>
            <a:off x="5875020" y="885444"/>
            <a:ext cx="5809615" cy="4249420"/>
            <a:chOff x="5875020" y="885444"/>
            <a:chExt cx="5809615" cy="4249420"/>
          </a:xfrm>
        </p:grpSpPr>
        <p:pic>
          <p:nvPicPr>
            <p:cNvPr id="1086" name="Google Shape;1086;p84"/>
            <p:cNvPicPr preferRelativeResize="0"/>
            <p:nvPr/>
          </p:nvPicPr>
          <p:blipFill rotWithShape="1">
            <a:blip r:embed="rId3">
              <a:alphaModFix/>
            </a:blip>
            <a:srcRect/>
            <a:stretch/>
          </p:blipFill>
          <p:spPr>
            <a:xfrm>
              <a:off x="5903976" y="914400"/>
              <a:ext cx="5751576" cy="4191000"/>
            </a:xfrm>
            <a:prstGeom prst="rect">
              <a:avLst/>
            </a:prstGeom>
            <a:noFill/>
            <a:ln>
              <a:noFill/>
            </a:ln>
          </p:spPr>
        </p:pic>
        <p:sp>
          <p:nvSpPr>
            <p:cNvPr id="1087" name="Google Shape;1087;p84"/>
            <p:cNvSpPr/>
            <p:nvPr/>
          </p:nvSpPr>
          <p:spPr>
            <a:xfrm>
              <a:off x="5875020" y="885444"/>
              <a:ext cx="5809615" cy="4249420"/>
            </a:xfrm>
            <a:custGeom>
              <a:avLst/>
              <a:gdLst/>
              <a:ahLst/>
              <a:cxnLst/>
              <a:rect l="l" t="t" r="r" b="b"/>
              <a:pathLst>
                <a:path w="5809615" h="4249420" extrusionOk="0">
                  <a:moveTo>
                    <a:pt x="0" y="4248911"/>
                  </a:moveTo>
                  <a:lnTo>
                    <a:pt x="5809487" y="4248911"/>
                  </a:lnTo>
                  <a:lnTo>
                    <a:pt x="5809487" y="0"/>
                  </a:lnTo>
                  <a:lnTo>
                    <a:pt x="0" y="0"/>
                  </a:lnTo>
                  <a:lnTo>
                    <a:pt x="0" y="4248911"/>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88" name="Google Shape;1088;p84"/>
          <p:cNvSpPr txBox="1"/>
          <p:nvPr/>
        </p:nvSpPr>
        <p:spPr>
          <a:xfrm>
            <a:off x="669442" y="6428638"/>
            <a:ext cx="134302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1089" name="Google Shape;1089;p84"/>
          <p:cNvSpPr txBox="1"/>
          <p:nvPr/>
        </p:nvSpPr>
        <p:spPr>
          <a:xfrm>
            <a:off x="10963782"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83</a:t>
            </a:r>
            <a:endParaRPr sz="1200">
              <a:solidFill>
                <a:schemeClr val="dk1"/>
              </a:solidFill>
              <a:latin typeface="Calibri"/>
              <a:ea typeface="Calibri"/>
              <a:cs typeface="Calibri"/>
              <a:sym typeface="Calibri"/>
            </a:endParaRPr>
          </a:p>
        </p:txBody>
      </p:sp>
      <p:sp>
        <p:nvSpPr>
          <p:cNvPr id="1090" name="Google Shape;1090;p84"/>
          <p:cNvSpPr txBox="1"/>
          <p:nvPr/>
        </p:nvSpPr>
        <p:spPr>
          <a:xfrm>
            <a:off x="5602604" y="6428638"/>
            <a:ext cx="178308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
        <p:nvSpPr>
          <p:cNvPr id="1091" name="Google Shape;1091;p84"/>
          <p:cNvSpPr txBox="1">
            <a:spLocks noGrp="1"/>
          </p:cNvSpPr>
          <p:nvPr>
            <p:ph type="title"/>
          </p:nvPr>
        </p:nvSpPr>
        <p:spPr>
          <a:xfrm>
            <a:off x="297179" y="144779"/>
            <a:ext cx="10924540" cy="521334"/>
          </a:xfrm>
          <a:prstGeom prst="rect">
            <a:avLst/>
          </a:prstGeom>
          <a:noFill/>
          <a:ln w="57900" cap="flat" cmpd="sng">
            <a:solidFill>
              <a:srgbClr val="0033CC"/>
            </a:solidFill>
            <a:prstDash val="solid"/>
            <a:round/>
            <a:headEnd type="none" w="sm" len="sm"/>
            <a:tailEnd type="none" w="sm" len="sm"/>
          </a:ln>
        </p:spPr>
        <p:txBody>
          <a:bodyPr spcFirstLastPara="1" wrap="square" lIns="0" tIns="22850" rIns="0" bIns="0" anchor="t" anchorCtr="0">
            <a:spAutoFit/>
          </a:bodyPr>
          <a:lstStyle/>
          <a:p>
            <a:pPr marL="89535" lvl="0" indent="0" algn="l" rtl="0">
              <a:lnSpc>
                <a:spcPct val="100000"/>
              </a:lnSpc>
              <a:spcBef>
                <a:spcPts val="0"/>
              </a:spcBef>
              <a:spcAft>
                <a:spcPts val="0"/>
              </a:spcAft>
              <a:buNone/>
            </a:pPr>
            <a:r>
              <a:rPr lang="en-US" sz="2800" b="1">
                <a:solidFill>
                  <a:srgbClr val="FF0000"/>
                </a:solidFill>
                <a:latin typeface="Calibri"/>
                <a:ea typeface="Calibri"/>
                <a:cs typeface="Calibri"/>
                <a:sym typeface="Calibri"/>
              </a:rPr>
              <a:t>Contents of </a:t>
            </a:r>
            <a:r>
              <a:rPr lang="en-US" sz="2800" b="1">
                <a:solidFill>
                  <a:srgbClr val="0033CC"/>
                </a:solidFill>
                <a:latin typeface="Calibri"/>
                <a:ea typeface="Calibri"/>
                <a:cs typeface="Calibri"/>
                <a:sym typeface="Calibri"/>
              </a:rPr>
              <a:t>the Superficial Perineal Pouch </a:t>
            </a:r>
            <a:r>
              <a:rPr lang="en-US" sz="2800" b="1">
                <a:solidFill>
                  <a:srgbClr val="FF0000"/>
                </a:solidFill>
                <a:latin typeface="Calibri"/>
                <a:ea typeface="Calibri"/>
                <a:cs typeface="Calibri"/>
                <a:sym typeface="Calibri"/>
              </a:rPr>
              <a:t>in the Male</a:t>
            </a:r>
            <a:endParaRPr sz="2800">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Shape 1095"/>
        <p:cNvGrpSpPr/>
        <p:nvPr/>
      </p:nvGrpSpPr>
      <p:grpSpPr>
        <a:xfrm>
          <a:off x="0" y="0"/>
          <a:ext cx="0" cy="0"/>
          <a:chOff x="0" y="0"/>
          <a:chExt cx="0" cy="0"/>
        </a:xfrm>
      </p:grpSpPr>
      <p:sp>
        <p:nvSpPr>
          <p:cNvPr id="1096" name="Google Shape;1096;p85"/>
          <p:cNvSpPr txBox="1"/>
          <p:nvPr/>
        </p:nvSpPr>
        <p:spPr>
          <a:xfrm>
            <a:off x="584708" y="6246063"/>
            <a:ext cx="1783080" cy="391160"/>
          </a:xfrm>
          <a:prstGeom prst="rect">
            <a:avLst/>
          </a:prstGeom>
          <a:noFill/>
          <a:ln>
            <a:noFill/>
          </a:ln>
        </p:spPr>
        <p:txBody>
          <a:bodyPr spcFirstLastPara="1" wrap="square" lIns="0" tIns="12700" rIns="0" bIns="0" anchor="t" anchorCtr="0">
            <a:spAutoFit/>
          </a:bodyPr>
          <a:lstStyle/>
          <a:p>
            <a:pPr marL="97155" marR="5080" lvl="0" indent="-8509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Qais Al-Maathidy  Monday 9 April 2022</a:t>
            </a:r>
            <a:endParaRPr sz="1200">
              <a:solidFill>
                <a:schemeClr val="dk1"/>
              </a:solidFill>
              <a:latin typeface="Calibri"/>
              <a:ea typeface="Calibri"/>
              <a:cs typeface="Calibri"/>
              <a:sym typeface="Calibri"/>
            </a:endParaRPr>
          </a:p>
        </p:txBody>
      </p:sp>
      <p:sp>
        <p:nvSpPr>
          <p:cNvPr id="1097" name="Google Shape;1097;p85"/>
          <p:cNvSpPr txBox="1"/>
          <p:nvPr/>
        </p:nvSpPr>
        <p:spPr>
          <a:xfrm>
            <a:off x="78739" y="624281"/>
            <a:ext cx="10761345" cy="1856105"/>
          </a:xfrm>
          <a:prstGeom prst="rect">
            <a:avLst/>
          </a:prstGeom>
          <a:noFill/>
          <a:ln>
            <a:noFill/>
          </a:ln>
        </p:spPr>
        <p:txBody>
          <a:bodyPr spcFirstLastPara="1" wrap="square" lIns="0" tIns="12700" rIns="0" bIns="0" anchor="t" anchorCtr="0">
            <a:spAutoFit/>
          </a:bodyPr>
          <a:lstStyle/>
          <a:p>
            <a:pPr marL="285115" marR="0" lvl="0" indent="-273050"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Superficial Transverse Perineal Muscles</a:t>
            </a:r>
            <a:endParaRPr sz="2400">
              <a:solidFill>
                <a:schemeClr val="dk1"/>
              </a:solidFill>
              <a:latin typeface="Candara"/>
              <a:ea typeface="Candara"/>
              <a:cs typeface="Candara"/>
              <a:sym typeface="Candara"/>
            </a:endParaRPr>
          </a:p>
          <a:p>
            <a:pPr marL="356870" marR="0" lvl="0" indent="-344805" algn="l" rtl="0">
              <a:lnSpc>
                <a:spcPct val="100000"/>
              </a:lnSpc>
              <a:spcBef>
                <a:spcPts val="5"/>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Lie in the posterior part of the superficial perineal pouch</a:t>
            </a:r>
            <a:endParaRPr sz="2400">
              <a:solidFill>
                <a:schemeClr val="dk1"/>
              </a:solidFill>
              <a:latin typeface="Candara"/>
              <a:ea typeface="Candara"/>
              <a:cs typeface="Candara"/>
              <a:sym typeface="Candara"/>
            </a:endParaRPr>
          </a:p>
          <a:p>
            <a:pPr marL="356870" marR="0" lvl="0" indent="-34480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Each muscle arises from </a:t>
            </a:r>
            <a:r>
              <a:rPr lang="en-US" sz="2400" b="1">
                <a:solidFill>
                  <a:srgbClr val="0033CC"/>
                </a:solidFill>
                <a:latin typeface="Candara"/>
                <a:ea typeface="Candara"/>
                <a:cs typeface="Candara"/>
                <a:sym typeface="Candara"/>
              </a:rPr>
              <a:t>the ischial ramus </a:t>
            </a:r>
            <a:r>
              <a:rPr lang="en-US" sz="2400" b="1">
                <a:solidFill>
                  <a:schemeClr val="dk1"/>
                </a:solidFill>
                <a:latin typeface="Candara"/>
                <a:ea typeface="Candara"/>
                <a:cs typeface="Candara"/>
                <a:sym typeface="Candara"/>
              </a:rPr>
              <a:t>and is inserted into </a:t>
            </a:r>
            <a:r>
              <a:rPr lang="en-US" sz="2400" b="1">
                <a:solidFill>
                  <a:srgbClr val="0033CC"/>
                </a:solidFill>
                <a:latin typeface="Candara"/>
                <a:ea typeface="Candara"/>
                <a:cs typeface="Candara"/>
                <a:sym typeface="Candara"/>
              </a:rPr>
              <a:t>the perineal body.</a:t>
            </a:r>
            <a:endParaRPr sz="2400">
              <a:solidFill>
                <a:schemeClr val="dk1"/>
              </a:solidFill>
              <a:latin typeface="Candara"/>
              <a:ea typeface="Candara"/>
              <a:cs typeface="Candara"/>
              <a:sym typeface="Candara"/>
            </a:endParaRPr>
          </a:p>
          <a:p>
            <a:pPr marL="356870" marR="0" lvl="0" indent="-34480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The function of these muscles is to </a:t>
            </a:r>
            <a:r>
              <a:rPr lang="en-US" sz="2400" b="1">
                <a:solidFill>
                  <a:srgbClr val="E36C09"/>
                </a:solidFill>
                <a:latin typeface="Candara"/>
                <a:ea typeface="Candara"/>
                <a:cs typeface="Candara"/>
                <a:sym typeface="Candara"/>
              </a:rPr>
              <a:t>fix the perineal body in the center of the</a:t>
            </a:r>
            <a:endParaRPr sz="2400">
              <a:solidFill>
                <a:schemeClr val="dk1"/>
              </a:solidFill>
              <a:latin typeface="Candara"/>
              <a:ea typeface="Candara"/>
              <a:cs typeface="Candara"/>
              <a:sym typeface="Candara"/>
            </a:endParaRPr>
          </a:p>
          <a:p>
            <a:pPr marL="356870" marR="0" lvl="0" indent="0" algn="l" rtl="0">
              <a:lnSpc>
                <a:spcPct val="100000"/>
              </a:lnSpc>
              <a:spcBef>
                <a:spcPts val="5"/>
              </a:spcBef>
              <a:spcAft>
                <a:spcPts val="0"/>
              </a:spcAft>
              <a:buNone/>
            </a:pPr>
            <a:r>
              <a:rPr lang="en-US" sz="2400" b="1">
                <a:solidFill>
                  <a:srgbClr val="E36C09"/>
                </a:solidFill>
                <a:latin typeface="Candara"/>
                <a:ea typeface="Candara"/>
                <a:cs typeface="Candara"/>
                <a:sym typeface="Candara"/>
              </a:rPr>
              <a:t>perineum</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sp>
        <p:nvSpPr>
          <p:cNvPr id="1098" name="Google Shape;1098;p85"/>
          <p:cNvSpPr txBox="1">
            <a:spLocks noGrp="1"/>
          </p:cNvSpPr>
          <p:nvPr>
            <p:ph type="title"/>
          </p:nvPr>
        </p:nvSpPr>
        <p:spPr>
          <a:xfrm>
            <a:off x="99060" y="77723"/>
            <a:ext cx="10924540" cy="524510"/>
          </a:xfrm>
          <a:prstGeom prst="rect">
            <a:avLst/>
          </a:prstGeom>
          <a:noFill/>
          <a:ln w="57900" cap="flat" cmpd="sng">
            <a:solidFill>
              <a:srgbClr val="0033CC"/>
            </a:solidFill>
            <a:prstDash val="solid"/>
            <a:round/>
            <a:headEnd type="none" w="sm" len="sm"/>
            <a:tailEnd type="none" w="sm" len="sm"/>
          </a:ln>
        </p:spPr>
        <p:txBody>
          <a:bodyPr spcFirstLastPara="1" wrap="square" lIns="0" tIns="24125" rIns="0" bIns="0" anchor="t" anchorCtr="0">
            <a:spAutoFit/>
          </a:bodyPr>
          <a:lstStyle/>
          <a:p>
            <a:pPr marL="90805" lvl="0" indent="0" algn="l" rtl="0">
              <a:lnSpc>
                <a:spcPct val="100000"/>
              </a:lnSpc>
              <a:spcBef>
                <a:spcPts val="0"/>
              </a:spcBef>
              <a:spcAft>
                <a:spcPts val="0"/>
              </a:spcAft>
              <a:buNone/>
            </a:pPr>
            <a:r>
              <a:rPr lang="en-US" sz="2800" b="1">
                <a:solidFill>
                  <a:srgbClr val="FF0000"/>
                </a:solidFill>
                <a:latin typeface="Calibri"/>
                <a:ea typeface="Calibri"/>
                <a:cs typeface="Calibri"/>
                <a:sym typeface="Calibri"/>
              </a:rPr>
              <a:t>Contents of </a:t>
            </a:r>
            <a:r>
              <a:rPr lang="en-US" sz="2800" b="1">
                <a:solidFill>
                  <a:srgbClr val="0033CC"/>
                </a:solidFill>
                <a:latin typeface="Calibri"/>
                <a:ea typeface="Calibri"/>
                <a:cs typeface="Calibri"/>
                <a:sym typeface="Calibri"/>
              </a:rPr>
              <a:t>the Superficial Perineal Pouch </a:t>
            </a:r>
            <a:r>
              <a:rPr lang="en-US" sz="2800" b="1">
                <a:solidFill>
                  <a:srgbClr val="FF0000"/>
                </a:solidFill>
                <a:latin typeface="Calibri"/>
                <a:ea typeface="Calibri"/>
                <a:cs typeface="Calibri"/>
                <a:sym typeface="Calibri"/>
              </a:rPr>
              <a:t>in the Male</a:t>
            </a:r>
            <a:endParaRPr sz="2800">
              <a:latin typeface="Calibri"/>
              <a:ea typeface="Calibri"/>
              <a:cs typeface="Calibri"/>
              <a:sym typeface="Calibri"/>
            </a:endParaRPr>
          </a:p>
        </p:txBody>
      </p:sp>
      <p:grpSp>
        <p:nvGrpSpPr>
          <p:cNvPr id="1099" name="Google Shape;1099;p85"/>
          <p:cNvGrpSpPr/>
          <p:nvPr/>
        </p:nvGrpSpPr>
        <p:grpSpPr>
          <a:xfrm>
            <a:off x="4302252" y="2836163"/>
            <a:ext cx="7339965" cy="3914140"/>
            <a:chOff x="4302252" y="2836163"/>
            <a:chExt cx="7339965" cy="3914140"/>
          </a:xfrm>
        </p:grpSpPr>
        <p:pic>
          <p:nvPicPr>
            <p:cNvPr id="1100" name="Google Shape;1100;p85"/>
            <p:cNvPicPr preferRelativeResize="0"/>
            <p:nvPr/>
          </p:nvPicPr>
          <p:blipFill rotWithShape="1">
            <a:blip r:embed="rId3">
              <a:alphaModFix/>
            </a:blip>
            <a:srcRect/>
            <a:stretch/>
          </p:blipFill>
          <p:spPr>
            <a:xfrm>
              <a:off x="4331208" y="2865119"/>
              <a:ext cx="7281672" cy="3855720"/>
            </a:xfrm>
            <a:prstGeom prst="rect">
              <a:avLst/>
            </a:prstGeom>
            <a:noFill/>
            <a:ln>
              <a:noFill/>
            </a:ln>
          </p:spPr>
        </p:pic>
        <p:sp>
          <p:nvSpPr>
            <p:cNvPr id="1101" name="Google Shape;1101;p85"/>
            <p:cNvSpPr/>
            <p:nvPr/>
          </p:nvSpPr>
          <p:spPr>
            <a:xfrm>
              <a:off x="4302252" y="2836163"/>
              <a:ext cx="7339965" cy="3914140"/>
            </a:xfrm>
            <a:custGeom>
              <a:avLst/>
              <a:gdLst/>
              <a:ahLst/>
              <a:cxnLst/>
              <a:rect l="l" t="t" r="r" b="b"/>
              <a:pathLst>
                <a:path w="7339965" h="3914140" extrusionOk="0">
                  <a:moveTo>
                    <a:pt x="0" y="3913632"/>
                  </a:moveTo>
                  <a:lnTo>
                    <a:pt x="7339583" y="3913632"/>
                  </a:lnTo>
                  <a:lnTo>
                    <a:pt x="7339583" y="0"/>
                  </a:lnTo>
                  <a:lnTo>
                    <a:pt x="0" y="0"/>
                  </a:lnTo>
                  <a:lnTo>
                    <a:pt x="0" y="3913632"/>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02" name="Google Shape;1102;p85"/>
          <p:cNvSpPr txBox="1"/>
          <p:nvPr/>
        </p:nvSpPr>
        <p:spPr>
          <a:xfrm>
            <a:off x="1194511" y="6603288"/>
            <a:ext cx="326390" cy="238760"/>
          </a:xfrm>
          <a:prstGeom prst="rect">
            <a:avLst/>
          </a:prstGeom>
          <a:noFill/>
          <a:ln>
            <a:noFill/>
          </a:ln>
        </p:spPr>
        <p:txBody>
          <a:bodyPr spcFirstLastPara="1" wrap="square" lIns="0" tIns="0" rIns="0" bIns="0" anchor="t" anchorCtr="0">
            <a:spAutoFit/>
          </a:bodyPr>
          <a:lstStyle/>
          <a:p>
            <a:pPr marL="135255" marR="0" lvl="0" indent="0" algn="l" rtl="0">
              <a:lnSpc>
                <a:spcPct val="103333"/>
              </a:lnSpc>
              <a:spcBef>
                <a:spcPts val="0"/>
              </a:spcBef>
              <a:spcAft>
                <a:spcPts val="0"/>
              </a:spcAft>
              <a:buNone/>
            </a:pPr>
            <a:fld id="{00000000-1234-1234-1234-123412341234}" type="slidenum">
              <a:rPr lang="en-US" sz="1200" b="1">
                <a:solidFill>
                  <a:srgbClr val="0033CC"/>
                </a:solidFill>
                <a:latin typeface="Calibri"/>
                <a:ea typeface="Calibri"/>
                <a:cs typeface="Calibri"/>
                <a:sym typeface="Calibri"/>
              </a:rPr>
              <a:t>85</a:t>
            </a:fld>
            <a:endParaRPr sz="12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1106"/>
        <p:cNvGrpSpPr/>
        <p:nvPr/>
      </p:nvGrpSpPr>
      <p:grpSpPr>
        <a:xfrm>
          <a:off x="0" y="0"/>
          <a:ext cx="0" cy="0"/>
          <a:chOff x="0" y="0"/>
          <a:chExt cx="0" cy="0"/>
        </a:xfrm>
      </p:grpSpPr>
      <p:sp>
        <p:nvSpPr>
          <p:cNvPr id="1107" name="Google Shape;1107;p86"/>
          <p:cNvSpPr txBox="1"/>
          <p:nvPr/>
        </p:nvSpPr>
        <p:spPr>
          <a:xfrm>
            <a:off x="275640" y="848359"/>
            <a:ext cx="6805295" cy="4782185"/>
          </a:xfrm>
          <a:prstGeom prst="rect">
            <a:avLst/>
          </a:prstGeom>
          <a:noFill/>
          <a:ln>
            <a:noFill/>
          </a:ln>
        </p:spPr>
        <p:txBody>
          <a:bodyPr spcFirstLastPara="1" wrap="square" lIns="0" tIns="12700" rIns="0" bIns="0" anchor="t" anchorCtr="0">
            <a:spAutoFit/>
          </a:bodyPr>
          <a:lstStyle/>
          <a:p>
            <a:pPr marL="284480" marR="0" lvl="0" indent="-272415"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Perineal Body</a:t>
            </a:r>
            <a:endParaRPr sz="2400">
              <a:solidFill>
                <a:schemeClr val="dk1"/>
              </a:solidFill>
              <a:latin typeface="Candara"/>
              <a:ea typeface="Candara"/>
              <a:cs typeface="Candara"/>
              <a:sym typeface="Candara"/>
            </a:endParaRPr>
          </a:p>
          <a:p>
            <a:pPr marL="12700" marR="24384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This small </a:t>
            </a:r>
            <a:r>
              <a:rPr lang="en-US" sz="2400" b="1">
                <a:solidFill>
                  <a:srgbClr val="0033CC"/>
                </a:solidFill>
                <a:latin typeface="Candara"/>
                <a:ea typeface="Candara"/>
                <a:cs typeface="Candara"/>
                <a:sym typeface="Candara"/>
              </a:rPr>
              <a:t>mass of fibrous tissue </a:t>
            </a:r>
            <a:r>
              <a:rPr lang="en-US" sz="2400" b="1">
                <a:solidFill>
                  <a:schemeClr val="dk1"/>
                </a:solidFill>
                <a:latin typeface="Candara"/>
                <a:ea typeface="Candara"/>
                <a:cs typeface="Candara"/>
                <a:sym typeface="Candara"/>
              </a:rPr>
              <a:t>is attached to the  center of the </a:t>
            </a:r>
            <a:r>
              <a:rPr lang="en-US" sz="2400" b="1">
                <a:solidFill>
                  <a:srgbClr val="6F2F9F"/>
                </a:solidFill>
                <a:latin typeface="Candara"/>
                <a:ea typeface="Candara"/>
                <a:cs typeface="Candara"/>
                <a:sym typeface="Candara"/>
              </a:rPr>
              <a:t>posterior margin of the Urogenital  Diaphragm</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77470" lvl="0" indent="66675" algn="l" rtl="0">
              <a:lnSpc>
                <a:spcPct val="100000"/>
              </a:lnSpc>
              <a:spcBef>
                <a:spcPts val="0"/>
              </a:spcBef>
              <a:spcAft>
                <a:spcPts val="0"/>
              </a:spcAft>
              <a:buNone/>
            </a:pPr>
            <a:r>
              <a:rPr lang="en-US" sz="2400" b="1">
                <a:solidFill>
                  <a:schemeClr val="dk1"/>
                </a:solidFill>
                <a:latin typeface="Candara"/>
                <a:ea typeface="Candara"/>
                <a:cs typeface="Candara"/>
                <a:sym typeface="Candara"/>
              </a:rPr>
              <a:t>It serves as a point of attachment for the following  muscles: </a:t>
            </a:r>
            <a:r>
              <a:rPr lang="en-US" sz="2400" b="1">
                <a:solidFill>
                  <a:srgbClr val="C00000"/>
                </a:solidFill>
                <a:latin typeface="Candara"/>
                <a:ea typeface="Candara"/>
                <a:cs typeface="Candara"/>
                <a:sym typeface="Candara"/>
              </a:rPr>
              <a:t>External anal sphincter, bulbospongiosus  muscle, and superficial transverse perineal muscles</a:t>
            </a:r>
            <a:endParaRPr sz="2400">
              <a:solidFill>
                <a:schemeClr val="dk1"/>
              </a:solidFill>
              <a:latin typeface="Candara"/>
              <a:ea typeface="Candara"/>
              <a:cs typeface="Candara"/>
              <a:sym typeface="Candara"/>
            </a:endParaRPr>
          </a:p>
          <a:p>
            <a:pPr marL="0" marR="0" lvl="0" indent="0" algn="l" rtl="0">
              <a:lnSpc>
                <a:spcPct val="100000"/>
              </a:lnSpc>
              <a:spcBef>
                <a:spcPts val="0"/>
              </a:spcBef>
              <a:spcAft>
                <a:spcPts val="0"/>
              </a:spcAft>
              <a:buNone/>
            </a:pPr>
            <a:endParaRPr sz="2400">
              <a:solidFill>
                <a:schemeClr val="dk1"/>
              </a:solidFill>
              <a:latin typeface="Candara"/>
              <a:ea typeface="Candara"/>
              <a:cs typeface="Candara"/>
              <a:sym typeface="Candara"/>
            </a:endParaRPr>
          </a:p>
          <a:p>
            <a:pPr marL="0" marR="0" lvl="0" indent="0" algn="l" rtl="0">
              <a:lnSpc>
                <a:spcPct val="100000"/>
              </a:lnSpc>
              <a:spcBef>
                <a:spcPts val="30"/>
              </a:spcBef>
              <a:spcAft>
                <a:spcPts val="0"/>
              </a:spcAft>
              <a:buNone/>
            </a:pPr>
            <a:endParaRPr sz="2300">
              <a:solidFill>
                <a:schemeClr val="dk1"/>
              </a:solidFill>
              <a:latin typeface="Candara"/>
              <a:ea typeface="Candara"/>
              <a:cs typeface="Candara"/>
              <a:sym typeface="Candara"/>
            </a:endParaRPr>
          </a:p>
          <a:p>
            <a:pPr marL="285115" marR="0" lvl="0" indent="-273050" algn="l" rtl="0">
              <a:lnSpc>
                <a:spcPct val="100000"/>
              </a:lnSpc>
              <a:spcBef>
                <a:spcPts val="0"/>
              </a:spcBef>
              <a:spcAft>
                <a:spcPts val="0"/>
              </a:spcAft>
              <a:buClr>
                <a:srgbClr val="FF0000"/>
              </a:buClr>
              <a:buSzPts val="2300"/>
              <a:buFont typeface="Noto Sans Symbols"/>
              <a:buChar char="❖"/>
            </a:pPr>
            <a:r>
              <a:rPr lang="en-US" sz="2400" b="1">
                <a:solidFill>
                  <a:srgbClr val="FF0000"/>
                </a:solidFill>
                <a:latin typeface="Candara"/>
                <a:ea typeface="Candara"/>
                <a:cs typeface="Candara"/>
                <a:sym typeface="Candara"/>
              </a:rPr>
              <a:t>Perineal Branch of the Pudendal Nerve</a:t>
            </a:r>
            <a:endParaRPr sz="2400">
              <a:solidFill>
                <a:schemeClr val="dk1"/>
              </a:solidFill>
              <a:latin typeface="Candara"/>
              <a:ea typeface="Candara"/>
              <a:cs typeface="Candara"/>
              <a:sym typeface="Candara"/>
            </a:endParaRPr>
          </a:p>
          <a:p>
            <a:pPr marL="12700" marR="508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On each side it terminates in the superficial perineal  pouch by supplying the muscles and skin.</a:t>
            </a:r>
            <a:endParaRPr sz="2400">
              <a:solidFill>
                <a:schemeClr val="dk1"/>
              </a:solidFill>
              <a:latin typeface="Candara"/>
              <a:ea typeface="Candara"/>
              <a:cs typeface="Candara"/>
              <a:sym typeface="Candara"/>
            </a:endParaRPr>
          </a:p>
        </p:txBody>
      </p:sp>
      <p:grpSp>
        <p:nvGrpSpPr>
          <p:cNvPr id="1108" name="Google Shape;1108;p86"/>
          <p:cNvGrpSpPr/>
          <p:nvPr/>
        </p:nvGrpSpPr>
        <p:grpSpPr>
          <a:xfrm>
            <a:off x="7746491" y="665987"/>
            <a:ext cx="3797935" cy="6071616"/>
            <a:chOff x="7746491" y="665987"/>
            <a:chExt cx="3797935" cy="6071616"/>
          </a:xfrm>
        </p:grpSpPr>
        <p:pic>
          <p:nvPicPr>
            <p:cNvPr id="1109" name="Google Shape;1109;p86"/>
            <p:cNvPicPr preferRelativeResize="0"/>
            <p:nvPr/>
          </p:nvPicPr>
          <p:blipFill rotWithShape="1">
            <a:blip r:embed="rId3">
              <a:alphaModFix/>
            </a:blip>
            <a:srcRect/>
            <a:stretch/>
          </p:blipFill>
          <p:spPr>
            <a:xfrm>
              <a:off x="8119871" y="3886199"/>
              <a:ext cx="3051048" cy="2822448"/>
            </a:xfrm>
            <a:prstGeom prst="rect">
              <a:avLst/>
            </a:prstGeom>
            <a:noFill/>
            <a:ln>
              <a:noFill/>
            </a:ln>
          </p:spPr>
        </p:pic>
        <p:sp>
          <p:nvSpPr>
            <p:cNvPr id="1110" name="Google Shape;1110;p86"/>
            <p:cNvSpPr/>
            <p:nvPr/>
          </p:nvSpPr>
          <p:spPr>
            <a:xfrm>
              <a:off x="8090915" y="3857243"/>
              <a:ext cx="3108960" cy="2880360"/>
            </a:xfrm>
            <a:custGeom>
              <a:avLst/>
              <a:gdLst/>
              <a:ahLst/>
              <a:cxnLst/>
              <a:rect l="l" t="t" r="r" b="b"/>
              <a:pathLst>
                <a:path w="3108959" h="2880359" extrusionOk="0">
                  <a:moveTo>
                    <a:pt x="0" y="2880360"/>
                  </a:moveTo>
                  <a:lnTo>
                    <a:pt x="3108960" y="2880360"/>
                  </a:lnTo>
                  <a:lnTo>
                    <a:pt x="3108960" y="0"/>
                  </a:lnTo>
                  <a:lnTo>
                    <a:pt x="0" y="0"/>
                  </a:lnTo>
                  <a:lnTo>
                    <a:pt x="0" y="2880360"/>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11" name="Google Shape;1111;p86"/>
            <p:cNvPicPr preferRelativeResize="0"/>
            <p:nvPr/>
          </p:nvPicPr>
          <p:blipFill rotWithShape="1">
            <a:blip r:embed="rId4">
              <a:alphaModFix/>
            </a:blip>
            <a:srcRect/>
            <a:stretch/>
          </p:blipFill>
          <p:spPr>
            <a:xfrm>
              <a:off x="7775447" y="694943"/>
              <a:ext cx="3739896" cy="3038855"/>
            </a:xfrm>
            <a:prstGeom prst="rect">
              <a:avLst/>
            </a:prstGeom>
            <a:noFill/>
            <a:ln>
              <a:noFill/>
            </a:ln>
          </p:spPr>
        </p:pic>
        <p:sp>
          <p:nvSpPr>
            <p:cNvPr id="1112" name="Google Shape;1112;p86"/>
            <p:cNvSpPr/>
            <p:nvPr/>
          </p:nvSpPr>
          <p:spPr>
            <a:xfrm>
              <a:off x="7746491" y="665987"/>
              <a:ext cx="3797935" cy="3096895"/>
            </a:xfrm>
            <a:custGeom>
              <a:avLst/>
              <a:gdLst/>
              <a:ahLst/>
              <a:cxnLst/>
              <a:rect l="l" t="t" r="r" b="b"/>
              <a:pathLst>
                <a:path w="3797934" h="3096895" extrusionOk="0">
                  <a:moveTo>
                    <a:pt x="0" y="3096768"/>
                  </a:moveTo>
                  <a:lnTo>
                    <a:pt x="3797807" y="3096768"/>
                  </a:lnTo>
                  <a:lnTo>
                    <a:pt x="3797807" y="0"/>
                  </a:lnTo>
                  <a:lnTo>
                    <a:pt x="0" y="0"/>
                  </a:lnTo>
                  <a:lnTo>
                    <a:pt x="0" y="3096768"/>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13" name="Google Shape;1113;p86"/>
          <p:cNvSpPr txBox="1"/>
          <p:nvPr/>
        </p:nvSpPr>
        <p:spPr>
          <a:xfrm>
            <a:off x="669442" y="6428638"/>
            <a:ext cx="134302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1114" name="Google Shape;1114;p86"/>
          <p:cNvSpPr txBox="1"/>
          <p:nvPr/>
        </p:nvSpPr>
        <p:spPr>
          <a:xfrm>
            <a:off x="1194511" y="6603288"/>
            <a:ext cx="326390" cy="238760"/>
          </a:xfrm>
          <a:prstGeom prst="rect">
            <a:avLst/>
          </a:prstGeom>
          <a:noFill/>
          <a:ln>
            <a:noFill/>
          </a:ln>
        </p:spPr>
        <p:txBody>
          <a:bodyPr spcFirstLastPara="1" wrap="square" lIns="0" tIns="0" rIns="0" bIns="0" anchor="t" anchorCtr="0">
            <a:spAutoFit/>
          </a:bodyPr>
          <a:lstStyle/>
          <a:p>
            <a:pPr marL="135255" marR="0" lvl="0" indent="0" algn="l" rtl="0">
              <a:lnSpc>
                <a:spcPct val="103333"/>
              </a:lnSpc>
              <a:spcBef>
                <a:spcPts val="0"/>
              </a:spcBef>
              <a:spcAft>
                <a:spcPts val="0"/>
              </a:spcAft>
              <a:buNone/>
            </a:pPr>
            <a:fld id="{00000000-1234-1234-1234-123412341234}" type="slidenum">
              <a:rPr lang="en-US" sz="1200" b="1">
                <a:solidFill>
                  <a:srgbClr val="0033CC"/>
                </a:solidFill>
                <a:latin typeface="Calibri"/>
                <a:ea typeface="Calibri"/>
                <a:cs typeface="Calibri"/>
                <a:sym typeface="Calibri"/>
              </a:rPr>
              <a:t>86</a:t>
            </a:fld>
            <a:endParaRPr sz="1200">
              <a:solidFill>
                <a:schemeClr val="dk1"/>
              </a:solidFill>
              <a:latin typeface="Calibri"/>
              <a:ea typeface="Calibri"/>
              <a:cs typeface="Calibri"/>
              <a:sym typeface="Calibri"/>
            </a:endParaRPr>
          </a:p>
        </p:txBody>
      </p:sp>
      <p:sp>
        <p:nvSpPr>
          <p:cNvPr id="1115" name="Google Shape;1115;p86"/>
          <p:cNvSpPr txBox="1"/>
          <p:nvPr/>
        </p:nvSpPr>
        <p:spPr>
          <a:xfrm>
            <a:off x="5014340" y="6428638"/>
            <a:ext cx="178308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
        <p:nvSpPr>
          <p:cNvPr id="1116" name="Google Shape;1116;p86"/>
          <p:cNvSpPr txBox="1">
            <a:spLocks noGrp="1"/>
          </p:cNvSpPr>
          <p:nvPr>
            <p:ph type="title"/>
          </p:nvPr>
        </p:nvSpPr>
        <p:spPr>
          <a:xfrm>
            <a:off x="99060" y="77723"/>
            <a:ext cx="10924540" cy="524510"/>
          </a:xfrm>
          <a:prstGeom prst="rect">
            <a:avLst/>
          </a:prstGeom>
          <a:noFill/>
          <a:ln w="57900" cap="flat" cmpd="sng">
            <a:solidFill>
              <a:srgbClr val="0033CC"/>
            </a:solidFill>
            <a:prstDash val="solid"/>
            <a:round/>
            <a:headEnd type="none" w="sm" len="sm"/>
            <a:tailEnd type="none" w="sm" len="sm"/>
          </a:ln>
        </p:spPr>
        <p:txBody>
          <a:bodyPr spcFirstLastPara="1" wrap="square" lIns="0" tIns="24125" rIns="0" bIns="0" anchor="t" anchorCtr="0">
            <a:spAutoFit/>
          </a:bodyPr>
          <a:lstStyle/>
          <a:p>
            <a:pPr marL="90805" lvl="0" indent="0" algn="l" rtl="0">
              <a:lnSpc>
                <a:spcPct val="100000"/>
              </a:lnSpc>
              <a:spcBef>
                <a:spcPts val="0"/>
              </a:spcBef>
              <a:spcAft>
                <a:spcPts val="0"/>
              </a:spcAft>
              <a:buNone/>
            </a:pPr>
            <a:r>
              <a:rPr lang="en-US" sz="2800" b="1">
                <a:solidFill>
                  <a:srgbClr val="FF0000"/>
                </a:solidFill>
                <a:latin typeface="Calibri"/>
                <a:ea typeface="Calibri"/>
                <a:cs typeface="Calibri"/>
                <a:sym typeface="Calibri"/>
              </a:rPr>
              <a:t>Contents of </a:t>
            </a:r>
            <a:r>
              <a:rPr lang="en-US" sz="2800" b="1">
                <a:solidFill>
                  <a:srgbClr val="0033CC"/>
                </a:solidFill>
                <a:latin typeface="Calibri"/>
                <a:ea typeface="Calibri"/>
                <a:cs typeface="Calibri"/>
                <a:sym typeface="Calibri"/>
              </a:rPr>
              <a:t>the Superficial Perineal Pouch </a:t>
            </a:r>
            <a:r>
              <a:rPr lang="en-US" sz="2800" b="1">
                <a:solidFill>
                  <a:srgbClr val="FF0000"/>
                </a:solidFill>
                <a:latin typeface="Calibri"/>
                <a:ea typeface="Calibri"/>
                <a:cs typeface="Calibri"/>
                <a:sym typeface="Calibri"/>
              </a:rPr>
              <a:t>in the Male</a:t>
            </a:r>
            <a:endParaRPr sz="2800">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1120"/>
        <p:cNvGrpSpPr/>
        <p:nvPr/>
      </p:nvGrpSpPr>
      <p:grpSpPr>
        <a:xfrm>
          <a:off x="0" y="0"/>
          <a:ext cx="0" cy="0"/>
          <a:chOff x="0" y="0"/>
          <a:chExt cx="0" cy="0"/>
        </a:xfrm>
      </p:grpSpPr>
      <p:sp>
        <p:nvSpPr>
          <p:cNvPr id="1121" name="Google Shape;1121;p87"/>
          <p:cNvSpPr txBox="1"/>
          <p:nvPr/>
        </p:nvSpPr>
        <p:spPr>
          <a:xfrm>
            <a:off x="203403" y="814578"/>
            <a:ext cx="5678805" cy="4416425"/>
          </a:xfrm>
          <a:prstGeom prst="rect">
            <a:avLst/>
          </a:prstGeom>
          <a:noFill/>
          <a:ln>
            <a:noFill/>
          </a:ln>
        </p:spPr>
        <p:txBody>
          <a:bodyPr spcFirstLastPara="1" wrap="square" lIns="0" tIns="12700" rIns="0" bIns="0" anchor="t" anchorCtr="0">
            <a:spAutoFit/>
          </a:bodyPr>
          <a:lstStyle/>
          <a:p>
            <a:pPr marL="350520" marR="0" lvl="0" indent="-33845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1 </a:t>
            </a:r>
            <a:r>
              <a:rPr lang="en-US" sz="2400" b="1" u="sng">
                <a:solidFill>
                  <a:schemeClr val="dk1"/>
                </a:solidFill>
                <a:latin typeface="Candara"/>
                <a:ea typeface="Candara"/>
                <a:cs typeface="Candara"/>
                <a:sym typeface="Candara"/>
              </a:rPr>
              <a:t>Membranous part of the urethra</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350520" marR="0" lvl="0" indent="-33845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2 </a:t>
            </a:r>
            <a:r>
              <a:rPr lang="en-US" sz="2400" b="1" u="sng">
                <a:solidFill>
                  <a:schemeClr val="dk1"/>
                </a:solidFill>
                <a:latin typeface="Candara"/>
                <a:ea typeface="Candara"/>
                <a:cs typeface="Candara"/>
                <a:sym typeface="Candara"/>
              </a:rPr>
              <a:t>The sphincter urethrae</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350520" marR="0" lvl="0" indent="-33845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3 T</a:t>
            </a:r>
            <a:r>
              <a:rPr lang="en-US" sz="2400" b="1" u="sng">
                <a:solidFill>
                  <a:schemeClr val="dk1"/>
                </a:solidFill>
                <a:latin typeface="Candara"/>
                <a:ea typeface="Candara"/>
                <a:cs typeface="Candara"/>
                <a:sym typeface="Candara"/>
              </a:rPr>
              <a:t>he bulbourethral glands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350520" marR="0" lvl="0" indent="-33845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4 </a:t>
            </a:r>
            <a:r>
              <a:rPr lang="en-US" sz="2400" b="1" u="sng">
                <a:solidFill>
                  <a:schemeClr val="dk1"/>
                </a:solidFill>
                <a:latin typeface="Candara"/>
                <a:ea typeface="Candara"/>
                <a:cs typeface="Candara"/>
                <a:sym typeface="Candara"/>
              </a:rPr>
              <a:t>The deep transverse perineal muscles</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350520" marR="0" lvl="0" indent="-338455" algn="l" rtl="0">
              <a:lnSpc>
                <a:spcPct val="100000"/>
              </a:lnSpc>
              <a:spcBef>
                <a:spcPts val="5"/>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5 </a:t>
            </a:r>
            <a:r>
              <a:rPr lang="en-US" sz="2400" b="1" u="sng">
                <a:solidFill>
                  <a:schemeClr val="dk1"/>
                </a:solidFill>
                <a:latin typeface="Candara"/>
                <a:ea typeface="Candara"/>
                <a:cs typeface="Candara"/>
                <a:sym typeface="Candara"/>
              </a:rPr>
              <a:t>The internal pudendal vessels </a:t>
            </a:r>
            <a:r>
              <a:rPr lang="en-US" sz="2400" b="1">
                <a:solidFill>
                  <a:schemeClr val="dk1"/>
                </a:solidFill>
                <a:latin typeface="Candara"/>
                <a:ea typeface="Candara"/>
                <a:cs typeface="Candara"/>
                <a:sym typeface="Candara"/>
              </a:rPr>
              <a:t>and their</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branches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350520" marR="0" lvl="0" indent="-338455" algn="l" rtl="0">
              <a:lnSpc>
                <a:spcPct val="100000"/>
              </a:lnSpc>
              <a:spcBef>
                <a:spcPts val="0"/>
              </a:spcBef>
              <a:spcAft>
                <a:spcPts val="0"/>
              </a:spcAft>
              <a:buClr>
                <a:schemeClr val="dk1"/>
              </a:buClr>
              <a:buSzPts val="2400"/>
              <a:buFont typeface="Noto Sans Symbols"/>
              <a:buChar char="❖"/>
            </a:pPr>
            <a:r>
              <a:rPr lang="en-US" sz="2400" b="1">
                <a:solidFill>
                  <a:schemeClr val="dk1"/>
                </a:solidFill>
                <a:latin typeface="Candara"/>
                <a:ea typeface="Candara"/>
                <a:cs typeface="Candara"/>
                <a:sym typeface="Candara"/>
              </a:rPr>
              <a:t>6 </a:t>
            </a:r>
            <a:r>
              <a:rPr lang="en-US" sz="2400" b="1" u="sng">
                <a:solidFill>
                  <a:schemeClr val="dk1"/>
                </a:solidFill>
                <a:latin typeface="Candara"/>
                <a:ea typeface="Candara"/>
                <a:cs typeface="Candara"/>
                <a:sym typeface="Candara"/>
              </a:rPr>
              <a:t>The dorsal nerves of the penis</a:t>
            </a:r>
            <a:endParaRPr sz="2400">
              <a:solidFill>
                <a:schemeClr val="dk1"/>
              </a:solidFill>
              <a:latin typeface="Candara"/>
              <a:ea typeface="Candara"/>
              <a:cs typeface="Candara"/>
              <a:sym typeface="Candara"/>
            </a:endParaRPr>
          </a:p>
        </p:txBody>
      </p:sp>
      <p:grpSp>
        <p:nvGrpSpPr>
          <p:cNvPr id="1122" name="Google Shape;1122;p87"/>
          <p:cNvGrpSpPr/>
          <p:nvPr/>
        </p:nvGrpSpPr>
        <p:grpSpPr>
          <a:xfrm>
            <a:off x="7057644" y="885444"/>
            <a:ext cx="4486910" cy="2929255"/>
            <a:chOff x="7057644" y="885444"/>
            <a:chExt cx="4486910" cy="2929255"/>
          </a:xfrm>
        </p:grpSpPr>
        <p:pic>
          <p:nvPicPr>
            <p:cNvPr id="1123" name="Google Shape;1123;p87"/>
            <p:cNvPicPr preferRelativeResize="0"/>
            <p:nvPr/>
          </p:nvPicPr>
          <p:blipFill rotWithShape="1">
            <a:blip r:embed="rId3">
              <a:alphaModFix/>
            </a:blip>
            <a:srcRect/>
            <a:stretch/>
          </p:blipFill>
          <p:spPr>
            <a:xfrm>
              <a:off x="7086600" y="914400"/>
              <a:ext cx="4428744" cy="2871216"/>
            </a:xfrm>
            <a:prstGeom prst="rect">
              <a:avLst/>
            </a:prstGeom>
            <a:noFill/>
            <a:ln>
              <a:noFill/>
            </a:ln>
          </p:spPr>
        </p:pic>
        <p:sp>
          <p:nvSpPr>
            <p:cNvPr id="1124" name="Google Shape;1124;p87"/>
            <p:cNvSpPr/>
            <p:nvPr/>
          </p:nvSpPr>
          <p:spPr>
            <a:xfrm>
              <a:off x="7057644" y="885444"/>
              <a:ext cx="4486910" cy="2929255"/>
            </a:xfrm>
            <a:custGeom>
              <a:avLst/>
              <a:gdLst/>
              <a:ahLst/>
              <a:cxnLst/>
              <a:rect l="l" t="t" r="r" b="b"/>
              <a:pathLst>
                <a:path w="4486909" h="2929254" extrusionOk="0">
                  <a:moveTo>
                    <a:pt x="0" y="2929128"/>
                  </a:moveTo>
                  <a:lnTo>
                    <a:pt x="4486656" y="2929128"/>
                  </a:lnTo>
                  <a:lnTo>
                    <a:pt x="4486656" y="0"/>
                  </a:lnTo>
                  <a:lnTo>
                    <a:pt x="0" y="0"/>
                  </a:lnTo>
                  <a:lnTo>
                    <a:pt x="0" y="2929128"/>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25" name="Google Shape;1125;p87"/>
          <p:cNvSpPr txBox="1">
            <a:spLocks noGrp="1"/>
          </p:cNvSpPr>
          <p:nvPr>
            <p:ph type="title"/>
          </p:nvPr>
        </p:nvSpPr>
        <p:spPr>
          <a:xfrm>
            <a:off x="99060" y="77723"/>
            <a:ext cx="11417935" cy="585470"/>
          </a:xfrm>
          <a:prstGeom prst="rect">
            <a:avLst/>
          </a:prstGeom>
          <a:noFill/>
          <a:ln w="57900" cap="flat" cmpd="sng">
            <a:solidFill>
              <a:srgbClr val="C057C7"/>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a:t>
            </a:r>
            <a:r>
              <a:rPr lang="en-US" sz="3200" b="1">
                <a:solidFill>
                  <a:srgbClr val="0033CC"/>
                </a:solidFill>
                <a:latin typeface="Calibri"/>
                <a:ea typeface="Calibri"/>
                <a:cs typeface="Calibri"/>
                <a:sym typeface="Calibri"/>
              </a:rPr>
              <a:t>the Deep Perineal Pouch </a:t>
            </a:r>
            <a:r>
              <a:rPr lang="en-US" sz="3200" b="1">
                <a:solidFill>
                  <a:srgbClr val="FF0000"/>
                </a:solidFill>
                <a:latin typeface="Calibri"/>
                <a:ea typeface="Calibri"/>
                <a:cs typeface="Calibri"/>
                <a:sym typeface="Calibri"/>
              </a:rPr>
              <a:t>in the Male</a:t>
            </a:r>
            <a:endParaRPr sz="3200">
              <a:latin typeface="Calibri"/>
              <a:ea typeface="Calibri"/>
              <a:cs typeface="Calibri"/>
              <a:sym typeface="Calibri"/>
            </a:endParaRPr>
          </a:p>
        </p:txBody>
      </p:sp>
      <p:sp>
        <p:nvSpPr>
          <p:cNvPr id="1126" name="Google Shape;1126;p87"/>
          <p:cNvSpPr txBox="1"/>
          <p:nvPr/>
        </p:nvSpPr>
        <p:spPr>
          <a:xfrm>
            <a:off x="374091" y="5902478"/>
            <a:ext cx="1795145" cy="734695"/>
          </a:xfrm>
          <a:prstGeom prst="rect">
            <a:avLst/>
          </a:prstGeom>
          <a:noFill/>
          <a:ln>
            <a:noFill/>
          </a:ln>
        </p:spPr>
        <p:txBody>
          <a:bodyPr spcFirstLastPara="1" wrap="square" lIns="0" tIns="81275" rIns="0" bIns="0" anchor="t" anchorCtr="0">
            <a:spAutoFit/>
          </a:bodyPr>
          <a:lstStyle/>
          <a:p>
            <a:pPr marL="954405"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86</a:t>
            </a:r>
            <a:endParaRPr sz="1200">
              <a:solidFill>
                <a:schemeClr val="dk1"/>
              </a:solidFill>
              <a:latin typeface="Calibri"/>
              <a:ea typeface="Calibri"/>
              <a:cs typeface="Calibri"/>
              <a:sym typeface="Calibri"/>
            </a:endParaRPr>
          </a:p>
          <a:p>
            <a:pPr marL="12700" marR="5080" lvl="0" indent="12065" algn="l" rtl="0">
              <a:lnSpc>
                <a:spcPct val="112799"/>
              </a:lnSpc>
              <a:spcBef>
                <a:spcPts val="350"/>
              </a:spcBef>
              <a:spcAft>
                <a:spcPts val="0"/>
              </a:spcAft>
              <a:buNone/>
            </a:pPr>
            <a:r>
              <a:rPr lang="en-US" sz="1200" b="1">
                <a:solidFill>
                  <a:srgbClr val="FF0000"/>
                </a:solidFill>
                <a:latin typeface="Calibri"/>
                <a:ea typeface="Calibri"/>
                <a:cs typeface="Calibri"/>
                <a:sym typeface="Calibri"/>
              </a:rPr>
              <a:t>Dr. Aiman Qais Al-Maathidy  Monday 9 April 2022</a:t>
            </a:r>
            <a:endParaRPr sz="1200">
              <a:solidFill>
                <a:schemeClr val="dk1"/>
              </a:solidFill>
              <a:latin typeface="Calibri"/>
              <a:ea typeface="Calibri"/>
              <a:cs typeface="Calibri"/>
              <a:sym typeface="Calibri"/>
            </a:endParaRPr>
          </a:p>
        </p:txBody>
      </p:sp>
      <p:grpSp>
        <p:nvGrpSpPr>
          <p:cNvPr id="1127" name="Google Shape;1127;p87"/>
          <p:cNvGrpSpPr/>
          <p:nvPr/>
        </p:nvGrpSpPr>
        <p:grpSpPr>
          <a:xfrm>
            <a:off x="6829044" y="4238244"/>
            <a:ext cx="4828540" cy="2453640"/>
            <a:chOff x="6829044" y="4238244"/>
            <a:chExt cx="4828540" cy="2453640"/>
          </a:xfrm>
        </p:grpSpPr>
        <p:pic>
          <p:nvPicPr>
            <p:cNvPr id="1128" name="Google Shape;1128;p87"/>
            <p:cNvPicPr preferRelativeResize="0"/>
            <p:nvPr/>
          </p:nvPicPr>
          <p:blipFill rotWithShape="1">
            <a:blip r:embed="rId4">
              <a:alphaModFix/>
            </a:blip>
            <a:srcRect/>
            <a:stretch/>
          </p:blipFill>
          <p:spPr>
            <a:xfrm>
              <a:off x="6858000" y="4267200"/>
              <a:ext cx="4705658" cy="2395728"/>
            </a:xfrm>
            <a:prstGeom prst="rect">
              <a:avLst/>
            </a:prstGeom>
            <a:noFill/>
            <a:ln>
              <a:noFill/>
            </a:ln>
          </p:spPr>
        </p:pic>
        <p:sp>
          <p:nvSpPr>
            <p:cNvPr id="1129" name="Google Shape;1129;p87"/>
            <p:cNvSpPr/>
            <p:nvPr/>
          </p:nvSpPr>
          <p:spPr>
            <a:xfrm>
              <a:off x="6829044" y="4238244"/>
              <a:ext cx="4828540" cy="2453640"/>
            </a:xfrm>
            <a:custGeom>
              <a:avLst/>
              <a:gdLst/>
              <a:ahLst/>
              <a:cxnLst/>
              <a:rect l="l" t="t" r="r" b="b"/>
              <a:pathLst>
                <a:path w="4828540" h="2453640" extrusionOk="0">
                  <a:moveTo>
                    <a:pt x="0" y="2453639"/>
                  </a:moveTo>
                  <a:lnTo>
                    <a:pt x="4828032" y="2453639"/>
                  </a:lnTo>
                  <a:lnTo>
                    <a:pt x="4828032" y="0"/>
                  </a:lnTo>
                  <a:lnTo>
                    <a:pt x="0" y="0"/>
                  </a:lnTo>
                  <a:lnTo>
                    <a:pt x="0" y="2453639"/>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Shape 1133"/>
        <p:cNvGrpSpPr/>
        <p:nvPr/>
      </p:nvGrpSpPr>
      <p:grpSpPr>
        <a:xfrm>
          <a:off x="0" y="0"/>
          <a:ext cx="0" cy="0"/>
          <a:chOff x="0" y="0"/>
          <a:chExt cx="0" cy="0"/>
        </a:xfrm>
      </p:grpSpPr>
      <p:sp>
        <p:nvSpPr>
          <p:cNvPr id="1134" name="Google Shape;1134;p88"/>
          <p:cNvSpPr txBox="1"/>
          <p:nvPr/>
        </p:nvSpPr>
        <p:spPr>
          <a:xfrm>
            <a:off x="177190" y="1005966"/>
            <a:ext cx="5177155" cy="4416425"/>
          </a:xfrm>
          <a:prstGeom prst="rect">
            <a:avLst/>
          </a:prstGeom>
          <a:noFill/>
          <a:ln>
            <a:noFill/>
          </a:ln>
        </p:spPr>
        <p:txBody>
          <a:bodyPr spcFirstLastPara="1" wrap="square" lIns="0" tIns="12700" rIns="0" bIns="0" anchor="t" anchorCtr="0">
            <a:spAutoFit/>
          </a:bodyPr>
          <a:lstStyle/>
          <a:p>
            <a:pPr marL="350520" marR="0" lvl="0" indent="-338455" algn="l" rtl="0">
              <a:lnSpc>
                <a:spcPct val="100000"/>
              </a:lnSpc>
              <a:spcBef>
                <a:spcPts val="0"/>
              </a:spcBef>
              <a:spcAft>
                <a:spcPts val="0"/>
              </a:spcAft>
              <a:buClr>
                <a:srgbClr val="0033CC"/>
              </a:buClr>
              <a:buSzPts val="2400"/>
              <a:buFont typeface="Noto Sans Symbols"/>
              <a:buChar char="❖"/>
            </a:pPr>
            <a:r>
              <a:rPr lang="en-US" sz="2400" b="1">
                <a:solidFill>
                  <a:srgbClr val="0033CC"/>
                </a:solidFill>
                <a:latin typeface="Candara"/>
                <a:ea typeface="Candara"/>
                <a:cs typeface="Candara"/>
                <a:sym typeface="Candara"/>
              </a:rPr>
              <a:t>1 Membranous Part of the Urethra</a:t>
            </a:r>
            <a:endParaRPr sz="240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 is about </a:t>
            </a:r>
            <a:r>
              <a:rPr lang="en-US" sz="2400" b="1">
                <a:solidFill>
                  <a:srgbClr val="FF0000"/>
                </a:solidFill>
                <a:latin typeface="Candara"/>
                <a:ea typeface="Candara"/>
                <a:cs typeface="Candara"/>
                <a:sym typeface="Candara"/>
              </a:rPr>
              <a:t>0.5 in. (1.3 cm) </a:t>
            </a:r>
            <a:r>
              <a:rPr lang="en-US" sz="2400" b="1">
                <a:solidFill>
                  <a:schemeClr val="dk1"/>
                </a:solidFill>
                <a:latin typeface="Candara"/>
                <a:ea typeface="Candara"/>
                <a:cs typeface="Candara"/>
                <a:sym typeface="Candara"/>
              </a:rPr>
              <a:t>long and lies  </a:t>
            </a:r>
            <a:r>
              <a:rPr lang="en-US" sz="2400" b="1">
                <a:solidFill>
                  <a:srgbClr val="FF0000"/>
                </a:solidFill>
                <a:latin typeface="Candara"/>
                <a:ea typeface="Candara"/>
                <a:cs typeface="Candara"/>
                <a:sym typeface="Candara"/>
              </a:rPr>
              <a:t>within the urogenital diaphragm,  </a:t>
            </a:r>
            <a:r>
              <a:rPr lang="en-US" sz="2400" b="1">
                <a:solidFill>
                  <a:schemeClr val="dk1"/>
                </a:solidFill>
                <a:latin typeface="Candara"/>
                <a:ea typeface="Candara"/>
                <a:cs typeface="Candara"/>
                <a:sym typeface="Candara"/>
              </a:rPr>
              <a:t>surrounded by the sphincter urethrae  muscle</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12700" marR="340995"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 is continuous above with the  prostatic urethra and below with the  penile urethra.</a:t>
            </a:r>
            <a:endParaRPr sz="2400">
              <a:solidFill>
                <a:schemeClr val="dk1"/>
              </a:solidFill>
              <a:latin typeface="Candara"/>
              <a:ea typeface="Candara"/>
              <a:cs typeface="Candara"/>
              <a:sym typeface="Candara"/>
            </a:endParaRPr>
          </a:p>
          <a:p>
            <a:pPr marL="0" marR="0" lvl="0" indent="0" algn="l" rtl="0">
              <a:lnSpc>
                <a:spcPct val="100000"/>
              </a:lnSpc>
              <a:spcBef>
                <a:spcPts val="20"/>
              </a:spcBef>
              <a:spcAft>
                <a:spcPts val="0"/>
              </a:spcAft>
              <a:buClr>
                <a:schemeClr val="dk1"/>
              </a:buClr>
              <a:buSzPts val="2350"/>
              <a:buFont typeface="Noto Sans Symbols"/>
              <a:buNone/>
            </a:pPr>
            <a:endParaRPr sz="2350">
              <a:solidFill>
                <a:schemeClr val="dk1"/>
              </a:solidFill>
              <a:latin typeface="Candara"/>
              <a:ea typeface="Candara"/>
              <a:cs typeface="Candara"/>
              <a:sym typeface="Candara"/>
            </a:endParaRPr>
          </a:p>
          <a:p>
            <a:pPr marL="12700" marR="28194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 is the shortest and least dilatable  part of the urethra</a:t>
            </a:r>
            <a:endParaRPr sz="2400">
              <a:solidFill>
                <a:schemeClr val="dk1"/>
              </a:solidFill>
              <a:latin typeface="Candara"/>
              <a:ea typeface="Candara"/>
              <a:cs typeface="Candara"/>
              <a:sym typeface="Candara"/>
            </a:endParaRPr>
          </a:p>
        </p:txBody>
      </p:sp>
      <p:grpSp>
        <p:nvGrpSpPr>
          <p:cNvPr id="1135" name="Google Shape;1135;p88"/>
          <p:cNvGrpSpPr/>
          <p:nvPr/>
        </p:nvGrpSpPr>
        <p:grpSpPr>
          <a:xfrm>
            <a:off x="5448300" y="1266444"/>
            <a:ext cx="6291580" cy="4097020"/>
            <a:chOff x="5448300" y="1266444"/>
            <a:chExt cx="6291580" cy="4097020"/>
          </a:xfrm>
        </p:grpSpPr>
        <p:pic>
          <p:nvPicPr>
            <p:cNvPr id="1136" name="Google Shape;1136;p88"/>
            <p:cNvPicPr preferRelativeResize="0"/>
            <p:nvPr/>
          </p:nvPicPr>
          <p:blipFill rotWithShape="1">
            <a:blip r:embed="rId3">
              <a:alphaModFix/>
            </a:blip>
            <a:srcRect/>
            <a:stretch/>
          </p:blipFill>
          <p:spPr>
            <a:xfrm>
              <a:off x="5477256" y="1295400"/>
              <a:ext cx="6233159" cy="4038600"/>
            </a:xfrm>
            <a:prstGeom prst="rect">
              <a:avLst/>
            </a:prstGeom>
            <a:noFill/>
            <a:ln>
              <a:noFill/>
            </a:ln>
          </p:spPr>
        </p:pic>
        <p:sp>
          <p:nvSpPr>
            <p:cNvPr id="1137" name="Google Shape;1137;p88"/>
            <p:cNvSpPr/>
            <p:nvPr/>
          </p:nvSpPr>
          <p:spPr>
            <a:xfrm>
              <a:off x="5448300" y="1266444"/>
              <a:ext cx="6291580" cy="4097020"/>
            </a:xfrm>
            <a:custGeom>
              <a:avLst/>
              <a:gdLst/>
              <a:ahLst/>
              <a:cxnLst/>
              <a:rect l="l" t="t" r="r" b="b"/>
              <a:pathLst>
                <a:path w="6291580" h="4097020" extrusionOk="0">
                  <a:moveTo>
                    <a:pt x="0" y="4096511"/>
                  </a:moveTo>
                  <a:lnTo>
                    <a:pt x="6291072" y="4096511"/>
                  </a:lnTo>
                  <a:lnTo>
                    <a:pt x="6291072" y="0"/>
                  </a:lnTo>
                  <a:lnTo>
                    <a:pt x="0" y="0"/>
                  </a:lnTo>
                  <a:lnTo>
                    <a:pt x="0" y="4096511"/>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38" name="Google Shape;1138;p88"/>
          <p:cNvSpPr txBox="1"/>
          <p:nvPr/>
        </p:nvSpPr>
        <p:spPr>
          <a:xfrm>
            <a:off x="669442" y="6428638"/>
            <a:ext cx="134302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1139" name="Google Shape;1139;p88"/>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87</a:t>
            </a:r>
            <a:endParaRPr sz="1200">
              <a:solidFill>
                <a:schemeClr val="dk1"/>
              </a:solidFill>
              <a:latin typeface="Calibri"/>
              <a:ea typeface="Calibri"/>
              <a:cs typeface="Calibri"/>
              <a:sym typeface="Calibri"/>
            </a:endParaRPr>
          </a:p>
        </p:txBody>
      </p:sp>
      <p:sp>
        <p:nvSpPr>
          <p:cNvPr id="1140" name="Google Shape;1140;p88"/>
          <p:cNvSpPr txBox="1"/>
          <p:nvPr/>
        </p:nvSpPr>
        <p:spPr>
          <a:xfrm>
            <a:off x="5014340" y="6428638"/>
            <a:ext cx="178308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
        <p:nvSpPr>
          <p:cNvPr id="1141" name="Google Shape;1141;p88"/>
          <p:cNvSpPr txBox="1">
            <a:spLocks noGrp="1"/>
          </p:cNvSpPr>
          <p:nvPr>
            <p:ph type="title"/>
          </p:nvPr>
        </p:nvSpPr>
        <p:spPr>
          <a:xfrm>
            <a:off x="199644" y="230124"/>
            <a:ext cx="11414760" cy="585470"/>
          </a:xfrm>
          <a:prstGeom prst="rect">
            <a:avLst/>
          </a:prstGeom>
          <a:noFill/>
          <a:ln w="57900" cap="flat" cmpd="sng">
            <a:solidFill>
              <a:srgbClr val="C057C7"/>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a:t>
            </a:r>
            <a:r>
              <a:rPr lang="en-US" sz="3200" b="1">
                <a:solidFill>
                  <a:srgbClr val="0033CC"/>
                </a:solidFill>
                <a:latin typeface="Calibri"/>
                <a:ea typeface="Calibri"/>
                <a:cs typeface="Calibri"/>
                <a:sym typeface="Calibri"/>
              </a:rPr>
              <a:t>the Deep Perineal Pouch </a:t>
            </a:r>
            <a:r>
              <a:rPr lang="en-US" sz="3200" b="1">
                <a:solidFill>
                  <a:srgbClr val="FF0000"/>
                </a:solidFill>
                <a:latin typeface="Calibri"/>
                <a:ea typeface="Calibri"/>
                <a:cs typeface="Calibri"/>
                <a:sym typeface="Calibri"/>
              </a:rPr>
              <a:t>in the Male</a:t>
            </a:r>
            <a:endParaRPr sz="3200">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Shape 1145"/>
        <p:cNvGrpSpPr/>
        <p:nvPr/>
      </p:nvGrpSpPr>
      <p:grpSpPr>
        <a:xfrm>
          <a:off x="0" y="0"/>
          <a:ext cx="0" cy="0"/>
          <a:chOff x="0" y="0"/>
          <a:chExt cx="0" cy="0"/>
        </a:xfrm>
      </p:grpSpPr>
      <p:sp>
        <p:nvSpPr>
          <p:cNvPr id="1146" name="Google Shape;1146;p89"/>
          <p:cNvSpPr txBox="1"/>
          <p:nvPr/>
        </p:nvSpPr>
        <p:spPr>
          <a:xfrm>
            <a:off x="275640" y="929766"/>
            <a:ext cx="11189335" cy="1123315"/>
          </a:xfrm>
          <a:prstGeom prst="rect">
            <a:avLst/>
          </a:prstGeom>
          <a:noFill/>
          <a:ln>
            <a:noFill/>
          </a:ln>
        </p:spPr>
        <p:txBody>
          <a:bodyPr spcFirstLastPara="1" wrap="square" lIns="0" tIns="12700" rIns="0" bIns="0" anchor="t" anchorCtr="0">
            <a:spAutoFit/>
          </a:bodyPr>
          <a:lstStyle/>
          <a:p>
            <a:pPr marL="350520" marR="0" lvl="0" indent="-338455" algn="l" rtl="0">
              <a:lnSpc>
                <a:spcPct val="100000"/>
              </a:lnSpc>
              <a:spcBef>
                <a:spcPts val="0"/>
              </a:spcBef>
              <a:spcAft>
                <a:spcPts val="0"/>
              </a:spcAft>
              <a:buClr>
                <a:srgbClr val="0033CC"/>
              </a:buClr>
              <a:buSzPts val="2400"/>
              <a:buFont typeface="Noto Sans Symbols"/>
              <a:buChar char="❖"/>
            </a:pPr>
            <a:r>
              <a:rPr lang="en-US" sz="2400" b="1">
                <a:solidFill>
                  <a:srgbClr val="0033CC"/>
                </a:solidFill>
                <a:latin typeface="Candara"/>
                <a:ea typeface="Candara"/>
                <a:cs typeface="Candara"/>
                <a:sym typeface="Candara"/>
              </a:rPr>
              <a:t>2 Sphincter Urethrae Muscle</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Surrounds the urethra in the deep perineal pouch. It arises from the pubic arch on the</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two sides and passes medially to encircle the urethra</a:t>
            </a:r>
            <a:endParaRPr sz="2400">
              <a:solidFill>
                <a:schemeClr val="dk1"/>
              </a:solidFill>
              <a:latin typeface="Candara"/>
              <a:ea typeface="Candara"/>
              <a:cs typeface="Candara"/>
              <a:sym typeface="Candara"/>
            </a:endParaRPr>
          </a:p>
        </p:txBody>
      </p:sp>
      <p:sp>
        <p:nvSpPr>
          <p:cNvPr id="1147" name="Google Shape;1147;p89"/>
          <p:cNvSpPr txBox="1"/>
          <p:nvPr/>
        </p:nvSpPr>
        <p:spPr>
          <a:xfrm>
            <a:off x="8706993" y="2357120"/>
            <a:ext cx="1929130" cy="391160"/>
          </a:xfrm>
          <a:prstGeom prst="rect">
            <a:avLst/>
          </a:prstGeom>
          <a:noFill/>
          <a:ln>
            <a:noFill/>
          </a:ln>
        </p:spPr>
        <p:txBody>
          <a:bodyPr spcFirstLastPara="1" wrap="square" lIns="0" tIns="12700" rIns="0" bIns="0" anchor="t" anchorCtr="0">
            <a:spAutoFit/>
          </a:bodyPr>
          <a:lstStyle/>
          <a:p>
            <a:pPr marL="12700" marR="5080" lvl="0" indent="146050"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Qais Al-Maathidy  Monday 9 April 2022</a:t>
            </a:r>
            <a:endParaRPr sz="1200">
              <a:solidFill>
                <a:schemeClr val="dk1"/>
              </a:solidFill>
              <a:latin typeface="Calibri"/>
              <a:ea typeface="Calibri"/>
              <a:cs typeface="Calibri"/>
              <a:sym typeface="Calibri"/>
            </a:endParaRPr>
          </a:p>
        </p:txBody>
      </p:sp>
      <p:sp>
        <p:nvSpPr>
          <p:cNvPr id="1148" name="Google Shape;1148;p89"/>
          <p:cNvSpPr txBox="1"/>
          <p:nvPr/>
        </p:nvSpPr>
        <p:spPr>
          <a:xfrm>
            <a:off x="10963782"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a:solidFill>
                  <a:srgbClr val="0033CC"/>
                </a:solidFill>
                <a:latin typeface="Calibri"/>
                <a:ea typeface="Calibri"/>
                <a:cs typeface="Calibri"/>
                <a:sym typeface="Calibri"/>
              </a:rPr>
              <a:t>88</a:t>
            </a:r>
            <a:endParaRPr sz="1200">
              <a:solidFill>
                <a:schemeClr val="dk1"/>
              </a:solidFill>
              <a:latin typeface="Calibri"/>
              <a:ea typeface="Calibri"/>
              <a:cs typeface="Calibri"/>
              <a:sym typeface="Calibri"/>
            </a:endParaRPr>
          </a:p>
        </p:txBody>
      </p:sp>
      <p:sp>
        <p:nvSpPr>
          <p:cNvPr id="1149" name="Google Shape;1149;p89"/>
          <p:cNvSpPr txBox="1">
            <a:spLocks noGrp="1"/>
          </p:cNvSpPr>
          <p:nvPr>
            <p:ph type="title"/>
          </p:nvPr>
        </p:nvSpPr>
        <p:spPr>
          <a:xfrm>
            <a:off x="199644" y="230124"/>
            <a:ext cx="11414760" cy="585470"/>
          </a:xfrm>
          <a:prstGeom prst="rect">
            <a:avLst/>
          </a:prstGeom>
          <a:noFill/>
          <a:ln w="57900" cap="flat" cmpd="sng">
            <a:solidFill>
              <a:srgbClr val="C057C7"/>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a:t>
            </a:r>
            <a:r>
              <a:rPr lang="en-US" sz="3200" b="1">
                <a:solidFill>
                  <a:srgbClr val="0033CC"/>
                </a:solidFill>
                <a:latin typeface="Calibri"/>
                <a:ea typeface="Calibri"/>
                <a:cs typeface="Calibri"/>
                <a:sym typeface="Calibri"/>
              </a:rPr>
              <a:t>the Deep Perineal Pouch </a:t>
            </a:r>
            <a:r>
              <a:rPr lang="en-US" sz="3200" b="1">
                <a:solidFill>
                  <a:srgbClr val="FF0000"/>
                </a:solidFill>
                <a:latin typeface="Calibri"/>
                <a:ea typeface="Calibri"/>
                <a:cs typeface="Calibri"/>
                <a:sym typeface="Calibri"/>
              </a:rPr>
              <a:t>in the Male</a:t>
            </a:r>
            <a:endParaRPr sz="3200">
              <a:latin typeface="Calibri"/>
              <a:ea typeface="Calibri"/>
              <a:cs typeface="Calibri"/>
              <a:sym typeface="Calibri"/>
            </a:endParaRPr>
          </a:p>
        </p:txBody>
      </p:sp>
      <p:sp>
        <p:nvSpPr>
          <p:cNvPr id="1150" name="Google Shape;1150;p89"/>
          <p:cNvSpPr txBox="1"/>
          <p:nvPr/>
        </p:nvSpPr>
        <p:spPr>
          <a:xfrm>
            <a:off x="114706" y="2606497"/>
            <a:ext cx="3611879" cy="185547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Action</a:t>
            </a:r>
            <a:endParaRPr sz="2400">
              <a:solidFill>
                <a:schemeClr val="dk1"/>
              </a:solidFill>
              <a:latin typeface="Candara"/>
              <a:ea typeface="Candara"/>
              <a:cs typeface="Candara"/>
              <a:sym typeface="Candara"/>
            </a:endParaRPr>
          </a:p>
          <a:p>
            <a:pPr marL="12700" marR="508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The muscle compresses the  membranous part of the  urethra and relaxes during  </a:t>
            </a:r>
            <a:r>
              <a:rPr lang="en-US" sz="2400" b="1">
                <a:solidFill>
                  <a:srgbClr val="0033CC"/>
                </a:solidFill>
                <a:latin typeface="Candara"/>
                <a:ea typeface="Candara"/>
                <a:cs typeface="Candara"/>
                <a:sym typeface="Candara"/>
              </a:rPr>
              <a:t>micturition</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sp>
        <p:nvSpPr>
          <p:cNvPr id="1151" name="Google Shape;1151;p89"/>
          <p:cNvSpPr txBox="1"/>
          <p:nvPr/>
        </p:nvSpPr>
        <p:spPr>
          <a:xfrm>
            <a:off x="114706" y="4802504"/>
            <a:ext cx="3883025" cy="112331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It is the means by which  </a:t>
            </a:r>
            <a:r>
              <a:rPr lang="en-US" sz="2400" b="1">
                <a:solidFill>
                  <a:srgbClr val="E36C09"/>
                </a:solidFill>
                <a:latin typeface="Candara"/>
                <a:ea typeface="Candara"/>
                <a:cs typeface="Candara"/>
                <a:sym typeface="Candara"/>
              </a:rPr>
              <a:t>micturition can be voluntarily  stopped</a:t>
            </a:r>
            <a:endParaRPr sz="2400">
              <a:solidFill>
                <a:schemeClr val="dk1"/>
              </a:solidFill>
              <a:latin typeface="Candara"/>
              <a:ea typeface="Candara"/>
              <a:cs typeface="Candara"/>
              <a:sym typeface="Candara"/>
            </a:endParaRPr>
          </a:p>
        </p:txBody>
      </p:sp>
      <p:grpSp>
        <p:nvGrpSpPr>
          <p:cNvPr id="1152" name="Google Shape;1152;p89"/>
          <p:cNvGrpSpPr/>
          <p:nvPr/>
        </p:nvGrpSpPr>
        <p:grpSpPr>
          <a:xfrm>
            <a:off x="4558284" y="3092195"/>
            <a:ext cx="6212205" cy="3566160"/>
            <a:chOff x="4558284" y="3092195"/>
            <a:chExt cx="6212205" cy="3566160"/>
          </a:xfrm>
        </p:grpSpPr>
        <p:pic>
          <p:nvPicPr>
            <p:cNvPr id="1153" name="Google Shape;1153;p89"/>
            <p:cNvPicPr preferRelativeResize="0"/>
            <p:nvPr/>
          </p:nvPicPr>
          <p:blipFill rotWithShape="1">
            <a:blip r:embed="rId3">
              <a:alphaModFix/>
            </a:blip>
            <a:srcRect/>
            <a:stretch/>
          </p:blipFill>
          <p:spPr>
            <a:xfrm>
              <a:off x="4686098" y="3274100"/>
              <a:ext cx="6030339" cy="3355299"/>
            </a:xfrm>
            <a:prstGeom prst="rect">
              <a:avLst/>
            </a:prstGeom>
            <a:noFill/>
            <a:ln>
              <a:noFill/>
            </a:ln>
          </p:spPr>
        </p:pic>
        <p:sp>
          <p:nvSpPr>
            <p:cNvPr id="1154" name="Google Shape;1154;p89"/>
            <p:cNvSpPr/>
            <p:nvPr/>
          </p:nvSpPr>
          <p:spPr>
            <a:xfrm>
              <a:off x="4558284" y="3092195"/>
              <a:ext cx="6212205" cy="3566160"/>
            </a:xfrm>
            <a:custGeom>
              <a:avLst/>
              <a:gdLst/>
              <a:ahLst/>
              <a:cxnLst/>
              <a:rect l="l" t="t" r="r" b="b"/>
              <a:pathLst>
                <a:path w="6212205" h="3566159" extrusionOk="0">
                  <a:moveTo>
                    <a:pt x="0" y="3566160"/>
                  </a:moveTo>
                  <a:lnTo>
                    <a:pt x="6211823" y="3566160"/>
                  </a:lnTo>
                  <a:lnTo>
                    <a:pt x="6211823" y="0"/>
                  </a:lnTo>
                  <a:lnTo>
                    <a:pt x="0" y="0"/>
                  </a:lnTo>
                  <a:lnTo>
                    <a:pt x="0" y="3566160"/>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30"/>
        <p:cNvGrpSpPr/>
        <p:nvPr/>
      </p:nvGrpSpPr>
      <p:grpSpPr>
        <a:xfrm>
          <a:off x="0" y="0"/>
          <a:ext cx="0" cy="0"/>
          <a:chOff x="0" y="0"/>
          <a:chExt cx="0" cy="0"/>
        </a:xfrm>
      </p:grpSpPr>
      <p:sp>
        <p:nvSpPr>
          <p:cNvPr id="131" name="Google Shape;131;p9"/>
          <p:cNvSpPr txBox="1"/>
          <p:nvPr/>
        </p:nvSpPr>
        <p:spPr>
          <a:xfrm>
            <a:off x="669442" y="6428638"/>
            <a:ext cx="147701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6F2F9F"/>
                </a:solidFill>
                <a:latin typeface="Calibri"/>
                <a:ea typeface="Calibri"/>
                <a:cs typeface="Calibri"/>
                <a:sym typeface="Calibri"/>
              </a:rPr>
              <a:t>Thursday 28 April 2022</a:t>
            </a:r>
            <a:endParaRPr sz="1200">
              <a:solidFill>
                <a:schemeClr val="dk1"/>
              </a:solidFill>
              <a:latin typeface="Calibri"/>
              <a:ea typeface="Calibri"/>
              <a:cs typeface="Calibri"/>
              <a:sym typeface="Calibri"/>
            </a:endParaRPr>
          </a:p>
        </p:txBody>
      </p:sp>
      <p:sp>
        <p:nvSpPr>
          <p:cNvPr id="132" name="Google Shape;132;p9"/>
          <p:cNvSpPr txBox="1"/>
          <p:nvPr/>
        </p:nvSpPr>
        <p:spPr>
          <a:xfrm>
            <a:off x="5273421" y="6428638"/>
            <a:ext cx="126428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6F2F9F"/>
                </a:solidFill>
                <a:latin typeface="Calibri"/>
                <a:ea typeface="Calibri"/>
                <a:cs typeface="Calibri"/>
                <a:sym typeface="Calibri"/>
              </a:rPr>
              <a:t>Dr. Aiman Qais Afar</a:t>
            </a:r>
            <a:endParaRPr sz="1200">
              <a:solidFill>
                <a:schemeClr val="dk1"/>
              </a:solidFill>
              <a:latin typeface="Calibri"/>
              <a:ea typeface="Calibri"/>
              <a:cs typeface="Calibri"/>
              <a:sym typeface="Calibri"/>
            </a:endParaRPr>
          </a:p>
        </p:txBody>
      </p:sp>
      <p:sp>
        <p:nvSpPr>
          <p:cNvPr id="133" name="Google Shape;133;p9"/>
          <p:cNvSpPr txBox="1"/>
          <p:nvPr/>
        </p:nvSpPr>
        <p:spPr>
          <a:xfrm>
            <a:off x="11039093" y="6428638"/>
            <a:ext cx="10287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6F2F9F"/>
                </a:solidFill>
                <a:latin typeface="Calibri"/>
                <a:ea typeface="Calibri"/>
                <a:cs typeface="Calibri"/>
                <a:sym typeface="Calibri"/>
              </a:rPr>
              <a:t>8</a:t>
            </a:r>
            <a:endParaRPr sz="1200">
              <a:solidFill>
                <a:schemeClr val="dk1"/>
              </a:solidFill>
              <a:latin typeface="Calibri"/>
              <a:ea typeface="Calibri"/>
              <a:cs typeface="Calibri"/>
              <a:sym typeface="Calibri"/>
            </a:endParaRPr>
          </a:p>
        </p:txBody>
      </p:sp>
      <p:sp>
        <p:nvSpPr>
          <p:cNvPr id="134" name="Google Shape;134;p9"/>
          <p:cNvSpPr txBox="1"/>
          <p:nvPr/>
        </p:nvSpPr>
        <p:spPr>
          <a:xfrm>
            <a:off x="235407" y="771270"/>
            <a:ext cx="3998595" cy="3751579"/>
          </a:xfrm>
          <a:prstGeom prst="rect">
            <a:avLst/>
          </a:prstGeom>
          <a:noFill/>
          <a:ln>
            <a:noFill/>
          </a:ln>
        </p:spPr>
        <p:txBody>
          <a:bodyPr spcFirstLastPara="1" wrap="square" lIns="0" tIns="13325" rIns="0" bIns="0" anchor="t" anchorCtr="0">
            <a:spAutoFit/>
          </a:bodyPr>
          <a:lstStyle/>
          <a:p>
            <a:pPr marL="330835" marR="0" lvl="0" indent="-318769" algn="l" rtl="0">
              <a:lnSpc>
                <a:spcPct val="100000"/>
              </a:lnSpc>
              <a:spcBef>
                <a:spcPts val="0"/>
              </a:spcBef>
              <a:spcAft>
                <a:spcPts val="0"/>
              </a:spcAft>
              <a:buClr>
                <a:srgbClr val="FF0000"/>
              </a:buClr>
              <a:buSzPts val="2700"/>
              <a:buFont typeface="Noto Sans Symbols"/>
              <a:buChar char="❖"/>
            </a:pPr>
            <a:r>
              <a:rPr lang="en-US" sz="2800" b="1">
                <a:solidFill>
                  <a:srgbClr val="FF0000"/>
                </a:solidFill>
                <a:latin typeface="Candara"/>
                <a:ea typeface="Candara"/>
                <a:cs typeface="Candara"/>
                <a:sym typeface="Candara"/>
              </a:rPr>
              <a:t>The cortex :</a:t>
            </a:r>
            <a:endParaRPr sz="2800">
              <a:solidFill>
                <a:schemeClr val="dk1"/>
              </a:solidFill>
              <a:latin typeface="Candara"/>
              <a:ea typeface="Candara"/>
              <a:cs typeface="Candara"/>
              <a:sym typeface="Candara"/>
            </a:endParaRPr>
          </a:p>
          <a:p>
            <a:pPr marL="12700" marR="18415" lvl="0" indent="-146049" algn="l" rtl="0">
              <a:lnSpc>
                <a:spcPct val="100000"/>
              </a:lnSpc>
              <a:spcBef>
                <a:spcPts val="2925"/>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Extends into the medulla  between adjacent pyramids as  </a:t>
            </a:r>
            <a:r>
              <a:rPr lang="en-US" sz="2400" b="1">
                <a:solidFill>
                  <a:srgbClr val="0033CC"/>
                </a:solidFill>
                <a:latin typeface="Candara"/>
                <a:ea typeface="Candara"/>
                <a:cs typeface="Candara"/>
                <a:sym typeface="Candara"/>
              </a:rPr>
              <a:t>the renal columns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Clr>
                <a:schemeClr val="dk1"/>
              </a:buClr>
              <a:buSzPts val="2350"/>
              <a:buFont typeface="Calibri"/>
              <a:buNone/>
            </a:pPr>
            <a:endParaRPr sz="235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Extending from the bases of  the renal pyramids into the  cortex are striations known as  </a:t>
            </a:r>
            <a:r>
              <a:rPr lang="en-US" sz="2400" b="1">
                <a:solidFill>
                  <a:srgbClr val="0033CC"/>
                </a:solidFill>
                <a:latin typeface="Candara"/>
                <a:ea typeface="Candara"/>
                <a:cs typeface="Candara"/>
                <a:sym typeface="Candara"/>
              </a:rPr>
              <a:t>medullary rays</a:t>
            </a:r>
            <a:endParaRPr sz="2400">
              <a:solidFill>
                <a:schemeClr val="dk1"/>
              </a:solidFill>
              <a:latin typeface="Candara"/>
              <a:ea typeface="Candara"/>
              <a:cs typeface="Candara"/>
              <a:sym typeface="Candara"/>
            </a:endParaRPr>
          </a:p>
        </p:txBody>
      </p:sp>
      <p:sp>
        <p:nvSpPr>
          <p:cNvPr id="135" name="Google Shape;135;p9"/>
          <p:cNvSpPr txBox="1">
            <a:spLocks noGrp="1"/>
          </p:cNvSpPr>
          <p:nvPr>
            <p:ph type="title"/>
          </p:nvPr>
        </p:nvSpPr>
        <p:spPr>
          <a:xfrm>
            <a:off x="99060" y="77723"/>
            <a:ext cx="245999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ndara"/>
                <a:ea typeface="Candara"/>
                <a:cs typeface="Candara"/>
                <a:sym typeface="Candara"/>
              </a:rPr>
              <a:t>KIDNEYS</a:t>
            </a:r>
            <a:endParaRPr sz="3200">
              <a:latin typeface="Candara"/>
              <a:ea typeface="Candara"/>
              <a:cs typeface="Candara"/>
              <a:sym typeface="Candara"/>
            </a:endParaRPr>
          </a:p>
        </p:txBody>
      </p:sp>
      <p:grpSp>
        <p:nvGrpSpPr>
          <p:cNvPr id="136" name="Google Shape;136;p9"/>
          <p:cNvGrpSpPr/>
          <p:nvPr/>
        </p:nvGrpSpPr>
        <p:grpSpPr>
          <a:xfrm>
            <a:off x="4792979" y="879347"/>
            <a:ext cx="6888480" cy="5245735"/>
            <a:chOff x="4792979" y="879347"/>
            <a:chExt cx="6888480" cy="5245735"/>
          </a:xfrm>
        </p:grpSpPr>
        <p:pic>
          <p:nvPicPr>
            <p:cNvPr id="137" name="Google Shape;137;p9"/>
            <p:cNvPicPr preferRelativeResize="0"/>
            <p:nvPr/>
          </p:nvPicPr>
          <p:blipFill rotWithShape="1">
            <a:blip r:embed="rId3">
              <a:alphaModFix/>
            </a:blip>
            <a:srcRect/>
            <a:stretch/>
          </p:blipFill>
          <p:spPr>
            <a:xfrm>
              <a:off x="4821935" y="908303"/>
              <a:ext cx="6830567" cy="5187696"/>
            </a:xfrm>
            <a:prstGeom prst="rect">
              <a:avLst/>
            </a:prstGeom>
            <a:noFill/>
            <a:ln>
              <a:noFill/>
            </a:ln>
          </p:spPr>
        </p:pic>
        <p:sp>
          <p:nvSpPr>
            <p:cNvPr id="138" name="Google Shape;138;p9"/>
            <p:cNvSpPr/>
            <p:nvPr/>
          </p:nvSpPr>
          <p:spPr>
            <a:xfrm>
              <a:off x="4792979" y="879347"/>
              <a:ext cx="6888480" cy="5245735"/>
            </a:xfrm>
            <a:custGeom>
              <a:avLst/>
              <a:gdLst/>
              <a:ahLst/>
              <a:cxnLst/>
              <a:rect l="l" t="t" r="r" b="b"/>
              <a:pathLst>
                <a:path w="6888480" h="5245735" extrusionOk="0">
                  <a:moveTo>
                    <a:pt x="0" y="5245608"/>
                  </a:moveTo>
                  <a:lnTo>
                    <a:pt x="6888480" y="5245608"/>
                  </a:lnTo>
                  <a:lnTo>
                    <a:pt x="6888480" y="0"/>
                  </a:lnTo>
                  <a:lnTo>
                    <a:pt x="0" y="0"/>
                  </a:lnTo>
                  <a:lnTo>
                    <a:pt x="0" y="5245608"/>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Shape 1158"/>
        <p:cNvGrpSpPr/>
        <p:nvPr/>
      </p:nvGrpSpPr>
      <p:grpSpPr>
        <a:xfrm>
          <a:off x="0" y="0"/>
          <a:ext cx="0" cy="0"/>
          <a:chOff x="0" y="0"/>
          <a:chExt cx="0" cy="0"/>
        </a:xfrm>
      </p:grpSpPr>
      <p:sp>
        <p:nvSpPr>
          <p:cNvPr id="1159" name="Google Shape;1159;p90"/>
          <p:cNvSpPr txBox="1"/>
          <p:nvPr/>
        </p:nvSpPr>
        <p:spPr>
          <a:xfrm>
            <a:off x="177190" y="777366"/>
            <a:ext cx="11205210" cy="1854835"/>
          </a:xfrm>
          <a:prstGeom prst="rect">
            <a:avLst/>
          </a:prstGeom>
          <a:noFill/>
          <a:ln>
            <a:noFill/>
          </a:ln>
        </p:spPr>
        <p:txBody>
          <a:bodyPr spcFirstLastPara="1" wrap="square" lIns="0" tIns="12700" rIns="0" bIns="0" anchor="t" anchorCtr="0">
            <a:spAutoFit/>
          </a:bodyPr>
          <a:lstStyle/>
          <a:p>
            <a:pPr marL="350520" marR="0" lvl="0" indent="-338455" algn="l" rtl="0">
              <a:lnSpc>
                <a:spcPct val="100000"/>
              </a:lnSpc>
              <a:spcBef>
                <a:spcPts val="0"/>
              </a:spcBef>
              <a:spcAft>
                <a:spcPts val="0"/>
              </a:spcAft>
              <a:buClr>
                <a:srgbClr val="0033CC"/>
              </a:buClr>
              <a:buSzPts val="2400"/>
              <a:buFont typeface="Noto Sans Symbols"/>
              <a:buChar char="❖"/>
            </a:pPr>
            <a:r>
              <a:rPr lang="en-US" sz="2400" b="1">
                <a:solidFill>
                  <a:srgbClr val="0033CC"/>
                </a:solidFill>
                <a:latin typeface="Candara"/>
                <a:ea typeface="Candara"/>
                <a:cs typeface="Candara"/>
                <a:sym typeface="Candara"/>
              </a:rPr>
              <a:t>3 Bulbourethral Glands:</a:t>
            </a:r>
            <a:endParaRPr sz="2400">
              <a:solidFill>
                <a:schemeClr val="dk1"/>
              </a:solidFill>
              <a:latin typeface="Candara"/>
              <a:ea typeface="Candara"/>
              <a:cs typeface="Candara"/>
              <a:sym typeface="Candara"/>
            </a:endParaRPr>
          </a:p>
          <a:p>
            <a:pPr marL="12700" marR="508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Are </a:t>
            </a:r>
            <a:r>
              <a:rPr lang="en-US" sz="2400" b="1">
                <a:solidFill>
                  <a:srgbClr val="FF0000"/>
                </a:solidFill>
                <a:latin typeface="Candara"/>
                <a:ea typeface="Candara"/>
                <a:cs typeface="Candara"/>
                <a:sym typeface="Candara"/>
              </a:rPr>
              <a:t>two small glands </a:t>
            </a:r>
            <a:r>
              <a:rPr lang="en-US" sz="2400" b="1">
                <a:solidFill>
                  <a:schemeClr val="dk1"/>
                </a:solidFill>
                <a:latin typeface="Candara"/>
                <a:ea typeface="Candara"/>
                <a:cs typeface="Candara"/>
                <a:sym typeface="Candara"/>
              </a:rPr>
              <a:t>that lie beneath the sphincter urethrae muscle . Their ducts  pierce the </a:t>
            </a:r>
            <a:r>
              <a:rPr lang="en-US" sz="2400" b="1">
                <a:solidFill>
                  <a:srgbClr val="0033CC"/>
                </a:solidFill>
                <a:latin typeface="Candara"/>
                <a:ea typeface="Candara"/>
                <a:cs typeface="Candara"/>
                <a:sym typeface="Candara"/>
              </a:rPr>
              <a:t>perineal membrane </a:t>
            </a:r>
            <a:r>
              <a:rPr lang="en-US" sz="2400" b="1">
                <a:solidFill>
                  <a:srgbClr val="6F2F9F"/>
                </a:solidFill>
                <a:latin typeface="Candara"/>
                <a:ea typeface="Candara"/>
                <a:cs typeface="Candara"/>
                <a:sym typeface="Candara"/>
              </a:rPr>
              <a:t>(inferior fascial layer of the Urogenital diaphragm) </a:t>
            </a:r>
            <a:r>
              <a:rPr lang="en-US" sz="2400" b="1">
                <a:solidFill>
                  <a:schemeClr val="dk1"/>
                </a:solidFill>
                <a:latin typeface="Candara"/>
                <a:ea typeface="Candara"/>
                <a:cs typeface="Candara"/>
                <a:sym typeface="Candara"/>
              </a:rPr>
              <a:t>and  enter the penile portion of the urethra.</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The secretion is poured into the urethra as a result of </a:t>
            </a:r>
            <a:r>
              <a:rPr lang="en-US" sz="2400" b="1">
                <a:solidFill>
                  <a:srgbClr val="6F2F9F"/>
                </a:solidFill>
                <a:latin typeface="Candara"/>
                <a:ea typeface="Candara"/>
                <a:cs typeface="Candara"/>
                <a:sym typeface="Candara"/>
              </a:rPr>
              <a:t>erotic stimulation</a:t>
            </a:r>
            <a:endParaRPr sz="2400">
              <a:solidFill>
                <a:schemeClr val="dk1"/>
              </a:solidFill>
              <a:latin typeface="Candara"/>
              <a:ea typeface="Candara"/>
              <a:cs typeface="Candara"/>
              <a:sym typeface="Candara"/>
            </a:endParaRPr>
          </a:p>
        </p:txBody>
      </p:sp>
      <p:grpSp>
        <p:nvGrpSpPr>
          <p:cNvPr id="1160" name="Google Shape;1160;p90"/>
          <p:cNvGrpSpPr/>
          <p:nvPr/>
        </p:nvGrpSpPr>
        <p:grpSpPr>
          <a:xfrm>
            <a:off x="3119628" y="3095244"/>
            <a:ext cx="7839709" cy="3657600"/>
            <a:chOff x="3119628" y="3095244"/>
            <a:chExt cx="7839709" cy="3657600"/>
          </a:xfrm>
        </p:grpSpPr>
        <p:pic>
          <p:nvPicPr>
            <p:cNvPr id="1161" name="Google Shape;1161;p90"/>
            <p:cNvPicPr preferRelativeResize="0"/>
            <p:nvPr/>
          </p:nvPicPr>
          <p:blipFill rotWithShape="1">
            <a:blip r:embed="rId3">
              <a:alphaModFix/>
            </a:blip>
            <a:srcRect/>
            <a:stretch/>
          </p:blipFill>
          <p:spPr>
            <a:xfrm>
              <a:off x="3224501" y="3124200"/>
              <a:ext cx="7617056" cy="3364925"/>
            </a:xfrm>
            <a:prstGeom prst="rect">
              <a:avLst/>
            </a:prstGeom>
            <a:noFill/>
            <a:ln>
              <a:noFill/>
            </a:ln>
          </p:spPr>
        </p:pic>
        <p:sp>
          <p:nvSpPr>
            <p:cNvPr id="1162" name="Google Shape;1162;p90"/>
            <p:cNvSpPr/>
            <p:nvPr/>
          </p:nvSpPr>
          <p:spPr>
            <a:xfrm>
              <a:off x="3119628" y="3095244"/>
              <a:ext cx="7839709" cy="3657600"/>
            </a:xfrm>
            <a:custGeom>
              <a:avLst/>
              <a:gdLst/>
              <a:ahLst/>
              <a:cxnLst/>
              <a:rect l="l" t="t" r="r" b="b"/>
              <a:pathLst>
                <a:path w="7839709" h="3657600" extrusionOk="0">
                  <a:moveTo>
                    <a:pt x="0" y="3657600"/>
                  </a:moveTo>
                  <a:lnTo>
                    <a:pt x="7839456" y="3657600"/>
                  </a:lnTo>
                  <a:lnTo>
                    <a:pt x="7839456" y="0"/>
                  </a:lnTo>
                  <a:lnTo>
                    <a:pt x="0" y="0"/>
                  </a:lnTo>
                  <a:lnTo>
                    <a:pt x="0" y="3657600"/>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63" name="Google Shape;1163;p90"/>
          <p:cNvSpPr txBox="1"/>
          <p:nvPr/>
        </p:nvSpPr>
        <p:spPr>
          <a:xfrm>
            <a:off x="360375" y="6168338"/>
            <a:ext cx="1908810" cy="391160"/>
          </a:xfrm>
          <a:prstGeom prst="rect">
            <a:avLst/>
          </a:prstGeom>
          <a:noFill/>
          <a:ln>
            <a:noFill/>
          </a:ln>
        </p:spPr>
        <p:txBody>
          <a:bodyPr spcFirstLastPara="1" wrap="square" lIns="0" tIns="12700" rIns="0" bIns="0" anchor="t" anchorCtr="0">
            <a:spAutoFit/>
          </a:bodyPr>
          <a:lstStyle/>
          <a:p>
            <a:pPr marL="12700" marR="5080" lvl="0" indent="125729" algn="l" rtl="0">
              <a:lnSpc>
                <a:spcPct val="100000"/>
              </a:lnSpc>
              <a:spcBef>
                <a:spcPts val="0"/>
              </a:spcBef>
              <a:spcAft>
                <a:spcPts val="0"/>
              </a:spcAft>
              <a:buNone/>
            </a:pPr>
            <a:r>
              <a:rPr lang="en-US" sz="1200" b="1">
                <a:solidFill>
                  <a:srgbClr val="0033CC"/>
                </a:solidFill>
                <a:latin typeface="Calibri"/>
                <a:ea typeface="Calibri"/>
                <a:cs typeface="Calibri"/>
                <a:sym typeface="Calibri"/>
              </a:rPr>
              <a:t>Dr. Aiman Qais Al-Maathidy  Monday 9 April 2022</a:t>
            </a:r>
            <a:endParaRPr sz="1200">
              <a:solidFill>
                <a:schemeClr val="dk1"/>
              </a:solidFill>
              <a:latin typeface="Calibri"/>
              <a:ea typeface="Calibri"/>
              <a:cs typeface="Calibri"/>
              <a:sym typeface="Calibri"/>
            </a:endParaRPr>
          </a:p>
        </p:txBody>
      </p:sp>
      <p:sp>
        <p:nvSpPr>
          <p:cNvPr id="1164" name="Google Shape;1164;p90"/>
          <p:cNvSpPr txBox="1"/>
          <p:nvPr/>
        </p:nvSpPr>
        <p:spPr>
          <a:xfrm>
            <a:off x="11356593"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0033CC"/>
                </a:solidFill>
                <a:latin typeface="Calibri"/>
                <a:ea typeface="Calibri"/>
                <a:cs typeface="Calibri"/>
                <a:sym typeface="Calibri"/>
              </a:rPr>
              <a:t>89</a:t>
            </a:r>
            <a:endParaRPr sz="1200">
              <a:solidFill>
                <a:schemeClr val="dk1"/>
              </a:solidFill>
              <a:latin typeface="Calibri"/>
              <a:ea typeface="Calibri"/>
              <a:cs typeface="Calibri"/>
              <a:sym typeface="Calibri"/>
            </a:endParaRPr>
          </a:p>
        </p:txBody>
      </p:sp>
      <p:sp>
        <p:nvSpPr>
          <p:cNvPr id="1165" name="Google Shape;1165;p90"/>
          <p:cNvSpPr txBox="1">
            <a:spLocks noGrp="1"/>
          </p:cNvSpPr>
          <p:nvPr>
            <p:ph type="title"/>
          </p:nvPr>
        </p:nvSpPr>
        <p:spPr>
          <a:xfrm>
            <a:off x="99060" y="102107"/>
            <a:ext cx="11417935" cy="585470"/>
          </a:xfrm>
          <a:prstGeom prst="rect">
            <a:avLst/>
          </a:prstGeom>
          <a:noFill/>
          <a:ln w="57900" cap="flat" cmpd="sng">
            <a:solidFill>
              <a:srgbClr val="C057C7"/>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a:t>
            </a:r>
            <a:r>
              <a:rPr lang="en-US" sz="3200" b="1">
                <a:solidFill>
                  <a:srgbClr val="0033CC"/>
                </a:solidFill>
                <a:latin typeface="Calibri"/>
                <a:ea typeface="Calibri"/>
                <a:cs typeface="Calibri"/>
                <a:sym typeface="Calibri"/>
              </a:rPr>
              <a:t>the Deep Perineal Pouch </a:t>
            </a:r>
            <a:r>
              <a:rPr lang="en-US" sz="3200" b="1">
                <a:solidFill>
                  <a:srgbClr val="FF0000"/>
                </a:solidFill>
                <a:latin typeface="Calibri"/>
                <a:ea typeface="Calibri"/>
                <a:cs typeface="Calibri"/>
                <a:sym typeface="Calibri"/>
              </a:rPr>
              <a:t>in the Male</a:t>
            </a:r>
            <a:endParaRPr sz="3200">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Shape 1169"/>
        <p:cNvGrpSpPr/>
        <p:nvPr/>
      </p:nvGrpSpPr>
      <p:grpSpPr>
        <a:xfrm>
          <a:off x="0" y="0"/>
          <a:ext cx="0" cy="0"/>
          <a:chOff x="0" y="0"/>
          <a:chExt cx="0" cy="0"/>
        </a:xfrm>
      </p:grpSpPr>
      <p:sp>
        <p:nvSpPr>
          <p:cNvPr id="1170" name="Google Shape;1170;p91"/>
          <p:cNvSpPr txBox="1"/>
          <p:nvPr/>
        </p:nvSpPr>
        <p:spPr>
          <a:xfrm>
            <a:off x="275640" y="6184188"/>
            <a:ext cx="1798320" cy="589280"/>
          </a:xfrm>
          <a:prstGeom prst="rect">
            <a:avLst/>
          </a:prstGeom>
          <a:noFill/>
          <a:ln>
            <a:noFill/>
          </a:ln>
        </p:spPr>
        <p:txBody>
          <a:bodyPr spcFirstLastPara="1" wrap="square" lIns="0" tIns="43175" rIns="0" bIns="0" anchor="t" anchorCtr="0">
            <a:spAutoFit/>
          </a:bodyPr>
          <a:lstStyle/>
          <a:p>
            <a:pPr marL="12700" marR="5080" lvl="0" indent="13969"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Al-Maathidy  Monday 9 April 2022</a:t>
            </a:r>
            <a:endParaRPr sz="1200">
              <a:solidFill>
                <a:schemeClr val="dk1"/>
              </a:solidFill>
              <a:latin typeface="Calibri"/>
              <a:ea typeface="Calibri"/>
              <a:cs typeface="Calibri"/>
              <a:sym typeface="Calibri"/>
            </a:endParaRPr>
          </a:p>
          <a:p>
            <a:pPr marL="1054100" marR="0" lvl="0" indent="0" algn="l" rtl="0">
              <a:lnSpc>
                <a:spcPct val="100000"/>
              </a:lnSpc>
              <a:spcBef>
                <a:spcPts val="360"/>
              </a:spcBef>
              <a:spcAft>
                <a:spcPts val="0"/>
              </a:spcAft>
              <a:buNone/>
            </a:pPr>
            <a:r>
              <a:rPr lang="en-US" sz="1200" b="1">
                <a:solidFill>
                  <a:srgbClr val="FF0000"/>
                </a:solidFill>
                <a:latin typeface="Calibri"/>
                <a:ea typeface="Calibri"/>
                <a:cs typeface="Calibri"/>
                <a:sym typeface="Calibri"/>
              </a:rPr>
              <a:t>90</a:t>
            </a:r>
            <a:endParaRPr sz="1200">
              <a:solidFill>
                <a:schemeClr val="dk1"/>
              </a:solidFill>
              <a:latin typeface="Calibri"/>
              <a:ea typeface="Calibri"/>
              <a:cs typeface="Calibri"/>
              <a:sym typeface="Calibri"/>
            </a:endParaRPr>
          </a:p>
        </p:txBody>
      </p:sp>
      <p:sp>
        <p:nvSpPr>
          <p:cNvPr id="1171" name="Google Shape;1171;p91"/>
          <p:cNvSpPr txBox="1"/>
          <p:nvPr/>
        </p:nvSpPr>
        <p:spPr>
          <a:xfrm>
            <a:off x="177190" y="624281"/>
            <a:ext cx="10563225" cy="1489710"/>
          </a:xfrm>
          <a:prstGeom prst="rect">
            <a:avLst/>
          </a:prstGeom>
          <a:noFill/>
          <a:ln>
            <a:noFill/>
          </a:ln>
        </p:spPr>
        <p:txBody>
          <a:bodyPr spcFirstLastPara="1" wrap="square" lIns="0" tIns="12700" rIns="0" bIns="0" anchor="t" anchorCtr="0">
            <a:spAutoFit/>
          </a:bodyPr>
          <a:lstStyle/>
          <a:p>
            <a:pPr marL="350520" marR="0" lvl="0" indent="-338455" algn="l" rtl="0">
              <a:lnSpc>
                <a:spcPct val="100000"/>
              </a:lnSpc>
              <a:spcBef>
                <a:spcPts val="0"/>
              </a:spcBef>
              <a:spcAft>
                <a:spcPts val="0"/>
              </a:spcAft>
              <a:buClr>
                <a:srgbClr val="0033CC"/>
              </a:buClr>
              <a:buSzPts val="2400"/>
              <a:buFont typeface="Noto Sans Symbols"/>
              <a:buChar char="❖"/>
            </a:pPr>
            <a:r>
              <a:rPr lang="en-US" sz="2400" b="1">
                <a:solidFill>
                  <a:srgbClr val="0033CC"/>
                </a:solidFill>
                <a:latin typeface="Candara"/>
                <a:ea typeface="Candara"/>
                <a:cs typeface="Candara"/>
                <a:sym typeface="Candara"/>
              </a:rPr>
              <a:t>4 Deep Transverse Perineal Muscles</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rgbClr val="FF0000"/>
                </a:solidFill>
                <a:latin typeface="Candara"/>
                <a:ea typeface="Candara"/>
                <a:cs typeface="Candara"/>
                <a:sym typeface="Candara"/>
              </a:rPr>
              <a:t>Lie posterior to the sphincter urethrae muscle</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12700" marR="508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Each muscle arises from the ischial ramus and passes medially to be inserted into  </a:t>
            </a:r>
            <a:r>
              <a:rPr lang="en-US" sz="2400" b="1">
                <a:solidFill>
                  <a:srgbClr val="0033CC"/>
                </a:solidFill>
                <a:latin typeface="Candara"/>
                <a:ea typeface="Candara"/>
                <a:cs typeface="Candara"/>
                <a:sym typeface="Candara"/>
              </a:rPr>
              <a:t>the perineal body</a:t>
            </a:r>
            <a:r>
              <a:rPr lang="en-US" sz="2400" b="1">
                <a:solidFill>
                  <a:schemeClr val="dk1"/>
                </a:solidFill>
                <a:latin typeface="Candara"/>
                <a:ea typeface="Candara"/>
                <a:cs typeface="Candara"/>
                <a:sym typeface="Candara"/>
              </a:rPr>
              <a:t>. These muscles are clinically unimportant</a:t>
            </a:r>
            <a:endParaRPr sz="2400">
              <a:solidFill>
                <a:schemeClr val="dk1"/>
              </a:solidFill>
              <a:latin typeface="Candara"/>
              <a:ea typeface="Candara"/>
              <a:cs typeface="Candara"/>
              <a:sym typeface="Candara"/>
            </a:endParaRPr>
          </a:p>
        </p:txBody>
      </p:sp>
      <p:sp>
        <p:nvSpPr>
          <p:cNvPr id="1172" name="Google Shape;1172;p91"/>
          <p:cNvSpPr txBox="1">
            <a:spLocks noGrp="1"/>
          </p:cNvSpPr>
          <p:nvPr>
            <p:ph type="title"/>
          </p:nvPr>
        </p:nvSpPr>
        <p:spPr>
          <a:xfrm>
            <a:off x="99060" y="77723"/>
            <a:ext cx="11417935" cy="585470"/>
          </a:xfrm>
          <a:prstGeom prst="rect">
            <a:avLst/>
          </a:prstGeom>
          <a:noFill/>
          <a:ln w="57900" cap="flat" cmpd="sng">
            <a:solidFill>
              <a:srgbClr val="C057C7"/>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a:t>
            </a:r>
            <a:r>
              <a:rPr lang="en-US" sz="3200" b="1">
                <a:solidFill>
                  <a:srgbClr val="0033CC"/>
                </a:solidFill>
                <a:latin typeface="Calibri"/>
                <a:ea typeface="Calibri"/>
                <a:cs typeface="Calibri"/>
                <a:sym typeface="Calibri"/>
              </a:rPr>
              <a:t>the Deep Perineal Pouch </a:t>
            </a:r>
            <a:r>
              <a:rPr lang="en-US" sz="3200" b="1">
                <a:solidFill>
                  <a:srgbClr val="FF0000"/>
                </a:solidFill>
                <a:latin typeface="Calibri"/>
                <a:ea typeface="Calibri"/>
                <a:cs typeface="Calibri"/>
                <a:sym typeface="Calibri"/>
              </a:rPr>
              <a:t>in the Male</a:t>
            </a:r>
            <a:endParaRPr sz="3200">
              <a:latin typeface="Calibri"/>
              <a:ea typeface="Calibri"/>
              <a:cs typeface="Calibri"/>
              <a:sym typeface="Calibri"/>
            </a:endParaRPr>
          </a:p>
        </p:txBody>
      </p:sp>
      <p:grpSp>
        <p:nvGrpSpPr>
          <p:cNvPr id="1173" name="Google Shape;1173;p91"/>
          <p:cNvGrpSpPr/>
          <p:nvPr/>
        </p:nvGrpSpPr>
        <p:grpSpPr>
          <a:xfrm>
            <a:off x="3012948" y="2519172"/>
            <a:ext cx="8333740" cy="4215765"/>
            <a:chOff x="3012948" y="2519172"/>
            <a:chExt cx="8333740" cy="4215765"/>
          </a:xfrm>
        </p:grpSpPr>
        <p:pic>
          <p:nvPicPr>
            <p:cNvPr id="1174" name="Google Shape;1174;p91"/>
            <p:cNvPicPr preferRelativeResize="0"/>
            <p:nvPr/>
          </p:nvPicPr>
          <p:blipFill rotWithShape="1">
            <a:blip r:embed="rId3">
              <a:alphaModFix/>
            </a:blip>
            <a:srcRect/>
            <a:stretch/>
          </p:blipFill>
          <p:spPr>
            <a:xfrm>
              <a:off x="3041904" y="2548128"/>
              <a:ext cx="8163491" cy="4157472"/>
            </a:xfrm>
            <a:prstGeom prst="rect">
              <a:avLst/>
            </a:prstGeom>
            <a:noFill/>
            <a:ln>
              <a:noFill/>
            </a:ln>
          </p:spPr>
        </p:pic>
        <p:sp>
          <p:nvSpPr>
            <p:cNvPr id="1175" name="Google Shape;1175;p91"/>
            <p:cNvSpPr/>
            <p:nvPr/>
          </p:nvSpPr>
          <p:spPr>
            <a:xfrm>
              <a:off x="3012948" y="2519172"/>
              <a:ext cx="8333740" cy="4215765"/>
            </a:xfrm>
            <a:custGeom>
              <a:avLst/>
              <a:gdLst/>
              <a:ahLst/>
              <a:cxnLst/>
              <a:rect l="l" t="t" r="r" b="b"/>
              <a:pathLst>
                <a:path w="8333740" h="4215765" extrusionOk="0">
                  <a:moveTo>
                    <a:pt x="0" y="4215384"/>
                  </a:moveTo>
                  <a:lnTo>
                    <a:pt x="8333232" y="4215384"/>
                  </a:lnTo>
                  <a:lnTo>
                    <a:pt x="8333232" y="0"/>
                  </a:lnTo>
                  <a:lnTo>
                    <a:pt x="0" y="0"/>
                  </a:lnTo>
                  <a:lnTo>
                    <a:pt x="0" y="4215384"/>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Shape 1179"/>
        <p:cNvGrpSpPr/>
        <p:nvPr/>
      </p:nvGrpSpPr>
      <p:grpSpPr>
        <a:xfrm>
          <a:off x="0" y="0"/>
          <a:ext cx="0" cy="0"/>
          <a:chOff x="0" y="0"/>
          <a:chExt cx="0" cy="0"/>
        </a:xfrm>
      </p:grpSpPr>
      <p:sp>
        <p:nvSpPr>
          <p:cNvPr id="1180" name="Google Shape;1180;p92"/>
          <p:cNvSpPr txBox="1"/>
          <p:nvPr/>
        </p:nvSpPr>
        <p:spPr>
          <a:xfrm>
            <a:off x="8528050" y="791209"/>
            <a:ext cx="1840230" cy="472440"/>
          </a:xfrm>
          <a:prstGeom prst="rect">
            <a:avLst/>
          </a:prstGeom>
          <a:noFill/>
          <a:ln>
            <a:noFill/>
          </a:ln>
        </p:spPr>
        <p:txBody>
          <a:bodyPr spcFirstLastPara="1" wrap="square" lIns="0" tIns="12700" rIns="0" bIns="0" anchor="t" anchorCtr="0">
            <a:spAutoFit/>
          </a:bodyPr>
          <a:lstStyle/>
          <a:p>
            <a:pPr marL="12700" marR="5080" lvl="0" indent="55880" algn="l" rtl="0">
              <a:lnSpc>
                <a:spcPct val="122200"/>
              </a:lnSpc>
              <a:spcBef>
                <a:spcPts val="0"/>
              </a:spcBef>
              <a:spcAft>
                <a:spcPts val="0"/>
              </a:spcAft>
              <a:buNone/>
            </a:pPr>
            <a:r>
              <a:rPr lang="en-US" sz="1200" b="1">
                <a:solidFill>
                  <a:srgbClr val="FF0000"/>
                </a:solidFill>
                <a:latin typeface="Calibri"/>
                <a:ea typeface="Calibri"/>
                <a:cs typeface="Calibri"/>
                <a:sym typeface="Calibri"/>
              </a:rPr>
              <a:t>Dr. Aiman Qais Al-Maathidy  Monday 9 April 2022</a:t>
            </a:r>
            <a:endParaRPr sz="1200">
              <a:solidFill>
                <a:schemeClr val="dk1"/>
              </a:solidFill>
              <a:latin typeface="Calibri"/>
              <a:ea typeface="Calibri"/>
              <a:cs typeface="Calibri"/>
              <a:sym typeface="Calibri"/>
            </a:endParaRPr>
          </a:p>
        </p:txBody>
      </p:sp>
      <p:sp>
        <p:nvSpPr>
          <p:cNvPr id="1181" name="Google Shape;1181;p92"/>
          <p:cNvSpPr txBox="1"/>
          <p:nvPr/>
        </p:nvSpPr>
        <p:spPr>
          <a:xfrm>
            <a:off x="11291443" y="930021"/>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91</a:t>
            </a:r>
            <a:endParaRPr sz="1200">
              <a:solidFill>
                <a:schemeClr val="dk1"/>
              </a:solidFill>
              <a:latin typeface="Calibri"/>
              <a:ea typeface="Calibri"/>
              <a:cs typeface="Calibri"/>
              <a:sym typeface="Calibri"/>
            </a:endParaRPr>
          </a:p>
        </p:txBody>
      </p:sp>
      <p:sp>
        <p:nvSpPr>
          <p:cNvPr id="1182" name="Google Shape;1182;p92"/>
          <p:cNvSpPr txBox="1">
            <a:spLocks noGrp="1"/>
          </p:cNvSpPr>
          <p:nvPr>
            <p:ph type="title"/>
          </p:nvPr>
        </p:nvSpPr>
        <p:spPr>
          <a:xfrm>
            <a:off x="99060" y="77723"/>
            <a:ext cx="11122660" cy="585470"/>
          </a:xfrm>
          <a:prstGeom prst="rect">
            <a:avLst/>
          </a:prstGeom>
          <a:noFill/>
          <a:ln w="57900" cap="flat" cmpd="sng">
            <a:solidFill>
              <a:srgbClr val="C057C7"/>
            </a:solidFill>
            <a:prstDash val="solid"/>
            <a:round/>
            <a:headEnd type="none" w="sm" len="sm"/>
            <a:tailEnd type="none" w="sm" len="sm"/>
          </a:ln>
        </p:spPr>
        <p:txBody>
          <a:bodyPr spcFirstLastPara="1" wrap="square" lIns="0" tIns="19050"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a:t>
            </a:r>
            <a:r>
              <a:rPr lang="en-US" sz="3200" b="1">
                <a:solidFill>
                  <a:srgbClr val="0033CC"/>
                </a:solidFill>
                <a:latin typeface="Calibri"/>
                <a:ea typeface="Calibri"/>
                <a:cs typeface="Calibri"/>
                <a:sym typeface="Calibri"/>
              </a:rPr>
              <a:t>the Deep Perineal Pouch </a:t>
            </a:r>
            <a:r>
              <a:rPr lang="en-US" sz="3200" b="1">
                <a:solidFill>
                  <a:srgbClr val="FF0000"/>
                </a:solidFill>
                <a:latin typeface="Calibri"/>
                <a:ea typeface="Calibri"/>
                <a:cs typeface="Calibri"/>
                <a:sym typeface="Calibri"/>
              </a:rPr>
              <a:t>in the Male</a:t>
            </a:r>
            <a:endParaRPr sz="3200">
              <a:latin typeface="Calibri"/>
              <a:ea typeface="Calibri"/>
              <a:cs typeface="Calibri"/>
              <a:sym typeface="Calibri"/>
            </a:endParaRPr>
          </a:p>
        </p:txBody>
      </p:sp>
      <p:sp>
        <p:nvSpPr>
          <p:cNvPr id="1183" name="Google Shape;1183;p92"/>
          <p:cNvSpPr txBox="1"/>
          <p:nvPr/>
        </p:nvSpPr>
        <p:spPr>
          <a:xfrm>
            <a:off x="115011" y="1975865"/>
            <a:ext cx="523621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pouch and supplies the skin of the penis</a:t>
            </a:r>
            <a:endParaRPr sz="2400">
              <a:solidFill>
                <a:schemeClr val="dk1"/>
              </a:solidFill>
              <a:latin typeface="Candara"/>
              <a:ea typeface="Candara"/>
              <a:cs typeface="Candara"/>
              <a:sym typeface="Candara"/>
            </a:endParaRPr>
          </a:p>
        </p:txBody>
      </p:sp>
      <p:sp>
        <p:nvSpPr>
          <p:cNvPr id="1184" name="Google Shape;1184;p92"/>
          <p:cNvSpPr txBox="1"/>
          <p:nvPr/>
        </p:nvSpPr>
        <p:spPr>
          <a:xfrm>
            <a:off x="115011" y="685988"/>
            <a:ext cx="11051540" cy="1315085"/>
          </a:xfrm>
          <a:prstGeom prst="rect">
            <a:avLst/>
          </a:prstGeom>
          <a:noFill/>
          <a:ln>
            <a:noFill/>
          </a:ln>
        </p:spPr>
        <p:txBody>
          <a:bodyPr spcFirstLastPara="1" wrap="square" lIns="0" tIns="108575" rIns="0" bIns="0" anchor="t" anchorCtr="0">
            <a:spAutoFit/>
          </a:bodyPr>
          <a:lstStyle/>
          <a:p>
            <a:pPr marL="347345" marR="0" lvl="0" indent="-273685" algn="l" rtl="0">
              <a:lnSpc>
                <a:spcPct val="100000"/>
              </a:lnSpc>
              <a:spcBef>
                <a:spcPts val="0"/>
              </a:spcBef>
              <a:spcAft>
                <a:spcPts val="0"/>
              </a:spcAft>
              <a:buClr>
                <a:srgbClr val="0033CC"/>
              </a:buClr>
              <a:buSzPts val="2300"/>
              <a:buFont typeface="Noto Sans Symbols"/>
              <a:buChar char="❖"/>
            </a:pPr>
            <a:r>
              <a:rPr lang="en-US" sz="2400" b="1">
                <a:solidFill>
                  <a:srgbClr val="0033CC"/>
                </a:solidFill>
                <a:latin typeface="Candara"/>
                <a:ea typeface="Candara"/>
                <a:cs typeface="Candara"/>
                <a:sym typeface="Candara"/>
              </a:rPr>
              <a:t>5 Internal Pudendal Artery</a:t>
            </a:r>
            <a:endParaRPr sz="2400">
              <a:solidFill>
                <a:schemeClr val="dk1"/>
              </a:solidFill>
              <a:latin typeface="Candara"/>
              <a:ea typeface="Candara"/>
              <a:cs typeface="Candara"/>
              <a:sym typeface="Candara"/>
            </a:endParaRPr>
          </a:p>
          <a:p>
            <a:pPr marL="350520" marR="0" lvl="0" indent="-338455" algn="l" rtl="0">
              <a:lnSpc>
                <a:spcPct val="100000"/>
              </a:lnSpc>
              <a:spcBef>
                <a:spcPts val="755"/>
              </a:spcBef>
              <a:spcAft>
                <a:spcPts val="0"/>
              </a:spcAft>
              <a:buClr>
                <a:srgbClr val="0033CC"/>
              </a:buClr>
              <a:buSzPts val="2400"/>
              <a:buFont typeface="Noto Sans Symbols"/>
              <a:buChar char="❖"/>
            </a:pPr>
            <a:r>
              <a:rPr lang="en-US" sz="2400" b="1">
                <a:solidFill>
                  <a:srgbClr val="0033CC"/>
                </a:solidFill>
                <a:latin typeface="Candara"/>
                <a:ea typeface="Candara"/>
                <a:cs typeface="Candara"/>
                <a:sym typeface="Candara"/>
              </a:rPr>
              <a:t>6 Dorsal Nerve of the Penis</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rgbClr val="974707"/>
                </a:solidFill>
                <a:latin typeface="Candara"/>
                <a:ea typeface="Candara"/>
                <a:cs typeface="Candara"/>
                <a:sym typeface="Candara"/>
              </a:rPr>
              <a:t>The dorsal nerve of the penis </a:t>
            </a:r>
            <a:r>
              <a:rPr lang="en-US" sz="2400" b="1">
                <a:solidFill>
                  <a:schemeClr val="dk1"/>
                </a:solidFill>
                <a:latin typeface="Candara"/>
                <a:ea typeface="Candara"/>
                <a:cs typeface="Candara"/>
                <a:sym typeface="Candara"/>
              </a:rPr>
              <a:t>on each side passes forward through the deep perineal</a:t>
            </a:r>
            <a:endParaRPr sz="2400">
              <a:solidFill>
                <a:schemeClr val="dk1"/>
              </a:solidFill>
              <a:latin typeface="Candara"/>
              <a:ea typeface="Candara"/>
              <a:cs typeface="Candara"/>
              <a:sym typeface="Candara"/>
            </a:endParaRPr>
          </a:p>
        </p:txBody>
      </p:sp>
      <p:grpSp>
        <p:nvGrpSpPr>
          <p:cNvPr id="1185" name="Google Shape;1185;p92"/>
          <p:cNvGrpSpPr/>
          <p:nvPr/>
        </p:nvGrpSpPr>
        <p:grpSpPr>
          <a:xfrm>
            <a:off x="6161532" y="2366772"/>
            <a:ext cx="5431790" cy="4377055"/>
            <a:chOff x="6161532" y="2366772"/>
            <a:chExt cx="5431790" cy="4377055"/>
          </a:xfrm>
        </p:grpSpPr>
        <p:pic>
          <p:nvPicPr>
            <p:cNvPr id="1186" name="Google Shape;1186;p92"/>
            <p:cNvPicPr preferRelativeResize="0"/>
            <p:nvPr/>
          </p:nvPicPr>
          <p:blipFill rotWithShape="1">
            <a:blip r:embed="rId3">
              <a:alphaModFix/>
            </a:blip>
            <a:srcRect/>
            <a:stretch/>
          </p:blipFill>
          <p:spPr>
            <a:xfrm>
              <a:off x="6199632" y="2404872"/>
              <a:ext cx="5355336" cy="4300728"/>
            </a:xfrm>
            <a:prstGeom prst="rect">
              <a:avLst/>
            </a:prstGeom>
            <a:noFill/>
            <a:ln>
              <a:noFill/>
            </a:ln>
          </p:spPr>
        </p:pic>
        <p:sp>
          <p:nvSpPr>
            <p:cNvPr id="1187" name="Google Shape;1187;p92"/>
            <p:cNvSpPr/>
            <p:nvPr/>
          </p:nvSpPr>
          <p:spPr>
            <a:xfrm>
              <a:off x="6161532" y="2366772"/>
              <a:ext cx="5431790" cy="4377055"/>
            </a:xfrm>
            <a:custGeom>
              <a:avLst/>
              <a:gdLst/>
              <a:ahLst/>
              <a:cxnLst/>
              <a:rect l="l" t="t" r="r" b="b"/>
              <a:pathLst>
                <a:path w="5431790" h="4377055" extrusionOk="0">
                  <a:moveTo>
                    <a:pt x="0" y="4376928"/>
                  </a:moveTo>
                  <a:lnTo>
                    <a:pt x="5431536" y="4376928"/>
                  </a:lnTo>
                  <a:lnTo>
                    <a:pt x="5431536" y="0"/>
                  </a:lnTo>
                  <a:lnTo>
                    <a:pt x="0" y="0"/>
                  </a:lnTo>
                  <a:lnTo>
                    <a:pt x="0" y="4376928"/>
                  </a:lnTo>
                  <a:close/>
                </a:path>
              </a:pathLst>
            </a:custGeom>
            <a:noFill/>
            <a:ln w="76200" cap="flat" cmpd="sng">
              <a:solidFill>
                <a:srgbClr val="3DFB2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88" name="Google Shape;1188;p92"/>
          <p:cNvGrpSpPr/>
          <p:nvPr/>
        </p:nvGrpSpPr>
        <p:grpSpPr>
          <a:xfrm>
            <a:off x="400812" y="2769107"/>
            <a:ext cx="5236845" cy="3962400"/>
            <a:chOff x="400812" y="2769107"/>
            <a:chExt cx="5236845" cy="3962400"/>
          </a:xfrm>
        </p:grpSpPr>
        <p:pic>
          <p:nvPicPr>
            <p:cNvPr id="1189" name="Google Shape;1189;p92"/>
            <p:cNvPicPr preferRelativeResize="0"/>
            <p:nvPr/>
          </p:nvPicPr>
          <p:blipFill rotWithShape="1">
            <a:blip r:embed="rId4">
              <a:alphaModFix/>
            </a:blip>
            <a:srcRect/>
            <a:stretch/>
          </p:blipFill>
          <p:spPr>
            <a:xfrm>
              <a:off x="429768" y="2798063"/>
              <a:ext cx="5178552" cy="3904488"/>
            </a:xfrm>
            <a:prstGeom prst="rect">
              <a:avLst/>
            </a:prstGeom>
            <a:noFill/>
            <a:ln>
              <a:noFill/>
            </a:ln>
          </p:spPr>
        </p:pic>
        <p:sp>
          <p:nvSpPr>
            <p:cNvPr id="1190" name="Google Shape;1190;p92"/>
            <p:cNvSpPr/>
            <p:nvPr/>
          </p:nvSpPr>
          <p:spPr>
            <a:xfrm>
              <a:off x="400812" y="2769107"/>
              <a:ext cx="5236845" cy="3962400"/>
            </a:xfrm>
            <a:custGeom>
              <a:avLst/>
              <a:gdLst/>
              <a:ahLst/>
              <a:cxnLst/>
              <a:rect l="l" t="t" r="r" b="b"/>
              <a:pathLst>
                <a:path w="5236845" h="3962400" extrusionOk="0">
                  <a:moveTo>
                    <a:pt x="0" y="3962400"/>
                  </a:moveTo>
                  <a:lnTo>
                    <a:pt x="5236464" y="3962400"/>
                  </a:lnTo>
                  <a:lnTo>
                    <a:pt x="5236464" y="0"/>
                  </a:lnTo>
                  <a:lnTo>
                    <a:pt x="0" y="0"/>
                  </a:lnTo>
                  <a:lnTo>
                    <a:pt x="0" y="3962400"/>
                  </a:lnTo>
                  <a:close/>
                </a:path>
              </a:pathLst>
            </a:custGeom>
            <a:noFill/>
            <a:ln w="57900" cap="flat" cmpd="sng">
              <a:solidFill>
                <a:srgbClr val="28F84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Shape 1194"/>
        <p:cNvGrpSpPr/>
        <p:nvPr/>
      </p:nvGrpSpPr>
      <p:grpSpPr>
        <a:xfrm>
          <a:off x="0" y="0"/>
          <a:ext cx="0" cy="0"/>
          <a:chOff x="0" y="0"/>
          <a:chExt cx="0" cy="0"/>
        </a:xfrm>
      </p:grpSpPr>
      <p:sp>
        <p:nvSpPr>
          <p:cNvPr id="1195" name="Google Shape;1195;p93"/>
          <p:cNvSpPr txBox="1"/>
          <p:nvPr/>
        </p:nvSpPr>
        <p:spPr>
          <a:xfrm>
            <a:off x="147320" y="2291334"/>
            <a:ext cx="3579495" cy="222123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Clitoris</a:t>
            </a:r>
            <a:endParaRPr sz="240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clitoris, which  corresponds to the penis in  the male, is situated at the  apex of </a:t>
            </a:r>
            <a:r>
              <a:rPr lang="en-US" sz="2400" b="1">
                <a:solidFill>
                  <a:srgbClr val="0033CC"/>
                </a:solidFill>
                <a:latin typeface="Candara"/>
                <a:ea typeface="Candara"/>
                <a:cs typeface="Candara"/>
                <a:sym typeface="Candara"/>
              </a:rPr>
              <a:t>the vestibule  </a:t>
            </a:r>
            <a:r>
              <a:rPr lang="en-US" sz="2400" b="1">
                <a:solidFill>
                  <a:schemeClr val="dk1"/>
                </a:solidFill>
                <a:latin typeface="Candara"/>
                <a:ea typeface="Candara"/>
                <a:cs typeface="Candara"/>
                <a:sym typeface="Candara"/>
              </a:rPr>
              <a:t>anteriorly.</a:t>
            </a:r>
            <a:endParaRPr sz="2400">
              <a:solidFill>
                <a:schemeClr val="dk1"/>
              </a:solidFill>
              <a:latin typeface="Candara"/>
              <a:ea typeface="Candara"/>
              <a:cs typeface="Candara"/>
              <a:sym typeface="Candara"/>
            </a:endParaRPr>
          </a:p>
        </p:txBody>
      </p:sp>
      <p:sp>
        <p:nvSpPr>
          <p:cNvPr id="1196" name="Google Shape;1196;p93"/>
          <p:cNvSpPr txBox="1"/>
          <p:nvPr/>
        </p:nvSpPr>
        <p:spPr>
          <a:xfrm>
            <a:off x="99060" y="1525524"/>
            <a:ext cx="6559550" cy="524510"/>
          </a:xfrm>
          <a:prstGeom prst="rect">
            <a:avLst/>
          </a:prstGeom>
          <a:solidFill>
            <a:srgbClr val="FFFF00"/>
          </a:solidFill>
          <a:ln w="57900" cap="flat" cmpd="sng">
            <a:solidFill>
              <a:srgbClr val="4F81BC"/>
            </a:solidFill>
            <a:prstDash val="solid"/>
            <a:round/>
            <a:headEnd type="none" w="sm" len="sm"/>
            <a:tailEnd type="none" w="sm" len="sm"/>
          </a:ln>
        </p:spPr>
        <p:txBody>
          <a:bodyPr spcFirstLastPara="1" wrap="square" lIns="0" tIns="21575" rIns="0" bIns="0" anchor="t" anchorCtr="0">
            <a:spAutoFit/>
          </a:bodyPr>
          <a:lstStyle/>
          <a:p>
            <a:pPr marL="90805" marR="0" lvl="0" indent="0" algn="l" rtl="0">
              <a:lnSpc>
                <a:spcPct val="100000"/>
              </a:lnSpc>
              <a:spcBef>
                <a:spcPts val="0"/>
              </a:spcBef>
              <a:spcAft>
                <a:spcPts val="0"/>
              </a:spcAft>
              <a:buNone/>
            </a:pPr>
            <a:r>
              <a:rPr lang="en-US" sz="2800" b="1">
                <a:solidFill>
                  <a:srgbClr val="FF0000"/>
                </a:solidFill>
                <a:latin typeface="Calibri"/>
                <a:ea typeface="Calibri"/>
                <a:cs typeface="Calibri"/>
                <a:sym typeface="Calibri"/>
              </a:rPr>
              <a:t>Contents of the Female Urogenital Triangle</a:t>
            </a:r>
            <a:endParaRPr sz="2800">
              <a:solidFill>
                <a:schemeClr val="dk1"/>
              </a:solidFill>
              <a:latin typeface="Calibri"/>
              <a:ea typeface="Calibri"/>
              <a:cs typeface="Calibri"/>
              <a:sym typeface="Calibri"/>
            </a:endParaRPr>
          </a:p>
        </p:txBody>
      </p:sp>
      <p:sp>
        <p:nvSpPr>
          <p:cNvPr id="1197" name="Google Shape;1197;p93"/>
          <p:cNvSpPr txBox="1"/>
          <p:nvPr/>
        </p:nvSpPr>
        <p:spPr>
          <a:xfrm>
            <a:off x="310692" y="701166"/>
            <a:ext cx="10393680" cy="75755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In the female</a:t>
            </a:r>
            <a:r>
              <a:rPr lang="en-US" sz="2400" b="1">
                <a:solidFill>
                  <a:schemeClr val="dk1"/>
                </a:solidFill>
                <a:latin typeface="Candara"/>
                <a:ea typeface="Candara"/>
                <a:cs typeface="Candara"/>
                <a:sym typeface="Candara"/>
              </a:rPr>
              <a:t>, the triangle contains the external genitalia and the orifices of the  urethra and the vagina</a:t>
            </a:r>
            <a:endParaRPr sz="2400">
              <a:solidFill>
                <a:schemeClr val="dk1"/>
              </a:solidFill>
              <a:latin typeface="Candara"/>
              <a:ea typeface="Candara"/>
              <a:cs typeface="Candara"/>
              <a:sym typeface="Candara"/>
            </a:endParaRPr>
          </a:p>
        </p:txBody>
      </p:sp>
      <p:sp>
        <p:nvSpPr>
          <p:cNvPr id="1198" name="Google Shape;1198;p93"/>
          <p:cNvSpPr txBox="1"/>
          <p:nvPr/>
        </p:nvSpPr>
        <p:spPr>
          <a:xfrm>
            <a:off x="8902954" y="18363"/>
            <a:ext cx="1858645" cy="600075"/>
          </a:xfrm>
          <a:prstGeom prst="rect">
            <a:avLst/>
          </a:prstGeom>
          <a:noFill/>
          <a:ln>
            <a:noFill/>
          </a:ln>
        </p:spPr>
        <p:txBody>
          <a:bodyPr spcFirstLastPara="1" wrap="square" lIns="0" tIns="12700" rIns="0" bIns="0" anchor="t" anchorCtr="0">
            <a:spAutoFit/>
          </a:bodyPr>
          <a:lstStyle/>
          <a:p>
            <a:pPr marL="1036319" marR="0" lvl="0" indent="0" algn="l" rtl="0">
              <a:lnSpc>
                <a:spcPct val="113333"/>
              </a:lnSpc>
              <a:spcBef>
                <a:spcPts val="0"/>
              </a:spcBef>
              <a:spcAft>
                <a:spcPts val="0"/>
              </a:spcAft>
              <a:buNone/>
            </a:pPr>
            <a:r>
              <a:rPr lang="en-US" sz="1200" b="1">
                <a:solidFill>
                  <a:srgbClr val="FF0000"/>
                </a:solidFill>
                <a:latin typeface="Calibri"/>
                <a:ea typeface="Calibri"/>
                <a:cs typeface="Calibri"/>
                <a:sym typeface="Calibri"/>
              </a:rPr>
              <a:t>92</a:t>
            </a:r>
            <a:endParaRPr sz="1200">
              <a:solidFill>
                <a:schemeClr val="dk1"/>
              </a:solidFill>
              <a:latin typeface="Calibri"/>
              <a:ea typeface="Calibri"/>
              <a:cs typeface="Calibri"/>
              <a:sym typeface="Calibri"/>
            </a:endParaRPr>
          </a:p>
          <a:p>
            <a:pPr marL="87630" marR="0" lvl="0" indent="0" algn="l" rtl="0">
              <a:lnSpc>
                <a:spcPct val="113333"/>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a:p>
            <a:pPr marL="12700" marR="0" lvl="0" indent="0" algn="l" rtl="0">
              <a:lnSpc>
                <a:spcPct val="100000"/>
              </a:lnSpc>
              <a:spcBef>
                <a:spcPts val="36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1199" name="Google Shape;1199;p93"/>
          <p:cNvSpPr txBox="1">
            <a:spLocks noGrp="1"/>
          </p:cNvSpPr>
          <p:nvPr>
            <p:ph type="title"/>
          </p:nvPr>
        </p:nvSpPr>
        <p:spPr>
          <a:xfrm>
            <a:off x="99060" y="77723"/>
            <a:ext cx="4745990" cy="585470"/>
          </a:xfrm>
          <a:prstGeom prst="rect">
            <a:avLst/>
          </a:prstGeom>
          <a:solidFill>
            <a:srgbClr val="FFFF00"/>
          </a:solidFill>
          <a:ln w="57900" cap="flat" cmpd="sng">
            <a:solidFill>
              <a:srgbClr val="4F81BC"/>
            </a:solidFill>
            <a:prstDash val="solid"/>
            <a:round/>
            <a:headEnd type="none" w="sm" len="sm"/>
            <a:tailEnd type="none" w="sm" len="sm"/>
          </a:ln>
        </p:spPr>
        <p:txBody>
          <a:bodyPr spcFirstLastPara="1" wrap="square" lIns="0" tIns="21575" rIns="0" bIns="0" anchor="t" anchorCtr="0">
            <a:spAutoFit/>
          </a:bodyPr>
          <a:lstStyle/>
          <a:p>
            <a:pPr marL="9080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Female Urogenital Triangle</a:t>
            </a:r>
            <a:endParaRPr sz="3200">
              <a:latin typeface="Calibri"/>
              <a:ea typeface="Calibri"/>
              <a:cs typeface="Calibri"/>
              <a:sym typeface="Calibri"/>
            </a:endParaRPr>
          </a:p>
        </p:txBody>
      </p:sp>
      <p:grpSp>
        <p:nvGrpSpPr>
          <p:cNvPr id="1200" name="Google Shape;1200;p93"/>
          <p:cNvGrpSpPr/>
          <p:nvPr/>
        </p:nvGrpSpPr>
        <p:grpSpPr>
          <a:xfrm>
            <a:off x="3994403" y="2714244"/>
            <a:ext cx="7428230" cy="3023870"/>
            <a:chOff x="3994403" y="2714244"/>
            <a:chExt cx="7428230" cy="3023870"/>
          </a:xfrm>
        </p:grpSpPr>
        <p:pic>
          <p:nvPicPr>
            <p:cNvPr id="1201" name="Google Shape;1201;p93"/>
            <p:cNvPicPr preferRelativeResize="0"/>
            <p:nvPr/>
          </p:nvPicPr>
          <p:blipFill rotWithShape="1">
            <a:blip r:embed="rId3">
              <a:alphaModFix/>
            </a:blip>
            <a:srcRect/>
            <a:stretch/>
          </p:blipFill>
          <p:spPr>
            <a:xfrm>
              <a:off x="4095615" y="2799156"/>
              <a:ext cx="7297808" cy="2909747"/>
            </a:xfrm>
            <a:prstGeom prst="rect">
              <a:avLst/>
            </a:prstGeom>
            <a:noFill/>
            <a:ln>
              <a:noFill/>
            </a:ln>
          </p:spPr>
        </p:pic>
        <p:sp>
          <p:nvSpPr>
            <p:cNvPr id="1202" name="Google Shape;1202;p93"/>
            <p:cNvSpPr/>
            <p:nvPr/>
          </p:nvSpPr>
          <p:spPr>
            <a:xfrm>
              <a:off x="3994403" y="2714244"/>
              <a:ext cx="7428230" cy="3023870"/>
            </a:xfrm>
            <a:custGeom>
              <a:avLst/>
              <a:gdLst/>
              <a:ahLst/>
              <a:cxnLst/>
              <a:rect l="l" t="t" r="r" b="b"/>
              <a:pathLst>
                <a:path w="7428230" h="3023870" extrusionOk="0">
                  <a:moveTo>
                    <a:pt x="0" y="3023616"/>
                  </a:moveTo>
                  <a:lnTo>
                    <a:pt x="7427976" y="3023616"/>
                  </a:lnTo>
                  <a:lnTo>
                    <a:pt x="7427976" y="0"/>
                  </a:lnTo>
                  <a:lnTo>
                    <a:pt x="0" y="0"/>
                  </a:lnTo>
                  <a:lnTo>
                    <a:pt x="0" y="3023616"/>
                  </a:lnTo>
                  <a:close/>
                </a:path>
              </a:pathLst>
            </a:custGeom>
            <a:noFill/>
            <a:ln w="579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03" name="Google Shape;1203;p93"/>
          <p:cNvSpPr txBox="1"/>
          <p:nvPr/>
        </p:nvSpPr>
        <p:spPr>
          <a:xfrm>
            <a:off x="147320" y="5968085"/>
            <a:ext cx="7583805" cy="757555"/>
          </a:xfrm>
          <a:prstGeom prst="rect">
            <a:avLst/>
          </a:prstGeom>
          <a:noFill/>
          <a:ln>
            <a:noFill/>
          </a:ln>
        </p:spPr>
        <p:txBody>
          <a:bodyPr spcFirstLastPara="1" wrap="square" lIns="0" tIns="12700" rIns="0" bIns="0" anchor="t" anchorCtr="0">
            <a:spAutoFit/>
          </a:bodyPr>
          <a:lstStyle/>
          <a:p>
            <a:pPr marL="253365" marR="0" lvl="0" indent="-241300"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 has a structure similar to the penis.</a:t>
            </a:r>
            <a:endParaRPr sz="2400">
              <a:solidFill>
                <a:schemeClr val="dk1"/>
              </a:solidFill>
              <a:latin typeface="Candara"/>
              <a:ea typeface="Candara"/>
              <a:cs typeface="Candara"/>
              <a:sym typeface="Candara"/>
            </a:endParaRPr>
          </a:p>
          <a:p>
            <a:pPr marL="320040" marR="0" lvl="0" indent="-307975" algn="l" rtl="0">
              <a:lnSpc>
                <a:spcPct val="100000"/>
              </a:lnSpc>
              <a:spcBef>
                <a:spcPts val="5"/>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a:t>
            </a:r>
            <a:r>
              <a:rPr lang="en-US" sz="2400" b="1">
                <a:solidFill>
                  <a:srgbClr val="FF0000"/>
                </a:solidFill>
                <a:latin typeface="Candara"/>
                <a:ea typeface="Candara"/>
                <a:cs typeface="Candara"/>
                <a:sym typeface="Candara"/>
              </a:rPr>
              <a:t>glans of the clitoris </a:t>
            </a:r>
            <a:r>
              <a:rPr lang="en-US" sz="2400" b="1">
                <a:solidFill>
                  <a:schemeClr val="dk1"/>
                </a:solidFill>
                <a:latin typeface="Candara"/>
                <a:ea typeface="Candara"/>
                <a:cs typeface="Candara"/>
                <a:sym typeface="Candara"/>
              </a:rPr>
              <a:t>is partly hidden by the prepuce.</a:t>
            </a:r>
            <a:endParaRPr sz="2400">
              <a:solidFill>
                <a:schemeClr val="dk1"/>
              </a:solidFill>
              <a:latin typeface="Candara"/>
              <a:ea typeface="Candara"/>
              <a:cs typeface="Candara"/>
              <a:sym typeface="Candar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Shape 1207"/>
        <p:cNvGrpSpPr/>
        <p:nvPr/>
      </p:nvGrpSpPr>
      <p:grpSpPr>
        <a:xfrm>
          <a:off x="0" y="0"/>
          <a:ext cx="0" cy="0"/>
          <a:chOff x="0" y="0"/>
          <a:chExt cx="0" cy="0"/>
        </a:xfrm>
      </p:grpSpPr>
      <p:sp>
        <p:nvSpPr>
          <p:cNvPr id="1208" name="Google Shape;1208;p94"/>
          <p:cNvSpPr txBox="1"/>
          <p:nvPr/>
        </p:nvSpPr>
        <p:spPr>
          <a:xfrm>
            <a:off x="183286" y="764794"/>
            <a:ext cx="5310505" cy="3684904"/>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Root of the Clitoris</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is made up of three masses of erectile</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tissue called:</a:t>
            </a:r>
            <a:endParaRPr sz="2400">
              <a:solidFill>
                <a:schemeClr val="dk1"/>
              </a:solidFill>
              <a:latin typeface="Candara"/>
              <a:ea typeface="Candara"/>
              <a:cs typeface="Candara"/>
              <a:sym typeface="Candara"/>
            </a:endParaRPr>
          </a:p>
          <a:p>
            <a:pPr marL="256540" marR="0" lvl="0" indent="-243840" algn="l" rtl="0">
              <a:lnSpc>
                <a:spcPct val="100000"/>
              </a:lnSpc>
              <a:spcBef>
                <a:spcPts val="5"/>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bulb of the vestibule and</a:t>
            </a:r>
            <a:endParaRPr sz="2400">
              <a:solidFill>
                <a:schemeClr val="dk1"/>
              </a:solidFill>
              <a:latin typeface="Candara"/>
              <a:ea typeface="Candara"/>
              <a:cs typeface="Candara"/>
              <a:sym typeface="Candara"/>
            </a:endParaRPr>
          </a:p>
          <a:p>
            <a:pPr marL="256540" marR="0" lvl="0" indent="-243840"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right and left crura of the clitoris</a:t>
            </a:r>
            <a:endParaRPr sz="2400">
              <a:solidFill>
                <a:schemeClr val="dk1"/>
              </a:solidFill>
              <a:latin typeface="Candara"/>
              <a:ea typeface="Candara"/>
              <a:cs typeface="Candara"/>
              <a:sym typeface="Candara"/>
            </a:endParaRPr>
          </a:p>
          <a:p>
            <a:pPr marL="0" marR="0" lvl="0" indent="0" algn="l" rtl="0">
              <a:lnSpc>
                <a:spcPct val="100000"/>
              </a:lnSpc>
              <a:spcBef>
                <a:spcPts val="10"/>
              </a:spcBef>
              <a:spcAft>
                <a:spcPts val="0"/>
              </a:spcAft>
              <a:buNone/>
            </a:pPr>
            <a:endParaRPr sz="2350">
              <a:solidFill>
                <a:schemeClr val="dk1"/>
              </a:solidFill>
              <a:latin typeface="Candara"/>
              <a:ea typeface="Candara"/>
              <a:cs typeface="Candara"/>
              <a:sym typeface="Candara"/>
            </a:endParaRPr>
          </a:p>
          <a:p>
            <a:pPr marL="12700" marR="5080" lvl="0" indent="0" algn="l" rtl="0">
              <a:lnSpc>
                <a:spcPct val="100000"/>
              </a:lnSpc>
              <a:spcBef>
                <a:spcPts val="5"/>
              </a:spcBef>
              <a:spcAft>
                <a:spcPts val="0"/>
              </a:spcAft>
              <a:buNone/>
            </a:pPr>
            <a:r>
              <a:rPr lang="en-US" sz="2400" b="1">
                <a:solidFill>
                  <a:srgbClr val="FF0000"/>
                </a:solidFill>
                <a:latin typeface="Candara"/>
                <a:ea typeface="Candara"/>
                <a:cs typeface="Candara"/>
                <a:sym typeface="Candara"/>
              </a:rPr>
              <a:t>The bulb of the vestibule </a:t>
            </a:r>
            <a:r>
              <a:rPr lang="en-US" sz="2400" b="1">
                <a:solidFill>
                  <a:schemeClr val="dk1"/>
                </a:solidFill>
                <a:latin typeface="Candara"/>
                <a:ea typeface="Candara"/>
                <a:cs typeface="Candara"/>
                <a:sym typeface="Candara"/>
              </a:rPr>
              <a:t>corresponds to  the bulb of the penis, but because of the  presence of the vagina, it is divided into  two halves</a:t>
            </a:r>
            <a:endParaRPr sz="2400">
              <a:solidFill>
                <a:schemeClr val="dk1"/>
              </a:solidFill>
              <a:latin typeface="Candara"/>
              <a:ea typeface="Candara"/>
              <a:cs typeface="Candara"/>
              <a:sym typeface="Candara"/>
            </a:endParaRPr>
          </a:p>
        </p:txBody>
      </p:sp>
      <p:sp>
        <p:nvSpPr>
          <p:cNvPr id="1209" name="Google Shape;1209;p94"/>
          <p:cNvSpPr txBox="1">
            <a:spLocks noGrp="1"/>
          </p:cNvSpPr>
          <p:nvPr>
            <p:ph type="title"/>
          </p:nvPr>
        </p:nvSpPr>
        <p:spPr>
          <a:xfrm>
            <a:off x="156971" y="166115"/>
            <a:ext cx="7465059" cy="585470"/>
          </a:xfrm>
          <a:prstGeom prst="rect">
            <a:avLst/>
          </a:prstGeom>
          <a:solidFill>
            <a:srgbClr val="FFFF00"/>
          </a:solid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90170"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the Female Urogenital Triangle</a:t>
            </a:r>
            <a:endParaRPr sz="3200">
              <a:latin typeface="Calibri"/>
              <a:ea typeface="Calibri"/>
              <a:cs typeface="Calibri"/>
              <a:sym typeface="Calibri"/>
            </a:endParaRPr>
          </a:p>
        </p:txBody>
      </p:sp>
      <p:grpSp>
        <p:nvGrpSpPr>
          <p:cNvPr id="1210" name="Google Shape;1210;p94"/>
          <p:cNvGrpSpPr/>
          <p:nvPr/>
        </p:nvGrpSpPr>
        <p:grpSpPr>
          <a:xfrm>
            <a:off x="5789676" y="885444"/>
            <a:ext cx="5788660" cy="4267200"/>
            <a:chOff x="5789676" y="885444"/>
            <a:chExt cx="5788660" cy="4267200"/>
          </a:xfrm>
        </p:grpSpPr>
        <p:pic>
          <p:nvPicPr>
            <p:cNvPr id="1211" name="Google Shape;1211;p94"/>
            <p:cNvPicPr preferRelativeResize="0"/>
            <p:nvPr/>
          </p:nvPicPr>
          <p:blipFill rotWithShape="1">
            <a:blip r:embed="rId3">
              <a:alphaModFix/>
            </a:blip>
            <a:srcRect/>
            <a:stretch/>
          </p:blipFill>
          <p:spPr>
            <a:xfrm>
              <a:off x="5818632" y="914400"/>
              <a:ext cx="5730240" cy="4209288"/>
            </a:xfrm>
            <a:prstGeom prst="rect">
              <a:avLst/>
            </a:prstGeom>
            <a:noFill/>
            <a:ln>
              <a:noFill/>
            </a:ln>
          </p:spPr>
        </p:pic>
        <p:sp>
          <p:nvSpPr>
            <p:cNvPr id="1212" name="Google Shape;1212;p94"/>
            <p:cNvSpPr/>
            <p:nvPr/>
          </p:nvSpPr>
          <p:spPr>
            <a:xfrm>
              <a:off x="5789676" y="885444"/>
              <a:ext cx="5788660" cy="4267200"/>
            </a:xfrm>
            <a:custGeom>
              <a:avLst/>
              <a:gdLst/>
              <a:ahLst/>
              <a:cxnLst/>
              <a:rect l="l" t="t" r="r" b="b"/>
              <a:pathLst>
                <a:path w="5788659" h="4267200" extrusionOk="0">
                  <a:moveTo>
                    <a:pt x="0" y="4267200"/>
                  </a:moveTo>
                  <a:lnTo>
                    <a:pt x="5788152" y="4267200"/>
                  </a:lnTo>
                  <a:lnTo>
                    <a:pt x="5788152" y="0"/>
                  </a:lnTo>
                  <a:lnTo>
                    <a:pt x="0" y="0"/>
                  </a:lnTo>
                  <a:lnTo>
                    <a:pt x="0" y="4267200"/>
                  </a:lnTo>
                  <a:close/>
                </a:path>
              </a:pathLst>
            </a:custGeom>
            <a:noFill/>
            <a:ln w="57900" cap="flat" cmpd="sng">
              <a:solidFill>
                <a:srgbClr val="2212F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13" name="Google Shape;1213;p94"/>
          <p:cNvSpPr txBox="1"/>
          <p:nvPr/>
        </p:nvSpPr>
        <p:spPr>
          <a:xfrm>
            <a:off x="234492" y="5498388"/>
            <a:ext cx="10988675" cy="113855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It is attached to the undersurface of the Urogenital diaphragm and is covered by the  </a:t>
            </a:r>
            <a:r>
              <a:rPr lang="en-US" sz="2400" b="1">
                <a:solidFill>
                  <a:srgbClr val="E36C09"/>
                </a:solidFill>
                <a:latin typeface="Candara"/>
                <a:ea typeface="Candara"/>
                <a:cs typeface="Candara"/>
                <a:sym typeface="Candara"/>
              </a:rPr>
              <a:t>bulbospongiosus muscles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447040" marR="0" lvl="0" indent="0" algn="l" rtl="0">
              <a:lnSpc>
                <a:spcPct val="100000"/>
              </a:lnSpc>
              <a:spcBef>
                <a:spcPts val="1565"/>
              </a:spcBef>
              <a:spcAft>
                <a:spcPts val="0"/>
              </a:spcAft>
              <a:buNone/>
            </a:pPr>
            <a:r>
              <a:rPr lang="en-US" sz="1200" b="1">
                <a:solidFill>
                  <a:srgbClr val="FF0000"/>
                </a:solidFill>
                <a:latin typeface="Calibri"/>
                <a:ea typeface="Calibri"/>
                <a:cs typeface="Calibri"/>
                <a:sym typeface="Calibri"/>
              </a:rPr>
              <a:t>Monday 9 April 2022	Dr. Aiman Qais Al-Maathidy	93</a:t>
            </a:r>
            <a:endParaRPr sz="1200">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Shape 1217"/>
        <p:cNvGrpSpPr/>
        <p:nvPr/>
      </p:nvGrpSpPr>
      <p:grpSpPr>
        <a:xfrm>
          <a:off x="0" y="0"/>
          <a:ext cx="0" cy="0"/>
          <a:chOff x="0" y="0"/>
          <a:chExt cx="0" cy="0"/>
        </a:xfrm>
      </p:grpSpPr>
      <p:sp>
        <p:nvSpPr>
          <p:cNvPr id="1218" name="Google Shape;1218;p95"/>
          <p:cNvSpPr txBox="1"/>
          <p:nvPr/>
        </p:nvSpPr>
        <p:spPr>
          <a:xfrm>
            <a:off x="177190" y="6428638"/>
            <a:ext cx="134302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1219" name="Google Shape;1219;p95"/>
          <p:cNvSpPr txBox="1"/>
          <p:nvPr/>
        </p:nvSpPr>
        <p:spPr>
          <a:xfrm>
            <a:off x="177190" y="771270"/>
            <a:ext cx="3742054" cy="45339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US" sz="2800" b="1">
                <a:solidFill>
                  <a:srgbClr val="FF0000"/>
                </a:solidFill>
                <a:latin typeface="Candara"/>
                <a:ea typeface="Candara"/>
                <a:cs typeface="Candara"/>
                <a:sym typeface="Candara"/>
              </a:rPr>
              <a:t>The crura of the clitoris :</a:t>
            </a:r>
            <a:endParaRPr sz="2800">
              <a:solidFill>
                <a:schemeClr val="dk1"/>
              </a:solidFill>
              <a:latin typeface="Candara"/>
              <a:ea typeface="Candara"/>
              <a:cs typeface="Candara"/>
              <a:sym typeface="Candara"/>
            </a:endParaRPr>
          </a:p>
        </p:txBody>
      </p:sp>
      <p:sp>
        <p:nvSpPr>
          <p:cNvPr id="1220" name="Google Shape;1220;p95"/>
          <p:cNvSpPr txBox="1"/>
          <p:nvPr/>
        </p:nvSpPr>
        <p:spPr>
          <a:xfrm>
            <a:off x="177190" y="1203782"/>
            <a:ext cx="10814685" cy="7575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correspond to the crura of the penis and become </a:t>
            </a:r>
            <a:r>
              <a:rPr lang="en-US" sz="2400" b="1">
                <a:solidFill>
                  <a:srgbClr val="0033CC"/>
                </a:solidFill>
                <a:latin typeface="Candara"/>
                <a:ea typeface="Candara"/>
                <a:cs typeface="Candara"/>
                <a:sym typeface="Candara"/>
              </a:rPr>
              <a:t>the corpora cavernosa </a:t>
            </a:r>
            <a:r>
              <a:rPr lang="en-US" sz="2400" b="1">
                <a:solidFill>
                  <a:schemeClr val="dk1"/>
                </a:solidFill>
                <a:latin typeface="Candara"/>
                <a:ea typeface="Candara"/>
                <a:cs typeface="Candara"/>
                <a:sym typeface="Candara"/>
              </a:rPr>
              <a:t>anteriorly.</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Each remains separate and is covered by </a:t>
            </a:r>
            <a:r>
              <a:rPr lang="en-US" sz="2400" b="1">
                <a:solidFill>
                  <a:srgbClr val="00FF00"/>
                </a:solidFill>
                <a:latin typeface="Candara"/>
                <a:ea typeface="Candara"/>
                <a:cs typeface="Candara"/>
                <a:sym typeface="Candara"/>
              </a:rPr>
              <a:t>an ischiocavernosus muscle .</a:t>
            </a:r>
            <a:endParaRPr sz="2400">
              <a:solidFill>
                <a:schemeClr val="dk1"/>
              </a:solidFill>
              <a:latin typeface="Candara"/>
              <a:ea typeface="Candara"/>
              <a:cs typeface="Candara"/>
              <a:sym typeface="Candara"/>
            </a:endParaRPr>
          </a:p>
        </p:txBody>
      </p:sp>
      <p:sp>
        <p:nvSpPr>
          <p:cNvPr id="1221" name="Google Shape;1221;p95"/>
          <p:cNvSpPr txBox="1">
            <a:spLocks noGrp="1"/>
          </p:cNvSpPr>
          <p:nvPr>
            <p:ph type="title"/>
          </p:nvPr>
        </p:nvSpPr>
        <p:spPr>
          <a:xfrm>
            <a:off x="199644" y="153923"/>
            <a:ext cx="7465059" cy="585470"/>
          </a:xfrm>
          <a:prstGeom prst="rect">
            <a:avLst/>
          </a:prstGeom>
          <a:solidFill>
            <a:srgbClr val="FFFF00"/>
          </a:solid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the Female Urogenital Triangle</a:t>
            </a:r>
            <a:endParaRPr sz="3200">
              <a:latin typeface="Calibri"/>
              <a:ea typeface="Calibri"/>
              <a:cs typeface="Calibri"/>
              <a:sym typeface="Calibri"/>
            </a:endParaRPr>
          </a:p>
        </p:txBody>
      </p:sp>
      <p:grpSp>
        <p:nvGrpSpPr>
          <p:cNvPr id="1222" name="Google Shape;1222;p95"/>
          <p:cNvGrpSpPr/>
          <p:nvPr/>
        </p:nvGrpSpPr>
        <p:grpSpPr>
          <a:xfrm>
            <a:off x="2421635" y="2549650"/>
            <a:ext cx="8540750" cy="4194175"/>
            <a:chOff x="2421635" y="2549650"/>
            <a:chExt cx="8540750" cy="4194175"/>
          </a:xfrm>
        </p:grpSpPr>
        <p:pic>
          <p:nvPicPr>
            <p:cNvPr id="1223" name="Google Shape;1223;p95"/>
            <p:cNvPicPr preferRelativeResize="0"/>
            <p:nvPr/>
          </p:nvPicPr>
          <p:blipFill rotWithShape="1">
            <a:blip r:embed="rId3">
              <a:alphaModFix/>
            </a:blip>
            <a:srcRect/>
            <a:stretch/>
          </p:blipFill>
          <p:spPr>
            <a:xfrm>
              <a:off x="2701572" y="2681339"/>
              <a:ext cx="7980621" cy="4024260"/>
            </a:xfrm>
            <a:prstGeom prst="rect">
              <a:avLst/>
            </a:prstGeom>
            <a:noFill/>
            <a:ln>
              <a:noFill/>
            </a:ln>
          </p:spPr>
        </p:pic>
        <p:sp>
          <p:nvSpPr>
            <p:cNvPr id="1224" name="Google Shape;1224;p95"/>
            <p:cNvSpPr/>
            <p:nvPr/>
          </p:nvSpPr>
          <p:spPr>
            <a:xfrm>
              <a:off x="2421635" y="2549650"/>
              <a:ext cx="8540750" cy="4194175"/>
            </a:xfrm>
            <a:custGeom>
              <a:avLst/>
              <a:gdLst/>
              <a:ahLst/>
              <a:cxnLst/>
              <a:rect l="l" t="t" r="r" b="b"/>
              <a:pathLst>
                <a:path w="8540750" h="4194175" extrusionOk="0">
                  <a:moveTo>
                    <a:pt x="0" y="4194048"/>
                  </a:moveTo>
                  <a:lnTo>
                    <a:pt x="8540496" y="4194048"/>
                  </a:lnTo>
                  <a:lnTo>
                    <a:pt x="8540496" y="0"/>
                  </a:lnTo>
                  <a:lnTo>
                    <a:pt x="0" y="0"/>
                  </a:lnTo>
                  <a:lnTo>
                    <a:pt x="0" y="4194048"/>
                  </a:lnTo>
                  <a:close/>
                </a:path>
              </a:pathLst>
            </a:custGeom>
            <a:noFill/>
            <a:ln w="76200" cap="flat" cmpd="sng">
              <a:solidFill>
                <a:srgbClr val="0033C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25" name="Google Shape;1225;p95"/>
          <p:cNvSpPr txBox="1"/>
          <p:nvPr/>
        </p:nvSpPr>
        <p:spPr>
          <a:xfrm>
            <a:off x="11259057"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94</a:t>
            </a:r>
            <a:endParaRPr sz="1200">
              <a:solidFill>
                <a:schemeClr val="dk1"/>
              </a:solidFill>
              <a:latin typeface="Calibri"/>
              <a:ea typeface="Calibri"/>
              <a:cs typeface="Calibri"/>
              <a:sym typeface="Calibri"/>
            </a:endParaRPr>
          </a:p>
        </p:txBody>
      </p:sp>
      <p:sp>
        <p:nvSpPr>
          <p:cNvPr id="1226" name="Google Shape;1226;p95"/>
          <p:cNvSpPr txBox="1"/>
          <p:nvPr/>
        </p:nvSpPr>
        <p:spPr>
          <a:xfrm>
            <a:off x="9345548" y="831291"/>
            <a:ext cx="1783080"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Shape 1230"/>
        <p:cNvGrpSpPr/>
        <p:nvPr/>
      </p:nvGrpSpPr>
      <p:grpSpPr>
        <a:xfrm>
          <a:off x="0" y="0"/>
          <a:ext cx="0" cy="0"/>
          <a:chOff x="0" y="0"/>
          <a:chExt cx="0" cy="0"/>
        </a:xfrm>
      </p:grpSpPr>
      <p:sp>
        <p:nvSpPr>
          <p:cNvPr id="1231" name="Google Shape;1231;p96"/>
          <p:cNvSpPr txBox="1"/>
          <p:nvPr/>
        </p:nvSpPr>
        <p:spPr>
          <a:xfrm>
            <a:off x="177190" y="812368"/>
            <a:ext cx="4870450" cy="4417060"/>
          </a:xfrm>
          <a:prstGeom prst="rect">
            <a:avLst/>
          </a:prstGeom>
          <a:noFill/>
          <a:ln>
            <a:noFill/>
          </a:ln>
        </p:spPr>
        <p:txBody>
          <a:bodyPr spcFirstLastPara="1" wrap="square" lIns="0" tIns="12700" rIns="0" bIns="0" anchor="t" anchorCtr="0">
            <a:spAutoFit/>
          </a:bodyPr>
          <a:lstStyle/>
          <a:p>
            <a:pPr marL="12700" marR="1231265"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Body of the Clitoris  </a:t>
            </a:r>
            <a:r>
              <a:rPr lang="en-US" sz="2400" b="1">
                <a:solidFill>
                  <a:schemeClr val="dk1"/>
                </a:solidFill>
                <a:latin typeface="Candara"/>
                <a:ea typeface="Candara"/>
                <a:cs typeface="Candara"/>
                <a:sym typeface="Candara"/>
              </a:rPr>
              <a:t>Consists of the </a:t>
            </a:r>
            <a:r>
              <a:rPr lang="en-US" sz="2400" b="1">
                <a:solidFill>
                  <a:srgbClr val="0033CC"/>
                </a:solidFill>
                <a:latin typeface="Candara"/>
                <a:ea typeface="Candara"/>
                <a:cs typeface="Candara"/>
                <a:sym typeface="Candara"/>
              </a:rPr>
              <a:t>two corpora  cavernosa</a:t>
            </a:r>
            <a:endParaRPr sz="2400">
              <a:solidFill>
                <a:schemeClr val="dk1"/>
              </a:solidFill>
              <a:latin typeface="Candara"/>
              <a:ea typeface="Candara"/>
              <a:cs typeface="Candara"/>
              <a:sym typeface="Candara"/>
            </a:endParaRPr>
          </a:p>
          <a:p>
            <a:pPr marL="12700" marR="345440" lvl="0" indent="0" algn="l" rtl="0">
              <a:lnSpc>
                <a:spcPct val="100000"/>
              </a:lnSpc>
              <a:spcBef>
                <a:spcPts val="5"/>
              </a:spcBef>
              <a:spcAft>
                <a:spcPts val="0"/>
              </a:spcAft>
              <a:buNone/>
            </a:pPr>
            <a:r>
              <a:rPr lang="en-US" sz="2400" b="1">
                <a:solidFill>
                  <a:srgbClr val="0033CC"/>
                </a:solidFill>
                <a:latin typeface="Candara"/>
                <a:ea typeface="Candara"/>
                <a:cs typeface="Candara"/>
                <a:sym typeface="Candara"/>
              </a:rPr>
              <a:t>The corpus spongiosum </a:t>
            </a:r>
            <a:r>
              <a:rPr lang="en-US" sz="2400" b="1">
                <a:solidFill>
                  <a:schemeClr val="dk1"/>
                </a:solidFill>
                <a:latin typeface="Candara"/>
                <a:ea typeface="Candara"/>
                <a:cs typeface="Candara"/>
                <a:sym typeface="Candara"/>
              </a:rPr>
              <a:t>contain of  the small amount of erectile tissue</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rgbClr val="FF0000"/>
                </a:solidFill>
                <a:latin typeface="Candara"/>
                <a:ea typeface="Candara"/>
                <a:cs typeface="Candara"/>
                <a:sym typeface="Candara"/>
              </a:rPr>
              <a:t>Glans of the Clitoris</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Is a small mass of erectile tissue that</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chemeClr val="dk1"/>
                </a:solidFill>
                <a:latin typeface="Candara"/>
                <a:ea typeface="Candara"/>
                <a:cs typeface="Candara"/>
                <a:sym typeface="Candara"/>
              </a:rPr>
              <a:t>caps the body of the clitoris.</a:t>
            </a:r>
            <a:endParaRPr sz="2400">
              <a:solidFill>
                <a:schemeClr val="dk1"/>
              </a:solidFill>
              <a:latin typeface="Candara"/>
              <a:ea typeface="Candara"/>
              <a:cs typeface="Candara"/>
              <a:sym typeface="Candara"/>
            </a:endParaRPr>
          </a:p>
          <a:p>
            <a:pPr marL="0" marR="0" lvl="0" indent="0" algn="l" rtl="0">
              <a:lnSpc>
                <a:spcPct val="100000"/>
              </a:lnSpc>
              <a:spcBef>
                <a:spcPts val="15"/>
              </a:spcBef>
              <a:spcAft>
                <a:spcPts val="0"/>
              </a:spcAft>
              <a:buNone/>
            </a:pPr>
            <a:endParaRPr sz="2350">
              <a:solidFill>
                <a:schemeClr val="dk1"/>
              </a:solidFill>
              <a:latin typeface="Candara"/>
              <a:ea typeface="Candara"/>
              <a:cs typeface="Candara"/>
              <a:sym typeface="Candara"/>
            </a:endParaRPr>
          </a:p>
          <a:p>
            <a:pPr marL="12700" marR="508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It is provided with numerous sensory  endings.</a:t>
            </a:r>
            <a:endParaRPr sz="2400">
              <a:solidFill>
                <a:schemeClr val="dk1"/>
              </a:solidFill>
              <a:latin typeface="Candara"/>
              <a:ea typeface="Candara"/>
              <a:cs typeface="Candara"/>
              <a:sym typeface="Candara"/>
            </a:endParaRPr>
          </a:p>
        </p:txBody>
      </p:sp>
      <p:sp>
        <p:nvSpPr>
          <p:cNvPr id="1232" name="Google Shape;1232;p96"/>
          <p:cNvSpPr txBox="1">
            <a:spLocks noGrp="1"/>
          </p:cNvSpPr>
          <p:nvPr>
            <p:ph type="title"/>
          </p:nvPr>
        </p:nvSpPr>
        <p:spPr>
          <a:xfrm>
            <a:off x="199644" y="153923"/>
            <a:ext cx="7465059" cy="585470"/>
          </a:xfrm>
          <a:prstGeom prst="rect">
            <a:avLst/>
          </a:prstGeom>
          <a:solidFill>
            <a:srgbClr val="FFFF00"/>
          </a:solid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88265" lvl="0" indent="0" algn="l" rtl="0">
              <a:lnSpc>
                <a:spcPct val="100000"/>
              </a:lnSpc>
              <a:spcBef>
                <a:spcPts val="0"/>
              </a:spcBef>
              <a:spcAft>
                <a:spcPts val="0"/>
              </a:spcAft>
              <a:buNone/>
            </a:pPr>
            <a:r>
              <a:rPr lang="en-US" sz="3200" b="1">
                <a:solidFill>
                  <a:srgbClr val="FF0000"/>
                </a:solidFill>
                <a:latin typeface="Calibri"/>
                <a:ea typeface="Calibri"/>
                <a:cs typeface="Calibri"/>
                <a:sym typeface="Calibri"/>
              </a:rPr>
              <a:t>Contents of the Female Urogenital Triangle</a:t>
            </a:r>
            <a:endParaRPr sz="3200">
              <a:latin typeface="Calibri"/>
              <a:ea typeface="Calibri"/>
              <a:cs typeface="Calibri"/>
              <a:sym typeface="Calibri"/>
            </a:endParaRPr>
          </a:p>
        </p:txBody>
      </p:sp>
      <p:sp>
        <p:nvSpPr>
          <p:cNvPr id="1233" name="Google Shape;1233;p96"/>
          <p:cNvSpPr txBox="1"/>
          <p:nvPr/>
        </p:nvSpPr>
        <p:spPr>
          <a:xfrm>
            <a:off x="669442" y="6428638"/>
            <a:ext cx="134302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grpSp>
        <p:nvGrpSpPr>
          <p:cNvPr id="1234" name="Google Shape;1234;p96"/>
          <p:cNvGrpSpPr/>
          <p:nvPr/>
        </p:nvGrpSpPr>
        <p:grpSpPr>
          <a:xfrm>
            <a:off x="5329427" y="1001267"/>
            <a:ext cx="6266815" cy="4011295"/>
            <a:chOff x="5329427" y="1001267"/>
            <a:chExt cx="6266815" cy="4011295"/>
          </a:xfrm>
        </p:grpSpPr>
        <p:pic>
          <p:nvPicPr>
            <p:cNvPr id="1235" name="Google Shape;1235;p96"/>
            <p:cNvPicPr preferRelativeResize="0"/>
            <p:nvPr/>
          </p:nvPicPr>
          <p:blipFill rotWithShape="1">
            <a:blip r:embed="rId3">
              <a:alphaModFix/>
            </a:blip>
            <a:srcRect/>
            <a:stretch/>
          </p:blipFill>
          <p:spPr>
            <a:xfrm>
              <a:off x="5439148" y="1092726"/>
              <a:ext cx="5976577" cy="3812626"/>
            </a:xfrm>
            <a:prstGeom prst="rect">
              <a:avLst/>
            </a:prstGeom>
            <a:noFill/>
            <a:ln>
              <a:noFill/>
            </a:ln>
          </p:spPr>
        </p:pic>
        <p:sp>
          <p:nvSpPr>
            <p:cNvPr id="1236" name="Google Shape;1236;p96"/>
            <p:cNvSpPr/>
            <p:nvPr/>
          </p:nvSpPr>
          <p:spPr>
            <a:xfrm>
              <a:off x="5329427" y="1001267"/>
              <a:ext cx="6266815" cy="4011295"/>
            </a:xfrm>
            <a:custGeom>
              <a:avLst/>
              <a:gdLst/>
              <a:ahLst/>
              <a:cxnLst/>
              <a:rect l="l" t="t" r="r" b="b"/>
              <a:pathLst>
                <a:path w="6266815" h="4011295" extrusionOk="0">
                  <a:moveTo>
                    <a:pt x="0" y="4011167"/>
                  </a:moveTo>
                  <a:lnTo>
                    <a:pt x="6266687" y="4011167"/>
                  </a:lnTo>
                  <a:lnTo>
                    <a:pt x="6266687" y="0"/>
                  </a:lnTo>
                  <a:lnTo>
                    <a:pt x="0" y="0"/>
                  </a:lnTo>
                  <a:lnTo>
                    <a:pt x="0" y="4011167"/>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37" name="Google Shape;1237;p96"/>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95</a:t>
            </a:r>
            <a:endParaRPr sz="1200">
              <a:solidFill>
                <a:schemeClr val="dk1"/>
              </a:solidFill>
              <a:latin typeface="Calibri"/>
              <a:ea typeface="Calibri"/>
              <a:cs typeface="Calibri"/>
              <a:sym typeface="Calibri"/>
            </a:endParaRPr>
          </a:p>
        </p:txBody>
      </p:sp>
      <p:sp>
        <p:nvSpPr>
          <p:cNvPr id="1238" name="Google Shape;1238;p96"/>
          <p:cNvSpPr txBox="1"/>
          <p:nvPr/>
        </p:nvSpPr>
        <p:spPr>
          <a:xfrm>
            <a:off x="5014340" y="6428638"/>
            <a:ext cx="178308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grpSp>
        <p:nvGrpSpPr>
          <p:cNvPr id="1239" name="Google Shape;1239;p96"/>
          <p:cNvGrpSpPr/>
          <p:nvPr/>
        </p:nvGrpSpPr>
        <p:grpSpPr>
          <a:xfrm>
            <a:off x="4162044" y="5707380"/>
            <a:ext cx="7419340" cy="668020"/>
            <a:chOff x="4162044" y="5707380"/>
            <a:chExt cx="7419340" cy="668020"/>
          </a:xfrm>
        </p:grpSpPr>
        <p:pic>
          <p:nvPicPr>
            <p:cNvPr id="1240" name="Google Shape;1240;p96"/>
            <p:cNvPicPr preferRelativeResize="0"/>
            <p:nvPr/>
          </p:nvPicPr>
          <p:blipFill rotWithShape="1">
            <a:blip r:embed="rId4">
              <a:alphaModFix/>
            </a:blip>
            <a:srcRect/>
            <a:stretch/>
          </p:blipFill>
          <p:spPr>
            <a:xfrm>
              <a:off x="4411907" y="5883504"/>
              <a:ext cx="6903362" cy="296156"/>
            </a:xfrm>
            <a:prstGeom prst="rect">
              <a:avLst/>
            </a:prstGeom>
            <a:noFill/>
            <a:ln>
              <a:noFill/>
            </a:ln>
          </p:spPr>
        </p:pic>
        <p:sp>
          <p:nvSpPr>
            <p:cNvPr id="1241" name="Google Shape;1241;p96"/>
            <p:cNvSpPr/>
            <p:nvPr/>
          </p:nvSpPr>
          <p:spPr>
            <a:xfrm>
              <a:off x="4162044" y="5707380"/>
              <a:ext cx="7419340" cy="668020"/>
            </a:xfrm>
            <a:custGeom>
              <a:avLst/>
              <a:gdLst/>
              <a:ahLst/>
              <a:cxnLst/>
              <a:rect l="l" t="t" r="r" b="b"/>
              <a:pathLst>
                <a:path w="7419340" h="668020" extrusionOk="0">
                  <a:moveTo>
                    <a:pt x="0" y="667512"/>
                  </a:moveTo>
                  <a:lnTo>
                    <a:pt x="7418832" y="667512"/>
                  </a:lnTo>
                  <a:lnTo>
                    <a:pt x="7418832" y="0"/>
                  </a:lnTo>
                  <a:lnTo>
                    <a:pt x="0" y="0"/>
                  </a:lnTo>
                  <a:lnTo>
                    <a:pt x="0" y="667512"/>
                  </a:lnTo>
                  <a:close/>
                </a:path>
              </a:pathLst>
            </a:custGeom>
            <a:noFill/>
            <a:ln w="27425"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Shape 1245"/>
        <p:cNvGrpSpPr/>
        <p:nvPr/>
      </p:nvGrpSpPr>
      <p:grpSpPr>
        <a:xfrm>
          <a:off x="0" y="0"/>
          <a:ext cx="0" cy="0"/>
          <a:chOff x="0" y="0"/>
          <a:chExt cx="0" cy="0"/>
        </a:xfrm>
      </p:grpSpPr>
      <p:sp>
        <p:nvSpPr>
          <p:cNvPr id="1246" name="Google Shape;1246;p97"/>
          <p:cNvSpPr txBox="1"/>
          <p:nvPr/>
        </p:nvSpPr>
        <p:spPr>
          <a:xfrm>
            <a:off x="179933" y="777366"/>
            <a:ext cx="8939530" cy="11233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Contains structures forming :</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chemeClr val="dk1"/>
                </a:solidFill>
                <a:latin typeface="Candara"/>
                <a:ea typeface="Candara"/>
                <a:cs typeface="Candara"/>
                <a:sym typeface="Candara"/>
              </a:rPr>
              <a:t>The </a:t>
            </a:r>
            <a:r>
              <a:rPr lang="en-US" sz="2400" b="1">
                <a:solidFill>
                  <a:srgbClr val="0033CC"/>
                </a:solidFill>
                <a:latin typeface="Candara"/>
                <a:ea typeface="Candara"/>
                <a:cs typeface="Candara"/>
                <a:sym typeface="Candara"/>
              </a:rPr>
              <a:t>root of the clitoris </a:t>
            </a:r>
            <a:r>
              <a:rPr lang="en-US" sz="2400" b="1">
                <a:solidFill>
                  <a:schemeClr val="dk1"/>
                </a:solidFill>
                <a:latin typeface="Candara"/>
                <a:ea typeface="Candara"/>
                <a:cs typeface="Candara"/>
                <a:sym typeface="Candara"/>
              </a:rPr>
              <a:t>and the muscles that cover them, namely, the</a:t>
            </a:r>
            <a:endParaRPr sz="2400">
              <a:solidFill>
                <a:schemeClr val="dk1"/>
              </a:solidFill>
              <a:latin typeface="Candara"/>
              <a:ea typeface="Candara"/>
              <a:cs typeface="Candara"/>
              <a:sym typeface="Candara"/>
            </a:endParaRPr>
          </a:p>
          <a:p>
            <a:pPr marL="12700" marR="0" lvl="0" indent="0" algn="l" rtl="0">
              <a:lnSpc>
                <a:spcPct val="100000"/>
              </a:lnSpc>
              <a:spcBef>
                <a:spcPts val="0"/>
              </a:spcBef>
              <a:spcAft>
                <a:spcPts val="0"/>
              </a:spcAft>
              <a:buNone/>
            </a:pPr>
            <a:r>
              <a:rPr lang="en-US" sz="2400" b="1">
                <a:solidFill>
                  <a:srgbClr val="0033CC"/>
                </a:solidFill>
                <a:latin typeface="Candara"/>
                <a:ea typeface="Candara"/>
                <a:cs typeface="Candara"/>
                <a:sym typeface="Candara"/>
              </a:rPr>
              <a:t>bulbospongiosus muscles </a:t>
            </a:r>
            <a:r>
              <a:rPr lang="en-US" sz="2400" b="1">
                <a:solidFill>
                  <a:schemeClr val="dk1"/>
                </a:solidFill>
                <a:latin typeface="Candara"/>
                <a:ea typeface="Candara"/>
                <a:cs typeface="Candara"/>
                <a:sym typeface="Candara"/>
              </a:rPr>
              <a:t>and </a:t>
            </a:r>
            <a:r>
              <a:rPr lang="en-US" sz="2400" b="1">
                <a:solidFill>
                  <a:srgbClr val="0033CC"/>
                </a:solidFill>
                <a:latin typeface="Candara"/>
                <a:ea typeface="Candara"/>
                <a:cs typeface="Candara"/>
                <a:sym typeface="Candara"/>
              </a:rPr>
              <a:t>the ischiocavernosus muscles </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sp>
        <p:nvSpPr>
          <p:cNvPr id="1247" name="Google Shape;1247;p97"/>
          <p:cNvSpPr txBox="1">
            <a:spLocks noGrp="1"/>
          </p:cNvSpPr>
          <p:nvPr>
            <p:ph type="title"/>
          </p:nvPr>
        </p:nvSpPr>
        <p:spPr>
          <a:xfrm>
            <a:off x="99060" y="144779"/>
            <a:ext cx="11417935" cy="521334"/>
          </a:xfrm>
          <a:prstGeom prst="rect">
            <a:avLst/>
          </a:prstGeom>
          <a:solidFill>
            <a:srgbClr val="FFFF00"/>
          </a:solidFill>
          <a:ln w="57900" cap="flat" cmpd="sng">
            <a:solidFill>
              <a:srgbClr val="0033CC"/>
            </a:solidFill>
            <a:prstDash val="solid"/>
            <a:round/>
            <a:headEnd type="none" w="sm" len="sm"/>
            <a:tailEnd type="none" w="sm" len="sm"/>
          </a:ln>
        </p:spPr>
        <p:txBody>
          <a:bodyPr spcFirstLastPara="1" wrap="square" lIns="0" tIns="19675" rIns="0" bIns="0" anchor="t" anchorCtr="0">
            <a:spAutoFit/>
          </a:bodyPr>
          <a:lstStyle/>
          <a:p>
            <a:pPr marL="90805" lvl="0" indent="0" algn="l" rtl="0">
              <a:lnSpc>
                <a:spcPct val="100000"/>
              </a:lnSpc>
              <a:spcBef>
                <a:spcPts val="0"/>
              </a:spcBef>
              <a:spcAft>
                <a:spcPts val="0"/>
              </a:spcAft>
              <a:buNone/>
            </a:pPr>
            <a:r>
              <a:rPr lang="en-US" sz="2800" b="1">
                <a:solidFill>
                  <a:srgbClr val="FF0000"/>
                </a:solidFill>
                <a:latin typeface="Calibri"/>
                <a:ea typeface="Calibri"/>
                <a:cs typeface="Calibri"/>
                <a:sym typeface="Calibri"/>
              </a:rPr>
              <a:t>Contents of the </a:t>
            </a:r>
            <a:r>
              <a:rPr lang="en-US" sz="2800" b="1">
                <a:solidFill>
                  <a:srgbClr val="0033CC"/>
                </a:solidFill>
                <a:latin typeface="Calibri"/>
                <a:ea typeface="Calibri"/>
                <a:cs typeface="Calibri"/>
                <a:sym typeface="Calibri"/>
              </a:rPr>
              <a:t>Superficial Perineal Pouch </a:t>
            </a:r>
            <a:r>
              <a:rPr lang="en-US" sz="2800" b="1">
                <a:solidFill>
                  <a:srgbClr val="FF0000"/>
                </a:solidFill>
                <a:latin typeface="Calibri"/>
                <a:ea typeface="Calibri"/>
                <a:cs typeface="Calibri"/>
                <a:sym typeface="Calibri"/>
              </a:rPr>
              <a:t>in the Female</a:t>
            </a:r>
            <a:endParaRPr sz="2800">
              <a:latin typeface="Calibri"/>
              <a:ea typeface="Calibri"/>
              <a:cs typeface="Calibri"/>
              <a:sym typeface="Calibri"/>
            </a:endParaRPr>
          </a:p>
        </p:txBody>
      </p:sp>
      <p:sp>
        <p:nvSpPr>
          <p:cNvPr id="1248" name="Google Shape;1248;p97"/>
          <p:cNvSpPr txBox="1"/>
          <p:nvPr/>
        </p:nvSpPr>
        <p:spPr>
          <a:xfrm>
            <a:off x="584708" y="5908923"/>
            <a:ext cx="1783080" cy="728345"/>
          </a:xfrm>
          <a:prstGeom prst="rect">
            <a:avLst/>
          </a:prstGeom>
          <a:noFill/>
          <a:ln>
            <a:noFill/>
          </a:ln>
        </p:spPr>
        <p:txBody>
          <a:bodyPr spcFirstLastPara="1" wrap="square" lIns="0" tIns="59050" rIns="0" bIns="0" anchor="t" anchorCtr="0">
            <a:spAutoFit/>
          </a:bodyPr>
          <a:lstStyle/>
          <a:p>
            <a:pPr marL="0" marR="0" lvl="0" indent="0" algn="ctr"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a:p>
            <a:pPr marL="255904" marR="0" lvl="0" indent="0" algn="ctr" rtl="0">
              <a:lnSpc>
                <a:spcPct val="100000"/>
              </a:lnSpc>
              <a:spcBef>
                <a:spcPts val="360"/>
              </a:spcBef>
              <a:spcAft>
                <a:spcPts val="0"/>
              </a:spcAft>
              <a:buNone/>
            </a:pPr>
            <a:r>
              <a:rPr lang="en-US" sz="1200" b="1">
                <a:solidFill>
                  <a:srgbClr val="FF0000"/>
                </a:solidFill>
                <a:latin typeface="Calibri"/>
                <a:ea typeface="Calibri"/>
                <a:cs typeface="Calibri"/>
                <a:sym typeface="Calibri"/>
              </a:rPr>
              <a:t>96</a:t>
            </a:r>
            <a:endParaRPr sz="1200">
              <a:solidFill>
                <a:schemeClr val="dk1"/>
              </a:solidFill>
              <a:latin typeface="Calibri"/>
              <a:ea typeface="Calibri"/>
              <a:cs typeface="Calibri"/>
              <a:sym typeface="Calibri"/>
            </a:endParaRPr>
          </a:p>
          <a:p>
            <a:pPr marL="0" marR="262890" lvl="0" indent="0" algn="ctr" rtl="0">
              <a:lnSpc>
                <a:spcPct val="100000"/>
              </a:lnSpc>
              <a:spcBef>
                <a:spcPts val="484"/>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grpSp>
        <p:nvGrpSpPr>
          <p:cNvPr id="1249" name="Google Shape;1249;p97"/>
          <p:cNvGrpSpPr/>
          <p:nvPr/>
        </p:nvGrpSpPr>
        <p:grpSpPr>
          <a:xfrm>
            <a:off x="3031235" y="2040635"/>
            <a:ext cx="8525510" cy="4529455"/>
            <a:chOff x="3031235" y="2040635"/>
            <a:chExt cx="8525510" cy="4529455"/>
          </a:xfrm>
        </p:grpSpPr>
        <p:pic>
          <p:nvPicPr>
            <p:cNvPr id="1250" name="Google Shape;1250;p97"/>
            <p:cNvPicPr preferRelativeResize="0"/>
            <p:nvPr/>
          </p:nvPicPr>
          <p:blipFill rotWithShape="1">
            <a:blip r:embed="rId3">
              <a:alphaModFix/>
            </a:blip>
            <a:srcRect/>
            <a:stretch/>
          </p:blipFill>
          <p:spPr>
            <a:xfrm>
              <a:off x="3060191" y="2237139"/>
              <a:ext cx="7899247" cy="4303868"/>
            </a:xfrm>
            <a:prstGeom prst="rect">
              <a:avLst/>
            </a:prstGeom>
            <a:noFill/>
            <a:ln>
              <a:noFill/>
            </a:ln>
          </p:spPr>
        </p:pic>
        <p:sp>
          <p:nvSpPr>
            <p:cNvPr id="1251" name="Google Shape;1251;p97"/>
            <p:cNvSpPr/>
            <p:nvPr/>
          </p:nvSpPr>
          <p:spPr>
            <a:xfrm>
              <a:off x="3031235" y="2040635"/>
              <a:ext cx="8525510" cy="4529455"/>
            </a:xfrm>
            <a:custGeom>
              <a:avLst/>
              <a:gdLst/>
              <a:ahLst/>
              <a:cxnLst/>
              <a:rect l="l" t="t" r="r" b="b"/>
              <a:pathLst>
                <a:path w="8525510" h="4529455" extrusionOk="0">
                  <a:moveTo>
                    <a:pt x="0" y="4529328"/>
                  </a:moveTo>
                  <a:lnTo>
                    <a:pt x="8525256" y="4529328"/>
                  </a:lnTo>
                  <a:lnTo>
                    <a:pt x="8525256" y="0"/>
                  </a:lnTo>
                  <a:lnTo>
                    <a:pt x="0" y="0"/>
                  </a:lnTo>
                  <a:lnTo>
                    <a:pt x="0" y="4529328"/>
                  </a:lnTo>
                  <a:close/>
                </a:path>
              </a:pathLst>
            </a:custGeom>
            <a:noFill/>
            <a:ln w="579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Shape 1255"/>
        <p:cNvGrpSpPr/>
        <p:nvPr/>
      </p:nvGrpSpPr>
      <p:grpSpPr>
        <a:xfrm>
          <a:off x="0" y="0"/>
          <a:ext cx="0" cy="0"/>
          <a:chOff x="0" y="0"/>
          <a:chExt cx="0" cy="0"/>
        </a:xfrm>
      </p:grpSpPr>
      <p:sp>
        <p:nvSpPr>
          <p:cNvPr id="1256" name="Google Shape;1256;p98"/>
          <p:cNvSpPr txBox="1"/>
          <p:nvPr/>
        </p:nvSpPr>
        <p:spPr>
          <a:xfrm>
            <a:off x="78739" y="602056"/>
            <a:ext cx="11451590" cy="1855470"/>
          </a:xfrm>
          <a:prstGeom prst="rect">
            <a:avLst/>
          </a:prstGeom>
          <a:noFill/>
          <a:ln>
            <a:noFill/>
          </a:ln>
        </p:spPr>
        <p:txBody>
          <a:bodyPr spcFirstLastPara="1" wrap="square" lIns="0" tIns="12700" rIns="0" bIns="0" anchor="t" anchorCtr="0">
            <a:spAutoFit/>
          </a:bodyPr>
          <a:lstStyle/>
          <a:p>
            <a:pPr marL="253365" marR="0" lvl="0" indent="-241300"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Surrounds the orifice of the vagina and covers the vestibular bulbs.</a:t>
            </a:r>
            <a:endParaRPr sz="2400">
              <a:solidFill>
                <a:schemeClr val="dk1"/>
              </a:solidFill>
              <a:latin typeface="Candara"/>
              <a:ea typeface="Candara"/>
              <a:cs typeface="Candara"/>
              <a:sym typeface="Candara"/>
            </a:endParaRPr>
          </a:p>
          <a:p>
            <a:pPr marL="253365" marR="0" lvl="0" indent="-241300" algn="l" rtl="0">
              <a:lnSpc>
                <a:spcPct val="100000"/>
              </a:lnSpc>
              <a:spcBef>
                <a:spcPts val="5"/>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Its fibers extend forward to gain attachment to </a:t>
            </a:r>
            <a:r>
              <a:rPr lang="en-US" sz="2400" b="1">
                <a:solidFill>
                  <a:srgbClr val="0033CC"/>
                </a:solidFill>
                <a:latin typeface="Candara"/>
                <a:ea typeface="Candara"/>
                <a:cs typeface="Candara"/>
                <a:sym typeface="Candara"/>
              </a:rPr>
              <a:t>the corpora cavernosa </a:t>
            </a:r>
            <a:r>
              <a:rPr lang="en-US" sz="2400" b="1">
                <a:solidFill>
                  <a:schemeClr val="dk1"/>
                </a:solidFill>
                <a:latin typeface="Candara"/>
                <a:ea typeface="Candara"/>
                <a:cs typeface="Candara"/>
                <a:sym typeface="Candara"/>
              </a:rPr>
              <a:t>of </a:t>
            </a:r>
            <a:r>
              <a:rPr lang="en-US" sz="2400" b="1">
                <a:solidFill>
                  <a:srgbClr val="FF0000"/>
                </a:solidFill>
                <a:latin typeface="Candara"/>
                <a:ea typeface="Candara"/>
                <a:cs typeface="Candara"/>
                <a:sym typeface="Candara"/>
              </a:rPr>
              <a:t>the clitoris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320040" marR="0" lvl="0" indent="-307975"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It reduces the size of the vaginal orifice and</a:t>
            </a:r>
            <a:r>
              <a:rPr lang="en-US" sz="2400" b="1" i="1">
                <a:solidFill>
                  <a:schemeClr val="dk1"/>
                </a:solidFill>
                <a:latin typeface="Candara"/>
                <a:ea typeface="Candara"/>
                <a:cs typeface="Candara"/>
                <a:sym typeface="Candara"/>
              </a:rPr>
              <a:t>…</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Compresses the deep dorsal vein of the clitoris, thereby assisting in the mechanism of  </a:t>
            </a:r>
            <a:r>
              <a:rPr lang="en-US" sz="2400" b="1">
                <a:solidFill>
                  <a:srgbClr val="6F2F9F"/>
                </a:solidFill>
                <a:latin typeface="Candara"/>
                <a:ea typeface="Candara"/>
                <a:cs typeface="Candara"/>
                <a:sym typeface="Candara"/>
              </a:rPr>
              <a:t>erection in the clitoris</a:t>
            </a:r>
            <a:endParaRPr sz="2400">
              <a:solidFill>
                <a:schemeClr val="dk1"/>
              </a:solidFill>
              <a:latin typeface="Candara"/>
              <a:ea typeface="Candara"/>
              <a:cs typeface="Candara"/>
              <a:sym typeface="Candara"/>
            </a:endParaRPr>
          </a:p>
        </p:txBody>
      </p:sp>
      <p:sp>
        <p:nvSpPr>
          <p:cNvPr id="1257" name="Google Shape;1257;p98"/>
          <p:cNvSpPr txBox="1"/>
          <p:nvPr/>
        </p:nvSpPr>
        <p:spPr>
          <a:xfrm>
            <a:off x="8691498" y="221996"/>
            <a:ext cx="1945005" cy="376555"/>
          </a:xfrm>
          <a:prstGeom prst="rect">
            <a:avLst/>
          </a:prstGeom>
          <a:noFill/>
          <a:ln>
            <a:noFill/>
          </a:ln>
        </p:spPr>
        <p:txBody>
          <a:bodyPr spcFirstLastPara="1" wrap="square" lIns="0" tIns="29825" rIns="0" bIns="0" anchor="t" anchorCtr="0">
            <a:spAutoFit/>
          </a:bodyPr>
          <a:lstStyle/>
          <a:p>
            <a:pPr marL="12700" marR="5080" lvl="0" indent="161290" algn="l" rtl="0">
              <a:lnSpc>
                <a:spcPct val="110833"/>
              </a:lnSpc>
              <a:spcBef>
                <a:spcPts val="0"/>
              </a:spcBef>
              <a:spcAft>
                <a:spcPts val="0"/>
              </a:spcAft>
              <a:buNone/>
            </a:pPr>
            <a:r>
              <a:rPr lang="en-US" sz="1200" b="1">
                <a:solidFill>
                  <a:srgbClr val="FF0000"/>
                </a:solidFill>
                <a:latin typeface="Calibri"/>
                <a:ea typeface="Calibri"/>
                <a:cs typeface="Calibri"/>
                <a:sym typeface="Calibri"/>
              </a:rPr>
              <a:t>Dr. Aiman Qais Al-Maathidy  Monday 9 April 2022</a:t>
            </a:r>
            <a:endParaRPr sz="1200">
              <a:solidFill>
                <a:schemeClr val="dk1"/>
              </a:solidFill>
              <a:latin typeface="Calibri"/>
              <a:ea typeface="Calibri"/>
              <a:cs typeface="Calibri"/>
              <a:sym typeface="Calibri"/>
            </a:endParaRPr>
          </a:p>
        </p:txBody>
      </p:sp>
      <p:sp>
        <p:nvSpPr>
          <p:cNvPr id="1258" name="Google Shape;1258;p98"/>
          <p:cNvSpPr txBox="1"/>
          <p:nvPr/>
        </p:nvSpPr>
        <p:spPr>
          <a:xfrm>
            <a:off x="74676" y="77723"/>
            <a:ext cx="4742815"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452755" marR="0" lvl="0" indent="-363220" algn="l" rtl="0">
              <a:lnSpc>
                <a:spcPct val="100000"/>
              </a:lnSpc>
              <a:spcBef>
                <a:spcPts val="0"/>
              </a:spcBef>
              <a:spcAft>
                <a:spcPts val="0"/>
              </a:spcAft>
              <a:buClr>
                <a:srgbClr val="FF0000"/>
              </a:buClr>
              <a:buSzPts val="3100"/>
              <a:buFont typeface="Noto Sans Symbols"/>
              <a:buChar char="❖"/>
            </a:pPr>
            <a:r>
              <a:rPr lang="en-US" sz="3200" b="1">
                <a:solidFill>
                  <a:srgbClr val="FF0000"/>
                </a:solidFill>
                <a:latin typeface="Calibri"/>
                <a:ea typeface="Calibri"/>
                <a:cs typeface="Calibri"/>
                <a:sym typeface="Calibri"/>
              </a:rPr>
              <a:t>Bulbospongiosus Muscle</a:t>
            </a:r>
            <a:endParaRPr sz="3200">
              <a:solidFill>
                <a:schemeClr val="dk1"/>
              </a:solidFill>
              <a:latin typeface="Calibri"/>
              <a:ea typeface="Calibri"/>
              <a:cs typeface="Calibri"/>
              <a:sym typeface="Calibri"/>
            </a:endParaRPr>
          </a:p>
        </p:txBody>
      </p:sp>
      <p:sp>
        <p:nvSpPr>
          <p:cNvPr id="1259" name="Google Shape;1259;p98"/>
          <p:cNvSpPr txBox="1"/>
          <p:nvPr/>
        </p:nvSpPr>
        <p:spPr>
          <a:xfrm>
            <a:off x="11063478" y="63969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97</a:t>
            </a:r>
            <a:endParaRPr sz="1200">
              <a:solidFill>
                <a:schemeClr val="dk1"/>
              </a:solidFill>
              <a:latin typeface="Calibri"/>
              <a:ea typeface="Calibri"/>
              <a:cs typeface="Calibri"/>
              <a:sym typeface="Calibri"/>
            </a:endParaRPr>
          </a:p>
        </p:txBody>
      </p:sp>
      <p:grpSp>
        <p:nvGrpSpPr>
          <p:cNvPr id="1260" name="Google Shape;1260;p98"/>
          <p:cNvGrpSpPr/>
          <p:nvPr/>
        </p:nvGrpSpPr>
        <p:grpSpPr>
          <a:xfrm>
            <a:off x="1491995" y="2948939"/>
            <a:ext cx="8580120" cy="3785870"/>
            <a:chOff x="1491995" y="2948939"/>
            <a:chExt cx="8580120" cy="3785870"/>
          </a:xfrm>
        </p:grpSpPr>
        <p:pic>
          <p:nvPicPr>
            <p:cNvPr id="1261" name="Google Shape;1261;p98"/>
            <p:cNvPicPr preferRelativeResize="0"/>
            <p:nvPr/>
          </p:nvPicPr>
          <p:blipFill rotWithShape="1">
            <a:blip r:embed="rId3">
              <a:alphaModFix/>
            </a:blip>
            <a:srcRect/>
            <a:stretch/>
          </p:blipFill>
          <p:spPr>
            <a:xfrm>
              <a:off x="1520951" y="2990489"/>
              <a:ext cx="8522208" cy="3589174"/>
            </a:xfrm>
            <a:prstGeom prst="rect">
              <a:avLst/>
            </a:prstGeom>
            <a:noFill/>
            <a:ln>
              <a:noFill/>
            </a:ln>
          </p:spPr>
        </p:pic>
        <p:sp>
          <p:nvSpPr>
            <p:cNvPr id="1262" name="Google Shape;1262;p98"/>
            <p:cNvSpPr/>
            <p:nvPr/>
          </p:nvSpPr>
          <p:spPr>
            <a:xfrm>
              <a:off x="1491995" y="2948939"/>
              <a:ext cx="8580120" cy="3785870"/>
            </a:xfrm>
            <a:custGeom>
              <a:avLst/>
              <a:gdLst/>
              <a:ahLst/>
              <a:cxnLst/>
              <a:rect l="l" t="t" r="r" b="b"/>
              <a:pathLst>
                <a:path w="8580120" h="3785870" extrusionOk="0">
                  <a:moveTo>
                    <a:pt x="0" y="3785616"/>
                  </a:moveTo>
                  <a:lnTo>
                    <a:pt x="8580120" y="3785616"/>
                  </a:lnTo>
                  <a:lnTo>
                    <a:pt x="8580120" y="0"/>
                  </a:lnTo>
                  <a:lnTo>
                    <a:pt x="0" y="0"/>
                  </a:lnTo>
                  <a:lnTo>
                    <a:pt x="0" y="3785616"/>
                  </a:lnTo>
                  <a:close/>
                </a:path>
              </a:pathLst>
            </a:custGeom>
            <a:noFill/>
            <a:ln w="57900" cap="flat" cmpd="sng">
              <a:solidFill>
                <a:srgbClr val="37F82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Shape 1266"/>
        <p:cNvGrpSpPr/>
        <p:nvPr/>
      </p:nvGrpSpPr>
      <p:grpSpPr>
        <a:xfrm>
          <a:off x="0" y="0"/>
          <a:ext cx="0" cy="0"/>
          <a:chOff x="0" y="0"/>
          <a:chExt cx="0" cy="0"/>
        </a:xfrm>
      </p:grpSpPr>
      <p:sp>
        <p:nvSpPr>
          <p:cNvPr id="1267" name="Google Shape;1267;p99"/>
          <p:cNvSpPr txBox="1"/>
          <p:nvPr/>
        </p:nvSpPr>
        <p:spPr>
          <a:xfrm>
            <a:off x="669442" y="6412788"/>
            <a:ext cx="134302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Monday 9 April 2022</a:t>
            </a:r>
            <a:endParaRPr sz="1200">
              <a:solidFill>
                <a:schemeClr val="dk1"/>
              </a:solidFill>
              <a:latin typeface="Calibri"/>
              <a:ea typeface="Calibri"/>
              <a:cs typeface="Calibri"/>
              <a:sym typeface="Calibri"/>
            </a:endParaRPr>
          </a:p>
        </p:txBody>
      </p:sp>
      <p:sp>
        <p:nvSpPr>
          <p:cNvPr id="1268" name="Google Shape;1268;p99"/>
          <p:cNvSpPr txBox="1"/>
          <p:nvPr/>
        </p:nvSpPr>
        <p:spPr>
          <a:xfrm>
            <a:off x="275640" y="777366"/>
            <a:ext cx="4432935" cy="1123315"/>
          </a:xfrm>
          <a:prstGeom prst="rect">
            <a:avLst/>
          </a:prstGeom>
          <a:noFill/>
          <a:ln>
            <a:noFill/>
          </a:ln>
        </p:spPr>
        <p:txBody>
          <a:bodyPr spcFirstLastPara="1" wrap="square" lIns="0" tIns="12700" rIns="0" bIns="0" anchor="t" anchorCtr="0">
            <a:spAutoFit/>
          </a:bodyPr>
          <a:lstStyle/>
          <a:p>
            <a:pPr marL="12700" marR="5080" lvl="0" indent="-146049"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The ischiocavernosus muscle on  each side </a:t>
            </a:r>
            <a:r>
              <a:rPr lang="en-US" sz="2400" b="1">
                <a:solidFill>
                  <a:srgbClr val="0033CC"/>
                </a:solidFill>
                <a:latin typeface="Candara"/>
                <a:ea typeface="Candara"/>
                <a:cs typeface="Candara"/>
                <a:sym typeface="Candara"/>
              </a:rPr>
              <a:t>covers the crus of the  clitoris</a:t>
            </a:r>
            <a:r>
              <a:rPr lang="en-US" sz="2400" b="1">
                <a:solidFill>
                  <a:schemeClr val="dk1"/>
                </a:solidFill>
                <a:latin typeface="Candara"/>
                <a:ea typeface="Candara"/>
                <a:cs typeface="Candara"/>
                <a:sym typeface="Candara"/>
              </a:rPr>
              <a:t>.</a:t>
            </a:r>
            <a:endParaRPr sz="2400">
              <a:solidFill>
                <a:schemeClr val="dk1"/>
              </a:solidFill>
              <a:latin typeface="Candara"/>
              <a:ea typeface="Candara"/>
              <a:cs typeface="Candara"/>
              <a:sym typeface="Candara"/>
            </a:endParaRPr>
          </a:p>
        </p:txBody>
      </p:sp>
      <p:sp>
        <p:nvSpPr>
          <p:cNvPr id="1269" name="Google Shape;1269;p99"/>
          <p:cNvSpPr txBox="1"/>
          <p:nvPr/>
        </p:nvSpPr>
        <p:spPr>
          <a:xfrm>
            <a:off x="199644" y="153923"/>
            <a:ext cx="4745990" cy="585470"/>
          </a:xfrm>
          <a:prstGeom prst="rect">
            <a:avLst/>
          </a:prstGeom>
          <a:noFill/>
          <a:ln w="57900" cap="flat" cmpd="sng">
            <a:solidFill>
              <a:srgbClr val="0033CC"/>
            </a:solidFill>
            <a:prstDash val="solid"/>
            <a:round/>
            <a:headEnd type="none" w="sm" len="sm"/>
            <a:tailEnd type="none" w="sm" len="sm"/>
          </a:ln>
        </p:spPr>
        <p:txBody>
          <a:bodyPr spcFirstLastPara="1" wrap="square" lIns="0" tIns="19050" rIns="0" bIns="0" anchor="t" anchorCtr="0">
            <a:spAutoFit/>
          </a:bodyPr>
          <a:lstStyle/>
          <a:p>
            <a:pPr marL="450850" marR="0" lvl="0" indent="-363220" algn="l" rtl="0">
              <a:lnSpc>
                <a:spcPct val="100000"/>
              </a:lnSpc>
              <a:spcBef>
                <a:spcPts val="0"/>
              </a:spcBef>
              <a:spcAft>
                <a:spcPts val="0"/>
              </a:spcAft>
              <a:buClr>
                <a:srgbClr val="FF0000"/>
              </a:buClr>
              <a:buSzPts val="3100"/>
              <a:buFont typeface="Noto Sans Symbols"/>
              <a:buChar char="❖"/>
            </a:pPr>
            <a:r>
              <a:rPr lang="en-US" sz="3200" b="1">
                <a:solidFill>
                  <a:srgbClr val="FF0000"/>
                </a:solidFill>
                <a:latin typeface="Calibri"/>
                <a:ea typeface="Calibri"/>
                <a:cs typeface="Calibri"/>
                <a:sym typeface="Calibri"/>
              </a:rPr>
              <a:t>Ischiocavernosus Muscle</a:t>
            </a:r>
            <a:endParaRPr sz="3200">
              <a:solidFill>
                <a:schemeClr val="dk1"/>
              </a:solidFill>
              <a:latin typeface="Calibri"/>
              <a:ea typeface="Calibri"/>
              <a:cs typeface="Calibri"/>
              <a:sym typeface="Calibri"/>
            </a:endParaRPr>
          </a:p>
        </p:txBody>
      </p:sp>
      <p:sp>
        <p:nvSpPr>
          <p:cNvPr id="1270" name="Google Shape;1270;p99"/>
          <p:cNvSpPr txBox="1"/>
          <p:nvPr/>
        </p:nvSpPr>
        <p:spPr>
          <a:xfrm>
            <a:off x="5296027" y="907237"/>
            <a:ext cx="5977890" cy="757555"/>
          </a:xfrm>
          <a:prstGeom prst="rect">
            <a:avLst/>
          </a:prstGeom>
          <a:noFill/>
          <a:ln>
            <a:noFill/>
          </a:ln>
        </p:spPr>
        <p:txBody>
          <a:bodyPr spcFirstLastPara="1" wrap="square" lIns="0" tIns="12700" rIns="0" bIns="0" anchor="t" anchorCtr="0">
            <a:spAutoFit/>
          </a:bodyPr>
          <a:lstStyle/>
          <a:p>
            <a:pPr marL="253365" marR="0" lvl="0" indent="-241300" algn="l" rtl="0">
              <a:lnSpc>
                <a:spcPct val="100000"/>
              </a:lnSpc>
              <a:spcBef>
                <a:spcPts val="0"/>
              </a:spcBef>
              <a:spcAft>
                <a:spcPts val="0"/>
              </a:spcAft>
              <a:buClr>
                <a:schemeClr val="dk1"/>
              </a:buClr>
              <a:buSzPts val="2300"/>
              <a:buFont typeface="Noto Sans Symbols"/>
              <a:buChar char="✔"/>
            </a:pPr>
            <a:r>
              <a:rPr lang="en-US" sz="2400" b="1">
                <a:solidFill>
                  <a:schemeClr val="dk1"/>
                </a:solidFill>
                <a:latin typeface="Candara"/>
                <a:ea typeface="Candara"/>
                <a:cs typeface="Candara"/>
                <a:sym typeface="Candara"/>
              </a:rPr>
              <a:t>Contraction of this muscle assists in causing</a:t>
            </a:r>
            <a:endParaRPr sz="2400">
              <a:solidFill>
                <a:schemeClr val="dk1"/>
              </a:solidFill>
              <a:latin typeface="Candara"/>
              <a:ea typeface="Candara"/>
              <a:cs typeface="Candara"/>
              <a:sym typeface="Candara"/>
            </a:endParaRPr>
          </a:p>
          <a:p>
            <a:pPr marL="12700" marR="0" lvl="0" indent="0" algn="l" rtl="0">
              <a:lnSpc>
                <a:spcPct val="100000"/>
              </a:lnSpc>
              <a:spcBef>
                <a:spcPts val="5"/>
              </a:spcBef>
              <a:spcAft>
                <a:spcPts val="0"/>
              </a:spcAft>
              <a:buNone/>
            </a:pPr>
            <a:r>
              <a:rPr lang="en-US" sz="2400" b="1">
                <a:solidFill>
                  <a:srgbClr val="E36C09"/>
                </a:solidFill>
                <a:latin typeface="Candara"/>
                <a:ea typeface="Candara"/>
                <a:cs typeface="Candara"/>
                <a:sym typeface="Candara"/>
              </a:rPr>
              <a:t>the erection of the clitoris</a:t>
            </a:r>
            <a:endParaRPr sz="2400">
              <a:solidFill>
                <a:schemeClr val="dk1"/>
              </a:solidFill>
              <a:latin typeface="Candara"/>
              <a:ea typeface="Candara"/>
              <a:cs typeface="Candara"/>
              <a:sym typeface="Candara"/>
            </a:endParaRPr>
          </a:p>
        </p:txBody>
      </p:sp>
      <p:grpSp>
        <p:nvGrpSpPr>
          <p:cNvPr id="1271" name="Google Shape;1271;p99"/>
          <p:cNvGrpSpPr/>
          <p:nvPr/>
        </p:nvGrpSpPr>
        <p:grpSpPr>
          <a:xfrm>
            <a:off x="1830323" y="2092451"/>
            <a:ext cx="8638540" cy="4194175"/>
            <a:chOff x="1830323" y="2092451"/>
            <a:chExt cx="8638540" cy="4194175"/>
          </a:xfrm>
        </p:grpSpPr>
        <p:pic>
          <p:nvPicPr>
            <p:cNvPr id="1272" name="Google Shape;1272;p99"/>
            <p:cNvPicPr preferRelativeResize="0"/>
            <p:nvPr/>
          </p:nvPicPr>
          <p:blipFill rotWithShape="1">
            <a:blip r:embed="rId3">
              <a:alphaModFix/>
            </a:blip>
            <a:srcRect/>
            <a:stretch/>
          </p:blipFill>
          <p:spPr>
            <a:xfrm>
              <a:off x="1951548" y="2130551"/>
              <a:ext cx="8312458" cy="4117848"/>
            </a:xfrm>
            <a:prstGeom prst="rect">
              <a:avLst/>
            </a:prstGeom>
            <a:noFill/>
            <a:ln>
              <a:noFill/>
            </a:ln>
          </p:spPr>
        </p:pic>
        <p:sp>
          <p:nvSpPr>
            <p:cNvPr id="1273" name="Google Shape;1273;p99"/>
            <p:cNvSpPr/>
            <p:nvPr/>
          </p:nvSpPr>
          <p:spPr>
            <a:xfrm>
              <a:off x="1830323" y="2092451"/>
              <a:ext cx="8638540" cy="4194175"/>
            </a:xfrm>
            <a:custGeom>
              <a:avLst/>
              <a:gdLst/>
              <a:ahLst/>
              <a:cxnLst/>
              <a:rect l="l" t="t" r="r" b="b"/>
              <a:pathLst>
                <a:path w="8638540" h="4194175" extrusionOk="0">
                  <a:moveTo>
                    <a:pt x="0" y="4194048"/>
                  </a:moveTo>
                  <a:lnTo>
                    <a:pt x="8638032" y="4194048"/>
                  </a:lnTo>
                  <a:lnTo>
                    <a:pt x="8638032" y="0"/>
                  </a:lnTo>
                  <a:lnTo>
                    <a:pt x="0" y="0"/>
                  </a:lnTo>
                  <a:lnTo>
                    <a:pt x="0" y="4194048"/>
                  </a:lnTo>
                  <a:close/>
                </a:path>
              </a:pathLst>
            </a:custGeom>
            <a:noFill/>
            <a:ln w="76200" cap="flat" cmpd="sng">
              <a:solidFill>
                <a:srgbClr val="00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74" name="Google Shape;1274;p99"/>
          <p:cNvSpPr txBox="1"/>
          <p:nvPr/>
        </p:nvSpPr>
        <p:spPr>
          <a:xfrm>
            <a:off x="10964926" y="6428638"/>
            <a:ext cx="1778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98</a:t>
            </a:r>
            <a:endParaRPr sz="1200">
              <a:solidFill>
                <a:schemeClr val="dk1"/>
              </a:solidFill>
              <a:latin typeface="Calibri"/>
              <a:ea typeface="Calibri"/>
              <a:cs typeface="Calibri"/>
              <a:sym typeface="Calibri"/>
            </a:endParaRPr>
          </a:p>
        </p:txBody>
      </p:sp>
      <p:sp>
        <p:nvSpPr>
          <p:cNvPr id="1275" name="Google Shape;1275;p99"/>
          <p:cNvSpPr txBox="1"/>
          <p:nvPr/>
        </p:nvSpPr>
        <p:spPr>
          <a:xfrm>
            <a:off x="5014340" y="6428638"/>
            <a:ext cx="178308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0000"/>
                </a:solidFill>
                <a:latin typeface="Calibri"/>
                <a:ea typeface="Calibri"/>
                <a:cs typeface="Calibri"/>
                <a:sym typeface="Calibri"/>
              </a:rPr>
              <a:t>Dr. Aiman Qais Al-Maathidy</a:t>
            </a:r>
            <a:endParaRPr sz="1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شاشة عريضة</PresentationFormat>
  <Slides>158</Slides>
  <Notes>158</Notes>
  <HiddenSlides>0</HiddenSlides>
  <ScaleCrop>false</ScaleCrop>
  <HeadingPairs>
    <vt:vector size="4" baseType="variant">
      <vt:variant>
        <vt:lpstr>نسق</vt:lpstr>
      </vt:variant>
      <vt:variant>
        <vt:i4>1</vt:i4>
      </vt:variant>
      <vt:variant>
        <vt:lpstr>عناوين الشرائح</vt:lpstr>
      </vt:variant>
      <vt:variant>
        <vt:i4>158</vt:i4>
      </vt:variant>
    </vt:vector>
  </HeadingPairs>
  <TitlesOfParts>
    <vt:vector size="159" baseType="lpstr">
      <vt:lpstr>Office Theme</vt:lpstr>
      <vt:lpstr>عرض تقديمي في PowerPoint</vt:lpstr>
      <vt:lpstr>UROGENITAL SYSTEM  THE KIDNEYS &amp; URETER</vt:lpstr>
      <vt:lpstr>KIDNEYS</vt:lpstr>
      <vt:lpstr>KIDNEYS</vt:lpstr>
      <vt:lpstr>KIDNEYS</vt:lpstr>
      <vt:lpstr>KIDNEYS</vt:lpstr>
      <vt:lpstr>Kidneys</vt:lpstr>
      <vt:lpstr>KIDNEYS</vt:lpstr>
      <vt:lpstr>KIDNEYS</vt:lpstr>
      <vt:lpstr>KIDNEYS</vt:lpstr>
      <vt:lpstr>KIDNEYS</vt:lpstr>
      <vt:lpstr>KIDNEYS</vt:lpstr>
      <vt:lpstr>KIDNEYS</vt:lpstr>
      <vt:lpstr>KIDNEYS</vt:lpstr>
      <vt:lpstr>KIDNEYS</vt:lpstr>
      <vt:lpstr>KIDNEYS</vt:lpstr>
      <vt:lpstr>KIDNEYS</vt:lpstr>
      <vt:lpstr>KIDNEYS</vt:lpstr>
      <vt:lpstr>KIDNEYS</vt:lpstr>
      <vt:lpstr>KIDNEYS</vt:lpstr>
      <vt:lpstr>عرض تقديمي في PowerPoint</vt:lpstr>
      <vt:lpstr>Renal Cysts</vt:lpstr>
      <vt:lpstr>Renal Vein Entrapment Syndrome</vt:lpstr>
      <vt:lpstr>Ureter</vt:lpstr>
      <vt:lpstr>Ureter</vt:lpstr>
      <vt:lpstr>Ureter</vt:lpstr>
      <vt:lpstr>Ureter</vt:lpstr>
      <vt:lpstr>Ureter</vt:lpstr>
      <vt:lpstr>Ureter</vt:lpstr>
      <vt:lpstr>Ureter</vt:lpstr>
      <vt:lpstr>Ureter</vt:lpstr>
      <vt:lpstr>Ureter</vt:lpstr>
      <vt:lpstr>UROGENITAL SYSTEM</vt:lpstr>
      <vt:lpstr>Pelvic bones</vt:lpstr>
      <vt:lpstr>Pelvic bones</vt:lpstr>
      <vt:lpstr>Hip Bone</vt:lpstr>
      <vt:lpstr>Hip Bone</vt:lpstr>
      <vt:lpstr>Sacrum</vt:lpstr>
      <vt:lpstr>Pelvic bones</vt:lpstr>
      <vt:lpstr>Sacrum</vt:lpstr>
      <vt:lpstr>بنذلا بجع</vt:lpstr>
      <vt:lpstr>The Pelvis</vt:lpstr>
      <vt:lpstr>The Pelvis</vt:lpstr>
      <vt:lpstr>The Pelvis</vt:lpstr>
      <vt:lpstr>The Pelvis</vt:lpstr>
      <vt:lpstr>The Pelvis</vt:lpstr>
      <vt:lpstr>The Pelvis</vt:lpstr>
      <vt:lpstr>The Pelvis</vt:lpstr>
      <vt:lpstr>Pelvic Muscles</vt:lpstr>
      <vt:lpstr>Pelvic Muscles</vt:lpstr>
      <vt:lpstr>Pelvic Muscles</vt:lpstr>
      <vt:lpstr>Pelvic Muscles</vt:lpstr>
      <vt:lpstr>Pelvic Muscles</vt:lpstr>
      <vt:lpstr>Pelvic Muscles</vt:lpstr>
      <vt:lpstr>Pelvic Muscles</vt:lpstr>
      <vt:lpstr>Structure of the Pelvic Walls</vt:lpstr>
      <vt:lpstr>Structure of the Pelvic Walls</vt:lpstr>
      <vt:lpstr>Structure of the Pelvic Walls</vt:lpstr>
      <vt:lpstr>Lateral Pelvic Wall</vt:lpstr>
      <vt:lpstr>Lateral Pelvic Wall</vt:lpstr>
      <vt:lpstr>عرض تقديمي في PowerPoint</vt:lpstr>
      <vt:lpstr>Sacroiliac Joints</vt:lpstr>
      <vt:lpstr>Movements A small but limited amount of movement is possible at these joints. In older people, the  synovial cavity disappears and the joint becomes fibrosed. Their primary function is to  transmit the weight of the body from the vertebral column to the bony pelvis.</vt:lpstr>
      <vt:lpstr>Symphysis Pubis</vt:lpstr>
      <vt:lpstr>Sacrococcygeal Joint</vt:lpstr>
      <vt:lpstr>UROGENITAL SYSTEM</vt:lpstr>
      <vt:lpstr>The Perineum</vt:lpstr>
      <vt:lpstr>The Perineum</vt:lpstr>
      <vt:lpstr>Urogenital Triangle</vt:lpstr>
      <vt:lpstr>Urogenital Triangle</vt:lpstr>
      <vt:lpstr>Urogenital Diaphragm</vt:lpstr>
      <vt:lpstr>Urogenital Diaphragm</vt:lpstr>
      <vt:lpstr>Urogenital Diaphragm</vt:lpstr>
      <vt:lpstr>Contents of the Male Urogenital Triangle</vt:lpstr>
      <vt:lpstr>Penis</vt:lpstr>
      <vt:lpstr>Penis</vt:lpstr>
      <vt:lpstr>Penis</vt:lpstr>
      <vt:lpstr>Penis</vt:lpstr>
      <vt:lpstr>Penis</vt:lpstr>
      <vt:lpstr>Scrotum</vt:lpstr>
      <vt:lpstr>Scrotum</vt:lpstr>
      <vt:lpstr>Superficial Perineal Pouch</vt:lpstr>
      <vt:lpstr>Contents of the Superficial Perineal Pouch</vt:lpstr>
      <vt:lpstr>Contents of the Superficial Perineal Pouch in the Male</vt:lpstr>
      <vt:lpstr>Contents of the Superficial Perineal Pouch in the Male</vt:lpstr>
      <vt:lpstr>Contents of the Superficial Perineal Pouch in the Male</vt:lpstr>
      <vt:lpstr>Contents of the Deep Perineal Pouch in the Male</vt:lpstr>
      <vt:lpstr>Contents of the Deep Perineal Pouch in the Male</vt:lpstr>
      <vt:lpstr>Contents of the Deep Perineal Pouch in the Male</vt:lpstr>
      <vt:lpstr>Contents of the Deep Perineal Pouch in the Male</vt:lpstr>
      <vt:lpstr>Contents of the Deep Perineal Pouch in the Male</vt:lpstr>
      <vt:lpstr>Contents of the Deep Perineal Pouch in the Male</vt:lpstr>
      <vt:lpstr>Female Urogenital Triangle</vt:lpstr>
      <vt:lpstr>Contents of the Female Urogenital Triangle</vt:lpstr>
      <vt:lpstr>Contents of the Female Urogenital Triangle</vt:lpstr>
      <vt:lpstr>Contents of the Female Urogenital Triangle</vt:lpstr>
      <vt:lpstr>Contents of the Superficial Perineal Pouch in the Female</vt:lpstr>
      <vt:lpstr>عرض تقديمي في PowerPoint</vt:lpstr>
      <vt:lpstr>عرض تقديمي في PowerPoint</vt:lpstr>
      <vt:lpstr>عرض تقديمي في PowerPoint</vt:lpstr>
      <vt:lpstr>عرض تقديمي في PowerPoint</vt:lpstr>
      <vt:lpstr>عرض تقديمي في PowerPoint</vt:lpstr>
      <vt:lpstr>Contents of the Deep Perineal Pouch in the Female</vt:lpstr>
      <vt:lpstr>UROGENITAL SYSTEM</vt:lpstr>
      <vt:lpstr>Urinary Bladder</vt:lpstr>
      <vt:lpstr>Urinary Bladder</vt:lpstr>
      <vt:lpstr>Urinary Bladder</vt:lpstr>
      <vt:lpstr>Urinary Bladder</vt:lpstr>
      <vt:lpstr>Urinary Bladder</vt:lpstr>
      <vt:lpstr>Urinary Bladder</vt:lpstr>
      <vt:lpstr>Urinary Bladder</vt:lpstr>
      <vt:lpstr>Urinary Bladder</vt:lpstr>
      <vt:lpstr>Urinary Bladder</vt:lpstr>
      <vt:lpstr>Urinary Bladder</vt:lpstr>
      <vt:lpstr>Urinary Bladder</vt:lpstr>
      <vt:lpstr>Urinary Bladder</vt:lpstr>
      <vt:lpstr>Urinary Bladder</vt:lpstr>
      <vt:lpstr>Urinary Bladder</vt:lpstr>
      <vt:lpstr>Urinary Bladder</vt:lpstr>
      <vt:lpstr>Urinary Bladder</vt:lpstr>
      <vt:lpstr>Urinary Bladder</vt:lpstr>
      <vt:lpstr>Urinary Bladder</vt:lpstr>
      <vt:lpstr>Female Urethra</vt:lpstr>
      <vt:lpstr>Male Urethra</vt:lpstr>
      <vt:lpstr>Male Urethra</vt:lpstr>
      <vt:lpstr>Male Urethra</vt:lpstr>
      <vt:lpstr>Male Urethra</vt:lpstr>
      <vt:lpstr>Male Urethra</vt:lpstr>
      <vt:lpstr>Male Urethra</vt:lpstr>
      <vt:lpstr>Male Urethra</vt:lpstr>
      <vt:lpstr>عرض تقديمي في PowerPoint</vt:lpstr>
      <vt:lpstr>Uterus</vt:lpstr>
      <vt:lpstr>عرض تقديمي في PowerPoint</vt:lpstr>
      <vt:lpstr>Peritoneal  covering</vt:lpstr>
      <vt:lpstr>Relations</vt:lpstr>
      <vt:lpstr>عرض تقديمي في PowerPoint</vt:lpstr>
      <vt:lpstr>عرض تقديمي في PowerPoint</vt:lpstr>
      <vt:lpstr>Ligaments of uterus</vt:lpstr>
      <vt:lpstr>Suspensory ligament of ovary  (lnfundibulopelvic ligament) connects  ovary to lateral wall of the pelvis.</vt:lpstr>
      <vt:lpstr>Suspensory ligament of  Ovary contains  Ovarian vessels. Nerve plexus  Lymphatic vessels</vt:lpstr>
      <vt:lpstr>عرض تقديمي في PowerPoint</vt:lpstr>
      <vt:lpstr>Upper part of body</vt:lpstr>
      <vt:lpstr>Ure</vt:lpstr>
      <vt:lpstr>عرض تقديمي في PowerPoint</vt:lpstr>
      <vt:lpstr>Uterus</vt:lpstr>
      <vt:lpstr>عرض تقديمي في PowerPoint</vt:lpstr>
      <vt:lpstr>عرض تقديمي في PowerPoint</vt:lpstr>
      <vt:lpstr>عرض تقديمي في PowerPoint</vt:lpstr>
      <vt:lpstr>Vulva External female Genital organ</vt:lpstr>
      <vt:lpstr>Vas deferens</vt:lpstr>
      <vt:lpstr>Layers of scrotum from  outside inwards</vt:lpstr>
      <vt:lpstr>عرض تقديمي في PowerPoint</vt:lpstr>
      <vt:lpstr>عرض تقديمي في PowerPoint</vt:lpstr>
      <vt:lpstr>عرض تقديمي في PowerPoint</vt:lpstr>
      <vt:lpstr>Contents</vt:lpstr>
      <vt:lpstr>Vas deferens</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cp:lastModifiedBy>Bushra Fayiz bashayreh zaidanen</cp:lastModifiedBy>
  <cp:revision>1</cp:revision>
  <dcterms:created xsi:type="dcterms:W3CDTF">2022-05-20T13:56:05Z</dcterms:created>
  <dcterms:modified xsi:type="dcterms:W3CDTF">2022-06-03T13:44:06Z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2022-05-20T00:00:00Z</vt:filetime>
  </property>
</Properties>
</file>