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12/01/1441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Malignant hyperthermia </a:t>
            </a:r>
            <a:br>
              <a:rPr lang="en-US" sz="4000" dirty="0" smtClean="0"/>
            </a:br>
            <a:r>
              <a:rPr lang="en-US" sz="4000" dirty="0" smtClean="0"/>
              <a:t>Obstructive sleep apnea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284984"/>
            <a:ext cx="6400800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Dr Mohammad </a:t>
            </a:r>
            <a:r>
              <a:rPr lang="en-US" dirty="0" err="1" smtClean="0"/>
              <a:t>Emair</a:t>
            </a:r>
            <a:endParaRPr lang="en-US" dirty="0" smtClean="0"/>
          </a:p>
          <a:p>
            <a:pPr algn="ctr"/>
            <a:r>
              <a:rPr lang="en-US" dirty="0" smtClean="0"/>
              <a:t>Anesthesia, ICU and Pain management Specialist </a:t>
            </a:r>
          </a:p>
          <a:p>
            <a:pPr algn="ctr"/>
            <a:r>
              <a:rPr lang="en-US" dirty="0" err="1" smtClean="0"/>
              <a:t>Mu’tah</a:t>
            </a:r>
            <a:r>
              <a:rPr lang="en-US" dirty="0" smtClean="0"/>
              <a:t> university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Susceptibility to MH is increased in severe MS disease like : </a:t>
            </a:r>
          </a:p>
          <a:p>
            <a:pPr>
              <a:buNone/>
            </a:pPr>
            <a:r>
              <a:rPr lang="en-US" dirty="0" smtClean="0"/>
              <a:t>  central core disease , multi-</a:t>
            </a:r>
            <a:r>
              <a:rPr lang="en-US" dirty="0" err="1" smtClean="0"/>
              <a:t>minicore</a:t>
            </a:r>
            <a:r>
              <a:rPr lang="en-US" dirty="0" smtClean="0"/>
              <a:t> </a:t>
            </a:r>
            <a:r>
              <a:rPr lang="en-US" dirty="0" err="1" smtClean="0"/>
              <a:t>myopathy</a:t>
            </a:r>
            <a:r>
              <a:rPr lang="en-US" dirty="0" smtClean="0"/>
              <a:t> and king </a:t>
            </a:r>
            <a:r>
              <a:rPr lang="en-US" dirty="0" err="1" smtClean="0"/>
              <a:t>Denborough</a:t>
            </a:r>
            <a:r>
              <a:rPr lang="en-US" dirty="0" smtClean="0"/>
              <a:t> syndrome.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any </a:t>
            </a:r>
            <a:r>
              <a:rPr lang="en-US" dirty="0" err="1" smtClean="0"/>
              <a:t>pateint</a:t>
            </a:r>
            <a:r>
              <a:rPr lang="en-US" dirty="0" smtClean="0"/>
              <a:t> who develops MMR during induction of anesthesia should be considered potentially susceptible to MH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/>
              <a:t>Intraoperative</a:t>
            </a:r>
            <a:r>
              <a:rPr lang="en-US" sz="4400" dirty="0" smtClean="0"/>
              <a:t> consideration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en-US" dirty="0" smtClean="0"/>
              <a:t>Treatment of an MH episode is directed at terminating the episode and treating complications such as hyperthermia and acidosis.</a:t>
            </a:r>
          </a:p>
          <a:p>
            <a:endParaRPr lang="en-US" dirty="0" smtClean="0"/>
          </a:p>
          <a:p>
            <a:r>
              <a:rPr lang="en-US" dirty="0" smtClean="0"/>
              <a:t>The mortality rate for MH even with prompt treatment ranges from 5% to 30%</a:t>
            </a:r>
          </a:p>
          <a:p>
            <a:endParaRPr lang="en-US" dirty="0" smtClean="0"/>
          </a:p>
          <a:p>
            <a:r>
              <a:rPr lang="en-US" dirty="0" smtClean="0"/>
              <a:t>First and most importantly, the triggering agent must be stopped and </a:t>
            </a:r>
            <a:r>
              <a:rPr lang="en-US" dirty="0" err="1" smtClean="0"/>
              <a:t>dantrolene</a:t>
            </a:r>
            <a:r>
              <a:rPr lang="en-US" dirty="0" smtClean="0"/>
              <a:t> must be given immediately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Stop the triggering agent </a:t>
            </a:r>
          </a:p>
          <a:p>
            <a:r>
              <a:rPr lang="en-US" dirty="0" smtClean="0"/>
              <a:t>Hyperventilate with 100% oxygen to minimize the effects of uncontrolled co2 production and increased o2 consumption </a:t>
            </a:r>
          </a:p>
          <a:p>
            <a:r>
              <a:rPr lang="en-US" dirty="0" smtClean="0"/>
              <a:t>The mainstay therapy for MH is IV </a:t>
            </a:r>
            <a:r>
              <a:rPr lang="en-US" dirty="0" err="1" smtClean="0"/>
              <a:t>dantrolene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Dantrolene</a:t>
            </a:r>
            <a:r>
              <a:rPr lang="en-US" dirty="0" smtClean="0"/>
              <a:t> directly interferes with muscle contraction by binding the Ryr1 receptor channel and inhibiting calcium ion release from the </a:t>
            </a:r>
            <a:r>
              <a:rPr lang="en-US" dirty="0" err="1" smtClean="0"/>
              <a:t>sarcoplasmic</a:t>
            </a:r>
            <a:r>
              <a:rPr lang="en-US" dirty="0" smtClean="0"/>
              <a:t> reticulum.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Dose is 2.5 mg/kg IV every 5 min until episode is terminated ( upper limit 10 mg/kg )</a:t>
            </a:r>
          </a:p>
          <a:p>
            <a:r>
              <a:rPr lang="en-US" dirty="0" smtClean="0"/>
              <a:t>After initial control of symptoms, 1 mg/kg of </a:t>
            </a:r>
            <a:r>
              <a:rPr lang="en-US" dirty="0" err="1" smtClean="0"/>
              <a:t>dantrolene</a:t>
            </a:r>
            <a:r>
              <a:rPr lang="en-US" dirty="0" smtClean="0"/>
              <a:t> is recommended every 6 hours for 23-48 hours to prevent relapse.</a:t>
            </a:r>
          </a:p>
          <a:p>
            <a:r>
              <a:rPr lang="en-US" dirty="0" smtClean="0"/>
              <a:t>The most serious complication from </a:t>
            </a:r>
            <a:r>
              <a:rPr lang="en-US" dirty="0" err="1" smtClean="0"/>
              <a:t>dantrolene</a:t>
            </a:r>
            <a:r>
              <a:rPr lang="en-US" dirty="0" smtClean="0"/>
              <a:t> is generalized muscle weakness that may result in respiratory insufficiency or aspiration pneumonia.</a:t>
            </a:r>
          </a:p>
          <a:p>
            <a:r>
              <a:rPr lang="en-US" dirty="0" err="1" smtClean="0"/>
              <a:t>Dantrolene</a:t>
            </a:r>
            <a:r>
              <a:rPr lang="en-US" dirty="0" smtClean="0"/>
              <a:t> can cause phlebitis in small </a:t>
            </a:r>
            <a:r>
              <a:rPr lang="en-US" dirty="0" err="1" smtClean="0"/>
              <a:t>periphral</a:t>
            </a:r>
            <a:r>
              <a:rPr lang="en-US" dirty="0" smtClean="0"/>
              <a:t> vein and should be given through central line 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Most patient revert to normal acid base status promptly and no further pharmacological treatment is necessary .</a:t>
            </a:r>
          </a:p>
          <a:p>
            <a:r>
              <a:rPr lang="en-US" dirty="0" smtClean="0"/>
              <a:t>Persistent metabolic acidosis should be treated with IV sodium bicarbonate.</a:t>
            </a:r>
          </a:p>
          <a:p>
            <a:r>
              <a:rPr lang="en-US" dirty="0" err="1" smtClean="0"/>
              <a:t>Hyperkalemia</a:t>
            </a:r>
            <a:r>
              <a:rPr lang="en-US" dirty="0" smtClean="0"/>
              <a:t> treated with glucose, insulin and </a:t>
            </a:r>
            <a:r>
              <a:rPr lang="en-US" dirty="0" err="1" smtClean="0"/>
              <a:t>diuresis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Antiarrhythmic</a:t>
            </a:r>
            <a:r>
              <a:rPr lang="en-US" dirty="0" smtClean="0"/>
              <a:t> agents, </a:t>
            </a:r>
            <a:r>
              <a:rPr lang="en-US" dirty="0" err="1" smtClean="0"/>
              <a:t>vasopressors</a:t>
            </a:r>
            <a:r>
              <a:rPr lang="en-US" dirty="0" smtClean="0"/>
              <a:t> and </a:t>
            </a:r>
            <a:r>
              <a:rPr lang="en-US" dirty="0" err="1" smtClean="0"/>
              <a:t>inotropes</a:t>
            </a:r>
            <a:r>
              <a:rPr lang="en-US" dirty="0" smtClean="0"/>
              <a:t> should be administered if indicated.</a:t>
            </a:r>
          </a:p>
          <a:p>
            <a:r>
              <a:rPr lang="en-US" dirty="0" err="1" smtClean="0"/>
              <a:t>Furosemide</a:t>
            </a:r>
            <a:r>
              <a:rPr lang="en-US" dirty="0" smtClean="0"/>
              <a:t> maybe used to establish </a:t>
            </a:r>
            <a:r>
              <a:rPr lang="en-US" dirty="0" err="1" smtClean="0"/>
              <a:t>diuresis</a:t>
            </a:r>
            <a:r>
              <a:rPr lang="en-US" dirty="0" smtClean="0"/>
              <a:t> and prevent AKI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fever is present, cooling measure should be done</a:t>
            </a:r>
          </a:p>
          <a:p>
            <a:r>
              <a:rPr lang="en-US" dirty="0" smtClean="0"/>
              <a:t>Surface cooling with ice packs over major arteries, cold air convection  and cooling blankets.</a:t>
            </a:r>
          </a:p>
          <a:p>
            <a:r>
              <a:rPr lang="en-US" dirty="0" smtClean="0"/>
              <a:t>Iced saline </a:t>
            </a:r>
            <a:r>
              <a:rPr lang="en-US" dirty="0" err="1" smtClean="0"/>
              <a:t>lavage</a:t>
            </a:r>
            <a:r>
              <a:rPr lang="en-US" dirty="0" smtClean="0"/>
              <a:t> of the stomach and any open body cavity.</a:t>
            </a:r>
          </a:p>
          <a:p>
            <a:r>
              <a:rPr lang="en-US" dirty="0" smtClean="0"/>
              <a:t>Use of hypothermic cardiopulmonary bypass may be appropriate if other measures fail.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Protocol for immediate treatment of MH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Discontinue triggering agent , notify surgeon and call for help .</a:t>
            </a:r>
          </a:p>
          <a:p>
            <a:r>
              <a:rPr lang="en-US" sz="2400" dirty="0" smtClean="0"/>
              <a:t>Mix </a:t>
            </a:r>
            <a:r>
              <a:rPr lang="en-US" sz="2400" dirty="0" err="1" smtClean="0"/>
              <a:t>dantrolene</a:t>
            </a:r>
            <a:r>
              <a:rPr lang="en-US" sz="2400" dirty="0" smtClean="0"/>
              <a:t> with sterile distilled water and administer 2.5mg/kg IV as soon as possible.</a:t>
            </a:r>
          </a:p>
          <a:p>
            <a:r>
              <a:rPr lang="en-US" sz="2400" dirty="0" smtClean="0"/>
              <a:t>Administer sodium bicarbonate for metabolic acidosis. </a:t>
            </a:r>
          </a:p>
          <a:p>
            <a:r>
              <a:rPr lang="en-US" sz="2400" dirty="0" smtClean="0"/>
              <a:t>Institute cooling measure( </a:t>
            </a:r>
            <a:r>
              <a:rPr lang="en-US" sz="2400" dirty="0" err="1" smtClean="0"/>
              <a:t>lavage</a:t>
            </a:r>
            <a:r>
              <a:rPr lang="en-US" sz="2400" dirty="0" smtClean="0"/>
              <a:t>, cooling blanket, cold IV solution )</a:t>
            </a:r>
          </a:p>
          <a:p>
            <a:r>
              <a:rPr lang="en-US" sz="2400" dirty="0" smtClean="0"/>
              <a:t>Treat severe </a:t>
            </a:r>
            <a:r>
              <a:rPr lang="en-US" sz="2400" dirty="0" err="1" smtClean="0"/>
              <a:t>hyperkalemia</a:t>
            </a:r>
            <a:r>
              <a:rPr lang="en-US" sz="2400" dirty="0" smtClean="0"/>
              <a:t> with dextrose ( 20-50 g IV )and regular insulin ( 10-20 units IV ) </a:t>
            </a:r>
          </a:p>
          <a:p>
            <a:r>
              <a:rPr lang="en-US" sz="2400" dirty="0" smtClean="0"/>
              <a:t>Administer  </a:t>
            </a:r>
            <a:r>
              <a:rPr lang="en-US" sz="2400" dirty="0" err="1" smtClean="0"/>
              <a:t>antiarrhythmic</a:t>
            </a:r>
            <a:r>
              <a:rPr lang="en-US" sz="2400" dirty="0" smtClean="0"/>
              <a:t> agent if needed .</a:t>
            </a:r>
          </a:p>
          <a:p>
            <a:r>
              <a:rPr lang="en-US" sz="2400" dirty="0" smtClean="0"/>
              <a:t>Monitor end tidal co2, electrolyte blood gases, ck , serum </a:t>
            </a:r>
            <a:r>
              <a:rPr lang="en-US" sz="2400" dirty="0" err="1" smtClean="0"/>
              <a:t>myoglobin</a:t>
            </a:r>
            <a:r>
              <a:rPr lang="en-US" sz="2400" dirty="0" smtClean="0"/>
              <a:t>, core temperature, urine output and coagulation status . 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Prophylaxis, </a:t>
            </a:r>
            <a:r>
              <a:rPr lang="en-US" sz="3600" dirty="0" err="1" smtClean="0"/>
              <a:t>postanesthesia</a:t>
            </a:r>
            <a:r>
              <a:rPr lang="en-US" sz="3600" dirty="0" smtClean="0"/>
              <a:t> care and discharge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en-US" dirty="0" err="1" smtClean="0"/>
              <a:t>Propofol</a:t>
            </a:r>
            <a:r>
              <a:rPr lang="en-US" dirty="0" smtClean="0"/>
              <a:t>, </a:t>
            </a:r>
            <a:r>
              <a:rPr lang="en-US" dirty="0" err="1" smtClean="0"/>
              <a:t>etomidate</a:t>
            </a:r>
            <a:r>
              <a:rPr lang="en-US" dirty="0" smtClean="0"/>
              <a:t>, benzodiazepines, </a:t>
            </a:r>
            <a:r>
              <a:rPr lang="en-US" dirty="0" err="1" smtClean="0"/>
              <a:t>ketamine</a:t>
            </a:r>
            <a:r>
              <a:rPr lang="en-US" dirty="0" smtClean="0"/>
              <a:t>, thiopental, </a:t>
            </a:r>
            <a:r>
              <a:rPr lang="en-US" dirty="0" err="1" smtClean="0"/>
              <a:t>methohexital</a:t>
            </a:r>
            <a:r>
              <a:rPr lang="en-US" dirty="0" smtClean="0"/>
              <a:t>, </a:t>
            </a:r>
            <a:r>
              <a:rPr lang="en-US" dirty="0" err="1" smtClean="0"/>
              <a:t>opioids</a:t>
            </a:r>
            <a:r>
              <a:rPr lang="en-US" dirty="0" smtClean="0"/>
              <a:t>, nitrous oxide and </a:t>
            </a:r>
            <a:r>
              <a:rPr lang="en-US" dirty="0" err="1" smtClean="0"/>
              <a:t>nondepolarizing</a:t>
            </a:r>
            <a:r>
              <a:rPr lang="en-US" dirty="0" smtClean="0"/>
              <a:t> muscle relaxant and all local anesthetic are NONTRIGGERING agents that are safe to use in MH susceptible patients .</a:t>
            </a:r>
          </a:p>
          <a:p>
            <a:endParaRPr lang="en-US" dirty="0" smtClean="0"/>
          </a:p>
          <a:p>
            <a:r>
              <a:rPr lang="en-US" dirty="0" smtClean="0"/>
              <a:t>Prophylactic </a:t>
            </a:r>
            <a:r>
              <a:rPr lang="en-US" dirty="0" err="1" smtClean="0"/>
              <a:t>dantrolene</a:t>
            </a:r>
            <a:r>
              <a:rPr lang="en-US" dirty="0" smtClean="0"/>
              <a:t> ??????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MH susceptible patients, the vaporizers should be removed from the anesthesia workstation and the machine should be flushed with 10L.min of fresh gas for at least 5 min. </a:t>
            </a:r>
          </a:p>
          <a:p>
            <a:r>
              <a:rPr lang="en-US" dirty="0" smtClean="0"/>
              <a:t>The CO2 absorbent and the circle system should be changed.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Obesity and Obstructive sleep apnea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Apnea is defined as a complete cessation of air flow for more than 10 seconds.</a:t>
            </a:r>
          </a:p>
          <a:p>
            <a:r>
              <a:rPr lang="en-US" dirty="0" err="1" smtClean="0"/>
              <a:t>Hypopnea</a:t>
            </a:r>
            <a:r>
              <a:rPr lang="en-US" dirty="0" smtClean="0"/>
              <a:t> is defined as 	air flow reduction more than 50% for more than 10 seconds .</a:t>
            </a:r>
          </a:p>
          <a:p>
            <a:r>
              <a:rPr lang="en-US" dirty="0" smtClean="0"/>
              <a:t>Obstructive sleep apnea </a:t>
            </a:r>
            <a:r>
              <a:rPr lang="en-US" dirty="0" err="1" smtClean="0"/>
              <a:t>hypopnea</a:t>
            </a:r>
            <a:r>
              <a:rPr lang="en-US" dirty="0" smtClean="0"/>
              <a:t> syndrome ( OSAHS ) maybe defined as the coexistence of unexplained day time sleepiness with at least 5 obstructive breathing events ( apnea or </a:t>
            </a:r>
            <a:r>
              <a:rPr lang="en-US" dirty="0" err="1" smtClean="0"/>
              <a:t>hypopnea</a:t>
            </a:r>
            <a:r>
              <a:rPr lang="en-US" dirty="0" smtClean="0"/>
              <a:t> ) / hr sleep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Malignant hyperthermia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en-US" dirty="0" smtClean="0"/>
              <a:t>Rare  1:15.000 in pediatric and 1:40.000 in adults</a:t>
            </a:r>
          </a:p>
          <a:p>
            <a:r>
              <a:rPr lang="en-US" dirty="0" smtClean="0"/>
              <a:t>Genetic </a:t>
            </a:r>
            <a:r>
              <a:rPr lang="en-US" dirty="0" err="1" smtClean="0"/>
              <a:t>hypermetabolic</a:t>
            </a:r>
            <a:r>
              <a:rPr lang="en-US" dirty="0" smtClean="0"/>
              <a:t> muscle disease</a:t>
            </a:r>
          </a:p>
          <a:p>
            <a:r>
              <a:rPr lang="en-US" dirty="0" smtClean="0"/>
              <a:t>Triggering agent is inhalational or </a:t>
            </a:r>
            <a:r>
              <a:rPr lang="en-US" dirty="0" err="1" smtClean="0"/>
              <a:t>succinylcholine</a:t>
            </a:r>
            <a:endParaRPr lang="en-US" dirty="0" smtClean="0"/>
          </a:p>
          <a:p>
            <a:r>
              <a:rPr lang="en-US" dirty="0" smtClean="0"/>
              <a:t>MH may occasionally present more than an hour after emergence from an anesthetic.</a:t>
            </a:r>
          </a:p>
          <a:p>
            <a:r>
              <a:rPr lang="en-US" dirty="0" smtClean="0"/>
              <a:t>Nearly 50% of patient who experience an episode of MH have had at least one previous uneventful exposure to anesthesia during which they received a recognized triggering agent 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9208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Sleep disordered breathing is OSA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r>
              <a:rPr lang="en-US" dirty="0" smtClean="0"/>
              <a:t>O2 decreases lead to activation to SNS , lead to arousal and opening of the pharynx and increase in O2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Then the SNS activity decreases and sleep deepens which lead to pharyngeal closure and decrease in O2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395536" y="-243408"/>
            <a:ext cx="8229600" cy="24340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</p:spPr>
        <p:txBody>
          <a:bodyPr/>
          <a:lstStyle/>
          <a:p>
            <a:r>
              <a:rPr lang="en-US" dirty="0" smtClean="0"/>
              <a:t>Obstructive sleep apnea is complete cessation of airflow during breathing lasting 10 seconds or more despite maintenance of neuromuscular </a:t>
            </a:r>
            <a:r>
              <a:rPr lang="en-US" dirty="0" err="1" smtClean="0"/>
              <a:t>ventilatory</a:t>
            </a:r>
            <a:r>
              <a:rPr lang="en-US" dirty="0" smtClean="0"/>
              <a:t> effort and </a:t>
            </a:r>
            <a:r>
              <a:rPr lang="en-US" dirty="0" err="1" smtClean="0"/>
              <a:t>occuring</a:t>
            </a:r>
            <a:r>
              <a:rPr lang="en-US" dirty="0" smtClean="0"/>
              <a:t> 5 or more times per hour sleep accompanied by a decrease of at least 4% of SaO2 .</a:t>
            </a:r>
          </a:p>
          <a:p>
            <a:endParaRPr lang="en-US" dirty="0" smtClean="0"/>
          </a:p>
          <a:p>
            <a:r>
              <a:rPr lang="en-US" dirty="0" smtClean="0"/>
              <a:t>OSA is strongly correlated with obesity, in particular morbid obesity ( BMI&gt;40kg/m2 ) or BMI &gt; 35 with significant </a:t>
            </a:r>
            <a:r>
              <a:rPr lang="en-US" dirty="0" err="1" smtClean="0"/>
              <a:t>comorbidities</a:t>
            </a:r>
            <a:r>
              <a:rPr lang="en-US" dirty="0" smtClean="0"/>
              <a:t> .</a:t>
            </a:r>
          </a:p>
          <a:p>
            <a:endParaRPr lang="en-US" dirty="0" smtClean="0"/>
          </a:p>
          <a:p>
            <a:r>
              <a:rPr lang="en-US" dirty="0" smtClean="0"/>
              <a:t>OSA is found in 40% of obese females and 50% of obese males.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Predisposing conditions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r>
              <a:rPr lang="en-US" dirty="0" smtClean="0"/>
              <a:t>Obesity</a:t>
            </a:r>
          </a:p>
          <a:p>
            <a:r>
              <a:rPr lang="en-US" dirty="0" smtClean="0"/>
              <a:t>Age more than 50 years</a:t>
            </a:r>
          </a:p>
          <a:p>
            <a:r>
              <a:rPr lang="en-US" dirty="0" smtClean="0"/>
              <a:t>Male gender </a:t>
            </a:r>
          </a:p>
          <a:p>
            <a:r>
              <a:rPr lang="en-US" dirty="0" smtClean="0"/>
              <a:t>Neck circumference more than 40 cm</a:t>
            </a:r>
          </a:p>
          <a:p>
            <a:r>
              <a:rPr lang="en-US" dirty="0" smtClean="0"/>
              <a:t>Nasal/ pharyngeal / laryngeal obstruction </a:t>
            </a:r>
          </a:p>
          <a:p>
            <a:r>
              <a:rPr lang="en-US" dirty="0" smtClean="0"/>
              <a:t>Craniofacial abnormalities </a:t>
            </a:r>
          </a:p>
          <a:p>
            <a:r>
              <a:rPr lang="en-US" dirty="0" smtClean="0"/>
              <a:t>Neuromuscular abnormality </a:t>
            </a:r>
          </a:p>
          <a:p>
            <a:r>
              <a:rPr lang="en-US" dirty="0" smtClean="0"/>
              <a:t>Use of alcohol, sedative and cigarettes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395536" y="-243408"/>
            <a:ext cx="8229600" cy="432048"/>
          </a:xfrm>
        </p:spPr>
        <p:txBody>
          <a:bodyPr>
            <a:normAutofit fontScale="90000"/>
          </a:bodyPr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639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200" dirty="0" smtClean="0"/>
              <a:t>Physiological changes </a:t>
            </a:r>
          </a:p>
          <a:p>
            <a:r>
              <a:rPr lang="en-US" dirty="0" smtClean="0"/>
              <a:t>Arterial hypoxemia </a:t>
            </a:r>
          </a:p>
          <a:p>
            <a:r>
              <a:rPr lang="en-US" dirty="0" smtClean="0"/>
              <a:t>Arterial </a:t>
            </a:r>
            <a:r>
              <a:rPr lang="en-US" dirty="0" err="1" smtClean="0"/>
              <a:t>hypercarbia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Polycythemia</a:t>
            </a:r>
            <a:r>
              <a:rPr lang="en-US" dirty="0" smtClean="0"/>
              <a:t> </a:t>
            </a:r>
          </a:p>
          <a:p>
            <a:r>
              <a:rPr lang="en-US" dirty="0" smtClean="0"/>
              <a:t>Systemic hypertension </a:t>
            </a:r>
          </a:p>
          <a:p>
            <a:r>
              <a:rPr lang="en-US" dirty="0" smtClean="0"/>
              <a:t>Cardiac rhythm disturbances </a:t>
            </a:r>
          </a:p>
          <a:p>
            <a:r>
              <a:rPr lang="en-US" dirty="0" smtClean="0"/>
              <a:t>Right ventricular failure </a:t>
            </a:r>
          </a:p>
          <a:p>
            <a:endParaRPr lang="en-US" dirty="0" smtClean="0"/>
          </a:p>
          <a:p>
            <a:pPr>
              <a:buNone/>
            </a:pPr>
            <a:r>
              <a:rPr lang="en-US" sz="3200" dirty="0" smtClean="0"/>
              <a:t>Signs and symptoms </a:t>
            </a:r>
          </a:p>
          <a:p>
            <a:r>
              <a:rPr lang="en-US" sz="2400" dirty="0" smtClean="0"/>
              <a:t>Excessive sleepiness during the day </a:t>
            </a:r>
          </a:p>
          <a:p>
            <a:r>
              <a:rPr lang="en-US" sz="2400" dirty="0" smtClean="0"/>
              <a:t>Poor concentration </a:t>
            </a:r>
          </a:p>
          <a:p>
            <a:r>
              <a:rPr lang="en-US" sz="2400" dirty="0" smtClean="0"/>
              <a:t>Fatigue </a:t>
            </a:r>
          </a:p>
          <a:p>
            <a:r>
              <a:rPr lang="en-US" sz="2400" dirty="0" smtClean="0"/>
              <a:t>Increased risk of accident </a:t>
            </a:r>
          </a:p>
          <a:p>
            <a:r>
              <a:rPr lang="en-US" sz="2400" dirty="0" smtClean="0"/>
              <a:t>Snoring </a:t>
            </a: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</p:spPr>
        <p:txBody>
          <a:bodyPr/>
          <a:lstStyle/>
          <a:p>
            <a:r>
              <a:rPr lang="en-US" dirty="0" smtClean="0"/>
              <a:t>OSA defined as &gt; 5  in AHI </a:t>
            </a:r>
          </a:p>
          <a:p>
            <a:pPr>
              <a:buNone/>
            </a:pPr>
            <a:r>
              <a:rPr lang="en-US" dirty="0" smtClean="0"/>
              <a:t>  Mild 5-15 per hour </a:t>
            </a:r>
          </a:p>
          <a:p>
            <a:pPr>
              <a:buNone/>
            </a:pPr>
            <a:r>
              <a:rPr lang="en-US" dirty="0" smtClean="0"/>
              <a:t>  Moderate 15-30 per hour</a:t>
            </a:r>
          </a:p>
          <a:p>
            <a:pPr>
              <a:buNone/>
            </a:pPr>
            <a:r>
              <a:rPr lang="en-US" dirty="0" smtClean="0"/>
              <a:t>  Severe &gt; 30 per hour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200" dirty="0" smtClean="0"/>
              <a:t>Obesity and changes in CVS </a:t>
            </a:r>
          </a:p>
          <a:p>
            <a:pPr>
              <a:buNone/>
            </a:pPr>
            <a:r>
              <a:rPr lang="en-US" sz="2400" dirty="0" smtClean="0"/>
              <a:t>Heart rate is increased </a:t>
            </a:r>
          </a:p>
          <a:p>
            <a:pPr>
              <a:buNone/>
            </a:pPr>
            <a:r>
              <a:rPr lang="en-US" sz="2400" dirty="0" smtClean="0"/>
              <a:t>Stroke volume is increased </a:t>
            </a:r>
          </a:p>
          <a:p>
            <a:pPr>
              <a:buNone/>
            </a:pPr>
            <a:r>
              <a:rPr lang="en-US" sz="2400" dirty="0" smtClean="0"/>
              <a:t>Cardiac output is increased </a:t>
            </a:r>
          </a:p>
          <a:p>
            <a:pPr>
              <a:buNone/>
            </a:pPr>
            <a:r>
              <a:rPr lang="en-US" sz="2400" dirty="0" smtClean="0"/>
              <a:t>SVR is increased </a:t>
            </a:r>
          </a:p>
          <a:p>
            <a:pPr>
              <a:buNone/>
            </a:pPr>
            <a:r>
              <a:rPr lang="en-US" sz="2400" dirty="0" smtClean="0"/>
              <a:t>Mean arterial pressure is increased </a:t>
            </a:r>
            <a:endParaRPr 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Respiratory changes in obesity </a:t>
            </a:r>
          </a:p>
          <a:p>
            <a:pPr>
              <a:buNone/>
            </a:pPr>
            <a:r>
              <a:rPr lang="en-US" sz="2400" dirty="0" smtClean="0"/>
              <a:t>Tidal volume                                         Decrease </a:t>
            </a:r>
          </a:p>
          <a:p>
            <a:pPr>
              <a:buNone/>
            </a:pPr>
            <a:r>
              <a:rPr lang="en-US" sz="2400" dirty="0" smtClean="0"/>
              <a:t>RR                                                          normal or increase </a:t>
            </a:r>
          </a:p>
          <a:p>
            <a:pPr>
              <a:buNone/>
            </a:pPr>
            <a:r>
              <a:rPr lang="en-US" sz="2400" dirty="0" smtClean="0"/>
              <a:t>Minute volume                                     normal or decrease </a:t>
            </a:r>
          </a:p>
          <a:p>
            <a:pPr>
              <a:buNone/>
            </a:pPr>
            <a:r>
              <a:rPr lang="en-US" sz="2400" dirty="0" err="1" smtClean="0"/>
              <a:t>Inspiratory</a:t>
            </a:r>
            <a:r>
              <a:rPr lang="en-US" sz="2400" dirty="0" smtClean="0"/>
              <a:t> capacity                             decrease </a:t>
            </a:r>
          </a:p>
          <a:p>
            <a:pPr>
              <a:buNone/>
            </a:pPr>
            <a:r>
              <a:rPr lang="en-US" sz="2400" dirty="0" err="1" smtClean="0"/>
              <a:t>Inspiratory</a:t>
            </a:r>
            <a:r>
              <a:rPr lang="en-US" sz="2400" dirty="0" smtClean="0"/>
              <a:t> reserve volume                 decrease </a:t>
            </a:r>
          </a:p>
          <a:p>
            <a:pPr>
              <a:buNone/>
            </a:pPr>
            <a:r>
              <a:rPr lang="en-US" sz="2400" dirty="0" smtClean="0"/>
              <a:t>Expiratory reserve volume                  decrease </a:t>
            </a:r>
          </a:p>
          <a:p>
            <a:pPr>
              <a:buNone/>
            </a:pPr>
            <a:r>
              <a:rPr lang="en-US" sz="2400" dirty="0" smtClean="0"/>
              <a:t>Residual volume                                  normal or decrease </a:t>
            </a:r>
          </a:p>
          <a:p>
            <a:pPr>
              <a:buNone/>
            </a:pPr>
            <a:r>
              <a:rPr lang="en-US" sz="2400" dirty="0" smtClean="0"/>
              <a:t>FRC                                                       severely decreased </a:t>
            </a:r>
          </a:p>
          <a:p>
            <a:pPr>
              <a:buNone/>
            </a:pPr>
            <a:r>
              <a:rPr lang="en-US" sz="2400" dirty="0" smtClean="0"/>
              <a:t>Vital capacity                                       decreased </a:t>
            </a:r>
          </a:p>
          <a:p>
            <a:pPr>
              <a:buNone/>
            </a:pPr>
            <a:r>
              <a:rPr lang="en-US" sz="2400" dirty="0" smtClean="0"/>
              <a:t>FEV1                                                      decreased</a:t>
            </a:r>
          </a:p>
          <a:p>
            <a:pPr>
              <a:buNone/>
            </a:pPr>
            <a:r>
              <a:rPr lang="en-US" sz="2400" dirty="0" smtClean="0"/>
              <a:t>V/Q mismatch                                     increased</a:t>
            </a:r>
          </a:p>
          <a:p>
            <a:pPr>
              <a:buNone/>
            </a:pPr>
            <a:r>
              <a:rPr lang="en-US" sz="2400" dirty="0" smtClean="0"/>
              <a:t>DLCO                                                    normal</a:t>
            </a:r>
          </a:p>
          <a:p>
            <a:pPr>
              <a:buNone/>
            </a:pPr>
            <a:r>
              <a:rPr lang="en-US" sz="2400" dirty="0" smtClean="0"/>
              <a:t>PaO2                                                     decreased</a:t>
            </a:r>
          </a:p>
          <a:p>
            <a:pPr>
              <a:buNone/>
            </a:pPr>
            <a:r>
              <a:rPr lang="en-US" sz="2400" dirty="0" smtClean="0"/>
              <a:t>PaCO2                                                  increased </a:t>
            </a:r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63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/>
              <a:t>Preoxygenation</a:t>
            </a:r>
            <a:r>
              <a:rPr lang="en-US" sz="32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The rate of development of hypoxemia in patients  during apnea was faster in obese patient than in patient with normal BMI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This can be delayed by </a:t>
            </a:r>
          </a:p>
          <a:p>
            <a:r>
              <a:rPr lang="en-US" sz="2400" dirty="0" err="1" smtClean="0"/>
              <a:t>Preoxygenation</a:t>
            </a:r>
            <a:r>
              <a:rPr lang="en-US" sz="2400" dirty="0" smtClean="0"/>
              <a:t> with 30 degree head up position </a:t>
            </a:r>
          </a:p>
          <a:p>
            <a:r>
              <a:rPr lang="en-US" sz="2400" dirty="0" smtClean="0"/>
              <a:t>Use of 10cm.h2o CPAP during </a:t>
            </a:r>
            <a:r>
              <a:rPr lang="en-US" sz="2400" dirty="0" err="1" smtClean="0"/>
              <a:t>preoxygenation</a:t>
            </a:r>
            <a:r>
              <a:rPr lang="en-US" sz="2400" dirty="0" smtClean="0"/>
              <a:t> in the supine position </a:t>
            </a:r>
          </a:p>
          <a:p>
            <a:r>
              <a:rPr lang="en-US" sz="2400" dirty="0" smtClean="0"/>
              <a:t>Application of PEEP after induction </a:t>
            </a:r>
            <a:endParaRPr 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Difficult Bag Mask ventilation </a:t>
            </a:r>
          </a:p>
          <a:p>
            <a:r>
              <a:rPr lang="en-US" sz="2400" b="1" dirty="0" smtClean="0"/>
              <a:t>B </a:t>
            </a:r>
            <a:r>
              <a:rPr lang="en-US" sz="2400" dirty="0" err="1" smtClean="0"/>
              <a:t>earded</a:t>
            </a:r>
            <a:r>
              <a:rPr lang="en-US" sz="2400" dirty="0" smtClean="0"/>
              <a:t> individuals </a:t>
            </a:r>
          </a:p>
          <a:p>
            <a:r>
              <a:rPr lang="en-US" sz="2400" b="1" dirty="0" smtClean="0"/>
              <a:t>O </a:t>
            </a:r>
            <a:r>
              <a:rPr lang="en-US" sz="2400" dirty="0" err="1" smtClean="0"/>
              <a:t>besity</a:t>
            </a:r>
            <a:r>
              <a:rPr lang="en-US" sz="2400" dirty="0" smtClean="0"/>
              <a:t> ( BMI&gt; 26 )</a:t>
            </a:r>
          </a:p>
          <a:p>
            <a:r>
              <a:rPr lang="en-US" sz="2400" b="1" dirty="0" smtClean="0"/>
              <a:t>N </a:t>
            </a:r>
            <a:r>
              <a:rPr lang="en-US" sz="2400" dirty="0" smtClean="0"/>
              <a:t>o  teeth </a:t>
            </a:r>
          </a:p>
          <a:p>
            <a:r>
              <a:rPr lang="en-US" sz="2400" b="1" dirty="0" smtClean="0"/>
              <a:t>E </a:t>
            </a:r>
            <a:r>
              <a:rPr lang="en-US" sz="2400" dirty="0" err="1" smtClean="0"/>
              <a:t>lderly</a:t>
            </a:r>
            <a:r>
              <a:rPr lang="en-US" sz="2400" dirty="0" smtClean="0"/>
              <a:t> ( age&gt;55 )</a:t>
            </a:r>
          </a:p>
          <a:p>
            <a:r>
              <a:rPr lang="en-US" sz="2400" b="1" dirty="0" smtClean="0"/>
              <a:t>S </a:t>
            </a:r>
            <a:r>
              <a:rPr lang="en-US" sz="2400" dirty="0" err="1" smtClean="0"/>
              <a:t>norers</a:t>
            </a:r>
            <a:r>
              <a:rPr lang="en-US" sz="2400" dirty="0" smtClean="0"/>
              <a:t> </a:t>
            </a:r>
          </a:p>
          <a:p>
            <a:endParaRPr lang="en-US" sz="2400" b="1" dirty="0" smtClean="0"/>
          </a:p>
          <a:p>
            <a:pPr>
              <a:buNone/>
            </a:pPr>
            <a:r>
              <a:rPr lang="en-US" sz="2400" dirty="0" smtClean="0"/>
              <a:t>Recognized difficult airway </a:t>
            </a:r>
          </a:p>
          <a:p>
            <a:r>
              <a:rPr lang="en-US" sz="2400" dirty="0" smtClean="0"/>
              <a:t>Awake intubation with </a:t>
            </a:r>
            <a:r>
              <a:rPr lang="en-US" sz="2400" dirty="0" err="1" smtClean="0"/>
              <a:t>fiberoptic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Asleep intubation by inhalational agent then </a:t>
            </a:r>
            <a:r>
              <a:rPr lang="en-US" sz="2400" dirty="0" err="1" smtClean="0"/>
              <a:t>laryngoscopy</a:t>
            </a:r>
            <a:r>
              <a:rPr lang="en-US" sz="2400" dirty="0" smtClean="0"/>
              <a:t> , if grade 1 or 2 then give short acting muscle relaxant , if grade 3 or 4 then wake up the patient and do it awake 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STOP BANG QUESTIONS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en-US" b="1" dirty="0" smtClean="0"/>
              <a:t>S</a:t>
            </a:r>
            <a:r>
              <a:rPr lang="en-US" dirty="0" smtClean="0"/>
              <a:t>noring : do you snore loudly, heard over closed door ?</a:t>
            </a:r>
          </a:p>
          <a:p>
            <a:r>
              <a:rPr lang="en-US" b="1" dirty="0" smtClean="0"/>
              <a:t>T</a:t>
            </a:r>
            <a:r>
              <a:rPr lang="en-US" dirty="0" smtClean="0"/>
              <a:t>iredness : do you often feel tired? Do you sleep during the daytime ?</a:t>
            </a:r>
          </a:p>
          <a:p>
            <a:r>
              <a:rPr lang="en-US" b="1" dirty="0" smtClean="0"/>
              <a:t>O</a:t>
            </a:r>
            <a:r>
              <a:rPr lang="en-US" dirty="0" smtClean="0"/>
              <a:t>bserved apnea : has anyone observed you stop breathing during sleep ?</a:t>
            </a:r>
          </a:p>
          <a:p>
            <a:r>
              <a:rPr lang="en-US" b="1" dirty="0" smtClean="0"/>
              <a:t>P</a:t>
            </a:r>
            <a:r>
              <a:rPr lang="en-US" dirty="0" smtClean="0"/>
              <a:t>ressure :  do you have high blood pressure or being treated ?</a:t>
            </a:r>
          </a:p>
          <a:p>
            <a:r>
              <a:rPr lang="en-US" b="1" dirty="0" smtClean="0"/>
              <a:t>B</a:t>
            </a:r>
            <a:r>
              <a:rPr lang="en-US" dirty="0" smtClean="0"/>
              <a:t>MI :  BMI more than 35 kg/m2</a:t>
            </a:r>
          </a:p>
          <a:p>
            <a:r>
              <a:rPr lang="en-US" b="1" dirty="0" smtClean="0"/>
              <a:t>A</a:t>
            </a:r>
            <a:r>
              <a:rPr lang="en-US" dirty="0" smtClean="0"/>
              <a:t>ge :  age over 50 years </a:t>
            </a:r>
          </a:p>
          <a:p>
            <a:r>
              <a:rPr lang="en-US" b="1" dirty="0" smtClean="0"/>
              <a:t>N</a:t>
            </a:r>
            <a:r>
              <a:rPr lang="en-US" dirty="0" smtClean="0"/>
              <a:t>eck circumference : more than 40 cm</a:t>
            </a:r>
          </a:p>
          <a:p>
            <a:r>
              <a:rPr lang="en-US" b="1" dirty="0" smtClean="0"/>
              <a:t>G</a:t>
            </a:r>
            <a:r>
              <a:rPr lang="en-US" dirty="0" smtClean="0"/>
              <a:t>ender :  Male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Postoperative complications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en-US" dirty="0" smtClean="0"/>
              <a:t>Post anesthetic hypoxemia </a:t>
            </a:r>
          </a:p>
          <a:p>
            <a:r>
              <a:rPr lang="en-US" dirty="0" smtClean="0"/>
              <a:t>Respiratory depression </a:t>
            </a:r>
          </a:p>
          <a:p>
            <a:r>
              <a:rPr lang="en-US" dirty="0" smtClean="0"/>
              <a:t>Early </a:t>
            </a:r>
            <a:r>
              <a:rPr lang="en-US" dirty="0" err="1" smtClean="0"/>
              <a:t>ventilatory</a:t>
            </a:r>
            <a:r>
              <a:rPr lang="en-US" dirty="0" smtClean="0"/>
              <a:t> failure </a:t>
            </a:r>
          </a:p>
          <a:p>
            <a:r>
              <a:rPr lang="en-US" dirty="0" smtClean="0"/>
              <a:t>Positional </a:t>
            </a:r>
            <a:r>
              <a:rPr lang="en-US" dirty="0" err="1" smtClean="0"/>
              <a:t>ventilatory</a:t>
            </a:r>
            <a:r>
              <a:rPr lang="en-US" dirty="0" smtClean="0"/>
              <a:t> collapse </a:t>
            </a:r>
          </a:p>
          <a:p>
            <a:r>
              <a:rPr lang="en-US" dirty="0" smtClean="0"/>
              <a:t>Hemodynamic instability </a:t>
            </a:r>
          </a:p>
          <a:p>
            <a:r>
              <a:rPr lang="en-US" dirty="0" smtClean="0"/>
              <a:t>Post operative nausea and vomiting </a:t>
            </a:r>
          </a:p>
          <a:p>
            <a:r>
              <a:rPr lang="en-US" dirty="0" smtClean="0"/>
              <a:t>Venous </a:t>
            </a:r>
            <a:r>
              <a:rPr lang="en-US" dirty="0" err="1" smtClean="0"/>
              <a:t>thromboembolism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-531440"/>
            <a:ext cx="8229600" cy="7920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/>
          <a:lstStyle/>
          <a:p>
            <a:r>
              <a:rPr lang="en-US" dirty="0" smtClean="0"/>
              <a:t>It is uncontrolled increase in intracellular calcium in skeletal muscle. The sudden release of calcium from </a:t>
            </a:r>
            <a:r>
              <a:rPr lang="en-US" dirty="0" err="1" smtClean="0"/>
              <a:t>sarcoplasmic</a:t>
            </a:r>
            <a:r>
              <a:rPr lang="en-US" dirty="0" smtClean="0"/>
              <a:t> reticulum removes the inhibition of </a:t>
            </a:r>
            <a:r>
              <a:rPr lang="en-US" dirty="0" err="1" smtClean="0"/>
              <a:t>troponin</a:t>
            </a:r>
            <a:r>
              <a:rPr lang="en-US" dirty="0" smtClean="0"/>
              <a:t>, resulting in sustained muscle contraction.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The gene responsible is </a:t>
            </a:r>
            <a:r>
              <a:rPr lang="en-US" dirty="0" err="1" smtClean="0"/>
              <a:t>ryanodine</a:t>
            </a:r>
            <a:r>
              <a:rPr lang="en-US" dirty="0" smtClean="0"/>
              <a:t> (Ryr1) receptor located on chromosome 19 ,responsible for calcium release from the </a:t>
            </a:r>
            <a:r>
              <a:rPr lang="en-US" dirty="0" err="1" smtClean="0"/>
              <a:t>sarcoplasmic</a:t>
            </a:r>
            <a:r>
              <a:rPr lang="en-US" dirty="0" smtClean="0"/>
              <a:t> reticulum and it plays an important role in muscle depolarization. </a:t>
            </a:r>
          </a:p>
          <a:p>
            <a:endParaRPr lang="en-US" dirty="0" smtClean="0"/>
          </a:p>
          <a:p>
            <a:r>
              <a:rPr lang="en-US" dirty="0" err="1" smtClean="0"/>
              <a:t>Autosomal</a:t>
            </a:r>
            <a:r>
              <a:rPr lang="en-US" smtClean="0"/>
              <a:t> </a:t>
            </a:r>
            <a:r>
              <a:rPr lang="en-US" smtClean="0"/>
              <a:t>Dominant</a:t>
            </a:r>
            <a:r>
              <a:rPr lang="en-US" smtClean="0"/>
              <a:t>   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Post anesthesia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en-US" dirty="0" smtClean="0"/>
              <a:t>Adequate analgesia </a:t>
            </a:r>
          </a:p>
          <a:p>
            <a:r>
              <a:rPr lang="en-US" dirty="0" smtClean="0"/>
              <a:t>Early ambulation is encouraged </a:t>
            </a:r>
          </a:p>
          <a:p>
            <a:r>
              <a:rPr lang="en-US" dirty="0" smtClean="0"/>
              <a:t>Chest physiotherapy and effective coughing is encouraged </a:t>
            </a:r>
          </a:p>
          <a:p>
            <a:r>
              <a:rPr lang="en-US" dirty="0" smtClean="0"/>
              <a:t>Supplemental oxygen at 30 degrees head up position for 24-72 hours </a:t>
            </a:r>
          </a:p>
          <a:p>
            <a:r>
              <a:rPr lang="en-US" dirty="0" smtClean="0"/>
              <a:t>CPAP </a:t>
            </a:r>
          </a:p>
          <a:p>
            <a:r>
              <a:rPr lang="en-US" dirty="0" smtClean="0"/>
              <a:t>Continuous pulse </a:t>
            </a:r>
            <a:r>
              <a:rPr lang="en-US" dirty="0" err="1" smtClean="0"/>
              <a:t>oximtery</a:t>
            </a:r>
            <a:r>
              <a:rPr lang="en-US" dirty="0" smtClean="0"/>
              <a:t> and respiratory monitoring 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ASA recommend OSA patient should be monitored for 3 hours longer than usual before discharge from a facility .</a:t>
            </a:r>
          </a:p>
          <a:p>
            <a:endParaRPr lang="en-US" dirty="0" smtClean="0"/>
          </a:p>
          <a:p>
            <a:r>
              <a:rPr lang="en-US" dirty="0" smtClean="0"/>
              <a:t>Monitoring should continue for at least 7 hours after the last airway obstruction or hypoxemic episodes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earliest sign of MH during anesthesia are </a:t>
            </a:r>
            <a:r>
              <a:rPr lang="en-US" dirty="0" err="1" smtClean="0"/>
              <a:t>succinylcholine</a:t>
            </a:r>
            <a:r>
              <a:rPr lang="en-US" dirty="0" smtClean="0"/>
              <a:t> induced </a:t>
            </a:r>
            <a:r>
              <a:rPr lang="en-US" dirty="0" err="1" smtClean="0"/>
              <a:t>masseter</a:t>
            </a:r>
            <a:r>
              <a:rPr lang="en-US" dirty="0" smtClean="0"/>
              <a:t> muscle rigidity, tachycardia and </a:t>
            </a:r>
            <a:r>
              <a:rPr lang="en-US" dirty="0" err="1" smtClean="0"/>
              <a:t>hypercarbia</a:t>
            </a:r>
            <a:r>
              <a:rPr lang="en-US" dirty="0" smtClean="0"/>
              <a:t>(due to CO2 production)</a:t>
            </a:r>
          </a:p>
          <a:p>
            <a:r>
              <a:rPr lang="en-US" dirty="0" err="1" smtClean="0"/>
              <a:t>Tachypnea</a:t>
            </a:r>
            <a:r>
              <a:rPr lang="en-US" dirty="0" smtClean="0"/>
              <a:t> is prominent when muscle relaxant are not used. </a:t>
            </a:r>
          </a:p>
          <a:p>
            <a:r>
              <a:rPr lang="en-US" dirty="0" smtClean="0"/>
              <a:t>Hyperthermia maybe late sign but when it occurs, core temperature can rise as much as 1C every 5 minutes </a:t>
            </a:r>
          </a:p>
          <a:p>
            <a:r>
              <a:rPr lang="en-US" dirty="0" smtClean="0"/>
              <a:t>Hypertension maybe rapidly followed by hypotension if cardiac depression occurs.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Dark colored urine reflects </a:t>
            </a:r>
            <a:r>
              <a:rPr lang="en-US" dirty="0" err="1" smtClean="0"/>
              <a:t>myoglobinemia</a:t>
            </a:r>
            <a:r>
              <a:rPr lang="en-US" dirty="0" smtClean="0"/>
              <a:t> and </a:t>
            </a:r>
            <a:r>
              <a:rPr lang="en-US" dirty="0" err="1" smtClean="0"/>
              <a:t>myoglobinuria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Labs testing typically reveals mixed metabolic and respiratory acidosis .</a:t>
            </a:r>
          </a:p>
          <a:p>
            <a:r>
              <a:rPr lang="en-US" dirty="0" smtClean="0"/>
              <a:t>Serum ionized calcium concentration is variable: it may initially increase before a later decrease.</a:t>
            </a:r>
          </a:p>
          <a:p>
            <a:r>
              <a:rPr lang="en-US" dirty="0" smtClean="0"/>
              <a:t>When peak serum CK levels (usually 12—18 hours after anesthesia) exceeds 20.000 IU/L the diagnosis is strongly suspected.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Doubling or tripling of end tidal CO2 is one of the earliest and most sensitive indicators of MH.</a:t>
            </a:r>
          </a:p>
          <a:p>
            <a:r>
              <a:rPr lang="en-US" dirty="0" smtClean="0"/>
              <a:t>If the patient survives the first few minutes, acute kidney failure and DIC can rapidly occurs.</a:t>
            </a:r>
          </a:p>
          <a:p>
            <a:r>
              <a:rPr lang="en-US" dirty="0" smtClean="0"/>
              <a:t>Cerebral edema with seizures and hepatic failure also occurs.</a:t>
            </a:r>
          </a:p>
          <a:p>
            <a:r>
              <a:rPr lang="en-US" dirty="0" smtClean="0"/>
              <a:t>Most deaths are due to DIC and organ failure due to delayed or no treatment 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Drugs know to trigger MH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Ether</a:t>
            </a:r>
          </a:p>
          <a:p>
            <a:r>
              <a:rPr lang="en-US" dirty="0" smtClean="0"/>
              <a:t>Halothane</a:t>
            </a:r>
          </a:p>
          <a:p>
            <a:r>
              <a:rPr lang="en-US" dirty="0" err="1" smtClean="0"/>
              <a:t>Methoxyflurane</a:t>
            </a:r>
            <a:endParaRPr lang="en-US" dirty="0" smtClean="0"/>
          </a:p>
          <a:p>
            <a:r>
              <a:rPr lang="en-US" dirty="0" err="1" smtClean="0"/>
              <a:t>Enflurane</a:t>
            </a:r>
            <a:endParaRPr lang="en-US" dirty="0" smtClean="0"/>
          </a:p>
          <a:p>
            <a:r>
              <a:rPr lang="en-US" dirty="0" err="1" smtClean="0"/>
              <a:t>Isoflurane</a:t>
            </a:r>
            <a:endParaRPr lang="en-US" dirty="0" smtClean="0"/>
          </a:p>
          <a:p>
            <a:r>
              <a:rPr lang="en-US" dirty="0" err="1" smtClean="0"/>
              <a:t>Sevoflurane</a:t>
            </a:r>
            <a:endParaRPr lang="en-US" dirty="0" smtClean="0"/>
          </a:p>
          <a:p>
            <a:r>
              <a:rPr lang="en-US" dirty="0" err="1" smtClean="0"/>
              <a:t>Desflurane</a:t>
            </a:r>
            <a:endParaRPr lang="en-US" dirty="0" smtClean="0"/>
          </a:p>
          <a:p>
            <a:r>
              <a:rPr lang="en-US" dirty="0" err="1" smtClean="0"/>
              <a:t>Sevoflurane</a:t>
            </a:r>
            <a:endParaRPr lang="en-US" dirty="0" smtClean="0"/>
          </a:p>
          <a:p>
            <a:r>
              <a:rPr lang="en-US" dirty="0" err="1" smtClean="0"/>
              <a:t>succinylcholine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Signs of Malignant hyperthermia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52565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dirty="0" smtClean="0"/>
              <a:t>Markedly increased metabolism </a:t>
            </a:r>
          </a:p>
          <a:p>
            <a:r>
              <a:rPr lang="en-US" sz="2800" dirty="0" smtClean="0"/>
              <a:t>Increased CO2 production </a:t>
            </a:r>
          </a:p>
          <a:p>
            <a:r>
              <a:rPr lang="en-US" sz="2800" dirty="0" smtClean="0"/>
              <a:t>Increased O2 consumption</a:t>
            </a:r>
          </a:p>
          <a:p>
            <a:r>
              <a:rPr lang="en-US" sz="2800" dirty="0" smtClean="0"/>
              <a:t>Reduced mixed venous oxygen tension</a:t>
            </a:r>
          </a:p>
          <a:p>
            <a:r>
              <a:rPr lang="en-US" sz="2800" dirty="0" smtClean="0"/>
              <a:t>Metabolic acidosis</a:t>
            </a:r>
          </a:p>
          <a:p>
            <a:r>
              <a:rPr lang="en-US" sz="2800" dirty="0" smtClean="0"/>
              <a:t>Cyanosis  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3200" dirty="0" smtClean="0"/>
              <a:t>Increased sympathetic activity </a:t>
            </a:r>
          </a:p>
          <a:p>
            <a:r>
              <a:rPr lang="en-US" sz="2800" dirty="0" smtClean="0"/>
              <a:t>Hypertension and tachycardia</a:t>
            </a:r>
          </a:p>
          <a:p>
            <a:r>
              <a:rPr lang="en-US" sz="2800" dirty="0" smtClean="0"/>
              <a:t>Arrhythmias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26064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dirty="0" smtClean="0"/>
              <a:t>Muscle damage </a:t>
            </a:r>
          </a:p>
          <a:p>
            <a:r>
              <a:rPr lang="en-US" sz="2800" dirty="0" err="1" smtClean="0"/>
              <a:t>Masseter</a:t>
            </a:r>
            <a:r>
              <a:rPr lang="en-US" sz="2800" dirty="0" smtClean="0"/>
              <a:t> spasm</a:t>
            </a:r>
          </a:p>
          <a:p>
            <a:r>
              <a:rPr lang="en-US" sz="2800" dirty="0" smtClean="0"/>
              <a:t>Generalized rigidity </a:t>
            </a:r>
          </a:p>
          <a:p>
            <a:r>
              <a:rPr lang="en-US" sz="2800" dirty="0" smtClean="0"/>
              <a:t>Increased serum CK</a:t>
            </a:r>
          </a:p>
          <a:p>
            <a:r>
              <a:rPr lang="en-US" sz="2800" dirty="0" err="1" smtClean="0"/>
              <a:t>Hyperkalemia</a:t>
            </a:r>
            <a:endParaRPr lang="en-US" sz="2800" dirty="0" smtClean="0"/>
          </a:p>
          <a:p>
            <a:r>
              <a:rPr lang="en-US" sz="2800" dirty="0" err="1" smtClean="0"/>
              <a:t>Hypernatremia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Hyperphosphatemia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Myoglobinemia</a:t>
            </a:r>
            <a:endParaRPr lang="en-US" sz="2800" dirty="0" smtClean="0"/>
          </a:p>
          <a:p>
            <a:r>
              <a:rPr lang="en-US" sz="2800" dirty="0" err="1" smtClean="0"/>
              <a:t>Myoglobinuria</a:t>
            </a:r>
            <a:r>
              <a:rPr lang="en-US" sz="2800" dirty="0" smtClean="0"/>
              <a:t>   </a:t>
            </a:r>
          </a:p>
          <a:p>
            <a:pPr>
              <a:buNone/>
            </a:pPr>
            <a:r>
              <a:rPr lang="en-US" sz="3200" dirty="0" smtClean="0"/>
              <a:t>Hyperthermia </a:t>
            </a:r>
          </a:p>
          <a:p>
            <a:r>
              <a:rPr lang="en-US" sz="2800" dirty="0" smtClean="0"/>
              <a:t>sweating </a:t>
            </a:r>
          </a:p>
          <a:p>
            <a:r>
              <a:rPr lang="en-US" sz="2800" dirty="0" smtClean="0"/>
              <a:t>Fever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569</TotalTime>
  <Words>1496</Words>
  <Application>Microsoft Office PowerPoint</Application>
  <PresentationFormat>On-screen Show (4:3)</PresentationFormat>
  <Paragraphs>211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Flow</vt:lpstr>
      <vt:lpstr>Malignant hyperthermia  Obstructive sleep apnea </vt:lpstr>
      <vt:lpstr> Malignant hyperthermia</vt:lpstr>
      <vt:lpstr>Slide 3</vt:lpstr>
      <vt:lpstr>Clinical manifestations </vt:lpstr>
      <vt:lpstr>Slide 5</vt:lpstr>
      <vt:lpstr>Slide 6</vt:lpstr>
      <vt:lpstr>Drugs know to trigger MH</vt:lpstr>
      <vt:lpstr>Signs of Malignant hyperthermia </vt:lpstr>
      <vt:lpstr>Slide 9</vt:lpstr>
      <vt:lpstr>Slide 10</vt:lpstr>
      <vt:lpstr>Intraoperative consideration </vt:lpstr>
      <vt:lpstr>Slide 12</vt:lpstr>
      <vt:lpstr>Slide 13</vt:lpstr>
      <vt:lpstr>Slide 14</vt:lpstr>
      <vt:lpstr>Slide 15</vt:lpstr>
      <vt:lpstr>Protocol for immediate treatment of MH</vt:lpstr>
      <vt:lpstr>Prophylaxis, postanesthesia care and discharge </vt:lpstr>
      <vt:lpstr>Slide 18</vt:lpstr>
      <vt:lpstr>Obesity and Obstructive sleep apnea  </vt:lpstr>
      <vt:lpstr>Sleep disordered breathing is OSA</vt:lpstr>
      <vt:lpstr>Slide 21</vt:lpstr>
      <vt:lpstr>Predisposing conditions </vt:lpstr>
      <vt:lpstr>Slide 23</vt:lpstr>
      <vt:lpstr>Slide 24</vt:lpstr>
      <vt:lpstr>Slide 25</vt:lpstr>
      <vt:lpstr>Slide 26</vt:lpstr>
      <vt:lpstr>Slide 27</vt:lpstr>
      <vt:lpstr>STOP BANG QUESTIONS </vt:lpstr>
      <vt:lpstr>Postoperative complications </vt:lpstr>
      <vt:lpstr>Post anesthesia care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Malignant hyperthermia  Obstructive sleep apnea </dc:title>
  <dc:creator>OwnerH</dc:creator>
  <cp:lastModifiedBy>OwnerH</cp:lastModifiedBy>
  <cp:revision>39</cp:revision>
  <dcterms:created xsi:type="dcterms:W3CDTF">2019-09-10T10:00:30Z</dcterms:created>
  <dcterms:modified xsi:type="dcterms:W3CDTF">2019-09-11T04:10:57Z</dcterms:modified>
</cp:coreProperties>
</file>