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975" r:id="rId1"/>
  </p:sldMasterIdLst>
  <p:notesMasterIdLst>
    <p:notesMasterId r:id="rId20"/>
  </p:notesMasterIdLst>
  <p:sldIdLst>
    <p:sldId id="342" r:id="rId2"/>
    <p:sldId id="383" r:id="rId3"/>
    <p:sldId id="385" r:id="rId4"/>
    <p:sldId id="382" r:id="rId5"/>
    <p:sldId id="388" r:id="rId6"/>
    <p:sldId id="402" r:id="rId7"/>
    <p:sldId id="401" r:id="rId8"/>
    <p:sldId id="397" r:id="rId9"/>
    <p:sldId id="398" r:id="rId10"/>
    <p:sldId id="403" r:id="rId11"/>
    <p:sldId id="361" r:id="rId12"/>
    <p:sldId id="362" r:id="rId13"/>
    <p:sldId id="366" r:id="rId14"/>
    <p:sldId id="395" r:id="rId15"/>
    <p:sldId id="371" r:id="rId16"/>
    <p:sldId id="396" r:id="rId17"/>
    <p:sldId id="392" r:id="rId18"/>
    <p:sldId id="394" r:id="rId19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500" autoAdjust="0"/>
    <p:restoredTop sz="94660"/>
  </p:normalViewPr>
  <p:slideViewPr>
    <p:cSldViewPr>
      <p:cViewPr varScale="1">
        <p:scale>
          <a:sx n="82" d="100"/>
          <a:sy n="82" d="100"/>
        </p:scale>
        <p:origin x="15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38" y="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>
                <a:cs typeface="+mn-cs"/>
              </a:defRPr>
            </a:lvl1pPr>
          </a:lstStyle>
          <a:p>
            <a:pPr>
              <a:defRPr/>
            </a:pPr>
            <a:fld id="{ED9A5607-6256-42F2-BDDF-9AC27E2946E3}" type="datetimeFigureOut">
              <a:rPr lang="en-US"/>
              <a:pPr>
                <a:defRPr/>
              </a:pPr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7122FA1-0666-4C73-B026-6163905A9D4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112A924-3911-449E-939D-140EA94B68D0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AC461BF-3960-413D-BD7A-BF2FC06C124D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1165C8-772B-4BE4-A97F-B986D618987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60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0FE375-40CF-4EAD-921D-48E84E21EA6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09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848668-CDE9-4FB4-99CB-F0008E4D743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54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F0E377-2CB7-478C-8C63-8AF84B425DE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915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788A-6759-48D7-9990-340429FA0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7231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F54FE4-2564-47A7-B9B5-F0D26621D95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45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B69AA41-9E5F-4326-A435-A640B46F56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09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A8ED4D-08AC-4949-9F56-460F26BC4D1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6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68D80C-FDD0-4EC9-9FDA-96E13F316D7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96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9B2EEC-5035-42E4-B96C-57CDEEC3E71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82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A6BF9B-18FF-4993-A828-12CDA0F3858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78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A09C72-43CF-4D14-9D69-23DCEF79E88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02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C3ED9C-BF70-478C-8A25-4E4F282135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21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ar-EG"/>
              <a:t>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SALWA M.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764716-BC33-4C49-B2F6-EA3E35AD726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</p:sldLayoutIdLst>
  <p:hf hd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education.vetmed.vt.edu/Curriculum/VM8054/Labs/Lab6/IMAGES/MONOCYTE%20IN%20SM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40878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22429" y="1484784"/>
            <a:ext cx="4392487" cy="71437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Monocyte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7950" y="889000"/>
            <a:ext cx="4751388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Differential count:  </a:t>
            </a:r>
            <a:r>
              <a:rPr lang="en-US" b="1" dirty="0">
                <a:cs typeface="Times New Roman" panose="02020603050405020304" pitchFamily="18" charset="0"/>
              </a:rPr>
              <a:t>3 - 8%</a:t>
            </a:r>
            <a:endParaRPr lang="en-US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E9964"/>
              </a:buClr>
              <a:buSzPct val="90000"/>
              <a:defRPr/>
            </a:pPr>
            <a:r>
              <a:rPr lang="en-US" b="1" dirty="0">
                <a:cs typeface="Times New Roman" panose="02020603050405020304" pitchFamily="18" charset="0"/>
              </a:rPr>
              <a:t>Size</a:t>
            </a:r>
            <a:r>
              <a:rPr kumimoji="1" lang="en-US" b="1" kern="0" dirty="0">
                <a:solidFill>
                  <a:srgbClr val="402000"/>
                </a:solidFill>
                <a:cs typeface="Times New Roman" panose="02020603050405020304" pitchFamily="18" charset="0"/>
              </a:rPr>
              <a:t> :  </a:t>
            </a:r>
            <a:r>
              <a:rPr kumimoji="1" lang="en-US" kern="0" dirty="0">
                <a:solidFill>
                  <a:srgbClr val="402000"/>
                </a:solidFill>
                <a:cs typeface="Times New Roman" panose="02020603050405020304" pitchFamily="18" charset="0"/>
              </a:rPr>
              <a:t>20 microns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E9964"/>
              </a:buClr>
              <a:buSzPct val="90000"/>
              <a:defRPr/>
            </a:pPr>
            <a:r>
              <a:rPr kumimoji="1" lang="en-US" b="1" kern="0" dirty="0">
                <a:solidFill>
                  <a:srgbClr val="402000"/>
                </a:solidFill>
                <a:cs typeface="Times New Roman" panose="02020603050405020304" pitchFamily="18" charset="0"/>
              </a:rPr>
              <a:t>Shape : rounded</a:t>
            </a:r>
            <a:endParaRPr lang="en-US" b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LM:</a:t>
            </a:r>
          </a:p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Largest </a:t>
            </a:r>
            <a:r>
              <a:rPr lang="en-US" dirty="0">
                <a:cs typeface="Times New Roman" panose="02020603050405020304" pitchFamily="18" charset="0"/>
              </a:rPr>
              <a:t> in blood film</a:t>
            </a:r>
          </a:p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b="1" dirty="0">
                <a:cs typeface="Times New Roman" panose="02020603050405020304" pitchFamily="18" charset="0"/>
              </a:rPr>
              <a:t>Nucleus:</a:t>
            </a:r>
            <a:r>
              <a:rPr lang="en-US" dirty="0">
                <a:cs typeface="Times New Roman" panose="02020603050405020304" pitchFamily="18" charset="0"/>
              </a:rPr>
              <a:t> 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dirty="0">
                <a:cs typeface="Times New Roman" panose="02020603050405020304" pitchFamily="18" charset="0"/>
              </a:rPr>
              <a:t>Large, eccentric , Kidney- shaped </a:t>
            </a:r>
            <a:r>
              <a:rPr lang="en-US" b="1" dirty="0">
                <a:cs typeface="Times New Roman" panose="02020603050405020304" pitchFamily="18" charset="0"/>
              </a:rPr>
              <a:t>(Indented)</a:t>
            </a: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dirty="0">
              <a:cs typeface="Times New Roman" panose="02020603050405020304" pitchFamily="18" charset="0"/>
            </a:endParaRPr>
          </a:p>
          <a:p>
            <a:pPr marL="273050" indent="-273050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en-US" b="1" dirty="0">
                <a:cs typeface="Times New Roman" panose="02020603050405020304" pitchFamily="18" charset="0"/>
              </a:rPr>
              <a:t>Cytoplasm:</a:t>
            </a:r>
          </a:p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b="1" dirty="0">
                <a:cs typeface="Times New Roman" panose="02020603050405020304" pitchFamily="18" charset="0"/>
              </a:rPr>
              <a:t>Abundant, Pale basophilic, </a:t>
            </a:r>
          </a:p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r>
              <a:rPr lang="en-US" b="1" dirty="0">
                <a:cs typeface="Times New Roman" panose="02020603050405020304" pitchFamily="18" charset="0"/>
              </a:rPr>
              <a:t>Finely granular. </a:t>
            </a:r>
          </a:p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pitchFamily="2" charset="2"/>
              <a:buChar char="v"/>
              <a:defRPr/>
            </a:pPr>
            <a:endParaRPr lang="en-US" b="1" dirty="0">
              <a:cs typeface="Times New Roman" panose="02020603050405020304" pitchFamily="18" charset="0"/>
            </a:endParaRPr>
          </a:p>
        </p:txBody>
      </p:sp>
      <p:sp>
        <p:nvSpPr>
          <p:cNvPr id="16389" name="Rectangle 10"/>
          <p:cNvSpPr>
            <a:spLocks noChangeArrowheads="1"/>
          </p:cNvSpPr>
          <p:nvPr/>
        </p:nvSpPr>
        <p:spPr bwMode="auto">
          <a:xfrm>
            <a:off x="1008063" y="222250"/>
            <a:ext cx="7286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A5002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Agranular leukocytes</a:t>
            </a:r>
            <a:endParaRPr lang="ar-EG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9375" y="31750"/>
            <a:ext cx="8956675" cy="1143000"/>
          </a:xfrm>
        </p:spPr>
        <p:txBody>
          <a:bodyPr/>
          <a:lstStyle/>
          <a:p>
            <a:pPr algn="l"/>
            <a:r>
              <a:rPr lang="en-US" altLang="en-US" sz="280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Lymphocytes</a:t>
            </a:r>
            <a:r>
              <a:rPr lang="en-US" altLang="en-US" smtClean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79375" y="1163638"/>
            <a:ext cx="2447925" cy="5311775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altLang="en-US" b="1" smtClean="0">
                <a:solidFill>
                  <a:srgbClr val="FF0000"/>
                </a:solidFill>
                <a:latin typeface="Arial Black" panose="020B0A04020102020204" pitchFamily="34" charset="0"/>
              </a:rPr>
              <a:t>Life span: </a:t>
            </a:r>
          </a:p>
          <a:p>
            <a:pPr algn="l" rtl="0"/>
            <a:r>
              <a:rPr lang="en-US" altLang="en-US" sz="2400" b="1" smtClean="0">
                <a:solidFill>
                  <a:srgbClr val="000000"/>
                </a:solidFill>
              </a:rPr>
              <a:t>months------</a:t>
            </a:r>
            <a:r>
              <a:rPr lang="en-US" altLang="en-US" sz="2400" b="1" smtClean="0">
                <a:solidFill>
                  <a:srgbClr val="000000"/>
                </a:solidFill>
                <a:latin typeface="Arial Black" panose="020B0A04020102020204" pitchFamily="34" charset="0"/>
              </a:rPr>
              <a:t>years </a:t>
            </a:r>
            <a:endParaRPr lang="en-US" altLang="en-US" sz="2400" b="1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 rtl="0"/>
            <a:endParaRPr lang="en-US" altLang="en-US" sz="240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6238" y="31750"/>
            <a:ext cx="6227762" cy="6710363"/>
          </a:xfrm>
        </p:spPr>
        <p:txBody>
          <a:bodyPr/>
          <a:lstStyle/>
          <a:p>
            <a:pPr marL="0" indent="0" algn="l" rtl="0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Function :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Ì"/>
              <a:defRPr/>
            </a:pPr>
            <a:r>
              <a:rPr lang="en-US" alt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stimulation T-cells and B-cells become :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cells and </a:t>
            </a:r>
            <a:r>
              <a:rPr lang="en-US" altLang="en-US" sz="2400" dirty="0">
                <a:solidFill>
                  <a:srgbClr val="008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Effector cells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Ì"/>
              <a:defRPr/>
            </a:pPr>
            <a:r>
              <a:rPr lang="en-US" altLang="en-US" sz="24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B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cells form </a:t>
            </a:r>
            <a:r>
              <a:rPr lang="en-US" altLang="en-US" sz="2400" dirty="0">
                <a:solidFill>
                  <a:srgbClr val="008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plasma cells</a:t>
            </a:r>
            <a:r>
              <a:rPr lang="en-US" altLang="en-US" sz="24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in humoral immunity via immunoglobulins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Ì"/>
              <a:defRPr/>
            </a:pPr>
            <a:r>
              <a:rPr lang="en-US" altLang="en-US" sz="2400" dirty="0">
                <a:solidFill>
                  <a:srgbClr val="FF339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T 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function in </a:t>
            </a:r>
            <a:r>
              <a:rPr lang="en-US" altLang="en-US" sz="2400" dirty="0">
                <a:solidFill>
                  <a:srgbClr val="FF3399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cell-mediated</a:t>
            </a:r>
            <a:r>
              <a:rPr lang="en-US" altLang="en-US" sz="2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immunity</a:t>
            </a:r>
            <a:endParaRPr lang="en-US" altLang="en-US" sz="2400" dirty="0">
              <a:solidFill>
                <a:srgbClr val="FF3399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Ì"/>
              <a:defRPr/>
            </a:pPr>
            <a:r>
              <a:rPr lang="en-US" altLang="en-US" sz="2400" dirty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66FF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Effector T-cells:</a:t>
            </a:r>
            <a:r>
              <a:rPr lang="en-US" altLang="en-US" sz="2400" dirty="0">
                <a:solidFill>
                  <a:srgbClr val="0000CC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helper cells, T suppressor cells, cytotoxic T cells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Ì"/>
              <a:defRPr/>
            </a:pPr>
            <a:r>
              <a:rPr lang="en-US" altLang="en-US" sz="24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T cells with “memory” of antigen exposure survive long periods;  immunization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Ì"/>
              <a:defRPr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Null Cells are composed of: </a:t>
            </a:r>
            <a:r>
              <a:rPr lang="en-US" altLang="en-US" sz="2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cells and Natural killer cells</a:t>
            </a:r>
          </a:p>
          <a:p>
            <a:pPr algn="l" rtl="0">
              <a:lnSpc>
                <a:spcPct val="90000"/>
              </a:lnSpc>
              <a:buFont typeface="Wingdings" panose="05000000000000000000" pitchFamily="2" charset="2"/>
              <a:buChar char="Ì"/>
              <a:defRPr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NK cells kill some foreign and virally alerted cells</a:t>
            </a:r>
          </a:p>
          <a:p>
            <a:pPr algn="l" rtl="0"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28613"/>
            <a:ext cx="8229600" cy="936625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chemeClr val="tx1"/>
                </a:solidFill>
                <a:latin typeface="Arial Black" panose="020B0A04020102020204" pitchFamily="34" charset="0"/>
              </a:rPr>
              <a:t>Functions of Lymphocytes</a:t>
            </a:r>
            <a:endParaRPr lang="en-US" altLang="en-US" sz="360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7651" name="Cloud"/>
          <p:cNvSpPr>
            <a:spLocks noChangeAspect="1" noEditPoints="1" noChangeArrowheads="1"/>
          </p:cNvSpPr>
          <p:nvPr/>
        </p:nvSpPr>
        <p:spPr bwMode="auto">
          <a:xfrm>
            <a:off x="0" y="1196975"/>
            <a:ext cx="2743200" cy="1838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000"/>
              <a:t>T-lymphocytes</a:t>
            </a:r>
          </a:p>
          <a:p>
            <a:pPr algn="ctr" rtl="0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2" name="Cloud"/>
          <p:cNvSpPr>
            <a:spLocks noChangeAspect="1" noEditPoints="1" noChangeArrowheads="1"/>
          </p:cNvSpPr>
          <p:nvPr/>
        </p:nvSpPr>
        <p:spPr bwMode="auto">
          <a:xfrm>
            <a:off x="3348038" y="1268413"/>
            <a:ext cx="2743200" cy="18383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000"/>
              <a:t>B-lymphocytes</a:t>
            </a:r>
            <a:endParaRPr lang="en-US" altLang="en-US" sz="2000"/>
          </a:p>
        </p:txBody>
      </p:sp>
      <p:sp>
        <p:nvSpPr>
          <p:cNvPr id="27653" name="Cloud"/>
          <p:cNvSpPr>
            <a:spLocks noChangeAspect="1" noEditPoints="1" noChangeArrowheads="1"/>
          </p:cNvSpPr>
          <p:nvPr/>
        </p:nvSpPr>
        <p:spPr bwMode="auto">
          <a:xfrm>
            <a:off x="6400800" y="1700213"/>
            <a:ext cx="2743200" cy="12969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endParaRPr lang="en-GB" altLang="en-US" sz="2400"/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400"/>
              <a:t>NK cells</a:t>
            </a:r>
            <a:endParaRPr lang="en-US" altLang="en-US" sz="2400"/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042988" y="2924175"/>
            <a:ext cx="288925" cy="1441450"/>
          </a:xfrm>
          <a:prstGeom prst="lightningBol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6096000" y="3482975"/>
            <a:ext cx="3259138" cy="3065463"/>
          </a:xfrm>
          <a:prstGeom prst="irregularSeal2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Attack 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large particles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e.g.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Viruses,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  <a:latin typeface="Times New Roman" panose="02020603050405020304" pitchFamily="18" charset="0"/>
              </a:rPr>
              <a:t>Cancer cells</a:t>
            </a:r>
            <a:endParaRPr lang="en-US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6" name="chair1"/>
          <p:cNvSpPr>
            <a:spLocks noEditPoints="1" noChangeArrowheads="1"/>
          </p:cNvSpPr>
          <p:nvPr/>
        </p:nvSpPr>
        <p:spPr bwMode="auto">
          <a:xfrm>
            <a:off x="3233738" y="3471863"/>
            <a:ext cx="3025775" cy="2420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93 w 21600"/>
              <a:gd name="T13" fmla="*/ 7848 h 21600"/>
              <a:gd name="T14" fmla="*/ 20317 w 21600"/>
              <a:gd name="T15" fmla="*/ 175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(Antibody-mediated)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Immune Response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427538" y="2924175"/>
            <a:ext cx="288925" cy="1441450"/>
          </a:xfrm>
          <a:prstGeom prst="lightningBol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7596188" y="2924175"/>
            <a:ext cx="288925" cy="1441450"/>
          </a:xfrm>
          <a:prstGeom prst="lightningBol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487363" y="3868738"/>
            <a:ext cx="2700337" cy="280828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Cell-mediated</a:t>
            </a:r>
          </a:p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400">
                <a:latin typeface="Times New Roman" panose="02020603050405020304" pitchFamily="18" charset="0"/>
              </a:rPr>
              <a:t>Immune Response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60" name="Rectangle 1"/>
          <p:cNvSpPr>
            <a:spLocks noChangeArrowheads="1"/>
          </p:cNvSpPr>
          <p:nvPr/>
        </p:nvSpPr>
        <p:spPr bwMode="auto">
          <a:xfrm>
            <a:off x="3713163" y="3413125"/>
            <a:ext cx="200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Humoral </a:t>
            </a:r>
            <a:endParaRPr lang="ar-EG" altLang="en-US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4282" y="142852"/>
            <a:ext cx="8643997" cy="71437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ln w="19050">
                  <a:solidFill>
                    <a:srgbClr val="FFFF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  <a:cs typeface="+mn-cs"/>
              </a:rPr>
              <a:t>Abnormal lymphocyte count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4313" y="857250"/>
            <a:ext cx="4419600" cy="541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u="sng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1-Lymphocytosis</a:t>
            </a:r>
            <a:r>
              <a:rPr lang="en-US" sz="3200" b="1" i="1" u="sng" dirty="0">
                <a:solidFill>
                  <a:srgbClr val="FF0000"/>
                </a:solidFill>
                <a:latin typeface="+mn-lt"/>
                <a:cs typeface="+mn-cs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u="sng" dirty="0">
                <a:cs typeface="+mn-cs"/>
              </a:rPr>
              <a:t>Causes: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b="1" dirty="0">
                <a:cs typeface="+mn-cs"/>
              </a:rPr>
              <a:t>Physiological: in children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b="1" dirty="0">
                <a:cs typeface="+mn-cs"/>
              </a:rPr>
              <a:t>Pathological:</a:t>
            </a:r>
          </a:p>
          <a:p>
            <a:pPr>
              <a:defRPr/>
            </a:pPr>
            <a:r>
              <a:rPr lang="en-US" b="1" dirty="0">
                <a:cs typeface="+mn-cs"/>
              </a:rPr>
              <a:t>1-chronic infections </a:t>
            </a:r>
            <a:r>
              <a:rPr lang="en-US" dirty="0">
                <a:cs typeface="+mn-cs"/>
              </a:rPr>
              <a:t>tuberculosis, syphilis,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>
                <a:cs typeface="+mn-cs"/>
              </a:rPr>
              <a:t>2-leukemia, </a:t>
            </a:r>
            <a:r>
              <a:rPr lang="en-US" dirty="0">
                <a:solidFill>
                  <a:srgbClr val="002060"/>
                </a:solidFill>
                <a:latin typeface="Times New Roman"/>
                <a:cs typeface="+mn-cs"/>
              </a:rPr>
              <a:t>Lymphoma. </a:t>
            </a:r>
            <a:endParaRPr lang="en-US" b="1" i="1" u="sng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u="sng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2-Lymphopenia: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dirty="0">
                <a:cs typeface="Times New Roman" panose="02020603050405020304" pitchFamily="18" charset="0"/>
              </a:rPr>
              <a:t>Bone marrow depression.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402000"/>
                </a:solidFill>
              </a:rPr>
              <a:t>drugs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402000"/>
                </a:solidFill>
              </a:rPr>
              <a:t>Irradiation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en-US" altLang="en-US" b="1" dirty="0">
                <a:solidFill>
                  <a:srgbClr val="402000"/>
                </a:solidFill>
              </a:rPr>
              <a:t> Severe chronic diseases</a:t>
            </a:r>
            <a:r>
              <a:rPr lang="en-US" altLang="en-US" sz="3200" b="1" dirty="0">
                <a:solidFill>
                  <a:srgbClr val="402000"/>
                </a:solidFill>
              </a:rPr>
              <a:t> </a:t>
            </a:r>
          </a:p>
          <a:p>
            <a:pPr marL="457200" indent="-457200" eaLnBrk="1" fontAlgn="auto" hangingPunct="1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28676" name="Picture 2" descr="http://imagebank.hematology.org/Content%5C902%5C1023%5C1023_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1065213"/>
            <a:ext cx="3638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 descr="http://anatpat.unicamp.br/Dscn2605+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>
            <a:fillRect/>
          </a:stretch>
        </p:blipFill>
        <p:spPr bwMode="auto">
          <a:xfrm>
            <a:off x="5126038" y="3933825"/>
            <a:ext cx="363855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pPr eaLnBrk="1" hangingPunct="1"/>
            <a:r>
              <a:rPr lang="en-US" altLang="en-US" sz="2800" b="1" smtClean="0">
                <a:latin typeface="Arial Black" panose="020B0A04020102020204" pitchFamily="34" charset="0"/>
              </a:rPr>
              <a:t>Abnormalities in leukocytic count</a:t>
            </a: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-346075" y="796925"/>
            <a:ext cx="3857625" cy="4935538"/>
          </a:xfrm>
          <a:prstGeom prst="upArrow">
            <a:avLst>
              <a:gd name="adj1" fmla="val 71148"/>
              <a:gd name="adj2" fmla="val 33733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02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2438" y="1844675"/>
            <a:ext cx="2103437" cy="461963"/>
          </a:xfrm>
          <a:prstGeom prst="rect">
            <a:avLst/>
          </a:prstGeom>
          <a:noFill/>
          <a:ln w="88900" algn="ctr">
            <a:solidFill>
              <a:srgbClr val="008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leukocytosis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3700" y="3219450"/>
            <a:ext cx="24003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Infection</a:t>
            </a:r>
          </a:p>
          <a:p>
            <a:pPr algn="just" rtl="0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 Inflammations</a:t>
            </a:r>
          </a:p>
          <a:p>
            <a:pPr algn="just" rtl="0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Allergic reaction</a:t>
            </a:r>
          </a:p>
          <a:p>
            <a:pPr algn="just" rtl="0">
              <a:spcBef>
                <a:spcPct val="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Leukaemia</a:t>
            </a:r>
          </a:p>
          <a:p>
            <a:pPr algn="just" rtl="0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29702" name="Picture 2" descr="http://www.nlm.nih.gov/medlineplus/ency/images/ency/fullsize/15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8"/>
          <a:stretch>
            <a:fillRect/>
          </a:stretch>
        </p:blipFill>
        <p:spPr bwMode="auto">
          <a:xfrm>
            <a:off x="2794000" y="2420938"/>
            <a:ext cx="38100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5683250" y="1311275"/>
            <a:ext cx="3929063" cy="5332413"/>
          </a:xfrm>
          <a:prstGeom prst="downArrow">
            <a:avLst>
              <a:gd name="adj1" fmla="val 53750"/>
              <a:gd name="adj2" fmla="val 38202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402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611938" y="5272088"/>
            <a:ext cx="2063750" cy="460375"/>
          </a:xfrm>
          <a:prstGeom prst="rect">
            <a:avLst/>
          </a:prstGeom>
          <a:noFill/>
          <a:ln w="88900" algn="ctr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Leukopenia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6637338" y="1431925"/>
            <a:ext cx="21113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Bone marrow </a:t>
            </a:r>
          </a:p>
          <a:p>
            <a:pPr algn="just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depression</a:t>
            </a:r>
          </a:p>
          <a:p>
            <a:pPr algn="just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402000"/>
                </a:solidFill>
                <a:latin typeface="Times New Roman" panose="02020603050405020304" pitchFamily="18" charset="0"/>
              </a:rPr>
              <a:t>-drugs</a:t>
            </a:r>
          </a:p>
          <a:p>
            <a:pPr algn="just" rtl="0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402000"/>
                </a:solidFill>
                <a:latin typeface="Times New Roman" panose="02020603050405020304" pitchFamily="18" charset="0"/>
              </a:rPr>
              <a:t>Irradiation</a:t>
            </a:r>
          </a:p>
          <a:p>
            <a:pPr algn="just" rtl="0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402000"/>
                </a:solidFill>
                <a:latin typeface="Times New Roman" panose="02020603050405020304" pitchFamily="18" charset="0"/>
              </a:rPr>
              <a:t> Severe chronic </a:t>
            </a:r>
          </a:p>
          <a:p>
            <a:pPr algn="just" rtl="0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402000"/>
                </a:solidFill>
                <a:latin typeface="Times New Roman" panose="02020603050405020304" pitchFamily="18" charset="0"/>
              </a:rPr>
              <a:t>diseases </a:t>
            </a:r>
          </a:p>
          <a:p>
            <a:pPr algn="just" rtl="0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402000"/>
              </a:solidFill>
              <a:latin typeface="Times New Roman" panose="02020603050405020304" pitchFamily="18" charset="0"/>
            </a:endParaRPr>
          </a:p>
          <a:p>
            <a:pPr algn="just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Typhoid fever</a:t>
            </a:r>
          </a:p>
          <a:p>
            <a:pPr algn="just" rtl="0">
              <a:spcBef>
                <a:spcPct val="0"/>
              </a:spcBef>
              <a:buFontTx/>
              <a:buNone/>
            </a:pPr>
            <a:endParaRPr lang="en-GB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rtl="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Measles</a:t>
            </a:r>
          </a:p>
          <a:p>
            <a:pPr algn="just" rtl="0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latin typeface="Arial Black" panose="020B0A04020102020204" pitchFamily="34" charset="0"/>
              </a:rPr>
              <a:t>Acquired Causes of decrease in number </a:t>
            </a:r>
          </a:p>
        </p:txBody>
      </p:sp>
      <p:graphicFrame>
        <p:nvGraphicFramePr>
          <p:cNvPr id="119044" name="Group 260"/>
          <p:cNvGraphicFramePr>
            <a:graphicFrameLocks noGrp="1"/>
          </p:cNvGraphicFramePr>
          <p:nvPr>
            <p:ph type="tbl" idx="1"/>
          </p:nvPr>
        </p:nvGraphicFramePr>
        <p:xfrm>
          <a:off x="0" y="1447800"/>
          <a:ext cx="9036050" cy="4059238"/>
        </p:xfrm>
        <a:graphic>
          <a:graphicData uri="http://schemas.openxmlformats.org/drawingml/2006/table">
            <a:tbl>
              <a:tblPr/>
              <a:tblGrid>
                <a:gridCol w="3055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9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33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Decreased Production</a:t>
                      </a:r>
                    </a:p>
                  </a:txBody>
                  <a:tcPr marL="91435" marR="91435"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Destruction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Shift to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Marginating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Pool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6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Bone marrow</a:t>
                      </a:r>
                      <a:endParaRPr kumimoji="0" lang="en-US" alt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Peripheral circulation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 from the circulating pool to attach along the vessel wall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2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Medication: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Chemotherapy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Antibiotics,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endParaRPr kumimoji="0" lang="en-US" alt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3" marB="45713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Autoimmune diseases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(Rheumatoid arthritis, SLE,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Severe 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Endotoxin release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Hemodialysis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Cardiopulmonary bypass</a:t>
                      </a:r>
                    </a:p>
                  </a:txBody>
                  <a:tcPr marL="91435" marR="9143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4697413" cy="1066800"/>
          </a:xfrm>
          <a:solidFill>
            <a:schemeClr val="bg1"/>
          </a:solidFill>
        </p:spPr>
        <p:txBody>
          <a:bodyPr/>
          <a:lstStyle/>
          <a:p>
            <a:pPr rtl="0" eaLnBrk="1" hangingPunct="1"/>
            <a:r>
              <a:rPr lang="en-US" altLang="en-US" sz="2800" b="1" smtClean="0">
                <a:latin typeface="Arial Black" panose="020B0A04020102020204" pitchFamily="34" charset="0"/>
              </a:rPr>
              <a:t>Types of bone marrow</a:t>
            </a:r>
            <a:endParaRPr lang="en-US" altLang="en-US" sz="2800" i="1" smtClean="0">
              <a:latin typeface="Arial Black" panose="020B0A04020102020204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950" y="979488"/>
            <a:ext cx="4824413" cy="5689600"/>
          </a:xfrm>
        </p:spPr>
        <p:txBody>
          <a:bodyPr/>
          <a:lstStyle/>
          <a:p>
            <a:pPr marL="0" indent="0" algn="l" rtl="0" eaLnBrk="1" hangingPunct="1">
              <a:buFontTx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tissue responsible for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Hemopoiesis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formation of balanced amounts of the different blood elements. </a:t>
            </a:r>
          </a:p>
          <a:p>
            <a:pPr algn="l" rtl="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daily formed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daily destroyed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elements</a:t>
            </a:r>
            <a:endParaRPr lang="en-US" altLang="en-US" sz="2000" b="1" u="sng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algn="l" rtl="0" eaLnBrk="1" hangingPunct="1">
              <a:buFont typeface="Wingdings 2" pitchFamily="18" charset="2"/>
              <a:buNone/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1-Red</a:t>
            </a:r>
            <a:r>
              <a:rPr lang="en-US" altLang="en-US" sz="2000" b="1" u="sng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altLang="en-US" sz="2000" b="1" u="sng" dirty="0" smtClean="0">
                <a:cs typeface="Times New Roman" pitchFamily="18" charset="0"/>
              </a:rPr>
              <a:t>bone marrow</a:t>
            </a:r>
            <a:r>
              <a:rPr lang="en-US" altLang="en-US" sz="2000" b="1" dirty="0" smtClean="0">
                <a:cs typeface="Times New Roman" pitchFamily="18" charset="0"/>
              </a:rPr>
              <a:t>: </a:t>
            </a:r>
            <a:r>
              <a:rPr lang="en-US" altLang="en-US" sz="2000" dirty="0" smtClean="0">
                <a:cs typeface="Times New Roman" pitchFamily="18" charset="0"/>
              </a:rPr>
              <a:t>active. </a:t>
            </a:r>
            <a:endParaRPr lang="en-US" altLang="en-US" sz="2000" u="sng" dirty="0" smtClean="0">
              <a:cs typeface="Times New Roman" pitchFamily="18" charset="0"/>
            </a:endParaRPr>
          </a:p>
          <a:p>
            <a:pPr algn="l" rtl="0" eaLnBrk="1" hangingPunct="1">
              <a:buFont typeface="Wingdings 2" pitchFamily="18" charset="2"/>
              <a:buNone/>
              <a:defRPr/>
            </a:pPr>
            <a:r>
              <a:rPr lang="en-US" altLang="en-US" sz="2000" b="1" u="sng" dirty="0" smtClean="0">
                <a:solidFill>
                  <a:schemeClr val="folHlink"/>
                </a:solidFill>
                <a:latin typeface="Arial Black" pitchFamily="34" charset="0"/>
                <a:cs typeface="Times New Roman" pitchFamily="18" charset="0"/>
              </a:rPr>
              <a:t>2-Yellow</a:t>
            </a:r>
            <a:r>
              <a:rPr lang="en-US" altLang="en-US" sz="2000" b="1" u="sng" dirty="0" smtClean="0">
                <a:cs typeface="Times New Roman" pitchFamily="18" charset="0"/>
              </a:rPr>
              <a:t> bone marrow</a:t>
            </a:r>
            <a:r>
              <a:rPr lang="en-US" altLang="en-US" sz="2000" b="1" dirty="0" smtClean="0">
                <a:cs typeface="Times New Roman" pitchFamily="18" charset="0"/>
              </a:rPr>
              <a:t>: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altLang="en-US" sz="2000" dirty="0" smtClean="0">
                <a:cs typeface="Times New Roman" pitchFamily="18" charset="0"/>
              </a:rPr>
              <a:t> inactive. Yellow color </a:t>
            </a:r>
            <a:r>
              <a:rPr lang="en-US" altLang="en-US" sz="2000" dirty="0" smtClean="0"/>
              <a:t>►</a:t>
            </a:r>
            <a:r>
              <a:rPr lang="en-US" altLang="en-US" sz="2000" dirty="0" smtClean="0">
                <a:cs typeface="Times New Roman" pitchFamily="18" charset="0"/>
              </a:rPr>
              <a:t>large number of fat cells. 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r>
              <a:rPr lang="en-US" altLang="en-US" sz="2000" dirty="0" smtClean="0">
                <a:cs typeface="Times New Roman" pitchFamily="18" charset="0"/>
              </a:rPr>
              <a:t>can revert to the red type in stress as hemorrhage and </a:t>
            </a:r>
            <a:r>
              <a:rPr lang="en-US" altLang="en-US" sz="2000" dirty="0" err="1" smtClean="0">
                <a:cs typeface="Times New Roman" pitchFamily="18" charset="0"/>
              </a:rPr>
              <a:t>anaemia</a:t>
            </a:r>
            <a:r>
              <a:rPr lang="en-US" altLang="en-US" sz="2000" dirty="0" smtClean="0"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282" indent="-609600" algn="l" rtl="0" eaLnBrk="1" fontAlgn="auto" hangingPunct="1">
              <a:spcBef>
                <a:spcPts val="37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u="sng" dirty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Sites:</a:t>
            </a:r>
            <a:endParaRPr lang="en-US" sz="2000" dirty="0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marL="609600" indent="-60960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Central bone marrow cavity  in long bones.</a:t>
            </a:r>
          </a:p>
          <a:p>
            <a:pPr marL="609600" indent="-609600" algn="l" rtl="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Multiple marrow cavities between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trabeculae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cancellous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bone.</a:t>
            </a:r>
          </a:p>
          <a:p>
            <a:pPr algn="l" rtl="0" eaLnBrk="1" hangingPunct="1">
              <a:buFont typeface="Wingdings" pitchFamily="2" charset="2"/>
              <a:buChar char="Ø"/>
              <a:defRPr/>
            </a:pPr>
            <a:endParaRPr lang="en-US" altLang="en-US" sz="1800" dirty="0" smtClean="0">
              <a:cs typeface="Times New Roman" pitchFamily="18" charset="0"/>
            </a:endParaRPr>
          </a:p>
        </p:txBody>
      </p:sp>
      <p:pic>
        <p:nvPicPr>
          <p:cNvPr id="32772" name="Picture 4" descr="http://farm1.static.flickr.com/158/355316595_d578327b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4365625"/>
            <a:ext cx="23431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http://ctrgenpath.net/static/atlas/mousehistology/Windows/lymphatic/pictures/bone20xle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365625"/>
            <a:ext cx="199548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 descr="C:\Users\Alex Computer\Downloads\1511914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5067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4191000" y="1676400"/>
            <a:ext cx="490538" cy="8572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1800">
              <a:solidFill>
                <a:srgbClr val="FFFF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381375" y="1752600"/>
            <a:ext cx="428625" cy="78581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1800">
              <a:solidFill>
                <a:srgbClr val="FFFFFF"/>
              </a:solidFill>
            </a:endParaRPr>
          </a:p>
        </p:txBody>
      </p:sp>
      <p:pic>
        <p:nvPicPr>
          <p:cNvPr id="33796" name="Object 1"/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" r="-1045" b="55629"/>
          <a:stretch>
            <a:fillRect/>
          </a:stretch>
        </p:blipFill>
        <p:spPr>
          <a:xfrm>
            <a:off x="1066800" y="133350"/>
            <a:ext cx="6673850" cy="1695450"/>
          </a:xfrm>
          <a:solidFill>
            <a:schemeClr val="bg1"/>
          </a:solidFill>
        </p:spPr>
      </p:pic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611188" y="2781300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57375" y="704850"/>
            <a:ext cx="214313" cy="2857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1800">
              <a:solidFill>
                <a:srgbClr val="FFFFFF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00500" y="762000"/>
            <a:ext cx="214313" cy="2857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1800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58000" y="762000"/>
            <a:ext cx="214313" cy="2857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1800">
              <a:solidFill>
                <a:srgbClr val="FFFFFF"/>
              </a:solidFill>
            </a:endParaRPr>
          </a:p>
        </p:txBody>
      </p:sp>
      <p:sp>
        <p:nvSpPr>
          <p:cNvPr id="33801" name="TextBox 13"/>
          <p:cNvSpPr txBox="1">
            <a:spLocks noChangeArrowheads="1"/>
          </p:cNvSpPr>
          <p:nvPr/>
        </p:nvSpPr>
        <p:spPr bwMode="auto">
          <a:xfrm>
            <a:off x="77788" y="2105025"/>
            <a:ext cx="243998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Large, turtuous channels.</a:t>
            </a:r>
          </a:p>
          <a:p>
            <a:pPr algn="l" rtl="0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 fenestrated endothelium.</a:t>
            </a:r>
          </a:p>
          <a:p>
            <a:pPr algn="l" rtl="0"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 discontinuous basal lamina.</a:t>
            </a:r>
          </a:p>
          <a:p>
            <a:pPr algn="l" rtl="0">
              <a:spcBef>
                <a:spcPct val="0"/>
              </a:spcBef>
            </a:pPr>
            <a:endParaRPr lang="ar-EG" altLang="en-US" sz="2400">
              <a:solidFill>
                <a:srgbClr val="00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652963" y="2144713"/>
            <a:ext cx="410527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cs typeface="Arial"/>
              </a:rPr>
              <a:t>A- reticular fibers: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supporting network</a:t>
            </a:r>
            <a:endParaRPr lang="ar-EG" sz="2000" dirty="0">
              <a:solidFill>
                <a:srgbClr val="000000"/>
              </a:solidFill>
              <a:latin typeface="Arial" pitchFamily="34" charset="0"/>
              <a:cs typeface="Arial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  <a:cs typeface="Arial"/>
              </a:rPr>
              <a:t>B- stromal cells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►►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/>
            </a:endParaRPr>
          </a:p>
          <a:p>
            <a:pPr>
              <a:defRPr/>
            </a:pPr>
            <a:r>
              <a:rPr lang="en-US" sz="2000" b="1" u="sng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/>
              </a:rPr>
              <a:t>1- Reticular cells: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 Modified fibroblasts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Secrete growth factors.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Change to adipocytes.</a:t>
            </a:r>
          </a:p>
          <a:p>
            <a:pPr>
              <a:defRPr/>
            </a:pPr>
            <a:r>
              <a:rPr lang="en-US" sz="2000" b="1" u="sng" dirty="0">
                <a:solidFill>
                  <a:srgbClr val="33339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/>
              </a:rPr>
              <a:t>2- Macrophages: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Blood monocytes.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Phagocytosis of malformed elements.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/>
              </a:rPr>
              <a:t>Storage of Fe.</a:t>
            </a:r>
            <a:endParaRPr lang="ar-EG" sz="2000" dirty="0">
              <a:solidFill>
                <a:srgbClr val="000000"/>
              </a:solidFill>
              <a:latin typeface="Arial" pitchFamily="34" charset="0"/>
              <a:cs typeface="Arial"/>
            </a:endParaRPr>
          </a:p>
        </p:txBody>
      </p:sp>
      <p:pic>
        <p:nvPicPr>
          <p:cNvPr id="33803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r="2972"/>
          <a:stretch>
            <a:fillRect/>
          </a:stretch>
        </p:blipFill>
        <p:spPr bwMode="auto">
          <a:xfrm>
            <a:off x="1068388" y="4437063"/>
            <a:ext cx="349091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 smtClean="0"/>
          </a:p>
        </p:txBody>
      </p:sp>
      <p:pic>
        <p:nvPicPr>
          <p:cNvPr id="8" name="Picture 2" descr="http://www.cancer.gov/images/cdr/live/CDR554337-5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15888"/>
            <a:ext cx="4038600" cy="2808287"/>
          </a:xfrm>
          <a:ln w="381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0" name="Picture 2" descr="http://medicalpicturesinfo.com/wp-content/uploads/2011/09/Cancellous-Bone-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4608513" cy="273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r="15337" b="8685"/>
          <a:stretch>
            <a:fillRect/>
          </a:stretch>
        </p:blipFill>
        <p:spPr>
          <a:xfrm>
            <a:off x="4859338" y="3141663"/>
            <a:ext cx="4033837" cy="35274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مستطيل 1"/>
          <p:cNvSpPr/>
          <p:nvPr/>
        </p:nvSpPr>
        <p:spPr>
          <a:xfrm>
            <a:off x="28575" y="3198813"/>
            <a:ext cx="4759325" cy="6370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1" dirty="0">
                <a:latin typeface="Arial Black" pitchFamily="34" charset="0"/>
              </a:rPr>
              <a:t>Bone Marrow Functions</a:t>
            </a:r>
          </a:p>
          <a:p>
            <a:pPr marL="609600" indent="-609600"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Production</a:t>
            </a:r>
            <a:r>
              <a:rPr lang="en-US" b="1" dirty="0"/>
              <a:t> </a:t>
            </a:r>
            <a:r>
              <a:rPr lang="en-US" dirty="0"/>
              <a:t>of blood cells (controlled by growth &amp; releasing factors).</a:t>
            </a:r>
          </a:p>
          <a:p>
            <a:pPr marL="609600" indent="-609600"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Destruction</a:t>
            </a:r>
            <a:r>
              <a:rPr lang="en-US" b="1" dirty="0"/>
              <a:t> </a:t>
            </a:r>
            <a:r>
              <a:rPr lang="en-US" dirty="0"/>
              <a:t>of old  RBCs</a:t>
            </a:r>
          </a:p>
          <a:p>
            <a:pPr marL="609600" indent="-609600" eaLnBrk="1" hangingPunct="1">
              <a:defRPr/>
            </a:pPr>
            <a:endParaRPr lang="en-US" dirty="0"/>
          </a:p>
          <a:p>
            <a:pPr marL="609600" indent="-609600" eaLnBrk="1" hangingPunct="1">
              <a:defRPr/>
            </a:pP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Storage</a:t>
            </a:r>
            <a:r>
              <a:rPr lang="en-US" b="1" dirty="0"/>
              <a:t> </a:t>
            </a:r>
            <a:r>
              <a:rPr lang="en-US" dirty="0"/>
              <a:t>of iron derived from break down of </a:t>
            </a:r>
            <a:r>
              <a:rPr lang="en-US" dirty="0" err="1"/>
              <a:t>Hb</a:t>
            </a:r>
            <a:r>
              <a:rPr lang="en-US" dirty="0"/>
              <a:t> in macrophages</a:t>
            </a:r>
          </a:p>
          <a:p>
            <a:pPr>
              <a:defRPr/>
            </a:pPr>
            <a:endParaRPr lang="en-US" b="1" dirty="0">
              <a:latin typeface="Arial Black" pitchFamily="34" charset="0"/>
            </a:endParaRPr>
          </a:p>
          <a:p>
            <a:pPr>
              <a:defRPr/>
            </a:pPr>
            <a:endParaRPr lang="en-US" b="1" dirty="0">
              <a:latin typeface="Arial Black" pitchFamily="34" charset="0"/>
            </a:endParaRPr>
          </a:p>
          <a:p>
            <a:pPr>
              <a:defRPr/>
            </a:pPr>
            <a:endParaRPr lang="en-US" b="1" dirty="0">
              <a:latin typeface="Arial Black" pitchFamily="34" charset="0"/>
            </a:endParaRPr>
          </a:p>
          <a:p>
            <a:pPr>
              <a:defRPr/>
            </a:pPr>
            <a:endParaRPr lang="en-US" b="1" dirty="0">
              <a:latin typeface="Arial Black" pitchFamily="34" charset="0"/>
            </a:endParaRPr>
          </a:p>
          <a:p>
            <a:pPr>
              <a:defRPr/>
            </a:pPr>
            <a:endParaRPr lang="en-US" b="1" dirty="0">
              <a:latin typeface="Arial Black" pitchFamily="34" charset="0"/>
            </a:endParaRPr>
          </a:p>
          <a:p>
            <a:pPr>
              <a:defRPr/>
            </a:pPr>
            <a:endParaRPr lang="en-US" b="1" dirty="0">
              <a:latin typeface="Arial Black" pitchFamily="34" charset="0"/>
            </a:endParaRPr>
          </a:p>
          <a:p>
            <a:pPr>
              <a:defRPr/>
            </a:pPr>
            <a:endParaRPr lang="en-US" b="1" dirty="0">
              <a:latin typeface="Arial Black" pitchFamily="34" charset="0"/>
            </a:endParaRPr>
          </a:p>
          <a:p>
            <a:pPr>
              <a:defRPr/>
            </a:pPr>
            <a:endParaRPr lang="en-US" b="1" dirty="0">
              <a:latin typeface="Arial Black" pitchFamily="34" charset="0"/>
            </a:endParaRP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875" y="-171450"/>
          <a:ext cx="9144000" cy="77390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44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400" b="1" dirty="0" smtClean="0">
                          <a:solidFill>
                            <a:schemeClr val="tx1"/>
                          </a:solidFill>
                        </a:rPr>
                        <a:t>Monocyte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1" dirty="0" smtClean="0">
                          <a:solidFill>
                            <a:schemeClr val="tx1"/>
                          </a:solidFill>
                        </a:rPr>
                        <a:t>Lymphocyte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 smtClean="0">
                          <a:solidFill>
                            <a:schemeClr val="tx1"/>
                          </a:solidFill>
                        </a:rPr>
                        <a:t>Subsets T, B, natural killer 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4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3-8</a:t>
                      </a:r>
                      <a:r>
                        <a:rPr lang="en-GB" alt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of WBCs 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alt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20-25 % </a:t>
                      </a:r>
                      <a:r>
                        <a:rPr lang="en-GB" alt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WBCs </a:t>
                      </a:r>
                    </a:p>
                    <a:p>
                      <a:r>
                        <a:rPr lang="en-GB" alt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most common after neutrophils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4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Size 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12-20 µm </a:t>
                      </a: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diameter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9-11 µm diameter</a:t>
                      </a:r>
                    </a:p>
                    <a:p>
                      <a:r>
                        <a:rPr lang="en-US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, medium , large 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4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Shape 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alt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Spherical</a:t>
                      </a:r>
                      <a:endParaRPr lang="en-GB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Spherical</a:t>
                      </a:r>
                      <a:endParaRPr lang="en-GB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84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Structure 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alt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Spherical , Nucleus </a:t>
                      </a:r>
                      <a:r>
                        <a:rPr lang="en-GB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kidney-shaped</a:t>
                      </a:r>
                    </a:p>
                    <a:p>
                      <a:r>
                        <a:rPr lang="en-GB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obvious granules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alt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Spherical , Nucleus </a:t>
                      </a:r>
                      <a:r>
                        <a:rPr lang="en-GB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indented </a:t>
                      </a:r>
                    </a:p>
                    <a:p>
                      <a:r>
                        <a:rPr lang="en-GB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obvious granules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4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Life span 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Circulate for 3-4 days before enter  into tissues and organs</a:t>
                      </a:r>
                    </a:p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life spans</a:t>
                      </a:r>
                    </a:p>
                    <a:p>
                      <a:r>
                        <a:rPr lang="en-US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Month – years (memory cell ) </a:t>
                      </a: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07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Function 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GB" alt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Precursor of </a:t>
                      </a:r>
                      <a:r>
                        <a:rPr lang="en-GB" altLang="en-US" sz="1200" b="0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macrophages</a:t>
                      </a:r>
                      <a:r>
                        <a:rPr lang="en-GB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tissues</a:t>
                      </a:r>
                    </a:p>
                    <a:p>
                      <a:pPr lvl="1"/>
                      <a:r>
                        <a:rPr lang="en-GB" alt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 = “big”; phage = “eat”</a:t>
                      </a:r>
                      <a:endParaRPr lang="en-GB" altLang="en-US" sz="1200" b="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Phagocytic function 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endParaRPr lang="en-US" altLang="en-US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Cells i</a:t>
                      </a: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nvolved in humoral immunity </a:t>
                      </a:r>
                    </a:p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Cells </a:t>
                      </a:r>
                      <a:r>
                        <a:rPr lang="en-US" alt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involved in cell-mediated immunity</a:t>
                      </a:r>
                    </a:p>
                    <a:p>
                      <a:pPr marL="342900" lvl="1" indent="-342900">
                        <a:buFontTx/>
                        <a:buChar char="•"/>
                      </a:pPr>
                      <a:r>
                        <a:rPr lang="en-US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helper cells,</a:t>
                      </a:r>
                    </a:p>
                    <a:p>
                      <a:pPr marL="342900" lvl="1" indent="-342900">
                        <a:buFontTx/>
                        <a:buChar char="•"/>
                      </a:pPr>
                      <a:r>
                        <a:rPr lang="en-US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suppressor cells, </a:t>
                      </a:r>
                    </a:p>
                    <a:p>
                      <a:pPr marL="342900" lvl="1" indent="-342900">
                        <a:buFontTx/>
                        <a:buChar char="•"/>
                      </a:pPr>
                      <a:r>
                        <a:rPr lang="en-US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cytotoxic T c &amp; memory cell </a:t>
                      </a:r>
                      <a:endParaRPr lang="en-US" altLang="en-US" sz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726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Abnormality </a:t>
                      </a:r>
                      <a:endParaRPr lang="en-US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en-US" altLang="en-US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Monocytosis: </a:t>
                      </a:r>
                      <a:r>
                        <a:rPr lang="en-US" alt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an abnormal</a:t>
                      </a:r>
                      <a:r>
                        <a:rPr lang="en-US" altLang="en-US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in the number of blood monocytes. It occurs in diseases like malaria, typhus, viral infections </a:t>
                      </a:r>
                      <a:endParaRPr lang="en-US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Lymphocytosis: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It is an abnormal increase in the number of lymphocytes as in:    </a:t>
                      </a:r>
                    </a:p>
                    <a:p>
                      <a:pPr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-lymphatic  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leukaemia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- chronic infections e.g. tuberculosis, syphilis, whooping cough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5880" name="Picture 3" descr="C:\Documents and Settings\user\My Documents\My Pictures\monocy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676400"/>
            <a:ext cx="1600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1" name="Picture 7" descr="008 - 03_0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7315" r="22000" b="16954"/>
          <a:stretch>
            <a:fillRect/>
          </a:stretch>
        </p:blipFill>
        <p:spPr bwMode="auto">
          <a:xfrm>
            <a:off x="7656513" y="1701800"/>
            <a:ext cx="15033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7054" y="34482"/>
            <a:ext cx="8657434" cy="1143000"/>
          </a:xfrm>
          <a:extLst/>
        </p:spPr>
        <p:txBody>
          <a:bodyPr/>
          <a:lstStyle/>
          <a:p>
            <a:pPr algn="r" eaLnBrk="1" hangingPunct="1">
              <a:defRPr/>
            </a:pPr>
            <a:r>
              <a:rPr lang="en-US" b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Monocyte</a:t>
            </a:r>
            <a:endParaRPr lang="en-US" b="1" dirty="0">
              <a:ln w="381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8575" y="188913"/>
            <a:ext cx="4687888" cy="4525962"/>
          </a:xfrm>
        </p:spPr>
        <p:txBody>
          <a:bodyPr/>
          <a:lstStyle/>
          <a:p>
            <a:pPr algn="l" rtl="0"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EM:</a:t>
            </a:r>
          </a:p>
          <a:p>
            <a:pPr algn="l" rtl="0" eaLnBrk="1" hangingPunct="1"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Irregular = Pseudopodia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273050" indent="-273050" algn="l" rtl="0" eaLnBrk="1" hangingPunct="1">
              <a:spcBef>
                <a:spcPts val="575"/>
              </a:spcBef>
              <a:buClr>
                <a:srgbClr val="BBE0E3"/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Nucleus: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Large, </a:t>
            </a:r>
            <a:r>
              <a:rPr lang="en-US" sz="2000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eccentric kidney- 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shaped </a:t>
            </a:r>
            <a:r>
              <a:rPr lang="en-US" sz="20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(Indented</a:t>
            </a:r>
            <a:r>
              <a:rPr lang="en-US" sz="20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defRPr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cytoplasm contains a moderate amount of organelles. </a:t>
            </a:r>
          </a:p>
          <a:p>
            <a:pPr algn="l" rtl="0" eaLnBrk="1" hangingPunct="1"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specific 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Azurophilic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granules)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small dense granules containing lysosomal hydrolytic enzymes.</a:t>
            </a:r>
          </a:p>
          <a:p>
            <a:pPr algn="l" rtl="0" eaLnBrk="1" hangingPunct="1">
              <a:defRPr/>
            </a:pPr>
            <a:endParaRPr lang="en-US" sz="2000" dirty="0"/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716338"/>
            <a:ext cx="39782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mon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160463"/>
            <a:ext cx="40386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88913"/>
            <a:ext cx="4244975" cy="59372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en-US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Life span : </a:t>
            </a:r>
            <a:r>
              <a:rPr lang="hu-H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days circulation in the blood, then enter the CT </a:t>
            </a:r>
          </a:p>
          <a:p>
            <a:pPr algn="l" rtl="0" eaLnBrk="1" hangingPunct="1">
              <a:defRPr/>
            </a:pPr>
            <a:r>
              <a:rPr lang="hu-HU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trasform into macrophages</a:t>
            </a:r>
            <a:endParaRPr lang="hu-HU" altLang="en-US" b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1"/>
            <a:ext cx="4388296" cy="3816424"/>
          </a:xfrm>
          <a:extLst/>
        </p:spPr>
        <p:txBody>
          <a:bodyPr/>
          <a:lstStyle/>
          <a:p>
            <a:pPr marL="0" indent="0" algn="l" rtl="0" eaLnBrk="1" hangingPunct="1">
              <a:buFontTx/>
              <a:buNone/>
              <a:defRPr/>
            </a:pPr>
            <a:r>
              <a:rPr lang="en-US" dirty="0">
                <a:ln w="38100">
                  <a:solidFill>
                    <a:srgbClr val="00206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Function </a:t>
            </a:r>
          </a:p>
          <a:p>
            <a:pPr algn="l" rtl="0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Trans- migration &amp; differentiation to tissue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MACROPHAGE</a:t>
            </a:r>
            <a:endParaRPr lang="ar-JO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Immunologic function: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Phagocytosis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intracellular digestion of bacteria, virus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Ag- presenting cell</a:t>
            </a:r>
            <a:endParaRPr lang="en-US" sz="2400" dirty="0">
              <a:ln w="38100">
                <a:solidFill>
                  <a:srgbClr val="00206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  <a:p>
            <a:pPr algn="l" rtl="0">
              <a:defRPr/>
            </a:pPr>
            <a:endParaRPr lang="en-US" dirty="0"/>
          </a:p>
        </p:txBody>
      </p:sp>
      <p:pic>
        <p:nvPicPr>
          <p:cNvPr id="19460" name="Picture 3" descr="C:\Users\Alex Computer\Pictures\blood&amp; lymph\phagocyto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60499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17988"/>
            <a:ext cx="438308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 smtClean="0"/>
          </a:p>
        </p:txBody>
      </p:sp>
      <p:pic>
        <p:nvPicPr>
          <p:cNvPr id="20484" name="Picture 4" descr="http://philschatz.com/anatomy-book/resources/1916_Leukocyte_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026525" cy="17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www.daftblogger.com/wp-content/uploads/2011/08/From-rolling-to-adhes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5050" y="2417763"/>
            <a:ext cx="4181475" cy="180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مستطيل 10"/>
          <p:cNvSpPr>
            <a:spLocks noChangeArrowheads="1"/>
          </p:cNvSpPr>
          <p:nvPr/>
        </p:nvSpPr>
        <p:spPr bwMode="auto">
          <a:xfrm>
            <a:off x="8342313" y="3738563"/>
            <a:ext cx="68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CT</a:t>
            </a:r>
            <a:endParaRPr lang="ar-EG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Down Arrow 7"/>
          <p:cNvSpPr/>
          <p:nvPr/>
        </p:nvSpPr>
        <p:spPr bwMode="auto">
          <a:xfrm>
            <a:off x="4510088" y="2417763"/>
            <a:ext cx="428625" cy="1520825"/>
          </a:xfrm>
          <a:prstGeom prst="downArrow">
            <a:avLst/>
          </a:prstGeom>
          <a:solidFill>
            <a:srgbClr val="CC0066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4" name="Picture 3"/>
          <p:cNvPicPr>
            <a:picLocks noGrp="1" noChangeAspect="1"/>
          </p:cNvPicPr>
          <p:nvPr>
            <p:ph sz="half" idx="1"/>
          </p:nvPr>
        </p:nvPicPr>
        <p:blipFill rotWithShape="1">
          <a:blip r:embed="rId5"/>
          <a:srcRect l="11957" r="29857"/>
          <a:stretch/>
        </p:blipFill>
        <p:spPr>
          <a:xfrm>
            <a:off x="107950" y="1935163"/>
            <a:ext cx="4319588" cy="4806950"/>
          </a:xfrm>
          <a:ln w="38100" cap="sq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مستطيل 12"/>
          <p:cNvSpPr/>
          <p:nvPr/>
        </p:nvSpPr>
        <p:spPr>
          <a:xfrm>
            <a:off x="4453792" y="16555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Circulate from region to another &amp; Function in 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CT= </a:t>
            </a:r>
            <a:r>
              <a:rPr lang="en-US" sz="2000" dirty="0">
                <a:ln w="28575">
                  <a:solidFill>
                    <a:srgbClr val="FFC000"/>
                  </a:solidFill>
                  <a:prstDash val="solid"/>
                </a:ln>
                <a:cs typeface="Times New Roman" pitchFamily="18" charset="0"/>
              </a:rPr>
              <a:t>Immunological function</a:t>
            </a:r>
            <a:endParaRPr lang="ar-JO" sz="20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  <a:extLst/>
        </p:spPr>
        <p:txBody>
          <a:bodyPr/>
          <a:lstStyle/>
          <a:p>
            <a:pPr algn="l" rtl="0">
              <a:defRPr/>
            </a:pPr>
            <a:r>
              <a:rPr lang="en-US" b="1" dirty="0" smtClean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Abnormal Monocyte count</a:t>
            </a:r>
          </a:p>
          <a:p>
            <a:pPr marL="0" indent="0" algn="l" rtl="0">
              <a:buFontTx/>
              <a:buNone/>
              <a:defRPr/>
            </a:pPr>
            <a:r>
              <a:rPr lang="en-US" altLang="en-US" sz="2400" b="1" dirty="0" smtClean="0"/>
              <a:t>Monocytosis= increase number</a:t>
            </a:r>
          </a:p>
          <a:p>
            <a:pPr marL="0" indent="0" algn="l" rtl="0">
              <a:buFontTx/>
              <a:buNone/>
              <a:defRPr/>
            </a:pPr>
            <a:r>
              <a:rPr lang="en-US" altLang="en-US" sz="2400" b="1" dirty="0" smtClean="0">
                <a:latin typeface="Arial Black" panose="020B0A04020102020204" pitchFamily="34" charset="0"/>
              </a:rPr>
              <a:t>Causes:</a:t>
            </a:r>
          </a:p>
          <a:p>
            <a:pPr algn="l" rtl="0">
              <a:buClr>
                <a:srgbClr val="CE9964"/>
              </a:buClr>
              <a:buFontTx/>
              <a:buNone/>
              <a:defRPr/>
            </a:pPr>
            <a:r>
              <a:rPr lang="en-US" altLang="en-US" sz="2400" dirty="0" smtClean="0">
                <a:solidFill>
                  <a:srgbClr val="402000"/>
                </a:solidFill>
              </a:rPr>
              <a:t>1- Malaria</a:t>
            </a:r>
            <a:endParaRPr lang="en-US" altLang="en-US" sz="2400" b="1" dirty="0" smtClean="0">
              <a:latin typeface="Arial Black" panose="020B0A04020102020204" pitchFamily="34" charset="0"/>
            </a:endParaRPr>
          </a:p>
          <a:p>
            <a:pPr algn="l" rtl="0">
              <a:buFont typeface="Monotype Sorts" pitchFamily="2" charset="2"/>
              <a:buNone/>
              <a:defRPr/>
            </a:pPr>
            <a:r>
              <a:rPr lang="en-US" altLang="en-US" sz="2400" dirty="0" smtClean="0"/>
              <a:t>2- Chronic infections (glandular fever , syphilis, T.B.)</a:t>
            </a:r>
          </a:p>
          <a:p>
            <a:pPr algn="l" rtl="0">
              <a:buFont typeface="Monotype Sorts" pitchFamily="2" charset="2"/>
              <a:buNone/>
              <a:defRPr/>
            </a:pPr>
            <a:r>
              <a:rPr lang="en-US" altLang="en-US" sz="2400" dirty="0" smtClean="0"/>
              <a:t>3-Lymphomas &amp; Leukemia.</a:t>
            </a:r>
          </a:p>
          <a:p>
            <a:pPr algn="l" rtl="0">
              <a:buFont typeface="Monotype Sorts" pitchFamily="2" charset="2"/>
              <a:buNone/>
              <a:defRPr/>
            </a:pPr>
            <a:endParaRPr lang="en-US" altLang="en-US" sz="2800" dirty="0"/>
          </a:p>
          <a:p>
            <a:pPr algn="l" rtl="0">
              <a:buFont typeface="Monotype Sorts" pitchFamily="2" charset="2"/>
              <a:buNone/>
              <a:defRPr/>
            </a:pPr>
            <a:r>
              <a:rPr lang="en-US" altLang="en-US" sz="2800" dirty="0" smtClean="0"/>
              <a:t>           in number of </a:t>
            </a:r>
            <a:r>
              <a:rPr lang="en-US" altLang="en-US" sz="2800" b="1" dirty="0" smtClean="0"/>
              <a:t>Monocyte</a:t>
            </a:r>
          </a:p>
          <a:p>
            <a:pPr algn="just" rtl="0">
              <a:buFont typeface="Wingdings" pitchFamily="2" charset="2"/>
              <a:buChar char="§"/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Bone marrow depression</a:t>
            </a:r>
          </a:p>
          <a:p>
            <a:pPr algn="just" rtl="0">
              <a:defRPr/>
            </a:pPr>
            <a:r>
              <a:rPr lang="en-US" altLang="en-US" sz="2400" b="1" dirty="0" smtClean="0">
                <a:solidFill>
                  <a:srgbClr val="402000"/>
                </a:solidFill>
                <a:latin typeface="Times New Roman" pitchFamily="18" charset="0"/>
              </a:rPr>
              <a:t>drugs</a:t>
            </a:r>
          </a:p>
          <a:p>
            <a:pPr algn="just" rtl="0">
              <a:defRPr/>
            </a:pPr>
            <a:r>
              <a:rPr lang="en-US" altLang="en-US" sz="2400" b="1" dirty="0" smtClean="0">
                <a:solidFill>
                  <a:srgbClr val="402000"/>
                </a:solidFill>
                <a:latin typeface="Times New Roman" pitchFamily="18" charset="0"/>
              </a:rPr>
              <a:t>Irradiation</a:t>
            </a:r>
          </a:p>
          <a:p>
            <a:pPr algn="just" rtl="0">
              <a:defRPr/>
            </a:pPr>
            <a:r>
              <a:rPr lang="en-US" altLang="en-US" sz="2400" b="1" dirty="0" smtClean="0">
                <a:solidFill>
                  <a:srgbClr val="402000"/>
                </a:solidFill>
                <a:latin typeface="Times New Roman" pitchFamily="18" charset="0"/>
              </a:rPr>
              <a:t> Severe chronic diseases </a:t>
            </a:r>
          </a:p>
          <a:p>
            <a:pPr algn="just" rtl="0">
              <a:defRPr/>
            </a:pPr>
            <a:endParaRPr lang="en-US" altLang="en-US" sz="2400" b="1" dirty="0" smtClean="0">
              <a:solidFill>
                <a:srgbClr val="402000"/>
              </a:solidFill>
              <a:latin typeface="Times New Roman" pitchFamily="18" charset="0"/>
            </a:endParaRPr>
          </a:p>
          <a:p>
            <a:pPr algn="just">
              <a:defRPr/>
            </a:pPr>
            <a:endParaRPr lang="en-GB" altLang="en-US" sz="2800" b="1" dirty="0" smtClean="0">
              <a:solidFill>
                <a:srgbClr val="402000"/>
              </a:solidFill>
              <a:latin typeface="Times New Roman" pitchFamily="18" charset="0"/>
            </a:endParaRPr>
          </a:p>
          <a:p>
            <a:pPr marL="0" indent="0" algn="l" rtl="0">
              <a:buFontTx/>
              <a:buNone/>
              <a:defRPr/>
            </a:pPr>
            <a:endParaRPr lang="en-US" altLang="en-US" sz="2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1507" name="سهم للأسفل 1"/>
          <p:cNvSpPr>
            <a:spLocks noChangeArrowheads="1"/>
          </p:cNvSpPr>
          <p:nvPr/>
        </p:nvSpPr>
        <p:spPr bwMode="auto">
          <a:xfrm>
            <a:off x="250825" y="3425825"/>
            <a:ext cx="360363" cy="647700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  <p:sp>
        <p:nvSpPr>
          <p:cNvPr id="21508" name="سهم للأسفل 4"/>
          <p:cNvSpPr>
            <a:spLocks noChangeArrowheads="1"/>
          </p:cNvSpPr>
          <p:nvPr/>
        </p:nvSpPr>
        <p:spPr bwMode="auto">
          <a:xfrm>
            <a:off x="763588" y="3429000"/>
            <a:ext cx="360362" cy="647700"/>
          </a:xfrm>
          <a:prstGeom prst="downArrow">
            <a:avLst>
              <a:gd name="adj1" fmla="val 50000"/>
              <a:gd name="adj2" fmla="val 499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ar-JO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l">
              <a:defRPr/>
            </a:pPr>
            <a:r>
              <a:rPr lang="en-US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lymphocyte</a:t>
            </a:r>
            <a:br>
              <a:rPr lang="en-US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endParaRPr lang="ar-JO" dirty="0"/>
          </a:p>
        </p:txBody>
      </p:sp>
      <p:sp>
        <p:nvSpPr>
          <p:cNvPr id="22531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-93663" y="949325"/>
            <a:ext cx="4319588" cy="4525963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en-US" sz="2000" b="1" u="sng" dirty="0" smtClean="0">
                <a:latin typeface="Arial Black" panose="020B0A04020102020204" pitchFamily="34" charset="0"/>
              </a:rPr>
              <a:t>Differential count: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2000" b="1" dirty="0" smtClean="0">
                <a:latin typeface="Arial Black" panose="020B0A04020102020204" pitchFamily="34" charset="0"/>
              </a:rPr>
              <a:t>20-30%</a:t>
            </a:r>
            <a:endParaRPr lang="en-US" altLang="en-US" sz="2000" b="1" u="sng" dirty="0" smtClean="0">
              <a:latin typeface="Arial Black" panose="020B0A04020102020204" pitchFamily="34" charset="0"/>
            </a:endParaRPr>
          </a:p>
          <a:p>
            <a:pPr algn="l" rtl="0" eaLnBrk="1" hangingPunct="1">
              <a:defRPr/>
            </a:pPr>
            <a:r>
              <a:rPr lang="en-US" altLang="en-US" sz="2000" b="1" dirty="0" smtClean="0">
                <a:latin typeface="Arial Black" panose="020B0A04020102020204" pitchFamily="34" charset="0"/>
              </a:rPr>
              <a:t>Size :</a:t>
            </a: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9</a:t>
            </a:r>
            <a:r>
              <a:rPr lang="hu-HU" altLang="en-US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-12 </a:t>
            </a:r>
            <a:r>
              <a:rPr kumimoji="1" lang="en-US" altLang="en-US" sz="2000" dirty="0" smtClean="0">
                <a:solidFill>
                  <a:srgbClr val="402000"/>
                </a:solidFill>
                <a:latin typeface="Arial Black" panose="020B0A04020102020204" pitchFamily="34" charset="0"/>
              </a:rPr>
              <a:t>microns</a:t>
            </a:r>
            <a:endParaRPr lang="en-US" altLang="en-US" sz="2000" b="1" dirty="0" smtClean="0">
              <a:latin typeface="Arial Black" panose="020B0A04020102020204" pitchFamily="34" charset="0"/>
            </a:endParaRPr>
          </a:p>
          <a:p>
            <a:pPr algn="l" rtl="0">
              <a:defRPr/>
            </a:pPr>
            <a:r>
              <a:rPr lang="en-US" altLang="en-US" sz="2000" b="1" u="sng" dirty="0" smtClean="0">
                <a:solidFill>
                  <a:srgbClr val="000000"/>
                </a:solidFill>
              </a:rPr>
              <a:t>According to the sizes:</a:t>
            </a:r>
          </a:p>
          <a:p>
            <a:pPr algn="l" rtl="0"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1- large lymphocytes.</a:t>
            </a:r>
          </a:p>
          <a:p>
            <a:pPr algn="l" rtl="0"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2- Medium-sized lymphocytes.</a:t>
            </a:r>
          </a:p>
          <a:p>
            <a:pPr algn="l" rtl="0"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3- Small lymphocytes:</a:t>
            </a:r>
          </a:p>
          <a:p>
            <a:pPr marL="0" indent="0" algn="l" rtl="0">
              <a:buFontTx/>
              <a:buNone/>
              <a:defRPr/>
            </a:pPr>
            <a:r>
              <a:rPr lang="en-US" altLang="en-US" sz="2000" b="1" dirty="0" smtClean="0">
                <a:solidFill>
                  <a:srgbClr val="FF0000"/>
                </a:solidFill>
              </a:rPr>
              <a:t>Diameter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= RBC.</a:t>
            </a:r>
          </a:p>
          <a:p>
            <a:pPr algn="l" rtl="0"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</a:rPr>
              <a:t>Most numerous.</a:t>
            </a:r>
          </a:p>
          <a:p>
            <a:pPr algn="l" rtl="0">
              <a:buFont typeface="Wingdings" panose="05000000000000000000" pitchFamily="2" charset="2"/>
              <a:buChar char="v"/>
              <a:defRPr/>
            </a:pPr>
            <a:r>
              <a:rPr lang="en-US" altLang="en-US" sz="2000" b="1" dirty="0" smtClean="0">
                <a:solidFill>
                  <a:srgbClr val="FF0000"/>
                </a:solidFill>
              </a:rPr>
              <a:t>Functionally mature.</a:t>
            </a:r>
          </a:p>
          <a:p>
            <a:pPr algn="l" rtl="0">
              <a:defRPr/>
            </a:pPr>
            <a:endParaRPr lang="ar-JO" altLang="en-US" sz="2000" dirty="0" smtClean="0"/>
          </a:p>
        </p:txBody>
      </p:sp>
      <p:sp>
        <p:nvSpPr>
          <p:cNvPr id="22532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05288" y="109538"/>
            <a:ext cx="4830762" cy="6681787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b="1" smtClean="0">
                <a:solidFill>
                  <a:srgbClr val="FF0000"/>
                </a:solidFill>
                <a:latin typeface="Arial Black" panose="020B0A04020102020204" pitchFamily="34" charset="0"/>
              </a:rPr>
              <a:t>3 functional types:</a:t>
            </a:r>
            <a:endParaRPr lang="en-US" altLang="en-US" sz="2000" u="sng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000" u="sng" smtClean="0">
                <a:solidFill>
                  <a:srgbClr val="000000"/>
                </a:solidFill>
                <a:latin typeface="Arial Black" panose="020B0A04020102020204" pitchFamily="34" charset="0"/>
              </a:rPr>
              <a:t>T- lymphocytes: </a:t>
            </a:r>
          </a:p>
          <a:p>
            <a:pPr algn="l" rtl="0"/>
            <a:r>
              <a:rPr lang="en-US" altLang="en-US" sz="2000" b="1" smtClean="0">
                <a:solidFill>
                  <a:srgbClr val="002060"/>
                </a:solidFill>
              </a:rPr>
              <a:t>Start development in bone marrow.                    </a:t>
            </a:r>
          </a:p>
          <a:p>
            <a:pPr algn="l" rtl="0"/>
            <a:r>
              <a:rPr lang="en-US" altLang="en-US" sz="2000" b="1" smtClean="0">
                <a:solidFill>
                  <a:srgbClr val="002060"/>
                </a:solidFill>
              </a:rPr>
              <a:t>Differentiate in thymus.</a:t>
            </a:r>
          </a:p>
          <a:p>
            <a:pPr algn="l" rtl="0"/>
            <a:r>
              <a:rPr lang="en-US" altLang="en-US" sz="2000" b="1" smtClean="0">
                <a:solidFill>
                  <a:srgbClr val="002060"/>
                </a:solidFill>
              </a:rPr>
              <a:t>Cell-mediated IR</a:t>
            </a:r>
            <a:r>
              <a:rPr lang="en-US" altLang="en-US" b="1" smtClean="0">
                <a:solidFill>
                  <a:srgbClr val="002060"/>
                </a:solidFill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000" u="sng" smtClean="0">
                <a:latin typeface="Arial Black" panose="020B0A04020102020204" pitchFamily="34" charset="0"/>
              </a:rPr>
              <a:t>B-lymphocytes: </a:t>
            </a:r>
          </a:p>
          <a:p>
            <a:pPr algn="l" rtl="0"/>
            <a:r>
              <a:rPr lang="en-US" altLang="en-US" sz="2000" b="1" smtClean="0">
                <a:solidFill>
                  <a:srgbClr val="002060"/>
                </a:solidFill>
              </a:rPr>
              <a:t>Develop &amp; differentiate in bone marrow.</a:t>
            </a:r>
          </a:p>
          <a:p>
            <a:pPr algn="l" rtl="0"/>
            <a:r>
              <a:rPr lang="en-US" altLang="en-US" sz="2000" b="1" smtClean="0">
                <a:solidFill>
                  <a:srgbClr val="002060"/>
                </a:solidFill>
              </a:rPr>
              <a:t>Humoral immune response.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altLang="en-US" sz="2000" u="sng" smtClean="0">
                <a:latin typeface="Arial Black" panose="020B0A04020102020204" pitchFamily="34" charset="0"/>
              </a:rPr>
              <a:t>Natural killer cells:</a:t>
            </a:r>
          </a:p>
          <a:p>
            <a:pPr algn="l" rtl="0"/>
            <a:r>
              <a:rPr lang="en-US" altLang="en-US" sz="2000" b="1" smtClean="0">
                <a:solidFill>
                  <a:srgbClr val="002060"/>
                </a:solidFill>
              </a:rPr>
              <a:t>Develop in bone marrow.</a:t>
            </a:r>
          </a:p>
          <a:p>
            <a:pPr algn="l" rtl="0"/>
            <a:r>
              <a:rPr lang="en-US" altLang="en-US" sz="2000" b="1" smtClean="0">
                <a:solidFill>
                  <a:srgbClr val="002060"/>
                </a:solidFill>
              </a:rPr>
              <a:t>Lack CDs of B or T.</a:t>
            </a:r>
          </a:p>
          <a:p>
            <a:pPr algn="l" rtl="0"/>
            <a:r>
              <a:rPr lang="en-US" altLang="en-US" sz="2000" smtClean="0"/>
              <a:t>Are null cells(non B, nonT).</a:t>
            </a:r>
          </a:p>
          <a:p>
            <a:pPr algn="l" rtl="0"/>
            <a:r>
              <a:rPr lang="en-US" altLang="en-US" sz="2000" smtClean="0"/>
              <a:t>They don't enter the thymus to be competent.</a:t>
            </a:r>
          </a:p>
          <a:p>
            <a:pPr algn="l" rtl="0"/>
            <a:r>
              <a:rPr lang="en-US" altLang="en-US" sz="2000" smtClean="0"/>
              <a:t>They act nonspecifically to kill  virally infected cells &amp;tumor cells</a:t>
            </a:r>
          </a:p>
          <a:p>
            <a:pPr algn="l" rtl="0"/>
            <a:endParaRPr lang="en-US" altLang="en-US" sz="2000" b="1" smtClean="0">
              <a:solidFill>
                <a:srgbClr val="002060"/>
              </a:solidFill>
            </a:endParaRPr>
          </a:p>
        </p:txBody>
      </p:sp>
      <p:pic>
        <p:nvPicPr>
          <p:cNvPr id="22533" name="Picture 6" descr="http://home.kku.ac.th/acamed/kanchana/p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6"/>
          <a:stretch>
            <a:fillRect/>
          </a:stretch>
        </p:blipFill>
        <p:spPr bwMode="auto">
          <a:xfrm>
            <a:off x="179388" y="4652963"/>
            <a:ext cx="3024187" cy="21383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altLang="en-US" smtClean="0">
                <a:latin typeface="Arial Black" panose="020B0A04020102020204" pitchFamily="34" charset="0"/>
                <a:cs typeface="Times New Roman" panose="02020603050405020304" pitchFamily="18" charset="0"/>
              </a:rPr>
              <a:t>Lymphocytes</a:t>
            </a:r>
            <a:endParaRPr lang="ar-JO" altLang="en-US" smtClean="0"/>
          </a:p>
        </p:txBody>
      </p:sp>
      <p:sp>
        <p:nvSpPr>
          <p:cNvPr id="23555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196975"/>
            <a:ext cx="4494213" cy="5472113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Char char="v"/>
            </a:pPr>
            <a:r>
              <a:rPr lang="en-US" altLang="en-US" sz="2400" b="1" u="sng" smtClean="0">
                <a:latin typeface="Arial Black" panose="020B0A04020102020204" pitchFamily="34" charset="0"/>
              </a:rPr>
              <a:t>LM: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Shape = rounded </a:t>
            </a:r>
          </a:p>
          <a:p>
            <a:pPr algn="l" rtl="0" eaLnBrk="1" hangingPunct="1"/>
            <a:r>
              <a:rPr lang="hu-HU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nucleus, thin cytoplasmic rim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hu-HU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stained granules in the cytoplasm (except small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Azurophilic granules</a:t>
            </a:r>
          </a:p>
          <a:p>
            <a:pPr algn="l" rtl="0" eaLnBrk="1" hangingPunct="1"/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Small most common 90% </a:t>
            </a:r>
            <a:endParaRPr lang="hu-HU" altLang="en-US" sz="24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hu-HU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Types: </a:t>
            </a:r>
            <a:r>
              <a:rPr lang="hu-HU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and </a:t>
            </a:r>
            <a:r>
              <a:rPr lang="hu-HU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hu-HU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lymphocytes </a:t>
            </a:r>
            <a:r>
              <a:rPr lang="hu-HU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(morphologically not distinguishable)</a:t>
            </a:r>
          </a:p>
          <a:p>
            <a:pPr algn="l" rtl="0" eaLnBrk="1" hangingPunct="1"/>
            <a:r>
              <a:rPr lang="en-US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altLang="en-US" sz="24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ull-cells</a:t>
            </a:r>
            <a:r>
              <a:rPr lang="hu-HU" alt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(somewhat smaller size)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B Non T </a:t>
            </a:r>
          </a:p>
          <a:p>
            <a:pPr algn="l" rtl="0" eaLnBrk="1" hangingPunct="1"/>
            <a:endParaRPr lang="hu-HU" altLang="en-US" sz="2000" smtClean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16016" y="7938"/>
            <a:ext cx="4320480" cy="3565078"/>
          </a:xfrm>
          <a:extLst/>
        </p:spPr>
        <p:txBody>
          <a:bodyPr/>
          <a:lstStyle/>
          <a:p>
            <a:pPr algn="l" rtl="0">
              <a:buFont typeface="Wingdings" pitchFamily="2" charset="2"/>
              <a:buChar char="v"/>
              <a:defRPr/>
            </a:pP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EM:</a:t>
            </a:r>
            <a:endParaRPr lang="en-US" sz="2400" dirty="0">
              <a:latin typeface="Arial Black" pitchFamily="34" charset="0"/>
            </a:endParaRP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dirty="0">
                <a:latin typeface="Calibri" pitchFamily="34" charset="0"/>
              </a:rPr>
              <a:t>Nucleus: </a:t>
            </a:r>
            <a:r>
              <a:rPr lang="en-US" sz="2000" dirty="0"/>
              <a:t>dense clumps.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b="1" dirty="0">
                <a:latin typeface="Calibri" pitchFamily="34" charset="0"/>
              </a:rPr>
              <a:t>Cytoplasm  t</a:t>
            </a:r>
            <a:r>
              <a:rPr lang="hu-HU" altLang="en-US" sz="2000" dirty="0">
                <a:solidFill>
                  <a:prstClr val="black"/>
                </a:solidFill>
                <a:cs typeface="Times New Roman" pitchFamily="18" charset="0"/>
              </a:rPr>
              <a:t>hin rim</a:t>
            </a:r>
            <a:endParaRPr lang="en-US" sz="2000" b="1" dirty="0">
              <a:latin typeface="Calibri" pitchFamily="34" charset="0"/>
            </a:endParaRPr>
          </a:p>
          <a:p>
            <a:pPr algn="l" rtl="0">
              <a:defRPr/>
            </a:pPr>
            <a:r>
              <a:rPr lang="hu-HU" altLang="en-US" sz="2000" dirty="0">
                <a:solidFill>
                  <a:prstClr val="black"/>
                </a:solidFill>
                <a:cs typeface="Times New Roman" pitchFamily="18" charset="0"/>
              </a:rPr>
              <a:t>No </a:t>
            </a:r>
            <a:r>
              <a:rPr lang="en-US" altLang="en-US" sz="2000" dirty="0">
                <a:solidFill>
                  <a:prstClr val="black"/>
                </a:solidFill>
                <a:cs typeface="Times New Roman" pitchFamily="18" charset="0"/>
              </a:rPr>
              <a:t>specific </a:t>
            </a:r>
            <a:r>
              <a:rPr lang="hu-HU" altLang="en-US" sz="2000" dirty="0">
                <a:solidFill>
                  <a:prstClr val="black"/>
                </a:solidFill>
                <a:cs typeface="Times New Roman" pitchFamily="18" charset="0"/>
              </a:rPr>
              <a:t> granules </a:t>
            </a:r>
            <a:r>
              <a:rPr lang="en-US" sz="2000" dirty="0"/>
              <a:t>Lysosomes= small &amp; dense </a:t>
            </a:r>
            <a:r>
              <a:rPr lang="en-US" sz="2000" dirty="0" err="1">
                <a:solidFill>
                  <a:srgbClr val="FF0000"/>
                </a:solidFill>
                <a:latin typeface="Arial Black" pitchFamily="34" charset="0"/>
              </a:rPr>
              <a:t>Azurophilic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</a:rPr>
              <a:t> granules</a:t>
            </a:r>
          </a:p>
          <a:p>
            <a:pPr algn="l" rtl="0" eaLnBrk="1" hangingPunct="1">
              <a:defRPr/>
            </a:pPr>
            <a:r>
              <a:rPr lang="en-US" sz="2000" dirty="0"/>
              <a:t>Many </a:t>
            </a:r>
            <a:r>
              <a:rPr lang="en-US" sz="2000" dirty="0">
                <a:solidFill>
                  <a:srgbClr val="FF0000"/>
                </a:solidFill>
              </a:rPr>
              <a:t>free ribosomes&amp; few mitochondria + </a:t>
            </a:r>
            <a:r>
              <a:rPr lang="en-US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2centrioles.</a:t>
            </a:r>
            <a:r>
              <a:rPr lang="en-US" sz="2000" dirty="0">
                <a:latin typeface="Arial Black" pitchFamily="34" charset="0"/>
              </a:rPr>
              <a:t> </a:t>
            </a:r>
          </a:p>
          <a:p>
            <a:pPr algn="l" rtl="0">
              <a:defRPr/>
            </a:pPr>
            <a:r>
              <a:rPr lang="en-US" sz="2000" u="sng" dirty="0">
                <a:solidFill>
                  <a:srgbClr val="FF0000"/>
                </a:solidFill>
              </a:rPr>
              <a:t>▲▲The cell coat =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antigenic markers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 rtl="0">
              <a:defRPr/>
            </a:pPr>
            <a:endParaRPr 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ar-JO" sz="2000" dirty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4103687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504" y="-315416"/>
            <a:ext cx="8579296" cy="1849686"/>
          </a:xfrm>
          <a:extLst/>
        </p:spPr>
        <p:txBody>
          <a:bodyPr/>
          <a:lstStyle/>
          <a:p>
            <a:pPr marL="342900" indent="-342900" algn="l" rt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Antigenic markers of lymphocyte</a:t>
            </a:r>
            <a:r>
              <a:rPr lang="en-US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The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cell 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coat: </a:t>
            </a:r>
            <a:r>
              <a:rPr lang="en-US" sz="2400" b="1" dirty="0" smtClean="0">
                <a:latin typeface="Calibri" pitchFamily="34" charset="0"/>
              </a:rPr>
              <a:t>Large </a:t>
            </a:r>
            <a:r>
              <a:rPr lang="en-US" sz="2400" b="1" dirty="0">
                <a:latin typeface="Calibri" pitchFamily="34" charset="0"/>
              </a:rPr>
              <a:t>no. of cell receptors</a:t>
            </a:r>
            <a:r>
              <a:rPr lang="en-US" sz="2400" dirty="0" smtClean="0"/>
              <a:t>.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484783"/>
            <a:ext cx="4506144" cy="4525963"/>
          </a:xfrm>
          <a:extLst/>
        </p:spPr>
        <p:txBody>
          <a:bodyPr/>
          <a:lstStyle/>
          <a:p>
            <a:pPr marL="514350" indent="-514350" algn="l" rtl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Major histocompatibility complex </a:t>
            </a:r>
            <a:r>
              <a:rPr lang="en-US" sz="240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MHC</a:t>
            </a:r>
            <a:r>
              <a:rPr lang="en-US" sz="240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noFill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Glycoprotein + specific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sequence.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Tissue typing &amp; antigenic recognition.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 subclasses: MHC I &amp; MHC II.</a:t>
            </a:r>
          </a:p>
          <a:p>
            <a:pPr algn="l" rtl="0">
              <a:defRPr/>
            </a:pPr>
            <a:endParaRPr lang="ar-JO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4038600" cy="4525963"/>
          </a:xfrm>
          <a:extLst/>
        </p:spPr>
        <p:txBody>
          <a:bodyPr/>
          <a:lstStyle/>
          <a:p>
            <a:pPr marL="0" indent="0" algn="l" rtl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latin typeface="Times New Roman" pitchFamily="18" charset="0"/>
                <a:cs typeface="Times New Roman" pitchFamily="18" charset="0"/>
              </a:rPr>
              <a:t>The cluster of differentiation antigens (CDs):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Cell- surface glycoprotein + specific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sequence.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Expressed on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types of lymphocytes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Marker proteins upon which                  Functional types of lymphocytes.</a:t>
            </a:r>
          </a:p>
        </p:txBody>
      </p:sp>
      <p:sp>
        <p:nvSpPr>
          <p:cNvPr id="8" name="Right Arrow 8"/>
          <p:cNvSpPr/>
          <p:nvPr/>
        </p:nvSpPr>
        <p:spPr>
          <a:xfrm flipV="1">
            <a:off x="6524625" y="4778375"/>
            <a:ext cx="1066800" cy="2524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sz="28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Antigenic markers of lymphocyte</a:t>
            </a:r>
            <a:r>
              <a:rPr lang="en-US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/>
            </a:r>
            <a:br>
              <a:rPr lang="en-US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n-US" sz="2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cs typeface="Times New Roman" panose="02020603050405020304" pitchFamily="18" charset="0"/>
              </a:rPr>
              <a:t>Major histocompatibility complex</a:t>
            </a:r>
            <a:endParaRPr lang="ar-JO" sz="2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MHC I:</a:t>
            </a:r>
            <a:endParaRPr lang="en-US" dirty="0">
              <a:latin typeface="Arial Black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latin typeface="Calibri" pitchFamily="34" charset="0"/>
              </a:rPr>
              <a:t>On all nucleated cells</a:t>
            </a:r>
            <a:r>
              <a:rPr lang="en-US" dirty="0"/>
              <a:t>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</a:rPr>
              <a:t>Glycoprotein + specific </a:t>
            </a:r>
            <a:r>
              <a:rPr lang="en-US" b="1" dirty="0" err="1">
                <a:latin typeface="Calibri" pitchFamily="34" charset="0"/>
              </a:rPr>
              <a:t>a.a</a:t>
            </a:r>
            <a:r>
              <a:rPr lang="en-US" b="1" dirty="0">
                <a:latin typeface="Calibri" pitchFamily="34" charset="0"/>
              </a:rPr>
              <a:t>. sequence.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</a:rPr>
              <a:t>Tissue typing.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</a:rPr>
              <a:t>Endogenous</a:t>
            </a:r>
            <a:r>
              <a:rPr lang="en-US" b="1" dirty="0">
                <a:latin typeface="Calibri" pitchFamily="34" charset="0"/>
              </a:rPr>
              <a:t> antigenic recognition: </a:t>
            </a:r>
          </a:p>
          <a:p>
            <a:pPr marL="971550" lvl="1" indent="-514350"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virus- infected cells.</a:t>
            </a:r>
          </a:p>
          <a:p>
            <a:pPr marL="971550" lvl="1" indent="-514350" algn="l" rtl="0"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malignant cells.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u="sng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MHC II:</a:t>
            </a:r>
            <a:endParaRPr lang="en-US" u="sng" dirty="0">
              <a:latin typeface="Arial Black" pitchFamily="34" charset="0"/>
            </a:endParaRPr>
          </a:p>
          <a:p>
            <a:pPr algn="l" rtl="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>
                <a:latin typeface="Calibri" pitchFamily="34" charset="0"/>
              </a:rPr>
              <a:t>Expressed on antigen- presenting cells</a:t>
            </a:r>
            <a:r>
              <a:rPr lang="en-US" dirty="0"/>
              <a:t>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</a:rPr>
              <a:t>Glycoprotein + specific </a:t>
            </a:r>
            <a:r>
              <a:rPr lang="en-US" b="1" dirty="0" err="1">
                <a:latin typeface="Calibri" pitchFamily="34" charset="0"/>
              </a:rPr>
              <a:t>a.a</a:t>
            </a:r>
            <a:r>
              <a:rPr lang="en-US" b="1" dirty="0">
                <a:latin typeface="Calibri" pitchFamily="34" charset="0"/>
              </a:rPr>
              <a:t>. sequence.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</a:rPr>
              <a:t>Tissue typing. </a:t>
            </a:r>
          </a:p>
          <a:p>
            <a:pPr marL="514350" indent="-514350" algn="l" rt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Calibri" pitchFamily="34" charset="0"/>
              </a:rPr>
              <a:t> 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</a:rPr>
              <a:t>Exogenous</a:t>
            </a:r>
            <a:r>
              <a:rPr lang="en-US" b="1" dirty="0">
                <a:latin typeface="Calibri" pitchFamily="34" charset="0"/>
              </a:rPr>
              <a:t> antigenic recognition: </a:t>
            </a:r>
          </a:p>
          <a:p>
            <a:pPr marL="971550" lvl="1" indent="-514350" algn="l" rtl="0"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FF0000"/>
                </a:solidFill>
                <a:latin typeface="Calibri" pitchFamily="34" charset="0"/>
              </a:rPr>
              <a:t>Phagocytosed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 foreign </a:t>
            </a:r>
            <a:r>
              <a:rPr lang="en-US" b="1" dirty="0" err="1">
                <a:solidFill>
                  <a:srgbClr val="FF0000"/>
                </a:solidFill>
                <a:latin typeface="Calibri" pitchFamily="34" charset="0"/>
              </a:rPr>
              <a:t>Ags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2553</TotalTime>
  <Words>1085</Words>
  <Application>Microsoft Office PowerPoint</Application>
  <PresentationFormat>On-screen Show (4:3)</PresentationFormat>
  <Paragraphs>251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Times New Roman</vt:lpstr>
      <vt:lpstr>Arial</vt:lpstr>
      <vt:lpstr>Calibri</vt:lpstr>
      <vt:lpstr>Wingdings</vt:lpstr>
      <vt:lpstr>Arial Black</vt:lpstr>
      <vt:lpstr>Monotype Sorts</vt:lpstr>
      <vt:lpstr>Wingdings 2</vt:lpstr>
      <vt:lpstr>1_Default Design</vt:lpstr>
      <vt:lpstr>PowerPoint Presentation</vt:lpstr>
      <vt:lpstr>Monocyte</vt:lpstr>
      <vt:lpstr>PowerPoint Presentation</vt:lpstr>
      <vt:lpstr>PowerPoint Presentation</vt:lpstr>
      <vt:lpstr>PowerPoint Presentation</vt:lpstr>
      <vt:lpstr>lymphocyte </vt:lpstr>
      <vt:lpstr>Lymphocytes</vt:lpstr>
      <vt:lpstr>Antigenic markers of lymphocyte The cell coat: Large no. of cell receptors.</vt:lpstr>
      <vt:lpstr>Antigenic markers of lymphocyte Major histocompatibility complex</vt:lpstr>
      <vt:lpstr>Lymphocytes </vt:lpstr>
      <vt:lpstr>Functions of Lymphocytes</vt:lpstr>
      <vt:lpstr>PowerPoint Presentation</vt:lpstr>
      <vt:lpstr>Abnormalities in leukocytic count</vt:lpstr>
      <vt:lpstr>Acquired Causes of decrease in number </vt:lpstr>
      <vt:lpstr>Types of bone marrow</vt:lpstr>
      <vt:lpstr>PowerPoint Presentation</vt:lpstr>
      <vt:lpstr>PowerPoint Presentation</vt:lpstr>
      <vt:lpstr>PowerPoint Presentation</vt:lpstr>
    </vt:vector>
  </TitlesOfParts>
  <Company>A-O-F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</dc:title>
  <dc:creator>MoOdi</dc:creator>
  <cp:lastModifiedBy>Windows User</cp:lastModifiedBy>
  <cp:revision>167</cp:revision>
  <dcterms:created xsi:type="dcterms:W3CDTF">2005-02-07T23:40:02Z</dcterms:created>
  <dcterms:modified xsi:type="dcterms:W3CDTF">2021-02-12T14:42:19Z</dcterms:modified>
</cp:coreProperties>
</file>