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306" r:id="rId16"/>
    <p:sldId id="271" r:id="rId17"/>
    <p:sldId id="272" r:id="rId18"/>
    <p:sldId id="269" r:id="rId19"/>
    <p:sldId id="307" r:id="rId20"/>
    <p:sldId id="297" r:id="rId21"/>
    <p:sldId id="273" r:id="rId22"/>
    <p:sldId id="298" r:id="rId23"/>
    <p:sldId id="274" r:id="rId24"/>
    <p:sldId id="299" r:id="rId25"/>
    <p:sldId id="275" r:id="rId26"/>
    <p:sldId id="276" r:id="rId27"/>
    <p:sldId id="308" r:id="rId28"/>
    <p:sldId id="278" r:id="rId29"/>
    <p:sldId id="279" r:id="rId30"/>
    <p:sldId id="280" r:id="rId31"/>
    <p:sldId id="300" r:id="rId32"/>
    <p:sldId id="281" r:id="rId33"/>
    <p:sldId id="284" r:id="rId34"/>
    <p:sldId id="286" r:id="rId35"/>
    <p:sldId id="287" r:id="rId36"/>
    <p:sldId id="288" r:id="rId37"/>
    <p:sldId id="289" r:id="rId38"/>
    <p:sldId id="290" r:id="rId39"/>
    <p:sldId id="292" r:id="rId40"/>
    <p:sldId id="301" r:id="rId41"/>
    <p:sldId id="277" r:id="rId42"/>
    <p:sldId id="304" r:id="rId43"/>
    <p:sldId id="294" r:id="rId44"/>
    <p:sldId id="305" r:id="rId45"/>
    <p:sldId id="303" r:id="rId46"/>
    <p:sldId id="295" r:id="rId47"/>
    <p:sldId id="302" r:id="rId48"/>
    <p:sldId id="296" r:id="rId4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8" d="100"/>
          <a:sy n="68" d="100"/>
        </p:scale>
        <p:origin x="-1446" y="-4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9236B68-0818-45D0-879B-297EB5165D8A}"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78B1-29FE-429A-8C5B-49B82C60A400}"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36B68-0818-45D0-879B-297EB5165D8A}"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236B68-0818-45D0-879B-297EB5165D8A}"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0104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0" y="19812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57800" y="19812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57800" y="4114800"/>
            <a:ext cx="3429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246BBA4-97B4-44AE-83C9-69845B45BDD5}" type="slidenum">
              <a:rPr lang="en-US"/>
              <a:pPr>
                <a:defRPr/>
              </a:pPr>
              <a:t>‹#›</a:t>
            </a:fld>
            <a:endParaRPr lang="en-US"/>
          </a:p>
        </p:txBody>
      </p:sp>
    </p:spTree>
    <p:extLst>
      <p:ext uri="{BB962C8B-B14F-4D97-AF65-F5344CB8AC3E}">
        <p14:creationId xmlns:p14="http://schemas.microsoft.com/office/powerpoint/2010/main" xmlns="" val="1873812803"/>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9236B68-0818-45D0-879B-297EB5165D8A}"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78B1-29FE-429A-8C5B-49B82C60A400}"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236B68-0818-45D0-879B-297EB5165D8A}" type="datetimeFigureOut">
              <a:rPr lang="en-US" smtClean="0"/>
              <a:pPr/>
              <a:t>8/7/2018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9236B68-0818-45D0-879B-297EB5165D8A}"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9236B68-0818-45D0-879B-297EB5165D8A}" type="datetimeFigureOut">
              <a:rPr lang="en-US" smtClean="0"/>
              <a:pPr/>
              <a:t>8/7/2018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236B68-0818-45D0-879B-297EB5165D8A}" type="datetimeFigureOut">
              <a:rPr lang="en-US" smtClean="0"/>
              <a:pPr/>
              <a:t>8/7/2018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236B68-0818-45D0-879B-297EB5165D8A}" type="datetimeFigureOut">
              <a:rPr lang="en-US" smtClean="0"/>
              <a:pPr/>
              <a:t>8/7/2018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36B68-0818-45D0-879B-297EB5165D8A}"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236B68-0818-45D0-879B-297EB5165D8A}" type="datetimeFigureOut">
              <a:rPr lang="en-US" smtClean="0"/>
              <a:pPr/>
              <a:t>8/7/2018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D78B1-29FE-429A-8C5B-49B82C60A4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4"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9236B68-0818-45D0-879B-297EB5165D8A}" type="datetimeFigureOut">
              <a:rPr lang="en-US" smtClean="0"/>
              <a:pPr/>
              <a:t>8/7/2018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13BD78B1-29FE-429A-8C5B-49B82C60A40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pPr>
              <a:defRPr/>
            </a:pPr>
            <a:r>
              <a:rPr lang="en-US" altLang="en-US" sz="4800" dirty="0"/>
              <a:t>Dr. Mohammed </a:t>
            </a:r>
            <a:r>
              <a:rPr lang="en-US" altLang="en-US" sz="4800" dirty="0" err="1"/>
              <a:t>Khader</a:t>
            </a:r>
            <a:endParaRPr lang="en-US" altLang="en-US" sz="4800" dirty="0"/>
          </a:p>
          <a:p>
            <a:pPr>
              <a:defRPr/>
            </a:pPr>
            <a:r>
              <a:rPr lang="en-US" altLang="en-US" dirty="0"/>
              <a:t>Consultant obstetrician and gynecologist  </a:t>
            </a:r>
          </a:p>
          <a:p>
            <a:pPr>
              <a:defRPr/>
            </a:pPr>
            <a:r>
              <a:rPr lang="en-US" altLang="en-US" dirty="0"/>
              <a:t>oncologic gynecologist </a:t>
            </a:r>
          </a:p>
          <a:p>
            <a:endParaRPr lang="en-US" dirty="0"/>
          </a:p>
        </p:txBody>
      </p:sp>
      <p:sp>
        <p:nvSpPr>
          <p:cNvPr id="2" name="Title 1"/>
          <p:cNvSpPr>
            <a:spLocks noGrp="1"/>
          </p:cNvSpPr>
          <p:nvPr>
            <p:ph type="ctrTitle"/>
          </p:nvPr>
        </p:nvSpPr>
        <p:spPr/>
        <p:txBody>
          <a:bodyPr/>
          <a:lstStyle/>
          <a:p>
            <a:r>
              <a:rPr lang="en-US" sz="4400" b="1" dirty="0"/>
              <a:t>Cervical intraepithelial neoplasia</a:t>
            </a:r>
          </a:p>
        </p:txBody>
      </p:sp>
      <p:sp>
        <p:nvSpPr>
          <p:cNvPr id="5" name="مربع نص 4"/>
          <p:cNvSpPr txBox="1"/>
          <p:nvPr/>
        </p:nvSpPr>
        <p:spPr>
          <a:xfrm rot="16200000">
            <a:off x="-607367" y="3198168"/>
            <a:ext cx="1676400" cy="461665"/>
          </a:xfrm>
          <a:prstGeom prst="rect">
            <a:avLst/>
          </a:prstGeom>
          <a:noFill/>
        </p:spPr>
        <p:txBody>
          <a:bodyPr wrap="square" rtlCol="1">
            <a:spAutoFit/>
          </a:bodyPr>
          <a:lstStyle/>
          <a:p>
            <a:pPr algn="ctr" rtl="0"/>
            <a:r>
              <a:rPr lang="en-US" sz="2400" b="1"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a:t>
            </a:r>
            <a:r>
              <a:rPr lang="en-US" sz="2000" dirty="0" smtClean="0">
                <a:latin typeface="Candara" pitchFamily="34" charset="0"/>
              </a:rPr>
              <a:t>PRICE: 0.25 </a:t>
            </a:r>
            <a:r>
              <a:rPr lang="en-US" sz="2400" b="1"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a:t>
            </a:r>
            <a:endParaRPr lang="ar-JO" sz="2400" b="1" dirty="0">
              <a:solidFill>
                <a:schemeClr val="tx1">
                  <a:lumMod val="75000"/>
                  <a:lumOff val="25000"/>
                </a:schemeClr>
              </a:solidFill>
              <a:effectLst>
                <a:outerShdw blurRad="38100" dist="38100" dir="2700000" algn="tl">
                  <a:srgbClr val="000000">
                    <a:alpha val="43137"/>
                  </a:srgbClr>
                </a:outerShdw>
              </a:effectLst>
              <a:latin typeface="Candara" pitchFamily="34" charset="0"/>
            </a:endParaRPr>
          </a:p>
        </p:txBody>
      </p:sp>
      <p:pic>
        <p:nvPicPr>
          <p:cNvPr id="6" name="Picture 6" descr="C:\Users\TOSHIBA\Desktop\@ccs.medbank.png"/>
          <p:cNvPicPr>
            <a:picLocks noChangeAspect="1" noChangeArrowheads="1"/>
          </p:cNvPicPr>
          <p:nvPr/>
        </p:nvPicPr>
        <p:blipFill>
          <a:blip r:embed="rId2" cstate="print"/>
          <a:srcRect/>
          <a:stretch>
            <a:fillRect/>
          </a:stretch>
        </p:blipFill>
        <p:spPr bwMode="auto">
          <a:xfrm>
            <a:off x="228600" y="304800"/>
            <a:ext cx="2052000" cy="1167685"/>
          </a:xfrm>
          <a:prstGeom prst="rect">
            <a:avLst/>
          </a:prstGeom>
          <a:noFill/>
        </p:spPr>
      </p:pic>
    </p:spTree>
    <p:extLst>
      <p:ext uri="{BB962C8B-B14F-4D97-AF65-F5344CB8AC3E}">
        <p14:creationId xmlns:p14="http://schemas.microsoft.com/office/powerpoint/2010/main" xmlns="" val="7383687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838200" y="990600"/>
            <a:ext cx="7696200" cy="4953000"/>
          </a:xfrm>
        </p:spPr>
      </p:pic>
    </p:spTree>
    <p:extLst>
      <p:ext uri="{BB962C8B-B14F-4D97-AF65-F5344CB8AC3E}">
        <p14:creationId xmlns:p14="http://schemas.microsoft.com/office/powerpoint/2010/main" xmlns="" val="4328619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631844"/>
          </a:xfrm>
        </p:spPr>
        <p:txBody>
          <a:bodyPr/>
          <a:lstStyle/>
          <a:p>
            <a:r>
              <a:rPr lang="en-US" b="1" dirty="0">
                <a:solidFill>
                  <a:srgbClr val="FFC000"/>
                </a:solidFill>
              </a:rPr>
              <a:t>SAMPLE INTERPRETATION</a:t>
            </a:r>
          </a:p>
        </p:txBody>
      </p:sp>
      <p:sp>
        <p:nvSpPr>
          <p:cNvPr id="3" name="Content Placeholder 2"/>
          <p:cNvSpPr>
            <a:spLocks noGrp="1"/>
          </p:cNvSpPr>
          <p:nvPr>
            <p:ph sz="quarter" idx="13"/>
          </p:nvPr>
        </p:nvSpPr>
        <p:spPr>
          <a:xfrm>
            <a:off x="609600" y="714356"/>
            <a:ext cx="7924800" cy="5786478"/>
          </a:xfrm>
        </p:spPr>
        <p:txBody>
          <a:bodyPr>
            <a:normAutofit/>
          </a:bodyPr>
          <a:lstStyle/>
          <a:p>
            <a:r>
              <a:rPr lang="en-US" sz="2400" dirty="0" err="1"/>
              <a:t>Cytologic</a:t>
            </a:r>
            <a:r>
              <a:rPr lang="en-US" sz="2400" dirty="0"/>
              <a:t> analysis  — </a:t>
            </a:r>
            <a:r>
              <a:rPr lang="en-US" sz="2400" dirty="0" err="1"/>
              <a:t>Cytopathologists</a:t>
            </a:r>
            <a:r>
              <a:rPr lang="en-US" sz="2400" dirty="0"/>
              <a:t> review cervical cytology slides. The interpretation of </a:t>
            </a:r>
            <a:r>
              <a:rPr lang="en-US" sz="2400" dirty="0" err="1"/>
              <a:t>cytologic</a:t>
            </a:r>
            <a:r>
              <a:rPr lang="en-US" sz="2400" dirty="0"/>
              <a:t> smears is subject to considerable inter-observer variability, particularly in the case of non-diagnostic squamous and glandular </a:t>
            </a:r>
            <a:r>
              <a:rPr lang="en-US" sz="2400" dirty="0" err="1"/>
              <a:t>atypias</a:t>
            </a:r>
            <a:r>
              <a:rPr lang="en-US" sz="2400" dirty="0"/>
              <a:t> (atypical squamous cells of undetermined significance [ASCUS] and atypical glandular cells of undetermined significance</a:t>
            </a:r>
            <a:r>
              <a:rPr lang="en-US" sz="2400" dirty="0" smtClean="0"/>
              <a:t>). </a:t>
            </a:r>
            <a:endParaRPr lang="en-US" sz="2400" dirty="0"/>
          </a:p>
          <a:p>
            <a:r>
              <a:rPr lang="en-US" sz="2400" dirty="0"/>
              <a:t>In some settings, cytotechnologists and/or automated slide interpretation devices perform initial review of the cytology slides to identify a subgroup of slides for subsequent evaluation by a </a:t>
            </a:r>
            <a:r>
              <a:rPr lang="en-US" sz="2400" dirty="0" err="1"/>
              <a:t>cytopathologist</a:t>
            </a:r>
            <a:r>
              <a:rPr lang="en-US" sz="2400" dirty="0"/>
              <a:t>. This subgroup consists of slides with specific abnormal characteristics. </a:t>
            </a:r>
            <a:endParaRPr lang="en-US" sz="2400" dirty="0" smtClean="0"/>
          </a:p>
          <a:p>
            <a:r>
              <a:rPr lang="en-US" sz="2400" dirty="0"/>
              <a:t>Standardized terminology for reporting cervical cytology results were introduced with the Bethesda System in 1988, which was last revised in 2001</a:t>
            </a:r>
          </a:p>
          <a:p>
            <a:endParaRPr lang="en-US" dirty="0"/>
          </a:p>
        </p:txBody>
      </p:sp>
    </p:spTree>
    <p:extLst>
      <p:ext uri="{BB962C8B-B14F-4D97-AF65-F5344CB8AC3E}">
        <p14:creationId xmlns:p14="http://schemas.microsoft.com/office/powerpoint/2010/main" xmlns="" val="3796366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152400" y="304800"/>
            <a:ext cx="8807894" cy="6248400"/>
          </a:xfrm>
        </p:spPr>
      </p:pic>
    </p:spTree>
    <p:extLst>
      <p:ext uri="{BB962C8B-B14F-4D97-AF65-F5344CB8AC3E}">
        <p14:creationId xmlns:p14="http://schemas.microsoft.com/office/powerpoint/2010/main" xmlns="" val="1856804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228600" y="152400"/>
            <a:ext cx="8690966" cy="6400800"/>
          </a:xfrm>
        </p:spPr>
      </p:pic>
    </p:spTree>
    <p:extLst>
      <p:ext uri="{BB962C8B-B14F-4D97-AF65-F5344CB8AC3E}">
        <p14:creationId xmlns:p14="http://schemas.microsoft.com/office/powerpoint/2010/main" xmlns="" val="35317093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631844"/>
          </a:xfrm>
        </p:spPr>
        <p:txBody>
          <a:bodyPr/>
          <a:lstStyle/>
          <a:p>
            <a:r>
              <a:rPr lang="en-US" b="1" dirty="0" smtClean="0">
                <a:solidFill>
                  <a:srgbClr val="FFC000"/>
                </a:solidFill>
              </a:rPr>
              <a:t>TERMINOLOGY</a:t>
            </a:r>
            <a:endParaRPr lang="en-US" b="1" dirty="0">
              <a:solidFill>
                <a:srgbClr val="FFC000"/>
              </a:solidFill>
            </a:endParaRPr>
          </a:p>
        </p:txBody>
      </p:sp>
      <p:sp>
        <p:nvSpPr>
          <p:cNvPr id="3" name="Content Placeholder 2"/>
          <p:cNvSpPr>
            <a:spLocks noGrp="1"/>
          </p:cNvSpPr>
          <p:nvPr>
            <p:ph sz="quarter" idx="13"/>
          </p:nvPr>
        </p:nvSpPr>
        <p:spPr>
          <a:xfrm>
            <a:off x="357158" y="714356"/>
            <a:ext cx="8429684" cy="5929354"/>
          </a:xfrm>
        </p:spPr>
        <p:txBody>
          <a:bodyPr>
            <a:normAutofit/>
          </a:bodyPr>
          <a:lstStyle/>
          <a:p>
            <a:r>
              <a:rPr lang="en-US" sz="2400" dirty="0" smtClean="0"/>
              <a:t>Historically</a:t>
            </a:r>
            <a:r>
              <a:rPr lang="en-US" sz="2400" dirty="0"/>
              <a:t>, mild, moderate, and severe dysplasia were the terms used to describe premalignant squamous cervical cellular changes. This nomenclature, although still in use, has generally been replaced by the term CIN, which is used to describe histologic changes (those detected with biopsy). CIN has three degrees of severity </a:t>
            </a:r>
            <a:endParaRPr lang="en-US" sz="2400" dirty="0" smtClean="0"/>
          </a:p>
          <a:p>
            <a:pPr>
              <a:buNone/>
            </a:pPr>
            <a:r>
              <a:rPr lang="en-US" sz="2400" dirty="0" smtClean="0"/>
              <a:t> </a:t>
            </a:r>
            <a:endParaRPr lang="en-US" sz="2400" dirty="0"/>
          </a:p>
          <a:p>
            <a:pPr lvl="1">
              <a:buFont typeface="+mj-lt"/>
              <a:buAutoNum type="arabicPeriod"/>
            </a:pPr>
            <a:r>
              <a:rPr lang="en-US" sz="2400" dirty="0"/>
              <a:t>CIN 1 is considered a low grade lesion. It refers to mildly atypical cellular changes in the lower third of the epithelium (formerly called mild dysplasia). HPV viral cytopathic effect (</a:t>
            </a:r>
            <a:r>
              <a:rPr lang="en-US" sz="2400" dirty="0" err="1"/>
              <a:t>koilocytotic</a:t>
            </a:r>
            <a:r>
              <a:rPr lang="en-US" sz="2400" dirty="0"/>
              <a:t> atypia) is often present. </a:t>
            </a:r>
          </a:p>
          <a:p>
            <a:pPr lvl="1">
              <a:buFont typeface="+mj-lt"/>
              <a:buAutoNum type="arabicPeriod"/>
            </a:pPr>
            <a:r>
              <a:rPr lang="en-US" sz="2400" dirty="0"/>
              <a:t>CIN 2 is considered a high grade lesion. It refers to moderately atypical cellular changes confined to the basal two-thirds of the epithelium (formerly called moderate dysplasia) with preservation of epithelial maturation</a:t>
            </a:r>
            <a:r>
              <a:rPr lang="en-US" sz="2400" dirty="0" smtClean="0"/>
              <a:t>.</a:t>
            </a:r>
            <a:endParaRPr lang="en-US" sz="2400" dirty="0"/>
          </a:p>
        </p:txBody>
      </p:sp>
    </p:spTree>
    <p:extLst>
      <p:ext uri="{BB962C8B-B14F-4D97-AF65-F5344CB8AC3E}">
        <p14:creationId xmlns:p14="http://schemas.microsoft.com/office/powerpoint/2010/main" xmlns="" val="3756895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57158" y="714356"/>
            <a:ext cx="8429684" cy="2214578"/>
          </a:xfrm>
          <a:prstGeom prst="rect">
            <a:avLst/>
          </a:prstGeom>
        </p:spPr>
        <p:txBody>
          <a:bodyPr>
            <a:normAutofit/>
          </a:bodyPr>
          <a:lstStyle/>
          <a:p>
            <a:pPr marL="914400" marR="0" lvl="1"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CIN 3 is also considered a high grade lesion. It refers to severely atypical cellular changes encompassing greater than two-thirds of the epithelial thickness, and includes full-thickness lesions (formerly called severe dysplasia or carcinoma in situ). </a:t>
            </a:r>
          </a:p>
          <a:p>
            <a:pPr marL="742950" marR="0" lvl="1" indent="-28575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228600" y="228600"/>
            <a:ext cx="8610600" cy="6324600"/>
          </a:xfrm>
        </p:spPr>
      </p:pic>
    </p:spTree>
    <p:extLst>
      <p:ext uri="{BB962C8B-B14F-4D97-AF65-F5344CB8AC3E}">
        <p14:creationId xmlns:p14="http://schemas.microsoft.com/office/powerpoint/2010/main" xmlns="" val="33056258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228600" y="304800"/>
            <a:ext cx="8610600" cy="6172200"/>
          </a:xfrm>
        </p:spPr>
      </p:pic>
    </p:spTree>
    <p:extLst>
      <p:ext uri="{BB962C8B-B14F-4D97-AF65-F5344CB8AC3E}">
        <p14:creationId xmlns:p14="http://schemas.microsoft.com/office/powerpoint/2010/main" xmlns="" val="3348786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782"/>
            <a:ext cx="7924800" cy="655638"/>
          </a:xfrm>
        </p:spPr>
        <p:txBody>
          <a:bodyPr/>
          <a:lstStyle/>
          <a:p>
            <a:r>
              <a:rPr lang="en-US" b="1" dirty="0">
                <a:solidFill>
                  <a:srgbClr val="FFC000"/>
                </a:solidFill>
              </a:rPr>
              <a:t>HPV testing result </a:t>
            </a:r>
            <a:r>
              <a:rPr lang="en-US" b="1" dirty="0" smtClean="0">
                <a:solidFill>
                  <a:srgbClr val="FFC000"/>
                </a:solidFill>
              </a:rPr>
              <a:t>reporting</a:t>
            </a:r>
            <a:endParaRPr lang="en-US" b="1" dirty="0">
              <a:solidFill>
                <a:srgbClr val="FFC000"/>
              </a:solidFill>
            </a:endParaRPr>
          </a:p>
        </p:txBody>
      </p:sp>
      <p:sp>
        <p:nvSpPr>
          <p:cNvPr id="3" name="Content Placeholder 2"/>
          <p:cNvSpPr>
            <a:spLocks noGrp="1"/>
          </p:cNvSpPr>
          <p:nvPr>
            <p:ph sz="quarter" idx="13"/>
          </p:nvPr>
        </p:nvSpPr>
        <p:spPr>
          <a:xfrm>
            <a:off x="285720" y="609600"/>
            <a:ext cx="8572560" cy="6034110"/>
          </a:xfrm>
        </p:spPr>
        <p:txBody>
          <a:bodyPr>
            <a:normAutofit/>
          </a:bodyPr>
          <a:lstStyle/>
          <a:p>
            <a:r>
              <a:rPr lang="en-US" sz="2400" dirty="0"/>
              <a:t> In the United States, human papilloma virus (HPV) testing is used as primary screening for cervical cancer (as a co-test with cytology) in women over age 30 and for reflex testing after a cervical cytology result of atypical squamous cells of undetermined significance in women 21 years and </a:t>
            </a:r>
            <a:r>
              <a:rPr lang="en-US" sz="2400" dirty="0" smtClean="0"/>
              <a:t>older</a:t>
            </a:r>
          </a:p>
          <a:p>
            <a:r>
              <a:rPr lang="en-US" sz="2400" dirty="0" smtClean="0"/>
              <a:t>There </a:t>
            </a:r>
            <a:r>
              <a:rPr lang="en-US" sz="2400" dirty="0"/>
              <a:t>are two types of available HPV tests </a:t>
            </a:r>
            <a:endParaRPr lang="en-US" sz="2400" dirty="0" smtClean="0"/>
          </a:p>
          <a:p>
            <a:pPr lvl="1">
              <a:buFont typeface="+mj-lt"/>
              <a:buAutoNum type="arabicPeriod"/>
            </a:pPr>
            <a:r>
              <a:rPr lang="en-US" sz="2400" dirty="0" smtClean="0"/>
              <a:t>Tests that detect the presence or absence of any of 12 to 14 high-risk HPV subtypes that are associated with a high risk of cervical cancer. These tests do not report which of the individual subtypes are present. A negative test means that no oncogenic HPV types or only HPV types of low oncogenic risk were detected (however, the laboratory will report a negative test even if no cells are present. </a:t>
            </a:r>
          </a:p>
        </p:txBody>
      </p:sp>
    </p:spTree>
    <p:extLst>
      <p:ext uri="{BB962C8B-B14F-4D97-AF65-F5344CB8AC3E}">
        <p14:creationId xmlns:p14="http://schemas.microsoft.com/office/powerpoint/2010/main" xmlns="" val="14432567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85720" y="609600"/>
            <a:ext cx="8572560" cy="3033714"/>
          </a:xfrm>
          <a:prstGeom prst="rect">
            <a:avLst/>
          </a:prstGeom>
        </p:spPr>
        <p:txBody>
          <a:bodyPr>
            <a:normAutofit/>
          </a:bodyPr>
          <a:lstStyle/>
          <a:p>
            <a:pPr marL="914400" marR="0" lvl="1"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2"/>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Tests that perform HPV genotyping and report the presence or absence of HPV 16 or 18, which are the subtypes most commonly associated with high-grade cervical intraepithelial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neoplasia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and cervical cancer types. In addition, HPV 18 infection appears to be associated with an increased risk of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adenocarcinoma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compared with other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oncogenic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types. </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Cervical cancer screening tests</a:t>
            </a:r>
          </a:p>
        </p:txBody>
      </p:sp>
      <p:sp>
        <p:nvSpPr>
          <p:cNvPr id="3" name="Content Placeholder 2"/>
          <p:cNvSpPr>
            <a:spLocks noGrp="1"/>
          </p:cNvSpPr>
          <p:nvPr>
            <p:ph sz="quarter" idx="13"/>
          </p:nvPr>
        </p:nvSpPr>
        <p:spPr/>
        <p:txBody>
          <a:bodyPr>
            <a:normAutofit/>
          </a:bodyPr>
          <a:lstStyle/>
          <a:p>
            <a:r>
              <a:rPr lang="en-US" sz="2400" dirty="0"/>
              <a:t>INTRODUCTION  </a:t>
            </a:r>
          </a:p>
          <a:p>
            <a:endParaRPr lang="en-US" sz="2400" dirty="0" smtClean="0"/>
          </a:p>
          <a:p>
            <a:r>
              <a:rPr lang="en-US" sz="2400" dirty="0" smtClean="0"/>
              <a:t>Cervical </a:t>
            </a:r>
            <a:r>
              <a:rPr lang="en-US" sz="2400" dirty="0"/>
              <a:t>cancer screening detects </a:t>
            </a:r>
            <a:r>
              <a:rPr lang="en-US" sz="2400" dirty="0" err="1"/>
              <a:t>preinvasive</a:t>
            </a:r>
            <a:r>
              <a:rPr lang="en-US" sz="2400" dirty="0"/>
              <a:t> neoplasia, thereby making treatment possible before the disease becomes invasive. Screening is performed using cervical cytology (Pap test), or a human papillomavirus (HPV) test, or a combination of the two tests.</a:t>
            </a:r>
          </a:p>
        </p:txBody>
      </p:sp>
    </p:spTree>
    <p:extLst>
      <p:ext uri="{BB962C8B-B14F-4D97-AF65-F5344CB8AC3E}">
        <p14:creationId xmlns:p14="http://schemas.microsoft.com/office/powerpoint/2010/main" xmlns="" val="11053326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428604"/>
            <a:ext cx="7924800" cy="614366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Type-specific testing for HPV 16 and 18 is not useful for identifying women who should not receive HPV vaccination, since HPV infection can be transient and it is not known if previous HPV infection is protective against</a:t>
            </a:r>
          </a:p>
          <a:p>
            <a:pPr marL="342900" marR="0" lvl="0" indent="-342900" algn="l" defTabSz="914400" rtl="0" eaLnBrk="1" fontAlgn="auto" latinLnBrk="0" hangingPunct="1">
              <a:lnSpc>
                <a:spcPct val="100000"/>
              </a:lnSpc>
              <a:spcBef>
                <a:spcPct val="20000"/>
              </a:spcBef>
              <a:spcAft>
                <a:spcPts val="600"/>
              </a:spcAft>
              <a:buClr>
                <a:schemeClr val="tx2"/>
              </a:buClr>
              <a:buSzTx/>
              <a:tabLst/>
              <a:defRPr/>
            </a:pP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Patients with apparently normal immune systems may “reactivate” latent HPV infections and may develop new episodes of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vulvar</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vaginal dysplasia, without a new exposure. For women with latent infections, the virus may remain dormant in the cytoplasm. In such cases, the HPV virus is still technically present, but the HPV test will be negative.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428604"/>
            <a:ext cx="7924800" cy="503238"/>
          </a:xfrm>
        </p:spPr>
        <p:txBody>
          <a:bodyPr/>
          <a:lstStyle/>
          <a:p>
            <a:r>
              <a:rPr lang="en-US" b="1" dirty="0">
                <a:solidFill>
                  <a:srgbClr val="FFC000"/>
                </a:solidFill>
              </a:rPr>
              <a:t>ROLE OF HUMAN PAPILLOMAVIRUS</a:t>
            </a:r>
          </a:p>
        </p:txBody>
      </p:sp>
      <p:sp>
        <p:nvSpPr>
          <p:cNvPr id="3" name="Content Placeholder 2"/>
          <p:cNvSpPr>
            <a:spLocks noGrp="1"/>
          </p:cNvSpPr>
          <p:nvPr>
            <p:ph sz="quarter" idx="13"/>
          </p:nvPr>
        </p:nvSpPr>
        <p:spPr>
          <a:xfrm>
            <a:off x="609600" y="1214422"/>
            <a:ext cx="7924800" cy="5262578"/>
          </a:xfrm>
        </p:spPr>
        <p:txBody>
          <a:bodyPr>
            <a:normAutofit/>
          </a:bodyPr>
          <a:lstStyle/>
          <a:p>
            <a:r>
              <a:rPr lang="en-US" sz="2400" dirty="0"/>
              <a:t>The terms transformation zone and </a:t>
            </a:r>
            <a:r>
              <a:rPr lang="en-US" sz="2400" dirty="0" err="1"/>
              <a:t>squamocolumnar</a:t>
            </a:r>
            <a:r>
              <a:rPr lang="en-US" sz="2400" dirty="0"/>
              <a:t> junction are frequently used interchangeably in the literature. However, these are two distinct entities. The </a:t>
            </a:r>
            <a:r>
              <a:rPr lang="en-US" sz="2400" dirty="0" err="1"/>
              <a:t>squamocolumnar</a:t>
            </a:r>
            <a:r>
              <a:rPr lang="en-US" sz="2400" dirty="0"/>
              <a:t> junction is the area in which the squamous epithelium of the </a:t>
            </a:r>
            <a:r>
              <a:rPr lang="en-US" sz="2400" dirty="0" err="1"/>
              <a:t>ectocervix</a:t>
            </a:r>
            <a:r>
              <a:rPr lang="en-US" sz="2400" dirty="0"/>
              <a:t> meets the columnar epithelium of the </a:t>
            </a:r>
            <a:r>
              <a:rPr lang="en-US" sz="2400" dirty="0" err="1"/>
              <a:t>endocervix</a:t>
            </a:r>
            <a:r>
              <a:rPr lang="en-US" sz="2400" dirty="0"/>
              <a:t>. The cervical transformation zone is a dynamic entity of metaplasia throughout a women’s life and is histologically the area where the glandular epithelium has been replaced by squamous epithelium. Thus, the </a:t>
            </a:r>
            <a:r>
              <a:rPr lang="en-US" sz="2400" dirty="0" err="1"/>
              <a:t>squamocolumnar</a:t>
            </a:r>
            <a:r>
              <a:rPr lang="en-US" sz="2400" dirty="0"/>
              <a:t> junction is part of the transformation zone, but the transformation zone comprises a larger area than just the </a:t>
            </a:r>
            <a:r>
              <a:rPr lang="en-US" sz="2400" dirty="0" err="1"/>
              <a:t>squamocolumnar</a:t>
            </a:r>
            <a:r>
              <a:rPr lang="en-US" sz="2400" dirty="0"/>
              <a:t> </a:t>
            </a:r>
            <a:r>
              <a:rPr lang="en-US" sz="2400" dirty="0" smtClean="0"/>
              <a:t>junction</a:t>
            </a:r>
          </a:p>
        </p:txBody>
      </p:sp>
    </p:spTree>
    <p:extLst>
      <p:ext uri="{BB962C8B-B14F-4D97-AF65-F5344CB8AC3E}">
        <p14:creationId xmlns:p14="http://schemas.microsoft.com/office/powerpoint/2010/main" xmlns="" val="3287615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85720" y="357166"/>
            <a:ext cx="8572560" cy="6119834"/>
          </a:xfrm>
          <a:prstGeom prst="rect">
            <a:avLst/>
          </a:prstGeom>
        </p:spPr>
        <p:txBody>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HPV infection is endemic among sexually experienced individuals. The risk correlates with the lifetime number of sex partners, but is relatively high (4 to 20 percent) even in those with one partner. At least 80 percent of sexually active women will have acquired a genital HPV infection by age 50</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Most HPV infections occur in young women and are transient, over 50 percent of new infections are cleared in 6 to 18 months, and 80 to 90 percent will have resolved within two to five years. Transient infections are particularly common in young women in whom the average length of a newly diagnosed HPV infection is 8 to13 months. It is unclear whether HPV positive women who become HPV negative actually clear the virus from their bodies or retain the virus in an inactive or low-level state</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972"/>
            <a:ext cx="7924800" cy="579438"/>
          </a:xfrm>
        </p:spPr>
        <p:txBody>
          <a:bodyPr/>
          <a:lstStyle/>
          <a:p>
            <a:r>
              <a:rPr lang="en-US" b="1" dirty="0">
                <a:solidFill>
                  <a:srgbClr val="FFC000"/>
                </a:solidFill>
              </a:rPr>
              <a:t>Sequelae of acute infection</a:t>
            </a:r>
          </a:p>
        </p:txBody>
      </p:sp>
      <p:sp>
        <p:nvSpPr>
          <p:cNvPr id="3" name="Content Placeholder 2"/>
          <p:cNvSpPr>
            <a:spLocks noGrp="1"/>
          </p:cNvSpPr>
          <p:nvPr>
            <p:ph sz="quarter" idx="13"/>
          </p:nvPr>
        </p:nvSpPr>
        <p:spPr>
          <a:xfrm>
            <a:off x="381000" y="804866"/>
            <a:ext cx="8405842" cy="5910282"/>
          </a:xfrm>
        </p:spPr>
        <p:txBody>
          <a:bodyPr>
            <a:normAutofit/>
          </a:bodyPr>
          <a:lstStyle/>
          <a:p>
            <a:r>
              <a:rPr lang="en-US" sz="2400" dirty="0" smtClean="0"/>
              <a:t>Latent </a:t>
            </a:r>
            <a:r>
              <a:rPr lang="en-US" sz="2400" dirty="0"/>
              <a:t>infection without physical, cytological, or histological manifestations. This is the most common clinical sequelae of HPV infection, occurring in well over 90 percent of infected women. </a:t>
            </a:r>
            <a:endParaRPr lang="en-US" sz="2400" dirty="0" smtClean="0"/>
          </a:p>
          <a:p>
            <a:r>
              <a:rPr lang="en-US" sz="2400" dirty="0" smtClean="0"/>
              <a:t>Active </a:t>
            </a:r>
            <a:r>
              <a:rPr lang="en-US" sz="2400" dirty="0"/>
              <a:t>infection in which HPV undergoes vegetative replication, but not integration into the </a:t>
            </a:r>
            <a:r>
              <a:rPr lang="en-US" sz="2400" dirty="0" smtClean="0"/>
              <a:t>genome.</a:t>
            </a:r>
            <a:r>
              <a:rPr lang="en-US" sz="2400" dirty="0"/>
              <a:t/>
            </a:r>
            <a:br>
              <a:rPr lang="en-US" sz="2400" dirty="0"/>
            </a:br>
            <a:r>
              <a:rPr lang="en-US" sz="2400" dirty="0" smtClean="0"/>
              <a:t>Actively </a:t>
            </a:r>
            <a:r>
              <a:rPr lang="en-US" sz="2400" dirty="0"/>
              <a:t>replicating HPV produces characteristic cellular changes, such as nuclear enlargement, </a:t>
            </a:r>
            <a:r>
              <a:rPr lang="en-US" sz="2400" dirty="0" err="1"/>
              <a:t>multinucleation</a:t>
            </a:r>
            <a:r>
              <a:rPr lang="en-US" sz="2400" dirty="0"/>
              <a:t>, </a:t>
            </a:r>
            <a:r>
              <a:rPr lang="en-US" sz="2400" dirty="0" err="1"/>
              <a:t>hyperchromasia</a:t>
            </a:r>
            <a:r>
              <a:rPr lang="en-US" sz="2400" dirty="0"/>
              <a:t>, and perinuclear cytoplasmic clearing (halos</a:t>
            </a:r>
            <a:r>
              <a:rPr lang="en-US" sz="2400" dirty="0" smtClean="0"/>
              <a:t>). </a:t>
            </a:r>
            <a:r>
              <a:rPr lang="en-US" sz="2400" dirty="0"/>
              <a:t>On average, these changes occur two to eight months after the woman is first </a:t>
            </a:r>
            <a:r>
              <a:rPr lang="en-US" sz="2400" dirty="0" smtClean="0"/>
              <a:t>infected. </a:t>
            </a:r>
            <a:r>
              <a:rPr lang="en-US" sz="2400" dirty="0"/>
              <a:t>The cytological findings are also the cytological characteristics of LSIL and ASC-US (atypical squamous cells of undetermined significance), thus LSIL and HPV positive ASC-US can be considered cytological manifestations of active HPV infection. </a:t>
            </a:r>
          </a:p>
        </p:txBody>
      </p:sp>
    </p:spTree>
    <p:extLst>
      <p:ext uri="{BB962C8B-B14F-4D97-AF65-F5344CB8AC3E}">
        <p14:creationId xmlns:p14="http://schemas.microsoft.com/office/powerpoint/2010/main" xmlns="" val="2681480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14282" y="304800"/>
            <a:ext cx="8501122" cy="4695836"/>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Resolution of infection is associated with regression of the cytological changes. Resolution appears to be related, at least in part, to formation of HPV antibodies and recruitment of macrophage natural killer cells and activated CD4+ T-lymphocytes. In most women the immune response is a dominant process so the infection remains latent or is suppressed quickly; however, these antibodies can take months to develop, or never develop at all.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Neoplastic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transformation in which HPV integrates into the human genome. Possible clinical manifestations of this state include high grade lesions and cancer. This process occurs years after the acute infection</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1060472"/>
          </a:xfrm>
        </p:spPr>
        <p:txBody>
          <a:bodyPr/>
          <a:lstStyle/>
          <a:p>
            <a:r>
              <a:rPr lang="en-US" b="1" dirty="0">
                <a:solidFill>
                  <a:srgbClr val="FFC000"/>
                </a:solidFill>
              </a:rPr>
              <a:t>Factors associated with development of high grade lesions and cancer</a:t>
            </a:r>
          </a:p>
        </p:txBody>
      </p:sp>
      <p:sp>
        <p:nvSpPr>
          <p:cNvPr id="3" name="Content Placeholder 2"/>
          <p:cNvSpPr>
            <a:spLocks noGrp="1"/>
          </p:cNvSpPr>
          <p:nvPr>
            <p:ph sz="quarter" idx="13"/>
          </p:nvPr>
        </p:nvSpPr>
        <p:spPr>
          <a:xfrm>
            <a:off x="285720" y="1142984"/>
            <a:ext cx="8501122" cy="5486416"/>
          </a:xfrm>
        </p:spPr>
        <p:txBody>
          <a:bodyPr>
            <a:normAutofit lnSpcReduction="10000"/>
          </a:bodyPr>
          <a:lstStyle/>
          <a:p>
            <a:pPr>
              <a:buFont typeface="+mj-lt"/>
              <a:buAutoNum type="arabicPeriod"/>
            </a:pPr>
            <a:r>
              <a:rPr lang="en-US" sz="2200" dirty="0" smtClean="0"/>
              <a:t>Subtype</a:t>
            </a:r>
          </a:p>
          <a:p>
            <a:r>
              <a:rPr lang="en-US" sz="2200" dirty="0"/>
              <a:t>Low-risk subtypes, such as HPV 6 and 11, do not integrate into the host genome and only cause low grade lesions (</a:t>
            </a:r>
            <a:r>
              <a:rPr lang="en-US" sz="2200" dirty="0" err="1"/>
              <a:t>eg</a:t>
            </a:r>
            <a:r>
              <a:rPr lang="en-US" sz="2200" dirty="0"/>
              <a:t>, LSIL and CIN 1) and benign </a:t>
            </a:r>
            <a:r>
              <a:rPr lang="en-US" sz="2200" dirty="0" err="1"/>
              <a:t>condylomatous</a:t>
            </a:r>
            <a:r>
              <a:rPr lang="en-US" sz="2200" dirty="0"/>
              <a:t> genital warts </a:t>
            </a:r>
            <a:r>
              <a:rPr lang="en-US" sz="2200" dirty="0" smtClean="0"/>
              <a:t>(Overall</a:t>
            </a:r>
            <a:r>
              <a:rPr lang="en-US" sz="2200" dirty="0"/>
              <a:t>, HPV 6 and 11 account for 10 percent of low grade lesions and 90 percent of </a:t>
            </a:r>
            <a:r>
              <a:rPr lang="en-US" sz="2200" dirty="0" err="1"/>
              <a:t>condylomatous</a:t>
            </a:r>
            <a:r>
              <a:rPr lang="en-US" sz="2200" dirty="0"/>
              <a:t> genital </a:t>
            </a:r>
            <a:r>
              <a:rPr lang="en-US" sz="2200" dirty="0" smtClean="0"/>
              <a:t>warts). </a:t>
            </a:r>
            <a:endParaRPr lang="en-US" sz="2200" dirty="0"/>
          </a:p>
          <a:p>
            <a:r>
              <a:rPr lang="en-US" sz="2200" dirty="0"/>
              <a:t>High risk HPV subtypes, such as 16 and 18, are strongly associated with high grade lesions (HSIL and CIN 2,3), persistence, and progression to invasive cancer, although they may also be associated with low grade lesions. HPV 16 and 18 account for 25 percent of low grade lesions, 50 to 60 percent of high grade lesions, and 70 percent of cervical </a:t>
            </a:r>
            <a:r>
              <a:rPr lang="en-US" sz="2200" dirty="0" smtClean="0"/>
              <a:t>cancers. High </a:t>
            </a:r>
            <a:r>
              <a:rPr lang="en-US" sz="2200" dirty="0"/>
              <a:t>grade lesions are usually flat, but cancers can be nodular, ulcerative, </a:t>
            </a:r>
            <a:r>
              <a:rPr lang="en-US" sz="2200" dirty="0" err="1"/>
              <a:t>exophytic</a:t>
            </a:r>
            <a:r>
              <a:rPr lang="en-US" sz="2200" dirty="0"/>
              <a:t>, or endophytic. </a:t>
            </a:r>
            <a:endParaRPr lang="en-US" sz="2200" dirty="0" smtClean="0"/>
          </a:p>
          <a:p>
            <a:pPr>
              <a:buFont typeface="+mj-lt"/>
              <a:buAutoNum type="arabicPeriod" startAt="2"/>
            </a:pPr>
            <a:r>
              <a:rPr lang="en-US" sz="2200" dirty="0"/>
              <a:t>Persistence: A persistent HPV infection is variably defined as one that is present at least 6 to 12 months</a:t>
            </a:r>
            <a:endParaRPr lang="en-US" sz="2200" dirty="0" smtClean="0"/>
          </a:p>
          <a:p>
            <a:pPr>
              <a:buFont typeface="+mj-lt"/>
              <a:buAutoNum type="arabicPeriod" startAt="2"/>
            </a:pPr>
            <a:r>
              <a:rPr lang="en-US" sz="2200" dirty="0"/>
              <a:t>Viral load: The effect of HPV viral load is controversial</a:t>
            </a:r>
          </a:p>
          <a:p>
            <a:pPr>
              <a:buFont typeface="+mj-lt"/>
              <a:buAutoNum type="arabicPeriod" startAt="2"/>
            </a:pPr>
            <a:endParaRPr lang="en-US" dirty="0"/>
          </a:p>
        </p:txBody>
      </p:sp>
    </p:spTree>
    <p:extLst>
      <p:ext uri="{BB962C8B-B14F-4D97-AF65-F5344CB8AC3E}">
        <p14:creationId xmlns:p14="http://schemas.microsoft.com/office/powerpoint/2010/main" xmlns="" val="214137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703282"/>
          </a:xfrm>
        </p:spPr>
        <p:txBody>
          <a:bodyPr/>
          <a:lstStyle/>
          <a:p>
            <a:r>
              <a:rPr lang="en-US" b="1" dirty="0">
                <a:solidFill>
                  <a:srgbClr val="FFC000"/>
                </a:solidFill>
              </a:rPr>
              <a:t>COFACTORS IN PATHOGENESIS</a:t>
            </a:r>
          </a:p>
        </p:txBody>
      </p:sp>
      <p:sp>
        <p:nvSpPr>
          <p:cNvPr id="3" name="Content Placeholder 2"/>
          <p:cNvSpPr>
            <a:spLocks noGrp="1"/>
          </p:cNvSpPr>
          <p:nvPr>
            <p:ph sz="quarter" idx="13"/>
          </p:nvPr>
        </p:nvSpPr>
        <p:spPr>
          <a:xfrm>
            <a:off x="214282" y="1000108"/>
            <a:ext cx="8715436" cy="4662486"/>
          </a:xfrm>
        </p:spPr>
        <p:txBody>
          <a:bodyPr>
            <a:noAutofit/>
          </a:bodyPr>
          <a:lstStyle/>
          <a:p>
            <a:pPr>
              <a:buFont typeface="+mj-lt"/>
              <a:buAutoNum type="arabicPeriod"/>
            </a:pPr>
            <a:r>
              <a:rPr lang="en-US" sz="2400" dirty="0"/>
              <a:t>Immunosuppression </a:t>
            </a:r>
          </a:p>
          <a:p>
            <a:pPr lvl="2" indent="-342900"/>
            <a:r>
              <a:rPr lang="en-US" sz="2400" dirty="0"/>
              <a:t>HIV infection — The incidence of CIN is increased in HIV-infected </a:t>
            </a:r>
            <a:r>
              <a:rPr lang="en-US" sz="2400" dirty="0" smtClean="0"/>
              <a:t>women</a:t>
            </a:r>
            <a:r>
              <a:rPr lang="en-US" sz="2400" dirty="0"/>
              <a:t/>
            </a:r>
            <a:br>
              <a:rPr lang="en-US" sz="2400" dirty="0"/>
            </a:br>
            <a:r>
              <a:rPr lang="en-US" sz="2400" dirty="0"/>
              <a:t>In addition, cervical cancer is one of the most common AIDS-related malignancies in </a:t>
            </a:r>
            <a:r>
              <a:rPr lang="en-US" sz="2400" dirty="0" smtClean="0"/>
              <a:t>women. </a:t>
            </a:r>
            <a:endParaRPr lang="en-US" sz="2400" dirty="0"/>
          </a:p>
          <a:p>
            <a:pPr lvl="2" indent="-342900"/>
            <a:r>
              <a:rPr lang="en-US" sz="2400" dirty="0"/>
              <a:t>Immunosuppressive therapy </a:t>
            </a:r>
            <a:endParaRPr lang="en-US" sz="2400" dirty="0" smtClean="0"/>
          </a:p>
          <a:p>
            <a:pPr>
              <a:buFont typeface="+mj-lt"/>
              <a:buAutoNum type="arabicPeriod"/>
            </a:pPr>
            <a:r>
              <a:rPr lang="en-US" sz="2400" dirty="0" smtClean="0"/>
              <a:t>Cigarette </a:t>
            </a:r>
            <a:r>
              <a:rPr lang="en-US" sz="2400" dirty="0"/>
              <a:t>smoking  — Cigarette smoking and HPV infection have synergistic effects on the development of CIN and cervical </a:t>
            </a:r>
            <a:endParaRPr lang="en-US" sz="2400" dirty="0" smtClean="0"/>
          </a:p>
        </p:txBody>
      </p:sp>
    </p:spTree>
    <p:extLst>
      <p:ext uri="{BB962C8B-B14F-4D97-AF65-F5344CB8AC3E}">
        <p14:creationId xmlns:p14="http://schemas.microsoft.com/office/powerpoint/2010/main" xmlns="" val="25403280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214282" y="785794"/>
            <a:ext cx="8715436" cy="5072098"/>
          </a:xfrm>
          <a:prstGeom prst="rect">
            <a:avLst/>
          </a:prstGeom>
        </p:spPr>
        <p:txBody>
          <a:bodyPr>
            <a:noAutofit/>
          </a:bodyPr>
          <a:lstStyle/>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Cigarette smoking  — Cigarette smoking and HPV infection have synergistic effects on the development of CIN and cervical </a:t>
            </a:r>
          </a:p>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Herpes simplex virus and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chlamydia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 Infection with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chlamydia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herpes simplex virus (HSV), or other sexually transmitted diseases may be a surrogate marker of exposure to HPV, rather than a causal factor itself</a:t>
            </a:r>
          </a:p>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Oral contraceptives  — Long-term use of oral contraceptives has been implicated as a cofactor that increases the risk of cervical carcinoma in women who are HPV positive </a:t>
            </a:r>
          </a:p>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Other  — For the most part genetic, familial, dietary, and endogenous hormonal factors are not thought to play a role in development of CIN or cervical cancer</a:t>
            </a:r>
          </a:p>
          <a:p>
            <a:pPr marL="342900" marR="0" lvl="0" indent="-3429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endParaRPr kumimoji="0" lang="en-US" sz="20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655638"/>
          </a:xfrm>
        </p:spPr>
        <p:txBody>
          <a:bodyPr/>
          <a:lstStyle/>
          <a:p>
            <a:r>
              <a:rPr lang="en-US" b="1" dirty="0">
                <a:solidFill>
                  <a:srgbClr val="FFC000"/>
                </a:solidFill>
              </a:rPr>
              <a:t>Colposcopy</a:t>
            </a:r>
          </a:p>
        </p:txBody>
      </p:sp>
      <p:sp>
        <p:nvSpPr>
          <p:cNvPr id="3" name="Content Placeholder 2"/>
          <p:cNvSpPr>
            <a:spLocks noGrp="1"/>
          </p:cNvSpPr>
          <p:nvPr>
            <p:ph sz="quarter" idx="13"/>
          </p:nvPr>
        </p:nvSpPr>
        <p:spPr>
          <a:xfrm>
            <a:off x="609600" y="1066800"/>
            <a:ext cx="7924800" cy="5486400"/>
          </a:xfrm>
        </p:spPr>
        <p:txBody>
          <a:bodyPr>
            <a:noAutofit/>
          </a:bodyPr>
          <a:lstStyle/>
          <a:p>
            <a:r>
              <a:rPr lang="en-US" sz="2200" dirty="0"/>
              <a:t> Colposcopy is a diagnostic procedure in which a </a:t>
            </a:r>
            <a:r>
              <a:rPr lang="en-US" sz="2200" dirty="0" err="1"/>
              <a:t>colposcope</a:t>
            </a:r>
            <a:r>
              <a:rPr lang="en-US" sz="2200" dirty="0"/>
              <a:t> (a dissecting microscope with various magnification lenses) is used to provide an illuminated, magnified view of the cervix, vagina, and </a:t>
            </a:r>
            <a:r>
              <a:rPr lang="en-US" sz="2200" dirty="0" smtClean="0"/>
              <a:t>vulva. </a:t>
            </a:r>
          </a:p>
          <a:p>
            <a:r>
              <a:rPr lang="en-US" sz="2200" dirty="0" err="1" smtClean="0"/>
              <a:t>Colposcopic</a:t>
            </a:r>
            <a:r>
              <a:rPr lang="en-US" sz="2200" dirty="0" smtClean="0"/>
              <a:t> </a:t>
            </a:r>
            <a:r>
              <a:rPr lang="en-US" sz="2200" dirty="0"/>
              <a:t>evaluation of the cervix and vagina is based on the finding that malignant and premalignant epithelium have specific macroscopic characteristics relating to contour, color, and vascular pattern that are recognizable by colposcopy. </a:t>
            </a:r>
            <a:endParaRPr lang="en-US" sz="2200" dirty="0" smtClean="0"/>
          </a:p>
          <a:p>
            <a:r>
              <a:rPr lang="en-US" sz="2200" dirty="0" smtClean="0"/>
              <a:t>The </a:t>
            </a:r>
            <a:r>
              <a:rPr lang="en-US" sz="2200" dirty="0"/>
              <a:t>improved visualization of epithelial surfaces enhances the </a:t>
            </a:r>
            <a:r>
              <a:rPr lang="en-US" sz="2200" dirty="0" err="1"/>
              <a:t>colposcopist's</a:t>
            </a:r>
            <a:r>
              <a:rPr lang="en-US" sz="2200" dirty="0"/>
              <a:t> ability to distinguish normal from abnormal areas and to obtain directed biopsies from suspicious tissue. </a:t>
            </a:r>
            <a:endParaRPr lang="en-US" sz="2200" dirty="0" smtClean="0"/>
          </a:p>
          <a:p>
            <a:r>
              <a:rPr lang="en-US" sz="2200" dirty="0" smtClean="0"/>
              <a:t>Colposcopy </a:t>
            </a:r>
            <a:r>
              <a:rPr lang="en-US" sz="2200" dirty="0"/>
              <a:t>of the vulva, a keratinized epithelium, provides a magnified bright light examination. The primary goal of colposcopy is to identify precancerous and cancerous lesions so that they may be treated early</a:t>
            </a:r>
          </a:p>
        </p:txBody>
      </p:sp>
    </p:spTree>
    <p:extLst>
      <p:ext uri="{BB962C8B-B14F-4D97-AF65-F5344CB8AC3E}">
        <p14:creationId xmlns:p14="http://schemas.microsoft.com/office/powerpoint/2010/main" xmlns="" val="512459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xmlns="" val="0"/>
              </a:ext>
            </a:extLst>
          </a:blip>
          <a:srcRect l="4146" r="34555"/>
          <a:stretch>
            <a:fillRect/>
          </a:stretch>
        </p:blipFill>
        <p:spPr>
          <a:xfrm>
            <a:off x="2143108" y="303844"/>
            <a:ext cx="4857784" cy="6250312"/>
          </a:xfrm>
        </p:spPr>
      </p:pic>
    </p:spTree>
    <p:extLst>
      <p:ext uri="{BB962C8B-B14F-4D97-AF65-F5344CB8AC3E}">
        <p14:creationId xmlns:p14="http://schemas.microsoft.com/office/powerpoint/2010/main" xmlns="" val="2087539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868346"/>
          </a:xfrm>
        </p:spPr>
        <p:txBody>
          <a:bodyPr/>
          <a:lstStyle/>
          <a:p>
            <a:r>
              <a:rPr lang="en-US" b="1" dirty="0">
                <a:solidFill>
                  <a:srgbClr val="FFC000"/>
                </a:solidFill>
              </a:rPr>
              <a:t>Techniques for obtaining specimens</a:t>
            </a:r>
          </a:p>
        </p:txBody>
      </p:sp>
      <p:sp>
        <p:nvSpPr>
          <p:cNvPr id="3" name="Content Placeholder 2"/>
          <p:cNvSpPr>
            <a:spLocks noGrp="1"/>
          </p:cNvSpPr>
          <p:nvPr>
            <p:ph sz="quarter" idx="13"/>
          </p:nvPr>
        </p:nvSpPr>
        <p:spPr>
          <a:xfrm>
            <a:off x="609600" y="1285860"/>
            <a:ext cx="7924800" cy="5072098"/>
          </a:xfrm>
        </p:spPr>
        <p:txBody>
          <a:bodyPr>
            <a:noAutofit/>
          </a:bodyPr>
          <a:lstStyle/>
          <a:p>
            <a:r>
              <a:rPr lang="en-US" sz="2400" dirty="0"/>
              <a:t>HOW TO OBTAIN A SAMPLE  — Cell samples for cervical cytology and HPV testing are obtained during the speculum examination. The same specimen can be used for both tests or separate specimens can be obtained. </a:t>
            </a:r>
          </a:p>
          <a:p>
            <a:r>
              <a:rPr lang="en-US" sz="2400" dirty="0"/>
              <a:t>Specimens for cytology  — There are two methods for preparing a specimen for cervical cytology: the conventional Pap smear and the liquid-based, thin layer preparation (</a:t>
            </a:r>
            <a:r>
              <a:rPr lang="en-US" sz="2400" dirty="0" err="1"/>
              <a:t>eg</a:t>
            </a:r>
            <a:r>
              <a:rPr lang="en-US" sz="2400" dirty="0"/>
              <a:t>, </a:t>
            </a:r>
            <a:r>
              <a:rPr lang="en-US" sz="2400" dirty="0" err="1"/>
              <a:t>ThinPrep</a:t>
            </a:r>
            <a:r>
              <a:rPr lang="en-US" sz="2400" dirty="0"/>
              <a:t>®, </a:t>
            </a:r>
            <a:r>
              <a:rPr lang="en-US" sz="2400" dirty="0" err="1"/>
              <a:t>SurePath</a:t>
            </a:r>
            <a:r>
              <a:rPr lang="en-US" sz="2400" dirty="0"/>
              <a:t>™). </a:t>
            </a:r>
          </a:p>
          <a:p>
            <a:r>
              <a:rPr lang="en-US" sz="2400" dirty="0"/>
              <a:t>For both methods, cells are obtained from the external surface of the cervix (</a:t>
            </a:r>
            <a:r>
              <a:rPr lang="en-US" sz="2400" dirty="0" err="1"/>
              <a:t>ectocervix</a:t>
            </a:r>
            <a:r>
              <a:rPr lang="en-US" sz="2400" dirty="0"/>
              <a:t>) and the cervical canal (</a:t>
            </a:r>
            <a:r>
              <a:rPr lang="en-US" sz="2400" dirty="0" err="1"/>
              <a:t>endocervix</a:t>
            </a:r>
            <a:r>
              <a:rPr lang="en-US" sz="2400" dirty="0"/>
              <a:t>) to evaluate the transformation zone (</a:t>
            </a:r>
            <a:r>
              <a:rPr lang="en-US" sz="2400" dirty="0" err="1"/>
              <a:t>squamocolumnar</a:t>
            </a:r>
            <a:r>
              <a:rPr lang="en-US" sz="2400" dirty="0"/>
              <a:t> junction), the area at greatest risk for neoplasia</a:t>
            </a:r>
          </a:p>
        </p:txBody>
      </p:sp>
    </p:spTree>
    <p:extLst>
      <p:ext uri="{BB962C8B-B14F-4D97-AF65-F5344CB8AC3E}">
        <p14:creationId xmlns:p14="http://schemas.microsoft.com/office/powerpoint/2010/main" xmlns="" val="33830513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924800" cy="503238"/>
          </a:xfrm>
        </p:spPr>
        <p:txBody>
          <a:bodyPr/>
          <a:lstStyle/>
          <a:p>
            <a:r>
              <a:rPr lang="en-US" b="1" dirty="0">
                <a:solidFill>
                  <a:srgbClr val="FFC000"/>
                </a:solidFill>
              </a:rPr>
              <a:t>INDICATIONS</a:t>
            </a:r>
          </a:p>
        </p:txBody>
      </p:sp>
      <p:sp>
        <p:nvSpPr>
          <p:cNvPr id="3" name="Content Placeholder 2"/>
          <p:cNvSpPr>
            <a:spLocks noGrp="1"/>
          </p:cNvSpPr>
          <p:nvPr>
            <p:ph sz="quarter" idx="13"/>
          </p:nvPr>
        </p:nvSpPr>
        <p:spPr>
          <a:xfrm>
            <a:off x="609600" y="533400"/>
            <a:ext cx="7924800" cy="4824426"/>
          </a:xfrm>
        </p:spPr>
        <p:txBody>
          <a:bodyPr>
            <a:normAutofit/>
          </a:bodyPr>
          <a:lstStyle/>
          <a:p>
            <a:r>
              <a:rPr lang="en-US" sz="2400" dirty="0"/>
              <a:t>Specific cytological abnormalities: </a:t>
            </a:r>
          </a:p>
          <a:p>
            <a:pPr lvl="1">
              <a:buFont typeface="+mj-lt"/>
              <a:buAutoNum type="arabicPeriod"/>
            </a:pPr>
            <a:r>
              <a:rPr lang="en-US" sz="2200" dirty="0"/>
              <a:t>Persistent atypical cells of undetermined significance (ASC-US) or ASC-US with positive high-risk human papillomavirus (HPV) subtypes </a:t>
            </a:r>
          </a:p>
          <a:p>
            <a:pPr lvl="1">
              <a:buFont typeface="+mj-lt"/>
              <a:buAutoNum type="arabicPeriod"/>
            </a:pPr>
            <a:r>
              <a:rPr lang="en-US" sz="2200" dirty="0"/>
              <a:t>ASC suggestive of high-grade lesion (ASC-H) </a:t>
            </a:r>
          </a:p>
          <a:p>
            <a:pPr lvl="1">
              <a:buFont typeface="+mj-lt"/>
              <a:buAutoNum type="arabicPeriod"/>
            </a:pPr>
            <a:r>
              <a:rPr lang="en-US" sz="2200" dirty="0"/>
              <a:t>Atypical glandular cells (AGC) </a:t>
            </a:r>
          </a:p>
          <a:p>
            <a:pPr lvl="1">
              <a:buFont typeface="+mj-lt"/>
              <a:buAutoNum type="arabicPeriod"/>
            </a:pPr>
            <a:r>
              <a:rPr lang="en-US" sz="2200" dirty="0"/>
              <a:t>Low-grade squamous intraepithelial lesions (LSIL) </a:t>
            </a:r>
          </a:p>
          <a:p>
            <a:pPr lvl="1">
              <a:buFont typeface="+mj-lt"/>
              <a:buAutoNum type="arabicPeriod"/>
            </a:pPr>
            <a:r>
              <a:rPr lang="en-US" sz="2200" dirty="0"/>
              <a:t>High-grade squamous intraepithelial lesion (HSIL) </a:t>
            </a:r>
          </a:p>
          <a:p>
            <a:pPr lvl="1">
              <a:buFont typeface="+mj-lt"/>
              <a:buAutoNum type="arabicPeriod"/>
            </a:pPr>
            <a:r>
              <a:rPr lang="en-US" sz="2200" dirty="0"/>
              <a:t>Suspicious for invasive cancer </a:t>
            </a:r>
          </a:p>
          <a:p>
            <a:pPr lvl="1">
              <a:buFont typeface="+mj-lt"/>
              <a:buAutoNum type="arabicPeriod"/>
            </a:pPr>
            <a:r>
              <a:rPr lang="en-US" sz="2200" dirty="0"/>
              <a:t>Malignant cells present </a:t>
            </a:r>
          </a:p>
        </p:txBody>
      </p:sp>
    </p:spTree>
    <p:extLst>
      <p:ext uri="{BB962C8B-B14F-4D97-AF65-F5344CB8AC3E}">
        <p14:creationId xmlns:p14="http://schemas.microsoft.com/office/powerpoint/2010/main" xmlns="" val="1350795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285728"/>
            <a:ext cx="7924800" cy="632460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Additional common indications for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colposcopy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include :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Evaluation of patients with persistent (two consecutive years) positive testing for high-risk human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papillomavirus</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and normal cytology.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Assessment of women exposed to diethylstilbestrol (DES) exposure in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utero</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Evaluation of a palpably or visually abnormal cervix, vagina, or vulva (see individual topic reviews).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 conjunction with laser or other treatment modalities to ensure that known lesions are completely removed or treated, to detect any other lesions in surrounding areas, and for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posttreatment</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surveillance.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Evaluation of a positive screening test for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neoplasia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such as spectroscopy,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cervicography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speculoscopy</a:t>
            </a:r>
            <a:endParaRPr kumimoji="0" lang="en-US" sz="2400" b="0" i="0" u="none" strike="noStrike" kern="1200" cap="none" spc="3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pPr eaLnBrk="1" fontAlgn="auto" hangingPunct="1">
              <a:spcAft>
                <a:spcPts val="0"/>
              </a:spcAft>
              <a:defRPr/>
            </a:pPr>
            <a:r>
              <a:rPr lang="en-US" b="1" dirty="0" smtClean="0">
                <a:solidFill>
                  <a:srgbClr val="FFC000"/>
                </a:solidFill>
              </a:rPr>
              <a:t>Steps in the </a:t>
            </a:r>
            <a:r>
              <a:rPr lang="en-US" b="1" dirty="0" err="1" smtClean="0">
                <a:solidFill>
                  <a:srgbClr val="FFC000"/>
                </a:solidFill>
              </a:rPr>
              <a:t>colposcopic</a:t>
            </a:r>
            <a:r>
              <a:rPr lang="en-US" b="1" dirty="0" smtClean="0">
                <a:solidFill>
                  <a:srgbClr val="FFC000"/>
                </a:solidFill>
              </a:rPr>
              <a:t> exam</a:t>
            </a:r>
          </a:p>
        </p:txBody>
      </p:sp>
      <p:sp>
        <p:nvSpPr>
          <p:cNvPr id="15363" name="Rectangle 6"/>
          <p:cNvSpPr>
            <a:spLocks noGrp="1" noChangeArrowheads="1"/>
          </p:cNvSpPr>
          <p:nvPr>
            <p:ph idx="4294967295"/>
          </p:nvPr>
        </p:nvSpPr>
        <p:spPr>
          <a:xfrm>
            <a:off x="609600" y="1524000"/>
            <a:ext cx="8305800" cy="4419600"/>
          </a:xfrm>
          <a:prstGeom prst="rect">
            <a:avLst/>
          </a:prstGeom>
        </p:spPr>
        <p:txBody>
          <a:bodyPr rtlCol="0">
            <a:normAutofit/>
          </a:bodyPr>
          <a:lstStyle/>
          <a:p>
            <a:pPr>
              <a:spcAft>
                <a:spcPts val="0"/>
              </a:spcAft>
              <a:buClr>
                <a:schemeClr val="accent1">
                  <a:lumMod val="60000"/>
                  <a:lumOff val="40000"/>
                </a:schemeClr>
              </a:buClr>
              <a:defRPr/>
            </a:pPr>
            <a:r>
              <a:rPr lang="en-US" sz="2400" dirty="0" smtClean="0"/>
              <a:t>Examine cervix using low power (inflammation, infection, leukoplakia, </a:t>
            </a:r>
            <a:r>
              <a:rPr lang="en-US" sz="2400" dirty="0" err="1" smtClean="0"/>
              <a:t>punctation</a:t>
            </a:r>
            <a:r>
              <a:rPr lang="en-US" sz="2400" dirty="0" smtClean="0"/>
              <a:t>, </a:t>
            </a:r>
            <a:r>
              <a:rPr lang="en-US" sz="2400" dirty="0" err="1" smtClean="0"/>
              <a:t>mosaicism</a:t>
            </a:r>
            <a:r>
              <a:rPr lang="en-US" sz="2400" dirty="0" smtClean="0"/>
              <a:t>, abnormal vessels)</a:t>
            </a:r>
          </a:p>
          <a:p>
            <a:pPr>
              <a:spcAft>
                <a:spcPts val="0"/>
              </a:spcAft>
              <a:buClr>
                <a:schemeClr val="accent1">
                  <a:lumMod val="60000"/>
                  <a:lumOff val="40000"/>
                </a:schemeClr>
              </a:buClr>
              <a:defRPr/>
            </a:pPr>
            <a:r>
              <a:rPr lang="en-US" sz="2400" dirty="0" smtClean="0"/>
              <a:t>Use green filter and normal saline</a:t>
            </a:r>
          </a:p>
          <a:p>
            <a:pPr>
              <a:spcAft>
                <a:spcPts val="0"/>
              </a:spcAft>
              <a:buClr>
                <a:schemeClr val="accent1">
                  <a:lumMod val="60000"/>
                  <a:lumOff val="40000"/>
                </a:schemeClr>
              </a:buClr>
              <a:defRPr/>
            </a:pPr>
            <a:r>
              <a:rPr lang="en-US" sz="2400" dirty="0"/>
              <a:t>Apply 5% acetic acid. Repeat Q 5 min if needed.</a:t>
            </a:r>
          </a:p>
          <a:p>
            <a:r>
              <a:rPr lang="en-US" sz="2400" dirty="0" smtClean="0"/>
              <a:t>Scan </a:t>
            </a:r>
            <a:r>
              <a:rPr lang="en-US" sz="2400" dirty="0"/>
              <a:t>entire cervix with white light. Start with low power and move to higher magnification to document abnormal vascular </a:t>
            </a:r>
            <a:r>
              <a:rPr lang="en-US" sz="2400" dirty="0" smtClean="0"/>
              <a:t>patterns. </a:t>
            </a:r>
            <a:r>
              <a:rPr lang="en-US" altLang="en-US" sz="2400" dirty="0" smtClean="0"/>
              <a:t>Use </a:t>
            </a:r>
            <a:r>
              <a:rPr lang="en-US" altLang="en-US" sz="2400" dirty="0" err="1"/>
              <a:t>endocervical</a:t>
            </a:r>
            <a:r>
              <a:rPr lang="en-US" altLang="en-US" sz="2400" dirty="0"/>
              <a:t> speculum if needed to view entire transformation </a:t>
            </a:r>
            <a:r>
              <a:rPr lang="en-US" altLang="en-US" sz="2400" dirty="0" smtClean="0"/>
              <a:t>zone</a:t>
            </a:r>
            <a:endParaRPr lang="en-US" altLang="en-US" sz="2400" dirty="0"/>
          </a:p>
          <a:p>
            <a:r>
              <a:rPr lang="en-US" altLang="en-US" sz="2400" dirty="0" smtClean="0"/>
              <a:t>The </a:t>
            </a:r>
            <a:r>
              <a:rPr lang="en-US" altLang="en-US" sz="2400" b="1" i="1" u="sng" dirty="0"/>
              <a:t>entire TZ, including SCJ</a:t>
            </a:r>
            <a:r>
              <a:rPr lang="en-US" altLang="en-US" sz="2400" dirty="0"/>
              <a:t>, and borders of all lesions must be visualized in order for colposcopy to be </a:t>
            </a:r>
            <a:r>
              <a:rPr lang="en-US" altLang="en-US" sz="2400" dirty="0" smtClean="0"/>
              <a:t>satisfactory</a:t>
            </a:r>
            <a:endParaRPr lang="en-US" altLang="en-US" sz="2400" dirty="0"/>
          </a:p>
        </p:txBody>
      </p:sp>
    </p:spTree>
    <p:extLst>
      <p:ext uri="{BB962C8B-B14F-4D97-AF65-F5344CB8AC3E}">
        <p14:creationId xmlns:p14="http://schemas.microsoft.com/office/powerpoint/2010/main" xmlns="" val="63035949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74638"/>
            <a:ext cx="7924800" cy="725470"/>
          </a:xfrm>
        </p:spPr>
        <p:txBody>
          <a:bodyPr/>
          <a:lstStyle/>
          <a:p>
            <a:pPr eaLnBrk="1" fontAlgn="auto" hangingPunct="1">
              <a:spcAft>
                <a:spcPts val="0"/>
              </a:spcAft>
              <a:defRPr/>
            </a:pPr>
            <a:r>
              <a:rPr lang="en-US" b="1" dirty="0" smtClean="0">
                <a:solidFill>
                  <a:srgbClr val="FFC000"/>
                </a:solidFill>
              </a:rPr>
              <a:t>5% Acetic Acid Application</a:t>
            </a:r>
          </a:p>
        </p:txBody>
      </p:sp>
      <p:pic>
        <p:nvPicPr>
          <p:cNvPr id="22531" name="Picture 4" descr="fig6-11"/>
          <p:cNvPicPr>
            <a:picLocks noGrp="1" noChangeAspect="1" noChangeArrowheads="1"/>
          </p:cNvPicPr>
          <p:nvPr>
            <p:ph idx="4294967295"/>
          </p:nvPr>
        </p:nvPicPr>
        <p:blipFill>
          <a:blip r:embed="rId2">
            <a:extLst>
              <a:ext uri="{28A0092B-C50C-407E-A947-70E740481C1C}">
                <a14:useLocalDpi xmlns:a14="http://schemas.microsoft.com/office/drawing/2010/main" xmlns="" val="0"/>
              </a:ext>
            </a:extLst>
          </a:blip>
          <a:srcRect/>
          <a:stretch>
            <a:fillRect/>
          </a:stretch>
        </p:blipFill>
        <p:spPr>
          <a:xfrm>
            <a:off x="456774" y="1214422"/>
            <a:ext cx="8230453" cy="5242409"/>
          </a:xfrm>
          <a:prstGeom prst="rect">
            <a:avLst/>
          </a:prstGeom>
          <a:noFill/>
        </p:spPr>
      </p:pic>
    </p:spTree>
    <p:extLst>
      <p:ext uri="{BB962C8B-B14F-4D97-AF65-F5344CB8AC3E}">
        <p14:creationId xmlns:p14="http://schemas.microsoft.com/office/powerpoint/2010/main" xmlns="" val="16783970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idx="4294967295"/>
          </p:nvPr>
        </p:nvSpPr>
        <p:spPr>
          <a:xfrm>
            <a:off x="685800" y="571500"/>
            <a:ext cx="8001000" cy="4343400"/>
          </a:xfrm>
          <a:prstGeom prst="rect">
            <a:avLst/>
          </a:prstGeom>
        </p:spPr>
        <p:txBody>
          <a:bodyPr/>
          <a:lstStyle/>
          <a:p>
            <a:pPr algn="l" rtl="0" eaLnBrk="1" hangingPunct="1"/>
            <a:r>
              <a:rPr lang="en-US" altLang="en-US" sz="2800" smtClean="0"/>
              <a:t>Apply Lugol’s iodine solution to aid in delineating potential biopsy site</a:t>
            </a:r>
          </a:p>
          <a:p>
            <a:pPr algn="l" rtl="0" eaLnBrk="1" hangingPunct="1"/>
            <a:r>
              <a:rPr lang="en-US" altLang="en-US" sz="2800" smtClean="0"/>
              <a:t> Lugol's iodine consists of 5 g of iodine and 10 g of potassium iodide in 100 mL distilled </a:t>
            </a:r>
            <a:r>
              <a:rPr lang="en-US" altLang="en-US" sz="3200" smtClean="0"/>
              <a:t>water</a:t>
            </a:r>
            <a:r>
              <a:rPr lang="en-US" altLang="en-US" sz="2800" smtClean="0"/>
              <a:t> </a:t>
            </a:r>
          </a:p>
        </p:txBody>
      </p:sp>
      <p:pic>
        <p:nvPicPr>
          <p:cNvPr id="24580" name="Picture 11" descr="fig6-1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2743200"/>
            <a:ext cx="80772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68244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4"/>
          <p:cNvSpPr>
            <a:spLocks noGrp="1" noChangeArrowheads="1"/>
          </p:cNvSpPr>
          <p:nvPr>
            <p:ph type="title"/>
          </p:nvPr>
        </p:nvSpPr>
        <p:spPr>
          <a:xfrm>
            <a:off x="228600" y="-9378"/>
            <a:ext cx="7010400" cy="1295400"/>
          </a:xfrm>
        </p:spPr>
        <p:txBody>
          <a:bodyPr/>
          <a:lstStyle/>
          <a:p>
            <a:pPr eaLnBrk="1" fontAlgn="auto" hangingPunct="1">
              <a:spcAft>
                <a:spcPts val="0"/>
              </a:spcAft>
              <a:defRPr/>
            </a:pPr>
            <a:r>
              <a:rPr lang="en-US" sz="3400" b="1" dirty="0" smtClean="0">
                <a:solidFill>
                  <a:srgbClr val="FFC000"/>
                </a:solidFill>
              </a:rPr>
              <a:t>Steps in the </a:t>
            </a:r>
            <a:r>
              <a:rPr lang="en-US" sz="3400" b="1" dirty="0" err="1" smtClean="0">
                <a:solidFill>
                  <a:srgbClr val="FFC000"/>
                </a:solidFill>
              </a:rPr>
              <a:t>colposcopic</a:t>
            </a:r>
            <a:r>
              <a:rPr lang="en-US" sz="3400" b="1" dirty="0" smtClean="0">
                <a:solidFill>
                  <a:srgbClr val="FFC000"/>
                </a:solidFill>
              </a:rPr>
              <a:t> exam</a:t>
            </a:r>
          </a:p>
        </p:txBody>
      </p:sp>
      <p:sp>
        <p:nvSpPr>
          <p:cNvPr id="20483" name="Rectangle 5"/>
          <p:cNvSpPr>
            <a:spLocks noGrp="1" noChangeArrowheads="1"/>
          </p:cNvSpPr>
          <p:nvPr>
            <p:ph sz="half" idx="4294967295"/>
          </p:nvPr>
        </p:nvSpPr>
        <p:spPr>
          <a:xfrm>
            <a:off x="304800" y="1447800"/>
            <a:ext cx="4953000" cy="4800600"/>
          </a:xfrm>
          <a:prstGeom prst="rect">
            <a:avLst/>
          </a:prstGeom>
        </p:spPr>
        <p:txBody>
          <a:bodyPr rtlCol="0">
            <a:normAutofit lnSpcReduction="10000"/>
          </a:bodyPr>
          <a:lstStyle/>
          <a:p>
            <a:pPr marL="274320" indent="-274320" algn="l" rtl="0" eaLnBrk="1" fontAlgn="auto" hangingPunct="1">
              <a:spcAft>
                <a:spcPts val="0"/>
              </a:spcAft>
              <a:buClr>
                <a:schemeClr val="accent1">
                  <a:lumMod val="60000"/>
                  <a:lumOff val="40000"/>
                </a:schemeClr>
              </a:buClr>
              <a:buFont typeface="Arial" pitchFamily="34" charset="0"/>
              <a:buChar char="•"/>
              <a:defRPr/>
            </a:pPr>
            <a:r>
              <a:rPr lang="en-US" sz="3200" dirty="0" smtClean="0"/>
              <a:t>Perform </a:t>
            </a:r>
            <a:r>
              <a:rPr lang="en-US" sz="3200" dirty="0" err="1" smtClean="0"/>
              <a:t>endocervical</a:t>
            </a:r>
            <a:r>
              <a:rPr lang="en-US" sz="3200" dirty="0" smtClean="0"/>
              <a:t> curettage, if indicated</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a:t>ASC-H; </a:t>
            </a:r>
            <a:r>
              <a:rPr lang="en-US" sz="2800" dirty="0" smtClean="0"/>
              <a:t>HSIL</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a:t> </a:t>
            </a:r>
            <a:r>
              <a:rPr lang="en-US" sz="2800" dirty="0" smtClean="0"/>
              <a:t>Adenocarcinoma </a:t>
            </a:r>
            <a:r>
              <a:rPr lang="en-US" sz="2800" dirty="0"/>
              <a:t>in situ</a:t>
            </a:r>
            <a:endParaRPr lang="en-US" sz="2800" dirty="0" smtClean="0"/>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smtClean="0"/>
              <a:t>Glandular lesion</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smtClean="0"/>
              <a:t>Unsatisfactory colposcopy</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a:t>ASC-US/LSIL but no visible </a:t>
            </a:r>
            <a:r>
              <a:rPr lang="en-US" sz="2800" dirty="0" smtClean="0"/>
              <a:t>lesion</a:t>
            </a:r>
          </a:p>
          <a:p>
            <a:pPr marL="548640" lvl="1" indent="-182880" algn="l" rtl="0" eaLnBrk="1" fontAlgn="auto" hangingPunct="1">
              <a:spcAft>
                <a:spcPts val="0"/>
              </a:spcAft>
              <a:buClr>
                <a:schemeClr val="accent1">
                  <a:lumMod val="60000"/>
                  <a:lumOff val="40000"/>
                </a:schemeClr>
              </a:buClr>
              <a:buFont typeface="Arial" pitchFamily="34" charset="0"/>
              <a:buChar char="•"/>
              <a:defRPr/>
            </a:pPr>
            <a:r>
              <a:rPr lang="en-US" sz="2800" dirty="0" smtClean="0">
                <a:solidFill>
                  <a:srgbClr val="FFC000"/>
                </a:solidFill>
              </a:rPr>
              <a:t>CONTRAINDICATED</a:t>
            </a:r>
            <a:r>
              <a:rPr lang="en-US" sz="2800" dirty="0" smtClean="0"/>
              <a:t> in pregnancy or active cervicitis </a:t>
            </a:r>
          </a:p>
          <a:p>
            <a:pPr marL="274320" indent="-274320" eaLnBrk="1" fontAlgn="auto" hangingPunct="1">
              <a:spcAft>
                <a:spcPts val="0"/>
              </a:spcAft>
              <a:buClr>
                <a:schemeClr val="accent1">
                  <a:lumMod val="60000"/>
                  <a:lumOff val="40000"/>
                </a:schemeClr>
              </a:buClr>
              <a:buFont typeface="Arial" pitchFamily="34" charset="0"/>
              <a:buChar char="•"/>
              <a:defRPr/>
            </a:pPr>
            <a:endParaRPr lang="en-US" sz="2400" dirty="0" smtClean="0"/>
          </a:p>
        </p:txBody>
      </p:sp>
      <p:pic>
        <p:nvPicPr>
          <p:cNvPr id="25604" name="Picture 7" descr="fig4-7"/>
          <p:cNvPicPr>
            <a:picLocks noGrp="1" noChangeAspect="1" noChangeArrowheads="1"/>
          </p:cNvPicPr>
          <p:nvPr>
            <p:ph sz="half" idx="4294967295"/>
          </p:nvPr>
        </p:nvPicPr>
        <p:blipFill>
          <a:blip r:embed="rId2">
            <a:extLst>
              <a:ext uri="{28A0092B-C50C-407E-A947-70E740481C1C}">
                <a14:useLocalDpi xmlns:a14="http://schemas.microsoft.com/office/drawing/2010/main" xmlns="" val="0"/>
              </a:ext>
            </a:extLst>
          </a:blip>
          <a:srcRect/>
          <a:stretch>
            <a:fillRect/>
          </a:stretch>
        </p:blipFill>
        <p:spPr>
          <a:xfrm>
            <a:off x="5573713" y="1295400"/>
            <a:ext cx="2895600" cy="2032000"/>
          </a:xfrm>
          <a:prstGeom prst="rect">
            <a:avLst/>
          </a:prstGeom>
          <a:noFill/>
        </p:spPr>
      </p:pic>
      <p:pic>
        <p:nvPicPr>
          <p:cNvPr id="25605" name="Picture 8" descr="components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73713" y="3581400"/>
            <a:ext cx="2895600" cy="276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740292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fontAlgn="auto" hangingPunct="1">
              <a:spcAft>
                <a:spcPts val="0"/>
              </a:spcAft>
              <a:defRPr/>
            </a:pPr>
            <a:r>
              <a:rPr lang="en-US" b="1" dirty="0" smtClean="0">
                <a:solidFill>
                  <a:srgbClr val="FFC000"/>
                </a:solidFill>
              </a:rPr>
              <a:t>Steps in the </a:t>
            </a:r>
            <a:r>
              <a:rPr lang="en-US" b="1" dirty="0" err="1" smtClean="0">
                <a:solidFill>
                  <a:srgbClr val="FFC000"/>
                </a:solidFill>
              </a:rPr>
              <a:t>colposcopic</a:t>
            </a:r>
            <a:r>
              <a:rPr lang="en-US" b="1" dirty="0" smtClean="0">
                <a:solidFill>
                  <a:srgbClr val="FFC000"/>
                </a:solidFill>
              </a:rPr>
              <a:t> exam</a:t>
            </a:r>
          </a:p>
        </p:txBody>
      </p:sp>
      <p:sp>
        <p:nvSpPr>
          <p:cNvPr id="26627" name="Rectangle 3"/>
          <p:cNvSpPr>
            <a:spLocks noGrp="1" noChangeArrowheads="1"/>
          </p:cNvSpPr>
          <p:nvPr>
            <p:ph idx="4294967295"/>
          </p:nvPr>
        </p:nvSpPr>
        <p:spPr>
          <a:xfrm>
            <a:off x="381000" y="1447800"/>
            <a:ext cx="8305800" cy="5181600"/>
          </a:xfrm>
          <a:prstGeom prst="rect">
            <a:avLst/>
          </a:prstGeom>
        </p:spPr>
        <p:txBody>
          <a:bodyPr/>
          <a:lstStyle/>
          <a:p>
            <a:pPr algn="l" rtl="0" eaLnBrk="1" hangingPunct="1">
              <a:lnSpc>
                <a:spcPct val="90000"/>
              </a:lnSpc>
            </a:pPr>
            <a:r>
              <a:rPr lang="en-US" altLang="en-US" sz="2800" smtClean="0"/>
              <a:t>Mentally map abnormal areas</a:t>
            </a:r>
          </a:p>
          <a:p>
            <a:pPr lvl="1" algn="l" rtl="0" eaLnBrk="1" hangingPunct="1">
              <a:lnSpc>
                <a:spcPct val="90000"/>
              </a:lnSpc>
            </a:pPr>
            <a:r>
              <a:rPr lang="en-US" altLang="en-US" sz="2800" smtClean="0"/>
              <a:t>Mild acetowhite &lt; Intensely acetowhite</a:t>
            </a:r>
          </a:p>
          <a:p>
            <a:pPr lvl="1" algn="l" rtl="0" eaLnBrk="1" hangingPunct="1">
              <a:lnSpc>
                <a:spcPct val="90000"/>
              </a:lnSpc>
            </a:pPr>
            <a:r>
              <a:rPr lang="en-US" altLang="en-US" sz="2800" smtClean="0"/>
              <a:t>No blood vessel pattern &lt; Punctation &lt; Mosaicism</a:t>
            </a:r>
          </a:p>
          <a:p>
            <a:pPr lvl="1" algn="l" rtl="0" eaLnBrk="1" hangingPunct="1">
              <a:lnSpc>
                <a:spcPct val="90000"/>
              </a:lnSpc>
            </a:pPr>
            <a:r>
              <a:rPr lang="en-US" altLang="en-US" sz="2800" smtClean="0"/>
              <a:t>Diffuse vague borders &lt; Sharply demarcated borders</a:t>
            </a:r>
          </a:p>
          <a:p>
            <a:pPr lvl="1" algn="l" rtl="0" eaLnBrk="1" hangingPunct="1">
              <a:lnSpc>
                <a:spcPct val="90000"/>
              </a:lnSpc>
            </a:pPr>
            <a:r>
              <a:rPr lang="en-US" altLang="en-US" sz="2800" smtClean="0"/>
              <a:t>Follows normal contours of the cervix &lt; “humped up”</a:t>
            </a:r>
          </a:p>
          <a:p>
            <a:pPr lvl="1" algn="l" rtl="0" eaLnBrk="1" hangingPunct="1">
              <a:lnSpc>
                <a:spcPct val="90000"/>
              </a:lnSpc>
            </a:pPr>
            <a:r>
              <a:rPr lang="en-US" altLang="en-US" sz="2800" smtClean="0"/>
              <a:t>Leukoplakia – usually a very good (condylomata) or very bad sign</a:t>
            </a:r>
          </a:p>
          <a:p>
            <a:pPr lvl="1" algn="l" rtl="0" eaLnBrk="1" hangingPunct="1">
              <a:lnSpc>
                <a:spcPct val="90000"/>
              </a:lnSpc>
            </a:pPr>
            <a:r>
              <a:rPr lang="en-US" altLang="en-US" sz="2800" smtClean="0"/>
              <a:t>Atypical vessels – usually cancer</a:t>
            </a:r>
          </a:p>
          <a:p>
            <a:pPr lvl="1" algn="l" rtl="0" eaLnBrk="1" hangingPunct="1">
              <a:lnSpc>
                <a:spcPct val="90000"/>
              </a:lnSpc>
            </a:pPr>
            <a:r>
              <a:rPr lang="en-US" altLang="en-US" sz="2800" smtClean="0"/>
              <a:t>Normal iodine reaction (dark) &lt; Iodine-negative epithelium (yellow)</a:t>
            </a:r>
          </a:p>
        </p:txBody>
      </p:sp>
    </p:spTree>
    <p:extLst>
      <p:ext uri="{BB962C8B-B14F-4D97-AF65-F5344CB8AC3E}">
        <p14:creationId xmlns:p14="http://schemas.microsoft.com/office/powerpoint/2010/main" xmlns="" val="17858234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57158" y="285728"/>
            <a:ext cx="8258204" cy="685784"/>
          </a:xfrm>
        </p:spPr>
        <p:txBody>
          <a:bodyPr/>
          <a:lstStyle/>
          <a:p>
            <a:pPr eaLnBrk="1" fontAlgn="auto" hangingPunct="1">
              <a:spcAft>
                <a:spcPts val="0"/>
              </a:spcAft>
              <a:defRPr/>
            </a:pPr>
            <a:r>
              <a:rPr lang="en-US" b="1" dirty="0" smtClean="0">
                <a:solidFill>
                  <a:srgbClr val="FFC000"/>
                </a:solidFill>
              </a:rPr>
              <a:t>Steps in the </a:t>
            </a:r>
            <a:r>
              <a:rPr lang="en-US" b="1" dirty="0" err="1" smtClean="0">
                <a:solidFill>
                  <a:srgbClr val="FFC000"/>
                </a:solidFill>
              </a:rPr>
              <a:t>colposcopic</a:t>
            </a:r>
            <a:r>
              <a:rPr lang="en-US" b="1" dirty="0" smtClean="0">
                <a:solidFill>
                  <a:srgbClr val="FFC000"/>
                </a:solidFill>
              </a:rPr>
              <a:t> exam</a:t>
            </a:r>
          </a:p>
        </p:txBody>
      </p:sp>
      <p:sp>
        <p:nvSpPr>
          <p:cNvPr id="27651" name="Rectangle 3"/>
          <p:cNvSpPr>
            <a:spLocks noGrp="1" noChangeArrowheads="1"/>
          </p:cNvSpPr>
          <p:nvPr>
            <p:ph type="body" sz="half" idx="1"/>
          </p:nvPr>
        </p:nvSpPr>
        <p:spPr>
          <a:xfrm>
            <a:off x="285720" y="1071546"/>
            <a:ext cx="8410604" cy="2881322"/>
          </a:xfrm>
        </p:spPr>
        <p:txBody>
          <a:bodyPr/>
          <a:lstStyle/>
          <a:p>
            <a:pPr algn="l" rtl="0" eaLnBrk="1" hangingPunct="1"/>
            <a:r>
              <a:rPr lang="en-US" altLang="en-US" sz="2800" dirty="0" smtClean="0"/>
              <a:t>Perform cervical biopsies, if necessary</a:t>
            </a:r>
          </a:p>
          <a:p>
            <a:pPr lvl="1" algn="l" rtl="0" eaLnBrk="1" hangingPunct="1"/>
            <a:r>
              <a:rPr lang="en-US" altLang="en-US" sz="2800" dirty="0" smtClean="0"/>
              <a:t>Biopsy posterior areas first</a:t>
            </a:r>
          </a:p>
          <a:p>
            <a:pPr lvl="1" algn="l" rtl="0" eaLnBrk="1" hangingPunct="1"/>
            <a:r>
              <a:rPr lang="en-US" altLang="en-US" sz="2800" dirty="0" smtClean="0"/>
              <a:t>A depth of 3 mm is adequate</a:t>
            </a:r>
          </a:p>
          <a:p>
            <a:pPr lvl="1" algn="l" rtl="0" eaLnBrk="1" hangingPunct="1"/>
            <a:r>
              <a:rPr lang="en-US" altLang="en-US" sz="2800" dirty="0" smtClean="0"/>
              <a:t>Biopsy area of the lesion with worst features and closest to SCJ, include the area with atypical vessels</a:t>
            </a:r>
          </a:p>
          <a:p>
            <a:pPr lvl="1" eaLnBrk="1" hangingPunct="1"/>
            <a:endParaRPr lang="en-US" altLang="en-US" sz="2400" dirty="0" smtClean="0"/>
          </a:p>
          <a:p>
            <a:pPr eaLnBrk="1" hangingPunct="1"/>
            <a:endParaRPr lang="en-US" altLang="en-US" dirty="0" smtClean="0"/>
          </a:p>
        </p:txBody>
      </p:sp>
      <p:pic>
        <p:nvPicPr>
          <p:cNvPr id="27653" name="Picture 8" descr="fig4-8"/>
          <p:cNvPicPr>
            <a:picLocks noGrp="1" noChangeAspect="1" noChangeArrowheads="1"/>
          </p:cNvPicPr>
          <p:nvPr>
            <p:ph sz="quarter" idx="3"/>
          </p:nvPr>
        </p:nvPicPr>
        <p:blipFill>
          <a:blip r:embed="rId2">
            <a:extLst>
              <a:ext uri="{28A0092B-C50C-407E-A947-70E740481C1C}">
                <a14:useLocalDpi xmlns:a14="http://schemas.microsoft.com/office/drawing/2010/main" xmlns="" val="0"/>
              </a:ext>
            </a:extLst>
          </a:blip>
          <a:srcRect/>
          <a:stretch>
            <a:fillRect/>
          </a:stretch>
        </p:blipFill>
        <p:spPr>
          <a:xfrm>
            <a:off x="1142976" y="3786190"/>
            <a:ext cx="3500462" cy="2857922"/>
          </a:xfrm>
          <a:noFill/>
        </p:spPr>
      </p:pic>
    </p:spTree>
    <p:extLst>
      <p:ext uri="{BB962C8B-B14F-4D97-AF65-F5344CB8AC3E}">
        <p14:creationId xmlns:p14="http://schemas.microsoft.com/office/powerpoint/2010/main" xmlns="" val="36534678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 Placeholder 2"/>
          <p:cNvSpPr>
            <a:spLocks noGrp="1"/>
          </p:cNvSpPr>
          <p:nvPr>
            <p:ph type="body" sz="half" idx="1"/>
          </p:nvPr>
        </p:nvSpPr>
        <p:spPr>
          <a:xfrm>
            <a:off x="428596" y="428604"/>
            <a:ext cx="8286808" cy="5929354"/>
          </a:xfrm>
        </p:spPr>
        <p:txBody>
          <a:bodyPr>
            <a:normAutofit fontScale="85000" lnSpcReduction="10000"/>
          </a:bodyPr>
          <a:lstStyle/>
          <a:p>
            <a:pPr algn="l" rtl="0" eaLnBrk="1" hangingPunct="1"/>
            <a:r>
              <a:rPr lang="en-US" altLang="en-US" sz="2800" dirty="0" smtClean="0"/>
              <a:t>Performing two or more biopsies appears to increase sensitivity . </a:t>
            </a:r>
          </a:p>
          <a:p>
            <a:pPr algn="l" rtl="0" eaLnBrk="1" hangingPunct="1"/>
            <a:r>
              <a:rPr lang="en-US" altLang="en-US" sz="2800" dirty="0" smtClean="0"/>
              <a:t>Options include performing additional biopsies </a:t>
            </a:r>
          </a:p>
          <a:p>
            <a:pPr marL="1314450" lvl="2" indent="-514350">
              <a:buFont typeface="+mj-lt"/>
              <a:buAutoNum type="arabicPeriod"/>
            </a:pPr>
            <a:r>
              <a:rPr lang="en-US" altLang="en-US" sz="2800" dirty="0" smtClean="0"/>
              <a:t>from another part of the most abnormal appearing lesion, </a:t>
            </a:r>
          </a:p>
          <a:p>
            <a:pPr marL="1314450" lvl="2" indent="-514350">
              <a:buFont typeface="+mj-lt"/>
              <a:buAutoNum type="arabicPeriod"/>
            </a:pPr>
            <a:r>
              <a:rPr lang="en-US" altLang="en-US" sz="2800" dirty="0" smtClean="0"/>
              <a:t>from more than one abnormal appearing area, </a:t>
            </a:r>
          </a:p>
          <a:p>
            <a:pPr marL="1314450" lvl="2" indent="-514350">
              <a:buFont typeface="+mj-lt"/>
              <a:buAutoNum type="arabicPeriod"/>
            </a:pPr>
            <a:r>
              <a:rPr lang="en-US" altLang="en-US" sz="2800" dirty="0" smtClean="0"/>
              <a:t>randomly from normal appearing quadrants . </a:t>
            </a:r>
          </a:p>
          <a:p>
            <a:r>
              <a:rPr lang="en-US" altLang="en-US" sz="2800" dirty="0"/>
              <a:t>Apply pressure and </a:t>
            </a:r>
            <a:r>
              <a:rPr lang="en-US" altLang="en-US" sz="2800" dirty="0" err="1"/>
              <a:t>Monsel’s</a:t>
            </a:r>
            <a:r>
              <a:rPr lang="en-US" altLang="en-US" sz="2800" dirty="0"/>
              <a:t> paste to bleeding sites after biopsy</a:t>
            </a:r>
          </a:p>
          <a:p>
            <a:r>
              <a:rPr lang="en-US" altLang="en-US" sz="2800" dirty="0"/>
              <a:t>Remove speculum and inspect vaginal walls, vulva, perineum, and perianal areas</a:t>
            </a:r>
          </a:p>
          <a:p>
            <a:r>
              <a:rPr lang="en-US" altLang="en-US" sz="2800" dirty="0"/>
              <a:t>Allow patient to recover</a:t>
            </a:r>
          </a:p>
          <a:p>
            <a:r>
              <a:rPr lang="en-US" altLang="en-US" sz="2800" dirty="0"/>
              <a:t>Document findings</a:t>
            </a:r>
          </a:p>
          <a:p>
            <a:r>
              <a:rPr lang="en-US" altLang="en-US" sz="2800" dirty="0"/>
              <a:t>Discuss findings with patient and give post-procedure instructions</a:t>
            </a:r>
          </a:p>
          <a:p>
            <a:pPr algn="l" rtl="0" eaLnBrk="1" hangingPunct="1"/>
            <a:endParaRPr lang="ar-JO" altLang="en-US" sz="2800" dirty="0" smtClean="0"/>
          </a:p>
        </p:txBody>
      </p:sp>
    </p:spTree>
    <p:extLst>
      <p:ext uri="{BB962C8B-B14F-4D97-AF65-F5344CB8AC3E}">
        <p14:creationId xmlns:p14="http://schemas.microsoft.com/office/powerpoint/2010/main" xmlns="" val="166333522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Rectangle 3"/>
          <p:cNvSpPr>
            <a:spLocks noGrp="1" noChangeArrowheads="1"/>
          </p:cNvSpPr>
          <p:nvPr>
            <p:ph type="title"/>
          </p:nvPr>
        </p:nvSpPr>
        <p:spPr>
          <a:xfrm rot="16200000">
            <a:off x="-2175278" y="2746758"/>
            <a:ext cx="5025244" cy="674688"/>
          </a:xfrm>
        </p:spPr>
        <p:txBody>
          <a:bodyPr/>
          <a:lstStyle/>
          <a:p>
            <a:pPr algn="ctr" eaLnBrk="1" fontAlgn="auto" hangingPunct="1">
              <a:spcAft>
                <a:spcPts val="0"/>
              </a:spcAft>
              <a:defRPr/>
            </a:pPr>
            <a:r>
              <a:rPr lang="en-US" sz="3500" smtClean="0">
                <a:solidFill>
                  <a:schemeClr val="accent6">
                    <a:tint val="1000"/>
                  </a:schemeClr>
                </a:solidFill>
              </a:rPr>
              <a:t>Documentation</a:t>
            </a:r>
          </a:p>
        </p:txBody>
      </p:sp>
      <p:pic>
        <p:nvPicPr>
          <p:cNvPr id="4" name="Picture 2" descr="rei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576147" y="-647509"/>
            <a:ext cx="6357981" cy="8224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9942190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Collection device </a:t>
            </a:r>
          </a:p>
        </p:txBody>
      </p:sp>
      <p:sp>
        <p:nvSpPr>
          <p:cNvPr id="3" name="Content Placeholder 2"/>
          <p:cNvSpPr>
            <a:spLocks noGrp="1"/>
          </p:cNvSpPr>
          <p:nvPr>
            <p:ph sz="quarter" idx="13"/>
          </p:nvPr>
        </p:nvSpPr>
        <p:spPr/>
        <p:txBody>
          <a:bodyPr/>
          <a:lstStyle/>
          <a:p>
            <a:endParaRPr lang="en-US" dirty="0" smtClean="0"/>
          </a:p>
          <a:p>
            <a:r>
              <a:rPr lang="en-US" sz="2400" dirty="0" smtClean="0"/>
              <a:t>Several </a:t>
            </a:r>
            <a:r>
              <a:rPr lang="en-US" sz="2400" dirty="0"/>
              <a:t>collection devices are available for cervical cytology sampling. </a:t>
            </a:r>
            <a:r>
              <a:rPr lang="en-US" sz="2400" dirty="0" smtClean="0"/>
              <a:t>It’s suggested  to use </a:t>
            </a:r>
            <a:r>
              <a:rPr lang="en-US" sz="2400" dirty="0"/>
              <a:t>a spatula and a separate </a:t>
            </a:r>
            <a:r>
              <a:rPr lang="en-US" sz="2400" dirty="0" err="1"/>
              <a:t>endocervical</a:t>
            </a:r>
            <a:r>
              <a:rPr lang="en-US" sz="2400" dirty="0"/>
              <a:t> brush as this combination provides a specimen with more </a:t>
            </a:r>
            <a:r>
              <a:rPr lang="en-US" sz="2400" dirty="0" err="1"/>
              <a:t>endocervical</a:t>
            </a:r>
            <a:r>
              <a:rPr lang="en-US" sz="2400" dirty="0"/>
              <a:t> cells than when only a spatula is </a:t>
            </a:r>
            <a:r>
              <a:rPr lang="en-US" sz="2400" dirty="0" smtClean="0"/>
              <a:t>used. </a:t>
            </a:r>
            <a:r>
              <a:rPr lang="en-US" sz="2400" dirty="0"/>
              <a:t>It is also slightly better for detecting any grade of cervical intraepithelial neoplasia (CIN) than the single broom device </a:t>
            </a:r>
            <a:r>
              <a:rPr lang="en-US" sz="2400" dirty="0" smtClean="0"/>
              <a:t>. </a:t>
            </a:r>
            <a:r>
              <a:rPr lang="en-US" sz="2400" dirty="0"/>
              <a:t>Cotton tipped swabs should be avoided because they collect fewer </a:t>
            </a:r>
            <a:r>
              <a:rPr lang="en-US" sz="2400" dirty="0" err="1"/>
              <a:t>endocervical</a:t>
            </a:r>
            <a:r>
              <a:rPr lang="en-US" sz="2400" dirty="0"/>
              <a:t> cells and do not detect CIN as well as other </a:t>
            </a:r>
            <a:r>
              <a:rPr lang="en-US" sz="2400" dirty="0" smtClean="0"/>
              <a:t>devices. </a:t>
            </a:r>
            <a:endParaRPr lang="en-US" sz="2400" dirty="0"/>
          </a:p>
          <a:p>
            <a:endParaRPr lang="en-US" dirty="0"/>
          </a:p>
        </p:txBody>
      </p:sp>
    </p:spTree>
    <p:extLst>
      <p:ext uri="{BB962C8B-B14F-4D97-AF65-F5344CB8AC3E}">
        <p14:creationId xmlns:p14="http://schemas.microsoft.com/office/powerpoint/2010/main" xmlns="" val="28302737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2" descr="colpo"/>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1335629" y="-689966"/>
            <a:ext cx="6457577" cy="82153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42852"/>
            <a:ext cx="7924800" cy="774720"/>
          </a:xfrm>
        </p:spPr>
        <p:txBody>
          <a:bodyPr/>
          <a:lstStyle/>
          <a:p>
            <a:r>
              <a:rPr lang="en-US" b="1" dirty="0">
                <a:solidFill>
                  <a:srgbClr val="FFC000"/>
                </a:solidFill>
              </a:rPr>
              <a:t>Management</a:t>
            </a:r>
          </a:p>
        </p:txBody>
      </p:sp>
      <p:sp>
        <p:nvSpPr>
          <p:cNvPr id="3" name="Content Placeholder 2"/>
          <p:cNvSpPr>
            <a:spLocks noGrp="1"/>
          </p:cNvSpPr>
          <p:nvPr>
            <p:ph sz="quarter" idx="13"/>
          </p:nvPr>
        </p:nvSpPr>
        <p:spPr>
          <a:xfrm>
            <a:off x="321439" y="1071546"/>
            <a:ext cx="8501122" cy="3929090"/>
          </a:xfrm>
        </p:spPr>
        <p:txBody>
          <a:bodyPr>
            <a:normAutofit/>
          </a:bodyPr>
          <a:lstStyle/>
          <a:p>
            <a:r>
              <a:rPr lang="en-US" sz="2400" dirty="0" smtClean="0"/>
              <a:t>CIN </a:t>
            </a:r>
            <a:r>
              <a:rPr lang="en-US" sz="2400" dirty="0"/>
              <a:t>1 — Given the high rate of spontaneous regression, </a:t>
            </a:r>
            <a:r>
              <a:rPr lang="en-US" sz="2400" dirty="0" smtClean="0"/>
              <a:t>it’s suggested that </a:t>
            </a:r>
            <a:r>
              <a:rPr lang="en-US" sz="2400" dirty="0"/>
              <a:t>expectant management rather than treatment of most patients with CIN </a:t>
            </a:r>
            <a:r>
              <a:rPr lang="en-US" sz="2400" dirty="0" smtClean="0"/>
              <a:t>1</a:t>
            </a:r>
          </a:p>
          <a:p>
            <a:pPr>
              <a:buNone/>
            </a:pPr>
            <a:endParaRPr lang="en-US" sz="2400" dirty="0" smtClean="0"/>
          </a:p>
          <a:p>
            <a:r>
              <a:rPr lang="en-US" sz="2400" dirty="0"/>
              <a:t>CIN 2,3 — Given the low rate of spontaneous regression and high rate of progression, it’s suggested that </a:t>
            </a:r>
            <a:r>
              <a:rPr lang="en-US" sz="2400" dirty="0" smtClean="0"/>
              <a:t>treatment </a:t>
            </a:r>
            <a:r>
              <a:rPr lang="en-US" sz="2400" dirty="0"/>
              <a:t>rather than expectant management of patients with CIN 2,3 (except for adolescents and pregnant women</a:t>
            </a:r>
            <a:r>
              <a:rPr lang="en-US" sz="2400" dirty="0" smtClean="0"/>
              <a:t>)</a:t>
            </a:r>
            <a:endParaRPr lang="en-US" dirty="0"/>
          </a:p>
        </p:txBody>
      </p:sp>
    </p:spTree>
    <p:extLst>
      <p:ext uri="{BB962C8B-B14F-4D97-AF65-F5344CB8AC3E}">
        <p14:creationId xmlns:p14="http://schemas.microsoft.com/office/powerpoint/2010/main" xmlns="" val="20059624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21439" y="642918"/>
            <a:ext cx="8501122" cy="3929090"/>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Treatment options fall into one of two main categories: procedures that ablate the abnormal tissue; these do not produce a specimen for additional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histologic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evaluation, and procedures that excise the area of abnormality; these allow further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histologic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study. Clinical trials comparing the different treatment modalities have not found that any treatment is significantly more successful than another .Regardless of the modality used, the entire transformation zone should be eliminated</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2876"/>
            <a:ext cx="7924800" cy="731838"/>
          </a:xfrm>
        </p:spPr>
        <p:txBody>
          <a:bodyPr/>
          <a:lstStyle/>
          <a:p>
            <a:r>
              <a:rPr lang="en-US" b="1" dirty="0">
                <a:solidFill>
                  <a:srgbClr val="FFC000"/>
                </a:solidFill>
              </a:rPr>
              <a:t>Ablative therapy </a:t>
            </a:r>
            <a:r>
              <a:rPr lang="en-US" dirty="0"/>
              <a:t> </a:t>
            </a:r>
          </a:p>
        </p:txBody>
      </p:sp>
      <p:sp>
        <p:nvSpPr>
          <p:cNvPr id="3" name="Content Placeholder 2"/>
          <p:cNvSpPr>
            <a:spLocks noGrp="1"/>
          </p:cNvSpPr>
          <p:nvPr>
            <p:ph sz="quarter" idx="13"/>
          </p:nvPr>
        </p:nvSpPr>
        <p:spPr>
          <a:xfrm>
            <a:off x="609600" y="1142984"/>
            <a:ext cx="7924800" cy="5357850"/>
          </a:xfrm>
        </p:spPr>
        <p:txBody>
          <a:bodyPr>
            <a:normAutofit/>
          </a:bodyPr>
          <a:lstStyle/>
          <a:p>
            <a:r>
              <a:rPr lang="en-US" sz="2400" dirty="0" smtClean="0"/>
              <a:t>Women </a:t>
            </a:r>
            <a:r>
              <a:rPr lang="en-US" sz="2400" dirty="0"/>
              <a:t>are candidates for ablative therapy if they have no suspected glandular or invasive squamous disease and are compliant with follow-up. </a:t>
            </a:r>
            <a:endParaRPr lang="en-US" sz="2400" dirty="0" smtClean="0"/>
          </a:p>
          <a:p>
            <a:pPr>
              <a:buNone/>
            </a:pPr>
            <a:endParaRPr lang="en-US" sz="2400" dirty="0" smtClean="0"/>
          </a:p>
          <a:p>
            <a:pPr>
              <a:buFont typeface="+mj-lt"/>
              <a:buAutoNum type="arabicPeriod"/>
            </a:pPr>
            <a:r>
              <a:rPr lang="en-US" sz="2400" dirty="0"/>
              <a:t>Cryotherapy  — Cryotherapy uses a refrigerant gas (carbon dioxide or nitrous oxide ) to cool the </a:t>
            </a:r>
            <a:r>
              <a:rPr lang="en-US" sz="2400" dirty="0" err="1"/>
              <a:t>ectocervix</a:t>
            </a:r>
            <a:r>
              <a:rPr lang="en-US" sz="2400" dirty="0"/>
              <a:t> with a metal </a:t>
            </a:r>
            <a:r>
              <a:rPr lang="en-US" sz="2400" dirty="0" err="1"/>
              <a:t>cryoprobe</a:t>
            </a:r>
            <a:r>
              <a:rPr lang="en-US" sz="2400" dirty="0"/>
              <a:t>. The </a:t>
            </a:r>
            <a:r>
              <a:rPr lang="en-US" sz="2400" dirty="0" err="1"/>
              <a:t>ectocervix</a:t>
            </a:r>
            <a:r>
              <a:rPr lang="en-US" sz="2400" dirty="0"/>
              <a:t> must be cooled to -20ºC to cause crystallization of intracellular water and destroy the </a:t>
            </a:r>
            <a:r>
              <a:rPr lang="en-US" sz="2400" dirty="0" smtClean="0"/>
              <a:t>lesion. This </a:t>
            </a:r>
            <a:r>
              <a:rPr lang="en-US" sz="2400" dirty="0"/>
              <a:t>can be achieved by forming an ice ball in the cervical tissue that is at least 5 mm from the tip of the probe. </a:t>
            </a:r>
          </a:p>
        </p:txBody>
      </p:sp>
    </p:spTree>
    <p:extLst>
      <p:ext uri="{BB962C8B-B14F-4D97-AF65-F5344CB8AC3E}">
        <p14:creationId xmlns:p14="http://schemas.microsoft.com/office/powerpoint/2010/main" xmlns="" val="3614557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357158" y="823914"/>
            <a:ext cx="8358246" cy="2676524"/>
          </a:xfrm>
          <a:prstGeom prst="rect">
            <a:avLst/>
          </a:prstGeom>
        </p:spPr>
        <p:txBody>
          <a:bodyPr>
            <a:normAutofit/>
          </a:bodyPr>
          <a:lstStyle/>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2"/>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CO2 laser  — Laser surgery should only be performed by physicians with specialized training. The laser is directed at the cervical lesion under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colposcopic</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guidance. Water in the tissue absorbs the laser energy, which destroys the tissue by vaporization. To be effective, the lesion is typically ablated to a depth of 5 mm on the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ectocervix</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and 8 to 9 mm around the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endocervix</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t>
            </a:r>
            <a:endParaRPr kumimoji="0" lang="en-US" sz="24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609600"/>
            <a:ext cx="7924800" cy="5748358"/>
          </a:xfrm>
          <a:prstGeom prst="rect">
            <a:avLst/>
          </a:prstGeom>
        </p:spPr>
        <p:txBody>
          <a:bodyPr>
            <a:normAutofit/>
          </a:bodyPr>
          <a:lstStyle/>
          <a:p>
            <a:pPr marL="457200" marR="0" lvl="0" indent="-4572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Cold coagulation  — Despite the term "cold" coagulation, this method uses heat to ablate the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stroma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The term "cold" coagulation is used because lower temperatures are used compared with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electrocoagulation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diathermy ablation (see below). Similar to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cryotherapy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 probe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thermosound</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is used to conduct heat to the cervix. Probe temperatures vary from 50ºC to 120ºC. Depth of penetration into the cervical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stroma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depends on the temperature of the probe and duration of probe application. </a:t>
            </a:r>
          </a:p>
          <a:p>
            <a:pPr marL="342900" marR="0" lvl="0" indent="-342900" algn="l" defTabSz="914400" rtl="0" eaLnBrk="1" fontAlgn="auto" latinLnBrk="0" hangingPunct="1">
              <a:lnSpc>
                <a:spcPct val="100000"/>
              </a:lnSpc>
              <a:spcBef>
                <a:spcPct val="20000"/>
              </a:spcBef>
              <a:spcAft>
                <a:spcPts val="600"/>
              </a:spcAft>
              <a:buClr>
                <a:schemeClr val="tx2"/>
              </a:buClr>
              <a:buSzTx/>
              <a:buFont typeface="+mj-lt"/>
              <a:buAutoNum type="arabicPeriod" startAt="3"/>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Diathermy  — The term diathermy means "electrically induced heat". This technique uses a needle that is attached to an electrosurgical generator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cautery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device) to destroy cervical tissue. </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924800" cy="579438"/>
          </a:xfrm>
        </p:spPr>
        <p:txBody>
          <a:bodyPr/>
          <a:lstStyle/>
          <a:p>
            <a:r>
              <a:rPr lang="en-US" b="1" dirty="0">
                <a:solidFill>
                  <a:srgbClr val="FFC000"/>
                </a:solidFill>
              </a:rPr>
              <a:t>Excisional therapy </a:t>
            </a:r>
          </a:p>
        </p:txBody>
      </p:sp>
      <p:sp>
        <p:nvSpPr>
          <p:cNvPr id="3" name="Content Placeholder 2"/>
          <p:cNvSpPr>
            <a:spLocks noGrp="1"/>
          </p:cNvSpPr>
          <p:nvPr>
            <p:ph sz="quarter" idx="13"/>
          </p:nvPr>
        </p:nvSpPr>
        <p:spPr>
          <a:xfrm>
            <a:off x="609600" y="781072"/>
            <a:ext cx="7924800" cy="5076820"/>
          </a:xfrm>
        </p:spPr>
        <p:txBody>
          <a:bodyPr>
            <a:noAutofit/>
          </a:bodyPr>
          <a:lstStyle/>
          <a:p>
            <a:r>
              <a:rPr lang="en-US" sz="2400" dirty="0" smtClean="0"/>
              <a:t>Indications </a:t>
            </a:r>
            <a:r>
              <a:rPr lang="en-US" sz="2400" dirty="0"/>
              <a:t>for excisional therapy are: </a:t>
            </a:r>
          </a:p>
          <a:p>
            <a:pPr lvl="1">
              <a:buFont typeface="+mj-lt"/>
              <a:buAutoNum type="arabicPeriod"/>
            </a:pPr>
            <a:r>
              <a:rPr lang="en-US" sz="2200" dirty="0"/>
              <a:t>Suspected </a:t>
            </a:r>
            <a:r>
              <a:rPr lang="en-US" sz="2200" dirty="0" err="1"/>
              <a:t>microinvasion</a:t>
            </a:r>
            <a:r>
              <a:rPr lang="en-US" sz="2200" dirty="0"/>
              <a:t> </a:t>
            </a:r>
          </a:p>
          <a:p>
            <a:pPr lvl="1">
              <a:buFont typeface="+mj-lt"/>
              <a:buAutoNum type="arabicPeriod"/>
            </a:pPr>
            <a:r>
              <a:rPr lang="en-US" sz="2200" dirty="0"/>
              <a:t>Unsatisfactory colposcopy (the transformation zone is not fully visualized) </a:t>
            </a:r>
          </a:p>
          <a:p>
            <a:pPr lvl="1">
              <a:buFont typeface="+mj-lt"/>
              <a:buAutoNum type="arabicPeriod"/>
            </a:pPr>
            <a:r>
              <a:rPr lang="en-US" sz="2200" dirty="0"/>
              <a:t>Lesion extending into the </a:t>
            </a:r>
            <a:r>
              <a:rPr lang="en-US" sz="2200" dirty="0" err="1"/>
              <a:t>endocervical</a:t>
            </a:r>
            <a:r>
              <a:rPr lang="en-US" sz="2200" dirty="0"/>
              <a:t> canal (including CIN 1) </a:t>
            </a:r>
          </a:p>
          <a:p>
            <a:pPr lvl="1">
              <a:buFont typeface="+mj-lt"/>
              <a:buAutoNum type="arabicPeriod"/>
            </a:pPr>
            <a:r>
              <a:rPr lang="en-US" sz="2200" dirty="0" err="1"/>
              <a:t>Endocervical</a:t>
            </a:r>
            <a:r>
              <a:rPr lang="en-US" sz="2200" dirty="0"/>
              <a:t> curettage showing CIN or a glandular abnormality </a:t>
            </a:r>
          </a:p>
          <a:p>
            <a:pPr lvl="1">
              <a:buFont typeface="+mj-lt"/>
              <a:buAutoNum type="arabicPeriod"/>
            </a:pPr>
            <a:r>
              <a:rPr lang="en-US" sz="2200" dirty="0"/>
              <a:t>Lack of correlation between the cytology and colposcopy/biopsies </a:t>
            </a:r>
          </a:p>
          <a:p>
            <a:pPr lvl="1">
              <a:buFont typeface="+mj-lt"/>
              <a:buAutoNum type="arabicPeriod"/>
            </a:pPr>
            <a:r>
              <a:rPr lang="en-US" sz="2200" dirty="0"/>
              <a:t>Suspected adenocarcinoma in situ </a:t>
            </a:r>
          </a:p>
          <a:p>
            <a:pPr lvl="1">
              <a:buFont typeface="+mj-lt"/>
              <a:buAutoNum type="arabicPeriod"/>
            </a:pPr>
            <a:r>
              <a:rPr lang="en-US" sz="2200" dirty="0" err="1"/>
              <a:t>Colposcopist</a:t>
            </a:r>
            <a:r>
              <a:rPr lang="en-US" sz="2200" dirty="0"/>
              <a:t> unable to rule out invasive disease </a:t>
            </a:r>
          </a:p>
          <a:p>
            <a:pPr lvl="1">
              <a:buFont typeface="+mj-lt"/>
              <a:buAutoNum type="arabicPeriod"/>
            </a:pPr>
            <a:r>
              <a:rPr lang="en-US" sz="2200" dirty="0"/>
              <a:t>Recurrence after an ablative or previous excisional procedure </a:t>
            </a:r>
            <a:endParaRPr lang="en-US" sz="2200" dirty="0" smtClean="0"/>
          </a:p>
        </p:txBody>
      </p:sp>
    </p:spTree>
    <p:extLst>
      <p:ext uri="{BB962C8B-B14F-4D97-AF65-F5344CB8AC3E}">
        <p14:creationId xmlns:p14="http://schemas.microsoft.com/office/powerpoint/2010/main" xmlns="" val="18938110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2"/>
          <p:cNvSpPr txBox="1">
            <a:spLocks/>
          </p:cNvSpPr>
          <p:nvPr/>
        </p:nvSpPr>
        <p:spPr>
          <a:xfrm>
            <a:off x="609600" y="762000"/>
            <a:ext cx="7924800" cy="5791200"/>
          </a:xfrm>
          <a:prstGeom prst="rect">
            <a:avLst/>
          </a:prstGeom>
        </p:spPr>
        <p:txBody>
          <a:bodyPr>
            <a:normAutofit/>
          </a:bodyPr>
          <a:lstStyle/>
          <a:p>
            <a:pPr marL="342900" marR="0" lvl="0" indent="-28575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Excisional</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treatment can be performed by cold knife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conization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laser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conization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the loop electrosurgical excision procedure (LEEP), also called large loop excision of the transformation zone (LLETZ). </a:t>
            </a:r>
          </a:p>
          <a:p>
            <a:pPr marL="342900" marR="0" lvl="0" indent="-28575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r>
              <a:rPr kumimoji="0" lang="en-US" sz="2400" b="0" i="0" u="none" strike="noStrike" kern="1200" cap="none" spc="30" normalizeH="0" baseline="0" noProof="0" dirty="0" smtClean="0">
                <a:ln>
                  <a:noFill/>
                </a:ln>
                <a:solidFill>
                  <a:schemeClr val="tx1"/>
                </a:solidFill>
                <a:effectLst/>
                <a:uLnTx/>
                <a:uFillTx/>
                <a:latin typeface="+mn-lt"/>
                <a:ea typeface="+mn-ea"/>
                <a:cs typeface="+mn-cs"/>
              </a:rPr>
              <a:t>In general, with suspected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microinvasion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or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adenocarcinoma</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in situ (AIS), cold knife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conization</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is often recommended so that margins can be evaluated without </a:t>
            </a:r>
            <a:r>
              <a:rPr kumimoji="0" lang="en-US" sz="2400" b="0" i="0" u="none" strike="noStrike" kern="1200" cap="none" spc="30" normalizeH="0" baseline="0" noProof="0" dirty="0" err="1" smtClean="0">
                <a:ln>
                  <a:noFill/>
                </a:ln>
                <a:solidFill>
                  <a:schemeClr val="tx1"/>
                </a:solidFill>
                <a:effectLst/>
                <a:uLnTx/>
                <a:uFillTx/>
                <a:latin typeface="+mn-lt"/>
                <a:ea typeface="+mn-ea"/>
                <a:cs typeface="+mn-cs"/>
              </a:rPr>
              <a:t>cautery</a:t>
            </a:r>
            <a:r>
              <a:rPr kumimoji="0" lang="en-US" sz="2400" b="0" i="0" u="none" strike="noStrike" kern="1200" cap="none" spc="30" normalizeH="0" baseline="0" noProof="0" dirty="0" smtClean="0">
                <a:ln>
                  <a:noFill/>
                </a:ln>
                <a:solidFill>
                  <a:schemeClr val="tx1"/>
                </a:solidFill>
                <a:effectLst/>
                <a:uLnTx/>
                <a:uFillTx/>
                <a:latin typeface="+mn-lt"/>
                <a:ea typeface="+mn-ea"/>
                <a:cs typeface="+mn-cs"/>
              </a:rPr>
              <a:t> artifact.</a:t>
            </a:r>
          </a:p>
          <a:p>
            <a:pPr marL="342900" marR="0" lvl="0" indent="-342900" algn="l" defTabSz="914400" rtl="0" eaLnBrk="1" fontAlgn="auto" latinLnBrk="0" hangingPunct="1">
              <a:lnSpc>
                <a:spcPct val="100000"/>
              </a:lnSpc>
              <a:spcBef>
                <a:spcPct val="20000"/>
              </a:spcBef>
              <a:spcAft>
                <a:spcPts val="600"/>
              </a:spcAft>
              <a:buClr>
                <a:schemeClr val="tx2"/>
              </a:buClr>
              <a:buSzTx/>
              <a:buFont typeface="Arial" pitchFamily="34" charset="0"/>
              <a:buChar char="•"/>
              <a:tabLst/>
              <a:defRPr/>
            </a:pPr>
            <a:endParaRPr kumimoji="0" lang="en-US" sz="1700" b="0" i="0" u="none" strike="noStrike" kern="1200" cap="none" spc="3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579438"/>
          </a:xfrm>
        </p:spPr>
        <p:txBody>
          <a:bodyPr/>
          <a:lstStyle/>
          <a:p>
            <a:r>
              <a:rPr lang="en-US" b="1" dirty="0" smtClean="0">
                <a:solidFill>
                  <a:srgbClr val="FFC000"/>
                </a:solidFill>
              </a:rPr>
              <a:t>Hysterectomy</a:t>
            </a:r>
            <a:r>
              <a:rPr lang="en-US" dirty="0"/>
              <a:t> </a:t>
            </a:r>
          </a:p>
        </p:txBody>
      </p:sp>
      <p:sp>
        <p:nvSpPr>
          <p:cNvPr id="3" name="Content Placeholder 2"/>
          <p:cNvSpPr>
            <a:spLocks noGrp="1"/>
          </p:cNvSpPr>
          <p:nvPr>
            <p:ph sz="quarter" idx="13"/>
          </p:nvPr>
        </p:nvSpPr>
        <p:spPr>
          <a:xfrm>
            <a:off x="609600" y="609600"/>
            <a:ext cx="7924800" cy="5605482"/>
          </a:xfrm>
        </p:spPr>
        <p:txBody>
          <a:bodyPr>
            <a:normAutofit/>
          </a:bodyPr>
          <a:lstStyle/>
          <a:p>
            <a:r>
              <a:rPr lang="en-US" sz="2400" dirty="0" smtClean="0"/>
              <a:t>Hysterectomy </a:t>
            </a:r>
            <a:r>
              <a:rPr lang="en-US" sz="2400" dirty="0"/>
              <a:t>should not be performed as an initial treatment of CIN 2,3. The incidence of significant morbidity with hysterectomy is higher than with the less invasive modalities discussed above. </a:t>
            </a:r>
          </a:p>
          <a:p>
            <a:r>
              <a:rPr lang="en-US" sz="2400" dirty="0" smtClean="0"/>
              <a:t>There </a:t>
            </a:r>
            <a:r>
              <a:rPr lang="en-US" sz="2400" dirty="0"/>
              <a:t>are, however, some indications for which hysterectomy remains a valid treatment option for </a:t>
            </a:r>
            <a:r>
              <a:rPr lang="en-US" sz="2400" dirty="0" smtClean="0"/>
              <a:t>CIN</a:t>
            </a:r>
            <a:endParaRPr lang="en-US" sz="2400" dirty="0"/>
          </a:p>
          <a:p>
            <a:pPr>
              <a:buFont typeface="+mj-lt"/>
              <a:buAutoNum type="arabicPeriod"/>
            </a:pPr>
            <a:r>
              <a:rPr lang="en-US" sz="2200" dirty="0" err="1"/>
              <a:t>Conization</a:t>
            </a:r>
            <a:r>
              <a:rPr lang="en-US" sz="2200" dirty="0"/>
              <a:t> specimen margins that are positive for CIN 2,3, especially in the setting of completed childbearing and expected poor compliance with </a:t>
            </a:r>
            <a:r>
              <a:rPr lang="en-US" sz="2200" dirty="0" smtClean="0"/>
              <a:t>follow-up</a:t>
            </a:r>
            <a:endParaRPr lang="en-US" sz="2200" dirty="0"/>
          </a:p>
          <a:p>
            <a:pPr>
              <a:buFont typeface="+mj-lt"/>
              <a:buAutoNum type="arabicPeriod"/>
            </a:pPr>
            <a:r>
              <a:rPr lang="en-US" sz="2200" dirty="0"/>
              <a:t>Presence of coexistent gynecologic conditions requiring hysterectomy </a:t>
            </a:r>
          </a:p>
          <a:p>
            <a:pPr>
              <a:buFont typeface="+mj-lt"/>
              <a:buAutoNum type="arabicPeriod"/>
            </a:pPr>
            <a:r>
              <a:rPr lang="en-US" sz="2200" dirty="0"/>
              <a:t>Patient request and persistent or recurrent CIN 2,3 </a:t>
            </a:r>
          </a:p>
          <a:p>
            <a:endParaRPr lang="en-US" dirty="0"/>
          </a:p>
        </p:txBody>
      </p:sp>
    </p:spTree>
    <p:extLst>
      <p:ext uri="{BB962C8B-B14F-4D97-AF65-F5344CB8AC3E}">
        <p14:creationId xmlns:p14="http://schemas.microsoft.com/office/powerpoint/2010/main" xmlns="" val="1881499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rcRect b="925"/>
          <a:stretch>
            <a:fillRect/>
          </a:stretch>
        </p:blipFill>
        <p:spPr>
          <a:xfrm>
            <a:off x="723900" y="254783"/>
            <a:ext cx="7696200" cy="6348434"/>
          </a:xfrm>
        </p:spPr>
      </p:pic>
    </p:spTree>
    <p:extLst>
      <p:ext uri="{BB962C8B-B14F-4D97-AF65-F5344CB8AC3E}">
        <p14:creationId xmlns:p14="http://schemas.microsoft.com/office/powerpoint/2010/main" xmlns="" val="1129008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3950"/>
            <a:ext cx="7924800" cy="774720"/>
          </a:xfrm>
        </p:spPr>
        <p:txBody>
          <a:bodyPr/>
          <a:lstStyle/>
          <a:p>
            <a:r>
              <a:rPr lang="en-US" b="1" dirty="0">
                <a:solidFill>
                  <a:srgbClr val="FFC000"/>
                </a:solidFill>
              </a:rPr>
              <a:t>Sample preparation </a:t>
            </a:r>
          </a:p>
        </p:txBody>
      </p:sp>
      <p:sp>
        <p:nvSpPr>
          <p:cNvPr id="3" name="Content Placeholder 2"/>
          <p:cNvSpPr>
            <a:spLocks noGrp="1"/>
          </p:cNvSpPr>
          <p:nvPr>
            <p:ph sz="quarter" idx="13"/>
          </p:nvPr>
        </p:nvSpPr>
        <p:spPr>
          <a:xfrm>
            <a:off x="609600" y="928670"/>
            <a:ext cx="7924800" cy="5500726"/>
          </a:xfrm>
        </p:spPr>
        <p:txBody>
          <a:bodyPr>
            <a:normAutofit/>
          </a:bodyPr>
          <a:lstStyle/>
          <a:p>
            <a:r>
              <a:rPr lang="en-US" sz="2400" dirty="0" smtClean="0"/>
              <a:t>For </a:t>
            </a:r>
            <a:r>
              <a:rPr lang="en-US" sz="2400" dirty="0"/>
              <a:t>conventional Pap smears, the </a:t>
            </a:r>
            <a:r>
              <a:rPr lang="en-US" sz="2400" dirty="0" err="1"/>
              <a:t>ectocervical</a:t>
            </a:r>
            <a:r>
              <a:rPr lang="en-US" sz="2400" dirty="0"/>
              <a:t> spatula is smeared and the </a:t>
            </a:r>
            <a:r>
              <a:rPr lang="en-US" sz="2400" dirty="0" err="1"/>
              <a:t>endocervical</a:t>
            </a:r>
            <a:r>
              <a:rPr lang="en-US" sz="2400" dirty="0"/>
              <a:t> brush is rolled uniformly onto a single slide promptly after obtaining the </a:t>
            </a:r>
            <a:r>
              <a:rPr lang="en-US" sz="2400" dirty="0" smtClean="0"/>
              <a:t>specimens. </a:t>
            </a:r>
            <a:r>
              <a:rPr lang="en-US" sz="2400" dirty="0"/>
              <a:t>The slide is then rapidly fixed to avoid air-drying; the usual fixatives are either ethyl ether plus 95 percent ethyl alcohol or 95 percent ethyl alcohol alone. If spray fixatives are used, the spray should be held at least 10 inches away from the slide to prevent disruption of cells by the propellant. </a:t>
            </a:r>
          </a:p>
          <a:p>
            <a:r>
              <a:rPr lang="en-US" sz="2400" dirty="0"/>
              <a:t>For liquid-based thin layer cytology, the collecting device is placed into a liquid fixative solution and vigorously swirled or rotated ten times in the </a:t>
            </a:r>
            <a:r>
              <a:rPr lang="en-US" sz="2400" dirty="0" smtClean="0"/>
              <a:t>solution. </a:t>
            </a:r>
            <a:r>
              <a:rPr lang="en-US" sz="2400" dirty="0"/>
              <a:t>When the liquid is processed by the cytology laboratory, loose cells are trapped onto a filter and then plated in a monolayer onto a glass slide. </a:t>
            </a:r>
          </a:p>
          <a:p>
            <a:endParaRPr lang="en-US" dirty="0"/>
          </a:p>
        </p:txBody>
      </p:sp>
    </p:spTree>
    <p:extLst>
      <p:ext uri="{BB962C8B-B14F-4D97-AF65-F5344CB8AC3E}">
        <p14:creationId xmlns:p14="http://schemas.microsoft.com/office/powerpoint/2010/main" xmlns="" val="4203748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483113" y="533400"/>
            <a:ext cx="8177775" cy="5791200"/>
          </a:xfrm>
        </p:spPr>
      </p:pic>
    </p:spTree>
    <p:extLst>
      <p:ext uri="{BB962C8B-B14F-4D97-AF65-F5344CB8AC3E}">
        <p14:creationId xmlns:p14="http://schemas.microsoft.com/office/powerpoint/2010/main" xmlns="" val="46299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304800" y="228599"/>
            <a:ext cx="8534400" cy="6430867"/>
          </a:xfrm>
        </p:spPr>
      </p:pic>
    </p:spTree>
    <p:extLst>
      <p:ext uri="{BB962C8B-B14F-4D97-AF65-F5344CB8AC3E}">
        <p14:creationId xmlns:p14="http://schemas.microsoft.com/office/powerpoint/2010/main" xmlns="" val="326977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HPV </a:t>
            </a:r>
            <a:r>
              <a:rPr lang="en-US" b="1" dirty="0" smtClean="0">
                <a:solidFill>
                  <a:srgbClr val="FFC000"/>
                </a:solidFill>
              </a:rPr>
              <a:t>testing</a:t>
            </a:r>
            <a:endParaRPr lang="en-US" b="1" dirty="0">
              <a:solidFill>
                <a:srgbClr val="FFC000"/>
              </a:solidFill>
            </a:endParaRPr>
          </a:p>
        </p:txBody>
      </p:sp>
      <p:sp>
        <p:nvSpPr>
          <p:cNvPr id="3" name="Content Placeholder 2"/>
          <p:cNvSpPr>
            <a:spLocks noGrp="1"/>
          </p:cNvSpPr>
          <p:nvPr>
            <p:ph sz="quarter" idx="13"/>
          </p:nvPr>
        </p:nvSpPr>
        <p:spPr/>
        <p:txBody>
          <a:bodyPr>
            <a:normAutofit lnSpcReduction="10000"/>
          </a:bodyPr>
          <a:lstStyle/>
          <a:p>
            <a:r>
              <a:rPr lang="en-US" sz="2400" dirty="0" smtClean="0"/>
              <a:t>Specimens </a:t>
            </a:r>
            <a:r>
              <a:rPr lang="en-US" sz="2400" dirty="0"/>
              <a:t>for HPV testing can be collected from the </a:t>
            </a:r>
            <a:r>
              <a:rPr lang="en-US" sz="2400" dirty="0" err="1"/>
              <a:t>endocervix</a:t>
            </a:r>
            <a:r>
              <a:rPr lang="en-US" sz="2400" dirty="0"/>
              <a:t> using a Dacron swab or cervical brush, which is then placed in HPV test transport medium </a:t>
            </a:r>
            <a:r>
              <a:rPr lang="en-US" sz="2400" dirty="0" smtClean="0"/>
              <a:t>. </a:t>
            </a:r>
            <a:r>
              <a:rPr lang="en-US" sz="2400" dirty="0"/>
              <a:t>If liquid-based cytology sampling is performed, the same specimen can be used for HPV testing and cytology. </a:t>
            </a:r>
          </a:p>
          <a:p>
            <a:endParaRPr lang="en-US" sz="2400" dirty="0" smtClean="0"/>
          </a:p>
          <a:p>
            <a:r>
              <a:rPr lang="en-US" sz="2400" dirty="0" smtClean="0"/>
              <a:t>Commercial </a:t>
            </a:r>
            <a:r>
              <a:rPr lang="en-US" sz="2400" dirty="0"/>
              <a:t>HPV assays, used with liquid based cytology sampling, only test for HPV types that have been associated with cancer. These HPV types are called oncogenic or high risk HPV </a:t>
            </a:r>
          </a:p>
          <a:p>
            <a:endParaRPr lang="en-US" dirty="0"/>
          </a:p>
        </p:txBody>
      </p:sp>
    </p:spTree>
    <p:extLst>
      <p:ext uri="{BB962C8B-B14F-4D97-AF65-F5344CB8AC3E}">
        <p14:creationId xmlns:p14="http://schemas.microsoft.com/office/powerpoint/2010/main" xmlns="" val="656043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334</TotalTime>
  <Words>2183</Words>
  <Application>Microsoft Office PowerPoint</Application>
  <PresentationFormat>عرض على الشاشة (3:4)‏</PresentationFormat>
  <Paragraphs>158</Paragraphs>
  <Slides>48</Slides>
  <Notes>0</Notes>
  <HiddenSlides>0</HiddenSlides>
  <MMClips>0</MMClips>
  <ScaleCrop>false</ScaleCrop>
  <HeadingPairs>
    <vt:vector size="4" baseType="variant">
      <vt:variant>
        <vt:lpstr>سمة</vt:lpstr>
      </vt:variant>
      <vt:variant>
        <vt:i4>1</vt:i4>
      </vt:variant>
      <vt:variant>
        <vt:lpstr>عناوين الشرائح</vt:lpstr>
      </vt:variant>
      <vt:variant>
        <vt:i4>48</vt:i4>
      </vt:variant>
    </vt:vector>
  </HeadingPairs>
  <TitlesOfParts>
    <vt:vector size="49" baseType="lpstr">
      <vt:lpstr>Horizon</vt:lpstr>
      <vt:lpstr>Cervical intraepithelial neoplasia</vt:lpstr>
      <vt:lpstr>Cervical cancer screening tests</vt:lpstr>
      <vt:lpstr>Techniques for obtaining specimens</vt:lpstr>
      <vt:lpstr>Collection device </vt:lpstr>
      <vt:lpstr>الشريحة 5</vt:lpstr>
      <vt:lpstr>Sample preparation </vt:lpstr>
      <vt:lpstr>الشريحة 7</vt:lpstr>
      <vt:lpstr>الشريحة 8</vt:lpstr>
      <vt:lpstr>HPV testing</vt:lpstr>
      <vt:lpstr>الشريحة 10</vt:lpstr>
      <vt:lpstr>SAMPLE INTERPRETATION</vt:lpstr>
      <vt:lpstr>الشريحة 12</vt:lpstr>
      <vt:lpstr>الشريحة 13</vt:lpstr>
      <vt:lpstr>TERMINOLOGY</vt:lpstr>
      <vt:lpstr>الشريحة 15</vt:lpstr>
      <vt:lpstr>الشريحة 16</vt:lpstr>
      <vt:lpstr>الشريحة 17</vt:lpstr>
      <vt:lpstr>HPV testing result reporting</vt:lpstr>
      <vt:lpstr>الشريحة 19</vt:lpstr>
      <vt:lpstr>الشريحة 20</vt:lpstr>
      <vt:lpstr>ROLE OF HUMAN PAPILLOMAVIRUS</vt:lpstr>
      <vt:lpstr>الشريحة 22</vt:lpstr>
      <vt:lpstr>Sequelae of acute infection</vt:lpstr>
      <vt:lpstr>الشريحة 24</vt:lpstr>
      <vt:lpstr>Factors associated with development of high grade lesions and cancer</vt:lpstr>
      <vt:lpstr>COFACTORS IN PATHOGENESIS</vt:lpstr>
      <vt:lpstr>الشريحة 27</vt:lpstr>
      <vt:lpstr>Colposcopy</vt:lpstr>
      <vt:lpstr>الشريحة 29</vt:lpstr>
      <vt:lpstr>INDICATIONS</vt:lpstr>
      <vt:lpstr>الشريحة 31</vt:lpstr>
      <vt:lpstr>Steps in the colposcopic exam</vt:lpstr>
      <vt:lpstr>5% Acetic Acid Application</vt:lpstr>
      <vt:lpstr>الشريحة 34</vt:lpstr>
      <vt:lpstr>Steps in the colposcopic exam</vt:lpstr>
      <vt:lpstr>Steps in the colposcopic exam</vt:lpstr>
      <vt:lpstr>Steps in the colposcopic exam</vt:lpstr>
      <vt:lpstr>الشريحة 38</vt:lpstr>
      <vt:lpstr>Documentation</vt:lpstr>
      <vt:lpstr>الشريحة 40</vt:lpstr>
      <vt:lpstr>Management</vt:lpstr>
      <vt:lpstr>الشريحة 42</vt:lpstr>
      <vt:lpstr>Ablative therapy  </vt:lpstr>
      <vt:lpstr>الشريحة 44</vt:lpstr>
      <vt:lpstr>الشريحة 45</vt:lpstr>
      <vt:lpstr>Excisional therapy </vt:lpstr>
      <vt:lpstr>الشريحة 47</vt:lpstr>
      <vt:lpstr>Hysterectomy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Cervical intraepithelial neoplasia</dc:title>
  <dc:creator>DR MK</dc:creator>
  <cp:lastModifiedBy>TOSHIBA</cp:lastModifiedBy>
  <cp:revision>28</cp:revision>
  <dcterms:created xsi:type="dcterms:W3CDTF">2017-07-09T19:11:15Z</dcterms:created>
  <dcterms:modified xsi:type="dcterms:W3CDTF">2018-08-07T08:53:31Z</dcterms:modified>
</cp:coreProperties>
</file>