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5"/>
  </p:notesMasterIdLst>
  <p:sldIdLst>
    <p:sldId id="290" r:id="rId4"/>
    <p:sldId id="291" r:id="rId5"/>
    <p:sldId id="292" r:id="rId6"/>
    <p:sldId id="293" r:id="rId7"/>
    <p:sldId id="294" r:id="rId8"/>
    <p:sldId id="295" r:id="rId9"/>
    <p:sldId id="296" r:id="rId10"/>
    <p:sldId id="297" r:id="rId11"/>
    <p:sldId id="298" r:id="rId12"/>
    <p:sldId id="299" r:id="rId13"/>
    <p:sldId id="316" r:id="rId14"/>
    <p:sldId id="300" r:id="rId15"/>
    <p:sldId id="301" r:id="rId16"/>
    <p:sldId id="302" r:id="rId17"/>
    <p:sldId id="303" r:id="rId18"/>
    <p:sldId id="304" r:id="rId19"/>
    <p:sldId id="305" r:id="rId20"/>
    <p:sldId id="308" r:id="rId21"/>
    <p:sldId id="306" r:id="rId22"/>
    <p:sldId id="315" r:id="rId23"/>
    <p:sldId id="307" r:id="rId24"/>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FF00"/>
    <a:srgbClr val="FF0000"/>
    <a:srgbClr val="9912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presProps" Target="presProps.xml" /><Relationship Id="rId3" Type="http://schemas.openxmlformats.org/officeDocument/2006/relationships/slideMaster" Target="slideMasters/slideMaster1.xml" /><Relationship Id="rId21" Type="http://schemas.openxmlformats.org/officeDocument/2006/relationships/slide" Target="slides/slide18.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notesMaster" Target="notesMasters/notesMaster1.xml" /><Relationship Id="rId2" Type="http://schemas.openxmlformats.org/officeDocument/2006/relationships/customXml" Target="../customXml/item2.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tableStyles" Target="tableStyles.xml" /><Relationship Id="rId1" Type="http://schemas.openxmlformats.org/officeDocument/2006/relationships/customXml" Target="../customXml/item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slide" Target="slides/slide21.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theme" Target="theme/theme1.xml" /><Relationship Id="rId10" Type="http://schemas.openxmlformats.org/officeDocument/2006/relationships/slide" Target="slides/slide7.xml" /><Relationship Id="rId19" Type="http://schemas.openxmlformats.org/officeDocument/2006/relationships/slide" Target="slides/slide16.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8B1FD3F-7095-429C-A7E1-92DF7002CCC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AU"/>
          </a:p>
        </p:txBody>
      </p:sp>
      <p:sp>
        <p:nvSpPr>
          <p:cNvPr id="5123" name="Rectangle 3">
            <a:extLst>
              <a:ext uri="{FF2B5EF4-FFF2-40B4-BE49-F238E27FC236}">
                <a16:creationId xmlns:a16="http://schemas.microsoft.com/office/drawing/2014/main" id="{E2469F0C-0375-404D-A599-7B305532568D}"/>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AU"/>
          </a:p>
        </p:txBody>
      </p:sp>
      <p:sp>
        <p:nvSpPr>
          <p:cNvPr id="23556" name="Rectangle 4">
            <a:extLst>
              <a:ext uri="{FF2B5EF4-FFF2-40B4-BE49-F238E27FC236}">
                <a16:creationId xmlns:a16="http://schemas.microsoft.com/office/drawing/2014/main" id="{38F0818D-04E9-4E2B-A06C-125A3F17F81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3B67CC1A-E30E-4EAB-BAF1-7E15C03FA777}"/>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5126" name="Rectangle 6">
            <a:extLst>
              <a:ext uri="{FF2B5EF4-FFF2-40B4-BE49-F238E27FC236}">
                <a16:creationId xmlns:a16="http://schemas.microsoft.com/office/drawing/2014/main" id="{2373C12B-9FA6-4AFA-AC43-5F21BB93A23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AU"/>
          </a:p>
        </p:txBody>
      </p:sp>
      <p:sp>
        <p:nvSpPr>
          <p:cNvPr id="5127" name="Rectangle 7">
            <a:extLst>
              <a:ext uri="{FF2B5EF4-FFF2-40B4-BE49-F238E27FC236}">
                <a16:creationId xmlns:a16="http://schemas.microsoft.com/office/drawing/2014/main" id="{FF1592E1-6DCB-4E9B-8D2B-9F9FE3398E9E}"/>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142F7E1-F0FF-411E-8DEA-7C87CD749A20}" type="slidenum">
              <a:rPr lang="ar-SA" altLang="en-US"/>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D046B7A-6A91-4A91-9107-75CF6706205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0AC01795-C223-4302-A359-C39EF2EC4EB6}" type="slidenum">
              <a:rPr lang="ar-SA" altLang="en-US" sz="1200"/>
              <a:pPr algn="r" eaLnBrk="1" hangingPunct="1"/>
              <a:t>1</a:t>
            </a:fld>
            <a:endParaRPr lang="en-AU" altLang="en-US" sz="1200"/>
          </a:p>
        </p:txBody>
      </p:sp>
      <p:sp>
        <p:nvSpPr>
          <p:cNvPr id="24579" name="Rectangle 2">
            <a:extLst>
              <a:ext uri="{FF2B5EF4-FFF2-40B4-BE49-F238E27FC236}">
                <a16:creationId xmlns:a16="http://schemas.microsoft.com/office/drawing/2014/main" id="{5DE7470F-C520-4204-9566-3437A4E0ED6E}"/>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32CC3D51-278A-4439-B063-5F2AE3EADF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B83220B7-5CAE-43B0-A075-FC69F6EA84D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E12C88DF-A718-49A3-9046-FEEE35A2E6F0}" type="slidenum">
              <a:rPr lang="ar-SA" altLang="en-US" sz="1200"/>
              <a:pPr algn="r" eaLnBrk="1" hangingPunct="1"/>
              <a:t>10</a:t>
            </a:fld>
            <a:endParaRPr lang="en-AU" altLang="en-US" sz="1200"/>
          </a:p>
        </p:txBody>
      </p:sp>
      <p:sp>
        <p:nvSpPr>
          <p:cNvPr id="33795" name="Rectangle 2">
            <a:extLst>
              <a:ext uri="{FF2B5EF4-FFF2-40B4-BE49-F238E27FC236}">
                <a16:creationId xmlns:a16="http://schemas.microsoft.com/office/drawing/2014/main" id="{FD84B273-5DCC-407E-AB2C-03E5F9D17B00}"/>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E7636C91-C300-41A2-90E5-D55677C362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554FF7E3-6A53-4DAB-9ED4-F83784F4B2C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56D4D74-4536-49C2-B435-52B79695058A}" type="slidenum">
              <a:rPr lang="ar-SA" altLang="en-US" sz="1200"/>
              <a:pPr algn="r" eaLnBrk="1" hangingPunct="1"/>
              <a:t>11</a:t>
            </a:fld>
            <a:endParaRPr lang="en-AU" altLang="en-US" sz="1200"/>
          </a:p>
        </p:txBody>
      </p:sp>
      <p:sp>
        <p:nvSpPr>
          <p:cNvPr id="34819" name="Rectangle 2">
            <a:extLst>
              <a:ext uri="{FF2B5EF4-FFF2-40B4-BE49-F238E27FC236}">
                <a16:creationId xmlns:a16="http://schemas.microsoft.com/office/drawing/2014/main" id="{D2590860-2CEF-4C68-9D70-95C1ABB235CA}"/>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2CC90973-2A46-48FA-BBCB-A6D4EC0292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6C9240DC-7260-4071-A40F-44984780B1E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7BD4083-1240-4238-AD2C-29778F317AC7}" type="slidenum">
              <a:rPr lang="ar-SA" altLang="en-US" sz="1200"/>
              <a:pPr algn="r" eaLnBrk="1" hangingPunct="1"/>
              <a:t>12</a:t>
            </a:fld>
            <a:endParaRPr lang="en-AU" altLang="en-US" sz="1200"/>
          </a:p>
        </p:txBody>
      </p:sp>
      <p:sp>
        <p:nvSpPr>
          <p:cNvPr id="35843" name="Rectangle 2">
            <a:extLst>
              <a:ext uri="{FF2B5EF4-FFF2-40B4-BE49-F238E27FC236}">
                <a16:creationId xmlns:a16="http://schemas.microsoft.com/office/drawing/2014/main" id="{9E122B04-3F17-43E3-A9BB-53C41F281404}"/>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82FCDB86-BA42-48B7-98D5-B7A905ABCE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3A7793F6-5E7E-4790-93F5-24A8FC8198E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CEA8DC7A-D26B-4A73-BF9F-20A2C5D7A867}" type="slidenum">
              <a:rPr lang="ar-SA" altLang="en-US" sz="1200"/>
              <a:pPr algn="r" eaLnBrk="1" hangingPunct="1"/>
              <a:t>13</a:t>
            </a:fld>
            <a:endParaRPr lang="en-AU" altLang="en-US" sz="1200"/>
          </a:p>
        </p:txBody>
      </p:sp>
      <p:sp>
        <p:nvSpPr>
          <p:cNvPr id="36867" name="Rectangle 2">
            <a:extLst>
              <a:ext uri="{FF2B5EF4-FFF2-40B4-BE49-F238E27FC236}">
                <a16:creationId xmlns:a16="http://schemas.microsoft.com/office/drawing/2014/main" id="{743243FE-F192-4EFB-B6C2-1925C77D5FA2}"/>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1A44DB5B-B364-4575-9490-9EFBA55890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AD9DF2BF-BC27-4EE9-BDE2-6AF9BC34178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FF104B4-CA33-43A9-923B-124F3BCCAE6F}" type="slidenum">
              <a:rPr lang="ar-SA" altLang="en-US" sz="1200"/>
              <a:pPr algn="r" eaLnBrk="1" hangingPunct="1"/>
              <a:t>14</a:t>
            </a:fld>
            <a:endParaRPr lang="en-AU" altLang="en-US" sz="1200"/>
          </a:p>
        </p:txBody>
      </p:sp>
      <p:sp>
        <p:nvSpPr>
          <p:cNvPr id="37891" name="Rectangle 2">
            <a:extLst>
              <a:ext uri="{FF2B5EF4-FFF2-40B4-BE49-F238E27FC236}">
                <a16:creationId xmlns:a16="http://schemas.microsoft.com/office/drawing/2014/main" id="{F92CE307-232D-4AA2-9D2F-FA60D282E9F5}"/>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8B1E0FA0-108B-46AA-B21F-5C9D0AE773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B5C9B96D-BC16-47F5-80AF-5A052798AB2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EC19F567-CFDB-45F5-84F7-AE886A464855}" type="slidenum">
              <a:rPr lang="ar-SA" altLang="en-US" sz="1200"/>
              <a:pPr algn="r" eaLnBrk="1" hangingPunct="1"/>
              <a:t>15</a:t>
            </a:fld>
            <a:endParaRPr lang="en-AU" altLang="en-US" sz="1200"/>
          </a:p>
        </p:txBody>
      </p:sp>
      <p:sp>
        <p:nvSpPr>
          <p:cNvPr id="38915" name="Rectangle 2">
            <a:extLst>
              <a:ext uri="{FF2B5EF4-FFF2-40B4-BE49-F238E27FC236}">
                <a16:creationId xmlns:a16="http://schemas.microsoft.com/office/drawing/2014/main" id="{CE66E8FD-7C89-437E-9580-1B4B1917C2EC}"/>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4C9DD6C3-C983-4515-8109-1CBEB3F1B1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EA0C2C98-939F-4637-9276-7E199843F7C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0D261808-DD01-444E-BDC3-5BFFAAA15115}" type="slidenum">
              <a:rPr lang="ar-SA" altLang="en-US" sz="1200"/>
              <a:pPr algn="r" eaLnBrk="1" hangingPunct="1"/>
              <a:t>16</a:t>
            </a:fld>
            <a:endParaRPr lang="en-AU" altLang="en-US" sz="1200"/>
          </a:p>
        </p:txBody>
      </p:sp>
      <p:sp>
        <p:nvSpPr>
          <p:cNvPr id="39939" name="Rectangle 2">
            <a:extLst>
              <a:ext uri="{FF2B5EF4-FFF2-40B4-BE49-F238E27FC236}">
                <a16:creationId xmlns:a16="http://schemas.microsoft.com/office/drawing/2014/main" id="{9B7E373A-9238-4252-81CE-B255712E3C53}"/>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BDD0458B-2F32-48BF-96CD-64B2154A9D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A5D74C3D-8B2E-49FB-9AAF-9BE56CAA8BC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DC52C79-D9FD-43D8-94ED-6A0F95FB3B85}" type="slidenum">
              <a:rPr lang="ar-SA" altLang="en-US" sz="1200"/>
              <a:pPr algn="r" eaLnBrk="1" hangingPunct="1"/>
              <a:t>17</a:t>
            </a:fld>
            <a:endParaRPr lang="en-AU" altLang="en-US" sz="1200"/>
          </a:p>
        </p:txBody>
      </p:sp>
      <p:sp>
        <p:nvSpPr>
          <p:cNvPr id="40963" name="Rectangle 2">
            <a:extLst>
              <a:ext uri="{FF2B5EF4-FFF2-40B4-BE49-F238E27FC236}">
                <a16:creationId xmlns:a16="http://schemas.microsoft.com/office/drawing/2014/main" id="{57BFF555-89B6-4CB9-A0E2-8483DCAC1BFC}"/>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A87F602E-260F-409E-B478-61466E755E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A8450E03-2DD3-4927-8128-3773390660D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1874A42B-64BB-4351-93BB-CD18CA731A84}" type="slidenum">
              <a:rPr lang="ar-SA" altLang="en-US" sz="1200"/>
              <a:pPr algn="r" eaLnBrk="1" hangingPunct="1"/>
              <a:t>18</a:t>
            </a:fld>
            <a:endParaRPr lang="en-AU" altLang="en-US" sz="1200"/>
          </a:p>
        </p:txBody>
      </p:sp>
      <p:sp>
        <p:nvSpPr>
          <p:cNvPr id="41987" name="Rectangle 2">
            <a:extLst>
              <a:ext uri="{FF2B5EF4-FFF2-40B4-BE49-F238E27FC236}">
                <a16:creationId xmlns:a16="http://schemas.microsoft.com/office/drawing/2014/main" id="{D75A320B-FD59-407B-A175-A0C977F0C6CB}"/>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A938E4D3-E6D1-45FF-A9C6-611A8629C1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9E46323C-5CE1-4825-8618-E3614E5C363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1E954FE-00E3-4857-9365-189F77BBDF35}" type="slidenum">
              <a:rPr lang="ar-SA" altLang="en-US" sz="1200"/>
              <a:pPr algn="r" eaLnBrk="1" hangingPunct="1"/>
              <a:t>19</a:t>
            </a:fld>
            <a:endParaRPr lang="en-AU" altLang="en-US" sz="1200"/>
          </a:p>
        </p:txBody>
      </p:sp>
      <p:sp>
        <p:nvSpPr>
          <p:cNvPr id="43011" name="Rectangle 2">
            <a:extLst>
              <a:ext uri="{FF2B5EF4-FFF2-40B4-BE49-F238E27FC236}">
                <a16:creationId xmlns:a16="http://schemas.microsoft.com/office/drawing/2014/main" id="{95882D09-DCA5-47EA-A33B-5B2A38CFF789}"/>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9C136F0A-0F96-4EA0-AF1A-5ACEF0641D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42510CC8-40BD-4745-BAC0-53BF27AEBC3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EF0AE897-3DF0-4C94-86DA-9B472FA707DE}" type="slidenum">
              <a:rPr lang="ar-SA" altLang="en-US" sz="1200"/>
              <a:pPr algn="r" eaLnBrk="1" hangingPunct="1"/>
              <a:t>2</a:t>
            </a:fld>
            <a:endParaRPr lang="en-AU" altLang="en-US" sz="1200"/>
          </a:p>
        </p:txBody>
      </p:sp>
      <p:sp>
        <p:nvSpPr>
          <p:cNvPr id="25603" name="Rectangle 2">
            <a:extLst>
              <a:ext uri="{FF2B5EF4-FFF2-40B4-BE49-F238E27FC236}">
                <a16:creationId xmlns:a16="http://schemas.microsoft.com/office/drawing/2014/main" id="{985157A4-99A9-42F0-A5DB-BEB2856D8DBE}"/>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25C5B031-D49C-46B8-B129-4B8732A7EA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BA2AEC7D-9A37-4118-9F39-49E78772458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CDDBDE23-A689-4B1C-BA0A-08767E66E46C}" type="slidenum">
              <a:rPr lang="ar-SA" altLang="en-US" sz="1200"/>
              <a:pPr algn="r" eaLnBrk="1" hangingPunct="1"/>
              <a:t>20</a:t>
            </a:fld>
            <a:endParaRPr lang="en-AU" altLang="en-US" sz="1200"/>
          </a:p>
        </p:txBody>
      </p:sp>
      <p:sp>
        <p:nvSpPr>
          <p:cNvPr id="44035" name="Rectangle 2">
            <a:extLst>
              <a:ext uri="{FF2B5EF4-FFF2-40B4-BE49-F238E27FC236}">
                <a16:creationId xmlns:a16="http://schemas.microsoft.com/office/drawing/2014/main" id="{D418BBAD-642A-4E98-AE5C-A90A441CE4D2}"/>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9F698222-596E-4357-B958-0B89C4164B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DE8C2AED-8D03-4E0B-8936-2459BCA90EB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E07CCA2-A423-4F23-ABB1-6FE9368B15F2}" type="slidenum">
              <a:rPr lang="ar-SA" altLang="en-US" sz="1200"/>
              <a:pPr algn="r" eaLnBrk="1" hangingPunct="1"/>
              <a:t>21</a:t>
            </a:fld>
            <a:endParaRPr lang="en-AU" altLang="en-US" sz="1200"/>
          </a:p>
        </p:txBody>
      </p:sp>
      <p:sp>
        <p:nvSpPr>
          <p:cNvPr id="45059" name="Rectangle 2">
            <a:extLst>
              <a:ext uri="{FF2B5EF4-FFF2-40B4-BE49-F238E27FC236}">
                <a16:creationId xmlns:a16="http://schemas.microsoft.com/office/drawing/2014/main" id="{DE26360A-00B8-490A-AA5F-866E875CCF51}"/>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0EAD5D78-2742-442F-88A2-40DBBD0BBE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F256686C-C13D-4A80-AE07-F37D7DD07FD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4CCBD46-C278-48E5-9D0E-EF368774E3B1}" type="slidenum">
              <a:rPr lang="ar-SA" altLang="en-US" sz="1200"/>
              <a:pPr algn="r" eaLnBrk="1" hangingPunct="1"/>
              <a:t>3</a:t>
            </a:fld>
            <a:endParaRPr lang="en-AU" altLang="en-US" sz="1200"/>
          </a:p>
        </p:txBody>
      </p:sp>
      <p:sp>
        <p:nvSpPr>
          <p:cNvPr id="26627" name="Rectangle 2">
            <a:extLst>
              <a:ext uri="{FF2B5EF4-FFF2-40B4-BE49-F238E27FC236}">
                <a16:creationId xmlns:a16="http://schemas.microsoft.com/office/drawing/2014/main" id="{30F5DF6C-D424-4C30-B90C-347E897CD523}"/>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6833B8B5-6E15-4BBD-80C6-0439BDD6BF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29A839F8-D0EC-45A1-8E39-DEC1C5092FE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3BCA5FE-2B04-4769-A523-E7947E354380}" type="slidenum">
              <a:rPr lang="ar-SA" altLang="en-US" sz="1200"/>
              <a:pPr algn="r" eaLnBrk="1" hangingPunct="1"/>
              <a:t>4</a:t>
            </a:fld>
            <a:endParaRPr lang="en-AU" altLang="en-US" sz="1200"/>
          </a:p>
        </p:txBody>
      </p:sp>
      <p:sp>
        <p:nvSpPr>
          <p:cNvPr id="27651" name="Rectangle 2">
            <a:extLst>
              <a:ext uri="{FF2B5EF4-FFF2-40B4-BE49-F238E27FC236}">
                <a16:creationId xmlns:a16="http://schemas.microsoft.com/office/drawing/2014/main" id="{F7F5D300-EF79-46D7-8C04-E7F0D1E33C74}"/>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29D07DD9-6993-41BD-94CD-280EA9DAF2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59A7B58E-BB09-4601-8E06-0B9A19A87A1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634E553-653C-4A71-8CF6-DE95D629FD6C}" type="slidenum">
              <a:rPr lang="ar-SA" altLang="en-US" sz="1200"/>
              <a:pPr algn="r" eaLnBrk="1" hangingPunct="1"/>
              <a:t>5</a:t>
            </a:fld>
            <a:endParaRPr lang="en-AU" altLang="en-US" sz="1200"/>
          </a:p>
        </p:txBody>
      </p:sp>
      <p:sp>
        <p:nvSpPr>
          <p:cNvPr id="28675" name="Rectangle 2">
            <a:extLst>
              <a:ext uri="{FF2B5EF4-FFF2-40B4-BE49-F238E27FC236}">
                <a16:creationId xmlns:a16="http://schemas.microsoft.com/office/drawing/2014/main" id="{6D75AFD2-BC32-427F-A970-06822A062A34}"/>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CA5B4EB8-5026-42A8-A8CD-E75A33552A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317E8B10-00B5-4FC6-88E2-2F346FAC48A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AA419565-2A15-4A7B-80BB-C3F8E05BC801}" type="slidenum">
              <a:rPr lang="ar-SA" altLang="en-US" sz="1200"/>
              <a:pPr algn="r" eaLnBrk="1" hangingPunct="1"/>
              <a:t>6</a:t>
            </a:fld>
            <a:endParaRPr lang="en-AU" altLang="en-US" sz="1200"/>
          </a:p>
        </p:txBody>
      </p:sp>
      <p:sp>
        <p:nvSpPr>
          <p:cNvPr id="29699" name="Rectangle 2">
            <a:extLst>
              <a:ext uri="{FF2B5EF4-FFF2-40B4-BE49-F238E27FC236}">
                <a16:creationId xmlns:a16="http://schemas.microsoft.com/office/drawing/2014/main" id="{5F6031AB-2AC6-419E-BFBE-E6A69368057F}"/>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0361CBDC-684C-4283-AA65-47B37C52D9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F703F878-A690-416F-A04D-4A4B9146BD9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EF55B143-8579-4F3D-905F-588B7E00B9F5}" type="slidenum">
              <a:rPr lang="ar-SA" altLang="en-US" sz="1200"/>
              <a:pPr algn="r" eaLnBrk="1" hangingPunct="1"/>
              <a:t>7</a:t>
            </a:fld>
            <a:endParaRPr lang="en-AU" altLang="en-US" sz="1200"/>
          </a:p>
        </p:txBody>
      </p:sp>
      <p:sp>
        <p:nvSpPr>
          <p:cNvPr id="30723" name="Rectangle 2">
            <a:extLst>
              <a:ext uri="{FF2B5EF4-FFF2-40B4-BE49-F238E27FC236}">
                <a16:creationId xmlns:a16="http://schemas.microsoft.com/office/drawing/2014/main" id="{A48DB069-6752-49B9-ADD3-34FCBEE78A6F}"/>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8CC92671-9858-4680-AEF0-B5F2FB18E3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9B1BB1EC-A37D-46D4-8D03-78CC69B89CD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EF9FC411-21CB-4ACD-8945-9112A1DF1680}" type="slidenum">
              <a:rPr lang="ar-SA" altLang="en-US" sz="1200"/>
              <a:pPr algn="r" eaLnBrk="1" hangingPunct="1"/>
              <a:t>8</a:t>
            </a:fld>
            <a:endParaRPr lang="en-AU" altLang="en-US" sz="1200"/>
          </a:p>
        </p:txBody>
      </p:sp>
      <p:sp>
        <p:nvSpPr>
          <p:cNvPr id="31747" name="Rectangle 7">
            <a:extLst>
              <a:ext uri="{FF2B5EF4-FFF2-40B4-BE49-F238E27FC236}">
                <a16:creationId xmlns:a16="http://schemas.microsoft.com/office/drawing/2014/main" id="{7488A280-AD82-49B6-89E3-EE4B8B9AA8A9}"/>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F267EFC9-9C3C-46DA-BACB-C4666CB56954}" type="slidenum">
              <a:rPr lang="ar-SA" altLang="en-US" sz="1200">
                <a:latin typeface="Times" panose="02020603050405020304" pitchFamily="18" charset="0"/>
                <a:ea typeface="MS PGothic" panose="020B0600070205080204" pitchFamily="34" charset="-128"/>
              </a:rPr>
              <a:pPr algn="r"/>
              <a:t>8</a:t>
            </a:fld>
            <a:endParaRPr lang="en-US" altLang="en-US" sz="1200">
              <a:latin typeface="Times" panose="02020603050405020304" pitchFamily="18" charset="0"/>
              <a:ea typeface="MS PGothic" panose="020B0600070205080204" pitchFamily="34" charset="-128"/>
            </a:endParaRPr>
          </a:p>
        </p:txBody>
      </p:sp>
      <p:sp>
        <p:nvSpPr>
          <p:cNvPr id="31748" name="Rectangle 2">
            <a:extLst>
              <a:ext uri="{FF2B5EF4-FFF2-40B4-BE49-F238E27FC236}">
                <a16:creationId xmlns:a16="http://schemas.microsoft.com/office/drawing/2014/main" id="{E4D1F110-87C2-45E4-A4A7-932544ABF0CC}"/>
              </a:ext>
            </a:extLst>
          </p:cNvPr>
          <p:cNvSpPr>
            <a:spLocks noGrp="1" noRot="1" noChangeAspect="1" noChangeArrowheads="1" noTextEdit="1"/>
          </p:cNvSpPr>
          <p:nvPr>
            <p:ph type="sldImg"/>
          </p:nvPr>
        </p:nvSpPr>
        <p:spPr>
          <a:ln/>
        </p:spPr>
      </p:sp>
      <p:sp>
        <p:nvSpPr>
          <p:cNvPr id="31749" name="Rectangle 3">
            <a:extLst>
              <a:ext uri="{FF2B5EF4-FFF2-40B4-BE49-F238E27FC236}">
                <a16:creationId xmlns:a16="http://schemas.microsoft.com/office/drawing/2014/main" id="{CC462950-345C-45AD-B7AA-1815162F431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73943019-C5BD-4F6B-A34C-9596706037A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12A920D4-FD93-4E6E-AD9E-1A493A456C75}" type="slidenum">
              <a:rPr lang="ar-SA" altLang="en-US" sz="1200"/>
              <a:pPr algn="r" eaLnBrk="1" hangingPunct="1"/>
              <a:t>9</a:t>
            </a:fld>
            <a:endParaRPr lang="en-AU" altLang="en-US" sz="1200"/>
          </a:p>
        </p:txBody>
      </p:sp>
      <p:sp>
        <p:nvSpPr>
          <p:cNvPr id="32771" name="Rectangle 2">
            <a:extLst>
              <a:ext uri="{FF2B5EF4-FFF2-40B4-BE49-F238E27FC236}">
                <a16:creationId xmlns:a16="http://schemas.microsoft.com/office/drawing/2014/main" id="{27E4BE76-8B74-47FF-9A5F-3ECF4CC284AB}"/>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52C2A080-EAB0-472B-9FF1-A89E3636F5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E372558-3637-4D6D-8DA1-79AC17C33CA4}"/>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7CB1D556-3CF7-43A7-BAC2-673F635E95B9}"/>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A30CE043-6D2B-48B0-A333-B4AB3FFA5159}"/>
              </a:ext>
            </a:extLst>
          </p:cNvPr>
          <p:cNvSpPr>
            <a:spLocks noGrp="1" noChangeArrowheads="1"/>
          </p:cNvSpPr>
          <p:nvPr>
            <p:ph type="sldNum" sz="quarter" idx="12"/>
          </p:nvPr>
        </p:nvSpPr>
        <p:spPr>
          <a:ln/>
        </p:spPr>
        <p:txBody>
          <a:bodyPr/>
          <a:lstStyle>
            <a:lvl1pPr>
              <a:defRPr/>
            </a:lvl1pPr>
          </a:lstStyle>
          <a:p>
            <a:fld id="{3BCDB952-A503-46C5-872C-6DC33B9724AA}" type="slidenum">
              <a:rPr lang="ar-SA" altLang="en-US"/>
              <a:pPr/>
              <a:t>‹#›</a:t>
            </a:fld>
            <a:endParaRPr lang="en-AU" altLang="en-US"/>
          </a:p>
        </p:txBody>
      </p:sp>
    </p:spTree>
    <p:extLst>
      <p:ext uri="{BB962C8B-B14F-4D97-AF65-F5344CB8AC3E}">
        <p14:creationId xmlns:p14="http://schemas.microsoft.com/office/powerpoint/2010/main" val="1476390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E226BD1-8775-4109-98F7-C314FC6AE65A}"/>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C2A8BF50-ABEC-42B0-A12F-DE067510EAF1}"/>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2DAC4DC4-EDF8-4AF1-8FF7-852D4988952F}"/>
              </a:ext>
            </a:extLst>
          </p:cNvPr>
          <p:cNvSpPr>
            <a:spLocks noGrp="1" noChangeArrowheads="1"/>
          </p:cNvSpPr>
          <p:nvPr>
            <p:ph type="sldNum" sz="quarter" idx="12"/>
          </p:nvPr>
        </p:nvSpPr>
        <p:spPr>
          <a:ln/>
        </p:spPr>
        <p:txBody>
          <a:bodyPr/>
          <a:lstStyle>
            <a:lvl1pPr>
              <a:defRPr/>
            </a:lvl1pPr>
          </a:lstStyle>
          <a:p>
            <a:fld id="{2B2A7DA8-AE6B-4929-AE70-0A18A4362010}" type="slidenum">
              <a:rPr lang="ar-SA" altLang="en-US"/>
              <a:pPr/>
              <a:t>‹#›</a:t>
            </a:fld>
            <a:endParaRPr lang="en-AU" altLang="en-US"/>
          </a:p>
        </p:txBody>
      </p:sp>
    </p:spTree>
    <p:extLst>
      <p:ext uri="{BB962C8B-B14F-4D97-AF65-F5344CB8AC3E}">
        <p14:creationId xmlns:p14="http://schemas.microsoft.com/office/powerpoint/2010/main" val="338080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AEB1634-F447-468F-900F-FB2E7B6DD57D}"/>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6E3FD72C-BB20-4A11-B527-D707FDB887D7}"/>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DC87071B-1683-4F0C-85BF-E07B9A90BF99}"/>
              </a:ext>
            </a:extLst>
          </p:cNvPr>
          <p:cNvSpPr>
            <a:spLocks noGrp="1" noChangeArrowheads="1"/>
          </p:cNvSpPr>
          <p:nvPr>
            <p:ph type="sldNum" sz="quarter" idx="12"/>
          </p:nvPr>
        </p:nvSpPr>
        <p:spPr>
          <a:ln/>
        </p:spPr>
        <p:txBody>
          <a:bodyPr/>
          <a:lstStyle>
            <a:lvl1pPr>
              <a:defRPr/>
            </a:lvl1pPr>
          </a:lstStyle>
          <a:p>
            <a:fld id="{E03FDE33-7EBD-4D30-9662-477FE6AE5425}" type="slidenum">
              <a:rPr lang="ar-SA" altLang="en-US"/>
              <a:pPr/>
              <a:t>‹#›</a:t>
            </a:fld>
            <a:endParaRPr lang="en-AU" altLang="en-US"/>
          </a:p>
        </p:txBody>
      </p:sp>
    </p:spTree>
    <p:extLst>
      <p:ext uri="{BB962C8B-B14F-4D97-AF65-F5344CB8AC3E}">
        <p14:creationId xmlns:p14="http://schemas.microsoft.com/office/powerpoint/2010/main" val="4158407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814C5AA-E49B-4C56-8334-87A47B369FA7}"/>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5A9BEDF7-5A7D-4818-A6C4-F63C7652874F}"/>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76F39CBB-C44A-4489-8F9F-164178D0B007}"/>
              </a:ext>
            </a:extLst>
          </p:cNvPr>
          <p:cNvSpPr>
            <a:spLocks noGrp="1" noChangeArrowheads="1"/>
          </p:cNvSpPr>
          <p:nvPr>
            <p:ph type="sldNum" sz="quarter" idx="12"/>
          </p:nvPr>
        </p:nvSpPr>
        <p:spPr>
          <a:ln/>
        </p:spPr>
        <p:txBody>
          <a:bodyPr/>
          <a:lstStyle>
            <a:lvl1pPr>
              <a:defRPr/>
            </a:lvl1pPr>
          </a:lstStyle>
          <a:p>
            <a:fld id="{D39D3E7A-AA5E-4310-84FA-43985919E9AA}" type="slidenum">
              <a:rPr lang="ar-SA" altLang="en-US"/>
              <a:pPr/>
              <a:t>‹#›</a:t>
            </a:fld>
            <a:endParaRPr lang="en-AU" altLang="en-US"/>
          </a:p>
        </p:txBody>
      </p:sp>
    </p:spTree>
    <p:extLst>
      <p:ext uri="{BB962C8B-B14F-4D97-AF65-F5344CB8AC3E}">
        <p14:creationId xmlns:p14="http://schemas.microsoft.com/office/powerpoint/2010/main" val="2135955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1F7C57C-431D-4C21-80A9-2FA7F6252050}"/>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06EE2891-29E9-4038-95B6-DE26AFBA3106}"/>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BFDF66C2-6253-4C63-84CD-8D5FF68E7336}"/>
              </a:ext>
            </a:extLst>
          </p:cNvPr>
          <p:cNvSpPr>
            <a:spLocks noGrp="1" noChangeArrowheads="1"/>
          </p:cNvSpPr>
          <p:nvPr>
            <p:ph type="sldNum" sz="quarter" idx="12"/>
          </p:nvPr>
        </p:nvSpPr>
        <p:spPr>
          <a:ln/>
        </p:spPr>
        <p:txBody>
          <a:bodyPr/>
          <a:lstStyle>
            <a:lvl1pPr>
              <a:defRPr/>
            </a:lvl1pPr>
          </a:lstStyle>
          <a:p>
            <a:fld id="{1C6D0A0D-07E9-463B-BB28-524174BCD8E7}" type="slidenum">
              <a:rPr lang="ar-SA" altLang="en-US"/>
              <a:pPr/>
              <a:t>‹#›</a:t>
            </a:fld>
            <a:endParaRPr lang="en-AU" altLang="en-US"/>
          </a:p>
        </p:txBody>
      </p:sp>
    </p:spTree>
    <p:extLst>
      <p:ext uri="{BB962C8B-B14F-4D97-AF65-F5344CB8AC3E}">
        <p14:creationId xmlns:p14="http://schemas.microsoft.com/office/powerpoint/2010/main" val="212972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E81F915-C801-47A2-9285-5303D5A01627}"/>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19FD00E6-FDA5-4598-870E-3993F69EAC8B}"/>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73164B3A-DA6C-4652-8CFB-2197541E56D7}"/>
              </a:ext>
            </a:extLst>
          </p:cNvPr>
          <p:cNvSpPr>
            <a:spLocks noGrp="1" noChangeArrowheads="1"/>
          </p:cNvSpPr>
          <p:nvPr>
            <p:ph type="sldNum" sz="quarter" idx="12"/>
          </p:nvPr>
        </p:nvSpPr>
        <p:spPr>
          <a:ln/>
        </p:spPr>
        <p:txBody>
          <a:bodyPr/>
          <a:lstStyle>
            <a:lvl1pPr>
              <a:defRPr/>
            </a:lvl1pPr>
          </a:lstStyle>
          <a:p>
            <a:fld id="{B636A8BF-B7F4-463D-A220-0A91858B9601}" type="slidenum">
              <a:rPr lang="ar-SA" altLang="en-US"/>
              <a:pPr/>
              <a:t>‹#›</a:t>
            </a:fld>
            <a:endParaRPr lang="en-AU" altLang="en-US"/>
          </a:p>
        </p:txBody>
      </p:sp>
    </p:spTree>
    <p:extLst>
      <p:ext uri="{BB962C8B-B14F-4D97-AF65-F5344CB8AC3E}">
        <p14:creationId xmlns:p14="http://schemas.microsoft.com/office/powerpoint/2010/main" val="3425800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1AD24DE-6B19-41E3-A97C-C6194CC55A06}"/>
              </a:ext>
            </a:extLst>
          </p:cNvPr>
          <p:cNvSpPr>
            <a:spLocks noGrp="1" noChangeArrowheads="1"/>
          </p:cNvSpPr>
          <p:nvPr>
            <p:ph type="dt" sz="half" idx="10"/>
          </p:nvPr>
        </p:nvSpPr>
        <p:spPr>
          <a:ln/>
        </p:spPr>
        <p:txBody>
          <a:bodyPr/>
          <a:lstStyle>
            <a:lvl1pPr>
              <a:defRPr/>
            </a:lvl1pPr>
          </a:lstStyle>
          <a:p>
            <a:pPr>
              <a:defRPr/>
            </a:pPr>
            <a:endParaRPr lang="en-AU"/>
          </a:p>
        </p:txBody>
      </p:sp>
      <p:sp>
        <p:nvSpPr>
          <p:cNvPr id="8" name="Rectangle 5">
            <a:extLst>
              <a:ext uri="{FF2B5EF4-FFF2-40B4-BE49-F238E27FC236}">
                <a16:creationId xmlns:a16="http://schemas.microsoft.com/office/drawing/2014/main" id="{74DB04A0-81F7-4382-A8E8-2A92998BA156}"/>
              </a:ext>
            </a:extLst>
          </p:cNvPr>
          <p:cNvSpPr>
            <a:spLocks noGrp="1" noChangeArrowheads="1"/>
          </p:cNvSpPr>
          <p:nvPr>
            <p:ph type="ftr" sz="quarter" idx="11"/>
          </p:nvPr>
        </p:nvSpPr>
        <p:spPr>
          <a:ln/>
        </p:spPr>
        <p:txBody>
          <a:bodyPr/>
          <a:lstStyle>
            <a:lvl1pPr>
              <a:defRPr/>
            </a:lvl1pPr>
          </a:lstStyle>
          <a:p>
            <a:pPr>
              <a:defRPr/>
            </a:pPr>
            <a:endParaRPr lang="en-AU"/>
          </a:p>
        </p:txBody>
      </p:sp>
      <p:sp>
        <p:nvSpPr>
          <p:cNvPr id="9" name="Rectangle 6">
            <a:extLst>
              <a:ext uri="{FF2B5EF4-FFF2-40B4-BE49-F238E27FC236}">
                <a16:creationId xmlns:a16="http://schemas.microsoft.com/office/drawing/2014/main" id="{E2CCD8E2-C06D-49E0-ABAD-C288801D58E4}"/>
              </a:ext>
            </a:extLst>
          </p:cNvPr>
          <p:cNvSpPr>
            <a:spLocks noGrp="1" noChangeArrowheads="1"/>
          </p:cNvSpPr>
          <p:nvPr>
            <p:ph type="sldNum" sz="quarter" idx="12"/>
          </p:nvPr>
        </p:nvSpPr>
        <p:spPr>
          <a:ln/>
        </p:spPr>
        <p:txBody>
          <a:bodyPr/>
          <a:lstStyle>
            <a:lvl1pPr>
              <a:defRPr/>
            </a:lvl1pPr>
          </a:lstStyle>
          <a:p>
            <a:fld id="{BBBEDCB7-8A17-4A70-8744-783483E8E6D7}" type="slidenum">
              <a:rPr lang="ar-SA" altLang="en-US"/>
              <a:pPr/>
              <a:t>‹#›</a:t>
            </a:fld>
            <a:endParaRPr lang="en-AU" altLang="en-US"/>
          </a:p>
        </p:txBody>
      </p:sp>
    </p:spTree>
    <p:extLst>
      <p:ext uri="{BB962C8B-B14F-4D97-AF65-F5344CB8AC3E}">
        <p14:creationId xmlns:p14="http://schemas.microsoft.com/office/powerpoint/2010/main" val="2381918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C2C3EDE-00C0-439D-A485-CC390F43088A}"/>
              </a:ext>
            </a:extLst>
          </p:cNvPr>
          <p:cNvSpPr>
            <a:spLocks noGrp="1" noChangeArrowheads="1"/>
          </p:cNvSpPr>
          <p:nvPr>
            <p:ph type="dt" sz="half" idx="10"/>
          </p:nvPr>
        </p:nvSpPr>
        <p:spPr>
          <a:ln/>
        </p:spPr>
        <p:txBody>
          <a:bodyPr/>
          <a:lstStyle>
            <a:lvl1pPr>
              <a:defRPr/>
            </a:lvl1pPr>
          </a:lstStyle>
          <a:p>
            <a:pPr>
              <a:defRPr/>
            </a:pPr>
            <a:endParaRPr lang="en-AU"/>
          </a:p>
        </p:txBody>
      </p:sp>
      <p:sp>
        <p:nvSpPr>
          <p:cNvPr id="4" name="Rectangle 5">
            <a:extLst>
              <a:ext uri="{FF2B5EF4-FFF2-40B4-BE49-F238E27FC236}">
                <a16:creationId xmlns:a16="http://schemas.microsoft.com/office/drawing/2014/main" id="{CDF1E770-BB3F-4CA8-991E-47397A308619}"/>
              </a:ext>
            </a:extLst>
          </p:cNvPr>
          <p:cNvSpPr>
            <a:spLocks noGrp="1" noChangeArrowheads="1"/>
          </p:cNvSpPr>
          <p:nvPr>
            <p:ph type="ftr" sz="quarter" idx="11"/>
          </p:nvPr>
        </p:nvSpPr>
        <p:spPr>
          <a:ln/>
        </p:spPr>
        <p:txBody>
          <a:bodyPr/>
          <a:lstStyle>
            <a:lvl1pPr>
              <a:defRPr/>
            </a:lvl1pPr>
          </a:lstStyle>
          <a:p>
            <a:pPr>
              <a:defRPr/>
            </a:pPr>
            <a:endParaRPr lang="en-AU"/>
          </a:p>
        </p:txBody>
      </p:sp>
      <p:sp>
        <p:nvSpPr>
          <p:cNvPr id="5" name="Rectangle 6">
            <a:extLst>
              <a:ext uri="{FF2B5EF4-FFF2-40B4-BE49-F238E27FC236}">
                <a16:creationId xmlns:a16="http://schemas.microsoft.com/office/drawing/2014/main" id="{D882F5B4-605F-48CA-A1CD-53569C6050EC}"/>
              </a:ext>
            </a:extLst>
          </p:cNvPr>
          <p:cNvSpPr>
            <a:spLocks noGrp="1" noChangeArrowheads="1"/>
          </p:cNvSpPr>
          <p:nvPr>
            <p:ph type="sldNum" sz="quarter" idx="12"/>
          </p:nvPr>
        </p:nvSpPr>
        <p:spPr>
          <a:ln/>
        </p:spPr>
        <p:txBody>
          <a:bodyPr/>
          <a:lstStyle>
            <a:lvl1pPr>
              <a:defRPr/>
            </a:lvl1pPr>
          </a:lstStyle>
          <a:p>
            <a:fld id="{146E84EA-A62B-47EC-AA4D-5D58F41543C0}" type="slidenum">
              <a:rPr lang="ar-SA" altLang="en-US"/>
              <a:pPr/>
              <a:t>‹#›</a:t>
            </a:fld>
            <a:endParaRPr lang="en-AU" altLang="en-US"/>
          </a:p>
        </p:txBody>
      </p:sp>
    </p:spTree>
    <p:extLst>
      <p:ext uri="{BB962C8B-B14F-4D97-AF65-F5344CB8AC3E}">
        <p14:creationId xmlns:p14="http://schemas.microsoft.com/office/powerpoint/2010/main" val="3441929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DAAA5D5-B109-489E-82E3-644FAFA6EC6F}"/>
              </a:ext>
            </a:extLst>
          </p:cNvPr>
          <p:cNvSpPr>
            <a:spLocks noGrp="1" noChangeArrowheads="1"/>
          </p:cNvSpPr>
          <p:nvPr>
            <p:ph type="dt" sz="half" idx="10"/>
          </p:nvPr>
        </p:nvSpPr>
        <p:spPr>
          <a:ln/>
        </p:spPr>
        <p:txBody>
          <a:bodyPr/>
          <a:lstStyle>
            <a:lvl1pPr>
              <a:defRPr/>
            </a:lvl1pPr>
          </a:lstStyle>
          <a:p>
            <a:pPr>
              <a:defRPr/>
            </a:pPr>
            <a:endParaRPr lang="en-AU"/>
          </a:p>
        </p:txBody>
      </p:sp>
      <p:sp>
        <p:nvSpPr>
          <p:cNvPr id="3" name="Rectangle 5">
            <a:extLst>
              <a:ext uri="{FF2B5EF4-FFF2-40B4-BE49-F238E27FC236}">
                <a16:creationId xmlns:a16="http://schemas.microsoft.com/office/drawing/2014/main" id="{18860540-9B57-4832-8F54-1117125FC80C}"/>
              </a:ext>
            </a:extLst>
          </p:cNvPr>
          <p:cNvSpPr>
            <a:spLocks noGrp="1" noChangeArrowheads="1"/>
          </p:cNvSpPr>
          <p:nvPr>
            <p:ph type="ftr" sz="quarter" idx="11"/>
          </p:nvPr>
        </p:nvSpPr>
        <p:spPr>
          <a:ln/>
        </p:spPr>
        <p:txBody>
          <a:bodyPr/>
          <a:lstStyle>
            <a:lvl1pPr>
              <a:defRPr/>
            </a:lvl1pPr>
          </a:lstStyle>
          <a:p>
            <a:pPr>
              <a:defRPr/>
            </a:pPr>
            <a:endParaRPr lang="en-AU"/>
          </a:p>
        </p:txBody>
      </p:sp>
      <p:sp>
        <p:nvSpPr>
          <p:cNvPr id="4" name="Rectangle 6">
            <a:extLst>
              <a:ext uri="{FF2B5EF4-FFF2-40B4-BE49-F238E27FC236}">
                <a16:creationId xmlns:a16="http://schemas.microsoft.com/office/drawing/2014/main" id="{C0B5E937-1F74-46FB-9492-1869208B33B5}"/>
              </a:ext>
            </a:extLst>
          </p:cNvPr>
          <p:cNvSpPr>
            <a:spLocks noGrp="1" noChangeArrowheads="1"/>
          </p:cNvSpPr>
          <p:nvPr>
            <p:ph type="sldNum" sz="quarter" idx="12"/>
          </p:nvPr>
        </p:nvSpPr>
        <p:spPr>
          <a:ln/>
        </p:spPr>
        <p:txBody>
          <a:bodyPr/>
          <a:lstStyle>
            <a:lvl1pPr>
              <a:defRPr/>
            </a:lvl1pPr>
          </a:lstStyle>
          <a:p>
            <a:fld id="{9B41B550-87FE-4B87-A785-6D3E25639BB6}" type="slidenum">
              <a:rPr lang="ar-SA" altLang="en-US"/>
              <a:pPr/>
              <a:t>‹#›</a:t>
            </a:fld>
            <a:endParaRPr lang="en-AU" altLang="en-US"/>
          </a:p>
        </p:txBody>
      </p:sp>
    </p:spTree>
    <p:extLst>
      <p:ext uri="{BB962C8B-B14F-4D97-AF65-F5344CB8AC3E}">
        <p14:creationId xmlns:p14="http://schemas.microsoft.com/office/powerpoint/2010/main" val="797434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8876506-0852-47E7-A99B-3F88D829C467}"/>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31AAF777-BB6D-426E-945D-801E922271B0}"/>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63D0DB5A-4381-47F2-A1F5-3349276C82A6}"/>
              </a:ext>
            </a:extLst>
          </p:cNvPr>
          <p:cNvSpPr>
            <a:spLocks noGrp="1" noChangeArrowheads="1"/>
          </p:cNvSpPr>
          <p:nvPr>
            <p:ph type="sldNum" sz="quarter" idx="12"/>
          </p:nvPr>
        </p:nvSpPr>
        <p:spPr>
          <a:ln/>
        </p:spPr>
        <p:txBody>
          <a:bodyPr/>
          <a:lstStyle>
            <a:lvl1pPr>
              <a:defRPr/>
            </a:lvl1pPr>
          </a:lstStyle>
          <a:p>
            <a:fld id="{CBC31A09-CD57-4F22-B7E5-F4A0C49C83FF}" type="slidenum">
              <a:rPr lang="ar-SA" altLang="en-US"/>
              <a:pPr/>
              <a:t>‹#›</a:t>
            </a:fld>
            <a:endParaRPr lang="en-AU" altLang="en-US"/>
          </a:p>
        </p:txBody>
      </p:sp>
    </p:spTree>
    <p:extLst>
      <p:ext uri="{BB962C8B-B14F-4D97-AF65-F5344CB8AC3E}">
        <p14:creationId xmlns:p14="http://schemas.microsoft.com/office/powerpoint/2010/main" val="1800644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AF29AF1-4E03-4E1C-9F8C-A78A917EAFA6}"/>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E470E7DC-2E64-450E-B63C-788D87BC39AC}"/>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7F3BE974-80AF-4563-B4B7-39C02CCF99ED}"/>
              </a:ext>
            </a:extLst>
          </p:cNvPr>
          <p:cNvSpPr>
            <a:spLocks noGrp="1" noChangeArrowheads="1"/>
          </p:cNvSpPr>
          <p:nvPr>
            <p:ph type="sldNum" sz="quarter" idx="12"/>
          </p:nvPr>
        </p:nvSpPr>
        <p:spPr>
          <a:ln/>
        </p:spPr>
        <p:txBody>
          <a:bodyPr/>
          <a:lstStyle>
            <a:lvl1pPr>
              <a:defRPr/>
            </a:lvl1pPr>
          </a:lstStyle>
          <a:p>
            <a:fld id="{95AD3EF3-7925-42C0-B8C0-F7689FD75F19}" type="slidenum">
              <a:rPr lang="ar-SA" altLang="en-US"/>
              <a:pPr/>
              <a:t>‹#›</a:t>
            </a:fld>
            <a:endParaRPr lang="en-AU" altLang="en-US"/>
          </a:p>
        </p:txBody>
      </p:sp>
    </p:spTree>
    <p:extLst>
      <p:ext uri="{BB962C8B-B14F-4D97-AF65-F5344CB8AC3E}">
        <p14:creationId xmlns:p14="http://schemas.microsoft.com/office/powerpoint/2010/main" val="666014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C8C93"/>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6F2861B-069C-43D5-BC8C-E6B314EF098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7" name="Rectangle 3">
            <a:extLst>
              <a:ext uri="{FF2B5EF4-FFF2-40B4-BE49-F238E27FC236}">
                <a16:creationId xmlns:a16="http://schemas.microsoft.com/office/drawing/2014/main" id="{25C96DDB-2EDA-4FD9-98B6-2E56A751386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1028" name="Rectangle 4">
            <a:extLst>
              <a:ext uri="{FF2B5EF4-FFF2-40B4-BE49-F238E27FC236}">
                <a16:creationId xmlns:a16="http://schemas.microsoft.com/office/drawing/2014/main" id="{A307CE79-81E0-4BBA-9C19-CD68FEB491E4}"/>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AU"/>
          </a:p>
        </p:txBody>
      </p:sp>
      <p:sp>
        <p:nvSpPr>
          <p:cNvPr id="1029" name="Rectangle 5">
            <a:extLst>
              <a:ext uri="{FF2B5EF4-FFF2-40B4-BE49-F238E27FC236}">
                <a16:creationId xmlns:a16="http://schemas.microsoft.com/office/drawing/2014/main" id="{9CDAE2C0-B36D-4900-A169-E81BDC5D1C3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AU"/>
          </a:p>
        </p:txBody>
      </p:sp>
      <p:sp>
        <p:nvSpPr>
          <p:cNvPr id="1030" name="Rectangle 6">
            <a:extLst>
              <a:ext uri="{FF2B5EF4-FFF2-40B4-BE49-F238E27FC236}">
                <a16:creationId xmlns:a16="http://schemas.microsoft.com/office/drawing/2014/main" id="{C39077AB-E48C-4EAE-8636-A0AEA82F56E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96A98AE-637F-442F-B629-9CB3D0FFCA47}" type="slidenum">
              <a:rPr lang="ar-SA" altLang="en-US"/>
              <a:pPr/>
              <a:t>‹#›</a:t>
            </a:fld>
            <a:endParaRPr lang="en-A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14.xml" /><Relationship Id="rId1" Type="http://schemas.openxmlformats.org/officeDocument/2006/relationships/slideLayout" Target="../slideLayouts/slideLayout7.xml" /><Relationship Id="rId5" Type="http://schemas.openxmlformats.org/officeDocument/2006/relationships/image" Target="../media/image7.jpeg" /><Relationship Id="rId4" Type="http://schemas.openxmlformats.org/officeDocument/2006/relationships/image" Target="../media/image5.png"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3" Type="http://schemas.openxmlformats.org/officeDocument/2006/relationships/image" Target="../media/image8.emf" /><Relationship Id="rId2" Type="http://schemas.openxmlformats.org/officeDocument/2006/relationships/notesSlide" Target="../notesSlides/notesSlide16.xml" /><Relationship Id="rId1" Type="http://schemas.openxmlformats.org/officeDocument/2006/relationships/slideLayout" Target="../slideLayouts/slideLayout7.xml" /><Relationship Id="rId4" Type="http://schemas.openxmlformats.org/officeDocument/2006/relationships/image" Target="../media/image9.emf"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19.xml"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21.xml" /><Relationship Id="rId1" Type="http://schemas.openxmlformats.org/officeDocument/2006/relationships/slideLayout" Target="../slideLayouts/slideLayout7.xml" /><Relationship Id="rId6" Type="http://schemas.openxmlformats.org/officeDocument/2006/relationships/image" Target="../media/image11.png" /><Relationship Id="rId5" Type="http://schemas.openxmlformats.org/officeDocument/2006/relationships/image" Target="../media/image9.emf" /><Relationship Id="rId4" Type="http://schemas.openxmlformats.org/officeDocument/2006/relationships/image" Target="../media/image6.png" /></Relationships>
</file>

<file path=ppt/slides/_rels/slide3.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2.emf" /><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8.xml"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F949B86-8F19-4C36-AA35-365FCD1DC579}"/>
              </a:ext>
            </a:extLst>
          </p:cNvPr>
          <p:cNvSpPr>
            <a:spLocks noGrp="1" noChangeArrowheads="1"/>
          </p:cNvSpPr>
          <p:nvPr>
            <p:ph type="ctrTitle" idx="4294967295"/>
          </p:nvPr>
        </p:nvSpPr>
        <p:spPr>
          <a:xfrm>
            <a:off x="609600" y="2209800"/>
            <a:ext cx="7772400" cy="1470025"/>
          </a:xfrm>
          <a:solidFill>
            <a:srgbClr val="FFC000"/>
          </a:solidFill>
          <a:ln>
            <a:solidFill>
              <a:srgbClr val="FFFF00"/>
            </a:solidFill>
            <a:miter lim="800000"/>
            <a:headEnd/>
            <a:tailEnd/>
          </a:ln>
        </p:spPr>
        <p:txBody>
          <a:bodyPr/>
          <a:lstStyle/>
          <a:p>
            <a:pPr eaLnBrk="1" hangingPunct="1"/>
            <a:r>
              <a:rPr lang="en-US" altLang="en-US" sz="3200" b="1">
                <a:solidFill>
                  <a:schemeClr val="tx1"/>
                </a:solidFill>
                <a:latin typeface="Times New Roman" panose="02020603050405020304" pitchFamily="18" charset="0"/>
                <a:cs typeface="Times New Roman" panose="02020603050405020304" pitchFamily="18" charset="0"/>
              </a:rPr>
              <a:t>Drug metabolism and Cytochromes</a:t>
            </a:r>
            <a:r>
              <a:rPr lang="en-US" altLang="en-US" sz="3200">
                <a:solidFill>
                  <a:schemeClr val="tx1"/>
                </a:solidFill>
                <a:latin typeface="Times New Roman" panose="02020603050405020304" pitchFamily="18" charset="0"/>
                <a:cs typeface="Times New Roman" panose="02020603050405020304" pitchFamily="18" charset="0"/>
              </a:rPr>
              <a:t> </a:t>
            </a:r>
            <a:r>
              <a:rPr lang="en-AU" altLang="ja-JP" sz="3200">
                <a:solidFill>
                  <a:schemeClr val="tx1"/>
                </a:solidFill>
                <a:latin typeface="Times New Roman" panose="02020603050405020304" pitchFamily="18" charset="0"/>
                <a:ea typeface="MS PGothic" panose="020B0600070205080204" pitchFamily="34" charset="-128"/>
                <a:cs typeface="Times New Roman" panose="02020603050405020304" pitchFamily="18" charset="0"/>
              </a:rPr>
              <a:t>P450</a:t>
            </a:r>
            <a:br>
              <a:rPr lang="en-AU" altLang="ja-JP" sz="3200">
                <a:solidFill>
                  <a:schemeClr val="tx1"/>
                </a:solidFill>
                <a:latin typeface="Times New Roman" panose="02020603050405020304" pitchFamily="18" charset="0"/>
                <a:ea typeface="MS PGothic" panose="020B0600070205080204" pitchFamily="34" charset="-128"/>
                <a:cs typeface="Times New Roman" panose="02020603050405020304" pitchFamily="18" charset="0"/>
              </a:rPr>
            </a:br>
            <a:r>
              <a:rPr lang="en-AU" altLang="ja-JP" sz="3200">
                <a:solidFill>
                  <a:schemeClr val="tx1"/>
                </a:solidFill>
                <a:latin typeface="Times New Roman" panose="02020603050405020304" pitchFamily="18" charset="0"/>
                <a:ea typeface="MS PGothic" panose="020B0600070205080204" pitchFamily="34" charset="-128"/>
                <a:cs typeface="Times New Roman" panose="02020603050405020304" pitchFamily="18" charset="0"/>
              </a:rPr>
              <a:t>&amp; </a:t>
            </a:r>
            <a:r>
              <a:rPr lang="en-US" altLang="en-US" sz="3200" b="1">
                <a:solidFill>
                  <a:schemeClr val="tx1"/>
                </a:solidFill>
                <a:latin typeface="Times New Roman" panose="02020603050405020304" pitchFamily="18" charset="0"/>
                <a:cs typeface="Times New Roman" panose="02020603050405020304" pitchFamily="18" charset="0"/>
              </a:rPr>
              <a:t>Bile</a:t>
            </a:r>
          </a:p>
        </p:txBody>
      </p:sp>
      <p:sp>
        <p:nvSpPr>
          <p:cNvPr id="2051" name="Rectangle 3">
            <a:extLst>
              <a:ext uri="{FF2B5EF4-FFF2-40B4-BE49-F238E27FC236}">
                <a16:creationId xmlns:a16="http://schemas.microsoft.com/office/drawing/2014/main" id="{9C9CAB21-11BD-4C1D-92AC-281F4C8097EE}"/>
              </a:ext>
            </a:extLst>
          </p:cNvPr>
          <p:cNvSpPr>
            <a:spLocks noGrp="1" noChangeArrowheads="1"/>
          </p:cNvSpPr>
          <p:nvPr>
            <p:ph type="subTitle" idx="4294967295"/>
          </p:nvPr>
        </p:nvSpPr>
        <p:spPr>
          <a:xfrm>
            <a:off x="685800" y="3581400"/>
            <a:ext cx="7696200" cy="457200"/>
          </a:xfrm>
          <a:solidFill>
            <a:srgbClr val="0070C0"/>
          </a:solidFill>
          <a:ln>
            <a:solidFill>
              <a:srgbClr val="FFFF00"/>
            </a:solidFill>
            <a:miter lim="800000"/>
            <a:headEnd/>
            <a:tailEnd/>
          </a:ln>
        </p:spPr>
        <p:txBody>
          <a:bodyPr>
            <a:spAutoFit/>
          </a:bodyPr>
          <a:lstStyle/>
          <a:p>
            <a:pPr marL="0" indent="0" algn="ctr" eaLnBrk="1" hangingPunct="1">
              <a:buFontTx/>
              <a:buNone/>
            </a:pPr>
            <a:r>
              <a:rPr lang="en-US" altLang="en-US" sz="2400">
                <a:solidFill>
                  <a:schemeClr val="bg1"/>
                </a:solidFill>
              </a:rPr>
              <a:t>Dr Jehad Al-shuneigat</a:t>
            </a:r>
          </a:p>
        </p:txBody>
      </p:sp>
      <p:sp>
        <p:nvSpPr>
          <p:cNvPr id="2052" name="Oval 4">
            <a:extLst>
              <a:ext uri="{FF2B5EF4-FFF2-40B4-BE49-F238E27FC236}">
                <a16:creationId xmlns:a16="http://schemas.microsoft.com/office/drawing/2014/main" id="{70BDD091-D94D-4579-8086-7932EBD9868F}"/>
              </a:ext>
            </a:extLst>
          </p:cNvPr>
          <p:cNvSpPr>
            <a:spLocks noChangeArrowheads="1"/>
          </p:cNvSpPr>
          <p:nvPr/>
        </p:nvSpPr>
        <p:spPr bwMode="auto">
          <a:xfrm>
            <a:off x="8229600" y="2209800"/>
            <a:ext cx="228600" cy="1828800"/>
          </a:xfrm>
          <a:prstGeom prst="ellipse">
            <a:avLst/>
          </a:prstGeom>
          <a:gradFill rotWithShape="1">
            <a:gsLst>
              <a:gs pos="0">
                <a:srgbClr val="FFF200"/>
              </a:gs>
              <a:gs pos="45000">
                <a:srgbClr val="FF7A00"/>
              </a:gs>
              <a:gs pos="70000">
                <a:srgbClr val="FF0300"/>
              </a:gs>
              <a:gs pos="100000">
                <a:srgbClr val="4D0808"/>
              </a:gs>
            </a:gsLst>
            <a:lin ang="5400000"/>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53" name="Oval 5">
            <a:extLst>
              <a:ext uri="{FF2B5EF4-FFF2-40B4-BE49-F238E27FC236}">
                <a16:creationId xmlns:a16="http://schemas.microsoft.com/office/drawing/2014/main" id="{F4EA2254-B7CD-4D48-B3B2-0B4AF0BE3B52}"/>
              </a:ext>
            </a:extLst>
          </p:cNvPr>
          <p:cNvSpPr>
            <a:spLocks noChangeArrowheads="1"/>
          </p:cNvSpPr>
          <p:nvPr/>
        </p:nvSpPr>
        <p:spPr bwMode="auto">
          <a:xfrm>
            <a:off x="520700" y="2209800"/>
            <a:ext cx="241300" cy="1828800"/>
          </a:xfrm>
          <a:prstGeom prst="ellipse">
            <a:avLst/>
          </a:pr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a:gra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a:extLst>
              <a:ext uri="{FF2B5EF4-FFF2-40B4-BE49-F238E27FC236}">
                <a16:creationId xmlns:a16="http://schemas.microsoft.com/office/drawing/2014/main" id="{89A4876F-CB65-4D44-B500-36E1A4C39F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88392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EBD6C9C1-8704-44AB-9FA6-DB513623F730}"/>
              </a:ext>
            </a:extLst>
          </p:cNvPr>
          <p:cNvSpPr>
            <a:spLocks noGrp="1" noChangeArrowheads="1"/>
          </p:cNvSpPr>
          <p:nvPr>
            <p:ph type="body" idx="4294967295"/>
          </p:nvPr>
        </p:nvSpPr>
        <p:spPr>
          <a:xfrm>
            <a:off x="152400" y="152400"/>
            <a:ext cx="8763000" cy="6477000"/>
          </a:xfrm>
        </p:spPr>
        <p:txBody>
          <a:bodyPr/>
          <a:lstStyle/>
          <a:p>
            <a:pPr algn="ctr" eaLnBrk="1" hangingPunct="1">
              <a:lnSpc>
                <a:spcPct val="80000"/>
              </a:lnSpc>
              <a:buFontTx/>
              <a:buNone/>
            </a:pPr>
            <a:r>
              <a:rPr lang="en-US" altLang="en-US" b="1">
                <a:solidFill>
                  <a:schemeClr val="bg1"/>
                </a:solidFill>
                <a:latin typeface="Times New Roman" panose="02020603050405020304" pitchFamily="18" charset="0"/>
                <a:cs typeface="Times New Roman" panose="02020603050405020304" pitchFamily="18" charset="0"/>
              </a:rPr>
              <a:t>Few points on CYP &amp; Drugs</a:t>
            </a:r>
          </a:p>
          <a:p>
            <a:pPr eaLnBrk="1" hangingPunct="1">
              <a:lnSpc>
                <a:spcPct val="80000"/>
              </a:lnSpc>
            </a:pPr>
            <a:r>
              <a:rPr lang="en-US" altLang="en-US" sz="2400">
                <a:solidFill>
                  <a:schemeClr val="bg1"/>
                </a:solidFill>
                <a:latin typeface="Times New Roman" panose="02020603050405020304" pitchFamily="18" charset="0"/>
                <a:cs typeface="Times New Roman" panose="02020603050405020304" pitchFamily="18" charset="0"/>
              </a:rPr>
              <a:t>Different people have different activity of CYP due to genetic variation (polymorphism) that result in higher or lower expression of CYP than normal. </a:t>
            </a:r>
          </a:p>
          <a:p>
            <a:pPr eaLnBrk="1" hangingPunct="1">
              <a:lnSpc>
                <a:spcPct val="80000"/>
              </a:lnSpc>
            </a:pPr>
            <a:r>
              <a:rPr lang="en-US" altLang="en-US" sz="2400">
                <a:solidFill>
                  <a:schemeClr val="bg1"/>
                </a:solidFill>
                <a:latin typeface="Times New Roman" panose="02020603050405020304" pitchFamily="18" charset="0"/>
                <a:cs typeface="Times New Roman" panose="02020603050405020304" pitchFamily="18" charset="0"/>
              </a:rPr>
              <a:t>This can lead to differences in drug metabolism: poor metabolizer, normal metabolizer or ultra drug metabolizer.</a:t>
            </a:r>
          </a:p>
          <a:p>
            <a:pPr eaLnBrk="1" hangingPunct="1">
              <a:lnSpc>
                <a:spcPct val="80000"/>
              </a:lnSpc>
            </a:pPr>
            <a:endParaRPr lang="en-US" altLang="en-US" sz="2400">
              <a:solidFill>
                <a:schemeClr val="bg1"/>
              </a:solidFill>
              <a:latin typeface="Times New Roman" panose="02020603050405020304" pitchFamily="18" charset="0"/>
              <a:cs typeface="Times New Roman" panose="02020603050405020304" pitchFamily="18" charset="0"/>
            </a:endParaRPr>
          </a:p>
          <a:p>
            <a:pPr eaLnBrk="1" hangingPunct="1">
              <a:lnSpc>
                <a:spcPct val="80000"/>
              </a:lnSpc>
            </a:pPr>
            <a:r>
              <a:rPr lang="en-US" altLang="en-US" sz="2400">
                <a:solidFill>
                  <a:schemeClr val="bg1"/>
                </a:solidFill>
                <a:latin typeface="Times New Roman" panose="02020603050405020304" pitchFamily="18" charset="0"/>
                <a:cs typeface="Times New Roman" panose="02020603050405020304" pitchFamily="18" charset="0"/>
              </a:rPr>
              <a:t>Some of drugs intermediates are toxic specially if accumulated at high concentrations so if a patient is a high drug metabolizer this may lead to patient toxicity </a:t>
            </a:r>
          </a:p>
          <a:p>
            <a:pPr eaLnBrk="1" hangingPunct="1">
              <a:lnSpc>
                <a:spcPct val="80000"/>
              </a:lnSpc>
            </a:pPr>
            <a:r>
              <a:rPr lang="en-US" altLang="en-US" sz="2400">
                <a:solidFill>
                  <a:schemeClr val="bg1"/>
                </a:solidFill>
                <a:latin typeface="Times New Roman" panose="02020603050405020304" pitchFamily="18" charset="0"/>
                <a:cs typeface="Times New Roman" panose="02020603050405020304" pitchFamily="18" charset="0"/>
              </a:rPr>
              <a:t>Some drugs are given for special purposes that inhibit P450 enzymes to prolong the activity of some other drugs</a:t>
            </a:r>
          </a:p>
          <a:p>
            <a:pPr eaLnBrk="1" hangingPunct="1">
              <a:lnSpc>
                <a:spcPct val="80000"/>
              </a:lnSpc>
            </a:pPr>
            <a:r>
              <a:rPr lang="en-US" altLang="en-US" sz="2400">
                <a:solidFill>
                  <a:schemeClr val="bg1"/>
                </a:solidFill>
                <a:latin typeface="Times New Roman" panose="02020603050405020304" pitchFamily="18" charset="0"/>
                <a:cs typeface="Times New Roman" panose="02020603050405020304" pitchFamily="18" charset="0"/>
              </a:rPr>
              <a:t>Some drugs that have a narrow range of effective dose before they become toxic might be overdosed in a poor metabolizer.</a:t>
            </a:r>
          </a:p>
          <a:p>
            <a:pPr eaLnBrk="1" hangingPunct="1">
              <a:lnSpc>
                <a:spcPct val="80000"/>
              </a:lnSpc>
            </a:pPr>
            <a:r>
              <a:rPr lang="en-AU" altLang="en-US" sz="2400">
                <a:solidFill>
                  <a:schemeClr val="bg1"/>
                </a:solidFill>
                <a:latin typeface="Times New Roman" panose="02020603050405020304" pitchFamily="18" charset="0"/>
                <a:cs typeface="Times New Roman" panose="02020603050405020304" pitchFamily="18" charset="0"/>
              </a:rPr>
              <a:t>Poorer P450 substrates drugs would last longer in the body before elimination, which is desirable for some drugs</a:t>
            </a:r>
          </a:p>
          <a:p>
            <a:pPr eaLnBrk="1" hangingPunct="1">
              <a:lnSpc>
                <a:spcPct val="80000"/>
              </a:lnSpc>
            </a:pPr>
            <a:r>
              <a:rPr lang="en-US" altLang="en-US" sz="2400">
                <a:solidFill>
                  <a:schemeClr val="bg1"/>
                </a:solidFill>
                <a:latin typeface="Times New Roman" panose="02020603050405020304" pitchFamily="18" charset="0"/>
                <a:cs typeface="Times New Roman" panose="02020603050405020304" pitchFamily="18" charset="0"/>
              </a:rPr>
              <a:t>CYP may lead to </a:t>
            </a:r>
            <a:r>
              <a:rPr lang="en-US"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making some drugs ineffective while activating others. </a:t>
            </a:r>
          </a:p>
          <a:p>
            <a:pPr eaLnBrk="1" hangingPunct="1">
              <a:lnSpc>
                <a:spcPct val="80000"/>
              </a:lnSpc>
            </a:pPr>
            <a:endParaRPr lang="en-AU" altLang="en-US" sz="24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7EB0260B-A3F6-41C5-BCB8-A153ADC998C5}"/>
              </a:ext>
            </a:extLst>
          </p:cNvPr>
          <p:cNvSpPr>
            <a:spLocks noGrp="1" noChangeArrowheads="1"/>
          </p:cNvSpPr>
          <p:nvPr>
            <p:ph type="body" idx="4294967295"/>
          </p:nvPr>
        </p:nvSpPr>
        <p:spPr>
          <a:xfrm>
            <a:off x="457200" y="609600"/>
            <a:ext cx="8229600" cy="5516563"/>
          </a:xfrm>
        </p:spPr>
        <p:txBody>
          <a:bodyPr/>
          <a:lstStyle/>
          <a:p>
            <a:pPr algn="ctr" eaLnBrk="1" hangingPunct="1">
              <a:buFontTx/>
              <a:buNone/>
            </a:pPr>
            <a:r>
              <a:rPr lang="en-US" altLang="en-US" sz="3600" b="1" u="sng">
                <a:solidFill>
                  <a:schemeClr val="bg1"/>
                </a:solidFill>
              </a:rPr>
              <a:t>Bile</a:t>
            </a:r>
            <a:r>
              <a:rPr lang="en-US" altLang="en-US">
                <a:solidFill>
                  <a:schemeClr val="bg1"/>
                </a:solidFill>
              </a:rPr>
              <a:t> </a:t>
            </a:r>
          </a:p>
          <a:p>
            <a:pPr eaLnBrk="1" hangingPunct="1"/>
            <a:r>
              <a:rPr lang="en-US" altLang="en-US">
                <a:solidFill>
                  <a:schemeClr val="bg1"/>
                </a:solidFill>
              </a:rPr>
              <a:t>Is an important product released by the hepatocytes. </a:t>
            </a:r>
          </a:p>
          <a:p>
            <a:pPr eaLnBrk="1" hangingPunct="1"/>
            <a:endParaRPr lang="en-US" altLang="en-US">
              <a:solidFill>
                <a:schemeClr val="bg1"/>
              </a:solidFill>
            </a:endParaRPr>
          </a:p>
          <a:p>
            <a:pPr eaLnBrk="1" hangingPunct="1"/>
            <a:r>
              <a:rPr lang="en-US" altLang="en-US">
                <a:solidFill>
                  <a:schemeClr val="bg1"/>
                </a:solidFill>
              </a:rPr>
              <a:t>It promotes the digestion of fats from food by emulsifying them in the small intestine.</a:t>
            </a:r>
          </a:p>
          <a:p>
            <a:pPr eaLnBrk="1" hangingPunct="1"/>
            <a:endParaRPr lang="en-US" altLang="en-US">
              <a:solidFill>
                <a:schemeClr val="bg1"/>
              </a:solidFill>
            </a:endParaRPr>
          </a:p>
          <a:p>
            <a:pPr eaLnBrk="1" hangingPunct="1"/>
            <a:r>
              <a:rPr lang="en-US" altLang="en-US">
                <a:solidFill>
                  <a:schemeClr val="bg1"/>
                </a:solidFill>
              </a:rPr>
              <a:t>The emulsifying components of bile mainly consist of bile acids and bile salts plus free cholesterol.</a:t>
            </a:r>
            <a:endParaRPr lang="en-AU" altLang="en-US">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03959A33-2433-4372-8C09-69954471F37A}"/>
              </a:ext>
            </a:extLst>
          </p:cNvPr>
          <p:cNvSpPr>
            <a:spLocks noGrp="1" noChangeArrowheads="1"/>
          </p:cNvSpPr>
          <p:nvPr>
            <p:ph type="body" idx="4294967295"/>
          </p:nvPr>
        </p:nvSpPr>
        <p:spPr>
          <a:xfrm>
            <a:off x="228600" y="228600"/>
            <a:ext cx="8763000" cy="6477000"/>
          </a:xfrm>
        </p:spPr>
        <p:txBody>
          <a:bodyPr/>
          <a:lstStyle/>
          <a:p>
            <a:pPr eaLnBrk="1" hangingPunct="1">
              <a:lnSpc>
                <a:spcPct val="90000"/>
              </a:lnSpc>
            </a:pPr>
            <a:r>
              <a:rPr lang="en-AU" altLang="ja-JP" sz="2400" b="1" u="sng">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A. Bile acids and bile salts</a:t>
            </a:r>
          </a:p>
          <a:p>
            <a:pPr eaLnBrk="1" hangingPunct="1">
              <a:lnSpc>
                <a:spcPct val="90000"/>
              </a:lnSpc>
            </a:pPr>
            <a:r>
              <a:rPr lang="en-AU"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Bile acids are steroids (cholesterol ) consisting of </a:t>
            </a:r>
            <a:r>
              <a:rPr lang="en-AU" altLang="ja-JP" sz="2400" u="sng">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24 C</a:t>
            </a:r>
            <a:r>
              <a:rPr lang="en-AU"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atoms carrying one carboxyl group and several hydroxyl groups. </a:t>
            </a:r>
          </a:p>
          <a:p>
            <a:pPr eaLnBrk="1" hangingPunct="1">
              <a:lnSpc>
                <a:spcPct val="90000"/>
              </a:lnSpc>
            </a:pPr>
            <a:r>
              <a:rPr lang="en-AU" altLang="ja-JP" sz="2400" u="sng">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Cholic acid</a:t>
            </a:r>
            <a:r>
              <a:rPr lang="en-AU"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and </a:t>
            </a:r>
            <a:r>
              <a:rPr lang="en-AU" altLang="ja-JP" sz="2400" u="sng">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chenodeoxycholic acid</a:t>
            </a:r>
            <a:r>
              <a:rPr lang="en-AU"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are the most important primary bile acids. </a:t>
            </a:r>
          </a:p>
          <a:p>
            <a:pPr eaLnBrk="1" hangingPunct="1">
              <a:lnSpc>
                <a:spcPct val="90000"/>
              </a:lnSpc>
            </a:pPr>
            <a:r>
              <a:rPr lang="en-AU"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Cytochrome P450 in the sER is involved in many of the steps. </a:t>
            </a:r>
          </a:p>
          <a:p>
            <a:pPr eaLnBrk="1" hangingPunct="1">
              <a:lnSpc>
                <a:spcPct val="90000"/>
              </a:lnSpc>
              <a:buFontTx/>
              <a:buNone/>
            </a:pPr>
            <a:r>
              <a:rPr lang="en-US" altLang="ja-JP" sz="2400" b="1" u="sng">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Formation of bile acid</a:t>
            </a:r>
            <a:endParaRPr lang="en-AU" altLang="ja-JP" sz="2400" b="1" u="sng">
              <a:solidFill>
                <a:schemeClr val="bg1"/>
              </a:solidFill>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lnSpc>
                <a:spcPct val="90000"/>
              </a:lnSpc>
              <a:buFontTx/>
              <a:buNone/>
            </a:pPr>
            <a:r>
              <a:rPr lang="en-AU"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1- Cholesterol double bond is removed. </a:t>
            </a:r>
          </a:p>
          <a:p>
            <a:pPr eaLnBrk="1" hangingPunct="1">
              <a:lnSpc>
                <a:spcPct val="90000"/>
              </a:lnSpc>
              <a:buFontTx/>
              <a:buNone/>
            </a:pPr>
            <a:r>
              <a:rPr lang="en-AU"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2- Monooxygenases then introduce one or two additional OH groups into </a:t>
            </a:r>
            <a:r>
              <a:rPr lang="en-US"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steroid ring</a:t>
            </a:r>
            <a:r>
              <a:rPr lang="en-AU"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(to atoms </a:t>
            </a:r>
            <a:r>
              <a:rPr lang="en-US" altLang="en-US"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7, 12 in </a:t>
            </a:r>
            <a:r>
              <a:rPr lang="en-AU"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Cholic acid and atom 7 to chenodeoxycholic acid) </a:t>
            </a:r>
          </a:p>
          <a:p>
            <a:pPr eaLnBrk="1" hangingPunct="1">
              <a:lnSpc>
                <a:spcPct val="90000"/>
              </a:lnSpc>
              <a:buFontTx/>
              <a:buNone/>
            </a:pPr>
            <a:r>
              <a:rPr lang="en-AU"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3- The side chain is shortened by three C atoms, and the terminal C atom is oxidized to a carboxylate group. </a:t>
            </a:r>
          </a:p>
          <a:p>
            <a:pPr eaLnBrk="1" hangingPunct="1">
              <a:lnSpc>
                <a:spcPct val="90000"/>
              </a:lnSpc>
              <a:buFontTx/>
              <a:buNone/>
            </a:pPr>
            <a:r>
              <a:rPr lang="en-US"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4- </a:t>
            </a:r>
            <a:r>
              <a:rPr lang="en-AU"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During bile acid synthesis it is important that A and B rings is altered from</a:t>
            </a:r>
            <a:r>
              <a:rPr lang="en-AU" altLang="ja-JP" sz="2400" i="1">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trans </a:t>
            </a:r>
            <a:r>
              <a:rPr lang="en-AU"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to </a:t>
            </a:r>
            <a:r>
              <a:rPr lang="en-AU" altLang="ja-JP" sz="2400" i="1">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cis </a:t>
            </a:r>
            <a:r>
              <a:rPr lang="en-AU"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so the hydrophilic groups in the bile acids lie on one side of the molecule. </a:t>
            </a:r>
            <a:endParaRPr lang="en-AU" altLang="en-US"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2AC869A6-BB7A-4F2A-901C-2A8D155F50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76200"/>
            <a:ext cx="4641850" cy="678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3" name="Picture 5">
            <a:extLst>
              <a:ext uri="{FF2B5EF4-FFF2-40B4-BE49-F238E27FC236}">
                <a16:creationId xmlns:a16="http://schemas.microsoft.com/office/drawing/2014/main" id="{ABAF01B3-AA97-42F5-B66E-ED01E46E4B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00200"/>
            <a:ext cx="4267200"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7">
            <a:extLst>
              <a:ext uri="{FF2B5EF4-FFF2-40B4-BE49-F238E27FC236}">
                <a16:creationId xmlns:a16="http://schemas.microsoft.com/office/drawing/2014/main" id="{99AF446F-07EE-43D5-A621-7C8E8D0CC863}"/>
              </a:ext>
            </a:extLst>
          </p:cNvPr>
          <p:cNvSpPr txBox="1">
            <a:spLocks noChangeArrowheads="1"/>
          </p:cNvSpPr>
          <p:nvPr/>
        </p:nvSpPr>
        <p:spPr bwMode="auto">
          <a:xfrm>
            <a:off x="4191000" y="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u="sng">
                <a:solidFill>
                  <a:srgbClr val="FF0000"/>
                </a:solidFill>
              </a:rPr>
              <a:t>Primary Bile Acids</a:t>
            </a:r>
            <a:endParaRPr lang="en-AU" altLang="en-US" sz="2400" b="1" u="sng">
              <a:solidFill>
                <a:srgbClr val="FF0000"/>
              </a:solidFill>
            </a:endParaRPr>
          </a:p>
        </p:txBody>
      </p:sp>
      <p:sp>
        <p:nvSpPr>
          <p:cNvPr id="15365" name="Text Box 9">
            <a:extLst>
              <a:ext uri="{FF2B5EF4-FFF2-40B4-BE49-F238E27FC236}">
                <a16:creationId xmlns:a16="http://schemas.microsoft.com/office/drawing/2014/main" id="{FCD5A03D-E8B5-45AA-A905-B15EC6D72142}"/>
              </a:ext>
            </a:extLst>
          </p:cNvPr>
          <p:cNvSpPr txBox="1">
            <a:spLocks noChangeArrowheads="1"/>
          </p:cNvSpPr>
          <p:nvPr/>
        </p:nvSpPr>
        <p:spPr bwMode="auto">
          <a:xfrm>
            <a:off x="7620000" y="60960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t> 7</a:t>
            </a:r>
            <a:endParaRPr lang="en-AU" altLang="en-US" b="1"/>
          </a:p>
        </p:txBody>
      </p:sp>
      <p:pic>
        <p:nvPicPr>
          <p:cNvPr id="15366" name="Picture 4">
            <a:extLst>
              <a:ext uri="{FF2B5EF4-FFF2-40B4-BE49-F238E27FC236}">
                <a16:creationId xmlns:a16="http://schemas.microsoft.com/office/drawing/2014/main" id="{09F1BB56-BB3E-40D2-9997-10C0F3311A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184775"/>
            <a:ext cx="35052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9">
            <a:extLst>
              <a:ext uri="{FF2B5EF4-FFF2-40B4-BE49-F238E27FC236}">
                <a16:creationId xmlns:a16="http://schemas.microsoft.com/office/drawing/2014/main" id="{D6BC4E60-6518-4970-9272-B7CE76A198B1}"/>
              </a:ext>
            </a:extLst>
          </p:cNvPr>
          <p:cNvSpPr>
            <a:spLocks noChangeArrowheads="1"/>
          </p:cNvSpPr>
          <p:nvPr/>
        </p:nvSpPr>
        <p:spPr bwMode="auto">
          <a:xfrm>
            <a:off x="7486650" y="3138488"/>
            <a:ext cx="75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ja-JP" u="sng">
                <a:ea typeface="MS PGothic" panose="020B0600070205080204" pitchFamily="34" charset="-128"/>
              </a:rPr>
              <a:t>(24C)</a:t>
            </a:r>
            <a:endParaRPr lang="en-AU" altLang="en-US" u="sng"/>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03DD776A-1399-4903-9900-98C5FCC4ACE3}"/>
              </a:ext>
            </a:extLst>
          </p:cNvPr>
          <p:cNvSpPr>
            <a:spLocks noGrp="1" noChangeArrowheads="1"/>
          </p:cNvSpPr>
          <p:nvPr>
            <p:ph type="body" idx="4294967295"/>
          </p:nvPr>
        </p:nvSpPr>
        <p:spPr>
          <a:xfrm>
            <a:off x="228600" y="304800"/>
            <a:ext cx="8686800" cy="6324600"/>
          </a:xfrm>
        </p:spPr>
        <p:txBody>
          <a:bodyPr/>
          <a:lstStyle/>
          <a:p>
            <a:pPr eaLnBrk="1" hangingPunct="1"/>
            <a:r>
              <a:rPr lang="en-US" altLang="en-US" sz="2800" b="1" u="sng">
                <a:solidFill>
                  <a:schemeClr val="bg1"/>
                </a:solidFill>
              </a:rPr>
              <a:t>Conversion of bile acid to bile salt</a:t>
            </a:r>
            <a:endParaRPr lang="en-AU" altLang="en-US" sz="2800" b="1" u="sng">
              <a:solidFill>
                <a:schemeClr val="bg1"/>
              </a:solidFill>
            </a:endParaRPr>
          </a:p>
          <a:p>
            <a:pPr eaLnBrk="1" hangingPunct="1"/>
            <a:r>
              <a:rPr lang="en-AU" altLang="en-US" sz="2400" u="sng">
                <a:solidFill>
                  <a:schemeClr val="bg1"/>
                </a:solidFill>
              </a:rPr>
              <a:t>Cholic acid</a:t>
            </a:r>
            <a:r>
              <a:rPr lang="en-AU" altLang="en-US" sz="2400">
                <a:solidFill>
                  <a:schemeClr val="bg1"/>
                </a:solidFill>
              </a:rPr>
              <a:t> and </a:t>
            </a:r>
            <a:r>
              <a:rPr lang="en-AU" altLang="en-US" sz="2400" u="sng">
                <a:solidFill>
                  <a:schemeClr val="bg1"/>
                </a:solidFill>
              </a:rPr>
              <a:t>chenodeoxycholic acid</a:t>
            </a:r>
            <a:r>
              <a:rPr lang="en-AU" altLang="en-US" sz="2400">
                <a:solidFill>
                  <a:schemeClr val="bg1"/>
                </a:solidFill>
              </a:rPr>
              <a:t>, known as </a:t>
            </a:r>
            <a:r>
              <a:rPr lang="en-AU" altLang="en-US" sz="2400" b="1" u="sng">
                <a:solidFill>
                  <a:schemeClr val="bg1"/>
                </a:solidFill>
              </a:rPr>
              <a:t>primary bile acids.</a:t>
            </a:r>
          </a:p>
          <a:p>
            <a:pPr eaLnBrk="1" hangingPunct="1"/>
            <a:r>
              <a:rPr lang="en-AU" altLang="en-US" sz="2400">
                <a:solidFill>
                  <a:schemeClr val="bg1"/>
                </a:solidFill>
              </a:rPr>
              <a:t>They are activated with coenzyme A </a:t>
            </a:r>
          </a:p>
          <a:p>
            <a:pPr eaLnBrk="1" hangingPunct="1"/>
            <a:r>
              <a:rPr lang="en-AU" altLang="en-US" sz="2400">
                <a:solidFill>
                  <a:schemeClr val="bg1"/>
                </a:solidFill>
              </a:rPr>
              <a:t>Then conjugated with glycine or taurine (an end-product of cysteine metabolism). </a:t>
            </a:r>
          </a:p>
          <a:p>
            <a:pPr eaLnBrk="1" hangingPunct="1"/>
            <a:r>
              <a:rPr lang="en-AU" altLang="en-US" sz="2400">
                <a:solidFill>
                  <a:schemeClr val="bg1"/>
                </a:solidFill>
              </a:rPr>
              <a:t>The cholic acid conjugates with glycine and taurine are called the </a:t>
            </a:r>
            <a:r>
              <a:rPr lang="en-AU" altLang="en-US" sz="2400" b="1" u="sng">
                <a:solidFill>
                  <a:schemeClr val="bg1"/>
                </a:solidFill>
              </a:rPr>
              <a:t>conjugated bile acids</a:t>
            </a:r>
            <a:r>
              <a:rPr lang="en-AU" altLang="en-US" sz="2400" b="1">
                <a:solidFill>
                  <a:schemeClr val="bg1"/>
                </a:solidFill>
              </a:rPr>
              <a:t> </a:t>
            </a:r>
            <a:r>
              <a:rPr lang="en-AU" altLang="en-US" sz="2400" b="1">
                <a:solidFill>
                  <a:srgbClr val="FF0000"/>
                </a:solidFill>
              </a:rPr>
              <a:t>or</a:t>
            </a:r>
            <a:r>
              <a:rPr lang="en-AU" altLang="en-US" sz="2400" b="1">
                <a:solidFill>
                  <a:schemeClr val="bg1"/>
                </a:solidFill>
              </a:rPr>
              <a:t> </a:t>
            </a:r>
            <a:r>
              <a:rPr lang="en-AU" altLang="en-US" sz="2400" b="1" u="sng">
                <a:solidFill>
                  <a:schemeClr val="bg1"/>
                </a:solidFill>
              </a:rPr>
              <a:t>bile salts</a:t>
            </a:r>
            <a:r>
              <a:rPr lang="en-AU" altLang="en-US" sz="2400">
                <a:solidFill>
                  <a:schemeClr val="bg1"/>
                </a:solidFill>
              </a:rPr>
              <a:t>. </a:t>
            </a:r>
          </a:p>
          <a:p>
            <a:pPr eaLnBrk="1" hangingPunct="1"/>
            <a:endParaRPr lang="en-US" altLang="en-US" sz="2400">
              <a:solidFill>
                <a:schemeClr val="bg1"/>
              </a:solidFill>
            </a:endParaRPr>
          </a:p>
          <a:p>
            <a:pPr eaLnBrk="1" hangingPunct="1"/>
            <a:r>
              <a:rPr lang="en-US" altLang="en-US" sz="2400">
                <a:solidFill>
                  <a:schemeClr val="bg1"/>
                </a:solidFill>
              </a:rPr>
              <a:t>Bile salts include glycocholic and glycochenodeoxycholic acids, and taurocholic and taurochenodeoxycholic acids</a:t>
            </a:r>
            <a:endParaRPr lang="en-AU" altLang="en-US" sz="2400">
              <a:solidFill>
                <a:schemeClr val="bg1"/>
              </a:solidFill>
            </a:endParaRPr>
          </a:p>
          <a:p>
            <a:pPr eaLnBrk="1" hangingPunct="1"/>
            <a:r>
              <a:rPr lang="en-US" altLang="en-US" sz="2400">
                <a:solidFill>
                  <a:schemeClr val="bg1"/>
                </a:solidFill>
              </a:rPr>
              <a:t>Bile salts </a:t>
            </a:r>
            <a:r>
              <a:rPr lang="en-AU" altLang="en-US" sz="2400">
                <a:solidFill>
                  <a:schemeClr val="bg1"/>
                </a:solidFill>
              </a:rPr>
              <a:t>are more amphipathic than the primary products.</a:t>
            </a:r>
          </a:p>
          <a:p>
            <a:pPr eaLnBrk="1" hangingPunct="1"/>
            <a:r>
              <a:rPr lang="en-US" altLang="en-US" sz="2400">
                <a:solidFill>
                  <a:schemeClr val="bg1"/>
                </a:solidFill>
              </a:rPr>
              <a:t>Bile salts are more effective detergents than bile acids because of their </a:t>
            </a:r>
            <a:r>
              <a:rPr lang="en-US" altLang="en-US" sz="2400" b="1">
                <a:solidFill>
                  <a:schemeClr val="bg1"/>
                </a:solidFill>
              </a:rPr>
              <a:t>enhanced amphipathic nature. </a:t>
            </a:r>
          </a:p>
          <a:p>
            <a:pPr eaLnBrk="1" hangingPunct="1"/>
            <a:r>
              <a:rPr lang="en-US" altLang="en-US" sz="2400">
                <a:solidFill>
                  <a:schemeClr val="bg1"/>
                </a:solidFill>
              </a:rPr>
              <a:t>Therefore, only bile salt are found in the bile.</a:t>
            </a:r>
            <a:r>
              <a:rPr lang="en-AU" altLang="en-US" sz="2400">
                <a:solidFill>
                  <a:schemeClr val="bg1"/>
                </a:solidFill>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a:extLst>
              <a:ext uri="{FF2B5EF4-FFF2-40B4-BE49-F238E27FC236}">
                <a16:creationId xmlns:a16="http://schemas.microsoft.com/office/drawing/2014/main" id="{D7B9DCC7-26BB-4565-B13A-89E7E3555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5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a:extLst>
              <a:ext uri="{FF2B5EF4-FFF2-40B4-BE49-F238E27FC236}">
                <a16:creationId xmlns:a16="http://schemas.microsoft.com/office/drawing/2014/main" id="{20B52DEB-2EA6-4653-B289-E036B398CE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300" y="0"/>
            <a:ext cx="5854700" cy="653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6">
            <a:extLst>
              <a:ext uri="{FF2B5EF4-FFF2-40B4-BE49-F238E27FC236}">
                <a16:creationId xmlns:a16="http://schemas.microsoft.com/office/drawing/2014/main" id="{865D59FF-BF84-4A3D-8AF6-B46DCE50AD92}"/>
              </a:ext>
            </a:extLst>
          </p:cNvPr>
          <p:cNvSpPr>
            <a:spLocks noChangeArrowheads="1"/>
          </p:cNvSpPr>
          <p:nvPr/>
        </p:nvSpPr>
        <p:spPr bwMode="auto">
          <a:xfrm>
            <a:off x="0" y="-336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13" name="Rectangle 7">
            <a:extLst>
              <a:ext uri="{FF2B5EF4-FFF2-40B4-BE49-F238E27FC236}">
                <a16:creationId xmlns:a16="http://schemas.microsoft.com/office/drawing/2014/main" id="{09436FE6-C1F9-42AF-92C1-5041360BC467}"/>
              </a:ext>
            </a:extLst>
          </p:cNvPr>
          <p:cNvSpPr>
            <a:spLocks noChangeArrowheads="1"/>
          </p:cNvSpPr>
          <p:nvPr/>
        </p:nvSpPr>
        <p:spPr bwMode="auto">
          <a:xfrm>
            <a:off x="0" y="3282950"/>
            <a:ext cx="679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sz="120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endParaRPr lang="en-AU" altLang="en-US">
              <a:ea typeface="MS Mincho" panose="02020609040205080304" pitchFamily="49" charset="-128"/>
              <a:cs typeface="Times New Roman" panose="02020603050405020304" pitchFamily="18" charset="0"/>
            </a:endParaRPr>
          </a:p>
        </p:txBody>
      </p:sp>
      <p:sp>
        <p:nvSpPr>
          <p:cNvPr id="17414" name="Text Box 9">
            <a:extLst>
              <a:ext uri="{FF2B5EF4-FFF2-40B4-BE49-F238E27FC236}">
                <a16:creationId xmlns:a16="http://schemas.microsoft.com/office/drawing/2014/main" id="{871262C3-5E51-468A-B754-B6E0BF5F5D1E}"/>
              </a:ext>
            </a:extLst>
          </p:cNvPr>
          <p:cNvSpPr txBox="1">
            <a:spLocks noChangeArrowheads="1"/>
          </p:cNvSpPr>
          <p:nvPr/>
        </p:nvSpPr>
        <p:spPr bwMode="auto">
          <a:xfrm>
            <a:off x="2133600" y="3352800"/>
            <a:ext cx="21336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AU" altLang="ja-JP" sz="2400" b="1" u="sng">
                <a:solidFill>
                  <a:srgbClr val="FF0000"/>
                </a:solidFill>
                <a:ea typeface="MS PGothic" panose="020B0600070205080204" pitchFamily="34" charset="-128"/>
              </a:rPr>
              <a:t>tran</a:t>
            </a:r>
            <a:r>
              <a:rPr lang="en-AU" altLang="ja-JP" sz="2400" b="1" i="1" u="sng">
                <a:solidFill>
                  <a:srgbClr val="FF0000"/>
                </a:solidFill>
                <a:ea typeface="MS PGothic" panose="020B0600070205080204" pitchFamily="34" charset="-128"/>
              </a:rPr>
              <a:t>s </a:t>
            </a:r>
            <a:r>
              <a:rPr lang="en-AU" altLang="ja-JP" sz="2400" b="1" u="sng">
                <a:solidFill>
                  <a:srgbClr val="FF0000"/>
                </a:solidFill>
                <a:ea typeface="MS PGothic" panose="020B0600070205080204" pitchFamily="34" charset="-128"/>
              </a:rPr>
              <a:t>to </a:t>
            </a:r>
            <a:r>
              <a:rPr lang="en-AU" altLang="ja-JP" sz="2400" b="1" i="1" u="sng">
                <a:solidFill>
                  <a:srgbClr val="FF0000"/>
                </a:solidFill>
                <a:ea typeface="MS PGothic" panose="020B0600070205080204" pitchFamily="34" charset="-128"/>
              </a:rPr>
              <a:t>cis</a:t>
            </a:r>
            <a:endParaRPr lang="en-AU" altLang="en-US" sz="2400" b="1" i="1" u="sng">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4369092E-9B91-47E6-9EAB-78F1F47544E9}"/>
              </a:ext>
            </a:extLst>
          </p:cNvPr>
          <p:cNvSpPr>
            <a:spLocks noGrp="1" noChangeArrowheads="1"/>
          </p:cNvSpPr>
          <p:nvPr>
            <p:ph type="body" idx="4294967295"/>
          </p:nvPr>
        </p:nvSpPr>
        <p:spPr>
          <a:xfrm>
            <a:off x="152400" y="152400"/>
            <a:ext cx="8839200" cy="6553200"/>
          </a:xfrm>
        </p:spPr>
        <p:txBody>
          <a:bodyPr/>
          <a:lstStyle/>
          <a:p>
            <a:pPr eaLnBrk="1" hangingPunct="1">
              <a:lnSpc>
                <a:spcPct val="80000"/>
              </a:lnSpc>
            </a:pPr>
            <a:r>
              <a:rPr lang="en-US" altLang="en-US" sz="2600" b="1" u="sng">
                <a:solidFill>
                  <a:schemeClr val="bg1"/>
                </a:solidFill>
                <a:latin typeface="Times New Roman" panose="02020603050405020304" pitchFamily="18" charset="0"/>
                <a:cs typeface="Times New Roman" panose="02020603050405020304" pitchFamily="18" charset="0"/>
              </a:rPr>
              <a:t>Bacteria in the intestine</a:t>
            </a:r>
          </a:p>
          <a:p>
            <a:pPr eaLnBrk="1" hangingPunct="1"/>
            <a:r>
              <a:rPr lang="en-AU" altLang="ja-JP" sz="26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Intestinal bacteria deconjugate and dehydroxylate the bile salts, removing the glycine and taurine residues and the hydroxyl group at position 7 and thus regenerating bile acid. </a:t>
            </a:r>
          </a:p>
          <a:p>
            <a:pPr eaLnBrk="1" hangingPunct="1"/>
            <a:r>
              <a:rPr lang="en-AU" altLang="ja-JP" sz="26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The bile acids that lack a hydroxyl group at position 7 are called </a:t>
            </a:r>
            <a:r>
              <a:rPr lang="en-AU" altLang="ja-JP" sz="2600" b="1" u="sng">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secondary bile acid</a:t>
            </a:r>
            <a:r>
              <a:rPr lang="en-AU" altLang="ja-JP" sz="26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a:t>
            </a:r>
          </a:p>
          <a:p>
            <a:pPr eaLnBrk="1" hangingPunct="1"/>
            <a:r>
              <a:rPr lang="en-AU" altLang="ja-JP" sz="26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The deconjugated and dehydroxylated bile acids are less soluble and, therefore, less readily absorbed from the intestinal lumen than the bile acids that have not been subjected to bacterial action. </a:t>
            </a:r>
          </a:p>
          <a:p>
            <a:pPr eaLnBrk="1" hangingPunct="1"/>
            <a:r>
              <a:rPr lang="en-AU" altLang="ja-JP" sz="26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Lithocholic acid, a secondary bile acid that has a hydroxyl group only at position 3, is the least soluble bile acid. Its major fate is excretion.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9A0FEEF8-F3E0-41B0-9955-06F39E71853C}"/>
              </a:ext>
            </a:extLst>
          </p:cNvPr>
          <p:cNvSpPr>
            <a:spLocks noGrp="1" noChangeArrowheads="1"/>
          </p:cNvSpPr>
          <p:nvPr>
            <p:ph type="body" idx="4294967295"/>
          </p:nvPr>
        </p:nvSpPr>
        <p:spPr>
          <a:xfrm>
            <a:off x="228600" y="228600"/>
            <a:ext cx="8686800" cy="6400800"/>
          </a:xfrm>
        </p:spPr>
        <p:txBody>
          <a:bodyPr/>
          <a:lstStyle/>
          <a:p>
            <a:pPr eaLnBrk="1" hangingPunct="1"/>
            <a:r>
              <a:rPr lang="en-AU" altLang="ja-JP" sz="28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Greater than 95% of the bile acids are reabsorbed in the ileum and return to the liver via the enterohepatic circulation (via the portal vein). The bile acids are recycled by the liver, which secretes them into the bile. This enterohepatic recirculation of bile salts is extremely efficient. Less than 5% of the bile acid entering the gut are excreted in the feces each day. </a:t>
            </a:r>
          </a:p>
          <a:p>
            <a:pPr eaLnBrk="1" hangingPunct="1"/>
            <a:r>
              <a:rPr lang="en-AU" altLang="ja-JP" sz="28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Because the steroid nucleus cannot be degraded in the body, the excretion of bile acid serves as a major route for removal of the steroid nucleus and, thus, of cholesterol from the body.</a:t>
            </a:r>
            <a:endParaRPr lang="en-US" altLang="ja-JP" sz="2800">
              <a:solidFill>
                <a:schemeClr val="bg1"/>
              </a:solidFill>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endParaRPr lang="en-AU" altLang="en-US">
              <a:ea typeface="MS PGothic" panose="020B0600070205080204" pitchFamily="34" charset="-128"/>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71E84F5D-BFE6-4AF7-BC2E-6DA7D70F42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0175"/>
            <a:ext cx="8610600" cy="665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2986ABAC-BB9E-4A9A-8591-879452079333}"/>
              </a:ext>
            </a:extLst>
          </p:cNvPr>
          <p:cNvSpPr>
            <a:spLocks noGrp="1" noChangeArrowheads="1"/>
          </p:cNvSpPr>
          <p:nvPr>
            <p:ph type="body" idx="4294967295"/>
          </p:nvPr>
        </p:nvSpPr>
        <p:spPr>
          <a:xfrm>
            <a:off x="76200" y="152400"/>
            <a:ext cx="8991600" cy="6477000"/>
          </a:xfrm>
        </p:spPr>
        <p:txBody>
          <a:bodyPr/>
          <a:lstStyle/>
          <a:p>
            <a:pPr algn="ctr" eaLnBrk="1" hangingPunct="1">
              <a:lnSpc>
                <a:spcPct val="80000"/>
              </a:lnSpc>
              <a:buFontTx/>
              <a:buNone/>
            </a:pPr>
            <a:r>
              <a:rPr lang="en-US" altLang="en-US" sz="2200" b="1" u="sng">
                <a:solidFill>
                  <a:schemeClr val="bg1"/>
                </a:solidFill>
                <a:latin typeface="Times New Roman" panose="02020603050405020304" pitchFamily="18" charset="0"/>
                <a:cs typeface="Times New Roman" panose="02020603050405020304" pitchFamily="18" charset="0"/>
              </a:rPr>
              <a:t>Drug metabolism </a:t>
            </a:r>
            <a:endParaRPr lang="en-US" altLang="en-US" sz="2200" b="1">
              <a:solidFill>
                <a:schemeClr val="bg1"/>
              </a:solidFill>
              <a:latin typeface="Times New Roman" panose="02020603050405020304" pitchFamily="18" charset="0"/>
              <a:cs typeface="Times New Roman" panose="02020603050405020304" pitchFamily="18" charset="0"/>
            </a:endParaRPr>
          </a:p>
          <a:p>
            <a:pPr eaLnBrk="1" hangingPunct="1">
              <a:lnSpc>
                <a:spcPct val="80000"/>
              </a:lnSpc>
            </a:pPr>
            <a:r>
              <a:rPr lang="en-US" altLang="en-US" sz="2200" b="1">
                <a:solidFill>
                  <a:schemeClr val="bg1"/>
                </a:solidFill>
                <a:latin typeface="Times New Roman" panose="02020603050405020304" pitchFamily="18" charset="0"/>
                <a:cs typeface="Times New Roman" panose="02020603050405020304" pitchFamily="18" charset="0"/>
              </a:rPr>
              <a:t>Cytochromes: are</a:t>
            </a:r>
            <a:r>
              <a:rPr lang="en-US" altLang="en-US" sz="2200">
                <a:solidFill>
                  <a:schemeClr val="bg1"/>
                </a:solidFill>
                <a:latin typeface="Times New Roman" panose="02020603050405020304" pitchFamily="18" charset="0"/>
                <a:cs typeface="Times New Roman" panose="02020603050405020304" pitchFamily="18" charset="0"/>
              </a:rPr>
              <a:t> </a:t>
            </a:r>
            <a:r>
              <a:rPr lang="en-AU" altLang="ja-JP" sz="22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heme-containing proteins</a:t>
            </a:r>
            <a:r>
              <a:rPr lang="en-US" altLang="ja-JP" sz="22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a:t>
            </a:r>
          </a:p>
          <a:p>
            <a:pPr eaLnBrk="1" hangingPunct="1">
              <a:lnSpc>
                <a:spcPct val="80000"/>
              </a:lnSpc>
            </a:pPr>
            <a:r>
              <a:rPr lang="en-US" altLang="ja-JP" sz="22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Heme is made of a porphyrin ring containing an atom of iron. </a:t>
            </a:r>
          </a:p>
          <a:p>
            <a:pPr eaLnBrk="1" hangingPunct="1">
              <a:lnSpc>
                <a:spcPct val="80000"/>
              </a:lnSpc>
            </a:pPr>
            <a:endParaRPr lang="en-AU" altLang="ja-JP" sz="2200">
              <a:solidFill>
                <a:schemeClr val="bg1"/>
              </a:solidFill>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lnSpc>
                <a:spcPct val="80000"/>
              </a:lnSpc>
            </a:pPr>
            <a:r>
              <a:rPr lang="en-AU" altLang="ja-JP" sz="22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In the electron transport chain, they are involved as carriers of electrons </a:t>
            </a:r>
          </a:p>
          <a:p>
            <a:pPr eaLnBrk="1" hangingPunct="1">
              <a:lnSpc>
                <a:spcPct val="80000"/>
              </a:lnSpc>
            </a:pPr>
            <a:r>
              <a:rPr lang="en-AU" altLang="ja-JP" sz="22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The major respiratory cytochromes</a:t>
            </a:r>
            <a:r>
              <a:rPr lang="en-AU" altLang="ja-JP" sz="2200" b="1">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a:t>
            </a:r>
            <a:r>
              <a:rPr lang="en-AU" altLang="ja-JP" sz="22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are classified as a, b, or c, depending on the wavelengths of the spectral absorption peaks. </a:t>
            </a:r>
          </a:p>
          <a:p>
            <a:pPr eaLnBrk="1" hangingPunct="1">
              <a:lnSpc>
                <a:spcPct val="80000"/>
              </a:lnSpc>
            </a:pPr>
            <a:endParaRPr lang="en-AU" altLang="ja-JP" sz="2200">
              <a:solidFill>
                <a:schemeClr val="bg1"/>
              </a:solidFill>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lnSpc>
                <a:spcPct val="80000"/>
              </a:lnSpc>
            </a:pPr>
            <a:r>
              <a:rPr lang="en-AU" altLang="ja-JP" sz="22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Cytochromes are also found in the endoplasmic reticulum eg P450, </a:t>
            </a:r>
            <a:r>
              <a:rPr lang="en-AU" altLang="ja-JP" sz="2200" i="1">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b</a:t>
            </a:r>
            <a:r>
              <a:rPr lang="en-AU" altLang="ja-JP" sz="22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5</a:t>
            </a:r>
            <a:endParaRPr lang="en-US" altLang="ja-JP" sz="2200">
              <a:solidFill>
                <a:schemeClr val="bg1"/>
              </a:solidFill>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lnSpc>
                <a:spcPct val="80000"/>
              </a:lnSpc>
            </a:pPr>
            <a:endParaRPr lang="en-AU" altLang="ja-JP" sz="2200" b="1" u="sng">
              <a:solidFill>
                <a:schemeClr val="bg1"/>
              </a:solidFill>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lnSpc>
                <a:spcPct val="80000"/>
              </a:lnSpc>
            </a:pPr>
            <a:r>
              <a:rPr lang="en-AU" altLang="ja-JP" sz="2200" b="1" u="sng">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Cytochrome P450</a:t>
            </a:r>
            <a:r>
              <a:rPr lang="en-AU" altLang="ja-JP" sz="22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family are found associated with the membrane of the smooth endoplasmic reticulum particularly in liver. The cytochrome P450 got its name because when reduced and complexed with carbon monoxide it exhibited a spectral absorbance maximum at 450 nm.</a:t>
            </a:r>
          </a:p>
          <a:p>
            <a:pPr eaLnBrk="1" hangingPunct="1">
              <a:lnSpc>
                <a:spcPct val="80000"/>
              </a:lnSpc>
            </a:pPr>
            <a:endParaRPr lang="en-US" altLang="ja-JP" sz="2200">
              <a:solidFill>
                <a:schemeClr val="bg1"/>
              </a:solidFill>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lnSpc>
                <a:spcPct val="80000"/>
              </a:lnSpc>
            </a:pPr>
            <a:r>
              <a:rPr lang="en-US" altLang="ja-JP" sz="22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It uses iron to oxidise molecules to makes them water-soluble and thus easy to dispose out of body. (</a:t>
            </a:r>
            <a:r>
              <a:rPr lang="en-US" altLang="en-US" sz="2000">
                <a:solidFill>
                  <a:schemeClr val="bg1"/>
                </a:solidFill>
                <a:latin typeface="Times New Roman" panose="02020603050405020304" pitchFamily="18" charset="0"/>
                <a:cs typeface="Times New Roman" panose="02020603050405020304" pitchFamily="18" charset="0"/>
              </a:rPr>
              <a:t>Oxidation means the addition of oxygen to a molecule or the removal of hydrogen from a molecule</a:t>
            </a:r>
            <a:r>
              <a:rPr lang="en-US" altLang="ja-JP" sz="2000">
                <a:solidFill>
                  <a:schemeClr val="bg1"/>
                </a:solidFill>
                <a:latin typeface="Times New Roman" panose="02020603050405020304" pitchFamily="18" charset="0"/>
                <a:ea typeface="MS PGothic" panose="020B0600070205080204" pitchFamily="34" charset="-128"/>
              </a:rPr>
              <a:t>) </a:t>
            </a:r>
          </a:p>
          <a:p>
            <a:pPr eaLnBrk="1" hangingPunct="1">
              <a:lnSpc>
                <a:spcPct val="80000"/>
              </a:lnSpc>
            </a:pPr>
            <a:endParaRPr lang="en-AU" altLang="ja-JP" sz="2200">
              <a:solidFill>
                <a:schemeClr val="bg1"/>
              </a:solidFill>
              <a:latin typeface="Times New Roman" panose="02020603050405020304" pitchFamily="18" charset="0"/>
              <a:ea typeface="MS PGothic" panose="020B0600070205080204" pitchFamily="34" charset="-128"/>
            </a:endParaRPr>
          </a:p>
          <a:p>
            <a:pPr eaLnBrk="1" hangingPunct="1">
              <a:lnSpc>
                <a:spcPct val="80000"/>
              </a:lnSpc>
            </a:pPr>
            <a:r>
              <a:rPr lang="en-AU" altLang="ja-JP" sz="2200">
                <a:solidFill>
                  <a:schemeClr val="bg1"/>
                </a:solidFill>
                <a:latin typeface="Times New Roman" panose="02020603050405020304" pitchFamily="18" charset="0"/>
                <a:ea typeface="MS PGothic" panose="020B0600070205080204" pitchFamily="34" charset="-128"/>
              </a:rPr>
              <a:t>The iron acts as an electron carrier, undergoing alternate reduction to the ferrous +2 states and oxidation to the </a:t>
            </a:r>
            <a:r>
              <a:rPr lang="en-US" altLang="ja-JP" sz="2200">
                <a:solidFill>
                  <a:schemeClr val="bg1"/>
                </a:solidFill>
                <a:latin typeface="Times New Roman" panose="02020603050405020304" pitchFamily="18" charset="0"/>
                <a:ea typeface="MS PGothic" panose="020B0600070205080204" pitchFamily="34" charset="-128"/>
              </a:rPr>
              <a:t>ferric</a:t>
            </a:r>
            <a:r>
              <a:rPr lang="en-US" altLang="ja-JP" sz="2200" i="1">
                <a:solidFill>
                  <a:schemeClr val="bg1"/>
                </a:solidFill>
                <a:latin typeface="Times New Roman" panose="02020603050405020304" pitchFamily="18" charset="0"/>
                <a:ea typeface="MS PGothic" panose="020B0600070205080204" pitchFamily="34" charset="-128"/>
              </a:rPr>
              <a:t> </a:t>
            </a:r>
            <a:r>
              <a:rPr lang="en-AU" altLang="ja-JP" sz="2200">
                <a:solidFill>
                  <a:schemeClr val="bg1"/>
                </a:solidFill>
                <a:latin typeface="Times New Roman" panose="02020603050405020304" pitchFamily="18" charset="0"/>
                <a:ea typeface="MS PGothic" panose="020B0600070205080204" pitchFamily="34" charset="-128"/>
              </a:rPr>
              <a:t>+3 state.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069EAA6A-3890-4826-B91F-CBD22F2FFB8C}"/>
              </a:ext>
            </a:extLst>
          </p:cNvPr>
          <p:cNvSpPr>
            <a:spLocks noGrp="1" noChangeArrowheads="1"/>
          </p:cNvSpPr>
          <p:nvPr>
            <p:ph type="body" idx="4294967295"/>
          </p:nvPr>
        </p:nvSpPr>
        <p:spPr>
          <a:xfrm>
            <a:off x="152400" y="228600"/>
            <a:ext cx="8839200" cy="6477000"/>
          </a:xfrm>
          <a:noFill/>
        </p:spPr>
        <p:txBody>
          <a:bodyPr/>
          <a:lstStyle/>
          <a:p>
            <a:pPr eaLnBrk="1" hangingPunct="1"/>
            <a:r>
              <a:rPr lang="en-US" altLang="ja-JP" sz="2400" b="1" u="sng">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Mechanism of action of bile salts </a:t>
            </a:r>
          </a:p>
          <a:p>
            <a:pPr eaLnBrk="1" hangingPunct="1"/>
            <a:r>
              <a:rPr lang="en-AU"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Triglycerides are not soluble in water they aggregate into large droplet in  the small intestine lumen. </a:t>
            </a:r>
          </a:p>
          <a:p>
            <a:pPr eaLnBrk="1" hangingPunct="1"/>
            <a:r>
              <a:rPr lang="en-AU"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Bile salt adsorb on the surface of fat droplet, that is the lipid soluble part of the bile salt dissolves in the fat droplet leaving the charged water soluble part projecting from the surface of the droplet. </a:t>
            </a:r>
          </a:p>
          <a:p>
            <a:pPr eaLnBrk="1" hangingPunct="1"/>
            <a:r>
              <a:rPr lang="en-AU"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Intestinal mixing movement break up large fat droplet into smaller ones. These small droplets would quickly come together were it not for the bile salt adsorbing on their surface and creating a shell of water-soluble negatively charged groups on the surface of each little droplet. </a:t>
            </a:r>
          </a:p>
          <a:p>
            <a:pPr eaLnBrk="1" hangingPunct="1"/>
            <a:r>
              <a:rPr lang="en-AU"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Because like charges repel these negatively charged groups on the droplet surface cause the fat droplet to repel each other and prevent their come together in to large droplet and thus produces emulsion that increases the surface area available for lipase action. </a:t>
            </a:r>
            <a:endParaRPr lang="en-AU" altLang="en-US"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endParaRPr lang="en-AU" altLang="ja-JP" sz="2800">
              <a:solidFill>
                <a:schemeClr val="bg1"/>
              </a:solidFill>
              <a:latin typeface="Times New Roman" panose="02020603050405020304" pitchFamily="18" charset="0"/>
              <a:ea typeface="MS PGothic" panose="020B0600070205080204" pitchFamily="34" charset="-128"/>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a:extLst>
              <a:ext uri="{FF2B5EF4-FFF2-40B4-BE49-F238E27FC236}">
                <a16:creationId xmlns:a16="http://schemas.microsoft.com/office/drawing/2014/main" id="{71515B86-71B4-4F0A-A322-030CAC3EC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862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5">
            <a:extLst>
              <a:ext uri="{FF2B5EF4-FFF2-40B4-BE49-F238E27FC236}">
                <a16:creationId xmlns:a16="http://schemas.microsoft.com/office/drawing/2014/main" id="{40E35070-1F18-4B69-8A32-91F2F393A1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0"/>
            <a:ext cx="297338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6">
            <a:extLst>
              <a:ext uri="{FF2B5EF4-FFF2-40B4-BE49-F238E27FC236}">
                <a16:creationId xmlns:a16="http://schemas.microsoft.com/office/drawing/2014/main" id="{4EBC747E-863E-4AE7-9885-41C2F109DF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352800"/>
            <a:ext cx="2590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Line 8">
            <a:extLst>
              <a:ext uri="{FF2B5EF4-FFF2-40B4-BE49-F238E27FC236}">
                <a16:creationId xmlns:a16="http://schemas.microsoft.com/office/drawing/2014/main" id="{ACAC3BF8-7DAC-43B1-8597-4F0036E685DA}"/>
              </a:ext>
            </a:extLst>
          </p:cNvPr>
          <p:cNvSpPr>
            <a:spLocks noChangeShapeType="1"/>
          </p:cNvSpPr>
          <p:nvPr/>
        </p:nvSpPr>
        <p:spPr bwMode="auto">
          <a:xfrm>
            <a:off x="3048000" y="2209800"/>
            <a:ext cx="1600200"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4" name="Line 10">
            <a:extLst>
              <a:ext uri="{FF2B5EF4-FFF2-40B4-BE49-F238E27FC236}">
                <a16:creationId xmlns:a16="http://schemas.microsoft.com/office/drawing/2014/main" id="{C754F9BA-02A2-485B-95E3-8C8AD583244D}"/>
              </a:ext>
            </a:extLst>
          </p:cNvPr>
          <p:cNvSpPr>
            <a:spLocks noChangeShapeType="1"/>
          </p:cNvSpPr>
          <p:nvPr/>
        </p:nvSpPr>
        <p:spPr bwMode="auto">
          <a:xfrm>
            <a:off x="6400800" y="3505200"/>
            <a:ext cx="533400" cy="7620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5" name="Line 11">
            <a:extLst>
              <a:ext uri="{FF2B5EF4-FFF2-40B4-BE49-F238E27FC236}">
                <a16:creationId xmlns:a16="http://schemas.microsoft.com/office/drawing/2014/main" id="{0DEE3EE8-4EE4-4E81-BF9F-23823C33CA9B}"/>
              </a:ext>
            </a:extLst>
          </p:cNvPr>
          <p:cNvSpPr>
            <a:spLocks noChangeShapeType="1"/>
          </p:cNvSpPr>
          <p:nvPr/>
        </p:nvSpPr>
        <p:spPr bwMode="auto">
          <a:xfrm flipH="1" flipV="1">
            <a:off x="3048000" y="4876800"/>
            <a:ext cx="3505200" cy="1524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6" name="Text Box 12">
            <a:extLst>
              <a:ext uri="{FF2B5EF4-FFF2-40B4-BE49-F238E27FC236}">
                <a16:creationId xmlns:a16="http://schemas.microsoft.com/office/drawing/2014/main" id="{82C2CB5E-8558-4B1E-983D-6EFF2C9F9FBB}"/>
              </a:ext>
            </a:extLst>
          </p:cNvPr>
          <p:cNvSpPr txBox="1">
            <a:spLocks noChangeArrowheads="1"/>
          </p:cNvSpPr>
          <p:nvPr/>
        </p:nvSpPr>
        <p:spPr bwMode="auto">
          <a:xfrm>
            <a:off x="3962400" y="-508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a:t>Primary Bile Acid</a:t>
            </a:r>
            <a:endParaRPr lang="en-AU" altLang="en-US" b="1"/>
          </a:p>
        </p:txBody>
      </p:sp>
      <p:pic>
        <p:nvPicPr>
          <p:cNvPr id="22537" name="Picture 14">
            <a:extLst>
              <a:ext uri="{FF2B5EF4-FFF2-40B4-BE49-F238E27FC236}">
                <a16:creationId xmlns:a16="http://schemas.microsoft.com/office/drawing/2014/main" id="{515235BF-EFD4-43EF-8700-5F4453AE70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048000"/>
            <a:ext cx="30813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Text Box 15">
            <a:extLst>
              <a:ext uri="{FF2B5EF4-FFF2-40B4-BE49-F238E27FC236}">
                <a16:creationId xmlns:a16="http://schemas.microsoft.com/office/drawing/2014/main" id="{ECB54628-CDDC-4C28-8786-FC6516B9B710}"/>
              </a:ext>
            </a:extLst>
          </p:cNvPr>
          <p:cNvSpPr txBox="1">
            <a:spLocks noChangeArrowheads="1"/>
          </p:cNvSpPr>
          <p:nvPr/>
        </p:nvSpPr>
        <p:spPr bwMode="auto">
          <a:xfrm>
            <a:off x="2438400" y="6477000"/>
            <a:ext cx="1143000" cy="3667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AU" altLang="ja-JP">
                <a:solidFill>
                  <a:schemeClr val="bg1"/>
                </a:solidFill>
                <a:ea typeface="MS PGothic" panose="020B0600070205080204" pitchFamily="34" charset="-128"/>
              </a:rPr>
              <a:t>excreted</a:t>
            </a:r>
            <a:r>
              <a:rPr lang="en-AU" altLang="ja-JP">
                <a:ea typeface="MS PGothic" panose="020B0600070205080204" pitchFamily="34" charset="-128"/>
              </a:rPr>
              <a:t> </a:t>
            </a:r>
            <a:endParaRPr lang="en-AU"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2216850-850E-4246-96B9-2BFB707B2EE4}"/>
              </a:ext>
            </a:extLst>
          </p:cNvPr>
          <p:cNvSpPr>
            <a:spLocks noGrp="1" noChangeArrowheads="1"/>
          </p:cNvSpPr>
          <p:nvPr>
            <p:ph type="title" idx="4294967295"/>
          </p:nvPr>
        </p:nvSpPr>
        <p:spPr>
          <a:xfrm>
            <a:off x="457200" y="152400"/>
            <a:ext cx="8229600" cy="762000"/>
          </a:xfrm>
          <a:noFill/>
        </p:spPr>
        <p:txBody>
          <a:bodyPr>
            <a:spAutoFit/>
          </a:bodyPr>
          <a:lstStyle/>
          <a:p>
            <a:pPr eaLnBrk="1" hangingPunct="1"/>
            <a:r>
              <a:rPr lang="en-US" altLang="en-US" b="1" u="sng">
                <a:solidFill>
                  <a:schemeClr val="bg1"/>
                </a:solidFill>
              </a:rPr>
              <a:t>Heme</a:t>
            </a:r>
            <a:r>
              <a:rPr lang="en-US" altLang="en-US">
                <a:solidFill>
                  <a:schemeClr val="bg1"/>
                </a:solidFill>
              </a:rPr>
              <a:t> </a:t>
            </a:r>
          </a:p>
        </p:txBody>
      </p:sp>
      <p:pic>
        <p:nvPicPr>
          <p:cNvPr id="4099" name="Picture 3" descr="File:Heme.svg">
            <a:extLst>
              <a:ext uri="{FF2B5EF4-FFF2-40B4-BE49-F238E27FC236}">
                <a16:creationId xmlns:a16="http://schemas.microsoft.com/office/drawing/2014/main" id="{6BB9233E-B23A-474C-BDDC-411217568C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39825"/>
            <a:ext cx="5943600"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7552B91B-2A28-4AC4-A9BB-80819C4071A2}"/>
              </a:ext>
            </a:extLst>
          </p:cNvPr>
          <p:cNvSpPr>
            <a:spLocks noGrp="1" noChangeArrowheads="1"/>
          </p:cNvSpPr>
          <p:nvPr>
            <p:ph type="body" idx="4294967295"/>
          </p:nvPr>
        </p:nvSpPr>
        <p:spPr>
          <a:xfrm>
            <a:off x="152400" y="152400"/>
            <a:ext cx="8839200" cy="6477000"/>
          </a:xfrm>
        </p:spPr>
        <p:txBody>
          <a:bodyPr/>
          <a:lstStyle/>
          <a:p>
            <a:pPr marL="609600" indent="-609600" eaLnBrk="1" hangingPunct="1">
              <a:lnSpc>
                <a:spcPct val="80000"/>
              </a:lnSpc>
              <a:buFontTx/>
              <a:buNone/>
            </a:pPr>
            <a:r>
              <a:rPr lang="en-AU" altLang="ja-JP" sz="2600" b="1">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Drug metabolism reactions can be divided into phase I &amp; phase II</a:t>
            </a:r>
          </a:p>
          <a:p>
            <a:pPr marL="609600" indent="-609600" eaLnBrk="1" hangingPunct="1">
              <a:lnSpc>
                <a:spcPct val="80000"/>
              </a:lnSpc>
              <a:buFontTx/>
              <a:buNone/>
            </a:pPr>
            <a:r>
              <a:rPr lang="en-AU" altLang="ja-JP" sz="26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1- Phase I reactions involve oxidation, reduction, hydroxylation, hydrolysis, cyclization or decyclization reactions. Oxidation is the most common phase I reactions and it involves the addition of oxygen or removal of hydrogen by mixed function oxidases in the liver. </a:t>
            </a:r>
          </a:p>
          <a:p>
            <a:pPr marL="609600" indent="-609600" eaLnBrk="1" hangingPunct="1">
              <a:lnSpc>
                <a:spcPct val="80000"/>
              </a:lnSpc>
              <a:buFontTx/>
              <a:buNone/>
            </a:pPr>
            <a:r>
              <a:rPr lang="en-AU" altLang="ja-JP" sz="2600">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2- Metabolites that are not sufficiently polar may undergo phase II metabolism which involves </a:t>
            </a:r>
            <a:r>
              <a:rPr lang="en-US" altLang="en-US" sz="2600">
                <a:solidFill>
                  <a:schemeClr val="bg1"/>
                </a:solidFill>
                <a:latin typeface="Times New Roman" panose="02020603050405020304" pitchFamily="18" charset="0"/>
                <a:ea typeface="Arial Unicode MS" panose="020B0604020202020204" pitchFamily="34" charset="-128"/>
                <a:cs typeface="Times New Roman" panose="02020603050405020304" pitchFamily="18" charset="0"/>
              </a:rPr>
              <a:t>Sulfation (</a:t>
            </a:r>
            <a:r>
              <a:rPr lang="en-US" altLang="en-US" sz="2600">
                <a:solidFill>
                  <a:schemeClr val="bg1"/>
                </a:solidFill>
                <a:latin typeface="Times New Roman" panose="02020603050405020304" pitchFamily="18" charset="0"/>
                <a:cs typeface="Times New Roman" panose="02020603050405020304" pitchFamily="18" charset="0"/>
              </a:rPr>
              <a:t>SO</a:t>
            </a:r>
            <a:r>
              <a:rPr lang="en-US" altLang="en-US" sz="2600" baseline="-25000">
                <a:solidFill>
                  <a:schemeClr val="bg1"/>
                </a:solidFill>
                <a:latin typeface="Times New Roman" panose="02020603050405020304" pitchFamily="18" charset="0"/>
                <a:cs typeface="Times New Roman" panose="02020603050405020304" pitchFamily="18" charset="0"/>
              </a:rPr>
              <a:t>4</a:t>
            </a:r>
            <a:r>
              <a:rPr lang="en-US" altLang="en-US" sz="2600" baseline="30000">
                <a:solidFill>
                  <a:schemeClr val="bg1"/>
                </a:solidFill>
                <a:latin typeface="Times New Roman" panose="02020603050405020304" pitchFamily="18" charset="0"/>
                <a:cs typeface="Times New Roman" panose="02020603050405020304" pitchFamily="18" charset="0"/>
              </a:rPr>
              <a:t>-2</a:t>
            </a:r>
            <a:r>
              <a:rPr lang="en-US" altLang="en-US" sz="26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rPr>
              <a:t>), Methylation (example </a:t>
            </a:r>
            <a:r>
              <a:rPr lang="en-US" altLang="en-US" sz="2600">
                <a:solidFill>
                  <a:schemeClr val="bg1"/>
                </a:solidFill>
                <a:latin typeface="Times New Roman" panose="02020603050405020304" pitchFamily="18" charset="0"/>
                <a:cs typeface="Times New Roman" panose="02020603050405020304" pitchFamily="18" charset="0"/>
              </a:rPr>
              <a:t>methylation process helps convert the toxic amino acid (homocysteine) into a beneficial amino acid (methionine</a:t>
            </a:r>
            <a:r>
              <a:rPr lang="en-US" altLang="en-US" sz="26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rPr>
              <a:t>), Glucuronidation (</a:t>
            </a:r>
            <a:r>
              <a:rPr lang="en-US" altLang="en-US" sz="2600">
                <a:solidFill>
                  <a:schemeClr val="bg1"/>
                </a:solidFill>
                <a:latin typeface="Times New Roman" panose="02020603050405020304" pitchFamily="18" charset="0"/>
                <a:cs typeface="Times New Roman" panose="02020603050405020304" pitchFamily="18" charset="0"/>
              </a:rPr>
              <a:t>D-Glucuronic Acid is a sugar acid formed by the oxidation of the C-6 carbon of glucose</a:t>
            </a:r>
            <a:r>
              <a:rPr lang="en-US" altLang="en-US" sz="26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rPr>
              <a:t>), and</a:t>
            </a:r>
            <a:r>
              <a:rPr lang="en-AU" altLang="ja-JP" sz="26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rPr>
              <a:t> conjugation of the metabolite or drug with large molecular groups that further reduced the biological activity of the metabolite (if any) </a:t>
            </a:r>
            <a:r>
              <a:rPr lang="en-US" altLang="ja-JP" sz="26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rPr>
              <a:t>and increase its solubility even further</a:t>
            </a:r>
            <a:r>
              <a:rPr lang="en-AU" altLang="ja-JP" sz="26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rPr>
              <a:t>. Conjugation occurs with glucuronic acid, sulfonates, glutathione or amino acids. Functional groups that are often attached to these large molecules include carboxyl, hydroxyl, amino and sulhydryl groups. </a:t>
            </a:r>
            <a:endParaRPr lang="en-US" altLang="en-US" sz="26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a:extLst>
              <a:ext uri="{FF2B5EF4-FFF2-40B4-BE49-F238E27FC236}">
                <a16:creationId xmlns:a16="http://schemas.microsoft.com/office/drawing/2014/main" id="{1CF4E4F1-C422-464B-BB02-0CC7DD1E06E4}"/>
              </a:ext>
            </a:extLst>
          </p:cNvPr>
          <p:cNvPicPr>
            <a:picLocks noGrp="1" noChangeAspect="1" noChangeArrowheads="1"/>
          </p:cNvPicPr>
          <p:nvPr>
            <p:ph type="title" idx="4294967295"/>
          </p:nvPr>
        </p:nvPicPr>
        <p:blipFill>
          <a:blip r:embed="rId3">
            <a:extLst>
              <a:ext uri="{28A0092B-C50C-407E-A947-70E740481C1C}">
                <a14:useLocalDpi xmlns:a14="http://schemas.microsoft.com/office/drawing/2010/main" val="0"/>
              </a:ext>
            </a:extLst>
          </a:blip>
          <a:srcRect/>
          <a:stretch>
            <a:fillRect/>
          </a:stretch>
        </p:blipFill>
        <p:spPr>
          <a:xfrm>
            <a:off x="76200" y="1828800"/>
            <a:ext cx="8915400" cy="2590800"/>
          </a:xfrm>
          <a:noFill/>
          <a:ln>
            <a:solidFill>
              <a:srgbClr val="000000"/>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63769EA-0093-4365-89FA-22A4F738A22E}"/>
              </a:ext>
            </a:extLst>
          </p:cNvPr>
          <p:cNvSpPr>
            <a:spLocks noGrp="1" noChangeArrowheads="1"/>
          </p:cNvSpPr>
          <p:nvPr>
            <p:ph type="title" idx="4294967295"/>
          </p:nvPr>
        </p:nvSpPr>
        <p:spPr>
          <a:xfrm>
            <a:off x="457200" y="2667000"/>
            <a:ext cx="8229600" cy="1143000"/>
          </a:xfrm>
        </p:spPr>
        <p:txBody>
          <a:bodyPr/>
          <a:lstStyle/>
          <a:p>
            <a:pPr eaLnBrk="1" hangingPunct="1"/>
            <a:r>
              <a:rPr lang="en-AU" altLang="ja-JP" b="1" u="sng">
                <a:solidFill>
                  <a:schemeClr val="bg1"/>
                </a:solidFill>
                <a:ea typeface="MS PGothic" panose="020B0600070205080204" pitchFamily="34" charset="-128"/>
              </a:rPr>
              <a:t>P450 Oxidation mechanism</a:t>
            </a:r>
            <a:r>
              <a:rPr lang="en-AU" altLang="ja-JP">
                <a:solidFill>
                  <a:schemeClr val="bg1"/>
                </a:solidFill>
                <a:ea typeface="MS PGothic" panose="020B0600070205080204" pitchFamily="34" charset="-128"/>
              </a:rPr>
              <a:t> </a:t>
            </a:r>
            <a:endParaRPr lang="en-AU" altLang="en-US">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a:extLst>
              <a:ext uri="{FF2B5EF4-FFF2-40B4-BE49-F238E27FC236}">
                <a16:creationId xmlns:a16="http://schemas.microsoft.com/office/drawing/2014/main" id="{3BAAD5D8-0B57-46F6-9A5A-E6335D5F5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675"/>
            <a:ext cx="9229725" cy="67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a:extLst>
              <a:ext uri="{FF2B5EF4-FFF2-40B4-BE49-F238E27FC236}">
                <a16:creationId xmlns:a16="http://schemas.microsoft.com/office/drawing/2014/main" id="{C02924DF-D840-47E9-AE64-9488C3043026}"/>
              </a:ext>
            </a:extLst>
          </p:cNvPr>
          <p:cNvSpPr txBox="1">
            <a:spLocks noChangeArrowheads="1"/>
          </p:cNvSpPr>
          <p:nvPr/>
        </p:nvSpPr>
        <p:spPr bwMode="auto">
          <a:xfrm>
            <a:off x="228600" y="5775325"/>
            <a:ext cx="8686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chemeClr val="bg1"/>
                </a:solidFill>
              </a:rPr>
              <a:t>CYP3A4 is a P450, the CYP denotes the cytochrome P450, the 3 denotes the family, the A denotes subfamily, and the 4 denotes the specific isozyme (enzymes with different primary structure but catalyze the same reaction). </a:t>
            </a:r>
          </a:p>
        </p:txBody>
      </p:sp>
      <p:pic>
        <p:nvPicPr>
          <p:cNvPr id="9219" name="Picture 5">
            <a:extLst>
              <a:ext uri="{FF2B5EF4-FFF2-40B4-BE49-F238E27FC236}">
                <a16:creationId xmlns:a16="http://schemas.microsoft.com/office/drawing/2014/main" id="{B3E7DD6E-24EA-4372-BA2F-29C565F3C3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865188"/>
            <a:ext cx="6629400" cy="484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6">
            <a:extLst>
              <a:ext uri="{FF2B5EF4-FFF2-40B4-BE49-F238E27FC236}">
                <a16:creationId xmlns:a16="http://schemas.microsoft.com/office/drawing/2014/main" id="{E537C707-862D-42FE-B124-3A5B9AB5448C}"/>
              </a:ext>
            </a:extLst>
          </p:cNvPr>
          <p:cNvSpPr txBox="1">
            <a:spLocks noChangeArrowheads="1"/>
          </p:cNvSpPr>
          <p:nvPr/>
        </p:nvSpPr>
        <p:spPr bwMode="auto">
          <a:xfrm>
            <a:off x="2362200" y="152400"/>
            <a:ext cx="449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a:solidFill>
                  <a:schemeClr val="bg1"/>
                </a:solidFill>
              </a:rPr>
              <a:t>Nomenclature of P450</a:t>
            </a:r>
            <a:r>
              <a:rPr lang="en-AU" altLang="en-US" sz="2800">
                <a:solidFill>
                  <a:schemeClr val="bg1"/>
                </a:solidFill>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77CDD7CA-94C6-43BC-A2CE-7CC56F262114}"/>
              </a:ext>
            </a:extLst>
          </p:cNvPr>
          <p:cNvSpPr>
            <a:spLocks noGrp="1" noChangeArrowheads="1"/>
          </p:cNvSpPr>
          <p:nvPr>
            <p:ph type="body" idx="4294967295"/>
          </p:nvPr>
        </p:nvSpPr>
        <p:spPr>
          <a:xfrm>
            <a:off x="88900" y="127000"/>
            <a:ext cx="8991600" cy="6629400"/>
          </a:xfrm>
        </p:spPr>
        <p:txBody>
          <a:bodyPr/>
          <a:lstStyle/>
          <a:p>
            <a:pPr eaLnBrk="1" hangingPunct="1">
              <a:lnSpc>
                <a:spcPct val="90000"/>
              </a:lnSpc>
            </a:pPr>
            <a:r>
              <a:rPr lang="en-US" altLang="en-US" sz="2400" b="1" u="sng">
                <a:solidFill>
                  <a:schemeClr val="bg1"/>
                </a:solidFill>
                <a:latin typeface="Times New Roman" panose="02020603050405020304" pitchFamily="18" charset="0"/>
                <a:cs typeface="Times New Roman" panose="02020603050405020304" pitchFamily="18" charset="0"/>
              </a:rPr>
              <a:t>Role of cytochromes P- 450 in the metabolism of Steroid hormones</a:t>
            </a:r>
            <a:endParaRPr lang="en-US" altLang="en-US" sz="2400" u="sng">
              <a:solidFill>
                <a:schemeClr val="bg1"/>
              </a:solidFill>
              <a:latin typeface="Times New Roman" panose="02020603050405020304" pitchFamily="18" charset="0"/>
              <a:cs typeface="Times New Roman" panose="02020603050405020304" pitchFamily="18" charset="0"/>
            </a:endParaRPr>
          </a:p>
          <a:p>
            <a:pPr eaLnBrk="1" hangingPunct="1">
              <a:lnSpc>
                <a:spcPct val="90000"/>
              </a:lnSpc>
            </a:pPr>
            <a:r>
              <a:rPr lang="en-US" altLang="en-US" sz="2400">
                <a:solidFill>
                  <a:schemeClr val="bg1"/>
                </a:solidFill>
                <a:latin typeface="Times New Roman" panose="02020603050405020304" pitchFamily="18" charset="0"/>
                <a:cs typeface="Times New Roman" panose="02020603050405020304" pitchFamily="18" charset="0"/>
              </a:rPr>
              <a:t>Cholesterol is the precursor of all steroid hormones. </a:t>
            </a:r>
          </a:p>
          <a:p>
            <a:pPr eaLnBrk="1" hangingPunct="1">
              <a:lnSpc>
                <a:spcPct val="90000"/>
              </a:lnSpc>
            </a:pPr>
            <a:endParaRPr lang="en-US" altLang="en-US" sz="2400">
              <a:solidFill>
                <a:schemeClr val="bg1"/>
              </a:solidFill>
              <a:latin typeface="Times New Roman" panose="02020603050405020304" pitchFamily="18" charset="0"/>
              <a:cs typeface="Times New Roman" panose="02020603050405020304" pitchFamily="18" charset="0"/>
            </a:endParaRPr>
          </a:p>
          <a:p>
            <a:pPr eaLnBrk="1" hangingPunct="1">
              <a:lnSpc>
                <a:spcPct val="90000"/>
              </a:lnSpc>
            </a:pPr>
            <a:r>
              <a:rPr lang="en-US" altLang="en-US" sz="2400">
                <a:solidFill>
                  <a:schemeClr val="bg1"/>
                </a:solidFill>
                <a:latin typeface="Times New Roman" panose="02020603050405020304" pitchFamily="18" charset="0"/>
                <a:cs typeface="Times New Roman" panose="02020603050405020304" pitchFamily="18" charset="0"/>
              </a:rPr>
              <a:t>Steroid hormones contain 21 or fewer carbon atoms, whereas cholesterol contains 27. </a:t>
            </a:r>
          </a:p>
          <a:p>
            <a:pPr eaLnBrk="1" hangingPunct="1">
              <a:lnSpc>
                <a:spcPct val="90000"/>
              </a:lnSpc>
            </a:pPr>
            <a:endParaRPr lang="en-US" altLang="en-US" sz="2400">
              <a:solidFill>
                <a:schemeClr val="bg1"/>
              </a:solidFill>
              <a:latin typeface="Times New Roman" panose="02020603050405020304" pitchFamily="18" charset="0"/>
              <a:cs typeface="Times New Roman" panose="02020603050405020304" pitchFamily="18" charset="0"/>
            </a:endParaRPr>
          </a:p>
          <a:p>
            <a:pPr eaLnBrk="1" hangingPunct="1">
              <a:lnSpc>
                <a:spcPct val="90000"/>
              </a:lnSpc>
            </a:pPr>
            <a:r>
              <a:rPr lang="en-US" altLang="en-US" sz="2400">
                <a:solidFill>
                  <a:schemeClr val="bg1"/>
                </a:solidFill>
                <a:latin typeface="Times New Roman" panose="02020603050405020304" pitchFamily="18" charset="0"/>
                <a:cs typeface="Times New Roman" panose="02020603050405020304" pitchFamily="18" charset="0"/>
              </a:rPr>
              <a:t>The first stage in the synthesis of steroid hormones is the removal of a six-carbon unit from the side chain of cholesterol to form pregnenolone. The removal is accomplished by Cytochrome P450</a:t>
            </a:r>
            <a:r>
              <a:rPr lang="en-US" altLang="en-US" sz="2400" baseline="-25000">
                <a:solidFill>
                  <a:schemeClr val="bg1"/>
                </a:solidFill>
                <a:latin typeface="Times New Roman" panose="02020603050405020304" pitchFamily="18" charset="0"/>
                <a:cs typeface="Times New Roman" panose="02020603050405020304" pitchFamily="18" charset="0"/>
              </a:rPr>
              <a:t>SCC</a:t>
            </a:r>
            <a:r>
              <a:rPr lang="en-US" altLang="en-US" sz="2400">
                <a:solidFill>
                  <a:schemeClr val="bg1"/>
                </a:solidFill>
                <a:latin typeface="Times New Roman" panose="02020603050405020304" pitchFamily="18" charset="0"/>
                <a:cs typeface="Times New Roman" panose="02020603050405020304" pitchFamily="18" charset="0"/>
              </a:rPr>
              <a:t> (</a:t>
            </a:r>
            <a:r>
              <a:rPr lang="en-US"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d</a:t>
            </a:r>
            <a:r>
              <a:rPr lang="en-AU"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esmolase</a:t>
            </a:r>
            <a:r>
              <a:rPr lang="en-US"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that cleaves the bond (P450</a:t>
            </a:r>
            <a:r>
              <a:rPr lang="en-US" altLang="ja-JP" sz="2400" baseline="-250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SCC</a:t>
            </a:r>
            <a:r>
              <a:rPr lang="en-US"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is Cholesterol Side-Chain Cleavage Enzyme).</a:t>
            </a:r>
            <a:endParaRPr lang="en-AU"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endParaRPr>
          </a:p>
          <a:p>
            <a:pPr eaLnBrk="1" hangingPunct="1">
              <a:lnSpc>
                <a:spcPct val="90000"/>
              </a:lnSpc>
            </a:pPr>
            <a:r>
              <a:rPr lang="en-AU"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Desmolase that include </a:t>
            </a:r>
            <a:r>
              <a:rPr lang="en-US"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P450</a:t>
            </a:r>
            <a:r>
              <a:rPr lang="en-US" altLang="ja-JP" sz="2400" baseline="-250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SCC</a:t>
            </a:r>
            <a:r>
              <a:rPr lang="en-AU"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is found in the mitochondria of tissues that synthesize steroids (mainly the adrenal glands and gonads) </a:t>
            </a:r>
          </a:p>
          <a:p>
            <a:pPr eaLnBrk="1" hangingPunct="1">
              <a:lnSpc>
                <a:spcPct val="90000"/>
              </a:lnSpc>
            </a:pPr>
            <a:r>
              <a:rPr lang="en-US"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Other steroid hormones are produced from progesterone by reactions that involve members of the P450 family.</a:t>
            </a:r>
            <a:r>
              <a:rPr lang="en-AU" altLang="ja-JP" sz="2400">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 </a:t>
            </a:r>
            <a:endParaRPr lang="en-AU" altLang="en-US" sz="24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3F62F58E31954599AF5D7BF24514D4" ma:contentTypeVersion="2" ma:contentTypeDescription="Create a new document." ma:contentTypeScope="" ma:versionID="1f97733726474c944a67f50e0a8bd811">
  <xsd:schema xmlns:xsd="http://www.w3.org/2001/XMLSchema" xmlns:xs="http://www.w3.org/2001/XMLSchema" xmlns:p="http://schemas.microsoft.com/office/2006/metadata/properties" xmlns:ns2="d04b26b9-50b7-4329-ba0b-d0dc18387505" targetNamespace="http://schemas.microsoft.com/office/2006/metadata/properties" ma:root="true" ma:fieldsID="1fc3081d13638dbfc9427cb62a769f1c" ns2:_="">
    <xsd:import namespace="d04b26b9-50b7-4329-ba0b-d0dc1838750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b26b9-50b7-4329-ba0b-d0dc183875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B23FE9-F971-4781-AA90-3F1EF24B952A}">
  <ds:schemaRefs>
    <ds:schemaRef ds:uri="http://schemas.microsoft.com/office/2006/metadata/contentType"/>
    <ds:schemaRef ds:uri="http://schemas.microsoft.com/office/2006/metadata/properties/metaAttributes"/>
    <ds:schemaRef ds:uri="http://www.w3.org/2000/xmlns/"/>
    <ds:schemaRef ds:uri="http://www.w3.org/2001/XMLSchema"/>
    <ds:schemaRef ds:uri="d04b26b9-50b7-4329-ba0b-d0dc18387505"/>
  </ds:schemaRefs>
</ds:datastoreItem>
</file>

<file path=customXml/itemProps2.xml><?xml version="1.0" encoding="utf-8"?>
<ds:datastoreItem xmlns:ds="http://schemas.openxmlformats.org/officeDocument/2006/customXml" ds:itemID="{252A0563-C99C-47BB-AB3B-DCC06EDFE4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2186</TotalTime>
  <Words>1398</Words>
  <Application>Microsoft Office PowerPoint</Application>
  <PresentationFormat>عرض على الشاشة (4:3)</PresentationFormat>
  <Paragraphs>106</Paragraphs>
  <Slides>21</Slides>
  <Notes>21</Notes>
  <HiddenSlides>0</HiddenSlides>
  <MMClips>0</MMClips>
  <ScaleCrop>false</ScaleCrop>
  <HeadingPairs>
    <vt:vector size="4" baseType="variant">
      <vt:variant>
        <vt:lpstr>نسق</vt:lpstr>
      </vt:variant>
      <vt:variant>
        <vt:i4>1</vt:i4>
      </vt:variant>
      <vt:variant>
        <vt:lpstr>عناوين الشرائح</vt:lpstr>
      </vt:variant>
      <vt:variant>
        <vt:i4>21</vt:i4>
      </vt:variant>
    </vt:vector>
  </HeadingPairs>
  <TitlesOfParts>
    <vt:vector size="22" baseType="lpstr">
      <vt:lpstr>Default Design</vt:lpstr>
      <vt:lpstr>Drug metabolism and Cytochromes P450 &amp; Bile</vt:lpstr>
      <vt:lpstr>عرض تقديمي في PowerPoint</vt:lpstr>
      <vt:lpstr>Heme </vt:lpstr>
      <vt:lpstr>عرض تقديمي في PowerPoint</vt:lpstr>
      <vt:lpstr>عرض تقديمي في PowerPoint</vt:lpstr>
      <vt:lpstr>P450 Oxidation mechanism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AL-SHUNEIGAT</dc:creator>
  <cp:lastModifiedBy>Ahmad Maaitah</cp:lastModifiedBy>
  <cp:revision>68</cp:revision>
  <cp:lastPrinted>1601-01-01T00:00:00Z</cp:lastPrinted>
  <dcterms:created xsi:type="dcterms:W3CDTF">2011-01-10T22:11:26Z</dcterms:created>
  <dcterms:modified xsi:type="dcterms:W3CDTF">2021-03-25T08:56:15Z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