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74" r:id="rId2"/>
  </p:sldMasterIdLst>
  <p:notesMasterIdLst>
    <p:notesMasterId r:id="rId18"/>
  </p:notesMasterIdLst>
  <p:sldIdLst>
    <p:sldId id="256" r:id="rId3"/>
    <p:sldId id="270" r:id="rId4"/>
    <p:sldId id="257" r:id="rId5"/>
    <p:sldId id="258" r:id="rId6"/>
    <p:sldId id="259" r:id="rId7"/>
    <p:sldId id="260" r:id="rId8"/>
    <p:sldId id="261" r:id="rId9"/>
    <p:sldId id="262" r:id="rId10"/>
    <p:sldId id="263" r:id="rId11"/>
    <p:sldId id="264" r:id="rId12"/>
    <p:sldId id="269" r:id="rId13"/>
    <p:sldId id="265" r:id="rId14"/>
    <p:sldId id="266" r:id="rId15"/>
    <p:sldId id="267" r:id="rId16"/>
    <p:sldId id="268" r:id="rId17"/>
  </p:sldIdLst>
  <p:sldSz cx="9144000" cy="6858000" type="screen4x3"/>
  <p:notesSz cx="6858000" cy="9144000"/>
  <p:embeddedFontLst>
    <p:embeddedFont>
      <p:font typeface="Arabic Typesetting" panose="03020402040406030203" pitchFamily="66" charset="-78"/>
      <p:regular r:id="rId19"/>
    </p:embeddedFont>
    <p:embeddedFont>
      <p:font typeface="Book Antiqua" panose="020F050202020403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entury Gothic" panose="020F0502020204030204" pitchFamily="34" charset="0"/>
      <p:regular r:id="rId28"/>
      <p:bold r:id="rId29"/>
      <p:italic r:id="rId30"/>
      <p:boldItalic r:id="rId31"/>
    </p:embeddedFont>
    <p:embeddedFont>
      <p:font typeface="Gill Sans MT" panose="020F0502020204030204" pitchFamily="3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
      <p:font typeface="Wingdings 2" pitchFamily="2" charset="2"/>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5+9gXld8rP9bssUV2qdZUbxEs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34" y="-1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825834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
        <p:cNvGrpSpPr/>
        <p:nvPr/>
      </p:nvGrpSpPr>
      <p:grpSpPr>
        <a:xfrm>
          <a:off x="0" y="0"/>
          <a:ext cx="0" cy="0"/>
          <a:chOff x="0" y="0"/>
          <a:chExt cx="0" cy="0"/>
        </a:xfrm>
      </p:grpSpPr>
      <p:sp>
        <p:nvSpPr>
          <p:cNvPr id="127" name="Google Shape;127;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9" name="Google Shape;129;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endParaRPr lang="en-US"/>
          </a:p>
        </p:txBody>
      </p:sp>
      <p:sp>
        <p:nvSpPr>
          <p:cNvPr id="20" name="عنصر نائب للتذييل 19"/>
          <p:cNvSpPr>
            <a:spLocks noGrp="1"/>
          </p:cNvSpPr>
          <p:nvPr>
            <p:ph type="ftr" sz="quarter" idx="11"/>
          </p:nvPr>
        </p:nvSpPr>
        <p:spPr/>
        <p:txBody>
          <a:bodyPr/>
          <a:lstStyle/>
          <a:p>
            <a:endParaRPr lang="en-US"/>
          </a:p>
        </p:txBody>
      </p:sp>
      <p:sp>
        <p:nvSpPr>
          <p:cNvPr id="10" name="عنصر نائب لرقم الشريحة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0" y="16778"/>
            <a:ext cx="9144000" cy="106951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5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457200" y="1600201"/>
            <a:ext cx="8229600" cy="460648"/>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2000"/>
              <a:buNone/>
              <a:defRPr sz="2000">
                <a:solidFill>
                  <a:srgbClr val="6C261A"/>
                </a:solidFill>
                <a:latin typeface="Arial"/>
                <a:ea typeface="Arial"/>
                <a:cs typeface="Arial"/>
                <a:sym typeface="Aria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16"/>
          <p:cNvSpPr txBox="1">
            <a:spLocks noGrp="1"/>
          </p:cNvSpPr>
          <p:nvPr>
            <p:ph type="body" idx="2"/>
          </p:nvPr>
        </p:nvSpPr>
        <p:spPr>
          <a:xfrm>
            <a:off x="467544" y="2276872"/>
            <a:ext cx="8229600" cy="3600400"/>
          </a:xfrm>
          <a:prstGeom prst="rect">
            <a:avLst/>
          </a:prstGeom>
          <a:noFill/>
          <a:ln>
            <a:noFill/>
          </a:ln>
        </p:spPr>
        <p:txBody>
          <a:bodyPr spcFirstLastPara="1" wrap="square" lIns="396000" tIns="45700" rIns="91425" bIns="45700" anchor="t" anchorCtr="0">
            <a:normAutofit/>
          </a:bodyPr>
          <a:lstStyle>
            <a:lvl1pPr marL="457200" lvl="0" indent="-228600" algn="l">
              <a:spcBef>
                <a:spcPts val="280"/>
              </a:spcBef>
              <a:spcAft>
                <a:spcPts val="0"/>
              </a:spcAft>
              <a:buSzPts val="1400"/>
              <a:buNone/>
              <a:defRPr sz="1400">
                <a:solidFill>
                  <a:srgbClr val="6C261A"/>
                </a:solidFill>
                <a:latin typeface="Arial"/>
                <a:ea typeface="Arial"/>
                <a:cs typeface="Arial"/>
                <a:sym typeface="Aria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1619672" y="0"/>
            <a:ext cx="7524328" cy="106951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C261A"/>
              </a:buClr>
              <a:buSzPts val="3500"/>
              <a:buFont typeface="Arial"/>
              <a:buNone/>
              <a:defRPr b="1">
                <a:solidFill>
                  <a:srgbClr val="6C261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2123728" y="1268760"/>
            <a:ext cx="6563072" cy="460648"/>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2000"/>
              <a:buNone/>
              <a:defRPr sz="2000">
                <a:solidFill>
                  <a:srgbClr val="6C261A"/>
                </a:solidFill>
                <a:latin typeface="Arial"/>
                <a:ea typeface="Arial"/>
                <a:cs typeface="Arial"/>
                <a:sym typeface="Aria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17"/>
          <p:cNvSpPr txBox="1">
            <a:spLocks noGrp="1"/>
          </p:cNvSpPr>
          <p:nvPr>
            <p:ph type="body" idx="2"/>
          </p:nvPr>
        </p:nvSpPr>
        <p:spPr>
          <a:xfrm>
            <a:off x="2134072" y="1844824"/>
            <a:ext cx="6563072" cy="4147865"/>
          </a:xfrm>
          <a:prstGeom prst="rect">
            <a:avLst/>
          </a:prstGeom>
          <a:noFill/>
          <a:ln>
            <a:noFill/>
          </a:ln>
        </p:spPr>
        <p:txBody>
          <a:bodyPr spcFirstLastPara="1" wrap="square" lIns="396000" tIns="45700" rIns="91425" bIns="45700" anchor="t" anchorCtr="0">
            <a:normAutofit/>
          </a:bodyPr>
          <a:lstStyle>
            <a:lvl1pPr marL="457200" lvl="0" indent="-228600" algn="l">
              <a:spcBef>
                <a:spcPts val="280"/>
              </a:spcBef>
              <a:spcAft>
                <a:spcPts val="0"/>
              </a:spcAft>
              <a:buSzPts val="1400"/>
              <a:buNone/>
              <a:defRPr sz="1400">
                <a:solidFill>
                  <a:srgbClr val="6C261A"/>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8" name="Google Shape;3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1" name="Google Shape;1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7" name="Google Shape;147;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4" name="Google Shape;154;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5" name="Google Shape;155;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6" name="Google Shape;156;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7" name="Google Shape;15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0"/>
        <p:cNvGrpSpPr/>
        <p:nvPr/>
      </p:nvGrpSpPr>
      <p:grpSpPr>
        <a:xfrm>
          <a:off x="0" y="0"/>
          <a:ext cx="0" cy="0"/>
          <a:chOff x="0" y="0"/>
          <a:chExt cx="0" cy="0"/>
        </a:xfrm>
      </p:grpSpPr>
      <p:sp>
        <p:nvSpPr>
          <p:cNvPr id="161" name="Google Shape;16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72" name="Google Shape;172;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3" name="Google Shape;17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37"/>
          <p:cNvSpPr>
            <a:spLocks noGrp="1"/>
          </p:cNvSpPr>
          <p:nvPr>
            <p:ph type="pic" idx="2"/>
          </p:nvPr>
        </p:nvSpPr>
        <p:spPr>
          <a:xfrm>
            <a:off x="1792288" y="612775"/>
            <a:ext cx="5486400" cy="4114800"/>
          </a:xfrm>
          <a:prstGeom prst="rect">
            <a:avLst/>
          </a:prstGeom>
          <a:noFill/>
          <a:ln>
            <a:noFill/>
          </a:ln>
        </p:spPr>
      </p:sp>
      <p:sp>
        <p:nvSpPr>
          <p:cNvPr id="179" name="Google Shape;179;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0" name="Google Shape;18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2" name="Google Shape;122;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lvl="0" indent="0" algn="r" rtl="0">
              <a:spcBef>
                <a:spcPts val="0"/>
              </a:spcBef>
              <a:spcAft>
                <a:spcPts val="0"/>
              </a:spcAft>
              <a:buNone/>
            </a:pPr>
            <a:fld id="{00000000-1234-1234-1234-123412341234}" type="slidenum">
              <a:rPr lang="en-US" smtClean="0"/>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
          <p:cNvSpPr txBox="1">
            <a:spLocks noGrp="1"/>
          </p:cNvSpPr>
          <p:nvPr>
            <p:ph type="title"/>
          </p:nvPr>
        </p:nvSpPr>
        <p:spPr>
          <a:xfrm>
            <a:off x="755576" y="3573016"/>
            <a:ext cx="7696200" cy="12954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47534C"/>
              </a:buClr>
              <a:buSzPts val="4800"/>
              <a:buFont typeface="Arabic Typesetting"/>
              <a:buNone/>
            </a:pPr>
            <a:r>
              <a:rPr lang="en-US" sz="4800" b="1">
                <a:latin typeface="Arabic Typesetting"/>
                <a:ea typeface="Arabic Typesetting"/>
                <a:cs typeface="Arabic Typesetting"/>
                <a:sym typeface="Arabic Typesetting"/>
              </a:rPr>
              <a:t>CARDIOGENIC SHOCK </a:t>
            </a:r>
            <a:br>
              <a:rPr lang="en-US" b="1">
                <a:latin typeface="Arabic Typesetting"/>
                <a:ea typeface="Arabic Typesetting"/>
                <a:cs typeface="Arabic Typesetting"/>
                <a:sym typeface="Arabic Typesetting"/>
              </a:rPr>
            </a:br>
            <a:endParaRPr/>
          </a:p>
        </p:txBody>
      </p:sp>
      <p:sp>
        <p:nvSpPr>
          <p:cNvPr id="200" name="Google Shape;200;p1"/>
          <p:cNvSpPr txBox="1">
            <a:spLocks noGrp="1"/>
          </p:cNvSpPr>
          <p:nvPr>
            <p:ph type="body" idx="1"/>
          </p:nvPr>
        </p:nvSpPr>
        <p:spPr>
          <a:xfrm>
            <a:off x="736450" y="4527348"/>
            <a:ext cx="7696200" cy="7740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250"/>
              <a:buNone/>
            </a:pPr>
            <a:r>
              <a:rPr lang="en-US" sz="1550" b="1" dirty="0" err="1">
                <a:latin typeface="Arabic Typesetting"/>
                <a:ea typeface="Arabic Typesetting"/>
                <a:cs typeface="Arabic Typesetting"/>
                <a:sym typeface="Arabic Typesetting"/>
              </a:rPr>
              <a:t>Hala</a:t>
            </a:r>
            <a:r>
              <a:rPr lang="en-US" sz="1550" b="1" dirty="0">
                <a:latin typeface="Arabic Typesetting"/>
                <a:ea typeface="Arabic Typesetting"/>
                <a:cs typeface="Arabic Typesetting"/>
                <a:sym typeface="Arabic Typesetting"/>
              </a:rPr>
              <a:t> </a:t>
            </a:r>
            <a:r>
              <a:rPr lang="en-US" sz="1550" b="1" dirty="0" err="1">
                <a:latin typeface="Arabic Typesetting"/>
                <a:ea typeface="Arabic Typesetting"/>
                <a:cs typeface="Arabic Typesetting"/>
                <a:sym typeface="Arabic Typesetting"/>
              </a:rPr>
              <a:t>khatatneh</a:t>
            </a:r>
            <a:r>
              <a:rPr lang="en-US" sz="1550" b="1" dirty="0">
                <a:latin typeface="Arabic Typesetting"/>
                <a:ea typeface="Arabic Typesetting"/>
                <a:cs typeface="Arabic Typesetting"/>
                <a:sym typeface="Arabic Typesetting"/>
              </a:rPr>
              <a:t> </a:t>
            </a:r>
          </a:p>
          <a:p>
            <a:pPr marL="0" lvl="0" indent="0" algn="ctr" rtl="0">
              <a:lnSpc>
                <a:spcPct val="80000"/>
              </a:lnSpc>
              <a:spcBef>
                <a:spcPts val="0"/>
              </a:spcBef>
              <a:spcAft>
                <a:spcPts val="0"/>
              </a:spcAft>
              <a:buSzPts val="1250"/>
              <a:buNone/>
            </a:pPr>
            <a:r>
              <a:rPr lang="en-US" sz="1550" b="1" dirty="0">
                <a:latin typeface="Arabic Typesetting"/>
                <a:ea typeface="Arabic Typesetting"/>
                <a:cs typeface="Arabic Typesetting"/>
                <a:sym typeface="Arabic Typesetting"/>
              </a:rPr>
              <a:t>Mai </a:t>
            </a:r>
            <a:r>
              <a:rPr lang="en-US" sz="1550" b="1" dirty="0" err="1">
                <a:latin typeface="Arabic Typesetting"/>
                <a:ea typeface="Arabic Typesetting"/>
                <a:cs typeface="Arabic Typesetting"/>
                <a:sym typeface="Arabic Typesetting"/>
              </a:rPr>
              <a:t>alhajaya</a:t>
            </a:r>
            <a:r>
              <a:rPr lang="en-US" sz="1550" b="1" dirty="0">
                <a:latin typeface="Arabic Typesetting"/>
                <a:ea typeface="Arabic Typesetting"/>
                <a:cs typeface="Arabic Typesetting"/>
                <a:sym typeface="Arabic Typesetting"/>
              </a:rPr>
              <a:t> </a:t>
            </a:r>
          </a:p>
          <a:p>
            <a:pPr marL="0" lvl="0" indent="0" algn="ctr" rtl="0">
              <a:lnSpc>
                <a:spcPct val="80000"/>
              </a:lnSpc>
              <a:spcBef>
                <a:spcPts val="0"/>
              </a:spcBef>
              <a:spcAft>
                <a:spcPts val="0"/>
              </a:spcAft>
              <a:buSzPts val="1250"/>
              <a:buNone/>
            </a:pPr>
            <a:r>
              <a:rPr lang="en-US" sz="1550" b="1" dirty="0" err="1">
                <a:latin typeface="Arabic Typesetting"/>
                <a:ea typeface="Arabic Typesetting"/>
                <a:cs typeface="Arabic Typesetting"/>
                <a:sym typeface="Arabic Typesetting"/>
              </a:rPr>
              <a:t>Tasnem</a:t>
            </a:r>
            <a:r>
              <a:rPr lang="en-US" sz="1550" b="1" dirty="0">
                <a:latin typeface="Arabic Typesetting"/>
                <a:ea typeface="Arabic Typesetting"/>
                <a:cs typeface="Arabic Typesetting"/>
                <a:sym typeface="Arabic Typesetting"/>
              </a:rPr>
              <a:t> </a:t>
            </a:r>
            <a:r>
              <a:rPr lang="en-US" sz="1550" b="1" dirty="0" err="1">
                <a:latin typeface="Arabic Typesetting"/>
                <a:ea typeface="Arabic Typesetting"/>
                <a:cs typeface="Arabic Typesetting"/>
                <a:sym typeface="Arabic Typesetting"/>
              </a:rPr>
              <a:t>jafreh</a:t>
            </a:r>
            <a:r>
              <a:rPr lang="en-US" sz="1550" b="1" dirty="0">
                <a:latin typeface="Arabic Typesetting"/>
                <a:ea typeface="Arabic Typesetting"/>
                <a:cs typeface="Arabic Typesetting"/>
                <a:sym typeface="Arabic Typesetting"/>
              </a:rPr>
              <a:t> </a:t>
            </a:r>
            <a:endParaRPr sz="1550" b="1" dirty="0">
              <a:latin typeface="Arabic Typesetting"/>
              <a:ea typeface="Arabic Typesetting"/>
              <a:cs typeface="Arabic Typesetting"/>
              <a:sym typeface="Arabic Typesetting"/>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a:spLocks noGrp="1"/>
          </p:cNvSpPr>
          <p:nvPr>
            <p:ph type="title"/>
          </p:nvPr>
        </p:nvSpPr>
        <p:spPr>
          <a:xfrm>
            <a:off x="683568" y="404664"/>
            <a:ext cx="7524328"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abic Typesetting"/>
              <a:buNone/>
            </a:pPr>
            <a:r>
              <a:rPr lang="en-US" sz="4000" b="1">
                <a:solidFill>
                  <a:schemeClr val="dk1"/>
                </a:solidFill>
                <a:latin typeface="Arabic Typesetting"/>
                <a:ea typeface="Arabic Typesetting"/>
                <a:cs typeface="Arabic Typesetting"/>
                <a:sym typeface="Arabic Typesetting"/>
              </a:rPr>
              <a:t>SIGNS AND SYMPTOMS</a:t>
            </a:r>
            <a:endParaRPr sz="4000">
              <a:solidFill>
                <a:schemeClr val="dk1"/>
              </a:solidFill>
              <a:latin typeface="Arabic Typesetting"/>
              <a:ea typeface="Arabic Typesetting"/>
              <a:cs typeface="Arabic Typesetting"/>
              <a:sym typeface="Arabic Typesetting"/>
            </a:endParaRPr>
          </a:p>
        </p:txBody>
      </p:sp>
      <p:sp>
        <p:nvSpPr>
          <p:cNvPr id="249" name="Google Shape;249;p9"/>
          <p:cNvSpPr txBox="1">
            <a:spLocks noGrp="1"/>
          </p:cNvSpPr>
          <p:nvPr>
            <p:ph type="body" idx="1"/>
          </p:nvPr>
        </p:nvSpPr>
        <p:spPr>
          <a:xfrm>
            <a:off x="323528" y="1628800"/>
            <a:ext cx="8712968" cy="5112568"/>
          </a:xfrm>
          <a:prstGeom prst="rect">
            <a:avLst/>
          </a:prstGeom>
          <a:noFill/>
          <a:ln>
            <a:noFill/>
          </a:ln>
        </p:spPr>
        <p:txBody>
          <a:bodyPr spcFirstLastPara="1" wrap="square" lIns="91425" tIns="45700" rIns="91425" bIns="45700" anchor="ctr" anchorCtr="0">
            <a:noAutofit/>
          </a:bodyPr>
          <a:lstStyle/>
          <a:p>
            <a:pPr marL="342900" lvl="0" indent="-342900">
              <a:spcBef>
                <a:spcPts val="0"/>
              </a:spcBef>
              <a:buFont typeface="Noto Sans Symbols"/>
              <a:buChar char="❖"/>
            </a:pPr>
            <a:r>
              <a:rPr lang="en-US" dirty="0"/>
              <a:t>Tachycardia .</a:t>
            </a:r>
          </a:p>
          <a:p>
            <a:pPr marL="342900" lvl="0" indent="-342900">
              <a:spcBef>
                <a:spcPts val="0"/>
              </a:spcBef>
              <a:buFont typeface="Noto Sans Symbols"/>
              <a:buChar char="❖"/>
            </a:pPr>
            <a:r>
              <a:rPr lang="en-US" dirty="0"/>
              <a:t>Decrease Blood pressure ( sys BP less than 90).</a:t>
            </a:r>
          </a:p>
          <a:p>
            <a:pPr marL="342900" lvl="0" indent="-342900">
              <a:spcBef>
                <a:spcPts val="0"/>
              </a:spcBef>
              <a:buFont typeface="Noto Sans Symbols"/>
              <a:buChar char="❖"/>
            </a:pPr>
            <a:r>
              <a:rPr lang="en-US" dirty="0"/>
              <a:t>Lactic acidosis ( anaerobic metabolism).</a:t>
            </a:r>
          </a:p>
          <a:p>
            <a:pPr marL="342900" lvl="0" indent="-342900">
              <a:spcBef>
                <a:spcPts val="0"/>
              </a:spcBef>
              <a:buFont typeface="Noto Sans Symbols"/>
              <a:buChar char="❖"/>
            </a:pPr>
            <a:r>
              <a:rPr lang="en-US" dirty="0"/>
              <a:t>Oliguria .</a:t>
            </a:r>
          </a:p>
          <a:p>
            <a:pPr marL="342900" lvl="0" indent="-342900">
              <a:spcBef>
                <a:spcPts val="0"/>
              </a:spcBef>
              <a:buFont typeface="Noto Sans Symbols"/>
              <a:buChar char="❖"/>
            </a:pPr>
            <a:r>
              <a:rPr lang="en-US" dirty="0"/>
              <a:t>Pulmonary congestion manifested as </a:t>
            </a:r>
            <a:r>
              <a:rPr lang="en-US" dirty="0" err="1"/>
              <a:t>rales</a:t>
            </a:r>
            <a:r>
              <a:rPr lang="en-US" dirty="0"/>
              <a:t> on pulmonary examination .</a:t>
            </a:r>
          </a:p>
          <a:p>
            <a:pPr marL="342900" lvl="0" indent="-342900">
              <a:spcBef>
                <a:spcPts val="0"/>
              </a:spcBef>
              <a:buFont typeface="Noto Sans Symbols"/>
              <a:buChar char="❖"/>
            </a:pPr>
            <a:r>
              <a:rPr lang="en-US" dirty="0"/>
              <a:t>Engorged neck veins ( JVP elevated) .</a:t>
            </a:r>
          </a:p>
          <a:p>
            <a:pPr marL="342900" lvl="0" indent="-342900">
              <a:spcBef>
                <a:spcPts val="0"/>
              </a:spcBef>
              <a:buFont typeface="Noto Sans Symbols"/>
              <a:buChar char="❖"/>
            </a:pPr>
            <a:r>
              <a:rPr lang="en-US" dirty="0"/>
              <a:t>Peripheral pulses are rapid and faint and may be irregular if </a:t>
            </a:r>
            <a:r>
              <a:rPr lang="en-US" dirty="0" err="1"/>
              <a:t>arrhythmiasare</a:t>
            </a:r>
            <a:r>
              <a:rPr lang="en-US" dirty="0"/>
              <a:t> present .</a:t>
            </a:r>
          </a:p>
          <a:p>
            <a:pPr marL="342900" lvl="0" indent="-342900">
              <a:spcBef>
                <a:spcPts val="0"/>
              </a:spcBef>
              <a:buFont typeface="Noto Sans Symbols"/>
              <a:buChar char="❖"/>
            </a:pPr>
            <a:r>
              <a:rPr lang="en-US" dirty="0"/>
              <a:t>heart sounds are distant, and third and fourth heart sounds may be present .</a:t>
            </a:r>
          </a:p>
          <a:p>
            <a:pPr marL="342900" lvl="0" indent="-342900">
              <a:spcBef>
                <a:spcPts val="0"/>
              </a:spcBef>
              <a:buFont typeface="Noto Sans Symbols"/>
              <a:buChar char="❖"/>
            </a:pPr>
            <a:r>
              <a:rPr lang="en-US" dirty="0"/>
              <a:t>signs of volume overload ( edema ) .</a:t>
            </a:r>
          </a:p>
          <a:p>
            <a:pPr marL="342900" lvl="0" indent="-342900">
              <a:spcBef>
                <a:spcPts val="0"/>
              </a:spcBef>
              <a:buFont typeface="Noto Sans Symbols"/>
              <a:buChar char="❖"/>
            </a:pPr>
            <a:r>
              <a:rPr lang="en-US" dirty="0"/>
              <a:t>Cool, clammy extremities .</a:t>
            </a:r>
          </a:p>
          <a:p>
            <a:pPr marL="342900" lvl="0" indent="-342900">
              <a:spcBef>
                <a:spcPts val="0"/>
              </a:spcBef>
              <a:buFont typeface="Noto Sans Symbols"/>
              <a:buChar char="❖"/>
            </a:pPr>
            <a:r>
              <a:rPr lang="en-US" dirty="0"/>
              <a:t>Autonomic symptoms, including nausea, vomiting, and sweating .</a:t>
            </a:r>
          </a:p>
          <a:p>
            <a:pPr marL="342900" lvl="0" indent="-342900">
              <a:spcBef>
                <a:spcPts val="0"/>
              </a:spcBef>
              <a:buFont typeface="Noto Sans Symbols"/>
              <a:buChar char="❖"/>
            </a:pPr>
            <a:r>
              <a:rPr lang="en-US" dirty="0"/>
              <a:t>Delirium and altered mental status .</a:t>
            </a:r>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296988"/>
            <a:ext cx="2854326" cy="164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txBody>
          <a:bodyPr>
            <a:noAutofit/>
          </a:bodyPr>
          <a:lstStyle/>
          <a:p>
            <a:r>
              <a:rPr lang="en-US" sz="2800" dirty="0"/>
              <a:t>Complications of cardiogenic shook :</a:t>
            </a:r>
          </a:p>
        </p:txBody>
      </p:sp>
      <p:sp>
        <p:nvSpPr>
          <p:cNvPr id="4" name="عنصر نائب للنص 3"/>
          <p:cNvSpPr>
            <a:spLocks noGrp="1"/>
          </p:cNvSpPr>
          <p:nvPr>
            <p:ph type="body" idx="2"/>
          </p:nvPr>
        </p:nvSpPr>
        <p:spPr/>
        <p:txBody>
          <a:bodyPr>
            <a:normAutofit/>
          </a:bodyPr>
          <a:lstStyle/>
          <a:p>
            <a:r>
              <a:rPr lang="en-US" sz="3200" dirty="0"/>
              <a:t>If not treated immediately, cardiogenic shook can lead to :</a:t>
            </a:r>
          </a:p>
          <a:p>
            <a:r>
              <a:rPr lang="en-US" sz="3200" dirty="0"/>
              <a:t>Liver damage , kidney damage , paralysis &amp; it can lead to sudden death.</a:t>
            </a:r>
          </a:p>
        </p:txBody>
      </p:sp>
    </p:spTree>
    <p:extLst>
      <p:ext uri="{BB962C8B-B14F-4D97-AF65-F5344CB8AC3E}">
        <p14:creationId xmlns:p14="http://schemas.microsoft.com/office/powerpoint/2010/main" val="223910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971600" y="404664"/>
            <a:ext cx="7524328"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abic Typesetting"/>
              <a:buNone/>
            </a:pPr>
            <a:r>
              <a:rPr lang="en-US" sz="4400" b="1">
                <a:solidFill>
                  <a:schemeClr val="dk1"/>
                </a:solidFill>
                <a:latin typeface="Arabic Typesetting"/>
                <a:ea typeface="Arabic Typesetting"/>
                <a:cs typeface="Arabic Typesetting"/>
                <a:sym typeface="Arabic Typesetting"/>
              </a:rPr>
              <a:t>DIAGNOSIS</a:t>
            </a:r>
            <a:endParaRPr sz="4400">
              <a:solidFill>
                <a:schemeClr val="dk1"/>
              </a:solidFill>
              <a:latin typeface="Arabic Typesetting"/>
              <a:ea typeface="Arabic Typesetting"/>
              <a:cs typeface="Arabic Typesetting"/>
              <a:sym typeface="Arabic Typesetting"/>
            </a:endParaRPr>
          </a:p>
        </p:txBody>
      </p:sp>
      <p:sp>
        <p:nvSpPr>
          <p:cNvPr id="255" name="Google Shape;255;p10"/>
          <p:cNvSpPr txBox="1">
            <a:spLocks noGrp="1"/>
          </p:cNvSpPr>
          <p:nvPr>
            <p:ph type="body" idx="1"/>
          </p:nvPr>
        </p:nvSpPr>
        <p:spPr>
          <a:xfrm>
            <a:off x="179512" y="1268760"/>
            <a:ext cx="8856984" cy="547260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000"/>
              <a:buNone/>
            </a:pPr>
            <a:r>
              <a:rPr lang="en-US" b="1" u="sng">
                <a:solidFill>
                  <a:schemeClr val="dk1"/>
                </a:solidFill>
              </a:rPr>
              <a:t>laboratory studies</a:t>
            </a:r>
            <a:r>
              <a:rPr lang="en-US">
                <a:solidFill>
                  <a:schemeClr val="dk1"/>
                </a:solidFill>
              </a:rPr>
              <a:t>: </a:t>
            </a:r>
            <a:endParaRPr/>
          </a:p>
          <a:p>
            <a:pPr marL="285750" lvl="0" indent="-285750" algn="l" rtl="0">
              <a:spcBef>
                <a:spcPts val="400"/>
              </a:spcBef>
              <a:spcAft>
                <a:spcPts val="0"/>
              </a:spcAft>
              <a:buSzPts val="2000"/>
              <a:buFont typeface="Arial"/>
              <a:buChar char="•"/>
            </a:pPr>
            <a:r>
              <a:rPr lang="en-US">
                <a:solidFill>
                  <a:schemeClr val="dk1"/>
                </a:solidFill>
              </a:rPr>
              <a:t>complete blood cell (CBC) count</a:t>
            </a:r>
            <a:endParaRPr/>
          </a:p>
          <a:p>
            <a:pPr marL="285750" lvl="0" indent="-285750" algn="l" rtl="0">
              <a:spcBef>
                <a:spcPts val="400"/>
              </a:spcBef>
              <a:spcAft>
                <a:spcPts val="0"/>
              </a:spcAft>
              <a:buSzPts val="2000"/>
              <a:buFont typeface="Arial"/>
              <a:buChar char="•"/>
            </a:pPr>
            <a:r>
              <a:rPr lang="en-US">
                <a:solidFill>
                  <a:schemeClr val="dk1"/>
                </a:solidFill>
              </a:rPr>
              <a:t>biochemical profile:  electrolytes, renal function (eg, urea and    creatinine levels), and liver function tests (eg, bilirubin)</a:t>
            </a:r>
            <a:endParaRPr/>
          </a:p>
          <a:p>
            <a:pPr marL="285750" lvl="0" indent="-285750" algn="l" rtl="0">
              <a:spcBef>
                <a:spcPts val="400"/>
              </a:spcBef>
              <a:spcAft>
                <a:spcPts val="0"/>
              </a:spcAft>
              <a:buSzPts val="2000"/>
              <a:buFont typeface="Arial"/>
              <a:buChar char="•"/>
            </a:pPr>
            <a:r>
              <a:rPr lang="en-US">
                <a:solidFill>
                  <a:schemeClr val="dk1"/>
                </a:solidFill>
              </a:rPr>
              <a:t>Cardiac enzymes, which include creatine kinase (CK) and its        	subclasses, troponin, myoglobin, and LDH</a:t>
            </a:r>
            <a:endParaRPr/>
          </a:p>
          <a:p>
            <a:pPr marL="285750" lvl="0" indent="-285750" algn="l" rtl="0">
              <a:spcBef>
                <a:spcPts val="400"/>
              </a:spcBef>
              <a:spcAft>
                <a:spcPts val="0"/>
              </a:spcAft>
              <a:buSzPts val="2000"/>
              <a:buFont typeface="Arial"/>
              <a:buChar char="•"/>
            </a:pPr>
            <a:r>
              <a:rPr lang="en-US">
                <a:solidFill>
                  <a:schemeClr val="dk1"/>
                </a:solidFill>
              </a:rPr>
              <a:t>Lactate: An elevated serum lactate level is an indicator of shock</a:t>
            </a:r>
            <a:endParaRPr/>
          </a:p>
          <a:p>
            <a:pPr marL="0" lvl="0" indent="0" algn="l" rtl="0">
              <a:spcBef>
                <a:spcPts val="400"/>
              </a:spcBef>
              <a:spcAft>
                <a:spcPts val="0"/>
              </a:spcAft>
              <a:buSzPts val="2000"/>
              <a:buNone/>
            </a:pPr>
            <a:endParaRPr>
              <a:solidFill>
                <a:schemeClr val="dk1"/>
              </a:solidFill>
            </a:endParaRPr>
          </a:p>
          <a:p>
            <a:pPr marL="0" lvl="0" indent="0" algn="l" rtl="0">
              <a:spcBef>
                <a:spcPts val="400"/>
              </a:spcBef>
              <a:spcAft>
                <a:spcPts val="0"/>
              </a:spcAft>
              <a:buSzPts val="2000"/>
              <a:buNone/>
            </a:pPr>
            <a:r>
              <a:rPr lang="en-US" b="1" u="sng">
                <a:solidFill>
                  <a:schemeClr val="dk1"/>
                </a:solidFill>
              </a:rPr>
              <a:t>ECG</a:t>
            </a:r>
            <a:r>
              <a:rPr lang="en-US" b="1">
                <a:solidFill>
                  <a:schemeClr val="dk1"/>
                </a:solidFill>
              </a:rPr>
              <a:t> : </a:t>
            </a:r>
            <a:r>
              <a:rPr lang="en-US">
                <a:solidFill>
                  <a:srgbClr val="000000"/>
                </a:solidFill>
              </a:rPr>
              <a:t>ST segment elevation suggesting acute MI / arrhythmias / LBBB/Q waves</a:t>
            </a:r>
            <a:br>
              <a:rPr lang="en-US">
                <a:solidFill>
                  <a:srgbClr val="000000"/>
                </a:solidFill>
              </a:rPr>
            </a:br>
            <a:endParaRPr>
              <a:solidFill>
                <a:srgbClr val="000000"/>
              </a:solidFill>
            </a:endParaRPr>
          </a:p>
          <a:p>
            <a:pPr marL="0" lvl="0" indent="0" algn="l" rtl="0">
              <a:spcBef>
                <a:spcPts val="400"/>
              </a:spcBef>
              <a:spcAft>
                <a:spcPts val="0"/>
              </a:spcAft>
              <a:buSzPts val="2000"/>
              <a:buNone/>
            </a:pPr>
            <a:r>
              <a:rPr lang="en-US" b="1" u="sng">
                <a:solidFill>
                  <a:schemeClr val="dk1"/>
                </a:solidFill>
              </a:rPr>
              <a:t>Echocardiogram:</a:t>
            </a:r>
            <a:r>
              <a:rPr lang="en-US" u="sng">
                <a:solidFill>
                  <a:schemeClr val="dk1"/>
                </a:solidFill>
              </a:rPr>
              <a:t> </a:t>
            </a:r>
            <a:r>
              <a:rPr lang="en-US">
                <a:solidFill>
                  <a:srgbClr val="000000"/>
                </a:solidFill>
              </a:rPr>
              <a:t>can diagnose a variety of mechanical complications of MI, valve disease, estimate EF, pericardial perfusion,etc</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500"/>
              <a:buFont typeface="Book Antiqua"/>
              <a:buNone/>
            </a:pPr>
            <a:r>
              <a:rPr lang="en-US" sz="4400" b="1">
                <a:solidFill>
                  <a:schemeClr val="dk1"/>
                </a:solidFill>
                <a:latin typeface="Arabic Typesetting"/>
                <a:ea typeface="Arabic Typesetting"/>
                <a:cs typeface="Arabic Typesetting"/>
                <a:sym typeface="Arabic Typesetting"/>
              </a:rPr>
              <a:t>MANAGEMENT</a:t>
            </a:r>
            <a:r>
              <a:rPr lang="en-US" sz="4400">
                <a:latin typeface="Arabic Typesetting"/>
                <a:ea typeface="Arabic Typesetting"/>
                <a:cs typeface="Arabic Typesetting"/>
                <a:sym typeface="Arabic Typesetting"/>
              </a:rPr>
              <a:t> </a:t>
            </a:r>
            <a:endParaRPr sz="4400">
              <a:latin typeface="Arabic Typesetting"/>
              <a:ea typeface="Arabic Typesetting"/>
              <a:cs typeface="Arabic Typesetting"/>
              <a:sym typeface="Arabic Typesetting"/>
            </a:endParaRPr>
          </a:p>
        </p:txBody>
      </p:sp>
      <p:sp>
        <p:nvSpPr>
          <p:cNvPr id="261" name="Google Shape;261;p11"/>
          <p:cNvSpPr txBox="1">
            <a:spLocks noGrp="1"/>
          </p:cNvSpPr>
          <p:nvPr>
            <p:ph type="body" idx="1"/>
          </p:nvPr>
        </p:nvSpPr>
        <p:spPr>
          <a:prstGeom prst="rect">
            <a:avLst/>
          </a:prstGeom>
          <a:noFill/>
          <a:ln>
            <a:noFill/>
          </a:ln>
        </p:spPr>
        <p:txBody>
          <a:bodyPr spcFirstLastPara="1" wrap="square" lIns="91425" tIns="45700" rIns="91425" bIns="45700" anchor="t" anchorCtr="0">
            <a:normAutofit fontScale="70000" lnSpcReduction="20000"/>
          </a:bodyPr>
          <a:lstStyle/>
          <a:p>
            <a:pPr marL="457200" lvl="0" indent="-445769" algn="l" rtl="0">
              <a:lnSpc>
                <a:spcPct val="150000"/>
              </a:lnSpc>
              <a:spcBef>
                <a:spcPts val="0"/>
              </a:spcBef>
              <a:spcAft>
                <a:spcPts val="0"/>
              </a:spcAft>
              <a:buSzPct val="100000"/>
              <a:buChar char="•"/>
            </a:pPr>
            <a:r>
              <a:rPr lang="en-US" b="1" u="sng">
                <a:solidFill>
                  <a:srgbClr val="920000"/>
                </a:solidFill>
                <a:latin typeface="Arial"/>
                <a:ea typeface="Arial"/>
                <a:cs typeface="Arial"/>
                <a:sym typeface="Arial"/>
              </a:rPr>
              <a:t>Supplemental oxygen</a:t>
            </a:r>
            <a:r>
              <a:rPr lang="en-US" b="1">
                <a:solidFill>
                  <a:srgbClr val="920000"/>
                </a:solidFill>
                <a:latin typeface="Arial"/>
                <a:ea typeface="Arial"/>
                <a:cs typeface="Arial"/>
                <a:sym typeface="Arial"/>
              </a:rPr>
              <a:t>.</a:t>
            </a:r>
            <a:endParaRPr>
              <a:latin typeface="Arial"/>
              <a:ea typeface="Arial"/>
              <a:cs typeface="Arial"/>
              <a:sym typeface="Arial"/>
            </a:endParaRPr>
          </a:p>
          <a:p>
            <a:pPr marL="457200" lvl="0" indent="-445769" algn="l" rtl="0">
              <a:lnSpc>
                <a:spcPct val="150000"/>
              </a:lnSpc>
              <a:spcBef>
                <a:spcPts val="444"/>
              </a:spcBef>
              <a:spcAft>
                <a:spcPts val="0"/>
              </a:spcAft>
              <a:buSzPct val="100000"/>
              <a:buChar char="•"/>
            </a:pPr>
            <a:r>
              <a:rPr lang="en-US" b="1" u="sng">
                <a:solidFill>
                  <a:srgbClr val="920000"/>
                </a:solidFill>
                <a:latin typeface="Arial"/>
                <a:ea typeface="Arial"/>
                <a:cs typeface="Arial"/>
                <a:sym typeface="Arial"/>
              </a:rPr>
              <a:t>Pain relief</a:t>
            </a:r>
            <a:r>
              <a:rPr lang="en-US" b="1">
                <a:solidFill>
                  <a:srgbClr val="920000"/>
                </a:solidFill>
                <a:latin typeface="Arial"/>
                <a:ea typeface="Arial"/>
                <a:cs typeface="Arial"/>
                <a:sym typeface="Arial"/>
              </a:rPr>
              <a:t>: </a:t>
            </a:r>
            <a:r>
              <a:rPr lang="en-US">
                <a:solidFill>
                  <a:srgbClr val="000000"/>
                </a:solidFill>
                <a:latin typeface="Arial"/>
                <a:ea typeface="Arial"/>
                <a:cs typeface="Arial"/>
                <a:sym typeface="Arial"/>
              </a:rPr>
              <a:t>Morphine.</a:t>
            </a:r>
            <a:endParaRPr>
              <a:latin typeface="Arial"/>
              <a:ea typeface="Arial"/>
              <a:cs typeface="Arial"/>
              <a:sym typeface="Arial"/>
            </a:endParaRPr>
          </a:p>
          <a:p>
            <a:pPr marL="457200" lvl="0" indent="-445769" algn="l" rtl="0">
              <a:lnSpc>
                <a:spcPct val="150000"/>
              </a:lnSpc>
              <a:spcBef>
                <a:spcPts val="444"/>
              </a:spcBef>
              <a:spcAft>
                <a:spcPts val="0"/>
              </a:spcAft>
              <a:buSzPct val="100000"/>
              <a:buChar char="•"/>
            </a:pPr>
            <a:r>
              <a:rPr lang="en-US" b="1" u="sng">
                <a:solidFill>
                  <a:srgbClr val="920000"/>
                </a:solidFill>
                <a:latin typeface="Arial"/>
                <a:ea typeface="Arial"/>
                <a:cs typeface="Arial"/>
                <a:sym typeface="Arial"/>
              </a:rPr>
              <a:t>Fluid resuscitation</a:t>
            </a:r>
            <a:r>
              <a:rPr lang="en-US" b="1">
                <a:solidFill>
                  <a:srgbClr val="920000"/>
                </a:solidFill>
                <a:latin typeface="Arial"/>
                <a:ea typeface="Arial"/>
                <a:cs typeface="Arial"/>
                <a:sym typeface="Arial"/>
              </a:rPr>
              <a:t> </a:t>
            </a:r>
            <a:r>
              <a:rPr lang="en-US">
                <a:solidFill>
                  <a:srgbClr val="000000"/>
                </a:solidFill>
                <a:latin typeface="Arial"/>
                <a:ea typeface="Arial"/>
                <a:cs typeface="Arial"/>
                <a:sym typeface="Arial"/>
              </a:rPr>
              <a:t>to correct hypovolemia and hypotension, unless pulmonary edema is present.</a:t>
            </a:r>
            <a:endParaRPr>
              <a:latin typeface="Arial"/>
              <a:ea typeface="Arial"/>
              <a:cs typeface="Arial"/>
              <a:sym typeface="Arial"/>
            </a:endParaRPr>
          </a:p>
          <a:p>
            <a:pPr marL="457200" lvl="0" indent="-445769" algn="l" rtl="0">
              <a:lnSpc>
                <a:spcPct val="150000"/>
              </a:lnSpc>
              <a:spcBef>
                <a:spcPts val="444"/>
              </a:spcBef>
              <a:spcAft>
                <a:spcPts val="0"/>
              </a:spcAft>
              <a:buSzPct val="100000"/>
              <a:buChar char="•"/>
            </a:pPr>
            <a:r>
              <a:rPr lang="en-US" b="1" u="sng">
                <a:solidFill>
                  <a:srgbClr val="920000"/>
                </a:solidFill>
                <a:latin typeface="Arial"/>
                <a:ea typeface="Arial"/>
                <a:cs typeface="Arial"/>
                <a:sym typeface="Arial"/>
              </a:rPr>
              <a:t>Continuous ECG monitoring</a:t>
            </a:r>
            <a:r>
              <a:rPr lang="en-US" b="1">
                <a:solidFill>
                  <a:srgbClr val="920000"/>
                </a:solidFill>
                <a:latin typeface="Arial"/>
                <a:ea typeface="Arial"/>
                <a:cs typeface="Arial"/>
                <a:sym typeface="Arial"/>
              </a:rPr>
              <a:t>.</a:t>
            </a:r>
            <a:endParaRPr>
              <a:solidFill>
                <a:srgbClr val="920000"/>
              </a:solidFill>
              <a:latin typeface="Arial"/>
              <a:ea typeface="Arial"/>
              <a:cs typeface="Arial"/>
              <a:sym typeface="Arial"/>
            </a:endParaRPr>
          </a:p>
          <a:p>
            <a:pPr marL="457200" lvl="0" indent="-445769" algn="l" rtl="0">
              <a:lnSpc>
                <a:spcPct val="150000"/>
              </a:lnSpc>
              <a:spcBef>
                <a:spcPts val="444"/>
              </a:spcBef>
              <a:spcAft>
                <a:spcPts val="0"/>
              </a:spcAft>
              <a:buSzPct val="100000"/>
              <a:buChar char="•"/>
            </a:pPr>
            <a:r>
              <a:rPr lang="en-US" b="1">
                <a:solidFill>
                  <a:srgbClr val="920000"/>
                </a:solidFill>
                <a:latin typeface="Arial"/>
                <a:ea typeface="Arial"/>
                <a:cs typeface="Arial"/>
                <a:sym typeface="Arial"/>
              </a:rPr>
              <a:t> </a:t>
            </a:r>
            <a:r>
              <a:rPr lang="en-US" b="1" u="sng">
                <a:solidFill>
                  <a:srgbClr val="920000"/>
                </a:solidFill>
                <a:latin typeface="Arial"/>
                <a:ea typeface="Arial"/>
                <a:cs typeface="Arial"/>
                <a:sym typeface="Arial"/>
              </a:rPr>
              <a:t>Vasopressors</a:t>
            </a:r>
            <a:r>
              <a:rPr lang="en-US">
                <a:solidFill>
                  <a:srgbClr val="920000"/>
                </a:solidFill>
                <a:latin typeface="Arial"/>
                <a:ea typeface="Arial"/>
                <a:cs typeface="Arial"/>
                <a:sym typeface="Arial"/>
              </a:rPr>
              <a:t> </a:t>
            </a:r>
            <a:r>
              <a:rPr lang="en-US">
                <a:solidFill>
                  <a:srgbClr val="000000"/>
                </a:solidFill>
                <a:latin typeface="Arial"/>
                <a:ea typeface="Arial"/>
                <a:cs typeface="Arial"/>
                <a:sym typeface="Arial"/>
              </a:rPr>
              <a:t>for hypotension which is unresponsive to fluids: Norepinephrine and dopamine are considered first-line drugs.</a:t>
            </a:r>
            <a:endParaRPr>
              <a:latin typeface="Arial"/>
              <a:ea typeface="Arial"/>
              <a:cs typeface="Arial"/>
              <a:sym typeface="Arial"/>
            </a:endParaRPr>
          </a:p>
          <a:p>
            <a:pPr marL="457200" lvl="0" indent="-445769" algn="l" rtl="0">
              <a:lnSpc>
                <a:spcPct val="150000"/>
              </a:lnSpc>
              <a:spcBef>
                <a:spcPts val="444"/>
              </a:spcBef>
              <a:spcAft>
                <a:spcPts val="0"/>
              </a:spcAft>
              <a:buSzPct val="100000"/>
              <a:buChar char="•"/>
            </a:pPr>
            <a:r>
              <a:rPr lang="en-US" b="1">
                <a:solidFill>
                  <a:srgbClr val="920000"/>
                </a:solidFill>
                <a:latin typeface="Arial"/>
                <a:ea typeface="Arial"/>
                <a:cs typeface="Arial"/>
                <a:sym typeface="Arial"/>
              </a:rPr>
              <a:t> </a:t>
            </a:r>
            <a:r>
              <a:rPr lang="en-US" b="1" u="sng">
                <a:solidFill>
                  <a:srgbClr val="920000"/>
                </a:solidFill>
                <a:latin typeface="Arial"/>
                <a:ea typeface="Arial"/>
                <a:cs typeface="Arial"/>
                <a:sym typeface="Arial"/>
              </a:rPr>
              <a:t>inotropic</a:t>
            </a:r>
            <a:r>
              <a:rPr lang="en-US" b="1">
                <a:solidFill>
                  <a:srgbClr val="920000"/>
                </a:solidFill>
                <a:latin typeface="Arial"/>
                <a:ea typeface="Arial"/>
                <a:cs typeface="Arial"/>
                <a:sym typeface="Arial"/>
              </a:rPr>
              <a:t>: </a:t>
            </a:r>
            <a:r>
              <a:rPr lang="en-US">
                <a:solidFill>
                  <a:srgbClr val="000000"/>
                </a:solidFill>
                <a:latin typeface="Arial"/>
                <a:ea typeface="Arial"/>
                <a:cs typeface="Arial"/>
                <a:sym typeface="Arial"/>
              </a:rPr>
              <a:t>Dobutamin.</a:t>
            </a:r>
            <a:endParaRPr>
              <a:latin typeface="Arial"/>
              <a:ea typeface="Arial"/>
              <a:cs typeface="Arial"/>
              <a:sym typeface="Arial"/>
            </a:endParaRPr>
          </a:p>
          <a:p>
            <a:pPr marL="342900" lvl="0" indent="-87629" algn="l" rtl="0">
              <a:spcBef>
                <a:spcPts val="444"/>
              </a:spcBef>
              <a:spcAft>
                <a:spcPts val="0"/>
              </a:spcAft>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32120" y="332656"/>
            <a:ext cx="9144000"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abic Typesetting"/>
              <a:buNone/>
            </a:pPr>
            <a:r>
              <a:rPr lang="en-US" sz="4400">
                <a:solidFill>
                  <a:schemeClr val="dk1"/>
                </a:solidFill>
                <a:latin typeface="Arabic Typesetting"/>
                <a:ea typeface="Arabic Typesetting"/>
                <a:cs typeface="Arabic Typesetting"/>
                <a:sym typeface="Arabic Typesetting"/>
              </a:rPr>
              <a:t>MANAGEMENT </a:t>
            </a:r>
            <a:endParaRPr sz="4400">
              <a:solidFill>
                <a:schemeClr val="dk1"/>
              </a:solidFill>
              <a:latin typeface="Arabic Typesetting"/>
              <a:ea typeface="Arabic Typesetting"/>
              <a:cs typeface="Arabic Typesetting"/>
              <a:sym typeface="Arabic Typesetting"/>
            </a:endParaRPr>
          </a:p>
        </p:txBody>
      </p:sp>
      <p:sp>
        <p:nvSpPr>
          <p:cNvPr id="267" name="Google Shape;267;p12"/>
          <p:cNvSpPr txBox="1">
            <a:spLocks noGrp="1"/>
          </p:cNvSpPr>
          <p:nvPr>
            <p:ph type="body" idx="1"/>
          </p:nvPr>
        </p:nvSpPr>
        <p:spPr>
          <a:xfrm>
            <a:off x="467550" y="2276875"/>
            <a:ext cx="8229600" cy="4005300"/>
          </a:xfrm>
          <a:prstGeom prst="rect">
            <a:avLst/>
          </a:prstGeom>
          <a:noFill/>
          <a:ln>
            <a:noFill/>
          </a:ln>
        </p:spPr>
        <p:txBody>
          <a:bodyPr spcFirstLastPara="1" wrap="square" lIns="396000" tIns="45700" rIns="91425" bIns="45700" anchor="t" anchorCtr="0">
            <a:normAutofit/>
          </a:bodyPr>
          <a:lstStyle/>
          <a:p>
            <a:pPr marL="457200" lvl="0" indent="-469900" algn="l" rtl="0">
              <a:lnSpc>
                <a:spcPct val="150000"/>
              </a:lnSpc>
              <a:spcBef>
                <a:spcPts val="0"/>
              </a:spcBef>
              <a:spcAft>
                <a:spcPts val="0"/>
              </a:spcAft>
              <a:buSzPts val="2000"/>
              <a:buFont typeface="Arial"/>
              <a:buChar char="•"/>
            </a:pPr>
            <a:r>
              <a:rPr lang="en-US" sz="2000" b="1">
                <a:solidFill>
                  <a:srgbClr val="920000"/>
                </a:solidFill>
              </a:rPr>
              <a:t>Antiarrhythmic drugs: </a:t>
            </a:r>
            <a:r>
              <a:rPr lang="en-US" sz="2000">
                <a:solidFill>
                  <a:srgbClr val="000000"/>
                </a:solidFill>
              </a:rPr>
              <a:t>Amiodarone, Procainamide, Lidocaine</a:t>
            </a:r>
            <a:endParaRPr sz="2000">
              <a:solidFill>
                <a:srgbClr val="920000"/>
              </a:solidFill>
            </a:endParaRPr>
          </a:p>
          <a:p>
            <a:pPr marL="457200" lvl="0" indent="-469900" algn="l" rtl="0">
              <a:lnSpc>
                <a:spcPct val="150000"/>
              </a:lnSpc>
              <a:spcBef>
                <a:spcPts val="360"/>
              </a:spcBef>
              <a:spcAft>
                <a:spcPts val="0"/>
              </a:spcAft>
              <a:buSzPts val="2000"/>
              <a:buFont typeface="Arial"/>
              <a:buChar char="•"/>
            </a:pPr>
            <a:r>
              <a:rPr lang="en-US" sz="2000">
                <a:solidFill>
                  <a:srgbClr val="920000"/>
                </a:solidFill>
              </a:rPr>
              <a:t> </a:t>
            </a:r>
            <a:r>
              <a:rPr lang="en-US" sz="2000" b="1">
                <a:solidFill>
                  <a:srgbClr val="920000"/>
                </a:solidFill>
              </a:rPr>
              <a:t>Thrombolytic Therapy: </a:t>
            </a:r>
            <a:r>
              <a:rPr lang="en-US" sz="2000">
                <a:solidFill>
                  <a:srgbClr val="000000"/>
                </a:solidFill>
              </a:rPr>
              <a:t>If the cause is likely an acute MI </a:t>
            </a:r>
            <a:br>
              <a:rPr lang="en-US" sz="2000">
                <a:solidFill>
                  <a:srgbClr val="000000"/>
                </a:solidFill>
              </a:rPr>
            </a:br>
            <a:r>
              <a:rPr lang="en-US" sz="2000">
                <a:solidFill>
                  <a:srgbClr val="000000"/>
                </a:solidFill>
              </a:rPr>
              <a:t>Aspirin and heparin should be given immediately.</a:t>
            </a:r>
            <a:endParaRPr sz="2000" b="1">
              <a:solidFill>
                <a:srgbClr val="920000"/>
              </a:solidFill>
            </a:endParaRPr>
          </a:p>
          <a:p>
            <a:pPr marL="457200" lvl="0" indent="-469900" algn="l" rtl="0">
              <a:lnSpc>
                <a:spcPct val="150000"/>
              </a:lnSpc>
              <a:spcBef>
                <a:spcPts val="360"/>
              </a:spcBef>
              <a:spcAft>
                <a:spcPts val="0"/>
              </a:spcAft>
              <a:buSzPts val="2000"/>
              <a:buFont typeface="Arial"/>
              <a:buChar char="•"/>
            </a:pPr>
            <a:r>
              <a:rPr lang="en-US" sz="2000" b="1">
                <a:solidFill>
                  <a:srgbClr val="920000"/>
                </a:solidFill>
              </a:rPr>
              <a:t>Intra-aortic Balloon Pump</a:t>
            </a:r>
            <a:endParaRPr sz="1600"/>
          </a:p>
          <a:p>
            <a:pPr marL="457200" lvl="0" indent="-469900" algn="l" rtl="0">
              <a:lnSpc>
                <a:spcPct val="150000"/>
              </a:lnSpc>
              <a:spcBef>
                <a:spcPts val="360"/>
              </a:spcBef>
              <a:spcAft>
                <a:spcPts val="0"/>
              </a:spcAft>
              <a:buSzPts val="2000"/>
              <a:buFont typeface="Arial"/>
              <a:buChar char="•"/>
            </a:pPr>
            <a:r>
              <a:rPr lang="en-US" sz="2000" b="1">
                <a:solidFill>
                  <a:srgbClr val="920000"/>
                </a:solidFill>
              </a:rPr>
              <a:t> PCI (coronary angioplasty)</a:t>
            </a:r>
            <a:endParaRPr sz="1600"/>
          </a:p>
          <a:p>
            <a:pPr marL="457200" lvl="0" indent="-469900" algn="l" rtl="0">
              <a:lnSpc>
                <a:spcPct val="150000"/>
              </a:lnSpc>
              <a:spcBef>
                <a:spcPts val="360"/>
              </a:spcBef>
              <a:spcAft>
                <a:spcPts val="0"/>
              </a:spcAft>
              <a:buSzPts val="2000"/>
              <a:buFont typeface="Arial"/>
              <a:buChar char="•"/>
            </a:pPr>
            <a:r>
              <a:rPr lang="en-US" sz="2000" b="1">
                <a:solidFill>
                  <a:srgbClr val="920000"/>
                </a:solidFill>
              </a:rPr>
              <a:t> CABG (coronary artery bypass graft)</a:t>
            </a:r>
            <a:endParaRPr sz="1600"/>
          </a:p>
          <a:p>
            <a:pPr marL="457200" lvl="0" indent="-469900" algn="l" rtl="0">
              <a:lnSpc>
                <a:spcPct val="150000"/>
              </a:lnSpc>
              <a:spcBef>
                <a:spcPts val="360"/>
              </a:spcBef>
              <a:spcAft>
                <a:spcPts val="0"/>
              </a:spcAft>
              <a:buSzPts val="2000"/>
              <a:buFont typeface="Arial"/>
              <a:buChar char="•"/>
            </a:pPr>
            <a:r>
              <a:rPr lang="en-US" sz="2000" b="1">
                <a:solidFill>
                  <a:srgbClr val="920000"/>
                </a:solidFill>
              </a:rPr>
              <a:t> surgical valve repair or replacement</a:t>
            </a:r>
            <a:endParaRPr sz="2000"/>
          </a:p>
        </p:txBody>
      </p:sp>
      <p:sp>
        <p:nvSpPr>
          <p:cNvPr id="268" name="Google Shape;268;p12"/>
          <p:cNvSpPr/>
          <p:nvPr/>
        </p:nvSpPr>
        <p:spPr>
          <a:xfrm>
            <a:off x="539552" y="1628800"/>
            <a:ext cx="1224136" cy="288032"/>
          </a:xfrm>
          <a:prstGeom prst="rightArrow">
            <a:avLst>
              <a:gd name="adj1" fmla="val 50000"/>
              <a:gd name="adj2" fmla="val 50000"/>
            </a:avLst>
          </a:prstGeom>
          <a:solidFill>
            <a:schemeClr val="accent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9" name="Google Shape;269;p12"/>
          <p:cNvSpPr txBox="1"/>
          <p:nvPr/>
        </p:nvSpPr>
        <p:spPr>
          <a:xfrm>
            <a:off x="1835696" y="1582361"/>
            <a:ext cx="15121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7F7F7F"/>
                </a:solidFill>
                <a:latin typeface="Arabic Typesetting"/>
                <a:ea typeface="Arabic Typesetting"/>
                <a:cs typeface="Arabic Typesetting"/>
                <a:sym typeface="Arabic Typesetting"/>
              </a:rPr>
              <a:t>Continue </a:t>
            </a:r>
            <a:endParaRPr sz="1800" b="1">
              <a:solidFill>
                <a:srgbClr val="7F7F7F"/>
              </a:solidFill>
              <a:latin typeface="Arabic Typesetting"/>
              <a:ea typeface="Arabic Typesetting"/>
              <a:cs typeface="Arabic Typesetting"/>
              <a:sym typeface="Arabic Typesetting"/>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47534C"/>
              </a:buClr>
              <a:buSzPts val="4000"/>
              <a:buFont typeface="Book Antiqua"/>
              <a:buNone/>
            </a:pPr>
            <a:r>
              <a:rPr lang="en-US"/>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2578392" y="160868"/>
            <a:ext cx="6400800" cy="1270000"/>
          </a:xfrm>
        </p:spPr>
        <p:txBody>
          <a:bodyPr/>
          <a:lstStyle/>
          <a:p>
            <a:r>
              <a:rPr lang="en-US" sz="6000" dirty="0"/>
              <a:t>Shock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70667"/>
            <a:ext cx="8421098" cy="285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80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title"/>
          </p:nvPr>
        </p:nvSpPr>
        <p:spPr>
          <a:xfrm>
            <a:off x="395536" y="476672"/>
            <a:ext cx="7236296"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abic Typesetting"/>
              <a:buNone/>
            </a:pPr>
            <a:r>
              <a:rPr lang="en-US" sz="4000" b="1">
                <a:solidFill>
                  <a:schemeClr val="dk1"/>
                </a:solidFill>
                <a:latin typeface="Arabic Typesetting"/>
                <a:ea typeface="Arabic Typesetting"/>
                <a:cs typeface="Arabic Typesetting"/>
                <a:sym typeface="Arabic Typesetting"/>
              </a:rPr>
              <a:t>SHOCK “ CIRCULATORY FAILURE ”</a:t>
            </a:r>
            <a:endParaRPr>
              <a:solidFill>
                <a:schemeClr val="dk1"/>
              </a:solidFill>
              <a:latin typeface="Arabic Typesetting"/>
              <a:ea typeface="Arabic Typesetting"/>
              <a:cs typeface="Arabic Typesetting"/>
              <a:sym typeface="Arabic Typesetting"/>
            </a:endParaRPr>
          </a:p>
        </p:txBody>
      </p:sp>
      <p:sp>
        <p:nvSpPr>
          <p:cNvPr id="206" name="Google Shape;206;p2"/>
          <p:cNvSpPr txBox="1">
            <a:spLocks noGrp="1"/>
          </p:cNvSpPr>
          <p:nvPr>
            <p:ph type="body" idx="1"/>
          </p:nvPr>
        </p:nvSpPr>
        <p:spPr>
          <a:xfrm>
            <a:off x="457194" y="1713241"/>
            <a:ext cx="8229600" cy="44646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2000"/>
              <a:buNone/>
            </a:pPr>
            <a:r>
              <a:rPr lang="en-US" sz="2000">
                <a:solidFill>
                  <a:schemeClr val="dk1"/>
                </a:solidFill>
              </a:rPr>
              <a:t>Generalized inadequate blood flow through the body that leads to multiple organ failure as well as life-threatening                       complications, especially because too little oxygen and other   nutrients are delivered to the tissue cells and failed to meet the metabolic requirements of them. </a:t>
            </a:r>
            <a:br>
              <a:rPr lang="en-US" sz="2000">
                <a:solidFill>
                  <a:schemeClr val="dk1"/>
                </a:solidFill>
              </a:rPr>
            </a:br>
            <a:br>
              <a:rPr lang="en-US" sz="2000">
                <a:solidFill>
                  <a:schemeClr val="dk1"/>
                </a:solidFill>
              </a:rPr>
            </a:br>
            <a:r>
              <a:rPr lang="en-US" sz="2000">
                <a:solidFill>
                  <a:schemeClr val="dk1"/>
                </a:solidFill>
              </a:rPr>
              <a:t>Hypotension is a common presentation of shock but the</a:t>
            </a:r>
            <a:br>
              <a:rPr lang="en-US" sz="2000">
                <a:solidFill>
                  <a:schemeClr val="dk1"/>
                </a:solidFill>
              </a:rPr>
            </a:br>
            <a:r>
              <a:rPr lang="en-US" sz="2000">
                <a:solidFill>
                  <a:schemeClr val="dk1"/>
                </a:solidFill>
              </a:rPr>
              <a:t>terms are not synonymous</a:t>
            </a:r>
            <a:endParaRPr>
              <a:solidFill>
                <a:schemeClr val="dk1"/>
              </a:solidFill>
            </a:endParaRPr>
          </a:p>
          <a:p>
            <a:pPr marL="0" lvl="0" indent="0" algn="l" rtl="0">
              <a:spcBef>
                <a:spcPts val="400"/>
              </a:spcBef>
              <a:spcAft>
                <a:spcPts val="0"/>
              </a:spcAft>
              <a:buSzPts val="2000"/>
              <a:buNone/>
            </a:pPr>
            <a:endParaRPr sz="2000">
              <a:solidFill>
                <a:schemeClr val="dk1"/>
              </a:solidFill>
            </a:endParaRPr>
          </a:p>
          <a:p>
            <a:pPr marL="0" lvl="0" indent="0" algn="l" rtl="0">
              <a:spcBef>
                <a:spcPts val="480"/>
              </a:spcBef>
              <a:spcAft>
                <a:spcPts val="0"/>
              </a:spcAft>
              <a:buSzPts val="2400"/>
              <a:buNone/>
            </a:pPr>
            <a:r>
              <a:rPr lang="en-US" sz="2200" u="sng">
                <a:solidFill>
                  <a:schemeClr val="dk1"/>
                </a:solidFill>
              </a:rPr>
              <a:t>Circulatory shock can occur either by</a:t>
            </a:r>
            <a:endParaRPr sz="2200" u="sng">
              <a:solidFill>
                <a:schemeClr val="dk1"/>
              </a:solidFill>
            </a:endParaRPr>
          </a:p>
          <a:p>
            <a:pPr marL="0" lvl="0" indent="0" algn="l" rtl="0">
              <a:spcBef>
                <a:spcPts val="480"/>
              </a:spcBef>
              <a:spcAft>
                <a:spcPts val="0"/>
              </a:spcAft>
              <a:buSzPts val="2400"/>
              <a:buNone/>
            </a:pPr>
            <a:r>
              <a:rPr lang="en-US" sz="2200">
                <a:solidFill>
                  <a:schemeClr val="dk1"/>
                </a:solidFill>
              </a:rPr>
              <a:t> </a:t>
            </a:r>
            <a:br>
              <a:rPr lang="en-US" sz="2200">
                <a:solidFill>
                  <a:schemeClr val="dk1"/>
                </a:solidFill>
              </a:rPr>
            </a:br>
            <a:r>
              <a:rPr lang="en-US" sz="2200">
                <a:solidFill>
                  <a:schemeClr val="dk1"/>
                </a:solidFill>
              </a:rPr>
              <a:t>1) Decrease cardiac output </a:t>
            </a:r>
            <a:br>
              <a:rPr lang="en-US" sz="2200">
                <a:solidFill>
                  <a:schemeClr val="dk1"/>
                </a:solidFill>
              </a:rPr>
            </a:br>
            <a:r>
              <a:rPr lang="en-US" sz="2200">
                <a:solidFill>
                  <a:schemeClr val="dk1"/>
                </a:solidFill>
              </a:rPr>
              <a:t>2) Without decrease cardiac output</a:t>
            </a:r>
            <a:br>
              <a:rPr lang="en-US" sz="2400">
                <a:solidFill>
                  <a:srgbClr val="3F3F3F"/>
                </a:solidFill>
              </a:rPr>
            </a:br>
            <a:endParaRPr sz="2400">
              <a:solidFill>
                <a:srgbClr val="3F3F3F"/>
              </a:solidFill>
            </a:endParaRPr>
          </a:p>
        </p:txBody>
      </p:sp>
      <p:pic>
        <p:nvPicPr>
          <p:cNvPr id="207" name="Google Shape;207;p2"/>
          <p:cNvPicPr preferRelativeResize="0"/>
          <p:nvPr/>
        </p:nvPicPr>
        <p:blipFill rotWithShape="1">
          <a:blip r:embed="rId3">
            <a:alphaModFix/>
          </a:blip>
          <a:srcRect/>
          <a:stretch/>
        </p:blipFill>
        <p:spPr>
          <a:xfrm>
            <a:off x="6588224" y="3140968"/>
            <a:ext cx="2267744" cy="3645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
          <p:cNvSpPr txBox="1">
            <a:spLocks noGrp="1"/>
          </p:cNvSpPr>
          <p:nvPr>
            <p:ph type="title"/>
          </p:nvPr>
        </p:nvSpPr>
        <p:spPr>
          <a:xfrm>
            <a:off x="0" y="332656"/>
            <a:ext cx="9144000"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abic Typesetting"/>
              <a:buNone/>
            </a:pPr>
            <a:r>
              <a:rPr lang="en-US" sz="4400" b="1">
                <a:solidFill>
                  <a:schemeClr val="dk1"/>
                </a:solidFill>
                <a:latin typeface="Arabic Typesetting"/>
                <a:ea typeface="Arabic Typesetting"/>
                <a:cs typeface="Arabic Typesetting"/>
                <a:sym typeface="Arabic Typesetting"/>
              </a:rPr>
              <a:t>DECREASE CARDIAC OUTPUT</a:t>
            </a:r>
            <a:endParaRPr sz="4400">
              <a:solidFill>
                <a:schemeClr val="dk1"/>
              </a:solidFill>
              <a:latin typeface="Arabic Typesetting"/>
              <a:ea typeface="Arabic Typesetting"/>
              <a:cs typeface="Arabic Typesetting"/>
              <a:sym typeface="Arabic Typesetting"/>
            </a:endParaRPr>
          </a:p>
        </p:txBody>
      </p:sp>
      <p:sp>
        <p:nvSpPr>
          <p:cNvPr id="213" name="Google Shape;213;p3"/>
          <p:cNvSpPr txBox="1">
            <a:spLocks noGrp="1"/>
          </p:cNvSpPr>
          <p:nvPr>
            <p:ph type="body" idx="1"/>
          </p:nvPr>
        </p:nvSpPr>
        <p:spPr>
          <a:xfrm>
            <a:off x="755576" y="1916832"/>
            <a:ext cx="7524328" cy="414786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800"/>
              <a:buNone/>
            </a:pPr>
            <a:r>
              <a:rPr lang="en-US" sz="1800">
                <a:solidFill>
                  <a:schemeClr val="dk1"/>
                </a:solidFill>
              </a:rPr>
              <a:t>1. </a:t>
            </a:r>
            <a:r>
              <a:rPr lang="en-US" sz="1800" b="1">
                <a:solidFill>
                  <a:schemeClr val="dk1"/>
                </a:solidFill>
              </a:rPr>
              <a:t>Cardiac abnormalities </a:t>
            </a:r>
            <a:r>
              <a:rPr lang="en-US" sz="1800">
                <a:solidFill>
                  <a:schemeClr val="dk1"/>
                </a:solidFill>
              </a:rPr>
              <a:t>that decrease the ability of the heart to pump blood. These abnormalities include, MI but also </a:t>
            </a:r>
            <a:r>
              <a:rPr lang="en-US" sz="1800" u="sng">
                <a:solidFill>
                  <a:schemeClr val="dk1"/>
                </a:solidFill>
              </a:rPr>
              <a:t>toxic states of the heart</a:t>
            </a:r>
            <a:r>
              <a:rPr lang="en-US" sz="1800">
                <a:solidFill>
                  <a:schemeClr val="dk1"/>
                </a:solidFill>
              </a:rPr>
              <a:t>, </a:t>
            </a:r>
            <a:r>
              <a:rPr lang="en-US" sz="1800" u="sng">
                <a:solidFill>
                  <a:schemeClr val="dk1"/>
                </a:solidFill>
              </a:rPr>
              <a:t>severe heart valve dysfunction</a:t>
            </a:r>
            <a:r>
              <a:rPr lang="en-US" sz="1800">
                <a:solidFill>
                  <a:schemeClr val="dk1"/>
                </a:solidFill>
              </a:rPr>
              <a:t>, </a:t>
            </a:r>
            <a:r>
              <a:rPr lang="en-US" sz="1800" u="sng">
                <a:solidFill>
                  <a:schemeClr val="dk1"/>
                </a:solidFill>
              </a:rPr>
              <a:t>heart arrhythmias</a:t>
            </a:r>
            <a:r>
              <a:rPr lang="en-US" sz="1800">
                <a:solidFill>
                  <a:schemeClr val="dk1"/>
                </a:solidFill>
              </a:rPr>
              <a:t>, and other conditions. </a:t>
            </a:r>
            <a:endParaRPr/>
          </a:p>
          <a:p>
            <a:pPr marL="0" lvl="0" indent="0" algn="l" rtl="0">
              <a:spcBef>
                <a:spcPts val="360"/>
              </a:spcBef>
              <a:spcAft>
                <a:spcPts val="0"/>
              </a:spcAft>
              <a:buSzPts val="1800"/>
              <a:buNone/>
            </a:pPr>
            <a:r>
              <a:rPr lang="en-US" sz="1800">
                <a:solidFill>
                  <a:schemeClr val="dk1"/>
                </a:solidFill>
              </a:rPr>
              <a:t>The circulatory shock that results from diminished cardiac pumping ability is called </a:t>
            </a:r>
            <a:r>
              <a:rPr lang="en-US" sz="1800" b="1">
                <a:solidFill>
                  <a:schemeClr val="dk1"/>
                </a:solidFill>
              </a:rPr>
              <a:t>cardiogenic shock</a:t>
            </a:r>
            <a:r>
              <a:rPr lang="en-US" sz="1800">
                <a:solidFill>
                  <a:schemeClr val="dk1"/>
                </a:solidFill>
              </a:rPr>
              <a:t>.</a:t>
            </a:r>
            <a:endParaRPr/>
          </a:p>
          <a:p>
            <a:pPr marL="0" lvl="0" indent="0" algn="l" rtl="0">
              <a:spcBef>
                <a:spcPts val="360"/>
              </a:spcBef>
              <a:spcAft>
                <a:spcPts val="0"/>
              </a:spcAft>
              <a:buSzPts val="1800"/>
              <a:buNone/>
            </a:pPr>
            <a:endParaRPr sz="1800">
              <a:solidFill>
                <a:schemeClr val="dk1"/>
              </a:solidFill>
            </a:endParaRPr>
          </a:p>
          <a:p>
            <a:pPr marL="0" lvl="0" indent="0" algn="l" rtl="0">
              <a:spcBef>
                <a:spcPts val="360"/>
              </a:spcBef>
              <a:spcAft>
                <a:spcPts val="0"/>
              </a:spcAft>
              <a:buSzPts val="1800"/>
              <a:buNone/>
            </a:pPr>
            <a:r>
              <a:rPr lang="en-US" sz="1800">
                <a:solidFill>
                  <a:schemeClr val="dk1"/>
                </a:solidFill>
              </a:rPr>
              <a:t>2. Factors that </a:t>
            </a:r>
            <a:r>
              <a:rPr lang="en-US" sz="1800" b="1">
                <a:solidFill>
                  <a:schemeClr val="dk1"/>
                </a:solidFill>
              </a:rPr>
              <a:t>decrease venous return </a:t>
            </a:r>
            <a:r>
              <a:rPr lang="en-US" sz="1800">
                <a:solidFill>
                  <a:schemeClr val="dk1"/>
                </a:solidFill>
              </a:rPr>
              <a:t>also decrease cardiac       output because the heart cannot pump blood that does not flow  into it. The most common cause of decreased venous return is     diminished blood volume, but venous return can also be reduced  as a result of decreased vascular tone, especially of the venous     blood reservoirs, or obstruction to blood flow at some point in the circulation, especially in the venous return pathway to the heart.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a:spLocks noGrp="1"/>
          </p:cNvSpPr>
          <p:nvPr>
            <p:ph type="title"/>
          </p:nvPr>
        </p:nvSpPr>
        <p:spPr>
          <a:xfrm>
            <a:off x="827584" y="476672"/>
            <a:ext cx="7524328" cy="10695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abic Typesetting"/>
              <a:buNone/>
            </a:pPr>
            <a:r>
              <a:rPr lang="en-US" sz="4000" b="1">
                <a:solidFill>
                  <a:schemeClr val="dk1"/>
                </a:solidFill>
                <a:latin typeface="Arabic Typesetting"/>
                <a:ea typeface="Arabic Typesetting"/>
                <a:cs typeface="Arabic Typesetting"/>
                <a:sym typeface="Arabic Typesetting"/>
              </a:rPr>
              <a:t>CIRCULATORY</a:t>
            </a:r>
            <a:r>
              <a:rPr lang="en-US" sz="4000">
                <a:solidFill>
                  <a:schemeClr val="dk1"/>
                </a:solidFill>
                <a:latin typeface="Arabic Typesetting"/>
                <a:ea typeface="Arabic Typesetting"/>
                <a:cs typeface="Arabic Typesetting"/>
                <a:sym typeface="Arabic Typesetting"/>
              </a:rPr>
              <a:t> </a:t>
            </a:r>
            <a:r>
              <a:rPr lang="en-US" sz="4000" b="1">
                <a:solidFill>
                  <a:schemeClr val="dk1"/>
                </a:solidFill>
                <a:latin typeface="Arabic Typesetting"/>
                <a:ea typeface="Arabic Typesetting"/>
                <a:cs typeface="Arabic Typesetting"/>
                <a:sym typeface="Arabic Typesetting"/>
              </a:rPr>
              <a:t>SHOCK</a:t>
            </a:r>
            <a:r>
              <a:rPr lang="en-US" sz="4000">
                <a:solidFill>
                  <a:schemeClr val="dk1"/>
                </a:solidFill>
                <a:latin typeface="Arabic Typesetting"/>
                <a:ea typeface="Arabic Typesetting"/>
                <a:cs typeface="Arabic Typesetting"/>
                <a:sym typeface="Arabic Typesetting"/>
              </a:rPr>
              <a:t> </a:t>
            </a:r>
            <a:r>
              <a:rPr lang="en-US" sz="4000" b="1">
                <a:solidFill>
                  <a:schemeClr val="dk1"/>
                </a:solidFill>
                <a:latin typeface="Arabic Typesetting"/>
                <a:ea typeface="Arabic Typesetting"/>
                <a:cs typeface="Arabic Typesetting"/>
                <a:sym typeface="Arabic Typesetting"/>
              </a:rPr>
              <a:t>WITHOUT    </a:t>
            </a:r>
            <a:r>
              <a:rPr lang="en-US" sz="4000">
                <a:solidFill>
                  <a:schemeClr val="dk1"/>
                </a:solidFill>
                <a:latin typeface="Arabic Typesetting"/>
                <a:ea typeface="Arabic Typesetting"/>
                <a:cs typeface="Arabic Typesetting"/>
                <a:sym typeface="Arabic Typesetting"/>
              </a:rPr>
              <a:t>  </a:t>
            </a:r>
            <a:r>
              <a:rPr lang="en-US" sz="4000" b="1">
                <a:solidFill>
                  <a:schemeClr val="dk1"/>
                </a:solidFill>
                <a:latin typeface="Arabic Typesetting"/>
                <a:ea typeface="Arabic Typesetting"/>
                <a:cs typeface="Arabic Typesetting"/>
                <a:sym typeface="Arabic Typesetting"/>
              </a:rPr>
              <a:t>DIMINISHED</a:t>
            </a:r>
            <a:r>
              <a:rPr lang="en-US" sz="4000">
                <a:solidFill>
                  <a:schemeClr val="dk1"/>
                </a:solidFill>
                <a:latin typeface="Arabic Typesetting"/>
                <a:ea typeface="Arabic Typesetting"/>
                <a:cs typeface="Arabic Typesetting"/>
                <a:sym typeface="Arabic Typesetting"/>
              </a:rPr>
              <a:t> </a:t>
            </a:r>
            <a:r>
              <a:rPr lang="en-US" sz="4000" b="1">
                <a:solidFill>
                  <a:schemeClr val="dk1"/>
                </a:solidFill>
                <a:latin typeface="Arabic Typesetting"/>
                <a:ea typeface="Arabic Typesetting"/>
                <a:cs typeface="Arabic Typesetting"/>
                <a:sym typeface="Arabic Typesetting"/>
              </a:rPr>
              <a:t>CARDIAC OUTPUT</a:t>
            </a:r>
            <a:endParaRPr sz="3600">
              <a:solidFill>
                <a:schemeClr val="dk1"/>
              </a:solidFill>
              <a:latin typeface="Arabic Typesetting"/>
              <a:ea typeface="Arabic Typesetting"/>
              <a:cs typeface="Arabic Typesetting"/>
              <a:sym typeface="Arabic Typesetting"/>
            </a:endParaRPr>
          </a:p>
        </p:txBody>
      </p:sp>
      <p:sp>
        <p:nvSpPr>
          <p:cNvPr id="219" name="Google Shape;219;p4"/>
          <p:cNvSpPr txBox="1">
            <a:spLocks noGrp="1"/>
          </p:cNvSpPr>
          <p:nvPr>
            <p:ph type="body" idx="1"/>
          </p:nvPr>
        </p:nvSpPr>
        <p:spPr>
          <a:xfrm>
            <a:off x="539552" y="1988840"/>
            <a:ext cx="8388424" cy="414786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n-US">
                <a:solidFill>
                  <a:schemeClr val="dk1"/>
                </a:solidFill>
              </a:rPr>
              <a:t>cardiac output is normal or even greater than normal, yet the      person is in a state of circulatory shock. </a:t>
            </a:r>
            <a:endParaRPr>
              <a:solidFill>
                <a:schemeClr val="dk1"/>
              </a:solidFill>
            </a:endParaRPr>
          </a:p>
          <a:p>
            <a:pPr marL="0" lvl="0" indent="0" algn="l" rtl="0">
              <a:spcBef>
                <a:spcPts val="400"/>
              </a:spcBef>
              <a:spcAft>
                <a:spcPts val="0"/>
              </a:spcAft>
              <a:buSzPts val="2000"/>
              <a:buNone/>
            </a:pPr>
            <a:r>
              <a:rPr lang="en-US">
                <a:solidFill>
                  <a:schemeClr val="dk1"/>
                </a:solidFill>
              </a:rPr>
              <a:t>This situation can result from:</a:t>
            </a:r>
            <a:endParaRPr>
              <a:solidFill>
                <a:schemeClr val="dk1"/>
              </a:solidFill>
            </a:endParaRPr>
          </a:p>
          <a:p>
            <a:pPr marL="0" lvl="0" indent="0" algn="l" rtl="0">
              <a:spcBef>
                <a:spcPts val="400"/>
              </a:spcBef>
              <a:spcAft>
                <a:spcPts val="0"/>
              </a:spcAft>
              <a:buSzPts val="2000"/>
              <a:buNone/>
            </a:pPr>
            <a:br>
              <a:rPr lang="en-US">
                <a:solidFill>
                  <a:schemeClr val="dk1"/>
                </a:solidFill>
              </a:rPr>
            </a:br>
            <a:r>
              <a:rPr lang="en-US">
                <a:solidFill>
                  <a:schemeClr val="dk1"/>
                </a:solidFill>
              </a:rPr>
              <a:t> (1) excessive metabolic rate, so even a normal cardiac output is inadequate</a:t>
            </a:r>
            <a:endParaRPr/>
          </a:p>
          <a:p>
            <a:pPr marL="0" lvl="0" indent="0" algn="l" rtl="0">
              <a:spcBef>
                <a:spcPts val="400"/>
              </a:spcBef>
              <a:spcAft>
                <a:spcPts val="0"/>
              </a:spcAft>
              <a:buSzPts val="2000"/>
              <a:buNone/>
            </a:pPr>
            <a:br>
              <a:rPr lang="en-US">
                <a:solidFill>
                  <a:schemeClr val="dk1"/>
                </a:solidFill>
              </a:rPr>
            </a:br>
            <a:r>
              <a:rPr lang="en-US">
                <a:solidFill>
                  <a:schemeClr val="dk1"/>
                </a:solidFill>
              </a:rPr>
              <a:t> (2) abnormal tissue perfusion patterns, so most of the cardiac 	output is passing through blood vessels besides those 	that supply the local tissues with nutrition.</a:t>
            </a:r>
            <a:br>
              <a:rPr lang="en-US">
                <a:solidFill>
                  <a:schemeClr val="dk1"/>
                </a:solidFill>
              </a:rPr>
            </a:b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title"/>
          </p:nvPr>
        </p:nvSpPr>
        <p:spPr>
          <a:xfrm>
            <a:off x="755576" y="404664"/>
            <a:ext cx="7524328" cy="106951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Arial"/>
              <a:buNone/>
            </a:pPr>
            <a:r>
              <a:rPr lang="en-US" sz="4000" b="1"/>
              <a:t>    </a:t>
            </a:r>
            <a:r>
              <a:rPr lang="en-US" sz="4000" b="1">
                <a:solidFill>
                  <a:schemeClr val="dk1"/>
                </a:solidFill>
                <a:latin typeface="Arabic Typesetting"/>
                <a:ea typeface="Arabic Typesetting"/>
                <a:cs typeface="Arabic Typesetting"/>
                <a:sym typeface="Arabic Typesetting"/>
              </a:rPr>
              <a:t>MAIN CATEGORIES OF SHOCK  ACCORDING TO  THE CAUSE</a:t>
            </a:r>
            <a:endParaRPr>
              <a:solidFill>
                <a:schemeClr val="dk1"/>
              </a:solidFill>
              <a:latin typeface="Arabic Typesetting"/>
              <a:ea typeface="Arabic Typesetting"/>
              <a:cs typeface="Arabic Typesetting"/>
              <a:sym typeface="Arabic Typesetting"/>
            </a:endParaRPr>
          </a:p>
        </p:txBody>
      </p:sp>
      <p:sp>
        <p:nvSpPr>
          <p:cNvPr id="225" name="Google Shape;225;p5"/>
          <p:cNvSpPr txBox="1">
            <a:spLocks noGrp="1"/>
          </p:cNvSpPr>
          <p:nvPr>
            <p:ph type="body" idx="1"/>
          </p:nvPr>
        </p:nvSpPr>
        <p:spPr>
          <a:xfrm>
            <a:off x="683568" y="1700808"/>
            <a:ext cx="7524328" cy="4536504"/>
          </a:xfrm>
          <a:prstGeom prst="rect">
            <a:avLst/>
          </a:prstGeom>
          <a:noFill/>
          <a:ln>
            <a:noFill/>
          </a:ln>
        </p:spPr>
        <p:txBody>
          <a:bodyPr spcFirstLastPara="1" wrap="square" lIns="91425" tIns="45700" rIns="91425" bIns="45700" anchor="ctr" anchorCtr="0">
            <a:noAutofit/>
          </a:bodyPr>
          <a:lstStyle/>
          <a:p>
            <a:pPr marL="514350" lvl="0" indent="-514350" algn="l" rtl="0">
              <a:spcBef>
                <a:spcPts val="0"/>
              </a:spcBef>
              <a:spcAft>
                <a:spcPts val="0"/>
              </a:spcAft>
              <a:buSzPts val="2000"/>
              <a:buFont typeface="Book Antiqua"/>
              <a:buAutoNum type="arabicPeriod"/>
            </a:pPr>
            <a:r>
              <a:rPr lang="en-US" b="1" u="sng">
                <a:solidFill>
                  <a:schemeClr val="dk1"/>
                </a:solidFill>
              </a:rPr>
              <a:t>Hypovolemic shock</a:t>
            </a:r>
            <a:r>
              <a:rPr lang="en-US">
                <a:solidFill>
                  <a:schemeClr val="dk1"/>
                </a:solidFill>
              </a:rPr>
              <a:t>: poor intake or excess loss of fluid as   bleeding from traumatic injury ,diarrhea or severe anemia where there is not enough blood to carry oxygen through the body </a:t>
            </a:r>
            <a:endParaRPr>
              <a:solidFill>
                <a:schemeClr val="dk1"/>
              </a:solidFill>
            </a:endParaRPr>
          </a:p>
          <a:p>
            <a:pPr marL="514350" lvl="0" indent="-514350" algn="l" rtl="0">
              <a:spcBef>
                <a:spcPts val="400"/>
              </a:spcBef>
              <a:spcAft>
                <a:spcPts val="0"/>
              </a:spcAft>
              <a:buSzPts val="2000"/>
              <a:buFont typeface="Book Antiqua"/>
              <a:buAutoNum type="arabicPeriod"/>
            </a:pPr>
            <a:r>
              <a:rPr lang="en-US" b="1" u="sng">
                <a:solidFill>
                  <a:schemeClr val="dk1"/>
                </a:solidFill>
              </a:rPr>
              <a:t>Cardiogenic shock </a:t>
            </a:r>
            <a:r>
              <a:rPr lang="en-US">
                <a:solidFill>
                  <a:schemeClr val="dk1"/>
                </a:solidFill>
              </a:rPr>
              <a:t>: poor pumping function or circulatory overload </a:t>
            </a:r>
            <a:endParaRPr/>
          </a:p>
          <a:p>
            <a:pPr marL="514350" lvl="0" indent="-514350" algn="l" rtl="0">
              <a:spcBef>
                <a:spcPts val="400"/>
              </a:spcBef>
              <a:spcAft>
                <a:spcPts val="0"/>
              </a:spcAft>
              <a:buSzPts val="2000"/>
              <a:buFont typeface="Book Antiqua"/>
              <a:buAutoNum type="arabicPeriod"/>
            </a:pPr>
            <a:r>
              <a:rPr lang="en-US" b="1" u="sng">
                <a:solidFill>
                  <a:schemeClr val="dk1"/>
                </a:solidFill>
              </a:rPr>
              <a:t>Distinctive shock </a:t>
            </a:r>
            <a:r>
              <a:rPr lang="en-US">
                <a:solidFill>
                  <a:schemeClr val="dk1"/>
                </a:solidFill>
              </a:rPr>
              <a:t>: Due to abnormal distribution of blood  flow within the small blood vessels (low SVR and normal  or high cardiac output state) ,It includes septic, neurogenic , anaphylactic shock and severe hepatic failure </a:t>
            </a:r>
            <a:endParaRPr>
              <a:solidFill>
                <a:schemeClr val="dk1"/>
              </a:solidFill>
            </a:endParaRPr>
          </a:p>
          <a:p>
            <a:pPr marL="514350" lvl="0" indent="-514350" algn="l" rtl="0">
              <a:spcBef>
                <a:spcPts val="400"/>
              </a:spcBef>
              <a:spcAft>
                <a:spcPts val="0"/>
              </a:spcAft>
              <a:buSzPts val="2000"/>
              <a:buFont typeface="Book Antiqua"/>
              <a:buAutoNum type="arabicPeriod"/>
            </a:pPr>
            <a:r>
              <a:rPr lang="en-US" b="1" u="sng">
                <a:solidFill>
                  <a:schemeClr val="dk1"/>
                </a:solidFill>
              </a:rPr>
              <a:t>Obstructive shock </a:t>
            </a:r>
            <a:r>
              <a:rPr lang="en-US">
                <a:solidFill>
                  <a:schemeClr val="dk1"/>
                </a:solidFill>
              </a:rPr>
              <a:t>: Blood flow to or from the heart is      blocked (i.e., massive PE, cardiac tamponade, tension pneumothorax)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755576" y="476672"/>
            <a:ext cx="7524328"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rabic Typesetting"/>
              <a:buNone/>
            </a:pPr>
            <a:r>
              <a:rPr lang="en-US" sz="3200">
                <a:solidFill>
                  <a:schemeClr val="dk1"/>
                </a:solidFill>
                <a:latin typeface="Arabic Typesetting"/>
                <a:ea typeface="Arabic Typesetting"/>
                <a:cs typeface="Arabic Typesetting"/>
                <a:sym typeface="Arabic Typesetting"/>
              </a:rPr>
              <a:t>ACUTE CIRCULATORY FAILURE </a:t>
            </a:r>
            <a:br>
              <a:rPr lang="en-US" sz="3200">
                <a:solidFill>
                  <a:schemeClr val="dk1"/>
                </a:solidFill>
                <a:latin typeface="Arabic Typesetting"/>
                <a:ea typeface="Arabic Typesetting"/>
                <a:cs typeface="Arabic Typesetting"/>
                <a:sym typeface="Arabic Typesetting"/>
              </a:rPr>
            </a:br>
            <a:r>
              <a:rPr lang="en-US" sz="3200">
                <a:solidFill>
                  <a:schemeClr val="dk1"/>
                </a:solidFill>
                <a:latin typeface="Arabic Typesetting"/>
                <a:ea typeface="Arabic Typesetting"/>
                <a:cs typeface="Arabic Typesetting"/>
                <a:sym typeface="Arabic Typesetting"/>
              </a:rPr>
              <a:t>(CARDIOGENIC SHOCK) </a:t>
            </a:r>
            <a:endParaRPr/>
          </a:p>
        </p:txBody>
      </p:sp>
      <p:sp>
        <p:nvSpPr>
          <p:cNvPr id="231" name="Google Shape;231;p6"/>
          <p:cNvSpPr txBox="1">
            <a:spLocks noGrp="1"/>
          </p:cNvSpPr>
          <p:nvPr>
            <p:ph type="body" idx="1"/>
          </p:nvPr>
        </p:nvSpPr>
        <p:spPr>
          <a:xfrm>
            <a:off x="251520" y="1844824"/>
            <a:ext cx="8445624" cy="4147865"/>
          </a:xfrm>
          <a:prstGeom prst="rect">
            <a:avLst/>
          </a:prstGeom>
          <a:noFill/>
          <a:ln>
            <a:noFill/>
          </a:ln>
        </p:spPr>
        <p:txBody>
          <a:bodyPr spcFirstLastPara="1" wrap="square" lIns="396000" tIns="45700" rIns="91425" bIns="45700" anchor="t" anchorCtr="0">
            <a:normAutofit/>
          </a:bodyPr>
          <a:lstStyle/>
          <a:p>
            <a:pPr marL="0" lvl="0" indent="0" algn="ctr" rtl="0">
              <a:spcBef>
                <a:spcPts val="0"/>
              </a:spcBef>
              <a:spcAft>
                <a:spcPts val="0"/>
              </a:spcAft>
              <a:buSzPts val="2000"/>
              <a:buNone/>
            </a:pPr>
            <a:r>
              <a:rPr lang="en-US" sz="2000">
                <a:solidFill>
                  <a:schemeClr val="dk1"/>
                </a:solidFill>
                <a:latin typeface="Arial"/>
                <a:ea typeface="Arial"/>
                <a:cs typeface="Arial"/>
                <a:sym typeface="Arial"/>
              </a:rPr>
              <a:t>It is a state of end-organ hypoperfusion that occurs  when the   heart is unable to generate a cardiac output sufficient to  provide adequate blood flow to the extremities and vital organ as a result of severe impairment of ventricular pump function</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lang="en-US" sz="2000" b="1">
                <a:solidFill>
                  <a:srgbClr val="FF0000"/>
                </a:solidFill>
                <a:latin typeface="Arial"/>
                <a:ea typeface="Arial"/>
                <a:cs typeface="Arial"/>
                <a:sym typeface="Arial"/>
              </a:rPr>
              <a:t>Tissue demand &gt; Tissue perfusion</a:t>
            </a:r>
            <a:r>
              <a:rPr lang="en-US" sz="2000">
                <a:solidFill>
                  <a:schemeClr val="dk1"/>
                </a:solidFill>
                <a:latin typeface="Arial"/>
                <a:ea typeface="Arial"/>
                <a:cs typeface="Arial"/>
                <a:sym typeface="Arial"/>
              </a:rPr>
              <a:t>  </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It is important to separate the shock state, in which tissue         perfusion is inadequate, from hypotension, in which tissue metabolic demands may be met by increasing cardiac output or decreasing systemic resistance.</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marL="0" lvl="0" indent="0" algn="l" rtl="0">
              <a:spcBef>
                <a:spcPts val="280"/>
              </a:spcBef>
              <a:spcAft>
                <a:spcPts val="0"/>
              </a:spcAft>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755576" y="404664"/>
            <a:ext cx="7524328"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abic Typesetting"/>
              <a:buNone/>
            </a:pPr>
            <a:r>
              <a:rPr lang="en-US" sz="4000" b="1">
                <a:solidFill>
                  <a:schemeClr val="dk1"/>
                </a:solidFill>
                <a:latin typeface="Arabic Typesetting"/>
                <a:ea typeface="Arabic Typesetting"/>
                <a:cs typeface="Arabic Typesetting"/>
                <a:sym typeface="Arabic Typesetting"/>
              </a:rPr>
              <a:t>CAUSES OF </a:t>
            </a:r>
            <a:r>
              <a:rPr lang="en-US" sz="4000">
                <a:solidFill>
                  <a:schemeClr val="dk1"/>
                </a:solidFill>
                <a:latin typeface="Arabic Typesetting"/>
                <a:ea typeface="Arabic Typesetting"/>
                <a:cs typeface="Arabic Typesetting"/>
                <a:sym typeface="Arabic Typesetting"/>
              </a:rPr>
              <a:t>C</a:t>
            </a:r>
            <a:r>
              <a:rPr lang="en-US" sz="4000" b="1">
                <a:solidFill>
                  <a:schemeClr val="dk1"/>
                </a:solidFill>
                <a:latin typeface="Arabic Typesetting"/>
                <a:ea typeface="Arabic Typesetting"/>
                <a:cs typeface="Arabic Typesetting"/>
                <a:sym typeface="Arabic Typesetting"/>
              </a:rPr>
              <a:t>ARDIOGENIC SHOCK </a:t>
            </a:r>
            <a:endParaRPr>
              <a:solidFill>
                <a:schemeClr val="dk1"/>
              </a:solidFill>
              <a:latin typeface="Arabic Typesetting"/>
              <a:ea typeface="Arabic Typesetting"/>
              <a:cs typeface="Arabic Typesetting"/>
              <a:sym typeface="Arabic Typesetting"/>
            </a:endParaRPr>
          </a:p>
        </p:txBody>
      </p:sp>
      <p:sp>
        <p:nvSpPr>
          <p:cNvPr id="237" name="Google Shape;237;p7"/>
          <p:cNvSpPr txBox="1">
            <a:spLocks noGrp="1"/>
          </p:cNvSpPr>
          <p:nvPr>
            <p:ph type="body" idx="1"/>
          </p:nvPr>
        </p:nvSpPr>
        <p:spPr>
          <a:xfrm>
            <a:off x="251520" y="1628800"/>
            <a:ext cx="8028384" cy="5112568"/>
          </a:xfrm>
          <a:prstGeom prst="rect">
            <a:avLst/>
          </a:prstGeom>
          <a:noFill/>
          <a:ln>
            <a:noFill/>
          </a:ln>
        </p:spPr>
        <p:txBody>
          <a:bodyPr spcFirstLastPara="1" wrap="square" lIns="396000" tIns="45700" rIns="91425" bIns="45700" anchor="t" anchorCtr="0">
            <a:normAutofit/>
          </a:bodyPr>
          <a:lstStyle/>
          <a:p>
            <a:pPr marL="514350" lvl="0" indent="-514350" algn="l" rtl="0">
              <a:lnSpc>
                <a:spcPct val="150000"/>
              </a:lnSpc>
              <a:spcBef>
                <a:spcPts val="0"/>
              </a:spcBef>
              <a:spcAft>
                <a:spcPts val="0"/>
              </a:spcAft>
              <a:buSzPts val="1800"/>
              <a:buFont typeface="Book Antiqua"/>
              <a:buAutoNum type="arabicPeriod"/>
            </a:pPr>
            <a:r>
              <a:rPr lang="en-US" sz="1800">
                <a:solidFill>
                  <a:schemeClr val="dk1"/>
                </a:solidFill>
              </a:rPr>
              <a:t>After acute MI ( MOST COMMON CAUSE )</a:t>
            </a:r>
            <a:endParaRPr sz="1800">
              <a:solidFill>
                <a:schemeClr val="dk1"/>
              </a:solidFill>
            </a:endParaRPr>
          </a:p>
          <a:p>
            <a:pPr marL="514350" lvl="0" indent="-514350" algn="l" rtl="0">
              <a:lnSpc>
                <a:spcPct val="150000"/>
              </a:lnSpc>
              <a:spcBef>
                <a:spcPts val="360"/>
              </a:spcBef>
              <a:spcAft>
                <a:spcPts val="0"/>
              </a:spcAft>
              <a:buSzPts val="1800"/>
              <a:buFont typeface="Book Antiqua"/>
              <a:buAutoNum type="arabicPeriod"/>
            </a:pPr>
            <a:r>
              <a:rPr lang="en-US" sz="1800">
                <a:solidFill>
                  <a:schemeClr val="dk1"/>
                </a:solidFill>
              </a:rPr>
              <a:t>Decompensated heart failure</a:t>
            </a:r>
            <a:endParaRPr/>
          </a:p>
          <a:p>
            <a:pPr marL="514350" lvl="0" indent="-514350" algn="l" rtl="0">
              <a:lnSpc>
                <a:spcPct val="150000"/>
              </a:lnSpc>
              <a:spcBef>
                <a:spcPts val="360"/>
              </a:spcBef>
              <a:spcAft>
                <a:spcPts val="0"/>
              </a:spcAft>
              <a:buSzPts val="1800"/>
              <a:buFont typeface="Book Antiqua"/>
              <a:buAutoNum type="arabicPeriod"/>
            </a:pPr>
            <a:r>
              <a:rPr lang="en-US" sz="1800">
                <a:solidFill>
                  <a:schemeClr val="dk1"/>
                </a:solidFill>
              </a:rPr>
              <a:t>After cardiac arrest </a:t>
            </a:r>
            <a:endParaRPr/>
          </a:p>
          <a:p>
            <a:pPr marL="514350" lvl="0" indent="-514350" algn="l" rtl="0">
              <a:lnSpc>
                <a:spcPct val="150000"/>
              </a:lnSpc>
              <a:spcBef>
                <a:spcPts val="360"/>
              </a:spcBef>
              <a:spcAft>
                <a:spcPts val="0"/>
              </a:spcAft>
              <a:buSzPts val="1800"/>
              <a:buFont typeface="Book Antiqua"/>
              <a:buAutoNum type="arabicPeriod"/>
            </a:pPr>
            <a:r>
              <a:rPr lang="en-US" sz="1800">
                <a:solidFill>
                  <a:schemeClr val="dk1"/>
                </a:solidFill>
              </a:rPr>
              <a:t>Arrhythmias </a:t>
            </a:r>
            <a:endParaRPr/>
          </a:p>
          <a:p>
            <a:pPr marL="514350" lvl="0" indent="-514350" algn="l" rtl="0">
              <a:lnSpc>
                <a:spcPct val="150000"/>
              </a:lnSpc>
              <a:spcBef>
                <a:spcPts val="360"/>
              </a:spcBef>
              <a:spcAft>
                <a:spcPts val="0"/>
              </a:spcAft>
              <a:buSzPts val="1800"/>
              <a:buFont typeface="Book Antiqua"/>
              <a:buAutoNum type="arabicPeriod"/>
            </a:pPr>
            <a:r>
              <a:rPr lang="en-US" sz="1800">
                <a:solidFill>
                  <a:schemeClr val="dk1"/>
                </a:solidFill>
              </a:rPr>
              <a:t>Mechanical abnormalities :</a:t>
            </a:r>
            <a:endParaRPr sz="1800">
              <a:solidFill>
                <a:schemeClr val="dk1"/>
              </a:solidFill>
            </a:endParaRPr>
          </a:p>
          <a:p>
            <a:pPr marL="285750" lvl="0" indent="-285750" algn="l" rtl="0">
              <a:lnSpc>
                <a:spcPct val="150000"/>
              </a:lnSpc>
              <a:spcBef>
                <a:spcPts val="360"/>
              </a:spcBef>
              <a:spcAft>
                <a:spcPts val="0"/>
              </a:spcAft>
              <a:buSzPts val="1800"/>
              <a:buFont typeface="Noto Sans Symbols"/>
              <a:buChar char="⮚"/>
            </a:pPr>
            <a:r>
              <a:rPr lang="en-US" sz="1800">
                <a:solidFill>
                  <a:schemeClr val="dk1"/>
                </a:solidFill>
              </a:rPr>
              <a:t>Tamponade (infarction and rupture of the free wall)</a:t>
            </a:r>
            <a:endParaRPr sz="1800">
              <a:solidFill>
                <a:schemeClr val="dk1"/>
              </a:solidFill>
            </a:endParaRPr>
          </a:p>
          <a:p>
            <a:pPr marL="285750" lvl="0" indent="-285750" algn="l" rtl="0">
              <a:lnSpc>
                <a:spcPct val="150000"/>
              </a:lnSpc>
              <a:spcBef>
                <a:spcPts val="360"/>
              </a:spcBef>
              <a:spcAft>
                <a:spcPts val="0"/>
              </a:spcAft>
              <a:buSzPts val="1800"/>
              <a:buFont typeface="Noto Sans Symbols"/>
              <a:buChar char="⮚"/>
            </a:pPr>
            <a:r>
              <a:rPr lang="en-US" sz="1800">
                <a:solidFill>
                  <a:schemeClr val="dk1"/>
                </a:solidFill>
              </a:rPr>
              <a:t>Acquired  ventricular septal defect ( infarction and rupture of septum)</a:t>
            </a:r>
            <a:endParaRPr sz="1800">
              <a:solidFill>
                <a:schemeClr val="dk1"/>
              </a:solidFill>
            </a:endParaRPr>
          </a:p>
          <a:p>
            <a:pPr marL="285750" lvl="0" indent="-285750" algn="l" rtl="0">
              <a:lnSpc>
                <a:spcPct val="150000"/>
              </a:lnSpc>
              <a:spcBef>
                <a:spcPts val="360"/>
              </a:spcBef>
              <a:spcAft>
                <a:spcPts val="0"/>
              </a:spcAft>
              <a:buSzPts val="1800"/>
              <a:buFont typeface="Noto Sans Symbols"/>
              <a:buChar char="⮚"/>
            </a:pPr>
            <a:r>
              <a:rPr lang="en-US" sz="1800">
                <a:solidFill>
                  <a:schemeClr val="dk1"/>
                </a:solidFill>
              </a:rPr>
              <a:t>Acute mitral regurgitation ( infarction and rupture of papillary muscles ) </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8"/>
          <p:cNvSpPr txBox="1">
            <a:spLocks noGrp="1"/>
          </p:cNvSpPr>
          <p:nvPr>
            <p:ph type="title"/>
          </p:nvPr>
        </p:nvSpPr>
        <p:spPr>
          <a:xfrm>
            <a:off x="467544" y="332656"/>
            <a:ext cx="7524328" cy="10695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abic Typesetting"/>
              <a:buNone/>
            </a:pPr>
            <a:r>
              <a:rPr lang="en-US" sz="4400" b="1">
                <a:solidFill>
                  <a:schemeClr val="dk1"/>
                </a:solidFill>
                <a:latin typeface="Arabic Typesetting"/>
                <a:ea typeface="Arabic Typesetting"/>
                <a:cs typeface="Arabic Typesetting"/>
                <a:sym typeface="Arabic Typesetting"/>
              </a:rPr>
              <a:t>RISK</a:t>
            </a:r>
            <a:r>
              <a:rPr lang="en-US" sz="4400" b="1">
                <a:latin typeface="Arabic Typesetting"/>
                <a:ea typeface="Arabic Typesetting"/>
                <a:cs typeface="Arabic Typesetting"/>
                <a:sym typeface="Arabic Typesetting"/>
              </a:rPr>
              <a:t> </a:t>
            </a:r>
            <a:r>
              <a:rPr lang="en-US" sz="4400" b="1">
                <a:solidFill>
                  <a:schemeClr val="dk1"/>
                </a:solidFill>
                <a:latin typeface="Arabic Typesetting"/>
                <a:ea typeface="Arabic Typesetting"/>
                <a:cs typeface="Arabic Typesetting"/>
                <a:sym typeface="Arabic Typesetting"/>
              </a:rPr>
              <a:t>FACTORS</a:t>
            </a:r>
            <a:endParaRPr sz="4400">
              <a:solidFill>
                <a:schemeClr val="dk1"/>
              </a:solidFill>
              <a:latin typeface="Arabic Typesetting"/>
              <a:ea typeface="Arabic Typesetting"/>
              <a:cs typeface="Arabic Typesetting"/>
              <a:sym typeface="Arabic Typesetting"/>
            </a:endParaRPr>
          </a:p>
        </p:txBody>
      </p:sp>
      <p:sp>
        <p:nvSpPr>
          <p:cNvPr id="243" name="Google Shape;243;p8"/>
          <p:cNvSpPr txBox="1">
            <a:spLocks noGrp="1"/>
          </p:cNvSpPr>
          <p:nvPr>
            <p:ph type="body" idx="1"/>
          </p:nvPr>
        </p:nvSpPr>
        <p:spPr>
          <a:xfrm>
            <a:off x="395536" y="1916831"/>
            <a:ext cx="7524328" cy="4955853"/>
          </a:xfrm>
          <a:prstGeom prst="rect">
            <a:avLst/>
          </a:prstGeom>
          <a:noFill/>
          <a:ln>
            <a:noFill/>
          </a:ln>
        </p:spPr>
        <p:txBody>
          <a:bodyPr spcFirstLastPara="1" wrap="square" lIns="396000" tIns="45700" rIns="91425" bIns="45700" anchor="t" anchorCtr="0">
            <a:normAutofit/>
          </a:bodyPr>
          <a:lstStyle/>
          <a:p>
            <a:pPr marL="514350" lvl="0" indent="-514350">
              <a:lnSpc>
                <a:spcPct val="150000"/>
              </a:lnSpc>
              <a:spcBef>
                <a:spcPts val="0"/>
              </a:spcBef>
              <a:buSzPts val="2400"/>
              <a:buFont typeface="Book Antiqua"/>
              <a:buAutoNum type="arabicPeriod"/>
            </a:pPr>
            <a:r>
              <a:rPr lang="en-US" dirty="0"/>
              <a:t>Age; old age</a:t>
            </a:r>
          </a:p>
          <a:p>
            <a:pPr marL="514350" lvl="0" indent="-514350">
              <a:lnSpc>
                <a:spcPct val="150000"/>
              </a:lnSpc>
              <a:spcBef>
                <a:spcPts val="0"/>
              </a:spcBef>
              <a:buSzPts val="2400"/>
              <a:buFont typeface="Book Antiqua"/>
              <a:buAutoNum type="arabicPeriod"/>
            </a:pPr>
            <a:r>
              <a:rPr lang="en-US" dirty="0"/>
              <a:t>Gender; females . </a:t>
            </a:r>
          </a:p>
          <a:p>
            <a:pPr marL="514350" lvl="0" indent="-514350">
              <a:lnSpc>
                <a:spcPct val="150000"/>
              </a:lnSpc>
              <a:spcBef>
                <a:spcPts val="0"/>
              </a:spcBef>
              <a:buSzPts val="2400"/>
              <a:buFont typeface="Book Antiqua"/>
              <a:buAutoNum type="arabicPeriod"/>
            </a:pPr>
            <a:r>
              <a:rPr lang="en-US" dirty="0"/>
              <a:t>Race &amp; ethnicity . </a:t>
            </a:r>
          </a:p>
          <a:p>
            <a:pPr marL="514350" lvl="0" indent="-514350">
              <a:lnSpc>
                <a:spcPct val="150000"/>
              </a:lnSpc>
              <a:spcBef>
                <a:spcPts val="0"/>
              </a:spcBef>
              <a:buSzPts val="2400"/>
              <a:buFont typeface="Book Antiqua"/>
              <a:buAutoNum type="arabicPeriod"/>
            </a:pPr>
            <a:r>
              <a:rPr lang="en-US" dirty="0"/>
              <a:t>History of heart disease . </a:t>
            </a:r>
          </a:p>
          <a:p>
            <a:pPr marL="514350" lvl="0" indent="-514350">
              <a:lnSpc>
                <a:spcPct val="150000"/>
              </a:lnSpc>
              <a:spcBef>
                <a:spcPts val="0"/>
              </a:spcBef>
              <a:buSzPts val="2400"/>
              <a:buFont typeface="Book Antiqua"/>
              <a:buAutoNum type="arabicPeriod"/>
            </a:pPr>
            <a:r>
              <a:rPr lang="en-US" dirty="0"/>
              <a:t>Medical conditions; ( diabetes, hypertension, obesity, pneumothorax, sepsis).</a:t>
            </a:r>
          </a:p>
          <a:p>
            <a:pPr marL="514350" lvl="0" indent="-514350">
              <a:lnSpc>
                <a:spcPct val="150000"/>
              </a:lnSpc>
              <a:spcBef>
                <a:spcPts val="0"/>
              </a:spcBef>
              <a:buSzPts val="2400"/>
              <a:buFont typeface="Book Antiqua"/>
              <a:buAutoNum type="arabicPeriod"/>
            </a:pPr>
            <a:r>
              <a:rPr lang="en-US" dirty="0"/>
              <a:t>Medical procedure . </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817" y="634998"/>
            <a:ext cx="2861735" cy="286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690</Words>
  <Application>Microsoft Office PowerPoint</Application>
  <PresentationFormat>On-screen Show (4:3)</PresentationFormat>
  <Paragraphs>84</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Custom Design</vt:lpstr>
      <vt:lpstr>انقلاب</vt:lpstr>
      <vt:lpstr>CARDIOGENIC SHOCK  </vt:lpstr>
      <vt:lpstr>PowerPoint Presentation</vt:lpstr>
      <vt:lpstr>SHOCK “ CIRCULATORY FAILURE ”</vt:lpstr>
      <vt:lpstr>DECREASE CARDIAC OUTPUT</vt:lpstr>
      <vt:lpstr>CIRCULATORY SHOCK WITHOUT      DIMINISHED CARDIAC OUTPUT</vt:lpstr>
      <vt:lpstr>    MAIN CATEGORIES OF SHOCK  ACCORDING TO  THE CAUSE</vt:lpstr>
      <vt:lpstr>ACUTE CIRCULATORY FAILURE  (CARDIOGENIC SHOCK) </vt:lpstr>
      <vt:lpstr>CAUSES OF CARDIOGENIC SHOCK </vt:lpstr>
      <vt:lpstr>RISK FACTORS</vt:lpstr>
      <vt:lpstr>SIGNS AND SYMPTOMS</vt:lpstr>
      <vt:lpstr>PowerPoint Presentation</vt:lpstr>
      <vt:lpstr>DIAGNOSIS</vt:lpstr>
      <vt:lpstr>MANAGEMENT </vt:lpstr>
      <vt:lpstr>MANAGEMENT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CARDIOGENIC SHOCK</dc:title>
  <dc:creator>Registered User</dc:creator>
  <cp:lastModifiedBy>لمى احمد علي عبد العال</cp:lastModifiedBy>
  <cp:revision>3</cp:revision>
  <dcterms:created xsi:type="dcterms:W3CDTF">2014-04-01T16:35:38Z</dcterms:created>
  <dcterms:modified xsi:type="dcterms:W3CDTF">2023-10-04T11:47:33Z</dcterms:modified>
</cp:coreProperties>
</file>