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98" r:id="rId4"/>
  </p:sldMasterIdLst>
  <p:notesMasterIdLst>
    <p:notesMasterId r:id="rId44"/>
  </p:notesMasterIdLst>
  <p:sldIdLst>
    <p:sldId id="703" r:id="rId5"/>
    <p:sldId id="734" r:id="rId6"/>
    <p:sldId id="258" r:id="rId7"/>
    <p:sldId id="705" r:id="rId8"/>
    <p:sldId id="706" r:id="rId9"/>
    <p:sldId id="708" r:id="rId10"/>
    <p:sldId id="709" r:id="rId11"/>
    <p:sldId id="712" r:id="rId12"/>
    <p:sldId id="713" r:id="rId13"/>
    <p:sldId id="714" r:id="rId14"/>
    <p:sldId id="722" r:id="rId15"/>
    <p:sldId id="370" r:id="rId16"/>
    <p:sldId id="348" r:id="rId17"/>
    <p:sldId id="696" r:id="rId18"/>
    <p:sldId id="716" r:id="rId19"/>
    <p:sldId id="727" r:id="rId20"/>
    <p:sldId id="260" r:id="rId21"/>
    <p:sldId id="261" r:id="rId22"/>
    <p:sldId id="697" r:id="rId23"/>
    <p:sldId id="728" r:id="rId24"/>
    <p:sldId id="263" r:id="rId25"/>
    <p:sldId id="733" r:id="rId26"/>
    <p:sldId id="735" r:id="rId27"/>
    <p:sldId id="264" r:id="rId28"/>
    <p:sldId id="736" r:id="rId29"/>
    <p:sldId id="737" r:id="rId30"/>
    <p:sldId id="268" r:id="rId31"/>
    <p:sldId id="738" r:id="rId32"/>
    <p:sldId id="739" r:id="rId33"/>
    <p:sldId id="271" r:id="rId34"/>
    <p:sldId id="740" r:id="rId35"/>
    <p:sldId id="309" r:id="rId36"/>
    <p:sldId id="741" r:id="rId37"/>
    <p:sldId id="310" r:id="rId38"/>
    <p:sldId id="274" r:id="rId39"/>
    <p:sldId id="319" r:id="rId40"/>
    <p:sldId id="742" r:id="rId41"/>
    <p:sldId id="743" r:id="rId42"/>
    <p:sldId id="704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4E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FC2717-2A7C-4FBC-9574-AF9E9D657C5B}" type="doc">
      <dgm:prSet loTypeId="urn:microsoft.com/office/officeart/2005/8/layout/v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rtl="1"/>
          <a:endParaRPr lang="ar-SA"/>
        </a:p>
      </dgm:t>
    </dgm:pt>
    <dgm:pt modelId="{DF76DB03-0674-4DE8-9A82-B34BFD84366A}">
      <dgm:prSet/>
      <dgm:spPr>
        <a:solidFill>
          <a:srgbClr val="FF0000"/>
        </a:solidFill>
      </dgm:spPr>
      <dgm:t>
        <a:bodyPr/>
        <a:lstStyle/>
        <a:p>
          <a:pPr rtl="1"/>
          <a:r>
            <a:rPr lang="en-US" b="1" dirty="0"/>
            <a:t>skeleton of Lower Limb</a:t>
          </a:r>
          <a:endParaRPr lang="ar-SA" b="1" dirty="0"/>
        </a:p>
      </dgm:t>
    </dgm:pt>
    <dgm:pt modelId="{665F9895-656A-4364-A60E-ADACC40D8993}" type="parTrans" cxnId="{5C2FBB95-AA0C-4512-91F4-0D3DFB357783}">
      <dgm:prSet/>
      <dgm:spPr/>
      <dgm:t>
        <a:bodyPr/>
        <a:lstStyle/>
        <a:p>
          <a:pPr rtl="1"/>
          <a:endParaRPr lang="ar-SA"/>
        </a:p>
      </dgm:t>
    </dgm:pt>
    <dgm:pt modelId="{79BB40F6-C61A-4FEE-AC00-E9C703F057FF}" type="sibTrans" cxnId="{5C2FBB95-AA0C-4512-91F4-0D3DFB357783}">
      <dgm:prSet/>
      <dgm:spPr/>
      <dgm:t>
        <a:bodyPr/>
        <a:lstStyle/>
        <a:p>
          <a:pPr rtl="1"/>
          <a:endParaRPr lang="ar-SA"/>
        </a:p>
      </dgm:t>
    </dgm:pt>
    <dgm:pt modelId="{CCD129CE-1DDE-48F7-BC3F-9F23AC7B1CE0}" type="pres">
      <dgm:prSet presAssocID="{D5FC2717-2A7C-4FBC-9574-AF9E9D657C5B}" presName="linear" presStyleCnt="0">
        <dgm:presLayoutVars>
          <dgm:animLvl val="lvl"/>
          <dgm:resizeHandles val="exact"/>
        </dgm:presLayoutVars>
      </dgm:prSet>
      <dgm:spPr/>
    </dgm:pt>
    <dgm:pt modelId="{2A06B0F7-A3DC-4DA4-B0FD-6594C6E896A9}" type="pres">
      <dgm:prSet presAssocID="{DF76DB03-0674-4DE8-9A82-B34BFD84366A}" presName="parentText" presStyleLbl="node1" presStyleIdx="0" presStyleCnt="1" custLinFactNeighborX="6557" custLinFactNeighborY="-47199">
        <dgm:presLayoutVars>
          <dgm:chMax val="0"/>
          <dgm:bulletEnabled val="1"/>
        </dgm:presLayoutVars>
      </dgm:prSet>
      <dgm:spPr/>
    </dgm:pt>
  </dgm:ptLst>
  <dgm:cxnLst>
    <dgm:cxn modelId="{5C2FBB95-AA0C-4512-91F4-0D3DFB357783}" srcId="{D5FC2717-2A7C-4FBC-9574-AF9E9D657C5B}" destId="{DF76DB03-0674-4DE8-9A82-B34BFD84366A}" srcOrd="0" destOrd="0" parTransId="{665F9895-656A-4364-A60E-ADACC40D8993}" sibTransId="{79BB40F6-C61A-4FEE-AC00-E9C703F057FF}"/>
    <dgm:cxn modelId="{D773FB9A-AD47-436F-9F55-28763FF1B6EE}" type="presOf" srcId="{DF76DB03-0674-4DE8-9A82-B34BFD84366A}" destId="{2A06B0F7-A3DC-4DA4-B0FD-6594C6E896A9}" srcOrd="0" destOrd="0" presId="urn:microsoft.com/office/officeart/2005/8/layout/vList2"/>
    <dgm:cxn modelId="{14C65EF0-1D9A-4C92-81B0-6F67EDF1521C}" type="presOf" srcId="{D5FC2717-2A7C-4FBC-9574-AF9E9D657C5B}" destId="{CCD129CE-1DDE-48F7-BC3F-9F23AC7B1CE0}" srcOrd="0" destOrd="0" presId="urn:microsoft.com/office/officeart/2005/8/layout/vList2"/>
    <dgm:cxn modelId="{BB028BC8-EB9F-453C-9697-63DD69F97032}" type="presParOf" srcId="{CCD129CE-1DDE-48F7-BC3F-9F23AC7B1CE0}" destId="{2A06B0F7-A3DC-4DA4-B0FD-6594C6E896A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5AF509-5032-4CA1-AE26-8752FBB0EB4C}" type="doc">
      <dgm:prSet loTypeId="urn:microsoft.com/office/officeart/2005/8/layout/orgChart1" loCatId="hierarchy" qsTypeId="urn:microsoft.com/office/officeart/2005/8/quickstyle/3d2#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975135-935B-4E19-A082-7554F3842AC9}">
      <dgm:prSet custT="1"/>
      <dgm:spPr>
        <a:solidFill>
          <a:srgbClr val="FF0000"/>
        </a:solidFill>
      </dgm:spPr>
      <dgm:t>
        <a:bodyPr/>
        <a:lstStyle/>
        <a:p>
          <a:pPr rtl="1"/>
          <a:r>
            <a:rPr lang="en-US" sz="4000" b="1" dirty="0">
              <a:solidFill>
                <a:srgbClr val="FFFF99"/>
              </a:solidFill>
            </a:rPr>
            <a:t>Hip Joint</a:t>
          </a:r>
          <a:endParaRPr lang="en-US" sz="4000" dirty="0">
            <a:solidFill>
              <a:schemeClr val="bg1"/>
            </a:solidFill>
          </a:endParaRPr>
        </a:p>
      </dgm:t>
    </dgm:pt>
    <dgm:pt modelId="{170C2A2D-3A4D-453D-9DFF-F818AAEF194B}" type="parTrans" cxnId="{73EFFFEC-A309-45ED-A180-93A5798E7B88}">
      <dgm:prSet/>
      <dgm:spPr/>
      <dgm:t>
        <a:bodyPr/>
        <a:lstStyle/>
        <a:p>
          <a:endParaRPr lang="en-US" sz="4000">
            <a:solidFill>
              <a:schemeClr val="bg1"/>
            </a:solidFill>
          </a:endParaRPr>
        </a:p>
      </dgm:t>
    </dgm:pt>
    <dgm:pt modelId="{ADC13CEC-C47A-43D2-BE73-94590EDBFBDE}" type="sibTrans" cxnId="{73EFFFEC-A309-45ED-A180-93A5798E7B88}">
      <dgm:prSet/>
      <dgm:spPr/>
      <dgm:t>
        <a:bodyPr/>
        <a:lstStyle/>
        <a:p>
          <a:endParaRPr lang="en-US" sz="4000">
            <a:solidFill>
              <a:schemeClr val="bg1"/>
            </a:solidFill>
          </a:endParaRPr>
        </a:p>
      </dgm:t>
    </dgm:pt>
    <dgm:pt modelId="{CFD9DCFB-27D1-46AB-BDBD-0A1D93A571E7}" type="pres">
      <dgm:prSet presAssocID="{E75AF509-5032-4CA1-AE26-8752FBB0EB4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5237144-7C43-4555-AC41-7673800F8903}" type="pres">
      <dgm:prSet presAssocID="{08975135-935B-4E19-A082-7554F3842AC9}" presName="hierRoot1" presStyleCnt="0">
        <dgm:presLayoutVars>
          <dgm:hierBranch val="init"/>
        </dgm:presLayoutVars>
      </dgm:prSet>
      <dgm:spPr/>
    </dgm:pt>
    <dgm:pt modelId="{EF629649-C51C-43E1-B48C-FC338A3FD408}" type="pres">
      <dgm:prSet presAssocID="{08975135-935B-4E19-A082-7554F3842AC9}" presName="rootComposite1" presStyleCnt="0"/>
      <dgm:spPr/>
    </dgm:pt>
    <dgm:pt modelId="{EE5968B4-8D09-4267-86D1-79EF491A9E6C}" type="pres">
      <dgm:prSet presAssocID="{08975135-935B-4E19-A082-7554F3842AC9}" presName="rootText1" presStyleLbl="node0" presStyleIdx="0" presStyleCnt="1" custScaleX="193436" custLinFactNeighborX="8324" custLinFactNeighborY="-26">
        <dgm:presLayoutVars>
          <dgm:chPref val="3"/>
        </dgm:presLayoutVars>
      </dgm:prSet>
      <dgm:spPr/>
    </dgm:pt>
    <dgm:pt modelId="{F1D06B02-139E-4A73-9F7F-AC0B43A22E76}" type="pres">
      <dgm:prSet presAssocID="{08975135-935B-4E19-A082-7554F3842AC9}" presName="rootConnector1" presStyleLbl="node1" presStyleIdx="0" presStyleCnt="0"/>
      <dgm:spPr/>
    </dgm:pt>
    <dgm:pt modelId="{56DDFC54-B519-4580-A174-A839C626E5AF}" type="pres">
      <dgm:prSet presAssocID="{08975135-935B-4E19-A082-7554F3842AC9}" presName="hierChild2" presStyleCnt="0"/>
      <dgm:spPr/>
    </dgm:pt>
    <dgm:pt modelId="{4557604F-6A19-46D3-8B65-0082C59B2AAD}" type="pres">
      <dgm:prSet presAssocID="{08975135-935B-4E19-A082-7554F3842AC9}" presName="hierChild3" presStyleCnt="0"/>
      <dgm:spPr/>
    </dgm:pt>
  </dgm:ptLst>
  <dgm:cxnLst>
    <dgm:cxn modelId="{53B70E2D-577C-4903-BE5D-4DF5C603E0AF}" type="presOf" srcId="{E75AF509-5032-4CA1-AE26-8752FBB0EB4C}" destId="{CFD9DCFB-27D1-46AB-BDBD-0A1D93A571E7}" srcOrd="0" destOrd="0" presId="urn:microsoft.com/office/officeart/2005/8/layout/orgChart1"/>
    <dgm:cxn modelId="{6805BF7A-6638-4115-B4E9-9E62A8FC5A9C}" type="presOf" srcId="{08975135-935B-4E19-A082-7554F3842AC9}" destId="{EE5968B4-8D09-4267-86D1-79EF491A9E6C}" srcOrd="0" destOrd="0" presId="urn:microsoft.com/office/officeart/2005/8/layout/orgChart1"/>
    <dgm:cxn modelId="{C812F492-0610-4C69-BC25-7CBCE739D731}" type="presOf" srcId="{08975135-935B-4E19-A082-7554F3842AC9}" destId="{F1D06B02-139E-4A73-9F7F-AC0B43A22E76}" srcOrd="1" destOrd="0" presId="urn:microsoft.com/office/officeart/2005/8/layout/orgChart1"/>
    <dgm:cxn modelId="{73EFFFEC-A309-45ED-A180-93A5798E7B88}" srcId="{E75AF509-5032-4CA1-AE26-8752FBB0EB4C}" destId="{08975135-935B-4E19-A082-7554F3842AC9}" srcOrd="0" destOrd="0" parTransId="{170C2A2D-3A4D-453D-9DFF-F818AAEF194B}" sibTransId="{ADC13CEC-C47A-43D2-BE73-94590EDBFBDE}"/>
    <dgm:cxn modelId="{5CBBDBB3-02E7-4AF4-95D0-F31C57C06753}" type="presParOf" srcId="{CFD9DCFB-27D1-46AB-BDBD-0A1D93A571E7}" destId="{15237144-7C43-4555-AC41-7673800F8903}" srcOrd="0" destOrd="0" presId="urn:microsoft.com/office/officeart/2005/8/layout/orgChart1"/>
    <dgm:cxn modelId="{1D54588B-F620-4B88-AAD4-00160F77B525}" type="presParOf" srcId="{15237144-7C43-4555-AC41-7673800F8903}" destId="{EF629649-C51C-43E1-B48C-FC338A3FD408}" srcOrd="0" destOrd="0" presId="urn:microsoft.com/office/officeart/2005/8/layout/orgChart1"/>
    <dgm:cxn modelId="{4492D0EC-9299-42FC-AFCE-C9497124EBF7}" type="presParOf" srcId="{EF629649-C51C-43E1-B48C-FC338A3FD408}" destId="{EE5968B4-8D09-4267-86D1-79EF491A9E6C}" srcOrd="0" destOrd="0" presId="urn:microsoft.com/office/officeart/2005/8/layout/orgChart1"/>
    <dgm:cxn modelId="{F087CECA-3073-4A49-A95B-38325EB1BEEB}" type="presParOf" srcId="{EF629649-C51C-43E1-B48C-FC338A3FD408}" destId="{F1D06B02-139E-4A73-9F7F-AC0B43A22E76}" srcOrd="1" destOrd="0" presId="urn:microsoft.com/office/officeart/2005/8/layout/orgChart1"/>
    <dgm:cxn modelId="{00EC6BE5-9AAF-4DA3-9C37-C7D53EE88744}" type="presParOf" srcId="{15237144-7C43-4555-AC41-7673800F8903}" destId="{56DDFC54-B519-4580-A174-A839C626E5AF}" srcOrd="1" destOrd="0" presId="urn:microsoft.com/office/officeart/2005/8/layout/orgChart1"/>
    <dgm:cxn modelId="{7EE10B51-CE0C-4F6F-94F2-5D4A027E91BB}" type="presParOf" srcId="{15237144-7C43-4555-AC41-7673800F8903}" destId="{4557604F-6A19-46D3-8B65-0082C59B2AA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6B0F7-A3DC-4DA4-B0FD-6594C6E896A9}">
      <dsp:nvSpPr>
        <dsp:cNvPr id="0" name=""/>
        <dsp:cNvSpPr/>
      </dsp:nvSpPr>
      <dsp:spPr>
        <a:xfrm>
          <a:off x="0" y="0"/>
          <a:ext cx="4689764" cy="678600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/>
            <a:t>skeleton of Lower Limb</a:t>
          </a:r>
          <a:endParaRPr lang="ar-SA" sz="2900" b="1" kern="1200" dirty="0"/>
        </a:p>
      </dsp:txBody>
      <dsp:txXfrm>
        <a:off x="33127" y="33127"/>
        <a:ext cx="4623510" cy="612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5968B4-8D09-4267-86D1-79EF491A9E6C}">
      <dsp:nvSpPr>
        <dsp:cNvPr id="0" name=""/>
        <dsp:cNvSpPr/>
      </dsp:nvSpPr>
      <dsp:spPr>
        <a:xfrm>
          <a:off x="3593" y="177831"/>
          <a:ext cx="3044406" cy="786928"/>
        </a:xfrm>
        <a:prstGeom prst="rect">
          <a:avLst/>
        </a:prstGeom>
        <a:solidFill>
          <a:srgbClr val="FF0000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rgbClr val="FFFF99"/>
              </a:solidFill>
            </a:rPr>
            <a:t>Hip Joint</a:t>
          </a:r>
          <a:endParaRPr lang="en-US" sz="4000" kern="1200" dirty="0">
            <a:solidFill>
              <a:schemeClr val="bg1"/>
            </a:solidFill>
          </a:endParaRPr>
        </a:p>
      </dsp:txBody>
      <dsp:txXfrm>
        <a:off x="3593" y="177831"/>
        <a:ext cx="3044406" cy="7869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F5854-5DCB-41BB-A238-ABF28AC51A71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1CE78-40AA-4B91-A439-8A230B7B06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9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601675CF-CEA7-43B2-83EB-8C430FA27E3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E886C0C0-6ED1-4BBD-AE87-3F58A1E6D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27B47866-C51C-496F-A9E0-988137115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A8954-9AAB-499E-AE0F-A92DB9F5AE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>
            <a:extLst>
              <a:ext uri="{FF2B5EF4-FFF2-40B4-BE49-F238E27FC236}">
                <a16:creationId xmlns:a16="http://schemas.microsoft.com/office/drawing/2014/main" id="{77CA979D-249F-429C-A4D2-562802E40EA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>
            <a:extLst>
              <a:ext uri="{FF2B5EF4-FFF2-40B4-BE49-F238E27FC236}">
                <a16:creationId xmlns:a16="http://schemas.microsoft.com/office/drawing/2014/main" id="{B0F45134-6412-47F0-8BA0-C476EC3E42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75780" name="Slide Number Placeholder 3">
            <a:extLst>
              <a:ext uri="{FF2B5EF4-FFF2-40B4-BE49-F238E27FC236}">
                <a16:creationId xmlns:a16="http://schemas.microsoft.com/office/drawing/2014/main" id="{FF336E61-C8FE-4D91-9768-8AEF364492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AF31B7B-3178-4DBC-82FC-69D78E38988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 eaLnBrk="1" latinLnBrk="0" hangingPunct="1"/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elbow joint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a joint between the lower end of the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humerus and upper ends of the radius and ulna. It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actually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includes two articulations (a)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humero-ulnar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articulation,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between the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trochlea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humerus and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trochlear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notch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ulna, and (b)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humero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-radial articulation, between</a:t>
            </a:r>
            <a:r>
              <a:rPr lang="en-US" sz="1200" b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capitulum</a:t>
            </a:r>
            <a:r>
              <a:rPr lang="en-US" sz="1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humerus and the head of radius</a:t>
            </a:r>
          </a:p>
          <a:p>
            <a:pPr algn="l" rtl="0" eaLnBrk="1" latinLnBrk="0" hangingPunct="1"/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Articulation: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This occurs between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trochlea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capitulum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humerus and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trochlear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notch of the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ulna and the head of the radius. The articular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surfaces are covered with hyaline cartilage</a:t>
            </a:r>
          </a:p>
          <a:p>
            <a:pPr algn="l" rtl="0" eaLnBrk="1" latinLnBrk="0" hangingPunct="1"/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complexity of elbow joint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further increased by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its continuity with superior radio-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ulnar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joint. Thus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there are three articulations in the elbow region, viz.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humero-ulnar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(b)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humero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-radial, and (c) superior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(proximal) radio-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ulnar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are called cubital</a:t>
            </a:r>
            <a:r>
              <a:rPr lang="en-US" sz="1200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articulations</a:t>
            </a:r>
          </a:p>
          <a:p>
            <a:pPr algn="l" rtl="0" eaLnBrk="1" latinLnBrk="0" hangingPunct="1"/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upper articular surface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formed by 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capitulum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trochlea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lower end of the humerus.</a:t>
            </a:r>
          </a:p>
          <a:p>
            <a:pPr algn="l" rtl="0" eaLnBrk="1" latinLnBrk="0" hangingPunct="1"/>
            <a:r>
              <a:rPr lang="en-US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lower articular surface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formed by the upper surface</a:t>
            </a:r>
            <a:r>
              <a:rPr lang="en-US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head of the radius and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trochlear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notch of the ulna.</a:t>
            </a:r>
            <a:endParaRPr lang="ar-EG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l" rtl="0"/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3F4E5-176D-4781-9358-83650E6EE5D1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="1" dirty="0"/>
              <a:t>Articulation:</a:t>
            </a:r>
            <a:r>
              <a:rPr lang="en-US" dirty="0"/>
              <a:t> Between the distal end of the radius</a:t>
            </a:r>
            <a:r>
              <a:rPr lang="en-US" baseline="0" dirty="0"/>
              <a:t> </a:t>
            </a:r>
            <a:r>
              <a:rPr lang="en-US" dirty="0"/>
              <a:t>and the articular disc above and the scaphoid, </a:t>
            </a:r>
            <a:r>
              <a:rPr lang="en-US" dirty="0" err="1"/>
              <a:t>lunate</a:t>
            </a:r>
            <a:r>
              <a:rPr lang="en-US" dirty="0"/>
              <a:t>,</a:t>
            </a:r>
          </a:p>
          <a:p>
            <a:pPr algn="l" rtl="0"/>
            <a:r>
              <a:rPr lang="en-US" dirty="0"/>
              <a:t>and </a:t>
            </a:r>
            <a:r>
              <a:rPr lang="en-US" dirty="0" err="1"/>
              <a:t>triquetral</a:t>
            </a:r>
            <a:r>
              <a:rPr lang="en-US" dirty="0"/>
              <a:t> bones below. The</a:t>
            </a:r>
            <a:r>
              <a:rPr lang="en-US" baseline="0" dirty="0"/>
              <a:t> </a:t>
            </a:r>
            <a:r>
              <a:rPr lang="en-US" dirty="0"/>
              <a:t>proximal articular surface forms an ellipsoid concave</a:t>
            </a:r>
            <a:r>
              <a:rPr lang="en-US" baseline="0" dirty="0"/>
              <a:t> </a:t>
            </a:r>
            <a:r>
              <a:rPr lang="en-US" dirty="0"/>
              <a:t>surface, which is adapted to the distal ellipsoid convex</a:t>
            </a:r>
            <a:r>
              <a:rPr lang="en-US" baseline="0" dirty="0"/>
              <a:t> </a:t>
            </a:r>
            <a:r>
              <a:rPr lang="en-US" dirty="0"/>
              <a:t>surface.</a:t>
            </a:r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23F4E5-176D-4781-9358-83650E6EE5D1}" type="slidenum">
              <a:rPr kumimoji="0" lang="ar-E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ar-E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>
            <a:extLst>
              <a:ext uri="{FF2B5EF4-FFF2-40B4-BE49-F238E27FC236}">
                <a16:creationId xmlns:a16="http://schemas.microsoft.com/office/drawing/2014/main" id="{71D8DC8D-F5B5-4CBE-BEEC-F0BF4B49C5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Notes Placeholder 2">
            <a:extLst>
              <a:ext uri="{FF2B5EF4-FFF2-40B4-BE49-F238E27FC236}">
                <a16:creationId xmlns:a16="http://schemas.microsoft.com/office/drawing/2014/main" id="{1E0E75EF-897B-4A63-A882-C5197341E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215044" name="Slide Number Placeholder 3">
            <a:extLst>
              <a:ext uri="{FF2B5EF4-FFF2-40B4-BE49-F238E27FC236}">
                <a16:creationId xmlns:a16="http://schemas.microsoft.com/office/drawing/2014/main" id="{D08629F9-A972-4876-993B-27ECBF476C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20E636-68D2-4208-9405-85EB2F176E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77220EFB-F51C-4533-A8B3-4473EA4F8E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1926E65D-2815-4941-B78C-9BD2FFD266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/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4A25E51F-A520-491C-B7E6-2810923392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633952-EB0C-4CFD-8228-6E9D9B07988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>
            <a:extLst>
              <a:ext uri="{FF2B5EF4-FFF2-40B4-BE49-F238E27FC236}">
                <a16:creationId xmlns:a16="http://schemas.microsoft.com/office/drawing/2014/main" id="{A0AAEC68-C8EA-450C-9179-F2F94333DB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>
            <a:extLst>
              <a:ext uri="{FF2B5EF4-FFF2-40B4-BE49-F238E27FC236}">
                <a16:creationId xmlns:a16="http://schemas.microsoft.com/office/drawing/2014/main" id="{31E30685-92BA-43A0-B9F8-3FCE52E2E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300" name="Slide Number Placeholder 3">
            <a:extLst>
              <a:ext uri="{FF2B5EF4-FFF2-40B4-BE49-F238E27FC236}">
                <a16:creationId xmlns:a16="http://schemas.microsoft.com/office/drawing/2014/main" id="{47B5DEA8-F931-4374-9537-49880BABBC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F35015-4DAF-4A50-AC53-81131254F6D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>
            <a:extLst>
              <a:ext uri="{FF2B5EF4-FFF2-40B4-BE49-F238E27FC236}">
                <a16:creationId xmlns:a16="http://schemas.microsoft.com/office/drawing/2014/main" id="{3D0DDBA8-D1FB-4015-A30D-80D2760486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>
            <a:extLst>
              <a:ext uri="{FF2B5EF4-FFF2-40B4-BE49-F238E27FC236}">
                <a16:creationId xmlns:a16="http://schemas.microsoft.com/office/drawing/2014/main" id="{DFEA0FB0-6013-4C57-96BD-8EEA4E2B8E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The vertex, the most superior point of the calvaria, is near the midpoint of the sagittal suture.</a:t>
            </a:r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844" name="Slide Number Placeholder 3">
            <a:extLst>
              <a:ext uri="{FF2B5EF4-FFF2-40B4-BE49-F238E27FC236}">
                <a16:creationId xmlns:a16="http://schemas.microsoft.com/office/drawing/2014/main" id="{AEA5E837-07A7-4782-A552-F717BACA50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5AE7A9-A75B-4428-9C4F-F63B1A4AE8E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>
            <a:extLst>
              <a:ext uri="{FF2B5EF4-FFF2-40B4-BE49-F238E27FC236}">
                <a16:creationId xmlns:a16="http://schemas.microsoft.com/office/drawing/2014/main" id="{1D35A606-98B6-4EF3-AED7-8843E62AE4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>
            <a:extLst>
              <a:ext uri="{FF2B5EF4-FFF2-40B4-BE49-F238E27FC236}">
                <a16:creationId xmlns:a16="http://schemas.microsoft.com/office/drawing/2014/main" id="{29D1A10A-F3B1-40EF-AA31-3B3990D24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276" name="Slide Number Placeholder 3">
            <a:extLst>
              <a:ext uri="{FF2B5EF4-FFF2-40B4-BE49-F238E27FC236}">
                <a16:creationId xmlns:a16="http://schemas.microsoft.com/office/drawing/2014/main" id="{3370A298-5046-46C6-832B-5341747D87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D6E535-F184-4DEE-B1AF-5869F5C9EFC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>
            <a:extLst>
              <a:ext uri="{FF2B5EF4-FFF2-40B4-BE49-F238E27FC236}">
                <a16:creationId xmlns:a16="http://schemas.microsoft.com/office/drawing/2014/main" id="{8AF02C00-3AD9-4193-81E2-0C15768C94E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>
            <a:extLst>
              <a:ext uri="{FF2B5EF4-FFF2-40B4-BE49-F238E27FC236}">
                <a16:creationId xmlns:a16="http://schemas.microsoft.com/office/drawing/2014/main" id="{08F15269-BA6E-47E3-9446-76B3A1CBE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108" name="Slide Number Placeholder 3">
            <a:extLst>
              <a:ext uri="{FF2B5EF4-FFF2-40B4-BE49-F238E27FC236}">
                <a16:creationId xmlns:a16="http://schemas.microsoft.com/office/drawing/2014/main" id="{A968E303-64F4-4252-A49D-E29A07929E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A49CA0-6840-4280-B0AF-715CCBE4BEB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>
            <a:extLst>
              <a:ext uri="{FF2B5EF4-FFF2-40B4-BE49-F238E27FC236}">
                <a16:creationId xmlns:a16="http://schemas.microsoft.com/office/drawing/2014/main" id="{96102C92-2085-4B66-8882-8F75CB28A3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Notes Placeholder 2">
            <a:extLst>
              <a:ext uri="{FF2B5EF4-FFF2-40B4-BE49-F238E27FC236}">
                <a16:creationId xmlns:a16="http://schemas.microsoft.com/office/drawing/2014/main" id="{000217D1-8A16-43B4-A248-22480522AE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708" name="Slide Number Placeholder 3">
            <a:extLst>
              <a:ext uri="{FF2B5EF4-FFF2-40B4-BE49-F238E27FC236}">
                <a16:creationId xmlns:a16="http://schemas.microsoft.com/office/drawing/2014/main" id="{E6FA935A-0E18-4246-9C14-B93B147E2B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D95CCA-8D80-4382-8E3C-07A1A102A51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alt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4AC5C3-4D5F-4339-8C69-F60CC7788C3D}" type="slidenum">
              <a:rPr lang="en-US" altLang="en-US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ar-SA" alt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5D0B1C-CB3C-4C66-AC2E-64F3258D0B0E}" type="slidenum">
              <a:rPr lang="en-US" altLang="en-US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>
            <a:extLst>
              <a:ext uri="{FF2B5EF4-FFF2-40B4-BE49-F238E27FC236}">
                <a16:creationId xmlns:a16="http://schemas.microsoft.com/office/drawing/2014/main" id="{126C6390-A09B-45A5-A804-82BD49BF33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63" name="Notes Placeholder 2">
            <a:extLst>
              <a:ext uri="{FF2B5EF4-FFF2-40B4-BE49-F238E27FC236}">
                <a16:creationId xmlns:a16="http://schemas.microsoft.com/office/drawing/2014/main" id="{AE0EFE9A-2E47-4363-B48C-0FA474F62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tabLst>
                <a:tab pos="518160" algn="l"/>
              </a:tabLst>
            </a:pPr>
            <a:r>
              <a:rPr lang="en-US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Proximal row</a:t>
            </a:r>
            <a:r>
              <a:rPr lang="en-US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scaphoid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ar-SA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زورق</a:t>
            </a:r>
            <a:r>
              <a:rPr lang="ar-EG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ي </a:t>
            </a:r>
            <a:r>
              <a:rPr lang="en-US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lunate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ar-SA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هلالي</a:t>
            </a:r>
            <a:r>
              <a:rPr lang="en-US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2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triquatral</a:t>
            </a:r>
            <a:r>
              <a:rPr lang="ar-SA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مثلثي </a:t>
            </a:r>
            <a:r>
              <a:rPr lang="en-US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pisiform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ar-SA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حمصي </a:t>
            </a:r>
            <a:r>
              <a:rPr lang="en-US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(S.L.T.P.)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Distal row</a:t>
            </a:r>
            <a:r>
              <a:rPr lang="en-US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trapezium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ar-SA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معين منحرف </a:t>
            </a:r>
            <a:r>
              <a:rPr lang="en-US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trapezoid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ar-SA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شبه منحرف</a:t>
            </a:r>
            <a:r>
              <a:rPr lang="en-US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capitate, hamate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ar-SA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حامي</a:t>
            </a:r>
            <a:r>
              <a:rPr lang="en-US" sz="12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(T.T.C.H.)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ar-SA" altLang="en-US" dirty="0"/>
          </a:p>
        </p:txBody>
      </p:sp>
      <p:sp>
        <p:nvSpPr>
          <p:cNvPr id="143364" name="Slide Number Placeholder 3">
            <a:extLst>
              <a:ext uri="{FF2B5EF4-FFF2-40B4-BE49-F238E27FC236}">
                <a16:creationId xmlns:a16="http://schemas.microsoft.com/office/drawing/2014/main" id="{B9D96849-C1B4-4FC1-BBB3-7CE07373ED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D02BFC-521B-468A-AD3E-945274760E2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2E61185D-7E01-4147-928B-14137C5B7C3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B2F7F098-121F-4E97-9D22-9A16E6D6B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EG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044" name="Slide Number Placeholder 3">
            <a:extLst>
              <a:ext uri="{FF2B5EF4-FFF2-40B4-BE49-F238E27FC236}">
                <a16:creationId xmlns:a16="http://schemas.microsoft.com/office/drawing/2014/main" id="{3ECB5F15-FF63-4892-8D93-A35249E81D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5898A-48E1-4022-BEB9-DDFF6415970B}" type="slidenum">
              <a:rPr kumimoji="0" lang="ar-E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l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582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86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7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09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30/05/1441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76497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30/05/1441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288420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30/05/1441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49958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30/05/1441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69254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30/05/1441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19774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30/05/1441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50240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30/05/1441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3335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30/05/1441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0517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198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30/05/1441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258529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30/05/1441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452997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1EAFE-869D-4835-9CBB-72497AD62DD1}" type="datetimeFigureOut">
              <a:rPr lang="ar-EG" smtClean="0"/>
              <a:pPr/>
              <a:t>30/05/1441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547010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100584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061F6-9A80-4D77-8C76-5561ECB1C5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765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7169D9D-FA4B-4872-8718-8EA78E8821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441F8A-D230-4B02-9A51-1FD819F103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EDC4E3-4776-497D-ACB6-283C3BC08F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A28CA9-23FC-4AAC-B2F8-04C6245B9D20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161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43244F-E3B9-48FF-91AE-8CE5DAE377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F12CDB-4E1A-4E14-9374-5E364EA10A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B1E342-5D54-4B8E-A382-EB7FA39E36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1A5B-5A38-46F2-9F6A-87FD79DCE525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6172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5CA514-37AB-4E72-BB4B-F9E5EA4B21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8EBA58-37E8-407C-87ED-A50DD960FC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C702438-49BD-4A55-870C-05B03CC50C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F5456D-8D8D-42D1-8B72-CBFF50319D85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3028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393860-3841-49D6-BF74-9317244C60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F89BE1-043B-46E6-9059-9C2BC5F2B7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24A106-69E2-4151-AB0F-4812C30CB5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6F097B-6BFB-4283-9CED-4317DE7790AC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0200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A909123-E4DD-47F7-9817-99C015D604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B7847A0-2867-47C7-A5DF-5B8A54CDC0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80AA7E1-639D-44E3-91D7-E7098A01D0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A7123B-DA11-4656-8814-13F2616652C4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12654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A7CBD6B-B1B9-4C5F-AED1-AE3C09959A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AAD938C-ADD3-4C64-B8B1-1C7F0807B8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C3B2038-C541-473B-B6C3-65391ADABB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84853A-E70D-4593-8E29-543ACCB7B185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84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0200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53EE8E9-CFAB-4E47-BBB2-06B4A61582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FFBA314-A0FB-4207-9C2D-0BB8D28A02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0BBD63A-A2A3-4E57-847A-80F631AA03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5E8E51-F5B9-4D02-A4AF-43BC7F6F041F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01294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9B857B-6AAE-431B-883B-F8F859DF25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EFBF85-9369-439B-8B26-EB298488A1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25E7B2-47FE-4C22-A223-FC03151120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7B7193-60D7-490F-A9F0-6A20A3C830B7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5711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B1F279-4E38-49D8-AADF-A49E2287C8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493574-B054-45AB-9F5A-D961B6F619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12C7A02-336A-4B9D-B2DA-C39670B5FE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755E6D-4C8D-474B-B6E0-8E4CEC47411E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4275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2A38B5-3611-46C2-9BDC-FB7B7FEE4F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B05BCB-E8DF-4C6F-B3FC-690AF5C25E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6022D8-3564-4E8A-B846-76D6D69ED6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5146D1-1696-4C3E-8110-01197DC406C4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9577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B1C066F-4D64-4B3A-BC3F-6F74CBF4BF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E5EA45-1655-4119-899F-80FF6207F9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184121-C35D-4E2E-B338-359B43D74C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A52693-69FF-4A60-8CCB-E68835D069C2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91063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C28DFD-0DBF-47D3-AC5B-AC54BAB58F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1C2F8F-73A4-4299-89F3-A2DCDCDEB2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B632993-F8A3-4D2B-895D-26C195DEAF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C745FC-D832-4F44-83F0-E73D803164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2539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81C705A-518D-4622-AA03-D0B7D7B068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CC4123E-BDFB-4D15-B86A-E619A9E160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CE01F3C-E610-494C-8FA8-6C946C3768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488E96-D1B6-4047-A9B1-1A706840DC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3380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BD320E-63B1-4D79-8B74-43F954B6D4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264253-6E8A-4FA2-943E-C736184A8B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298041E-2A79-40CD-9638-44208932F7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A7F69F-BEB5-4E17-BBC7-D084DFB722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20702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D081E4-9467-44B5-AF5D-F5CD531D33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DCFA83-D31B-4073-95AC-63AB19AF57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93EB4EB-96B8-469E-BDFA-E5CD74C94D8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504BC6-CFED-415B-AAB5-DCF0D162FE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8359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7FC9C34-0475-486A-8D9F-57134D0672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BA652DF-28F8-4D39-8DC8-22AE2BDB67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A05FF92-E784-42E0-9D4D-DF067E696F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F07F04-49E8-447D-91CC-EC69CF4FBC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37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143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963651A-E07A-45CA-BEA1-31F72A7864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5259D8-6998-42FA-BDD1-12FCF19E3B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693A4B-D424-4A4E-9A2C-D6F4EC1543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F86FAE-2B55-457D-B448-3A454C7B8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4236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DC8D56D-7C46-4CA1-823A-DB2FBA7E31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D425B98-3ADE-46DD-A1E7-6779CDA25B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B93199A-BCF6-4BB0-ACBA-36642F2C16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C2839A-DCAD-4215-A042-9E7704CE90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0597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3D074B-531B-4D1F-9CCC-A3413ED763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93CD1C-9DB8-4CC0-85BE-BFAEB3E848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F5406C-DC4F-422F-B6F0-7187AEA83E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2327A7-EAC9-4589-9971-B8732314EB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7783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278130-B044-481F-8E0B-2C39C41E50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AACA1D-254C-4729-BC76-C60B4278C1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F1A915-507C-4EA9-9D75-CF4F4D480B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DC4AE9-77D7-42DC-BE2E-C279B3E15C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88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6600AA-AF7B-4506-834A-E383EEFB59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9A463D-02EE-4674-992F-149E344BA6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DCC95D5-73E4-48F5-99BD-A406AA1B75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6EDB9-C1A0-4810-A5A7-0CCC52E27C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80955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AD1BBEA-72B6-45FE-935C-2382F4B8FB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8A694E-2D60-4EBE-A308-2E25C83044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8041B2-A37F-456A-8B8A-6D2E2EF29B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09B66F-D72B-405A-8DA5-BF5140C0B1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61270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ar-EG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3F2419-EF22-4789-931A-562546C24B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01908E-B633-4821-BB76-75B49E9E0D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9A1672-FA26-477F-A1A1-F744D6C01B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099E6F-D95B-499A-9784-9C990F8146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839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73F55BE-BDD8-49EC-A252-04B5AC6083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A9B931D-5366-403A-80A8-D28A83A23D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EB5780E2-A465-4CBA-BF70-3CA4F1FAF2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BA1070-2463-474A-8863-5ECFF8F198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7290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8C1B320-C7DC-4771-9001-585E35FBCD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2973C4C-0D1F-4C89-8C04-0BDD8D9294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65BE1A8-F871-428D-BA36-63A47B2F19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93A297-4A8D-4B9C-965C-952DF97598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213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4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035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43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A593B-AE78-4DED-A29D-80F0CFF935C5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668D6-43DE-408E-9AAB-32F7ACCF3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4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A593B-AE78-4DED-A29D-80F0CFF935C5}" type="datetimeFigureOut">
              <a:rPr lang="en-US" smtClean="0"/>
              <a:pPr/>
              <a:t>25-Jan-20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668D6-43DE-408E-9AAB-32F7ACCF36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1EAFE-869D-4835-9CBB-72497AD62DD1}" type="datetimeFigureOut">
              <a:rPr lang="ar-EG" smtClean="0"/>
              <a:pPr/>
              <a:t>30/05/1441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9FAC0-DFE8-4F0C-AAC2-810D8FF6BC0C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51394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2BB28AC-728A-407C-8386-D5F20B2B4A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E8390D9-6DB1-402F-9DED-D0B4EE495A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453C837-681F-4FD5-8F55-3E62E3CCCF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15FA81A-B988-4EEA-9EC9-73915A3C359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66EFD7B-01BA-4357-896D-9F38A3C321C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A77EAF8D-5A06-4B06-B8A1-ECAC3BD8AE9A}" type="slidenum">
              <a:rPr lang="ar-EG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251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DB79619-E995-43CC-95C8-C8F035998F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0D74638-BFB6-42CB-8E63-6B399EC119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B9A0DC8-B5FC-45A8-91A6-39BC2D60B48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6BBB745-EE9D-4CE2-9102-09D2862687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61F95EA-6E72-42FE-A5C6-3237D53C38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/>
            </a:lvl1pPr>
          </a:lstStyle>
          <a:p>
            <a:fld id="{C64D8CBA-CAE4-46C4-825E-1B30157BAB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03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26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27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41E5EAB7-D5E3-4FA8-AB4D-247FA0F6DF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164" y="-30163"/>
            <a:ext cx="8067675" cy="345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258CE3F-9F34-41E4-A82E-1F166008EC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475" y="3141663"/>
            <a:ext cx="8713788" cy="3429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rtlCol="1">
            <a:normAutofit fontScale="32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SA" sz="1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الأستاذ </a:t>
            </a:r>
            <a:r>
              <a:rPr kumimoji="0" lang="ar-SA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الدكتور</a:t>
            </a:r>
            <a:r>
              <a:rPr kumimoji="0" lang="ar-EG" sz="13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/ يوسف حسين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5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أستاذ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التشريح وعلم الأجنة</a:t>
            </a:r>
            <a:r>
              <a:rPr kumimoji="0" lang="ar-EG" sz="8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en-US" sz="8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8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كلية الطب – </a:t>
            </a:r>
            <a:r>
              <a:rPr kumimoji="0" lang="ar-EG" sz="86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جامعة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الزقازيق- مصر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دكتوراة</a:t>
            </a:r>
            <a:r>
              <a:rPr kumimoji="0" lang="ar-EG" sz="8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من جامعة كولونيا المانيا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جروب الفيس </a:t>
            </a:r>
          </a:p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د. يوسف حسين (استاذ التشريح)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ar-EG" sz="31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2" name="TextBox 1">
            <a:extLst>
              <a:ext uri="{FF2B5EF4-FFF2-40B4-BE49-F238E27FC236}">
                <a16:creationId xmlns:a16="http://schemas.microsoft.com/office/drawing/2014/main" id="{2C31ED69-C1D2-404C-9D9A-1D3848A3E5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1051" y="1"/>
            <a:ext cx="208756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أهلا</a:t>
            </a:r>
            <a:endParaRPr kumimoji="0" lang="en-US" altLang="en-US" sz="5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293" name="TextBox 3">
            <a:extLst>
              <a:ext uri="{FF2B5EF4-FFF2-40B4-BE49-F238E27FC236}">
                <a16:creationId xmlns:a16="http://schemas.microsoft.com/office/drawing/2014/main" id="{3BAB2CA8-2E1B-4DD1-9915-6A356C80CC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8" y="1"/>
            <a:ext cx="2305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alt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وسهلا</a:t>
            </a:r>
            <a:endParaRPr kumimoji="0" lang="en-US" altLang="en-US" sz="4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 l="18813" t="7167" r="19749" b="5888"/>
          <a:stretch>
            <a:fillRect/>
          </a:stretch>
        </p:blipFill>
        <p:spPr bwMode="auto">
          <a:xfrm>
            <a:off x="3996267" y="333376"/>
            <a:ext cx="8195733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rc 13"/>
          <p:cNvSpPr>
            <a:spLocks/>
          </p:cNvSpPr>
          <p:nvPr/>
        </p:nvSpPr>
        <p:spPr bwMode="auto">
          <a:xfrm rot="-9897767">
            <a:off x="4197352" y="950914"/>
            <a:ext cx="1822449" cy="3633787"/>
          </a:xfrm>
          <a:custGeom>
            <a:avLst/>
            <a:gdLst>
              <a:gd name="T0" fmla="*/ 2147483646 w 21600"/>
              <a:gd name="T1" fmla="*/ 0 h 39351"/>
              <a:gd name="T2" fmla="*/ 2147483646 w 21600"/>
              <a:gd name="T3" fmla="*/ 2147483646 h 39351"/>
              <a:gd name="T4" fmla="*/ 0 w 21600"/>
              <a:gd name="T5" fmla="*/ 2147483646 h 39351"/>
              <a:gd name="T6" fmla="*/ 0 60000 65536"/>
              <a:gd name="T7" fmla="*/ 0 60000 65536"/>
              <a:gd name="T8" fmla="*/ 0 60000 65536"/>
              <a:gd name="T9" fmla="*/ 0 w 21600"/>
              <a:gd name="T10" fmla="*/ 0 h 39351"/>
              <a:gd name="T11" fmla="*/ 21600 w 21600"/>
              <a:gd name="T12" fmla="*/ 39351 h 3935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9351" fill="none" extrusionOk="0">
                <a:moveTo>
                  <a:pt x="10805" y="-1"/>
                </a:moveTo>
                <a:cubicBezTo>
                  <a:pt x="17485" y="3859"/>
                  <a:pt x="21600" y="10988"/>
                  <a:pt x="21600" y="18703"/>
                </a:cubicBezTo>
                <a:cubicBezTo>
                  <a:pt x="21600" y="28189"/>
                  <a:pt x="15410" y="36565"/>
                  <a:pt x="6341" y="39350"/>
                </a:cubicBezTo>
              </a:path>
              <a:path w="21600" h="39351" stroke="0" extrusionOk="0">
                <a:moveTo>
                  <a:pt x="10805" y="-1"/>
                </a:moveTo>
                <a:cubicBezTo>
                  <a:pt x="17485" y="3859"/>
                  <a:pt x="21600" y="10988"/>
                  <a:pt x="21600" y="18703"/>
                </a:cubicBezTo>
                <a:cubicBezTo>
                  <a:pt x="21600" y="28189"/>
                  <a:pt x="15410" y="36565"/>
                  <a:pt x="6341" y="39350"/>
                </a:cubicBezTo>
                <a:lnTo>
                  <a:pt x="0" y="18703"/>
                </a:lnTo>
                <a:lnTo>
                  <a:pt x="10805" y="-1"/>
                </a:lnTo>
                <a:close/>
              </a:path>
            </a:pathLst>
          </a:cu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Arc 14"/>
          <p:cNvSpPr>
            <a:spLocks/>
          </p:cNvSpPr>
          <p:nvPr/>
        </p:nvSpPr>
        <p:spPr bwMode="auto">
          <a:xfrm rot="10515608">
            <a:off x="3888318" y="5156201"/>
            <a:ext cx="865716" cy="1427163"/>
          </a:xfrm>
          <a:custGeom>
            <a:avLst/>
            <a:gdLst>
              <a:gd name="T0" fmla="*/ 0 w 21600"/>
              <a:gd name="T1" fmla="*/ 0 h 42701"/>
              <a:gd name="T2" fmla="*/ 2147483646 w 21600"/>
              <a:gd name="T3" fmla="*/ 2147483646 h 42701"/>
              <a:gd name="T4" fmla="*/ 0 w 21600"/>
              <a:gd name="T5" fmla="*/ 2147483646 h 42701"/>
              <a:gd name="T6" fmla="*/ 0 60000 65536"/>
              <a:gd name="T7" fmla="*/ 0 60000 65536"/>
              <a:gd name="T8" fmla="*/ 0 60000 65536"/>
              <a:gd name="T9" fmla="*/ 0 w 21600"/>
              <a:gd name="T10" fmla="*/ 0 h 42701"/>
              <a:gd name="T11" fmla="*/ 21600 w 21600"/>
              <a:gd name="T12" fmla="*/ 42701 h 427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42701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751"/>
                  <a:pt x="14531" y="40532"/>
                  <a:pt x="4614" y="42701"/>
                </a:cubicBezTo>
              </a:path>
              <a:path w="21600" h="42701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1751"/>
                  <a:pt x="14531" y="40532"/>
                  <a:pt x="4614" y="42701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047751" y="2500314"/>
            <a:ext cx="3238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>
                <a:solidFill>
                  <a:srgbClr val="FF0000"/>
                </a:solidFill>
              </a:rPr>
              <a:t>True ribs = 1-7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05494" y="5568951"/>
            <a:ext cx="3429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0000"/>
                </a:solidFill>
              </a:rPr>
              <a:t>False ribs= 8,9,10</a:t>
            </a:r>
          </a:p>
        </p:txBody>
      </p:sp>
      <p:sp>
        <p:nvSpPr>
          <p:cNvPr id="7" name="Arc 5"/>
          <p:cNvSpPr>
            <a:spLocks/>
          </p:cNvSpPr>
          <p:nvPr/>
        </p:nvSpPr>
        <p:spPr bwMode="auto">
          <a:xfrm rot="10515608">
            <a:off x="6786034" y="4862513"/>
            <a:ext cx="224367" cy="717550"/>
          </a:xfrm>
          <a:custGeom>
            <a:avLst/>
            <a:gdLst>
              <a:gd name="T0" fmla="*/ 2147483646 w 21600"/>
              <a:gd name="T1" fmla="*/ 0 h 33638"/>
              <a:gd name="T2" fmla="*/ 2147483646 w 21600"/>
              <a:gd name="T3" fmla="*/ 2147483646 h 33638"/>
              <a:gd name="T4" fmla="*/ 0 w 21600"/>
              <a:gd name="T5" fmla="*/ 2147483646 h 33638"/>
              <a:gd name="T6" fmla="*/ 0 60000 65536"/>
              <a:gd name="T7" fmla="*/ 0 60000 65536"/>
              <a:gd name="T8" fmla="*/ 0 60000 65536"/>
              <a:gd name="T9" fmla="*/ 0 w 21600"/>
              <a:gd name="T10" fmla="*/ 0 h 33638"/>
              <a:gd name="T11" fmla="*/ 21600 w 21600"/>
              <a:gd name="T12" fmla="*/ 33638 h 336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3638" fill="none" extrusionOk="0">
                <a:moveTo>
                  <a:pt x="17589" y="-1"/>
                </a:moveTo>
                <a:cubicBezTo>
                  <a:pt x="20197" y="3659"/>
                  <a:pt x="21600" y="8042"/>
                  <a:pt x="21600" y="12537"/>
                </a:cubicBezTo>
                <a:cubicBezTo>
                  <a:pt x="21600" y="22688"/>
                  <a:pt x="14531" y="31469"/>
                  <a:pt x="4614" y="33638"/>
                </a:cubicBezTo>
              </a:path>
              <a:path w="21600" h="33638" stroke="0" extrusionOk="0">
                <a:moveTo>
                  <a:pt x="17589" y="-1"/>
                </a:moveTo>
                <a:cubicBezTo>
                  <a:pt x="20197" y="3659"/>
                  <a:pt x="21600" y="8042"/>
                  <a:pt x="21600" y="12537"/>
                </a:cubicBezTo>
                <a:cubicBezTo>
                  <a:pt x="21600" y="22688"/>
                  <a:pt x="14531" y="31469"/>
                  <a:pt x="4614" y="33638"/>
                </a:cubicBezTo>
                <a:lnTo>
                  <a:pt x="0" y="12537"/>
                </a:lnTo>
                <a:lnTo>
                  <a:pt x="17589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rc 5"/>
          <p:cNvSpPr>
            <a:spLocks/>
          </p:cNvSpPr>
          <p:nvPr/>
        </p:nvSpPr>
        <p:spPr bwMode="auto">
          <a:xfrm rot="10515608" flipH="1">
            <a:off x="8515351" y="4864100"/>
            <a:ext cx="114300" cy="712788"/>
          </a:xfrm>
          <a:custGeom>
            <a:avLst/>
            <a:gdLst>
              <a:gd name="T0" fmla="*/ 2147483646 w 21600"/>
              <a:gd name="T1" fmla="*/ 0 h 33638"/>
              <a:gd name="T2" fmla="*/ 2147483646 w 21600"/>
              <a:gd name="T3" fmla="*/ 2147483646 h 33638"/>
              <a:gd name="T4" fmla="*/ 0 w 21600"/>
              <a:gd name="T5" fmla="*/ 2147483646 h 33638"/>
              <a:gd name="T6" fmla="*/ 0 60000 65536"/>
              <a:gd name="T7" fmla="*/ 0 60000 65536"/>
              <a:gd name="T8" fmla="*/ 0 60000 65536"/>
              <a:gd name="T9" fmla="*/ 0 w 21600"/>
              <a:gd name="T10" fmla="*/ 0 h 33638"/>
              <a:gd name="T11" fmla="*/ 21600 w 21600"/>
              <a:gd name="T12" fmla="*/ 33638 h 336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33638" fill="none" extrusionOk="0">
                <a:moveTo>
                  <a:pt x="17589" y="-1"/>
                </a:moveTo>
                <a:cubicBezTo>
                  <a:pt x="20197" y="3659"/>
                  <a:pt x="21600" y="8042"/>
                  <a:pt x="21600" y="12537"/>
                </a:cubicBezTo>
                <a:cubicBezTo>
                  <a:pt x="21600" y="22688"/>
                  <a:pt x="14531" y="31469"/>
                  <a:pt x="4614" y="33638"/>
                </a:cubicBezTo>
              </a:path>
              <a:path w="21600" h="33638" stroke="0" extrusionOk="0">
                <a:moveTo>
                  <a:pt x="17589" y="-1"/>
                </a:moveTo>
                <a:cubicBezTo>
                  <a:pt x="20197" y="3659"/>
                  <a:pt x="21600" y="8042"/>
                  <a:pt x="21600" y="12537"/>
                </a:cubicBezTo>
                <a:cubicBezTo>
                  <a:pt x="21600" y="22688"/>
                  <a:pt x="14531" y="31469"/>
                  <a:pt x="4614" y="33638"/>
                </a:cubicBezTo>
                <a:lnTo>
                  <a:pt x="0" y="12537"/>
                </a:lnTo>
                <a:lnTo>
                  <a:pt x="17589" y="-1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000751" y="5773738"/>
            <a:ext cx="3714749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FF0000"/>
                </a:solidFill>
              </a:rPr>
              <a:t>Floating ribs = 11,12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85709" y="706732"/>
            <a:ext cx="3937000" cy="584775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200" b="1" u="sng" spc="50" dirty="0">
                <a:ln w="11430"/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Divisions of ribs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C:\Users\Administrator\Desktop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1611" y="23943"/>
            <a:ext cx="4679051" cy="6834057"/>
          </a:xfrm>
          <a:prstGeom prst="rect">
            <a:avLst/>
          </a:prstGeom>
          <a:noFill/>
        </p:spPr>
      </p:pic>
      <p:pic>
        <p:nvPicPr>
          <p:cNvPr id="109571" name="Picture 3" descr="C:\Users\Administrator\Desktop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013" y="-1"/>
            <a:ext cx="5388429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1E799F-11F8-40C1-A606-7E37327FA3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0"/>
          <a:stretch/>
        </p:blipFill>
        <p:spPr>
          <a:xfrm>
            <a:off x="7023652" y="352425"/>
            <a:ext cx="4109209" cy="6505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B2652C-1DDE-4649-8A6C-F26DEDC7DD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4"/>
          <a:stretch/>
        </p:blipFill>
        <p:spPr>
          <a:xfrm>
            <a:off x="636103" y="185737"/>
            <a:ext cx="2609643" cy="6486525"/>
          </a:xfrm>
          <a:prstGeom prst="rect">
            <a:avLst/>
          </a:prstGeom>
        </p:spPr>
      </p:pic>
      <p:sp>
        <p:nvSpPr>
          <p:cNvPr id="6" name="AutoShape 7">
            <a:extLst>
              <a:ext uri="{FF2B5EF4-FFF2-40B4-BE49-F238E27FC236}">
                <a16:creationId xmlns:a16="http://schemas.microsoft.com/office/drawing/2014/main" id="{420DE60A-CF62-4E9C-A1B8-79BA60B3CDB0}"/>
              </a:ext>
            </a:extLst>
          </p:cNvPr>
          <p:cNvSpPr>
            <a:spLocks/>
          </p:cNvSpPr>
          <p:nvPr/>
        </p:nvSpPr>
        <p:spPr bwMode="auto">
          <a:xfrm>
            <a:off x="5433391" y="627514"/>
            <a:ext cx="1590261" cy="578434"/>
          </a:xfrm>
          <a:prstGeom prst="borderCallout1">
            <a:avLst>
              <a:gd name="adj1" fmla="val 661"/>
              <a:gd name="adj2" fmla="val 101022"/>
              <a:gd name="adj3" fmla="val 44798"/>
              <a:gd name="adj4" fmla="val 237748"/>
            </a:avLst>
          </a:prstGeom>
          <a:solidFill>
            <a:srgbClr val="FFFF00"/>
          </a:solidFill>
          <a:ln w="76200">
            <a:solidFill>
              <a:srgbClr val="004EEA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 algn="ctr">
              <a:defRPr/>
            </a:pP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Clavicle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439EDC77-AE5A-444F-A6AD-D6DF324EC67B}"/>
              </a:ext>
            </a:extLst>
          </p:cNvPr>
          <p:cNvSpPr>
            <a:spLocks/>
          </p:cNvSpPr>
          <p:nvPr/>
        </p:nvSpPr>
        <p:spPr bwMode="auto">
          <a:xfrm>
            <a:off x="5168349" y="2727984"/>
            <a:ext cx="2107094" cy="701016"/>
          </a:xfrm>
          <a:prstGeom prst="borderCallout1">
            <a:avLst>
              <a:gd name="adj1" fmla="val 661"/>
              <a:gd name="adj2" fmla="val 101022"/>
              <a:gd name="adj3" fmla="val 65705"/>
              <a:gd name="adj4" fmla="val 144698"/>
            </a:avLst>
          </a:prstGeom>
          <a:solidFill>
            <a:srgbClr val="FFFF00"/>
          </a:solidFill>
          <a:ln w="76200">
            <a:solidFill>
              <a:srgbClr val="004EEA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 algn="ctr">
              <a:defRPr/>
            </a:pPr>
            <a:r>
              <a:rPr lang="en-US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Humerus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FBA0605E-7A00-4B8A-9C2B-D72DF269AB65}"/>
              </a:ext>
            </a:extLst>
          </p:cNvPr>
          <p:cNvSpPr>
            <a:spLocks/>
          </p:cNvSpPr>
          <p:nvPr/>
        </p:nvSpPr>
        <p:spPr bwMode="auto">
          <a:xfrm>
            <a:off x="3153500" y="5218411"/>
            <a:ext cx="2816226" cy="701016"/>
          </a:xfrm>
          <a:prstGeom prst="borderCallout1">
            <a:avLst>
              <a:gd name="adj1" fmla="val -5010"/>
              <a:gd name="adj2" fmla="val 4167"/>
              <a:gd name="adj3" fmla="val -110023"/>
              <a:gd name="adj4" fmla="val -66504"/>
            </a:avLst>
          </a:prstGeom>
          <a:solidFill>
            <a:srgbClr val="FFFF00"/>
          </a:solidFill>
          <a:ln w="76200">
            <a:solidFill>
              <a:srgbClr val="004EEA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 algn="ctr">
              <a:defRPr/>
            </a:pP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Radius = </a:t>
            </a:r>
            <a:r>
              <a:rPr lang="ar-JO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28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الكعبرة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01E3F134-1E03-4369-9833-1364577E0F63}"/>
              </a:ext>
            </a:extLst>
          </p:cNvPr>
          <p:cNvSpPr>
            <a:spLocks/>
          </p:cNvSpPr>
          <p:nvPr/>
        </p:nvSpPr>
        <p:spPr bwMode="auto">
          <a:xfrm>
            <a:off x="8999262" y="4429599"/>
            <a:ext cx="2107094" cy="701016"/>
          </a:xfrm>
          <a:prstGeom prst="borderCallout1">
            <a:avLst>
              <a:gd name="adj1" fmla="val -3120"/>
              <a:gd name="adj2" fmla="val 65173"/>
              <a:gd name="adj3" fmla="val -217859"/>
              <a:gd name="adj4" fmla="val 73629"/>
            </a:avLst>
          </a:prstGeom>
          <a:solidFill>
            <a:srgbClr val="FFFF00"/>
          </a:solidFill>
          <a:ln w="76200">
            <a:solidFill>
              <a:srgbClr val="004EEA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 algn="ctr">
              <a:defRPr/>
            </a:pP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Scapula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C4DF5585-EDF9-4BF9-89E9-AB8E5DBF3883}"/>
              </a:ext>
            </a:extLst>
          </p:cNvPr>
          <p:cNvSpPr>
            <a:spLocks/>
          </p:cNvSpPr>
          <p:nvPr/>
        </p:nvSpPr>
        <p:spPr bwMode="auto">
          <a:xfrm>
            <a:off x="3425171" y="4079091"/>
            <a:ext cx="2107094" cy="701016"/>
          </a:xfrm>
          <a:prstGeom prst="borderCallout1">
            <a:avLst>
              <a:gd name="adj1" fmla="val -5010"/>
              <a:gd name="adj2" fmla="val 4167"/>
              <a:gd name="adj3" fmla="val -98762"/>
              <a:gd name="adj4" fmla="val -60333"/>
            </a:avLst>
          </a:prstGeom>
          <a:solidFill>
            <a:srgbClr val="FFFF00"/>
          </a:solidFill>
          <a:ln w="76200">
            <a:solidFill>
              <a:srgbClr val="004EEA"/>
            </a:solidFill>
            <a:miter lim="800000"/>
            <a:headEnd type="none" w="sm" len="sm"/>
            <a:tailEnd type="triangle" w="med" len="med"/>
          </a:ln>
        </p:spPr>
        <p:txBody>
          <a:bodyPr/>
          <a:lstStyle/>
          <a:p>
            <a:pPr algn="ctr">
              <a:defRPr/>
            </a:pP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Ulna = </a:t>
            </a:r>
            <a:r>
              <a:rPr lang="ar-JO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الزند</a:t>
            </a:r>
            <a:endParaRPr 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619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>
            <a:extLst>
              <a:ext uri="{FF2B5EF4-FFF2-40B4-BE49-F238E27FC236}">
                <a16:creationId xmlns:a16="http://schemas.microsoft.com/office/drawing/2014/main" id="{A3585BC3-67D1-4402-B455-3E282DC5F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0" t="54688" r="16875" b="6544"/>
          <a:stretch>
            <a:fillRect/>
          </a:stretch>
        </p:blipFill>
        <p:spPr bwMode="auto">
          <a:xfrm>
            <a:off x="2965451" y="152400"/>
            <a:ext cx="554037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AutoShape 3">
            <a:extLst>
              <a:ext uri="{FF2B5EF4-FFF2-40B4-BE49-F238E27FC236}">
                <a16:creationId xmlns:a16="http://schemas.microsoft.com/office/drawing/2014/main" id="{5303293E-A273-4896-894E-A7C3239778B3}"/>
              </a:ext>
            </a:extLst>
          </p:cNvPr>
          <p:cNvSpPr>
            <a:spLocks/>
          </p:cNvSpPr>
          <p:nvPr/>
        </p:nvSpPr>
        <p:spPr bwMode="auto">
          <a:xfrm>
            <a:off x="886265" y="4160290"/>
            <a:ext cx="2518117" cy="533400"/>
          </a:xfrm>
          <a:prstGeom prst="borderCallout2">
            <a:avLst>
              <a:gd name="adj1" fmla="val 21431"/>
              <a:gd name="adj2" fmla="val 104625"/>
              <a:gd name="adj3" fmla="val 21431"/>
              <a:gd name="adj4" fmla="val 106069"/>
              <a:gd name="adj5" fmla="val -104481"/>
              <a:gd name="adj6" fmla="val 170898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Scaphoid </a:t>
            </a:r>
            <a:r>
              <a:rPr kumimoji="0" lang="ar-EG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زورقي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620" name="AutoShape 4">
            <a:extLst>
              <a:ext uri="{FF2B5EF4-FFF2-40B4-BE49-F238E27FC236}">
                <a16:creationId xmlns:a16="http://schemas.microsoft.com/office/drawing/2014/main" id="{3F3E29BF-B060-440C-939C-06FF262E28DB}"/>
              </a:ext>
            </a:extLst>
          </p:cNvPr>
          <p:cNvSpPr>
            <a:spLocks/>
          </p:cNvSpPr>
          <p:nvPr/>
        </p:nvSpPr>
        <p:spPr bwMode="auto">
          <a:xfrm>
            <a:off x="1647827" y="5087144"/>
            <a:ext cx="1986438" cy="533400"/>
          </a:xfrm>
          <a:prstGeom prst="borderCallout2">
            <a:avLst>
              <a:gd name="adj1" fmla="val 21431"/>
              <a:gd name="adj2" fmla="val 105676"/>
              <a:gd name="adj3" fmla="val 21431"/>
              <a:gd name="adj4" fmla="val 106856"/>
              <a:gd name="adj5" fmla="val -238864"/>
              <a:gd name="adj6" fmla="val 221752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Lunate</a:t>
            </a:r>
            <a:r>
              <a:rPr kumimoji="0" lang="ar-EG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هلالي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621" name="AutoShape 5">
            <a:extLst>
              <a:ext uri="{FF2B5EF4-FFF2-40B4-BE49-F238E27FC236}">
                <a16:creationId xmlns:a16="http://schemas.microsoft.com/office/drawing/2014/main" id="{4AE45ADF-9853-4362-BBB0-5F7DE4433A59}"/>
              </a:ext>
            </a:extLst>
          </p:cNvPr>
          <p:cNvSpPr>
            <a:spLocks/>
          </p:cNvSpPr>
          <p:nvPr/>
        </p:nvSpPr>
        <p:spPr bwMode="auto">
          <a:xfrm>
            <a:off x="8175626" y="4383088"/>
            <a:ext cx="2409386" cy="533400"/>
          </a:xfrm>
          <a:prstGeom prst="borderCallout2">
            <a:avLst>
              <a:gd name="adj1" fmla="val 21431"/>
              <a:gd name="adj2" fmla="val -4625"/>
              <a:gd name="adj3" fmla="val 21431"/>
              <a:gd name="adj4" fmla="val -4625"/>
              <a:gd name="adj5" fmla="val -152689"/>
              <a:gd name="adj6" fmla="val -53555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Triquetral</a:t>
            </a:r>
            <a:r>
              <a:rPr kumimoji="0" lang="ar-EG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 مثلثي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622" name="AutoShape 6">
            <a:extLst>
              <a:ext uri="{FF2B5EF4-FFF2-40B4-BE49-F238E27FC236}">
                <a16:creationId xmlns:a16="http://schemas.microsoft.com/office/drawing/2014/main" id="{5A67B866-D993-4E21-AA83-AC977123741E}"/>
              </a:ext>
            </a:extLst>
          </p:cNvPr>
          <p:cNvSpPr>
            <a:spLocks/>
          </p:cNvSpPr>
          <p:nvPr/>
        </p:nvSpPr>
        <p:spPr bwMode="auto">
          <a:xfrm>
            <a:off x="8350251" y="3024188"/>
            <a:ext cx="2234761" cy="533400"/>
          </a:xfrm>
          <a:prstGeom prst="borderCallout2">
            <a:avLst>
              <a:gd name="adj1" fmla="val 21431"/>
              <a:gd name="adj2" fmla="val -4625"/>
              <a:gd name="adj3" fmla="val 21431"/>
              <a:gd name="adj4" fmla="val -4625"/>
              <a:gd name="adj5" fmla="val 127688"/>
              <a:gd name="adj6" fmla="val -40119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Pisiform</a:t>
            </a:r>
            <a:r>
              <a:rPr kumimoji="0" lang="ar-EG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حمصي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623" name="AutoShape 7">
            <a:extLst>
              <a:ext uri="{FF2B5EF4-FFF2-40B4-BE49-F238E27FC236}">
                <a16:creationId xmlns:a16="http://schemas.microsoft.com/office/drawing/2014/main" id="{F6262DEA-1EFC-40E6-9949-B743CBB60193}"/>
              </a:ext>
            </a:extLst>
          </p:cNvPr>
          <p:cNvSpPr>
            <a:spLocks/>
          </p:cNvSpPr>
          <p:nvPr/>
        </p:nvSpPr>
        <p:spPr bwMode="auto">
          <a:xfrm>
            <a:off x="886265" y="3200400"/>
            <a:ext cx="3228535" cy="533400"/>
          </a:xfrm>
          <a:prstGeom prst="borderCallout2">
            <a:avLst>
              <a:gd name="adj1" fmla="val 21431"/>
              <a:gd name="adj2" fmla="val 104019"/>
              <a:gd name="adj3" fmla="val 21431"/>
              <a:gd name="adj4" fmla="val 104019"/>
              <a:gd name="adj5" fmla="val -45014"/>
              <a:gd name="adj6" fmla="val 116370"/>
            </a:avLst>
          </a:prstGeom>
          <a:noFill/>
          <a:ln w="3810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Trapezium</a:t>
            </a:r>
            <a:r>
              <a:rPr kumimoji="0" lang="ar-EG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معين منحرف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624" name="AutoShape 8">
            <a:extLst>
              <a:ext uri="{FF2B5EF4-FFF2-40B4-BE49-F238E27FC236}">
                <a16:creationId xmlns:a16="http://schemas.microsoft.com/office/drawing/2014/main" id="{455E9A99-379A-4CFE-AC52-3823C87F1C6A}"/>
              </a:ext>
            </a:extLst>
          </p:cNvPr>
          <p:cNvSpPr>
            <a:spLocks/>
          </p:cNvSpPr>
          <p:nvPr/>
        </p:nvSpPr>
        <p:spPr bwMode="auto">
          <a:xfrm>
            <a:off x="1" y="1133268"/>
            <a:ext cx="3004246" cy="533400"/>
          </a:xfrm>
          <a:prstGeom prst="borderCallout2">
            <a:avLst>
              <a:gd name="adj1" fmla="val 21431"/>
              <a:gd name="adj2" fmla="val 104019"/>
              <a:gd name="adj3" fmla="val 29343"/>
              <a:gd name="adj4" fmla="val 148117"/>
              <a:gd name="adj5" fmla="val 312365"/>
              <a:gd name="adj6" fmla="val 175719"/>
            </a:avLst>
          </a:prstGeom>
          <a:noFill/>
          <a:ln w="3810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Trapezoid </a:t>
            </a:r>
            <a:r>
              <a:rPr kumimoji="0" lang="ar-EG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شبه منحرف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625" name="AutoShape 9">
            <a:extLst>
              <a:ext uri="{FF2B5EF4-FFF2-40B4-BE49-F238E27FC236}">
                <a16:creationId xmlns:a16="http://schemas.microsoft.com/office/drawing/2014/main" id="{4B569768-3FC8-46C5-9F47-6A74F1A843CA}"/>
              </a:ext>
            </a:extLst>
          </p:cNvPr>
          <p:cNvSpPr>
            <a:spLocks/>
          </p:cNvSpPr>
          <p:nvPr/>
        </p:nvSpPr>
        <p:spPr bwMode="auto">
          <a:xfrm>
            <a:off x="8562976" y="1277938"/>
            <a:ext cx="2758439" cy="533400"/>
          </a:xfrm>
          <a:prstGeom prst="borderCallout2">
            <a:avLst>
              <a:gd name="adj1" fmla="val 21431"/>
              <a:gd name="adj2" fmla="val -4019"/>
              <a:gd name="adj3" fmla="val 21431"/>
              <a:gd name="adj4" fmla="val -8032"/>
              <a:gd name="adj5" fmla="val 293957"/>
              <a:gd name="adj6" fmla="val -92575"/>
            </a:avLst>
          </a:prstGeom>
          <a:noFill/>
          <a:ln w="3810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Capitate</a:t>
            </a:r>
            <a:r>
              <a:rPr kumimoji="0" lang="ar-EG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صورة رأس 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626" name="AutoShape 10">
            <a:extLst>
              <a:ext uri="{FF2B5EF4-FFF2-40B4-BE49-F238E27FC236}">
                <a16:creationId xmlns:a16="http://schemas.microsoft.com/office/drawing/2014/main" id="{A6D5AA54-F60A-4262-9EEC-BB835545651C}"/>
              </a:ext>
            </a:extLst>
          </p:cNvPr>
          <p:cNvSpPr>
            <a:spLocks/>
          </p:cNvSpPr>
          <p:nvPr/>
        </p:nvSpPr>
        <p:spPr bwMode="auto">
          <a:xfrm>
            <a:off x="8589964" y="2079625"/>
            <a:ext cx="1995048" cy="533400"/>
          </a:xfrm>
          <a:prstGeom prst="borderCallout2">
            <a:avLst>
              <a:gd name="adj1" fmla="val 21431"/>
              <a:gd name="adj2" fmla="val -4699"/>
              <a:gd name="adj3" fmla="val 21431"/>
              <a:gd name="adj4" fmla="val -4699"/>
              <a:gd name="adj5" fmla="val 144417"/>
              <a:gd name="adj6" fmla="val -88934"/>
            </a:avLst>
          </a:prstGeom>
          <a:noFill/>
          <a:ln w="38100">
            <a:solidFill>
              <a:srgbClr val="0000CC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Hamate</a:t>
            </a:r>
            <a:r>
              <a:rPr kumimoji="0" lang="ar-EG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حامي 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1627" name="Rectangle 11">
            <a:extLst>
              <a:ext uri="{FF2B5EF4-FFF2-40B4-BE49-F238E27FC236}">
                <a16:creationId xmlns:a16="http://schemas.microsoft.com/office/drawing/2014/main" id="{C577F1DD-CAE5-4179-B82A-C4C4FA355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228601"/>
            <a:ext cx="5181600" cy="4873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Bones of Wrist (dorsal)</a:t>
            </a: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7D612B90-63B7-46C7-BE31-DCED4030D93D}"/>
              </a:ext>
            </a:extLst>
          </p:cNvPr>
          <p:cNvSpPr>
            <a:spLocks/>
          </p:cNvSpPr>
          <p:nvPr/>
        </p:nvSpPr>
        <p:spPr bwMode="auto">
          <a:xfrm>
            <a:off x="337625" y="6127297"/>
            <a:ext cx="3066757" cy="533400"/>
          </a:xfrm>
          <a:prstGeom prst="borderCallout2">
            <a:avLst>
              <a:gd name="adj1" fmla="val 39893"/>
              <a:gd name="adj2" fmla="val 98337"/>
              <a:gd name="adj3" fmla="val 47805"/>
              <a:gd name="adj4" fmla="val 122452"/>
              <a:gd name="adj5" fmla="val -252051"/>
              <a:gd name="adj6" fmla="val 168187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Distal end of radius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BDA105ED-96C0-487F-AF0B-763266C088DD}"/>
              </a:ext>
            </a:extLst>
          </p:cNvPr>
          <p:cNvSpPr>
            <a:spLocks/>
          </p:cNvSpPr>
          <p:nvPr/>
        </p:nvSpPr>
        <p:spPr bwMode="auto">
          <a:xfrm>
            <a:off x="8763001" y="5475288"/>
            <a:ext cx="2758439" cy="533400"/>
          </a:xfrm>
          <a:prstGeom prst="borderCallout2">
            <a:avLst>
              <a:gd name="adj1" fmla="val 21431"/>
              <a:gd name="adj2" fmla="val -4625"/>
              <a:gd name="adj3" fmla="val 55717"/>
              <a:gd name="adj4" fmla="val -15335"/>
              <a:gd name="adj5" fmla="val -115765"/>
              <a:gd name="adj6" fmla="val -60634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Distal end of ulna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A9C78B-319B-49D6-92DB-F044412F4220}"/>
              </a:ext>
            </a:extLst>
          </p:cNvPr>
          <p:cNvSpPr txBox="1"/>
          <p:nvPr/>
        </p:nvSpPr>
        <p:spPr>
          <a:xfrm>
            <a:off x="9150789" y="5978498"/>
            <a:ext cx="2627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2400" b="1" dirty="0">
                <a:solidFill>
                  <a:srgbClr val="FF0000"/>
                </a:solidFill>
              </a:rPr>
              <a:t>سالي لما تلعب بوكر</a:t>
            </a:r>
          </a:p>
          <a:p>
            <a:r>
              <a:rPr lang="ar-EG" sz="2400" b="1" dirty="0">
                <a:solidFill>
                  <a:srgbClr val="FF0000"/>
                </a:solidFill>
              </a:rPr>
              <a:t>تكسب تخسؤ كلة هلس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1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1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animBg="1"/>
      <p:bldP spid="111620" grpId="0" animBg="1"/>
      <p:bldP spid="111621" grpId="0" animBg="1"/>
      <p:bldP spid="111622" grpId="0" animBg="1"/>
      <p:bldP spid="111623" grpId="0" animBg="1"/>
      <p:bldP spid="111624" grpId="0" animBg="1"/>
      <p:bldP spid="111625" grpId="0" animBg="1"/>
      <p:bldP spid="111626" grpId="0" animBg="1"/>
      <p:bldP spid="111627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D7B22A-83FE-4349-B80A-0C77B0E0BA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0" b="5021"/>
          <a:stretch/>
        </p:blipFill>
        <p:spPr>
          <a:xfrm>
            <a:off x="2914798" y="109460"/>
            <a:ext cx="6635601" cy="66638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9CCB507-1AF6-4830-8B75-0D02204022A4}"/>
              </a:ext>
            </a:extLst>
          </p:cNvPr>
          <p:cNvSpPr txBox="1"/>
          <p:nvPr/>
        </p:nvSpPr>
        <p:spPr>
          <a:xfrm>
            <a:off x="238539" y="109460"/>
            <a:ext cx="4465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Bones of the hand</a:t>
            </a:r>
          </a:p>
        </p:txBody>
      </p:sp>
    </p:spTree>
    <p:extLst>
      <p:ext uri="{BB962C8B-B14F-4D97-AF65-F5344CB8AC3E}">
        <p14:creationId xmlns:p14="http://schemas.microsoft.com/office/powerpoint/2010/main" val="3522246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全身骨骼1">
            <a:extLst>
              <a:ext uri="{FF2B5EF4-FFF2-40B4-BE49-F238E27FC236}">
                <a16:creationId xmlns:a16="http://schemas.microsoft.com/office/drawing/2014/main" id="{7306263D-40BC-451C-9AC9-5705A1889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7" t="36784" r="25414" b="1183"/>
          <a:stretch>
            <a:fillRect/>
          </a:stretch>
        </p:blipFill>
        <p:spPr bwMode="auto">
          <a:xfrm>
            <a:off x="2133600" y="0"/>
            <a:ext cx="2133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5B7556B3-8158-44BE-8253-DD92BB7669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19478232"/>
              </p:ext>
            </p:extLst>
          </p:nvPr>
        </p:nvGraphicFramePr>
        <p:xfrm>
          <a:off x="5715000" y="228600"/>
          <a:ext cx="4689764" cy="68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124" name="Text Box 8">
            <a:extLst>
              <a:ext uri="{FF2B5EF4-FFF2-40B4-BE49-F238E27FC236}">
                <a16:creationId xmlns:a16="http://schemas.microsoft.com/office/drawing/2014/main" id="{FB9B0CD7-3C98-4681-B9B3-D0FA2C4AD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057401"/>
            <a:ext cx="1219200" cy="3255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125" name="Rectangle 14">
            <a:extLst>
              <a:ext uri="{FF2B5EF4-FFF2-40B4-BE49-F238E27FC236}">
                <a16:creationId xmlns:a16="http://schemas.microsoft.com/office/drawing/2014/main" id="{F8838EA0-633E-4F43-A5F1-60566960D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1828800"/>
            <a:ext cx="4267200" cy="3429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1E7C6F7E-13AF-43C5-83CA-C4F2F573AF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53100" y="1066801"/>
            <a:ext cx="4953000" cy="5410200"/>
          </a:xfrm>
          <a:solidFill>
            <a:srgbClr val="FFFF00"/>
          </a:solidFill>
          <a:ln cap="flat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l" rtl="0" eaLnBrk="1" hangingPunct="1">
              <a:lnSpc>
                <a:spcPct val="80000"/>
              </a:lnSpc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Hip bone</a:t>
            </a:r>
          </a:p>
          <a:p>
            <a:pPr algn="l" rtl="0" eaLnBrk="1" hangingPunct="1">
              <a:lnSpc>
                <a:spcPct val="80000"/>
              </a:lnSpc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eaLnBrk="1" hangingPunct="1">
              <a:lnSpc>
                <a:spcPct val="80000"/>
              </a:lnSpc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sacrum</a:t>
            </a:r>
          </a:p>
          <a:p>
            <a:pPr lvl="1" algn="l" rtl="0" eaLnBrk="1" hangingPunct="1">
              <a:lnSpc>
                <a:spcPct val="80000"/>
              </a:lnSpc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 eaLnBrk="1" hangingPunct="1">
              <a:lnSpc>
                <a:spcPct val="80000"/>
              </a:lnSpc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Femur</a:t>
            </a:r>
          </a:p>
          <a:p>
            <a:pPr lvl="1" algn="l" rtl="0" eaLnBrk="1" hangingPunct="1">
              <a:lnSpc>
                <a:spcPct val="80000"/>
              </a:lnSpc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 eaLnBrk="1" hangingPunct="1">
              <a:lnSpc>
                <a:spcPct val="80000"/>
              </a:lnSpc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Patella</a:t>
            </a:r>
          </a:p>
          <a:p>
            <a:pPr lvl="1" algn="l" rtl="0" eaLnBrk="1" hangingPunct="1">
              <a:lnSpc>
                <a:spcPct val="80000"/>
              </a:lnSpc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 eaLnBrk="1" hangingPunct="1">
              <a:lnSpc>
                <a:spcPct val="80000"/>
              </a:lnSpc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Tibia (medial) = </a:t>
            </a:r>
            <a:r>
              <a:rPr lang="ar-J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القصبة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 eaLnBrk="1" hangingPunct="1">
              <a:lnSpc>
                <a:spcPct val="80000"/>
              </a:lnSpc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Fibula (lateral) = </a:t>
            </a:r>
            <a:r>
              <a:rPr lang="ar-JO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الشظية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 eaLnBrk="1" hangingPunct="1">
              <a:lnSpc>
                <a:spcPct val="80000"/>
              </a:lnSpc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 rtl="0" eaLnBrk="1" hangingPunct="1">
              <a:lnSpc>
                <a:spcPct val="80000"/>
              </a:lnSpc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Tarsals (7)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Metatarsals  (5)</a:t>
            </a:r>
          </a:p>
          <a:p>
            <a:pPr lvl="1" algn="l" rtl="0" eaLnBrk="1" hangingPunct="1">
              <a:lnSpc>
                <a:spcPct val="80000"/>
              </a:lnSpc>
            </a:pP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Phalanges (14)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619" name="Line 11">
            <a:extLst>
              <a:ext uri="{FF2B5EF4-FFF2-40B4-BE49-F238E27FC236}">
                <a16:creationId xmlns:a16="http://schemas.microsoft.com/office/drawing/2014/main" id="{DA8D81B5-03C1-4462-855A-43011F0F541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607377" y="4208464"/>
            <a:ext cx="2971800" cy="381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618" name="Line 10">
            <a:extLst>
              <a:ext uri="{FF2B5EF4-FFF2-40B4-BE49-F238E27FC236}">
                <a16:creationId xmlns:a16="http://schemas.microsoft.com/office/drawing/2014/main" id="{945E4D17-83FF-4DEA-8F5C-94B63BCB9C8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81400" y="3238498"/>
            <a:ext cx="2857500" cy="552451"/>
          </a:xfrm>
          <a:prstGeom prst="line">
            <a:avLst/>
          </a:prstGeom>
          <a:noFill/>
          <a:ln w="57150">
            <a:solidFill>
              <a:srgbClr val="66FFFF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620" name="Line 12">
            <a:extLst>
              <a:ext uri="{FF2B5EF4-FFF2-40B4-BE49-F238E27FC236}">
                <a16:creationId xmlns:a16="http://schemas.microsoft.com/office/drawing/2014/main" id="{F12FD825-9898-4650-B618-02DBDE1EF1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5670045"/>
            <a:ext cx="2845377" cy="22858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617" name="Line 9">
            <a:extLst>
              <a:ext uri="{FF2B5EF4-FFF2-40B4-BE49-F238E27FC236}">
                <a16:creationId xmlns:a16="http://schemas.microsoft.com/office/drawing/2014/main" id="{73AF5D44-D9F0-4AF6-9B1C-C43A48A668E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905250" y="2019300"/>
            <a:ext cx="2590800" cy="1066800"/>
          </a:xfrm>
          <a:prstGeom prst="line">
            <a:avLst/>
          </a:prstGeom>
          <a:noFill/>
          <a:ln w="57150">
            <a:solidFill>
              <a:srgbClr val="0066FF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621" name="Line 13">
            <a:extLst>
              <a:ext uri="{FF2B5EF4-FFF2-40B4-BE49-F238E27FC236}">
                <a16:creationId xmlns:a16="http://schemas.microsoft.com/office/drawing/2014/main" id="{210F8285-6B81-4B84-8418-9B1A393AB9F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48148" y="640080"/>
            <a:ext cx="3100251" cy="172212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623" name="Line 15">
            <a:extLst>
              <a:ext uri="{FF2B5EF4-FFF2-40B4-BE49-F238E27FC236}">
                <a16:creationId xmlns:a16="http://schemas.microsoft.com/office/drawing/2014/main" id="{9FF948D2-8BF8-4328-9214-73673816482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886200" y="4703764"/>
            <a:ext cx="2667000" cy="228600"/>
          </a:xfrm>
          <a:prstGeom prst="line">
            <a:avLst/>
          </a:prstGeom>
          <a:noFill/>
          <a:ln w="57150">
            <a:solidFill>
              <a:srgbClr val="9900FF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624" name="Line 16">
            <a:extLst>
              <a:ext uri="{FF2B5EF4-FFF2-40B4-BE49-F238E27FC236}">
                <a16:creationId xmlns:a16="http://schemas.microsoft.com/office/drawing/2014/main" id="{7C091CC2-2D8F-4F21-A1CC-D6C48C3870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10000" y="5947120"/>
            <a:ext cx="2686050" cy="186977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8625" name="Line 17">
            <a:extLst>
              <a:ext uri="{FF2B5EF4-FFF2-40B4-BE49-F238E27FC236}">
                <a16:creationId xmlns:a16="http://schemas.microsoft.com/office/drawing/2014/main" id="{42FB6FE7-478A-4DEB-BD16-84ACBE79E6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86200" y="6380164"/>
            <a:ext cx="2552700" cy="134938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Line 13">
            <a:extLst>
              <a:ext uri="{FF2B5EF4-FFF2-40B4-BE49-F238E27FC236}">
                <a16:creationId xmlns:a16="http://schemas.microsoft.com/office/drawing/2014/main" id="{104F0D57-2B0C-4D41-83F7-2037E34AD0B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733800" y="609600"/>
            <a:ext cx="2438400" cy="990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22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8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8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9" grpId="0" animBg="1"/>
      <p:bldP spid="68618" grpId="0" animBg="1"/>
      <p:bldP spid="68620" grpId="0" animBg="1"/>
      <p:bldP spid="68617" grpId="0" animBg="1"/>
      <p:bldP spid="68621" grpId="0" animBg="1"/>
      <p:bldP spid="68623" grpId="0" animBg="1"/>
      <p:bldP spid="68624" grpId="0" animBg="1"/>
      <p:bldP spid="6862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9098A6-F949-4F09-8565-C4EF73E9061D}"/>
              </a:ext>
            </a:extLst>
          </p:cNvPr>
          <p:cNvSpPr/>
          <p:nvPr/>
        </p:nvSpPr>
        <p:spPr>
          <a:xfrm>
            <a:off x="360217" y="193965"/>
            <a:ext cx="11513127" cy="6292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" algn="ctr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B- Peripheral (appendicular) Skeleton: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endParaRPr lang="en-US" sz="20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Bones of the Upper Limb:</a:t>
            </a:r>
            <a:endParaRPr lang="en-US" sz="20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a) Bones of shoulder girdle </a:t>
            </a:r>
            <a:r>
              <a:rPr lang="ar-EG" sz="20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حزام الكتف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; </a:t>
            </a:r>
            <a:r>
              <a:rPr 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scapula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ar-EG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عظمة اللوح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&amp; </a:t>
            </a:r>
            <a:r>
              <a:rPr 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clavicle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ar-EG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الترقوة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 </a:t>
            </a:r>
            <a:endParaRPr lang="en-US" sz="20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b) Bone of the arm; </a:t>
            </a:r>
            <a:r>
              <a:rPr lang="en-US" sz="2000" b="1" dirty="0" err="1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humerus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ar-EG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العضد</a:t>
            </a:r>
            <a:endParaRPr lang="en-US" sz="20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c) Bones of the forearm; </a:t>
            </a:r>
            <a:r>
              <a:rPr 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radius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ar-EG" sz="20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الكعبرة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&amp; </a:t>
            </a:r>
            <a:r>
              <a:rPr 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ulna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ar-EG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الزند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d) Bones of hand; 8 </a:t>
            </a:r>
            <a:r>
              <a:rPr 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carpal, 5 meta-carpal &amp; 14 phalanges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Bones of the Lower Limb:</a:t>
            </a:r>
            <a:endParaRPr lang="en-US" sz="20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a) Bone of pelvic girdle </a:t>
            </a:r>
            <a:r>
              <a:rPr lang="ar-EG" sz="20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حزام الحوض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; </a:t>
            </a:r>
            <a:r>
              <a:rPr 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hip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bone.</a:t>
            </a:r>
            <a:endParaRPr lang="en-US" sz="20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b) Bone of the thigh; femur </a:t>
            </a:r>
            <a:r>
              <a:rPr lang="ar-EG" sz="20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عظم الفخذ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c) Bones of the leg</a:t>
            </a:r>
            <a:r>
              <a:rPr lang="ar-EG" sz="20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ساق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; </a:t>
            </a:r>
            <a:r>
              <a:rPr 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tibia</a:t>
            </a:r>
            <a:r>
              <a:rPr lang="ar-EG" sz="20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الساق</a:t>
            </a:r>
            <a:r>
              <a:rPr lang="ar-EG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ar-EG" sz="20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عظم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&amp; </a:t>
            </a:r>
            <a:r>
              <a:rPr 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fibula</a:t>
            </a:r>
            <a:r>
              <a:rPr lang="ar-EG" sz="20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ساعدة الساق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</a:t>
            </a:r>
            <a:endParaRPr lang="en-US" sz="20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</a:pPr>
            <a:r>
              <a:rPr lang="en-US" sz="2000" dirty="0">
                <a:latin typeface="Arial Black" panose="020B0A04020102020204" pitchFamily="34" charset="0"/>
                <a:ea typeface="Times New Roman" panose="02020603050405020304" pitchFamily="18" charset="0"/>
              </a:rPr>
              <a:t>d) Bones of foot; </a:t>
            </a:r>
            <a:r>
              <a:rPr lang="en-US" sz="2000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7 tarsal, 5 metatarsal &amp; 14 phalanges</a:t>
            </a:r>
            <a:r>
              <a:rPr lang="en-US" sz="2000" dirty="0">
                <a:latin typeface="Arial Black" panose="020B0A04020102020204" pitchFamily="34" charset="0"/>
                <a:ea typeface="Times New Roman" panose="02020603050405020304" pitchFamily="18" charset="0"/>
              </a:rPr>
              <a:t>.</a:t>
            </a:r>
          </a:p>
          <a:p>
            <a:pPr marL="571500" lvl="0" indent="-342900" algn="justLow">
              <a:lnSpc>
                <a:spcPct val="115000"/>
              </a:lnSpc>
              <a:buFontTx/>
              <a:buChar char="-"/>
              <a:tabLst>
                <a:tab pos="255270" algn="l"/>
                <a:tab pos="0" algn="l"/>
                <a:tab pos="6931025" algn="r"/>
              </a:tabLs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calcaneus </a:t>
            </a:r>
            <a:r>
              <a:rPr lang="ar-E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العقب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, talus </a:t>
            </a:r>
            <a:r>
              <a:rPr lang="ar-E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القنزعى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and navicular </a:t>
            </a:r>
            <a:r>
              <a:rPr lang="ar-E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الزورقى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. cuboid</a:t>
            </a:r>
            <a:r>
              <a:rPr lang="ar-EG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المكعب</a:t>
            </a:r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571500" lvl="0" indent="-342900" algn="justLow">
              <a:lnSpc>
                <a:spcPct val="115000"/>
              </a:lnSpc>
              <a:buFontTx/>
              <a:buChar char="-"/>
              <a:tabLst>
                <a:tab pos="255270" algn="l"/>
                <a:tab pos="0" algn="l"/>
                <a:tab pos="6931025" algn="r"/>
              </a:tabLs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3 cuneiform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ar-EG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الاسفينى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13"/>
              </a:rPr>
              <a:t>bones (medial, intermediate &amp; lateral). </a:t>
            </a:r>
          </a:p>
          <a:p>
            <a:pPr indent="36195" algn="justLow">
              <a:lnSpc>
                <a:spcPct val="150000"/>
              </a:lnSpc>
            </a:pPr>
            <a:endParaRPr lang="en-US" sz="20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083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34894EB-6A19-4DFD-8983-E6D9281811B4}"/>
              </a:ext>
            </a:extLst>
          </p:cNvPr>
          <p:cNvSpPr/>
          <p:nvPr/>
        </p:nvSpPr>
        <p:spPr>
          <a:xfrm>
            <a:off x="249382" y="318656"/>
            <a:ext cx="11637818" cy="61288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6858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Functions of Bone</a:t>
            </a:r>
            <a:endParaRPr lang="en-US" sz="24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36195">
              <a:lnSpc>
                <a:spcPct val="150000"/>
              </a:lnSpc>
            </a:pPr>
            <a:r>
              <a:rPr lang="en-US" sz="2400" dirty="0">
                <a:latin typeface="Arial Black" panose="020B0A04020102020204" pitchFamily="34" charset="0"/>
                <a:ea typeface="Times New Roman" panose="02020603050405020304" pitchFamily="18" charset="0"/>
              </a:rPr>
              <a:t>1- Form the framework of the body.</a:t>
            </a:r>
          </a:p>
          <a:p>
            <a:pPr indent="36195">
              <a:lnSpc>
                <a:spcPct val="150000"/>
              </a:lnSpc>
            </a:pPr>
            <a:r>
              <a:rPr lang="en-US" sz="2400" dirty="0">
                <a:latin typeface="Arial Black" panose="020B0A04020102020204" pitchFamily="34" charset="0"/>
                <a:ea typeface="Times New Roman" panose="02020603050405020304" pitchFamily="18" charset="0"/>
              </a:rPr>
              <a:t>2- Gives attachment to the muscles, tendons and ligaments.</a:t>
            </a:r>
          </a:p>
          <a:p>
            <a:pPr indent="36195">
              <a:lnSpc>
                <a:spcPct val="150000"/>
              </a:lnSpc>
            </a:pPr>
            <a:r>
              <a:rPr lang="en-US" sz="2400" dirty="0">
                <a:latin typeface="Arial Black" panose="020B0A04020102020204" pitchFamily="34" charset="0"/>
                <a:ea typeface="Times New Roman" panose="02020603050405020304" pitchFamily="18" charset="0"/>
              </a:rPr>
              <a:t>3- Forms the locomotor systems by making joints with each other.</a:t>
            </a:r>
          </a:p>
          <a:p>
            <a:pPr indent="36195">
              <a:lnSpc>
                <a:spcPct val="150000"/>
              </a:lnSpc>
            </a:pPr>
            <a:r>
              <a:rPr lang="en-US" sz="2400" dirty="0">
                <a:latin typeface="Arial Black" panose="020B0A04020102020204" pitchFamily="34" charset="0"/>
                <a:ea typeface="Times New Roman" panose="02020603050405020304" pitchFamily="18" charset="0"/>
              </a:rPr>
              <a:t>4- Protection and support the vital organs.</a:t>
            </a: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1828800" algn="l"/>
              </a:tabLst>
            </a:pPr>
            <a:r>
              <a:rPr lang="en-US" sz="2400" dirty="0">
                <a:latin typeface="Arial Black" panose="020B0A04020102020204" pitchFamily="34" charset="0"/>
                <a:ea typeface="Times New Roman" panose="02020603050405020304" pitchFamily="18" charset="0"/>
              </a:rPr>
              <a:t>The skull protects the brain.</a:t>
            </a: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1828800" algn="l"/>
              </a:tabLst>
            </a:pPr>
            <a:r>
              <a:rPr lang="en-US" sz="2400" dirty="0">
                <a:latin typeface="Arial Black" panose="020B0A04020102020204" pitchFamily="34" charset="0"/>
                <a:ea typeface="Times New Roman" panose="02020603050405020304" pitchFamily="18" charset="0"/>
              </a:rPr>
              <a:t>The thoracic cage protects the lungs and heart.</a:t>
            </a:r>
          </a:p>
          <a:p>
            <a:pPr marL="800100" lvl="1" indent="-342900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1828800" algn="l"/>
              </a:tabLst>
            </a:pPr>
            <a:r>
              <a:rPr lang="en-US" sz="2400" dirty="0">
                <a:latin typeface="Arial Black" panose="020B0A04020102020204" pitchFamily="34" charset="0"/>
                <a:ea typeface="Times New Roman" panose="02020603050405020304" pitchFamily="18" charset="0"/>
              </a:rPr>
              <a:t>Vertebral column Protects the spinal cord.</a:t>
            </a:r>
          </a:p>
          <a:p>
            <a:pPr indent="36195">
              <a:lnSpc>
                <a:spcPct val="150000"/>
              </a:lnSpc>
            </a:pPr>
            <a:r>
              <a:rPr lang="en-US" sz="2400" dirty="0">
                <a:latin typeface="Arial Black" panose="020B0A04020102020204" pitchFamily="34" charset="0"/>
                <a:ea typeface="Times New Roman" panose="02020603050405020304" pitchFamily="18" charset="0"/>
              </a:rPr>
              <a:t>5- Formation of blood cells in bone marrow.</a:t>
            </a:r>
          </a:p>
          <a:p>
            <a:pPr marL="342900" lvl="0" indent="-342900">
              <a:lnSpc>
                <a:spcPct val="150000"/>
              </a:lnSpc>
              <a:buFont typeface="+mj-lt"/>
              <a:buAutoNum type="arabicPeriod" startAt="6"/>
            </a:pPr>
            <a:r>
              <a:rPr lang="en-US" sz="2400" dirty="0">
                <a:latin typeface="Arial Black" panose="020B0A04020102020204" pitchFamily="34" charset="0"/>
                <a:ea typeface="Times New Roman" panose="02020603050405020304" pitchFamily="18" charset="0"/>
              </a:rPr>
              <a:t>Stores calcium &amp; phosphorus (they contain 97% of the body).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latin typeface="Arial Black" panose="020B0A04020102020204" pitchFamily="34" charset="0"/>
                <a:ea typeface="Times New Roman" panose="02020603050405020304" pitchFamily="18" charset="0"/>
              </a:rPr>
              <a:t>Forms the axis of the body</a:t>
            </a:r>
          </a:p>
        </p:txBody>
      </p:sp>
    </p:spTree>
    <p:extLst>
      <p:ext uri="{BB962C8B-B14F-4D97-AF65-F5344CB8AC3E}">
        <p14:creationId xmlns:p14="http://schemas.microsoft.com/office/powerpoint/2010/main" val="2828145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C3A04D-2CCC-4629-9345-9ADEFF0C61D4}"/>
              </a:ext>
            </a:extLst>
          </p:cNvPr>
          <p:cNvSpPr/>
          <p:nvPr/>
        </p:nvSpPr>
        <p:spPr>
          <a:xfrm>
            <a:off x="152401" y="110836"/>
            <a:ext cx="11901054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" algn="ctr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Classification of the bone according to shape </a:t>
            </a:r>
            <a:endParaRPr lang="en-US" sz="20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36195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1- Long bones: </a:t>
            </a:r>
            <a:r>
              <a:rPr lang="en-US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long bones of the upper and lower limbs. It is formed of shaft and 2 ends </a:t>
            </a:r>
            <a:r>
              <a:rPr lang="en-US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(Epiphysis) </a:t>
            </a:r>
            <a:r>
              <a:rPr lang="en-US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Shaft</a:t>
            </a:r>
            <a:r>
              <a:rPr lang="en-US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</a:t>
            </a:r>
            <a:r>
              <a:rPr lang="en-US" sz="2000" b="1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Diaphysis</a:t>
            </a:r>
            <a:r>
              <a:rPr lang="en-US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)</a:t>
            </a:r>
          </a:p>
          <a:p>
            <a:pPr marL="342900" lvl="0" indent="-342900" algn="justLow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2000" b="1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Epiphyseal</a:t>
            </a:r>
            <a:r>
              <a:rPr lang="en-US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plate</a:t>
            </a:r>
            <a:r>
              <a:rPr lang="en-US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: It is thin plate of hyaline cartilage that separates the ends of the long bones from the shaft </a:t>
            </a:r>
            <a:r>
              <a:rPr lang="en-US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before puberty.</a:t>
            </a:r>
            <a:r>
              <a:rPr lang="en-US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</a:p>
          <a:p>
            <a:pPr indent="36195" algn="justLow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2- Short bones: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carpal bones of the hand and tarsal bones of the foot.</a:t>
            </a:r>
            <a:r>
              <a:rPr lang="en-US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endParaRPr lang="en-US" sz="20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indent="36195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3- Irregular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bones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: </a:t>
            </a:r>
            <a:r>
              <a:rPr lang="en-US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vertebrae.</a:t>
            </a:r>
          </a:p>
          <a:p>
            <a:pPr indent="36195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4- Flat bones: </a:t>
            </a:r>
            <a:r>
              <a:rPr lang="en-US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scapula, vault of the skull, sternum.</a:t>
            </a:r>
          </a:p>
          <a:p>
            <a:pPr indent="36195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5- Pneumatic bones</a:t>
            </a:r>
            <a:r>
              <a:rPr lang="en-US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:  </a:t>
            </a:r>
            <a:r>
              <a:rPr lang="en-US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Some bones of skull contain air spaces (air sinuses) frontal, maxilla, </a:t>
            </a:r>
            <a:r>
              <a:rPr lang="en-US" sz="2000" dirty="0" err="1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ethmoid</a:t>
            </a:r>
            <a:r>
              <a:rPr lang="en-US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and sphenoid bones. </a:t>
            </a:r>
          </a:p>
          <a:p>
            <a:pPr indent="36195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6-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Sesamid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bones: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Small bones found inside the tendons of the muscles in close relations to certain joints in the upper and lower limbs</a:t>
            </a:r>
          </a:p>
          <a:p>
            <a:pPr indent="36195">
              <a:lnSpc>
                <a:spcPct val="150000"/>
              </a:lnSpc>
            </a:pPr>
            <a:r>
              <a:rPr lang="en-US" sz="2000" b="1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-</a:t>
            </a:r>
            <a:r>
              <a:rPr lang="en-US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They prevent friction of tendons with the joints and facilitate joint movements. As patella at the knee joint.</a:t>
            </a:r>
          </a:p>
          <a:p>
            <a:pPr indent="36195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7-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Heterotophic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bones: </a:t>
            </a:r>
            <a:r>
              <a:rPr lang="en-US" sz="2000" dirty="0"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Small bones developed at the sites of friction. As horse rider bone. </a:t>
            </a:r>
          </a:p>
        </p:txBody>
      </p:sp>
    </p:spTree>
    <p:extLst>
      <p:ext uri="{BB962C8B-B14F-4D97-AF65-F5344CB8AC3E}">
        <p14:creationId xmlns:p14="http://schemas.microsoft.com/office/powerpoint/2010/main" val="33534119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863E86-B03F-412E-826B-90BC6564AACB}"/>
              </a:ext>
            </a:extLst>
          </p:cNvPr>
          <p:cNvSpPr/>
          <p:nvPr/>
        </p:nvSpPr>
        <p:spPr>
          <a:xfrm>
            <a:off x="198783" y="119270"/>
            <a:ext cx="11741426" cy="6052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Development of the Bone</a:t>
            </a:r>
            <a:endParaRPr lang="en-US" sz="2000" dirty="0">
              <a:solidFill>
                <a:srgbClr val="FF000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(Ossification)</a:t>
            </a:r>
            <a:endParaRPr lang="en-US" sz="2000" dirty="0">
              <a:solidFill>
                <a:srgbClr val="FF0000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justLow">
              <a:lnSpc>
                <a:spcPct val="130000"/>
              </a:lnSpc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- The bone formation starts to appear at the 5</a:t>
            </a:r>
            <a:r>
              <a:rPr lang="en-US" sz="2000" baseline="300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th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week of inter-uterine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foetal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life by the appearance of 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primary centers of ossification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justLow">
              <a:lnSpc>
                <a:spcPct val="130000"/>
              </a:lnSpc>
              <a:buFontTx/>
              <a:buChar char="-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After birth, the 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2ry centers of ossification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start to appear.</a:t>
            </a:r>
          </a:p>
          <a:p>
            <a:pPr algn="justLow">
              <a:lnSpc>
                <a:spcPct val="130000"/>
              </a:lnSpc>
              <a:buFontTx/>
              <a:buChar char="-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The clavicle is the first bone to ossify </a:t>
            </a:r>
            <a:endParaRPr lang="en-US" sz="20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justLow">
              <a:lnSpc>
                <a:spcPct val="130000"/>
              </a:lnSpc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- Types of Ossification</a:t>
            </a:r>
            <a:r>
              <a:rPr lang="en-US" sz="2000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:</a:t>
            </a:r>
          </a:p>
          <a:p>
            <a:pPr algn="justLow">
              <a:lnSpc>
                <a:spcPct val="130000"/>
              </a:lnSpc>
            </a:pPr>
            <a:r>
              <a:rPr lang="en-US" sz="2000" b="1" dirty="0">
                <a:solidFill>
                  <a:srgbClr val="004EEA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1- Intra-membranous Ossification:</a:t>
            </a:r>
            <a:endParaRPr lang="en-US" sz="2000" dirty="0">
              <a:solidFill>
                <a:srgbClr val="004EEA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justLow">
              <a:lnSpc>
                <a:spcPct val="130000"/>
              </a:lnSpc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- The ossification centers appear inside a 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connective tissue membrane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→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bone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 </a:t>
            </a:r>
            <a:endParaRPr lang="en-US" sz="20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justLow">
              <a:lnSpc>
                <a:spcPct val="130000"/>
              </a:lnSpc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- It is seen in 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flat bones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justLow">
              <a:lnSpc>
                <a:spcPct val="130000"/>
              </a:lnSpc>
            </a:pPr>
            <a:r>
              <a:rPr lang="en-US" sz="2000" b="1" dirty="0">
                <a:solidFill>
                  <a:srgbClr val="004EEA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2- Cartilaginous Ossification: </a:t>
            </a:r>
            <a:endParaRPr lang="en-US" sz="2000" dirty="0">
              <a:solidFill>
                <a:srgbClr val="004EEA"/>
              </a:solidFill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justLow">
              <a:lnSpc>
                <a:spcPct val="130000"/>
              </a:lnSpc>
              <a:buFontTx/>
              <a:buChar char="-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The primary ossification centers appear inside 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the </a:t>
            </a:r>
            <a:r>
              <a:rPr lang="en-US" sz="2000" b="1" dirty="0" err="1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diaphysis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of model of cartilage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→ spongy 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bone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.</a:t>
            </a:r>
          </a:p>
          <a:p>
            <a:pPr algn="justLow">
              <a:lnSpc>
                <a:spcPct val="130000"/>
              </a:lnSpc>
              <a:buFontTx/>
              <a:buChar char="-"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The secondary ossification centers appear in the epiphysis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are separated from the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diaphysis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by a layer of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uncalcified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cartilage called the </a:t>
            </a:r>
            <a:r>
              <a:rPr lang="en-US" sz="2000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epiphyseal</a:t>
            </a: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plate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 </a:t>
            </a:r>
            <a:endParaRPr lang="en-US" sz="20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  <a:p>
            <a:pPr algn="justLow">
              <a:lnSpc>
                <a:spcPct val="130000"/>
              </a:lnSpc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- It occurs in all bones of the body 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except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 flat bones.</a:t>
            </a:r>
            <a:endParaRPr lang="en-US" sz="2000" dirty="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40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2" y="1916908"/>
            <a:ext cx="7777163" cy="3132535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135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50" y="3053104"/>
            <a:ext cx="655272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BONES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C:\Users\Administrator\Desktop\800px-Bone_growth_--_Smart-Servier_(cropped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7909" y="234316"/>
            <a:ext cx="9627325" cy="6317932"/>
          </a:xfrm>
          <a:prstGeom prst="rect">
            <a:avLst/>
          </a:prstGeom>
          <a:noFill/>
        </p:spPr>
      </p:pic>
      <p:sp>
        <p:nvSpPr>
          <p:cNvPr id="3" name="AutoShape 4">
            <a:extLst>
              <a:ext uri="{FF2B5EF4-FFF2-40B4-BE49-F238E27FC236}">
                <a16:creationId xmlns:a16="http://schemas.microsoft.com/office/drawing/2014/main" id="{7D612B90-63B7-46C7-BE31-DCED4030D93D}"/>
              </a:ext>
            </a:extLst>
          </p:cNvPr>
          <p:cNvSpPr>
            <a:spLocks/>
          </p:cNvSpPr>
          <p:nvPr/>
        </p:nvSpPr>
        <p:spPr bwMode="auto">
          <a:xfrm>
            <a:off x="206996" y="4533628"/>
            <a:ext cx="3066757" cy="533400"/>
          </a:xfrm>
          <a:prstGeom prst="borderCallout2">
            <a:avLst>
              <a:gd name="adj1" fmla="val 5607"/>
              <a:gd name="adj2" fmla="val 42538"/>
              <a:gd name="adj3" fmla="val -42807"/>
              <a:gd name="adj4" fmla="val 54726"/>
              <a:gd name="adj5" fmla="val -259398"/>
              <a:gd name="adj6" fmla="val 63829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Model of Cartilage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7D612B90-63B7-46C7-BE31-DCED4030D93D}"/>
              </a:ext>
            </a:extLst>
          </p:cNvPr>
          <p:cNvSpPr>
            <a:spLocks/>
          </p:cNvSpPr>
          <p:nvPr/>
        </p:nvSpPr>
        <p:spPr bwMode="auto">
          <a:xfrm>
            <a:off x="337625" y="5630091"/>
            <a:ext cx="3045655" cy="1030606"/>
          </a:xfrm>
          <a:prstGeom prst="borderCallout2">
            <a:avLst>
              <a:gd name="adj1" fmla="val 39893"/>
              <a:gd name="adj2" fmla="val 98337"/>
              <a:gd name="adj3" fmla="val 47805"/>
              <a:gd name="adj4" fmla="val 122452"/>
              <a:gd name="adj5" fmla="val -251097"/>
              <a:gd name="adj6" fmla="val 121758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Primary ossification canter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7D612B90-63B7-46C7-BE31-DCED4030D93D}"/>
              </a:ext>
            </a:extLst>
          </p:cNvPr>
          <p:cNvSpPr>
            <a:spLocks/>
          </p:cNvSpPr>
          <p:nvPr/>
        </p:nvSpPr>
        <p:spPr bwMode="auto">
          <a:xfrm>
            <a:off x="3285476" y="0"/>
            <a:ext cx="3045655" cy="1030606"/>
          </a:xfrm>
          <a:prstGeom prst="borderCallout2">
            <a:avLst>
              <a:gd name="adj1" fmla="val 166642"/>
              <a:gd name="adj2" fmla="val 89759"/>
              <a:gd name="adj3" fmla="val 56677"/>
              <a:gd name="adj4" fmla="val 95431"/>
              <a:gd name="adj5" fmla="val 121546"/>
              <a:gd name="adj6" fmla="val 176228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Secondary ossification canter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7D612B90-63B7-46C7-BE31-DCED4030D93D}"/>
              </a:ext>
            </a:extLst>
          </p:cNvPr>
          <p:cNvSpPr>
            <a:spLocks/>
          </p:cNvSpPr>
          <p:nvPr/>
        </p:nvSpPr>
        <p:spPr bwMode="auto">
          <a:xfrm>
            <a:off x="9346642" y="3757749"/>
            <a:ext cx="2845358" cy="631372"/>
          </a:xfrm>
          <a:prstGeom prst="borderCallout2">
            <a:avLst>
              <a:gd name="adj1" fmla="val -3202"/>
              <a:gd name="adj2" fmla="val 27139"/>
              <a:gd name="adj3" fmla="val -40920"/>
              <a:gd name="adj4" fmla="val 35385"/>
              <a:gd name="adj5" fmla="val -181365"/>
              <a:gd name="adj6" fmla="val 10920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Nutrient artery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7D612B90-63B7-46C7-BE31-DCED4030D93D}"/>
              </a:ext>
            </a:extLst>
          </p:cNvPr>
          <p:cNvSpPr>
            <a:spLocks/>
          </p:cNvSpPr>
          <p:nvPr/>
        </p:nvSpPr>
        <p:spPr bwMode="auto">
          <a:xfrm>
            <a:off x="9346642" y="1598023"/>
            <a:ext cx="2845358" cy="631372"/>
          </a:xfrm>
          <a:prstGeom prst="borderCallout2">
            <a:avLst>
              <a:gd name="adj1" fmla="val 5074"/>
              <a:gd name="adj2" fmla="val 11530"/>
              <a:gd name="adj3" fmla="val -5748"/>
              <a:gd name="adj4" fmla="val -1342"/>
              <a:gd name="adj5" fmla="val 15186"/>
              <a:gd name="adj6" fmla="val -21217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Epiphyseal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 plate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" y="169817"/>
            <a:ext cx="2312127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itchFamily="34" charset="0"/>
                <a:ea typeface="Times New Roman" panose="02020603050405020304" pitchFamily="18" charset="0"/>
                <a:cs typeface="Arial" pitchFamily="34" charset="0"/>
              </a:rPr>
              <a:t>Ossification of the bone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A7A9045-6C28-4EC5-931E-7AEEB4E6FFE7}"/>
              </a:ext>
            </a:extLst>
          </p:cNvPr>
          <p:cNvSpPr/>
          <p:nvPr/>
        </p:nvSpPr>
        <p:spPr>
          <a:xfrm>
            <a:off x="180109" y="124691"/>
            <a:ext cx="11817927" cy="6431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b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Blood supply of the bones</a:t>
            </a:r>
            <a:endParaRPr lang="en-US" sz="24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36195">
              <a:lnSpc>
                <a:spcPct val="150000"/>
              </a:lnSpc>
              <a:tabLst>
                <a:tab pos="457200" algn="l"/>
              </a:tabLst>
            </a:pPr>
            <a:r>
              <a:rPr lang="en-US" sz="23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1- Nutrient arteries:</a:t>
            </a:r>
            <a:endParaRPr lang="en-US" sz="2300" dirty="0">
              <a:solidFill>
                <a:srgbClr val="FF00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lvl="1" indent="36195">
              <a:lnSpc>
                <a:spcPct val="150000"/>
              </a:lnSpc>
            </a:pPr>
            <a:r>
              <a:rPr lang="en-US" sz="23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They enter the shaft of the bone through the </a:t>
            </a:r>
            <a:r>
              <a:rPr lang="en-US" sz="230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nutrient foramen </a:t>
            </a:r>
            <a:r>
              <a:rPr lang="en-US" sz="23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near </a:t>
            </a:r>
            <a:r>
              <a:rPr lang="en-US" sz="230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middle</a:t>
            </a:r>
            <a:r>
              <a:rPr lang="en-US" sz="23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of the bone and then pass through </a:t>
            </a:r>
            <a:r>
              <a:rPr lang="en-US" sz="230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canal</a:t>
            </a:r>
            <a:r>
              <a:rPr lang="en-US" sz="23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inside</a:t>
            </a:r>
            <a:r>
              <a:rPr lang="en-US" sz="23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the bone.</a:t>
            </a:r>
            <a:endParaRPr lang="en-US" sz="23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lvl="1" indent="36195">
              <a:lnSpc>
                <a:spcPct val="150000"/>
              </a:lnSpc>
            </a:pPr>
            <a:r>
              <a:rPr lang="en-US" sz="23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The </a:t>
            </a:r>
            <a:r>
              <a:rPr lang="en-US" sz="230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direction</a:t>
            </a:r>
            <a:r>
              <a:rPr lang="en-US" sz="23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of the nutrient foramen and canal </a:t>
            </a:r>
            <a:r>
              <a:rPr lang="en-US" sz="230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away from </a:t>
            </a:r>
            <a:r>
              <a:rPr lang="en-US" sz="23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the growing end of the bone (</a:t>
            </a:r>
            <a:r>
              <a:rPr lang="en-US" sz="23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To the elbow I go, from the knee I escape</a:t>
            </a:r>
            <a:r>
              <a:rPr lang="en-US" sz="2300" b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)</a:t>
            </a:r>
            <a:r>
              <a:rPr lang="en-US" sz="23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</a:t>
            </a:r>
            <a:endParaRPr lang="en-US" sz="23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lvl="1" indent="36195">
              <a:lnSpc>
                <a:spcPct val="150000"/>
              </a:lnSpc>
            </a:pPr>
            <a:r>
              <a:rPr lang="en-US" sz="23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They enter the medullary canal where divides into ascending and descending branches then gives small branches pass inside the </a:t>
            </a:r>
            <a:r>
              <a:rPr lang="en-US" sz="2300" dirty="0">
                <a:solidFill>
                  <a:srgbClr val="7030A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Haversian canal </a:t>
            </a:r>
            <a:r>
              <a:rPr lang="en-US" sz="23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to supply the inner layer of the bone cortex.</a:t>
            </a:r>
            <a:endParaRPr lang="en-US" sz="23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36195">
              <a:lnSpc>
                <a:spcPct val="150000"/>
              </a:lnSpc>
            </a:pPr>
            <a:r>
              <a:rPr lang="en-US" sz="23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2- Sub-Periosteal arteries:</a:t>
            </a:r>
            <a:r>
              <a:rPr lang="en-US" sz="2300" b="1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supply the outer layer of the bone cortex.</a:t>
            </a:r>
            <a:endParaRPr lang="en-US" sz="23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36195">
              <a:lnSpc>
                <a:spcPct val="150000"/>
              </a:lnSpc>
            </a:pPr>
            <a:r>
              <a:rPr lang="en-US" sz="23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3- Periarticular (Epiphyseal) arteries: </a:t>
            </a:r>
            <a:r>
              <a:rPr lang="en-US" sz="2300" dirty="0">
                <a:solidFill>
                  <a:srgbClr val="00206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ends of the bones from articular arteries surrounding the joints.</a:t>
            </a:r>
            <a:endParaRPr lang="en-US" sz="23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0816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C:\Users\Administrator\Desktop\609_Body_Supply_to_the_B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4881" y="204433"/>
            <a:ext cx="4781006" cy="665356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798526" y="940526"/>
            <a:ext cx="2312125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40630" y="5090159"/>
            <a:ext cx="2146662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2">
            <a:extLst>
              <a:ext uri="{FF2B5EF4-FFF2-40B4-BE49-F238E27FC236}">
                <a16:creationId xmlns:a16="http://schemas.microsoft.com/office/drawing/2014/main" id="{FD76B35F-6DBC-4EC2-9E22-30B27E0ED3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2" y="1916908"/>
            <a:ext cx="7777163" cy="3132535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altLang="en-US" sz="135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65BA34F3-2CB8-46C3-9A8C-883DED3B5B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50" y="3053104"/>
            <a:ext cx="6552729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JOINTS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8EB47C-CB14-47A4-B1BE-550C6648A062}"/>
              </a:ext>
            </a:extLst>
          </p:cNvPr>
          <p:cNvSpPr/>
          <p:nvPr/>
        </p:nvSpPr>
        <p:spPr>
          <a:xfrm>
            <a:off x="152401" y="235528"/>
            <a:ext cx="5749636" cy="6046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20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JOINTS</a:t>
            </a:r>
            <a:endParaRPr lang="en-US" sz="20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342900" lvl="0" indent="-342900" algn="justLow">
              <a:lnSpc>
                <a:spcPct val="150000"/>
              </a:lnSpc>
              <a:buFont typeface="Times New Roman" panose="02020603050405020304" pitchFamily="18" charset="0"/>
              <a:buChar char="-"/>
              <a:tabLst>
                <a:tab pos="457200" algn="l"/>
              </a:tabLst>
            </a:pPr>
            <a:r>
              <a:rPr lang="en-US" sz="2000" dirty="0">
                <a:solidFill>
                  <a:srgbClr val="0000CC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these are the sites of articulation between 2 bones or more.</a:t>
            </a:r>
          </a:p>
          <a:p>
            <a:pPr marL="342900" lvl="0" indent="-342900" algn="ctr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Classification of the joints</a:t>
            </a:r>
            <a:endParaRPr lang="en-US" sz="20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36195" algn="ctr">
              <a:lnSpc>
                <a:spcPct val="150000"/>
              </a:lnSpc>
            </a:pPr>
            <a:r>
              <a:rPr lang="en-US" sz="20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1- FIBROUS JOINTS</a:t>
            </a:r>
            <a:endParaRPr lang="en-US" sz="20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The bones are connected together by fibrous tissue.</a:t>
            </a:r>
            <a:endParaRPr lang="en-US" sz="20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There are </a:t>
            </a:r>
            <a:r>
              <a:rPr lang="en-US" sz="2000" b="1" dirty="0">
                <a:solidFill>
                  <a:srgbClr val="0000CC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no</a:t>
            </a:r>
            <a:r>
              <a:rPr 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movements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 </a:t>
            </a:r>
            <a:endParaRPr lang="en-US" sz="20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lvl="1" indent="36195" algn="justLow">
              <a:lnSpc>
                <a:spcPct val="150000"/>
              </a:lnSpc>
            </a:pPr>
            <a:r>
              <a:rPr 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a)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Sutures</a:t>
            </a:r>
            <a:r>
              <a:rPr 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of the skull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</a:t>
            </a:r>
            <a:r>
              <a:rPr 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It</a:t>
            </a:r>
            <a:r>
              <a:rPr 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CC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ossifies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with age.</a:t>
            </a:r>
            <a:endParaRPr lang="en-US" sz="20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lvl="1" indent="36195" algn="justLow">
              <a:lnSpc>
                <a:spcPct val="150000"/>
              </a:lnSpc>
            </a:pPr>
            <a:r>
              <a:rPr 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b) </a:t>
            </a:r>
            <a:r>
              <a:rPr lang="en-US" sz="20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Gomphosis</a:t>
            </a:r>
            <a:r>
              <a:rPr 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;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do </a:t>
            </a:r>
            <a:r>
              <a:rPr lang="en-US" sz="2000" b="1" dirty="0">
                <a:solidFill>
                  <a:srgbClr val="0000CC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not</a:t>
            </a:r>
            <a:r>
              <a:rPr 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ossify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 It is a peg (teeth) and socket (cavity of the jaw) variety, </a:t>
            </a:r>
            <a:endParaRPr lang="en-US" sz="20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3" name="Picture 2" descr="14">
            <a:extLst>
              <a:ext uri="{FF2B5EF4-FFF2-40B4-BE49-F238E27FC236}">
                <a16:creationId xmlns:a16="http://schemas.microsoft.com/office/drawing/2014/main" id="{D7C1EAA4-5AD6-4425-9209-0A2C69D0DE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3"/>
          <a:stretch/>
        </p:blipFill>
        <p:spPr bwMode="auto">
          <a:xfrm>
            <a:off x="7080069" y="166256"/>
            <a:ext cx="4890564" cy="388626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CE15B7-D071-4388-B388-F631FB047830}"/>
              </a:ext>
            </a:extLst>
          </p:cNvPr>
          <p:cNvSpPr txBox="1"/>
          <p:nvPr/>
        </p:nvSpPr>
        <p:spPr>
          <a:xfrm>
            <a:off x="6096000" y="3429000"/>
            <a:ext cx="1524000" cy="13061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ED3EA2-F6CA-4FB4-9B74-16C06D23C1F6}"/>
              </a:ext>
            </a:extLst>
          </p:cNvPr>
          <p:cNvSpPr txBox="1"/>
          <p:nvPr/>
        </p:nvSpPr>
        <p:spPr>
          <a:xfrm>
            <a:off x="6096000" y="2078182"/>
            <a:ext cx="1343891" cy="67887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9457" name="Picture 1" descr="C:\Users\Administrator\Desktop\X2604-G-2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23933" y="3657600"/>
            <a:ext cx="3300771" cy="2959691"/>
          </a:xfrm>
          <a:prstGeom prst="rect">
            <a:avLst/>
          </a:prstGeom>
          <a:noFill/>
          <a:ln>
            <a:solidFill>
              <a:srgbClr val="004EEA"/>
            </a:solidFill>
          </a:ln>
        </p:spPr>
      </p:pic>
    </p:spTree>
    <p:extLst>
      <p:ext uri="{BB962C8B-B14F-4D97-AF65-F5344CB8AC3E}">
        <p14:creationId xmlns:p14="http://schemas.microsoft.com/office/powerpoint/2010/main" val="39032266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C:\Users\Administrator\Desktop\1d2a190bba522db0f948f3b61dab753e.jpg"/>
          <p:cNvPicPr>
            <a:picLocks noChangeAspect="1" noChangeArrowheads="1"/>
          </p:cNvPicPr>
          <p:nvPr/>
        </p:nvPicPr>
        <p:blipFill rotWithShape="1">
          <a:blip r:embed="rId2" cstate="print"/>
          <a:srcRect l="7283" r="7934" b="8213"/>
          <a:stretch/>
        </p:blipFill>
        <p:spPr bwMode="auto">
          <a:xfrm>
            <a:off x="887896" y="-1"/>
            <a:ext cx="11033062" cy="6718853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E9E0235-65D5-4C82-9DF7-799C5743401E}"/>
              </a:ext>
            </a:extLst>
          </p:cNvPr>
          <p:cNvSpPr txBox="1"/>
          <p:nvPr/>
        </p:nvSpPr>
        <p:spPr>
          <a:xfrm>
            <a:off x="106016" y="92765"/>
            <a:ext cx="3366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Arial Black" panose="020B0A04020102020204" pitchFamily="34" charset="0"/>
              </a:rPr>
              <a:t>Pry. cartilaginous joint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E400A8-0397-4E73-B73F-F9747566B8AE}"/>
              </a:ext>
            </a:extLst>
          </p:cNvPr>
          <p:cNvSpPr txBox="1"/>
          <p:nvPr/>
        </p:nvSpPr>
        <p:spPr>
          <a:xfrm>
            <a:off x="5397261" y="139148"/>
            <a:ext cx="2014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Epiphyseal plate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4" descr="D:\جامعة مؤتة\Integrated Modules\2- C N S\Images\1- Spinal cord\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" b="3181"/>
          <a:stretch>
            <a:fillRect/>
          </a:stretch>
        </p:blipFill>
        <p:spPr>
          <a:xfrm>
            <a:off x="335360" y="1746499"/>
            <a:ext cx="10273141" cy="4883309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0F52EB6-86CF-4063-83A1-E7B8AC283545}"/>
              </a:ext>
            </a:extLst>
          </p:cNvPr>
          <p:cNvSpPr txBox="1"/>
          <p:nvPr/>
        </p:nvSpPr>
        <p:spPr>
          <a:xfrm>
            <a:off x="9360363" y="2348881"/>
            <a:ext cx="1824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/>
              <a:t>Annular fibrosus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E960B2-E222-472D-A9B2-019F00DE59C7}"/>
              </a:ext>
            </a:extLst>
          </p:cNvPr>
          <p:cNvSpPr txBox="1"/>
          <p:nvPr/>
        </p:nvSpPr>
        <p:spPr>
          <a:xfrm>
            <a:off x="9696400" y="3179878"/>
            <a:ext cx="18242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0"/>
            <a:r>
              <a:rPr lang="en-US" sz="2400" b="1" dirty="0">
                <a:solidFill>
                  <a:srgbClr val="FF0000"/>
                </a:solidFill>
              </a:rPr>
              <a:t>Nucleus pulposus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8D73A7E8-04EB-48DF-B51D-74841680806E}"/>
              </a:ext>
            </a:extLst>
          </p:cNvPr>
          <p:cNvCxnSpPr>
            <a:cxnSpLocks/>
            <a:stCxn id="2" idx="1"/>
          </p:cNvCxnSpPr>
          <p:nvPr/>
        </p:nvCxnSpPr>
        <p:spPr>
          <a:xfrm flipH="1">
            <a:off x="8400256" y="2764379"/>
            <a:ext cx="960107" cy="3181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B51454B-7488-4C2A-96D7-707CFACAE14C}"/>
              </a:ext>
            </a:extLst>
          </p:cNvPr>
          <p:cNvCxnSpPr>
            <a:cxnSpLocks/>
          </p:cNvCxnSpPr>
          <p:nvPr/>
        </p:nvCxnSpPr>
        <p:spPr>
          <a:xfrm flipH="1">
            <a:off x="7944205" y="3595375"/>
            <a:ext cx="1896211" cy="3390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9354AB7-A4C1-4B9C-BA5A-88B6334144D7}"/>
              </a:ext>
            </a:extLst>
          </p:cNvPr>
          <p:cNvSpPr txBox="1"/>
          <p:nvPr/>
        </p:nvSpPr>
        <p:spPr>
          <a:xfrm>
            <a:off x="9360363" y="1702550"/>
            <a:ext cx="1824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b="1" dirty="0">
                <a:solidFill>
                  <a:srgbClr val="FF0000"/>
                </a:solidFill>
              </a:rPr>
              <a:t>IVD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1F9FF1-16CF-4610-8C3D-A1048C6CC588}"/>
              </a:ext>
            </a:extLst>
          </p:cNvPr>
          <p:cNvSpPr txBox="1"/>
          <p:nvPr/>
        </p:nvSpPr>
        <p:spPr>
          <a:xfrm>
            <a:off x="2217442" y="360397"/>
            <a:ext cx="7142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Arial Black" panose="020B0A04020102020204" pitchFamily="34" charset="0"/>
              </a:rPr>
              <a:t>Secondary cartilaginous joint</a:t>
            </a:r>
          </a:p>
        </p:txBody>
      </p:sp>
    </p:spTree>
    <p:extLst>
      <p:ext uri="{BB962C8B-B14F-4D97-AF65-F5344CB8AC3E}">
        <p14:creationId xmlns:p14="http://schemas.microsoft.com/office/powerpoint/2010/main" val="1213815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C760D33-9DD4-46CA-9EA9-DEDB1F38E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129790"/>
              </p:ext>
            </p:extLst>
          </p:nvPr>
        </p:nvGraphicFramePr>
        <p:xfrm>
          <a:off x="152399" y="1442742"/>
          <a:ext cx="11887202" cy="5290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3601">
                  <a:extLst>
                    <a:ext uri="{9D8B030D-6E8A-4147-A177-3AD203B41FA5}">
                      <a16:colId xmlns:a16="http://schemas.microsoft.com/office/drawing/2014/main" val="706114198"/>
                    </a:ext>
                  </a:extLst>
                </a:gridCol>
                <a:gridCol w="5943601">
                  <a:extLst>
                    <a:ext uri="{9D8B030D-6E8A-4147-A177-3AD203B41FA5}">
                      <a16:colId xmlns:a16="http://schemas.microsoft.com/office/drawing/2014/main" val="760606068"/>
                    </a:ext>
                  </a:extLst>
                </a:gridCol>
              </a:tblGrid>
              <a:tr h="83645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Primary cartilaginous joint</a:t>
                      </a:r>
                      <a:endParaRPr lang="en-US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Secondary cartilaginous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joint</a:t>
                      </a:r>
                      <a:endParaRPr lang="en-US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9138824"/>
                  </a:ext>
                </a:extLst>
              </a:tr>
              <a:tr h="4454113">
                <a:tc>
                  <a:txBody>
                    <a:bodyPr/>
                    <a:lstStyle/>
                    <a:p>
                      <a:pPr marL="0" marR="0" indent="3619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1- The bones are connected together by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hyaline cartilage</a:t>
                      </a:r>
                      <a:r>
                        <a:rPr lang="en-US" sz="2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3619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2- It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ossified</a:t>
                      </a:r>
                      <a:r>
                        <a:rPr lang="en-US" sz="2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 with age.</a:t>
                      </a:r>
                    </a:p>
                    <a:p>
                      <a:pPr marL="0" marR="0" indent="3619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3- They are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temporary</a:t>
                      </a:r>
                      <a:r>
                        <a:rPr lang="en-US" sz="2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 joints.</a:t>
                      </a:r>
                    </a:p>
                    <a:p>
                      <a:pPr marL="0" marR="0" indent="3619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4- They permit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no</a:t>
                      </a:r>
                      <a:r>
                        <a:rPr lang="en-US" sz="2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 movement</a:t>
                      </a:r>
                    </a:p>
                    <a:p>
                      <a:r>
                        <a:rPr lang="en-US" sz="2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5- </a:t>
                      </a:r>
                      <a:r>
                        <a:rPr lang="en-US" sz="2400" b="1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Examples</a:t>
                      </a:r>
                      <a:r>
                        <a:rPr lang="en-US" sz="2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, the </a:t>
                      </a:r>
                      <a:r>
                        <a:rPr lang="en-US" sz="240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epiphyseal plate </a:t>
                      </a:r>
                      <a:r>
                        <a:rPr lang="en-US" sz="2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of the long bone.</a:t>
                      </a:r>
                      <a:endParaRPr lang="en-US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3619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1- The bones are connected together by </a:t>
                      </a:r>
                      <a:r>
                        <a:rPr lang="en-US" sz="2400" b="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fibrocartilag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e</a:t>
                      </a:r>
                      <a:r>
                        <a:rPr lang="en-US" sz="2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indent="36195" algn="justLow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2- It is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never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 ossified. </a:t>
                      </a:r>
                      <a:endParaRPr lang="en-US" sz="2400" dirty="0">
                        <a:effectLst/>
                        <a:latin typeface="Arial Black" panose="020B0A04020102020204" pitchFamily="34" charset="0"/>
                        <a:ea typeface="Times New Roman" panose="02020603050405020304" pitchFamily="18" charset="0"/>
                      </a:endParaRPr>
                    </a:p>
                    <a:p>
                      <a:pPr marL="0" marR="0" indent="3619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3- They are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permanent</a:t>
                      </a:r>
                      <a:r>
                        <a:rPr lang="en-US" sz="2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 Joints. </a:t>
                      </a:r>
                    </a:p>
                    <a:p>
                      <a:pPr marL="0" marR="0" indent="36195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4- They permit </a:t>
                      </a: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slight</a:t>
                      </a:r>
                      <a:r>
                        <a:rPr lang="en-US" sz="2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 movement</a:t>
                      </a:r>
                    </a:p>
                    <a:p>
                      <a:pPr marL="0" marR="0" indent="36195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5- </a:t>
                      </a:r>
                      <a:r>
                        <a:rPr lang="en-US" sz="2400" b="1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Examples</a:t>
                      </a:r>
                      <a:r>
                        <a:rPr lang="en-US" sz="2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,</a:t>
                      </a:r>
                    </a:p>
                    <a:p>
                      <a:pPr marL="0" marR="0" indent="36195" algn="just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a) Symphysis pubis, </a:t>
                      </a:r>
                    </a:p>
                    <a:p>
                      <a:r>
                        <a:rPr lang="en-US" sz="2400" dirty="0">
                          <a:effectLst/>
                          <a:latin typeface="Arial Black" panose="020B0A04020102020204" pitchFamily="34" charset="0"/>
                          <a:ea typeface="Times New Roman" panose="02020603050405020304" pitchFamily="18" charset="0"/>
                        </a:rPr>
                        <a:t>b) intervertebral discs</a:t>
                      </a:r>
                      <a:endParaRPr lang="en-US" sz="2400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504109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30F213B-C4A4-4831-96FD-BDA86CDB900C}"/>
              </a:ext>
            </a:extLst>
          </p:cNvPr>
          <p:cNvSpPr/>
          <p:nvPr/>
        </p:nvSpPr>
        <p:spPr>
          <a:xfrm>
            <a:off x="152399" y="124690"/>
            <a:ext cx="11651673" cy="1318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"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2- CARTILAGINOUS JOINTS</a:t>
            </a:r>
            <a:endParaRPr lang="en-US" sz="28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The bones are connected together by cartilage. </a:t>
            </a:r>
            <a:endParaRPr lang="en-US" sz="28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3986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C:\Users\Administrator\Desktop\Structures-of-a-Synovial-Joint-1024x95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4409" y="2103120"/>
            <a:ext cx="4677591" cy="437605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74320" y="0"/>
            <a:ext cx="7171509" cy="6343788"/>
          </a:xfrm>
          <a:prstGeom prst="rect">
            <a:avLst/>
          </a:prstGeom>
          <a:ln>
            <a:solidFill>
              <a:srgbClr val="004EEA"/>
            </a:solidFill>
          </a:ln>
        </p:spPr>
        <p:txBody>
          <a:bodyPr wrap="square">
            <a:spAutoFit/>
          </a:bodyPr>
          <a:lstStyle/>
          <a:p>
            <a:pPr indent="36195" algn="ctr">
              <a:lnSpc>
                <a:spcPct val="150000"/>
              </a:lnSpc>
            </a:pPr>
            <a:r>
              <a:rPr lang="en-US" sz="21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* Features (Characters) of Synovial Joints</a:t>
            </a:r>
            <a:endParaRPr lang="en-US" sz="21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</a:pPr>
            <a:r>
              <a:rPr lang="en-US" sz="2100" dirty="0">
                <a:latin typeface="Arial Black" panose="020B0A04020102020204" pitchFamily="34" charset="0"/>
                <a:ea typeface="Times New Roman" panose="02020603050405020304" pitchFamily="18" charset="0"/>
              </a:rPr>
              <a:t>1- The </a:t>
            </a:r>
            <a:r>
              <a:rPr lang="en-US" sz="2100" dirty="0" err="1">
                <a:latin typeface="Arial Black" panose="020B0A04020102020204" pitchFamily="34" charset="0"/>
                <a:ea typeface="Times New Roman" panose="02020603050405020304" pitchFamily="18" charset="0"/>
              </a:rPr>
              <a:t>articular</a:t>
            </a:r>
            <a:r>
              <a:rPr lang="en-US" sz="2100" dirty="0">
                <a:latin typeface="Arial Black" panose="020B0A04020102020204" pitchFamily="34" charset="0"/>
                <a:ea typeface="Times New Roman" panose="02020603050405020304" pitchFamily="18" charset="0"/>
              </a:rPr>
              <a:t> surfaces are covered by </a:t>
            </a:r>
            <a:r>
              <a:rPr lang="en-US" sz="21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hyaline cartilage</a:t>
            </a:r>
            <a:r>
              <a:rPr lang="en-US" sz="2100" dirty="0">
                <a:latin typeface="Arial Black" panose="020B0A04020102020204" pitchFamily="34" charset="0"/>
                <a:ea typeface="Times New Roman" panose="02020603050405020304" pitchFamily="18" charset="0"/>
              </a:rPr>
              <a:t>. </a:t>
            </a:r>
          </a:p>
          <a:p>
            <a:pPr indent="36195" algn="justLow">
              <a:lnSpc>
                <a:spcPct val="150000"/>
              </a:lnSpc>
            </a:pPr>
            <a:r>
              <a:rPr lang="en-US" sz="2100" dirty="0">
                <a:latin typeface="Arial Black" panose="020B0A04020102020204" pitchFamily="34" charset="0"/>
                <a:ea typeface="Times New Roman" panose="02020603050405020304" pitchFamily="18" charset="0"/>
              </a:rPr>
              <a:t>2- They have </a:t>
            </a:r>
            <a:r>
              <a:rPr lang="en-US" sz="21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cavity</a:t>
            </a:r>
            <a:r>
              <a:rPr lang="en-US" sz="2100" dirty="0">
                <a:latin typeface="Arial Black" panose="020B0A04020102020204" pitchFamily="34" charset="0"/>
                <a:ea typeface="Times New Roman" panose="02020603050405020304" pitchFamily="18" charset="0"/>
              </a:rPr>
              <a:t> between the ends of bones.</a:t>
            </a:r>
          </a:p>
          <a:p>
            <a:pPr indent="36195" algn="justLow">
              <a:lnSpc>
                <a:spcPct val="150000"/>
              </a:lnSpc>
            </a:pPr>
            <a:r>
              <a:rPr lang="en-US" sz="2100" dirty="0">
                <a:latin typeface="Arial Black" panose="020B0A04020102020204" pitchFamily="34" charset="0"/>
                <a:ea typeface="Times New Roman" panose="02020603050405020304" pitchFamily="18" charset="0"/>
              </a:rPr>
              <a:t>3- The cavity is filled by </a:t>
            </a:r>
            <a:r>
              <a:rPr lang="en-US" sz="21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synovial fluid</a:t>
            </a:r>
            <a:r>
              <a:rPr lang="en-US" sz="210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en-US" sz="2100" dirty="0">
                <a:latin typeface="Arial Black" panose="020B0A04020102020204" pitchFamily="34" charset="0"/>
                <a:ea typeface="Times New Roman" panose="02020603050405020304" pitchFamily="18" charset="0"/>
              </a:rPr>
              <a:t>that facilitates the movements of the joint.</a:t>
            </a:r>
          </a:p>
          <a:p>
            <a:pPr indent="36195" algn="justLow">
              <a:lnSpc>
                <a:spcPct val="150000"/>
              </a:lnSpc>
            </a:pPr>
            <a:r>
              <a:rPr lang="en-US" sz="2100" dirty="0">
                <a:latin typeface="Arial Black" panose="020B0A04020102020204" pitchFamily="34" charset="0"/>
                <a:ea typeface="Times New Roman" panose="02020603050405020304" pitchFamily="18" charset="0"/>
              </a:rPr>
              <a:t>4- The synovial fluid is secreted by a </a:t>
            </a:r>
            <a:r>
              <a:rPr lang="en-US" sz="21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synovial membrane</a:t>
            </a:r>
            <a:r>
              <a:rPr lang="en-US" sz="2100" dirty="0">
                <a:latin typeface="Arial Black" panose="020B0A04020102020204" pitchFamily="34" charset="0"/>
                <a:ea typeface="Times New Roman" panose="02020603050405020304" pitchFamily="18" charset="0"/>
              </a:rPr>
              <a:t>.</a:t>
            </a:r>
          </a:p>
          <a:p>
            <a:pPr indent="36195" algn="justLow">
              <a:lnSpc>
                <a:spcPct val="150000"/>
              </a:lnSpc>
            </a:pPr>
            <a:r>
              <a:rPr lang="en-US" sz="2100" dirty="0">
                <a:latin typeface="Arial Black" panose="020B0A04020102020204" pitchFamily="34" charset="0"/>
                <a:ea typeface="Times New Roman" panose="02020603050405020304" pitchFamily="18" charset="0"/>
              </a:rPr>
              <a:t>5- The joint is surrounded by a </a:t>
            </a:r>
            <a:r>
              <a:rPr lang="en-US" sz="2100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fibrous </a:t>
            </a:r>
            <a:r>
              <a:rPr lang="en-US" sz="21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capsule</a:t>
            </a:r>
            <a:r>
              <a:rPr lang="en-US" sz="2100" dirty="0">
                <a:latin typeface="Arial Black" panose="020B0A04020102020204" pitchFamily="34" charset="0"/>
                <a:ea typeface="Times New Roman" panose="02020603050405020304" pitchFamily="18" charset="0"/>
              </a:rPr>
              <a:t>.</a:t>
            </a:r>
          </a:p>
          <a:p>
            <a:pPr indent="36195" algn="justLow">
              <a:lnSpc>
                <a:spcPct val="150000"/>
              </a:lnSpc>
            </a:pPr>
            <a:r>
              <a:rPr lang="en-US" sz="2100" dirty="0">
                <a:latin typeface="Arial Black" panose="020B0A04020102020204" pitchFamily="34" charset="0"/>
                <a:ea typeface="Times New Roman" panose="02020603050405020304" pitchFamily="18" charset="0"/>
              </a:rPr>
              <a:t>6- Outside the capsule, a group of </a:t>
            </a:r>
            <a:r>
              <a:rPr lang="en-US" sz="21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ligaments</a:t>
            </a:r>
            <a:r>
              <a:rPr lang="en-US" sz="2100" dirty="0">
                <a:latin typeface="Arial Black" panose="020B0A04020102020204" pitchFamily="34" charset="0"/>
                <a:ea typeface="Times New Roman" panose="02020603050405020304" pitchFamily="18" charset="0"/>
              </a:rPr>
              <a:t> which support the joint.</a:t>
            </a:r>
          </a:p>
          <a:p>
            <a:pPr indent="36195" algn="justLow">
              <a:lnSpc>
                <a:spcPct val="150000"/>
              </a:lnSpc>
            </a:pPr>
            <a:r>
              <a:rPr lang="en-US" sz="21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7- They permit </a:t>
            </a:r>
            <a:r>
              <a:rPr lang="en-US" sz="21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wide range of </a:t>
            </a:r>
            <a:r>
              <a:rPr lang="en-US" sz="21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movement</a:t>
            </a:r>
            <a:r>
              <a:rPr lang="en-US" sz="21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</a:t>
            </a:r>
            <a:endParaRPr lang="en-US" sz="21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DF1343-F152-4682-8A61-4FAB9247B029}"/>
              </a:ext>
            </a:extLst>
          </p:cNvPr>
          <p:cNvSpPr/>
          <p:nvPr/>
        </p:nvSpPr>
        <p:spPr>
          <a:xfrm>
            <a:off x="7511142" y="416031"/>
            <a:ext cx="45066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tabLst>
                <a:tab pos="589915" algn="l"/>
              </a:tabLst>
            </a:pPr>
            <a:r>
              <a:rPr lang="en-US" sz="2800" b="1" dirty="0">
                <a:solidFill>
                  <a:srgbClr val="FF0000"/>
                </a:solidFill>
                <a:highlight>
                  <a:srgbClr val="FFFF00"/>
                </a:highlight>
                <a:latin typeface="Arial Black" panose="020B0A04020102020204" pitchFamily="34" charset="0"/>
                <a:ea typeface="Times New Roman" panose="02020603050405020304" pitchFamily="18" charset="0"/>
              </a:rPr>
              <a:t>3- SYNOVIAL JOINTS</a:t>
            </a:r>
            <a:endParaRPr lang="en-US" sz="28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全身骨骼1">
            <a:extLst>
              <a:ext uri="{FF2B5EF4-FFF2-40B4-BE49-F238E27FC236}">
                <a16:creationId xmlns:a16="http://schemas.microsoft.com/office/drawing/2014/main" id="{0B05F633-0823-40F8-9D1E-12E6ED026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0" b="43658"/>
          <a:stretch>
            <a:fillRect/>
          </a:stretch>
        </p:blipFill>
        <p:spPr bwMode="auto">
          <a:xfrm>
            <a:off x="6096000" y="1125539"/>
            <a:ext cx="4643438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2">
            <a:extLst>
              <a:ext uri="{FF2B5EF4-FFF2-40B4-BE49-F238E27FC236}">
                <a16:creationId xmlns:a16="http://schemas.microsoft.com/office/drawing/2014/main" id="{83795E40-9BC2-4668-AECB-F707C0A76B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88978" y="175851"/>
            <a:ext cx="3178428" cy="777875"/>
          </a:xfrm>
          <a:gradFill rotWithShape="1">
            <a:gsLst>
              <a:gs pos="0">
                <a:srgbClr val="66FF33">
                  <a:gamma/>
                  <a:shade val="46275"/>
                  <a:invGamma/>
                  <a:alpha val="50999"/>
                </a:srgbClr>
              </a:gs>
              <a:gs pos="50000">
                <a:srgbClr val="66FF33"/>
              </a:gs>
              <a:gs pos="100000">
                <a:srgbClr val="66FF33">
                  <a:gamma/>
                  <a:shade val="46275"/>
                  <a:invGamma/>
                  <a:alpha val="50999"/>
                </a:srgbClr>
              </a:gs>
            </a:gsLst>
            <a:lin ang="5400000" scaled="1"/>
          </a:gradFill>
          <a:ln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>
            <a:flatTx/>
          </a:bodyPr>
          <a:lstStyle/>
          <a:p>
            <a:pPr eaLnBrk="1" hangingPunct="1">
              <a:defRPr/>
            </a:pPr>
            <a:r>
              <a:rPr lang="en-US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Upper Limb</a:t>
            </a:r>
          </a:p>
        </p:txBody>
      </p:sp>
      <p:sp>
        <p:nvSpPr>
          <p:cNvPr id="11" name="AutoShape 4">
            <a:extLst>
              <a:ext uri="{FF2B5EF4-FFF2-40B4-BE49-F238E27FC236}">
                <a16:creationId xmlns:a16="http://schemas.microsoft.com/office/drawing/2014/main" id="{7D612B90-63B7-46C7-BE31-DCED4030D93D}"/>
              </a:ext>
            </a:extLst>
          </p:cNvPr>
          <p:cNvSpPr>
            <a:spLocks/>
          </p:cNvSpPr>
          <p:nvPr/>
        </p:nvSpPr>
        <p:spPr bwMode="auto">
          <a:xfrm>
            <a:off x="10345782" y="4306388"/>
            <a:ext cx="1846218" cy="814251"/>
          </a:xfrm>
          <a:prstGeom prst="borderCallout2">
            <a:avLst>
              <a:gd name="adj1" fmla="val 22466"/>
              <a:gd name="adj2" fmla="val -455"/>
              <a:gd name="adj3" fmla="val 29668"/>
              <a:gd name="adj4" fmla="val -15559"/>
              <a:gd name="adj5" fmla="val 131469"/>
              <a:gd name="adj6" fmla="val -12429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Wrist joint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AutoShape 4">
            <a:extLst>
              <a:ext uri="{FF2B5EF4-FFF2-40B4-BE49-F238E27FC236}">
                <a16:creationId xmlns:a16="http://schemas.microsoft.com/office/drawing/2014/main" id="{7D612B90-63B7-46C7-BE31-DCED4030D93D}"/>
              </a:ext>
            </a:extLst>
          </p:cNvPr>
          <p:cNvSpPr>
            <a:spLocks/>
          </p:cNvSpPr>
          <p:nvPr/>
        </p:nvSpPr>
        <p:spPr bwMode="auto">
          <a:xfrm>
            <a:off x="10345782" y="3087188"/>
            <a:ext cx="1846218" cy="814251"/>
          </a:xfrm>
          <a:prstGeom prst="borderCallout2">
            <a:avLst>
              <a:gd name="adj1" fmla="val 40114"/>
              <a:gd name="adj2" fmla="val 252"/>
              <a:gd name="adj3" fmla="val 26459"/>
              <a:gd name="adj4" fmla="val -11314"/>
              <a:gd name="adj5" fmla="val 84945"/>
              <a:gd name="adj6" fmla="val -30825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Elbow joint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7D612B90-63B7-46C7-BE31-DCED4030D93D}"/>
              </a:ext>
            </a:extLst>
          </p:cNvPr>
          <p:cNvSpPr>
            <a:spLocks/>
          </p:cNvSpPr>
          <p:nvPr/>
        </p:nvSpPr>
        <p:spPr bwMode="auto">
          <a:xfrm>
            <a:off x="3635828" y="1689462"/>
            <a:ext cx="1693818" cy="792481"/>
          </a:xfrm>
          <a:prstGeom prst="borderCallout2">
            <a:avLst>
              <a:gd name="adj1" fmla="val -3202"/>
              <a:gd name="adj2" fmla="val 27139"/>
              <a:gd name="adj3" fmla="val -39316"/>
              <a:gd name="adj4" fmla="val -4238"/>
              <a:gd name="adj5" fmla="val 3436"/>
              <a:gd name="adj6" fmla="val -86360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Hip joint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83795E40-9BC2-4668-AECB-F707C0A76B26}"/>
              </a:ext>
            </a:extLst>
          </p:cNvPr>
          <p:cNvSpPr txBox="1">
            <a:spLocks noChangeArrowheads="1"/>
          </p:cNvSpPr>
          <p:nvPr/>
        </p:nvSpPr>
        <p:spPr>
          <a:xfrm>
            <a:off x="1101835" y="184560"/>
            <a:ext cx="3178428" cy="777875"/>
          </a:xfrm>
          <a:prstGeom prst="rect">
            <a:avLst/>
          </a:prstGeom>
          <a:gradFill rotWithShape="1">
            <a:gsLst>
              <a:gs pos="0">
                <a:srgbClr val="66FF33">
                  <a:gamma/>
                  <a:shade val="46275"/>
                  <a:invGamma/>
                  <a:alpha val="50999"/>
                </a:srgbClr>
              </a:gs>
              <a:gs pos="50000">
                <a:srgbClr val="66FF33"/>
              </a:gs>
              <a:gs pos="100000">
                <a:srgbClr val="66FF33">
                  <a:gamma/>
                  <a:shade val="46275"/>
                  <a:invGamma/>
                  <a:alpha val="50999"/>
                </a:srgbClr>
              </a:gs>
            </a:gsLst>
            <a:lin ang="5400000" scaled="1"/>
          </a:gradFill>
          <a:ln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66FF33"/>
            </a:extrusionClr>
          </a:sp3d>
        </p:spPr>
        <p:txBody>
          <a:bodyPr vert="horz" lIns="91440" tIns="45720" rIns="91440" bIns="45720" rtlCol="0" anchor="ctr">
            <a:normAutofit/>
            <a:flatTx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Lower Limb</a:t>
            </a:r>
          </a:p>
        </p:txBody>
      </p:sp>
      <p:pic>
        <p:nvPicPr>
          <p:cNvPr id="16" name="Picture 4" descr="全身骨骼1">
            <a:extLst>
              <a:ext uri="{FF2B5EF4-FFF2-40B4-BE49-F238E27FC236}">
                <a16:creationId xmlns:a16="http://schemas.microsoft.com/office/drawing/2014/main" id="{7306263D-40BC-451C-9AC9-5705A1889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7" t="36784" r="25414" b="1183"/>
          <a:stretch>
            <a:fillRect/>
          </a:stretch>
        </p:blipFill>
        <p:spPr bwMode="auto">
          <a:xfrm>
            <a:off x="526870" y="1052499"/>
            <a:ext cx="1733004" cy="557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AutoShape 4">
            <a:extLst>
              <a:ext uri="{FF2B5EF4-FFF2-40B4-BE49-F238E27FC236}">
                <a16:creationId xmlns:a16="http://schemas.microsoft.com/office/drawing/2014/main" id="{7D612B90-63B7-46C7-BE31-DCED4030D93D}"/>
              </a:ext>
            </a:extLst>
          </p:cNvPr>
          <p:cNvSpPr>
            <a:spLocks/>
          </p:cNvSpPr>
          <p:nvPr/>
        </p:nvSpPr>
        <p:spPr bwMode="auto">
          <a:xfrm>
            <a:off x="4297679" y="3357154"/>
            <a:ext cx="1693818" cy="792481"/>
          </a:xfrm>
          <a:prstGeom prst="borderCallout2">
            <a:avLst>
              <a:gd name="adj1" fmla="val -3202"/>
              <a:gd name="adj2" fmla="val 27139"/>
              <a:gd name="adj3" fmla="val -39316"/>
              <a:gd name="adj4" fmla="val -4238"/>
              <a:gd name="adj5" fmla="val 44644"/>
              <a:gd name="adj6" fmla="val -134175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Knee joint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AutoShape 4">
            <a:extLst>
              <a:ext uri="{FF2B5EF4-FFF2-40B4-BE49-F238E27FC236}">
                <a16:creationId xmlns:a16="http://schemas.microsoft.com/office/drawing/2014/main" id="{7D612B90-63B7-46C7-BE31-DCED4030D93D}"/>
              </a:ext>
            </a:extLst>
          </p:cNvPr>
          <p:cNvSpPr>
            <a:spLocks/>
          </p:cNvSpPr>
          <p:nvPr/>
        </p:nvSpPr>
        <p:spPr bwMode="auto">
          <a:xfrm>
            <a:off x="10498182" y="1898468"/>
            <a:ext cx="1693818" cy="792481"/>
          </a:xfrm>
          <a:prstGeom prst="borderCallout2">
            <a:avLst>
              <a:gd name="adj1" fmla="val -3202"/>
              <a:gd name="adj2" fmla="val 27139"/>
              <a:gd name="adj3" fmla="val -39316"/>
              <a:gd name="adj4" fmla="val -4238"/>
              <a:gd name="adj5" fmla="val -8103"/>
              <a:gd name="adj6" fmla="val -39316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Shoulder joint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AutoShape 4">
            <a:extLst>
              <a:ext uri="{FF2B5EF4-FFF2-40B4-BE49-F238E27FC236}">
                <a16:creationId xmlns:a16="http://schemas.microsoft.com/office/drawing/2014/main" id="{7D612B90-63B7-46C7-BE31-DCED4030D93D}"/>
              </a:ext>
            </a:extLst>
          </p:cNvPr>
          <p:cNvSpPr>
            <a:spLocks/>
          </p:cNvSpPr>
          <p:nvPr/>
        </p:nvSpPr>
        <p:spPr bwMode="auto">
          <a:xfrm>
            <a:off x="4167051" y="4937759"/>
            <a:ext cx="1693818" cy="792481"/>
          </a:xfrm>
          <a:prstGeom prst="borderCallout2">
            <a:avLst>
              <a:gd name="adj1" fmla="val -3202"/>
              <a:gd name="adj2" fmla="val 27139"/>
              <a:gd name="adj3" fmla="val -39316"/>
              <a:gd name="adj4" fmla="val -4238"/>
              <a:gd name="adj5" fmla="val 95743"/>
              <a:gd name="adj6" fmla="val -140344"/>
            </a:avLst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SimSun" pitchFamily="2" charset="-122"/>
                <a:cs typeface="Arial" panose="020B0604020202020204" pitchFamily="34" charset="0"/>
              </a:rPr>
              <a:t>Ankle joint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909D094-6CE4-41A6-B1E3-589B3F69CEBF}"/>
              </a:ext>
            </a:extLst>
          </p:cNvPr>
          <p:cNvSpPr/>
          <p:nvPr/>
        </p:nvSpPr>
        <p:spPr>
          <a:xfrm>
            <a:off x="193964" y="124691"/>
            <a:ext cx="11762509" cy="6682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Parts of the Bony Skeleton</a:t>
            </a:r>
            <a:endParaRPr lang="en-US" sz="24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342900" marR="0" lvl="0" indent="-342900" algn="justLow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  <a:tabLst>
                <a:tab pos="384810" algn="l"/>
                <a:tab pos="384810" algn="l"/>
                <a:tab pos="720090" algn="l"/>
              </a:tabLst>
            </a:pPr>
            <a:r>
              <a:rPr lang="en-US" sz="2400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composed of 206 bones (</a:t>
            </a:r>
            <a:r>
              <a:rPr lang="en-US" sz="2400" dirty="0">
                <a:latin typeface="Arial Black" panose="020B0A04020102020204" pitchFamily="34" charset="0"/>
                <a:ea typeface="Times New Roman" panose="02020603050405020304" pitchFamily="18" charset="0"/>
              </a:rPr>
              <a:t>86 paired and 34 single</a:t>
            </a:r>
            <a:r>
              <a:rPr lang="en-US" sz="2400" b="1" dirty="0">
                <a:latin typeface="Arial Black" panose="020B0A04020102020204" pitchFamily="34" charset="0"/>
                <a:ea typeface="Times New Roman" panose="02020603050405020304" pitchFamily="18" charset="0"/>
              </a:rPr>
              <a:t>).</a:t>
            </a:r>
            <a:endParaRPr lang="en-US" sz="24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36195" algn="ctr"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A) Axial Skeleton</a:t>
            </a:r>
            <a:endParaRPr lang="en-US" sz="24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1- Skull </a:t>
            </a:r>
            <a:r>
              <a:rPr lang="ar-EG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الجمجمة </a:t>
            </a:r>
            <a:r>
              <a:rPr lang="en-US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2- Ribs (12 pairs) </a:t>
            </a:r>
            <a:r>
              <a:rPr lang="ar-EG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الضلوع</a:t>
            </a:r>
            <a:r>
              <a:rPr lang="en-US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 </a:t>
            </a:r>
            <a:endParaRPr lang="en-US" sz="24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3- Sternum </a:t>
            </a:r>
            <a:r>
              <a:rPr lang="ar-EG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عظمة القص</a:t>
            </a:r>
            <a:r>
              <a:rPr lang="en-US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4- Vertebral column</a:t>
            </a:r>
            <a:r>
              <a:rPr lang="ar-EG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العمود الفقرى </a:t>
            </a:r>
            <a:r>
              <a:rPr lang="en-US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are: </a:t>
            </a:r>
            <a:endParaRPr lang="en-US" sz="24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 7 </a:t>
            </a:r>
            <a:r>
              <a:rPr lang="en-US" sz="24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cervical</a:t>
            </a:r>
            <a:r>
              <a:rPr lang="en-US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vertebrae </a:t>
            </a:r>
            <a:r>
              <a:rPr lang="ar-EG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الفقرات العنقية</a:t>
            </a:r>
            <a:r>
              <a:rPr lang="en-US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 </a:t>
            </a:r>
            <a:endParaRPr lang="en-US" sz="24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 12 </a:t>
            </a:r>
            <a:r>
              <a:rPr lang="en-US" sz="24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thoracic</a:t>
            </a:r>
            <a:r>
              <a:rPr lang="en-US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vertebrae </a:t>
            </a:r>
            <a:r>
              <a:rPr lang="ar-EG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الصدرية</a:t>
            </a:r>
            <a:r>
              <a:rPr lang="en-US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 </a:t>
            </a:r>
            <a:endParaRPr lang="en-US" sz="24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 5 </a:t>
            </a:r>
            <a:r>
              <a:rPr lang="en-US" sz="24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lumbar</a:t>
            </a:r>
            <a:r>
              <a:rPr lang="en-US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vertebrae </a:t>
            </a:r>
            <a:r>
              <a:rPr lang="ar-EG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القطنية</a:t>
            </a:r>
            <a:r>
              <a:rPr lang="en-US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 </a:t>
            </a:r>
            <a:endParaRPr lang="en-US" sz="24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 5 </a:t>
            </a:r>
            <a:r>
              <a:rPr lang="en-US" sz="24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sacral</a:t>
            </a:r>
            <a:r>
              <a:rPr lang="en-US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vertebrae </a:t>
            </a:r>
            <a:r>
              <a:rPr lang="ar-EG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العجزية</a:t>
            </a:r>
            <a:r>
              <a:rPr lang="en-US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, fused with each other to form one sacrum.</a:t>
            </a:r>
            <a:endParaRPr lang="en-US" sz="24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 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+mj-cs"/>
              </a:rPr>
              <a:t>3-5 </a:t>
            </a:r>
            <a:r>
              <a:rPr 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+mj-cs"/>
              </a:rPr>
              <a:t>coccygeal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+mj-cs"/>
              </a:rPr>
              <a:t> vertebrae </a:t>
            </a:r>
            <a:r>
              <a:rPr lang="ar-EG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+mj-cs"/>
              </a:rPr>
              <a:t> العصعصية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+mj-cs"/>
              </a:rPr>
              <a:t>, fused together to form one coccyx.</a:t>
            </a:r>
            <a:endParaRPr lang="en-US" sz="2000" dirty="0">
              <a:latin typeface="Arial Black" panose="020B0A04020102020204" pitchFamily="34" charset="0"/>
              <a:ea typeface="Times New Roman" panose="02020603050405020304" pitchFamily="18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250559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BFD93D-E521-4227-B02B-3B40FA08B2FA}"/>
              </a:ext>
            </a:extLst>
          </p:cNvPr>
          <p:cNvSpPr/>
          <p:nvPr/>
        </p:nvSpPr>
        <p:spPr>
          <a:xfrm>
            <a:off x="471055" y="374072"/>
            <a:ext cx="1040476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150000"/>
              </a:lnSpc>
              <a:buFont typeface="Symbol" panose="05050102010706020507" pitchFamily="18" charset="2"/>
              <a:buChar char=""/>
              <a:tabLst>
                <a:tab pos="457200" algn="l"/>
                <a:tab pos="230505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Classification of the Synovial Joints</a:t>
            </a:r>
            <a:endParaRPr lang="en-US" sz="28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A-</a:t>
            </a:r>
            <a:r>
              <a:rPr lang="en-US" sz="280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According to the articular parts into:</a:t>
            </a:r>
            <a:endParaRPr lang="en-US" sz="28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1- </a:t>
            </a: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Simple</a:t>
            </a:r>
            <a:r>
              <a:rPr lang="en-US" sz="28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joints; </a:t>
            </a: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it consists of</a:t>
            </a:r>
            <a:r>
              <a:rPr lang="en-US" sz="28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2 articulating bones</a:t>
            </a: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e.g. </a:t>
            </a:r>
            <a:r>
              <a:rPr lang="en-US" sz="2800" dirty="0">
                <a:solidFill>
                  <a:srgbClr val="004EEA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shoulder joint or hip joint</a:t>
            </a: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2- </a:t>
            </a: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Compound</a:t>
            </a:r>
            <a:r>
              <a:rPr lang="en-US" sz="28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joints;</a:t>
            </a: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it consists of</a:t>
            </a:r>
            <a:r>
              <a:rPr lang="en-US" sz="28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more than 2 bones</a:t>
            </a: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e.g. </a:t>
            </a:r>
            <a:r>
              <a:rPr lang="en-US" sz="2800" dirty="0">
                <a:solidFill>
                  <a:srgbClr val="004EEA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elbow joint or ankle joint</a:t>
            </a: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36195" algn="justLow">
              <a:lnSpc>
                <a:spcPct val="150000"/>
              </a:lnSpc>
            </a:pPr>
            <a:r>
              <a:rPr lang="en-US" sz="28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3- </a:t>
            </a:r>
            <a:r>
              <a:rPr lang="en-US" sz="28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Complex</a:t>
            </a:r>
            <a:r>
              <a:rPr lang="en-US" sz="28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joints; </a:t>
            </a: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which contain </a:t>
            </a:r>
            <a:r>
              <a:rPr lang="en-US" sz="28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intra-capsular structures</a:t>
            </a: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e.g. </a:t>
            </a:r>
            <a:r>
              <a:rPr lang="en-US" sz="2800" dirty="0">
                <a:solidFill>
                  <a:srgbClr val="004EEA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knee joint</a:t>
            </a:r>
            <a:r>
              <a:rPr lang="en-US" sz="28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</a:t>
            </a:r>
            <a:endParaRPr lang="en-US" sz="2800" dirty="0"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8699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B696B7-EC0C-402B-BA5B-FDBF25E9CADE}"/>
              </a:ext>
            </a:extLst>
          </p:cNvPr>
          <p:cNvSpPr/>
          <p:nvPr/>
        </p:nvSpPr>
        <p:spPr>
          <a:xfrm>
            <a:off x="484909" y="221673"/>
            <a:ext cx="11360727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6195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B-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According to degree of movements: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36195" algn="justLow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1- Plane Joints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;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 It allows only gliding movements.</a:t>
            </a:r>
          </a:p>
          <a:p>
            <a:pPr marL="0" marR="0" lvl="0" indent="36195" algn="justLow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	- E.g.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EEA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inter-carpal &amp; intertarsal joints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36195" algn="justLow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2- Angular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 movements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; they form angles between the articular bones (flexion and extension).</a:t>
            </a:r>
          </a:p>
          <a:p>
            <a:pPr marL="0" marR="0" lvl="0" indent="36195" algn="justLow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6858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	- E.g.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EEA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elbow and knee joints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36195" algn="justLow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360045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3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- Circumduction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They permit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successive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 angular movements.</a:t>
            </a:r>
          </a:p>
          <a:p>
            <a:pPr lvl="0" indent="36195" algn="justLow">
              <a:lnSpc>
                <a:spcPct val="150000"/>
              </a:lnSpc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	E.g.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EEA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Shoulder, </a:t>
            </a:r>
            <a:r>
              <a:rPr lang="en-US" sz="2800" b="1" dirty="0">
                <a:solidFill>
                  <a:srgbClr val="004EEA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and hip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4EEA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joints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586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 t="69454" r="60948"/>
          <a:stretch>
            <a:fillRect/>
          </a:stretch>
        </p:blipFill>
        <p:spPr bwMode="auto">
          <a:xfrm>
            <a:off x="6338117" y="656171"/>
            <a:ext cx="321471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AutoShape 9"/>
          <p:cNvSpPr>
            <a:spLocks/>
          </p:cNvSpPr>
          <p:nvPr/>
        </p:nvSpPr>
        <p:spPr bwMode="auto">
          <a:xfrm>
            <a:off x="3931059" y="109510"/>
            <a:ext cx="2936876" cy="609600"/>
          </a:xfrm>
          <a:prstGeom prst="callout2">
            <a:avLst>
              <a:gd name="adj1" fmla="val 65034"/>
              <a:gd name="adj2" fmla="val 99451"/>
              <a:gd name="adj3" fmla="val 18750"/>
              <a:gd name="adj4" fmla="val 114917"/>
              <a:gd name="adj5" fmla="val 452295"/>
              <a:gd name="adj6" fmla="val 146188"/>
            </a:avLst>
          </a:prstGeom>
          <a:noFill/>
          <a:ln w="38100">
            <a:solidFill>
              <a:srgbClr val="3333FF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Trochlea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of the humerus </a:t>
            </a:r>
          </a:p>
        </p:txBody>
      </p:sp>
      <p:sp>
        <p:nvSpPr>
          <p:cNvPr id="6" name="AutoShape 10"/>
          <p:cNvSpPr>
            <a:spLocks/>
          </p:cNvSpPr>
          <p:nvPr/>
        </p:nvSpPr>
        <p:spPr bwMode="auto">
          <a:xfrm flipH="1">
            <a:off x="8998063" y="109510"/>
            <a:ext cx="3143240" cy="714380"/>
          </a:xfrm>
          <a:prstGeom prst="callout2">
            <a:avLst>
              <a:gd name="adj1" fmla="val 57626"/>
              <a:gd name="adj2" fmla="val 99774"/>
              <a:gd name="adj3" fmla="val 411236"/>
              <a:gd name="adj4" fmla="val 90037"/>
              <a:gd name="adj5" fmla="val 459976"/>
              <a:gd name="adj6" fmla="val 126554"/>
            </a:avLst>
          </a:prstGeom>
          <a:noFill/>
          <a:ln w="38100">
            <a:solidFill>
              <a:srgbClr val="FF0000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Trochlear notch of the ulna</a:t>
            </a:r>
          </a:p>
        </p:txBody>
      </p:sp>
      <p:sp>
        <p:nvSpPr>
          <p:cNvPr id="7" name="AutoShape 9"/>
          <p:cNvSpPr>
            <a:spLocks/>
          </p:cNvSpPr>
          <p:nvPr/>
        </p:nvSpPr>
        <p:spPr bwMode="auto">
          <a:xfrm>
            <a:off x="3931059" y="1566435"/>
            <a:ext cx="2936876" cy="609600"/>
          </a:xfrm>
          <a:prstGeom prst="callout2">
            <a:avLst>
              <a:gd name="adj1" fmla="val 65034"/>
              <a:gd name="adj2" fmla="val 99451"/>
              <a:gd name="adj3" fmla="val 86097"/>
              <a:gd name="adj4" fmla="val 111104"/>
              <a:gd name="adj5" fmla="val 204449"/>
              <a:gd name="adj6" fmla="val 111663"/>
            </a:avLst>
          </a:prstGeom>
          <a:noFill/>
          <a:ln w="38100">
            <a:solidFill>
              <a:srgbClr val="3333FF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capitulum of the humerus </a:t>
            </a:r>
          </a:p>
        </p:txBody>
      </p:sp>
      <p:sp>
        <p:nvSpPr>
          <p:cNvPr id="8" name="AutoShape 9"/>
          <p:cNvSpPr>
            <a:spLocks/>
          </p:cNvSpPr>
          <p:nvPr/>
        </p:nvSpPr>
        <p:spPr bwMode="auto">
          <a:xfrm>
            <a:off x="4903304" y="3429000"/>
            <a:ext cx="1590261" cy="714380"/>
          </a:xfrm>
          <a:prstGeom prst="callout2">
            <a:avLst>
              <a:gd name="adj1" fmla="val 49360"/>
              <a:gd name="adj2" fmla="val 93552"/>
              <a:gd name="adj3" fmla="val 18750"/>
              <a:gd name="adj4" fmla="val 114917"/>
              <a:gd name="adj5" fmla="val -4844"/>
              <a:gd name="adj6" fmla="val 136076"/>
            </a:avLst>
          </a:prstGeom>
          <a:noFill/>
          <a:ln w="38100">
            <a:solidFill>
              <a:srgbClr val="3333FF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head of radius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266148-1AC3-4273-AE31-D00975D473A1}"/>
              </a:ext>
            </a:extLst>
          </p:cNvPr>
          <p:cNvSpPr txBox="1"/>
          <p:nvPr/>
        </p:nvSpPr>
        <p:spPr>
          <a:xfrm>
            <a:off x="431866" y="2627747"/>
            <a:ext cx="43364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4EEA"/>
                </a:solidFill>
                <a:latin typeface="Arial Black" panose="020B0A04020102020204" pitchFamily="34" charset="0"/>
              </a:rPr>
              <a:t>Elbow joint</a:t>
            </a:r>
          </a:p>
          <a:p>
            <a:pPr algn="ctr"/>
            <a:r>
              <a:rPr lang="en-US" sz="4000" dirty="0">
                <a:solidFill>
                  <a:srgbClr val="004EEA"/>
                </a:solidFill>
                <a:latin typeface="Arial Black" panose="020B0A04020102020204" pitchFamily="34" charset="0"/>
              </a:rPr>
              <a:t>Hinge</a:t>
            </a:r>
          </a:p>
        </p:txBody>
      </p:sp>
      <p:sp>
        <p:nvSpPr>
          <p:cNvPr id="9" name="Rectangle 8"/>
          <p:cNvSpPr/>
          <p:nvPr/>
        </p:nvSpPr>
        <p:spPr>
          <a:xfrm>
            <a:off x="1449978" y="4860505"/>
            <a:ext cx="10084526" cy="1754326"/>
          </a:xfrm>
          <a:prstGeom prst="rect">
            <a:avLst/>
          </a:prstGeom>
          <a:ln>
            <a:solidFill>
              <a:srgbClr val="004EEA"/>
            </a:solidFill>
          </a:ln>
        </p:spPr>
        <p:txBody>
          <a:bodyPr wrap="square">
            <a:spAutoFit/>
          </a:bodyPr>
          <a:lstStyle/>
          <a:p>
            <a:pPr lvl="0" indent="36195" algn="justLow">
              <a:lnSpc>
                <a:spcPct val="150000"/>
              </a:lnSpc>
              <a:defRPr/>
            </a:pPr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C- According to the axes of movement</a:t>
            </a:r>
          </a:p>
          <a:p>
            <a:pPr lvl="0" indent="36195" algn="justLow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Uniaxial</a:t>
            </a:r>
            <a:r>
              <a:rPr lang="en-US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joints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:</a:t>
            </a:r>
            <a:r>
              <a:rPr lang="en-US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the movements occur around 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one</a:t>
            </a:r>
            <a:r>
              <a:rPr lang="en-US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axis</a:t>
            </a:r>
            <a:r>
              <a:rPr lang="en-US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only; </a:t>
            </a:r>
            <a:endParaRPr lang="en-US" dirty="0">
              <a:solidFill>
                <a:prstClr val="black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lvl="0" indent="36195" algn="justLow">
              <a:lnSpc>
                <a:spcPct val="150000"/>
              </a:lnSpc>
              <a:buFont typeface="Wingdings" pitchFamily="2" charset="2"/>
              <a:buChar char="v"/>
              <a:tabLst>
                <a:tab pos="685800" algn="l"/>
              </a:tabLst>
              <a:defRPr/>
            </a:pPr>
            <a:r>
              <a:rPr lang="en-US" b="1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B05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Hinge</a:t>
            </a:r>
            <a:r>
              <a:rPr lang="en-US" b="1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joints</a:t>
            </a:r>
            <a:r>
              <a:rPr lang="en-US" dirty="0">
                <a:solidFill>
                  <a:prstClr val="black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: resemble hinges 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E.g. </a:t>
            </a:r>
            <a:r>
              <a:rPr lang="en-US" b="1" dirty="0">
                <a:solidFill>
                  <a:srgbClr val="004EEA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elbow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joint.</a:t>
            </a:r>
            <a:endParaRPr lang="en-US" dirty="0">
              <a:solidFill>
                <a:prstClr val="black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lvl="0" indent="36195" algn="justLow">
              <a:lnSpc>
                <a:spcPct val="150000"/>
              </a:lnSpc>
              <a:defRPr/>
            </a:pPr>
            <a:r>
              <a:rPr lang="en-US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	- The allowed </a:t>
            </a:r>
            <a:r>
              <a:rPr lang="en-US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movements</a:t>
            </a:r>
            <a:r>
              <a:rPr lang="en-US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are </a:t>
            </a:r>
            <a:r>
              <a:rPr lang="en-US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flexion and extension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8412" y="387532"/>
            <a:ext cx="39052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2B2652C-1DDE-4649-8A6C-F26DEDC7DDD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4"/>
          <a:stretch/>
        </p:blipFill>
        <p:spPr>
          <a:xfrm>
            <a:off x="4254514" y="0"/>
            <a:ext cx="2609643" cy="6486525"/>
          </a:xfrm>
          <a:prstGeom prst="rect">
            <a:avLst/>
          </a:prstGeom>
        </p:spPr>
      </p:pic>
      <p:sp>
        <p:nvSpPr>
          <p:cNvPr id="4" name="AutoShape 10"/>
          <p:cNvSpPr>
            <a:spLocks/>
          </p:cNvSpPr>
          <p:nvPr/>
        </p:nvSpPr>
        <p:spPr bwMode="auto">
          <a:xfrm flipH="1">
            <a:off x="7243285" y="3558104"/>
            <a:ext cx="1613331" cy="713450"/>
          </a:xfrm>
          <a:prstGeom prst="callout2">
            <a:avLst>
              <a:gd name="adj1" fmla="val 57626"/>
              <a:gd name="adj2" fmla="val 99774"/>
              <a:gd name="adj3" fmla="val 93067"/>
              <a:gd name="adj4" fmla="val 125362"/>
              <a:gd name="adj5" fmla="val 59522"/>
              <a:gd name="adj6" fmla="val 190182"/>
            </a:avLst>
          </a:prstGeom>
          <a:noFill/>
          <a:ln w="38100">
            <a:solidFill>
              <a:srgbClr val="FF0000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E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Ulna</a:t>
            </a:r>
          </a:p>
        </p:txBody>
      </p:sp>
      <p:sp>
        <p:nvSpPr>
          <p:cNvPr id="5" name="AutoShape 10"/>
          <p:cNvSpPr>
            <a:spLocks/>
          </p:cNvSpPr>
          <p:nvPr/>
        </p:nvSpPr>
        <p:spPr bwMode="auto">
          <a:xfrm flipH="1">
            <a:off x="7447936" y="4677155"/>
            <a:ext cx="1613331" cy="713450"/>
          </a:xfrm>
          <a:prstGeom prst="callout2">
            <a:avLst>
              <a:gd name="adj1" fmla="val 57626"/>
              <a:gd name="adj2" fmla="val 99774"/>
              <a:gd name="adj3" fmla="val 93067"/>
              <a:gd name="adj4" fmla="val 125362"/>
              <a:gd name="adj5" fmla="val -899"/>
              <a:gd name="adj6" fmla="val 254957"/>
            </a:avLst>
          </a:prstGeom>
          <a:noFill/>
          <a:ln w="38100">
            <a:solidFill>
              <a:srgbClr val="FF0000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4EE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Radius</a:t>
            </a:r>
          </a:p>
        </p:txBody>
      </p:sp>
      <p:sp>
        <p:nvSpPr>
          <p:cNvPr id="6" name="AutoShape 10"/>
          <p:cNvSpPr>
            <a:spLocks/>
          </p:cNvSpPr>
          <p:nvPr/>
        </p:nvSpPr>
        <p:spPr bwMode="auto">
          <a:xfrm flipH="1">
            <a:off x="6544490" y="2809167"/>
            <a:ext cx="2438399" cy="713450"/>
          </a:xfrm>
          <a:prstGeom prst="callout2">
            <a:avLst>
              <a:gd name="adj1" fmla="val 11852"/>
              <a:gd name="adj2" fmla="val 48776"/>
              <a:gd name="adj3" fmla="val -47915"/>
              <a:gd name="adj4" fmla="val 48443"/>
              <a:gd name="adj5" fmla="val -169346"/>
              <a:gd name="adj6" fmla="val -17906"/>
            </a:avLst>
          </a:prstGeom>
          <a:noFill/>
          <a:ln w="38100">
            <a:solidFill>
              <a:srgbClr val="FF0000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Dens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of axis</a:t>
            </a:r>
          </a:p>
        </p:txBody>
      </p:sp>
      <p:sp>
        <p:nvSpPr>
          <p:cNvPr id="7" name="AutoShape 10"/>
          <p:cNvSpPr>
            <a:spLocks/>
          </p:cNvSpPr>
          <p:nvPr/>
        </p:nvSpPr>
        <p:spPr bwMode="auto">
          <a:xfrm flipH="1">
            <a:off x="9603308" y="183532"/>
            <a:ext cx="1613331" cy="713450"/>
          </a:xfrm>
          <a:prstGeom prst="callout2">
            <a:avLst>
              <a:gd name="adj1" fmla="val 57626"/>
              <a:gd name="adj2" fmla="val 99774"/>
              <a:gd name="adj3" fmla="val 93067"/>
              <a:gd name="adj4" fmla="val 125362"/>
              <a:gd name="adj5" fmla="val 160224"/>
              <a:gd name="adj6" fmla="val 131075"/>
            </a:avLst>
          </a:prstGeom>
          <a:noFill/>
          <a:ln w="38100">
            <a:solidFill>
              <a:srgbClr val="FF0000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Atlas</a:t>
            </a:r>
          </a:p>
        </p:txBody>
      </p:sp>
      <p:sp>
        <p:nvSpPr>
          <p:cNvPr id="8" name="AutoShape 10"/>
          <p:cNvSpPr>
            <a:spLocks/>
          </p:cNvSpPr>
          <p:nvPr/>
        </p:nvSpPr>
        <p:spPr bwMode="auto">
          <a:xfrm flipH="1">
            <a:off x="9185295" y="3749040"/>
            <a:ext cx="3006704" cy="753291"/>
          </a:xfrm>
          <a:prstGeom prst="callout2">
            <a:avLst>
              <a:gd name="adj1" fmla="val -2795"/>
              <a:gd name="adj2" fmla="val 96535"/>
              <a:gd name="adj3" fmla="val -311"/>
              <a:gd name="adj4" fmla="val 74707"/>
              <a:gd name="adj5" fmla="val -243455"/>
              <a:gd name="adj6" fmla="val 90255"/>
            </a:avLst>
          </a:prstGeom>
          <a:noFill/>
          <a:ln w="38100">
            <a:solidFill>
              <a:srgbClr val="FF0000"/>
            </a:solidFill>
            <a:miter lim="800000"/>
            <a:headEnd type="triangle" w="med" len="med"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Transverse ligament of atlas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96743" y="287383"/>
            <a:ext cx="138466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22068" y="209005"/>
            <a:ext cx="4428309" cy="5264331"/>
          </a:xfrm>
          <a:prstGeom prst="rect">
            <a:avLst/>
          </a:prstGeom>
          <a:ln>
            <a:solidFill>
              <a:srgbClr val="004EEA"/>
            </a:solidFill>
          </a:ln>
        </p:spPr>
        <p:txBody>
          <a:bodyPr wrap="square">
            <a:spAutoFit/>
          </a:bodyPr>
          <a:lstStyle/>
          <a:p>
            <a:pPr lvl="0" indent="36195" algn="ctr">
              <a:lnSpc>
                <a:spcPct val="150000"/>
              </a:lnSpc>
              <a:defRPr/>
            </a:pPr>
            <a:r>
              <a:rPr lang="en-US" sz="20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C- According to the axes of movements:</a:t>
            </a:r>
            <a:endParaRPr lang="en-US" sz="2000" dirty="0">
              <a:solidFill>
                <a:prstClr val="black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lvl="0" indent="36195" algn="justLow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Uniaxial</a:t>
            </a:r>
            <a:r>
              <a:rPr lang="en-US" sz="20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joints</a:t>
            </a:r>
            <a:r>
              <a:rPr 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: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the movements occur around </a:t>
            </a:r>
            <a:r>
              <a:rPr 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one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axis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only; </a:t>
            </a:r>
            <a:endParaRPr lang="en-US" sz="2000" dirty="0">
              <a:solidFill>
                <a:prstClr val="black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lvl="0" indent="36195" algn="ctr">
              <a:lnSpc>
                <a:spcPct val="150000"/>
              </a:lnSpc>
              <a:buFont typeface="Wingdings" pitchFamily="2" charset="2"/>
              <a:buChar char="v"/>
              <a:tabLst>
                <a:tab pos="685800" algn="l"/>
              </a:tabLst>
              <a:defRPr/>
            </a:pPr>
            <a:r>
              <a:rPr lang="en-US" sz="2000" b="1" dirty="0">
                <a:solidFill>
                  <a:srgbClr val="004EEA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Pivot joints</a:t>
            </a:r>
            <a:r>
              <a:rPr lang="en-US" sz="2000" dirty="0">
                <a:solidFill>
                  <a:srgbClr val="004EEA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: </a:t>
            </a:r>
          </a:p>
          <a:p>
            <a:pPr lvl="1" indent="36195" algn="justLow">
              <a:lnSpc>
                <a:spcPct val="150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The allowed </a:t>
            </a:r>
            <a:r>
              <a:rPr 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movements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are </a:t>
            </a:r>
            <a:r>
              <a:rPr lang="en-US" sz="2000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rotation</a:t>
            </a: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</a:t>
            </a:r>
            <a:r>
              <a:rPr 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endParaRPr lang="en-US" sz="2000" dirty="0">
              <a:solidFill>
                <a:prstClr val="black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lvl="1" indent="36195" algn="justLow">
              <a:lnSpc>
                <a:spcPct val="150000"/>
              </a:lnSpc>
              <a:defRPr/>
            </a:pPr>
            <a:r>
              <a:rPr 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 e. g.  </a:t>
            </a:r>
            <a:r>
              <a:rPr lang="en-US" sz="2000" b="1" dirty="0">
                <a:solidFill>
                  <a:srgbClr val="004EEA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Superior and inferior radio-</a:t>
            </a:r>
            <a:r>
              <a:rPr lang="en-US" sz="2000" b="1" dirty="0" err="1">
                <a:solidFill>
                  <a:srgbClr val="004EEA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ulnar</a:t>
            </a:r>
            <a:r>
              <a:rPr lang="en-US" sz="2000" b="1" dirty="0">
                <a:solidFill>
                  <a:srgbClr val="004EEA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joints; </a:t>
            </a:r>
            <a:r>
              <a:rPr lang="en-US" sz="2000" b="1" dirty="0" err="1">
                <a:solidFill>
                  <a:srgbClr val="004EEA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Atlanto</a:t>
            </a:r>
            <a:r>
              <a:rPr lang="en-US" sz="2000" b="1" dirty="0">
                <a:solidFill>
                  <a:srgbClr val="004EEA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-axial </a:t>
            </a:r>
            <a:r>
              <a:rPr lang="en-US" sz="2400" b="1" dirty="0">
                <a:solidFill>
                  <a:srgbClr val="004EEA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joint</a:t>
            </a:r>
            <a:r>
              <a:rPr lang="en-US" sz="24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.                 </a:t>
            </a:r>
            <a:endParaRPr lang="en-US" sz="2400" dirty="0">
              <a:solidFill>
                <a:prstClr val="black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609996" y="136533"/>
            <a:ext cx="5343525" cy="650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399417" y="274320"/>
            <a:ext cx="3609996" cy="863600"/>
          </a:xfrm>
          <a:prstGeom prst="rect">
            <a:avLst/>
          </a:prstGeom>
          <a:noFill/>
          <a:ln w="9525">
            <a:solidFill>
              <a:srgbClr val="004EEA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Wrist joint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AutoShape 9"/>
          <p:cNvSpPr>
            <a:spLocks/>
          </p:cNvSpPr>
          <p:nvPr/>
        </p:nvSpPr>
        <p:spPr bwMode="auto">
          <a:xfrm>
            <a:off x="1452530" y="4994292"/>
            <a:ext cx="2857520" cy="1000132"/>
          </a:xfrm>
          <a:prstGeom prst="callout2">
            <a:avLst>
              <a:gd name="adj1" fmla="val 55255"/>
              <a:gd name="adj2" fmla="val 77899"/>
              <a:gd name="adj3" fmla="val 30520"/>
              <a:gd name="adj4" fmla="val 118064"/>
              <a:gd name="adj5" fmla="val -41761"/>
              <a:gd name="adj6" fmla="val 163445"/>
            </a:avLst>
          </a:prstGeom>
          <a:noFill/>
          <a:ln w="57150">
            <a:solidFill>
              <a:srgbClr val="3333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Distal end of the radius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9"/>
          <p:cNvSpPr>
            <a:spLocks/>
          </p:cNvSpPr>
          <p:nvPr/>
        </p:nvSpPr>
        <p:spPr bwMode="auto">
          <a:xfrm flipH="1">
            <a:off x="8667767" y="3782291"/>
            <a:ext cx="3233287" cy="1504097"/>
          </a:xfrm>
          <a:prstGeom prst="callout2">
            <a:avLst>
              <a:gd name="adj1" fmla="val 32864"/>
              <a:gd name="adj2" fmla="val 94879"/>
              <a:gd name="adj3" fmla="val 43582"/>
              <a:gd name="adj4" fmla="val 108043"/>
              <a:gd name="adj5" fmla="val 12703"/>
              <a:gd name="adj6" fmla="val 136129"/>
            </a:avLst>
          </a:prstGeom>
          <a:noFill/>
          <a:ln w="57150">
            <a:solidFill>
              <a:srgbClr val="3333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Articular disc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So the ulna does not share</a:t>
            </a:r>
          </a:p>
        </p:txBody>
      </p:sp>
      <p:sp>
        <p:nvSpPr>
          <p:cNvPr id="6" name="AutoShape 9"/>
          <p:cNvSpPr>
            <a:spLocks/>
          </p:cNvSpPr>
          <p:nvPr/>
        </p:nvSpPr>
        <p:spPr bwMode="auto">
          <a:xfrm>
            <a:off x="444137" y="3809234"/>
            <a:ext cx="3291147" cy="1000132"/>
          </a:xfrm>
          <a:prstGeom prst="callout2">
            <a:avLst>
              <a:gd name="adj1" fmla="val 51337"/>
              <a:gd name="adj2" fmla="val 99295"/>
              <a:gd name="adj3" fmla="val 48993"/>
              <a:gd name="adj4" fmla="val 110880"/>
              <a:gd name="adj5" fmla="val -42507"/>
              <a:gd name="adj6" fmla="val 163814"/>
            </a:avLst>
          </a:prstGeom>
          <a:noFill/>
          <a:ln w="57150">
            <a:solidFill>
              <a:srgbClr val="3333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Scaphoid bone </a:t>
            </a:r>
          </a:p>
        </p:txBody>
      </p:sp>
      <p:sp>
        <p:nvSpPr>
          <p:cNvPr id="7" name="AutoShape 9"/>
          <p:cNvSpPr>
            <a:spLocks/>
          </p:cNvSpPr>
          <p:nvPr/>
        </p:nvSpPr>
        <p:spPr bwMode="auto">
          <a:xfrm>
            <a:off x="352697" y="2517226"/>
            <a:ext cx="3500846" cy="1000132"/>
          </a:xfrm>
          <a:prstGeom prst="callout2">
            <a:avLst>
              <a:gd name="adj1" fmla="val 49098"/>
              <a:gd name="adj2" fmla="val 71088"/>
              <a:gd name="adj3" fmla="val 17663"/>
              <a:gd name="adj4" fmla="val 150667"/>
              <a:gd name="adj5" fmla="val 102042"/>
              <a:gd name="adj6" fmla="val 186538"/>
            </a:avLst>
          </a:prstGeom>
          <a:noFill/>
          <a:ln w="57150">
            <a:solidFill>
              <a:srgbClr val="3333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Lunate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bone </a:t>
            </a:r>
          </a:p>
        </p:txBody>
      </p:sp>
      <p:sp>
        <p:nvSpPr>
          <p:cNvPr id="8" name="AutoShape 3"/>
          <p:cNvSpPr>
            <a:spLocks/>
          </p:cNvSpPr>
          <p:nvPr/>
        </p:nvSpPr>
        <p:spPr bwMode="auto">
          <a:xfrm>
            <a:off x="7373936" y="1714488"/>
            <a:ext cx="2936875" cy="609600"/>
          </a:xfrm>
          <a:prstGeom prst="callout2">
            <a:avLst>
              <a:gd name="adj1" fmla="val 77998"/>
              <a:gd name="adj2" fmla="val 44491"/>
              <a:gd name="adj3" fmla="val 157589"/>
              <a:gd name="adj4" fmla="val 46777"/>
              <a:gd name="adj5" fmla="val 227713"/>
              <a:gd name="adj6" fmla="val 10564"/>
            </a:avLst>
          </a:prstGeom>
          <a:noFill/>
          <a:ln w="38100">
            <a:solidFill>
              <a:srgbClr val="00FF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Triquetral bone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104A8B-D9AC-4A2D-AF8E-D4C810B31CF2}"/>
              </a:ext>
            </a:extLst>
          </p:cNvPr>
          <p:cNvSpPr/>
          <p:nvPr/>
        </p:nvSpPr>
        <p:spPr>
          <a:xfrm>
            <a:off x="8667768" y="5732814"/>
            <a:ext cx="33441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2603BD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Ellipsoid synovial joint (biaxial). 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2603B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utoShape 9"/>
          <p:cNvSpPr>
            <a:spLocks/>
          </p:cNvSpPr>
          <p:nvPr/>
        </p:nvSpPr>
        <p:spPr bwMode="auto">
          <a:xfrm>
            <a:off x="374469" y="813486"/>
            <a:ext cx="3348445" cy="1198194"/>
          </a:xfrm>
          <a:prstGeom prst="callout2">
            <a:avLst>
              <a:gd name="adj1" fmla="val 51337"/>
              <a:gd name="adj2" fmla="val 99295"/>
              <a:gd name="adj3" fmla="val 48993"/>
              <a:gd name="adj4" fmla="val 110880"/>
              <a:gd name="adj5" fmla="val 102525"/>
              <a:gd name="adj6" fmla="val 138721"/>
            </a:avLst>
          </a:prstGeom>
          <a:noFill/>
          <a:ln w="57150">
            <a:solidFill>
              <a:srgbClr val="004EEA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Carpo-metacaral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 joint thumb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E65B05-57D5-4496-AFD7-91FF8AEB195D}"/>
              </a:ext>
            </a:extLst>
          </p:cNvPr>
          <p:cNvSpPr/>
          <p:nvPr/>
        </p:nvSpPr>
        <p:spPr>
          <a:xfrm>
            <a:off x="0" y="1"/>
            <a:ext cx="12192001" cy="6886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6195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</a:rPr>
              <a:t>C- According to the axes of movements: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0" marR="0" lvl="0" indent="36195" algn="justLow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</a:rPr>
              <a:t>Biaxial joints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</a:rPr>
              <a:t>;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</a:rPr>
              <a:t> the movements occur around 2 axes;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457200" lvl="0" indent="-457200" algn="justLow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</a:rPr>
              <a:t>Ellipsoid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</a:rPr>
              <a:t> joints: </a:t>
            </a:r>
            <a:r>
              <a:rPr lang="en-US" sz="2400" dirty="0">
                <a:latin typeface="Arial" panose="020B0604020202020204" pitchFamily="34" charset="0"/>
                <a:ea typeface="Times New Roman" panose="02020603050405020304" pitchFamily="18" charset="0"/>
              </a:rPr>
              <a:t>One articular surface is convex, while the other is concave. It functions similarly to ball and socket except unable to rotate 360 degrees</a:t>
            </a:r>
            <a:endParaRPr lang="en-US" sz="2400" b="1" dirty="0">
              <a:solidFill>
                <a:srgbClr val="000000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457200" lvl="0" indent="-457200" algn="ctr">
              <a:lnSpc>
                <a:spcPct val="150000"/>
              </a:lnSpc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</a:rPr>
              <a:t>e.g. the wrist joint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</a:rPr>
              <a:t>,</a:t>
            </a:r>
          </a:p>
          <a:p>
            <a:pPr lvl="1" indent="36195" algn="justLow">
              <a:lnSpc>
                <a:spcPct val="150000"/>
              </a:lnSpc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</a:rPr>
              <a:t>1- Flexion &amp; extension occur around horizontal axis.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lvl="1" indent="36195" algn="justLow">
              <a:lnSpc>
                <a:spcPct val="150000"/>
              </a:lnSpc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</a:rPr>
              <a:t>2- Adduction &amp; abduction occur around antero-posterior axis.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lvl="0" indent="36195" algn="ctr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400" b="1" dirty="0">
                <a:solidFill>
                  <a:srgbClr val="0000CC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</a:rPr>
              <a:t>Saddle joints: </a:t>
            </a:r>
            <a:r>
              <a:rPr 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Both articular surfaces are concavo-convex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marL="0" marR="0" lvl="0" indent="36195" algn="justLow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</a:rPr>
              <a:t>e.g. Carpo-metacarpal joint of the thumb.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lvl="1" indent="36195" algn="justLow">
              <a:lnSpc>
                <a:spcPct val="150000"/>
              </a:lnSpc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</a:rPr>
              <a:t>1) Flexion, extension around horizontal axis.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lvl="1" indent="36195" algn="justLow">
              <a:lnSpc>
                <a:spcPct val="150000"/>
              </a:lnSpc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</a:rPr>
              <a:t>2) Adduction, abduction around antero-posterior axis.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lvl="1" indent="36195" algn="justLow">
              <a:lnSpc>
                <a:spcPct val="150000"/>
              </a:lnSpc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</a:rPr>
              <a:t>3) Slight rotation.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746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0">
            <a:extLst>
              <a:ext uri="{FF2B5EF4-FFF2-40B4-BE49-F238E27FC236}">
                <a16:creationId xmlns:a16="http://schemas.microsoft.com/office/drawing/2014/main" id="{1AD8D7AB-25CD-4039-B8E0-6FA085603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27" t="15973" r="32042" b="31111"/>
          <a:stretch>
            <a:fillRect/>
          </a:stretch>
        </p:blipFill>
        <p:spPr bwMode="auto">
          <a:xfrm>
            <a:off x="2066109" y="0"/>
            <a:ext cx="403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98" name="AutoShape 18">
            <a:extLst>
              <a:ext uri="{FF2B5EF4-FFF2-40B4-BE49-F238E27FC236}">
                <a16:creationId xmlns:a16="http://schemas.microsoft.com/office/drawing/2014/main" id="{4598762F-4458-445B-86E1-69569C848AC1}"/>
              </a:ext>
            </a:extLst>
          </p:cNvPr>
          <p:cNvSpPr>
            <a:spLocks/>
          </p:cNvSpPr>
          <p:nvPr/>
        </p:nvSpPr>
        <p:spPr bwMode="auto">
          <a:xfrm>
            <a:off x="194953" y="1366749"/>
            <a:ext cx="2493818" cy="1150937"/>
          </a:xfrm>
          <a:prstGeom prst="borderCallout1">
            <a:avLst>
              <a:gd name="adj1" fmla="val 9931"/>
              <a:gd name="adj2" fmla="val 103648"/>
              <a:gd name="adj3" fmla="val 146584"/>
              <a:gd name="adj4" fmla="val 109006"/>
            </a:avLst>
          </a:prstGeom>
          <a:solidFill>
            <a:srgbClr val="FF3399"/>
          </a:solidFill>
          <a:ln w="38100" cap="sq">
            <a:solidFill>
              <a:srgbClr val="FF3300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cs typeface="Arial" charset="0"/>
              </a:rPr>
              <a:t>Medial meniscus</a:t>
            </a:r>
          </a:p>
        </p:txBody>
      </p:sp>
      <p:sp>
        <p:nvSpPr>
          <p:cNvPr id="71699" name="AutoShape 19">
            <a:extLst>
              <a:ext uri="{FF2B5EF4-FFF2-40B4-BE49-F238E27FC236}">
                <a16:creationId xmlns:a16="http://schemas.microsoft.com/office/drawing/2014/main" id="{46299565-1295-48E8-A578-63288D1D26E3}"/>
              </a:ext>
            </a:extLst>
          </p:cNvPr>
          <p:cNvSpPr>
            <a:spLocks/>
          </p:cNvSpPr>
          <p:nvPr/>
        </p:nvSpPr>
        <p:spPr bwMode="auto">
          <a:xfrm>
            <a:off x="5090161" y="520338"/>
            <a:ext cx="2951017" cy="1150938"/>
          </a:xfrm>
          <a:prstGeom prst="borderCallout1">
            <a:avLst>
              <a:gd name="adj1" fmla="val 9931"/>
              <a:gd name="adj2" fmla="val -3394"/>
              <a:gd name="adj3" fmla="val 221672"/>
              <a:gd name="adj4" fmla="val -4474"/>
            </a:avLst>
          </a:prstGeom>
          <a:solidFill>
            <a:srgbClr val="FFFF00"/>
          </a:solidFill>
          <a:ln w="38100" cap="sq">
            <a:solidFill>
              <a:srgbClr val="9900CC"/>
            </a:solidFill>
            <a:miter lim="800000"/>
            <a:headEnd type="none" w="sm" len="sm"/>
            <a:tailEnd type="triangl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900CC"/>
                </a:solidFill>
                <a:effectLst/>
                <a:uLnTx/>
                <a:uFillTx/>
                <a:latin typeface="Arial Black" panose="020B0A04020102020204" pitchFamily="34" charset="0"/>
                <a:cs typeface="Arial" charset="0"/>
              </a:rPr>
              <a:t>Lateral  meniscus</a:t>
            </a: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DD5A0BE4-0262-4FAE-A9FB-3FECC9ED1493}"/>
              </a:ext>
            </a:extLst>
          </p:cNvPr>
          <p:cNvSpPr>
            <a:spLocks/>
          </p:cNvSpPr>
          <p:nvPr/>
        </p:nvSpPr>
        <p:spPr bwMode="auto">
          <a:xfrm>
            <a:off x="2584862" y="5788025"/>
            <a:ext cx="3103418" cy="1069975"/>
          </a:xfrm>
          <a:prstGeom prst="borderCallout1">
            <a:avLst>
              <a:gd name="adj1" fmla="val 2489"/>
              <a:gd name="adj2" fmla="val 50222"/>
              <a:gd name="adj3" fmla="val -283878"/>
              <a:gd name="adj4" fmla="val 41886"/>
            </a:avLst>
          </a:prstGeom>
          <a:solidFill>
            <a:srgbClr val="FF0000"/>
          </a:solidFill>
          <a:ln w="38100" cap="sq">
            <a:solidFill>
              <a:srgbClr val="FF0000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FF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Ant. </a:t>
            </a:r>
            <a:r>
              <a:rPr lang="en-US" sz="2800" b="1" dirty="0" err="1">
                <a:solidFill>
                  <a:srgbClr val="FFFF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Cruciate</a:t>
            </a:r>
            <a:r>
              <a:rPr lang="en-US" sz="2800" b="1" dirty="0">
                <a:solidFill>
                  <a:srgbClr val="FFFF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ligaments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3600" y="1985554"/>
            <a:ext cx="6248400" cy="4014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" algn="ctr">
              <a:lnSpc>
                <a:spcPct val="150000"/>
              </a:lnSpc>
              <a:defRPr/>
            </a:pPr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C- According to the axes of movements:</a:t>
            </a:r>
          </a:p>
          <a:p>
            <a:pPr marL="342900" lvl="0" indent="-342900" algn="ctr">
              <a:lnSpc>
                <a:spcPct val="150000"/>
              </a:lnSpc>
              <a:buFont typeface="Wingdings" panose="05000000000000000000" pitchFamily="2" charset="2"/>
              <a:buChar char="v"/>
              <a:defRPr/>
            </a:pPr>
            <a:r>
              <a:rPr lang="en-US" sz="24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Biaxial joint</a:t>
            </a:r>
            <a:endParaRPr lang="en-US" sz="2400" dirty="0">
              <a:solidFill>
                <a:prstClr val="black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lvl="0" indent="36195" algn="justLow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en-US" sz="2000" b="1" dirty="0">
                <a:solidFill>
                  <a:srgbClr val="00B05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Modified hinge</a:t>
            </a:r>
            <a:r>
              <a:rPr lang="en-US" sz="2000" b="1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joints: knee joint.</a:t>
            </a:r>
            <a:endParaRPr lang="en-US" sz="2000" dirty="0">
              <a:solidFill>
                <a:prstClr val="black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lvl="1" indent="36195" algn="justLow">
              <a:lnSpc>
                <a:spcPct val="150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1) Flexion, extension around horizontal axis.</a:t>
            </a:r>
            <a:endParaRPr lang="en-US" sz="2000" dirty="0">
              <a:solidFill>
                <a:prstClr val="black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lvl="1" indent="36195" algn="justLow">
              <a:lnSpc>
                <a:spcPct val="150000"/>
              </a:lnSpc>
              <a:defRPr/>
            </a:pPr>
            <a:r>
              <a:rPr lang="en-US" sz="2000" dirty="0">
                <a:solidFill>
                  <a:srgbClr val="00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2) Rotation around the longitudinal axis.</a:t>
            </a:r>
            <a:endParaRPr lang="en-US" sz="2000" dirty="0">
              <a:solidFill>
                <a:prstClr val="black"/>
              </a:solidFill>
              <a:latin typeface="Arial Black" panose="020B0A040201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1000"/>
                                        <p:tgtEl>
                                          <p:spTgt spid="7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>
            <a:extLst>
              <a:ext uri="{FF2B5EF4-FFF2-40B4-BE49-F238E27FC236}">
                <a16:creationId xmlns:a16="http://schemas.microsoft.com/office/drawing/2014/main" id="{2A8CD88F-C8E4-4042-A14C-77A0DE95FC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</a:blip>
          <a:srcRect l="24562" t="11333" r="35750" b="24806"/>
          <a:stretch>
            <a:fillRect/>
          </a:stretch>
        </p:blipFill>
        <p:spPr bwMode="auto">
          <a:xfrm>
            <a:off x="374470" y="0"/>
            <a:ext cx="6232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AutoShape 26">
            <a:extLst>
              <a:ext uri="{FF2B5EF4-FFF2-40B4-BE49-F238E27FC236}">
                <a16:creationId xmlns:a16="http://schemas.microsoft.com/office/drawing/2014/main" id="{48C2639E-0D0A-4E3E-B452-AB1B1DA25173}"/>
              </a:ext>
            </a:extLst>
          </p:cNvPr>
          <p:cNvSpPr>
            <a:spLocks/>
          </p:cNvSpPr>
          <p:nvPr/>
        </p:nvSpPr>
        <p:spPr bwMode="auto">
          <a:xfrm>
            <a:off x="1761308" y="195943"/>
            <a:ext cx="2490788" cy="520700"/>
          </a:xfrm>
          <a:prstGeom prst="borderCallout1">
            <a:avLst>
              <a:gd name="adj1" fmla="val 21949"/>
              <a:gd name="adj2" fmla="val 103060"/>
              <a:gd name="adj3" fmla="val 609148"/>
              <a:gd name="adj4" fmla="val 106755"/>
            </a:avLst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Acetabulum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AutoShape 22">
            <a:extLst>
              <a:ext uri="{FF2B5EF4-FFF2-40B4-BE49-F238E27FC236}">
                <a16:creationId xmlns:a16="http://schemas.microsoft.com/office/drawing/2014/main" id="{F65A5098-0DDF-492A-9623-905BA828E8C5}"/>
              </a:ext>
            </a:extLst>
          </p:cNvPr>
          <p:cNvSpPr>
            <a:spLocks/>
          </p:cNvSpPr>
          <p:nvPr/>
        </p:nvSpPr>
        <p:spPr bwMode="auto">
          <a:xfrm>
            <a:off x="550817" y="1639388"/>
            <a:ext cx="2133600" cy="914400"/>
          </a:xfrm>
          <a:prstGeom prst="borderCallout1">
            <a:avLst>
              <a:gd name="adj1" fmla="val 12500"/>
              <a:gd name="adj2" fmla="val 103569"/>
              <a:gd name="adj3" fmla="val 216194"/>
              <a:gd name="adj4" fmla="val 91968"/>
            </a:avLst>
          </a:prstGeom>
          <a:solidFill>
            <a:srgbClr val="00FFFF"/>
          </a:solidFill>
          <a:ln w="57150">
            <a:solidFill>
              <a:srgbClr val="9966FF"/>
            </a:solidFill>
            <a:miter lim="800000"/>
            <a:headEnd type="none" w="sm" len="sm"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 of the femur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87E6B77-EAE2-46D1-8FAD-23B66A73495F}"/>
              </a:ext>
            </a:extLst>
          </p:cNvPr>
          <p:cNvGraphicFramePr/>
          <p:nvPr/>
        </p:nvGraphicFramePr>
        <p:xfrm>
          <a:off x="1121229" y="5715000"/>
          <a:ext cx="30480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 cstate="print"/>
          <a:srcRect l="60280" t="65484"/>
          <a:stretch>
            <a:fillRect/>
          </a:stretch>
        </p:blipFill>
        <p:spPr bwMode="auto">
          <a:xfrm>
            <a:off x="6024562" y="600383"/>
            <a:ext cx="4929222" cy="565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id="{AE5CA364-C148-44E7-A12D-84F6F35C1A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888" y="56723"/>
            <a:ext cx="6467112" cy="1077218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Poly-axial joint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99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Typical ball and socket</a:t>
            </a:r>
            <a:endParaRPr kumimoji="0" lang="ar-SA" sz="3200" b="1" i="0" u="none" strike="noStrike" kern="1200" cap="none" spc="0" normalizeH="0" baseline="0" noProof="0" dirty="0">
              <a:ln>
                <a:noFill/>
              </a:ln>
              <a:solidFill>
                <a:srgbClr val="FFFF99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43B58BE-535B-423D-BEB6-DB727320BF70}"/>
              </a:ext>
            </a:extLst>
          </p:cNvPr>
          <p:cNvSpPr txBox="1"/>
          <p:nvPr/>
        </p:nvSpPr>
        <p:spPr>
          <a:xfrm>
            <a:off x="7832177" y="2674948"/>
            <a:ext cx="17362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Head of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humerus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AutoShape 7"/>
          <p:cNvSpPr>
            <a:spLocks/>
          </p:cNvSpPr>
          <p:nvPr/>
        </p:nvSpPr>
        <p:spPr bwMode="auto">
          <a:xfrm>
            <a:off x="10184674" y="5285252"/>
            <a:ext cx="1785950" cy="1214446"/>
          </a:xfrm>
          <a:prstGeom prst="callout2">
            <a:avLst>
              <a:gd name="adj1" fmla="val 13752"/>
              <a:gd name="adj2" fmla="val 32606"/>
              <a:gd name="adj3" fmla="val -139816"/>
              <a:gd name="adj4" fmla="val 21463"/>
              <a:gd name="adj5" fmla="val -206644"/>
              <a:gd name="adj6" fmla="val -31787"/>
            </a:avLst>
          </a:prstGeom>
          <a:noFill/>
          <a:ln w="38100">
            <a:solidFill>
              <a:srgbClr val="FF0000"/>
            </a:solidFill>
            <a:miter lim="800000"/>
            <a:headEnd/>
            <a:tailEnd type="triangl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Glenoid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cavity of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scapula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5590903" y="5909364"/>
            <a:ext cx="4101737" cy="786928"/>
            <a:chOff x="3593" y="177831"/>
            <a:chExt cx="3044406" cy="78692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4" name="Rectangle 13"/>
            <p:cNvSpPr/>
            <p:nvPr/>
          </p:nvSpPr>
          <p:spPr>
            <a:xfrm>
              <a:off x="3593" y="177831"/>
              <a:ext cx="3044406" cy="786928"/>
            </a:xfrm>
            <a:prstGeom prst="rect">
              <a:avLst/>
            </a:prstGeom>
            <a:solidFill>
              <a:srgbClr val="FF00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3593" y="177831"/>
              <a:ext cx="3044406" cy="78692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17780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kern="1200" dirty="0">
                  <a:solidFill>
                    <a:srgbClr val="FFFF99"/>
                  </a:solidFill>
                </a:rPr>
                <a:t>Shoulder Joint</a:t>
              </a:r>
              <a:endParaRPr lang="en-US" sz="4000" kern="12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04B5845-1EAB-447F-B168-E761E72B74CA}"/>
              </a:ext>
            </a:extLst>
          </p:cNvPr>
          <p:cNvSpPr/>
          <p:nvPr/>
        </p:nvSpPr>
        <p:spPr>
          <a:xfrm>
            <a:off x="666205" y="193964"/>
            <a:ext cx="957507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6195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C- According to the axes of movements: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            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36195" algn="justLow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Polyaxial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 Joints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 the movements occur around more than 2 axes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  <a:cs typeface="+mn-cs"/>
            </a:endParaRPr>
          </a:p>
          <a:p>
            <a:pPr lvl="1" indent="36195" algn="justLow">
              <a:lnSpc>
                <a:spcPct val="150000"/>
              </a:lnSpc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- They are also called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ball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 (rounded head) &amp;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socket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 (concave surface) joints.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  <a:cs typeface="+mn-cs"/>
            </a:endParaRPr>
          </a:p>
          <a:p>
            <a:pPr lvl="1" indent="36195" algn="justLow">
              <a:lnSpc>
                <a:spcPct val="150000"/>
              </a:lnSpc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- They allow all types of movements.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  <a:cs typeface="+mn-cs"/>
            </a:endParaRPr>
          </a:p>
          <a:p>
            <a:pPr lvl="1" indent="36195" algn="justLow">
              <a:lnSpc>
                <a:spcPct val="150000"/>
              </a:lnSpc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- e.g. shoulder &amp; hip joints.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47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274" name="Object 2">
            <a:extLst>
              <a:ext uri="{FF2B5EF4-FFF2-40B4-BE49-F238E27FC236}">
                <a16:creationId xmlns:a16="http://schemas.microsoft.com/office/drawing/2014/main" id="{D26304A6-9F41-4598-B744-6BF5E1240F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2450" y="9207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Clip" r:id="rId4" imgW="3467100" imgH="5018088" progId="">
                  <p:embed/>
                </p:oleObj>
              </mc:Choice>
              <mc:Fallback>
                <p:oleObj name="Clip" r:id="rId4" imgW="3467100" imgH="5018088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920750"/>
                        <a:ext cx="3467100" cy="5018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5" name="Object 3">
            <a:extLst>
              <a:ext uri="{FF2B5EF4-FFF2-40B4-BE49-F238E27FC236}">
                <a16:creationId xmlns:a16="http://schemas.microsoft.com/office/drawing/2014/main" id="{3B328D72-5315-415D-ADB1-612CCB2B9C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14850" y="10731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Clip" r:id="rId6" imgW="3467100" imgH="5018088" progId="">
                  <p:embed/>
                </p:oleObj>
              </mc:Choice>
              <mc:Fallback>
                <p:oleObj name="Clip" r:id="rId6" imgW="3467100" imgH="5018088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1073150"/>
                        <a:ext cx="3467100" cy="5018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6" name="Object 4">
            <a:extLst>
              <a:ext uri="{FF2B5EF4-FFF2-40B4-BE49-F238E27FC236}">
                <a16:creationId xmlns:a16="http://schemas.microsoft.com/office/drawing/2014/main" id="{699AAC19-E98F-4F06-BC8F-21269608F6F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67250" y="122555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Clip" r:id="rId8" imgW="3467100" imgH="5018088" progId="">
                  <p:embed/>
                </p:oleObj>
              </mc:Choice>
              <mc:Fallback>
                <p:oleObj name="Clip" r:id="rId8" imgW="3467100" imgH="5018088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0" y="1225550"/>
                        <a:ext cx="3467100" cy="5018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5">
            <a:extLst>
              <a:ext uri="{FF2B5EF4-FFF2-40B4-BE49-F238E27FC236}">
                <a16:creationId xmlns:a16="http://schemas.microsoft.com/office/drawing/2014/main" id="{CEF9B645-EEF7-4F23-82BF-9859B18E7A7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Clip" r:id="rId9" imgW="3467100" imgH="5018088" progId="">
                  <p:embed/>
                </p:oleObj>
              </mc:Choice>
              <mc:Fallback>
                <p:oleObj name="Clip" r:id="rId9" imgW="3467100" imgH="5018088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6">
            <a:extLst>
              <a:ext uri="{FF2B5EF4-FFF2-40B4-BE49-F238E27FC236}">
                <a16:creationId xmlns:a16="http://schemas.microsoft.com/office/drawing/2014/main" id="{441094A4-888E-45F2-95E5-1E88436AE0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34000" y="2286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Clip" r:id="rId10" imgW="3467100" imgH="5018088" progId="">
                  <p:embed/>
                </p:oleObj>
              </mc:Choice>
              <mc:Fallback>
                <p:oleObj name="Clip" r:id="rId10" imgW="3467100" imgH="5018088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28600"/>
                        <a:ext cx="3467100" cy="5018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9" name="Object 7">
            <a:extLst>
              <a:ext uri="{FF2B5EF4-FFF2-40B4-BE49-F238E27FC236}">
                <a16:creationId xmlns:a16="http://schemas.microsoft.com/office/drawing/2014/main" id="{E87F6512-5707-444E-8F2E-6F9572D78B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28800" y="838200"/>
          <a:ext cx="34671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Clip" r:id="rId11" imgW="3467100" imgH="5018088" progId="">
                  <p:embed/>
                </p:oleObj>
              </mc:Choice>
              <mc:Fallback>
                <p:oleObj name="Clip" r:id="rId11" imgW="3467100" imgH="5018088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838200"/>
                        <a:ext cx="3467100" cy="5018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0" name="Text Box 8">
            <a:extLst>
              <a:ext uri="{FF2B5EF4-FFF2-40B4-BE49-F238E27FC236}">
                <a16:creationId xmlns:a16="http://schemas.microsoft.com/office/drawing/2014/main" id="{CE884A71-6E79-4338-8F88-1B5EBFE2C4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0" y="6643688"/>
            <a:ext cx="1066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I/Azzam - 2004</a:t>
            </a:r>
          </a:p>
        </p:txBody>
      </p:sp>
      <p:sp>
        <p:nvSpPr>
          <p:cNvPr id="370697" name="Text Box 9">
            <a:extLst>
              <a:ext uri="{FF2B5EF4-FFF2-40B4-BE49-F238E27FC236}">
                <a16:creationId xmlns:a16="http://schemas.microsoft.com/office/drawing/2014/main" id="{8CFBC2E5-EFB9-4A5D-A21E-BF95A3997C6D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5084763" y="2833689"/>
            <a:ext cx="5181600" cy="377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>
                <a:ln>
                  <a:noFill/>
                </a:ln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Thank you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id="{BE20D328-95D7-4C10-BA8F-361C8686614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4125913" y="4357688"/>
            <a:ext cx="518160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Questions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903 0.26667 C -0.71129 0.25764 -0.7158 0.24954 -0.71945 0.24144 C -0.72066 0.23796 -0.72327 0.23496 -0.72379 0.23102 C -0.72587 0.21898 -0.72553 0.2088 -0.72657 0.19676 C -0.725 0.1831 -0.72917 0.16991 -0.72987 0.15625 C -0.73056 0.14491 -0.72969 0.1331 -0.73021 0.12176 C -0.73125 0.10046 -0.73108 0.12755 -0.73108 0.11158 C -0.73125 0.10695 -0.73073 0.10139 -0.73108 0.09676 C -0.73143 0.09468 -0.73247 0.09329 -0.73247 0.09144 C -0.73316 0.08681 -0.73334 0.08241 -0.73386 0.07708 C -0.73455 0.06783 -0.7323 0.0757 -0.73438 0.06458 C -0.73698 0.05093 -0.73855 0.03843 -0.73785 0.02408 C -0.73178 0.00116 -0.7323 -0.0081 -0.7198 -0.02106 C -0.71493 -0.02616 -0.71303 -0.02847 -0.70678 -0.0287 C -0.69671 -0.03194 -0.69671 -0.03148 -0.68473 -0.02801 C -0.68351 -0.02731 -0.68247 -0.02569 -0.68091 -0.02523 C -0.66737 -0.01967 -0.67171 -0.02199 -0.66684 -0.03912 C -0.66407 -0.05324 -0.65816 -0.075 -0.65938 -0.09143 C -0.65816 -0.10949 -0.65643 -0.13333 -0.65973 -0.15162 C -0.65938 -0.16065 -0.65973 -0.1794 -0.66285 -0.1875 C -0.66337 -0.19444 -0.6632 -0.20116 -0.66528 -0.20787 C -0.66493 -0.21597 -0.66563 -0.22338 -0.66789 -0.23102 C -0.66737 -0.24398 -0.66962 -0.25648 -0.66858 -0.26898 C -0.66789 -0.27569 -0.66632 -0.28889 -0.6665 -0.28866 C -0.65973 -0.31065 -0.65209 -0.33241 -0.63733 -0.34676 C -0.63247 -0.35185 -0.62882 -0.35625 -0.62223 -0.35879 C -0.61841 -0.36273 -0.61667 -0.36342 -0.61198 -0.36435 C -0.60625 -0.36782 -0.60521 -0.36759 -0.59914 -0.36366 C -0.59497 -0.35926 -0.58959 -0.35254 -0.58577 -0.34699 C -0.58282 -0.35301 -0.57813 -0.35417 -0.57327 -0.35741 C -0.56928 -0.36018 -0.56719 -0.3625 -0.56268 -0.36435 C -0.55921 -0.36736 -0.55608 -0.36944 -0.55191 -0.37106 C -0.54549 -0.37685 -0.53768 -0.38032 -0.53073 -0.38472 C -0.52605 -0.3875 -0.52466 -0.39143 -0.51893 -0.3912 C -0.51459 -0.3993 -0.50261 -0.40162 -0.4948 -0.40648 C -0.48976 -0.40208 -0.49011 -0.39491 -0.48629 -0.38912 C -0.48386 -0.38148 -0.47934 -0.37592 -0.47709 -0.36875 C -0.47344 -0.35926 -0.47743 -0.36551 -0.47257 -0.35879 C -0.47084 -0.35278 -0.46962 -0.35 -0.46632 -0.34514 C -0.46337 -0.33333 -0.46007 -0.32199 -0.45816 -0.31018 C -0.45747 -0.30486 -0.45469 -0.30046 -0.45348 -0.29583 C -0.45226 -0.29097 -0.44948 -0.27454 -0.44653 -0.27037 C -0.44584 -0.25995 -0.44306 -0.26157 -0.43941 -0.25231 C -0.43282 -0.23634 -0.43924 -0.24815 -0.42934 -0.23171 C -0.42674 -0.22731 -0.42865 -0.2287 -0.42674 -0.22384 C -0.42379 -0.21782 -0.42136 -0.2118 -0.41771 -0.20764 C -0.4158 -0.19629 -0.41823 -0.20625 -0.41112 -0.19398 C -0.40747 -0.18704 -0.40504 -0.18079 -0.39966 -0.17546 C -0.39375 -0.17708 -0.39254 -0.18217 -0.38976 -0.18819 C -0.38872 -0.19028 -0.38594 -0.19514 -0.38594 -0.19491 C -0.37535 -0.22338 -0.37327 -0.25278 -0.37414 -0.28449 C -0.37344 -0.2868 -0.36997 -0.30254 -0.36563 -0.30486 C -0.35556 -0.31134 -0.34549 -0.31829 -0.33334 -0.31713 C -0.33004 -0.31504 -0.32657 -0.31435 -0.32327 -0.31157 C -0.32171 -0.31018 -0.32118 -0.30787 -0.31997 -0.30602 C -0.31389 -0.29884 -0.30625 -0.29167 -0.29931 -0.28518 C -0.28577 -0.27245 -0.26823 -0.26551 -0.25278 -0.25856 C -0.2507 -0.25671 -0.24827 -0.25486 -0.24618 -0.25301 C -0.24341 -0.25092 -0.23733 -0.24653 -0.23733 -0.24629 C -0.23056 -0.23819 -0.22188 -0.23565 -0.21268 -0.23403 C -0.20712 -0.2375 -0.20209 -0.2419 -0.19618 -0.2456 C -0.19063 -0.25648 -0.18195 -0.26088 -0.17136 -0.26018 C -0.15243 -0.25162 -0.13473 -0.24004 -0.11667 -0.23055 C -0.11268 -0.22662 -0.10921 -0.22361 -0.10625 -0.21921 C -0.104 -0.21018 -0.10174 -0.20486 -0.09792 -0.19676 C -0.09705 -0.19352 -0.09671 -0.19028 -0.09532 -0.18727 C -0.09445 -0.18379 -0.09375 -0.18079 -0.09271 -0.17801 C -0.09237 -0.17639 -0.0915 -0.17315 -0.0915 -0.17315 C -0.0915 -0.17153 -0.09167 -0.17014 -0.09132 -0.16898 C -0.09115 -0.1669 -0.09063 -0.16504 -0.09046 -0.16319 C -0.09046 -0.16042 -0.09115 -0.15741 -0.09132 -0.15486 C -0.09115 -0.15324 -0.09115 -0.15208 -0.09098 -0.15092 C -0.09966 -0.11782 -0.11181 -0.08796 -0.1224 -0.05625 C -0.12605 -0.04375 -0.12969 -0.03472 -0.13351 -0.02361 C -0.13507 -0.01551 -0.13698 -0.00694 -0.13768 0.00139 C -0.13855 0.00533 -0.1382 0.01366 -0.1382 0.01389 C -0.14063 0.03009 -0.14428 0.04908 -0.14323 0.06597 C -0.14358 0.07431 -0.14428 0.08472 -0.14237 0.09306 C -0.14271 0.10324 -0.14341 0.11389 -0.14393 0.12408 C -0.14671 0.14722 -0.1474 0.17662 -0.1625 0.19167 C -0.16528 0.19722 -0.16702 0.20093 -0.17101 0.20509 C -0.175 0.21458 -0.18056 0.22292 -0.18507 0.23264 C -0.18803 0.23912 -0.19063 0.24537 -0.19393 0.25116 C -0.1974 0.25695 -0.19966 0.26482 -0.20573 0.26435 C -0.20712 0.2588 -0.20678 0.25347 -0.20678 0.24769 C -0.20191 0.23033 -0.19358 0.1963 -0.18143 0.18426 C -0.17813 0.17755 -0.1757 0.1706 -0.17101 0.16482 C -0.16441 0.14653 -0.15625 0.12871 -0.14879 0.11111 C -0.14514 0.09861 -0.14167 0.08843 -0.1375 0.07685 C -0.12917 0.03449 -0.12327 -0.00903 -0.1198 -0.05278 C -0.11719 -0.06921 -0.11528 -0.10162 -0.11771 -0.11829 C -0.11858 -0.12569 -0.12084 -0.13333 -0.12153 -0.14051 C -0.12275 -0.15 -0.1224 -0.15926 -0.12483 -0.16829 C -0.12448 -0.17199 -0.12448 -0.17407 -0.12518 -0.17824 C -0.1257 -0.18217 -0.12657 -0.19004 -0.12674 -0.18981 C -0.12553 -0.20208 -0.12709 -0.2162 -0.12709 -0.22893 C -0.12709 -0.23704 -0.1257 -0.24375 -0.12778 -0.25139 C -0.12726 -0.25741 -0.12709 -0.26227 -0.12743 -0.26782 C -0.12709 -0.2706 -0.12657 -0.27361 -0.12657 -0.27592 C -0.12657 -0.27731 -0.12848 -0.27824 -0.12865 -0.27963 C -0.12865 -0.28426 -0.12761 -0.28866 -0.12778 -0.29305 C -0.11841 -0.29583 -0.12639 -0.29051 -0.12327 -0.28611 C -0.12257 -0.28426 -0.12084 -0.28356 -0.11962 -0.28287 C -0.1066 -0.2831 -0.1125 -0.28356 -0.10191 -0.28125 C -0.09393 -0.28125 -0.08733 -0.27893 -0.07987 -0.27685 C -0.0441 -0.26157 -0.01823 -0.25162 0.01336 -0.23379 C 0.02187 -0.22754 0.01354 -0.23356 0.02968 -0.225 C 0.04392 -0.21667 0.05763 -0.20717 0.07204 -0.19954 C 0.07812 -0.19329 0.08437 -0.1875 0.09097 -0.18241 C 0.09444 -0.17917 0.0967 -0.17569 0.10017 -0.17268 C 0.10382 -0.16435 0.09878 -0.17546 0.10538 -0.16528 C 0.10642 -0.16389 0.10677 -0.1618 0.10763 -0.16018 C 0.10833 -0.15879 0.1092 -0.15787 0.11024 -0.15625 C 0.11354 -0.14398 0.10902 -0.15949 0.11423 -0.14792 C 0.11614 -0.14352 0.11632 -0.13727 0.11736 -0.13264 C 0.1177 -0.12708 0.11753 -0.12245 0.11736 -0.11736 C 0.11562 -0.1118 0.11423 -0.10555 0.1125 -0.1 C 0.10972 -0.0919 0.09826 -0.08565 0.09201 -0.08148 C 0.09149 -0.08032 0.09114 -0.07917 0.09045 -0.07847 C 0.08854 -0.07592 0.08593 -0.07477 0.08454 -0.07222 C 0.07864 -0.06204 0.07222 -0.05185 0.06632 -0.0419 C 0.06458 -0.0331 0.06267 -0.02477 0.0618 -0.0162 C 0.06145 -0.01319 0.06354 -0.00903 0.06527 -0.00741 C 0.06979 -0.00231 0.07725 0.00371 0.08229 0.00764 C 0.09132 0.02037 0.09635 0.03889 0.09687 0.05486 C 0.09392 0.06505 0.09375 0.0713 0.0875 0.07755 C 0.0835 0.08542 0.07656 0.09329 0.06944 0.09537 C 0.06458 0.10046 0.05434 0.10695 0.04826 0.10926 C 0.04184 0.11574 0.03125 0.12431 0.02708 0.13287 C 0.02447 0.13727 0.02257 0.14121 0.01961 0.14514 C 0.01597 0.15324 0.01319 0.16158 0.01041 0.17037 C 0.00954 0.18218 0.00989 0.18496 0.01059 0.19537 C 0.00937 0.20533 0.00763 0.21621 0.01059 0.22616 C 0.01024 0.23472 0.01163 0.24213 0.01302 0.2507 C 0.01423 0.25648 0.01267 0.25857 0.01579 0.26412 C 0.01527 0.27269 0.01632 0.28357 0.0184 0.2919 C 0.01857 0.30208 0.01944 0.31181 0.021 0.32199 C 0.021 0.32384 0.02083 0.3257 0.021 0.32732 C 0.02083 0.32917 0.02187 0.33056 0.02204 0.33218 C 0.02274 0.3382 0.0217 0.34306 0.02274 0.34931 C 0.02204 0.35417 0.02118 0.3588 0.02048 0.36366 C 0.02048 0.36644 0.02118 0.37199 0.02118 0.37222 C 0.01875 0.38912 0.01562 0.40556 0.00694 0.41945 C 0.00486 0.42454 0.00347 0.42801 -0.00035 0.43148 C -0.00591 0.4419 -0.01546 0.45278 -0.02466 0.4581 C -0.03108 0.46621 -0.04688 0.47732 -0.05591 0.48125 C -0.06459 0.49283 -0.05348 0.47986 -0.06407 0.48681 C -0.07431 0.49306 -0.05938 0.48935 -0.07223 0.49144 L -0.08473 0.50185 C -0.08473 0.50208 -0.08473 0.50185 -0.08473 0.50208 C -0.09184 0.50949 -0.08803 0.50764 -0.09532 0.5088 C -0.11372 0.52755 -0.14011 0.52176 -0.1625 0.52408 C -0.21059 0.50301 -0.19323 0.51088 -0.21997 0.49375 C -0.22743 0.48634 -0.23386 0.47523 -0.24132 0.46852 C -0.26702 0.43079 -0.29375 0.39445 -0.31337 0.35093 C -0.32032 0.33611 -0.32639 0.32153 -0.33316 0.30695 C -0.33646 0.29954 -0.33959 0.2882 -0.34497 0.2838 C -0.35348 0.27477 -0.3625 0.28171 -0.37153 0.28056 C -0.37882 0.28287 -0.3875 0.28333 -0.39532 0.28333 C -0.4007 0.28519 -0.404 0.28565 -0.41007 0.28426 C -0.42535 0.28472 -0.4257 0.2669 -0.42952 0.25301 C -0.43368 0.23958 -0.43421 0.225 -0.43733 0.21111 C -0.4408 0.19699 -0.44323 0.1838 -0.44636 0.16991 C -0.44671 0.16389 -0.44862 0.15972 -0.44966 0.15463 C -0.45261 0.13704 -0.45365 0.11621 -0.46146 0.1 C -0.46146 0.09283 -0.46389 0.0838 -0.46528 0.07639 C -0.46459 0.06921 -0.46493 0.06458 -0.46563 0.05833 C -0.46511 0.04653 -0.46459 0.03519 -0.46372 0.02431 C -0.46007 0.01273 -0.46007 0.00833 -0.45 0.00857 C -0.44445 0.00278 -0.4415 0.00463 -0.43334 0.00556 C -0.43178 0.00579 -0.42882 0.00602 -0.42882 0.00625 C -0.42153 0.00486 -0.41459 0.00324 -0.4073 0.00208 C -0.39184 -0.0081 -0.41823 0.00903 -0.3974 -0.00208 C -0.38855 -0.00671 -0.38212 -0.01643 -0.37726 -0.02616 C -0.37535 -0.04074 -0.37466 -0.05764 -0.37553 -0.07268 C -0.37587 -0.07639 -0.37622 -0.08333 -0.37709 -0.08704 C -0.37778 -0.09051 -0.37969 -0.09653 -0.37969 -0.09629 C -0.37848 -0.11296 -0.37205 -0.13241 -0.36893 -0.14815 C -0.35643 -0.17963 -0.33855 -0.20717 -0.32466 -0.23842 C -0.32362 -0.24259 -0.3224 -0.24676 -0.32084 -0.25092 C -0.3191 -0.25532 -0.31546 -0.26412 -0.31563 -0.26366 C -0.31285 -0.27847 -0.30868 -0.30023 -0.30973 -0.31551 C -0.30816 -0.32685 -0.30712 -0.33981 -0.30747 -0.35116 C -0.30643 -0.35347 -0.30678 -0.35787 -0.30469 -0.35856 C -0.30278 -0.35879 -0.30087 -0.35486 -0.29896 -0.35324 C -0.29636 -0.35116 -0.28299 -0.34421 -0.2816 -0.34352 C -0.26129 -0.32917 -0.23889 -0.31921 -0.21789 -0.30694 C -0.20886 -0.2993 -0.19688 -0.29514 -0.18646 -0.28889 C -0.18091 -0.28704 -0.16858 -0.2831 -0.16858 -0.28287 " pathEditMode="relative" rAng="1003855" ptsTypes="fffffffffffffffffffffffffffffffffffffffffffffffffffffffffffffffffffffffffffffffffffffffffffffffffffffffffffffffffffffff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750" y="-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0482D2-BE5D-483E-922E-8DC387BC96A8}"/>
              </a:ext>
            </a:extLst>
          </p:cNvPr>
          <p:cNvSpPr/>
          <p:nvPr/>
        </p:nvSpPr>
        <p:spPr>
          <a:xfrm>
            <a:off x="331304" y="278296"/>
            <a:ext cx="11741426" cy="649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115000"/>
              </a:lnSpc>
              <a:buFont typeface="Wingdings" panose="05000000000000000000" pitchFamily="2" charset="2"/>
              <a:buChar char="v"/>
              <a:tabLst>
                <a:tab pos="1050925" algn="l"/>
                <a:tab pos="1790700" algn="l"/>
                <a:tab pos="1958340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Skull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  <a:tabLst>
                <a:tab pos="222885" algn="l"/>
              </a:tabLs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The skull is formed of 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22 bones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  <a:tabLst>
                <a:tab pos="222885" algn="l"/>
              </a:tabLst>
            </a:pP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a- 1 movable;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mandible.</a:t>
            </a:r>
          </a:p>
          <a:p>
            <a:pPr algn="justLow">
              <a:lnSpc>
                <a:spcPct val="115000"/>
              </a:lnSpc>
              <a:tabLst>
                <a:tab pos="222885" algn="l"/>
              </a:tabLst>
            </a:pP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b- 21 immovable 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bones articulating together by fibrous joints which are classified into;</a:t>
            </a:r>
          </a:p>
          <a:p>
            <a:pPr algn="justLow">
              <a:lnSpc>
                <a:spcPct val="115000"/>
              </a:lnSpc>
              <a:tabLst>
                <a:tab pos="222885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I-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 Paired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bones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(right and left)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marR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2885" algn="l"/>
              </a:tabLs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1- Parietal.        	 			2- Temporal.        	 </a:t>
            </a:r>
          </a:p>
          <a:p>
            <a:pPr marL="342900" marR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2885" algn="l"/>
              </a:tabLs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3- Zygomatic.         	         			4- Maxillary. </a:t>
            </a:r>
          </a:p>
          <a:p>
            <a:pPr marL="342900" marR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2885" algn="l"/>
              </a:tabLs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5- Lacrimal.    	 				6- Palatine.              </a:t>
            </a:r>
          </a:p>
          <a:p>
            <a:pPr marL="342900" marR="0" algn="justLow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22885" algn="l"/>
              </a:tabLs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7- Nasal.                          			8- Inferior concha.</a:t>
            </a:r>
          </a:p>
          <a:p>
            <a:pPr algn="justLow">
              <a:lnSpc>
                <a:spcPct val="115000"/>
              </a:lnSpc>
              <a:tabLst>
                <a:tab pos="222885" algn="l"/>
              </a:tabLst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II- 5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single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bones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>
              <a:lnSpc>
                <a:spcPct val="115000"/>
              </a:lnSpc>
              <a:tabLst>
                <a:tab pos="222885" algn="l"/>
              </a:tabLs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 1- Fontal.      			2- Occipital.       </a:t>
            </a:r>
          </a:p>
          <a:p>
            <a:pPr algn="justLow">
              <a:lnSpc>
                <a:spcPct val="115000"/>
              </a:lnSpc>
              <a:tabLst>
                <a:tab pos="222885" algn="l"/>
              </a:tabLst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	3- Ethmoid.         		4- Sphenoid.              5- Vomer.</a:t>
            </a:r>
          </a:p>
        </p:txBody>
      </p:sp>
    </p:spTree>
    <p:extLst>
      <p:ext uri="{BB962C8B-B14F-4D97-AF65-F5344CB8AC3E}">
        <p14:creationId xmlns:p14="http://schemas.microsoft.com/office/powerpoint/2010/main" val="3529377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733129DF-8C94-4021-A3CE-7131E68A8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0" t="6667" r="61980" b="48334"/>
          <a:stretch>
            <a:fillRect/>
          </a:stretch>
        </p:blipFill>
        <p:spPr bwMode="auto">
          <a:xfrm>
            <a:off x="5087938" y="549275"/>
            <a:ext cx="5249862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F384AA-D7A5-471F-B1EA-B42C77C807CE}"/>
              </a:ext>
            </a:extLst>
          </p:cNvPr>
          <p:cNvSpPr/>
          <p:nvPr/>
        </p:nvSpPr>
        <p:spPr>
          <a:xfrm>
            <a:off x="7957874" y="122886"/>
            <a:ext cx="4081756" cy="646331"/>
          </a:xfrm>
          <a:prstGeom prst="rect">
            <a:avLst/>
          </a:prstGeom>
          <a:solidFill>
            <a:srgbClr val="FF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FFFFFF"/>
                </a:solidFill>
                <a:latin typeface="Arial"/>
                <a:cs typeface="Arial"/>
              </a:rPr>
              <a:t>Norma verticals</a:t>
            </a:r>
            <a:endParaRPr lang="ar-SA" sz="36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AutoShape 13">
            <a:extLst>
              <a:ext uri="{FF2B5EF4-FFF2-40B4-BE49-F238E27FC236}">
                <a16:creationId xmlns:a16="http://schemas.microsoft.com/office/drawing/2014/main" id="{F2BDA095-8146-40B5-ADA7-CABFAC9F7786}"/>
              </a:ext>
            </a:extLst>
          </p:cNvPr>
          <p:cNvSpPr>
            <a:spLocks/>
          </p:cNvSpPr>
          <p:nvPr/>
        </p:nvSpPr>
        <p:spPr bwMode="auto">
          <a:xfrm flipH="1">
            <a:off x="2279576" y="2780928"/>
            <a:ext cx="2534116" cy="1000132"/>
          </a:xfrm>
          <a:prstGeom prst="callout2">
            <a:avLst>
              <a:gd name="adj1" fmla="val 36121"/>
              <a:gd name="adj2" fmla="val 19186"/>
              <a:gd name="adj3" fmla="val 41647"/>
              <a:gd name="adj4" fmla="val -2250"/>
              <a:gd name="adj5" fmla="val 41965"/>
              <a:gd name="adj6" fmla="val -66502"/>
            </a:avLst>
          </a:prstGeom>
          <a:noFill/>
          <a:ln w="38100">
            <a:solidFill>
              <a:srgbClr val="004EEA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FF0000"/>
                </a:solidFill>
                <a:latin typeface="Arial"/>
                <a:cs typeface="Arial"/>
              </a:rPr>
              <a:t>Parietal  bones </a:t>
            </a:r>
            <a:endParaRPr lang="en-US" altLang="zh-CN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7" name="AutoShape 13">
            <a:extLst>
              <a:ext uri="{FF2B5EF4-FFF2-40B4-BE49-F238E27FC236}">
                <a16:creationId xmlns:a16="http://schemas.microsoft.com/office/drawing/2014/main" id="{E3E8E220-53A6-44D1-B7D8-3C473AED6B45}"/>
              </a:ext>
            </a:extLst>
          </p:cNvPr>
          <p:cNvSpPr>
            <a:spLocks/>
          </p:cNvSpPr>
          <p:nvPr/>
        </p:nvSpPr>
        <p:spPr bwMode="auto">
          <a:xfrm flipH="1">
            <a:off x="3791744" y="476672"/>
            <a:ext cx="2534116" cy="1000132"/>
          </a:xfrm>
          <a:prstGeom prst="callout2">
            <a:avLst>
              <a:gd name="adj1" fmla="val 37718"/>
              <a:gd name="adj2" fmla="val 22915"/>
              <a:gd name="adj3" fmla="val 41647"/>
              <a:gd name="adj4" fmla="val -2250"/>
              <a:gd name="adj5" fmla="val 137906"/>
              <a:gd name="adj6" fmla="val -45650"/>
            </a:avLst>
          </a:prstGeom>
          <a:noFill/>
          <a:ln w="38100">
            <a:solidFill>
              <a:srgbClr val="004EEA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  <a:cs typeface="Arial"/>
              </a:rPr>
              <a:t>Frontal  bone</a:t>
            </a:r>
            <a:endParaRPr lang="en-US" altLang="zh-CN" sz="32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8" name="AutoShape 13">
            <a:extLst>
              <a:ext uri="{FF2B5EF4-FFF2-40B4-BE49-F238E27FC236}">
                <a16:creationId xmlns:a16="http://schemas.microsoft.com/office/drawing/2014/main" id="{7098342E-9E87-4E2E-AE33-80F838B3FF5D}"/>
              </a:ext>
            </a:extLst>
          </p:cNvPr>
          <p:cNvSpPr>
            <a:spLocks/>
          </p:cNvSpPr>
          <p:nvPr/>
        </p:nvSpPr>
        <p:spPr bwMode="auto">
          <a:xfrm flipH="1">
            <a:off x="2207568" y="6237312"/>
            <a:ext cx="3024336" cy="620688"/>
          </a:xfrm>
          <a:prstGeom prst="callout2">
            <a:avLst>
              <a:gd name="adj1" fmla="val 56605"/>
              <a:gd name="adj2" fmla="val 10310"/>
              <a:gd name="adj3" fmla="val 63065"/>
              <a:gd name="adj4" fmla="val -72980"/>
              <a:gd name="adj5" fmla="val -40360"/>
              <a:gd name="adj6" fmla="val -75082"/>
            </a:avLst>
          </a:prstGeom>
          <a:noFill/>
          <a:ln w="38100">
            <a:solidFill>
              <a:srgbClr val="004EEA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7030A0"/>
                </a:solidFill>
                <a:latin typeface="Arial"/>
                <a:cs typeface="Arial"/>
              </a:rPr>
              <a:t>Occipital bone </a:t>
            </a:r>
            <a:endParaRPr lang="en-US" altLang="zh-CN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  <a:cs typeface="Arial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87EFAAC-D32C-4BC2-A1B7-F773A76BE688}"/>
              </a:ext>
            </a:extLst>
          </p:cNvPr>
          <p:cNvCxnSpPr>
            <a:cxnSpLocks/>
          </p:cNvCxnSpPr>
          <p:nvPr/>
        </p:nvCxnSpPr>
        <p:spPr>
          <a:xfrm>
            <a:off x="4295776" y="3141663"/>
            <a:ext cx="4344641" cy="940007"/>
          </a:xfrm>
          <a:prstGeom prst="straightConnector1">
            <a:avLst/>
          </a:prstGeom>
          <a:ln w="57150">
            <a:solidFill>
              <a:srgbClr val="004EEA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0C1FD2AD-F4D8-4D30-BD42-A2E637D15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3" t="6667" r="65105" b="48334"/>
          <a:stretch>
            <a:fillRect/>
          </a:stretch>
        </p:blipFill>
        <p:spPr bwMode="auto">
          <a:xfrm>
            <a:off x="4872038" y="0"/>
            <a:ext cx="495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3">
            <a:extLst>
              <a:ext uri="{FF2B5EF4-FFF2-40B4-BE49-F238E27FC236}">
                <a16:creationId xmlns:a16="http://schemas.microsoft.com/office/drawing/2014/main" id="{5B16607F-497B-449F-9977-D268AF754B41}"/>
              </a:ext>
            </a:extLst>
          </p:cNvPr>
          <p:cNvSpPr>
            <a:spLocks/>
          </p:cNvSpPr>
          <p:nvPr/>
        </p:nvSpPr>
        <p:spPr bwMode="auto">
          <a:xfrm flipH="1">
            <a:off x="2067338" y="2564903"/>
            <a:ext cx="2530329" cy="1015319"/>
          </a:xfrm>
          <a:prstGeom prst="callout2">
            <a:avLst>
              <a:gd name="adj1" fmla="val 37718"/>
              <a:gd name="adj2" fmla="val 7984"/>
              <a:gd name="adj3" fmla="val 135806"/>
              <a:gd name="adj4" fmla="val -30794"/>
              <a:gd name="adj5" fmla="val 139271"/>
              <a:gd name="adj6" fmla="val -46189"/>
            </a:avLst>
          </a:prstGeom>
          <a:noFill/>
          <a:ln w="38100">
            <a:solidFill>
              <a:srgbClr val="004EEA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Arial"/>
                <a:cs typeface="Arial"/>
              </a:rPr>
              <a:t>Zygomatic</a:t>
            </a:r>
            <a:r>
              <a:rPr lang="en-US" sz="2800" b="1" dirty="0">
                <a:solidFill>
                  <a:srgbClr val="FF0000"/>
                </a:solidFill>
                <a:latin typeface="Arial"/>
                <a:cs typeface="Arial"/>
              </a:rPr>
              <a:t> bone </a:t>
            </a:r>
            <a:endParaRPr lang="en-US" altLang="zh-CN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18" name="AutoShape 13">
            <a:extLst>
              <a:ext uri="{FF2B5EF4-FFF2-40B4-BE49-F238E27FC236}">
                <a16:creationId xmlns:a16="http://schemas.microsoft.com/office/drawing/2014/main" id="{C588BB32-71B4-4202-8CEB-B29E78DE3D88}"/>
              </a:ext>
            </a:extLst>
          </p:cNvPr>
          <p:cNvSpPr>
            <a:spLocks/>
          </p:cNvSpPr>
          <p:nvPr/>
        </p:nvSpPr>
        <p:spPr bwMode="auto">
          <a:xfrm>
            <a:off x="9122898" y="148006"/>
            <a:ext cx="2924200" cy="728427"/>
          </a:xfrm>
          <a:prstGeom prst="callout2">
            <a:avLst>
              <a:gd name="adj1" fmla="val 39520"/>
              <a:gd name="adj2" fmla="val 19776"/>
              <a:gd name="adj3" fmla="val 40537"/>
              <a:gd name="adj4" fmla="val -397"/>
              <a:gd name="adj5" fmla="val 182959"/>
              <a:gd name="adj6" fmla="val -36319"/>
            </a:avLst>
          </a:prstGeom>
          <a:noFill/>
          <a:ln w="38100">
            <a:solidFill>
              <a:srgbClr val="FFFF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7030A0"/>
                </a:solidFill>
                <a:latin typeface="Arial"/>
                <a:cs typeface="Arial"/>
              </a:rPr>
              <a:t>Frontal eminence</a:t>
            </a:r>
            <a:endParaRPr lang="en-US" altLang="zh-CN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20" name="AutoShape 13">
            <a:extLst>
              <a:ext uri="{FF2B5EF4-FFF2-40B4-BE49-F238E27FC236}">
                <a16:creationId xmlns:a16="http://schemas.microsoft.com/office/drawing/2014/main" id="{80C59B53-10AC-440E-A539-B01DEA0FD21A}"/>
              </a:ext>
            </a:extLst>
          </p:cNvPr>
          <p:cNvSpPr>
            <a:spLocks/>
          </p:cNvSpPr>
          <p:nvPr/>
        </p:nvSpPr>
        <p:spPr bwMode="auto">
          <a:xfrm>
            <a:off x="9651294" y="2722429"/>
            <a:ext cx="2013837" cy="660851"/>
          </a:xfrm>
          <a:prstGeom prst="callout2">
            <a:avLst>
              <a:gd name="adj1" fmla="val 42235"/>
              <a:gd name="adj2" fmla="val 13238"/>
              <a:gd name="adj3" fmla="val -65000"/>
              <a:gd name="adj4" fmla="val -83078"/>
              <a:gd name="adj5" fmla="val 65559"/>
              <a:gd name="adj6" fmla="val -111181"/>
            </a:avLst>
          </a:prstGeom>
          <a:noFill/>
          <a:ln w="38100">
            <a:solidFill>
              <a:srgbClr val="FFFF0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7030A0"/>
                </a:solidFill>
                <a:latin typeface="Arial"/>
                <a:cs typeface="Arial"/>
              </a:rPr>
              <a:t>Nasal bone</a:t>
            </a:r>
            <a:endParaRPr lang="en-US" altLang="zh-CN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8EF4C5-C9D7-45E1-BC57-0230FEC19C9D}"/>
              </a:ext>
            </a:extLst>
          </p:cNvPr>
          <p:cNvSpPr txBox="1"/>
          <p:nvPr/>
        </p:nvSpPr>
        <p:spPr>
          <a:xfrm>
            <a:off x="178898" y="151364"/>
            <a:ext cx="3240360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Norma frontalis</a:t>
            </a:r>
            <a:endParaRPr lang="ar-SA" sz="3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id="{DD899513-2F63-43B0-BC32-4891C782B0E0}"/>
              </a:ext>
            </a:extLst>
          </p:cNvPr>
          <p:cNvSpPr>
            <a:spLocks/>
          </p:cNvSpPr>
          <p:nvPr/>
        </p:nvSpPr>
        <p:spPr bwMode="auto">
          <a:xfrm>
            <a:off x="9063143" y="5372622"/>
            <a:ext cx="2439744" cy="705347"/>
          </a:xfrm>
          <a:prstGeom prst="callout2">
            <a:avLst>
              <a:gd name="adj1" fmla="val 26591"/>
              <a:gd name="adj2" fmla="val 10435"/>
              <a:gd name="adj3" fmla="val 28501"/>
              <a:gd name="adj4" fmla="val -13989"/>
              <a:gd name="adj5" fmla="val -97298"/>
              <a:gd name="adj6" fmla="val -45689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8000"/>
                </a:solidFill>
                <a:latin typeface="Arial"/>
                <a:cs typeface="Arial"/>
              </a:rPr>
              <a:t>Maxilla</a:t>
            </a:r>
            <a:endParaRPr lang="en-US" altLang="zh-CN" sz="2800" b="1" dirty="0">
              <a:ln w="11430"/>
              <a:solidFill>
                <a:srgbClr val="008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25" name="AutoShape 13">
            <a:extLst>
              <a:ext uri="{FF2B5EF4-FFF2-40B4-BE49-F238E27FC236}">
                <a16:creationId xmlns:a16="http://schemas.microsoft.com/office/drawing/2014/main" id="{5B16607F-497B-449F-9977-D268AF754B41}"/>
              </a:ext>
            </a:extLst>
          </p:cNvPr>
          <p:cNvSpPr>
            <a:spLocks/>
          </p:cNvSpPr>
          <p:nvPr/>
        </p:nvSpPr>
        <p:spPr bwMode="auto">
          <a:xfrm flipH="1">
            <a:off x="2594775" y="4415476"/>
            <a:ext cx="2534116" cy="1000132"/>
          </a:xfrm>
          <a:prstGeom prst="callout2">
            <a:avLst>
              <a:gd name="adj1" fmla="val 37718"/>
              <a:gd name="adj2" fmla="val 7984"/>
              <a:gd name="adj3" fmla="val 135806"/>
              <a:gd name="adj4" fmla="val -30794"/>
              <a:gd name="adj5" fmla="val 139271"/>
              <a:gd name="adj6" fmla="val -46189"/>
            </a:avLst>
          </a:prstGeom>
          <a:noFill/>
          <a:ln w="38100">
            <a:solidFill>
              <a:srgbClr val="004EEA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FF0000"/>
                </a:solidFill>
                <a:latin typeface="Arial"/>
                <a:cs typeface="Arial"/>
              </a:rPr>
              <a:t>Mandibule</a:t>
            </a:r>
            <a:endParaRPr lang="en-US" altLang="zh-CN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26" name="AutoShape 13">
            <a:extLst>
              <a:ext uri="{FF2B5EF4-FFF2-40B4-BE49-F238E27FC236}">
                <a16:creationId xmlns:a16="http://schemas.microsoft.com/office/drawing/2014/main" id="{80C59B53-10AC-440E-A539-B01DEA0FD21A}"/>
              </a:ext>
            </a:extLst>
          </p:cNvPr>
          <p:cNvSpPr>
            <a:spLocks/>
          </p:cNvSpPr>
          <p:nvPr/>
        </p:nvSpPr>
        <p:spPr bwMode="auto">
          <a:xfrm>
            <a:off x="9699191" y="3580223"/>
            <a:ext cx="2013837" cy="660851"/>
          </a:xfrm>
          <a:prstGeom prst="callout2">
            <a:avLst>
              <a:gd name="adj1" fmla="val 42235"/>
              <a:gd name="adj2" fmla="val 13238"/>
              <a:gd name="adj3" fmla="val -15583"/>
              <a:gd name="adj4" fmla="val -31186"/>
              <a:gd name="adj5" fmla="val -25368"/>
              <a:gd name="adj6" fmla="val -89127"/>
            </a:avLst>
          </a:prstGeom>
          <a:noFill/>
          <a:ln w="38100">
            <a:solidFill>
              <a:srgbClr val="004EEA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 err="1">
                <a:solidFill>
                  <a:srgbClr val="7030A0"/>
                </a:solidFill>
                <a:latin typeface="Arial"/>
                <a:cs typeface="Arial"/>
              </a:rPr>
              <a:t>Ethmoid</a:t>
            </a:r>
            <a:endParaRPr lang="en-US" altLang="zh-CN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27" name="AutoShape 13">
            <a:extLst>
              <a:ext uri="{FF2B5EF4-FFF2-40B4-BE49-F238E27FC236}">
                <a16:creationId xmlns:a16="http://schemas.microsoft.com/office/drawing/2014/main" id="{80C59B53-10AC-440E-A539-B01DEA0FD21A}"/>
              </a:ext>
            </a:extLst>
          </p:cNvPr>
          <p:cNvSpPr>
            <a:spLocks/>
          </p:cNvSpPr>
          <p:nvPr/>
        </p:nvSpPr>
        <p:spPr bwMode="auto">
          <a:xfrm>
            <a:off x="9411808" y="4154989"/>
            <a:ext cx="2592958" cy="939525"/>
          </a:xfrm>
          <a:prstGeom prst="callout2">
            <a:avLst>
              <a:gd name="adj1" fmla="val 42235"/>
              <a:gd name="adj2" fmla="val 13238"/>
              <a:gd name="adj3" fmla="val 64087"/>
              <a:gd name="adj4" fmla="val -17231"/>
              <a:gd name="adj5" fmla="val 14818"/>
              <a:gd name="adj6" fmla="val -73223"/>
            </a:avLst>
          </a:prstGeom>
          <a:noFill/>
          <a:ln w="38100">
            <a:solidFill>
              <a:srgbClr val="004EEA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7030A0"/>
                </a:solidFill>
                <a:latin typeface="Arial"/>
                <a:cs typeface="Arial"/>
              </a:rPr>
              <a:t>Inferior </a:t>
            </a:r>
            <a:r>
              <a:rPr lang="en-US" sz="2800" b="1" dirty="0" err="1">
                <a:solidFill>
                  <a:srgbClr val="7030A0"/>
                </a:solidFill>
                <a:latin typeface="Arial"/>
                <a:cs typeface="Arial"/>
              </a:rPr>
              <a:t>concha</a:t>
            </a:r>
            <a:endParaRPr lang="en-US" altLang="zh-CN" sz="28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11" name="AutoShape 13">
            <a:extLst>
              <a:ext uri="{FF2B5EF4-FFF2-40B4-BE49-F238E27FC236}">
                <a16:creationId xmlns:a16="http://schemas.microsoft.com/office/drawing/2014/main" id="{33974ABA-DCE1-4AB1-AAD1-D3B1D21D0681}"/>
              </a:ext>
            </a:extLst>
          </p:cNvPr>
          <p:cNvSpPr>
            <a:spLocks/>
          </p:cNvSpPr>
          <p:nvPr/>
        </p:nvSpPr>
        <p:spPr bwMode="auto">
          <a:xfrm flipH="1">
            <a:off x="1427145" y="1221989"/>
            <a:ext cx="2530329" cy="1015319"/>
          </a:xfrm>
          <a:prstGeom prst="callout2">
            <a:avLst>
              <a:gd name="adj1" fmla="val 37718"/>
              <a:gd name="adj2" fmla="val 7984"/>
              <a:gd name="adj3" fmla="val 135806"/>
              <a:gd name="adj4" fmla="val -30794"/>
              <a:gd name="adj5" fmla="val 209753"/>
              <a:gd name="adj6" fmla="val -97515"/>
            </a:avLst>
          </a:prstGeom>
          <a:noFill/>
          <a:ln w="38100">
            <a:solidFill>
              <a:srgbClr val="004EEA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Arial"/>
                <a:cs typeface="Arial"/>
              </a:rPr>
              <a:t>Sphenoid bone </a:t>
            </a:r>
            <a:endParaRPr lang="en-US" altLang="zh-CN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20" grpId="0" animBg="1"/>
      <p:bldP spid="24" grpId="0" animBg="1"/>
      <p:bldP spid="25" grpId="0" animBg="1"/>
      <p:bldP spid="26" grpId="0" animBg="1"/>
      <p:bldP spid="2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>
            <a:extLst>
              <a:ext uri="{FF2B5EF4-FFF2-40B4-BE49-F238E27FC236}">
                <a16:creationId xmlns:a16="http://schemas.microsoft.com/office/drawing/2014/main" id="{9B159562-84DB-4A7B-A45D-8C3BE9774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8" t="6667" r="60938" b="49167"/>
          <a:stretch>
            <a:fillRect/>
          </a:stretch>
        </p:blipFill>
        <p:spPr bwMode="auto">
          <a:xfrm>
            <a:off x="3575051" y="476250"/>
            <a:ext cx="628967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AutoShape 13">
            <a:extLst>
              <a:ext uri="{FF2B5EF4-FFF2-40B4-BE49-F238E27FC236}">
                <a16:creationId xmlns:a16="http://schemas.microsoft.com/office/drawing/2014/main" id="{238ACE2A-B9BF-43C5-8ACE-64051EAE0046}"/>
              </a:ext>
            </a:extLst>
          </p:cNvPr>
          <p:cNvSpPr>
            <a:spLocks/>
          </p:cNvSpPr>
          <p:nvPr/>
        </p:nvSpPr>
        <p:spPr bwMode="auto">
          <a:xfrm flipH="1">
            <a:off x="5564071" y="6119126"/>
            <a:ext cx="2952909" cy="516806"/>
          </a:xfrm>
          <a:prstGeom prst="callout2">
            <a:avLst>
              <a:gd name="adj1" fmla="val 12902"/>
              <a:gd name="adj2" fmla="val 73403"/>
              <a:gd name="adj3" fmla="val -21337"/>
              <a:gd name="adj4" fmla="val 70790"/>
              <a:gd name="adj5" fmla="val -412825"/>
              <a:gd name="adj6" fmla="val 82811"/>
            </a:avLst>
          </a:prstGeom>
          <a:noFill/>
          <a:ln w="38100">
            <a:solidFill>
              <a:srgbClr val="004EEA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Arial"/>
                <a:cs typeface="Arial"/>
              </a:rPr>
              <a:t>Zygomatic arch</a:t>
            </a:r>
            <a:endParaRPr lang="en-US" altLang="zh-CN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6" name="AutoShape 13">
            <a:extLst>
              <a:ext uri="{FF2B5EF4-FFF2-40B4-BE49-F238E27FC236}">
                <a16:creationId xmlns:a16="http://schemas.microsoft.com/office/drawing/2014/main" id="{4EF8DC8D-D86A-49D5-8E39-77359A8712EF}"/>
              </a:ext>
            </a:extLst>
          </p:cNvPr>
          <p:cNvSpPr>
            <a:spLocks/>
          </p:cNvSpPr>
          <p:nvPr/>
        </p:nvSpPr>
        <p:spPr bwMode="auto">
          <a:xfrm>
            <a:off x="653143" y="2089739"/>
            <a:ext cx="1920240" cy="405268"/>
          </a:xfrm>
          <a:prstGeom prst="callout2">
            <a:avLst>
              <a:gd name="adj1" fmla="val 53282"/>
              <a:gd name="adj2" fmla="val 64141"/>
              <a:gd name="adj3" fmla="val 46351"/>
              <a:gd name="adj4" fmla="val 112373"/>
              <a:gd name="adj5" fmla="val 29387"/>
              <a:gd name="adj6" fmla="val 234995"/>
            </a:avLst>
          </a:prstGeom>
          <a:noFill/>
          <a:ln w="38100">
            <a:solidFill>
              <a:srgbClr val="004EEA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Arial"/>
                <a:cs typeface="Arial"/>
              </a:rPr>
              <a:t>Frontal</a:t>
            </a:r>
            <a:endParaRPr lang="ar-SA" sz="2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E2FB40-FC14-4846-AAE7-320ABF3264D9}"/>
              </a:ext>
            </a:extLst>
          </p:cNvPr>
          <p:cNvSpPr/>
          <p:nvPr/>
        </p:nvSpPr>
        <p:spPr>
          <a:xfrm>
            <a:off x="202380" y="272295"/>
            <a:ext cx="4134466" cy="70788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Norma lateralis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0" name="AutoShape 13">
            <a:extLst>
              <a:ext uri="{FF2B5EF4-FFF2-40B4-BE49-F238E27FC236}">
                <a16:creationId xmlns:a16="http://schemas.microsoft.com/office/drawing/2014/main" id="{1E4F87F6-97D5-43F0-9209-157025442BDA}"/>
              </a:ext>
            </a:extLst>
          </p:cNvPr>
          <p:cNvSpPr>
            <a:spLocks/>
          </p:cNvSpPr>
          <p:nvPr/>
        </p:nvSpPr>
        <p:spPr bwMode="auto">
          <a:xfrm>
            <a:off x="9032171" y="272295"/>
            <a:ext cx="1979818" cy="707886"/>
          </a:xfrm>
          <a:prstGeom prst="callout2">
            <a:avLst>
              <a:gd name="adj1" fmla="val 33147"/>
              <a:gd name="adj2" fmla="val 5042"/>
              <a:gd name="adj3" fmla="val 37816"/>
              <a:gd name="adj4" fmla="val 2972"/>
              <a:gd name="adj5" fmla="val 227401"/>
              <a:gd name="adj6" fmla="val -77604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Arial"/>
                <a:cs typeface="Arial"/>
              </a:rPr>
              <a:t>Parietal</a:t>
            </a:r>
            <a:endParaRPr lang="en-US" altLang="zh-CN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31" name="AutoShape 13">
            <a:extLst>
              <a:ext uri="{FF2B5EF4-FFF2-40B4-BE49-F238E27FC236}">
                <a16:creationId xmlns:a16="http://schemas.microsoft.com/office/drawing/2014/main" id="{BFFC2D8C-2242-4547-AA5A-DA60332F2BCD}"/>
              </a:ext>
            </a:extLst>
          </p:cNvPr>
          <p:cNvSpPr>
            <a:spLocks/>
          </p:cNvSpPr>
          <p:nvPr/>
        </p:nvSpPr>
        <p:spPr bwMode="auto">
          <a:xfrm>
            <a:off x="10123714" y="3794610"/>
            <a:ext cx="1792063" cy="707886"/>
          </a:xfrm>
          <a:prstGeom prst="callout2">
            <a:avLst>
              <a:gd name="adj1" fmla="val 70588"/>
              <a:gd name="adj2" fmla="val 3575"/>
              <a:gd name="adj3" fmla="val 37816"/>
              <a:gd name="adj4" fmla="val 2972"/>
              <a:gd name="adj5" fmla="val -25517"/>
              <a:gd name="adj6" fmla="val -65281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Arial"/>
                <a:cs typeface="Arial"/>
              </a:rPr>
              <a:t>Occipital</a:t>
            </a:r>
            <a:endParaRPr lang="en-US" altLang="zh-CN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32" name="AutoShape 13">
            <a:extLst>
              <a:ext uri="{FF2B5EF4-FFF2-40B4-BE49-F238E27FC236}">
                <a16:creationId xmlns:a16="http://schemas.microsoft.com/office/drawing/2014/main" id="{BD1B1539-DF85-4852-8298-7636BEC3AF83}"/>
              </a:ext>
            </a:extLst>
          </p:cNvPr>
          <p:cNvSpPr>
            <a:spLocks/>
          </p:cNvSpPr>
          <p:nvPr/>
        </p:nvSpPr>
        <p:spPr bwMode="auto">
          <a:xfrm>
            <a:off x="9666514" y="2002102"/>
            <a:ext cx="2324620" cy="707886"/>
          </a:xfrm>
          <a:prstGeom prst="callout2">
            <a:avLst>
              <a:gd name="adj1" fmla="val 38763"/>
              <a:gd name="adj2" fmla="val 5470"/>
              <a:gd name="adj3" fmla="val 37816"/>
              <a:gd name="adj4" fmla="val 2972"/>
              <a:gd name="adj5" fmla="val 163643"/>
              <a:gd name="adj6" fmla="val -110387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Arial"/>
                <a:cs typeface="Arial"/>
              </a:rPr>
              <a:t>Temporal</a:t>
            </a:r>
            <a:endParaRPr lang="en-US" altLang="zh-CN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33" name="AutoShape 13">
            <a:extLst>
              <a:ext uri="{FF2B5EF4-FFF2-40B4-BE49-F238E27FC236}">
                <a16:creationId xmlns:a16="http://schemas.microsoft.com/office/drawing/2014/main" id="{894AAD5D-83BA-49B9-8050-06E7155B4B03}"/>
              </a:ext>
            </a:extLst>
          </p:cNvPr>
          <p:cNvSpPr>
            <a:spLocks/>
          </p:cNvSpPr>
          <p:nvPr/>
        </p:nvSpPr>
        <p:spPr bwMode="auto">
          <a:xfrm>
            <a:off x="8747249" y="4813788"/>
            <a:ext cx="3096344" cy="566718"/>
          </a:xfrm>
          <a:prstGeom prst="callout2">
            <a:avLst>
              <a:gd name="adj1" fmla="val 38763"/>
              <a:gd name="adj2" fmla="val 3758"/>
              <a:gd name="adj3" fmla="val 34072"/>
              <a:gd name="adj4" fmla="val -3020"/>
              <a:gd name="adj5" fmla="val -63227"/>
              <a:gd name="adj6" fmla="val -32382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Arial"/>
                <a:cs typeface="Arial"/>
              </a:rPr>
              <a:t>Mastoid process</a:t>
            </a:r>
            <a:endParaRPr lang="en-US" altLang="zh-CN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34" name="AutoShape 13">
            <a:extLst>
              <a:ext uri="{FF2B5EF4-FFF2-40B4-BE49-F238E27FC236}">
                <a16:creationId xmlns:a16="http://schemas.microsoft.com/office/drawing/2014/main" id="{3FD2F3C5-6B2F-4EAB-B755-78DB90E5A23D}"/>
              </a:ext>
            </a:extLst>
          </p:cNvPr>
          <p:cNvSpPr>
            <a:spLocks/>
          </p:cNvSpPr>
          <p:nvPr/>
        </p:nvSpPr>
        <p:spPr bwMode="auto">
          <a:xfrm>
            <a:off x="8819433" y="5581624"/>
            <a:ext cx="3096344" cy="566718"/>
          </a:xfrm>
          <a:prstGeom prst="callout2">
            <a:avLst>
              <a:gd name="adj1" fmla="val 38763"/>
              <a:gd name="adj2" fmla="val 3758"/>
              <a:gd name="adj3" fmla="val 34072"/>
              <a:gd name="adj4" fmla="val -3020"/>
              <a:gd name="adj5" fmla="val -161440"/>
              <a:gd name="adj6" fmla="val -57634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Arial"/>
                <a:cs typeface="Arial"/>
              </a:rPr>
              <a:t>Styloid process</a:t>
            </a:r>
            <a:endParaRPr lang="en-US" altLang="zh-CN" sz="36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35" name="AutoShape 13">
            <a:extLst>
              <a:ext uri="{FF2B5EF4-FFF2-40B4-BE49-F238E27FC236}">
                <a16:creationId xmlns:a16="http://schemas.microsoft.com/office/drawing/2014/main" id="{4EF8DC8D-D86A-49D5-8E39-77359A8712EF}"/>
              </a:ext>
            </a:extLst>
          </p:cNvPr>
          <p:cNvSpPr>
            <a:spLocks/>
          </p:cNvSpPr>
          <p:nvPr/>
        </p:nvSpPr>
        <p:spPr bwMode="auto">
          <a:xfrm>
            <a:off x="452846" y="2973659"/>
            <a:ext cx="1920240" cy="405268"/>
          </a:xfrm>
          <a:prstGeom prst="callout2">
            <a:avLst>
              <a:gd name="adj1" fmla="val 53282"/>
              <a:gd name="adj2" fmla="val 64141"/>
              <a:gd name="adj3" fmla="val 46351"/>
              <a:gd name="adj4" fmla="val 112373"/>
              <a:gd name="adj5" fmla="val 93852"/>
              <a:gd name="adj6" fmla="val 196900"/>
            </a:avLst>
          </a:prstGeom>
          <a:noFill/>
          <a:ln w="38100">
            <a:solidFill>
              <a:srgbClr val="004EEA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Arial"/>
                <a:cs typeface="Arial"/>
              </a:rPr>
              <a:t>Nasal</a:t>
            </a:r>
            <a:endParaRPr lang="ar-SA" sz="2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6" name="AutoShape 13">
            <a:extLst>
              <a:ext uri="{FF2B5EF4-FFF2-40B4-BE49-F238E27FC236}">
                <a16:creationId xmlns:a16="http://schemas.microsoft.com/office/drawing/2014/main" id="{4EF8DC8D-D86A-49D5-8E39-77359A8712EF}"/>
              </a:ext>
            </a:extLst>
          </p:cNvPr>
          <p:cNvSpPr>
            <a:spLocks/>
          </p:cNvSpPr>
          <p:nvPr/>
        </p:nvSpPr>
        <p:spPr bwMode="auto">
          <a:xfrm>
            <a:off x="561702" y="3783556"/>
            <a:ext cx="1632858" cy="405268"/>
          </a:xfrm>
          <a:prstGeom prst="callout2">
            <a:avLst>
              <a:gd name="adj1" fmla="val 56505"/>
              <a:gd name="adj2" fmla="val 88941"/>
              <a:gd name="adj3" fmla="val 46351"/>
              <a:gd name="adj4" fmla="val 112373"/>
              <a:gd name="adj5" fmla="val -57641"/>
              <a:gd name="adj6" fmla="val 252595"/>
            </a:avLst>
          </a:prstGeom>
          <a:noFill/>
          <a:ln w="38100">
            <a:solidFill>
              <a:srgbClr val="004EEA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  <a:latin typeface="Arial"/>
                <a:cs typeface="Arial"/>
              </a:rPr>
              <a:t>Lacrimal</a:t>
            </a:r>
            <a:endParaRPr lang="ar-SA" sz="2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7" name="AutoShape 13">
            <a:extLst>
              <a:ext uri="{FF2B5EF4-FFF2-40B4-BE49-F238E27FC236}">
                <a16:creationId xmlns:a16="http://schemas.microsoft.com/office/drawing/2014/main" id="{4EF8DC8D-D86A-49D5-8E39-77359A8712EF}"/>
              </a:ext>
            </a:extLst>
          </p:cNvPr>
          <p:cNvSpPr>
            <a:spLocks/>
          </p:cNvSpPr>
          <p:nvPr/>
        </p:nvSpPr>
        <p:spPr bwMode="auto">
          <a:xfrm>
            <a:off x="269966" y="4515076"/>
            <a:ext cx="1920240" cy="405268"/>
          </a:xfrm>
          <a:prstGeom prst="callout2">
            <a:avLst>
              <a:gd name="adj1" fmla="val 50059"/>
              <a:gd name="adj2" fmla="val 78427"/>
              <a:gd name="adj3" fmla="val 46351"/>
              <a:gd name="adj4" fmla="val 112373"/>
              <a:gd name="adj5" fmla="val -276823"/>
              <a:gd name="adj6" fmla="val 290097"/>
            </a:avLst>
          </a:prstGeom>
          <a:noFill/>
          <a:ln w="38100">
            <a:solidFill>
              <a:srgbClr val="004EEA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Arial"/>
                <a:cs typeface="Arial"/>
              </a:rPr>
              <a:t>Sphenoid</a:t>
            </a:r>
            <a:endParaRPr lang="ar-SA" sz="2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8" name="AutoShape 13">
            <a:extLst>
              <a:ext uri="{FF2B5EF4-FFF2-40B4-BE49-F238E27FC236}">
                <a16:creationId xmlns:a16="http://schemas.microsoft.com/office/drawing/2014/main" id="{4EF8DC8D-D86A-49D5-8E39-77359A8712EF}"/>
              </a:ext>
            </a:extLst>
          </p:cNvPr>
          <p:cNvSpPr>
            <a:spLocks/>
          </p:cNvSpPr>
          <p:nvPr/>
        </p:nvSpPr>
        <p:spPr bwMode="auto">
          <a:xfrm>
            <a:off x="400594" y="5677671"/>
            <a:ext cx="1920240" cy="405268"/>
          </a:xfrm>
          <a:prstGeom prst="callout2">
            <a:avLst>
              <a:gd name="adj1" fmla="val 53282"/>
              <a:gd name="adj2" fmla="val 64141"/>
              <a:gd name="adj3" fmla="val 46351"/>
              <a:gd name="adj4" fmla="val 112373"/>
              <a:gd name="adj5" fmla="val -205912"/>
              <a:gd name="adj6" fmla="val 227512"/>
            </a:avLst>
          </a:prstGeom>
          <a:noFill/>
          <a:ln w="38100">
            <a:solidFill>
              <a:srgbClr val="004EEA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Arial"/>
                <a:cs typeface="Arial"/>
              </a:rPr>
              <a:t>Maxilla</a:t>
            </a:r>
            <a:endParaRPr lang="ar-SA" sz="2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9" name="AutoShape 13">
            <a:extLst>
              <a:ext uri="{FF2B5EF4-FFF2-40B4-BE49-F238E27FC236}">
                <a16:creationId xmlns:a16="http://schemas.microsoft.com/office/drawing/2014/main" id="{4EF8DC8D-D86A-49D5-8E39-77359A8712EF}"/>
              </a:ext>
            </a:extLst>
          </p:cNvPr>
          <p:cNvSpPr>
            <a:spLocks/>
          </p:cNvSpPr>
          <p:nvPr/>
        </p:nvSpPr>
        <p:spPr bwMode="auto">
          <a:xfrm>
            <a:off x="674914" y="6200185"/>
            <a:ext cx="1920240" cy="405268"/>
          </a:xfrm>
          <a:prstGeom prst="callout2">
            <a:avLst>
              <a:gd name="adj1" fmla="val 59729"/>
              <a:gd name="adj2" fmla="val 85229"/>
              <a:gd name="adj3" fmla="val 46351"/>
              <a:gd name="adj4" fmla="val 112373"/>
              <a:gd name="adj5" fmla="val -57641"/>
              <a:gd name="adj6" fmla="val 216628"/>
            </a:avLst>
          </a:prstGeom>
          <a:noFill/>
          <a:ln w="38100">
            <a:solidFill>
              <a:srgbClr val="004EEA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FF"/>
                </a:solidFill>
                <a:latin typeface="Arial"/>
                <a:cs typeface="Arial"/>
              </a:rPr>
              <a:t>Mandible</a:t>
            </a:r>
            <a:endParaRPr lang="ar-SA" sz="2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40" name="AutoShape 13">
            <a:extLst>
              <a:ext uri="{FF2B5EF4-FFF2-40B4-BE49-F238E27FC236}">
                <a16:creationId xmlns:a16="http://schemas.microsoft.com/office/drawing/2014/main" id="{4EF8DC8D-D86A-49D5-8E39-77359A8712EF}"/>
              </a:ext>
            </a:extLst>
          </p:cNvPr>
          <p:cNvSpPr>
            <a:spLocks/>
          </p:cNvSpPr>
          <p:nvPr/>
        </p:nvSpPr>
        <p:spPr bwMode="auto">
          <a:xfrm>
            <a:off x="570411" y="5155156"/>
            <a:ext cx="1920240" cy="405268"/>
          </a:xfrm>
          <a:prstGeom prst="callout2">
            <a:avLst>
              <a:gd name="adj1" fmla="val 50059"/>
              <a:gd name="adj2" fmla="val 96114"/>
              <a:gd name="adj3" fmla="val 46351"/>
              <a:gd name="adj4" fmla="val 112373"/>
              <a:gd name="adj5" fmla="val -267154"/>
              <a:gd name="adj6" fmla="val 239076"/>
            </a:avLst>
          </a:prstGeom>
          <a:noFill/>
          <a:ln w="38100">
            <a:solidFill>
              <a:srgbClr val="004EEA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  <a:latin typeface="Arial"/>
                <a:cs typeface="Arial"/>
              </a:rPr>
              <a:t>Zygomatic</a:t>
            </a:r>
            <a:endParaRPr lang="ar-SA" sz="24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6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67F0C860-1DBF-47B5-BC14-9A75F2DCD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5" t="7500" r="64063" b="48985"/>
          <a:stretch>
            <a:fillRect/>
          </a:stretch>
        </p:blipFill>
        <p:spPr bwMode="auto">
          <a:xfrm>
            <a:off x="3648075" y="47626"/>
            <a:ext cx="4954588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13">
            <a:extLst>
              <a:ext uri="{FF2B5EF4-FFF2-40B4-BE49-F238E27FC236}">
                <a16:creationId xmlns:a16="http://schemas.microsoft.com/office/drawing/2014/main" id="{4E391819-B268-4A0F-8BFE-A62EE183CCAA}"/>
              </a:ext>
            </a:extLst>
          </p:cNvPr>
          <p:cNvSpPr>
            <a:spLocks/>
          </p:cNvSpPr>
          <p:nvPr/>
        </p:nvSpPr>
        <p:spPr bwMode="auto">
          <a:xfrm>
            <a:off x="8533947" y="5588502"/>
            <a:ext cx="2917825" cy="590230"/>
          </a:xfrm>
          <a:prstGeom prst="callout2">
            <a:avLst>
              <a:gd name="adj1" fmla="val 28468"/>
              <a:gd name="adj2" fmla="val 2509"/>
              <a:gd name="adj3" fmla="val 6509"/>
              <a:gd name="adj4" fmla="val -25528"/>
              <a:gd name="adj5" fmla="val 13397"/>
              <a:gd name="adj6" fmla="val -76811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8000"/>
                </a:solidFill>
                <a:latin typeface="Times New Roman" pitchFamily="18" charset="0"/>
                <a:cs typeface="Arial" panose="020B0604020202020204" pitchFamily="34" charset="0"/>
              </a:rPr>
              <a:t>Occipital</a:t>
            </a:r>
          </a:p>
        </p:txBody>
      </p:sp>
      <p:sp>
        <p:nvSpPr>
          <p:cNvPr id="4" name="AutoShape 13">
            <a:extLst>
              <a:ext uri="{FF2B5EF4-FFF2-40B4-BE49-F238E27FC236}">
                <a16:creationId xmlns:a16="http://schemas.microsoft.com/office/drawing/2014/main" id="{D023C9A4-2C74-4691-9DF2-0899406CE995}"/>
              </a:ext>
            </a:extLst>
          </p:cNvPr>
          <p:cNvSpPr>
            <a:spLocks/>
          </p:cNvSpPr>
          <p:nvPr/>
        </p:nvSpPr>
        <p:spPr bwMode="auto">
          <a:xfrm>
            <a:off x="8279675" y="472352"/>
            <a:ext cx="2915194" cy="585739"/>
          </a:xfrm>
          <a:prstGeom prst="callout2">
            <a:avLst>
              <a:gd name="adj1" fmla="val 49171"/>
              <a:gd name="adj2" fmla="val 1704"/>
              <a:gd name="adj3" fmla="val 57659"/>
              <a:gd name="adj4" fmla="val -47344"/>
              <a:gd name="adj5" fmla="val 84492"/>
              <a:gd name="adj6" fmla="val -62142"/>
            </a:avLst>
          </a:prstGeom>
          <a:noFill/>
          <a:ln w="3810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Arial" panose="020B0604020202020204" pitchFamily="34" charset="0"/>
              </a:rPr>
              <a:t>Maxilla</a:t>
            </a:r>
          </a:p>
        </p:txBody>
      </p:sp>
      <p:sp>
        <p:nvSpPr>
          <p:cNvPr id="7" name="AutoShape 13">
            <a:extLst>
              <a:ext uri="{FF2B5EF4-FFF2-40B4-BE49-F238E27FC236}">
                <a16:creationId xmlns:a16="http://schemas.microsoft.com/office/drawing/2014/main" id="{158C41ED-8C99-43FD-A4E2-333593781AAE}"/>
              </a:ext>
            </a:extLst>
          </p:cNvPr>
          <p:cNvSpPr>
            <a:spLocks/>
          </p:cNvSpPr>
          <p:nvPr/>
        </p:nvSpPr>
        <p:spPr bwMode="auto">
          <a:xfrm>
            <a:off x="8477794" y="2121091"/>
            <a:ext cx="2220686" cy="452292"/>
          </a:xfrm>
          <a:prstGeom prst="callout2">
            <a:avLst>
              <a:gd name="adj1" fmla="val 51790"/>
              <a:gd name="adj2" fmla="val 27171"/>
              <a:gd name="adj3" fmla="val 43165"/>
              <a:gd name="adj4" fmla="val -16630"/>
              <a:gd name="adj5" fmla="val 110483"/>
              <a:gd name="adj6" fmla="val -85768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FF0066"/>
                </a:solidFill>
                <a:latin typeface="Arial"/>
                <a:cs typeface="Arial"/>
              </a:rPr>
              <a:t>Vomer</a:t>
            </a:r>
            <a:endParaRPr lang="en-US" altLang="zh-CN" sz="2400" b="1" dirty="0">
              <a:ln w="11430"/>
              <a:solidFill>
                <a:srgbClr val="FF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51207" name="AutoShape 13">
            <a:extLst>
              <a:ext uri="{FF2B5EF4-FFF2-40B4-BE49-F238E27FC236}">
                <a16:creationId xmlns:a16="http://schemas.microsoft.com/office/drawing/2014/main" id="{24C74D12-4936-4309-9E17-EF07CBB874AE}"/>
              </a:ext>
            </a:extLst>
          </p:cNvPr>
          <p:cNvSpPr>
            <a:spLocks/>
          </p:cNvSpPr>
          <p:nvPr/>
        </p:nvSpPr>
        <p:spPr bwMode="auto">
          <a:xfrm>
            <a:off x="169635" y="5425895"/>
            <a:ext cx="3816350" cy="1019175"/>
          </a:xfrm>
          <a:prstGeom prst="callout2">
            <a:avLst>
              <a:gd name="adj1" fmla="val 24689"/>
              <a:gd name="adj2" fmla="val 79876"/>
              <a:gd name="adj3" fmla="val 17884"/>
              <a:gd name="adj4" fmla="val 87569"/>
              <a:gd name="adj5" fmla="val -14769"/>
              <a:gd name="adj6" fmla="val 109210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Arial" panose="020B0604020202020204" pitchFamily="34" charset="0"/>
              </a:rPr>
              <a:t>Parietal Bone </a:t>
            </a:r>
          </a:p>
        </p:txBody>
      </p:sp>
      <p:sp>
        <p:nvSpPr>
          <p:cNvPr id="11" name="AutoShape 13">
            <a:extLst>
              <a:ext uri="{FF2B5EF4-FFF2-40B4-BE49-F238E27FC236}">
                <a16:creationId xmlns:a16="http://schemas.microsoft.com/office/drawing/2014/main" id="{BFDA66C7-145A-42EE-A5C9-5A7C276A0B66}"/>
              </a:ext>
            </a:extLst>
          </p:cNvPr>
          <p:cNvSpPr>
            <a:spLocks/>
          </p:cNvSpPr>
          <p:nvPr/>
        </p:nvSpPr>
        <p:spPr bwMode="auto">
          <a:xfrm>
            <a:off x="7414820" y="3573016"/>
            <a:ext cx="3289692" cy="1000132"/>
          </a:xfrm>
          <a:prstGeom prst="callout2">
            <a:avLst>
              <a:gd name="adj1" fmla="val 28166"/>
              <a:gd name="adj2" fmla="val 1498"/>
              <a:gd name="adj3" fmla="val 56657"/>
              <a:gd name="adj4" fmla="val -15940"/>
              <a:gd name="adj5" fmla="val 81537"/>
              <a:gd name="adj6" fmla="val -17842"/>
            </a:avLst>
          </a:prstGeom>
          <a:noFill/>
          <a:ln w="38100">
            <a:solidFill>
              <a:srgbClr val="00B0F0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Pct val="75000"/>
              <a:defRPr/>
            </a:pPr>
            <a:r>
              <a:rPr lang="en-US" altLang="zh-CN" sz="2800" dirty="0">
                <a:solidFill>
                  <a:srgbClr val="FF0000"/>
                </a:solidFill>
                <a:latin typeface="Comic Sans MS" pitchFamily="66" charset="0"/>
                <a:ea typeface="SimSun" pitchFamily="2" charset="-122"/>
                <a:cs typeface="Arial"/>
              </a:rPr>
              <a:t>Foramen magnum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F0337C-E111-4335-91CE-DFEC40470D9F}"/>
              </a:ext>
            </a:extLst>
          </p:cNvPr>
          <p:cNvSpPr txBox="1"/>
          <p:nvPr/>
        </p:nvSpPr>
        <p:spPr>
          <a:xfrm>
            <a:off x="0" y="332656"/>
            <a:ext cx="5087888" cy="58477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1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 basalis externa </a:t>
            </a:r>
            <a:endParaRPr lang="ar-SA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13">
            <a:extLst>
              <a:ext uri="{FF2B5EF4-FFF2-40B4-BE49-F238E27FC236}">
                <a16:creationId xmlns:a16="http://schemas.microsoft.com/office/drawing/2014/main" id="{B8E8AD47-340C-413C-815A-E083F8AD8EE4}"/>
              </a:ext>
            </a:extLst>
          </p:cNvPr>
          <p:cNvSpPr>
            <a:spLocks/>
          </p:cNvSpPr>
          <p:nvPr/>
        </p:nvSpPr>
        <p:spPr bwMode="auto">
          <a:xfrm flipH="1">
            <a:off x="1167935" y="3823482"/>
            <a:ext cx="2534116" cy="591764"/>
          </a:xfrm>
          <a:prstGeom prst="callout2">
            <a:avLst>
              <a:gd name="adj1" fmla="val 38401"/>
              <a:gd name="adj2" fmla="val 20979"/>
              <a:gd name="adj3" fmla="val -8842"/>
              <a:gd name="adj4" fmla="val -5150"/>
              <a:gd name="adj5" fmla="val -36098"/>
              <a:gd name="adj6" fmla="val -40234"/>
            </a:avLst>
          </a:prstGeom>
          <a:noFill/>
          <a:ln w="38100">
            <a:solidFill>
              <a:srgbClr val="66FF33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Temporal</a:t>
            </a:r>
            <a:endParaRPr lang="en-US" altLang="zh-CN" sz="24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12" name="AutoShape 13">
            <a:extLst>
              <a:ext uri="{FF2B5EF4-FFF2-40B4-BE49-F238E27FC236}">
                <a16:creationId xmlns:a16="http://schemas.microsoft.com/office/drawing/2014/main" id="{8E772071-1E89-4A70-96E6-8BC8509F30A8}"/>
              </a:ext>
            </a:extLst>
          </p:cNvPr>
          <p:cNvSpPr>
            <a:spLocks/>
          </p:cNvSpPr>
          <p:nvPr/>
        </p:nvSpPr>
        <p:spPr bwMode="auto">
          <a:xfrm flipH="1">
            <a:off x="1044000" y="2227217"/>
            <a:ext cx="2534116" cy="450669"/>
          </a:xfrm>
          <a:prstGeom prst="callout2">
            <a:avLst>
              <a:gd name="adj1" fmla="val 53397"/>
              <a:gd name="adj2" fmla="val 22010"/>
              <a:gd name="adj3" fmla="val -58111"/>
              <a:gd name="adj4" fmla="val -14975"/>
              <a:gd name="adj5" fmla="val 3084"/>
              <a:gd name="adj6" fmla="val -63808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Sphenoid</a:t>
            </a:r>
            <a:endParaRPr lang="en-US" altLang="zh-CN" sz="2400" b="1" dirty="0">
              <a:ln w="11430"/>
              <a:solidFill>
                <a:srgbClr val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  <a:cs typeface="Arial"/>
            </a:endParaRPr>
          </a:p>
        </p:txBody>
      </p:sp>
      <p:sp>
        <p:nvSpPr>
          <p:cNvPr id="13" name="AutoShape 13">
            <a:extLst>
              <a:ext uri="{FF2B5EF4-FFF2-40B4-BE49-F238E27FC236}">
                <a16:creationId xmlns:a16="http://schemas.microsoft.com/office/drawing/2014/main" id="{F0F2434D-220F-4CFB-8108-2A90113A28E9}"/>
              </a:ext>
            </a:extLst>
          </p:cNvPr>
          <p:cNvSpPr>
            <a:spLocks/>
          </p:cNvSpPr>
          <p:nvPr/>
        </p:nvSpPr>
        <p:spPr bwMode="auto">
          <a:xfrm flipH="1">
            <a:off x="1057063" y="1257320"/>
            <a:ext cx="2808312" cy="610669"/>
          </a:xfrm>
          <a:prstGeom prst="callout2">
            <a:avLst>
              <a:gd name="adj1" fmla="val 46534"/>
              <a:gd name="adj2" fmla="val 41892"/>
              <a:gd name="adj3" fmla="val 45763"/>
              <a:gd name="adj4" fmla="val 3919"/>
              <a:gd name="adj5" fmla="val 9658"/>
              <a:gd name="adj6" fmla="val -34875"/>
            </a:avLst>
          </a:prstGeom>
          <a:noFill/>
          <a:ln w="38100">
            <a:solidFill>
              <a:srgbClr val="004EEA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srgbClr val="0000FF"/>
                </a:solidFill>
                <a:latin typeface="Arial"/>
                <a:cs typeface="Arial"/>
              </a:rPr>
              <a:t>Zygomatic</a:t>
            </a:r>
            <a:endParaRPr lang="ar-SA" sz="2400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4" name="AutoShape 13">
            <a:extLst>
              <a:ext uri="{FF2B5EF4-FFF2-40B4-BE49-F238E27FC236}">
                <a16:creationId xmlns:a16="http://schemas.microsoft.com/office/drawing/2014/main" id="{D023C9A4-2C74-4691-9DF2-0899406CE995}"/>
              </a:ext>
            </a:extLst>
          </p:cNvPr>
          <p:cNvSpPr>
            <a:spLocks/>
          </p:cNvSpPr>
          <p:nvPr/>
        </p:nvSpPr>
        <p:spPr bwMode="auto">
          <a:xfrm>
            <a:off x="8419012" y="1173392"/>
            <a:ext cx="2915194" cy="585739"/>
          </a:xfrm>
          <a:prstGeom prst="callout2">
            <a:avLst>
              <a:gd name="adj1" fmla="val 49171"/>
              <a:gd name="adj2" fmla="val 1704"/>
              <a:gd name="adj3" fmla="val 64349"/>
              <a:gd name="adj4" fmla="val -13289"/>
              <a:gd name="adj5" fmla="val 142476"/>
              <a:gd name="adj6" fmla="val -64831"/>
            </a:avLst>
          </a:prstGeom>
          <a:noFill/>
          <a:ln w="38100">
            <a:solidFill>
              <a:srgbClr val="FFFF00"/>
            </a:solidFill>
            <a:miter lim="800000"/>
            <a:headEnd/>
            <a:tailEnd type="triangle" w="med" len="me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Times New Roman" pitchFamily="18" charset="0"/>
                <a:cs typeface="Arial" panose="020B0604020202020204" pitchFamily="34" charset="0"/>
              </a:rPr>
              <a:t>Palatine</a:t>
            </a:r>
          </a:p>
        </p:txBody>
      </p:sp>
      <p:sp>
        <p:nvSpPr>
          <p:cNvPr id="15" name="AutoShape 13">
            <a:extLst>
              <a:ext uri="{FF2B5EF4-FFF2-40B4-BE49-F238E27FC236}">
                <a16:creationId xmlns:a16="http://schemas.microsoft.com/office/drawing/2014/main" id="{238ACE2A-B9BF-43C5-8ACE-64051EAE0046}"/>
              </a:ext>
            </a:extLst>
          </p:cNvPr>
          <p:cNvSpPr>
            <a:spLocks/>
          </p:cNvSpPr>
          <p:nvPr/>
        </p:nvSpPr>
        <p:spPr bwMode="auto">
          <a:xfrm flipH="1">
            <a:off x="0" y="2944852"/>
            <a:ext cx="2952909" cy="516806"/>
          </a:xfrm>
          <a:prstGeom prst="callout2">
            <a:avLst>
              <a:gd name="adj1" fmla="val 58399"/>
              <a:gd name="adj2" fmla="val 4393"/>
              <a:gd name="adj3" fmla="val 6467"/>
              <a:gd name="adj4" fmla="val -7068"/>
              <a:gd name="adj5" fmla="val -84235"/>
              <a:gd name="adj6" fmla="val -47689"/>
            </a:avLst>
          </a:prstGeom>
          <a:noFill/>
          <a:ln w="38100">
            <a:solidFill>
              <a:srgbClr val="004EEA"/>
            </a:solidFill>
            <a:headEnd/>
            <a:tailEnd type="triangl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Arial"/>
                <a:cs typeface="Arial"/>
              </a:rPr>
              <a:t>Zygomatic arch</a:t>
            </a:r>
            <a:endParaRPr lang="en-US" altLang="zh-CN" sz="28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itchFamily="66" charset="0"/>
              <a:ea typeface="SimSun" pitchFamily="2" charset="-122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51207" grpId="0" animBg="1"/>
      <p:bldP spid="11" grpId="0" animBg="1"/>
      <p:bldP spid="10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 l="18813" t="7167" r="19749" b="5888"/>
          <a:stretch>
            <a:fillRect/>
          </a:stretch>
        </p:blipFill>
        <p:spPr bwMode="auto">
          <a:xfrm>
            <a:off x="3996267" y="333376"/>
            <a:ext cx="8195733" cy="65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AutoShape 3"/>
          <p:cNvSpPr>
            <a:spLocks/>
          </p:cNvSpPr>
          <p:nvPr/>
        </p:nvSpPr>
        <p:spPr bwMode="auto">
          <a:xfrm>
            <a:off x="533400" y="3116264"/>
            <a:ext cx="3081867" cy="693737"/>
          </a:xfrm>
          <a:prstGeom prst="borderCallout2">
            <a:avLst>
              <a:gd name="adj1" fmla="val 16477"/>
              <a:gd name="adj2" fmla="val 103296"/>
              <a:gd name="adj3" fmla="val 16477"/>
              <a:gd name="adj4" fmla="val 131181"/>
              <a:gd name="adj5" fmla="val -26773"/>
              <a:gd name="adj6" fmla="val 230495"/>
            </a:avLst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 eaLnBrk="1" hangingPunct="1"/>
            <a:r>
              <a:rPr lang="en-US" altLang="en-US" sz="3200" b="1" dirty="0"/>
              <a:t>Sternum</a:t>
            </a:r>
            <a:r>
              <a:rPr lang="en-US" altLang="en-US" sz="3200" dirty="0"/>
              <a:t> </a:t>
            </a:r>
          </a:p>
        </p:txBody>
      </p:sp>
      <p:sp>
        <p:nvSpPr>
          <p:cNvPr id="244741" name="AutoShape 5"/>
          <p:cNvSpPr>
            <a:spLocks/>
          </p:cNvSpPr>
          <p:nvPr/>
        </p:nvSpPr>
        <p:spPr bwMode="auto">
          <a:xfrm>
            <a:off x="527051" y="4551363"/>
            <a:ext cx="2976033" cy="1054100"/>
          </a:xfrm>
          <a:prstGeom prst="borderCallout2">
            <a:avLst>
              <a:gd name="adj1" fmla="val 10843"/>
              <a:gd name="adj2" fmla="val 103412"/>
              <a:gd name="adj3" fmla="val 10843"/>
              <a:gd name="adj4" fmla="val 124611"/>
              <a:gd name="adj5" fmla="val -54819"/>
              <a:gd name="adj6" fmla="val 199931"/>
            </a:avLst>
          </a:prstGeom>
          <a:solidFill>
            <a:srgbClr val="CCFF66"/>
          </a:solidFill>
          <a:ln w="57150">
            <a:solidFill>
              <a:srgbClr val="FF3300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 eaLnBrk="1" hangingPunct="1"/>
            <a:r>
              <a:rPr lang="en-US" altLang="en-US" sz="3200" b="1" dirty="0"/>
              <a:t>costal cartilages </a:t>
            </a:r>
          </a:p>
        </p:txBody>
      </p:sp>
      <p:sp>
        <p:nvSpPr>
          <p:cNvPr id="244742" name="AutoShape 6"/>
          <p:cNvSpPr>
            <a:spLocks/>
          </p:cNvSpPr>
          <p:nvPr/>
        </p:nvSpPr>
        <p:spPr bwMode="auto">
          <a:xfrm>
            <a:off x="753534" y="2162175"/>
            <a:ext cx="2393951" cy="693738"/>
          </a:xfrm>
          <a:prstGeom prst="borderCallout2">
            <a:avLst>
              <a:gd name="adj1" fmla="val 16477"/>
              <a:gd name="adj2" fmla="val 104245"/>
              <a:gd name="adj3" fmla="val 16477"/>
              <a:gd name="adj4" fmla="val 122546"/>
              <a:gd name="adj5" fmla="val 4120"/>
              <a:gd name="adj6" fmla="val 187889"/>
            </a:avLst>
          </a:prstGeom>
          <a:solidFill>
            <a:srgbClr val="66FFFF"/>
          </a:solidFill>
          <a:ln w="57150">
            <a:solidFill>
              <a:schemeClr val="accent2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 eaLnBrk="1" hangingPunct="1"/>
            <a:r>
              <a:rPr lang="en-US" altLang="en-US" sz="3200" b="1" dirty="0"/>
              <a:t>Ribs </a:t>
            </a:r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381000" y="130175"/>
            <a:ext cx="4286251" cy="584200"/>
          </a:xfrm>
          <a:prstGeom prst="rect">
            <a:avLst/>
          </a:prstGeom>
          <a:solidFill>
            <a:srgbClr val="FFFF66"/>
          </a:solidFill>
          <a:ln w="57150" cmpd="thickThin">
            <a:solidFill>
              <a:srgbClr val="0000FF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1" hangingPunct="1"/>
            <a:r>
              <a:rPr lang="en-US" altLang="en-US" sz="3200" b="1"/>
              <a:t>Thoracic cage 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286252" y="4643438"/>
            <a:ext cx="1619249" cy="500062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429000" y="2286001"/>
            <a:ext cx="1619251" cy="500063"/>
          </a:xfrm>
          <a:prstGeom prst="straightConnector1">
            <a:avLst/>
          </a:prstGeom>
          <a:ln w="57150">
            <a:solidFill>
              <a:srgbClr val="00206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0" name="TextBox 1"/>
          <p:cNvSpPr txBox="1">
            <a:spLocks noChangeArrowheads="1"/>
          </p:cNvSpPr>
          <p:nvPr/>
        </p:nvSpPr>
        <p:spPr bwMode="auto">
          <a:xfrm>
            <a:off x="6930887" y="5886450"/>
            <a:ext cx="223639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en-US" sz="2800" b="1" dirty="0">
                <a:solidFill>
                  <a:srgbClr val="FF0000"/>
                </a:solidFill>
              </a:rPr>
              <a:t>Vertebral column</a:t>
            </a:r>
          </a:p>
        </p:txBody>
      </p:sp>
      <p:sp>
        <p:nvSpPr>
          <p:cNvPr id="13" name="AutoShape 3"/>
          <p:cNvSpPr>
            <a:spLocks/>
          </p:cNvSpPr>
          <p:nvPr/>
        </p:nvSpPr>
        <p:spPr bwMode="auto">
          <a:xfrm>
            <a:off x="450669" y="1113293"/>
            <a:ext cx="3507377" cy="693737"/>
          </a:xfrm>
          <a:prstGeom prst="borderCallout2">
            <a:avLst>
              <a:gd name="adj1" fmla="val 16477"/>
              <a:gd name="adj2" fmla="val 103296"/>
              <a:gd name="adj3" fmla="val 16477"/>
              <a:gd name="adj4" fmla="val 131181"/>
              <a:gd name="adj5" fmla="val 89971"/>
              <a:gd name="adj6" fmla="val 205311"/>
            </a:avLst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 eaLnBrk="1" hangingPunct="1"/>
            <a:r>
              <a:rPr lang="en-US" altLang="en-US" sz="3200" b="1" dirty="0" err="1"/>
              <a:t>Manubrium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sterni</a:t>
            </a:r>
            <a:r>
              <a:rPr lang="en-US" altLang="en-US" sz="3200" dirty="0"/>
              <a:t> </a:t>
            </a:r>
          </a:p>
        </p:txBody>
      </p:sp>
      <p:sp>
        <p:nvSpPr>
          <p:cNvPr id="14" name="AutoShape 3"/>
          <p:cNvSpPr>
            <a:spLocks/>
          </p:cNvSpPr>
          <p:nvPr/>
        </p:nvSpPr>
        <p:spPr bwMode="auto">
          <a:xfrm>
            <a:off x="359228" y="5855110"/>
            <a:ext cx="3081867" cy="693737"/>
          </a:xfrm>
          <a:prstGeom prst="borderCallout2">
            <a:avLst>
              <a:gd name="adj1" fmla="val 16477"/>
              <a:gd name="adj2" fmla="val 103296"/>
              <a:gd name="adj3" fmla="val 25892"/>
              <a:gd name="adj4" fmla="val 179077"/>
              <a:gd name="adj5" fmla="val -173645"/>
              <a:gd name="adj6" fmla="val 242363"/>
            </a:avLst>
          </a:prstGeom>
          <a:solidFill>
            <a:srgbClr val="FFFF00"/>
          </a:solidFill>
          <a:ln w="5715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/>
          <a:lstStyle/>
          <a:p>
            <a:pPr algn="ctr" eaLnBrk="1" hangingPunct="1"/>
            <a:r>
              <a:rPr lang="en-US" altLang="en-US" sz="3200" b="1" dirty="0" err="1"/>
              <a:t>Xiphoid</a:t>
            </a:r>
            <a:r>
              <a:rPr lang="en-US" altLang="en-US" sz="3200" b="1" dirty="0"/>
              <a:t> process</a:t>
            </a:r>
            <a:endParaRPr lang="en-US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44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  <p:bldP spid="244741" grpId="0" animBg="1"/>
      <p:bldP spid="244742" grpId="0" animBg="1"/>
      <p:bldP spid="20490" grpId="0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2268</Words>
  <Application>Microsoft Office PowerPoint</Application>
  <PresentationFormat>Widescreen</PresentationFormat>
  <Paragraphs>344</Paragraphs>
  <Slides>39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4" baseType="lpstr">
      <vt:lpstr>Arial</vt:lpstr>
      <vt:lpstr>Arial Black</vt:lpstr>
      <vt:lpstr>Calibri</vt:lpstr>
      <vt:lpstr>Calibri Light</vt:lpstr>
      <vt:lpstr>Comic Sans MS</vt:lpstr>
      <vt:lpstr>Monotype Corsiva</vt:lpstr>
      <vt:lpstr>Symbol</vt:lpstr>
      <vt:lpstr>Times New Roman</vt:lpstr>
      <vt:lpstr>Trebuchet MS</vt:lpstr>
      <vt:lpstr>Wingdings</vt:lpstr>
      <vt:lpstr>Office Theme</vt:lpstr>
      <vt:lpstr>1_Office Theme</vt:lpstr>
      <vt:lpstr>3_Default Design</vt:lpstr>
      <vt:lpstr>1_Default Design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Upper Limb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59</cp:revision>
  <dcterms:created xsi:type="dcterms:W3CDTF">2018-09-15T17:41:42Z</dcterms:created>
  <dcterms:modified xsi:type="dcterms:W3CDTF">2020-01-25T20:43:12Z</dcterms:modified>
</cp:coreProperties>
</file>