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3" r:id="rId4"/>
    <p:sldId id="270" r:id="rId5"/>
    <p:sldId id="274" r:id="rId6"/>
    <p:sldId id="257" r:id="rId7"/>
    <p:sldId id="272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BAF65-DC70-44E6-87A5-3E8D8E325738}" type="datetimeFigureOut">
              <a:rPr lang="en-GB" smtClean="0"/>
              <a:t>24/04/2022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9D9DE-1DE1-4C9D-A37B-EE956CDA8F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2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B363CC-174E-463C-83D2-D992D7357B40}" type="slidenum">
              <a:rPr lang="en-US"/>
              <a:pPr/>
              <a:t>6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12" charset="-128"/>
              </a:rPr>
              <a:t>LM, human pituitary, at low power. 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112" charset="-128"/>
              </a:rPr>
              <a:t>From Japanese slide set (</a:t>
            </a:r>
            <a:r>
              <a:rPr lang="en-US" sz="1000" smtClean="0">
                <a:latin typeface="Arial" charset="0"/>
                <a:ea typeface="ＭＳ Ｐゴシック" pitchFamily="-112" charset="-128"/>
              </a:rPr>
              <a:t>Humio Mizoguti, Kobe Univ Sch Med</a:t>
            </a:r>
            <a:r>
              <a:rPr lang="en-US" smtClean="0">
                <a:latin typeface="Arial" charset="0"/>
                <a:ea typeface="ＭＳ Ｐゴシック" pitchFamily="-112" charset="-128"/>
              </a:rPr>
              <a:t>),  slide 515 (= 57-1).  Japan515-L.jpg.  72(550)6.</a:t>
            </a:r>
          </a:p>
        </p:txBody>
      </p:sp>
    </p:spTree>
    <p:extLst>
      <p:ext uri="{BB962C8B-B14F-4D97-AF65-F5344CB8AC3E}">
        <p14:creationId xmlns:p14="http://schemas.microsoft.com/office/powerpoint/2010/main" val="133472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8D6A85-1E11-4561-8540-219E32E45DC8}" type="slidenum">
              <a:rPr lang="en-US"/>
              <a:pPr/>
              <a:t>8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pitchFamily="-112" charset="-128"/>
              </a:rPr>
              <a:t>LM, anterior pituitary, stained with a </a:t>
            </a:r>
            <a:r>
              <a:rPr lang="en-US" dirty="0" err="1" smtClean="0">
                <a:latin typeface="Arial" charset="0"/>
                <a:ea typeface="ＭＳ Ｐゴシック" pitchFamily="-112" charset="-128"/>
              </a:rPr>
              <a:t>trichrome</a:t>
            </a:r>
            <a:r>
              <a:rPr lang="en-US" dirty="0" smtClean="0">
                <a:latin typeface="Arial" charset="0"/>
                <a:ea typeface="ＭＳ Ｐゴシック" pitchFamily="-112" charset="-128"/>
              </a:rPr>
              <a:t> stain.  </a:t>
            </a:r>
            <a:r>
              <a:rPr lang="en-US" dirty="0" err="1" smtClean="0">
                <a:latin typeface="Arial" charset="0"/>
                <a:ea typeface="ＭＳ Ｐゴシック" pitchFamily="-112" charset="-128"/>
              </a:rPr>
              <a:t>Acidophils</a:t>
            </a:r>
            <a:r>
              <a:rPr lang="en-US" dirty="0" smtClean="0">
                <a:latin typeface="Arial" charset="0"/>
                <a:ea typeface="ＭＳ Ｐゴシック" pitchFamily="-112" charset="-128"/>
              </a:rPr>
              <a:t> (making growth hormone or </a:t>
            </a:r>
            <a:r>
              <a:rPr lang="en-US" dirty="0" err="1" smtClean="0">
                <a:latin typeface="Arial" charset="0"/>
                <a:ea typeface="ＭＳ Ｐゴシック" pitchFamily="-112" charset="-128"/>
              </a:rPr>
              <a:t>prolactin</a:t>
            </a:r>
            <a:r>
              <a:rPr lang="en-US" dirty="0" smtClean="0">
                <a:latin typeface="Arial" charset="0"/>
                <a:ea typeface="ＭＳ Ｐゴシック" pitchFamily="-112" charset="-128"/>
              </a:rPr>
              <a:t>) are red, and </a:t>
            </a:r>
            <a:r>
              <a:rPr lang="en-US" dirty="0" err="1" smtClean="0">
                <a:latin typeface="Arial" charset="0"/>
                <a:ea typeface="ＭＳ Ｐゴシック" pitchFamily="-112" charset="-128"/>
              </a:rPr>
              <a:t>basophils</a:t>
            </a:r>
            <a:r>
              <a:rPr lang="en-US" dirty="0" smtClean="0">
                <a:latin typeface="Arial" charset="0"/>
                <a:ea typeface="ＭＳ Ｐゴシック" pitchFamily="-112" charset="-128"/>
              </a:rPr>
              <a:t> (making thyroid stimulating hormone, LH/FSH, or ACTH) are blue or grayish.  Note the sinusoid (large capillary), filled with red blood cells. </a:t>
            </a:r>
          </a:p>
          <a:p>
            <a:pPr eaLnBrk="1" hangingPunct="1"/>
            <a:endParaRPr lang="en-US" dirty="0" smtClean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dirty="0" smtClean="0">
                <a:latin typeface="Arial" charset="0"/>
                <a:ea typeface="ＭＳ Ｐゴシック" pitchFamily="-112" charset="-128"/>
              </a:rPr>
              <a:t>From Stan </a:t>
            </a:r>
            <a:r>
              <a:rPr lang="en-US" dirty="0" err="1" smtClean="0">
                <a:latin typeface="Arial" charset="0"/>
                <a:ea typeface="ＭＳ Ｐゴシック" pitchFamily="-112" charset="-128"/>
              </a:rPr>
              <a:t>Erlandsen</a:t>
            </a:r>
            <a:r>
              <a:rPr lang="en-US" dirty="0" smtClean="0">
                <a:latin typeface="Arial" charset="0"/>
                <a:ea typeface="ＭＳ Ｐゴシック" pitchFamily="-112" charset="-128"/>
              </a:rPr>
              <a:t> Medical Histology slide collection, slide MH 9/B/4.  MH-9B4-L.jpg.  72(650)6.</a:t>
            </a:r>
          </a:p>
        </p:txBody>
      </p:sp>
    </p:spTree>
    <p:extLst>
      <p:ext uri="{BB962C8B-B14F-4D97-AF65-F5344CB8AC3E}">
        <p14:creationId xmlns:p14="http://schemas.microsoft.com/office/powerpoint/2010/main" val="345938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6186D-8653-4E91-A053-3E11D8DE5708}" type="slidenum">
              <a:rPr lang="en-US"/>
              <a:pPr/>
              <a:t>9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12" charset="-128"/>
              </a:rPr>
              <a:t>LM, human pituitary, stained with H&amp;E.  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112" charset="-128"/>
              </a:rPr>
              <a:t>From Stan Erlandsen Medical Histology slide set, slide MH-9B3.  MH-9B3-L.jpg.  72(600)6.</a:t>
            </a:r>
          </a:p>
        </p:txBody>
      </p:sp>
    </p:spTree>
    <p:extLst>
      <p:ext uri="{BB962C8B-B14F-4D97-AF65-F5344CB8AC3E}">
        <p14:creationId xmlns:p14="http://schemas.microsoft.com/office/powerpoint/2010/main" val="346201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D2A81D-45E1-47A1-B57B-7B5932117E8A}" type="slidenum">
              <a:rPr lang="en-US"/>
              <a:pPr/>
              <a:t>10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12" charset="-128"/>
              </a:rPr>
              <a:t>LM, human pituitary, showing anterior (at left) and posterior (at right) lobes.  The pars intermedia ("intermediate lobe") is very poorly developed in humans, and consists merely of a modest layer of darker cells lying against the posterior lobe, to the right of the white cleft between the anterior and posterior lobes. 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112" charset="-128"/>
              </a:rPr>
              <a:t>From Japanese slide set (Humio Mizoguti, Kobe Univ Sch Med), slide 516 (= 57-2).  Japan516.jpg.  72(600)6.</a:t>
            </a:r>
          </a:p>
        </p:txBody>
      </p:sp>
    </p:spTree>
    <p:extLst>
      <p:ext uri="{BB962C8B-B14F-4D97-AF65-F5344CB8AC3E}">
        <p14:creationId xmlns:p14="http://schemas.microsoft.com/office/powerpoint/2010/main" val="349909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6A75F-A2E2-42A7-9F67-2FBCA905258F}" type="slidenum">
              <a:rPr lang="en-US"/>
              <a:pPr/>
              <a:t>11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ea typeface="ＭＳ Ｐゴシック" pitchFamily="-112" charset="-128"/>
              </a:rPr>
              <a:t>LM, rat pituitary, showing the prominent pars intermedia seen in the pituitary of non-human mammals.  Anterior pituitary, pars intermedia, and posterior pituitary are labeled. </a:t>
            </a:r>
          </a:p>
          <a:p>
            <a:pPr eaLnBrk="1" hangingPunct="1"/>
            <a:endParaRPr lang="en-US" smtClean="0">
              <a:latin typeface="Arial" charset="0"/>
              <a:ea typeface="ＭＳ Ｐゴシック" pitchFamily="-112" charset="-128"/>
            </a:endParaRPr>
          </a:p>
          <a:p>
            <a:pPr eaLnBrk="1" hangingPunct="1"/>
            <a:r>
              <a:rPr lang="en-US" smtClean="0">
                <a:latin typeface="Arial" charset="0"/>
                <a:ea typeface="ＭＳ Ｐゴシック" pitchFamily="-112" charset="-128"/>
              </a:rPr>
              <a:t>Taken by AKC from a Burton L. Baker LM slide.  1980C28(59)CL.jpg.  72(650)6.</a:t>
            </a:r>
          </a:p>
        </p:txBody>
      </p:sp>
    </p:spTree>
    <p:extLst>
      <p:ext uri="{BB962C8B-B14F-4D97-AF65-F5344CB8AC3E}">
        <p14:creationId xmlns:p14="http://schemas.microsoft.com/office/powerpoint/2010/main" val="31645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28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34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2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7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2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076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52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11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593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28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02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763D6-320A-4B54-AECD-75F377FEA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90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HISTOLOGY OF PITUITARY, THYROID AND PARATHYROID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AMAL ALBTOOSH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044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3200400" cy="3200400"/>
          </a:xfrm>
        </p:spPr>
        <p:txBody>
          <a:bodyPr/>
          <a:lstStyle/>
          <a:p>
            <a:pPr eaLnBrk="1" hangingPunct="1"/>
            <a:r>
              <a:rPr lang="en-US" sz="2400" b="1" dirty="0">
                <a:ea typeface="ＭＳ Ｐゴシック" pitchFamily="-112" charset="-128"/>
              </a:rPr>
              <a:t>Pars </a:t>
            </a:r>
            <a:r>
              <a:rPr lang="en-US" sz="2400" b="1" dirty="0" err="1">
                <a:ea typeface="ＭＳ Ｐゴシック" pitchFamily="-112" charset="-128"/>
              </a:rPr>
              <a:t>intermedia</a:t>
            </a:r>
            <a:r>
              <a:rPr lang="en-US" sz="2400" b="1" dirty="0">
                <a:ea typeface="ＭＳ Ｐゴシック" pitchFamily="-112" charset="-128"/>
              </a:rPr>
              <a:t>, between anterior and posterior pituitary </a:t>
            </a:r>
            <a:br>
              <a:rPr lang="en-US" sz="2400" b="1" dirty="0">
                <a:ea typeface="ＭＳ Ｐゴシック" pitchFamily="-112" charset="-128"/>
              </a:rPr>
            </a:br>
            <a:r>
              <a:rPr lang="en-US" sz="2400" b="1" dirty="0">
                <a:ea typeface="ＭＳ Ｐゴシック" pitchFamily="-112" charset="-128"/>
              </a:rPr>
              <a:t/>
            </a:r>
            <a:br>
              <a:rPr lang="en-US" sz="2400" b="1" dirty="0">
                <a:ea typeface="ＭＳ Ｐゴシック" pitchFamily="-112" charset="-128"/>
              </a:rPr>
            </a:br>
            <a:r>
              <a:rPr lang="en-US" sz="2400" b="1" dirty="0">
                <a:ea typeface="ＭＳ Ｐゴシック" pitchFamily="-112" charset="-128"/>
              </a:rPr>
              <a:t>(</a:t>
            </a:r>
            <a:r>
              <a:rPr lang="en-US" sz="2000" b="1" dirty="0">
                <a:ea typeface="ＭＳ Ｐゴシック" pitchFamily="-112" charset="-128"/>
              </a:rPr>
              <a:t>Poorly developed and of doubtful function in humans)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257801" y="4038600"/>
            <a:ext cx="3355975" cy="1995488"/>
          </a:xfrm>
        </p:spPr>
        <p:txBody>
          <a:bodyPr/>
          <a:lstStyle/>
          <a:p>
            <a:pPr eaLnBrk="1" hangingPunct="1"/>
            <a:endParaRPr lang="es-ES_tradnl" smtClean="0">
              <a:ea typeface="ＭＳ Ｐゴシック" pitchFamily="-112" charset="-128"/>
            </a:endParaRPr>
          </a:p>
        </p:txBody>
      </p:sp>
      <p:pic>
        <p:nvPicPr>
          <p:cNvPr id="66564" name="Picture 4" descr="Japan5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292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7467600" y="4953000"/>
            <a:ext cx="1122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Intermedia</a:t>
            </a:r>
          </a:p>
        </p:txBody>
      </p:sp>
      <p:sp>
        <p:nvSpPr>
          <p:cNvPr id="66566" name="Line 6"/>
          <p:cNvSpPr>
            <a:spLocks noChangeShapeType="1"/>
          </p:cNvSpPr>
          <p:nvPr/>
        </p:nvSpPr>
        <p:spPr bwMode="auto">
          <a:xfrm>
            <a:off x="7239000" y="4724401"/>
            <a:ext cx="419100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5470525" y="1431925"/>
            <a:ext cx="896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Anterior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8137526" y="1431925"/>
            <a:ext cx="9587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Posterior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5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0"/>
            <a:ext cx="5943600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b="1" dirty="0">
                <a:ea typeface="ＭＳ Ｐゴシック" pitchFamily="-112" charset="-128"/>
              </a:rPr>
              <a:t>Pars </a:t>
            </a:r>
            <a:r>
              <a:rPr lang="en-US" sz="2800" b="1" dirty="0" err="1">
                <a:ea typeface="ＭＳ Ｐゴシック" pitchFamily="-112" charset="-128"/>
              </a:rPr>
              <a:t>intermedia</a:t>
            </a:r>
            <a:r>
              <a:rPr lang="en-US" sz="2800" b="1" dirty="0">
                <a:ea typeface="ＭＳ Ｐゴシック" pitchFamily="-112" charset="-128"/>
              </a:rPr>
              <a:t> (rat pituitary)</a:t>
            </a:r>
            <a:endParaRPr lang="en-US" sz="2800" b="1" dirty="0">
              <a:solidFill>
                <a:srgbClr val="FFFF00"/>
              </a:solidFill>
              <a:ea typeface="ＭＳ Ｐゴシック" pitchFamily="-112" charset="-128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981201" y="1600200"/>
            <a:ext cx="7866063" cy="4337050"/>
          </a:xfrm>
        </p:spPr>
        <p:txBody>
          <a:bodyPr/>
          <a:lstStyle/>
          <a:p>
            <a:pPr eaLnBrk="1" hangingPunct="1"/>
            <a:endParaRPr lang="es-ES_tradnl" smtClean="0">
              <a:ea typeface="ＭＳ Ｐゴシック" pitchFamily="-112" charset="-128"/>
            </a:endParaRPr>
          </a:p>
        </p:txBody>
      </p:sp>
      <p:pic>
        <p:nvPicPr>
          <p:cNvPr id="68612" name="Picture 4" descr="1980C28(59)CL"/>
          <p:cNvPicPr>
            <a:picLocks noChangeAspect="1" noChangeArrowheads="1"/>
          </p:cNvPicPr>
          <p:nvPr/>
        </p:nvPicPr>
        <p:blipFill>
          <a:blip r:embed="rId3">
            <a:lum bright="-6000" contrast="18000"/>
          </a:blip>
          <a:srcRect/>
          <a:stretch>
            <a:fillRect/>
          </a:stretch>
        </p:blipFill>
        <p:spPr bwMode="auto">
          <a:xfrm>
            <a:off x="1752600" y="533400"/>
            <a:ext cx="8763000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 rot="-5400000">
            <a:off x="4596528" y="3650557"/>
            <a:ext cx="13161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Rathke's pouch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9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-112" charset="-128"/>
              </a:rPr>
              <a:t>THYROID GLAND</a:t>
            </a:r>
            <a:endParaRPr lang="en-US" b="1" dirty="0"/>
          </a:p>
        </p:txBody>
      </p:sp>
      <p:pic>
        <p:nvPicPr>
          <p:cNvPr id="4" name="Picture 6" descr="Illu08_thyroi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733800" y="1653381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6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Microscopic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447800"/>
            <a:ext cx="4267200" cy="5105400"/>
          </a:xfrm>
        </p:spPr>
        <p:txBody>
          <a:bodyPr>
            <a:noAutofit/>
          </a:bodyPr>
          <a:lstStyle/>
          <a:p>
            <a:r>
              <a:rPr lang="en-US" sz="2000" dirty="0"/>
              <a:t>The gland is surrounded by a thin fibrous </a:t>
            </a:r>
            <a:r>
              <a:rPr lang="en-US" sz="2000" b="1" dirty="0"/>
              <a:t>capsule</a:t>
            </a:r>
            <a:r>
              <a:rPr lang="en-US" sz="2000" dirty="0"/>
              <a:t>.</a:t>
            </a:r>
          </a:p>
          <a:p>
            <a:r>
              <a:rPr lang="en-US" sz="2000" dirty="0"/>
              <a:t>Septa from the capsule extend into the gland &amp; divide it into </a:t>
            </a:r>
            <a:r>
              <a:rPr lang="en-US" sz="2000" b="1" dirty="0"/>
              <a:t>lobules</a:t>
            </a:r>
            <a:r>
              <a:rPr lang="en-US" sz="2000" dirty="0"/>
              <a:t>.</a:t>
            </a:r>
          </a:p>
          <a:p>
            <a:r>
              <a:rPr lang="en-US" sz="2000" dirty="0"/>
              <a:t>Lobules are made up of spherical masses called </a:t>
            </a:r>
            <a:r>
              <a:rPr lang="en-US" sz="2000" b="1" dirty="0"/>
              <a:t>follicles.</a:t>
            </a:r>
          </a:p>
          <a:p>
            <a:r>
              <a:rPr lang="en-US" sz="2000" dirty="0"/>
              <a:t>Follicle has a cavity filled with homogenous material called </a:t>
            </a:r>
            <a:r>
              <a:rPr lang="en-US" sz="2000" b="1" dirty="0"/>
              <a:t>colloid</a:t>
            </a:r>
            <a:r>
              <a:rPr lang="en-US" sz="2000" dirty="0"/>
              <a:t>.</a:t>
            </a:r>
          </a:p>
          <a:p>
            <a:r>
              <a:rPr lang="en-US" sz="2000" dirty="0"/>
              <a:t>Follicular cells are normally </a:t>
            </a:r>
            <a:r>
              <a:rPr lang="en-US" sz="2000" dirty="0" err="1"/>
              <a:t>cuboidal</a:t>
            </a:r>
            <a:r>
              <a:rPr lang="en-US" sz="2000" dirty="0"/>
              <a:t> in shape.</a:t>
            </a:r>
          </a:p>
          <a:p>
            <a:r>
              <a:rPr lang="en-US" sz="2000" dirty="0"/>
              <a:t>Secrete 2 hormones: </a:t>
            </a:r>
            <a:endParaRPr lang="en-US" sz="2000" dirty="0" smtClean="0"/>
          </a:p>
          <a:p>
            <a:r>
              <a:rPr lang="en-US" sz="2000" dirty="0" smtClean="0"/>
              <a:t>tri-iodothyronine </a:t>
            </a:r>
            <a:r>
              <a:rPr lang="en-US" sz="2000" dirty="0"/>
              <a:t>(T3) &amp; </a:t>
            </a:r>
            <a:endParaRPr lang="en-US" sz="2000" dirty="0" smtClean="0"/>
          </a:p>
          <a:p>
            <a:r>
              <a:rPr lang="en-US" sz="2000" dirty="0" smtClean="0"/>
              <a:t>tetra-iodothyronine </a:t>
            </a:r>
            <a:r>
              <a:rPr lang="en-US" sz="2000" dirty="0"/>
              <a:t>(T4) or thyroxine.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454343"/>
            <a:ext cx="6131256" cy="316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Microscopic structure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600201"/>
            <a:ext cx="42672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/>
              <a:t>Parafollicular</a:t>
            </a:r>
            <a:r>
              <a:rPr lang="en-US" b="1" dirty="0" smtClean="0"/>
              <a:t> cells (C-cells):</a:t>
            </a:r>
          </a:p>
          <a:p>
            <a:r>
              <a:rPr lang="en-US" dirty="0" smtClean="0"/>
              <a:t>Embedded within a follicle or lie between follicles.</a:t>
            </a:r>
          </a:p>
          <a:p>
            <a:r>
              <a:rPr lang="en-US" dirty="0" smtClean="0"/>
              <a:t>Singly or in groups.</a:t>
            </a:r>
          </a:p>
          <a:p>
            <a:r>
              <a:rPr lang="en-US" dirty="0" smtClean="0"/>
              <a:t>Cells are polyhedral with oval eccentric nucleus and cytoplasm contains </a:t>
            </a:r>
            <a:r>
              <a:rPr lang="en-US" dirty="0" err="1" smtClean="0"/>
              <a:t>secretory</a:t>
            </a:r>
            <a:r>
              <a:rPr lang="en-US" dirty="0" smtClean="0"/>
              <a:t> granules.</a:t>
            </a:r>
          </a:p>
          <a:p>
            <a:r>
              <a:rPr lang="en-US" dirty="0" smtClean="0"/>
              <a:t>Light staining cells.</a:t>
            </a:r>
          </a:p>
          <a:p>
            <a:r>
              <a:rPr lang="en-US" dirty="0" smtClean="0"/>
              <a:t>Secrete hormone </a:t>
            </a:r>
            <a:r>
              <a:rPr lang="en-US" dirty="0" err="1" smtClean="0"/>
              <a:t>calcitonin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537015"/>
            <a:ext cx="4038600" cy="265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7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04801"/>
            <a:ext cx="47498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16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Parathyroid Gland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3326" y="1587137"/>
            <a:ext cx="4495800" cy="4800600"/>
          </a:xfrm>
        </p:spPr>
        <p:txBody>
          <a:bodyPr>
            <a:normAutofit/>
          </a:bodyPr>
          <a:lstStyle/>
          <a:p>
            <a:pPr algn="just"/>
            <a:r>
              <a:rPr lang="en-US" sz="2200" dirty="0"/>
              <a:t>Small ovoid bodies (4 in no.) embedded in the connective tissue capsule on the posterior surface of thyroid gland.</a:t>
            </a:r>
          </a:p>
          <a:p>
            <a:pPr algn="just"/>
            <a:r>
              <a:rPr lang="en-US" sz="2200" dirty="0"/>
              <a:t>Consists of 2 types of cells: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200" b="1" dirty="0"/>
              <a:t>Chief cells (principal cells): </a:t>
            </a:r>
            <a:r>
              <a:rPr lang="en-US" sz="2200" dirty="0"/>
              <a:t>more numerous, polygonal, round centrally located nucleus &amp; mildly eosinophilic cytoplasm, secrete </a:t>
            </a:r>
            <a:r>
              <a:rPr lang="en-US" sz="2200" b="1" dirty="0"/>
              <a:t>p</a:t>
            </a:r>
            <a:r>
              <a:rPr lang="en-US" sz="2200" b="1" dirty="0">
                <a:ea typeface="ＭＳ Ｐゴシック" pitchFamily="-112" charset="-128"/>
              </a:rPr>
              <a:t>arathyroid hormone (PTH).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200" b="1" dirty="0" err="1">
                <a:ea typeface="ＭＳ Ｐゴシック" pitchFamily="-112" charset="-128"/>
              </a:rPr>
              <a:t>Oxyphil</a:t>
            </a:r>
            <a:r>
              <a:rPr lang="en-US" sz="2200" b="1" dirty="0">
                <a:ea typeface="ＭＳ Ｐゴシック" pitchFamily="-112" charset="-128"/>
              </a:rPr>
              <a:t> cells: </a:t>
            </a:r>
            <a:r>
              <a:rPr lang="en-US" sz="2200" dirty="0">
                <a:ea typeface="ＭＳ Ｐゴシック" pitchFamily="-112" charset="-128"/>
              </a:rPr>
              <a:t>larger in shape, deep acidophilic cytoplasm.</a:t>
            </a:r>
            <a:endParaRPr lang="en-US" sz="2200" dirty="0"/>
          </a:p>
          <a:p>
            <a:pPr>
              <a:buFont typeface="Wingdings" pitchFamily="2" charset="2"/>
              <a:buChar char="ü"/>
            </a:pPr>
            <a:endParaRPr lang="en-US" sz="2400" dirty="0"/>
          </a:p>
        </p:txBody>
      </p:sp>
      <p:pic>
        <p:nvPicPr>
          <p:cNvPr id="5" name="Picture 5" descr="Slide 3 thyroid_parathyro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6669859" y="141288"/>
            <a:ext cx="36703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597" y="3171776"/>
            <a:ext cx="6834208" cy="312751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63937" y="6227985"/>
            <a:ext cx="3516086" cy="630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/>
              <a:t>Parathyroid Gland (H&amp;E stain)</a:t>
            </a:r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49137" y="6396085"/>
            <a:ext cx="4114800" cy="365125"/>
          </a:xfrm>
        </p:spPr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2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6482"/>
            <a:ext cx="4020671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Endocrine System</a:t>
            </a:r>
          </a:p>
          <a:p>
            <a:r>
              <a:rPr lang="en-US" sz="2400" dirty="0" smtClean="0"/>
              <a:t>The endocrine system is a system of cellular communication. The means of communication is via hormones. The hormones are secreted by ductless glands directly into the bloodstream. Generally, the response to hormones is non-localized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57200" y="5769889"/>
            <a:ext cx="941294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If a gland secretes its product through a duct, it is an exocrine gland.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813" y="1066293"/>
            <a:ext cx="8185187" cy="429768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820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عنوان 1">
            <a:extLst>
              <a:ext uri="{FF2B5EF4-FFF2-40B4-BE49-F238E27FC236}">
                <a16:creationId xmlns:a16="http://schemas.microsoft.com/office/drawing/2014/main" id="{5DAEA770-C851-49E7-80C9-EE06D6492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52400"/>
            <a:ext cx="8229600" cy="838200"/>
          </a:xfrm>
        </p:spPr>
        <p:txBody>
          <a:bodyPr/>
          <a:lstStyle/>
          <a:p>
            <a:r>
              <a:rPr lang="en-US" altLang="en-US" sz="2800">
                <a:latin typeface="Arial Black" panose="020B0A04020102020204" pitchFamily="34" charset="0"/>
              </a:rPr>
              <a:t>Basic  structure of endocrine glands </a:t>
            </a:r>
            <a:endParaRPr lang="ar-JO" altLang="en-US" sz="2800">
              <a:latin typeface="Arial Black" panose="020B0A04020102020204" pitchFamily="34" charset="0"/>
            </a:endParaRPr>
          </a:p>
        </p:txBody>
      </p:sp>
      <p:sp>
        <p:nvSpPr>
          <p:cNvPr id="76803" name="عنصر نائب للنص 2">
            <a:extLst>
              <a:ext uri="{FF2B5EF4-FFF2-40B4-BE49-F238E27FC236}">
                <a16:creationId xmlns:a16="http://schemas.microsoft.com/office/drawing/2014/main" id="{8EAD66A8-86A6-4A0C-8154-EEC91F629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50989" y="1143001"/>
            <a:ext cx="4040187" cy="6397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sz="2800" b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Stroma</a:t>
            </a:r>
            <a:endParaRPr lang="ar-JO" altLang="en-US" sz="2800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F31FBE0-9678-4E4D-B2A0-CDC9334D1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00200" y="1981200"/>
            <a:ext cx="4419600" cy="1752600"/>
          </a:xfrm>
        </p:spPr>
        <p:txBody>
          <a:bodyPr>
            <a:normAutofit fontScale="55000" lnSpcReduction="20000"/>
          </a:bodyPr>
          <a:lstStyle/>
          <a:p>
            <a:pPr algn="l" rtl="0">
              <a:buFont typeface="Wingdings" pitchFamily="2" charset="2"/>
              <a:buChar char="q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CT inside the gland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CT capsule </a:t>
            </a: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Loose tissue </a:t>
            </a:r>
          </a:p>
          <a:p>
            <a:pPr algn="l" rtl="0">
              <a:buFont typeface="Wingdings" pitchFamily="2" charset="2"/>
              <a:buChar char="q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" pitchFamily="2" charset="2"/>
              <a:buChar char="q"/>
              <a:defRPr/>
            </a:pPr>
            <a:r>
              <a:rPr lang="en-US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Plexus of blood vessels </a:t>
            </a:r>
          </a:p>
        </p:txBody>
      </p:sp>
      <p:sp>
        <p:nvSpPr>
          <p:cNvPr id="76805" name="عنصر نائب للنص 4">
            <a:extLst>
              <a:ext uri="{FF2B5EF4-FFF2-40B4-BE49-F238E27FC236}">
                <a16:creationId xmlns:a16="http://schemas.microsoft.com/office/drawing/2014/main" id="{6198EA8F-75B5-4884-9C5E-21C8BBDDD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90601"/>
            <a:ext cx="4495800" cy="63976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altLang="en-US" sz="2800" b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Parenchyma= cells</a:t>
            </a:r>
            <a:endParaRPr lang="ar-JO" altLang="en-US" sz="2800">
              <a:solidFill>
                <a:srgbClr val="FF0000"/>
              </a:solidFill>
            </a:endParaRPr>
          </a:p>
        </p:txBody>
      </p:sp>
      <p:pic>
        <p:nvPicPr>
          <p:cNvPr id="76806" name="Picture 3" descr="C:\Users\MCC\Desktop\images (1).jpg">
            <a:extLst>
              <a:ext uri="{FF2B5EF4-FFF2-40B4-BE49-F238E27FC236}">
                <a16:creationId xmlns:a16="http://schemas.microsoft.com/office/drawing/2014/main" id="{7C689ADF-F7B1-4E20-B077-FD777359C81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2400" y="1752600"/>
            <a:ext cx="2819400" cy="2286000"/>
          </a:xfrm>
          <a:noFill/>
        </p:spPr>
      </p:pic>
      <p:pic>
        <p:nvPicPr>
          <p:cNvPr id="76807" name="Picture 2" descr="C:\Users\MCC\Desktop\images.jpg">
            <a:extLst>
              <a:ext uri="{FF2B5EF4-FFF2-40B4-BE49-F238E27FC236}">
                <a16:creationId xmlns:a16="http://schemas.microsoft.com/office/drawing/2014/main" id="{3C9FD697-A625-48DC-9615-935E685A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4038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مستطيل 8">
            <a:extLst>
              <a:ext uri="{FF2B5EF4-FFF2-40B4-BE49-F238E27FC236}">
                <a16:creationId xmlns:a16="http://schemas.microsoft.com/office/drawing/2014/main" id="{3274D40B-2D22-463D-B180-F03CABFB8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1781175"/>
            <a:ext cx="1066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/>
              <a:t>Cords </a:t>
            </a:r>
            <a:endParaRPr lang="ar-JO" altLang="en-US"/>
          </a:p>
        </p:txBody>
      </p:sp>
      <p:sp>
        <p:nvSpPr>
          <p:cNvPr id="76809" name="مستطيل 10">
            <a:extLst>
              <a:ext uri="{FF2B5EF4-FFF2-40B4-BE49-F238E27FC236}">
                <a16:creationId xmlns:a16="http://schemas.microsoft.com/office/drawing/2014/main" id="{C03FADD2-21D4-42C2-AEFF-C83B4BE89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267200"/>
            <a:ext cx="12192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/>
            <a:r>
              <a:rPr lang="en-US" altLang="en-US"/>
              <a:t>Follicles </a:t>
            </a:r>
            <a:endParaRPr lang="ar-JO" altLang="en-US"/>
          </a:p>
        </p:txBody>
      </p:sp>
      <p:pic>
        <p:nvPicPr>
          <p:cNvPr id="76810" name="Picture 2" descr="C:\Users\MCC\Desktop\q.endo.01.gif">
            <a:extLst>
              <a:ext uri="{FF2B5EF4-FFF2-40B4-BE49-F238E27FC236}">
                <a16:creationId xmlns:a16="http://schemas.microsoft.com/office/drawing/2014/main" id="{F71168A3-2F7E-45CE-946B-807FC05B3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2971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62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8011" y="770709"/>
            <a:ext cx="577378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Pituitary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pituitary is nicknamed the master gland. The infundibulum connects the pituitary to the hypothalamus.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pituitary can be subdivided into the neurohypophysis. and the adenohypophysis.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The neurohypophysis can be further sub-divided into </a:t>
            </a:r>
            <a:r>
              <a:rPr lang="en-US" dirty="0" smtClean="0"/>
              <a:t>the: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/>
              <a:t>pars nervosa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pars nervosa is the posterior lobe.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</a:t>
            </a:r>
            <a:r>
              <a:rPr lang="en-US" dirty="0" smtClean="0"/>
              <a:t>infundibular stalk,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and </a:t>
            </a:r>
            <a:r>
              <a:rPr lang="en-US" dirty="0" smtClean="0"/>
              <a:t>median </a:t>
            </a:r>
            <a:r>
              <a:rPr lang="en-US" dirty="0" smtClean="0"/>
              <a:t>eminence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The </a:t>
            </a:r>
            <a:r>
              <a:rPr lang="en-US" dirty="0" smtClean="0"/>
              <a:t>neurohypophysis secretes two hormones: </a:t>
            </a:r>
            <a:r>
              <a:rPr lang="en-US" dirty="0" smtClean="0"/>
              <a:t>OXYTOCIN and ANTIDIURETIC hormone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4239"/>
          <a:stretch/>
        </p:blipFill>
        <p:spPr>
          <a:xfrm>
            <a:off x="6805747" y="195943"/>
            <a:ext cx="4611191" cy="3390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798" y="2834291"/>
            <a:ext cx="4237087" cy="40237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8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573" y="1275533"/>
            <a:ext cx="4238625" cy="40195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926" y="456257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adenohypophysis can be further sub-divided into </a:t>
            </a:r>
            <a:r>
              <a:rPr lang="en-GB" dirty="0" smtClean="0"/>
              <a:t>the: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 </a:t>
            </a:r>
            <a:r>
              <a:rPr lang="en-GB" dirty="0"/>
              <a:t>pars </a:t>
            </a:r>
            <a:r>
              <a:rPr lang="en-GB" dirty="0" err="1"/>
              <a:t>distalis</a:t>
            </a:r>
            <a:r>
              <a:rPr lang="en-GB" dirty="0" smtClean="0"/>
              <a:t>, </a:t>
            </a:r>
            <a:r>
              <a:rPr lang="en-GB" dirty="0"/>
              <a:t>The pars </a:t>
            </a:r>
            <a:r>
              <a:rPr lang="en-GB" dirty="0" err="1"/>
              <a:t>distalis</a:t>
            </a:r>
            <a:r>
              <a:rPr lang="en-GB" dirty="0"/>
              <a:t> is the anterior lobe of the pituitary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 </a:t>
            </a:r>
            <a:r>
              <a:rPr lang="en-GB" dirty="0"/>
              <a:t>pars intermedia, </a:t>
            </a:r>
            <a:endParaRPr lang="en-GB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and </a:t>
            </a:r>
            <a:r>
              <a:rPr lang="en-GB" dirty="0"/>
              <a:t>pars </a:t>
            </a:r>
            <a:r>
              <a:rPr lang="en-GB" dirty="0" err="1"/>
              <a:t>tuberalis</a:t>
            </a:r>
            <a:r>
              <a:rPr lang="en-GB" dirty="0" smtClean="0"/>
              <a:t>..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 smtClean="0"/>
              <a:t> </a:t>
            </a:r>
            <a:r>
              <a:rPr lang="en-GB" dirty="0"/>
              <a:t>The adenohypophysis (more specifically, the pars </a:t>
            </a:r>
            <a:r>
              <a:rPr lang="en-GB" dirty="0" err="1"/>
              <a:t>distalis</a:t>
            </a:r>
            <a:r>
              <a:rPr lang="en-GB" dirty="0"/>
              <a:t> of the adenohypophysis) secretes tropic hormones. Tropic hormones affect cellular activity in their target organ.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/>
              <a:t>There are several cell types in the pars </a:t>
            </a:r>
            <a:r>
              <a:rPr lang="en-GB" dirty="0" err="1"/>
              <a:t>distalis</a:t>
            </a:r>
            <a:r>
              <a:rPr lang="en-GB" dirty="0"/>
              <a:t> (anterior pituitary</a:t>
            </a:r>
            <a:r>
              <a:rPr lang="en-GB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 </a:t>
            </a:r>
            <a:r>
              <a:rPr lang="en-GB" dirty="0" err="1"/>
              <a:t>Lactotropic</a:t>
            </a:r>
            <a:r>
              <a:rPr lang="en-GB" dirty="0"/>
              <a:t> cells secrete prolactin</a:t>
            </a:r>
            <a:r>
              <a:rPr lang="en-GB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 </a:t>
            </a:r>
            <a:r>
              <a:rPr lang="en-GB" dirty="0" err="1"/>
              <a:t>Thyrotropic</a:t>
            </a:r>
            <a:r>
              <a:rPr lang="en-GB" dirty="0"/>
              <a:t> cells secrete thyroid stimulating hormone (TSH</a:t>
            </a:r>
            <a:r>
              <a:rPr lang="en-GB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 </a:t>
            </a:r>
            <a:r>
              <a:rPr lang="en-GB" dirty="0" err="1"/>
              <a:t>Somatotropic</a:t>
            </a:r>
            <a:r>
              <a:rPr lang="en-GB" dirty="0"/>
              <a:t> cells secrete growth hormone</a:t>
            </a:r>
            <a:r>
              <a:rPr lang="en-GB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 </a:t>
            </a:r>
            <a:r>
              <a:rPr lang="en-GB" dirty="0"/>
              <a:t>Corticotropic cells secrete adrenocorticotropic hormone (ACTH) </a:t>
            </a:r>
            <a:r>
              <a:rPr lang="en-GB" dirty="0" smtClean="0"/>
              <a:t>and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 </a:t>
            </a:r>
            <a:r>
              <a:rPr lang="en-GB" dirty="0"/>
              <a:t>melanocyte-stimulating hormone (MSH</a:t>
            </a:r>
            <a:r>
              <a:rPr lang="en-GB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 smtClean="0"/>
              <a:t> </a:t>
            </a:r>
            <a:r>
              <a:rPr lang="en-GB" dirty="0"/>
              <a:t>Gonadotropic cells secrete follicle stimulating hormone (FSH) and luteinizing hormone (LH).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228600"/>
            <a:ext cx="4114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ea typeface="ＭＳ Ｐゴシック" pitchFamily="-112" charset="-128"/>
              </a:rPr>
              <a:t>Pituitary gland</a:t>
            </a:r>
          </a:p>
        </p:txBody>
      </p:sp>
      <p:pic>
        <p:nvPicPr>
          <p:cNvPr id="29700" name="Picture 4" descr="Japan515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85801"/>
            <a:ext cx="91440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48195" y="901337"/>
            <a:ext cx="5107576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Close examination of a sectioned pituitary gland </a:t>
            </a:r>
            <a:r>
              <a:rPr lang="en-US" sz="2800" dirty="0" smtClean="0"/>
              <a:t>reveals: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 </a:t>
            </a:r>
            <a:r>
              <a:rPr lang="en-US" sz="2800" b="1" u="sng" dirty="0" smtClean="0"/>
              <a:t>TWO</a:t>
            </a:r>
            <a:r>
              <a:rPr lang="en-US" sz="2800" dirty="0" smtClean="0"/>
              <a:t> </a:t>
            </a:r>
            <a:r>
              <a:rPr lang="en-US" sz="2800" dirty="0"/>
              <a:t>closely apposed, but distinctive tissues called the adenohypophysis (anterior or glandular pituitary) and neurohypophysis (posterior or neural pituitary). 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The adenohypophysis and neurohypophysis have </a:t>
            </a:r>
            <a:r>
              <a:rPr lang="en-US" sz="2800" dirty="0" smtClean="0"/>
              <a:t>separate </a:t>
            </a:r>
            <a:r>
              <a:rPr lang="en-US" sz="2800" dirty="0"/>
              <a:t>embryological origins.</a:t>
            </a:r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8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Japan515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2115" y="716478"/>
            <a:ext cx="9144000" cy="579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737566" y="1333981"/>
            <a:ext cx="2007326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neurohypophysis is an extension of the hypothalamus. It composed of bundles of axons from hypothalamic neurosecretory neurons intermixed with glial cells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798151" y="2395810"/>
            <a:ext cx="39422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The adenohypophysis is further classified into several regions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56115" y="3299169"/>
            <a:ext cx="3901439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Microscopic examination of the conventionally-stained adenohypophysis reveals three distinctive cell types called </a:t>
            </a:r>
            <a:r>
              <a:rPr lang="en-US" dirty="0" err="1"/>
              <a:t>acidophils</a:t>
            </a:r>
            <a:r>
              <a:rPr lang="en-US" dirty="0"/>
              <a:t>, basophils and </a:t>
            </a:r>
            <a:r>
              <a:rPr lang="en-US" dirty="0" err="1"/>
              <a:t>chromophobes</a:t>
            </a:r>
            <a:r>
              <a:rPr lang="en-US" dirty="0"/>
              <a:t>. This pattern of staining reflects the chemical character of intracellular hormone-laden granules within the pituitary cells.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07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381001"/>
            <a:ext cx="7620000" cy="6397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ea typeface="ＭＳ Ｐゴシック" pitchFamily="-112" charset="-128"/>
              </a:rPr>
              <a:t>       </a:t>
            </a:r>
            <a:r>
              <a:rPr lang="en-US" sz="3200" b="1" dirty="0">
                <a:ea typeface="ＭＳ Ｐゴシック" pitchFamily="-112" charset="-128"/>
              </a:rPr>
              <a:t>Anterior pituitary (</a:t>
            </a:r>
            <a:r>
              <a:rPr lang="en-US" sz="3200" b="1" dirty="0" err="1">
                <a:ea typeface="ＭＳ Ｐゴシック" pitchFamily="-112" charset="-128"/>
              </a:rPr>
              <a:t>trichrome</a:t>
            </a:r>
            <a:r>
              <a:rPr lang="en-US" sz="3200" b="1" dirty="0">
                <a:ea typeface="ＭＳ Ｐゴシック" pitchFamily="-112" charset="-128"/>
              </a:rPr>
              <a:t> stain)</a:t>
            </a:r>
          </a:p>
        </p:txBody>
      </p:sp>
      <p:pic>
        <p:nvPicPr>
          <p:cNvPr id="33796" name="Picture 4" descr="MH-9B4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981200"/>
            <a:ext cx="5454352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354" y="1363623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 cells of the pars </a:t>
            </a:r>
            <a:r>
              <a:rPr lang="en-US" dirty="0" err="1" smtClean="0"/>
              <a:t>distalis</a:t>
            </a:r>
            <a:r>
              <a:rPr lang="en-US" dirty="0" smtClean="0"/>
              <a:t> (anterior pituitary) can be classified as </a:t>
            </a:r>
            <a:r>
              <a:rPr lang="en-US" dirty="0" err="1" smtClean="0"/>
              <a:t>acidophils</a:t>
            </a:r>
            <a:r>
              <a:rPr lang="en-US" dirty="0" smtClean="0"/>
              <a:t> or basophils depending on their affinity for acid or basic dyes, respectively.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</a:t>
            </a:r>
            <a:r>
              <a:rPr lang="en-US" b="1" u="sng" dirty="0" smtClean="0"/>
              <a:t> ACIDOPHILS </a:t>
            </a:r>
            <a:r>
              <a:rPr lang="en-US" dirty="0" smtClean="0"/>
              <a:t>are </a:t>
            </a:r>
            <a:r>
              <a:rPr lang="en-US" dirty="0" smtClean="0"/>
              <a:t>the </a:t>
            </a:r>
            <a:r>
              <a:rPr lang="en-US" dirty="0" err="1" smtClean="0"/>
              <a:t>somatotropic</a:t>
            </a:r>
            <a:r>
              <a:rPr lang="en-US" dirty="0" smtClean="0"/>
              <a:t> cells and the </a:t>
            </a:r>
            <a:r>
              <a:rPr lang="en-US" dirty="0" err="1" smtClean="0"/>
              <a:t>lactotropic</a:t>
            </a:r>
            <a:r>
              <a:rPr lang="en-US" dirty="0" smtClean="0"/>
              <a:t> cells. Thus, growth hormone and prolactin are secreted by acidophilic cells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 The</a:t>
            </a:r>
            <a:r>
              <a:rPr lang="en-US" b="1" u="sng" dirty="0" smtClean="0"/>
              <a:t> BASOPHILS </a:t>
            </a:r>
            <a:r>
              <a:rPr lang="en-US" dirty="0" smtClean="0"/>
              <a:t>are </a:t>
            </a:r>
            <a:r>
              <a:rPr lang="en-US" dirty="0" smtClean="0"/>
              <a:t>the gonadotropic cells, corticotropic cells and </a:t>
            </a:r>
            <a:r>
              <a:rPr lang="en-US" dirty="0" err="1" smtClean="0"/>
              <a:t>thyrotropic</a:t>
            </a:r>
            <a:r>
              <a:rPr lang="en-US" dirty="0" smtClean="0"/>
              <a:t> cells. Thus, the basophils secrete FSH, LH, ACTH, and TSH.</a:t>
            </a:r>
          </a:p>
          <a:p>
            <a:endParaRPr lang="en-US" dirty="0" smtClean="0"/>
          </a:p>
          <a:p>
            <a:r>
              <a:rPr lang="en-US" dirty="0" smtClean="0"/>
              <a:t>Histology </a:t>
            </a:r>
            <a:r>
              <a:rPr lang="en-US" dirty="0" smtClean="0"/>
              <a:t>hint: </a:t>
            </a:r>
            <a:r>
              <a:rPr lang="en-US" dirty="0" smtClean="0"/>
              <a:t>There are two mnemonics to use when thinking of </a:t>
            </a:r>
            <a:r>
              <a:rPr lang="en-US" dirty="0" err="1" smtClean="0"/>
              <a:t>acidophils</a:t>
            </a:r>
            <a:r>
              <a:rPr lang="en-US" dirty="0" smtClean="0"/>
              <a:t> and basophils of the anterior pituitary.</a:t>
            </a:r>
          </a:p>
          <a:p>
            <a:endParaRPr lang="en-US" dirty="0" smtClean="0"/>
          </a:p>
          <a:p>
            <a:r>
              <a:rPr lang="en-US" dirty="0" smtClean="0"/>
              <a:t>"GPA" (growth hormone and prolactin are secreted by the </a:t>
            </a:r>
            <a:r>
              <a:rPr lang="en-US" dirty="0" err="1" smtClean="0"/>
              <a:t>acidophils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"B-FLAT" (basophils secrete FSH, LH, ACTH, and TSH).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0"/>
            <a:ext cx="51816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ea typeface="ＭＳ Ｐゴシック" pitchFamily="-112" charset="-128"/>
              </a:rPr>
              <a:t>Anterior pituitary (H&amp;E stain)</a:t>
            </a:r>
          </a:p>
        </p:txBody>
      </p:sp>
      <p:pic>
        <p:nvPicPr>
          <p:cNvPr id="35844" name="Picture 4" descr="MH-9B3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533400"/>
            <a:ext cx="91440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8213726" y="2906714"/>
            <a:ext cx="8242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Basophil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8991600" y="30480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28/04/2022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Dr AMAL ALBTOOSH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763D6-320A-4B54-AECD-75F377FEA0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5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3C72521E4EE498250BCFC3588EAF8" ma:contentTypeVersion="2" ma:contentTypeDescription="Create a new document." ma:contentTypeScope="" ma:versionID="c7e59d027ddc58a84533aa9a3655f0aa">
  <xsd:schema xmlns:xsd="http://www.w3.org/2001/XMLSchema" xmlns:xs="http://www.w3.org/2001/XMLSchema" xmlns:p="http://schemas.microsoft.com/office/2006/metadata/properties" xmlns:ns2="c9a7a535-2d41-4ea0-b5d2-60f1eb7fbe30" targetNamespace="http://schemas.microsoft.com/office/2006/metadata/properties" ma:root="true" ma:fieldsID="1a9ab46d6cc50d6af445cf986f43da99" ns2:_="">
    <xsd:import namespace="c9a7a535-2d41-4ea0-b5d2-60f1eb7fb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a535-2d41-4ea0-b5d2-60f1eb7fb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D7F108-6AB1-46E5-BCE1-B74B2686E26F}"/>
</file>

<file path=customXml/itemProps2.xml><?xml version="1.0" encoding="utf-8"?>
<ds:datastoreItem xmlns:ds="http://schemas.openxmlformats.org/officeDocument/2006/customXml" ds:itemID="{11EBC4D4-644C-402F-8DCA-97B172CEA219}"/>
</file>

<file path=customXml/itemProps3.xml><?xml version="1.0" encoding="utf-8"?>
<ds:datastoreItem xmlns:ds="http://schemas.openxmlformats.org/officeDocument/2006/customXml" ds:itemID="{9874C05F-D3AC-45D6-83ED-6E6DEA89C5E7}"/>
</file>

<file path=docProps/app.xml><?xml version="1.0" encoding="utf-8"?>
<Properties xmlns="http://schemas.openxmlformats.org/officeDocument/2006/extended-properties" xmlns:vt="http://schemas.openxmlformats.org/officeDocument/2006/docPropsVTypes">
  <TotalTime>4756</TotalTime>
  <Words>1084</Words>
  <Application>Microsoft Office PowerPoint</Application>
  <PresentationFormat>Widescreen</PresentationFormat>
  <Paragraphs>153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HISTOLOGY OF PITUITARY, THYROID AND PARATHYROID </vt:lpstr>
      <vt:lpstr>PowerPoint Presentation</vt:lpstr>
      <vt:lpstr>Basic  structure of endocrine glands </vt:lpstr>
      <vt:lpstr>PowerPoint Presentation</vt:lpstr>
      <vt:lpstr>PowerPoint Presentation</vt:lpstr>
      <vt:lpstr>Pituitary gland</vt:lpstr>
      <vt:lpstr>PowerPoint Presentation</vt:lpstr>
      <vt:lpstr>       Anterior pituitary (trichrome stain)</vt:lpstr>
      <vt:lpstr>Anterior pituitary (H&amp;E stain)</vt:lpstr>
      <vt:lpstr>Pars intermedia, between anterior and posterior pituitary   (Poorly developed and of doubtful function in humans)</vt:lpstr>
      <vt:lpstr>Pars intermedia (rat pituitary)</vt:lpstr>
      <vt:lpstr>THYROID GLAND</vt:lpstr>
      <vt:lpstr>Microscopic structure</vt:lpstr>
      <vt:lpstr>Microscopic structure </vt:lpstr>
      <vt:lpstr>PowerPoint Presentation</vt:lpstr>
      <vt:lpstr>Parathyroid Gland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PITUITARY, THYROID AND PARATHYROID </dc:title>
  <dc:creator>Amal Aqeel. Albtoosh</dc:creator>
  <cp:lastModifiedBy>Amal Aqeel. Albtoosh</cp:lastModifiedBy>
  <cp:revision>26</cp:revision>
  <dcterms:created xsi:type="dcterms:W3CDTF">2022-04-24T18:45:04Z</dcterms:created>
  <dcterms:modified xsi:type="dcterms:W3CDTF">2022-04-28T02:15:03Z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0x0101005753C72521E4EE498250BCFC3588EAF8</vt:lpwstr>
  </property>
</Properties>
</file>