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notesMasterIdLst>
    <p:notesMasterId r:id="rId22"/>
  </p:notesMasterIdLst>
  <p:sldIdLst>
    <p:sldId id="256" r:id="rId4"/>
    <p:sldId id="272" r:id="rId5"/>
    <p:sldId id="257" r:id="rId6"/>
    <p:sldId id="258" r:id="rId7"/>
    <p:sldId id="275" r:id="rId8"/>
    <p:sldId id="273" r:id="rId9"/>
    <p:sldId id="260" r:id="rId10"/>
    <p:sldId id="261" r:id="rId11"/>
    <p:sldId id="274" r:id="rId12"/>
    <p:sldId id="262" r:id="rId13"/>
    <p:sldId id="263" r:id="rId14"/>
    <p:sldId id="264" r:id="rId15"/>
    <p:sldId id="266" r:id="rId16"/>
    <p:sldId id="267" r:id="rId17"/>
    <p:sldId id="268" r:id="rId18"/>
    <p:sldId id="269" r:id="rId19"/>
    <p:sldId id="270" r:id="rId20"/>
    <p:sldId id="271" r:id="rId2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AD40D8A-7412-3784-6085-594FA00FBAD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en-GB"/>
          </a:p>
        </p:txBody>
      </p:sp>
      <p:sp>
        <p:nvSpPr>
          <p:cNvPr id="3" name="Date Placeholder 2">
            <a:extLst>
              <a:ext uri="{FF2B5EF4-FFF2-40B4-BE49-F238E27FC236}">
                <a16:creationId xmlns:a16="http://schemas.microsoft.com/office/drawing/2014/main" id="{FB5CF40F-41AF-27E9-BE53-A0847B6873C9}"/>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C5D6336E-22CA-49B1-8302-CC4801E90452}" type="datetimeFigureOut">
              <a:rPr lang="en-GB"/>
              <a:pPr>
                <a:defRPr/>
              </a:pPr>
              <a:t>12/10/2022</a:t>
            </a:fld>
            <a:endParaRPr lang="en-GB"/>
          </a:p>
        </p:txBody>
      </p:sp>
      <p:sp>
        <p:nvSpPr>
          <p:cNvPr id="4" name="Slide Image Placeholder 3">
            <a:extLst>
              <a:ext uri="{FF2B5EF4-FFF2-40B4-BE49-F238E27FC236}">
                <a16:creationId xmlns:a16="http://schemas.microsoft.com/office/drawing/2014/main" id="{D9B5154D-6831-607F-2E26-C85B613FECDC}"/>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A348D7DE-A6E1-CACB-9FA5-BFAEC510AC45}"/>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70CAB681-229D-21DD-8ACB-C631439FD47B}"/>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en-GB"/>
          </a:p>
        </p:txBody>
      </p:sp>
      <p:sp>
        <p:nvSpPr>
          <p:cNvPr id="7" name="Slide Number Placeholder 6">
            <a:extLst>
              <a:ext uri="{FF2B5EF4-FFF2-40B4-BE49-F238E27FC236}">
                <a16:creationId xmlns:a16="http://schemas.microsoft.com/office/drawing/2014/main" id="{4A4CCF0C-5FC4-FBF4-72BF-D945B501863E}"/>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F5568197-34C6-4CA8-98D1-546386BAE9B9}"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D4867BF6-2E8F-252F-0951-75AD2804E31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FC1F7FA8-87D1-1161-A805-972FFBA4E14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4340" name="Slide Number Placeholder 3">
            <a:extLst>
              <a:ext uri="{FF2B5EF4-FFF2-40B4-BE49-F238E27FC236}">
                <a16:creationId xmlns:a16="http://schemas.microsoft.com/office/drawing/2014/main" id="{2F626BA4-3940-5649-A5C9-3DF72B5C6E2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8D1EC8C-1A27-40C0-ADE5-AFEF2DFCE1C2}" type="slidenum">
              <a:rPr lang="en-GB" altLang="en-US">
                <a:latin typeface="Arial" panose="020B0604020202020204" pitchFamily="34" charset="0"/>
              </a:rPr>
              <a:pPr>
                <a:spcBef>
                  <a:spcPct val="0"/>
                </a:spcBef>
              </a:pPr>
              <a:t>5</a:t>
            </a:fld>
            <a:endParaRPr lang="en-GB"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C5AC265-8E4D-6760-F840-F4304AE12D97}"/>
              </a:ext>
            </a:extLst>
          </p:cNvPr>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 name="Rectangle 2">
            <a:extLst>
              <a:ext uri="{FF2B5EF4-FFF2-40B4-BE49-F238E27FC236}">
                <a16:creationId xmlns:a16="http://schemas.microsoft.com/office/drawing/2014/main" id="{7F33A4F4-435E-0307-E173-A315AC2E3BD4}"/>
              </a:ext>
            </a:extLst>
          </p:cNvPr>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4" name="Rectangle 3">
            <a:extLst>
              <a:ext uri="{FF2B5EF4-FFF2-40B4-BE49-F238E27FC236}">
                <a16:creationId xmlns:a16="http://schemas.microsoft.com/office/drawing/2014/main" id="{D9DEEBD0-9576-53A3-66B2-78DA074507F1}"/>
              </a:ext>
            </a:extLst>
          </p:cNvPr>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Rectangle 4">
            <a:extLst>
              <a:ext uri="{FF2B5EF4-FFF2-40B4-BE49-F238E27FC236}">
                <a16:creationId xmlns:a16="http://schemas.microsoft.com/office/drawing/2014/main" id="{5F3D282F-478E-C5B9-D2C0-A00B7A83FD59}"/>
              </a:ext>
            </a:extLst>
          </p:cNvPr>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Straight Connector 5">
            <a:extLst>
              <a:ext uri="{FF2B5EF4-FFF2-40B4-BE49-F238E27FC236}">
                <a16:creationId xmlns:a16="http://schemas.microsoft.com/office/drawing/2014/main" id="{33AD4C64-74FE-CA91-6313-B1F350A20181}"/>
              </a:ext>
            </a:extLst>
          </p:cNvPr>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7" name="Straight Connector 6">
            <a:extLst>
              <a:ext uri="{FF2B5EF4-FFF2-40B4-BE49-F238E27FC236}">
                <a16:creationId xmlns:a16="http://schemas.microsoft.com/office/drawing/2014/main" id="{757F28C6-7773-65F5-72CF-F271C6719E0F}"/>
              </a:ext>
            </a:extLst>
          </p:cNvPr>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0" name="Straight Connector 9">
            <a:extLst>
              <a:ext uri="{FF2B5EF4-FFF2-40B4-BE49-F238E27FC236}">
                <a16:creationId xmlns:a16="http://schemas.microsoft.com/office/drawing/2014/main" id="{BCF4E54C-8BEC-E756-A3FA-EFB406B3A91F}"/>
              </a:ext>
            </a:extLst>
          </p:cNvPr>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1" name="Straight Connector 10">
            <a:extLst>
              <a:ext uri="{FF2B5EF4-FFF2-40B4-BE49-F238E27FC236}">
                <a16:creationId xmlns:a16="http://schemas.microsoft.com/office/drawing/2014/main" id="{3AF2D79F-7936-C879-B464-2A30A991B7F8}"/>
              </a:ext>
            </a:extLst>
          </p:cNvPr>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2" name="Straight Connector 11">
            <a:extLst>
              <a:ext uri="{FF2B5EF4-FFF2-40B4-BE49-F238E27FC236}">
                <a16:creationId xmlns:a16="http://schemas.microsoft.com/office/drawing/2014/main" id="{36A8359C-DB3F-14A8-1BC7-E3B68F9520E2}"/>
              </a:ext>
            </a:extLst>
          </p:cNvPr>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3" name="Straight Connector 12">
            <a:extLst>
              <a:ext uri="{FF2B5EF4-FFF2-40B4-BE49-F238E27FC236}">
                <a16:creationId xmlns:a16="http://schemas.microsoft.com/office/drawing/2014/main" id="{E23C5270-2148-345E-8E70-0B41D0E86C41}"/>
              </a:ext>
            </a:extLst>
          </p:cNvPr>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4" name="Rectangle 13">
            <a:extLst>
              <a:ext uri="{FF2B5EF4-FFF2-40B4-BE49-F238E27FC236}">
                <a16:creationId xmlns:a16="http://schemas.microsoft.com/office/drawing/2014/main" id="{C8C69D0D-B685-5527-1774-719975344DA5}"/>
              </a:ext>
            </a:extLst>
          </p:cNvPr>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5" name="Oval 14">
            <a:extLst>
              <a:ext uri="{FF2B5EF4-FFF2-40B4-BE49-F238E27FC236}">
                <a16:creationId xmlns:a16="http://schemas.microsoft.com/office/drawing/2014/main" id="{48673D77-DF5F-5540-83E2-470CCE3A88E1}"/>
              </a:ext>
            </a:extLst>
          </p:cNvPr>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6" name="Oval 15">
            <a:extLst>
              <a:ext uri="{FF2B5EF4-FFF2-40B4-BE49-F238E27FC236}">
                <a16:creationId xmlns:a16="http://schemas.microsoft.com/office/drawing/2014/main" id="{13FF59C5-8DDF-4FCC-5E9B-8F164C4DF11E}"/>
              </a:ext>
            </a:extLst>
          </p:cNvPr>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7" name="Oval 16">
            <a:extLst>
              <a:ext uri="{FF2B5EF4-FFF2-40B4-BE49-F238E27FC236}">
                <a16:creationId xmlns:a16="http://schemas.microsoft.com/office/drawing/2014/main" id="{36320C27-393B-BD73-80BE-D03C0EF925B2}"/>
              </a:ext>
            </a:extLst>
          </p:cNvPr>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8" name="Oval 17">
            <a:extLst>
              <a:ext uri="{FF2B5EF4-FFF2-40B4-BE49-F238E27FC236}">
                <a16:creationId xmlns:a16="http://schemas.microsoft.com/office/drawing/2014/main" id="{27E6AF3A-A756-55EA-C267-BEA5EE229005}"/>
              </a:ext>
            </a:extLst>
          </p:cNvPr>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9" name="Oval 18">
            <a:extLst>
              <a:ext uri="{FF2B5EF4-FFF2-40B4-BE49-F238E27FC236}">
                <a16:creationId xmlns:a16="http://schemas.microsoft.com/office/drawing/2014/main" id="{1D4668BC-5A0C-19CA-B82F-23E4F5E12E87}"/>
              </a:ext>
            </a:extLst>
          </p:cNvPr>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0" name="Date Placeholder 27">
            <a:extLst>
              <a:ext uri="{FF2B5EF4-FFF2-40B4-BE49-F238E27FC236}">
                <a16:creationId xmlns:a16="http://schemas.microsoft.com/office/drawing/2014/main" id="{18FF4F5A-3E18-2331-5403-F494D7ED7B8B}"/>
              </a:ext>
            </a:extLst>
          </p:cNvPr>
          <p:cNvSpPr>
            <a:spLocks noGrp="1"/>
          </p:cNvSpPr>
          <p:nvPr>
            <p:ph type="dt" sz="half" idx="10"/>
          </p:nvPr>
        </p:nvSpPr>
        <p:spPr bwMode="auto">
          <a:xfrm rot="5400000">
            <a:off x="7764463" y="1174750"/>
            <a:ext cx="2286000" cy="381000"/>
          </a:xfrm>
        </p:spPr>
        <p:txBody>
          <a:bodyPr/>
          <a:lstStyle>
            <a:lvl1pPr>
              <a:defRPr/>
            </a:lvl1pPr>
          </a:lstStyle>
          <a:p>
            <a:pPr>
              <a:defRPr/>
            </a:pPr>
            <a:fld id="{99990A6E-508E-4641-8221-5F34E9F2F756}" type="datetime1">
              <a:rPr lang="en-US"/>
              <a:pPr>
                <a:defRPr/>
              </a:pPr>
              <a:t>10/12/22</a:t>
            </a:fld>
            <a:endParaRPr lang="en-US"/>
          </a:p>
        </p:txBody>
      </p:sp>
      <p:sp>
        <p:nvSpPr>
          <p:cNvPr id="21" name="Footer Placeholder 16">
            <a:extLst>
              <a:ext uri="{FF2B5EF4-FFF2-40B4-BE49-F238E27FC236}">
                <a16:creationId xmlns:a16="http://schemas.microsoft.com/office/drawing/2014/main" id="{AB91F16B-257E-BBA4-EDA7-60C25841D4EE}"/>
              </a:ext>
            </a:extLst>
          </p:cNvPr>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2" name="Slide Number Placeholder 28">
            <a:extLst>
              <a:ext uri="{FF2B5EF4-FFF2-40B4-BE49-F238E27FC236}">
                <a16:creationId xmlns:a16="http://schemas.microsoft.com/office/drawing/2014/main" id="{BB358E6D-8C96-8E6D-C3DB-CBB7035B9F9D}"/>
              </a:ext>
            </a:extLst>
          </p:cNvPr>
          <p:cNvSpPr>
            <a:spLocks noGrp="1"/>
          </p:cNvSpPr>
          <p:nvPr>
            <p:ph type="sldNum" sz="quarter" idx="12"/>
          </p:nvPr>
        </p:nvSpPr>
        <p:spPr bwMode="auto">
          <a:xfrm>
            <a:off x="1325563" y="4929188"/>
            <a:ext cx="609600" cy="517525"/>
          </a:xfrm>
        </p:spPr>
        <p:txBody>
          <a:bodyPr/>
          <a:lstStyle>
            <a:lvl1pPr>
              <a:defRPr/>
            </a:lvl1pPr>
          </a:lstStyle>
          <a:p>
            <a:fld id="{37C67A24-093A-4EE1-8FA4-7F87F36B54D6}" type="slidenum">
              <a:rPr lang="en-US" altLang="en-US"/>
              <a:pPr/>
              <a:t>‹#›</a:t>
            </a:fld>
            <a:endParaRPr lang="en-US" altLang="en-US"/>
          </a:p>
        </p:txBody>
      </p:sp>
    </p:spTree>
    <p:extLst>
      <p:ext uri="{BB962C8B-B14F-4D97-AF65-F5344CB8AC3E}">
        <p14:creationId xmlns:p14="http://schemas.microsoft.com/office/powerpoint/2010/main" val="329573903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3E857C3A-4B39-A057-7CAA-CE31B12EE8C2}"/>
              </a:ext>
            </a:extLst>
          </p:cNvPr>
          <p:cNvSpPr>
            <a:spLocks noGrp="1"/>
          </p:cNvSpPr>
          <p:nvPr>
            <p:ph type="dt" sz="half" idx="10"/>
          </p:nvPr>
        </p:nvSpPr>
        <p:spPr/>
        <p:txBody>
          <a:bodyPr/>
          <a:lstStyle>
            <a:lvl1pPr>
              <a:defRPr/>
            </a:lvl1pPr>
          </a:lstStyle>
          <a:p>
            <a:pPr>
              <a:defRPr/>
            </a:pPr>
            <a:fld id="{BAF5CB03-A88D-4B46-B596-602591E6733A}" type="datetime1">
              <a:rPr lang="en-US"/>
              <a:pPr>
                <a:defRPr/>
              </a:pPr>
              <a:t>10/12/22</a:t>
            </a:fld>
            <a:endParaRPr lang="en-US"/>
          </a:p>
        </p:txBody>
      </p:sp>
      <p:sp>
        <p:nvSpPr>
          <p:cNvPr id="5" name="Footer Placeholder 2">
            <a:extLst>
              <a:ext uri="{FF2B5EF4-FFF2-40B4-BE49-F238E27FC236}">
                <a16:creationId xmlns:a16="http://schemas.microsoft.com/office/drawing/2014/main" id="{5750EBAD-D27A-7D86-7C29-3861D964368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ACFCAF35-B42C-B561-8C3A-5258DAC9B17B}"/>
              </a:ext>
            </a:extLst>
          </p:cNvPr>
          <p:cNvSpPr>
            <a:spLocks noGrp="1"/>
          </p:cNvSpPr>
          <p:nvPr>
            <p:ph type="sldNum" sz="quarter" idx="12"/>
          </p:nvPr>
        </p:nvSpPr>
        <p:spPr/>
        <p:txBody>
          <a:bodyPr/>
          <a:lstStyle>
            <a:lvl1pPr>
              <a:defRPr/>
            </a:lvl1pPr>
          </a:lstStyle>
          <a:p>
            <a:fld id="{F42EF479-1045-4CAA-AF97-7D083D5EB5E2}" type="slidenum">
              <a:rPr lang="en-US" altLang="en-US"/>
              <a:pPr/>
              <a:t>‹#›</a:t>
            </a:fld>
            <a:endParaRPr lang="en-US" altLang="en-US"/>
          </a:p>
        </p:txBody>
      </p:sp>
    </p:spTree>
    <p:extLst>
      <p:ext uri="{BB962C8B-B14F-4D97-AF65-F5344CB8AC3E}">
        <p14:creationId xmlns:p14="http://schemas.microsoft.com/office/powerpoint/2010/main" val="4040672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A648FB1B-8B04-B510-7860-43A23026314F}"/>
              </a:ext>
            </a:extLst>
          </p:cNvPr>
          <p:cNvSpPr>
            <a:spLocks noGrp="1"/>
          </p:cNvSpPr>
          <p:nvPr>
            <p:ph type="dt" sz="half" idx="10"/>
          </p:nvPr>
        </p:nvSpPr>
        <p:spPr/>
        <p:txBody>
          <a:bodyPr/>
          <a:lstStyle>
            <a:lvl1pPr>
              <a:defRPr/>
            </a:lvl1pPr>
          </a:lstStyle>
          <a:p>
            <a:pPr>
              <a:defRPr/>
            </a:pPr>
            <a:fld id="{E132E428-440D-473A-9F20-2E8899DDD01A}" type="datetime1">
              <a:rPr lang="en-US"/>
              <a:pPr>
                <a:defRPr/>
              </a:pPr>
              <a:t>10/12/22</a:t>
            </a:fld>
            <a:endParaRPr lang="en-US"/>
          </a:p>
        </p:txBody>
      </p:sp>
      <p:sp>
        <p:nvSpPr>
          <p:cNvPr id="5" name="Footer Placeholder 2">
            <a:extLst>
              <a:ext uri="{FF2B5EF4-FFF2-40B4-BE49-F238E27FC236}">
                <a16:creationId xmlns:a16="http://schemas.microsoft.com/office/drawing/2014/main" id="{2EBF31D5-53CC-CC02-6AF9-98A58E361A4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EC877FB5-391C-58AC-0614-8E3ECAF08627}"/>
              </a:ext>
            </a:extLst>
          </p:cNvPr>
          <p:cNvSpPr>
            <a:spLocks noGrp="1"/>
          </p:cNvSpPr>
          <p:nvPr>
            <p:ph type="sldNum" sz="quarter" idx="12"/>
          </p:nvPr>
        </p:nvSpPr>
        <p:spPr/>
        <p:txBody>
          <a:bodyPr/>
          <a:lstStyle>
            <a:lvl1pPr>
              <a:defRPr/>
            </a:lvl1pPr>
          </a:lstStyle>
          <a:p>
            <a:fld id="{304E7828-DEC8-48E0-8A5E-F3D4C371F0CC}" type="slidenum">
              <a:rPr lang="en-US" altLang="en-US"/>
              <a:pPr/>
              <a:t>‹#›</a:t>
            </a:fld>
            <a:endParaRPr lang="en-US" altLang="en-US"/>
          </a:p>
        </p:txBody>
      </p:sp>
    </p:spTree>
    <p:extLst>
      <p:ext uri="{BB962C8B-B14F-4D97-AF65-F5344CB8AC3E}">
        <p14:creationId xmlns:p14="http://schemas.microsoft.com/office/powerpoint/2010/main" val="1078226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6">
            <a:extLst>
              <a:ext uri="{FF2B5EF4-FFF2-40B4-BE49-F238E27FC236}">
                <a16:creationId xmlns:a16="http://schemas.microsoft.com/office/drawing/2014/main" id="{EA45ABA1-53DA-F319-391B-1861DF0F69FE}"/>
              </a:ext>
            </a:extLst>
          </p:cNvPr>
          <p:cNvSpPr>
            <a:spLocks noGrp="1"/>
          </p:cNvSpPr>
          <p:nvPr>
            <p:ph type="dt" sz="half" idx="10"/>
          </p:nvPr>
        </p:nvSpPr>
        <p:spPr/>
        <p:txBody>
          <a:bodyPr rtlCol="0"/>
          <a:lstStyle>
            <a:lvl1pPr>
              <a:defRPr/>
            </a:lvl1pPr>
          </a:lstStyle>
          <a:p>
            <a:pPr>
              <a:defRPr/>
            </a:pPr>
            <a:fld id="{5FB26EE8-5379-4965-9A02-153C2204F21B}" type="datetime1">
              <a:rPr lang="en-US"/>
              <a:pPr>
                <a:defRPr/>
              </a:pPr>
              <a:t>10/12/22</a:t>
            </a:fld>
            <a:endParaRPr lang="en-US"/>
          </a:p>
        </p:txBody>
      </p:sp>
      <p:sp>
        <p:nvSpPr>
          <p:cNvPr id="4" name="Slide Number Placeholder 8">
            <a:extLst>
              <a:ext uri="{FF2B5EF4-FFF2-40B4-BE49-F238E27FC236}">
                <a16:creationId xmlns:a16="http://schemas.microsoft.com/office/drawing/2014/main" id="{387A4AEE-E9F9-F96E-896A-374BF6BAEE18}"/>
              </a:ext>
            </a:extLst>
          </p:cNvPr>
          <p:cNvSpPr>
            <a:spLocks noGrp="1"/>
          </p:cNvSpPr>
          <p:nvPr>
            <p:ph type="sldNum" sz="quarter" idx="11"/>
          </p:nvPr>
        </p:nvSpPr>
        <p:spPr/>
        <p:txBody>
          <a:bodyPr/>
          <a:lstStyle>
            <a:lvl1pPr>
              <a:defRPr/>
            </a:lvl1pPr>
          </a:lstStyle>
          <a:p>
            <a:fld id="{E65B49BB-69B6-4E3B-ABA8-54C742EB3990}" type="slidenum">
              <a:rPr lang="en-US" altLang="en-US"/>
              <a:pPr/>
              <a:t>‹#›</a:t>
            </a:fld>
            <a:endParaRPr lang="en-US" altLang="en-US"/>
          </a:p>
        </p:txBody>
      </p:sp>
      <p:sp>
        <p:nvSpPr>
          <p:cNvPr id="5" name="Footer Placeholder 9">
            <a:extLst>
              <a:ext uri="{FF2B5EF4-FFF2-40B4-BE49-F238E27FC236}">
                <a16:creationId xmlns:a16="http://schemas.microsoft.com/office/drawing/2014/main" id="{85293F90-1EDC-5332-5611-574900B1221E}"/>
              </a:ext>
            </a:extLst>
          </p:cNvPr>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49880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FA11289-846A-452D-DF1A-EA9D1EB403BD}"/>
              </a:ext>
            </a:extLst>
          </p:cNvPr>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Rectangle 4">
            <a:extLst>
              <a:ext uri="{FF2B5EF4-FFF2-40B4-BE49-F238E27FC236}">
                <a16:creationId xmlns:a16="http://schemas.microsoft.com/office/drawing/2014/main" id="{53BF0A8E-AF9E-7B39-5580-364EE6F898A5}"/>
              </a:ext>
            </a:extLst>
          </p:cNvPr>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a:extLst>
              <a:ext uri="{FF2B5EF4-FFF2-40B4-BE49-F238E27FC236}">
                <a16:creationId xmlns:a16="http://schemas.microsoft.com/office/drawing/2014/main" id="{037B09A8-308D-237F-8B98-37658FB4B7BE}"/>
              </a:ext>
            </a:extLst>
          </p:cNvPr>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a:extLst>
              <a:ext uri="{FF2B5EF4-FFF2-40B4-BE49-F238E27FC236}">
                <a16:creationId xmlns:a16="http://schemas.microsoft.com/office/drawing/2014/main" id="{AC82A23A-5DA9-2612-551D-994FC032C368}"/>
              </a:ext>
            </a:extLst>
          </p:cNvPr>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Straight Connector 7">
            <a:extLst>
              <a:ext uri="{FF2B5EF4-FFF2-40B4-BE49-F238E27FC236}">
                <a16:creationId xmlns:a16="http://schemas.microsoft.com/office/drawing/2014/main" id="{6B273FA4-2365-6304-B399-7168344271B3}"/>
              </a:ext>
            </a:extLst>
          </p:cNvPr>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9" name="Straight Connector 8">
            <a:extLst>
              <a:ext uri="{FF2B5EF4-FFF2-40B4-BE49-F238E27FC236}">
                <a16:creationId xmlns:a16="http://schemas.microsoft.com/office/drawing/2014/main" id="{E595CA1E-70A8-53DC-6A69-EABA0B20D21B}"/>
              </a:ext>
            </a:extLst>
          </p:cNvPr>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0" name="Straight Connector 9">
            <a:extLst>
              <a:ext uri="{FF2B5EF4-FFF2-40B4-BE49-F238E27FC236}">
                <a16:creationId xmlns:a16="http://schemas.microsoft.com/office/drawing/2014/main" id="{D80439CA-C2C5-94B9-4AB6-78B55D66DE45}"/>
              </a:ext>
            </a:extLst>
          </p:cNvPr>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1" name="Straight Connector 10">
            <a:extLst>
              <a:ext uri="{FF2B5EF4-FFF2-40B4-BE49-F238E27FC236}">
                <a16:creationId xmlns:a16="http://schemas.microsoft.com/office/drawing/2014/main" id="{B4B0CFE7-1D94-A913-B125-96162DC28B42}"/>
              </a:ext>
            </a:extLst>
          </p:cNvPr>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2" name="Straight Connector 11">
            <a:extLst>
              <a:ext uri="{FF2B5EF4-FFF2-40B4-BE49-F238E27FC236}">
                <a16:creationId xmlns:a16="http://schemas.microsoft.com/office/drawing/2014/main" id="{6D4C10C3-7D5D-4B9F-D84F-12768AE87FC2}"/>
              </a:ext>
            </a:extLst>
          </p:cNvPr>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3" name="Rectangle 12">
            <a:extLst>
              <a:ext uri="{FF2B5EF4-FFF2-40B4-BE49-F238E27FC236}">
                <a16:creationId xmlns:a16="http://schemas.microsoft.com/office/drawing/2014/main" id="{A3151CB7-E6D7-6060-BE43-F1D1742936C2}"/>
              </a:ext>
            </a:extLst>
          </p:cNvPr>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4" name="Oval 13">
            <a:extLst>
              <a:ext uri="{FF2B5EF4-FFF2-40B4-BE49-F238E27FC236}">
                <a16:creationId xmlns:a16="http://schemas.microsoft.com/office/drawing/2014/main" id="{0F24DA8D-2054-B883-B1FB-3950999E8B70}"/>
              </a:ext>
            </a:extLst>
          </p:cNvPr>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5" name="Oval 14">
            <a:extLst>
              <a:ext uri="{FF2B5EF4-FFF2-40B4-BE49-F238E27FC236}">
                <a16:creationId xmlns:a16="http://schemas.microsoft.com/office/drawing/2014/main" id="{CFC85372-44E6-81FA-9073-3056B358F781}"/>
              </a:ext>
            </a:extLst>
          </p:cNvPr>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6" name="Oval 15">
            <a:extLst>
              <a:ext uri="{FF2B5EF4-FFF2-40B4-BE49-F238E27FC236}">
                <a16:creationId xmlns:a16="http://schemas.microsoft.com/office/drawing/2014/main" id="{E5B4196B-1E74-9516-32C4-1C2C1ECADF6B}"/>
              </a:ext>
            </a:extLst>
          </p:cNvPr>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7" name="Oval 16">
            <a:extLst>
              <a:ext uri="{FF2B5EF4-FFF2-40B4-BE49-F238E27FC236}">
                <a16:creationId xmlns:a16="http://schemas.microsoft.com/office/drawing/2014/main" id="{00F7DDE2-1363-F94C-C90A-8F8378D50255}"/>
              </a:ext>
            </a:extLst>
          </p:cNvPr>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8" name="Oval 17">
            <a:extLst>
              <a:ext uri="{FF2B5EF4-FFF2-40B4-BE49-F238E27FC236}">
                <a16:creationId xmlns:a16="http://schemas.microsoft.com/office/drawing/2014/main" id="{E63FBAB9-F96F-BE5C-B86C-14127A76A165}"/>
              </a:ext>
            </a:extLst>
          </p:cNvPr>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9" name="Straight Connector 18">
            <a:extLst>
              <a:ext uri="{FF2B5EF4-FFF2-40B4-BE49-F238E27FC236}">
                <a16:creationId xmlns:a16="http://schemas.microsoft.com/office/drawing/2014/main" id="{2BEBC6F3-84CF-FF54-DE95-E25F4314BA70}"/>
              </a:ext>
            </a:extLst>
          </p:cNvPr>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a:extLst>
              <a:ext uri="{FF2B5EF4-FFF2-40B4-BE49-F238E27FC236}">
                <a16:creationId xmlns:a16="http://schemas.microsoft.com/office/drawing/2014/main" id="{BCC16095-B3E6-3EEB-41F2-5D5EB68677EB}"/>
              </a:ext>
            </a:extLst>
          </p:cNvPr>
          <p:cNvSpPr>
            <a:spLocks noGrp="1"/>
          </p:cNvSpPr>
          <p:nvPr>
            <p:ph type="dt" sz="half" idx="10"/>
          </p:nvPr>
        </p:nvSpPr>
        <p:spPr bwMode="auto">
          <a:xfrm rot="5400000">
            <a:off x="7762875" y="1169988"/>
            <a:ext cx="2286000" cy="381000"/>
          </a:xfrm>
        </p:spPr>
        <p:txBody>
          <a:bodyPr/>
          <a:lstStyle>
            <a:lvl1pPr>
              <a:defRPr/>
            </a:lvl1pPr>
          </a:lstStyle>
          <a:p>
            <a:pPr>
              <a:defRPr/>
            </a:pPr>
            <a:fld id="{CA583D7C-9DFA-4390-BFD4-E4EEDD6F1B97}" type="datetime1">
              <a:rPr lang="en-US"/>
              <a:pPr>
                <a:defRPr/>
              </a:pPr>
              <a:t>10/12/22</a:t>
            </a:fld>
            <a:endParaRPr lang="en-US"/>
          </a:p>
        </p:txBody>
      </p:sp>
      <p:sp>
        <p:nvSpPr>
          <p:cNvPr id="21" name="Footer Placeholder 4">
            <a:extLst>
              <a:ext uri="{FF2B5EF4-FFF2-40B4-BE49-F238E27FC236}">
                <a16:creationId xmlns:a16="http://schemas.microsoft.com/office/drawing/2014/main" id="{E4EDB83C-FB1E-C8B4-7419-E2625BCE9BED}"/>
              </a:ext>
            </a:extLst>
          </p:cNvPr>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a:extLst>
              <a:ext uri="{FF2B5EF4-FFF2-40B4-BE49-F238E27FC236}">
                <a16:creationId xmlns:a16="http://schemas.microsoft.com/office/drawing/2014/main" id="{B893B22B-A104-33E0-C8BF-882B475C4F67}"/>
              </a:ext>
            </a:extLst>
          </p:cNvPr>
          <p:cNvSpPr>
            <a:spLocks noGrp="1"/>
          </p:cNvSpPr>
          <p:nvPr>
            <p:ph type="sldNum" sz="quarter" idx="12"/>
          </p:nvPr>
        </p:nvSpPr>
        <p:spPr bwMode="auto">
          <a:xfrm>
            <a:off x="1339850" y="4929188"/>
            <a:ext cx="609600" cy="517525"/>
          </a:xfrm>
        </p:spPr>
        <p:txBody>
          <a:bodyPr/>
          <a:lstStyle>
            <a:lvl1pPr>
              <a:defRPr/>
            </a:lvl1pPr>
          </a:lstStyle>
          <a:p>
            <a:fld id="{A10BDAA9-40B2-416D-8D59-F8C42F64B448}" type="slidenum">
              <a:rPr lang="en-US" altLang="en-US"/>
              <a:pPr/>
              <a:t>‹#›</a:t>
            </a:fld>
            <a:endParaRPr lang="en-US" altLang="en-US"/>
          </a:p>
        </p:txBody>
      </p:sp>
    </p:spTree>
    <p:extLst>
      <p:ext uri="{BB962C8B-B14F-4D97-AF65-F5344CB8AC3E}">
        <p14:creationId xmlns:p14="http://schemas.microsoft.com/office/powerpoint/2010/main" val="230944386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457200"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270248"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13">
            <a:extLst>
              <a:ext uri="{FF2B5EF4-FFF2-40B4-BE49-F238E27FC236}">
                <a16:creationId xmlns:a16="http://schemas.microsoft.com/office/drawing/2014/main" id="{9E8B10BC-33D9-44B7-FD61-9157B3729604}"/>
              </a:ext>
            </a:extLst>
          </p:cNvPr>
          <p:cNvSpPr>
            <a:spLocks noGrp="1"/>
          </p:cNvSpPr>
          <p:nvPr>
            <p:ph type="dt" sz="half" idx="10"/>
          </p:nvPr>
        </p:nvSpPr>
        <p:spPr/>
        <p:txBody>
          <a:bodyPr/>
          <a:lstStyle>
            <a:lvl1pPr>
              <a:defRPr/>
            </a:lvl1pPr>
          </a:lstStyle>
          <a:p>
            <a:pPr>
              <a:defRPr/>
            </a:pPr>
            <a:fld id="{C67EEDC6-7730-47EF-8122-5EB5F6EFDFC7}" type="datetime1">
              <a:rPr lang="en-US"/>
              <a:pPr>
                <a:defRPr/>
              </a:pPr>
              <a:t>10/12/22</a:t>
            </a:fld>
            <a:endParaRPr lang="en-US"/>
          </a:p>
        </p:txBody>
      </p:sp>
      <p:sp>
        <p:nvSpPr>
          <p:cNvPr id="4" name="Footer Placeholder 2">
            <a:extLst>
              <a:ext uri="{FF2B5EF4-FFF2-40B4-BE49-F238E27FC236}">
                <a16:creationId xmlns:a16="http://schemas.microsoft.com/office/drawing/2014/main" id="{D39C45EA-F2F9-78FF-C34D-1747761F954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22">
            <a:extLst>
              <a:ext uri="{FF2B5EF4-FFF2-40B4-BE49-F238E27FC236}">
                <a16:creationId xmlns:a16="http://schemas.microsoft.com/office/drawing/2014/main" id="{1F9E79BB-F5CF-AE2E-672E-4715CE7BB59E}"/>
              </a:ext>
            </a:extLst>
          </p:cNvPr>
          <p:cNvSpPr>
            <a:spLocks noGrp="1"/>
          </p:cNvSpPr>
          <p:nvPr>
            <p:ph type="sldNum" sz="quarter" idx="12"/>
          </p:nvPr>
        </p:nvSpPr>
        <p:spPr/>
        <p:txBody>
          <a:bodyPr/>
          <a:lstStyle>
            <a:lvl1pPr>
              <a:defRPr/>
            </a:lvl1pPr>
          </a:lstStyle>
          <a:p>
            <a:fld id="{1938A408-8D53-46CF-BA20-933910792974}" type="slidenum">
              <a:rPr lang="en-US" altLang="en-US"/>
              <a:pPr/>
              <a:t>‹#›</a:t>
            </a:fld>
            <a:endParaRPr lang="en-US" altLang="en-US"/>
          </a:p>
        </p:txBody>
      </p:sp>
    </p:spTree>
    <p:extLst>
      <p:ext uri="{BB962C8B-B14F-4D97-AF65-F5344CB8AC3E}">
        <p14:creationId xmlns:p14="http://schemas.microsoft.com/office/powerpoint/2010/main" val="40003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457200"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371975"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3" name="Date Placeholder 13">
            <a:extLst>
              <a:ext uri="{FF2B5EF4-FFF2-40B4-BE49-F238E27FC236}">
                <a16:creationId xmlns:a16="http://schemas.microsoft.com/office/drawing/2014/main" id="{16CCB6BC-C9D5-AFB5-21DF-C2EC352B2821}"/>
              </a:ext>
            </a:extLst>
          </p:cNvPr>
          <p:cNvSpPr>
            <a:spLocks noGrp="1"/>
          </p:cNvSpPr>
          <p:nvPr>
            <p:ph type="dt" sz="half" idx="10"/>
          </p:nvPr>
        </p:nvSpPr>
        <p:spPr/>
        <p:txBody>
          <a:bodyPr/>
          <a:lstStyle>
            <a:lvl1pPr>
              <a:defRPr/>
            </a:lvl1pPr>
          </a:lstStyle>
          <a:p>
            <a:pPr>
              <a:defRPr/>
            </a:pPr>
            <a:fld id="{74A2145E-98D3-4855-B271-BFB03367112D}" type="datetime1">
              <a:rPr lang="en-US"/>
              <a:pPr>
                <a:defRPr/>
              </a:pPr>
              <a:t>10/12/22</a:t>
            </a:fld>
            <a:endParaRPr lang="en-US"/>
          </a:p>
        </p:txBody>
      </p:sp>
      <p:sp>
        <p:nvSpPr>
          <p:cNvPr id="4" name="Footer Placeholder 2">
            <a:extLst>
              <a:ext uri="{FF2B5EF4-FFF2-40B4-BE49-F238E27FC236}">
                <a16:creationId xmlns:a16="http://schemas.microsoft.com/office/drawing/2014/main" id="{217AC50E-E4CA-414C-4368-BE42738481F3}"/>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22">
            <a:extLst>
              <a:ext uri="{FF2B5EF4-FFF2-40B4-BE49-F238E27FC236}">
                <a16:creationId xmlns:a16="http://schemas.microsoft.com/office/drawing/2014/main" id="{D74C3C32-FBBA-C0E9-4AEF-838F762F000F}"/>
              </a:ext>
            </a:extLst>
          </p:cNvPr>
          <p:cNvSpPr>
            <a:spLocks noGrp="1"/>
          </p:cNvSpPr>
          <p:nvPr>
            <p:ph type="sldNum" sz="quarter" idx="12"/>
          </p:nvPr>
        </p:nvSpPr>
        <p:spPr/>
        <p:txBody>
          <a:bodyPr/>
          <a:lstStyle>
            <a:lvl1pPr>
              <a:defRPr/>
            </a:lvl1pPr>
          </a:lstStyle>
          <a:p>
            <a:fld id="{8FEDFF9A-39BD-43F7-80A2-6E4A31D58FBB}" type="slidenum">
              <a:rPr lang="en-US" altLang="en-US"/>
              <a:pPr/>
              <a:t>‹#›</a:t>
            </a:fld>
            <a:endParaRPr lang="en-US" altLang="en-US"/>
          </a:p>
        </p:txBody>
      </p:sp>
    </p:spTree>
    <p:extLst>
      <p:ext uri="{BB962C8B-B14F-4D97-AF65-F5344CB8AC3E}">
        <p14:creationId xmlns:p14="http://schemas.microsoft.com/office/powerpoint/2010/main" val="3581052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a:extLst>
              <a:ext uri="{FF2B5EF4-FFF2-40B4-BE49-F238E27FC236}">
                <a16:creationId xmlns:a16="http://schemas.microsoft.com/office/drawing/2014/main" id="{AC589C1E-E3CC-7413-07A8-FE08220165C4}"/>
              </a:ext>
            </a:extLst>
          </p:cNvPr>
          <p:cNvSpPr>
            <a:spLocks noGrp="1"/>
          </p:cNvSpPr>
          <p:nvPr>
            <p:ph type="dt" sz="half" idx="10"/>
          </p:nvPr>
        </p:nvSpPr>
        <p:spPr/>
        <p:txBody>
          <a:bodyPr rtlCol="0"/>
          <a:lstStyle>
            <a:lvl1pPr>
              <a:defRPr/>
            </a:lvl1pPr>
          </a:lstStyle>
          <a:p>
            <a:pPr>
              <a:defRPr/>
            </a:pPr>
            <a:fld id="{B1B33CFB-0FB3-4466-8F1E-C288E31CD06F}" type="datetime1">
              <a:rPr lang="en-US"/>
              <a:pPr>
                <a:defRPr/>
              </a:pPr>
              <a:t>10/12/22</a:t>
            </a:fld>
            <a:endParaRPr lang="en-US"/>
          </a:p>
        </p:txBody>
      </p:sp>
      <p:sp>
        <p:nvSpPr>
          <p:cNvPr id="4" name="Slide Number Placeholder 6">
            <a:extLst>
              <a:ext uri="{FF2B5EF4-FFF2-40B4-BE49-F238E27FC236}">
                <a16:creationId xmlns:a16="http://schemas.microsoft.com/office/drawing/2014/main" id="{AD3242F7-BCAF-8C42-C225-5FD5F4620A68}"/>
              </a:ext>
            </a:extLst>
          </p:cNvPr>
          <p:cNvSpPr>
            <a:spLocks noGrp="1"/>
          </p:cNvSpPr>
          <p:nvPr>
            <p:ph type="sldNum" sz="quarter" idx="11"/>
          </p:nvPr>
        </p:nvSpPr>
        <p:spPr/>
        <p:txBody>
          <a:bodyPr/>
          <a:lstStyle>
            <a:lvl1pPr>
              <a:defRPr/>
            </a:lvl1pPr>
          </a:lstStyle>
          <a:p>
            <a:fld id="{35731CFD-F160-4D3F-8EBB-E4D6D4630FEF}" type="slidenum">
              <a:rPr lang="en-US" altLang="en-US"/>
              <a:pPr/>
              <a:t>‹#›</a:t>
            </a:fld>
            <a:endParaRPr lang="en-US" altLang="en-US"/>
          </a:p>
        </p:txBody>
      </p:sp>
      <p:sp>
        <p:nvSpPr>
          <p:cNvPr id="5" name="Footer Placeholder 7">
            <a:extLst>
              <a:ext uri="{FF2B5EF4-FFF2-40B4-BE49-F238E27FC236}">
                <a16:creationId xmlns:a16="http://schemas.microsoft.com/office/drawing/2014/main" id="{BAE1EA17-3157-F1D0-B69B-681B5AF0BA7F}"/>
              </a:ext>
            </a:extLst>
          </p:cNvPr>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982672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BA71C269-1919-2F22-8BF1-1B232B3286A6}"/>
              </a:ext>
            </a:extLst>
          </p:cNvPr>
          <p:cNvSpPr>
            <a:spLocks noGrp="1"/>
          </p:cNvSpPr>
          <p:nvPr>
            <p:ph type="dt" sz="half" idx="10"/>
          </p:nvPr>
        </p:nvSpPr>
        <p:spPr/>
        <p:txBody>
          <a:bodyPr/>
          <a:lstStyle>
            <a:lvl1pPr>
              <a:defRPr/>
            </a:lvl1pPr>
          </a:lstStyle>
          <a:p>
            <a:pPr>
              <a:defRPr/>
            </a:pPr>
            <a:fld id="{69D14E3D-D011-454F-9FC8-9718872163CF}" type="datetime1">
              <a:rPr lang="en-US"/>
              <a:pPr>
                <a:defRPr/>
              </a:pPr>
              <a:t>10/12/22</a:t>
            </a:fld>
            <a:endParaRPr lang="en-US"/>
          </a:p>
        </p:txBody>
      </p:sp>
      <p:sp>
        <p:nvSpPr>
          <p:cNvPr id="3" name="Footer Placeholder 2">
            <a:extLst>
              <a:ext uri="{FF2B5EF4-FFF2-40B4-BE49-F238E27FC236}">
                <a16:creationId xmlns:a16="http://schemas.microsoft.com/office/drawing/2014/main" id="{96882DCD-A72F-D4F2-A7BB-BBC7F2A9C4F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22">
            <a:extLst>
              <a:ext uri="{FF2B5EF4-FFF2-40B4-BE49-F238E27FC236}">
                <a16:creationId xmlns:a16="http://schemas.microsoft.com/office/drawing/2014/main" id="{5C461F14-9D4B-4E20-F81A-443E6D9EDDC1}"/>
              </a:ext>
            </a:extLst>
          </p:cNvPr>
          <p:cNvSpPr>
            <a:spLocks noGrp="1"/>
          </p:cNvSpPr>
          <p:nvPr>
            <p:ph type="sldNum" sz="quarter" idx="12"/>
          </p:nvPr>
        </p:nvSpPr>
        <p:spPr/>
        <p:txBody>
          <a:bodyPr/>
          <a:lstStyle>
            <a:lvl1pPr>
              <a:defRPr/>
            </a:lvl1pPr>
          </a:lstStyle>
          <a:p>
            <a:fld id="{39CC7F8C-A3D0-46B1-BD09-450B7FD70986}" type="slidenum">
              <a:rPr lang="en-US" altLang="en-US"/>
              <a:pPr/>
              <a:t>‹#›</a:t>
            </a:fld>
            <a:endParaRPr lang="en-US" altLang="en-US"/>
          </a:p>
        </p:txBody>
      </p:sp>
    </p:spTree>
    <p:extLst>
      <p:ext uri="{BB962C8B-B14F-4D97-AF65-F5344CB8AC3E}">
        <p14:creationId xmlns:p14="http://schemas.microsoft.com/office/powerpoint/2010/main" val="1373811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0D7E0A88-DB46-7C55-7F4A-D8CD2884B654}"/>
              </a:ext>
            </a:extLst>
          </p:cNvPr>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hangingPunct="1">
              <a:defRPr/>
            </a:pPr>
            <a:endParaRPr lang="en-US" dirty="0">
              <a:latin typeface="Arial" charset="0"/>
              <a:cs typeface="Arial" charset="0"/>
            </a:endParaRPr>
          </a:p>
        </p:txBody>
      </p:sp>
      <p:sp>
        <p:nvSpPr>
          <p:cNvPr id="5" name="Straight Connector 4">
            <a:extLst>
              <a:ext uri="{FF2B5EF4-FFF2-40B4-BE49-F238E27FC236}">
                <a16:creationId xmlns:a16="http://schemas.microsoft.com/office/drawing/2014/main" id="{63F04847-5D29-D77F-4493-B028A87B2545}"/>
              </a:ext>
            </a:extLst>
          </p:cNvPr>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dirty="0">
              <a:latin typeface="Arial" charset="0"/>
              <a:cs typeface="Arial" charset="0"/>
            </a:endParaRPr>
          </a:p>
        </p:txBody>
      </p:sp>
      <p:sp>
        <p:nvSpPr>
          <p:cNvPr id="6" name="Straight Connector 16">
            <a:extLst>
              <a:ext uri="{FF2B5EF4-FFF2-40B4-BE49-F238E27FC236}">
                <a16:creationId xmlns:a16="http://schemas.microsoft.com/office/drawing/2014/main" id="{5DC8EB8B-47FE-9730-84F6-109A70714173}"/>
              </a:ext>
            </a:extLst>
          </p:cNvPr>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 name="Straight Connector 17">
            <a:extLst>
              <a:ext uri="{FF2B5EF4-FFF2-40B4-BE49-F238E27FC236}">
                <a16:creationId xmlns:a16="http://schemas.microsoft.com/office/drawing/2014/main" id="{88306CB4-F69A-5BEE-98D6-F362E8158972}"/>
              </a:ext>
            </a:extLst>
          </p:cNvPr>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a:extLst>
              <a:ext uri="{FF2B5EF4-FFF2-40B4-BE49-F238E27FC236}">
                <a16:creationId xmlns:a16="http://schemas.microsoft.com/office/drawing/2014/main" id="{1722A5B9-65FA-F23C-C433-3CB0B1BDD3A5}"/>
              </a:ext>
            </a:extLst>
          </p:cNvPr>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traight Connector 19">
            <a:extLst>
              <a:ext uri="{FF2B5EF4-FFF2-40B4-BE49-F238E27FC236}">
                <a16:creationId xmlns:a16="http://schemas.microsoft.com/office/drawing/2014/main" id="{D30E0152-5B14-F522-861D-2C01EBA01A08}"/>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Oval 9">
            <a:extLst>
              <a:ext uri="{FF2B5EF4-FFF2-40B4-BE49-F238E27FC236}">
                <a16:creationId xmlns:a16="http://schemas.microsoft.com/office/drawing/2014/main" id="{A0DC7B02-E759-B7F1-E0C7-545955EC13D8}"/>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20">
            <a:extLst>
              <a:ext uri="{FF2B5EF4-FFF2-40B4-BE49-F238E27FC236}">
                <a16:creationId xmlns:a16="http://schemas.microsoft.com/office/drawing/2014/main" id="{9BE982BF-9B68-5AC3-B215-A80465CE4259}"/>
              </a:ext>
            </a:extLst>
          </p:cNvPr>
          <p:cNvSpPr>
            <a:spLocks noGrp="1"/>
          </p:cNvSpPr>
          <p:nvPr>
            <p:ph type="dt" sz="half" idx="10"/>
          </p:nvPr>
        </p:nvSpPr>
        <p:spPr/>
        <p:txBody>
          <a:bodyPr rtlCol="0"/>
          <a:lstStyle>
            <a:lvl1pPr>
              <a:defRPr/>
            </a:lvl1pPr>
          </a:lstStyle>
          <a:p>
            <a:pPr>
              <a:defRPr/>
            </a:pPr>
            <a:fld id="{AE36891C-A95C-4DE5-BC67-3D4047295A6A}" type="datetime1">
              <a:rPr lang="en-US"/>
              <a:pPr>
                <a:defRPr/>
              </a:pPr>
              <a:t>10/12/22</a:t>
            </a:fld>
            <a:endParaRPr lang="en-US"/>
          </a:p>
        </p:txBody>
      </p:sp>
      <p:sp>
        <p:nvSpPr>
          <p:cNvPr id="12" name="Slide Number Placeholder 21">
            <a:extLst>
              <a:ext uri="{FF2B5EF4-FFF2-40B4-BE49-F238E27FC236}">
                <a16:creationId xmlns:a16="http://schemas.microsoft.com/office/drawing/2014/main" id="{2053AB79-0793-A722-8B3E-B2595007090C}"/>
              </a:ext>
            </a:extLst>
          </p:cNvPr>
          <p:cNvSpPr>
            <a:spLocks noGrp="1"/>
          </p:cNvSpPr>
          <p:nvPr>
            <p:ph type="sldNum" sz="quarter" idx="11"/>
          </p:nvPr>
        </p:nvSpPr>
        <p:spPr/>
        <p:txBody>
          <a:bodyPr/>
          <a:lstStyle>
            <a:lvl1pPr>
              <a:defRPr/>
            </a:lvl1pPr>
          </a:lstStyle>
          <a:p>
            <a:fld id="{77227364-FD3F-44E7-BC96-4B84A8FAFBEF}" type="slidenum">
              <a:rPr lang="en-US" altLang="en-US"/>
              <a:pPr/>
              <a:t>‹#›</a:t>
            </a:fld>
            <a:endParaRPr lang="en-US" altLang="en-US"/>
          </a:p>
        </p:txBody>
      </p:sp>
      <p:sp>
        <p:nvSpPr>
          <p:cNvPr id="13" name="Footer Placeholder 22">
            <a:extLst>
              <a:ext uri="{FF2B5EF4-FFF2-40B4-BE49-F238E27FC236}">
                <a16:creationId xmlns:a16="http://schemas.microsoft.com/office/drawing/2014/main" id="{41891CEF-8975-7767-F34B-A8F3FBDCCFE1}"/>
              </a:ext>
            </a:extLst>
          </p:cNvPr>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3019975955"/>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A1C6BAB5-0464-D8CC-702D-86D551BA7648}"/>
              </a:ext>
            </a:extLst>
          </p:cNvPr>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6" name="Oval 5">
            <a:extLst>
              <a:ext uri="{FF2B5EF4-FFF2-40B4-BE49-F238E27FC236}">
                <a16:creationId xmlns:a16="http://schemas.microsoft.com/office/drawing/2014/main" id="{BCCF50DA-EE5E-33F6-E652-8A62AA52362D}"/>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7" name="Straight Connector 16">
            <a:extLst>
              <a:ext uri="{FF2B5EF4-FFF2-40B4-BE49-F238E27FC236}">
                <a16:creationId xmlns:a16="http://schemas.microsoft.com/office/drawing/2014/main" id="{BDD1E74B-623F-BAC3-1BAC-42728BD33E15}"/>
              </a:ext>
            </a:extLst>
          </p:cNvPr>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a:extLst>
              <a:ext uri="{FF2B5EF4-FFF2-40B4-BE49-F238E27FC236}">
                <a16:creationId xmlns:a16="http://schemas.microsoft.com/office/drawing/2014/main" id="{95930B5C-76A1-232A-D54A-7582029E7E76}"/>
              </a:ext>
            </a:extLst>
          </p:cNvPr>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traight Connector 18">
            <a:extLst>
              <a:ext uri="{FF2B5EF4-FFF2-40B4-BE49-F238E27FC236}">
                <a16:creationId xmlns:a16="http://schemas.microsoft.com/office/drawing/2014/main" id="{866EDEB9-817B-AD9C-B582-72AE25324630}"/>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Straight Connector 9">
            <a:extLst>
              <a:ext uri="{FF2B5EF4-FFF2-40B4-BE49-F238E27FC236}">
                <a16:creationId xmlns:a16="http://schemas.microsoft.com/office/drawing/2014/main" id="{AB0E11D3-8FB3-EFC9-877A-E96A791EA57E}"/>
              </a:ext>
            </a:extLst>
          </p:cNvPr>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dirty="0">
              <a:latin typeface="Arial" charset="0"/>
              <a:cs typeface="Arial" charset="0"/>
            </a:endParaRPr>
          </a:p>
        </p:txBody>
      </p:sp>
      <p:sp>
        <p:nvSpPr>
          <p:cNvPr id="11" name="Straight Connector 20">
            <a:extLst>
              <a:ext uri="{FF2B5EF4-FFF2-40B4-BE49-F238E27FC236}">
                <a16:creationId xmlns:a16="http://schemas.microsoft.com/office/drawing/2014/main" id="{6C481160-FB88-509B-3700-1C59C4B889BA}"/>
              </a:ext>
            </a:extLst>
          </p:cNvPr>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a:extLst>
              <a:ext uri="{FF2B5EF4-FFF2-40B4-BE49-F238E27FC236}">
                <a16:creationId xmlns:a16="http://schemas.microsoft.com/office/drawing/2014/main" id="{ABB2F92C-A1A9-44A7-7DA9-557DB9E0B9AE}"/>
              </a:ext>
            </a:extLst>
          </p:cNvPr>
          <p:cNvSpPr>
            <a:spLocks noGrp="1"/>
          </p:cNvSpPr>
          <p:nvPr>
            <p:ph type="dt" sz="half" idx="10"/>
          </p:nvPr>
        </p:nvSpPr>
        <p:spPr/>
        <p:txBody>
          <a:bodyPr rtlCol="0"/>
          <a:lstStyle>
            <a:lvl1pPr>
              <a:defRPr/>
            </a:lvl1pPr>
          </a:lstStyle>
          <a:p>
            <a:pPr>
              <a:defRPr/>
            </a:pPr>
            <a:fld id="{91A5E51F-6E67-4FED-96B8-67BDC69CC59C}" type="datetime1">
              <a:rPr lang="en-US"/>
              <a:pPr>
                <a:defRPr/>
              </a:pPr>
              <a:t>10/12/22</a:t>
            </a:fld>
            <a:endParaRPr lang="en-US"/>
          </a:p>
        </p:txBody>
      </p:sp>
      <p:sp>
        <p:nvSpPr>
          <p:cNvPr id="13" name="Slide Number Placeholder 17">
            <a:extLst>
              <a:ext uri="{FF2B5EF4-FFF2-40B4-BE49-F238E27FC236}">
                <a16:creationId xmlns:a16="http://schemas.microsoft.com/office/drawing/2014/main" id="{17C80227-4980-6A3E-E2E9-0EF1D9ECFB76}"/>
              </a:ext>
            </a:extLst>
          </p:cNvPr>
          <p:cNvSpPr>
            <a:spLocks noGrp="1"/>
          </p:cNvSpPr>
          <p:nvPr>
            <p:ph type="sldNum" sz="quarter" idx="11"/>
          </p:nvPr>
        </p:nvSpPr>
        <p:spPr/>
        <p:txBody>
          <a:bodyPr/>
          <a:lstStyle>
            <a:lvl1pPr>
              <a:defRPr/>
            </a:lvl1pPr>
          </a:lstStyle>
          <a:p>
            <a:fld id="{223133E2-7507-4795-A526-2FD5C76BBE93}" type="slidenum">
              <a:rPr lang="en-US" altLang="en-US"/>
              <a:pPr/>
              <a:t>‹#›</a:t>
            </a:fld>
            <a:endParaRPr lang="en-US" altLang="en-US"/>
          </a:p>
        </p:txBody>
      </p:sp>
      <p:sp>
        <p:nvSpPr>
          <p:cNvPr id="14" name="Footer Placeholder 20">
            <a:extLst>
              <a:ext uri="{FF2B5EF4-FFF2-40B4-BE49-F238E27FC236}">
                <a16:creationId xmlns:a16="http://schemas.microsoft.com/office/drawing/2014/main" id="{2555064B-4F38-922A-3F29-6297BDF3DE0D}"/>
              </a:ext>
            </a:extLst>
          </p:cNvPr>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1964230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a:extLst>
              <a:ext uri="{FF2B5EF4-FFF2-40B4-BE49-F238E27FC236}">
                <a16:creationId xmlns:a16="http://schemas.microsoft.com/office/drawing/2014/main" id="{456081A8-0E61-31DB-B20A-7DC9882AE41C}"/>
              </a:ext>
            </a:extLst>
          </p:cNvPr>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hangingPunct="1">
              <a:defRPr/>
            </a:pPr>
            <a:endParaRPr lang="en-US" dirty="0">
              <a:latin typeface="Arial" charset="0"/>
              <a:cs typeface="Arial" charset="0"/>
            </a:endParaRPr>
          </a:p>
        </p:txBody>
      </p:sp>
      <p:sp>
        <p:nvSpPr>
          <p:cNvPr id="22" name="Title Placeholder 21">
            <a:extLst>
              <a:ext uri="{FF2B5EF4-FFF2-40B4-BE49-F238E27FC236}">
                <a16:creationId xmlns:a16="http://schemas.microsoft.com/office/drawing/2014/main" id="{23070A0B-AC01-40C3-3777-1F72959920E7}"/>
              </a:ext>
            </a:extLst>
          </p:cNvPr>
          <p:cNvSpPr>
            <a:spLocks noGrp="1"/>
          </p:cNvSpPr>
          <p:nvPr>
            <p:ph type="title"/>
          </p:nvPr>
        </p:nvSpPr>
        <p:spPr>
          <a:xfrm>
            <a:off x="457200" y="274638"/>
            <a:ext cx="7467600" cy="1143000"/>
          </a:xfrm>
          <a:prstGeom prst="rect">
            <a:avLst/>
          </a:prstGeom>
        </p:spPr>
        <p:txBody>
          <a:bodyPr vert="horz" anchor="b">
            <a:normAutofit/>
          </a:bodyPr>
          <a:lstStyle/>
          <a:p>
            <a:r>
              <a:rPr lang="en-US"/>
              <a:t>Click to edit Master title style</a:t>
            </a:r>
          </a:p>
        </p:txBody>
      </p:sp>
      <p:sp>
        <p:nvSpPr>
          <p:cNvPr id="1028" name="Text Placeholder 12">
            <a:extLst>
              <a:ext uri="{FF2B5EF4-FFF2-40B4-BE49-F238E27FC236}">
                <a16:creationId xmlns:a16="http://schemas.microsoft.com/office/drawing/2014/main" id="{9820DDC1-5E3F-77B4-422F-7E6A7D811837}"/>
              </a:ext>
            </a:extLst>
          </p:cNvPr>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65689A7A-CF9C-92AD-010D-C06E3CD498AD}"/>
              </a:ext>
            </a:extLst>
          </p:cNvPr>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latin typeface="Arial" charset="0"/>
                <a:cs typeface="Arial" charset="0"/>
              </a:defRPr>
            </a:lvl1pPr>
          </a:lstStyle>
          <a:p>
            <a:pPr>
              <a:defRPr/>
            </a:pPr>
            <a:fld id="{5A72DB13-5726-4F19-827B-42D1D49517A0}" type="datetime1">
              <a:rPr lang="en-US"/>
              <a:pPr>
                <a:defRPr/>
              </a:pPr>
              <a:t>10/12/22</a:t>
            </a:fld>
            <a:endParaRPr lang="en-US"/>
          </a:p>
        </p:txBody>
      </p:sp>
      <p:sp>
        <p:nvSpPr>
          <p:cNvPr id="3" name="Footer Placeholder 2">
            <a:extLst>
              <a:ext uri="{FF2B5EF4-FFF2-40B4-BE49-F238E27FC236}">
                <a16:creationId xmlns:a16="http://schemas.microsoft.com/office/drawing/2014/main" id="{345B2EB6-3B56-498C-BB28-B093259E7B94}"/>
              </a:ext>
            </a:extLst>
          </p:cNvPr>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latin typeface="Arial" charset="0"/>
                <a:cs typeface="Arial" charset="0"/>
              </a:defRPr>
            </a:lvl1pPr>
          </a:lstStyle>
          <a:p>
            <a:pPr>
              <a:defRPr/>
            </a:pPr>
            <a:endParaRPr lang="en-US"/>
          </a:p>
        </p:txBody>
      </p:sp>
      <p:sp>
        <p:nvSpPr>
          <p:cNvPr id="7" name="Straight Connector 6">
            <a:extLst>
              <a:ext uri="{FF2B5EF4-FFF2-40B4-BE49-F238E27FC236}">
                <a16:creationId xmlns:a16="http://schemas.microsoft.com/office/drawing/2014/main" id="{87E804E4-92DE-C70C-0099-2B3A975C1D89}"/>
              </a:ext>
            </a:extLst>
          </p:cNvPr>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032" name="Straight Connector 8">
            <a:extLst>
              <a:ext uri="{FF2B5EF4-FFF2-40B4-BE49-F238E27FC236}">
                <a16:creationId xmlns:a16="http://schemas.microsoft.com/office/drawing/2014/main" id="{59787984-0EAB-8E1D-F9E2-B6CBC14FA6ED}"/>
              </a:ext>
            </a:extLst>
          </p:cNvPr>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9">
            <a:extLst>
              <a:ext uri="{FF2B5EF4-FFF2-40B4-BE49-F238E27FC236}">
                <a16:creationId xmlns:a16="http://schemas.microsoft.com/office/drawing/2014/main" id="{01DC2A4F-3AB6-8B4D-67DC-00E2C9A8B1C2}"/>
              </a:ext>
            </a:extLst>
          </p:cNvPr>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34" name="Straight Connector 10">
            <a:extLst>
              <a:ext uri="{FF2B5EF4-FFF2-40B4-BE49-F238E27FC236}">
                <a16:creationId xmlns:a16="http://schemas.microsoft.com/office/drawing/2014/main" id="{3D2176F0-08F4-B4FB-0550-A9106ADCA0C7}"/>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Oval 11">
            <a:extLst>
              <a:ext uri="{FF2B5EF4-FFF2-40B4-BE49-F238E27FC236}">
                <a16:creationId xmlns:a16="http://schemas.microsoft.com/office/drawing/2014/main" id="{46590959-8CDB-92B3-7632-693BF8ED671E}"/>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3" name="Slide Number Placeholder 22">
            <a:extLst>
              <a:ext uri="{FF2B5EF4-FFF2-40B4-BE49-F238E27FC236}">
                <a16:creationId xmlns:a16="http://schemas.microsoft.com/office/drawing/2014/main" id="{03E41EF9-F877-BA5F-E20B-3809DEBFD8C4}"/>
              </a:ext>
            </a:extLst>
          </p:cNvPr>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a:solidFill>
                  <a:srgbClr val="FFFFFF"/>
                </a:solidFill>
              </a:defRPr>
            </a:lvl1pPr>
          </a:lstStyle>
          <a:p>
            <a:fld id="{BC34EEB4-6CEF-4C9C-B8D6-6EA20E22D30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48" r:id="rId4"/>
    <p:sldLayoutId id="2147483849" r:id="rId5"/>
    <p:sldLayoutId id="2147483856" r:id="rId6"/>
    <p:sldLayoutId id="2147483850" r:id="rId7"/>
    <p:sldLayoutId id="2147483857" r:id="rId8"/>
    <p:sldLayoutId id="2147483858" r:id="rId9"/>
    <p:sldLayoutId id="2147483851" r:id="rId10"/>
    <p:sldLayoutId id="2147483852" r:id="rId11"/>
  </p:sldLayoutIdLst>
  <p:hf hdr="0" ftr="0" dt="0"/>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sz="2400"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sz="2000"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Drug" TargetMode="External"/><Relationship Id="rId7" Type="http://schemas.openxmlformats.org/officeDocument/2006/relationships/hyperlink" Target="https://en.wikipedia.org/wiki/H2_receptor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en.wikipedia.org/wiki/H1_receptors" TargetMode="External"/><Relationship Id="rId5" Type="http://schemas.openxmlformats.org/officeDocument/2006/relationships/hyperlink" Target="https://en.wikipedia.org/wiki/Agonist" TargetMode="External"/><Relationship Id="rId4" Type="http://schemas.openxmlformats.org/officeDocument/2006/relationships/hyperlink" Target="https://en.wikipedia.org/wiki/Receptor_(biochemistry)"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a:extLst>
              <a:ext uri="{FF2B5EF4-FFF2-40B4-BE49-F238E27FC236}">
                <a16:creationId xmlns:a16="http://schemas.microsoft.com/office/drawing/2014/main" id="{AA8BDD7C-E72D-F324-262E-683415DA9E67}"/>
              </a:ext>
            </a:extLst>
          </p:cNvPr>
          <p:cNvSpPr>
            <a:spLocks noGrp="1"/>
          </p:cNvSpPr>
          <p:nvPr>
            <p:ph type="ctrTitle"/>
          </p:nvPr>
        </p:nvSpPr>
        <p:spPr>
          <a:xfrm>
            <a:off x="1447800" y="1524000"/>
            <a:ext cx="7620000" cy="1752600"/>
          </a:xfrm>
        </p:spPr>
        <p:txBody>
          <a:bodyPr/>
          <a:lstStyle/>
          <a:p>
            <a:pPr algn="ctr" eaLnBrk="1" fontAlgn="auto" hangingPunct="1">
              <a:spcAft>
                <a:spcPts val="0"/>
              </a:spcAft>
              <a:defRPr/>
            </a:pPr>
            <a:r>
              <a:rPr lang="en-GB" dirty="0"/>
              <a:t>PRINCIPLES OF PHARMACODYNAMICS</a:t>
            </a:r>
          </a:p>
        </p:txBody>
      </p:sp>
      <p:sp>
        <p:nvSpPr>
          <p:cNvPr id="9219" name="Slide Number Placeholder 3">
            <a:extLst>
              <a:ext uri="{FF2B5EF4-FFF2-40B4-BE49-F238E27FC236}">
                <a16:creationId xmlns:a16="http://schemas.microsoft.com/office/drawing/2014/main" id="{EEC62B5D-E83B-2803-27A3-FC035999EE85}"/>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spcBef>
                <a:spcPct val="0"/>
              </a:spcBef>
              <a:buClrTx/>
              <a:buSzTx/>
              <a:buFontTx/>
              <a:buNone/>
            </a:pPr>
            <a:fld id="{CA362DE6-5DF4-4162-A909-3A8D40C08DFC}" type="slidenum">
              <a:rPr lang="en-US" altLang="en-US" sz="1400">
                <a:solidFill>
                  <a:srgbClr val="FFFFFF"/>
                </a:solidFill>
                <a:latin typeface="Arial" panose="020B0604020202020204" pitchFamily="34" charset="0"/>
              </a:rPr>
              <a:pPr>
                <a:spcBef>
                  <a:spcPct val="0"/>
                </a:spcBef>
                <a:buClrTx/>
                <a:buSzTx/>
                <a:buFontTx/>
                <a:buNone/>
              </a:pPr>
              <a:t>1</a:t>
            </a:fld>
            <a:endParaRPr lang="en-US" altLang="en-US" sz="1400">
              <a:solidFill>
                <a:srgbClr val="FFFFFF"/>
              </a:solidFill>
              <a:latin typeface="Arial" panose="020B0604020202020204" pitchFamily="34" charset="0"/>
            </a:endParaRPr>
          </a:p>
        </p:txBody>
      </p:sp>
      <p:sp>
        <p:nvSpPr>
          <p:cNvPr id="9220" name="Subtitle 2">
            <a:extLst>
              <a:ext uri="{FF2B5EF4-FFF2-40B4-BE49-F238E27FC236}">
                <a16:creationId xmlns:a16="http://schemas.microsoft.com/office/drawing/2014/main" id="{35867ACB-DBC0-9585-48DF-B2FBA9A2A03E}"/>
              </a:ext>
            </a:extLst>
          </p:cNvPr>
          <p:cNvSpPr>
            <a:spLocks noGrp="1"/>
          </p:cNvSpPr>
          <p:nvPr/>
        </p:nvSpPr>
        <p:spPr bwMode="auto">
          <a:xfrm>
            <a:off x="1828800" y="3962400"/>
            <a:ext cx="6400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indent="-182563">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187450" indent="-182563">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1462088" indent="-182563">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19192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3764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28336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290888" indent="-182563"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lnSpc>
                <a:spcPct val="80000"/>
              </a:lnSpc>
              <a:buFont typeface="Arial" panose="020B0604020202020204" pitchFamily="34" charset="0"/>
              <a:buNone/>
            </a:pPr>
            <a:r>
              <a:rPr lang="en-US" altLang="en-US" sz="1800" b="1"/>
              <a:t>Prof. Yousef Al-saraireh</a:t>
            </a:r>
          </a:p>
          <a:p>
            <a:pPr algn="ctr" eaLnBrk="1" hangingPunct="1">
              <a:lnSpc>
                <a:spcPct val="80000"/>
              </a:lnSpc>
              <a:buFont typeface="Arial" panose="020B0604020202020204" pitchFamily="34" charset="0"/>
              <a:buNone/>
            </a:pPr>
            <a:r>
              <a:rPr lang="en-US" altLang="en-US" sz="1800" b="1"/>
              <a:t>Department of Pharmacology</a:t>
            </a:r>
          </a:p>
          <a:p>
            <a:pPr algn="ctr" eaLnBrk="1" hangingPunct="1">
              <a:lnSpc>
                <a:spcPct val="80000"/>
              </a:lnSpc>
              <a:buFont typeface="Arial" panose="020B0604020202020204" pitchFamily="34" charset="0"/>
              <a:buNone/>
            </a:pPr>
            <a:r>
              <a:rPr lang="en-US" altLang="en-US" sz="1800" b="1"/>
              <a:t>Faculty of Medicine </a:t>
            </a:r>
          </a:p>
          <a:p>
            <a:pPr algn="ctr" eaLnBrk="1" hangingPunct="1">
              <a:buFont typeface="Arial" panose="020B0604020202020204" pitchFamily="34" charset="0"/>
              <a:buNone/>
            </a:pPr>
            <a:endParaRPr lang="en-GB" altLang="en-US" sz="1800" b="1">
              <a:solidFill>
                <a:schemeClr val="tx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A5F5A5A-C67C-5E8F-6728-DAE9E7990D48}"/>
              </a:ext>
            </a:extLst>
          </p:cNvPr>
          <p:cNvSpPr>
            <a:spLocks noGrp="1"/>
          </p:cNvSpPr>
          <p:nvPr>
            <p:ph type="title"/>
          </p:nvPr>
        </p:nvSpPr>
        <p:spPr>
          <a:xfrm>
            <a:off x="609600" y="-457200"/>
            <a:ext cx="7467600" cy="1143000"/>
          </a:xfrm>
        </p:spPr>
        <p:txBody>
          <a:bodyPr/>
          <a:lstStyle/>
          <a:p>
            <a:pPr algn="ctr">
              <a:defRPr/>
            </a:pPr>
            <a:r>
              <a:rPr lang="en-GB" dirty="0"/>
              <a:t>CLASSIFCATION OF RECEPTORS</a:t>
            </a:r>
          </a:p>
        </p:txBody>
      </p:sp>
      <p:sp>
        <p:nvSpPr>
          <p:cNvPr id="19459" name="Content Placeholder 3">
            <a:extLst>
              <a:ext uri="{FF2B5EF4-FFF2-40B4-BE49-F238E27FC236}">
                <a16:creationId xmlns:a16="http://schemas.microsoft.com/office/drawing/2014/main" id="{A565D6EF-4B63-3823-2219-A1B3394F9921}"/>
              </a:ext>
            </a:extLst>
          </p:cNvPr>
          <p:cNvSpPr>
            <a:spLocks noGrp="1"/>
          </p:cNvSpPr>
          <p:nvPr>
            <p:ph sz="quarter" idx="1"/>
          </p:nvPr>
        </p:nvSpPr>
        <p:spPr>
          <a:xfrm>
            <a:off x="0" y="688975"/>
            <a:ext cx="8839200" cy="987425"/>
          </a:xfrm>
        </p:spPr>
        <p:txBody>
          <a:bodyPr/>
          <a:lstStyle/>
          <a:p>
            <a:pPr>
              <a:buFont typeface="Wingdings" panose="05000000000000000000" pitchFamily="2" charset="2"/>
              <a:buNone/>
            </a:pPr>
            <a:r>
              <a:rPr lang="en-US" altLang="en-US"/>
              <a:t>This is based on the type of the transduction mechanism that these receptors activate when stimulated by their agonists:</a:t>
            </a:r>
          </a:p>
        </p:txBody>
      </p:sp>
      <p:pic>
        <p:nvPicPr>
          <p:cNvPr id="19460" name="Picture 3">
            <a:extLst>
              <a:ext uri="{FF2B5EF4-FFF2-40B4-BE49-F238E27FC236}">
                <a16:creationId xmlns:a16="http://schemas.microsoft.com/office/drawing/2014/main" id="{40D48C4C-4D3A-48C1-227B-8544DD2AD5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1633538"/>
            <a:ext cx="3429000" cy="514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4E98ECDA-E010-7AD4-4FE7-1C580FC3D5A6}"/>
              </a:ext>
            </a:extLst>
          </p:cNvPr>
          <p:cNvSpPr/>
          <p:nvPr/>
        </p:nvSpPr>
        <p:spPr>
          <a:xfrm>
            <a:off x="76200" y="1811338"/>
            <a:ext cx="5715000" cy="4894262"/>
          </a:xfrm>
          <a:prstGeom prst="rect">
            <a:avLst/>
          </a:prstGeom>
        </p:spPr>
        <p:txBody>
          <a:bodyPr>
            <a:spAutoFit/>
          </a:bodyPr>
          <a:lstStyle/>
          <a:p>
            <a:pPr eaLnBrk="1" hangingPunct="1">
              <a:defRPr/>
            </a:pPr>
            <a:r>
              <a:rPr lang="en-GB" sz="2400" b="1" dirty="0">
                <a:solidFill>
                  <a:srgbClr val="FF0000"/>
                </a:solidFill>
                <a:latin typeface="+mn-lt"/>
                <a:cs typeface="Arial" charset="0"/>
              </a:rPr>
              <a:t>1. </a:t>
            </a:r>
            <a:r>
              <a:rPr lang="en-GB" sz="2400" b="1" dirty="0" err="1">
                <a:solidFill>
                  <a:srgbClr val="FF0000"/>
                </a:solidFill>
                <a:latin typeface="+mn-lt"/>
                <a:cs typeface="Arial" charset="0"/>
              </a:rPr>
              <a:t>Transmembrane</a:t>
            </a:r>
            <a:r>
              <a:rPr lang="en-GB" sz="2400" b="1" dirty="0">
                <a:solidFill>
                  <a:srgbClr val="FF0000"/>
                </a:solidFill>
                <a:latin typeface="+mn-lt"/>
                <a:cs typeface="Arial" charset="0"/>
              </a:rPr>
              <a:t> </a:t>
            </a:r>
            <a:r>
              <a:rPr lang="en-GB" sz="2400" b="1" dirty="0" err="1">
                <a:solidFill>
                  <a:srgbClr val="FF0000"/>
                </a:solidFill>
                <a:latin typeface="+mn-lt"/>
                <a:cs typeface="Arial" charset="0"/>
              </a:rPr>
              <a:t>ligand</a:t>
            </a:r>
            <a:r>
              <a:rPr lang="en-GB" sz="2400" b="1" dirty="0">
                <a:solidFill>
                  <a:srgbClr val="FF0000"/>
                </a:solidFill>
                <a:latin typeface="+mn-lt"/>
                <a:cs typeface="Arial" charset="0"/>
              </a:rPr>
              <a:t>-gated ion channels:</a:t>
            </a:r>
            <a:r>
              <a:rPr lang="en-US" sz="2400" dirty="0">
                <a:latin typeface="+mn-lt"/>
                <a:cs typeface="Arial" charset="0"/>
              </a:rPr>
              <a:t> These receptors are present in the walls of  ion channels in cell membranes. When activated by their specific agonist, they open these ion channels &amp; lead to movement of ions across cell membrane. </a:t>
            </a:r>
          </a:p>
          <a:p>
            <a:pPr eaLnBrk="1" hangingPunct="1">
              <a:defRPr/>
            </a:pPr>
            <a:endParaRPr lang="en-US" sz="2400" dirty="0">
              <a:latin typeface="+mn-lt"/>
              <a:cs typeface="Arial" charset="0"/>
            </a:endParaRPr>
          </a:p>
          <a:p>
            <a:pPr eaLnBrk="1" hangingPunct="1">
              <a:buFont typeface="Wingdings" pitchFamily="2" charset="2"/>
              <a:buChar char="Ø"/>
              <a:defRPr/>
            </a:pPr>
            <a:r>
              <a:rPr lang="en-GB" sz="2400" dirty="0">
                <a:latin typeface="+mn-lt"/>
                <a:cs typeface="Arial" charset="0"/>
              </a:rPr>
              <a:t>These mediate diverse functions, including neurotransmission, cardiac conduction, and muscle contraction.</a:t>
            </a:r>
            <a:r>
              <a:rPr lang="en-US" sz="2400" b="1" dirty="0">
                <a:latin typeface="Arial" charset="0"/>
                <a:cs typeface="Arial" charset="0"/>
              </a:rPr>
              <a:t> </a:t>
            </a:r>
            <a:endParaRPr lang="en-US" sz="2400" dirty="0">
              <a:latin typeface="+mj-lt"/>
              <a:cs typeface="Arial" charset="0"/>
            </a:endParaRPr>
          </a:p>
          <a:p>
            <a:pPr eaLnBrk="1" hangingPunct="1">
              <a:defRPr/>
            </a:pPr>
            <a:endParaRPr lang="en-US" sz="2400" dirty="0">
              <a:latin typeface="+mn-lt"/>
              <a:cs typeface="Arial" charset="0"/>
            </a:endParaRPr>
          </a:p>
          <a:p>
            <a:pPr eaLnBrk="1" hangingPunct="1">
              <a:defRPr/>
            </a:pPr>
            <a:endParaRPr lang="en-GB" sz="2400" dirty="0">
              <a:solidFill>
                <a:srgbClr val="FF0000"/>
              </a:solidFill>
              <a:latin typeface="+mn-lt"/>
              <a:cs typeface="Arial" charset="0"/>
            </a:endParaRPr>
          </a:p>
        </p:txBody>
      </p:sp>
      <p:sp>
        <p:nvSpPr>
          <p:cNvPr id="19462" name="Slide Number Placeholder 8">
            <a:extLst>
              <a:ext uri="{FF2B5EF4-FFF2-40B4-BE49-F238E27FC236}">
                <a16:creationId xmlns:a16="http://schemas.microsoft.com/office/drawing/2014/main" id="{23CDCEBF-0B47-0482-634F-032931D6A005}"/>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spcBef>
                <a:spcPct val="0"/>
              </a:spcBef>
              <a:buClrTx/>
              <a:buSzTx/>
              <a:buFontTx/>
              <a:buNone/>
            </a:pPr>
            <a:fld id="{FE720B95-1623-4A30-AB8E-55826F29C225}" type="slidenum">
              <a:rPr lang="en-US" altLang="en-US" sz="1400">
                <a:solidFill>
                  <a:srgbClr val="FFFFFF"/>
                </a:solidFill>
                <a:latin typeface="Arial" panose="020B0604020202020204" pitchFamily="34" charset="0"/>
              </a:rPr>
              <a:pPr>
                <a:spcBef>
                  <a:spcPct val="0"/>
                </a:spcBef>
                <a:buClrTx/>
                <a:buSzTx/>
                <a:buFontTx/>
                <a:buNone/>
              </a:pPr>
              <a:t>10</a:t>
            </a:fld>
            <a:endParaRPr lang="en-US" altLang="en-US" sz="1400">
              <a:solidFill>
                <a:srgbClr val="FFFFFF"/>
              </a:solidFill>
              <a:latin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a:extLst>
              <a:ext uri="{FF2B5EF4-FFF2-40B4-BE49-F238E27FC236}">
                <a16:creationId xmlns:a16="http://schemas.microsoft.com/office/drawing/2014/main" id="{CBCA0C56-1914-9EA6-C7A8-061D310B260C}"/>
              </a:ext>
            </a:extLst>
          </p:cNvPr>
          <p:cNvSpPr>
            <a:spLocks noGrp="1"/>
          </p:cNvSpPr>
          <p:nvPr>
            <p:ph sz="quarter" idx="1"/>
          </p:nvPr>
        </p:nvSpPr>
        <p:spPr>
          <a:xfrm>
            <a:off x="228600" y="228600"/>
            <a:ext cx="8610600" cy="6477000"/>
          </a:xfrm>
        </p:spPr>
        <p:txBody>
          <a:bodyPr/>
          <a:lstStyle/>
          <a:p>
            <a:pPr eaLnBrk="1" hangingPunct="1">
              <a:buFont typeface="Wingdings" panose="05000000000000000000" pitchFamily="2" charset="2"/>
              <a:buNone/>
            </a:pPr>
            <a:r>
              <a:rPr lang="en-US" altLang="en-US" b="1"/>
              <a:t>Examples :</a:t>
            </a:r>
          </a:p>
          <a:p>
            <a:pPr>
              <a:buFont typeface="Wingdings" panose="05000000000000000000" pitchFamily="2" charset="2"/>
              <a:buNone/>
            </a:pPr>
            <a:r>
              <a:rPr lang="en-US" altLang="en-US" b="1"/>
              <a:t>1. Nicotinic receptors</a:t>
            </a:r>
            <a:r>
              <a:rPr lang="en-US" altLang="en-US"/>
              <a:t> for acetylcholine (Ach.) : when stimulated, they open receptor-operated  Na</a:t>
            </a:r>
            <a:r>
              <a:rPr lang="en-US" altLang="en-US" baseline="30000"/>
              <a:t>+</a:t>
            </a:r>
            <a:r>
              <a:rPr lang="en-US" altLang="en-US"/>
              <a:t> channels, and thus increase influx of sodium ions across membranes of neurons or NMJ(neuromuscular junction) in skeletal muscle</a:t>
            </a:r>
            <a:r>
              <a:rPr lang="en-GB" altLang="en-US"/>
              <a:t> and therefore activation of contraction in muscle.</a:t>
            </a:r>
          </a:p>
          <a:p>
            <a:pPr>
              <a:buFont typeface="Wingdings" panose="05000000000000000000" pitchFamily="2" charset="2"/>
              <a:buNone/>
            </a:pPr>
            <a:r>
              <a:rPr lang="en-GB" altLang="en-US" b="1"/>
              <a:t>2. γ-aminobutyric acid (GABA) receptors:</a:t>
            </a:r>
          </a:p>
          <a:p>
            <a:pPr>
              <a:buFont typeface="Wingdings" panose="05000000000000000000" pitchFamily="2" charset="2"/>
              <a:buNone/>
            </a:pPr>
            <a:r>
              <a:rPr lang="en-GB" altLang="en-US"/>
              <a:t>   Benzodiazepines enhance the stimulation of the GABA receptor by GABA, resulting in increased chloride influx and hyperpolarization of the respective cell.</a:t>
            </a:r>
            <a:endParaRPr lang="en-US" altLang="en-US"/>
          </a:p>
          <a:p>
            <a:pPr eaLnBrk="1" hangingPunct="1">
              <a:buFont typeface="Wingdings" panose="05000000000000000000" pitchFamily="2" charset="2"/>
              <a:buNone/>
            </a:pPr>
            <a:endParaRPr lang="en-GB" altLang="en-US"/>
          </a:p>
        </p:txBody>
      </p:sp>
      <p:sp>
        <p:nvSpPr>
          <p:cNvPr id="20483" name="Slide Number Placeholder 2">
            <a:extLst>
              <a:ext uri="{FF2B5EF4-FFF2-40B4-BE49-F238E27FC236}">
                <a16:creationId xmlns:a16="http://schemas.microsoft.com/office/drawing/2014/main" id="{C828444D-7BE7-F261-897A-E04BDAD1D176}"/>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spcBef>
                <a:spcPct val="0"/>
              </a:spcBef>
              <a:buClrTx/>
              <a:buSzTx/>
              <a:buFontTx/>
              <a:buNone/>
            </a:pPr>
            <a:fld id="{018EEDEA-07F8-44DF-A08D-EB3CD9596E38}" type="slidenum">
              <a:rPr lang="en-US" altLang="en-US" sz="1400">
                <a:solidFill>
                  <a:srgbClr val="FFFFFF"/>
                </a:solidFill>
                <a:latin typeface="Arial" panose="020B0604020202020204" pitchFamily="34" charset="0"/>
              </a:rPr>
              <a:pPr>
                <a:spcBef>
                  <a:spcPct val="0"/>
                </a:spcBef>
                <a:buClrTx/>
                <a:buSzTx/>
                <a:buFontTx/>
                <a:buNone/>
              </a:pPr>
              <a:t>11</a:t>
            </a:fld>
            <a:endParaRPr lang="en-US" altLang="en-US" sz="1400">
              <a:solidFill>
                <a:srgbClr val="FFFFFF"/>
              </a:solidFill>
              <a:latin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a:extLst>
              <a:ext uri="{FF2B5EF4-FFF2-40B4-BE49-F238E27FC236}">
                <a16:creationId xmlns:a16="http://schemas.microsoft.com/office/drawing/2014/main" id="{EA9D7FE1-A0CE-F46A-11AD-D684F0E77112}"/>
              </a:ext>
            </a:extLst>
          </p:cNvPr>
          <p:cNvSpPr>
            <a:spLocks noGrp="1"/>
          </p:cNvSpPr>
          <p:nvPr>
            <p:ph sz="quarter" idx="1"/>
          </p:nvPr>
        </p:nvSpPr>
        <p:spPr>
          <a:xfrm>
            <a:off x="152400" y="76200"/>
            <a:ext cx="8458200" cy="6400800"/>
          </a:xfrm>
        </p:spPr>
        <p:txBody>
          <a:bodyPr/>
          <a:lstStyle/>
          <a:p>
            <a:pPr eaLnBrk="1" hangingPunct="1">
              <a:lnSpc>
                <a:spcPct val="90000"/>
              </a:lnSpc>
              <a:buFont typeface="Wingdings" panose="05000000000000000000" pitchFamily="2" charset="2"/>
              <a:buNone/>
            </a:pPr>
            <a:r>
              <a:rPr lang="en-US" altLang="en-US" b="1">
                <a:solidFill>
                  <a:srgbClr val="FF0000"/>
                </a:solidFill>
              </a:rPr>
              <a:t>2. </a:t>
            </a:r>
            <a:r>
              <a:rPr lang="en-GB" altLang="en-US" b="1">
                <a:solidFill>
                  <a:srgbClr val="FF0000"/>
                </a:solidFill>
              </a:rPr>
              <a:t>Transmembrane G protein–coupled receptors:</a:t>
            </a:r>
          </a:p>
          <a:p>
            <a:pPr eaLnBrk="1" hangingPunct="1">
              <a:lnSpc>
                <a:spcPct val="90000"/>
              </a:lnSpc>
              <a:buFont typeface="Wingdings" panose="05000000000000000000" pitchFamily="2" charset="2"/>
              <a:buNone/>
            </a:pPr>
            <a:endParaRPr lang="en-GB" altLang="en-US" b="1">
              <a:solidFill>
                <a:srgbClr val="FF0000"/>
              </a:solidFill>
            </a:endParaRPr>
          </a:p>
          <a:p>
            <a:pPr eaLnBrk="1" hangingPunct="1">
              <a:lnSpc>
                <a:spcPct val="90000"/>
              </a:lnSpc>
              <a:buFont typeface="Wingdings" panose="05000000000000000000" pitchFamily="2" charset="2"/>
              <a:buChar char="Ø"/>
            </a:pPr>
            <a:r>
              <a:rPr lang="en-US" altLang="en-US"/>
              <a:t>When these receptors are stimulated by their specific agonists, they will </a:t>
            </a:r>
            <a:r>
              <a:rPr lang="en-US" altLang="en-US" u="sng"/>
              <a:t>activate a regulatory G-protein in cell membrane</a:t>
            </a:r>
            <a:r>
              <a:rPr lang="en-US" altLang="en-US"/>
              <a:t> which in turn change activity of membrane enzymes ( either adenyl cyclase or phospholipase C ) leading to a change in intracellular level of a second messenger like cAMP (cyclic adenosine monophosphate), or IP</a:t>
            </a:r>
            <a:r>
              <a:rPr lang="en-US" altLang="en-US" baseline="-25000"/>
              <a:t>3</a:t>
            </a:r>
            <a:r>
              <a:rPr lang="en-US" altLang="en-US"/>
              <a:t> (inositol triphosphate), respectively,   and this would lead to cell response.</a:t>
            </a:r>
          </a:p>
          <a:p>
            <a:pPr eaLnBrk="1" hangingPunct="1">
              <a:lnSpc>
                <a:spcPct val="90000"/>
              </a:lnSpc>
              <a:buFont typeface="Wingdings" panose="05000000000000000000" pitchFamily="2" charset="2"/>
              <a:buChar char="Ø"/>
            </a:pPr>
            <a:endParaRPr lang="en-US" altLang="en-US"/>
          </a:p>
          <a:p>
            <a:pPr eaLnBrk="1" hangingPunct="1">
              <a:lnSpc>
                <a:spcPct val="90000"/>
              </a:lnSpc>
              <a:buFont typeface="Wingdings" panose="05000000000000000000" pitchFamily="2" charset="2"/>
              <a:buChar char="Ø"/>
            </a:pPr>
            <a:r>
              <a:rPr lang="en-US" altLang="en-US" b="1"/>
              <a:t> Examples :</a:t>
            </a:r>
            <a:r>
              <a:rPr lang="en-US" altLang="en-US"/>
              <a:t> </a:t>
            </a:r>
            <a:r>
              <a:rPr lang="en-US" altLang="en-US" b="1"/>
              <a:t>e.g.</a:t>
            </a:r>
            <a:r>
              <a:rPr lang="en-US" altLang="en-US"/>
              <a:t>  Receptors for transmitters : Stimulation of muscarinic receptors (M</a:t>
            </a:r>
            <a:r>
              <a:rPr lang="en-US" altLang="en-US" baseline="-25000"/>
              <a:t>1</a:t>
            </a:r>
            <a:r>
              <a:rPr lang="en-US" altLang="en-US"/>
              <a:t> and M</a:t>
            </a:r>
            <a:r>
              <a:rPr lang="en-US" altLang="en-US" baseline="-25000"/>
              <a:t>3</a:t>
            </a:r>
            <a:r>
              <a:rPr lang="en-US" altLang="en-US"/>
              <a:t>) for  Ach will activate G and leads to increase intracellular level of IP</a:t>
            </a:r>
            <a:r>
              <a:rPr lang="en-US" altLang="en-US" baseline="-25000"/>
              <a:t>3  </a:t>
            </a:r>
            <a:r>
              <a:rPr lang="ar-JO" altLang="en-US" baseline="-25000"/>
              <a:t> </a:t>
            </a:r>
            <a:r>
              <a:rPr lang="ar-JO" altLang="en-US"/>
              <a:t>&amp;</a:t>
            </a:r>
            <a:r>
              <a:rPr lang="en-US" altLang="en-US"/>
              <a:t>DAG</a:t>
            </a:r>
            <a:endParaRPr lang="en-GB" altLang="en-US">
              <a:solidFill>
                <a:srgbClr val="FF0000"/>
              </a:solidFill>
            </a:endParaRPr>
          </a:p>
        </p:txBody>
      </p:sp>
      <p:sp>
        <p:nvSpPr>
          <p:cNvPr id="21507" name="Slide Number Placeholder 2">
            <a:extLst>
              <a:ext uri="{FF2B5EF4-FFF2-40B4-BE49-F238E27FC236}">
                <a16:creationId xmlns:a16="http://schemas.microsoft.com/office/drawing/2014/main" id="{F9AC83CB-F164-CF3C-74DA-8DDE18BA5AFD}"/>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spcBef>
                <a:spcPct val="0"/>
              </a:spcBef>
              <a:buClrTx/>
              <a:buSzTx/>
              <a:buFontTx/>
              <a:buNone/>
            </a:pPr>
            <a:fld id="{2F471449-64B1-44D7-B396-D6DE3B329194}" type="slidenum">
              <a:rPr lang="en-US" altLang="en-US" sz="1400">
                <a:solidFill>
                  <a:srgbClr val="FFFFFF"/>
                </a:solidFill>
                <a:latin typeface="Arial" panose="020B0604020202020204" pitchFamily="34" charset="0"/>
              </a:rPr>
              <a:pPr>
                <a:spcBef>
                  <a:spcPct val="0"/>
                </a:spcBef>
                <a:buClrTx/>
                <a:buSzTx/>
                <a:buFontTx/>
                <a:buNone/>
              </a:pPr>
              <a:t>12</a:t>
            </a:fld>
            <a:endParaRPr lang="en-US" altLang="en-US" sz="1400">
              <a:solidFill>
                <a:srgbClr val="FFFFFF"/>
              </a:solidFill>
              <a:latin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4">
            <a:extLst>
              <a:ext uri="{FF2B5EF4-FFF2-40B4-BE49-F238E27FC236}">
                <a16:creationId xmlns:a16="http://schemas.microsoft.com/office/drawing/2014/main" id="{3A23FE66-2655-8D9E-AB70-DE09E008C1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363" y="68263"/>
            <a:ext cx="3856037" cy="618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1" name="Picture 5">
            <a:extLst>
              <a:ext uri="{FF2B5EF4-FFF2-40B4-BE49-F238E27FC236}">
                <a16:creationId xmlns:a16="http://schemas.microsoft.com/office/drawing/2014/main" id="{C16DF815-C4C7-0565-9E70-342F2ED6D0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76200"/>
            <a:ext cx="4038600"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1FB4C984-27F8-5D86-C88A-C28105729493}"/>
              </a:ext>
            </a:extLst>
          </p:cNvPr>
          <p:cNvSpPr/>
          <p:nvPr/>
        </p:nvSpPr>
        <p:spPr>
          <a:xfrm>
            <a:off x="685800" y="6248400"/>
            <a:ext cx="8610600" cy="369888"/>
          </a:xfrm>
          <a:prstGeom prst="rect">
            <a:avLst/>
          </a:prstGeom>
        </p:spPr>
        <p:txBody>
          <a:bodyPr>
            <a:spAutoFit/>
          </a:bodyPr>
          <a:lstStyle/>
          <a:p>
            <a:pPr eaLnBrk="1" hangingPunct="1">
              <a:defRPr/>
            </a:pPr>
            <a:r>
              <a:rPr lang="en-GB" dirty="0" err="1">
                <a:latin typeface="+mn-lt"/>
                <a:cs typeface="Arial" charset="0"/>
              </a:rPr>
              <a:t>guanosine</a:t>
            </a:r>
            <a:r>
              <a:rPr lang="en-GB" dirty="0">
                <a:latin typeface="+mn-lt"/>
                <a:cs typeface="Arial" charset="0"/>
              </a:rPr>
              <a:t> </a:t>
            </a:r>
            <a:r>
              <a:rPr lang="en-GB" dirty="0" err="1">
                <a:latin typeface="+mn-lt"/>
                <a:cs typeface="Arial" charset="0"/>
              </a:rPr>
              <a:t>triphosphate</a:t>
            </a:r>
            <a:r>
              <a:rPr lang="en-GB" dirty="0">
                <a:latin typeface="+mn-lt"/>
                <a:cs typeface="Arial" charset="0"/>
              </a:rPr>
              <a:t> (GTP),</a:t>
            </a:r>
            <a:r>
              <a:rPr lang="en-GB" dirty="0">
                <a:latin typeface="Arial" charset="0"/>
                <a:cs typeface="Arial" charset="0"/>
              </a:rPr>
              <a:t> </a:t>
            </a:r>
            <a:r>
              <a:rPr lang="en-GB" dirty="0" err="1">
                <a:latin typeface="Arial" charset="0"/>
                <a:cs typeface="Arial" charset="0"/>
              </a:rPr>
              <a:t>guanosine</a:t>
            </a:r>
            <a:r>
              <a:rPr lang="en-GB" dirty="0">
                <a:latin typeface="Arial" charset="0"/>
                <a:cs typeface="Arial" charset="0"/>
              </a:rPr>
              <a:t> </a:t>
            </a:r>
            <a:r>
              <a:rPr lang="en-GB" dirty="0" err="1">
                <a:latin typeface="Arial" charset="0"/>
                <a:cs typeface="Arial" charset="0"/>
              </a:rPr>
              <a:t>diphosphate</a:t>
            </a:r>
            <a:r>
              <a:rPr lang="en-GB" dirty="0">
                <a:latin typeface="Arial" charset="0"/>
                <a:cs typeface="Arial" charset="0"/>
              </a:rPr>
              <a:t> (GDP)</a:t>
            </a:r>
            <a:endParaRPr lang="en-GB" dirty="0">
              <a:latin typeface="+mn-lt"/>
              <a:cs typeface="Arial" charset="0"/>
            </a:endParaRPr>
          </a:p>
        </p:txBody>
      </p:sp>
      <p:sp>
        <p:nvSpPr>
          <p:cNvPr id="22533" name="Slide Number Placeholder 9">
            <a:extLst>
              <a:ext uri="{FF2B5EF4-FFF2-40B4-BE49-F238E27FC236}">
                <a16:creationId xmlns:a16="http://schemas.microsoft.com/office/drawing/2014/main" id="{C60C00DC-6FA1-CF43-6C1C-A47FD3739936}"/>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spcBef>
                <a:spcPct val="0"/>
              </a:spcBef>
              <a:buClrTx/>
              <a:buSzTx/>
              <a:buFontTx/>
              <a:buNone/>
            </a:pPr>
            <a:fld id="{99B05294-6FA2-431E-A7E9-5B7E51535717}" type="slidenum">
              <a:rPr lang="en-US" altLang="en-US" sz="1400">
                <a:solidFill>
                  <a:srgbClr val="FFFFFF"/>
                </a:solidFill>
                <a:latin typeface="Arial" panose="020B0604020202020204" pitchFamily="34" charset="0"/>
              </a:rPr>
              <a:pPr>
                <a:spcBef>
                  <a:spcPct val="0"/>
                </a:spcBef>
                <a:buClrTx/>
                <a:buSzTx/>
                <a:buFontTx/>
                <a:buNone/>
              </a:pPr>
              <a:t>13</a:t>
            </a:fld>
            <a:endParaRPr lang="en-US" altLang="en-US" sz="1400">
              <a:solidFill>
                <a:srgbClr val="FFFFFF"/>
              </a:solidFill>
              <a:latin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a:extLst>
              <a:ext uri="{FF2B5EF4-FFF2-40B4-BE49-F238E27FC236}">
                <a16:creationId xmlns:a16="http://schemas.microsoft.com/office/drawing/2014/main" id="{43E07665-58D1-2553-6FB1-FB32E7B8E62A}"/>
              </a:ext>
            </a:extLst>
          </p:cNvPr>
          <p:cNvSpPr>
            <a:spLocks noGrp="1"/>
          </p:cNvSpPr>
          <p:nvPr>
            <p:ph sz="quarter" idx="1"/>
          </p:nvPr>
        </p:nvSpPr>
        <p:spPr>
          <a:xfrm>
            <a:off x="152400" y="228600"/>
            <a:ext cx="8534400" cy="6629400"/>
          </a:xfrm>
        </p:spPr>
        <p:txBody>
          <a:bodyPr/>
          <a:lstStyle/>
          <a:p>
            <a:pPr eaLnBrk="1" hangingPunct="1">
              <a:lnSpc>
                <a:spcPct val="90000"/>
              </a:lnSpc>
              <a:buFont typeface="Wingdings" panose="05000000000000000000" pitchFamily="2" charset="2"/>
              <a:buNone/>
            </a:pPr>
            <a:r>
              <a:rPr lang="en-GB" altLang="en-US" b="1">
                <a:solidFill>
                  <a:srgbClr val="FF0000"/>
                </a:solidFill>
              </a:rPr>
              <a:t>3. Enzyme-linked receptors:</a:t>
            </a:r>
          </a:p>
          <a:p>
            <a:pPr eaLnBrk="1" hangingPunct="1">
              <a:lnSpc>
                <a:spcPct val="90000"/>
              </a:lnSpc>
              <a:buFont typeface="Wingdings" panose="05000000000000000000" pitchFamily="2" charset="2"/>
              <a:buNone/>
            </a:pPr>
            <a:endParaRPr lang="en-GB" altLang="en-US" b="1">
              <a:solidFill>
                <a:srgbClr val="FF0000"/>
              </a:solidFill>
            </a:endParaRPr>
          </a:p>
          <a:p>
            <a:pPr>
              <a:lnSpc>
                <a:spcPct val="80000"/>
              </a:lnSpc>
              <a:buFont typeface="Wingdings" panose="05000000000000000000" pitchFamily="2" charset="2"/>
              <a:buChar char="Ø"/>
            </a:pPr>
            <a:r>
              <a:rPr lang="en-US" altLang="en-US"/>
              <a:t>These membrane receptors have an extra-cellular site that binds to specific agonists and an intra-cytoplasmic domain which contains tyrosine and other amino acids. </a:t>
            </a:r>
          </a:p>
          <a:p>
            <a:pPr>
              <a:lnSpc>
                <a:spcPct val="80000"/>
              </a:lnSpc>
              <a:buFont typeface="Wingdings" panose="05000000000000000000" pitchFamily="2" charset="2"/>
              <a:buNone/>
            </a:pPr>
            <a:endParaRPr lang="en-US" altLang="en-US"/>
          </a:p>
          <a:p>
            <a:pPr>
              <a:lnSpc>
                <a:spcPct val="80000"/>
              </a:lnSpc>
              <a:buFont typeface="Wingdings" panose="05000000000000000000" pitchFamily="2" charset="2"/>
              <a:buChar char="Ø"/>
            </a:pPr>
            <a:r>
              <a:rPr lang="en-US" altLang="en-US" b="1"/>
              <a:t>Binding to specific agonist and activation of these receptors usually lead to phosphorylation of tyrosine in intra-cellular domain</a:t>
            </a:r>
            <a:r>
              <a:rPr lang="en-US" altLang="en-US"/>
              <a:t> which then</a:t>
            </a:r>
            <a:r>
              <a:rPr lang="en-US" altLang="en-US" b="1"/>
              <a:t> acquires kinase activity</a:t>
            </a:r>
            <a:r>
              <a:rPr lang="en-US" altLang="en-US"/>
              <a:t> and leads to activation of intracellular substrates or enzymes that finally leads to cell response. </a:t>
            </a:r>
          </a:p>
          <a:p>
            <a:pPr>
              <a:lnSpc>
                <a:spcPct val="80000"/>
              </a:lnSpc>
              <a:buFont typeface="Wingdings" panose="05000000000000000000" pitchFamily="2" charset="2"/>
              <a:buNone/>
            </a:pPr>
            <a:endParaRPr lang="en-US" altLang="en-US"/>
          </a:p>
          <a:p>
            <a:pPr>
              <a:lnSpc>
                <a:spcPct val="80000"/>
              </a:lnSpc>
              <a:buFont typeface="Wingdings" panose="05000000000000000000" pitchFamily="2" charset="2"/>
              <a:buChar char="Ø"/>
            </a:pPr>
            <a:r>
              <a:rPr lang="en-US" altLang="en-US" b="1"/>
              <a:t>Examples:  </a:t>
            </a:r>
          </a:p>
          <a:p>
            <a:pPr>
              <a:lnSpc>
                <a:spcPct val="80000"/>
              </a:lnSpc>
              <a:buFont typeface="Wingdings" panose="05000000000000000000" pitchFamily="2" charset="2"/>
              <a:buNone/>
            </a:pPr>
            <a:r>
              <a:rPr lang="en-US" altLang="en-US"/>
              <a:t>               Receptors for insulin, </a:t>
            </a:r>
          </a:p>
          <a:p>
            <a:pPr>
              <a:lnSpc>
                <a:spcPct val="80000"/>
              </a:lnSpc>
              <a:buFont typeface="Wingdings" panose="05000000000000000000" pitchFamily="2" charset="2"/>
              <a:buNone/>
            </a:pPr>
            <a:r>
              <a:rPr lang="en-US" altLang="en-US"/>
              <a:t>               Receptors for growth factors like EGF or PDGF,  </a:t>
            </a:r>
          </a:p>
          <a:p>
            <a:pPr>
              <a:lnSpc>
                <a:spcPct val="80000"/>
              </a:lnSpc>
              <a:buFont typeface="Wingdings" panose="05000000000000000000" pitchFamily="2" charset="2"/>
              <a:buNone/>
            </a:pPr>
            <a:r>
              <a:rPr lang="en-US" altLang="en-US"/>
              <a:t>               Receptors for immune cytokines </a:t>
            </a:r>
          </a:p>
          <a:p>
            <a:pPr>
              <a:lnSpc>
                <a:spcPct val="80000"/>
              </a:lnSpc>
              <a:buFont typeface="Wingdings" panose="05000000000000000000" pitchFamily="2" charset="2"/>
              <a:buNone/>
            </a:pPr>
            <a:r>
              <a:rPr lang="en-US" altLang="en-US"/>
              <a:t>               </a:t>
            </a:r>
          </a:p>
          <a:p>
            <a:pPr eaLnBrk="1" hangingPunct="1">
              <a:lnSpc>
                <a:spcPct val="90000"/>
              </a:lnSpc>
              <a:buFont typeface="Wingdings" panose="05000000000000000000" pitchFamily="2" charset="2"/>
              <a:buNone/>
            </a:pPr>
            <a:endParaRPr lang="en-GB" altLang="en-US">
              <a:solidFill>
                <a:srgbClr val="FF0000"/>
              </a:solidFill>
            </a:endParaRPr>
          </a:p>
        </p:txBody>
      </p:sp>
      <p:sp>
        <p:nvSpPr>
          <p:cNvPr id="23555" name="Slide Number Placeholder 2">
            <a:extLst>
              <a:ext uri="{FF2B5EF4-FFF2-40B4-BE49-F238E27FC236}">
                <a16:creationId xmlns:a16="http://schemas.microsoft.com/office/drawing/2014/main" id="{242F99BF-B929-08C6-4ADF-494C47A67104}"/>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spcBef>
                <a:spcPct val="0"/>
              </a:spcBef>
              <a:buClrTx/>
              <a:buSzTx/>
              <a:buFontTx/>
              <a:buNone/>
            </a:pPr>
            <a:fld id="{76A54B2E-F5A2-433B-83F6-94B4E19544E5}" type="slidenum">
              <a:rPr lang="en-US" altLang="en-US" sz="1400">
                <a:solidFill>
                  <a:srgbClr val="FFFFFF"/>
                </a:solidFill>
                <a:latin typeface="Arial" panose="020B0604020202020204" pitchFamily="34" charset="0"/>
              </a:rPr>
              <a:pPr>
                <a:spcBef>
                  <a:spcPct val="0"/>
                </a:spcBef>
                <a:buClrTx/>
                <a:buSzTx/>
                <a:buFontTx/>
                <a:buNone/>
              </a:pPr>
              <a:t>14</a:t>
            </a:fld>
            <a:endParaRPr lang="en-US" altLang="en-US" sz="1400">
              <a:solidFill>
                <a:srgbClr val="FFFFFF"/>
              </a:solidFill>
              <a:latin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4">
            <a:extLst>
              <a:ext uri="{FF2B5EF4-FFF2-40B4-BE49-F238E27FC236}">
                <a16:creationId xmlns:a16="http://schemas.microsoft.com/office/drawing/2014/main" id="{6A776614-1A4D-4C48-58B5-B6E385FD8D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425" y="17463"/>
            <a:ext cx="2943225" cy="684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79" name="Picture 5">
            <a:extLst>
              <a:ext uri="{FF2B5EF4-FFF2-40B4-BE49-F238E27FC236}">
                <a16:creationId xmlns:a16="http://schemas.microsoft.com/office/drawing/2014/main" id="{66D402A6-6A74-2531-F980-4529DB0B10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914400"/>
            <a:ext cx="3327400" cy="482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0" name="Slide Number Placeholder 7">
            <a:extLst>
              <a:ext uri="{FF2B5EF4-FFF2-40B4-BE49-F238E27FC236}">
                <a16:creationId xmlns:a16="http://schemas.microsoft.com/office/drawing/2014/main" id="{BF718752-426E-ADCD-0C83-A7CF1AF83C48}"/>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spcBef>
                <a:spcPct val="0"/>
              </a:spcBef>
              <a:buClrTx/>
              <a:buSzTx/>
              <a:buFontTx/>
              <a:buNone/>
            </a:pPr>
            <a:fld id="{868E36A4-371E-4D9B-92A6-A0D0AADBE136}" type="slidenum">
              <a:rPr lang="en-US" altLang="en-US" sz="1400">
                <a:solidFill>
                  <a:srgbClr val="FFFFFF"/>
                </a:solidFill>
                <a:latin typeface="Arial" panose="020B0604020202020204" pitchFamily="34" charset="0"/>
              </a:rPr>
              <a:pPr>
                <a:spcBef>
                  <a:spcPct val="0"/>
                </a:spcBef>
                <a:buClrTx/>
                <a:buSzTx/>
                <a:buFontTx/>
                <a:buNone/>
              </a:pPr>
              <a:t>15</a:t>
            </a:fld>
            <a:endParaRPr lang="en-US" altLang="en-US" sz="1400">
              <a:solidFill>
                <a:srgbClr val="FFFFFF"/>
              </a:solidFill>
              <a:latin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3">
            <a:extLst>
              <a:ext uri="{FF2B5EF4-FFF2-40B4-BE49-F238E27FC236}">
                <a16:creationId xmlns:a16="http://schemas.microsoft.com/office/drawing/2014/main" id="{E75DC565-DB36-4718-6D99-BA89BB684DB7}"/>
              </a:ext>
            </a:extLst>
          </p:cNvPr>
          <p:cNvSpPr>
            <a:spLocks noGrp="1"/>
          </p:cNvSpPr>
          <p:nvPr>
            <p:ph sz="quarter" idx="1"/>
          </p:nvPr>
        </p:nvSpPr>
        <p:spPr>
          <a:xfrm>
            <a:off x="76200" y="76200"/>
            <a:ext cx="8839200" cy="6781800"/>
          </a:xfrm>
        </p:spPr>
        <p:txBody>
          <a:bodyPr/>
          <a:lstStyle/>
          <a:p>
            <a:pPr eaLnBrk="1" hangingPunct="1">
              <a:lnSpc>
                <a:spcPct val="80000"/>
              </a:lnSpc>
              <a:buFont typeface="Wingdings" panose="05000000000000000000" pitchFamily="2" charset="2"/>
              <a:buNone/>
            </a:pPr>
            <a:r>
              <a:rPr lang="en-GB" altLang="en-US" b="1">
                <a:solidFill>
                  <a:srgbClr val="FF0000"/>
                </a:solidFill>
              </a:rPr>
              <a:t>4. Intracellular receptors:</a:t>
            </a:r>
          </a:p>
          <a:p>
            <a:pPr eaLnBrk="1" hangingPunct="1">
              <a:lnSpc>
                <a:spcPct val="80000"/>
              </a:lnSpc>
              <a:buFont typeface="Wingdings" panose="05000000000000000000" pitchFamily="2" charset="2"/>
              <a:buNone/>
            </a:pPr>
            <a:endParaRPr lang="en-GB" altLang="en-US" b="1">
              <a:solidFill>
                <a:srgbClr val="FF0000"/>
              </a:solidFill>
            </a:endParaRPr>
          </a:p>
          <a:p>
            <a:pPr>
              <a:buFont typeface="Wingdings" panose="05000000000000000000" pitchFamily="2" charset="2"/>
              <a:buChar char="Ø"/>
            </a:pPr>
            <a:r>
              <a:rPr lang="en-US" altLang="en-US"/>
              <a:t>These receptors are </a:t>
            </a:r>
            <a:r>
              <a:rPr lang="en-US" altLang="en-US" b="1"/>
              <a:t>located in</a:t>
            </a:r>
            <a:r>
              <a:rPr lang="en-US" altLang="en-US"/>
              <a:t> </a:t>
            </a:r>
            <a:r>
              <a:rPr lang="en-US" altLang="en-US" b="1"/>
              <a:t>cytoplasm</a:t>
            </a:r>
            <a:r>
              <a:rPr lang="en-US" altLang="en-US"/>
              <a:t> (e.g. steroid receptors)  or </a:t>
            </a:r>
            <a:r>
              <a:rPr lang="en-US" altLang="en-US" b="1"/>
              <a:t>nucleus</a:t>
            </a:r>
            <a:r>
              <a:rPr lang="en-US" altLang="en-US"/>
              <a:t> (receptors for thyroid hormones or vitamin D</a:t>
            </a:r>
            <a:r>
              <a:rPr lang="en-US" altLang="en-US" baseline="-25000"/>
              <a:t>3</a:t>
            </a:r>
            <a:r>
              <a:rPr lang="en-US" altLang="en-US"/>
              <a:t>) .</a:t>
            </a:r>
          </a:p>
          <a:p>
            <a:pPr>
              <a:buFont typeface="Wingdings" panose="05000000000000000000" pitchFamily="2" charset="2"/>
              <a:buNone/>
            </a:pPr>
            <a:endParaRPr lang="en-US" altLang="en-US"/>
          </a:p>
          <a:p>
            <a:pPr>
              <a:buFont typeface="Wingdings" panose="05000000000000000000" pitchFamily="2" charset="2"/>
              <a:buChar char="Ø"/>
            </a:pPr>
            <a:r>
              <a:rPr lang="en-US" altLang="en-US"/>
              <a:t>The </a:t>
            </a:r>
            <a:r>
              <a:rPr lang="en-US" altLang="en-US" u="sng"/>
              <a:t>specific agonist must cross cell membrane to inside of cell</a:t>
            </a:r>
            <a:r>
              <a:rPr lang="en-US" altLang="en-US"/>
              <a:t>, binds and activates these receptors, which will then bind to DNA gene response elements in nucleus and lead to change in gene transcription , and thus synthesis of new proteins</a:t>
            </a:r>
          </a:p>
          <a:p>
            <a:pPr>
              <a:buFont typeface="Wingdings" panose="05000000000000000000" pitchFamily="2" charset="2"/>
              <a:buNone/>
            </a:pPr>
            <a:r>
              <a:rPr lang="en-US" altLang="en-US"/>
              <a:t>   </a:t>
            </a:r>
          </a:p>
          <a:p>
            <a:pPr eaLnBrk="1" hangingPunct="1">
              <a:lnSpc>
                <a:spcPct val="80000"/>
              </a:lnSpc>
              <a:buFont typeface="Wingdings" panose="05000000000000000000" pitchFamily="2" charset="2"/>
              <a:buNone/>
            </a:pPr>
            <a:endParaRPr lang="ar-JO" altLang="en-US">
              <a:solidFill>
                <a:srgbClr val="FF0000"/>
              </a:solidFill>
            </a:endParaRPr>
          </a:p>
        </p:txBody>
      </p:sp>
      <p:sp>
        <p:nvSpPr>
          <p:cNvPr id="25603" name="Slide Number Placeholder 2">
            <a:extLst>
              <a:ext uri="{FF2B5EF4-FFF2-40B4-BE49-F238E27FC236}">
                <a16:creationId xmlns:a16="http://schemas.microsoft.com/office/drawing/2014/main" id="{3BA88B3D-CFEE-2E58-32D6-AD1ABC3B30DF}"/>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spcBef>
                <a:spcPct val="0"/>
              </a:spcBef>
              <a:buClrTx/>
              <a:buSzTx/>
              <a:buFontTx/>
              <a:buNone/>
            </a:pPr>
            <a:fld id="{6B7F4B99-D97D-4310-A19E-F7FDE9F6CE3A}" type="slidenum">
              <a:rPr lang="en-US" altLang="en-US" sz="1400">
                <a:solidFill>
                  <a:srgbClr val="FFFFFF"/>
                </a:solidFill>
                <a:latin typeface="Arial" panose="020B0604020202020204" pitchFamily="34" charset="0"/>
              </a:rPr>
              <a:pPr>
                <a:spcBef>
                  <a:spcPct val="0"/>
                </a:spcBef>
                <a:buClrTx/>
                <a:buSzTx/>
                <a:buFontTx/>
                <a:buNone/>
              </a:pPr>
              <a:t>16</a:t>
            </a:fld>
            <a:endParaRPr lang="en-US" altLang="en-US" sz="1400">
              <a:solidFill>
                <a:srgbClr val="FFFFFF"/>
              </a:solidFill>
              <a:latin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5">
            <a:extLst>
              <a:ext uri="{FF2B5EF4-FFF2-40B4-BE49-F238E27FC236}">
                <a16:creationId xmlns:a16="http://schemas.microsoft.com/office/drawing/2014/main" id="{EB0AA824-0981-09BC-77AA-F6BCC37CB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381000"/>
            <a:ext cx="3300413" cy="543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7" name="Picture 6">
            <a:extLst>
              <a:ext uri="{FF2B5EF4-FFF2-40B4-BE49-F238E27FC236}">
                <a16:creationId xmlns:a16="http://schemas.microsoft.com/office/drawing/2014/main" id="{9029950C-072F-5A0D-2773-7A9C4DF683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49213"/>
            <a:ext cx="3311525" cy="673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8" name="Slide Number Placeholder 8">
            <a:extLst>
              <a:ext uri="{FF2B5EF4-FFF2-40B4-BE49-F238E27FC236}">
                <a16:creationId xmlns:a16="http://schemas.microsoft.com/office/drawing/2014/main" id="{34437FB8-45CD-492D-F188-7D47B6CE06A9}"/>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spcBef>
                <a:spcPct val="0"/>
              </a:spcBef>
              <a:buClrTx/>
              <a:buSzTx/>
              <a:buFontTx/>
              <a:buNone/>
            </a:pPr>
            <a:fld id="{F3A0E0F1-1B43-4B88-B131-F5B78A988C2C}" type="slidenum">
              <a:rPr lang="en-US" altLang="en-US" sz="1400">
                <a:solidFill>
                  <a:srgbClr val="FFFFFF"/>
                </a:solidFill>
                <a:latin typeface="Arial" panose="020B0604020202020204" pitchFamily="34" charset="0"/>
              </a:rPr>
              <a:pPr>
                <a:spcBef>
                  <a:spcPct val="0"/>
                </a:spcBef>
                <a:buClrTx/>
                <a:buSzTx/>
                <a:buFontTx/>
                <a:buNone/>
              </a:pPr>
              <a:t>17</a:t>
            </a:fld>
            <a:endParaRPr lang="en-US" altLang="en-US" sz="1400">
              <a:solidFill>
                <a:srgbClr val="FFFFFF"/>
              </a:solidFill>
              <a:latin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733F712E-A470-FFFD-35F0-6CA81632E630}"/>
              </a:ext>
            </a:extLst>
          </p:cNvPr>
          <p:cNvSpPr>
            <a:spLocks noGrp="1"/>
          </p:cNvSpPr>
          <p:nvPr>
            <p:ph type="title"/>
          </p:nvPr>
        </p:nvSpPr>
        <p:spPr>
          <a:xfrm>
            <a:off x="762000" y="2209800"/>
            <a:ext cx="7467600" cy="1143000"/>
          </a:xfrm>
        </p:spPr>
        <p:txBody>
          <a:bodyPr/>
          <a:lstStyle/>
          <a:p>
            <a:pPr algn="ctr" eaLnBrk="1" fontAlgn="auto" hangingPunct="1">
              <a:spcAft>
                <a:spcPts val="0"/>
              </a:spcAft>
              <a:defRPr/>
            </a:pPr>
            <a:r>
              <a:rPr lang="en-GB" sz="4800" dirty="0"/>
              <a:t>THANKS</a:t>
            </a:r>
          </a:p>
        </p:txBody>
      </p:sp>
      <p:sp>
        <p:nvSpPr>
          <p:cNvPr id="27651" name="Slide Number Placeholder 3">
            <a:extLst>
              <a:ext uri="{FF2B5EF4-FFF2-40B4-BE49-F238E27FC236}">
                <a16:creationId xmlns:a16="http://schemas.microsoft.com/office/drawing/2014/main" id="{B1BC469B-79EA-4883-5EE4-A1BAD24EB0EE}"/>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spcBef>
                <a:spcPct val="0"/>
              </a:spcBef>
              <a:buClrTx/>
              <a:buSzTx/>
              <a:buFontTx/>
              <a:buNone/>
            </a:pPr>
            <a:fld id="{F464D49C-9D40-4BFC-AC6A-FC4300219D7C}" type="slidenum">
              <a:rPr lang="en-US" altLang="en-US" sz="1400">
                <a:solidFill>
                  <a:srgbClr val="FFFFFF"/>
                </a:solidFill>
                <a:latin typeface="Arial" panose="020B0604020202020204" pitchFamily="34" charset="0"/>
              </a:rPr>
              <a:pPr>
                <a:spcBef>
                  <a:spcPct val="0"/>
                </a:spcBef>
                <a:buClrTx/>
                <a:buSzTx/>
                <a:buFontTx/>
                <a:buNone/>
              </a:pPr>
              <a:t>18</a:t>
            </a:fld>
            <a:endParaRPr lang="en-US" altLang="en-US" sz="1400">
              <a:solidFill>
                <a:srgbClr val="FFFFFF"/>
              </a:solidFill>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6B850-7586-3DCD-E507-F9DAA7432553}"/>
              </a:ext>
            </a:extLst>
          </p:cNvPr>
          <p:cNvSpPr>
            <a:spLocks noGrp="1"/>
          </p:cNvSpPr>
          <p:nvPr>
            <p:ph type="title"/>
          </p:nvPr>
        </p:nvSpPr>
        <p:spPr>
          <a:xfrm>
            <a:off x="685800" y="-228600"/>
            <a:ext cx="7467600" cy="1143000"/>
          </a:xfrm>
        </p:spPr>
        <p:txBody>
          <a:bodyPr/>
          <a:lstStyle/>
          <a:p>
            <a:pPr algn="ctr" eaLnBrk="1" fontAlgn="auto" hangingPunct="1">
              <a:spcAft>
                <a:spcPts val="0"/>
              </a:spcAft>
              <a:defRPr/>
            </a:pPr>
            <a:r>
              <a:rPr lang="en-GB" dirty="0">
                <a:solidFill>
                  <a:schemeClr val="bg1">
                    <a:lumMod val="50000"/>
                  </a:schemeClr>
                </a:solidFill>
              </a:rPr>
              <a:t>CONTENTS</a:t>
            </a:r>
          </a:p>
        </p:txBody>
      </p:sp>
      <p:sp>
        <p:nvSpPr>
          <p:cNvPr id="3" name="Content Placeholder 2">
            <a:extLst>
              <a:ext uri="{FF2B5EF4-FFF2-40B4-BE49-F238E27FC236}">
                <a16:creationId xmlns:a16="http://schemas.microsoft.com/office/drawing/2014/main" id="{9AF8075D-5A77-7184-53CB-3D2586F4F913}"/>
              </a:ext>
            </a:extLst>
          </p:cNvPr>
          <p:cNvSpPr>
            <a:spLocks noGrp="1"/>
          </p:cNvSpPr>
          <p:nvPr>
            <p:ph sz="quarter" idx="1"/>
          </p:nvPr>
        </p:nvSpPr>
        <p:spPr>
          <a:xfrm>
            <a:off x="304800" y="1222375"/>
            <a:ext cx="8534400" cy="5407025"/>
          </a:xfrm>
        </p:spPr>
        <p:txBody>
          <a:bodyPr>
            <a:normAutofit/>
          </a:bodyPr>
          <a:lstStyle/>
          <a:p>
            <a:pPr marL="274320" indent="-274320" eaLnBrk="1" fontAlgn="auto" hangingPunct="1">
              <a:spcAft>
                <a:spcPts val="0"/>
              </a:spcAft>
              <a:buFont typeface="Wingdings" panose="05000000000000000000" pitchFamily="2" charset="2"/>
              <a:buChar char="Ø"/>
              <a:defRPr/>
            </a:pPr>
            <a:r>
              <a:rPr lang="en-US" b="1" dirty="0">
                <a:solidFill>
                  <a:schemeClr val="bg1">
                    <a:lumMod val="50000"/>
                  </a:schemeClr>
                </a:solidFill>
              </a:rPr>
              <a:t>MECHANISMS OF DRUG ACTION </a:t>
            </a:r>
          </a:p>
          <a:p>
            <a:pPr marL="274320" indent="-274320" eaLnBrk="1" fontAlgn="auto" hangingPunct="1">
              <a:spcAft>
                <a:spcPts val="0"/>
              </a:spcAft>
              <a:buFont typeface="Wingdings"/>
              <a:buNone/>
              <a:defRPr/>
            </a:pPr>
            <a:endParaRPr lang="en-US" b="1" dirty="0">
              <a:solidFill>
                <a:schemeClr val="bg1">
                  <a:lumMod val="50000"/>
                </a:schemeClr>
              </a:solidFill>
            </a:endParaRPr>
          </a:p>
          <a:p>
            <a:pPr marL="274320" indent="-274320" eaLnBrk="1" fontAlgn="auto" hangingPunct="1">
              <a:spcAft>
                <a:spcPts val="0"/>
              </a:spcAft>
              <a:buFont typeface="Wingdings" panose="05000000000000000000" pitchFamily="2" charset="2"/>
              <a:buChar char="Ø"/>
              <a:defRPr/>
            </a:pPr>
            <a:r>
              <a:rPr lang="en-US" b="1" dirty="0">
                <a:solidFill>
                  <a:schemeClr val="bg1">
                    <a:lumMod val="50000"/>
                  </a:schemeClr>
                </a:solidFill>
              </a:rPr>
              <a:t>TYPES OF LIGAND-RECEPTOR INTERACTIONS</a:t>
            </a:r>
          </a:p>
          <a:p>
            <a:pPr marL="274320" indent="-274320" eaLnBrk="1" fontAlgn="auto" hangingPunct="1">
              <a:spcAft>
                <a:spcPts val="0"/>
              </a:spcAft>
              <a:buFont typeface="Wingdings" panose="05000000000000000000" pitchFamily="2" charset="2"/>
              <a:buNone/>
              <a:defRPr/>
            </a:pPr>
            <a:endParaRPr lang="en-US" b="1" dirty="0">
              <a:solidFill>
                <a:schemeClr val="bg1">
                  <a:lumMod val="50000"/>
                </a:schemeClr>
              </a:solidFill>
            </a:endParaRPr>
          </a:p>
          <a:p>
            <a:pPr marL="274320" indent="-274320" eaLnBrk="1" fontAlgn="auto" hangingPunct="1">
              <a:spcAft>
                <a:spcPts val="0"/>
              </a:spcAft>
              <a:buFont typeface="Wingdings" panose="05000000000000000000" pitchFamily="2" charset="2"/>
              <a:buChar char="Ø"/>
              <a:defRPr/>
            </a:pPr>
            <a:r>
              <a:rPr lang="en-US" b="1" dirty="0">
                <a:solidFill>
                  <a:schemeClr val="bg1">
                    <a:lumMod val="50000"/>
                  </a:schemeClr>
                </a:solidFill>
              </a:rPr>
              <a:t>TYPES OF DRUG-RECEPTOR BONDING</a:t>
            </a:r>
          </a:p>
          <a:p>
            <a:pPr marL="274320" indent="-274320" eaLnBrk="1" fontAlgn="auto" hangingPunct="1">
              <a:spcAft>
                <a:spcPts val="0"/>
              </a:spcAft>
              <a:buFont typeface="Wingdings"/>
              <a:buNone/>
              <a:defRPr/>
            </a:pPr>
            <a:endParaRPr lang="en-US" b="1" dirty="0">
              <a:solidFill>
                <a:schemeClr val="bg1">
                  <a:lumMod val="50000"/>
                </a:schemeClr>
              </a:solidFill>
            </a:endParaRPr>
          </a:p>
          <a:p>
            <a:pPr marL="274320" indent="-274320" eaLnBrk="1" fontAlgn="auto" hangingPunct="1">
              <a:spcAft>
                <a:spcPts val="0"/>
              </a:spcAft>
              <a:buFont typeface="Wingdings" panose="05000000000000000000" pitchFamily="2" charset="2"/>
              <a:buChar char="Ø"/>
              <a:defRPr/>
            </a:pPr>
            <a:r>
              <a:rPr lang="en-GB" b="1" dirty="0">
                <a:solidFill>
                  <a:schemeClr val="bg1">
                    <a:lumMod val="50000"/>
                  </a:schemeClr>
                </a:solidFill>
              </a:rPr>
              <a:t>CLASSIFCATION OF RECEPTORS</a:t>
            </a:r>
            <a:endParaRPr lang="en-US" b="1" dirty="0">
              <a:solidFill>
                <a:schemeClr val="bg1">
                  <a:lumMod val="50000"/>
                </a:schemeClr>
              </a:solidFill>
            </a:endParaRPr>
          </a:p>
          <a:p>
            <a:pPr marL="274320" indent="-274320" eaLnBrk="1" fontAlgn="auto" hangingPunct="1">
              <a:spcAft>
                <a:spcPts val="0"/>
              </a:spcAft>
              <a:buFont typeface="Wingdings"/>
              <a:buChar char=""/>
              <a:defRPr/>
            </a:pPr>
            <a:endParaRPr lang="en-GB" dirty="0">
              <a:solidFill>
                <a:srgbClr val="FF0000"/>
              </a:solidFill>
            </a:endParaRPr>
          </a:p>
        </p:txBody>
      </p:sp>
      <p:sp>
        <p:nvSpPr>
          <p:cNvPr id="10244" name="Slide Number Placeholder 3">
            <a:extLst>
              <a:ext uri="{FF2B5EF4-FFF2-40B4-BE49-F238E27FC236}">
                <a16:creationId xmlns:a16="http://schemas.microsoft.com/office/drawing/2014/main" id="{139B4B4D-6FE5-CC51-B3B1-90DB07459F80}"/>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spcBef>
                <a:spcPct val="0"/>
              </a:spcBef>
              <a:buClrTx/>
              <a:buSzTx/>
              <a:buFontTx/>
              <a:buNone/>
            </a:pPr>
            <a:fld id="{D49A188C-9D34-4644-9784-9B90C41C2397}" type="slidenum">
              <a:rPr lang="en-US" altLang="en-US" sz="1400">
                <a:solidFill>
                  <a:srgbClr val="FFFFFF"/>
                </a:solidFill>
                <a:latin typeface="Arial" panose="020B0604020202020204" pitchFamily="34" charset="0"/>
              </a:rPr>
              <a:pPr>
                <a:spcBef>
                  <a:spcPct val="0"/>
                </a:spcBef>
                <a:buClrTx/>
                <a:buSzTx/>
                <a:buFontTx/>
                <a:buNone/>
              </a:pPr>
              <a:t>2</a:t>
            </a:fld>
            <a:endParaRPr lang="en-US" altLang="en-US" sz="1400">
              <a:solidFill>
                <a:srgbClr val="FFFFFF"/>
              </a:solidFill>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6A77B3AA-78BE-79F4-8933-53F32C1B9CA8}"/>
              </a:ext>
            </a:extLst>
          </p:cNvPr>
          <p:cNvSpPr>
            <a:spLocks noGrp="1"/>
          </p:cNvSpPr>
          <p:nvPr>
            <p:ph type="title"/>
          </p:nvPr>
        </p:nvSpPr>
        <p:spPr>
          <a:xfrm>
            <a:off x="457200" y="-228600"/>
            <a:ext cx="8229600" cy="1143000"/>
          </a:xfrm>
        </p:spPr>
        <p:txBody>
          <a:bodyPr/>
          <a:lstStyle/>
          <a:p>
            <a:pPr algn="ctr" eaLnBrk="1" fontAlgn="auto" hangingPunct="1">
              <a:spcAft>
                <a:spcPts val="0"/>
              </a:spcAft>
              <a:defRPr/>
            </a:pPr>
            <a:r>
              <a:rPr lang="en-US" sz="2800" b="1" dirty="0">
                <a:solidFill>
                  <a:schemeClr val="bg1">
                    <a:lumMod val="50000"/>
                  </a:schemeClr>
                </a:solidFill>
              </a:rPr>
              <a:t>MECHANISMS OF DRUG ACTION</a:t>
            </a:r>
            <a:endParaRPr lang="en-GB" sz="2800" b="1" dirty="0">
              <a:solidFill>
                <a:schemeClr val="bg1">
                  <a:lumMod val="50000"/>
                </a:schemeClr>
              </a:solidFill>
            </a:endParaRPr>
          </a:p>
        </p:txBody>
      </p:sp>
      <p:sp>
        <p:nvSpPr>
          <p:cNvPr id="11267" name="Content Placeholder 2">
            <a:extLst>
              <a:ext uri="{FF2B5EF4-FFF2-40B4-BE49-F238E27FC236}">
                <a16:creationId xmlns:a16="http://schemas.microsoft.com/office/drawing/2014/main" id="{016D98B3-6C18-C402-6364-9060C271C434}"/>
              </a:ext>
            </a:extLst>
          </p:cNvPr>
          <p:cNvSpPr>
            <a:spLocks noGrp="1"/>
          </p:cNvSpPr>
          <p:nvPr>
            <p:ph sz="quarter" idx="1"/>
          </p:nvPr>
        </p:nvSpPr>
        <p:spPr>
          <a:xfrm>
            <a:off x="76200" y="1066800"/>
            <a:ext cx="8686800" cy="5638800"/>
          </a:xfrm>
        </p:spPr>
        <p:txBody>
          <a:bodyPr/>
          <a:lstStyle/>
          <a:p>
            <a:pPr eaLnBrk="1" hangingPunct="1">
              <a:lnSpc>
                <a:spcPct val="80000"/>
              </a:lnSpc>
              <a:buFont typeface="Wingdings" panose="05000000000000000000" pitchFamily="2" charset="2"/>
              <a:buChar char="Ø"/>
            </a:pPr>
            <a:r>
              <a:rPr lang="en-US" altLang="en-US" b="1" dirty="0"/>
              <a:t> Drugs can act through:</a:t>
            </a:r>
          </a:p>
          <a:p>
            <a:pPr lvl="1" eaLnBrk="1" hangingPunct="1">
              <a:lnSpc>
                <a:spcPct val="80000"/>
              </a:lnSpc>
              <a:buFont typeface="Wingdings 2" panose="05020102010507070707" pitchFamily="18" charset="2"/>
              <a:buNone/>
            </a:pPr>
            <a:r>
              <a:rPr lang="en-US" altLang="en-US" sz="2400" b="1" dirty="0">
                <a:solidFill>
                  <a:srgbClr val="FF0000"/>
                </a:solidFill>
              </a:rPr>
              <a:t>1. Physical action:</a:t>
            </a:r>
          </a:p>
          <a:p>
            <a:pPr lvl="1" eaLnBrk="1" hangingPunct="1">
              <a:lnSpc>
                <a:spcPct val="80000"/>
              </a:lnSpc>
              <a:buFont typeface="Wingdings 2" panose="05020102010507070707" pitchFamily="18" charset="2"/>
              <a:buNone/>
            </a:pPr>
            <a:r>
              <a:rPr lang="en-US" altLang="en-US" sz="2400" dirty="0"/>
              <a:t>   Drug can produce a therapeutic response because  of  it’s physical properties. e.g</a:t>
            </a:r>
            <a:r>
              <a:rPr lang="en-US" altLang="en-US" sz="2400" b="1" dirty="0"/>
              <a:t>: Mannitol as diuretic </a:t>
            </a:r>
            <a:r>
              <a:rPr lang="en-US" altLang="en-US" sz="2400" dirty="0"/>
              <a:t>because it increase </a:t>
            </a:r>
            <a:r>
              <a:rPr lang="en-US" altLang="en-US" sz="2400" dirty="0" err="1"/>
              <a:t>osmalerity</a:t>
            </a:r>
            <a:r>
              <a:rPr lang="en-US" altLang="en-US" sz="2400" dirty="0"/>
              <a:t>, </a:t>
            </a:r>
            <a:r>
              <a:rPr lang="en-US" altLang="en-US" sz="2400" b="1" dirty="0"/>
              <a:t>Radio-isotopes</a:t>
            </a:r>
            <a:r>
              <a:rPr lang="en-US" altLang="en-US" sz="2400" dirty="0"/>
              <a:t> : emit ionizing radiation </a:t>
            </a:r>
          </a:p>
          <a:p>
            <a:pPr lvl="1" eaLnBrk="1" hangingPunct="1">
              <a:lnSpc>
                <a:spcPct val="80000"/>
              </a:lnSpc>
              <a:buFont typeface="Wingdings 2" panose="05020102010507070707" pitchFamily="18" charset="2"/>
              <a:buNone/>
            </a:pPr>
            <a:r>
              <a:rPr lang="en-US" altLang="en-US" sz="2400" b="1" dirty="0">
                <a:solidFill>
                  <a:srgbClr val="FF0000"/>
                </a:solidFill>
              </a:rPr>
              <a:t>2. Simple chemical reaction:</a:t>
            </a:r>
          </a:p>
          <a:p>
            <a:pPr lvl="1" eaLnBrk="1" hangingPunct="1">
              <a:lnSpc>
                <a:spcPct val="80000"/>
              </a:lnSpc>
              <a:buFont typeface="Wingdings 2" panose="05020102010507070707" pitchFamily="18" charset="2"/>
              <a:buNone/>
            </a:pPr>
            <a:r>
              <a:rPr lang="en-US" altLang="en-US" sz="2400" dirty="0"/>
              <a:t>   Drug may act through a chemical reaction. e.g: </a:t>
            </a:r>
            <a:r>
              <a:rPr lang="en-US" altLang="en-US" sz="2400" b="1" dirty="0"/>
              <a:t>Gastric antacids </a:t>
            </a:r>
            <a:r>
              <a:rPr lang="en-US" altLang="en-US" sz="2400" dirty="0"/>
              <a:t>work by neutralizing the stomach acidity with a base,</a:t>
            </a:r>
            <a:r>
              <a:rPr lang="en-US" altLang="en-US" sz="2400" b="1" dirty="0"/>
              <a:t> Chelating agents</a:t>
            </a:r>
            <a:r>
              <a:rPr lang="en-US" altLang="en-US" sz="2400" dirty="0"/>
              <a:t> that bind heavy metals in body.</a:t>
            </a:r>
          </a:p>
          <a:p>
            <a:pPr lvl="1" eaLnBrk="1" hangingPunct="1">
              <a:lnSpc>
                <a:spcPct val="80000"/>
              </a:lnSpc>
              <a:buFont typeface="Wingdings 2" panose="05020102010507070707" pitchFamily="18" charset="2"/>
              <a:buNone/>
            </a:pPr>
            <a:r>
              <a:rPr lang="en-US" altLang="en-US" sz="2400" b="1" dirty="0">
                <a:solidFill>
                  <a:srgbClr val="FF0000"/>
                </a:solidFill>
              </a:rPr>
              <a:t>3. Receptors: </a:t>
            </a:r>
          </a:p>
          <a:p>
            <a:pPr lvl="1" eaLnBrk="1" hangingPunct="1">
              <a:lnSpc>
                <a:spcPct val="80000"/>
              </a:lnSpc>
              <a:buFont typeface="Wingdings 2" panose="05020102010507070707" pitchFamily="18" charset="2"/>
              <a:buNone/>
            </a:pPr>
            <a:r>
              <a:rPr lang="en-US" altLang="en-US" sz="2400" dirty="0"/>
              <a:t>    A receptor is a specialized target macromolecule mostly protein, present on the cell surface or intracellular, that binds a drug and mediates it’s pharmacological actions. </a:t>
            </a:r>
          </a:p>
        </p:txBody>
      </p:sp>
      <p:sp>
        <p:nvSpPr>
          <p:cNvPr id="11268" name="Slide Number Placeholder 3">
            <a:extLst>
              <a:ext uri="{FF2B5EF4-FFF2-40B4-BE49-F238E27FC236}">
                <a16:creationId xmlns:a16="http://schemas.microsoft.com/office/drawing/2014/main" id="{014EDCEB-3D14-6C82-F1B2-A5937E5A9CF4}"/>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spcBef>
                <a:spcPct val="0"/>
              </a:spcBef>
              <a:buClrTx/>
              <a:buSzTx/>
              <a:buFontTx/>
              <a:buNone/>
            </a:pPr>
            <a:fld id="{E4EC2AE1-C8FB-4A41-B849-198D364E9F21}" type="slidenum">
              <a:rPr lang="en-US" altLang="en-US" sz="1400">
                <a:solidFill>
                  <a:srgbClr val="FFFFFF"/>
                </a:solidFill>
                <a:latin typeface="Arial" panose="020B0604020202020204" pitchFamily="34" charset="0"/>
              </a:rPr>
              <a:pPr>
                <a:spcBef>
                  <a:spcPct val="0"/>
                </a:spcBef>
                <a:buClrTx/>
                <a:buSzTx/>
                <a:buFontTx/>
                <a:buNone/>
              </a:pPr>
              <a:t>3</a:t>
            </a:fld>
            <a:endParaRPr lang="en-US" altLang="en-US" sz="1400">
              <a:solidFill>
                <a:srgbClr val="FFFFFF"/>
              </a:solidFill>
              <a:latin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a:extLst>
              <a:ext uri="{FF2B5EF4-FFF2-40B4-BE49-F238E27FC236}">
                <a16:creationId xmlns:a16="http://schemas.microsoft.com/office/drawing/2014/main" id="{F9D7BAC8-52F1-B7F8-AA03-2C87E7AFA291}"/>
              </a:ext>
            </a:extLst>
          </p:cNvPr>
          <p:cNvSpPr>
            <a:spLocks noGrp="1"/>
          </p:cNvSpPr>
          <p:nvPr>
            <p:ph sz="quarter" idx="1"/>
          </p:nvPr>
        </p:nvSpPr>
        <p:spPr>
          <a:xfrm>
            <a:off x="76200" y="76200"/>
            <a:ext cx="5715000" cy="6629400"/>
          </a:xfrm>
        </p:spPr>
        <p:txBody>
          <a:bodyPr/>
          <a:lstStyle/>
          <a:p>
            <a:pPr eaLnBrk="1" hangingPunct="1">
              <a:lnSpc>
                <a:spcPct val="90000"/>
              </a:lnSpc>
            </a:pPr>
            <a:r>
              <a:rPr lang="en-US" altLang="en-US" dirty="0"/>
              <a:t>Receptors can either be enzymes, nucleic acids or structural proteins to which drugs may interact.</a:t>
            </a:r>
          </a:p>
          <a:p>
            <a:pPr eaLnBrk="1" hangingPunct="1">
              <a:lnSpc>
                <a:spcPct val="90000"/>
              </a:lnSpc>
            </a:pPr>
            <a:r>
              <a:rPr lang="en-GB" altLang="en-US" dirty="0"/>
              <a:t> A molecule that binds to a receptor is called a ligand, and can be a peptide or another small molecule like a neurotransmitter, hormone, or drug.</a:t>
            </a:r>
            <a:endParaRPr lang="en-US" altLang="en-US" dirty="0"/>
          </a:p>
          <a:p>
            <a:pPr eaLnBrk="1" hangingPunct="1">
              <a:lnSpc>
                <a:spcPct val="90000"/>
              </a:lnSpc>
            </a:pPr>
            <a:r>
              <a:rPr lang="en-US" altLang="en-US" dirty="0"/>
              <a:t> </a:t>
            </a:r>
            <a:r>
              <a:rPr lang="en-GB" altLang="en-US" dirty="0"/>
              <a:t>Ligand binding changes the conformation (three-dimensional shape) of the receptor molecule. This alters the shape at a different part of the protein, changing the interaction of the receptor molecule with associated biochemicals, leading in turn to a cellular response mediated by the associated biochemical pathway.</a:t>
            </a:r>
          </a:p>
        </p:txBody>
      </p:sp>
      <p:pic>
        <p:nvPicPr>
          <p:cNvPr id="12291" name="Picture 3">
            <a:extLst>
              <a:ext uri="{FF2B5EF4-FFF2-40B4-BE49-F238E27FC236}">
                <a16:creationId xmlns:a16="http://schemas.microsoft.com/office/drawing/2014/main" id="{2C620A53-1A8F-DB67-8486-03C3D37C4E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24538" y="25400"/>
            <a:ext cx="3305175" cy="680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Slide Number Placeholder 3">
            <a:extLst>
              <a:ext uri="{FF2B5EF4-FFF2-40B4-BE49-F238E27FC236}">
                <a16:creationId xmlns:a16="http://schemas.microsoft.com/office/drawing/2014/main" id="{3755EB5B-1609-8840-10B3-75A4EEC76275}"/>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spcBef>
                <a:spcPct val="0"/>
              </a:spcBef>
              <a:buClrTx/>
              <a:buSzTx/>
              <a:buFontTx/>
              <a:buNone/>
            </a:pPr>
            <a:fld id="{12AD05FE-DC63-44C6-9D1A-CC4696E68249}" type="slidenum">
              <a:rPr lang="en-US" altLang="en-US" sz="1400">
                <a:solidFill>
                  <a:srgbClr val="FFFFFF"/>
                </a:solidFill>
                <a:latin typeface="Arial" panose="020B0604020202020204" pitchFamily="34" charset="0"/>
              </a:rPr>
              <a:pPr>
                <a:spcBef>
                  <a:spcPct val="0"/>
                </a:spcBef>
                <a:buClrTx/>
                <a:buSzTx/>
                <a:buFontTx/>
                <a:buNone/>
              </a:pPr>
              <a:t>4</a:t>
            </a:fld>
            <a:endParaRPr lang="en-US" altLang="en-US" sz="1400">
              <a:solidFill>
                <a:srgbClr val="FFFFFF"/>
              </a:solidFill>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C91B1734-DA99-1356-0FC5-58DD1DB4E37A}"/>
              </a:ext>
            </a:extLst>
          </p:cNvPr>
          <p:cNvSpPr>
            <a:spLocks noGrp="1"/>
          </p:cNvSpPr>
          <p:nvPr>
            <p:ph type="title"/>
          </p:nvPr>
        </p:nvSpPr>
        <p:spPr>
          <a:xfrm>
            <a:off x="152400" y="-533400"/>
            <a:ext cx="9144000" cy="1143000"/>
          </a:xfrm>
        </p:spPr>
        <p:txBody>
          <a:bodyPr/>
          <a:lstStyle/>
          <a:p>
            <a:pPr eaLnBrk="1" fontAlgn="auto" hangingPunct="1">
              <a:spcAft>
                <a:spcPts val="0"/>
              </a:spcAft>
              <a:defRPr/>
            </a:pPr>
            <a:r>
              <a:rPr lang="en-US" sz="2800" dirty="0">
                <a:solidFill>
                  <a:schemeClr val="bg1">
                    <a:lumMod val="50000"/>
                  </a:schemeClr>
                </a:solidFill>
              </a:rPr>
              <a:t>TYPES OF LIGAND-RECEPTOR INTERACTIONS</a:t>
            </a:r>
            <a:endParaRPr lang="en-GB" sz="2800" dirty="0">
              <a:solidFill>
                <a:schemeClr val="bg1">
                  <a:lumMod val="50000"/>
                </a:schemeClr>
              </a:solidFill>
            </a:endParaRPr>
          </a:p>
        </p:txBody>
      </p:sp>
      <p:sp>
        <p:nvSpPr>
          <p:cNvPr id="13315" name="Content Placeholder 2">
            <a:extLst>
              <a:ext uri="{FF2B5EF4-FFF2-40B4-BE49-F238E27FC236}">
                <a16:creationId xmlns:a16="http://schemas.microsoft.com/office/drawing/2014/main" id="{B04CF149-7BF4-A2B6-A4C2-5107B6BA5BB2}"/>
              </a:ext>
            </a:extLst>
          </p:cNvPr>
          <p:cNvSpPr>
            <a:spLocks noGrp="1"/>
          </p:cNvSpPr>
          <p:nvPr>
            <p:ph sz="quarter" idx="1"/>
          </p:nvPr>
        </p:nvSpPr>
        <p:spPr>
          <a:xfrm>
            <a:off x="152400" y="762000"/>
            <a:ext cx="8763000" cy="6096000"/>
          </a:xfrm>
        </p:spPr>
        <p:txBody>
          <a:bodyPr/>
          <a:lstStyle/>
          <a:p>
            <a:pPr>
              <a:buFont typeface="Wingdings" panose="05000000000000000000" pitchFamily="2" charset="2"/>
              <a:buNone/>
            </a:pPr>
            <a:r>
              <a:rPr lang="en-GB" altLang="en-US" sz="2000" dirty="0"/>
              <a:t>Not every ligand that binds to a receptor also activates the receptor. The following classes of ligands exist:</a:t>
            </a:r>
          </a:p>
          <a:p>
            <a:pPr>
              <a:buFont typeface="Wingdings" panose="05000000000000000000" pitchFamily="2" charset="2"/>
              <a:buNone/>
            </a:pPr>
            <a:r>
              <a:rPr lang="en-GB" altLang="en-US" sz="2000" b="1" dirty="0">
                <a:solidFill>
                  <a:srgbClr val="FF0000"/>
                </a:solidFill>
              </a:rPr>
              <a:t>1. (Full) agonists</a:t>
            </a:r>
            <a:r>
              <a:rPr lang="en-GB" altLang="en-US" sz="2000" dirty="0"/>
              <a:t> are able to activate the receptor and result in a maximal biological response. The natural endogenous ligand with greatest efficacy for a given receptor is by definition a full agonist (100% efficacy).</a:t>
            </a:r>
          </a:p>
          <a:p>
            <a:pPr>
              <a:buFont typeface="Wingdings" panose="05000000000000000000" pitchFamily="2" charset="2"/>
              <a:buNone/>
            </a:pPr>
            <a:r>
              <a:rPr lang="en-GB" altLang="en-US" sz="2000" b="1" dirty="0">
                <a:solidFill>
                  <a:srgbClr val="FF0000"/>
                </a:solidFill>
              </a:rPr>
              <a:t>2. Partial agonists</a:t>
            </a:r>
            <a:r>
              <a:rPr lang="en-GB" altLang="en-US" sz="2000" dirty="0"/>
              <a:t> do not activate receptors thoroughly, causing responses which are partial compared to those of full agonists (efficacy between 0 and 100%).</a:t>
            </a:r>
          </a:p>
          <a:p>
            <a:pPr>
              <a:buFont typeface="Wingdings" panose="05000000000000000000" pitchFamily="2" charset="2"/>
              <a:buNone/>
            </a:pPr>
            <a:r>
              <a:rPr lang="en-GB" altLang="en-US" sz="2000" b="1" dirty="0">
                <a:solidFill>
                  <a:srgbClr val="FF0000"/>
                </a:solidFill>
              </a:rPr>
              <a:t>3. Antagonists</a:t>
            </a:r>
            <a:r>
              <a:rPr lang="en-GB" altLang="en-US" sz="2000" dirty="0"/>
              <a:t> bind to receptors but do not activate them. This results in receptor blockage, inhibiting the binding of agonists and inverse agonists.</a:t>
            </a:r>
          </a:p>
          <a:p>
            <a:pPr>
              <a:buFont typeface="Wingdings" panose="05000000000000000000" pitchFamily="2" charset="2"/>
              <a:buNone/>
            </a:pPr>
            <a:r>
              <a:rPr lang="en-GB" altLang="en-US" sz="2000" b="1" dirty="0">
                <a:solidFill>
                  <a:srgbClr val="FF0000"/>
                </a:solidFill>
              </a:rPr>
              <a:t>4. Inverse agonists: </a:t>
            </a:r>
            <a:r>
              <a:rPr lang="en-GB" altLang="en-US" sz="2000" dirty="0"/>
              <a:t> </a:t>
            </a:r>
            <a:r>
              <a:rPr lang="en-US" altLang="en-US" sz="2000" dirty="0"/>
              <a:t>is a </a:t>
            </a:r>
            <a:r>
              <a:rPr lang="en-US" altLang="en-US" sz="2000" dirty="0">
                <a:hlinkClick r:id="rId3" tooltip="Drug"/>
              </a:rPr>
              <a:t>drug</a:t>
            </a:r>
            <a:r>
              <a:rPr lang="en-US" altLang="en-US" sz="2000" dirty="0"/>
              <a:t> that binds to the same </a:t>
            </a:r>
            <a:r>
              <a:rPr lang="en-US" altLang="en-US" sz="2000" dirty="0">
                <a:hlinkClick r:id="rId4" tooltip="Receptor (biochemistry)"/>
              </a:rPr>
              <a:t>receptor</a:t>
            </a:r>
            <a:r>
              <a:rPr lang="en-US" altLang="en-US" sz="2000" dirty="0"/>
              <a:t> as an </a:t>
            </a:r>
            <a:r>
              <a:rPr lang="en-US" altLang="en-US" sz="2000" dirty="0">
                <a:hlinkClick r:id="rId5" tooltip="Agonist"/>
              </a:rPr>
              <a:t>agonist</a:t>
            </a:r>
            <a:r>
              <a:rPr lang="en-US" altLang="en-US" sz="2000" dirty="0"/>
              <a:t>  </a:t>
            </a:r>
            <a:r>
              <a:rPr lang="en-GB" altLang="en-US" sz="2000" dirty="0"/>
              <a:t>(negative efficacy).</a:t>
            </a:r>
          </a:p>
          <a:p>
            <a:pPr>
              <a:buFont typeface="Wingdings" panose="05000000000000000000" pitchFamily="2" charset="2"/>
              <a:buNone/>
            </a:pPr>
            <a:endParaRPr lang="en-US" altLang="en-US" sz="2000" dirty="0"/>
          </a:p>
          <a:p>
            <a:pPr>
              <a:buFont typeface="Wingdings" panose="05000000000000000000" pitchFamily="2" charset="2"/>
              <a:buNone/>
            </a:pPr>
            <a:r>
              <a:rPr lang="en-US" altLang="en-US" sz="2000" dirty="0"/>
              <a:t>Nearly all antihistamines acting at </a:t>
            </a:r>
            <a:r>
              <a:rPr lang="en-US" altLang="en-US" sz="2000" dirty="0">
                <a:hlinkClick r:id="rId6" tooltip="H1 receptors"/>
              </a:rPr>
              <a:t>H1 receptors</a:t>
            </a:r>
            <a:r>
              <a:rPr lang="en-US" altLang="en-US" sz="2000" dirty="0"/>
              <a:t> and </a:t>
            </a:r>
            <a:r>
              <a:rPr lang="en-US" altLang="en-US" sz="2000" dirty="0">
                <a:hlinkClick r:id="rId7" tooltip="H2 receptors"/>
              </a:rPr>
              <a:t>H2 receptors</a:t>
            </a:r>
            <a:r>
              <a:rPr lang="en-US" altLang="en-US" sz="2000" dirty="0"/>
              <a:t> have been shown to be inverse agonists</a:t>
            </a:r>
            <a:endParaRPr lang="en-GB" altLang="en-US" sz="2000" dirty="0"/>
          </a:p>
        </p:txBody>
      </p:sp>
      <p:sp>
        <p:nvSpPr>
          <p:cNvPr id="13316" name="Slide Number Placeholder 3">
            <a:extLst>
              <a:ext uri="{FF2B5EF4-FFF2-40B4-BE49-F238E27FC236}">
                <a16:creationId xmlns:a16="http://schemas.microsoft.com/office/drawing/2014/main" id="{A7198FAB-8B34-2536-36EC-5394B76A99AA}"/>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spcBef>
                <a:spcPct val="0"/>
              </a:spcBef>
              <a:buClrTx/>
              <a:buSzTx/>
              <a:buFontTx/>
              <a:buNone/>
            </a:pPr>
            <a:fld id="{EFC48421-F6E5-4D69-8CB7-31F7F2412078}" type="slidenum">
              <a:rPr lang="en-US" altLang="en-US" sz="1400">
                <a:solidFill>
                  <a:srgbClr val="FFFFFF"/>
                </a:solidFill>
                <a:latin typeface="Arial" panose="020B0604020202020204" pitchFamily="34" charset="0"/>
              </a:rPr>
              <a:pPr>
                <a:spcBef>
                  <a:spcPct val="0"/>
                </a:spcBef>
                <a:buClrTx/>
                <a:buSzTx/>
                <a:buFontTx/>
                <a:buNone/>
              </a:pPr>
              <a:t>5</a:t>
            </a:fld>
            <a:endParaRPr lang="en-US" altLang="en-US" sz="1400">
              <a:solidFill>
                <a:srgbClr val="FFFFFF"/>
              </a:solidFill>
              <a:latin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40F70-C215-3AF6-4F03-CE8D8D50B455}"/>
              </a:ext>
            </a:extLst>
          </p:cNvPr>
          <p:cNvSpPr>
            <a:spLocks noGrp="1"/>
          </p:cNvSpPr>
          <p:nvPr>
            <p:ph type="title"/>
          </p:nvPr>
        </p:nvSpPr>
        <p:spPr>
          <a:xfrm>
            <a:off x="76200" y="-304800"/>
            <a:ext cx="8991600" cy="1143000"/>
          </a:xfrm>
        </p:spPr>
        <p:txBody>
          <a:bodyPr/>
          <a:lstStyle/>
          <a:p>
            <a:pPr>
              <a:defRPr/>
            </a:pPr>
            <a:r>
              <a:rPr lang="en-US" sz="2800" dirty="0">
                <a:solidFill>
                  <a:schemeClr val="bg1">
                    <a:lumMod val="50000"/>
                  </a:schemeClr>
                </a:solidFill>
              </a:rPr>
              <a:t>TYPES OF LIGAND-RECEPTOR INTERACTIONS</a:t>
            </a:r>
            <a:endParaRPr lang="ar-JO" sz="2800" dirty="0"/>
          </a:p>
        </p:txBody>
      </p:sp>
      <p:sp>
        <p:nvSpPr>
          <p:cNvPr id="15363" name="Slide Number Placeholder 3">
            <a:extLst>
              <a:ext uri="{FF2B5EF4-FFF2-40B4-BE49-F238E27FC236}">
                <a16:creationId xmlns:a16="http://schemas.microsoft.com/office/drawing/2014/main" id="{F7C2B6A1-8EFD-3AD2-6DE8-47205AE261C1}"/>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spcBef>
                <a:spcPct val="0"/>
              </a:spcBef>
              <a:buClrTx/>
              <a:buSzTx/>
              <a:buFontTx/>
              <a:buNone/>
            </a:pPr>
            <a:fld id="{06014997-A124-430F-8499-10B10440AD21}" type="slidenum">
              <a:rPr lang="en-US" altLang="en-US" sz="1400">
                <a:solidFill>
                  <a:srgbClr val="FFFFFF"/>
                </a:solidFill>
                <a:latin typeface="Arial" panose="020B0604020202020204" pitchFamily="34" charset="0"/>
              </a:rPr>
              <a:pPr>
                <a:spcBef>
                  <a:spcPct val="0"/>
                </a:spcBef>
                <a:buClrTx/>
                <a:buSzTx/>
                <a:buFontTx/>
                <a:buNone/>
              </a:pPr>
              <a:t>6</a:t>
            </a:fld>
            <a:endParaRPr lang="en-US" altLang="en-US" sz="1400">
              <a:solidFill>
                <a:srgbClr val="FFFFFF"/>
              </a:solidFill>
              <a:latin typeface="Arial" panose="020B0604020202020204" pitchFamily="34" charset="0"/>
            </a:endParaRPr>
          </a:p>
        </p:txBody>
      </p:sp>
      <p:pic>
        <p:nvPicPr>
          <p:cNvPr id="15364" name="Picture 2" descr="IV-A">
            <a:extLst>
              <a:ext uri="{FF2B5EF4-FFF2-40B4-BE49-F238E27FC236}">
                <a16:creationId xmlns:a16="http://schemas.microsoft.com/office/drawing/2014/main" id="{80430EFE-027B-7D43-96D4-99B3FEDBB6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368425"/>
            <a:ext cx="8610600" cy="327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7">
            <a:extLst>
              <a:ext uri="{FF2B5EF4-FFF2-40B4-BE49-F238E27FC236}">
                <a16:creationId xmlns:a16="http://schemas.microsoft.com/office/drawing/2014/main" id="{1A9BBED6-45E0-DBAA-2E5B-14992D2F9C0F}"/>
              </a:ext>
            </a:extLst>
          </p:cNvPr>
          <p:cNvSpPr txBox="1">
            <a:spLocks noChangeArrowheads="1"/>
          </p:cNvSpPr>
          <p:nvPr/>
        </p:nvSpPr>
        <p:spPr bwMode="auto">
          <a:xfrm>
            <a:off x="0" y="4419600"/>
            <a:ext cx="21336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a:spcBef>
                <a:spcPct val="0"/>
              </a:spcBef>
              <a:buClrTx/>
              <a:buSzTx/>
              <a:buFontTx/>
              <a:buNone/>
            </a:pPr>
            <a:r>
              <a:rPr lang="en-US" altLang="en-US" sz="1400" dirty="0">
                <a:latin typeface="Arial" panose="020B0604020202020204" pitchFamily="34" charset="0"/>
              </a:rPr>
              <a:t>Agonist</a:t>
            </a:r>
          </a:p>
          <a:p>
            <a:pPr algn="ctr">
              <a:spcBef>
                <a:spcPct val="0"/>
              </a:spcBef>
              <a:buClrTx/>
              <a:buSzTx/>
              <a:buFontTx/>
              <a:buNone/>
            </a:pPr>
            <a:r>
              <a:rPr lang="en-US" altLang="en-US" sz="1400" dirty="0">
                <a:latin typeface="Arial" panose="020B0604020202020204" pitchFamily="34" charset="0"/>
              </a:rPr>
              <a:t>e.g. important therapy </a:t>
            </a:r>
          </a:p>
          <a:p>
            <a:pPr algn="ctr">
              <a:spcBef>
                <a:spcPct val="0"/>
              </a:spcBef>
              <a:buClrTx/>
              <a:buSzTx/>
              <a:buFontTx/>
              <a:buNone/>
            </a:pPr>
            <a:r>
              <a:rPr lang="en-US" altLang="en-US" sz="1400" dirty="0">
                <a:latin typeface="Arial" panose="020B0604020202020204" pitchFamily="34" charset="0"/>
              </a:rPr>
              <a:t>in asthma</a:t>
            </a:r>
          </a:p>
        </p:txBody>
      </p:sp>
      <p:sp>
        <p:nvSpPr>
          <p:cNvPr id="15366" name="Text Box 6">
            <a:extLst>
              <a:ext uri="{FF2B5EF4-FFF2-40B4-BE49-F238E27FC236}">
                <a16:creationId xmlns:a16="http://schemas.microsoft.com/office/drawing/2014/main" id="{35350705-F655-ACFD-22CC-9EDA72C8A529}"/>
              </a:ext>
            </a:extLst>
          </p:cNvPr>
          <p:cNvSpPr txBox="1">
            <a:spLocks noChangeArrowheads="1"/>
          </p:cNvSpPr>
          <p:nvPr/>
        </p:nvSpPr>
        <p:spPr bwMode="auto">
          <a:xfrm>
            <a:off x="3403600" y="4495800"/>
            <a:ext cx="2649538"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a:spcBef>
                <a:spcPct val="0"/>
              </a:spcBef>
              <a:buClrTx/>
              <a:buSzTx/>
              <a:buFontTx/>
              <a:buNone/>
            </a:pPr>
            <a:r>
              <a:rPr lang="en-US" altLang="en-US" sz="2000" dirty="0">
                <a:latin typeface="Arial" panose="020B0604020202020204" pitchFamily="34" charset="0"/>
              </a:rPr>
              <a:t>Hormone</a:t>
            </a:r>
          </a:p>
          <a:p>
            <a:pPr algn="ctr">
              <a:spcBef>
                <a:spcPct val="0"/>
              </a:spcBef>
              <a:buClrTx/>
              <a:buSzTx/>
              <a:buFontTx/>
              <a:buNone/>
            </a:pPr>
            <a:r>
              <a:rPr lang="en-US" altLang="en-US" sz="1600" dirty="0">
                <a:latin typeface="Arial" panose="020B0604020202020204" pitchFamily="34" charset="0"/>
              </a:rPr>
              <a:t>binds </a:t>
            </a:r>
            <a:r>
              <a:rPr lang="en-US" altLang="en-US" sz="1600" dirty="0">
                <a:latin typeface="Arial" panose="020B0604020202020204" pitchFamily="34" charset="0"/>
                <a:sym typeface="Symbol" panose="05050102010706020507" pitchFamily="18" charset="2"/>
              </a:rPr>
              <a:t></a:t>
            </a:r>
            <a:r>
              <a:rPr lang="en-US" altLang="en-US" sz="1600" baseline="-25000" dirty="0">
                <a:latin typeface="Arial" panose="020B0604020202020204" pitchFamily="34" charset="0"/>
                <a:sym typeface="Symbol" panose="05050102010706020507" pitchFamily="18" charset="2"/>
              </a:rPr>
              <a:t>2</a:t>
            </a:r>
            <a:r>
              <a:rPr lang="en-US" altLang="en-US" sz="1600" dirty="0">
                <a:latin typeface="Arial" panose="020B0604020202020204" pitchFamily="34" charset="0"/>
                <a:sym typeface="Symbol" panose="05050102010706020507" pitchFamily="18" charset="2"/>
              </a:rPr>
              <a:t> receptor in lung </a:t>
            </a:r>
          </a:p>
          <a:p>
            <a:pPr algn="ctr">
              <a:spcBef>
                <a:spcPct val="0"/>
              </a:spcBef>
              <a:buClrTx/>
              <a:buSzTx/>
              <a:buFontTx/>
              <a:buNone/>
            </a:pPr>
            <a:r>
              <a:rPr lang="en-US" altLang="en-US" sz="1600" dirty="0">
                <a:latin typeface="Arial" panose="020B0604020202020204" pitchFamily="34" charset="0"/>
                <a:sym typeface="Symbol" panose="05050102010706020507" pitchFamily="18" charset="2"/>
              </a:rPr>
              <a:t>bronchial relaxation</a:t>
            </a:r>
            <a:endParaRPr lang="en-US" altLang="en-US" sz="2000" dirty="0">
              <a:latin typeface="Arial" panose="020B0604020202020204" pitchFamily="34" charset="0"/>
            </a:endParaRPr>
          </a:p>
        </p:txBody>
      </p:sp>
      <p:sp>
        <p:nvSpPr>
          <p:cNvPr id="8" name="Text Box 9">
            <a:extLst>
              <a:ext uri="{FF2B5EF4-FFF2-40B4-BE49-F238E27FC236}">
                <a16:creationId xmlns:a16="http://schemas.microsoft.com/office/drawing/2014/main" id="{F3FBDF2C-5899-FAFC-074A-0ACE021BC142}"/>
              </a:ext>
            </a:extLst>
          </p:cNvPr>
          <p:cNvSpPr txBox="1">
            <a:spLocks noChangeArrowheads="1"/>
          </p:cNvSpPr>
          <p:nvPr/>
        </p:nvSpPr>
        <p:spPr bwMode="auto">
          <a:xfrm>
            <a:off x="3013075" y="5334000"/>
            <a:ext cx="34385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a:spcBef>
                <a:spcPct val="0"/>
              </a:spcBef>
              <a:buClrTx/>
              <a:buSzTx/>
              <a:buFontTx/>
              <a:buNone/>
            </a:pPr>
            <a:r>
              <a:rPr lang="en-US" altLang="en-US" sz="1600">
                <a:latin typeface="Arial" panose="020B0604020202020204" pitchFamily="34" charset="0"/>
              </a:rPr>
              <a:t>binds </a:t>
            </a:r>
            <a:r>
              <a:rPr lang="en-US" altLang="en-US" sz="1600">
                <a:latin typeface="Arial" panose="020B0604020202020204" pitchFamily="34" charset="0"/>
                <a:sym typeface="Symbol" panose="05050102010706020507" pitchFamily="18" charset="2"/>
              </a:rPr>
              <a:t></a:t>
            </a:r>
            <a:r>
              <a:rPr lang="en-US" altLang="en-US" sz="1600" baseline="-25000">
                <a:latin typeface="Arial" panose="020B0604020202020204" pitchFamily="34" charset="0"/>
                <a:sym typeface="Symbol" panose="05050102010706020507" pitchFamily="18" charset="2"/>
              </a:rPr>
              <a:t>2</a:t>
            </a:r>
            <a:r>
              <a:rPr lang="en-US" altLang="en-US" sz="1600">
                <a:latin typeface="Arial" panose="020B0604020202020204" pitchFamily="34" charset="0"/>
                <a:sym typeface="Symbol" panose="05050102010706020507" pitchFamily="18" charset="2"/>
              </a:rPr>
              <a:t> receptor in heart muscle </a:t>
            </a:r>
          </a:p>
          <a:p>
            <a:pPr algn="ctr">
              <a:spcBef>
                <a:spcPct val="0"/>
              </a:spcBef>
              <a:buClrTx/>
              <a:buSzTx/>
              <a:buFontTx/>
              <a:buNone/>
            </a:pPr>
            <a:r>
              <a:rPr lang="en-US" altLang="en-US" sz="1600">
                <a:latin typeface="Arial" panose="020B0604020202020204" pitchFamily="34" charset="0"/>
                <a:sym typeface="Symbol" panose="05050102010706020507" pitchFamily="18" charset="2"/>
              </a:rPr>
              <a:t>increased heart rate</a:t>
            </a:r>
          </a:p>
        </p:txBody>
      </p:sp>
      <p:sp>
        <p:nvSpPr>
          <p:cNvPr id="9" name="Text Box 8">
            <a:extLst>
              <a:ext uri="{FF2B5EF4-FFF2-40B4-BE49-F238E27FC236}">
                <a16:creationId xmlns:a16="http://schemas.microsoft.com/office/drawing/2014/main" id="{B76CB8B3-14E1-49BD-98FE-D3D7748A7DAC}"/>
              </a:ext>
            </a:extLst>
          </p:cNvPr>
          <p:cNvSpPr txBox="1">
            <a:spLocks noChangeArrowheads="1"/>
          </p:cNvSpPr>
          <p:nvPr/>
        </p:nvSpPr>
        <p:spPr bwMode="auto">
          <a:xfrm>
            <a:off x="6858000" y="4572000"/>
            <a:ext cx="17827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a:spcBef>
                <a:spcPct val="0"/>
              </a:spcBef>
              <a:buClrTx/>
              <a:buSzTx/>
              <a:buFontTx/>
              <a:buNone/>
            </a:pPr>
            <a:r>
              <a:rPr lang="en-US" altLang="en-US" sz="2000">
                <a:latin typeface="Arial" panose="020B0604020202020204" pitchFamily="34" charset="0"/>
              </a:rPr>
              <a:t>Antagonist</a:t>
            </a:r>
          </a:p>
          <a:p>
            <a:pPr algn="ctr">
              <a:spcBef>
                <a:spcPct val="0"/>
              </a:spcBef>
              <a:buClrTx/>
              <a:buSzTx/>
              <a:buFontTx/>
              <a:buNone/>
            </a:pPr>
            <a:r>
              <a:rPr lang="en-US" altLang="en-US" sz="1600">
                <a:latin typeface="Arial" panose="020B0604020202020204" pitchFamily="34" charset="0"/>
              </a:rPr>
              <a:t>control heart beat</a:t>
            </a:r>
            <a:endParaRPr lang="en-US" altLang="en-US" sz="200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utoUpdateAnimBg="0"/>
      <p:bldP spid="8" grpId="0" autoUpdateAnimBg="0"/>
      <p:bldP spid="9"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AC9188D-E199-F5EF-2128-8EE1CDB27724}"/>
              </a:ext>
            </a:extLst>
          </p:cNvPr>
          <p:cNvSpPr>
            <a:spLocks noGrp="1"/>
          </p:cNvSpPr>
          <p:nvPr>
            <p:ph type="title"/>
          </p:nvPr>
        </p:nvSpPr>
        <p:spPr>
          <a:xfrm>
            <a:off x="838200" y="-533400"/>
            <a:ext cx="7467600" cy="1143000"/>
          </a:xfrm>
        </p:spPr>
        <p:txBody>
          <a:bodyPr/>
          <a:lstStyle/>
          <a:p>
            <a:pPr algn="ctr">
              <a:defRPr/>
            </a:pPr>
            <a:r>
              <a:rPr lang="en-GB" dirty="0"/>
              <a:t>Types of drug-receptor bonding</a:t>
            </a:r>
          </a:p>
        </p:txBody>
      </p:sp>
      <p:sp>
        <p:nvSpPr>
          <p:cNvPr id="16387" name="Content Placeholder 2">
            <a:extLst>
              <a:ext uri="{FF2B5EF4-FFF2-40B4-BE49-F238E27FC236}">
                <a16:creationId xmlns:a16="http://schemas.microsoft.com/office/drawing/2014/main" id="{0ADAB211-2B1D-C860-309A-F3DE7680A1C3}"/>
              </a:ext>
            </a:extLst>
          </p:cNvPr>
          <p:cNvSpPr>
            <a:spLocks noGrp="1"/>
          </p:cNvSpPr>
          <p:nvPr>
            <p:ph sz="quarter" idx="1"/>
          </p:nvPr>
        </p:nvSpPr>
        <p:spPr>
          <a:xfrm>
            <a:off x="76200" y="609600"/>
            <a:ext cx="8686800" cy="6248400"/>
          </a:xfrm>
        </p:spPr>
        <p:txBody>
          <a:bodyPr/>
          <a:lstStyle/>
          <a:p>
            <a:pPr>
              <a:buFont typeface="Wingdings" panose="05000000000000000000" pitchFamily="2" charset="2"/>
              <a:buNone/>
            </a:pPr>
            <a:r>
              <a:rPr lang="en-GB" altLang="en-US"/>
              <a:t>Drugs interact with receptors by means of chemical forces or bonds. These are of three major types:</a:t>
            </a:r>
          </a:p>
          <a:p>
            <a:pPr>
              <a:buFont typeface="Wingdings" panose="05000000000000000000" pitchFamily="2" charset="2"/>
              <a:buNone/>
            </a:pPr>
            <a:endParaRPr lang="en-GB" altLang="en-US"/>
          </a:p>
          <a:p>
            <a:pPr>
              <a:buFont typeface="Wingdings" panose="05000000000000000000" pitchFamily="2" charset="2"/>
              <a:buNone/>
            </a:pPr>
            <a:r>
              <a:rPr lang="en-GB" altLang="en-US" b="1">
                <a:solidFill>
                  <a:srgbClr val="FF0000"/>
                </a:solidFill>
              </a:rPr>
              <a:t>1. Covalent:</a:t>
            </a:r>
            <a:r>
              <a:rPr lang="en-GB" altLang="en-US"/>
              <a:t> It is very strong and in many cases not reversible under biologic conditions. Thus, the duration of drug action is frequently, but not necessarily, prolonged (irreversible)</a:t>
            </a:r>
          </a:p>
          <a:p>
            <a:pPr>
              <a:buFont typeface="Wingdings" panose="05000000000000000000" pitchFamily="2" charset="2"/>
              <a:buNone/>
            </a:pPr>
            <a:endParaRPr lang="en-GB" altLang="en-US" b="1">
              <a:solidFill>
                <a:srgbClr val="FF0000"/>
              </a:solidFill>
            </a:endParaRPr>
          </a:p>
          <a:p>
            <a:pPr>
              <a:buFont typeface="Wingdings" panose="05000000000000000000" pitchFamily="2" charset="2"/>
              <a:buNone/>
            </a:pPr>
            <a:r>
              <a:rPr lang="en-GB" altLang="en-US" b="1">
                <a:solidFill>
                  <a:srgbClr val="FF0000"/>
                </a:solidFill>
              </a:rPr>
              <a:t>2. Electrostatic: </a:t>
            </a:r>
            <a:r>
              <a:rPr lang="en-GB" altLang="en-US"/>
              <a:t>is much more common than covalent bonding in drug-receptor interactions. These vary from relatively strong linkages between permanently charged ionic molecules to weaker hydrogen bonds and very weak induced dipole interactions such as van der Waals forces. Electrostatic bonds are weaker than covalent bonds. (reversible)</a:t>
            </a:r>
            <a:endParaRPr lang="en-GB" altLang="en-US" b="1">
              <a:solidFill>
                <a:srgbClr val="FF0000"/>
              </a:solidFill>
            </a:endParaRPr>
          </a:p>
        </p:txBody>
      </p:sp>
      <p:sp>
        <p:nvSpPr>
          <p:cNvPr id="16388" name="Slide Number Placeholder 3">
            <a:extLst>
              <a:ext uri="{FF2B5EF4-FFF2-40B4-BE49-F238E27FC236}">
                <a16:creationId xmlns:a16="http://schemas.microsoft.com/office/drawing/2014/main" id="{589526C7-06D7-71F9-564E-BE6B5C53BE54}"/>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spcBef>
                <a:spcPct val="0"/>
              </a:spcBef>
              <a:buClrTx/>
              <a:buSzTx/>
              <a:buFontTx/>
              <a:buNone/>
            </a:pPr>
            <a:fld id="{56031C0A-60B1-44BF-915B-118617505273}" type="slidenum">
              <a:rPr lang="en-US" altLang="en-US" sz="1400">
                <a:solidFill>
                  <a:srgbClr val="FFFFFF"/>
                </a:solidFill>
                <a:latin typeface="Arial" panose="020B0604020202020204" pitchFamily="34" charset="0"/>
              </a:rPr>
              <a:pPr>
                <a:spcBef>
                  <a:spcPct val="0"/>
                </a:spcBef>
                <a:buClrTx/>
                <a:buSzTx/>
                <a:buFontTx/>
                <a:buNone/>
              </a:pPr>
              <a:t>7</a:t>
            </a:fld>
            <a:endParaRPr lang="en-US" altLang="en-US" sz="1400">
              <a:solidFill>
                <a:srgbClr val="FFFFFF"/>
              </a:solidFill>
              <a:latin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a:extLst>
              <a:ext uri="{FF2B5EF4-FFF2-40B4-BE49-F238E27FC236}">
                <a16:creationId xmlns:a16="http://schemas.microsoft.com/office/drawing/2014/main" id="{E46DC39C-ACB8-74FD-17DD-76E46A8E86D9}"/>
              </a:ext>
            </a:extLst>
          </p:cNvPr>
          <p:cNvSpPr>
            <a:spLocks noGrp="1"/>
          </p:cNvSpPr>
          <p:nvPr>
            <p:ph sz="quarter" idx="1"/>
          </p:nvPr>
        </p:nvSpPr>
        <p:spPr>
          <a:xfrm>
            <a:off x="152400" y="152400"/>
            <a:ext cx="8610600" cy="5867400"/>
          </a:xfrm>
        </p:spPr>
        <p:txBody>
          <a:bodyPr>
            <a:normAutofit/>
          </a:bodyPr>
          <a:lstStyle/>
          <a:p>
            <a:pPr>
              <a:buFont typeface="Wingdings" panose="05000000000000000000" pitchFamily="2" charset="2"/>
              <a:buNone/>
              <a:defRPr/>
            </a:pPr>
            <a:r>
              <a:rPr lang="en-GB" b="1" dirty="0">
                <a:solidFill>
                  <a:srgbClr val="FF0000"/>
                </a:solidFill>
              </a:rPr>
              <a:t>3. Hydrophobic</a:t>
            </a:r>
            <a:r>
              <a:rPr lang="en-US" b="1" dirty="0">
                <a:solidFill>
                  <a:srgbClr val="FF0000"/>
                </a:solidFill>
              </a:rPr>
              <a:t>: </a:t>
            </a:r>
            <a:r>
              <a:rPr lang="en-GB" dirty="0"/>
              <a:t>are usually quite weak and are probably important in the interactions of highly lipid-soluble drugs with the lipids of cell membranes and perhaps in the interaction of drugs with the internal walls of receptor "pockets.“</a:t>
            </a:r>
          </a:p>
          <a:p>
            <a:pPr>
              <a:buFont typeface="Wingdings" panose="05000000000000000000" pitchFamily="2" charset="2"/>
              <a:buNone/>
              <a:defRPr/>
            </a:pPr>
            <a:endParaRPr lang="en-GB" dirty="0"/>
          </a:p>
          <a:p>
            <a:pPr>
              <a:defRPr/>
            </a:pPr>
            <a:r>
              <a:rPr lang="en-GB" dirty="0"/>
              <a:t>Drugs which bind through weak bonds to their receptors are generally more selective than drugs which bind through very strong bonds. </a:t>
            </a:r>
          </a:p>
          <a:p>
            <a:pPr>
              <a:defRPr/>
            </a:pPr>
            <a:endParaRPr lang="en-GB" dirty="0"/>
          </a:p>
          <a:p>
            <a:pPr>
              <a:defRPr/>
            </a:pPr>
            <a:r>
              <a:rPr lang="en-GB" dirty="0"/>
              <a:t>This is because weak bonds require a very precise fit of the drug to its receptor if an interaction is to occur</a:t>
            </a:r>
            <a:endParaRPr lang="en-GB" b="1" dirty="0">
              <a:solidFill>
                <a:srgbClr val="FF0000"/>
              </a:solidFill>
            </a:endParaRPr>
          </a:p>
          <a:p>
            <a:pPr marL="609600" indent="-609600" eaLnBrk="1" fontAlgn="auto" hangingPunct="1">
              <a:lnSpc>
                <a:spcPct val="110000"/>
              </a:lnSpc>
              <a:spcAft>
                <a:spcPts val="0"/>
              </a:spcAft>
              <a:buFont typeface="Wingdings"/>
              <a:buNone/>
              <a:defRPr/>
            </a:pPr>
            <a:r>
              <a:rPr lang="en-US" dirty="0"/>
              <a:t>                    </a:t>
            </a:r>
          </a:p>
          <a:p>
            <a:pPr marL="274320" indent="-274320" eaLnBrk="1" fontAlgn="auto" hangingPunct="1">
              <a:spcAft>
                <a:spcPts val="0"/>
              </a:spcAft>
              <a:buFont typeface="Wingdings"/>
              <a:buChar char=""/>
              <a:defRPr/>
            </a:pPr>
            <a:endParaRPr lang="en-GB" dirty="0"/>
          </a:p>
        </p:txBody>
      </p:sp>
      <p:sp>
        <p:nvSpPr>
          <p:cNvPr id="17411" name="Slide Number Placeholder 5">
            <a:extLst>
              <a:ext uri="{FF2B5EF4-FFF2-40B4-BE49-F238E27FC236}">
                <a16:creationId xmlns:a16="http://schemas.microsoft.com/office/drawing/2014/main" id="{3495C909-6A0F-265D-7A95-DED9724E2470}"/>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spcBef>
                <a:spcPct val="0"/>
              </a:spcBef>
              <a:buClrTx/>
              <a:buSzTx/>
              <a:buFontTx/>
              <a:buNone/>
            </a:pPr>
            <a:fld id="{CA8B724F-A850-42A8-BB92-3BCAC7F57F37}" type="slidenum">
              <a:rPr lang="en-US" altLang="en-US" sz="1400">
                <a:solidFill>
                  <a:srgbClr val="FFFFFF"/>
                </a:solidFill>
                <a:latin typeface="Arial" panose="020B0604020202020204" pitchFamily="34" charset="0"/>
              </a:rPr>
              <a:pPr>
                <a:spcBef>
                  <a:spcPct val="0"/>
                </a:spcBef>
                <a:buClrTx/>
                <a:buSzTx/>
                <a:buFontTx/>
                <a:buNone/>
              </a:pPr>
              <a:t>8</a:t>
            </a:fld>
            <a:endParaRPr lang="en-US" altLang="en-US" sz="1400">
              <a:solidFill>
                <a:srgbClr val="FFFFFF"/>
              </a:solidFill>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1DE00-DD06-6D58-A92C-3368C3AC588E}"/>
              </a:ext>
            </a:extLst>
          </p:cNvPr>
          <p:cNvSpPr>
            <a:spLocks noGrp="1"/>
          </p:cNvSpPr>
          <p:nvPr>
            <p:ph type="title"/>
          </p:nvPr>
        </p:nvSpPr>
        <p:spPr>
          <a:xfrm>
            <a:off x="457200" y="-228600"/>
            <a:ext cx="7467600" cy="914400"/>
          </a:xfrm>
        </p:spPr>
        <p:txBody>
          <a:bodyPr/>
          <a:lstStyle/>
          <a:p>
            <a:pPr algn="ctr">
              <a:defRPr/>
            </a:pPr>
            <a:r>
              <a:rPr lang="en-US" dirty="0"/>
              <a:t>Duration of Drug Action</a:t>
            </a:r>
            <a:endParaRPr lang="ar-JO" dirty="0"/>
          </a:p>
        </p:txBody>
      </p:sp>
      <p:sp>
        <p:nvSpPr>
          <p:cNvPr id="18435" name="Content Placeholder 2">
            <a:extLst>
              <a:ext uri="{FF2B5EF4-FFF2-40B4-BE49-F238E27FC236}">
                <a16:creationId xmlns:a16="http://schemas.microsoft.com/office/drawing/2014/main" id="{1B9DCC77-420E-713B-10A3-65033A079E7C}"/>
              </a:ext>
            </a:extLst>
          </p:cNvPr>
          <p:cNvSpPr>
            <a:spLocks noGrp="1"/>
          </p:cNvSpPr>
          <p:nvPr>
            <p:ph sz="quarter" idx="1"/>
          </p:nvPr>
        </p:nvSpPr>
        <p:spPr>
          <a:xfrm>
            <a:off x="152400" y="685800"/>
            <a:ext cx="8686800" cy="6172200"/>
          </a:xfrm>
        </p:spPr>
        <p:txBody>
          <a:bodyPr/>
          <a:lstStyle/>
          <a:p>
            <a:pPr>
              <a:buFont typeface="Wingdings" panose="05000000000000000000" pitchFamily="2" charset="2"/>
              <a:buNone/>
            </a:pPr>
            <a:r>
              <a:rPr lang="en-US" altLang="en-US"/>
              <a:t>Termination of drug action at the receptor level results from one of several processes:</a:t>
            </a:r>
          </a:p>
          <a:p>
            <a:pPr>
              <a:buFont typeface="Wingdings" panose="05000000000000000000" pitchFamily="2" charset="2"/>
              <a:buNone/>
            </a:pPr>
            <a:r>
              <a:rPr lang="en-US" altLang="en-US"/>
              <a:t>1. The effect lasts only as long as the drug occupies the receptor, so that dissociation of drug from the receptor automatically terminates the effect. </a:t>
            </a:r>
          </a:p>
          <a:p>
            <a:pPr>
              <a:buFont typeface="Wingdings" panose="05000000000000000000" pitchFamily="2" charset="2"/>
              <a:buNone/>
            </a:pPr>
            <a:r>
              <a:rPr lang="en-US" altLang="en-US"/>
              <a:t>2. The action may persist after the drug has dissociated, because, for example, some coupling molecule is still present in activated form. </a:t>
            </a:r>
          </a:p>
          <a:p>
            <a:pPr>
              <a:buFont typeface="Wingdings" panose="05000000000000000000" pitchFamily="2" charset="2"/>
              <a:buNone/>
            </a:pPr>
            <a:r>
              <a:rPr lang="en-US" altLang="en-US"/>
              <a:t>3. Drugs that bind covalently to the receptor, the effect may persist until the drug-receptor complex is destroyed and new receptors are synthesized.</a:t>
            </a:r>
          </a:p>
          <a:p>
            <a:pPr>
              <a:buFont typeface="Wingdings" panose="05000000000000000000" pitchFamily="2" charset="2"/>
              <a:buNone/>
            </a:pPr>
            <a:r>
              <a:rPr lang="en-US" altLang="en-US"/>
              <a:t>4. Many receptor-effector systems incorporate desensitization mechanisms for preventing excessive activation when agonist molecules continue to be present for long periods</a:t>
            </a:r>
            <a:endParaRPr lang="ar-JO" altLang="en-US"/>
          </a:p>
        </p:txBody>
      </p:sp>
      <p:sp>
        <p:nvSpPr>
          <p:cNvPr id="18436" name="Slide Number Placeholder 3">
            <a:extLst>
              <a:ext uri="{FF2B5EF4-FFF2-40B4-BE49-F238E27FC236}">
                <a16:creationId xmlns:a16="http://schemas.microsoft.com/office/drawing/2014/main" id="{6D62661B-09A2-6D41-FE30-0D6E7637E742}"/>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sz="2400">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sz="2000">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spcBef>
                <a:spcPct val="0"/>
              </a:spcBef>
              <a:buClrTx/>
              <a:buSzTx/>
              <a:buFontTx/>
              <a:buNone/>
            </a:pPr>
            <a:fld id="{69C1D6D6-4BAE-402D-AC22-8CFA9C5EE884}" type="slidenum">
              <a:rPr lang="en-US" altLang="en-US" sz="1400">
                <a:solidFill>
                  <a:srgbClr val="FFFFFF"/>
                </a:solidFill>
                <a:latin typeface="Arial" panose="020B0604020202020204" pitchFamily="34" charset="0"/>
              </a:rPr>
              <a:pPr>
                <a:spcBef>
                  <a:spcPct val="0"/>
                </a:spcBef>
                <a:buClrTx/>
                <a:buSzTx/>
                <a:buFontTx/>
                <a:buNone/>
              </a:pPr>
              <a:t>9</a:t>
            </a:fld>
            <a:endParaRPr lang="en-US" altLang="en-US" sz="1400">
              <a:solidFill>
                <a:srgbClr val="FFFFFF"/>
              </a:solidFill>
              <a:latin typeface="Arial" panose="020B0604020202020204"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38489D42CA6C41BFEE3D6D9C61A098" ma:contentTypeVersion="4" ma:contentTypeDescription="Create a new document." ma:contentTypeScope="" ma:versionID="7d0d7b990416dcd1643e71ac0dc7d311">
  <xsd:schema xmlns:xsd="http://www.w3.org/2001/XMLSchema" xmlns:xs="http://www.w3.org/2001/XMLSchema" xmlns:p="http://schemas.microsoft.com/office/2006/metadata/properties" xmlns:ns2="33c31460-5e8d-4ba6-adb9-549ebae80018" targetNamespace="http://schemas.microsoft.com/office/2006/metadata/properties" ma:root="true" ma:fieldsID="92f0f7d01062ccaa041ed8a807acb57e" ns2:_="">
    <xsd:import namespace="33c31460-5e8d-4ba6-adb9-549ebae8001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c31460-5e8d-4ba6-adb9-549ebae8001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159E3B1-C8ED-4B37-B71F-7469433FFC85}">
  <ds:schemaRefs>
    <ds:schemaRef ds:uri="http://schemas.microsoft.com/office/2006/metadata/contentType"/>
    <ds:schemaRef ds:uri="http://schemas.microsoft.com/office/2006/metadata/properties/metaAttributes"/>
    <ds:schemaRef ds:uri="http://www.w3.org/2000/xmlns/"/>
    <ds:schemaRef ds:uri="http://www.w3.org/2001/XMLSchema"/>
    <ds:schemaRef ds:uri="33c31460-5e8d-4ba6-adb9-549ebae80018"/>
  </ds:schemaRefs>
</ds:datastoreItem>
</file>

<file path=customXml/itemProps2.xml><?xml version="1.0" encoding="utf-8"?>
<ds:datastoreItem xmlns:ds="http://schemas.openxmlformats.org/officeDocument/2006/customXml" ds:itemID="{CECB6977-205A-4508-9C37-CB7AB068494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Oriel</Template>
  <TotalTime>3857</TotalTime>
  <Words>1011</Words>
  <Application>Microsoft Office PowerPoint</Application>
  <PresentationFormat>On-screen Show (4:3)</PresentationFormat>
  <Paragraphs>112</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Oriel</vt:lpstr>
      <vt:lpstr>PRINCIPLES OF PHARMACODYNAMICS</vt:lpstr>
      <vt:lpstr>CONTENTS</vt:lpstr>
      <vt:lpstr>MECHANISMS OF DRUG ACTION</vt:lpstr>
      <vt:lpstr>PowerPoint Presentation</vt:lpstr>
      <vt:lpstr>TYPES OF LIGAND-RECEPTOR INTERACTIONS</vt:lpstr>
      <vt:lpstr>TYPES OF LIGAND-RECEPTOR INTERACTIONS</vt:lpstr>
      <vt:lpstr>Types of drug-receptor bonding</vt:lpstr>
      <vt:lpstr>PowerPoint Presentation</vt:lpstr>
      <vt:lpstr>Duration of Drug Action</vt:lpstr>
      <vt:lpstr>CLASSIFCATION OF RECEPTORS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Definition of Pharmacology; Drugs; Classification and Naming</dc:title>
  <dc:creator>youssif</dc:creator>
  <cp:lastModifiedBy>شهد عبد المجيد صالح الايوبين المعايطه</cp:lastModifiedBy>
  <cp:revision>53</cp:revision>
  <dcterms:created xsi:type="dcterms:W3CDTF">2006-08-16T00:00:00Z</dcterms:created>
  <dcterms:modified xsi:type="dcterms:W3CDTF">2022-10-12T05:49:21Z</dcterms:modified>
</cp:coreProperties>
</file>