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3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comments/comment2.xml" ContentType="application/vnd.openxmlformats-officedocument.presentationml.comment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s/comment1.xml" ContentType="application/vnd.openxmlformats-officedocument.presentationml.comment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13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87" r:id="rId3"/>
    <p:sldId id="257" r:id="rId4"/>
    <p:sldId id="259" r:id="rId5"/>
    <p:sldId id="263" r:id="rId6"/>
    <p:sldId id="265" r:id="rId7"/>
    <p:sldId id="267" r:id="rId8"/>
    <p:sldId id="269" r:id="rId9"/>
    <p:sldId id="271" r:id="rId10"/>
    <p:sldId id="273" r:id="rId11"/>
    <p:sldId id="275" r:id="rId12"/>
    <p:sldId id="277" r:id="rId13"/>
    <p:sldId id="279" r:id="rId14"/>
    <p:sldId id="316" r:id="rId15"/>
    <p:sldId id="317" r:id="rId16"/>
    <p:sldId id="318" r:id="rId17"/>
    <p:sldId id="319" r:id="rId18"/>
    <p:sldId id="320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21" r:id="rId41"/>
    <p:sldId id="322" r:id="rId42"/>
    <p:sldId id="323" r:id="rId43"/>
  </p:sldIdLst>
  <p:sldSz cx="12192000" cy="6858000"/>
  <p:notesSz cx="6858000" cy="9144000"/>
  <p:defaultTextStyle>
    <a:defPPr>
      <a:defRPr lang="ar-J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74" autoAdjust="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customXml" Target="../customXml/item2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18T14:08:03.128" idx="1">
    <p:pos x="10" y="10"/>
    <p:text>HBT; Human Blood tween agar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18T14:10:09.742" idx="2">
    <p:pos x="10" y="10"/>
    <p:text>These granules stain gram positive or are reddishpurple (metachromatic) when stained with alkaline methylene blu</p:text>
    <p:extLst>
      <p:ext uri="{C676402C-5697-4E1C-873F-D02D1690AC5C}">
        <p15:threadingInfo xmlns:p15="http://schemas.microsoft.com/office/powerpoint/2012/main" timeZoneBias="-120"/>
      </p:ext>
    </p:extLst>
  </p:cm>
  <p:cm authorId="1" dt="2020-03-18T14:22:21.126" idx="3">
    <p:pos x="106" y="106"/>
    <p:text>gram variable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CD4F572F-E751-45C1-AFE4-0B7B382C9F7A}" type="datetimeFigureOut">
              <a:rPr lang="ar-JO" smtClean="0"/>
              <a:t>21/09/1442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AA096B25-F8D8-48BB-BBD2-005E9375D9B5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00265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basophilic bodies consisting of </a:t>
            </a:r>
            <a:r>
              <a:rPr lang="en-US" b="0" i="0" dirty="0" err="1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polymetaphosphate</a:t>
            </a:r>
            <a:r>
              <a:rPr lang="en-US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They appear reddish when stained with polychrome methylene blue or toluidine blue (</a:t>
            </a:r>
            <a:r>
              <a:rPr lang="en-US" b="1" i="0" dirty="0" err="1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metachromasia</a:t>
            </a:r>
            <a:r>
              <a:rPr lang="en-US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r>
              <a:rPr lang="en-US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Gram negative or variable is indicator</a:t>
            </a:r>
          </a:p>
          <a:p>
            <a:r>
              <a:rPr lang="en-US" b="1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clue cells</a:t>
            </a:r>
            <a:r>
              <a:rPr lang="en-US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which are epithelial </a:t>
            </a:r>
            <a:r>
              <a:rPr lang="en-US" b="1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cells</a:t>
            </a:r>
            <a:r>
              <a:rPr lang="en-US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covered in bacteria.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96B25-F8D8-48BB-BBD2-005E9375D9B5}" type="slidenum">
              <a:rPr lang="ar-JO" smtClean="0"/>
              <a:t>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66545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19AA7F-2D4B-472E-8866-937DA126FC8A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ar-J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JO" altLang="ar-JO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369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49AE6-1B67-496E-9335-0A3853527D3E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ar-J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JO" altLang="ar-JO" sz="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70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altLang="ar-JO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F5779-F772-4B22-A1BD-6175E577A6EC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ar-J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426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altLang="ar-JO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A6B1CB-F15D-4B08-BCFF-13B81DA7641E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ar-J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48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altLang="ar-JO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8E5BC3-009C-46F7-AD9A-79A915261E54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ar-J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028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altLang="ar-JO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4558D-8564-48D6-8D22-27A2E16E99AE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ar-J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550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altLang="ar-JO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7994F3-3FA4-4ABC-82CD-8A51050C25DA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ar-J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8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4AA7F0-913B-4C4B-968F-621427263184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ar-J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JO" altLang="ar-JO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45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infectious form of </a:t>
            </a:r>
            <a:r>
              <a:rPr lang="en-US" b="1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Chlamydia</a:t>
            </a:r>
            <a:r>
              <a:rPr lang="en-US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the elementary </a:t>
            </a:r>
            <a:r>
              <a:rPr lang="en-US" b="1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body</a:t>
            </a:r>
            <a:r>
              <a:rPr lang="en-US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(EB) enters into the host cell via endocytosis. Upon entry, the EB convert into the metabolically active, non-infectious reticulate </a:t>
            </a:r>
            <a:r>
              <a:rPr lang="en-US" b="1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body</a:t>
            </a:r>
            <a:r>
              <a:rPr lang="en-US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(RB), which replicates within a </a:t>
            </a:r>
            <a:r>
              <a:rPr lang="en-US" b="0" i="0" dirty="0" err="1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vaculolar</a:t>
            </a:r>
            <a:r>
              <a:rPr lang="en-US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compartment, termed the inclusion.</a:t>
            </a:r>
            <a:endParaRPr lang="ar-JO" altLang="ar-JO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160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altLang="ar-JO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036F9E-F3C7-4862-A226-AF181D4ADF2E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ar-J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64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JO" altLang="ar-JO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0381E7-E125-42C9-9850-B4FEC25FB982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ar-J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883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3432F0-30AC-433C-9633-909D0C73DFB1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ar-J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SA" altLang="ar-JO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884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ar-JO" dirty="0" smtClean="0"/>
              <a:t>Genital </a:t>
            </a:r>
            <a:r>
              <a:rPr lang="en-US" altLang="ar-JO" i="1" dirty="0" smtClean="0"/>
              <a:t>C. trachomatis</a:t>
            </a:r>
            <a:r>
              <a:rPr lang="en-US" altLang="ar-JO" dirty="0" smtClean="0"/>
              <a:t> infections typically last for many months in women. This has been attributed to several strategies by which </a:t>
            </a:r>
            <a:r>
              <a:rPr lang="en-US" altLang="ar-JO" i="1" dirty="0" smtClean="0"/>
              <a:t>C. trachomatis</a:t>
            </a:r>
            <a:r>
              <a:rPr lang="en-US" altLang="ar-JO" dirty="0" smtClean="0"/>
              <a:t> evades immune detection, including well-described methods by which </a:t>
            </a:r>
            <a:r>
              <a:rPr lang="en-US" altLang="ar-JO" i="1" dirty="0" smtClean="0"/>
              <a:t>C. trachomatis</a:t>
            </a:r>
            <a:r>
              <a:rPr lang="en-US" altLang="ar-JO" dirty="0" smtClean="0"/>
              <a:t> decreases the cell surface expression of the antigen presenting molecules major histocompatibility complex (MHC) class I, MHC class II, and CD1d in infected genital epithelial cells.</a:t>
            </a:r>
          </a:p>
          <a:p>
            <a:endParaRPr lang="ar-SA" altLang="ar-JO" dirty="0" smtClean="0"/>
          </a:p>
          <a:p>
            <a:endParaRPr lang="en-US" altLang="ar-JO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2959D1-3E07-4C61-95C2-DFE7E65D314E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ar-J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464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JO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A5675D-530E-4A85-845E-BA6AEA3F96C5}" type="slidenum">
              <a:rPr kumimoji="0" lang="en-US" alt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ar-JO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59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21/09/1442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5150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21/09/1442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26834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21/09/1442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18106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118D8-E29F-4B8C-9CCE-4F85FE277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FB14F7-FB2F-4D2C-8441-E61C1C0F41BF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2071752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17F7E-C43D-48D6-B9C2-AA0A37F29C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FAB9C5-CE91-49D9-8FE4-EF70F88BE2AD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3806160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27296-C2C9-4F6D-AB0C-C5D4AF64C3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1AAA0-FFE1-4F1C-BDE4-038E8C298A76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3362451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11B57-0D05-4DD4-8901-B742BE636F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65B809-E632-4B2E-9EEB-9D7BA32E077E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4122778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F926C-65C3-476F-A546-A2A89EA8C5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246F3F-D6E7-4AF5-8EF2-E337E6BD922E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4140603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3BAC3-392F-4CBC-BAEA-AA474A0E5A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87A85-E0EE-485D-BE06-A559E593DF28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4028944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C9DCA-9B11-4121-AA09-F024302BD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613830-1E4C-4DC9-B86F-BAACC7EA0CDA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1025528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D1610-4193-4A68-8236-6AABAD91B2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7B2DB6-AD86-4FDA-A743-D8245FCB1763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401495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21/09/1442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149527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7E6C8-D154-467E-8019-1C97377B4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28F7A9-45FA-4FAB-A79B-F8F21B4064B0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1692766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6DA93-4B6D-40F9-9ADC-48EDA158BF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621BC-085F-4816-BB0B-E4AE1407DB91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1653057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4E84A-58AE-49B6-9037-FA4D73A512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0FE11A-6B70-4297-A503-C78BC72BF192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2361560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F8DFC5-46BE-49AA-A745-AB7162C7A82F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422402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21/09/1442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0131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21/09/1442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44377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21/09/1442</a:t>
            </a:fld>
            <a:endParaRPr lang="ar-J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091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21/09/1442</a:t>
            </a:fld>
            <a:endParaRPr lang="ar-J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8975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21/09/1442</a:t>
            </a:fld>
            <a:endParaRPr lang="ar-J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325290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21/09/1442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75110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0EB6B-28E2-4E3E-9089-11B755E6AAA4}" type="datetimeFigureOut">
              <a:rPr lang="ar-JO" smtClean="0"/>
              <a:t>21/09/1442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2908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0EB6B-28E2-4E3E-9089-11B755E6AAA4}" type="datetimeFigureOut">
              <a:rPr lang="ar-JO" smtClean="0"/>
              <a:t>21/09/1442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1546D-6887-4A51-AD13-9CB633901D8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03556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JO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JO" smtClean="0"/>
              <a:t>Click to edit Master text styles</a:t>
            </a:r>
          </a:p>
          <a:p>
            <a:pPr lvl="1"/>
            <a:r>
              <a:rPr lang="en-US" altLang="ar-JO" smtClean="0"/>
              <a:t>Second level</a:t>
            </a:r>
          </a:p>
          <a:p>
            <a:pPr lvl="2"/>
            <a:r>
              <a:rPr lang="en-US" altLang="ar-JO" smtClean="0"/>
              <a:t>Third level</a:t>
            </a:r>
          </a:p>
          <a:p>
            <a:pPr lvl="3"/>
            <a:r>
              <a:rPr lang="en-US" altLang="ar-JO" smtClean="0"/>
              <a:t>Fourth level</a:t>
            </a:r>
          </a:p>
          <a:p>
            <a:pPr lvl="4"/>
            <a:r>
              <a:rPr lang="en-US" altLang="ar-JO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08BB16-ED12-4A61-9C7B-BA6AC32430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9F03CB-73C5-4550-A3E4-F3B934BA9B79}" type="slidenum">
              <a:rPr lang="en-US" altLang="ar-J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47135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18.pn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5" Type="http://schemas.openxmlformats.org/officeDocument/2006/relationships/image" Target="../media/image18.pn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comments" Target="../comments/comment1.xml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omments" Target="../comments/commen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Urogenital Tract</a:t>
            </a:r>
            <a:r>
              <a:rPr lang="ar-OM" dirty="0"/>
              <a:t> </a:t>
            </a:r>
            <a:r>
              <a:rPr lang="en-US" dirty="0" smtClean="0"/>
              <a:t>Module</a:t>
            </a:r>
            <a:br>
              <a:rPr lang="en-US" dirty="0" smtClean="0"/>
            </a:br>
            <a:r>
              <a:rPr lang="en-US" dirty="0" err="1" smtClean="0"/>
              <a:t>Gardenella</a:t>
            </a:r>
            <a:r>
              <a:rPr lang="en-US" dirty="0" smtClean="0"/>
              <a:t> and </a:t>
            </a:r>
            <a:r>
              <a:rPr lang="en-US" smtClean="0"/>
              <a:t>ureaplasma</a:t>
            </a:r>
            <a:r>
              <a:rPr lang="en-GB" dirty="0"/>
              <a:t/>
            </a:r>
            <a:br>
              <a:rPr lang="en-GB" dirty="0"/>
            </a:br>
            <a:r>
              <a:rPr lang="en-US" dirty="0" smtClean="0"/>
              <a:t>Dr. </a:t>
            </a:r>
            <a:r>
              <a:rPr lang="en-US" dirty="0" err="1" smtClean="0"/>
              <a:t>Eman</a:t>
            </a:r>
            <a:r>
              <a:rPr lang="en-US" dirty="0" smtClean="0"/>
              <a:t> </a:t>
            </a:r>
            <a:r>
              <a:rPr lang="en-US" dirty="0" err="1" smtClean="0"/>
              <a:t>Albataineh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Associate Prof. Immunology</a:t>
            </a:r>
            <a:endParaRPr lang="ar-J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Department of Microbiology</a:t>
            </a:r>
          </a:p>
          <a:p>
            <a:r>
              <a:rPr lang="en-US" sz="4800" dirty="0" err="1" smtClean="0"/>
              <a:t>Mutah</a:t>
            </a:r>
            <a:r>
              <a:rPr lang="en-US" sz="4800" dirty="0" smtClean="0"/>
              <a:t> University</a:t>
            </a:r>
            <a:endParaRPr lang="ar-JO" sz="4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2"/>
    </mc:Choice>
    <mc:Fallback xmlns="">
      <p:transition spd="slow" advTm="1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724090"/>
            <a:ext cx="10900929" cy="613390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7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3"/>
    </mc:Choice>
    <mc:Fallback xmlns="">
      <p:transition spd="slow" advTm="12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73" y="476527"/>
            <a:ext cx="10464511" cy="5888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8"/>
    </mc:Choice>
    <mc:Fallback xmlns="">
      <p:transition spd="slow" advTm="19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9" y="933793"/>
            <a:ext cx="10132002" cy="57012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17"/>
    </mc:Choice>
    <mc:Fallback xmlns="">
      <p:transition spd="slow" advTm="31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erfect test&#10;• There is no perfect test,&#10;but if you have three of&#10;the following four criteria,&#10;it is highly likely tha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10" y="869322"/>
            <a:ext cx="9376353" cy="527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485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iagnosis&#10;• 2 pH test of vaginal&#10;discharge that shows low&#10;acidity (pH greater than&#10;4.5)&#10;• 3 Fishy odor when a&#10;sample of v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775855"/>
            <a:ext cx="9517837" cy="53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864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lue cells&#10;•4 Clue cells&#10;(vaginal skin cells&#10;that are coated&#10;with bacteria)&#10;visible on&#10;microscopic exam&#10;of vaginal fluidDr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38" y="817418"/>
            <a:ext cx="9690191" cy="545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488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Newer methods in diagnosis of&#10;Genital Infections&#10;• DNA probes have been developed to directly detect the&#10;presence of cand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2" y="706582"/>
            <a:ext cx="9739432" cy="548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51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Treatment&#10;• Commonly treat bacterial vaginosis with&#10;metronidazole (Flagyl or MetroGel-Vaginal) or&#10;clindamycin (Cleocin). 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28" y="780982"/>
            <a:ext cx="9459481" cy="532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022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zh-CN" b="1" smtClean="0">
                <a:latin typeface="Prestige 12cpi" charset="0"/>
              </a:rPr>
              <a:t>GENITAL MYCOPLASMAS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052513"/>
            <a:ext cx="9144000" cy="5486400"/>
          </a:xfrm>
        </p:spPr>
        <p:txBody>
          <a:bodyPr/>
          <a:lstStyle/>
          <a:p>
            <a:pPr algn="just"/>
            <a:r>
              <a:rPr lang="en-US" altLang="en-US" sz="2400"/>
              <a:t>Three Mycoplasma species,</a:t>
            </a:r>
            <a:endParaRPr lang="tr-TR" altLang="en-US" sz="2400"/>
          </a:p>
          <a:p>
            <a:pPr lvl="1" algn="just"/>
            <a:r>
              <a:rPr lang="en-US" altLang="en-US" sz="2000" i="1"/>
              <a:t>Mycoplasma hominis,</a:t>
            </a:r>
            <a:endParaRPr lang="tr-TR" altLang="en-US" sz="2000" i="1"/>
          </a:p>
          <a:p>
            <a:pPr lvl="1" algn="just"/>
            <a:r>
              <a:rPr lang="en-US" altLang="en-US" sz="2000" i="1"/>
              <a:t>Mycoplasma genitalium, </a:t>
            </a:r>
            <a:endParaRPr lang="tr-TR" altLang="en-US" sz="2000" i="1"/>
          </a:p>
          <a:p>
            <a:pPr lvl="1" algn="just"/>
            <a:r>
              <a:rPr lang="en-US" altLang="en-US" sz="2000" i="1"/>
              <a:t>Ureaplasma urealyticum</a:t>
            </a:r>
            <a:r>
              <a:rPr lang="tr-TR" altLang="en-US" sz="2000" i="1"/>
              <a:t>.</a:t>
            </a:r>
          </a:p>
          <a:p>
            <a:pPr lvl="1" algn="just"/>
            <a:endParaRPr lang="en-US" altLang="en-US" sz="2000" i="1"/>
          </a:p>
          <a:p>
            <a:pPr algn="just"/>
            <a:r>
              <a:rPr lang="en-US" altLang="en-US" sz="2000"/>
              <a:t>are human urogenital pathogens. They are often associated with</a:t>
            </a:r>
            <a:r>
              <a:rPr lang="tr-TR" altLang="en-US" sz="2000"/>
              <a:t> </a:t>
            </a:r>
            <a:r>
              <a:rPr lang="en-US" altLang="en-US" sz="2000"/>
              <a:t>sexually transmitted infections, such as NGU</a:t>
            </a:r>
            <a:r>
              <a:rPr lang="tr-TR" altLang="en-US" sz="2000"/>
              <a:t> (nongonococcal urethritis)</a:t>
            </a:r>
            <a:r>
              <a:rPr lang="en-US" altLang="en-US" sz="2000"/>
              <a:t> or puerperal infections</a:t>
            </a:r>
            <a:r>
              <a:rPr lang="tr-TR" altLang="en-US" sz="2000"/>
              <a:t> </a:t>
            </a:r>
            <a:r>
              <a:rPr lang="en-US" altLang="en-US" sz="2000"/>
              <a:t>(that is, infections connected with, or occurring during childbirth or the</a:t>
            </a:r>
            <a:r>
              <a:rPr lang="tr-TR" altLang="en-US" sz="2000"/>
              <a:t> </a:t>
            </a:r>
            <a:r>
              <a:rPr lang="en-US" altLang="en-US" sz="2000"/>
              <a:t>period immediately following childbirth).</a:t>
            </a:r>
            <a:endParaRPr lang="tr-TR" altLang="en-US" sz="20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39"/>
    </mc:Choice>
    <mc:Fallback xmlns="">
      <p:transition spd="slow" advTm="35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016125" y="-381000"/>
            <a:ext cx="8229600" cy="1143000"/>
          </a:xfrm>
        </p:spPr>
        <p:txBody>
          <a:bodyPr/>
          <a:lstStyle/>
          <a:p>
            <a:r>
              <a:rPr lang="en-US" altLang="ar-JO" sz="3200" i="1"/>
              <a:t>Ureaplasma urealyticum</a:t>
            </a:r>
            <a:endParaRPr lang="en-US" altLang="ar-JO" sz="320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648980" y="905018"/>
            <a:ext cx="8305800" cy="452596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altLang="ar-JO" sz="3000" dirty="0"/>
              <a:t>is part of the normal genital flora of both men and women.</a:t>
            </a:r>
            <a:r>
              <a:rPr lang="en-US" altLang="ar-JO" sz="3000" baseline="30000" dirty="0"/>
              <a:t> </a:t>
            </a:r>
          </a:p>
          <a:p>
            <a:pPr algn="just"/>
            <a:r>
              <a:rPr lang="en-US" altLang="ar-JO" sz="3000" dirty="0"/>
              <a:t>It stains gram negative, but that is because it lacks a cell wall. </a:t>
            </a:r>
            <a:endParaRPr lang="en-US" altLang="ar-JO" sz="3000" baseline="30000" dirty="0"/>
          </a:p>
          <a:p>
            <a:pPr algn="just"/>
            <a:r>
              <a:rPr lang="en-US" altLang="ar-JO" sz="3000" dirty="0"/>
              <a:t> It is found in about 70% of sexually active humans.</a:t>
            </a:r>
          </a:p>
          <a:p>
            <a:pPr algn="just"/>
            <a:r>
              <a:rPr lang="en-US" altLang="ar-JO" sz="3000" dirty="0"/>
              <a:t>Symptoms can be "silent" or can cause noticeable symptoms such as discharge, burning, urinary frequency, urinary urgency, and pain.</a:t>
            </a:r>
            <a:r>
              <a:rPr lang="en-US" altLang="en-US" sz="3000" i="1" dirty="0"/>
              <a:t> </a:t>
            </a:r>
          </a:p>
          <a:p>
            <a:pPr algn="just"/>
            <a:r>
              <a:rPr lang="en-US" altLang="en-US" sz="3000" i="1" dirty="0"/>
              <a:t>U</a:t>
            </a:r>
            <a:r>
              <a:rPr lang="tr-TR" altLang="en-US" sz="3000" i="1" dirty="0"/>
              <a:t>reaplasma</a:t>
            </a:r>
            <a:r>
              <a:rPr lang="en-US" altLang="en-US" sz="3000" i="1" dirty="0"/>
              <a:t> </a:t>
            </a:r>
            <a:r>
              <a:rPr lang="en-US" altLang="en-US" sz="3000" i="1" dirty="0" err="1"/>
              <a:t>urealyticum</a:t>
            </a:r>
            <a:r>
              <a:rPr lang="en-US" altLang="en-US" sz="3000" dirty="0"/>
              <a:t> is a common cause of urethritis when neither gonococcus nor chlamydia can be demonstrated, particularly in men.</a:t>
            </a:r>
            <a:endParaRPr lang="tr-TR" altLang="en-US" sz="3000" dirty="0"/>
          </a:p>
          <a:p>
            <a:pPr algn="just"/>
            <a:r>
              <a:rPr lang="en-US" altLang="en-US" sz="3000" dirty="0"/>
              <a:t>In women, the organism</a:t>
            </a:r>
            <a:r>
              <a:rPr lang="tr-TR" altLang="en-US" sz="3000" dirty="0"/>
              <a:t> </a:t>
            </a:r>
            <a:r>
              <a:rPr lang="en-US" altLang="en-US" sz="3000" dirty="0"/>
              <a:t>has been isolated from the endometrium of patients with </a:t>
            </a:r>
            <a:r>
              <a:rPr lang="en-US" altLang="en-US" sz="3000" dirty="0" err="1"/>
              <a:t>endometritis</a:t>
            </a:r>
            <a:r>
              <a:rPr lang="en-US" altLang="en-US" sz="3000" dirty="0"/>
              <a:t> and from vaginal secretions of women who undergo premature labor or deliver low-birth-weight babies.</a:t>
            </a:r>
            <a:endParaRPr lang="tr-TR" altLang="en-US" sz="3000" dirty="0"/>
          </a:p>
          <a:p>
            <a:pPr algn="just"/>
            <a:r>
              <a:rPr lang="en-US" altLang="en-US" sz="3000" dirty="0"/>
              <a:t>The infants are often colonized, and </a:t>
            </a:r>
            <a:r>
              <a:rPr lang="en-US" altLang="en-US" sz="3000" i="1" dirty="0"/>
              <a:t>U</a:t>
            </a:r>
            <a:r>
              <a:rPr lang="tr-TR" altLang="en-US" sz="3000" i="1" dirty="0"/>
              <a:t>reaplasma</a:t>
            </a:r>
            <a:r>
              <a:rPr lang="en-US" altLang="en-US" sz="3000" i="1" dirty="0"/>
              <a:t> </a:t>
            </a:r>
            <a:r>
              <a:rPr lang="en-US" altLang="en-US" sz="3000" i="1" dirty="0" err="1"/>
              <a:t>urealyticum</a:t>
            </a:r>
            <a:r>
              <a:rPr lang="en-US" altLang="en-US" sz="3000" dirty="0"/>
              <a:t> has been isolated from the infant’s lower respiratory tract and CNS both with and without evidence of inflammatory response.</a:t>
            </a:r>
            <a:endParaRPr lang="en-US" altLang="ar-JO" sz="3000" dirty="0"/>
          </a:p>
          <a:p>
            <a:pPr algn="just"/>
            <a:endParaRPr lang="en-US" altLang="ar-JO" sz="2600" dirty="0"/>
          </a:p>
          <a:p>
            <a:pPr algn="just"/>
            <a:endParaRPr lang="en-US" altLang="ar-JO" sz="2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59"/>
    </mc:Choice>
    <mc:Fallback xmlns="">
      <p:transition spd="slow" advTm="7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33" y="0"/>
            <a:ext cx="9934867" cy="559030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86"/>
    </mc:Choice>
    <mc:Fallback xmlns="">
      <p:transition spd="slow" advTm="39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ar-JO" i="1" smtClean="0"/>
              <a:t>Ureaplasma urealyticum</a:t>
            </a:r>
            <a:endParaRPr lang="en-US" altLang="zh-CN" b="1" smtClean="0">
              <a:latin typeface="Prestige 12cpi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0816" y="777429"/>
            <a:ext cx="9144000" cy="5486400"/>
          </a:xfrm>
        </p:spPr>
        <p:txBody>
          <a:bodyPr/>
          <a:lstStyle/>
          <a:p>
            <a:pPr algn="just"/>
            <a:endParaRPr lang="tr-TR" altLang="en-US" sz="2000" dirty="0"/>
          </a:p>
          <a:p>
            <a:pPr algn="just"/>
            <a:r>
              <a:rPr lang="en-US" altLang="ar-JO" sz="2400" dirty="0"/>
              <a:t>It had been associated with a number of diseases, including non-specific urethritis (NSU), infertility, stillbirth, premature birth.</a:t>
            </a:r>
          </a:p>
          <a:p>
            <a:pPr algn="just"/>
            <a:r>
              <a:rPr lang="en-US" altLang="ar-JO" sz="2400" dirty="0" smtClean="0"/>
              <a:t>They </a:t>
            </a:r>
            <a:r>
              <a:rPr lang="en-US" altLang="ar-JO" sz="2400" dirty="0"/>
              <a:t>grow more rapidly than M. </a:t>
            </a:r>
            <a:r>
              <a:rPr lang="en-US" altLang="ar-JO" sz="2400" dirty="0" err="1"/>
              <a:t>pneumoniae</a:t>
            </a:r>
            <a:r>
              <a:rPr lang="en-US" altLang="ar-JO" sz="2400" dirty="0"/>
              <a:t> and can be distinguished by their carbon utilization patterns: M. </a:t>
            </a:r>
            <a:r>
              <a:rPr lang="en-US" altLang="ar-JO" sz="2400" dirty="0" err="1"/>
              <a:t>hominis</a:t>
            </a:r>
            <a:r>
              <a:rPr lang="en-US" altLang="ar-JO" sz="2400" dirty="0"/>
              <a:t> degrades arginine, whereas U. </a:t>
            </a:r>
            <a:r>
              <a:rPr lang="en-US" altLang="ar-JO" sz="2400" dirty="0" err="1"/>
              <a:t>urealyticum</a:t>
            </a:r>
            <a:r>
              <a:rPr lang="en-US" altLang="ar-JO" sz="2400" dirty="0"/>
              <a:t> hydrolyses urea.</a:t>
            </a:r>
          </a:p>
          <a:p>
            <a:pPr algn="just"/>
            <a:endParaRPr lang="tr-TR" altLang="en-US" sz="2000" dirty="0"/>
          </a:p>
          <a:p>
            <a:pPr algn="just"/>
            <a:r>
              <a:rPr lang="tr-TR" altLang="en-US" dirty="0" smtClean="0"/>
              <a:t>Treatment:</a:t>
            </a:r>
          </a:p>
          <a:p>
            <a:pPr algn="just"/>
            <a:endParaRPr lang="tr-TR" altLang="en-US" sz="2000" dirty="0"/>
          </a:p>
          <a:p>
            <a:pPr lvl="1"/>
            <a:r>
              <a:rPr lang="en-US" altLang="en-US" sz="2000" dirty="0"/>
              <a:t>A tetracycline, such</a:t>
            </a:r>
            <a:r>
              <a:rPr lang="tr-TR" altLang="en-US" sz="2000" dirty="0"/>
              <a:t> </a:t>
            </a:r>
            <a:r>
              <a:rPr lang="en-US" altLang="en-US" sz="2000" dirty="0"/>
              <a:t>as </a:t>
            </a:r>
            <a:r>
              <a:rPr lang="en-US" altLang="en-US" sz="2000" dirty="0" err="1"/>
              <a:t>doxycyline</a:t>
            </a:r>
            <a:r>
              <a:rPr lang="en-US" altLang="en-US" sz="2000" dirty="0"/>
              <a:t>, is effective for specific treatment</a:t>
            </a:r>
            <a:endParaRPr lang="tr-TR" altLang="en-US"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53"/>
    </mc:Choice>
    <mc:Fallback xmlns="">
      <p:transition spd="slow" advTm="40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438400" y="6019800"/>
            <a:ext cx="73152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1239" y="2514601"/>
            <a:ext cx="7945437" cy="3046413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en-US" sz="3200" dirty="0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Dr. </a:t>
            </a:r>
            <a:r>
              <a:rPr lang="en-US" sz="3200" dirty="0" err="1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Eman</a:t>
            </a:r>
            <a:r>
              <a:rPr lang="en-US" sz="3200" dirty="0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Albataineh</a:t>
            </a:r>
            <a:endParaRPr lang="en-US" sz="3200" dirty="0">
              <a:solidFill>
                <a:prstClr val="white">
                  <a:lumMod val="50000"/>
                </a:prstClr>
              </a:solidFill>
              <a:latin typeface="Calibri"/>
              <a:cs typeface="Arial" panose="020B0604020202020204" pitchFamily="34" charset="0"/>
            </a:endParaRPr>
          </a:p>
          <a:p>
            <a:pPr algn="ctr" rtl="1">
              <a:defRPr/>
            </a:pPr>
            <a:r>
              <a:rPr lang="en-US" sz="3200" dirty="0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Associate prof. in Immunology</a:t>
            </a:r>
          </a:p>
          <a:p>
            <a:pPr algn="ctr" rtl="1">
              <a:defRPr/>
            </a:pPr>
            <a:r>
              <a:rPr lang="en-US" sz="3200" dirty="0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Department of Microbiology and Immunology </a:t>
            </a:r>
          </a:p>
          <a:p>
            <a:pPr algn="ctr" rtl="1">
              <a:defRPr/>
            </a:pPr>
            <a:r>
              <a:rPr lang="en-US" sz="3200" dirty="0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Faculty of Medicine, </a:t>
            </a:r>
            <a:r>
              <a:rPr lang="en-US" sz="3200" dirty="0" err="1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Mu’tah</a:t>
            </a:r>
            <a:r>
              <a:rPr lang="en-US" sz="3200" dirty="0">
                <a:solidFill>
                  <a:prstClr val="white">
                    <a:lumMod val="50000"/>
                  </a:prstClr>
                </a:solidFill>
                <a:latin typeface="Calibri"/>
                <a:cs typeface="Arial" panose="020B0604020202020204" pitchFamily="34" charset="0"/>
              </a:rPr>
              <a:t> University </a:t>
            </a:r>
          </a:p>
          <a:p>
            <a:pPr algn="ctr" rtl="1">
              <a:defRPr/>
            </a:pPr>
            <a:endParaRPr lang="en-US" sz="3200" dirty="0">
              <a:solidFill>
                <a:prstClr val="white">
                  <a:lumMod val="50000"/>
                </a:prstClr>
              </a:solidFill>
              <a:latin typeface="Calibri"/>
              <a:cs typeface="Arial" panose="020B0604020202020204" pitchFamily="34" charset="0"/>
            </a:endParaRPr>
          </a:p>
          <a:p>
            <a:pPr algn="ctr" rtl="1">
              <a:defRPr/>
            </a:pPr>
            <a:endParaRPr lang="en-US" sz="3200" dirty="0">
              <a:solidFill>
                <a:prstClr val="white">
                  <a:lumMod val="50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133600" y="990600"/>
            <a:ext cx="82296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Urogenital Tract</a:t>
            </a:r>
            <a:r>
              <a:rPr lang="ar-OM" sz="36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Module</a:t>
            </a:r>
            <a:endParaRPr lang="en-GB" sz="3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Chlamydia</a:t>
            </a:r>
            <a:endParaRPr lang="en-GB" sz="3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499550"/>
      </p:ext>
    </p:extLst>
  </p:cSld>
  <p:clrMapOvr>
    <a:masterClrMapping/>
  </p:clrMapOvr>
  <p:transition spd="slow" advTm="1736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0" y="0"/>
            <a:ext cx="33528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Epidemiology</a:t>
            </a:r>
            <a:r>
              <a:rPr lang="en-US" sz="36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05000" y="762001"/>
            <a:ext cx="8229600" cy="5745163"/>
          </a:xfrm>
          <a:prstGeom prst="rect">
            <a:avLst/>
          </a:prstGeom>
        </p:spPr>
        <p:txBody>
          <a:bodyPr/>
          <a:lstStyle/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20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Is a STDs</a:t>
            </a:r>
            <a:endParaRPr lang="en-US" sz="2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In USA over 900,000 cases are reported each year, which is three times the number for gonorrhea (2004)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The cases among males and females are higher than in gonorrhea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Prevalence in pregnant women 6% - 12%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Reinfection  is frequent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1"/>
            <a:ext cx="404495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38600" y="6248400"/>
            <a:ext cx="61722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Calibri"/>
                <a:cs typeface="Arial" charset="0"/>
              </a:rPr>
              <a:t>Reported Sexually Transmitted Diseases, United States, 2004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392464"/>
      </p:ext>
    </p:extLst>
  </p:cSld>
  <p:clrMapOvr>
    <a:masterClrMapping/>
  </p:clrMapOvr>
  <p:transition spd="slow" advTm="28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762000"/>
            <a:ext cx="8305800" cy="2209800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ar-JO" sz="2400"/>
              <a:t>Obligatory intracellular bacteria</a:t>
            </a:r>
          </a:p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ar-JO" sz="2400"/>
              <a:t>Intracellular replication that results in the death of the cell</a:t>
            </a:r>
          </a:p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ar-JO" sz="2400"/>
              <a:t>weakly Gram-negative bacterium. It is ovoid in shape and nonmotile</a:t>
            </a:r>
          </a:p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ar-JO" sz="2400"/>
              <a:t>Three species:  </a:t>
            </a:r>
            <a:r>
              <a:rPr lang="en-US" altLang="ar-JO" sz="2400" b="1" i="1">
                <a:solidFill>
                  <a:srgbClr val="FF0000"/>
                </a:solidFill>
              </a:rPr>
              <a:t>C. trachomatis,  </a:t>
            </a:r>
            <a:r>
              <a:rPr lang="en-US" altLang="ar-JO" sz="2400" i="1"/>
              <a:t>C. psittaci,  C. pneumoniae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962400" y="1"/>
            <a:ext cx="4476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C00000"/>
                </a:solidFill>
                <a:latin typeface="Calibri"/>
                <a:cs typeface="Arial" charset="0"/>
              </a:rPr>
              <a:t>Chlamydia</a:t>
            </a: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 curriculum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905000" y="3768726"/>
            <a:ext cx="8305800" cy="29368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4290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  <a:cs typeface="Arial" charset="0"/>
              </a:rPr>
              <a:t>Q: Why </a:t>
            </a:r>
            <a:r>
              <a:rPr lang="en-US" sz="2800" i="1" dirty="0">
                <a:solidFill>
                  <a:prstClr val="black"/>
                </a:solidFill>
                <a:latin typeface="Calibri"/>
                <a:cs typeface="Arial" charset="0"/>
              </a:rPr>
              <a:t>Chlamydia </a:t>
            </a:r>
            <a:r>
              <a:rPr lang="en-US" sz="2800" dirty="0">
                <a:solidFill>
                  <a:prstClr val="black"/>
                </a:solidFill>
                <a:latin typeface="Calibri"/>
                <a:cs typeface="Arial" charset="0"/>
              </a:rPr>
              <a:t> is an obligatory intracellular parasite?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  <a:cs typeface="Arial" charset="0"/>
              </a:rPr>
              <a:t>No flavoproteins or cytochromes, therefore, lacking ATP-generating ability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  <a:cs typeface="Arial" charset="0"/>
              </a:rPr>
              <a:t>Need to obtain ATP from the host cell.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  <a:cs typeface="Arial" charset="0"/>
              </a:rPr>
              <a:t>Called energy parasites 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733800" y="3657600"/>
            <a:ext cx="4038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335506"/>
      </p:ext>
    </p:extLst>
  </p:cSld>
  <p:clrMapOvr>
    <a:masterClrMapping/>
  </p:clrMapOvr>
  <p:transition spd="slow" advTm="46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+mn-lt"/>
              </a:rPr>
              <a:t>Chlamydial Morphologies and life cycle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600200" y="1066800"/>
            <a:ext cx="7772400" cy="51054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ar-JO" sz="2600" b="1"/>
              <a:t>Takes on two forms in its life cycle: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ar-JO" sz="2600" b="1"/>
              <a:t>1- </a:t>
            </a:r>
            <a:r>
              <a:rPr lang="en-US" altLang="ar-JO" sz="2600" b="1" u="sng"/>
              <a:t>Elementary body</a:t>
            </a:r>
          </a:p>
          <a:p>
            <a:pPr lvl="1" eaLnBrk="1" hangingPunct="1"/>
            <a:r>
              <a:rPr lang="en-US" altLang="ar-JO" sz="2600"/>
              <a:t>about 0.3 um in diameter</a:t>
            </a:r>
          </a:p>
          <a:p>
            <a:pPr lvl="1" eaLnBrk="1" hangingPunct="1"/>
            <a:r>
              <a:rPr lang="en-US" altLang="ar-JO" sz="2600"/>
              <a:t>infectious nonreplicating </a:t>
            </a:r>
          </a:p>
          <a:p>
            <a:pPr lvl="1" eaLnBrk="1" hangingPunct="1"/>
            <a:r>
              <a:rPr lang="en-US" altLang="ar-JO" sz="2600"/>
              <a:t>condensed genetic material </a:t>
            </a:r>
          </a:p>
          <a:p>
            <a:pPr lvl="1" eaLnBrk="1" hangingPunct="1"/>
            <a:r>
              <a:rPr lang="en-US" altLang="ar-JO" sz="2600"/>
              <a:t>released from ruptured infected cells</a:t>
            </a:r>
            <a:endParaRPr lang="ar-OM" altLang="ar-JO" sz="2600"/>
          </a:p>
          <a:p>
            <a:pPr lvl="1" eaLnBrk="1" hangingPunct="1"/>
            <a:endParaRPr lang="en-US" altLang="ar-JO" sz="26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ar-JO" sz="2600" b="1"/>
              <a:t>2- </a:t>
            </a:r>
            <a:r>
              <a:rPr lang="en-US" altLang="ar-JO" sz="2600" b="1" u="sng"/>
              <a:t>Reticulate Body </a:t>
            </a:r>
          </a:p>
          <a:p>
            <a:pPr lvl="1" eaLnBrk="1" hangingPunct="1"/>
            <a:r>
              <a:rPr lang="en-US" altLang="ar-JO" sz="2600"/>
              <a:t>intracytoplasmic form 0.5 - 1.0 um</a:t>
            </a:r>
            <a:endParaRPr lang="ar-OM" altLang="ar-JO" sz="2600"/>
          </a:p>
          <a:p>
            <a:pPr lvl="1" eaLnBrk="1" hangingPunct="1"/>
            <a:r>
              <a:rPr lang="en-US" altLang="ar-JO" sz="2600"/>
              <a:t>non-infectious replicating form</a:t>
            </a:r>
            <a:endParaRPr lang="ar-OM" altLang="ar-JO" sz="2600"/>
          </a:p>
          <a:p>
            <a:pPr lvl="1" eaLnBrk="1" hangingPunct="1"/>
            <a:r>
              <a:rPr lang="en-US" altLang="ar-JO" sz="2600"/>
              <a:t>replication and growth in an inclusion body</a:t>
            </a:r>
            <a:endParaRPr lang="ar-OM" altLang="ar-JO" sz="2600"/>
          </a:p>
          <a:p>
            <a:pPr lvl="1" eaLnBrk="1" hangingPunct="1"/>
            <a:r>
              <a:rPr lang="en-US" altLang="ar-JO" sz="2600"/>
              <a:t>diffuse genetic material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962400" y="1"/>
            <a:ext cx="4476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C00000"/>
                </a:solidFill>
                <a:latin typeface="Calibri"/>
                <a:cs typeface="Arial" charset="0"/>
              </a:rPr>
              <a:t>Chlamydia</a:t>
            </a: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 curriculum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352800"/>
            <a:ext cx="2647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8382000" y="5924550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Calibri"/>
                <a:cs typeface="Arial" charset="0"/>
              </a:rPr>
              <a:t>48h post infection</a:t>
            </a:r>
          </a:p>
        </p:txBody>
      </p:sp>
      <p:grpSp>
        <p:nvGrpSpPr>
          <p:cNvPr id="2" name="مجموعة 10"/>
          <p:cNvGrpSpPr>
            <a:grpSpLocks/>
          </p:cNvGrpSpPr>
          <p:nvPr/>
        </p:nvGrpSpPr>
        <p:grpSpPr bwMode="auto">
          <a:xfrm>
            <a:off x="7924800" y="1219200"/>
            <a:ext cx="2677752" cy="2123520"/>
            <a:chOff x="76200" y="1295400"/>
            <a:chExt cx="4979315" cy="4601629"/>
          </a:xfrm>
        </p:grpSpPr>
        <p:pic>
          <p:nvPicPr>
            <p:cNvPr id="102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295400"/>
              <a:ext cx="43434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9"/>
            <p:cNvCxnSpPr/>
            <p:nvPr/>
          </p:nvCxnSpPr>
          <p:spPr>
            <a:xfrm flipH="1" flipV="1">
              <a:off x="3580198" y="4191950"/>
              <a:ext cx="611058" cy="60889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3816356" y="4656363"/>
              <a:ext cx="879933" cy="867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Calibri"/>
                  <a:cs typeface="Arial" charset="0"/>
                </a:rPr>
                <a:t>RB</a:t>
              </a:r>
            </a:p>
          </p:txBody>
        </p:sp>
        <p:cxnSp>
          <p:nvCxnSpPr>
            <p:cNvPr id="14" name="Straight Arrow Connector 10"/>
            <p:cNvCxnSpPr/>
            <p:nvPr/>
          </p:nvCxnSpPr>
          <p:spPr>
            <a:xfrm flipH="1" flipV="1">
              <a:off x="2741836" y="4800846"/>
              <a:ext cx="307006" cy="45753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2133729" y="5096693"/>
              <a:ext cx="2921786" cy="800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latin typeface="Calibri"/>
                  <a:cs typeface="Arial" charset="0"/>
                </a:rPr>
                <a:t>Inclusion body</a:t>
              </a: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065113" y="1429564"/>
              <a:ext cx="2708598" cy="1133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Calibri"/>
                  <a:cs typeface="Arial" charset="0"/>
                </a:rPr>
                <a:t>Host cell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6347064"/>
      </p:ext>
    </p:extLst>
  </p:cSld>
  <p:clrMapOvr>
    <a:masterClrMapping/>
  </p:clrMapOvr>
  <p:transition spd="slow" advTm="40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/>
          <p:cNvCxnSpPr/>
          <p:nvPr/>
        </p:nvCxnSpPr>
        <p:spPr>
          <a:xfrm flipH="1">
            <a:off x="5105400" y="5638800"/>
            <a:ext cx="838200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676400"/>
            <a:ext cx="28479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85801"/>
            <a:ext cx="34290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1143001"/>
            <a:ext cx="10572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1828801"/>
            <a:ext cx="13144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2562226"/>
            <a:ext cx="2209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1" y="2895601"/>
            <a:ext cx="18002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6" y="3114676"/>
            <a:ext cx="12096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94264"/>
            <a:ext cx="198120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018089"/>
            <a:ext cx="14573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656264"/>
            <a:ext cx="1895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4"/>
          <p:cNvSpPr txBox="1">
            <a:spLocks noChangeArrowheads="1"/>
          </p:cNvSpPr>
          <p:nvPr/>
        </p:nvSpPr>
        <p:spPr>
          <a:xfrm>
            <a:off x="1066800" y="304800"/>
            <a:ext cx="30480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Baskerville Old Face" pitchFamily="18" charset="0"/>
                <a:cs typeface="Arial" panose="020B0604020202020204" pitchFamily="34" charset="0"/>
              </a:rPr>
              <a:t>                                       Life cycle</a:t>
            </a:r>
          </a:p>
        </p:txBody>
      </p:sp>
      <p:sp>
        <p:nvSpPr>
          <p:cNvPr id="14352" name="Rectangle 20"/>
          <p:cNvSpPr>
            <a:spLocks noChangeArrowheads="1"/>
          </p:cNvSpPr>
          <p:nvPr/>
        </p:nvSpPr>
        <p:spPr bwMode="auto">
          <a:xfrm>
            <a:off x="2260601" y="6019800"/>
            <a:ext cx="1044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ar-JO" sz="2000" b="1">
                <a:solidFill>
                  <a:srgbClr val="C0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48-72 hr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962400" y="1"/>
            <a:ext cx="4476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C00000"/>
                </a:solidFill>
                <a:latin typeface="Calibri"/>
                <a:cs typeface="Arial" charset="0"/>
              </a:rPr>
              <a:t>Chlamydia</a:t>
            </a: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 curriculum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254367"/>
      </p:ext>
    </p:extLst>
  </p:cSld>
  <p:clrMapOvr>
    <a:masterClrMapping/>
  </p:clrMapOvr>
  <p:transition spd="slow" advTm="450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Strains causing human diseases</a:t>
            </a:r>
          </a:p>
        </p:txBody>
      </p:sp>
      <p:graphicFrame>
        <p:nvGraphicFramePr>
          <p:cNvPr id="5" name="Group 127"/>
          <p:cNvGraphicFramePr>
            <a:graphicFrameLocks/>
          </p:cNvGraphicFramePr>
          <p:nvPr/>
        </p:nvGraphicFramePr>
        <p:xfrm>
          <a:off x="2362200" y="1744664"/>
          <a:ext cx="7696200" cy="4527557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5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C. trachomatis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strains </a:t>
                      </a:r>
                    </a:p>
                  </a:txBody>
                  <a:tcPr marT="45713" marB="45713" anchor="ctr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Associated diseases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18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Ocular strains (A, B,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C)</a:t>
                      </a:r>
                    </a:p>
                  </a:txBody>
                  <a:tcPr marT="45713" marB="4571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Conjunctivitis, trachoma, infant pneumonia,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76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Genital strains (D-K)</a:t>
                      </a:r>
                    </a:p>
                  </a:txBody>
                  <a:tcPr marT="45713" marB="45713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Nongonoccocal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urithritis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2400" dirty="0" smtClean="0">
                          <a:latin typeface="+mn-lt"/>
                        </a:rPr>
                        <a:t>Mucopurulent </a:t>
                      </a:r>
                      <a:r>
                        <a:rPr lang="en-US" sz="2400" dirty="0" err="1" smtClean="0">
                          <a:latin typeface="+mn-lt"/>
                        </a:rPr>
                        <a:t>cervicitis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pelvic inflammatory disease (PID)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5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Genital strains (L1, L2, L3)</a:t>
                      </a:r>
                    </a:p>
                  </a:txBody>
                  <a:tcPr marT="45713" marB="45713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Lymphogranuloma venereum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(LGV)</a:t>
                      </a:r>
                    </a:p>
                  </a:txBody>
                  <a:tcPr marT="45713" marB="45713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402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906351"/>
      </p:ext>
    </p:extLst>
  </p:cSld>
  <p:clrMapOvr>
    <a:masterClrMapping/>
  </p:clrMapOvr>
  <p:transition spd="slow" advTm="34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609600"/>
            <a:ext cx="8686800" cy="838200"/>
          </a:xfrm>
        </p:spPr>
        <p:txBody>
          <a:bodyPr/>
          <a:lstStyle/>
          <a:p>
            <a:pPr eaLnBrk="1" hangingPunct="1"/>
            <a:r>
              <a:rPr lang="en-US" altLang="ar-JO" sz="3200" b="1">
                <a:solidFill>
                  <a:srgbClr val="C00000"/>
                </a:solidFill>
                <a:latin typeface="Baskerville Old Face" panose="02020602080505020303" pitchFamily="18" charset="0"/>
              </a:rPr>
              <a:t>Clinical syndromes caused by </a:t>
            </a:r>
            <a:r>
              <a:rPr lang="en-US" altLang="ar-JO" sz="3200" b="1" i="1">
                <a:solidFill>
                  <a:srgbClr val="C00000"/>
                </a:solidFill>
                <a:latin typeface="Baskerville Old Face" panose="02020602080505020303" pitchFamily="18" charset="0"/>
              </a:rPr>
              <a:t>C. trachomatis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676400" y="3865564"/>
            <a:ext cx="1697038" cy="688975"/>
            <a:chOff x="0" y="2400"/>
            <a:chExt cx="1069" cy="434"/>
          </a:xfrm>
        </p:grpSpPr>
        <p:sp>
          <p:nvSpPr>
            <p:cNvPr id="16400" name="AutoShape 36"/>
            <p:cNvSpPr>
              <a:spLocks noChangeArrowheads="1"/>
            </p:cNvSpPr>
            <p:nvPr/>
          </p:nvSpPr>
          <p:spPr bwMode="auto">
            <a:xfrm>
              <a:off x="35" y="2400"/>
              <a:ext cx="1034" cy="434"/>
            </a:xfrm>
            <a:prstGeom prst="rightArrowCallout">
              <a:avLst>
                <a:gd name="adj1" fmla="val 25000"/>
                <a:gd name="adj2" fmla="val 25000"/>
                <a:gd name="adj3" fmla="val 39708"/>
                <a:gd name="adj4" fmla="val 6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ar-JO" altLang="ar-JO" sz="1800">
                <a:solidFill>
                  <a:prstClr val="black"/>
                </a:solidFill>
                <a:latin typeface="Baskerville Old Face" panose="020206020805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401" name="Text Box 37"/>
            <p:cNvSpPr txBox="1">
              <a:spLocks noChangeArrowheads="1"/>
            </p:cNvSpPr>
            <p:nvPr/>
          </p:nvSpPr>
          <p:spPr bwMode="auto">
            <a:xfrm>
              <a:off x="0" y="2456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ar-JO" sz="2400">
                  <a:solidFill>
                    <a:prstClr val="black"/>
                  </a:solidFill>
                  <a:latin typeface="Baskerville Old Face" panose="02020602080505020303" pitchFamily="18" charset="0"/>
                  <a:cs typeface="Arial" panose="020B0604020202020204" pitchFamily="34" charset="0"/>
                </a:rPr>
                <a:t>Women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42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600201"/>
            <a:ext cx="71532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731964" y="2362201"/>
            <a:ext cx="1641475" cy="688975"/>
            <a:chOff x="720" y="1344"/>
            <a:chExt cx="1248" cy="528"/>
          </a:xfrm>
        </p:grpSpPr>
        <p:sp>
          <p:nvSpPr>
            <p:cNvPr id="16398" name="AutoShape 33"/>
            <p:cNvSpPr>
              <a:spLocks noChangeArrowheads="1"/>
            </p:cNvSpPr>
            <p:nvPr/>
          </p:nvSpPr>
          <p:spPr bwMode="auto">
            <a:xfrm>
              <a:off x="720" y="1344"/>
              <a:ext cx="1248" cy="528"/>
            </a:xfrm>
            <a:prstGeom prst="rightArrowCallout">
              <a:avLst>
                <a:gd name="adj1" fmla="val 25000"/>
                <a:gd name="adj2" fmla="val 25000"/>
                <a:gd name="adj3" fmla="val 39394"/>
                <a:gd name="adj4" fmla="val 6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ar-JO" altLang="ar-JO" sz="1800">
                <a:solidFill>
                  <a:prstClr val="black"/>
                </a:solidFill>
                <a:latin typeface="Baskerville Old Face" panose="020206020805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399" name="Text Box 34"/>
            <p:cNvSpPr txBox="1">
              <a:spLocks noChangeArrowheads="1"/>
            </p:cNvSpPr>
            <p:nvPr/>
          </p:nvSpPr>
          <p:spPr bwMode="auto">
            <a:xfrm>
              <a:off x="768" y="1440"/>
              <a:ext cx="720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ar-JO" sz="2400">
                  <a:solidFill>
                    <a:prstClr val="black"/>
                  </a:solidFill>
                  <a:latin typeface="Baskerville Old Face" panose="02020602080505020303" pitchFamily="18" charset="0"/>
                  <a:cs typeface="Arial" panose="020B0604020202020204" pitchFamily="34" charset="0"/>
                </a:rPr>
                <a:t>Men</a:t>
              </a:r>
            </a:p>
          </p:txBody>
        </p:sp>
      </p:grpSp>
      <p:pic>
        <p:nvPicPr>
          <p:cNvPr id="17443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6" y="3457576"/>
            <a:ext cx="70199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4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5248276"/>
            <a:ext cx="71913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1700214" y="5462589"/>
            <a:ext cx="1697037" cy="688975"/>
            <a:chOff x="0" y="2400"/>
            <a:chExt cx="1069" cy="434"/>
          </a:xfrm>
        </p:grpSpPr>
        <p:sp>
          <p:nvSpPr>
            <p:cNvPr id="16396" name="AutoShape 39"/>
            <p:cNvSpPr>
              <a:spLocks noChangeArrowheads="1"/>
            </p:cNvSpPr>
            <p:nvPr/>
          </p:nvSpPr>
          <p:spPr bwMode="auto">
            <a:xfrm>
              <a:off x="35" y="2400"/>
              <a:ext cx="1034" cy="434"/>
            </a:xfrm>
            <a:prstGeom prst="rightArrowCallout">
              <a:avLst>
                <a:gd name="adj1" fmla="val 25000"/>
                <a:gd name="adj2" fmla="val 25000"/>
                <a:gd name="adj3" fmla="val 39708"/>
                <a:gd name="adj4" fmla="val 6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ar-JO" altLang="ar-JO" sz="1800">
                <a:solidFill>
                  <a:prstClr val="black"/>
                </a:solidFill>
                <a:latin typeface="Baskerville Old Face" panose="020206020805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397" name="Text Box 40"/>
            <p:cNvSpPr txBox="1">
              <a:spLocks noChangeArrowheads="1"/>
            </p:cNvSpPr>
            <p:nvPr/>
          </p:nvSpPr>
          <p:spPr bwMode="auto">
            <a:xfrm>
              <a:off x="0" y="2456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ar-JO" sz="2400">
                  <a:solidFill>
                    <a:prstClr val="black"/>
                  </a:solidFill>
                  <a:latin typeface="Baskerville Old Face" panose="02020602080505020303" pitchFamily="18" charset="0"/>
                  <a:cs typeface="Arial" panose="020B0604020202020204" pitchFamily="34" charset="0"/>
                </a:rPr>
                <a:t>Infants</a:t>
              </a:r>
            </a:p>
          </p:txBody>
        </p:sp>
      </p:grp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5403261"/>
      </p:ext>
    </p:extLst>
  </p:cSld>
  <p:clrMapOvr>
    <a:masterClrMapping/>
  </p:clrMapOvr>
  <p:transition spd="slow" advTm="56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676400" y="762001"/>
            <a:ext cx="8686800" cy="4525963"/>
          </a:xfrm>
        </p:spPr>
        <p:txBody>
          <a:bodyPr/>
          <a:lstStyle/>
          <a:p>
            <a:pPr algn="just">
              <a:buFont typeface="Arial" charset="0"/>
              <a:buChar char="•"/>
              <a:defRPr/>
            </a:pPr>
            <a:r>
              <a:rPr lang="en-US" sz="2400">
                <a:latin typeface="+mj-lt"/>
              </a:rPr>
              <a:t>Chlamydiae have a tropism for epithelial cells of the endocervix and upper genital tract of women, and the urethra, rectum and conjunctiva of both sexes. </a:t>
            </a:r>
          </a:p>
          <a:p>
            <a:pPr algn="just">
              <a:buFont typeface="Arial" charset="0"/>
              <a:buChar char="•"/>
              <a:defRPr/>
            </a:pPr>
            <a:endParaRPr lang="en-US" sz="2400">
              <a:latin typeface="+mj-lt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en-US" sz="2400">
                <a:latin typeface="+mj-lt"/>
              </a:rPr>
              <a:t>Once infection is established, there is a release of  proinflammatory cytokines by infected epithelial cells.</a:t>
            </a:r>
          </a:p>
          <a:p>
            <a:pPr algn="just">
              <a:buFont typeface="Arial" charset="0"/>
              <a:buChar char="•"/>
              <a:defRPr/>
            </a:pPr>
            <a:endParaRPr lang="en-US" sz="2400">
              <a:latin typeface="+mj-lt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en-US" sz="2400">
                <a:latin typeface="+mj-lt"/>
              </a:rPr>
              <a:t>This results in early tissue infiltration by PMNs, later followed by lymphocytes, macrophages, plasma cells and eosinophils.</a:t>
            </a:r>
          </a:p>
          <a:p>
            <a:pPr algn="just">
              <a:buFont typeface="Arial" charset="0"/>
              <a:buChar char="•"/>
              <a:defRPr/>
            </a:pPr>
            <a:endParaRPr lang="en-US" sz="2400">
              <a:latin typeface="+mj-lt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en-US" sz="2400">
                <a:latin typeface="+mj-lt"/>
              </a:rPr>
              <a:t>If the infection progresses further (because of lack of treatment and/or failure of immune control), aggregates of lymphocytes and macrophages (lymphoid follicles) may form in the submucosa; these can progress to necrosis, followed by fibrosis and scarring.</a:t>
            </a:r>
            <a:r>
              <a:rPr lang="en-US" sz="2400" b="1">
                <a:latin typeface="+mj-lt"/>
              </a:rPr>
              <a:t> </a:t>
            </a:r>
            <a:endParaRPr lang="en-US" sz="2400">
              <a:latin typeface="+mj-lt"/>
            </a:endParaRPr>
          </a:p>
          <a:p>
            <a:pPr algn="just">
              <a:buFont typeface="Arial" charset="0"/>
              <a:buChar char="•"/>
              <a:defRPr/>
            </a:pPr>
            <a:endParaRPr lang="en-US" sz="2400">
              <a:latin typeface="+mj-lt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648200" y="39688"/>
            <a:ext cx="2711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C00000"/>
                </a:solidFill>
                <a:latin typeface="Calibri"/>
                <a:cs typeface="Arial" charset="0"/>
              </a:rPr>
              <a:t>Pathogenesis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3970865"/>
      </p:ext>
    </p:extLst>
  </p:cSld>
  <p:clrMapOvr>
    <a:masterClrMapping/>
  </p:clrMapOvr>
  <p:transition spd="slow" advTm="48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4648201" y="39688"/>
            <a:ext cx="25384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812800" indent="-812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None/>
            </a:pPr>
            <a:r>
              <a:rPr lang="en-US" altLang="ar-JO" sz="3600" b="1">
                <a:solidFill>
                  <a:srgbClr val="C0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Pathogenesis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295400"/>
            <a:ext cx="33940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433764" y="757238"/>
            <a:ext cx="1290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ar-JO" sz="2400" b="1">
                <a:solidFill>
                  <a:srgbClr val="FF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 </a:t>
            </a:r>
            <a:r>
              <a:rPr lang="en-US" altLang="ar-JO" sz="2400" b="1">
                <a:solidFill>
                  <a:srgbClr val="00B05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Normal</a:t>
            </a:r>
            <a:r>
              <a:rPr lang="en-US" altLang="ar-JO" sz="2400" b="1">
                <a:solidFill>
                  <a:srgbClr val="FF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 </a:t>
            </a:r>
            <a:endParaRPr lang="en-US" altLang="ar-JO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1295401"/>
            <a:ext cx="4589463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656388" y="762001"/>
            <a:ext cx="1344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ar-JO" sz="2400" b="1">
                <a:solidFill>
                  <a:srgbClr val="FF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Infected 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848754"/>
      </p:ext>
    </p:extLst>
  </p:cSld>
  <p:clrMapOvr>
    <a:masterClrMapping/>
  </p:clrMapOvr>
  <p:transition spd="slow" advTm="403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35" y="493134"/>
            <a:ext cx="10305184" cy="57986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70"/>
    </mc:Choice>
    <mc:Fallback xmlns="">
      <p:transition spd="slow" advTm="26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1676400" y="762001"/>
            <a:ext cx="8229600" cy="4525963"/>
          </a:xfrm>
        </p:spPr>
        <p:txBody>
          <a:bodyPr/>
          <a:lstStyle/>
          <a:p>
            <a:pPr algn="just">
              <a:buFont typeface="Arial" panose="020B0604020202020204" pitchFamily="34" charset="0"/>
              <a:buNone/>
            </a:pPr>
            <a:r>
              <a:rPr lang="en-US" altLang="ar-JO" sz="2800" b="1">
                <a:solidFill>
                  <a:srgbClr val="C00000"/>
                </a:solidFill>
              </a:rPr>
              <a:t>How does Chlamydia affect pregnancy? </a:t>
            </a:r>
            <a:endParaRPr lang="en-US" altLang="ar-JO" sz="2800"/>
          </a:p>
          <a:p>
            <a:pPr algn="just"/>
            <a:r>
              <a:rPr lang="en-US" altLang="ar-JO" sz="2600"/>
              <a:t>Chlamydia can cause a </a:t>
            </a:r>
            <a:r>
              <a:rPr lang="en-US" altLang="ar-JO" sz="2600" b="1">
                <a:solidFill>
                  <a:srgbClr val="00B0F0"/>
                </a:solidFill>
              </a:rPr>
              <a:t>pregnant </a:t>
            </a:r>
            <a:r>
              <a:rPr lang="en-US" altLang="ar-JO" sz="2600"/>
              <a:t>woman to go </a:t>
            </a:r>
            <a:r>
              <a:rPr lang="en-US" altLang="ar-JO" sz="2600" b="1">
                <a:solidFill>
                  <a:srgbClr val="00B0F0"/>
                </a:solidFill>
              </a:rPr>
              <a:t>into labor </a:t>
            </a:r>
            <a:r>
              <a:rPr lang="en-US" altLang="ar-JO" sz="2600"/>
              <a:t>early or </a:t>
            </a:r>
            <a:r>
              <a:rPr lang="en-US" altLang="ar-JO" sz="2600" b="1">
                <a:solidFill>
                  <a:srgbClr val="00B0F0"/>
                </a:solidFill>
              </a:rPr>
              <a:t>deliver a low-birth weight baby</a:t>
            </a:r>
            <a:r>
              <a:rPr lang="en-US" altLang="ar-JO" sz="2600"/>
              <a:t>.</a:t>
            </a:r>
          </a:p>
          <a:p>
            <a:pPr algn="just"/>
            <a:r>
              <a:rPr lang="en-US" altLang="ar-JO" sz="2600"/>
              <a:t>Chlamydia can spread fr</a:t>
            </a:r>
            <a:r>
              <a:rPr lang="en-US" altLang="ar-JO" sz="2600" b="1">
                <a:solidFill>
                  <a:srgbClr val="00B0F0"/>
                </a:solidFill>
              </a:rPr>
              <a:t>om mother to baby during birth</a:t>
            </a:r>
            <a:r>
              <a:rPr lang="en-US" altLang="ar-JO" sz="2600"/>
              <a:t>. This can cause </a:t>
            </a:r>
            <a:r>
              <a:rPr lang="en-US" altLang="ar-JO" sz="2600" b="1">
                <a:solidFill>
                  <a:srgbClr val="00B0F0"/>
                </a:solidFill>
              </a:rPr>
              <a:t>pneumonia</a:t>
            </a:r>
            <a:r>
              <a:rPr lang="en-US" altLang="ar-JO" sz="2600"/>
              <a:t> or a </a:t>
            </a:r>
            <a:r>
              <a:rPr lang="en-US" altLang="ar-JO" sz="2600" b="1">
                <a:solidFill>
                  <a:srgbClr val="00B0F0"/>
                </a:solidFill>
              </a:rPr>
              <a:t>serious infection</a:t>
            </a:r>
            <a:r>
              <a:rPr lang="en-US" altLang="ar-JO" sz="2600"/>
              <a:t> in the baby’s eye that may lead to </a:t>
            </a:r>
            <a:r>
              <a:rPr lang="en-US" altLang="ar-JO" sz="2600" b="1">
                <a:solidFill>
                  <a:srgbClr val="00B0F0"/>
                </a:solidFill>
              </a:rPr>
              <a:t>blindness</a:t>
            </a:r>
            <a:r>
              <a:rPr lang="en-US" altLang="ar-JO" sz="2600"/>
              <a:t>. </a:t>
            </a:r>
          </a:p>
          <a:p>
            <a:pPr algn="just"/>
            <a:r>
              <a:rPr lang="en-US" altLang="ar-JO" sz="2600"/>
              <a:t>A pregnant woman can be </a:t>
            </a:r>
            <a:r>
              <a:rPr lang="en-US" altLang="ar-JO" sz="2600" b="1">
                <a:solidFill>
                  <a:srgbClr val="00B0F0"/>
                </a:solidFill>
              </a:rPr>
              <a:t>treated</a:t>
            </a:r>
            <a:r>
              <a:rPr lang="en-US" altLang="ar-JO" sz="2600"/>
              <a:t> to prevent transmission to the baby. </a:t>
            </a:r>
          </a:p>
          <a:p>
            <a:pPr algn="just"/>
            <a:endParaRPr lang="en-US" altLang="ar-JO" sz="2800"/>
          </a:p>
        </p:txBody>
      </p:sp>
      <p:pic>
        <p:nvPicPr>
          <p:cNvPr id="27651" name="Picture 2" descr="http://ts3.mm.bing.net/th?id=HN.608014824897316594&amp;pid=15.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38600"/>
            <a:ext cx="403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4648200" y="39688"/>
            <a:ext cx="2711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Pathogenesis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500410"/>
      </p:ext>
    </p:extLst>
  </p:cSld>
  <p:clrMapOvr>
    <a:masterClrMapping/>
  </p:clrMapOvr>
  <p:transition spd="slow" advTm="273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14400"/>
            <a:ext cx="8610600" cy="5943600"/>
          </a:xfrm>
        </p:spPr>
        <p:txBody>
          <a:bodyPr/>
          <a:lstStyle/>
          <a:p>
            <a:pPr marL="342900" lvl="1" indent="-342900" algn="just">
              <a:buNone/>
              <a:defRPr/>
            </a:pPr>
            <a:r>
              <a:rPr lang="en-US" b="1" dirty="0" smtClean="0">
                <a:solidFill>
                  <a:srgbClr val="C00000"/>
                </a:solidFill>
              </a:rPr>
              <a:t>Urethritis</a:t>
            </a:r>
          </a:p>
          <a:p>
            <a:pPr marL="342900" lvl="1" indent="-342900" algn="just">
              <a:buFont typeface="Wingdings" pitchFamily="2" charset="2"/>
              <a:buChar char="Ø"/>
              <a:defRPr/>
            </a:pPr>
            <a:r>
              <a:rPr lang="en-US" sz="2400" dirty="0"/>
              <a:t>The most </a:t>
            </a:r>
            <a:r>
              <a:rPr lang="en-US" sz="2400" b="1" dirty="0">
                <a:solidFill>
                  <a:srgbClr val="00B0F0"/>
                </a:solidFill>
              </a:rPr>
              <a:t>common cause of </a:t>
            </a:r>
            <a:r>
              <a:rPr lang="en-US" sz="2400" b="1" dirty="0" err="1">
                <a:solidFill>
                  <a:srgbClr val="00B0F0"/>
                </a:solidFill>
              </a:rPr>
              <a:t>nongonococcal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urethritis</a:t>
            </a:r>
            <a:r>
              <a:rPr lang="en-US" sz="2400" b="1" dirty="0">
                <a:solidFill>
                  <a:srgbClr val="00B0F0"/>
                </a:solidFill>
              </a:rPr>
              <a:t> (NGU) </a:t>
            </a:r>
            <a:r>
              <a:rPr lang="en-US" sz="2400" dirty="0"/>
              <a:t>in men (40 to 96 percent)</a:t>
            </a:r>
          </a:p>
          <a:p>
            <a:pPr marL="342900" lvl="1" indent="-342900" algn="just">
              <a:buFont typeface="Wingdings" pitchFamily="2" charset="2"/>
              <a:buChar char="Ø"/>
              <a:defRPr/>
            </a:pPr>
            <a:r>
              <a:rPr lang="en-US" sz="2400" dirty="0"/>
              <a:t>More common than gonococcal infection</a:t>
            </a:r>
          </a:p>
          <a:p>
            <a:pPr marL="342900" lvl="1" indent="-342900" algn="just">
              <a:buFont typeface="Wingdings" pitchFamily="2" charset="2"/>
              <a:buChar char="Ø"/>
              <a:defRPr/>
            </a:pPr>
            <a:r>
              <a:rPr lang="en-US" sz="2400" dirty="0"/>
              <a:t>Majority (&gt;50%) are  asymptomatic</a:t>
            </a:r>
          </a:p>
          <a:p>
            <a:pPr marL="342900" lvl="1" indent="-342900" algn="just">
              <a:buFont typeface="Wingdings" pitchFamily="2" charset="2"/>
              <a:buChar char="Ø"/>
              <a:defRPr/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00B0F0"/>
                </a:solidFill>
              </a:rPr>
              <a:t>incubation</a:t>
            </a:r>
            <a:r>
              <a:rPr lang="en-US" sz="2400" dirty="0"/>
              <a:t> period is variable but is typically </a:t>
            </a:r>
            <a:r>
              <a:rPr lang="en-US" sz="2400" b="1" dirty="0">
                <a:solidFill>
                  <a:srgbClr val="00B0F0"/>
                </a:solidFill>
              </a:rPr>
              <a:t>5 to 10 </a:t>
            </a:r>
            <a:r>
              <a:rPr lang="en-US" sz="2400" dirty="0"/>
              <a:t>days after exposure </a:t>
            </a:r>
          </a:p>
          <a:p>
            <a:pPr marL="342900" lvl="1" indent="-342900" algn="just">
              <a:buFont typeface="Wingdings" pitchFamily="2" charset="2"/>
              <a:buChar char="Ø"/>
              <a:defRPr/>
            </a:pPr>
            <a:r>
              <a:rPr lang="en-US" sz="2400" dirty="0"/>
              <a:t>Symptoms</a:t>
            </a:r>
          </a:p>
          <a:p>
            <a:pPr lvl="1" algn="just">
              <a:buFont typeface="Wingdings" pitchFamily="2" charset="2"/>
              <a:buChar char="ü"/>
              <a:defRPr/>
            </a:pPr>
            <a:r>
              <a:rPr lang="en-US" sz="2400" dirty="0"/>
              <a:t>mucoid or clear urethral discharge with bad smell</a:t>
            </a:r>
          </a:p>
          <a:p>
            <a:pPr lvl="1" algn="just">
              <a:buFont typeface="Wingdings" pitchFamily="2" charset="2"/>
              <a:buChar char="ü"/>
              <a:defRPr/>
            </a:pPr>
            <a:r>
              <a:rPr lang="en-US" sz="2400" dirty="0" err="1"/>
              <a:t>dysuria</a:t>
            </a:r>
            <a:r>
              <a:rPr lang="en-US" sz="2400" dirty="0"/>
              <a:t>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400" dirty="0"/>
              <a:t>Sometimes the </a:t>
            </a:r>
            <a:r>
              <a:rPr lang="en-US" sz="2400" b="1" dirty="0">
                <a:solidFill>
                  <a:srgbClr val="00B0F0"/>
                </a:solidFill>
              </a:rPr>
              <a:t>discharge is so </a:t>
            </a:r>
            <a:r>
              <a:rPr lang="en-US" sz="2400" b="1" dirty="0" smtClean="0">
                <a:solidFill>
                  <a:srgbClr val="00B0F0"/>
                </a:solidFill>
              </a:rPr>
              <a:t>scant (thick</a:t>
            </a:r>
            <a:r>
              <a:rPr lang="en-US" sz="2400" b="1" dirty="0">
                <a:solidFill>
                  <a:srgbClr val="00B0F0"/>
                </a:solidFill>
              </a:rPr>
              <a:t>, white, odorless, and curd-like) like cottage cheese </a:t>
            </a:r>
            <a:r>
              <a:rPr lang="en-US" sz="2400" dirty="0" smtClean="0"/>
              <a:t>. </a:t>
            </a:r>
            <a:r>
              <a:rPr lang="en-US" sz="2400" dirty="0"/>
              <a:t>This is in contrast to the more copious and purulent urethral discharge and shorter (two to seven days) incubation period for gonococcal urethritis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953000" y="304800"/>
            <a:ext cx="2209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In Men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567268"/>
      </p:ext>
    </p:extLst>
  </p:cSld>
  <p:clrMapOvr>
    <a:masterClrMapping/>
  </p:clrMapOvr>
  <p:transition spd="slow" advTm="43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1752600" y="1189038"/>
            <a:ext cx="8763000" cy="4525962"/>
          </a:xfrm>
        </p:spPr>
        <p:txBody>
          <a:bodyPr/>
          <a:lstStyle/>
          <a:p>
            <a:pPr algn="just">
              <a:buFont typeface="Arial" panose="020B0604020202020204" pitchFamily="34" charset="0"/>
              <a:buNone/>
            </a:pPr>
            <a:r>
              <a:rPr lang="en-US" altLang="ar-JO" sz="2800" b="1">
                <a:solidFill>
                  <a:srgbClr val="C00000"/>
                </a:solidFill>
              </a:rPr>
              <a:t>Epididymitis 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altLang="ar-JO" sz="2800"/>
              <a:t>    Men with acute epididymitis typically have testicular pain and tenderness, hydrocele, and palpable swelling of the epididymis.</a:t>
            </a:r>
          </a:p>
          <a:p>
            <a:pPr algn="just">
              <a:buFont typeface="Arial" panose="020B0604020202020204" pitchFamily="34" charset="0"/>
              <a:buNone/>
            </a:pPr>
            <a:endParaRPr lang="en-US" altLang="ar-JO" sz="2800"/>
          </a:p>
          <a:p>
            <a:pPr algn="just">
              <a:buFont typeface="Arial" panose="020B0604020202020204" pitchFamily="34" charset="0"/>
              <a:buNone/>
            </a:pPr>
            <a:r>
              <a:rPr lang="en-US" altLang="ar-JO" sz="2800" b="1">
                <a:solidFill>
                  <a:srgbClr val="C00000"/>
                </a:solidFill>
              </a:rPr>
              <a:t>Prostatitis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altLang="ar-JO" sz="2800"/>
              <a:t> Symptoms included</a:t>
            </a:r>
          </a:p>
          <a:p>
            <a:pPr lvl="1" algn="just"/>
            <a:r>
              <a:rPr lang="en-US" altLang="ar-JO" smtClean="0"/>
              <a:t> dysuria</a:t>
            </a:r>
          </a:p>
          <a:p>
            <a:pPr lvl="1" algn="just"/>
            <a:r>
              <a:rPr lang="en-US" altLang="ar-JO" smtClean="0"/>
              <a:t>urinary dysfunction</a:t>
            </a:r>
          </a:p>
          <a:p>
            <a:pPr lvl="1" algn="just"/>
            <a:r>
              <a:rPr lang="en-US" altLang="ar-JO" smtClean="0"/>
              <a:t>pain with ejaculation</a:t>
            </a:r>
          </a:p>
          <a:p>
            <a:pPr lvl="1" algn="just"/>
            <a:r>
              <a:rPr lang="en-US" altLang="ar-JO" smtClean="0"/>
              <a:t>pelvic pain</a:t>
            </a:r>
          </a:p>
          <a:p>
            <a:pPr algn="just"/>
            <a:endParaRPr lang="en-US" altLang="ar-JO" sz="280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953000" y="304800"/>
            <a:ext cx="2209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In Men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374625"/>
      </p:ext>
    </p:extLst>
  </p:cSld>
  <p:clrMapOvr>
    <a:masterClrMapping/>
  </p:clrMapOvr>
  <p:transition spd="slow" advTm="22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0" y="1036638"/>
            <a:ext cx="4953000" cy="52879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ar-JO" sz="2300" b="1" u="sng">
                <a:solidFill>
                  <a:srgbClr val="C00000"/>
                </a:solidFill>
              </a:rPr>
              <a:t>Urethritis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ar-JO" sz="2200"/>
              <a:t>Usually asymptomatic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ar-JO" sz="2200"/>
              <a:t>Signs/symptoms, when present, include dysuria, frequency, pyuria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ar-JO" sz="2300" b="1" u="sng">
                <a:solidFill>
                  <a:srgbClr val="C00000"/>
                </a:solidFill>
              </a:rPr>
              <a:t>Cervicitis</a:t>
            </a:r>
          </a:p>
          <a:p>
            <a:pPr lvl="1" eaLnBrk="1" hangingPunct="1"/>
            <a:r>
              <a:rPr lang="en-US" altLang="ar-JO" sz="2200"/>
              <a:t>Majority (70%-80%) are asymptomatic</a:t>
            </a:r>
          </a:p>
          <a:p>
            <a:pPr lvl="1" eaLnBrk="1" hangingPunct="1"/>
            <a:r>
              <a:rPr lang="en-US" altLang="ar-JO" sz="2200"/>
              <a:t>Local signs of infection, when present, include: </a:t>
            </a:r>
          </a:p>
          <a:p>
            <a:pPr lvl="2" eaLnBrk="1" hangingPunct="1"/>
            <a:r>
              <a:rPr lang="en-US" altLang="ar-JO" sz="2200"/>
              <a:t>mucopurulent endocervical discharge</a:t>
            </a:r>
          </a:p>
          <a:p>
            <a:pPr lvl="2" eaLnBrk="1" hangingPunct="1"/>
            <a:r>
              <a:rPr lang="en-US" altLang="ar-JO" sz="2200"/>
              <a:t>cervical edema with erythema and friability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5105400" y="304800"/>
            <a:ext cx="2209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In</a:t>
            </a:r>
            <a:r>
              <a:rPr lang="en-US" sz="36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woman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sp>
        <p:nvSpPr>
          <p:cNvPr id="1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400800" y="4114800"/>
            <a:ext cx="2133600" cy="685800"/>
          </a:xfrm>
        </p:spPr>
        <p:txBody>
          <a:bodyPr/>
          <a:lstStyle/>
          <a:p>
            <a:pPr eaLnBrk="1" hangingPunct="1"/>
            <a:r>
              <a:rPr lang="en-US" altLang="ar-JO" sz="2000" b="1">
                <a:solidFill>
                  <a:srgbClr val="00B050"/>
                </a:solidFill>
                <a:latin typeface="Baskerville Old Face" panose="02020602080505020303" pitchFamily="18" charset="0"/>
              </a:rPr>
              <a:t>Normal Cervix</a:t>
            </a:r>
            <a:endParaRPr lang="en-US" altLang="ar-JO" sz="2000" b="1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2" name="Picture 1032" descr="Normal cervix without ectopy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2057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31" descr="Mucopurulent cervicitis due to chlamydia showing ectopy, edema, and discharge.&#10;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267200"/>
            <a:ext cx="1981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858251" y="3867150"/>
            <a:ext cx="11207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Baskerville Old Face" pitchFamily="18" charset="0"/>
                <a:cs typeface="Arial" panose="020B0604020202020204" pitchFamily="34" charset="0"/>
              </a:rPr>
              <a:t>Cervicitis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445875"/>
      </p:ext>
    </p:extLst>
  </p:cSld>
  <p:clrMapOvr>
    <a:masterClrMapping/>
  </p:clrMapOvr>
  <p:transition spd="slow" advTm="29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>
          <a:xfrm>
            <a:off x="1371600" y="685800"/>
            <a:ext cx="5257800" cy="1143000"/>
          </a:xfrm>
        </p:spPr>
        <p:txBody>
          <a:bodyPr/>
          <a:lstStyle/>
          <a:p>
            <a:pPr eaLnBrk="1" hangingPunct="1"/>
            <a:r>
              <a:rPr lang="en-US" altLang="ar-JO" sz="2800" b="1">
                <a:solidFill>
                  <a:srgbClr val="C00000"/>
                </a:solidFill>
              </a:rPr>
              <a:t> Complications in Women</a:t>
            </a:r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057400" y="1752600"/>
            <a:ext cx="8153400" cy="3733800"/>
          </a:xfrm>
        </p:spPr>
        <p:txBody>
          <a:bodyPr/>
          <a:lstStyle/>
          <a:p>
            <a:pPr eaLnBrk="1" hangingPunct="1"/>
            <a:r>
              <a:rPr lang="en-US" altLang="ar-JO" smtClean="0"/>
              <a:t>Pelvic Inflammatory Disease (PID)</a:t>
            </a:r>
          </a:p>
          <a:p>
            <a:pPr lvl="1" eaLnBrk="1" hangingPunct="1"/>
            <a:r>
              <a:rPr lang="en-US" altLang="ar-JO" smtClean="0"/>
              <a:t>Salpingitis</a:t>
            </a:r>
            <a:endParaRPr lang="en-US" altLang="ar-JO" i="1" smtClean="0"/>
          </a:p>
          <a:p>
            <a:pPr lvl="1" eaLnBrk="1" hangingPunct="1"/>
            <a:r>
              <a:rPr lang="en-US" altLang="ar-JO" smtClean="0"/>
              <a:t>Endometritis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5105400" y="304800"/>
            <a:ext cx="2209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In</a:t>
            </a:r>
            <a:r>
              <a:rPr lang="en-US" sz="36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woman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grpSp>
        <p:nvGrpSpPr>
          <p:cNvPr id="2" name="مجموعة 7"/>
          <p:cNvGrpSpPr>
            <a:grpSpLocks/>
          </p:cNvGrpSpPr>
          <p:nvPr/>
        </p:nvGrpSpPr>
        <p:grpSpPr bwMode="auto">
          <a:xfrm>
            <a:off x="1524000" y="3962400"/>
            <a:ext cx="3276600" cy="2133600"/>
            <a:chOff x="685800" y="1524000"/>
            <a:chExt cx="4572000" cy="2971800"/>
          </a:xfrm>
        </p:grpSpPr>
        <p:pic>
          <p:nvPicPr>
            <p:cNvPr id="2766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838" y="1674813"/>
              <a:ext cx="2921000" cy="282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2"/>
            <p:cNvSpPr txBox="1">
              <a:spLocks noChangeArrowheads="1"/>
            </p:cNvSpPr>
            <p:nvPr/>
          </p:nvSpPr>
          <p:spPr bwMode="auto">
            <a:xfrm>
              <a:off x="685800" y="1524000"/>
              <a:ext cx="4572000" cy="762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Calibri"/>
                  <a:cs typeface="Arial" panose="020B0604020202020204" pitchFamily="34" charset="0"/>
                </a:rPr>
                <a:t>Normal fallopian tube</a:t>
              </a:r>
            </a:p>
          </p:txBody>
        </p:sp>
      </p:grpSp>
      <p:grpSp>
        <p:nvGrpSpPr>
          <p:cNvPr id="3" name="مجموعة 12"/>
          <p:cNvGrpSpPr>
            <a:grpSpLocks/>
          </p:cNvGrpSpPr>
          <p:nvPr/>
        </p:nvGrpSpPr>
        <p:grpSpPr bwMode="auto">
          <a:xfrm>
            <a:off x="3733800" y="3962400"/>
            <a:ext cx="3581400" cy="2133600"/>
            <a:chOff x="4038600" y="1520825"/>
            <a:chExt cx="4648200" cy="2974975"/>
          </a:xfrm>
        </p:grpSpPr>
        <p:pic>
          <p:nvPicPr>
            <p:cNvPr id="27661" name="Picture 3" descr="C. trachomatis Infection (PID)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676400"/>
              <a:ext cx="3200400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2"/>
            <p:cNvSpPr txBox="1">
              <a:spLocks noChangeArrowheads="1"/>
            </p:cNvSpPr>
            <p:nvPr/>
          </p:nvSpPr>
          <p:spPr bwMode="auto">
            <a:xfrm>
              <a:off x="4038600" y="1520825"/>
              <a:ext cx="4648200" cy="686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i="1" dirty="0">
                  <a:solidFill>
                    <a:srgbClr val="FFFF00"/>
                  </a:solidFill>
                  <a:latin typeface="Calibri"/>
                  <a:cs typeface="Arial" panose="020B0604020202020204" pitchFamily="34" charset="0"/>
                </a:rPr>
                <a:t>C. trachomatis</a:t>
              </a:r>
              <a:r>
                <a:rPr lang="en-US" sz="1400" b="1" dirty="0">
                  <a:solidFill>
                    <a:srgbClr val="FFFF00"/>
                  </a:solidFill>
                  <a:latin typeface="Calibri"/>
                  <a:cs typeface="Arial" panose="020B0604020202020204" pitchFamily="34" charset="0"/>
                </a:rPr>
                <a:t> infection (PID)</a:t>
              </a:r>
            </a:p>
          </p:txBody>
        </p:sp>
      </p:grpSp>
      <p:grpSp>
        <p:nvGrpSpPr>
          <p:cNvPr id="4" name="مجموعة 15"/>
          <p:cNvGrpSpPr>
            <a:grpSpLocks/>
          </p:cNvGrpSpPr>
          <p:nvPr/>
        </p:nvGrpSpPr>
        <p:grpSpPr bwMode="auto">
          <a:xfrm>
            <a:off x="6781801" y="4114800"/>
            <a:ext cx="2989263" cy="1963738"/>
            <a:chOff x="2573338" y="4589463"/>
            <a:chExt cx="3751262" cy="2116137"/>
          </a:xfrm>
        </p:grpSpPr>
        <p:pic>
          <p:nvPicPr>
            <p:cNvPr id="27659" name="Picture 1036" descr="Acute Salpingiti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4589463"/>
              <a:ext cx="3657600" cy="2116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026"/>
            <p:cNvSpPr txBox="1">
              <a:spLocks noChangeArrowheads="1"/>
            </p:cNvSpPr>
            <p:nvPr/>
          </p:nvSpPr>
          <p:spPr bwMode="auto">
            <a:xfrm>
              <a:off x="2573338" y="4664734"/>
              <a:ext cx="3446459" cy="441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Acute Salpingitis</a:t>
              </a: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1016"/>
      </p:ext>
    </p:extLst>
  </p:cSld>
  <p:clrMapOvr>
    <a:masterClrMapping/>
  </p:clrMapOvr>
  <p:transition spd="slow" advTm="16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1905000" y="685800"/>
            <a:ext cx="8534400" cy="5486400"/>
          </a:xfrm>
        </p:spPr>
        <p:txBody>
          <a:bodyPr/>
          <a:lstStyle/>
          <a:p>
            <a:pPr algn="just">
              <a:buFont typeface="Arial" charset="0"/>
              <a:buNone/>
              <a:defRPr/>
            </a:pPr>
            <a:r>
              <a:rPr lang="en-US" b="1" dirty="0" err="1" smtClean="0">
                <a:solidFill>
                  <a:srgbClr val="C00000"/>
                </a:solidFill>
              </a:rPr>
              <a:t>Proctitis</a:t>
            </a:r>
            <a:r>
              <a:rPr lang="en-US" sz="2800" dirty="0"/>
              <a:t> 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800" dirty="0"/>
              <a:t>Defined as inflammation of the distal rectal mucosa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800" dirty="0"/>
              <a:t>The clinical presentation depends on the infecting chlamydial serovars</a:t>
            </a:r>
          </a:p>
          <a:p>
            <a:pPr lvl="1" algn="just">
              <a:buFont typeface="Arial" charset="0"/>
              <a:buChar char="–"/>
              <a:defRPr/>
            </a:pPr>
            <a:r>
              <a:rPr lang="en-US" sz="2400" dirty="0"/>
              <a:t>LGV serovars: </a:t>
            </a:r>
            <a:r>
              <a:rPr lang="en-US" sz="2400" dirty="0" err="1"/>
              <a:t>anorectal</a:t>
            </a:r>
            <a:r>
              <a:rPr lang="en-US" sz="2400" dirty="0"/>
              <a:t> pain, </a:t>
            </a:r>
            <a:r>
              <a:rPr lang="en-US" sz="2400" dirty="0" err="1"/>
              <a:t>mucopurulent</a:t>
            </a:r>
            <a:r>
              <a:rPr lang="en-US" sz="2400" dirty="0"/>
              <a:t> </a:t>
            </a:r>
            <a:r>
              <a:rPr lang="en-US" sz="2400" dirty="0" err="1"/>
              <a:t>exudate</a:t>
            </a:r>
            <a:r>
              <a:rPr lang="en-US" sz="2400" dirty="0"/>
              <a:t>, tenesmus, rectal bleeding and constipation. If left untreated, can lead to rectal fistulae and strictures</a:t>
            </a:r>
          </a:p>
          <a:p>
            <a:pPr lvl="1" algn="just">
              <a:buFont typeface="Arial" charset="0"/>
              <a:buChar char="–"/>
              <a:defRPr/>
            </a:pPr>
            <a:r>
              <a:rPr lang="en-US" sz="2400" dirty="0"/>
              <a:t>The non-LGV: the infections are usually asymptomatic</a:t>
            </a:r>
          </a:p>
          <a:p>
            <a:pPr algn="just">
              <a:buFont typeface="Arial" charset="0"/>
              <a:buNone/>
              <a:defRPr/>
            </a:pPr>
            <a:r>
              <a:rPr lang="en-US" b="1" dirty="0" smtClean="0">
                <a:solidFill>
                  <a:srgbClr val="C00000"/>
                </a:solidFill>
              </a:rPr>
              <a:t>Reiter’s Syndrome (reactive arthritis )</a:t>
            </a:r>
          </a:p>
          <a:p>
            <a:pPr marL="0" algn="just">
              <a:buNone/>
              <a:defRPr/>
            </a:pPr>
            <a:r>
              <a:rPr lang="en-US" sz="2800" dirty="0"/>
              <a:t>Characterized by a triad of </a:t>
            </a:r>
          </a:p>
          <a:p>
            <a:pPr marL="400050" lvl="1" algn="just">
              <a:buFont typeface="Arial" charset="0"/>
              <a:buChar char="–"/>
              <a:defRPr/>
            </a:pPr>
            <a:r>
              <a:rPr lang="en-US" sz="2400" dirty="0"/>
              <a:t>Arthritis</a:t>
            </a:r>
          </a:p>
          <a:p>
            <a:pPr marL="400050" lvl="1" algn="just">
              <a:buFont typeface="Arial" charset="0"/>
              <a:buChar char="–"/>
              <a:defRPr/>
            </a:pPr>
            <a:r>
              <a:rPr lang="en-US" sz="2400" dirty="0" err="1"/>
              <a:t>nongonococcal</a:t>
            </a:r>
            <a:r>
              <a:rPr lang="en-US" sz="2400" dirty="0"/>
              <a:t> urethritis</a:t>
            </a:r>
          </a:p>
          <a:p>
            <a:pPr marL="400050" lvl="1" algn="just">
              <a:buFont typeface="Arial" charset="0"/>
              <a:buChar char="–"/>
              <a:defRPr/>
            </a:pPr>
            <a:r>
              <a:rPr lang="en-US" sz="2400" dirty="0"/>
              <a:t>conjunctivitis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734087"/>
      </p:ext>
    </p:extLst>
  </p:cSld>
  <p:clrMapOvr>
    <a:masterClrMapping/>
  </p:clrMapOvr>
  <p:transition spd="slow" advTm="38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6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1828800" y="609600"/>
            <a:ext cx="8229600" cy="5943600"/>
          </a:xfrm>
        </p:spPr>
        <p:txBody>
          <a:bodyPr/>
          <a:lstStyle/>
          <a:p>
            <a:pPr marL="342900" lvl="1" indent="-342900" algn="just">
              <a:buNone/>
            </a:pPr>
            <a:r>
              <a:rPr lang="en-US" altLang="ar-JO" b="1" smtClean="0">
                <a:solidFill>
                  <a:srgbClr val="C00000"/>
                </a:solidFill>
              </a:rPr>
              <a:t>Lymphogranuloma venereum (LGV)</a:t>
            </a:r>
            <a:endParaRPr lang="en-US" altLang="ar-JO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ar-JO" sz="2400"/>
              <a:t>primarily an infection of lymphatics and lymph nodes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ar-JO" sz="2400"/>
              <a:t>It gains entrance through breaks in the skin, or it can cross the epithelial cell layer of mucous membranes.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ar-JO" sz="2400"/>
              <a:t>The organism travels  down  to multiply in the lymph nodes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altLang="ar-JO" sz="2400"/>
          </a:p>
          <a:p>
            <a:pPr algn="just">
              <a:buFont typeface="Arial" panose="020B0604020202020204" pitchFamily="34" charset="0"/>
              <a:buNone/>
            </a:pPr>
            <a:r>
              <a:rPr lang="en-US" altLang="ar-JO" sz="2800" b="1" u="sng"/>
              <a:t>Stages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altLang="ar-JO" sz="2400" b="1"/>
              <a:t>Primary stage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ar-JO" sz="2400">
                <a:solidFill>
                  <a:srgbClr val="0070C0"/>
                </a:solidFill>
              </a:rPr>
              <a:t>A self-limited painless genital ulcer </a:t>
            </a:r>
            <a:r>
              <a:rPr lang="en-US" altLang="ar-JO" sz="2400"/>
              <a:t>that occurs at the contact site 3–12 days after infection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ar-JO" sz="2400"/>
              <a:t> Unobserved in most cases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ar-JO" sz="2400"/>
              <a:t>Heals in a few days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87745"/>
      </p:ext>
    </p:extLst>
  </p:cSld>
  <p:clrMapOvr>
    <a:masterClrMapping/>
  </p:clrMapOvr>
  <p:transition spd="slow" advTm="41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981200" y="762000"/>
            <a:ext cx="7010400" cy="57150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ar-JO" sz="2400" b="1" u="sng"/>
              <a:t>Secondary stage</a:t>
            </a:r>
            <a:endParaRPr lang="en-US" altLang="ar-JO" sz="2400" u="sng"/>
          </a:p>
          <a:p>
            <a:r>
              <a:rPr lang="en-US" altLang="ar-JO" sz="2200"/>
              <a:t>occurs </a:t>
            </a:r>
            <a:r>
              <a:rPr lang="en-US" altLang="ar-JO" sz="2200" b="1">
                <a:solidFill>
                  <a:srgbClr val="0070C0"/>
                </a:solidFill>
              </a:rPr>
              <a:t>10–30 days later</a:t>
            </a:r>
            <a:r>
              <a:rPr lang="en-US" altLang="ar-JO" sz="2200"/>
              <a:t>, but can present up to six months.</a:t>
            </a:r>
          </a:p>
          <a:p>
            <a:r>
              <a:rPr lang="en-US" altLang="ar-JO" sz="2200"/>
              <a:t>The infection </a:t>
            </a:r>
            <a:r>
              <a:rPr lang="en-US" altLang="ar-JO" sz="2200" b="1">
                <a:solidFill>
                  <a:srgbClr val="0070C0"/>
                </a:solidFill>
              </a:rPr>
              <a:t>spreads</a:t>
            </a:r>
            <a:r>
              <a:rPr lang="en-US" altLang="ar-JO" sz="2200"/>
              <a:t> to the </a:t>
            </a:r>
            <a:r>
              <a:rPr lang="en-US" altLang="ar-JO" sz="2200" b="1">
                <a:solidFill>
                  <a:srgbClr val="0070C0"/>
                </a:solidFill>
              </a:rPr>
              <a:t>lymph nodes </a:t>
            </a:r>
            <a:r>
              <a:rPr lang="en-US" altLang="ar-JO" sz="2200"/>
              <a:t>through lymphatic drainage pathways. </a:t>
            </a:r>
          </a:p>
          <a:p>
            <a:r>
              <a:rPr lang="en-US" altLang="ar-JO" sz="2200"/>
              <a:t>causing </a:t>
            </a:r>
            <a:r>
              <a:rPr lang="en-US" altLang="ar-JO" sz="2200" b="1">
                <a:solidFill>
                  <a:srgbClr val="FF0000"/>
                </a:solidFill>
              </a:rPr>
              <a:t>tender</a:t>
            </a:r>
            <a:r>
              <a:rPr lang="en-US" altLang="ar-JO" sz="2200"/>
              <a:t> inguinal and/or femoral Lymphadenopathy</a:t>
            </a:r>
          </a:p>
          <a:p>
            <a:r>
              <a:rPr lang="en-US" altLang="ar-JO" sz="2200"/>
              <a:t>These changes may progress to </a:t>
            </a:r>
            <a:r>
              <a:rPr lang="en-US" altLang="ar-JO" sz="2200" b="1">
                <a:solidFill>
                  <a:srgbClr val="0070C0"/>
                </a:solidFill>
              </a:rPr>
              <a:t>necrosis</a:t>
            </a:r>
          </a:p>
          <a:p>
            <a:endParaRPr lang="en-US" altLang="ar-JO" sz="2400"/>
          </a:p>
          <a:p>
            <a:pPr>
              <a:buFont typeface="Arial" panose="020B0604020202020204" pitchFamily="34" charset="0"/>
              <a:buNone/>
            </a:pPr>
            <a:r>
              <a:rPr lang="en-US" altLang="ar-JO" sz="2400" b="1" u="sng"/>
              <a:t>Third stage</a:t>
            </a:r>
          </a:p>
          <a:p>
            <a:r>
              <a:rPr lang="en-US" altLang="ar-JO" sz="2200"/>
              <a:t>Healing of necrosis takes place by </a:t>
            </a:r>
            <a:r>
              <a:rPr lang="en-US" altLang="ar-JO" sz="2200" b="1">
                <a:solidFill>
                  <a:srgbClr val="0070C0"/>
                </a:solidFill>
              </a:rPr>
              <a:t>fibrosis</a:t>
            </a:r>
            <a:r>
              <a:rPr lang="en-US" altLang="ar-JO" sz="2200"/>
              <a:t>.</a:t>
            </a:r>
            <a:endParaRPr lang="en-US" altLang="ar-JO" sz="2200" b="1"/>
          </a:p>
          <a:p>
            <a:r>
              <a:rPr lang="en-US" altLang="ar-JO" sz="2200"/>
              <a:t>This can result in varying degrees of lymphatic obstruction and chronic edema</a:t>
            </a:r>
          </a:p>
          <a:p>
            <a:r>
              <a:rPr lang="en-US" altLang="ar-JO" sz="2200"/>
              <a:t>Causing genital elephantiasis </a:t>
            </a:r>
          </a:p>
          <a:p>
            <a:endParaRPr lang="en-US" altLang="ar-JO" sz="2400"/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27066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495800" y="1"/>
            <a:ext cx="384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charset="0"/>
              </a:rPr>
              <a:t>Clinical syndromes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708344"/>
      </p:ext>
    </p:extLst>
  </p:cSld>
  <p:clrMapOvr>
    <a:masterClrMapping/>
  </p:clrMapOvr>
  <p:transition spd="slow" advTm="33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1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1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17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17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905000" y="830263"/>
          <a:ext cx="8458200" cy="571817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5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4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067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Syphilis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b="0" dirty="0" smtClean="0">
                          <a:latin typeface="+mn-lt"/>
                        </a:rPr>
                        <a:t> firm painless ulceration</a:t>
                      </a: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b="0" dirty="0" smtClean="0">
                          <a:latin typeface="+mn-lt"/>
                        </a:rPr>
                        <a:t> 5–15 mm and sharply demarcated</a:t>
                      </a: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b="0" dirty="0" smtClean="0">
                          <a:latin typeface="+mn-lt"/>
                        </a:rPr>
                        <a:t> often, a painless </a:t>
                      </a:r>
                      <a:r>
                        <a:rPr lang="en-US" sz="2000" b="0" dirty="0" err="1" smtClean="0">
                          <a:latin typeface="+mn-lt"/>
                        </a:rPr>
                        <a:t>nontender</a:t>
                      </a:r>
                      <a:r>
                        <a:rPr lang="en-US" sz="2000" b="0" dirty="0" smtClean="0">
                          <a:latin typeface="+mn-lt"/>
                        </a:rPr>
                        <a:t> inguinal </a:t>
                      </a:r>
                      <a:r>
                        <a:rPr lang="en-US" sz="2000" b="0" dirty="0" err="1" smtClean="0">
                          <a:latin typeface="+mn-lt"/>
                        </a:rPr>
                        <a:t>lymphadenopathy</a:t>
                      </a:r>
                      <a:r>
                        <a:rPr lang="en-US" sz="2000" b="0" dirty="0" smtClean="0">
                          <a:latin typeface="+mn-lt"/>
                        </a:rPr>
                        <a:t> </a:t>
                      </a:r>
                    </a:p>
                    <a:p>
                      <a:pPr algn="just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6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/>
                      </a:r>
                      <a:br>
                        <a:rPr lang="en-US" sz="2000" b="1" i="1" dirty="0" smtClean="0">
                          <a:solidFill>
                            <a:srgbClr val="FF0000"/>
                          </a:solidFill>
                          <a:latin typeface="+mn-lt"/>
                        </a:rPr>
                      </a:br>
                      <a:r>
                        <a:rPr lang="en-US" sz="2000" b="1" i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Herpes </a:t>
                      </a:r>
                      <a:r>
                        <a:rPr lang="en-US" sz="2000" b="1" i="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genitalis</a:t>
                      </a:r>
                      <a:endParaRPr lang="en-US" sz="2000" b="1" i="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endParaRPr lang="en-US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dirty="0" smtClean="0">
                          <a:latin typeface="+mn-lt"/>
                        </a:rPr>
                        <a:t> group of vesicles on an </a:t>
                      </a:r>
                      <a:r>
                        <a:rPr lang="en-US" sz="2000" dirty="0" err="1" smtClean="0">
                          <a:latin typeface="+mn-lt"/>
                        </a:rPr>
                        <a:t>erythematous</a:t>
                      </a:r>
                      <a:r>
                        <a:rPr lang="en-US" sz="2000" dirty="0" smtClean="0">
                          <a:latin typeface="+mn-lt"/>
                        </a:rPr>
                        <a:t> base</a:t>
                      </a: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dirty="0" smtClean="0">
                          <a:latin typeface="+mn-lt"/>
                        </a:rPr>
                        <a:t> after rupturing, they form an ulcer</a:t>
                      </a: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dirty="0" smtClean="0">
                          <a:latin typeface="+mn-lt"/>
                        </a:rPr>
                        <a:t> heal within 1–4 weeks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en-US" sz="2000" dirty="0" smtClean="0">
                          <a:latin typeface="+mn-lt"/>
                        </a:rPr>
                        <a:t>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5477"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H. </a:t>
                      </a:r>
                      <a:r>
                        <a:rPr lang="en-US" sz="2000" b="1" i="1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ducruyi</a:t>
                      </a:r>
                      <a:endParaRPr lang="en-US" sz="2000" b="1" i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dirty="0" smtClean="0">
                          <a:latin typeface="+mn-lt"/>
                        </a:rPr>
                        <a:t> soft Painful deep purulent ulcers (2–20 mm)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painfull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Lymphadenopathy.</a:t>
                      </a:r>
                    </a:p>
                    <a:p>
                      <a:pPr algn="just">
                        <a:buFont typeface="Wingdings" pitchFamily="2" charset="2"/>
                        <a:buChar char="§"/>
                      </a:pPr>
                      <a:r>
                        <a:rPr lang="en-US" sz="2000" dirty="0" smtClean="0"/>
                        <a:t> Swollen lymph nodes can break through the skin and lead to large abscesses (collections of pus) that drain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135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LGV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just" eaLnBrk="0" hangingPunct="0">
                        <a:spcBef>
                          <a:spcPct val="3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painless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ulcer (2–10 mm).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the  genital ulcers heal spontaneously.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tender and painful 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lymphadenopathy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is a typically symptom of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LGV</a:t>
                      </a:r>
                      <a:endParaRPr lang="en-US" sz="20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495800" y="-76200"/>
            <a:ext cx="3562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STDs comparison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905000" y="609600"/>
            <a:ext cx="8229600" cy="0"/>
          </a:xfrm>
          <a:prstGeom prst="line">
            <a:avLst/>
          </a:prstGeom>
          <a:ln w="31750" cmpd="tri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203416"/>
      </p:ext>
    </p:extLst>
  </p:cSld>
  <p:clrMapOvr>
    <a:masterClrMapping/>
  </p:clrMapOvr>
  <p:transition spd="slow" advTm="10647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preferred method for chlamydia testing is the nucleic acid amplification test (</a:t>
            </a:r>
            <a:r>
              <a:rPr lang="en-US" b="1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NAAT</a:t>
            </a:r>
            <a:r>
              <a:rPr lang="en-US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 that detects the genetic material (DNA) of Chlamydia trachomatis</a:t>
            </a:r>
          </a:p>
          <a:p>
            <a:r>
              <a:rPr lang="en-US" b="1" i="0" dirty="0" smtClean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A urine test.</a:t>
            </a:r>
            <a:r>
              <a:rPr lang="en-US" b="0" i="0" dirty="0" smtClean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 A sample of your urine is analyzed in the laboratory for presence of this infection.</a:t>
            </a:r>
          </a:p>
          <a:p>
            <a:r>
              <a:rPr lang="en-US" b="1" i="0" dirty="0" smtClean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A swab.</a:t>
            </a:r>
            <a:r>
              <a:rPr lang="en-US" b="0" i="0" dirty="0" smtClean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 For women, your doctor takes a swab of the discharge from your cervix for culture or antigen testing for chlamydia.</a:t>
            </a:r>
          </a:p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539220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9" y="879330"/>
            <a:ext cx="9674802" cy="54439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6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8"/>
    </mc:Choice>
    <mc:Fallback xmlns="">
      <p:transition spd="slow" advTm="2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Typical intracytoplasmic inclusions in Giemsa-stained cell scrapings from the conjunctiva.</a:t>
            </a:r>
          </a:p>
          <a:p>
            <a:r>
              <a:rPr lang="en-US" sz="28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polymerase chain reaction (PCR) in first-void urine.</a:t>
            </a:r>
          </a:p>
          <a:p>
            <a:r>
              <a:rPr lang="en-US" sz="28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Positive culture in McCoy or HeLa cells of body fluids or secretions.</a:t>
            </a:r>
          </a:p>
          <a:p>
            <a:r>
              <a:rPr lang="en-US" sz="28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Serology test in patients with presumed lymphogranuloma </a:t>
            </a:r>
            <a:r>
              <a:rPr lang="en-US" sz="2800" b="0" i="0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venereum</a:t>
            </a:r>
            <a:r>
              <a:rPr lang="en-US" sz="28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145026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Tetracyclin</a:t>
            </a:r>
            <a:endParaRPr lang="en-US" dirty="0" smtClean="0"/>
          </a:p>
          <a:p>
            <a:r>
              <a:rPr lang="en-US" dirty="0" smtClean="0"/>
              <a:t>Azithromycin</a:t>
            </a:r>
          </a:p>
          <a:p>
            <a:r>
              <a:rPr lang="en-US" dirty="0" smtClean="0"/>
              <a:t>Erythromycin in children</a:t>
            </a:r>
          </a:p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03560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739004"/>
            <a:ext cx="9924184" cy="55842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5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7"/>
    </mc:Choice>
    <mc:Fallback xmlns="">
      <p:transition spd="slow" advTm="28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25"/>
    </mc:Choice>
    <mc:Fallback xmlns="">
      <p:transition spd="slow" advTm="26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4"/>
    </mc:Choice>
    <mc:Fallback xmlns="">
      <p:transition spd="slow" advTm="10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79" y="737316"/>
            <a:ext cx="9753600" cy="5486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87"/>
    </mc:Choice>
    <mc:Fallback xmlns="">
      <p:transition spd="slow" advTm="24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54" y="615582"/>
            <a:ext cx="10069657" cy="56661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2"/>
    </mc:Choice>
    <mc:Fallback xmlns="">
      <p:transition spd="slow" advTm="1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2.8|2.5|0.9|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1.6|5.9|2.8|0.5|7.3|1.4|0.8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3|10.3|1.5|1.1|2.2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1.3|1.4|3.3|1.3|3.6|4.7|0.6|7.1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2.6|1.5|0.9|1.2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5.9|0.6|16|0.7|5.5|1.1|2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1.2|8.2|11.8|3.5|1.8|9.4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2.3|0.7|11|2.2|1.9|2.9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1.4|4.3|14.3|2.7|1.4|1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1.4|1|2.2|2.2|13.6|7.1|5.3|3.8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0.9|0.6|2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4.1|6|22.6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1.1|1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4.5|12.9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27F43C3424F14B9B09E11064185262" ma:contentTypeVersion="2" ma:contentTypeDescription="Create a new document." ma:contentTypeScope="" ma:versionID="8778982535be8039c0c0b016c741dd98">
  <xsd:schema xmlns:xsd="http://www.w3.org/2001/XMLSchema" xmlns:xs="http://www.w3.org/2001/XMLSchema" xmlns:p="http://schemas.microsoft.com/office/2006/metadata/properties" xmlns:ns2="cfb739ad-8775-4f5f-a2cf-07c24ded535e" targetNamespace="http://schemas.microsoft.com/office/2006/metadata/properties" ma:root="true" ma:fieldsID="38f23c1e3c74877df0cf7dbc76035582" ns2:_="">
    <xsd:import namespace="cfb739ad-8775-4f5f-a2cf-07c24ded53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b739ad-8775-4f5f-a2cf-07c24ded53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52323E-1E4C-4F33-BEC6-7B217EF73CE9}"/>
</file>

<file path=customXml/itemProps2.xml><?xml version="1.0" encoding="utf-8"?>
<ds:datastoreItem xmlns:ds="http://schemas.openxmlformats.org/officeDocument/2006/customXml" ds:itemID="{4EA85088-AE9F-4392-AB0C-D7B99875BB89}"/>
</file>

<file path=customXml/itemProps3.xml><?xml version="1.0" encoding="utf-8"?>
<ds:datastoreItem xmlns:ds="http://schemas.openxmlformats.org/officeDocument/2006/customXml" ds:itemID="{1C93321F-E095-4CC8-A68C-412D587B93CD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1253</Words>
  <Application>Microsoft Office PowerPoint</Application>
  <PresentationFormat>Widescreen</PresentationFormat>
  <Paragraphs>226</Paragraphs>
  <Slides>41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Arial</vt:lpstr>
      <vt:lpstr>Baskerville Old Face</vt:lpstr>
      <vt:lpstr>Calibri</vt:lpstr>
      <vt:lpstr>Calibri Light</vt:lpstr>
      <vt:lpstr>等线 Light</vt:lpstr>
      <vt:lpstr>Helvetica</vt:lpstr>
      <vt:lpstr>Prestige 12cpi</vt:lpstr>
      <vt:lpstr>Times New Roman</vt:lpstr>
      <vt:lpstr>Wingdings</vt:lpstr>
      <vt:lpstr>Office Theme</vt:lpstr>
      <vt:lpstr>1_Office Theme</vt:lpstr>
      <vt:lpstr>Urogenital Tract Module Gardenella and ureaplasma Dr. Eman Albataineh Associate Prof. Immunology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GENITAL MYCOPLASMAS</vt:lpstr>
      <vt:lpstr>Ureaplasma urealyticum</vt:lpstr>
      <vt:lpstr>Ureaplasma urealyticum</vt:lpstr>
      <vt:lpstr>PowerPoint Presentation</vt:lpstr>
      <vt:lpstr>PowerPoint Presentation</vt:lpstr>
      <vt:lpstr>PowerPoint Presentation</vt:lpstr>
      <vt:lpstr>Chlamydial Morphologies and life cycle</vt:lpstr>
      <vt:lpstr>PowerPoint Presentation</vt:lpstr>
      <vt:lpstr>PowerPoint Presentation</vt:lpstr>
      <vt:lpstr>Clinical syndromes caused by C. trachomatis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Normal Cervix</vt:lpstr>
      <vt:lpstr> Complications in Women</vt:lpstr>
      <vt:lpstr>PowerPoint Presentation</vt:lpstr>
      <vt:lpstr>PowerPoint Presentation</vt:lpstr>
      <vt:lpstr>PowerPoint Presentation</vt:lpstr>
      <vt:lpstr>PowerPoint Presentation</vt:lpstr>
      <vt:lpstr>diagnosis</vt:lpstr>
      <vt:lpstr>diagnosis</vt:lpstr>
      <vt:lpstr>Treatment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23</cp:revision>
  <dcterms:created xsi:type="dcterms:W3CDTF">2020-03-18T09:54:01Z</dcterms:created>
  <dcterms:modified xsi:type="dcterms:W3CDTF">2021-05-02T13:27:29Z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0x0101007B27F43C3424F14B9B09E11064185262</vt:lpwstr>
  </property>
</Properties>
</file>