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PT Serif"/>
      <p:regular r:id="rId21"/>
      <p:bold r:id="rId22"/>
      <p:italic r:id="rId23"/>
      <p:boldItalic r:id="rId24"/>
    </p:embeddedFont>
    <p:embeddedFont>
      <p:font typeface="Tahom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4MJqmuSdAlXyeAVZ5HhhF3PO9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TSerif-bold.fntdata"/><Relationship Id="rId21" Type="http://schemas.openxmlformats.org/officeDocument/2006/relationships/font" Target="fonts/PTSerif-regular.fntdata"/><Relationship Id="rId24" Type="http://schemas.openxmlformats.org/officeDocument/2006/relationships/font" Target="fonts/PTSerif-boldItalic.fntdata"/><Relationship Id="rId23" Type="http://schemas.openxmlformats.org/officeDocument/2006/relationships/font" Target="fonts/PTSerif-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ahoma-bold.fntdata"/><Relationship Id="rId25" Type="http://schemas.openxmlformats.org/officeDocument/2006/relationships/font" Target="fonts/Tahoma-regular.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2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rot="5400000">
            <a:off x="3920332" y="-1256506"/>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3"/>
          <p:cNvSpPr/>
          <p:nvPr>
            <p:ph idx="2" type="pic"/>
          </p:nvPr>
        </p:nvSpPr>
        <p:spPr>
          <a:xfrm>
            <a:off x="5183188" y="987425"/>
            <a:ext cx="6172200" cy="4873625"/>
          </a:xfrm>
          <a:prstGeom prst="rect">
            <a:avLst/>
          </a:prstGeom>
          <a:noFill/>
          <a:ln>
            <a:noFill/>
          </a:ln>
        </p:spPr>
      </p:sp>
      <p:sp>
        <p:nvSpPr>
          <p:cNvPr id="42" name="Google Shape;4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Microscopic view of cells" id="84" name="Google Shape;84;p1"/>
          <p:cNvPicPr preferRelativeResize="0"/>
          <p:nvPr/>
        </p:nvPicPr>
        <p:blipFill rotWithShape="1">
          <a:blip r:embed="rId3">
            <a:alphaModFix/>
          </a:blip>
          <a:srcRect b="15730" l="0" r="0" t="0"/>
          <a:stretch/>
        </p:blipFill>
        <p:spPr>
          <a:xfrm>
            <a:off x="0" y="0"/>
            <a:ext cx="12192000" cy="6858000"/>
          </a:xfrm>
          <a:prstGeom prst="rect">
            <a:avLst/>
          </a:prstGeom>
          <a:noFill/>
          <a:ln>
            <a:noFill/>
          </a:ln>
        </p:spPr>
      </p:pic>
      <p:sp>
        <p:nvSpPr>
          <p:cNvPr id="85" name="Google Shape;85;p1"/>
          <p:cNvSpPr txBox="1"/>
          <p:nvPr>
            <p:ph type="ctrTitle"/>
          </p:nvPr>
        </p:nvSpPr>
        <p:spPr>
          <a:xfrm>
            <a:off x="1524000" y="1122362"/>
            <a:ext cx="9144000" cy="29003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0" i="0" lang="en-GB" sz="6000" u="none">
                <a:solidFill>
                  <a:schemeClr val="dk1"/>
                </a:solidFill>
                <a:latin typeface="Calibri"/>
                <a:ea typeface="Calibri"/>
                <a:cs typeface="Calibri"/>
                <a:sym typeface="Calibri"/>
              </a:rPr>
              <a:t>SPINAL CORD: INTERNAL FEATURES, LAMINA OF REXED AND TRACTS</a:t>
            </a:r>
            <a:endParaRPr/>
          </a:p>
        </p:txBody>
      </p:sp>
      <p:sp>
        <p:nvSpPr>
          <p:cNvPr id="86" name="Google Shape;86;p1"/>
          <p:cNvSpPr txBox="1"/>
          <p:nvPr>
            <p:ph idx="1" type="subTitle"/>
          </p:nvPr>
        </p:nvSpPr>
        <p:spPr>
          <a:xfrm>
            <a:off x="1524000" y="4159250"/>
            <a:ext cx="9144000" cy="109855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None/>
            </a:pPr>
            <a:r>
              <a:rPr b="0" i="0" lang="en-GB" sz="3600" u="none">
                <a:solidFill>
                  <a:schemeClr val="dk1"/>
                </a:solidFill>
                <a:latin typeface="Calibri"/>
                <a:ea typeface="Calibri"/>
                <a:cs typeface="Calibri"/>
                <a:sym typeface="Calibri"/>
              </a:rPr>
              <a:t>DR AMAL AQEEL ALBTOOSH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nvSpPr>
        <p:spPr>
          <a:xfrm>
            <a:off x="274803" y="1629202"/>
            <a:ext cx="4802164"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Arial"/>
              <a:buNone/>
            </a:pPr>
            <a:r>
              <a:rPr b="1" i="0" lang="en-GB" sz="2000" u="none" cap="none" strike="noStrike">
                <a:solidFill>
                  <a:srgbClr val="FF0000"/>
                </a:solidFill>
                <a:latin typeface="Arial"/>
                <a:ea typeface="Arial"/>
                <a:cs typeface="Arial"/>
                <a:sym typeface="Arial"/>
              </a:rPr>
              <a:t>Spinal Cord Nuclei</a:t>
            </a:r>
            <a:endParaRPr/>
          </a:p>
          <a:p>
            <a:pPr indent="0" lvl="0" marL="0" marR="0" rtl="0" algn="just">
              <a:lnSpc>
                <a:spcPct val="100000"/>
              </a:lnSpc>
              <a:spcBef>
                <a:spcPts val="0"/>
              </a:spcBef>
              <a:spcAft>
                <a:spcPts val="0"/>
              </a:spcAft>
              <a:buClr>
                <a:srgbClr val="FF0000"/>
              </a:buClr>
              <a:buSzPts val="2000"/>
              <a:buFont typeface="Arial"/>
              <a:buNone/>
            </a:pPr>
            <a:r>
              <a:rPr b="1" i="0" lang="en-GB" sz="2000" u="sng" cap="none" strike="noStrike">
                <a:solidFill>
                  <a:srgbClr val="FF0000"/>
                </a:solidFill>
                <a:latin typeface="Arial"/>
                <a:ea typeface="Arial"/>
                <a:cs typeface="Arial"/>
                <a:sym typeface="Arial"/>
              </a:rPr>
              <a:t>The prominent nuclei (groups of neuron cell bodies) in the spinal cord are the:</a:t>
            </a:r>
            <a:endParaRPr/>
          </a:p>
          <a:p>
            <a:pPr indent="-127000" lvl="0" marL="0" marR="0" rtl="0" algn="just">
              <a:lnSpc>
                <a:spcPct val="100000"/>
              </a:lnSpc>
              <a:spcBef>
                <a:spcPts val="0"/>
              </a:spcBef>
              <a:spcAft>
                <a:spcPts val="0"/>
              </a:spcAft>
              <a:buClr>
                <a:srgbClr val="FF0000"/>
              </a:buClr>
              <a:buSzPts val="2000"/>
              <a:buFont typeface="Arial"/>
              <a:buChar char="•"/>
            </a:pPr>
            <a:r>
              <a:rPr b="1" i="0" lang="en-GB" sz="2000" u="sng" cap="none" strike="noStrike">
                <a:solidFill>
                  <a:srgbClr val="FF0000"/>
                </a:solidFill>
                <a:latin typeface="Arial"/>
                <a:ea typeface="Arial"/>
                <a:cs typeface="Arial"/>
                <a:sym typeface="Arial"/>
              </a:rPr>
              <a:t>Marginal zone (MZ, posterior marginalis)</a:t>
            </a:r>
            <a:r>
              <a:rPr b="0" i="0" lang="en-GB" sz="2000" u="sng" cap="none" strike="noStrike">
                <a:solidFill>
                  <a:srgbClr val="FF0000"/>
                </a:solidFill>
                <a:latin typeface="Arial"/>
                <a:ea typeface="Arial"/>
                <a:cs typeface="Arial"/>
                <a:sym typeface="Arial"/>
              </a:rPr>
              <a:t> </a:t>
            </a:r>
            <a:r>
              <a:rPr b="0" i="0" lang="en-GB" sz="2000" u="none" cap="none" strike="noStrike">
                <a:solidFill>
                  <a:srgbClr val="32323C"/>
                </a:solidFill>
                <a:latin typeface="Arial"/>
                <a:ea typeface="Arial"/>
                <a:cs typeface="Arial"/>
                <a:sym typeface="Arial"/>
              </a:rPr>
              <a:t>– </a:t>
            </a:r>
            <a:r>
              <a:rPr b="1" i="0" lang="en-GB" sz="2000" u="sng" cap="none" strike="noStrike">
                <a:solidFill>
                  <a:srgbClr val="FF0000"/>
                </a:solidFill>
                <a:latin typeface="Arial"/>
                <a:ea typeface="Arial"/>
                <a:cs typeface="Arial"/>
                <a:sym typeface="Arial"/>
              </a:rPr>
              <a:t>located at the tip of the dorsal horn</a:t>
            </a:r>
            <a:r>
              <a:rPr b="0" i="0" lang="en-GB" sz="2000" u="none" cap="none" strike="noStrike">
                <a:solidFill>
                  <a:srgbClr val="32323C"/>
                </a:solidFill>
                <a:latin typeface="Arial"/>
                <a:ea typeface="Arial"/>
                <a:cs typeface="Arial"/>
                <a:sym typeface="Arial"/>
              </a:rPr>
              <a:t>, </a:t>
            </a:r>
            <a:r>
              <a:rPr b="0" i="0" lang="en-GB" sz="2000" u="none" cap="none" strike="sngStrike">
                <a:solidFill>
                  <a:srgbClr val="32323C"/>
                </a:solidFill>
                <a:latin typeface="Arial"/>
                <a:ea typeface="Arial"/>
                <a:cs typeface="Arial"/>
                <a:sym typeface="Arial"/>
              </a:rPr>
              <a:t>and is important for communicating pain and temperature sensation to the brain.</a:t>
            </a:r>
            <a:endParaRPr/>
          </a:p>
          <a:p>
            <a:pPr indent="-127000" lvl="0" marL="0" marR="0" rtl="0" algn="just">
              <a:lnSpc>
                <a:spcPct val="100000"/>
              </a:lnSpc>
              <a:spcBef>
                <a:spcPts val="0"/>
              </a:spcBef>
              <a:spcAft>
                <a:spcPts val="0"/>
              </a:spcAft>
              <a:buClr>
                <a:srgbClr val="FF0000"/>
              </a:buClr>
              <a:buSzPts val="2000"/>
              <a:buFont typeface="Arial"/>
              <a:buChar char="•"/>
            </a:pPr>
            <a:r>
              <a:rPr b="1" i="0" lang="en-GB" sz="2000" u="none" cap="none" strike="noStrike">
                <a:solidFill>
                  <a:srgbClr val="FF0000"/>
                </a:solidFill>
                <a:latin typeface="Arial"/>
                <a:ea typeface="Arial"/>
                <a:cs typeface="Arial"/>
                <a:sym typeface="Arial"/>
              </a:rPr>
              <a:t>Substantia gelatinosa (SG)</a:t>
            </a:r>
            <a:r>
              <a:rPr b="0" i="0" lang="en-GB" sz="2000" u="none" cap="none" strike="noStrike">
                <a:solidFill>
                  <a:srgbClr val="FF0000"/>
                </a:solidFill>
                <a:latin typeface="Arial"/>
                <a:ea typeface="Arial"/>
                <a:cs typeface="Arial"/>
                <a:sym typeface="Arial"/>
              </a:rPr>
              <a:t> </a:t>
            </a:r>
            <a:r>
              <a:rPr b="0" i="0" lang="en-GB" sz="2000" u="none" cap="none" strike="noStrike">
                <a:solidFill>
                  <a:srgbClr val="32323C"/>
                </a:solidFill>
                <a:latin typeface="Arial"/>
                <a:ea typeface="Arial"/>
                <a:cs typeface="Arial"/>
                <a:sym typeface="Arial"/>
              </a:rPr>
              <a:t>– </a:t>
            </a:r>
            <a:r>
              <a:rPr b="1" i="0" lang="en-GB" sz="2000" u="sng" cap="none" strike="noStrike">
                <a:solidFill>
                  <a:srgbClr val="FF0000"/>
                </a:solidFill>
                <a:latin typeface="Arial"/>
                <a:ea typeface="Arial"/>
                <a:cs typeface="Arial"/>
                <a:sym typeface="Arial"/>
              </a:rPr>
              <a:t>located at the top of the dorsal horn</a:t>
            </a:r>
            <a:r>
              <a:rPr b="0" i="0" lang="en-GB" sz="2000" u="none" cap="none" strike="noStrike">
                <a:solidFill>
                  <a:srgbClr val="32323C"/>
                </a:solidFill>
                <a:latin typeface="Arial"/>
                <a:ea typeface="Arial"/>
                <a:cs typeface="Arial"/>
                <a:sym typeface="Arial"/>
              </a:rPr>
              <a:t>, </a:t>
            </a:r>
            <a:r>
              <a:rPr b="0" i="0" lang="en-GB" sz="2000" u="none" cap="none" strike="sngStrike">
                <a:solidFill>
                  <a:srgbClr val="32323C"/>
                </a:solidFill>
                <a:latin typeface="Arial"/>
                <a:ea typeface="Arial"/>
                <a:cs typeface="Arial"/>
                <a:sym typeface="Arial"/>
              </a:rPr>
              <a:t>the SG is important for relaying pain, temperature and light touch sensation to the brain.</a:t>
            </a:r>
            <a:endParaRPr/>
          </a:p>
          <a:p>
            <a:pPr indent="0" lvl="0" marL="0" marR="0" rtl="0" algn="just">
              <a:lnSpc>
                <a:spcPct val="100000"/>
              </a:lnSpc>
              <a:spcBef>
                <a:spcPts val="0"/>
              </a:spcBef>
              <a:spcAft>
                <a:spcPts val="0"/>
              </a:spcAft>
              <a:buClr>
                <a:schemeClr val="dk1"/>
              </a:buClr>
              <a:buSzPts val="1800"/>
              <a:buFont typeface="Calibri"/>
              <a:buNone/>
            </a:pPr>
            <a:r>
              <a:t/>
            </a:r>
            <a:endParaRPr b="0" i="0" sz="1800" u="none" cap="none" strike="noStrike">
              <a:solidFill>
                <a:srgbClr val="32323C"/>
              </a:solidFill>
              <a:latin typeface="Arial"/>
              <a:ea typeface="Arial"/>
              <a:cs typeface="Arial"/>
              <a:sym typeface="Arial"/>
            </a:endParaRPr>
          </a:p>
        </p:txBody>
      </p:sp>
      <p:sp>
        <p:nvSpPr>
          <p:cNvPr id="174" name="Google Shape;174;p10"/>
          <p:cNvSpPr txBox="1"/>
          <p:nvPr/>
        </p:nvSpPr>
        <p:spPr>
          <a:xfrm>
            <a:off x="627062" y="534987"/>
            <a:ext cx="5468937" cy="78898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a:p>
            <a:pPr indent="0" lvl="0" marL="0" marR="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Spinal Cord Nuclei</a:t>
            </a:r>
            <a:endParaRPr/>
          </a:p>
          <a:p>
            <a:pPr indent="0" lvl="0" marL="0" marR="0" rtl="0" algn="l">
              <a:lnSpc>
                <a:spcPct val="100000"/>
              </a:lnSpc>
              <a:spcBef>
                <a:spcPts val="0"/>
              </a:spcBef>
              <a:spcAft>
                <a:spcPts val="0"/>
              </a:spcAft>
              <a:buNone/>
            </a:pPr>
            <a:r>
              <a:t/>
            </a:r>
            <a:endParaRPr b="0" i="0" sz="2800" u="none">
              <a:solidFill>
                <a:srgbClr val="000000"/>
              </a:solidFill>
              <a:latin typeface="Calibri"/>
              <a:ea typeface="Calibri"/>
              <a:cs typeface="Calibri"/>
              <a:sym typeface="Calibri"/>
            </a:endParaRPr>
          </a:p>
        </p:txBody>
      </p:sp>
      <p:pic>
        <p:nvPicPr>
          <p:cNvPr id="175" name="Google Shape;175;p10"/>
          <p:cNvPicPr preferRelativeResize="0"/>
          <p:nvPr/>
        </p:nvPicPr>
        <p:blipFill rotWithShape="1">
          <a:blip r:embed="rId3">
            <a:alphaModFix/>
          </a:blip>
          <a:srcRect b="0" l="0" r="0" t="0"/>
          <a:stretch/>
        </p:blipFill>
        <p:spPr>
          <a:xfrm>
            <a:off x="5540375" y="1628775"/>
            <a:ext cx="6376987" cy="480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nvSpPr>
        <p:spPr>
          <a:xfrm>
            <a:off x="430481" y="1225689"/>
            <a:ext cx="4457265" cy="4801314"/>
          </a:xfrm>
          <a:prstGeom prst="rect">
            <a:avLst/>
          </a:prstGeom>
          <a:noFill/>
          <a:ln>
            <a:noFill/>
          </a:ln>
        </p:spPr>
        <p:txBody>
          <a:bodyPr anchorCtr="0" anchor="t" bIns="45700" lIns="91425" spcFirstLastPara="1" rIns="91425" wrap="square" tIns="45700">
            <a:spAutoFit/>
          </a:bodyPr>
          <a:lstStyle/>
          <a:p>
            <a:pPr indent="-114300" lvl="0" marL="0" marR="0" rtl="0" algn="just">
              <a:lnSpc>
                <a:spcPct val="100000"/>
              </a:lnSpc>
              <a:spcBef>
                <a:spcPts val="0"/>
              </a:spcBef>
              <a:spcAft>
                <a:spcPts val="0"/>
              </a:spcAft>
              <a:buClr>
                <a:srgbClr val="FF0000"/>
              </a:buClr>
              <a:buSzPts val="1800"/>
              <a:buFont typeface="Arial"/>
              <a:buChar char="•"/>
            </a:pPr>
            <a:r>
              <a:rPr b="1" i="0" lang="en-GB" sz="1800" u="sng" cap="none" strike="noStrike">
                <a:solidFill>
                  <a:srgbClr val="FF0000"/>
                </a:solidFill>
                <a:latin typeface="Arial"/>
                <a:ea typeface="Arial"/>
                <a:cs typeface="Arial"/>
                <a:sym typeface="Arial"/>
              </a:rPr>
              <a:t>Nucleus proprius (NP)</a:t>
            </a:r>
            <a:r>
              <a:rPr b="0" i="0" lang="en-GB" sz="1800" u="sng" cap="none" strike="noStrike">
                <a:solidFill>
                  <a:srgbClr val="FF0000"/>
                </a:solidFill>
                <a:latin typeface="Arial"/>
                <a:ea typeface="Arial"/>
                <a:cs typeface="Arial"/>
                <a:sym typeface="Arial"/>
              </a:rPr>
              <a:t> </a:t>
            </a:r>
            <a:r>
              <a:rPr b="1" i="0" lang="en-GB" sz="1800" u="sng" cap="none" strike="noStrike">
                <a:solidFill>
                  <a:srgbClr val="FF0000"/>
                </a:solidFill>
                <a:latin typeface="Arial"/>
                <a:ea typeface="Arial"/>
                <a:cs typeface="Arial"/>
                <a:sym typeface="Arial"/>
              </a:rPr>
              <a:t>– located in the ‘neck’ of the dorsal horn, </a:t>
            </a:r>
            <a:r>
              <a:rPr b="0" i="0" lang="en-GB" sz="1800" u="none" cap="none" strike="sngStrike">
                <a:solidFill>
                  <a:srgbClr val="32323C"/>
                </a:solidFill>
                <a:latin typeface="Arial"/>
                <a:ea typeface="Arial"/>
                <a:cs typeface="Arial"/>
                <a:sym typeface="Arial"/>
              </a:rPr>
              <a:t>the NP relays mechanical and temperature sensation to the brain.</a:t>
            </a:r>
            <a:endParaRPr/>
          </a:p>
          <a:p>
            <a:pPr indent="-114300" lvl="0" marL="0" marR="0" rtl="0" algn="just">
              <a:lnSpc>
                <a:spcPct val="100000"/>
              </a:lnSpc>
              <a:spcBef>
                <a:spcPts val="0"/>
              </a:spcBef>
              <a:spcAft>
                <a:spcPts val="0"/>
              </a:spcAft>
              <a:buClr>
                <a:srgbClr val="FF0000"/>
              </a:buClr>
              <a:buSzPts val="1800"/>
              <a:buFont typeface="Arial"/>
              <a:buChar char="•"/>
            </a:pPr>
            <a:r>
              <a:rPr b="1" i="0" lang="en-GB" sz="1800" u="sng" cap="none" strike="noStrike">
                <a:solidFill>
                  <a:srgbClr val="FF0000"/>
                </a:solidFill>
                <a:latin typeface="Arial"/>
                <a:ea typeface="Arial"/>
                <a:cs typeface="Arial"/>
                <a:sym typeface="Arial"/>
              </a:rPr>
              <a:t>Dorsal nucleus of Clarke (DNC)</a:t>
            </a:r>
            <a:r>
              <a:rPr b="0" i="0" lang="en-GB" sz="1800" u="sng" cap="none" strike="noStrike">
                <a:solidFill>
                  <a:srgbClr val="FF0000"/>
                </a:solidFill>
                <a:latin typeface="Arial"/>
                <a:ea typeface="Arial"/>
                <a:cs typeface="Arial"/>
                <a:sym typeface="Arial"/>
              </a:rPr>
              <a:t> – </a:t>
            </a:r>
            <a:r>
              <a:rPr b="0" i="0" lang="en-GB" sz="1800" u="none" cap="none" strike="sngStrike">
                <a:solidFill>
                  <a:srgbClr val="32323C"/>
                </a:solidFill>
                <a:latin typeface="Arial"/>
                <a:ea typeface="Arial"/>
                <a:cs typeface="Arial"/>
                <a:sym typeface="Arial"/>
              </a:rPr>
              <a:t>the most dorso-medial nuclei, the DNC relays unconscious proprioceptive information to the brain</a:t>
            </a:r>
            <a:r>
              <a:rPr b="0" i="0" lang="en-GB" sz="1800" u="none" cap="none" strike="noStrike">
                <a:solidFill>
                  <a:srgbClr val="32323C"/>
                </a:solidFill>
                <a:latin typeface="Arial"/>
                <a:ea typeface="Arial"/>
                <a:cs typeface="Arial"/>
                <a:sym typeface="Arial"/>
              </a:rPr>
              <a:t>. </a:t>
            </a:r>
            <a:r>
              <a:rPr b="1" i="0" lang="en-GB" sz="1800" u="sng" cap="none" strike="noStrike">
                <a:solidFill>
                  <a:srgbClr val="FF0000"/>
                </a:solidFill>
                <a:latin typeface="Arial"/>
                <a:ea typeface="Arial"/>
                <a:cs typeface="Arial"/>
                <a:sym typeface="Arial"/>
              </a:rPr>
              <a:t>Only found in spinal segments C8 to L3.</a:t>
            </a:r>
            <a:endParaRPr/>
          </a:p>
          <a:p>
            <a:pPr indent="-114300" lvl="0" marL="0" marR="0" rtl="0" algn="just">
              <a:lnSpc>
                <a:spcPct val="100000"/>
              </a:lnSpc>
              <a:spcBef>
                <a:spcPts val="0"/>
              </a:spcBef>
              <a:spcAft>
                <a:spcPts val="0"/>
              </a:spcAft>
              <a:buClr>
                <a:srgbClr val="FF0000"/>
              </a:buClr>
              <a:buSzPts val="1800"/>
              <a:buFont typeface="Arial"/>
              <a:buChar char="•"/>
            </a:pPr>
            <a:r>
              <a:rPr b="1" i="0" lang="en-GB" sz="1800" u="sng" cap="none" strike="noStrike">
                <a:solidFill>
                  <a:srgbClr val="FF0000"/>
                </a:solidFill>
                <a:latin typeface="Arial"/>
                <a:ea typeface="Arial"/>
                <a:cs typeface="Arial"/>
                <a:sym typeface="Arial"/>
              </a:rPr>
              <a:t>Interomediolateral nucleus (IMN) – located in the intermediate column and lateral horn</a:t>
            </a:r>
            <a:r>
              <a:rPr b="0" i="0" lang="en-GB" sz="1800" u="none" cap="none" strike="noStrike">
                <a:solidFill>
                  <a:srgbClr val="32323C"/>
                </a:solidFill>
                <a:latin typeface="Arial"/>
                <a:ea typeface="Arial"/>
                <a:cs typeface="Arial"/>
                <a:sym typeface="Arial"/>
              </a:rPr>
              <a:t>, </a:t>
            </a:r>
            <a:r>
              <a:rPr b="0" i="0" lang="en-GB" sz="1800" u="none" cap="none" strike="sngStrike">
                <a:solidFill>
                  <a:srgbClr val="32323C"/>
                </a:solidFill>
                <a:latin typeface="Arial"/>
                <a:ea typeface="Arial"/>
                <a:cs typeface="Arial"/>
                <a:sym typeface="Arial"/>
              </a:rPr>
              <a:t>the IMN relays sensory information from viscera to the brain, and autonomic signals from the brain to the visceral organs.</a:t>
            </a:r>
            <a:endParaRPr/>
          </a:p>
          <a:p>
            <a:pPr indent="-114300" lvl="0" marL="0" marR="0" rtl="0" algn="just">
              <a:lnSpc>
                <a:spcPct val="100000"/>
              </a:lnSpc>
              <a:spcBef>
                <a:spcPts val="0"/>
              </a:spcBef>
              <a:spcAft>
                <a:spcPts val="0"/>
              </a:spcAft>
              <a:buClr>
                <a:srgbClr val="FF0000"/>
              </a:buClr>
              <a:buSzPts val="1800"/>
              <a:buFont typeface="Arial"/>
              <a:buChar char="•"/>
            </a:pPr>
            <a:r>
              <a:rPr b="1" i="0" lang="en-GB" sz="1800" u="sng" cap="none" strike="noStrike">
                <a:solidFill>
                  <a:srgbClr val="FF0000"/>
                </a:solidFill>
                <a:latin typeface="Arial"/>
                <a:ea typeface="Arial"/>
                <a:cs typeface="Arial"/>
                <a:sym typeface="Arial"/>
              </a:rPr>
              <a:t>Lateral motor neurons and medial motor neurons (MNs</a:t>
            </a:r>
            <a:r>
              <a:rPr b="1" i="0" lang="en-GB" sz="1800" u="none" cap="none" strike="noStrike">
                <a:solidFill>
                  <a:srgbClr val="32323C"/>
                </a:solidFill>
                <a:latin typeface="Arial"/>
                <a:ea typeface="Arial"/>
                <a:cs typeface="Arial"/>
                <a:sym typeface="Arial"/>
              </a:rPr>
              <a:t>)</a:t>
            </a:r>
            <a:r>
              <a:rPr b="0" i="0" lang="en-GB" sz="1800" u="none" cap="none" strike="noStrike">
                <a:solidFill>
                  <a:srgbClr val="32323C"/>
                </a:solidFill>
                <a:latin typeface="Arial"/>
                <a:ea typeface="Arial"/>
                <a:cs typeface="Arial"/>
                <a:sym typeface="Arial"/>
              </a:rPr>
              <a:t> – </a:t>
            </a:r>
            <a:r>
              <a:rPr b="1" i="0" lang="en-GB" sz="1800" u="none" cap="none" strike="noStrike">
                <a:solidFill>
                  <a:srgbClr val="FF0000"/>
                </a:solidFill>
                <a:latin typeface="Arial"/>
                <a:ea typeface="Arial"/>
                <a:cs typeface="Arial"/>
                <a:sym typeface="Arial"/>
              </a:rPr>
              <a:t>located in the ventral horn</a:t>
            </a:r>
            <a:r>
              <a:rPr b="0" i="0" lang="en-GB" sz="1800" u="none" cap="none" strike="noStrike">
                <a:solidFill>
                  <a:srgbClr val="32323C"/>
                </a:solidFill>
                <a:latin typeface="Arial"/>
                <a:ea typeface="Arial"/>
                <a:cs typeface="Arial"/>
                <a:sym typeface="Arial"/>
              </a:rPr>
              <a:t>. </a:t>
            </a:r>
            <a:r>
              <a:rPr b="0" i="0" lang="en-GB" sz="1800" u="none" cap="none" strike="sngStrike">
                <a:solidFill>
                  <a:srgbClr val="32323C"/>
                </a:solidFill>
                <a:latin typeface="Arial"/>
                <a:ea typeface="Arial"/>
                <a:cs typeface="Arial"/>
                <a:sym typeface="Arial"/>
              </a:rPr>
              <a:t>Composed of motor neurons that innervate visceral and skeletal muscles</a:t>
            </a:r>
            <a:endParaRPr b="0" i="0" sz="1800" u="none" cap="none" strike="sngStrike">
              <a:solidFill>
                <a:schemeClr val="dk1"/>
              </a:solidFill>
              <a:latin typeface="Calibri"/>
              <a:ea typeface="Calibri"/>
              <a:cs typeface="Calibri"/>
              <a:sym typeface="Calibri"/>
            </a:endParaRPr>
          </a:p>
        </p:txBody>
      </p:sp>
      <p:sp>
        <p:nvSpPr>
          <p:cNvPr id="181" name="Google Shape;181;p11"/>
          <p:cNvSpPr txBox="1"/>
          <p:nvPr/>
        </p:nvSpPr>
        <p:spPr>
          <a:xfrm>
            <a:off x="627062" y="225425"/>
            <a:ext cx="5468937" cy="78898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a:p>
            <a:pPr indent="0" lvl="0" marL="0" marR="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Spinal Cord Nuclei</a:t>
            </a:r>
            <a:endParaRPr/>
          </a:p>
          <a:p>
            <a:pPr indent="0" lvl="0" marL="0" marR="0" rtl="0" algn="l">
              <a:lnSpc>
                <a:spcPct val="100000"/>
              </a:lnSpc>
              <a:spcBef>
                <a:spcPts val="0"/>
              </a:spcBef>
              <a:spcAft>
                <a:spcPts val="0"/>
              </a:spcAft>
              <a:buNone/>
            </a:pPr>
            <a:r>
              <a:t/>
            </a:r>
            <a:endParaRPr b="0" i="0" sz="2800" u="none">
              <a:solidFill>
                <a:srgbClr val="000000"/>
              </a:solidFill>
              <a:latin typeface="Calibri"/>
              <a:ea typeface="Calibri"/>
              <a:cs typeface="Calibri"/>
              <a:sym typeface="Calibri"/>
            </a:endParaRPr>
          </a:p>
        </p:txBody>
      </p:sp>
      <p:pic>
        <p:nvPicPr>
          <p:cNvPr id="182" name="Google Shape;182;p11"/>
          <p:cNvPicPr preferRelativeResize="0"/>
          <p:nvPr/>
        </p:nvPicPr>
        <p:blipFill rotWithShape="1">
          <a:blip r:embed="rId3">
            <a:alphaModFix/>
          </a:blip>
          <a:srcRect b="0" l="0" r="0" t="0"/>
          <a:stretch/>
        </p:blipFill>
        <p:spPr>
          <a:xfrm>
            <a:off x="4887912" y="1628775"/>
            <a:ext cx="7029450" cy="480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490537" y="160337"/>
            <a:ext cx="4225925"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pic>
        <p:nvPicPr>
          <p:cNvPr id="188" name="Google Shape;188;p12"/>
          <p:cNvPicPr preferRelativeResize="0"/>
          <p:nvPr/>
        </p:nvPicPr>
        <p:blipFill rotWithShape="1">
          <a:blip r:embed="rId3">
            <a:alphaModFix/>
          </a:blip>
          <a:srcRect b="0" l="0" r="0" t="0"/>
          <a:stretch/>
        </p:blipFill>
        <p:spPr>
          <a:xfrm>
            <a:off x="6021387" y="1439862"/>
            <a:ext cx="3838575" cy="4581525"/>
          </a:xfrm>
          <a:prstGeom prst="rect">
            <a:avLst/>
          </a:prstGeom>
          <a:noFill/>
          <a:ln>
            <a:noFill/>
          </a:ln>
        </p:spPr>
      </p:pic>
      <p:cxnSp>
        <p:nvCxnSpPr>
          <p:cNvPr id="189" name="Google Shape;189;p12"/>
          <p:cNvCxnSpPr/>
          <p:nvPr/>
        </p:nvCxnSpPr>
        <p:spPr>
          <a:xfrm>
            <a:off x="7475537" y="1363662"/>
            <a:ext cx="550862" cy="784225"/>
          </a:xfrm>
          <a:prstGeom prst="straightConnector1">
            <a:avLst/>
          </a:prstGeom>
          <a:noFill/>
          <a:ln cap="flat" cmpd="sng" w="9525">
            <a:solidFill>
              <a:schemeClr val="dk1"/>
            </a:solidFill>
            <a:prstDash val="solid"/>
            <a:miter lim="800000"/>
            <a:headEnd len="med" w="med" type="none"/>
            <a:tailEnd len="med" w="med" type="triangle"/>
          </a:ln>
        </p:spPr>
      </p:cxnSp>
      <p:cxnSp>
        <p:nvCxnSpPr>
          <p:cNvPr id="190" name="Google Shape;190;p12"/>
          <p:cNvCxnSpPr/>
          <p:nvPr/>
        </p:nvCxnSpPr>
        <p:spPr>
          <a:xfrm flipH="1">
            <a:off x="8302625" y="1341437"/>
            <a:ext cx="601662" cy="966787"/>
          </a:xfrm>
          <a:prstGeom prst="straightConnector1">
            <a:avLst/>
          </a:prstGeom>
          <a:noFill/>
          <a:ln cap="flat" cmpd="sng" w="9525">
            <a:solidFill>
              <a:schemeClr val="dk1"/>
            </a:solidFill>
            <a:prstDash val="solid"/>
            <a:miter lim="800000"/>
            <a:headEnd len="med" w="med" type="none"/>
            <a:tailEnd len="med" w="med" type="triangle"/>
          </a:ln>
        </p:spPr>
      </p:cxnSp>
      <p:sp>
        <p:nvSpPr>
          <p:cNvPr id="191" name="Google Shape;191;p12"/>
          <p:cNvSpPr txBox="1"/>
          <p:nvPr/>
        </p:nvSpPr>
        <p:spPr>
          <a:xfrm>
            <a:off x="5880100" y="1052512"/>
            <a:ext cx="187166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a:solidFill>
                  <a:schemeClr val="dk1"/>
                </a:solidFill>
                <a:latin typeface="Arial"/>
                <a:ea typeface="Arial"/>
                <a:cs typeface="Arial"/>
                <a:sym typeface="Arial"/>
              </a:rPr>
              <a:t>Clarke’s column</a:t>
            </a:r>
            <a:endParaRPr/>
          </a:p>
        </p:txBody>
      </p:sp>
      <p:sp>
        <p:nvSpPr>
          <p:cNvPr id="192" name="Google Shape;192;p12"/>
          <p:cNvSpPr txBox="1"/>
          <p:nvPr/>
        </p:nvSpPr>
        <p:spPr>
          <a:xfrm>
            <a:off x="7861300" y="1052512"/>
            <a:ext cx="2843212"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a:solidFill>
                  <a:schemeClr val="dk1"/>
                </a:solidFill>
                <a:latin typeface="Arial"/>
                <a:ea typeface="Arial"/>
                <a:cs typeface="Arial"/>
                <a:sym typeface="Arial"/>
              </a:rPr>
              <a:t>Intermediolateral cell column</a:t>
            </a:r>
            <a:endParaRPr/>
          </a:p>
        </p:txBody>
      </p:sp>
      <p:sp>
        <p:nvSpPr>
          <p:cNvPr id="193" name="Google Shape;193;p12"/>
          <p:cNvSpPr txBox="1"/>
          <p:nvPr/>
        </p:nvSpPr>
        <p:spPr>
          <a:xfrm>
            <a:off x="584200" y="2455862"/>
            <a:ext cx="4224337" cy="3416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Noto Sans Symbols"/>
              <a:buChar char="❖"/>
            </a:pPr>
            <a:r>
              <a:rPr b="0" i="0" lang="en-GB" sz="2400" u="none">
                <a:solidFill>
                  <a:schemeClr val="dk1"/>
                </a:solidFill>
                <a:latin typeface="Arial"/>
                <a:ea typeface="Arial"/>
                <a:cs typeface="Arial"/>
                <a:sym typeface="Arial"/>
              </a:rPr>
              <a:t>It is important to realize that while there are many relatively organized regions of cells within the grey matter, typically organized as </a:t>
            </a:r>
            <a:r>
              <a:rPr b="1" i="0" lang="en-GB" sz="2400" u="sng">
                <a:solidFill>
                  <a:schemeClr val="dk1"/>
                </a:solidFill>
                <a:latin typeface="Arial"/>
                <a:ea typeface="Arial"/>
                <a:cs typeface="Arial"/>
                <a:sym typeface="Arial"/>
              </a:rPr>
              <a:t>LONGITUDINAL COLUMNS OF CELLS</a:t>
            </a:r>
            <a:r>
              <a:rPr b="0" i="0" lang="en-GB" sz="2400" u="none">
                <a:solidFill>
                  <a:schemeClr val="dk1"/>
                </a:solidFill>
                <a:latin typeface="Arial"/>
                <a:ea typeface="Arial"/>
                <a:cs typeface="Arial"/>
                <a:sym typeface="Arial"/>
              </a:rPr>
              <a:t>, in most cases these are </a:t>
            </a:r>
            <a:r>
              <a:rPr b="0" i="1" lang="en-GB" sz="2400" u="sng">
                <a:solidFill>
                  <a:schemeClr val="dk1"/>
                </a:solidFill>
                <a:latin typeface="Arial"/>
                <a:ea typeface="Arial"/>
                <a:cs typeface="Arial"/>
                <a:sym typeface="Arial"/>
              </a:rPr>
              <a:t>NOT</a:t>
            </a:r>
            <a:r>
              <a:rPr b="0" i="0" lang="en-GB" sz="2400" u="none">
                <a:solidFill>
                  <a:schemeClr val="dk1"/>
                </a:solidFill>
                <a:latin typeface="Arial"/>
                <a:ea typeface="Arial"/>
                <a:cs typeface="Arial"/>
                <a:sym typeface="Arial"/>
              </a:rPr>
              <a:t> all found at all levels. </a:t>
            </a:r>
            <a:endParaRPr/>
          </a:p>
        </p:txBody>
      </p:sp>
      <p:cxnSp>
        <p:nvCxnSpPr>
          <p:cNvPr id="194" name="Google Shape;194;p12"/>
          <p:cNvCxnSpPr/>
          <p:nvPr/>
        </p:nvCxnSpPr>
        <p:spPr>
          <a:xfrm rot="10800000">
            <a:off x="9336087" y="2852737"/>
            <a:ext cx="360362" cy="576262"/>
          </a:xfrm>
          <a:prstGeom prst="straightConnector1">
            <a:avLst/>
          </a:prstGeom>
          <a:noFill/>
          <a:ln cap="flat" cmpd="sng" w="9525">
            <a:solidFill>
              <a:schemeClr val="dk1"/>
            </a:solidFill>
            <a:prstDash val="solid"/>
            <a:miter lim="800000"/>
            <a:headEnd len="med" w="med" type="none"/>
            <a:tailEnd len="med" w="med" type="triangle"/>
          </a:ln>
        </p:spPr>
      </p:cxnSp>
      <p:sp>
        <p:nvSpPr>
          <p:cNvPr id="195" name="Google Shape;195;p12"/>
          <p:cNvSpPr txBox="1"/>
          <p:nvPr/>
        </p:nvSpPr>
        <p:spPr>
          <a:xfrm>
            <a:off x="9409112" y="3429000"/>
            <a:ext cx="1258887"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a:solidFill>
                  <a:schemeClr val="dk1"/>
                </a:solidFill>
                <a:latin typeface="Arial"/>
                <a:ea typeface="Arial"/>
                <a:cs typeface="Arial"/>
                <a:sym typeface="Arial"/>
              </a:rPr>
              <a:t>Accessory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914400" y="192087"/>
            <a:ext cx="10363200"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pic>
        <p:nvPicPr>
          <p:cNvPr id="201" name="Google Shape;201;p13"/>
          <p:cNvPicPr preferRelativeResize="0"/>
          <p:nvPr/>
        </p:nvPicPr>
        <p:blipFill rotWithShape="1">
          <a:blip r:embed="rId3">
            <a:alphaModFix/>
          </a:blip>
          <a:srcRect b="4420" l="31190" r="27162" t="0"/>
          <a:stretch/>
        </p:blipFill>
        <p:spPr>
          <a:xfrm>
            <a:off x="6827837" y="2082800"/>
            <a:ext cx="2232025" cy="3775075"/>
          </a:xfrm>
          <a:prstGeom prst="rect">
            <a:avLst/>
          </a:prstGeom>
          <a:noFill/>
          <a:ln>
            <a:noFill/>
          </a:ln>
        </p:spPr>
      </p:pic>
      <p:sp>
        <p:nvSpPr>
          <p:cNvPr id="202" name="Google Shape;202;p13"/>
          <p:cNvSpPr txBox="1"/>
          <p:nvPr/>
        </p:nvSpPr>
        <p:spPr>
          <a:xfrm>
            <a:off x="2287587" y="1787525"/>
            <a:ext cx="3671887"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a:solidFill>
                  <a:schemeClr val="dk1"/>
                </a:solidFill>
                <a:latin typeface="Arial"/>
                <a:ea typeface="Arial"/>
                <a:cs typeface="Arial"/>
                <a:sym typeface="Arial"/>
              </a:rPr>
              <a:t>Rexed Laminae:</a:t>
            </a:r>
            <a:endParaRPr/>
          </a:p>
        </p:txBody>
      </p:sp>
      <p:sp>
        <p:nvSpPr>
          <p:cNvPr id="203" name="Google Shape;203;p13"/>
          <p:cNvSpPr txBox="1"/>
          <p:nvPr/>
        </p:nvSpPr>
        <p:spPr>
          <a:xfrm>
            <a:off x="1160462" y="2379662"/>
            <a:ext cx="5076825" cy="42164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Noto Sans Symbols"/>
              <a:buChar char="❖"/>
            </a:pPr>
            <a:r>
              <a:rPr b="0" i="0" lang="en-GB" sz="2400" u="none">
                <a:solidFill>
                  <a:schemeClr val="dk1"/>
                </a:solidFill>
                <a:latin typeface="Arial"/>
                <a:ea typeface="Arial"/>
                <a:cs typeface="Arial"/>
                <a:sym typeface="Arial"/>
              </a:rPr>
              <a:t>A series of </a:t>
            </a:r>
            <a:r>
              <a:rPr b="1" i="0" lang="en-GB" sz="2800" u="none">
                <a:solidFill>
                  <a:schemeClr val="dk1"/>
                </a:solidFill>
                <a:latin typeface="Arial"/>
                <a:ea typeface="Arial"/>
                <a:cs typeface="Arial"/>
                <a:sym typeface="Arial"/>
              </a:rPr>
              <a:t>ten cell </a:t>
            </a:r>
            <a:r>
              <a:rPr b="0" i="0" lang="en-GB" sz="2400" u="none">
                <a:solidFill>
                  <a:schemeClr val="dk1"/>
                </a:solidFill>
                <a:latin typeface="Arial"/>
                <a:ea typeface="Arial"/>
                <a:cs typeface="Arial"/>
                <a:sym typeface="Arial"/>
              </a:rPr>
              <a:t>lamina in the grey matter of the spinal cord, </a:t>
            </a:r>
            <a:endParaRPr/>
          </a:p>
          <a:p>
            <a:pPr indent="-342900" lvl="0" marL="342900" marR="0" rtl="0" algn="l">
              <a:lnSpc>
                <a:spcPct val="100000"/>
              </a:lnSpc>
              <a:spcBef>
                <a:spcPts val="1200"/>
              </a:spcBef>
              <a:spcAft>
                <a:spcPts val="0"/>
              </a:spcAft>
              <a:buClr>
                <a:schemeClr val="dk1"/>
              </a:buClr>
              <a:buSzPts val="2400"/>
              <a:buFont typeface="Noto Sans Symbols"/>
              <a:buChar char="❖"/>
            </a:pPr>
            <a:r>
              <a:rPr b="0" i="0" lang="en-GB" sz="2400" u="none">
                <a:solidFill>
                  <a:schemeClr val="dk1"/>
                </a:solidFill>
                <a:latin typeface="Arial"/>
                <a:ea typeface="Arial"/>
                <a:cs typeface="Arial"/>
                <a:sym typeface="Arial"/>
              </a:rPr>
              <a:t>Numbered in a dorso-ventral series using Roman numerals.  Each lamina is defined on the basis of </a:t>
            </a:r>
            <a:r>
              <a:rPr b="0" baseline="30000" i="0" lang="en-GB" sz="2400" u="none">
                <a:solidFill>
                  <a:srgbClr val="FF0000"/>
                </a:solidFill>
                <a:latin typeface="Arial"/>
                <a:ea typeface="Arial"/>
                <a:cs typeface="Arial"/>
                <a:sym typeface="Arial"/>
              </a:rPr>
              <a:t>1</a:t>
            </a:r>
            <a:r>
              <a:rPr b="0" i="0" lang="en-GB" sz="2400" u="none">
                <a:solidFill>
                  <a:schemeClr val="dk1"/>
                </a:solidFill>
                <a:latin typeface="Arial"/>
                <a:ea typeface="Arial"/>
                <a:cs typeface="Arial"/>
                <a:sym typeface="Arial"/>
              </a:rPr>
              <a:t>cell size, </a:t>
            </a:r>
            <a:r>
              <a:rPr b="0" baseline="30000" i="0" lang="en-GB" sz="2400" u="none">
                <a:solidFill>
                  <a:srgbClr val="FF0000"/>
                </a:solidFill>
                <a:latin typeface="Arial"/>
                <a:ea typeface="Arial"/>
                <a:cs typeface="Arial"/>
                <a:sym typeface="Arial"/>
              </a:rPr>
              <a:t>2</a:t>
            </a:r>
            <a:r>
              <a:rPr b="0" i="0" lang="en-GB" sz="2400" u="none">
                <a:solidFill>
                  <a:srgbClr val="FF0000"/>
                </a:solidFill>
                <a:latin typeface="Arial"/>
                <a:ea typeface="Arial"/>
                <a:cs typeface="Arial"/>
                <a:sym typeface="Arial"/>
              </a:rPr>
              <a:t> </a:t>
            </a:r>
            <a:r>
              <a:rPr b="0" i="0" lang="en-GB" sz="2400" u="none">
                <a:solidFill>
                  <a:schemeClr val="dk1"/>
                </a:solidFill>
                <a:latin typeface="Arial"/>
                <a:ea typeface="Arial"/>
                <a:cs typeface="Arial"/>
                <a:sym typeface="Arial"/>
              </a:rPr>
              <a:t>shape, </a:t>
            </a:r>
            <a:r>
              <a:rPr b="0" baseline="30000" i="0" lang="en-GB" sz="2400" u="none">
                <a:solidFill>
                  <a:srgbClr val="FF0000"/>
                </a:solidFill>
                <a:latin typeface="Arial"/>
                <a:ea typeface="Arial"/>
                <a:cs typeface="Arial"/>
                <a:sym typeface="Arial"/>
              </a:rPr>
              <a:t>3</a:t>
            </a:r>
            <a:r>
              <a:rPr b="0" i="0" lang="en-GB" sz="2400" u="none">
                <a:solidFill>
                  <a:srgbClr val="FF0000"/>
                </a:solidFill>
                <a:latin typeface="Arial"/>
                <a:ea typeface="Arial"/>
                <a:cs typeface="Arial"/>
                <a:sym typeface="Arial"/>
              </a:rPr>
              <a:t> </a:t>
            </a:r>
            <a:r>
              <a:rPr b="0" i="0" lang="en-GB" sz="2400" u="none">
                <a:solidFill>
                  <a:schemeClr val="dk1"/>
                </a:solidFill>
                <a:latin typeface="Arial"/>
                <a:ea typeface="Arial"/>
                <a:cs typeface="Arial"/>
                <a:sym typeface="Arial"/>
              </a:rPr>
              <a:t>density and </a:t>
            </a:r>
            <a:r>
              <a:rPr b="0" baseline="30000" i="0" lang="en-GB" sz="2400" u="none">
                <a:solidFill>
                  <a:srgbClr val="FF0000"/>
                </a:solidFill>
                <a:latin typeface="Arial"/>
                <a:ea typeface="Arial"/>
                <a:cs typeface="Arial"/>
                <a:sym typeface="Arial"/>
              </a:rPr>
              <a:t>4</a:t>
            </a:r>
            <a:r>
              <a:rPr b="0" i="0" lang="en-GB" sz="2400" u="none">
                <a:solidFill>
                  <a:schemeClr val="dk1"/>
                </a:solidFill>
                <a:latin typeface="Arial"/>
                <a:ea typeface="Arial"/>
                <a:cs typeface="Arial"/>
                <a:sym typeface="Arial"/>
              </a:rPr>
              <a:t>other cytological features.</a:t>
            </a:r>
            <a:endParaRPr/>
          </a:p>
          <a:p>
            <a:pPr indent="-342900" lvl="0" marL="342900" marR="0" rtl="0" algn="l">
              <a:lnSpc>
                <a:spcPct val="100000"/>
              </a:lnSpc>
              <a:spcBef>
                <a:spcPts val="1200"/>
              </a:spcBef>
              <a:spcAft>
                <a:spcPts val="0"/>
              </a:spcAft>
              <a:buClr>
                <a:schemeClr val="dk1"/>
              </a:buClr>
              <a:buSzPts val="2400"/>
              <a:buFont typeface="Noto Sans Symbols"/>
              <a:buChar char="❖"/>
            </a:pPr>
            <a:r>
              <a:rPr b="0" i="0" lang="en-GB" sz="2400" u="none">
                <a:solidFill>
                  <a:schemeClr val="dk1"/>
                </a:solidFill>
                <a:latin typeface="Arial"/>
                <a:ea typeface="Arial"/>
                <a:cs typeface="Arial"/>
                <a:sym typeface="Arial"/>
              </a:rPr>
              <a:t> and with the aim of bringing cells with similar functions together. </a:t>
            </a:r>
            <a:endParaRPr/>
          </a:p>
        </p:txBody>
      </p:sp>
      <p:sp>
        <p:nvSpPr>
          <p:cNvPr id="204" name="Google Shape;204;p13"/>
          <p:cNvSpPr txBox="1"/>
          <p:nvPr/>
        </p:nvSpPr>
        <p:spPr>
          <a:xfrm>
            <a:off x="5959475" y="6229350"/>
            <a:ext cx="6191250" cy="3667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Named after Bror Rexed who described them in the 1950’s.</a:t>
            </a:r>
            <a:endParaRPr/>
          </a:p>
        </p:txBody>
      </p:sp>
      <p:pic>
        <p:nvPicPr>
          <p:cNvPr id="205" name="Google Shape;205;p13"/>
          <p:cNvPicPr preferRelativeResize="0"/>
          <p:nvPr/>
        </p:nvPicPr>
        <p:blipFill rotWithShape="1">
          <a:blip r:embed="rId4">
            <a:alphaModFix/>
          </a:blip>
          <a:srcRect b="0" l="0" r="0" t="0"/>
          <a:stretch/>
        </p:blipFill>
        <p:spPr>
          <a:xfrm>
            <a:off x="9196387" y="2787650"/>
            <a:ext cx="2665412" cy="2663825"/>
          </a:xfrm>
          <a:prstGeom prst="rect">
            <a:avLst/>
          </a:prstGeom>
          <a:noFill/>
          <a:ln>
            <a:noFill/>
          </a:ln>
        </p:spPr>
      </p:pic>
      <p:cxnSp>
        <p:nvCxnSpPr>
          <p:cNvPr id="206" name="Google Shape;206;p13"/>
          <p:cNvCxnSpPr/>
          <p:nvPr/>
        </p:nvCxnSpPr>
        <p:spPr>
          <a:xfrm flipH="1" rot="10800000">
            <a:off x="6232525" y="504825"/>
            <a:ext cx="755650" cy="495300"/>
          </a:xfrm>
          <a:prstGeom prst="straightConnector1">
            <a:avLst/>
          </a:prstGeom>
          <a:noFill/>
          <a:ln cap="flat" cmpd="sng" w="9525">
            <a:solidFill>
              <a:schemeClr val="dk1"/>
            </a:solidFill>
            <a:prstDash val="solid"/>
            <a:miter lim="800000"/>
            <a:headEnd len="med" w="med" type="none"/>
            <a:tailEnd len="med" w="med" type="triangle"/>
          </a:ln>
        </p:spPr>
      </p:cxnSp>
      <p:sp>
        <p:nvSpPr>
          <p:cNvPr id="207" name="Google Shape;207;p13"/>
          <p:cNvSpPr txBox="1"/>
          <p:nvPr/>
        </p:nvSpPr>
        <p:spPr>
          <a:xfrm flipH="1">
            <a:off x="7032625" y="320675"/>
            <a:ext cx="2163762" cy="368300"/>
          </a:xfrm>
          <a:prstGeom prst="rect">
            <a:avLst/>
          </a:prstGeom>
          <a:solidFill>
            <a:schemeClr val="dk1"/>
          </a:solidFill>
          <a:ln cap="flat" cmpd="sng" w="12700">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0" i="0" lang="en-GB" sz="1800" u="none">
                <a:solidFill>
                  <a:srgbClr val="FFFFFF"/>
                </a:solidFill>
                <a:latin typeface="Calibri"/>
                <a:ea typeface="Calibri"/>
                <a:cs typeface="Calibri"/>
                <a:sym typeface="Calibri"/>
              </a:rPr>
              <a:t>LAMINAE OF REXED</a:t>
            </a:r>
            <a:endParaRPr/>
          </a:p>
        </p:txBody>
      </p:sp>
      <p:cxnSp>
        <p:nvCxnSpPr>
          <p:cNvPr id="208" name="Google Shape;208;p13"/>
          <p:cNvCxnSpPr/>
          <p:nvPr/>
        </p:nvCxnSpPr>
        <p:spPr>
          <a:xfrm>
            <a:off x="6237287" y="1000125"/>
            <a:ext cx="1077912" cy="323850"/>
          </a:xfrm>
          <a:prstGeom prst="straightConnector1">
            <a:avLst/>
          </a:prstGeom>
          <a:noFill/>
          <a:ln cap="flat" cmpd="sng" w="9525">
            <a:solidFill>
              <a:schemeClr val="dk1"/>
            </a:solidFill>
            <a:prstDash val="solid"/>
            <a:miter lim="800000"/>
            <a:headEnd len="med" w="med" type="none"/>
            <a:tailEnd len="med" w="med" type="triangle"/>
          </a:ln>
        </p:spPr>
      </p:cxnSp>
      <p:sp>
        <p:nvSpPr>
          <p:cNvPr id="209" name="Google Shape;209;p13"/>
          <p:cNvSpPr txBox="1"/>
          <p:nvPr/>
        </p:nvSpPr>
        <p:spPr>
          <a:xfrm>
            <a:off x="7437437" y="1119187"/>
            <a:ext cx="2840037" cy="369887"/>
          </a:xfrm>
          <a:prstGeom prst="rect">
            <a:avLst/>
          </a:prstGeom>
          <a:gradFill>
            <a:gsLst>
              <a:gs pos="0">
                <a:srgbClr val="9B9B9B"/>
              </a:gs>
              <a:gs pos="50000">
                <a:srgbClr val="8E8E8E"/>
              </a:gs>
              <a:gs pos="100000">
                <a:srgbClr val="797979"/>
              </a:gs>
            </a:gsLst>
            <a:lin ang="5400000" scaled="0"/>
          </a:gra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8CBAD"/>
              </a:buClr>
              <a:buSzPts val="1800"/>
              <a:buFont typeface="Calibri"/>
              <a:buNone/>
            </a:pPr>
            <a:r>
              <a:rPr b="0" i="0" lang="en-GB" sz="1800" u="none">
                <a:solidFill>
                  <a:srgbClr val="F8CBAD"/>
                </a:solidFill>
                <a:latin typeface="Calibri"/>
                <a:ea typeface="Calibri"/>
                <a:cs typeface="Calibri"/>
                <a:sym typeface="Calibri"/>
              </a:rPr>
              <a:t>COLLECTION OF NUCLEI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nvSpPr>
        <p:spPr>
          <a:xfrm>
            <a:off x="1054065" y="2367092"/>
            <a:ext cx="5855415" cy="384744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dk1"/>
              </a:buClr>
              <a:buSzPts val="2200"/>
              <a:buFont typeface="Arial"/>
              <a:buChar char="•"/>
            </a:pPr>
            <a:r>
              <a:rPr b="1" i="0" lang="en-GB" sz="2200" u="sng" cap="none" strike="noStrike">
                <a:solidFill>
                  <a:srgbClr val="FF0000"/>
                </a:solidFill>
                <a:latin typeface="Calibri"/>
                <a:ea typeface="Calibri"/>
                <a:cs typeface="Calibri"/>
                <a:sym typeface="Calibri"/>
              </a:rPr>
              <a:t>LAMINA I</a:t>
            </a:r>
            <a:r>
              <a:rPr b="0" i="0" lang="en-GB" sz="2200" u="none" cap="none" strike="noStrike">
                <a:solidFill>
                  <a:schemeClr val="dk1"/>
                </a:solidFill>
                <a:latin typeface="Calibri"/>
                <a:ea typeface="Calibri"/>
                <a:cs typeface="Calibri"/>
                <a:sym typeface="Calibri"/>
              </a:rPr>
              <a:t>: </a:t>
            </a:r>
            <a:r>
              <a:rPr b="0" i="0" lang="en-GB" sz="2200" u="none" cap="none" strike="sngStrike">
                <a:solidFill>
                  <a:schemeClr val="dk1"/>
                </a:solidFill>
                <a:latin typeface="Calibri"/>
                <a:ea typeface="Calibri"/>
                <a:cs typeface="Calibri"/>
                <a:sym typeface="Calibri"/>
              </a:rPr>
              <a:t>Lamina Marginalis (some large diameter afferents synapse here).</a:t>
            </a:r>
            <a:endParaRPr/>
          </a:p>
          <a:p>
            <a:pPr indent="0" lvl="0" marL="0" marR="0" rtl="0" algn="l">
              <a:lnSpc>
                <a:spcPct val="110000"/>
              </a:lnSpc>
              <a:spcBef>
                <a:spcPts val="600"/>
              </a:spcBef>
              <a:spcAft>
                <a:spcPts val="0"/>
              </a:spcAft>
              <a:buClr>
                <a:schemeClr val="dk1"/>
              </a:buClr>
              <a:buSzPts val="2200"/>
              <a:buFont typeface="Arial"/>
              <a:buChar char="•"/>
            </a:pPr>
            <a:r>
              <a:rPr b="1" i="0" lang="en-GB" sz="2200" u="sng" cap="none" strike="noStrike">
                <a:solidFill>
                  <a:srgbClr val="FF0000"/>
                </a:solidFill>
                <a:latin typeface="Calibri"/>
                <a:ea typeface="Calibri"/>
                <a:cs typeface="Calibri"/>
                <a:sym typeface="Calibri"/>
              </a:rPr>
              <a:t>LAMINA II</a:t>
            </a:r>
            <a:r>
              <a:rPr b="0" i="0" lang="en-GB" sz="2200" u="none" cap="none" strike="noStrike">
                <a:solidFill>
                  <a:schemeClr val="dk1"/>
                </a:solidFill>
                <a:latin typeface="Calibri"/>
                <a:ea typeface="Calibri"/>
                <a:cs typeface="Calibri"/>
                <a:sym typeface="Calibri"/>
              </a:rPr>
              <a:t>: </a:t>
            </a:r>
            <a:r>
              <a:rPr b="0" i="0" lang="en-GB" sz="2200" u="none" cap="none" strike="sngStrike">
                <a:solidFill>
                  <a:schemeClr val="dk1"/>
                </a:solidFill>
                <a:latin typeface="Calibri"/>
                <a:ea typeface="Calibri"/>
                <a:cs typeface="Calibri"/>
                <a:sym typeface="Calibri"/>
              </a:rPr>
              <a:t>Substantia Gelatinosa (many pain fibers synapse here).</a:t>
            </a:r>
            <a:endParaRPr/>
          </a:p>
          <a:p>
            <a:pPr indent="0" lvl="0" marL="0" marR="0" rtl="0" algn="l">
              <a:lnSpc>
                <a:spcPct val="110000"/>
              </a:lnSpc>
              <a:spcBef>
                <a:spcPts val="600"/>
              </a:spcBef>
              <a:spcAft>
                <a:spcPts val="0"/>
              </a:spcAft>
              <a:buClr>
                <a:schemeClr val="dk1"/>
              </a:buClr>
              <a:buSzPts val="2200"/>
              <a:buFont typeface="Arial"/>
              <a:buChar char="•"/>
            </a:pPr>
            <a:r>
              <a:rPr b="1" i="0" lang="en-GB" sz="2200" u="sng" cap="none" strike="noStrike">
                <a:solidFill>
                  <a:srgbClr val="FF0000"/>
                </a:solidFill>
                <a:latin typeface="Calibri"/>
                <a:ea typeface="Calibri"/>
                <a:cs typeface="Calibri"/>
                <a:sym typeface="Calibri"/>
              </a:rPr>
              <a:t>LAMIN III</a:t>
            </a:r>
            <a:r>
              <a:rPr b="0" i="0" lang="en-GB" sz="2200" u="none" cap="none" strike="noStrike">
                <a:solidFill>
                  <a:schemeClr val="dk1"/>
                </a:solidFill>
                <a:latin typeface="Calibri"/>
                <a:ea typeface="Calibri"/>
                <a:cs typeface="Calibri"/>
                <a:sym typeface="Calibri"/>
              </a:rPr>
              <a:t>: </a:t>
            </a:r>
            <a:r>
              <a:rPr b="0" i="0" lang="en-GB" sz="2200" u="none" cap="none" strike="sngStrike">
                <a:solidFill>
                  <a:schemeClr val="dk1"/>
                </a:solidFill>
                <a:latin typeface="Calibri"/>
                <a:ea typeface="Calibri"/>
                <a:cs typeface="Calibri"/>
                <a:sym typeface="Calibri"/>
              </a:rPr>
              <a:t>part of Substantia Gelatinosa, and part of Nucleus Proprius (receives a variety of afferents).</a:t>
            </a:r>
            <a:endParaRPr/>
          </a:p>
          <a:p>
            <a:pPr indent="0" lvl="0" marL="0" marR="0" rtl="0" algn="l">
              <a:lnSpc>
                <a:spcPct val="110000"/>
              </a:lnSpc>
              <a:spcBef>
                <a:spcPts val="600"/>
              </a:spcBef>
              <a:spcAft>
                <a:spcPts val="0"/>
              </a:spcAft>
              <a:buClr>
                <a:schemeClr val="dk1"/>
              </a:buClr>
              <a:buSzPts val="2200"/>
              <a:buFont typeface="Arial"/>
              <a:buChar char="•"/>
            </a:pPr>
            <a:r>
              <a:rPr b="1" i="0" lang="en-GB" sz="2200" u="sng" cap="none" strike="noStrike">
                <a:solidFill>
                  <a:srgbClr val="FF0000"/>
                </a:solidFill>
                <a:latin typeface="Calibri"/>
                <a:ea typeface="Calibri"/>
                <a:cs typeface="Calibri"/>
                <a:sym typeface="Calibri"/>
              </a:rPr>
              <a:t>LAMIN IV</a:t>
            </a:r>
            <a:r>
              <a:rPr b="0" i="0" lang="en-GB" sz="2200" u="none" cap="none" strike="noStrike">
                <a:solidFill>
                  <a:schemeClr val="dk1"/>
                </a:solidFill>
                <a:latin typeface="Calibri"/>
                <a:ea typeface="Calibri"/>
                <a:cs typeface="Calibri"/>
                <a:sym typeface="Calibri"/>
              </a:rPr>
              <a:t>: </a:t>
            </a:r>
            <a:r>
              <a:rPr b="0" i="0" lang="en-GB" sz="2200" u="none" cap="none" strike="sngStrike">
                <a:solidFill>
                  <a:schemeClr val="dk1"/>
                </a:solidFill>
                <a:latin typeface="Calibri"/>
                <a:ea typeface="Calibri"/>
                <a:cs typeface="Calibri"/>
                <a:sym typeface="Calibri"/>
              </a:rPr>
              <a:t>part of Nucleus Proprius.</a:t>
            </a:r>
            <a:endParaRPr/>
          </a:p>
        </p:txBody>
      </p:sp>
      <p:sp>
        <p:nvSpPr>
          <p:cNvPr id="215" name="Google Shape;215;p14"/>
          <p:cNvSpPr txBox="1"/>
          <p:nvPr>
            <p:ph type="title"/>
          </p:nvPr>
        </p:nvSpPr>
        <p:spPr>
          <a:xfrm>
            <a:off x="1054100" y="619125"/>
            <a:ext cx="5854700"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0" i="0" lang="en-GB" sz="4400" u="none">
                <a:solidFill>
                  <a:schemeClr val="dk1"/>
                </a:solidFill>
                <a:latin typeface="Calibri"/>
                <a:ea typeface="Calibri"/>
                <a:cs typeface="Calibri"/>
                <a:sym typeface="Calibri"/>
              </a:rPr>
              <a:t>Internal Anatomy of the Spinal Cord</a:t>
            </a:r>
            <a:endParaRPr/>
          </a:p>
        </p:txBody>
      </p:sp>
      <p:pic>
        <p:nvPicPr>
          <p:cNvPr descr="A picture containing map, text&#10;&#10;Description automatically generated" id="216" name="Google Shape;216;p14"/>
          <p:cNvPicPr preferRelativeResize="0"/>
          <p:nvPr/>
        </p:nvPicPr>
        <p:blipFill rotWithShape="1">
          <a:blip r:embed="rId3">
            <a:alphaModFix/>
          </a:blip>
          <a:srcRect b="0" l="0" r="0" t="0"/>
          <a:stretch/>
        </p:blipFill>
        <p:spPr>
          <a:xfrm>
            <a:off x="7962900" y="1736725"/>
            <a:ext cx="3409950" cy="493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838200" y="365125"/>
            <a:ext cx="10515600" cy="1325562"/>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sp>
        <p:nvSpPr>
          <p:cNvPr id="222" name="Google Shape;222;p15"/>
          <p:cNvSpPr txBox="1"/>
          <p:nvPr/>
        </p:nvSpPr>
        <p:spPr>
          <a:xfrm>
            <a:off x="838200" y="2020383"/>
            <a:ext cx="5123953" cy="397031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Noto Sans Symbols"/>
              <a:buNone/>
            </a:pPr>
            <a:r>
              <a:rPr b="1" i="0" lang="en-GB" sz="2800" u="sng" cap="none" strike="noStrike">
                <a:solidFill>
                  <a:srgbClr val="FF0000"/>
                </a:solidFill>
                <a:latin typeface="Arial"/>
                <a:ea typeface="Arial"/>
                <a:cs typeface="Arial"/>
                <a:sym typeface="Arial"/>
              </a:rPr>
              <a:t>Overlying lamina I is the Tract of Lissauer</a:t>
            </a:r>
            <a:r>
              <a:rPr b="0" i="0" lang="en-GB" sz="2800" u="none" cap="none" strike="noStrike">
                <a:solidFill>
                  <a:schemeClr val="dk1"/>
                </a:solidFill>
                <a:latin typeface="Arial"/>
                <a:ea typeface="Arial"/>
                <a:cs typeface="Arial"/>
                <a:sym typeface="Arial"/>
              </a:rPr>
              <a:t>, </a:t>
            </a:r>
            <a:r>
              <a:rPr b="0" i="0" lang="en-GB" sz="2800" u="none" cap="none" strike="sngStrike">
                <a:solidFill>
                  <a:schemeClr val="dk1"/>
                </a:solidFill>
                <a:latin typeface="Arial"/>
                <a:ea typeface="Arial"/>
                <a:cs typeface="Arial"/>
                <a:sym typeface="Arial"/>
              </a:rPr>
              <a:t>a thin layer of white matter.  Afferents entering the cord typically divide into ascending and descending branches that travel in this tract for a distance before penetrating the grey matter. </a:t>
            </a:r>
            <a:endParaRPr/>
          </a:p>
        </p:txBody>
      </p:sp>
      <p:grpSp>
        <p:nvGrpSpPr>
          <p:cNvPr id="223" name="Google Shape;223;p15"/>
          <p:cNvGrpSpPr/>
          <p:nvPr/>
        </p:nvGrpSpPr>
        <p:grpSpPr>
          <a:xfrm>
            <a:off x="9566275" y="1719262"/>
            <a:ext cx="2343150" cy="2241550"/>
            <a:chOff x="5694696" y="1387695"/>
            <a:chExt cx="4535487" cy="3669107"/>
          </a:xfrm>
        </p:grpSpPr>
        <p:pic>
          <p:nvPicPr>
            <p:cNvPr id="224" name="Google Shape;224;p15"/>
            <p:cNvPicPr preferRelativeResize="0"/>
            <p:nvPr/>
          </p:nvPicPr>
          <p:blipFill rotWithShape="1">
            <a:blip r:embed="rId3">
              <a:alphaModFix/>
            </a:blip>
            <a:srcRect b="55841" l="47386" r="0" t="0"/>
            <a:stretch/>
          </p:blipFill>
          <p:spPr>
            <a:xfrm>
              <a:off x="5694696" y="1989138"/>
              <a:ext cx="4535487" cy="3067664"/>
            </a:xfrm>
            <a:prstGeom prst="rect">
              <a:avLst/>
            </a:prstGeom>
            <a:noFill/>
            <a:ln>
              <a:noFill/>
            </a:ln>
          </p:spPr>
        </p:pic>
        <p:sp>
          <p:nvSpPr>
            <p:cNvPr id="225" name="Google Shape;225;p15"/>
            <p:cNvSpPr/>
            <p:nvPr/>
          </p:nvSpPr>
          <p:spPr>
            <a:xfrm>
              <a:off x="8272463" y="1981200"/>
              <a:ext cx="519112" cy="247650"/>
            </a:xfrm>
            <a:custGeom>
              <a:rect b="b" l="l" r="r" t="t"/>
              <a:pathLst>
                <a:path extrusionOk="0" h="156" w="327">
                  <a:moveTo>
                    <a:pt x="307" y="50"/>
                  </a:moveTo>
                  <a:cubicBezTo>
                    <a:pt x="297" y="53"/>
                    <a:pt x="277" y="50"/>
                    <a:pt x="262" y="50"/>
                  </a:cubicBezTo>
                  <a:cubicBezTo>
                    <a:pt x="247" y="50"/>
                    <a:pt x="231" y="47"/>
                    <a:pt x="217" y="50"/>
                  </a:cubicBezTo>
                  <a:cubicBezTo>
                    <a:pt x="203" y="53"/>
                    <a:pt x="188" y="59"/>
                    <a:pt x="177" y="66"/>
                  </a:cubicBezTo>
                  <a:cubicBezTo>
                    <a:pt x="166" y="73"/>
                    <a:pt x="158" y="86"/>
                    <a:pt x="150" y="93"/>
                  </a:cubicBezTo>
                  <a:cubicBezTo>
                    <a:pt x="142" y="100"/>
                    <a:pt x="138" y="104"/>
                    <a:pt x="126" y="111"/>
                  </a:cubicBezTo>
                  <a:cubicBezTo>
                    <a:pt x="114" y="118"/>
                    <a:pt x="93" y="131"/>
                    <a:pt x="75" y="138"/>
                  </a:cubicBezTo>
                  <a:cubicBezTo>
                    <a:pt x="57" y="145"/>
                    <a:pt x="30" y="156"/>
                    <a:pt x="18" y="156"/>
                  </a:cubicBezTo>
                  <a:cubicBezTo>
                    <a:pt x="6" y="156"/>
                    <a:pt x="5" y="146"/>
                    <a:pt x="3" y="138"/>
                  </a:cubicBezTo>
                  <a:cubicBezTo>
                    <a:pt x="1" y="130"/>
                    <a:pt x="0" y="113"/>
                    <a:pt x="9" y="105"/>
                  </a:cubicBezTo>
                  <a:cubicBezTo>
                    <a:pt x="18" y="97"/>
                    <a:pt x="46" y="97"/>
                    <a:pt x="60" y="90"/>
                  </a:cubicBezTo>
                  <a:cubicBezTo>
                    <a:pt x="74" y="83"/>
                    <a:pt x="77" y="74"/>
                    <a:pt x="93" y="63"/>
                  </a:cubicBezTo>
                  <a:cubicBezTo>
                    <a:pt x="109" y="52"/>
                    <a:pt x="133" y="34"/>
                    <a:pt x="156" y="24"/>
                  </a:cubicBezTo>
                  <a:cubicBezTo>
                    <a:pt x="179" y="14"/>
                    <a:pt x="205" y="6"/>
                    <a:pt x="231" y="3"/>
                  </a:cubicBezTo>
                  <a:cubicBezTo>
                    <a:pt x="257" y="0"/>
                    <a:pt x="297" y="1"/>
                    <a:pt x="312" y="6"/>
                  </a:cubicBezTo>
                  <a:cubicBezTo>
                    <a:pt x="327" y="11"/>
                    <a:pt x="323" y="26"/>
                    <a:pt x="321" y="33"/>
                  </a:cubicBezTo>
                  <a:cubicBezTo>
                    <a:pt x="319" y="40"/>
                    <a:pt x="317" y="47"/>
                    <a:pt x="307" y="50"/>
                  </a:cubicBezTo>
                  <a:close/>
                </a:path>
              </a:pathLst>
            </a:custGeom>
            <a:solidFill>
              <a:schemeClr val="folHlink"/>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6" name="Google Shape;226;p15"/>
            <p:cNvSpPr txBox="1"/>
            <p:nvPr/>
          </p:nvSpPr>
          <p:spPr>
            <a:xfrm>
              <a:off x="6183313" y="1387695"/>
              <a:ext cx="2089150" cy="3667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Tract of Lissauer</a:t>
              </a:r>
              <a:endParaRPr/>
            </a:p>
          </p:txBody>
        </p:sp>
        <p:cxnSp>
          <p:nvCxnSpPr>
            <p:cNvPr id="227" name="Google Shape;227;p15"/>
            <p:cNvCxnSpPr/>
            <p:nvPr/>
          </p:nvCxnSpPr>
          <p:spPr>
            <a:xfrm>
              <a:off x="8616950" y="1773238"/>
              <a:ext cx="0" cy="215900"/>
            </a:xfrm>
            <a:prstGeom prst="straightConnector1">
              <a:avLst/>
            </a:prstGeom>
            <a:noFill/>
            <a:ln cap="flat" cmpd="sng" w="28575">
              <a:solidFill>
                <a:schemeClr val="dk1"/>
              </a:solidFill>
              <a:prstDash val="solid"/>
              <a:miter lim="800000"/>
              <a:headEnd len="med" w="med" type="none"/>
              <a:tailEnd len="med" w="med" type="triangle"/>
            </a:ln>
          </p:spPr>
        </p:cxnSp>
      </p:grpSp>
      <p:pic>
        <p:nvPicPr>
          <p:cNvPr id="228" name="Google Shape;228;p15"/>
          <p:cNvPicPr preferRelativeResize="0"/>
          <p:nvPr/>
        </p:nvPicPr>
        <p:blipFill rotWithShape="1">
          <a:blip r:embed="rId4">
            <a:alphaModFix/>
          </a:blip>
          <a:srcRect b="0" l="0" r="0" t="0"/>
          <a:stretch/>
        </p:blipFill>
        <p:spPr>
          <a:xfrm>
            <a:off x="6753225" y="3584575"/>
            <a:ext cx="4762500" cy="314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107950" y="0"/>
            <a:ext cx="10364787"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sp>
        <p:nvSpPr>
          <p:cNvPr id="234" name="Google Shape;234;p16"/>
          <p:cNvSpPr txBox="1"/>
          <p:nvPr/>
        </p:nvSpPr>
        <p:spPr>
          <a:xfrm>
            <a:off x="354843" y="1720840"/>
            <a:ext cx="7178721" cy="384720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Noto Sans Symbols"/>
              <a:buNone/>
            </a:pPr>
            <a:r>
              <a:rPr b="1" i="0" lang="en-GB" sz="2000" u="sng" cap="none" strike="noStrike">
                <a:solidFill>
                  <a:srgbClr val="FF0000"/>
                </a:solidFill>
                <a:latin typeface="Arial"/>
                <a:ea typeface="Arial"/>
                <a:cs typeface="Arial"/>
                <a:sym typeface="Arial"/>
              </a:rPr>
              <a:t>Lamina V and VI: </a:t>
            </a:r>
            <a:r>
              <a:rPr b="0" i="0" lang="en-GB" sz="2000" u="none" cap="none" strike="sngStrike">
                <a:solidFill>
                  <a:schemeClr val="dk1"/>
                </a:solidFill>
                <a:latin typeface="Arial"/>
                <a:ea typeface="Arial"/>
                <a:cs typeface="Arial"/>
                <a:sym typeface="Arial"/>
              </a:rPr>
              <a:t>found at the base of the dorsal horn, cells here receive most of the proprioceptive afferents, as well as many inputs from both motor and sensory higher centres, suggesting that these layers are important in movement. Also contains </a:t>
            </a:r>
            <a:r>
              <a:rPr b="0" i="1" lang="en-GB" sz="2000" u="none" cap="none" strike="sngStrike">
                <a:solidFill>
                  <a:schemeClr val="dk1"/>
                </a:solidFill>
                <a:latin typeface="Arial"/>
                <a:ea typeface="Arial"/>
                <a:cs typeface="Arial"/>
                <a:sym typeface="Arial"/>
              </a:rPr>
              <a:t>tract cells</a:t>
            </a:r>
            <a:r>
              <a:rPr b="0" i="0" lang="en-GB" sz="2000" u="none" cap="none" strike="sngStrike">
                <a:solidFill>
                  <a:schemeClr val="dk1"/>
                </a:solidFill>
                <a:latin typeface="Arial"/>
                <a:ea typeface="Arial"/>
                <a:cs typeface="Arial"/>
                <a:sym typeface="Arial"/>
              </a:rPr>
              <a:t> that give rise to the spinothalamic tract</a:t>
            </a:r>
            <a:r>
              <a:rPr b="0" i="0" lang="en-GB" sz="20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rgbClr val="FF0000"/>
              </a:buClr>
              <a:buSzPts val="2000"/>
              <a:buFont typeface="Noto Sans Symbols"/>
              <a:buNone/>
            </a:pPr>
            <a:r>
              <a:rPr b="1" i="0" lang="en-GB" sz="2000" u="sng" cap="none" strike="noStrike">
                <a:solidFill>
                  <a:srgbClr val="FF0000"/>
                </a:solidFill>
                <a:latin typeface="Arial"/>
                <a:ea typeface="Arial"/>
                <a:cs typeface="Arial"/>
                <a:sym typeface="Arial"/>
              </a:rPr>
              <a:t>Lamina VII</a:t>
            </a:r>
            <a:r>
              <a:rPr b="0" i="0" lang="en-GB" sz="2000" u="none" cap="none" strike="noStrike">
                <a:solidFill>
                  <a:schemeClr val="dk1"/>
                </a:solidFill>
                <a:latin typeface="Arial"/>
                <a:ea typeface="Arial"/>
                <a:cs typeface="Arial"/>
                <a:sym typeface="Arial"/>
              </a:rPr>
              <a:t>: </a:t>
            </a:r>
            <a:r>
              <a:rPr b="0" i="0" lang="en-GB" sz="2000" u="none" cap="none" strike="sngStrike">
                <a:solidFill>
                  <a:schemeClr val="dk1"/>
                </a:solidFill>
                <a:latin typeface="Arial"/>
                <a:ea typeface="Arial"/>
                <a:cs typeface="Arial"/>
                <a:sym typeface="Arial"/>
              </a:rPr>
              <a:t>comprises most of the intermediate horn and includes Clarke’s column (T1-L2) (also known as dorsal nucleus, nucleus dorsalis, thoracic nucleus or nucleus thoracis) many proprioceptive fibres synapse here.  Also includes the intermediolateral column (T1-L2) that contains the sympathetic preganglionic neurons. </a:t>
            </a:r>
            <a:endParaRPr/>
          </a:p>
          <a:p>
            <a:pPr indent="0" lvl="0" marL="0" marR="0" rtl="0" algn="l">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
        <p:nvSpPr>
          <p:cNvPr id="235" name="Google Shape;235;p16"/>
          <p:cNvSpPr txBox="1"/>
          <p:nvPr/>
        </p:nvSpPr>
        <p:spPr>
          <a:xfrm>
            <a:off x="7765577" y="1936283"/>
            <a:ext cx="3582128" cy="341632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Noto Sans Symbols"/>
              <a:buNone/>
            </a:pPr>
            <a:r>
              <a:rPr b="1" i="0" lang="en-GB" sz="2400" u="none" cap="none" strike="noStrike">
                <a:solidFill>
                  <a:srgbClr val="FF0000"/>
                </a:solidFill>
                <a:latin typeface="Arial"/>
                <a:ea typeface="Arial"/>
                <a:cs typeface="Arial"/>
                <a:sym typeface="Arial"/>
              </a:rPr>
              <a:t>Lamina VIII</a:t>
            </a:r>
            <a:r>
              <a:rPr b="0" i="0" lang="en-GB" sz="2400" u="none" cap="none" strike="noStrike">
                <a:solidFill>
                  <a:schemeClr val="dk1"/>
                </a:solidFill>
                <a:latin typeface="Arial"/>
                <a:ea typeface="Arial"/>
                <a:cs typeface="Arial"/>
                <a:sym typeface="Arial"/>
              </a:rPr>
              <a:t>: </a:t>
            </a:r>
            <a:r>
              <a:rPr b="0" i="0" lang="en-GB" sz="2400" u="none" cap="none" strike="sngStrike">
                <a:solidFill>
                  <a:schemeClr val="dk1"/>
                </a:solidFill>
                <a:latin typeface="Arial"/>
                <a:ea typeface="Arial"/>
                <a:cs typeface="Arial"/>
                <a:sym typeface="Arial"/>
              </a:rPr>
              <a:t>contains proprioceptive interneurons. </a:t>
            </a:r>
            <a:endParaRPr/>
          </a:p>
          <a:p>
            <a:pPr indent="0" lvl="0" marL="0" marR="0" rtl="0" algn="l">
              <a:lnSpc>
                <a:spcPct val="100000"/>
              </a:lnSpc>
              <a:spcBef>
                <a:spcPts val="0"/>
              </a:spcBef>
              <a:spcAft>
                <a:spcPts val="0"/>
              </a:spcAft>
              <a:buClr>
                <a:srgbClr val="FF0000"/>
              </a:buClr>
              <a:buSzPts val="2400"/>
              <a:buFont typeface="Noto Sans Symbols"/>
              <a:buNone/>
            </a:pPr>
            <a:r>
              <a:rPr b="1" i="0" lang="en-GB" sz="2400" u="none" cap="none" strike="noStrike">
                <a:solidFill>
                  <a:srgbClr val="FF0000"/>
                </a:solidFill>
                <a:latin typeface="Arial"/>
                <a:ea typeface="Arial"/>
                <a:cs typeface="Arial"/>
                <a:sym typeface="Arial"/>
              </a:rPr>
              <a:t>Lamina IX</a:t>
            </a:r>
            <a:r>
              <a:rPr b="0" i="0" lang="en-GB" sz="2400" u="none" cap="none" strike="noStrike">
                <a:solidFill>
                  <a:schemeClr val="dk1"/>
                </a:solidFill>
                <a:latin typeface="Arial"/>
                <a:ea typeface="Arial"/>
                <a:cs typeface="Arial"/>
                <a:sym typeface="Arial"/>
              </a:rPr>
              <a:t>: </a:t>
            </a:r>
            <a:r>
              <a:rPr b="0" i="0" lang="en-GB" sz="2400" u="none" cap="none" strike="sngStrike">
                <a:solidFill>
                  <a:schemeClr val="dk1"/>
                </a:solidFill>
                <a:latin typeface="Arial"/>
                <a:ea typeface="Arial"/>
                <a:cs typeface="Arial"/>
                <a:sym typeface="Arial"/>
              </a:rPr>
              <a:t>layer of alpha and gamma motoneurons.</a:t>
            </a:r>
            <a:endParaRPr/>
          </a:p>
          <a:p>
            <a:pPr indent="0" lvl="0" marL="0" marR="0" rtl="0" algn="l">
              <a:lnSpc>
                <a:spcPct val="100000"/>
              </a:lnSpc>
              <a:spcBef>
                <a:spcPts val="0"/>
              </a:spcBef>
              <a:spcAft>
                <a:spcPts val="0"/>
              </a:spcAft>
              <a:buClr>
                <a:srgbClr val="FF0000"/>
              </a:buClr>
              <a:buSzPts val="2400"/>
              <a:buFont typeface="Noto Sans Symbols"/>
              <a:buNone/>
            </a:pPr>
            <a:r>
              <a:rPr b="1" i="0" lang="en-GB" sz="2400" u="none" cap="none" strike="noStrike">
                <a:solidFill>
                  <a:srgbClr val="FF0000"/>
                </a:solidFill>
                <a:latin typeface="Arial"/>
                <a:ea typeface="Arial"/>
                <a:cs typeface="Arial"/>
                <a:sym typeface="Arial"/>
              </a:rPr>
              <a:t>Lamina X</a:t>
            </a:r>
            <a:r>
              <a:rPr b="0" i="0" lang="en-GB" sz="2400" u="none" cap="none" strike="noStrike">
                <a:solidFill>
                  <a:schemeClr val="dk1"/>
                </a:solidFill>
                <a:latin typeface="Arial"/>
                <a:ea typeface="Arial"/>
                <a:cs typeface="Arial"/>
                <a:sym typeface="Arial"/>
              </a:rPr>
              <a:t>: </a:t>
            </a:r>
            <a:r>
              <a:rPr b="0" i="0" lang="en-GB" sz="2400" u="none" cap="none" strike="sngStrike">
                <a:solidFill>
                  <a:schemeClr val="dk1"/>
                </a:solidFill>
                <a:latin typeface="Arial"/>
                <a:ea typeface="Arial"/>
                <a:cs typeface="Arial"/>
                <a:sym typeface="Arial"/>
              </a:rPr>
              <a:t>consists of the dorsal and ventral grey commissures.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2"/>
          <p:cNvGrpSpPr/>
          <p:nvPr/>
        </p:nvGrpSpPr>
        <p:grpSpPr>
          <a:xfrm>
            <a:off x="5575826" y="0"/>
            <a:ext cx="6243111" cy="6858000"/>
            <a:chOff x="5575292" y="0"/>
            <a:chExt cx="6243669" cy="6858000"/>
          </a:xfrm>
        </p:grpSpPr>
        <p:pic>
          <p:nvPicPr>
            <p:cNvPr descr="Biology Pictures: Spinal Cord Crossection | Spinal nerves anatomy, Nerve  anatomy, Spinal cord anatomy" id="92" name="Google Shape;92;p2"/>
            <p:cNvPicPr preferRelativeResize="0"/>
            <p:nvPr/>
          </p:nvPicPr>
          <p:blipFill rotWithShape="1">
            <a:blip r:embed="rId3">
              <a:alphaModFix/>
            </a:blip>
            <a:srcRect b="0" l="0" r="0" t="0"/>
            <a:stretch/>
          </p:blipFill>
          <p:spPr>
            <a:xfrm>
              <a:off x="5838117" y="0"/>
              <a:ext cx="5889625" cy="6858000"/>
            </a:xfrm>
            <a:custGeom>
              <a:rect b="b" l="l" r="r" t="t"/>
              <a:pathLst>
                <a:path extrusionOk="0" h="6858000" w="5889625">
                  <a:moveTo>
                    <a:pt x="0" y="0"/>
                  </a:moveTo>
                  <a:cubicBezTo>
                    <a:pt x="142984" y="-81704"/>
                    <a:pt x="525885" y="64179"/>
                    <a:pt x="706755" y="0"/>
                  </a:cubicBezTo>
                  <a:cubicBezTo>
                    <a:pt x="887625" y="-64179"/>
                    <a:pt x="1076878" y="39010"/>
                    <a:pt x="1354614" y="0"/>
                  </a:cubicBezTo>
                  <a:cubicBezTo>
                    <a:pt x="1632350" y="-39010"/>
                    <a:pt x="1646512" y="15605"/>
                    <a:pt x="1766888" y="0"/>
                  </a:cubicBezTo>
                  <a:cubicBezTo>
                    <a:pt x="1887264" y="-15605"/>
                    <a:pt x="2244216" y="2430"/>
                    <a:pt x="2473643" y="0"/>
                  </a:cubicBezTo>
                  <a:cubicBezTo>
                    <a:pt x="2703071" y="-2430"/>
                    <a:pt x="2952306" y="20000"/>
                    <a:pt x="3180398" y="0"/>
                  </a:cubicBezTo>
                  <a:cubicBezTo>
                    <a:pt x="3408491" y="-20000"/>
                    <a:pt x="3616902" y="19"/>
                    <a:pt x="3828256" y="0"/>
                  </a:cubicBezTo>
                  <a:cubicBezTo>
                    <a:pt x="4039610" y="-19"/>
                    <a:pt x="4127867" y="6359"/>
                    <a:pt x="4358323" y="0"/>
                  </a:cubicBezTo>
                  <a:cubicBezTo>
                    <a:pt x="4588779" y="-6359"/>
                    <a:pt x="4763984" y="46475"/>
                    <a:pt x="5006181" y="0"/>
                  </a:cubicBezTo>
                  <a:cubicBezTo>
                    <a:pt x="5248378" y="-46475"/>
                    <a:pt x="5479467" y="12523"/>
                    <a:pt x="5889625" y="0"/>
                  </a:cubicBezTo>
                  <a:cubicBezTo>
                    <a:pt x="5903765" y="80698"/>
                    <a:pt x="5846920" y="255402"/>
                    <a:pt x="5889625" y="365760"/>
                  </a:cubicBezTo>
                  <a:cubicBezTo>
                    <a:pt x="5932330" y="476118"/>
                    <a:pt x="5855165" y="724108"/>
                    <a:pt x="5889625" y="1005840"/>
                  </a:cubicBezTo>
                  <a:cubicBezTo>
                    <a:pt x="5924085" y="1287572"/>
                    <a:pt x="5852707" y="1311579"/>
                    <a:pt x="5889625" y="1577340"/>
                  </a:cubicBezTo>
                  <a:cubicBezTo>
                    <a:pt x="5926543" y="1843101"/>
                    <a:pt x="5852207" y="1779279"/>
                    <a:pt x="5889625" y="1943100"/>
                  </a:cubicBezTo>
                  <a:cubicBezTo>
                    <a:pt x="5927043" y="2106921"/>
                    <a:pt x="5882128" y="2250569"/>
                    <a:pt x="5889625" y="2377440"/>
                  </a:cubicBezTo>
                  <a:cubicBezTo>
                    <a:pt x="5897122" y="2504311"/>
                    <a:pt x="5851672" y="2560974"/>
                    <a:pt x="5889625" y="2743200"/>
                  </a:cubicBezTo>
                  <a:cubicBezTo>
                    <a:pt x="5927578" y="2925426"/>
                    <a:pt x="5885124" y="2996874"/>
                    <a:pt x="5889625" y="3177540"/>
                  </a:cubicBezTo>
                  <a:cubicBezTo>
                    <a:pt x="5894126" y="3358206"/>
                    <a:pt x="5846348" y="3440379"/>
                    <a:pt x="5889625" y="3680460"/>
                  </a:cubicBezTo>
                  <a:cubicBezTo>
                    <a:pt x="5932902" y="3920541"/>
                    <a:pt x="5887755" y="3995806"/>
                    <a:pt x="5889625" y="4114800"/>
                  </a:cubicBezTo>
                  <a:cubicBezTo>
                    <a:pt x="5891495" y="4233794"/>
                    <a:pt x="5865017" y="4345670"/>
                    <a:pt x="5889625" y="4480560"/>
                  </a:cubicBezTo>
                  <a:cubicBezTo>
                    <a:pt x="5914233" y="4615450"/>
                    <a:pt x="5857913" y="4668810"/>
                    <a:pt x="5889625" y="4846320"/>
                  </a:cubicBezTo>
                  <a:cubicBezTo>
                    <a:pt x="5921337" y="5023830"/>
                    <a:pt x="5851502" y="5195631"/>
                    <a:pt x="5889625" y="5349240"/>
                  </a:cubicBezTo>
                  <a:cubicBezTo>
                    <a:pt x="5927748" y="5502849"/>
                    <a:pt x="5859218" y="5640793"/>
                    <a:pt x="5889625" y="5920740"/>
                  </a:cubicBezTo>
                  <a:cubicBezTo>
                    <a:pt x="5920032" y="6200687"/>
                    <a:pt x="5861845" y="6138891"/>
                    <a:pt x="5889625" y="6355080"/>
                  </a:cubicBezTo>
                  <a:cubicBezTo>
                    <a:pt x="5917405" y="6571269"/>
                    <a:pt x="5873108" y="6680148"/>
                    <a:pt x="5889625" y="6858000"/>
                  </a:cubicBezTo>
                  <a:cubicBezTo>
                    <a:pt x="5560631" y="6912219"/>
                    <a:pt x="5465909" y="6819149"/>
                    <a:pt x="5182870" y="6858000"/>
                  </a:cubicBezTo>
                  <a:cubicBezTo>
                    <a:pt x="4899832" y="6896851"/>
                    <a:pt x="4851130" y="6836268"/>
                    <a:pt x="4535011" y="6858000"/>
                  </a:cubicBezTo>
                  <a:cubicBezTo>
                    <a:pt x="4218892" y="6879732"/>
                    <a:pt x="4293394" y="6841341"/>
                    <a:pt x="4063841" y="6858000"/>
                  </a:cubicBezTo>
                  <a:cubicBezTo>
                    <a:pt x="3834288" y="6874659"/>
                    <a:pt x="3706354" y="6846217"/>
                    <a:pt x="3474879" y="6858000"/>
                  </a:cubicBezTo>
                  <a:cubicBezTo>
                    <a:pt x="3243404" y="6869783"/>
                    <a:pt x="3047727" y="6828945"/>
                    <a:pt x="2768124" y="6858000"/>
                  </a:cubicBezTo>
                  <a:cubicBezTo>
                    <a:pt x="2488521" y="6887055"/>
                    <a:pt x="2263994" y="6818328"/>
                    <a:pt x="2061369" y="6858000"/>
                  </a:cubicBezTo>
                  <a:cubicBezTo>
                    <a:pt x="1858744" y="6897672"/>
                    <a:pt x="1667894" y="6852938"/>
                    <a:pt x="1472406" y="6858000"/>
                  </a:cubicBezTo>
                  <a:cubicBezTo>
                    <a:pt x="1276918" y="6863062"/>
                    <a:pt x="1140196" y="6822806"/>
                    <a:pt x="1001236" y="6858000"/>
                  </a:cubicBezTo>
                  <a:cubicBezTo>
                    <a:pt x="862276" y="6893194"/>
                    <a:pt x="357090" y="6826639"/>
                    <a:pt x="0" y="6858000"/>
                  </a:cubicBezTo>
                  <a:cubicBezTo>
                    <a:pt x="-50830" y="6713705"/>
                    <a:pt x="47164" y="6473540"/>
                    <a:pt x="0" y="6355080"/>
                  </a:cubicBezTo>
                  <a:cubicBezTo>
                    <a:pt x="-47164" y="6236620"/>
                    <a:pt x="19826" y="6091668"/>
                    <a:pt x="0" y="5920740"/>
                  </a:cubicBezTo>
                  <a:cubicBezTo>
                    <a:pt x="-19826" y="5749812"/>
                    <a:pt x="9621" y="5645555"/>
                    <a:pt x="0" y="5486400"/>
                  </a:cubicBezTo>
                  <a:cubicBezTo>
                    <a:pt x="-9621" y="5327245"/>
                    <a:pt x="24015" y="5187289"/>
                    <a:pt x="0" y="5052060"/>
                  </a:cubicBezTo>
                  <a:cubicBezTo>
                    <a:pt x="-24015" y="4916831"/>
                    <a:pt x="67916" y="4566527"/>
                    <a:pt x="0" y="4343400"/>
                  </a:cubicBezTo>
                  <a:cubicBezTo>
                    <a:pt x="-67916" y="4120273"/>
                    <a:pt x="29637" y="4060254"/>
                    <a:pt x="0" y="3909060"/>
                  </a:cubicBezTo>
                  <a:cubicBezTo>
                    <a:pt x="-29637" y="3757866"/>
                    <a:pt x="63194" y="3586106"/>
                    <a:pt x="0" y="3268980"/>
                  </a:cubicBezTo>
                  <a:cubicBezTo>
                    <a:pt x="-63194" y="2951854"/>
                    <a:pt x="27797" y="2961685"/>
                    <a:pt x="0" y="2697480"/>
                  </a:cubicBezTo>
                  <a:cubicBezTo>
                    <a:pt x="-27797" y="2433275"/>
                    <a:pt x="37085" y="2407045"/>
                    <a:pt x="0" y="2194560"/>
                  </a:cubicBezTo>
                  <a:cubicBezTo>
                    <a:pt x="-37085" y="1982075"/>
                    <a:pt x="14690" y="1764312"/>
                    <a:pt x="0" y="1623060"/>
                  </a:cubicBezTo>
                  <a:cubicBezTo>
                    <a:pt x="-14690" y="1481808"/>
                    <a:pt x="1907" y="1256868"/>
                    <a:pt x="0" y="1051560"/>
                  </a:cubicBezTo>
                  <a:cubicBezTo>
                    <a:pt x="-1907" y="846252"/>
                    <a:pt x="18621" y="674222"/>
                    <a:pt x="0" y="548640"/>
                  </a:cubicBezTo>
                  <a:cubicBezTo>
                    <a:pt x="-18621" y="423058"/>
                    <a:pt x="16902" y="171237"/>
                    <a:pt x="0" y="0"/>
                  </a:cubicBezTo>
                  <a:close/>
                </a:path>
              </a:pathLst>
            </a:custGeom>
            <a:noFill/>
            <a:ln cap="flat" cmpd="sng" w="12700">
              <a:solidFill>
                <a:schemeClr val="accent2"/>
              </a:solidFill>
              <a:prstDash val="solid"/>
              <a:miter lim="800000"/>
              <a:headEnd len="sm" w="sm" type="none"/>
              <a:tailEnd len="sm" w="sm" type="none"/>
            </a:ln>
          </p:spPr>
        </p:pic>
        <p:pic>
          <p:nvPicPr>
            <p:cNvPr id="93" name="Google Shape;93;p2"/>
            <p:cNvPicPr preferRelativeResize="0"/>
            <p:nvPr/>
          </p:nvPicPr>
          <p:blipFill rotWithShape="1">
            <a:blip r:embed="rId4">
              <a:alphaModFix/>
            </a:blip>
            <a:srcRect b="0" l="0" r="0" t="0"/>
            <a:stretch/>
          </p:blipFill>
          <p:spPr>
            <a:xfrm>
              <a:off x="5575292" y="4799067"/>
              <a:ext cx="348480" cy="196525"/>
            </a:xfrm>
            <a:prstGeom prst="rect">
              <a:avLst/>
            </a:prstGeom>
            <a:noFill/>
            <a:ln>
              <a:noFill/>
            </a:ln>
          </p:spPr>
        </p:pic>
        <p:pic>
          <p:nvPicPr>
            <p:cNvPr id="94" name="Google Shape;94;p2"/>
            <p:cNvPicPr preferRelativeResize="0"/>
            <p:nvPr/>
          </p:nvPicPr>
          <p:blipFill rotWithShape="1">
            <a:blip r:embed="rId5">
              <a:alphaModFix/>
            </a:blip>
            <a:srcRect b="0" l="0" r="0" t="0"/>
            <a:stretch/>
          </p:blipFill>
          <p:spPr>
            <a:xfrm>
              <a:off x="5631452" y="4480466"/>
              <a:ext cx="365760" cy="203006"/>
            </a:xfrm>
            <a:prstGeom prst="rect">
              <a:avLst/>
            </a:prstGeom>
            <a:noFill/>
            <a:ln>
              <a:noFill/>
            </a:ln>
          </p:spPr>
        </p:pic>
        <p:pic>
          <p:nvPicPr>
            <p:cNvPr id="95" name="Google Shape;95;p2"/>
            <p:cNvPicPr preferRelativeResize="0"/>
            <p:nvPr/>
          </p:nvPicPr>
          <p:blipFill rotWithShape="1">
            <a:blip r:embed="rId6">
              <a:alphaModFix/>
            </a:blip>
            <a:srcRect b="0" l="0" r="0" t="0"/>
            <a:stretch/>
          </p:blipFill>
          <p:spPr>
            <a:xfrm>
              <a:off x="5803532" y="3732737"/>
              <a:ext cx="946080" cy="415784"/>
            </a:xfrm>
            <a:prstGeom prst="rect">
              <a:avLst/>
            </a:prstGeom>
            <a:noFill/>
            <a:ln>
              <a:noFill/>
            </a:ln>
          </p:spPr>
        </p:pic>
        <p:sp>
          <p:nvSpPr>
            <p:cNvPr id="96" name="Google Shape;96;p2"/>
            <p:cNvSpPr txBox="1"/>
            <p:nvPr/>
          </p:nvSpPr>
          <p:spPr>
            <a:xfrm>
              <a:off x="10604310" y="4489448"/>
              <a:ext cx="1214651" cy="328211"/>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7" name="Google Shape;97;p2"/>
            <p:cNvSpPr txBox="1"/>
            <p:nvPr/>
          </p:nvSpPr>
          <p:spPr>
            <a:xfrm>
              <a:off x="5746898" y="3741729"/>
              <a:ext cx="994074" cy="1348886"/>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98" name="Google Shape;98;p2"/>
            <p:cNvSpPr txBox="1"/>
            <p:nvPr/>
          </p:nvSpPr>
          <p:spPr>
            <a:xfrm>
              <a:off x="9608024" y="2934269"/>
              <a:ext cx="1583140" cy="136477"/>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
        <p:nvSpPr>
          <p:cNvPr id="99" name="Google Shape;99;p2"/>
          <p:cNvSpPr txBox="1"/>
          <p:nvPr/>
        </p:nvSpPr>
        <p:spPr>
          <a:xfrm>
            <a:off x="654050" y="1627187"/>
            <a:ext cx="4621212" cy="4032250"/>
          </a:xfrm>
          <a:prstGeom prst="rect">
            <a:avLst/>
          </a:prstGeom>
          <a:solidFill>
            <a:schemeClr val="lt1"/>
          </a:solidFill>
          <a:ln cap="flat" cmpd="sng" w="2857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VENTRAL ASPECT</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ANTERIOR MEDIAN FISSURE</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VENTRAL ROOT (MOTOR)</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DORSAL ASECT</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DORSAL MEDIAN SULCUS</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DORSAL ROOT GANGLION</a:t>
            </a:r>
            <a:endParaRPr/>
          </a:p>
          <a:p>
            <a:pPr indent="0" lvl="0" marL="0" marR="0" rtl="0" algn="l">
              <a:lnSpc>
                <a:spcPct val="100000"/>
              </a:lnSpc>
              <a:spcBef>
                <a:spcPts val="0"/>
              </a:spcBef>
              <a:spcAft>
                <a:spcPts val="0"/>
              </a:spcAft>
              <a:buClr>
                <a:srgbClr val="000000"/>
              </a:buClr>
              <a:buSzPts val="3200"/>
              <a:buFont typeface="Calibri"/>
              <a:buNone/>
            </a:pPr>
            <a:r>
              <a:rPr b="0" i="0" lang="en-GB" sz="3200" u="none">
                <a:solidFill>
                  <a:srgbClr val="000000"/>
                </a:solidFill>
                <a:latin typeface="Calibri"/>
                <a:ea typeface="Calibri"/>
                <a:cs typeface="Calibri"/>
                <a:sym typeface="Calibri"/>
              </a:rPr>
              <a:t>DORSAL NERVE (SENSORY)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914400" y="17462"/>
            <a:ext cx="8556625" cy="1250950"/>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sp>
        <p:nvSpPr>
          <p:cNvPr id="105" name="Google Shape;105;p3"/>
          <p:cNvSpPr txBox="1"/>
          <p:nvPr/>
        </p:nvSpPr>
        <p:spPr>
          <a:xfrm>
            <a:off x="258762" y="1268412"/>
            <a:ext cx="3984625" cy="560228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0" i="0" lang="en-GB" sz="1800" u="none">
                <a:solidFill>
                  <a:schemeClr val="dk1"/>
                </a:solidFill>
                <a:latin typeface="Arial"/>
                <a:ea typeface="Arial"/>
                <a:cs typeface="Arial"/>
                <a:sym typeface="Arial"/>
              </a:rPr>
              <a:t>The cord is made up of:</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an </a:t>
            </a:r>
            <a:r>
              <a:rPr b="1" i="0" lang="en-GB" sz="2000" u="sng">
                <a:solidFill>
                  <a:schemeClr val="dk1"/>
                </a:solidFill>
                <a:latin typeface="Arial"/>
                <a:ea typeface="Arial"/>
                <a:cs typeface="Arial"/>
                <a:sym typeface="Arial"/>
              </a:rPr>
              <a:t>outer </a:t>
            </a:r>
            <a:r>
              <a:rPr b="0" i="0" lang="en-GB" sz="2000" u="sng">
                <a:solidFill>
                  <a:schemeClr val="dk1"/>
                </a:solidFill>
                <a:latin typeface="Arial"/>
                <a:ea typeface="Arial"/>
                <a:cs typeface="Arial"/>
                <a:sym typeface="Arial"/>
              </a:rPr>
              <a:t>layer </a:t>
            </a:r>
            <a:r>
              <a:rPr b="0" i="0" lang="en-GB" sz="2000" u="none">
                <a:solidFill>
                  <a:schemeClr val="dk1"/>
                </a:solidFill>
                <a:latin typeface="Arial"/>
                <a:ea typeface="Arial"/>
                <a:cs typeface="Arial"/>
                <a:sym typeface="Arial"/>
              </a:rPr>
              <a:t>of </a:t>
            </a:r>
            <a:r>
              <a:rPr b="1" i="0" lang="en-GB" sz="2000" u="sng">
                <a:solidFill>
                  <a:schemeClr val="dk1"/>
                </a:solidFill>
                <a:latin typeface="Arial"/>
                <a:ea typeface="Arial"/>
                <a:cs typeface="Arial"/>
                <a:sym typeface="Arial"/>
              </a:rPr>
              <a:t>white</a:t>
            </a:r>
            <a:r>
              <a:rPr b="0" i="0" lang="en-GB" sz="2000" u="sng">
                <a:solidFill>
                  <a:schemeClr val="dk1"/>
                </a:solidFill>
                <a:latin typeface="Arial"/>
                <a:ea typeface="Arial"/>
                <a:cs typeface="Arial"/>
                <a:sym typeface="Arial"/>
              </a:rPr>
              <a:t> matter </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The white matter consists of </a:t>
            </a:r>
            <a:r>
              <a:rPr b="0" baseline="30000" i="0" lang="en-GB" sz="2000" u="none">
                <a:solidFill>
                  <a:schemeClr val="dk1"/>
                </a:solidFill>
                <a:latin typeface="Arial"/>
                <a:ea typeface="Arial"/>
                <a:cs typeface="Arial"/>
                <a:sym typeface="Arial"/>
              </a:rPr>
              <a:t>1</a:t>
            </a:r>
            <a:r>
              <a:rPr b="0" i="0" lang="en-GB" sz="2000" u="none">
                <a:solidFill>
                  <a:schemeClr val="dk1"/>
                </a:solidFill>
                <a:latin typeface="Arial"/>
                <a:ea typeface="Arial"/>
                <a:cs typeface="Arial"/>
                <a:sym typeface="Arial"/>
              </a:rPr>
              <a:t>longitudinally oriented nerve fibres (axons), </a:t>
            </a:r>
            <a:r>
              <a:rPr b="0" baseline="30000" i="0" lang="en-GB" sz="2000" u="none">
                <a:solidFill>
                  <a:schemeClr val="dk1"/>
                </a:solidFill>
                <a:latin typeface="Arial"/>
                <a:ea typeface="Arial"/>
                <a:cs typeface="Arial"/>
                <a:sym typeface="Arial"/>
              </a:rPr>
              <a:t>2</a:t>
            </a:r>
            <a:r>
              <a:rPr b="0" i="0" lang="en-GB" sz="2000" u="none">
                <a:solidFill>
                  <a:schemeClr val="dk1"/>
                </a:solidFill>
                <a:latin typeface="Arial"/>
                <a:ea typeface="Arial"/>
                <a:cs typeface="Arial"/>
                <a:sym typeface="Arial"/>
              </a:rPr>
              <a:t>glial cells , </a:t>
            </a:r>
            <a:endParaRPr/>
          </a:p>
          <a:p>
            <a:pPr indent="-285750" lvl="0" marL="285750" marR="0" rtl="0" algn="l">
              <a:lnSpc>
                <a:spcPct val="100000"/>
              </a:lnSpc>
              <a:spcBef>
                <a:spcPts val="1000"/>
              </a:spcBef>
              <a:spcAft>
                <a:spcPts val="0"/>
              </a:spcAft>
              <a:buClr>
                <a:schemeClr val="dk1"/>
              </a:buClr>
              <a:buSzPts val="2000"/>
              <a:buFont typeface="Arial"/>
              <a:buNone/>
            </a:pPr>
            <a:r>
              <a:rPr b="0" baseline="30000" i="0" lang="en-GB" sz="2000" u="none">
                <a:solidFill>
                  <a:schemeClr val="dk1"/>
                </a:solidFill>
                <a:latin typeface="Arial"/>
                <a:ea typeface="Arial"/>
                <a:cs typeface="Arial"/>
                <a:sym typeface="Arial"/>
              </a:rPr>
              <a:t>3 </a:t>
            </a:r>
            <a:r>
              <a:rPr b="0" i="0" lang="en-GB" sz="2000" u="none">
                <a:solidFill>
                  <a:schemeClr val="dk1"/>
                </a:solidFill>
                <a:latin typeface="Arial"/>
                <a:ea typeface="Arial"/>
                <a:cs typeface="Arial"/>
                <a:sym typeface="Arial"/>
              </a:rPr>
              <a:t>blood vessels</a:t>
            </a:r>
            <a:endParaRPr b="0" i="0" sz="2000" u="sng">
              <a:solidFill>
                <a:schemeClr val="dk1"/>
              </a:solidFill>
              <a:latin typeface="Arial"/>
              <a:ea typeface="Arial"/>
              <a:cs typeface="Arial"/>
              <a:sym typeface="Arial"/>
            </a:endParaRPr>
          </a:p>
          <a:p>
            <a:pPr indent="-285750" lvl="0" marL="285750" marR="0" rtl="0" algn="l">
              <a:lnSpc>
                <a:spcPct val="100000"/>
              </a:lnSpc>
              <a:spcBef>
                <a:spcPts val="1000"/>
              </a:spcBef>
              <a:spcAft>
                <a:spcPts val="0"/>
              </a:spcAft>
              <a:buClr>
                <a:schemeClr val="dk1"/>
              </a:buClr>
              <a:buSzPts val="2000"/>
              <a:buFont typeface="Arial"/>
              <a:buNone/>
            </a:pPr>
            <a:r>
              <a:rPr b="0" i="0" lang="en-GB" sz="2000" u="none">
                <a:solidFill>
                  <a:schemeClr val="dk1"/>
                </a:solidFill>
                <a:latin typeface="Arial"/>
                <a:ea typeface="Arial"/>
                <a:cs typeface="Arial"/>
                <a:sym typeface="Arial"/>
              </a:rPr>
              <a:t>AND </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an </a:t>
            </a:r>
            <a:r>
              <a:rPr b="1" i="0" lang="en-GB" sz="2000" u="sng">
                <a:solidFill>
                  <a:schemeClr val="dk1"/>
                </a:solidFill>
                <a:latin typeface="Arial"/>
                <a:ea typeface="Arial"/>
                <a:cs typeface="Arial"/>
                <a:sym typeface="Arial"/>
              </a:rPr>
              <a:t>inner,</a:t>
            </a:r>
            <a:r>
              <a:rPr b="0" i="0" lang="en-GB" sz="2000" u="none">
                <a:solidFill>
                  <a:schemeClr val="dk1"/>
                </a:solidFill>
                <a:latin typeface="Arial"/>
                <a:ea typeface="Arial"/>
                <a:cs typeface="Arial"/>
                <a:sym typeface="Arial"/>
              </a:rPr>
              <a:t> ‘H’ or butterfly shaped core of </a:t>
            </a:r>
            <a:r>
              <a:rPr b="1" i="0" lang="en-GB" sz="2000" u="sng">
                <a:solidFill>
                  <a:schemeClr val="dk1"/>
                </a:solidFill>
                <a:latin typeface="Arial"/>
                <a:ea typeface="Arial"/>
                <a:cs typeface="Arial"/>
                <a:sym typeface="Arial"/>
              </a:rPr>
              <a:t>grey </a:t>
            </a:r>
            <a:r>
              <a:rPr b="0" i="0" lang="en-GB" sz="2000" u="none">
                <a:solidFill>
                  <a:schemeClr val="dk1"/>
                </a:solidFill>
                <a:latin typeface="Arial"/>
                <a:ea typeface="Arial"/>
                <a:cs typeface="Arial"/>
                <a:sym typeface="Arial"/>
              </a:rPr>
              <a:t>matter.</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The grey matter contains </a:t>
            </a:r>
            <a:endParaRPr/>
          </a:p>
          <a:p>
            <a:pPr indent="-285750" lvl="0" marL="285750" marR="0" rtl="0" algn="l">
              <a:lnSpc>
                <a:spcPct val="100000"/>
              </a:lnSpc>
              <a:spcBef>
                <a:spcPts val="1000"/>
              </a:spcBef>
              <a:spcAft>
                <a:spcPts val="0"/>
              </a:spcAft>
              <a:buClr>
                <a:schemeClr val="dk1"/>
              </a:buClr>
              <a:buSzPts val="2000"/>
              <a:buFont typeface="Arial"/>
              <a:buNone/>
            </a:pPr>
            <a:r>
              <a:rPr b="0" baseline="30000" i="0" lang="en-GB" sz="2000" u="none">
                <a:solidFill>
                  <a:schemeClr val="dk1"/>
                </a:solidFill>
                <a:latin typeface="Arial"/>
                <a:ea typeface="Arial"/>
                <a:cs typeface="Arial"/>
                <a:sym typeface="Arial"/>
              </a:rPr>
              <a:t>1 </a:t>
            </a:r>
            <a:r>
              <a:rPr b="0" i="0" lang="en-GB" sz="2000" u="none">
                <a:solidFill>
                  <a:schemeClr val="dk1"/>
                </a:solidFill>
                <a:latin typeface="Arial"/>
                <a:ea typeface="Arial"/>
                <a:cs typeface="Arial"/>
                <a:sym typeface="Arial"/>
              </a:rPr>
              <a:t>neuronal soma [</a:t>
            </a:r>
            <a:r>
              <a:rPr b="1" i="0" lang="en-GB" sz="2000" u="none">
                <a:solidFill>
                  <a:schemeClr val="dk1"/>
                </a:solidFill>
                <a:latin typeface="Tahoma"/>
                <a:ea typeface="Tahoma"/>
                <a:cs typeface="Tahoma"/>
                <a:sym typeface="Tahoma"/>
              </a:rPr>
              <a:t>cell bodies</a:t>
            </a:r>
            <a:r>
              <a:rPr b="0" i="0" lang="en-GB" sz="2000" u="none">
                <a:solidFill>
                  <a:schemeClr val="dk1"/>
                </a:solidFill>
                <a:latin typeface="Tahoma"/>
                <a:ea typeface="Tahoma"/>
                <a:cs typeface="Tahoma"/>
                <a:sym typeface="Tahoma"/>
              </a:rPr>
              <a:t> (perikarya)]</a:t>
            </a:r>
            <a:r>
              <a:rPr b="0" i="0" lang="en-GB" sz="2000" u="none">
                <a:solidFill>
                  <a:schemeClr val="dk1"/>
                </a:solidFill>
                <a:latin typeface="Arial"/>
                <a:ea typeface="Arial"/>
                <a:cs typeface="Arial"/>
                <a:sym typeface="Arial"/>
              </a:rPr>
              <a:t>, </a:t>
            </a:r>
            <a:r>
              <a:rPr b="0" baseline="30000" i="0" lang="en-GB" sz="2000" u="none">
                <a:solidFill>
                  <a:schemeClr val="dk1"/>
                </a:solidFill>
                <a:latin typeface="Arial"/>
                <a:ea typeface="Arial"/>
                <a:cs typeface="Arial"/>
                <a:sym typeface="Arial"/>
              </a:rPr>
              <a:t>2</a:t>
            </a:r>
            <a:r>
              <a:rPr b="0" i="0" lang="en-GB" sz="2000" u="none">
                <a:solidFill>
                  <a:schemeClr val="dk1"/>
                </a:solidFill>
                <a:latin typeface="Arial"/>
                <a:ea typeface="Arial"/>
                <a:cs typeface="Arial"/>
                <a:sym typeface="Arial"/>
              </a:rPr>
              <a:t> cell processes,</a:t>
            </a:r>
            <a:r>
              <a:rPr b="0" baseline="30000" i="0" lang="en-GB" sz="2000" u="none">
                <a:solidFill>
                  <a:schemeClr val="dk1"/>
                </a:solidFill>
                <a:latin typeface="Arial"/>
                <a:ea typeface="Arial"/>
                <a:cs typeface="Arial"/>
                <a:sym typeface="Arial"/>
              </a:rPr>
              <a:t>3</a:t>
            </a:r>
            <a:r>
              <a:rPr b="0" i="0" lang="en-GB" sz="2000" u="none">
                <a:solidFill>
                  <a:schemeClr val="dk1"/>
                </a:solidFill>
                <a:latin typeface="Arial"/>
                <a:ea typeface="Arial"/>
                <a:cs typeface="Arial"/>
                <a:sym typeface="Arial"/>
              </a:rPr>
              <a:t> synapses, </a:t>
            </a:r>
            <a:r>
              <a:rPr b="0" baseline="30000" i="0" lang="en-GB" sz="2000" u="none">
                <a:solidFill>
                  <a:schemeClr val="dk1"/>
                </a:solidFill>
                <a:latin typeface="Arial"/>
                <a:ea typeface="Arial"/>
                <a:cs typeface="Arial"/>
                <a:sym typeface="Arial"/>
              </a:rPr>
              <a:t>4</a:t>
            </a:r>
            <a:r>
              <a:rPr b="0" i="0" lang="en-GB" sz="2000" u="none">
                <a:solidFill>
                  <a:schemeClr val="dk1"/>
                </a:solidFill>
                <a:latin typeface="Arial"/>
                <a:ea typeface="Arial"/>
                <a:cs typeface="Arial"/>
                <a:sym typeface="Arial"/>
              </a:rPr>
              <a:t>glia and </a:t>
            </a:r>
            <a:endParaRPr/>
          </a:p>
          <a:p>
            <a:pPr indent="-285750" lvl="0" marL="285750" marR="0" rtl="0" algn="l">
              <a:lnSpc>
                <a:spcPct val="100000"/>
              </a:lnSpc>
              <a:spcBef>
                <a:spcPts val="1000"/>
              </a:spcBef>
              <a:spcAft>
                <a:spcPts val="0"/>
              </a:spcAft>
              <a:buClr>
                <a:schemeClr val="dk1"/>
              </a:buClr>
              <a:buSzPts val="2000"/>
              <a:buFont typeface="Arial"/>
              <a:buNone/>
            </a:pPr>
            <a:r>
              <a:rPr b="0" baseline="30000" i="0" lang="en-GB" sz="2000" u="none">
                <a:solidFill>
                  <a:schemeClr val="dk1"/>
                </a:solidFill>
                <a:latin typeface="Arial"/>
                <a:ea typeface="Arial"/>
                <a:cs typeface="Arial"/>
                <a:sym typeface="Arial"/>
              </a:rPr>
              <a:t>5 </a:t>
            </a:r>
            <a:r>
              <a:rPr b="0" i="0" lang="en-GB" sz="2000" u="none">
                <a:solidFill>
                  <a:schemeClr val="dk1"/>
                </a:solidFill>
                <a:latin typeface="Arial"/>
                <a:ea typeface="Arial"/>
                <a:cs typeface="Arial"/>
                <a:sym typeface="Arial"/>
              </a:rPr>
              <a:t>blood vessels</a:t>
            </a:r>
            <a:r>
              <a:rPr b="0" i="0" lang="en-GB" sz="1800" u="none">
                <a:solidFill>
                  <a:schemeClr val="dk1"/>
                </a:solidFill>
                <a:latin typeface="Arial"/>
                <a:ea typeface="Arial"/>
                <a:cs typeface="Arial"/>
                <a:sym typeface="Arial"/>
              </a:rPr>
              <a:t>. </a:t>
            </a:r>
            <a:endParaRPr/>
          </a:p>
        </p:txBody>
      </p:sp>
      <p:pic>
        <p:nvPicPr>
          <p:cNvPr descr="photograph of spinal cord" id="106" name="Google Shape;106;p3"/>
          <p:cNvPicPr preferRelativeResize="0"/>
          <p:nvPr/>
        </p:nvPicPr>
        <p:blipFill rotWithShape="1">
          <a:blip r:embed="rId3">
            <a:alphaModFix/>
          </a:blip>
          <a:srcRect b="0" l="0" r="0" t="0"/>
          <a:stretch/>
        </p:blipFill>
        <p:spPr>
          <a:xfrm>
            <a:off x="5827712" y="1504950"/>
            <a:ext cx="4545012" cy="3635375"/>
          </a:xfrm>
          <a:prstGeom prst="rect">
            <a:avLst/>
          </a:prstGeom>
          <a:noFill/>
          <a:ln>
            <a:noFill/>
          </a:ln>
        </p:spPr>
      </p:pic>
      <p:sp>
        <p:nvSpPr>
          <p:cNvPr id="107" name="Google Shape;107;p3"/>
          <p:cNvSpPr txBox="1"/>
          <p:nvPr/>
        </p:nvSpPr>
        <p:spPr>
          <a:xfrm>
            <a:off x="4902200" y="5376862"/>
            <a:ext cx="6375400" cy="12001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12529"/>
              </a:buClr>
              <a:buSzPts val="1800"/>
              <a:buFont typeface="PT Serif"/>
              <a:buNone/>
            </a:pPr>
            <a:r>
              <a:rPr b="0" i="0" lang="en-GB" sz="1800" u="none">
                <a:solidFill>
                  <a:srgbClr val="212529"/>
                </a:solidFill>
                <a:latin typeface="PT Serif"/>
                <a:ea typeface="PT Serif"/>
                <a:cs typeface="PT Serif"/>
                <a:sym typeface="PT Serif"/>
              </a:rPr>
              <a:t>NOTE: The picture shows a section of spinal cord, stained by a method that colours </a:t>
            </a:r>
            <a:r>
              <a:rPr b="0" i="0" lang="en-GB" sz="1800" u="none">
                <a:solidFill>
                  <a:srgbClr val="007BFF"/>
                </a:solidFill>
                <a:latin typeface="PT Serif"/>
                <a:ea typeface="PT Serif"/>
                <a:cs typeface="PT Serif"/>
                <a:sym typeface="PT Serif"/>
              </a:rPr>
              <a:t>myelin</a:t>
            </a:r>
            <a:r>
              <a:rPr b="0" i="0" lang="en-GB" sz="1800" u="none">
                <a:solidFill>
                  <a:srgbClr val="212529"/>
                </a:solidFill>
                <a:latin typeface="PT Serif"/>
                <a:ea typeface="PT Serif"/>
                <a:cs typeface="PT Serif"/>
                <a:sym typeface="PT Serif"/>
              </a:rPr>
              <a:t> blue-black. This is a good way of distinguishing white matter from grey but it can be confusing since it stains white matter black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914400" y="260350"/>
            <a:ext cx="10363200"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0" i="0" lang="en-GB" sz="2800" u="none">
                <a:solidFill>
                  <a:schemeClr val="dk1"/>
                </a:solidFill>
                <a:latin typeface="Calibri"/>
                <a:ea typeface="Calibri"/>
                <a:cs typeface="Calibri"/>
                <a:sym typeface="Calibri"/>
              </a:rPr>
              <a:t>Internal Anatomy of the Spinal Cord: </a:t>
            </a:r>
            <a:br>
              <a:rPr b="0" i="0" lang="en-GB" sz="2800" u="none">
                <a:solidFill>
                  <a:schemeClr val="dk1"/>
                </a:solidFill>
                <a:latin typeface="Calibri"/>
                <a:ea typeface="Calibri"/>
                <a:cs typeface="Calibri"/>
                <a:sym typeface="Calibri"/>
              </a:rPr>
            </a:br>
            <a:r>
              <a:rPr b="0" i="0" lang="en-GB" sz="1800" u="none">
                <a:solidFill>
                  <a:srgbClr val="32323C"/>
                </a:solidFill>
                <a:latin typeface="Arial"/>
                <a:ea typeface="Arial"/>
                <a:cs typeface="Arial"/>
                <a:sym typeface="Arial"/>
              </a:rPr>
              <a:t>Spinal cord GREY MATTER can be </a:t>
            </a:r>
            <a:r>
              <a:rPr b="0" i="0" lang="en-GB" sz="1800" u="sng">
                <a:solidFill>
                  <a:srgbClr val="32323C"/>
                </a:solidFill>
                <a:latin typeface="Arial"/>
                <a:ea typeface="Arial"/>
                <a:cs typeface="Arial"/>
                <a:sym typeface="Arial"/>
              </a:rPr>
              <a:t>functionally </a:t>
            </a:r>
            <a:r>
              <a:rPr b="0" i="0" lang="en-GB" sz="1800" u="none">
                <a:solidFill>
                  <a:srgbClr val="32323C"/>
                </a:solidFill>
                <a:latin typeface="Arial"/>
                <a:ea typeface="Arial"/>
                <a:cs typeface="Arial"/>
                <a:sym typeface="Arial"/>
              </a:rPr>
              <a:t>classified in three different ways: 1) into four main columns; 2) into six different nuclei; or 3) into ten Rexed laminae.</a:t>
            </a:r>
            <a:br>
              <a:rPr b="0" i="0" lang="en-GB" sz="1100" u="none">
                <a:solidFill>
                  <a:srgbClr val="000000"/>
                </a:solidFill>
                <a:latin typeface="Calibri"/>
                <a:ea typeface="Calibri"/>
                <a:cs typeface="Calibri"/>
                <a:sym typeface="Calibri"/>
              </a:rPr>
            </a:br>
            <a:endParaRPr/>
          </a:p>
        </p:txBody>
      </p:sp>
      <p:sp>
        <p:nvSpPr>
          <p:cNvPr id="113" name="Google Shape;113;p4"/>
          <p:cNvSpPr txBox="1"/>
          <p:nvPr/>
        </p:nvSpPr>
        <p:spPr>
          <a:xfrm>
            <a:off x="363537" y="2967037"/>
            <a:ext cx="5254625" cy="363061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The grey matter is divided into 4 parts:</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 </a:t>
            </a:r>
            <a:r>
              <a:rPr b="0" baseline="30000" i="0" lang="en-GB" sz="2000" u="none">
                <a:solidFill>
                  <a:schemeClr val="dk1"/>
                </a:solidFill>
                <a:latin typeface="Arial"/>
                <a:ea typeface="Arial"/>
                <a:cs typeface="Arial"/>
                <a:sym typeface="Arial"/>
              </a:rPr>
              <a:t>1</a:t>
            </a:r>
            <a:r>
              <a:rPr b="0" i="0" lang="en-GB" sz="2000" u="none">
                <a:solidFill>
                  <a:schemeClr val="dk1"/>
                </a:solidFill>
                <a:latin typeface="Arial"/>
                <a:ea typeface="Arial"/>
                <a:cs typeface="Arial"/>
                <a:sym typeface="Arial"/>
              </a:rPr>
              <a:t> left dorsal horn and </a:t>
            </a:r>
            <a:r>
              <a:rPr b="0" baseline="30000" i="0" lang="en-GB" sz="2000" u="none">
                <a:solidFill>
                  <a:schemeClr val="dk1"/>
                </a:solidFill>
                <a:latin typeface="Arial"/>
                <a:ea typeface="Arial"/>
                <a:cs typeface="Arial"/>
                <a:sym typeface="Arial"/>
              </a:rPr>
              <a:t>2 </a:t>
            </a:r>
            <a:r>
              <a:rPr b="0" i="0" lang="en-GB" sz="2000" u="none">
                <a:solidFill>
                  <a:schemeClr val="dk1"/>
                </a:solidFill>
                <a:latin typeface="Arial"/>
                <a:ea typeface="Arial"/>
                <a:cs typeface="Arial"/>
                <a:sym typeface="Arial"/>
              </a:rPr>
              <a:t>right dorsal horn</a:t>
            </a:r>
            <a:endParaRPr/>
          </a:p>
          <a:p>
            <a:pPr indent="-285750" lvl="0" marL="285750" marR="0" rtl="0" algn="l">
              <a:lnSpc>
                <a:spcPct val="100000"/>
              </a:lnSpc>
              <a:spcBef>
                <a:spcPts val="1000"/>
              </a:spcBef>
              <a:spcAft>
                <a:spcPts val="0"/>
              </a:spcAft>
              <a:buClr>
                <a:schemeClr val="dk1"/>
              </a:buClr>
              <a:buSzPts val="2000"/>
              <a:buFont typeface="Arial"/>
              <a:buNone/>
            </a:pPr>
            <a:r>
              <a:rPr b="1" i="0" lang="en-GB" sz="2000" u="none">
                <a:solidFill>
                  <a:schemeClr val="dk1"/>
                </a:solidFill>
                <a:latin typeface="Arial"/>
                <a:ea typeface="Arial"/>
                <a:cs typeface="Arial"/>
                <a:sym typeface="Arial"/>
              </a:rPr>
              <a:t>AND </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baseline="30000" i="0" lang="en-GB" sz="2000" u="none">
                <a:solidFill>
                  <a:schemeClr val="dk1"/>
                </a:solidFill>
                <a:latin typeface="Arial"/>
                <a:ea typeface="Arial"/>
                <a:cs typeface="Arial"/>
                <a:sym typeface="Arial"/>
              </a:rPr>
              <a:t>3 </a:t>
            </a:r>
            <a:r>
              <a:rPr b="0" i="0" lang="en-GB" sz="2000" u="none">
                <a:solidFill>
                  <a:schemeClr val="dk1"/>
                </a:solidFill>
                <a:latin typeface="Arial"/>
                <a:ea typeface="Arial"/>
                <a:cs typeface="Arial"/>
                <a:sym typeface="Arial"/>
              </a:rPr>
              <a:t>left ventral horn and </a:t>
            </a:r>
            <a:r>
              <a:rPr b="0" baseline="30000" i="0" lang="en-GB" sz="2000" u="none">
                <a:solidFill>
                  <a:schemeClr val="dk1"/>
                </a:solidFill>
                <a:latin typeface="Arial"/>
                <a:ea typeface="Arial"/>
                <a:cs typeface="Arial"/>
                <a:sym typeface="Arial"/>
              </a:rPr>
              <a:t>4</a:t>
            </a:r>
            <a:r>
              <a:rPr b="0" i="0" lang="en-GB" sz="2000" u="none">
                <a:solidFill>
                  <a:schemeClr val="dk1"/>
                </a:solidFill>
                <a:latin typeface="Arial"/>
                <a:ea typeface="Arial"/>
                <a:cs typeface="Arial"/>
                <a:sym typeface="Arial"/>
              </a:rPr>
              <a:t> right ventral horn</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 which correspond to the 4 vertical segments that make up the letter ‘H’.  </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The </a:t>
            </a:r>
            <a:r>
              <a:rPr b="0" i="0" lang="en-GB" sz="2000" u="sng">
                <a:solidFill>
                  <a:schemeClr val="dk1"/>
                </a:solidFill>
                <a:latin typeface="Arial"/>
                <a:ea typeface="Arial"/>
                <a:cs typeface="Arial"/>
                <a:sym typeface="Arial"/>
              </a:rPr>
              <a:t>horizontal part </a:t>
            </a:r>
            <a:r>
              <a:rPr b="0" i="0" lang="en-GB" sz="2000" u="none">
                <a:solidFill>
                  <a:schemeClr val="dk1"/>
                </a:solidFill>
                <a:latin typeface="Arial"/>
                <a:ea typeface="Arial"/>
                <a:cs typeface="Arial"/>
                <a:sym typeface="Arial"/>
              </a:rPr>
              <a:t>of the ‘H’ represents the dorsal and ventral </a:t>
            </a:r>
            <a:r>
              <a:rPr b="0" i="0" lang="en-GB" sz="2000" u="sng">
                <a:solidFill>
                  <a:schemeClr val="dk1"/>
                </a:solidFill>
                <a:latin typeface="Arial"/>
                <a:ea typeface="Arial"/>
                <a:cs typeface="Arial"/>
                <a:sym typeface="Arial"/>
              </a:rPr>
              <a:t>grey commissures</a:t>
            </a:r>
            <a:r>
              <a:rPr b="0" i="0" lang="en-GB" sz="2000" u="none">
                <a:solidFill>
                  <a:schemeClr val="dk1"/>
                </a:solidFill>
                <a:latin typeface="Arial"/>
                <a:ea typeface="Arial"/>
                <a:cs typeface="Arial"/>
                <a:sym typeface="Arial"/>
              </a:rPr>
              <a:t>, which surround the central canal. </a:t>
            </a:r>
            <a:endParaRPr/>
          </a:p>
        </p:txBody>
      </p:sp>
      <p:grpSp>
        <p:nvGrpSpPr>
          <p:cNvPr id="114" name="Google Shape;114;p4"/>
          <p:cNvGrpSpPr/>
          <p:nvPr/>
        </p:nvGrpSpPr>
        <p:grpSpPr>
          <a:xfrm>
            <a:off x="6111875" y="2414587"/>
            <a:ext cx="5732462" cy="4183062"/>
            <a:chOff x="4727576" y="1628776"/>
            <a:chExt cx="5732463" cy="4183063"/>
          </a:xfrm>
        </p:grpSpPr>
        <p:pic>
          <p:nvPicPr>
            <p:cNvPr id="115" name="Google Shape;115;p4"/>
            <p:cNvPicPr preferRelativeResize="0"/>
            <p:nvPr/>
          </p:nvPicPr>
          <p:blipFill rotWithShape="1">
            <a:blip r:embed="rId3">
              <a:alphaModFix/>
            </a:blip>
            <a:srcRect b="3980" l="0" r="0" t="0"/>
            <a:stretch/>
          </p:blipFill>
          <p:spPr>
            <a:xfrm>
              <a:off x="4727576" y="2060575"/>
              <a:ext cx="5732463" cy="3263900"/>
            </a:xfrm>
            <a:prstGeom prst="rect">
              <a:avLst/>
            </a:prstGeom>
            <a:noFill/>
            <a:ln>
              <a:noFill/>
            </a:ln>
          </p:spPr>
        </p:pic>
        <p:sp>
          <p:nvSpPr>
            <p:cNvPr id="116" name="Google Shape;116;p4"/>
            <p:cNvSpPr txBox="1"/>
            <p:nvPr/>
          </p:nvSpPr>
          <p:spPr>
            <a:xfrm>
              <a:off x="6743700" y="5445126"/>
              <a:ext cx="16573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Ventral horns</a:t>
              </a:r>
              <a:endParaRPr/>
            </a:p>
          </p:txBody>
        </p:sp>
        <p:cxnSp>
          <p:nvCxnSpPr>
            <p:cNvPr id="117" name="Google Shape;117;p4"/>
            <p:cNvCxnSpPr/>
            <p:nvPr/>
          </p:nvCxnSpPr>
          <p:spPr>
            <a:xfrm flipH="1" rot="10800000">
              <a:off x="7608889" y="4365626"/>
              <a:ext cx="574675" cy="1008063"/>
            </a:xfrm>
            <a:prstGeom prst="straightConnector1">
              <a:avLst/>
            </a:prstGeom>
            <a:noFill/>
            <a:ln cap="flat" cmpd="sng" w="28575">
              <a:solidFill>
                <a:schemeClr val="dk1"/>
              </a:solidFill>
              <a:prstDash val="solid"/>
              <a:miter lim="800000"/>
              <a:headEnd len="med" w="med" type="none"/>
              <a:tailEnd len="med" w="med" type="triangle"/>
            </a:ln>
          </p:spPr>
        </p:cxnSp>
        <p:cxnSp>
          <p:nvCxnSpPr>
            <p:cNvPr id="118" name="Google Shape;118;p4"/>
            <p:cNvCxnSpPr/>
            <p:nvPr/>
          </p:nvCxnSpPr>
          <p:spPr>
            <a:xfrm flipH="1">
              <a:off x="6958014" y="1916114"/>
              <a:ext cx="433387" cy="1800225"/>
            </a:xfrm>
            <a:prstGeom prst="straightConnector1">
              <a:avLst/>
            </a:prstGeom>
            <a:noFill/>
            <a:ln cap="flat" cmpd="sng" w="28575">
              <a:solidFill>
                <a:schemeClr val="dk1"/>
              </a:solidFill>
              <a:prstDash val="solid"/>
              <a:miter lim="800000"/>
              <a:headEnd len="med" w="med" type="none"/>
              <a:tailEnd len="med" w="med" type="triangle"/>
            </a:ln>
          </p:spPr>
        </p:cxnSp>
        <p:cxnSp>
          <p:nvCxnSpPr>
            <p:cNvPr id="119" name="Google Shape;119;p4"/>
            <p:cNvCxnSpPr/>
            <p:nvPr/>
          </p:nvCxnSpPr>
          <p:spPr>
            <a:xfrm>
              <a:off x="7535863" y="1916114"/>
              <a:ext cx="647700" cy="1800225"/>
            </a:xfrm>
            <a:prstGeom prst="straightConnector1">
              <a:avLst/>
            </a:prstGeom>
            <a:noFill/>
            <a:ln cap="flat" cmpd="sng" w="28575">
              <a:solidFill>
                <a:schemeClr val="dk1"/>
              </a:solidFill>
              <a:prstDash val="solid"/>
              <a:miter lim="800000"/>
              <a:headEnd len="med" w="med" type="none"/>
              <a:tailEnd len="med" w="med" type="triangle"/>
            </a:ln>
          </p:spPr>
        </p:cxnSp>
        <p:cxnSp>
          <p:nvCxnSpPr>
            <p:cNvPr id="120" name="Google Shape;120;p4"/>
            <p:cNvCxnSpPr/>
            <p:nvPr/>
          </p:nvCxnSpPr>
          <p:spPr>
            <a:xfrm rot="10800000">
              <a:off x="7031039" y="4365626"/>
              <a:ext cx="433387" cy="1008063"/>
            </a:xfrm>
            <a:prstGeom prst="straightConnector1">
              <a:avLst/>
            </a:prstGeom>
            <a:noFill/>
            <a:ln cap="flat" cmpd="sng" w="28575">
              <a:solidFill>
                <a:schemeClr val="dk1"/>
              </a:solidFill>
              <a:prstDash val="solid"/>
              <a:miter lim="800000"/>
              <a:headEnd len="med" w="med" type="none"/>
              <a:tailEnd len="med" w="med" type="triangle"/>
            </a:ln>
          </p:spPr>
        </p:cxnSp>
        <p:sp>
          <p:nvSpPr>
            <p:cNvPr id="121" name="Google Shape;121;p4"/>
            <p:cNvSpPr txBox="1"/>
            <p:nvPr/>
          </p:nvSpPr>
          <p:spPr>
            <a:xfrm>
              <a:off x="6672263" y="1628776"/>
              <a:ext cx="16573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Dorsal horns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642937" y="322262"/>
            <a:ext cx="10906125" cy="11350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b="0" i="0" lang="en-GB" sz="3600" u="none">
                <a:solidFill>
                  <a:schemeClr val="dk1"/>
                </a:solidFill>
                <a:latin typeface="Calibri"/>
                <a:ea typeface="Calibri"/>
                <a:cs typeface="Calibri"/>
                <a:sym typeface="Calibri"/>
              </a:rPr>
              <a:t>INTERANAL ANATOMY OF THE SINAL CORD</a:t>
            </a:r>
            <a:endParaRPr/>
          </a:p>
        </p:txBody>
      </p:sp>
      <p:sp>
        <p:nvSpPr>
          <p:cNvPr id="127" name="Google Shape;127;p5"/>
          <p:cNvSpPr txBox="1"/>
          <p:nvPr>
            <p:ph idx="1" type="body"/>
          </p:nvPr>
        </p:nvSpPr>
        <p:spPr>
          <a:xfrm>
            <a:off x="274637" y="1457325"/>
            <a:ext cx="4376737" cy="47196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LATERAL HORN?</a:t>
            </a:r>
            <a:endParaRPr/>
          </a:p>
          <a:p>
            <a:pPr indent="-228600" lvl="0" marL="228600" marR="0" rtl="0" algn="l">
              <a:lnSpc>
                <a:spcPct val="90000"/>
              </a:lnSpc>
              <a:spcBef>
                <a:spcPts val="10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The lateral horn of the spinal cord is the small lateral projection of grey matter located </a:t>
            </a:r>
            <a:r>
              <a:rPr b="1" i="0" lang="en-GB" sz="2000" u="none" cap="none" strike="noStrike">
                <a:solidFill>
                  <a:schemeClr val="dk1"/>
                </a:solidFill>
                <a:latin typeface="Arial"/>
                <a:ea typeface="Arial"/>
                <a:cs typeface="Arial"/>
                <a:sym typeface="Arial"/>
              </a:rPr>
              <a:t>between the dorsal horn and ventral horn</a:t>
            </a:r>
            <a:r>
              <a:rPr b="0" i="0" lang="en-GB" sz="2000" u="none" cap="none" strike="noStrike">
                <a:solidFill>
                  <a:schemeClr val="dk1"/>
                </a:solidFill>
                <a:latin typeface="Arial"/>
                <a:ea typeface="Arial"/>
                <a:cs typeface="Arial"/>
                <a:sym typeface="Arial"/>
              </a:rPr>
              <a:t> and contain the neuronal cell bodies of the sympathetic nervous system.</a:t>
            </a:r>
            <a:endParaRPr/>
          </a:p>
          <a:p>
            <a:pPr indent="-228600" lvl="0" marL="228600" marR="0" rtl="0" algn="l">
              <a:lnSpc>
                <a:spcPct val="90000"/>
              </a:lnSpc>
              <a:spcBef>
                <a:spcPts val="1000"/>
              </a:spcBef>
              <a:spcAft>
                <a:spcPts val="0"/>
              </a:spcAft>
              <a:buClr>
                <a:srgbClr val="202124"/>
              </a:buClr>
              <a:buSzPts val="2000"/>
              <a:buFont typeface="Arial"/>
              <a:buChar char="•"/>
            </a:pPr>
            <a:r>
              <a:rPr b="0" i="0" lang="en-GB" sz="2000" u="none" cap="none" strike="noStrike">
                <a:solidFill>
                  <a:srgbClr val="202124"/>
                </a:solidFill>
                <a:latin typeface="Arial"/>
                <a:ea typeface="Arial"/>
                <a:cs typeface="Arial"/>
                <a:sym typeface="Arial"/>
              </a:rPr>
              <a:t>are present primarily in </a:t>
            </a:r>
            <a:r>
              <a:rPr b="1" i="0" lang="en-GB" sz="2000" u="none" cap="none" strike="noStrike">
                <a:solidFill>
                  <a:srgbClr val="202124"/>
                </a:solidFill>
                <a:latin typeface="Arial"/>
                <a:ea typeface="Arial"/>
                <a:cs typeface="Arial"/>
                <a:sym typeface="Arial"/>
              </a:rPr>
              <a:t>the thoracic region</a:t>
            </a:r>
            <a:r>
              <a:rPr b="0" i="0" lang="en-GB" sz="2000" u="none" cap="none" strike="noStrike">
                <a:solidFill>
                  <a:srgbClr val="202124"/>
                </a:solidFill>
                <a:latin typeface="Arial"/>
                <a:ea typeface="Arial"/>
                <a:cs typeface="Arial"/>
                <a:sym typeface="Arial"/>
              </a:rPr>
              <a:t>, and contain the preganglionic visceral motor neurons that project to the sympathetic ganglia </a:t>
            </a:r>
            <a:endParaRPr/>
          </a:p>
        </p:txBody>
      </p:sp>
      <p:pic>
        <p:nvPicPr>
          <p:cNvPr id="128" name="Google Shape;128;p5"/>
          <p:cNvPicPr preferRelativeResize="0"/>
          <p:nvPr/>
        </p:nvPicPr>
        <p:blipFill rotWithShape="1">
          <a:blip r:embed="rId3">
            <a:alphaModFix/>
          </a:blip>
          <a:srcRect b="0" l="0" r="0" t="0"/>
          <a:stretch/>
        </p:blipFill>
        <p:spPr>
          <a:xfrm>
            <a:off x="5938837" y="1077912"/>
            <a:ext cx="6253162" cy="426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0" l="0" r="0" t="0"/>
          <a:stretch/>
        </p:blipFill>
        <p:spPr>
          <a:xfrm>
            <a:off x="6462712" y="0"/>
            <a:ext cx="4560887" cy="5403850"/>
          </a:xfrm>
          <a:prstGeom prst="rect">
            <a:avLst/>
          </a:prstGeom>
          <a:noFill/>
          <a:ln>
            <a:noFill/>
          </a:ln>
        </p:spPr>
      </p:pic>
      <p:sp>
        <p:nvSpPr>
          <p:cNvPr id="134" name="Google Shape;134;p6"/>
          <p:cNvSpPr txBox="1"/>
          <p:nvPr/>
        </p:nvSpPr>
        <p:spPr>
          <a:xfrm>
            <a:off x="434975" y="382587"/>
            <a:ext cx="5911850" cy="2862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02124"/>
              </a:buClr>
              <a:buSzPts val="2000"/>
              <a:buFont typeface="Arial"/>
              <a:buNone/>
            </a:pPr>
            <a:r>
              <a:rPr b="0" i="0" lang="en-GB" sz="2000" u="none">
                <a:solidFill>
                  <a:srgbClr val="202124"/>
                </a:solidFill>
                <a:latin typeface="Arial"/>
                <a:ea typeface="Arial"/>
                <a:cs typeface="Arial"/>
                <a:sym typeface="Arial"/>
              </a:rPr>
              <a:t>Is the lateral horn sympathetic or parasympathetic?</a:t>
            </a:r>
            <a:endParaRPr/>
          </a:p>
          <a:p>
            <a:pPr indent="-127000" lvl="0" marL="0" marR="0" rtl="0" algn="l">
              <a:lnSpc>
                <a:spcPct val="100000"/>
              </a:lnSpc>
              <a:spcBef>
                <a:spcPts val="0"/>
              </a:spcBef>
              <a:spcAft>
                <a:spcPts val="0"/>
              </a:spcAft>
              <a:buClr>
                <a:schemeClr val="dk1"/>
              </a:buClr>
              <a:buSzPts val="2000"/>
              <a:buFont typeface="Noto Sans Symbols"/>
              <a:buChar char="❖"/>
            </a:pPr>
            <a:r>
              <a:rPr b="0" i="0" lang="en-GB" sz="2000" u="none">
                <a:solidFill>
                  <a:schemeClr val="dk1"/>
                </a:solidFill>
                <a:latin typeface="Calibri"/>
                <a:ea typeface="Calibri"/>
                <a:cs typeface="Calibri"/>
                <a:sym typeface="Calibri"/>
              </a:rPr>
              <a:t>In spinal cord segments T1-L2 the lateral horn is home to the cell bodies of presynaptic sympathetic neurons. </a:t>
            </a:r>
            <a:endParaRPr/>
          </a:p>
          <a:p>
            <a:pPr indent="-127000" lvl="0" marL="0" marR="0" rtl="0" algn="l">
              <a:lnSpc>
                <a:spcPct val="100000"/>
              </a:lnSpc>
              <a:spcBef>
                <a:spcPts val="0"/>
              </a:spcBef>
              <a:spcAft>
                <a:spcPts val="0"/>
              </a:spcAft>
              <a:buClr>
                <a:schemeClr val="dk1"/>
              </a:buClr>
              <a:buSzPts val="2000"/>
              <a:buFont typeface="Noto Sans Symbols"/>
              <a:buChar char="❖"/>
            </a:pPr>
            <a:r>
              <a:rPr b="0" i="0" lang="en-GB" sz="2000" u="none">
                <a:solidFill>
                  <a:schemeClr val="dk1"/>
                </a:solidFill>
                <a:latin typeface="Calibri"/>
                <a:ea typeface="Calibri"/>
                <a:cs typeface="Calibri"/>
                <a:sym typeface="Calibri"/>
              </a:rPr>
              <a:t>The lateral horn is absent from L3-S1, </a:t>
            </a:r>
            <a:endParaRPr/>
          </a:p>
          <a:p>
            <a:pPr indent="-127000" lvl="0" marL="0" marR="0" rtl="0" algn="l">
              <a:lnSpc>
                <a:spcPct val="100000"/>
              </a:lnSpc>
              <a:spcBef>
                <a:spcPts val="0"/>
              </a:spcBef>
              <a:spcAft>
                <a:spcPts val="0"/>
              </a:spcAft>
              <a:buClr>
                <a:schemeClr val="dk1"/>
              </a:buClr>
              <a:buSzPts val="2000"/>
              <a:buFont typeface="Noto Sans Symbols"/>
              <a:buChar char="❖"/>
            </a:pPr>
            <a:r>
              <a:rPr b="0" i="0" lang="en-GB" sz="2000" u="none">
                <a:solidFill>
                  <a:schemeClr val="dk1"/>
                </a:solidFill>
                <a:latin typeface="Calibri"/>
                <a:ea typeface="Calibri"/>
                <a:cs typeface="Calibri"/>
                <a:sym typeface="Calibri"/>
              </a:rPr>
              <a:t>but reappears in segments S2, S3 and S4 to house the cell bodies of presynaptic parasympathetic fibers.</a:t>
            </a:r>
            <a:endParaRPr/>
          </a:p>
        </p:txBody>
      </p:sp>
      <p:pic>
        <p:nvPicPr>
          <p:cNvPr id="135" name="Google Shape;135;p6"/>
          <p:cNvPicPr preferRelativeResize="0"/>
          <p:nvPr/>
        </p:nvPicPr>
        <p:blipFill rotWithShape="1">
          <a:blip r:embed="rId4">
            <a:alphaModFix/>
          </a:blip>
          <a:srcRect b="0" l="0" r="0" t="0"/>
          <a:stretch/>
        </p:blipFill>
        <p:spPr>
          <a:xfrm>
            <a:off x="833437" y="3322637"/>
            <a:ext cx="4895850" cy="306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7"/>
          <p:cNvGrpSpPr/>
          <p:nvPr/>
        </p:nvGrpSpPr>
        <p:grpSpPr>
          <a:xfrm>
            <a:off x="1012825" y="339725"/>
            <a:ext cx="11064875" cy="6302376"/>
            <a:chOff x="1012209" y="339488"/>
            <a:chExt cx="11066060" cy="6301854"/>
          </a:xfrm>
        </p:grpSpPr>
        <p:pic>
          <p:nvPicPr>
            <p:cNvPr id="141" name="Google Shape;141;p7"/>
            <p:cNvPicPr preferRelativeResize="0"/>
            <p:nvPr/>
          </p:nvPicPr>
          <p:blipFill rotWithShape="1">
            <a:blip r:embed="rId3">
              <a:alphaModFix/>
            </a:blip>
            <a:srcRect b="0" l="0" r="0" t="0"/>
            <a:stretch/>
          </p:blipFill>
          <p:spPr>
            <a:xfrm>
              <a:off x="1012209" y="339488"/>
              <a:ext cx="4572000" cy="5715000"/>
            </a:xfrm>
            <a:prstGeom prst="rect">
              <a:avLst/>
            </a:prstGeom>
            <a:noFill/>
            <a:ln>
              <a:noFill/>
            </a:ln>
          </p:spPr>
        </p:pic>
        <p:pic>
          <p:nvPicPr>
            <p:cNvPr id="142" name="Google Shape;142;p7"/>
            <p:cNvPicPr preferRelativeResize="0"/>
            <p:nvPr/>
          </p:nvPicPr>
          <p:blipFill rotWithShape="1">
            <a:blip r:embed="rId4">
              <a:alphaModFix/>
            </a:blip>
            <a:srcRect b="0" l="0" r="0" t="0"/>
            <a:stretch/>
          </p:blipFill>
          <p:spPr>
            <a:xfrm>
              <a:off x="6096000" y="339488"/>
              <a:ext cx="5648325" cy="3829050"/>
            </a:xfrm>
            <a:prstGeom prst="rect">
              <a:avLst/>
            </a:prstGeom>
            <a:noFill/>
            <a:ln>
              <a:noFill/>
            </a:ln>
          </p:spPr>
        </p:pic>
        <p:sp>
          <p:nvSpPr>
            <p:cNvPr id="143" name="Google Shape;143;p7"/>
            <p:cNvSpPr/>
            <p:nvPr/>
          </p:nvSpPr>
          <p:spPr>
            <a:xfrm>
              <a:off x="6209732" y="4422728"/>
              <a:ext cx="5868537" cy="2218614"/>
            </a:xfrm>
            <a:prstGeom prst="wedgeRectCallout">
              <a:avLst>
                <a:gd fmla="val 4859" name="adj1"/>
                <a:gd fmla="val -254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a:solidFill>
                    <a:srgbClr val="FFFFFF"/>
                  </a:solidFill>
                  <a:latin typeface="Calibri"/>
                  <a:ea typeface="Calibri"/>
                  <a:cs typeface="Calibri"/>
                  <a:sym typeface="Calibri"/>
                </a:rPr>
                <a:t>The central canal (also known as ependymal canal) is the cerebrospinal fluid-filled space that runs through the spinal cord. The central canal lies below and is connected to the ventricular system of the brain, from which it receives cerebrospinal fluid, and shares the same ependymal lining</a:t>
              </a:r>
              <a:r>
                <a:rPr b="0" i="0" lang="en-GB" sz="1800" u="none">
                  <a:solidFill>
                    <a:srgbClr val="FFFFFF"/>
                  </a:solidFill>
                  <a:latin typeface="Calibri"/>
                  <a:ea typeface="Calibri"/>
                  <a:cs typeface="Calibri"/>
                  <a:sym typeface="Calibri"/>
                </a:rPr>
                <a:t>.</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749300" y="0"/>
            <a:ext cx="10364787"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0" i="0" lang="en-GB" sz="2800" u="none">
                <a:solidFill>
                  <a:schemeClr val="dk1"/>
                </a:solidFill>
                <a:latin typeface="Calibri"/>
                <a:ea typeface="Calibri"/>
                <a:cs typeface="Calibri"/>
                <a:sym typeface="Calibri"/>
              </a:rPr>
              <a:t>Internal Anatomy of the Spinal Cord</a:t>
            </a:r>
            <a:endParaRPr/>
          </a:p>
        </p:txBody>
      </p:sp>
      <p:sp>
        <p:nvSpPr>
          <p:cNvPr id="149" name="Google Shape;149;p8"/>
          <p:cNvSpPr txBox="1"/>
          <p:nvPr/>
        </p:nvSpPr>
        <p:spPr>
          <a:xfrm>
            <a:off x="258762" y="1774825"/>
            <a:ext cx="4284662" cy="40925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The white matter is conventionally described as being made up of:</a:t>
            </a:r>
            <a:endParaRPr/>
          </a:p>
          <a:p>
            <a:pPr indent="-285750" lvl="0" marL="285750" marR="0" rtl="0" algn="l">
              <a:lnSpc>
                <a:spcPct val="100000"/>
              </a:lnSpc>
              <a:spcBef>
                <a:spcPts val="1000"/>
              </a:spcBef>
              <a:spcAft>
                <a:spcPts val="0"/>
              </a:spcAft>
              <a:buClr>
                <a:schemeClr val="dk1"/>
              </a:buClr>
              <a:buSzPts val="2000"/>
              <a:buFont typeface="Arial"/>
              <a:buNone/>
            </a:pPr>
            <a:r>
              <a:rPr b="0" i="0" lang="en-GB" sz="2000" u="none">
                <a:solidFill>
                  <a:schemeClr val="dk1"/>
                </a:solidFill>
                <a:latin typeface="Arial"/>
                <a:ea typeface="Arial"/>
                <a:cs typeface="Arial"/>
                <a:sym typeface="Arial"/>
              </a:rPr>
              <a:t> 1. </a:t>
            </a:r>
            <a:r>
              <a:rPr b="1" i="0" lang="en-GB" sz="2000" u="none">
                <a:solidFill>
                  <a:schemeClr val="hlink"/>
                </a:solidFill>
                <a:latin typeface="Arial"/>
                <a:ea typeface="Arial"/>
                <a:cs typeface="Arial"/>
                <a:sym typeface="Arial"/>
              </a:rPr>
              <a:t>DORSAL </a:t>
            </a:r>
            <a:r>
              <a:rPr b="0" i="0" lang="en-GB" sz="2000" u="none">
                <a:solidFill>
                  <a:schemeClr val="dk1"/>
                </a:solidFill>
                <a:latin typeface="Arial"/>
                <a:ea typeface="Arial"/>
                <a:cs typeface="Arial"/>
                <a:sym typeface="Arial"/>
              </a:rPr>
              <a:t>FASCICULUS</a:t>
            </a:r>
            <a:endParaRPr/>
          </a:p>
          <a:p>
            <a:pPr indent="-285750" lvl="0" marL="285750" marR="0" rtl="0" algn="l">
              <a:lnSpc>
                <a:spcPct val="100000"/>
              </a:lnSpc>
              <a:spcBef>
                <a:spcPts val="1000"/>
              </a:spcBef>
              <a:spcAft>
                <a:spcPts val="0"/>
              </a:spcAft>
              <a:buClr>
                <a:schemeClr val="dk1"/>
              </a:buClr>
              <a:buSzPts val="2000"/>
              <a:buFont typeface="Arial"/>
              <a:buNone/>
            </a:pPr>
            <a:r>
              <a:rPr b="0" i="0" lang="en-GB" sz="2000" u="none">
                <a:solidFill>
                  <a:schemeClr val="dk1"/>
                </a:solidFill>
                <a:latin typeface="Arial"/>
                <a:ea typeface="Arial"/>
                <a:cs typeface="Arial"/>
                <a:sym typeface="Arial"/>
              </a:rPr>
              <a:t>2 </a:t>
            </a:r>
            <a:r>
              <a:rPr b="1" i="0" lang="en-GB" sz="2000" u="none">
                <a:solidFill>
                  <a:srgbClr val="008000"/>
                </a:solidFill>
                <a:latin typeface="Arial"/>
                <a:ea typeface="Arial"/>
                <a:cs typeface="Arial"/>
                <a:sym typeface="Arial"/>
              </a:rPr>
              <a:t>LATERAL </a:t>
            </a:r>
            <a:r>
              <a:rPr b="0" i="0" lang="en-GB" sz="2000" u="none">
                <a:solidFill>
                  <a:schemeClr val="dk1"/>
                </a:solidFill>
                <a:latin typeface="Arial"/>
                <a:ea typeface="Arial"/>
                <a:cs typeface="Arial"/>
                <a:sym typeface="Arial"/>
              </a:rPr>
              <a:t>FASCICULUS</a:t>
            </a:r>
            <a:endParaRPr/>
          </a:p>
          <a:p>
            <a:pPr indent="-285750" lvl="0" marL="285750" marR="0" rtl="0" algn="l">
              <a:lnSpc>
                <a:spcPct val="100000"/>
              </a:lnSpc>
              <a:spcBef>
                <a:spcPts val="1000"/>
              </a:spcBef>
              <a:spcAft>
                <a:spcPts val="0"/>
              </a:spcAft>
              <a:buClr>
                <a:schemeClr val="folHlink"/>
              </a:buClr>
              <a:buSzPts val="2000"/>
              <a:buFont typeface="Arial"/>
              <a:buAutoNum type="arabicPeriod" startAt="3"/>
            </a:pPr>
            <a:r>
              <a:rPr b="1" i="0" lang="en-GB" sz="2000" u="none">
                <a:solidFill>
                  <a:schemeClr val="folHlink"/>
                </a:solidFill>
                <a:latin typeface="Arial"/>
                <a:ea typeface="Arial"/>
                <a:cs typeface="Arial"/>
                <a:sym typeface="Arial"/>
              </a:rPr>
              <a:t>VENTRAL</a:t>
            </a:r>
            <a:r>
              <a:rPr b="0" i="0" lang="en-GB" sz="2000" u="none">
                <a:solidFill>
                  <a:schemeClr val="folHlink"/>
                </a:solidFill>
                <a:latin typeface="Arial"/>
                <a:ea typeface="Arial"/>
                <a:cs typeface="Arial"/>
                <a:sym typeface="Arial"/>
              </a:rPr>
              <a:t> </a:t>
            </a:r>
            <a:r>
              <a:rPr b="0" i="0" lang="en-GB" sz="2000" u="none">
                <a:solidFill>
                  <a:schemeClr val="dk1"/>
                </a:solidFill>
                <a:latin typeface="Arial"/>
                <a:ea typeface="Arial"/>
                <a:cs typeface="Arial"/>
                <a:sym typeface="Arial"/>
              </a:rPr>
              <a:t>FASCICULUS</a:t>
            </a:r>
            <a:endParaRPr/>
          </a:p>
          <a:p>
            <a:pPr indent="-285750" lvl="0" marL="285750" marR="0" rtl="0" algn="l">
              <a:lnSpc>
                <a:spcPct val="100000"/>
              </a:lnSpc>
              <a:spcBef>
                <a:spcPts val="1000"/>
              </a:spcBef>
              <a:spcAft>
                <a:spcPts val="0"/>
              </a:spcAft>
              <a:buClr>
                <a:schemeClr val="dk1"/>
              </a:buClr>
              <a:buSzPts val="2000"/>
              <a:buFont typeface="Noto Sans Symbols"/>
              <a:buChar char="❖"/>
            </a:pPr>
            <a:r>
              <a:rPr b="0" i="0" lang="en-GB" sz="2000" u="none">
                <a:solidFill>
                  <a:schemeClr val="dk1"/>
                </a:solidFill>
                <a:latin typeface="Arial"/>
                <a:ea typeface="Arial"/>
                <a:cs typeface="Arial"/>
                <a:sym typeface="Arial"/>
              </a:rPr>
              <a:t>each containing a variety of fibre sizes from small unmyelinated (from less than 1µm up to 1 µm) to large myelinated fibres (up to 10 µm).</a:t>
            </a:r>
            <a:endParaRPr/>
          </a:p>
        </p:txBody>
      </p:sp>
      <p:grpSp>
        <p:nvGrpSpPr>
          <p:cNvPr id="150" name="Google Shape;150;p8"/>
          <p:cNvGrpSpPr/>
          <p:nvPr/>
        </p:nvGrpSpPr>
        <p:grpSpPr>
          <a:xfrm>
            <a:off x="5103812" y="1774825"/>
            <a:ext cx="6010275" cy="3678237"/>
            <a:chOff x="4727576" y="2060575"/>
            <a:chExt cx="5732463" cy="3263900"/>
          </a:xfrm>
        </p:grpSpPr>
        <p:pic>
          <p:nvPicPr>
            <p:cNvPr id="151" name="Google Shape;151;p8"/>
            <p:cNvPicPr preferRelativeResize="0"/>
            <p:nvPr/>
          </p:nvPicPr>
          <p:blipFill rotWithShape="1">
            <a:blip r:embed="rId3">
              <a:alphaModFix/>
            </a:blip>
            <a:srcRect b="3980" l="0" r="0" t="0"/>
            <a:stretch/>
          </p:blipFill>
          <p:spPr>
            <a:xfrm>
              <a:off x="4727576" y="2060575"/>
              <a:ext cx="5732463" cy="3263900"/>
            </a:xfrm>
            <a:prstGeom prst="rect">
              <a:avLst/>
            </a:prstGeom>
            <a:noFill/>
            <a:ln>
              <a:noFill/>
            </a:ln>
          </p:spPr>
        </p:pic>
        <p:sp>
          <p:nvSpPr>
            <p:cNvPr id="152" name="Google Shape;152;p8"/>
            <p:cNvSpPr/>
            <p:nvPr/>
          </p:nvSpPr>
          <p:spPr>
            <a:xfrm>
              <a:off x="6743701" y="2781300"/>
              <a:ext cx="1800225" cy="1295400"/>
            </a:xfrm>
            <a:prstGeom prst="ellipse">
              <a:avLst/>
            </a:prstGeom>
            <a:noFill/>
            <a:ln cap="flat" cmpd="sng" w="2857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53" name="Google Shape;153;p8"/>
            <p:cNvSpPr/>
            <p:nvPr/>
          </p:nvSpPr>
          <p:spPr>
            <a:xfrm>
              <a:off x="6672264" y="4078288"/>
              <a:ext cx="1944687" cy="1079500"/>
            </a:xfrm>
            <a:prstGeom prst="ellipse">
              <a:avLst/>
            </a:prstGeom>
            <a:noFill/>
            <a:ln cap="flat" cmpd="sng" w="28575">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54" name="Google Shape;154;p8"/>
            <p:cNvSpPr/>
            <p:nvPr/>
          </p:nvSpPr>
          <p:spPr>
            <a:xfrm rot="5160000">
              <a:off x="5441950" y="3360738"/>
              <a:ext cx="1727200" cy="1146175"/>
            </a:xfrm>
            <a:prstGeom prst="ellipse">
              <a:avLst/>
            </a:prstGeom>
            <a:noFill/>
            <a:ln cap="flat" cmpd="sng" w="28575">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55" name="Google Shape;155;p8"/>
            <p:cNvSpPr/>
            <p:nvPr/>
          </p:nvSpPr>
          <p:spPr>
            <a:xfrm rot="5160000">
              <a:off x="8181975" y="3432176"/>
              <a:ext cx="1727200" cy="1146175"/>
            </a:xfrm>
            <a:prstGeom prst="ellipse">
              <a:avLst/>
            </a:prstGeom>
            <a:noFill/>
            <a:ln cap="flat" cmpd="sng" w="28575">
              <a:solidFill>
                <a:srgbClr val="008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627062" y="71437"/>
            <a:ext cx="7848600" cy="1595437"/>
          </a:xfrm>
          <a:prstGeom prst="rect">
            <a:avLst/>
          </a:prstGeom>
          <a:solidFill>
            <a:schemeClr val="lt1"/>
          </a:solidFill>
          <a:ln cap="flat" cmpd="sng" w="12700">
            <a:solidFill>
              <a:schemeClr val="dk1"/>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Calibri"/>
              <a:buNone/>
            </a:pPr>
            <a:r>
              <a:rPr b="0" i="0" lang="en-GB" sz="2800" u="none">
                <a:solidFill>
                  <a:srgbClr val="000000"/>
                </a:solidFill>
                <a:latin typeface="Calibri"/>
                <a:ea typeface="Calibri"/>
                <a:cs typeface="Calibri"/>
                <a:sym typeface="Calibri"/>
              </a:rPr>
              <a:t>Internal Anatomy of the Spinal Cord</a:t>
            </a:r>
            <a:endParaRPr/>
          </a:p>
        </p:txBody>
      </p:sp>
      <p:grpSp>
        <p:nvGrpSpPr>
          <p:cNvPr id="161" name="Google Shape;161;p9"/>
          <p:cNvGrpSpPr/>
          <p:nvPr/>
        </p:nvGrpSpPr>
        <p:grpSpPr>
          <a:xfrm>
            <a:off x="5754687" y="1516062"/>
            <a:ext cx="3076575" cy="4725987"/>
            <a:chOff x="6741310" y="1386437"/>
            <a:chExt cx="3076591" cy="4725987"/>
          </a:xfrm>
        </p:grpSpPr>
        <p:pic>
          <p:nvPicPr>
            <p:cNvPr id="162" name="Google Shape;162;p9"/>
            <p:cNvPicPr preferRelativeResize="0"/>
            <p:nvPr/>
          </p:nvPicPr>
          <p:blipFill rotWithShape="1">
            <a:blip r:embed="rId3">
              <a:alphaModFix/>
            </a:blip>
            <a:srcRect b="0" l="0" r="0" t="0"/>
            <a:stretch/>
          </p:blipFill>
          <p:spPr>
            <a:xfrm>
              <a:off x="6741310" y="1386437"/>
              <a:ext cx="2125662" cy="4725987"/>
            </a:xfrm>
            <a:prstGeom prst="rect">
              <a:avLst/>
            </a:prstGeom>
            <a:noFill/>
            <a:ln>
              <a:noFill/>
            </a:ln>
          </p:spPr>
        </p:pic>
        <p:sp>
          <p:nvSpPr>
            <p:cNvPr id="163" name="Google Shape;163;p9"/>
            <p:cNvSpPr txBox="1"/>
            <p:nvPr/>
          </p:nvSpPr>
          <p:spPr>
            <a:xfrm>
              <a:off x="8665376" y="2141328"/>
              <a:ext cx="1152525" cy="3667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Cervical</a:t>
              </a:r>
              <a:endParaRPr/>
            </a:p>
          </p:txBody>
        </p:sp>
        <p:sp>
          <p:nvSpPr>
            <p:cNvPr id="164" name="Google Shape;164;p9"/>
            <p:cNvSpPr txBox="1"/>
            <p:nvPr/>
          </p:nvSpPr>
          <p:spPr>
            <a:xfrm>
              <a:off x="8377749" y="3069498"/>
              <a:ext cx="1152525" cy="3667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Thoracic</a:t>
              </a:r>
              <a:endParaRPr/>
            </a:p>
          </p:txBody>
        </p:sp>
        <p:sp>
          <p:nvSpPr>
            <p:cNvPr id="165" name="Google Shape;165;p9"/>
            <p:cNvSpPr txBox="1"/>
            <p:nvPr/>
          </p:nvSpPr>
          <p:spPr>
            <a:xfrm>
              <a:off x="8504660" y="4418818"/>
              <a:ext cx="1119188"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Lumbar</a:t>
              </a:r>
              <a:endParaRPr/>
            </a:p>
          </p:txBody>
        </p:sp>
        <p:sp>
          <p:nvSpPr>
            <p:cNvPr id="166" name="Google Shape;166;p9"/>
            <p:cNvSpPr txBox="1"/>
            <p:nvPr/>
          </p:nvSpPr>
          <p:spPr>
            <a:xfrm>
              <a:off x="8377749" y="5493993"/>
              <a:ext cx="1152525"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a:solidFill>
                    <a:schemeClr val="dk1"/>
                  </a:solidFill>
                  <a:latin typeface="Arial"/>
                  <a:ea typeface="Arial"/>
                  <a:cs typeface="Arial"/>
                  <a:sym typeface="Arial"/>
                </a:rPr>
                <a:t>Sacral</a:t>
              </a:r>
              <a:endParaRPr/>
            </a:p>
          </p:txBody>
        </p:sp>
      </p:grpSp>
      <p:sp>
        <p:nvSpPr>
          <p:cNvPr id="167" name="Google Shape;167;p9"/>
          <p:cNvSpPr txBox="1"/>
          <p:nvPr/>
        </p:nvSpPr>
        <p:spPr>
          <a:xfrm>
            <a:off x="626439" y="2326772"/>
            <a:ext cx="5163942" cy="378565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Noto Sans Symbols"/>
              <a:buChar char="❖"/>
            </a:pPr>
            <a:r>
              <a:rPr b="0" i="0" lang="en-GB" sz="2400" u="none" cap="none" strike="noStrike">
                <a:solidFill>
                  <a:schemeClr val="dk1"/>
                </a:solidFill>
                <a:latin typeface="Arial"/>
                <a:ea typeface="Arial"/>
                <a:cs typeface="Arial"/>
                <a:sym typeface="Arial"/>
              </a:rPr>
              <a:t>The relative sizes and proportions of grey and white matter vary significantly in different regions. </a:t>
            </a:r>
            <a:endParaRPr/>
          </a:p>
          <a:p>
            <a:pPr indent="-285750" lvl="0" marL="285750" marR="0" rtl="0" algn="l">
              <a:lnSpc>
                <a:spcPct val="100000"/>
              </a:lnSpc>
              <a:spcBef>
                <a:spcPts val="1200"/>
              </a:spcBef>
              <a:spcAft>
                <a:spcPts val="0"/>
              </a:spcAft>
              <a:buClr>
                <a:schemeClr val="dk1"/>
              </a:buClr>
              <a:buSzPts val="2400"/>
              <a:buFont typeface="Noto Sans Symbols"/>
              <a:buChar char="❖"/>
            </a:pPr>
            <a:r>
              <a:rPr b="0" i="0" lang="en-GB" sz="2400" u="none" cap="none" strike="noStrike">
                <a:solidFill>
                  <a:schemeClr val="dk1"/>
                </a:solidFill>
                <a:latin typeface="Arial"/>
                <a:ea typeface="Arial"/>
                <a:cs typeface="Arial"/>
                <a:sym typeface="Arial"/>
              </a:rPr>
              <a:t> </a:t>
            </a:r>
            <a:r>
              <a:rPr b="1" i="0" lang="en-GB" sz="2400" u="none" cap="none" strike="noStrike">
                <a:solidFill>
                  <a:schemeClr val="dk1"/>
                </a:solidFill>
                <a:highlight>
                  <a:srgbClr val="C0C0C0"/>
                </a:highlight>
                <a:latin typeface="Arial"/>
                <a:ea typeface="Arial"/>
                <a:cs typeface="Arial"/>
                <a:sym typeface="Arial"/>
              </a:rPr>
              <a:t>Grey matter </a:t>
            </a:r>
            <a:r>
              <a:rPr b="0" i="0" lang="en-GB" sz="2400" u="none" cap="none" strike="noStrike">
                <a:solidFill>
                  <a:schemeClr val="dk1"/>
                </a:solidFill>
                <a:latin typeface="Arial"/>
                <a:ea typeface="Arial"/>
                <a:cs typeface="Arial"/>
                <a:sym typeface="Arial"/>
              </a:rPr>
              <a:t>is greatest at cervical and lumbar enlargements. </a:t>
            </a:r>
            <a:endParaRPr/>
          </a:p>
          <a:p>
            <a:pPr indent="-285750" lvl="0" marL="285750" marR="0" rtl="0" algn="l">
              <a:lnSpc>
                <a:spcPct val="100000"/>
              </a:lnSpc>
              <a:spcBef>
                <a:spcPts val="1200"/>
              </a:spcBef>
              <a:spcAft>
                <a:spcPts val="0"/>
              </a:spcAft>
              <a:buClr>
                <a:schemeClr val="dk1"/>
              </a:buClr>
              <a:buSzPts val="2400"/>
              <a:buFont typeface="Noto Sans Symbols"/>
              <a:buChar char="❖"/>
            </a:pPr>
            <a:r>
              <a:rPr b="0" i="0" lang="en-GB" sz="2400" u="none" cap="none" strike="noStrike">
                <a:solidFill>
                  <a:schemeClr val="dk1"/>
                </a:solidFill>
                <a:latin typeface="Arial"/>
                <a:ea typeface="Arial"/>
                <a:cs typeface="Arial"/>
                <a:sym typeface="Arial"/>
              </a:rPr>
              <a:t> </a:t>
            </a:r>
            <a:r>
              <a:rPr b="1" i="0" lang="en-GB" sz="2400" u="none" cap="none" strike="noStrike">
                <a:solidFill>
                  <a:schemeClr val="lt1"/>
                </a:solidFill>
                <a:highlight>
                  <a:srgbClr val="808080"/>
                </a:highlight>
                <a:latin typeface="Arial"/>
                <a:ea typeface="Arial"/>
                <a:cs typeface="Arial"/>
                <a:sym typeface="Arial"/>
              </a:rPr>
              <a:t>White matter </a:t>
            </a:r>
            <a:r>
              <a:rPr b="1" i="0" lang="en-GB" sz="2400" u="none" cap="none" strike="noStrike">
                <a:solidFill>
                  <a:schemeClr val="dk1"/>
                </a:solidFill>
                <a:latin typeface="Arial"/>
                <a:ea typeface="Arial"/>
                <a:cs typeface="Arial"/>
                <a:sym typeface="Arial"/>
              </a:rPr>
              <a:t>is </a:t>
            </a:r>
            <a:r>
              <a:rPr b="0" i="0" lang="en-GB" sz="2400" u="none" cap="none" strike="noStrike">
                <a:solidFill>
                  <a:schemeClr val="dk1"/>
                </a:solidFill>
                <a:latin typeface="Arial"/>
                <a:ea typeface="Arial"/>
                <a:cs typeface="Arial"/>
                <a:sym typeface="Arial"/>
              </a:rPr>
              <a:t>greatest at cervical levels and is </a:t>
            </a:r>
            <a:r>
              <a:rPr b="1" i="0" lang="en-GB" sz="2400" u="sng" cap="none" strike="noStrike">
                <a:solidFill>
                  <a:schemeClr val="dk1"/>
                </a:solidFill>
                <a:latin typeface="Arial"/>
                <a:ea typeface="Arial"/>
                <a:cs typeface="Arial"/>
                <a:sym typeface="Arial"/>
              </a:rPr>
              <a:t>progressively less</a:t>
            </a:r>
            <a:r>
              <a:rPr b="0" i="0" lang="en-GB" sz="2400" u="none" cap="none" strike="noStrike">
                <a:solidFill>
                  <a:schemeClr val="dk1"/>
                </a:solidFill>
                <a:latin typeface="Arial"/>
                <a:ea typeface="Arial"/>
                <a:cs typeface="Arial"/>
                <a:sym typeface="Arial"/>
              </a:rPr>
              <a:t> at more caudal levels.</a:t>
            </a:r>
            <a:endParaRPr/>
          </a:p>
        </p:txBody>
      </p:sp>
      <p:pic>
        <p:nvPicPr>
          <p:cNvPr id="168" name="Google Shape;168;p9"/>
          <p:cNvPicPr preferRelativeResize="0"/>
          <p:nvPr/>
        </p:nvPicPr>
        <p:blipFill rotWithShape="1">
          <a:blip r:embed="rId4">
            <a:alphaModFix/>
          </a:blip>
          <a:srcRect b="0" l="0" r="0" t="0"/>
          <a:stretch/>
        </p:blipFill>
        <p:spPr>
          <a:xfrm>
            <a:off x="8843962" y="2095500"/>
            <a:ext cx="3248025" cy="4248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2021-12-19T16:07:58Z</dcterms:created>
  <dc:creator>Amal Aqeel. Albtoosh</dc:creator>
</cp:coreProperties>
</file>