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6" r:id="rId2"/>
    <p:sldId id="289" r:id="rId3"/>
    <p:sldId id="286" r:id="rId4"/>
    <p:sldId id="290" r:id="rId5"/>
    <p:sldId id="287" r:id="rId6"/>
    <p:sldId id="257" r:id="rId7"/>
    <p:sldId id="260" r:id="rId8"/>
    <p:sldId id="294" r:id="rId9"/>
    <p:sldId id="261" r:id="rId10"/>
    <p:sldId id="262" r:id="rId11"/>
    <p:sldId id="264" r:id="rId12"/>
    <p:sldId id="265" r:id="rId13"/>
    <p:sldId id="266" r:id="rId14"/>
    <p:sldId id="267" r:id="rId15"/>
    <p:sldId id="297" r:id="rId16"/>
    <p:sldId id="268" r:id="rId17"/>
    <p:sldId id="269" r:id="rId18"/>
    <p:sldId id="270" r:id="rId19"/>
    <p:sldId id="271" r:id="rId20"/>
    <p:sldId id="272" r:id="rId21"/>
    <p:sldId id="288" r:id="rId22"/>
    <p:sldId id="273" r:id="rId23"/>
    <p:sldId id="274" r:id="rId24"/>
    <p:sldId id="295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FF414-5F38-40FF-822B-FE70B7A15F4D}" type="datetimeFigureOut">
              <a:rPr lang="en-MY" smtClean="0"/>
              <a:t>17/2/2021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A8EEE-8899-4B2A-A86D-45146CC1AA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164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A8EEE-8899-4B2A-A86D-45146CC1AA2F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201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0506-4482-400C-AB46-509A1D3BB72F}" type="datetime1">
              <a:rPr lang="en-MY" smtClean="0"/>
              <a:t>17/2/2021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910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CBAA-C47B-444E-BFAA-51D5EBF7C91E}" type="datetime1">
              <a:rPr lang="en-MY" smtClean="0"/>
              <a:t>17/2/2021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399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7738-9BFA-4844-878F-83FFCCE4CA57}" type="datetime1">
              <a:rPr lang="en-MY" smtClean="0"/>
              <a:t>17/2/2021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355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2F0D-20E2-45B0-892D-FDA319DCAB82}" type="datetime1">
              <a:rPr lang="en-MY" smtClean="0"/>
              <a:t>17/2/2021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08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725B-EC47-4ADE-A9C7-EBE80FCFBABC}" type="datetime1">
              <a:rPr lang="en-MY" smtClean="0"/>
              <a:t>17/2/2021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340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59D3-FAF6-4F6C-88F9-E2330A3CB8E9}" type="datetime1">
              <a:rPr lang="en-MY" smtClean="0"/>
              <a:t>17/2/2021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316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5110-6109-42B6-A578-B03BE8626CCE}" type="datetime1">
              <a:rPr lang="en-MY" smtClean="0"/>
              <a:t>17/2/2021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116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A2E-1B6F-4CBE-9397-3BDC1B79E8A8}" type="datetime1">
              <a:rPr lang="en-MY" smtClean="0"/>
              <a:t>17/2/2021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52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7B7-DA27-48F2-8D92-DAC6F3667AB5}" type="datetime1">
              <a:rPr lang="en-MY" smtClean="0"/>
              <a:t>17/2/2021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180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08B2-FA0B-4496-B5B9-67ECB0434E37}" type="datetime1">
              <a:rPr lang="en-MY" smtClean="0"/>
              <a:t>17/2/2021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946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0E49-F44E-47D2-863F-498C9942579C}" type="datetime1">
              <a:rPr lang="en-MY" smtClean="0"/>
              <a:t>17/2/2021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299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D8D0-3CDD-4A0A-9CE6-17BD16F060DC}" type="datetime1">
              <a:rPr lang="en-MY" smtClean="0"/>
              <a:t>17/2/2021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1559-D63E-40B0-8455-2C0C1BD9A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445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hecanadianencyclopedia.com/index.cfm?PgNm=TCE&amp;Params=A1ARTA000157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" y="0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</a:t>
            </a:fld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5EE-A1FA-44D7-BF0F-2799F409D357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5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4786" y="0"/>
            <a:ext cx="2847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History Cont. …</a:t>
            </a:r>
            <a:endParaRPr kumimoji="0" lang="en-US" b="1" i="0" strike="noStrike" cap="none" normalizeH="0" baseline="0" dirty="0" smtClean="0">
              <a:ln>
                <a:noFill/>
              </a:ln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19" y="387576"/>
            <a:ext cx="91347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Industrial Revolution in</a:t>
            </a:r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the eighteenth </a:t>
            </a:r>
            <a:r>
              <a:rPr lang="en-MY" sz="2800" b="1" dirty="0" smtClean="0">
                <a:latin typeface="Garamond" pitchFamily="18" charset="0"/>
              </a:rPr>
              <a:t>century</a:t>
            </a:r>
          </a:p>
          <a:p>
            <a:endParaRPr lang="en-MY" sz="2800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/>
              <a:t>The </a:t>
            </a:r>
            <a:r>
              <a:rPr lang="en-MY" sz="2400" b="1" dirty="0" smtClean="0"/>
              <a:t>industrial revolution resulted in work being carried out in factories in </a:t>
            </a:r>
            <a:r>
              <a:rPr lang="en-MY" sz="2400" b="1" dirty="0" smtClean="0">
                <a:solidFill>
                  <a:srgbClr val="FF0000"/>
                </a:solidFill>
              </a:rPr>
              <a:t>urban centres</a:t>
            </a:r>
            <a:r>
              <a:rPr lang="en-MY" sz="2400" b="1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Effects </a:t>
            </a:r>
            <a:r>
              <a:rPr lang="en-MY" sz="2800" b="1" dirty="0" smtClean="0">
                <a:latin typeface="Garamond" pitchFamily="18" charset="0"/>
              </a:rPr>
              <a:t>were seen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both within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the community, </a:t>
            </a:r>
            <a:r>
              <a:rPr lang="en-MY" sz="2800" b="1" dirty="0" smtClean="0">
                <a:latin typeface="Garamond" pitchFamily="18" charset="0"/>
              </a:rPr>
              <a:t>as well as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in the individual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w</a:t>
            </a:r>
            <a:r>
              <a:rPr lang="en-MY" sz="2800" b="1" dirty="0">
                <a:latin typeface="Garamond" pitchFamily="18" charset="0"/>
              </a:rPr>
              <a:t>orker.</a:t>
            </a:r>
            <a:r>
              <a:rPr lang="en-MY" sz="2800" dirty="0">
                <a:latin typeface="Garamond" pitchFamily="18" charset="0"/>
              </a:rPr>
              <a:t> </a:t>
            </a:r>
            <a:endParaRPr lang="en-MY" sz="2800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dirty="0" smtClean="0">
                <a:latin typeface="Garamond" pitchFamily="18" charset="0"/>
              </a:rPr>
              <a:t>In </a:t>
            </a:r>
            <a:r>
              <a:rPr lang="en-MY" sz="2800" dirty="0">
                <a:latin typeface="Garamond" pitchFamily="18" charset="0"/>
              </a:rPr>
              <a:t>fact, </a:t>
            </a:r>
            <a:r>
              <a:rPr lang="en-MY" sz="2800" b="1" dirty="0">
                <a:latin typeface="Garamond" pitchFamily="18" charset="0"/>
              </a:rPr>
              <a:t>many consider the most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significant health impact </a:t>
            </a:r>
            <a:r>
              <a:rPr lang="en-MY" sz="2800" b="1" dirty="0">
                <a:latin typeface="Garamond" pitchFamily="18" charset="0"/>
              </a:rPr>
              <a:t>of industrialization to be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on the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community</a:t>
            </a:r>
          </a:p>
          <a:p>
            <a:r>
              <a:rPr lang="en-MY" sz="2400" dirty="0" smtClean="0">
                <a:solidFill>
                  <a:srgbClr val="0070C0"/>
                </a:solidFill>
                <a:latin typeface="Garamond" pitchFamily="18" charset="0"/>
              </a:rPr>
              <a:t>. </a:t>
            </a:r>
            <a:endParaRPr lang="en-MY" sz="2400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500" b="1" dirty="0" smtClean="0">
                <a:solidFill>
                  <a:srgbClr val="0070C0"/>
                </a:solidFill>
                <a:latin typeface="Garamond" pitchFamily="18" charset="0"/>
              </a:rPr>
              <a:t>Family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life </a:t>
            </a:r>
            <a:r>
              <a:rPr lang="en-MY" sz="2500" b="1" dirty="0">
                <a:latin typeface="Garamond" pitchFamily="18" charset="0"/>
              </a:rPr>
              <a:t>was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disrupted</a:t>
            </a:r>
            <a:r>
              <a:rPr lang="en-MY" sz="2500" b="1" dirty="0">
                <a:latin typeface="Garamond" pitchFamily="18" charset="0"/>
              </a:rPr>
              <a:t>, with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men leaving their families </a:t>
            </a:r>
            <a:r>
              <a:rPr lang="en-MY" sz="2500" b="1" dirty="0">
                <a:latin typeface="Garamond" pitchFamily="18" charset="0"/>
              </a:rPr>
              <a:t>and moving to work in new industrial areas</a:t>
            </a:r>
            <a:r>
              <a:rPr lang="en-MY" sz="2500" b="1" dirty="0" smtClean="0">
                <a:latin typeface="Garamond" pitchFamily="18" charset="0"/>
              </a:rPr>
              <a:t>.</a:t>
            </a:r>
          </a:p>
          <a:p>
            <a:r>
              <a:rPr lang="en-MY" sz="2500" b="1" dirty="0" smtClean="0">
                <a:latin typeface="Garamond" pitchFamily="18" charset="0"/>
              </a:rPr>
              <a:t> </a:t>
            </a:r>
            <a:r>
              <a:rPr lang="en-MY" sz="2500" b="1" dirty="0">
                <a:latin typeface="Garamond" pitchFamily="18" charset="0"/>
              </a:rPr>
              <a:t>In the industrial areas</a:t>
            </a:r>
            <a:r>
              <a:rPr lang="en-MY" sz="2500" dirty="0">
                <a:latin typeface="Garamond" pitchFamily="18" charset="0"/>
              </a:rPr>
              <a:t>,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health and social problems </a:t>
            </a:r>
            <a:r>
              <a:rPr lang="en-MY" sz="2500" dirty="0" smtClean="0">
                <a:latin typeface="Garamond" pitchFamily="18" charset="0"/>
              </a:rPr>
              <a:t>emerged.</a:t>
            </a:r>
          </a:p>
          <a:p>
            <a:endParaRPr lang="en-MY" sz="2500" dirty="0">
              <a:latin typeface="Garamond" pitchFamily="18" charset="0"/>
            </a:endParaRPr>
          </a:p>
          <a:p>
            <a:r>
              <a:rPr lang="en-MY" sz="2500" dirty="0" smtClean="0">
                <a:latin typeface="Garamond" pitchFamily="18" charset="0"/>
              </a:rPr>
              <a:t> such </a:t>
            </a:r>
            <a:r>
              <a:rPr lang="en-MY" sz="2500" dirty="0">
                <a:latin typeface="Garamond" pitchFamily="18" charset="0"/>
              </a:rPr>
              <a:t>as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poor housing </a:t>
            </a:r>
            <a:r>
              <a:rPr lang="en-MY" sz="2500" b="1" dirty="0">
                <a:latin typeface="Garamond" pitchFamily="18" charset="0"/>
              </a:rPr>
              <a:t>and sanitation,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alcoholism, prostitution, and </a:t>
            </a:r>
            <a:r>
              <a:rPr lang="en-MY" sz="2500" b="1" dirty="0" smtClean="0">
                <a:solidFill>
                  <a:srgbClr val="0070C0"/>
                </a:solidFill>
                <a:latin typeface="Garamond" pitchFamily="18" charset="0"/>
              </a:rPr>
              <a:t>poverty</a:t>
            </a:r>
            <a:endParaRPr lang="en-MY" sz="25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596336" y="61857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0217" flipH="1" flipV="1">
            <a:off x="7629573" y="3248528"/>
            <a:ext cx="1385097" cy="8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10</a:t>
            </a:fld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4D42-95E3-4019-9EA3-38F02076657D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70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177"/>
            <a:ext cx="9144000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Garamond" pitchFamily="18" charset="0"/>
              </a:rPr>
              <a:t>'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'Occupational Disease</a:t>
            </a:r>
            <a:r>
              <a:rPr lang="en-US" sz="2800" dirty="0" smtClean="0">
                <a:latin typeface="Garamond" pitchFamily="18" charset="0"/>
              </a:rPr>
              <a:t>'' </a:t>
            </a:r>
            <a:r>
              <a:rPr lang="en-US" sz="2800" dirty="0" smtClean="0">
                <a:latin typeface="Garamond" pitchFamily="18" charset="0"/>
              </a:rPr>
              <a:t>:</a:t>
            </a:r>
            <a:endParaRPr lang="en-US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b="1" dirty="0" smtClean="0"/>
              <a:t>is a disease caused by </a:t>
            </a:r>
            <a:r>
              <a:rPr lang="en-US" sz="2500" b="1" dirty="0" smtClean="0">
                <a:solidFill>
                  <a:srgbClr val="FF0000"/>
                </a:solidFill>
              </a:rPr>
              <a:t>exposure</a:t>
            </a:r>
            <a:r>
              <a:rPr lang="en-US" sz="2500" b="1" dirty="0" smtClean="0"/>
              <a:t> to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b="1" dirty="0" smtClean="0"/>
              <a:t>a </a:t>
            </a:r>
            <a:r>
              <a:rPr lang="en-US" sz="2500" b="1" dirty="0" smtClean="0">
                <a:solidFill>
                  <a:srgbClr val="0070C0"/>
                </a:solidFill>
              </a:rPr>
              <a:t>specific causative agent at work, </a:t>
            </a:r>
            <a:r>
              <a:rPr lang="en-US" sz="2500" b="1" dirty="0" smtClean="0"/>
              <a:t>and </a:t>
            </a:r>
            <a:endParaRPr lang="en-US" sz="2500" b="1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b="1" dirty="0" smtClean="0"/>
              <a:t>that </a:t>
            </a:r>
            <a:r>
              <a:rPr lang="en-US" sz="2500" b="1" dirty="0" smtClean="0"/>
              <a:t>agent has been </a:t>
            </a:r>
            <a:r>
              <a:rPr lang="en-US" sz="2500" b="1" dirty="0" smtClean="0">
                <a:solidFill>
                  <a:schemeClr val="accent1"/>
                </a:solidFill>
              </a:rPr>
              <a:t>fully establish</a:t>
            </a:r>
            <a:r>
              <a:rPr lang="en-US" sz="2500" b="1" dirty="0" smtClean="0">
                <a:solidFill>
                  <a:srgbClr val="0070C0"/>
                </a:solidFill>
              </a:rPr>
              <a:t>ed(</a:t>
            </a:r>
            <a:r>
              <a:rPr lang="en-US" sz="2500" dirty="0" smtClean="0"/>
              <a:t>recognized</a:t>
            </a:r>
            <a:r>
              <a:rPr lang="en-MY" sz="2500" dirty="0"/>
              <a:t>)</a:t>
            </a:r>
            <a:r>
              <a:rPr lang="en-US" sz="2500" dirty="0" smtClean="0">
                <a:solidFill>
                  <a:srgbClr val="0070C0"/>
                </a:solidFill>
              </a:rPr>
              <a:t>  </a:t>
            </a:r>
            <a:r>
              <a:rPr lang="en-US" sz="2500" dirty="0" smtClean="0"/>
              <a:t>, can </a:t>
            </a:r>
            <a:r>
              <a:rPr lang="en-US" sz="2500" b="1" dirty="0" smtClean="0"/>
              <a:t>be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b="1" dirty="0">
                <a:solidFill>
                  <a:schemeClr val="accent1"/>
                </a:solidFill>
              </a:rPr>
              <a:t> </a:t>
            </a:r>
            <a:r>
              <a:rPr lang="en-US" sz="2500" b="1" dirty="0" smtClean="0">
                <a:solidFill>
                  <a:schemeClr val="accent1"/>
                </a:solidFill>
              </a:rPr>
              <a:t>   </a:t>
            </a:r>
            <a:r>
              <a:rPr lang="en-US" sz="2500" b="1" dirty="0" smtClean="0">
                <a:solidFill>
                  <a:srgbClr val="FF0000"/>
                </a:solidFill>
              </a:rPr>
              <a:t>identified</a:t>
            </a:r>
            <a:r>
              <a:rPr lang="en-US" sz="2500" b="1" dirty="0" smtClean="0">
                <a:solidFill>
                  <a:srgbClr val="002060"/>
                </a:solidFill>
              </a:rPr>
              <a:t>, </a:t>
            </a:r>
            <a:r>
              <a:rPr lang="en-US" sz="2500" b="1" dirty="0" smtClean="0">
                <a:solidFill>
                  <a:srgbClr val="FF0000"/>
                </a:solidFill>
              </a:rPr>
              <a:t>measured</a:t>
            </a:r>
            <a:r>
              <a:rPr lang="en-US" sz="2500" b="1" dirty="0" smtClean="0">
                <a:solidFill>
                  <a:srgbClr val="002060"/>
                </a:solidFill>
              </a:rPr>
              <a:t> and eventually </a:t>
            </a:r>
            <a:r>
              <a:rPr lang="en-US" sz="2500" b="1" dirty="0" smtClean="0">
                <a:solidFill>
                  <a:srgbClr val="FF0000"/>
                </a:solidFill>
              </a:rPr>
              <a:t>controlled</a:t>
            </a:r>
            <a:r>
              <a:rPr lang="en-US" sz="25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r>
              <a:rPr lang="en-US" sz="2800" dirty="0" smtClean="0">
                <a:latin typeface="Garamond" pitchFamily="18" charset="0"/>
              </a:rPr>
              <a:t>                 </a:t>
            </a:r>
            <a:r>
              <a:rPr lang="en-US" sz="2800" dirty="0" err="1" smtClean="0">
                <a:latin typeface="Garamond" pitchFamily="18" charset="0"/>
              </a:rPr>
              <a:t>eg</a:t>
            </a:r>
            <a:r>
              <a:rPr lang="en-US" sz="2800" dirty="0" smtClean="0">
                <a:latin typeface="Garamond" pitchFamily="18" charset="0"/>
              </a:rPr>
              <a:t> (</a:t>
            </a:r>
            <a:r>
              <a:rPr lang="en-US" sz="2500" b="1" i="1" dirty="0" smtClean="0">
                <a:solidFill>
                  <a:srgbClr val="0070C0"/>
                </a:solidFill>
                <a:latin typeface="Garamond" pitchFamily="18" charset="0"/>
              </a:rPr>
              <a:t>silicosis, brucellosis, lead poisoning</a:t>
            </a:r>
            <a:r>
              <a:rPr lang="en-US" sz="2500" b="1" dirty="0" smtClean="0">
                <a:solidFill>
                  <a:srgbClr val="0070C0"/>
                </a:solidFill>
                <a:latin typeface="Garamond" pitchFamily="18" charset="0"/>
              </a:rPr>
              <a:t>)</a:t>
            </a:r>
            <a:endParaRPr lang="en-US" sz="2500" b="1" dirty="0">
              <a:solidFill>
                <a:srgbClr val="0070C0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Occupational diseases:</a:t>
            </a:r>
          </a:p>
          <a:p>
            <a:pPr marL="274320" indent="-274320">
              <a:buFont typeface="Wingdings" pitchFamily="2" charset="2"/>
              <a:buChar char="q"/>
              <a:defRPr/>
            </a:pPr>
            <a:r>
              <a:rPr lang="en-US" sz="2500" b="1" dirty="0">
                <a:latin typeface="Garamond" pitchFamily="18" charset="0"/>
              </a:rPr>
              <a:t>They are a group of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 diseases </a:t>
            </a:r>
            <a:r>
              <a:rPr lang="en-US" sz="2500" b="1" dirty="0">
                <a:latin typeface="Garamond" pitchFamily="18" charset="0"/>
              </a:rPr>
              <a:t>which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arises out of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and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during t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he course </a:t>
            </a:r>
            <a:r>
              <a:rPr lang="en-US" sz="2500" b="1" dirty="0">
                <a:latin typeface="Garamond" pitchFamily="18" charset="0"/>
              </a:rPr>
              <a:t>of </a:t>
            </a:r>
            <a:r>
              <a:rPr lang="en-US" sz="2500" b="1" dirty="0" smtClean="0">
                <a:latin typeface="Garamond" pitchFamily="18" charset="0"/>
              </a:rPr>
              <a:t>employment,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and its </a:t>
            </a:r>
            <a:r>
              <a:rPr lang="en-US" sz="2500" b="1" dirty="0" smtClean="0">
                <a:solidFill>
                  <a:srgbClr val="FF0000"/>
                </a:solidFill>
                <a:latin typeface="Garamond" pitchFamily="18" charset="0"/>
              </a:rPr>
              <a:t>causes 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present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in the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occupation</a:t>
            </a:r>
            <a:r>
              <a:rPr lang="en-US" sz="2400" dirty="0" smtClean="0">
                <a:solidFill>
                  <a:srgbClr val="7030A0"/>
                </a:solidFill>
                <a:latin typeface="Garamond" pitchFamily="18" charset="0"/>
              </a:rPr>
              <a:t>.</a:t>
            </a:r>
          </a:p>
          <a:p>
            <a:pPr>
              <a:defRPr/>
            </a:pPr>
            <a:r>
              <a:rPr lang="en-US" sz="2500" dirty="0" smtClean="0">
                <a:solidFill>
                  <a:srgbClr val="7030A0"/>
                </a:solidFill>
                <a:latin typeface="Garamond" pitchFamily="18" charset="0"/>
              </a:rPr>
              <a:t>  </a:t>
            </a:r>
            <a:endParaRPr lang="en-US" sz="25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sz="2500" b="1" dirty="0" smtClean="0">
                <a:solidFill>
                  <a:srgbClr val="7030A0"/>
                </a:solidFill>
                <a:latin typeface="Garamond" pitchFamily="18" charset="0"/>
              </a:rPr>
              <a:t> So</a:t>
            </a:r>
            <a:r>
              <a:rPr lang="en-US" sz="2500" b="1" dirty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en-US" sz="2500" b="1" dirty="0">
                <a:latin typeface="Garamond" pitchFamily="18" charset="0"/>
              </a:rPr>
              <a:t>there must be a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specific factor </a:t>
            </a:r>
            <a:r>
              <a:rPr lang="en-US" sz="2500" b="1" dirty="0">
                <a:latin typeface="Garamond" pitchFamily="18" charset="0"/>
              </a:rPr>
              <a:t>or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substance</a:t>
            </a:r>
            <a:r>
              <a:rPr lang="en-US" sz="2500" b="1" dirty="0">
                <a:latin typeface="Garamond" pitchFamily="18" charset="0"/>
              </a:rPr>
              <a:t> in the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work place</a:t>
            </a:r>
            <a:r>
              <a:rPr lang="en-US" sz="2500" dirty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en-US" sz="2500" b="1" dirty="0">
                <a:latin typeface="Garamond" pitchFamily="18" charset="0"/>
              </a:rPr>
              <a:t>exposure to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which causes </a:t>
            </a:r>
            <a:r>
              <a:rPr lang="en-US" sz="2500" b="1" dirty="0">
                <a:latin typeface="Garamond" pitchFamily="18" charset="0"/>
              </a:rPr>
              <a:t>the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disease o</a:t>
            </a:r>
            <a:r>
              <a:rPr lang="en-US" sz="2500" b="1" dirty="0">
                <a:latin typeface="Garamond" pitchFamily="18" charset="0"/>
              </a:rPr>
              <a:t>ccurrence. </a:t>
            </a:r>
          </a:p>
          <a:p>
            <a:pPr marL="274320" indent="-274320"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The symptoms and signs often present and appear when the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worker is on job</a:t>
            </a:r>
            <a:r>
              <a:rPr lang="en-US" sz="2800" dirty="0">
                <a:solidFill>
                  <a:srgbClr val="7030A0"/>
                </a:solidFill>
                <a:latin typeface="Garamond" pitchFamily="18" charset="0"/>
              </a:rPr>
              <a:t>. </a:t>
            </a:r>
            <a:endParaRPr lang="en-US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latin typeface="Garamond" pitchFamily="18" charset="0"/>
              </a:rPr>
              <a:t>Silicosis</a:t>
            </a:r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</a:rPr>
              <a:t>, asbestosis, noise induced hearing loss, metal poisoning</a:t>
            </a:r>
            <a:r>
              <a:rPr lang="en-US" sz="2400" b="1" i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Garamond" pitchFamily="18" charset="0"/>
              </a:rPr>
              <a:t>are </a:t>
            </a:r>
            <a:r>
              <a:rPr lang="en-US" sz="2400" b="1" i="1" dirty="0">
                <a:solidFill>
                  <a:srgbClr val="002060"/>
                </a:solidFill>
                <a:latin typeface="Garamond" pitchFamily="18" charset="0"/>
              </a:rPr>
              <a:t>some examples of occupational diseases</a:t>
            </a:r>
            <a:endParaRPr lang="en-US" sz="2400" b="1" dirty="0" smtClean="0">
              <a:latin typeface="Garamond" pitchFamily="18" charset="0"/>
            </a:endParaRPr>
          </a:p>
          <a:p>
            <a:endParaRPr lang="en-MY" sz="2800" dirty="0">
              <a:latin typeface="Garamond" pitchFamily="18" charset="0"/>
            </a:endParaRPr>
          </a:p>
        </p:txBody>
      </p:sp>
      <p:pic>
        <p:nvPicPr>
          <p:cNvPr id="4" name="Picture 26" descr="little kids with contruction helmets Stock Photo - 22880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752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11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6685-E7D7-428B-ADCD-EC70688FDE47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69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58"/>
            <a:ext cx="8568952" cy="62092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12</a:t>
            </a:fld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6FA7-3882-4751-A5C5-7F1AE2D4AD6A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396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-1806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Characteristics of Occupational Illness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4664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Garamond" pitchFamily="18" charset="0"/>
              </a:rPr>
              <a:t>1. </a:t>
            </a:r>
            <a:r>
              <a:rPr lang="en-US" sz="2500" b="1" dirty="0" smtClean="0">
                <a:latin typeface="Garamond" pitchFamily="18" charset="0"/>
              </a:rPr>
              <a:t>The </a:t>
            </a:r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clinical </a:t>
            </a:r>
            <a:r>
              <a:rPr lang="en-US" sz="2500" b="1" dirty="0" smtClean="0">
                <a:latin typeface="Garamond" pitchFamily="18" charset="0"/>
              </a:rPr>
              <a:t>and </a:t>
            </a:r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pathological </a:t>
            </a:r>
            <a:r>
              <a:rPr lang="en-US" sz="2500" b="1" dirty="0" smtClean="0">
                <a:latin typeface="Garamond" pitchFamily="18" charset="0"/>
              </a:rPr>
              <a:t>presentation of occupational disease(OD) is </a:t>
            </a:r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often identical to </a:t>
            </a:r>
            <a:r>
              <a:rPr lang="en-US" sz="2500" b="1" dirty="0" smtClean="0">
                <a:latin typeface="Garamond" pitchFamily="18" charset="0"/>
              </a:rPr>
              <a:t>that of</a:t>
            </a:r>
            <a:r>
              <a:rPr lang="en-MY" sz="2500" b="1" dirty="0" smtClean="0">
                <a:latin typeface="Garamond" pitchFamily="18" charset="0"/>
              </a:rPr>
              <a:t> </a:t>
            </a:r>
            <a:r>
              <a:rPr lang="en-US" sz="2500" b="1" dirty="0" smtClean="0">
                <a:latin typeface="Garamond" pitchFamily="18" charset="0"/>
              </a:rPr>
              <a:t>non OD</a:t>
            </a:r>
            <a:r>
              <a:rPr lang="en-US" sz="2500" dirty="0" smtClean="0">
                <a:latin typeface="Garamond" pitchFamily="18" charset="0"/>
              </a:rPr>
              <a:t>. </a:t>
            </a:r>
            <a:r>
              <a:rPr lang="en-US" sz="1600" i="1" dirty="0" smtClean="0">
                <a:latin typeface="Garamond" pitchFamily="18" charset="0"/>
              </a:rPr>
              <a:t>For example, asthma  due to airborne exposure to toluene </a:t>
            </a:r>
            <a:r>
              <a:rPr lang="en-US" sz="1600" i="1" dirty="0" err="1" smtClean="0">
                <a:latin typeface="Garamond" pitchFamily="18" charset="0"/>
              </a:rPr>
              <a:t>diisocyanate</a:t>
            </a:r>
            <a:r>
              <a:rPr lang="en-US" sz="1600" i="1" dirty="0" smtClean="0">
                <a:latin typeface="Garamond" pitchFamily="18" charset="0"/>
              </a:rPr>
              <a:t> is clinically indistinguishable from asthma due to other causes.</a:t>
            </a:r>
            <a:endParaRPr lang="en-MY" sz="1600" i="1" dirty="0" smtClean="0">
              <a:latin typeface="Garamond" pitchFamily="18" charset="0"/>
            </a:endParaRPr>
          </a:p>
          <a:p>
            <a:r>
              <a:rPr lang="en-US" sz="2800" b="1" dirty="0" smtClean="0">
                <a:latin typeface="Garamond" pitchFamily="18" charset="0"/>
              </a:rPr>
              <a:t>2</a:t>
            </a:r>
            <a:r>
              <a:rPr lang="en-US" sz="2600" b="1" dirty="0" smtClean="0">
                <a:latin typeface="Garamond" pitchFamily="18" charset="0"/>
              </a:rPr>
              <a:t>. </a:t>
            </a:r>
            <a:r>
              <a:rPr lang="en-US" sz="2500" dirty="0" smtClean="0">
                <a:latin typeface="Garamond" pitchFamily="18" charset="0"/>
              </a:rPr>
              <a:t>OD. </a:t>
            </a:r>
            <a:r>
              <a:rPr lang="en-US" sz="2500" b="1" dirty="0" smtClean="0">
                <a:solidFill>
                  <a:schemeClr val="tx2"/>
                </a:solidFill>
                <a:latin typeface="Garamond" pitchFamily="18" charset="0"/>
              </a:rPr>
              <a:t>may </a:t>
            </a:r>
            <a:r>
              <a:rPr lang="en-US" sz="2500" b="1" dirty="0" smtClean="0">
                <a:solidFill>
                  <a:srgbClr val="002060"/>
                </a:solidFill>
                <a:latin typeface="Garamond" pitchFamily="18" charset="0"/>
              </a:rPr>
              <a:t>occur after </a:t>
            </a:r>
            <a:r>
              <a:rPr lang="en-US" sz="2500" b="1" dirty="0" smtClean="0">
                <a:solidFill>
                  <a:schemeClr val="tx2"/>
                </a:solidFill>
                <a:latin typeface="Garamond" pitchFamily="18" charset="0"/>
              </a:rPr>
              <a:t>the </a:t>
            </a:r>
            <a:r>
              <a:rPr lang="en-US" sz="2500" b="1" dirty="0" smtClean="0">
                <a:solidFill>
                  <a:srgbClr val="0070C0"/>
                </a:solidFill>
                <a:latin typeface="Garamond" pitchFamily="18" charset="0"/>
              </a:rPr>
              <a:t>termination of exposure</a:t>
            </a:r>
            <a:r>
              <a:rPr lang="en-US" sz="2800" dirty="0" smtClean="0">
                <a:latin typeface="Garamond" pitchFamily="18" charset="0"/>
              </a:rPr>
              <a:t>. </a:t>
            </a:r>
            <a:r>
              <a:rPr lang="en-US" sz="2000" b="1" i="1" dirty="0" smtClean="0">
                <a:latin typeface="Garamond" pitchFamily="18" charset="0"/>
              </a:rPr>
              <a:t>An extreme example would</a:t>
            </a:r>
            <a:r>
              <a:rPr lang="en-MY" sz="2000" b="1" i="1" dirty="0" smtClean="0">
                <a:latin typeface="Garamond" pitchFamily="18" charset="0"/>
              </a:rPr>
              <a:t> </a:t>
            </a:r>
            <a:r>
              <a:rPr lang="en-US" sz="2000" b="1" i="1" dirty="0" smtClean="0">
                <a:latin typeface="Garamond" pitchFamily="18" charset="0"/>
              </a:rPr>
              <a:t>be </a:t>
            </a:r>
            <a:r>
              <a:rPr lang="en-US" sz="2400" b="1" i="1" dirty="0" smtClean="0">
                <a:solidFill>
                  <a:srgbClr val="0070C0"/>
                </a:solidFill>
                <a:latin typeface="Garamond" pitchFamily="18" charset="0"/>
              </a:rPr>
              <a:t>asbestos-related mesothelioma</a:t>
            </a:r>
            <a:r>
              <a:rPr lang="en-US" sz="2400" i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000" i="1" dirty="0" smtClean="0">
                <a:latin typeface="Garamond" pitchFamily="18" charset="0"/>
              </a:rPr>
              <a:t>(,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that can</a:t>
            </a:r>
            <a:r>
              <a:rPr lang="en-MY" sz="2400" b="1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occur </a:t>
            </a:r>
            <a:endParaRPr lang="en-US" sz="2400" b="1" i="1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                                        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20–40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years after the exposure</a:t>
            </a:r>
            <a:r>
              <a:rPr lang="en-US" sz="2800" dirty="0" smtClean="0">
                <a:latin typeface="Garamond" pitchFamily="18" charset="0"/>
              </a:rPr>
              <a:t>. </a:t>
            </a:r>
          </a:p>
          <a:p>
            <a:r>
              <a:rPr lang="en-US" sz="2600" dirty="0" smtClean="0">
                <a:latin typeface="Garamond" pitchFamily="18" charset="0"/>
              </a:rPr>
              <a:t>Some forms of </a:t>
            </a:r>
            <a:r>
              <a:rPr lang="en-US" sz="2600" b="1" dirty="0" smtClean="0">
                <a:solidFill>
                  <a:srgbClr val="0070C0"/>
                </a:solidFill>
                <a:latin typeface="Garamond" pitchFamily="18" charset="0"/>
              </a:rPr>
              <a:t>occupational asthma </a:t>
            </a:r>
            <a:r>
              <a:rPr lang="en-US" sz="2600" dirty="0" smtClean="0">
                <a:latin typeface="Garamond" pitchFamily="18" charset="0"/>
              </a:rPr>
              <a:t>manifest </a:t>
            </a:r>
            <a:r>
              <a:rPr lang="en-US" sz="2600" b="1" dirty="0" smtClean="0">
                <a:solidFill>
                  <a:srgbClr val="0070C0"/>
                </a:solidFill>
                <a:latin typeface="Garamond" pitchFamily="18" charset="0"/>
              </a:rPr>
              <a:t>at night</a:t>
            </a:r>
            <a:r>
              <a:rPr lang="en-US" sz="2600" dirty="0" smtClean="0">
                <a:latin typeface="Garamond" pitchFamily="18" charset="0"/>
              </a:rPr>
              <a:t>, several hours after the end of the exposure.</a:t>
            </a:r>
            <a:r>
              <a:rPr lang="en-US" sz="2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 </a:t>
            </a:r>
            <a:endParaRPr lang="en-MY" sz="2600" dirty="0" smtClean="0">
              <a:latin typeface="Garamond" pitchFamily="18" charset="0"/>
            </a:endParaRPr>
          </a:p>
          <a:p>
            <a:r>
              <a:rPr lang="en-US" sz="2800" b="1" dirty="0" smtClean="0">
                <a:latin typeface="Garamond" pitchFamily="18" charset="0"/>
              </a:rPr>
              <a:t>3. </a:t>
            </a:r>
            <a:r>
              <a:rPr lang="en-US" sz="2800" dirty="0" smtClean="0">
                <a:latin typeface="Garamond" pitchFamily="18" charset="0"/>
              </a:rPr>
              <a:t>The </a:t>
            </a: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</a:rPr>
              <a:t>clinical manifestations </a:t>
            </a:r>
            <a:r>
              <a:rPr lang="en-US" sz="2600" dirty="0" smtClean="0">
                <a:latin typeface="Garamond" pitchFamily="18" charset="0"/>
              </a:rPr>
              <a:t>of O.D. </a:t>
            </a: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</a:rPr>
              <a:t>can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vary with </a:t>
            </a: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dose</a:t>
            </a: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and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timing of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exposure</a:t>
            </a:r>
            <a:r>
              <a:rPr lang="en-US" sz="2800" b="1" dirty="0" smtClean="0">
                <a:latin typeface="Garamond" pitchFamily="18" charset="0"/>
              </a:rPr>
              <a:t>. </a:t>
            </a:r>
          </a:p>
          <a:p>
            <a:r>
              <a:rPr lang="en-US" sz="2400" b="1" i="1" dirty="0" smtClean="0">
                <a:latin typeface="Garamond" pitchFamily="18" charset="0"/>
              </a:rPr>
              <a:t>For example</a:t>
            </a:r>
            <a:r>
              <a:rPr lang="en-US" sz="2400" i="1" dirty="0" smtClean="0">
                <a:latin typeface="Garamond" pitchFamily="18" charset="0"/>
              </a:rPr>
              <a:t>, at </a:t>
            </a:r>
            <a:r>
              <a:rPr lang="en-US" sz="2400" b="1" i="1" u="sng" dirty="0" smtClean="0">
                <a:solidFill>
                  <a:srgbClr val="FF0000"/>
                </a:solidFill>
                <a:latin typeface="Garamond" pitchFamily="18" charset="0"/>
              </a:rPr>
              <a:t>very high airborne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concentrations, </a:t>
            </a:r>
            <a:r>
              <a:rPr lang="en-US" sz="2400" b="1" i="1" dirty="0" smtClean="0">
                <a:latin typeface="Garamond" pitchFamily="18" charset="0"/>
              </a:rPr>
              <a:t>elemental mercury </a:t>
            </a:r>
            <a:r>
              <a:rPr lang="en-US" sz="2400" i="1" dirty="0" smtClean="0">
                <a:latin typeface="Garamond" pitchFamily="18" charset="0"/>
              </a:rPr>
              <a:t>is acutely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toxic to the lungs </a:t>
            </a:r>
            <a:r>
              <a:rPr lang="en-US" sz="2400" b="1" i="1" dirty="0" smtClean="0">
                <a:latin typeface="Garamond" pitchFamily="18" charset="0"/>
              </a:rPr>
              <a:t>and </a:t>
            </a:r>
            <a:r>
              <a:rPr lang="en-US" sz="2400" i="1" dirty="0" smtClean="0">
                <a:latin typeface="Garamond" pitchFamily="18" charset="0"/>
              </a:rPr>
              <a:t>can </a:t>
            </a:r>
            <a:r>
              <a:rPr lang="en-US" sz="2400" b="1" i="1" dirty="0" smtClean="0">
                <a:solidFill>
                  <a:srgbClr val="FF0000"/>
                </a:solidFill>
                <a:latin typeface="Garamond" pitchFamily="18" charset="0"/>
              </a:rPr>
              <a:t>cause pulmonary failure. </a:t>
            </a:r>
          </a:p>
          <a:p>
            <a:r>
              <a:rPr lang="en-US" sz="2400" b="1" i="1" dirty="0" smtClean="0">
                <a:latin typeface="Garamond" pitchFamily="18" charset="0"/>
              </a:rPr>
              <a:t>At </a:t>
            </a:r>
            <a:r>
              <a:rPr lang="en-US" sz="2400" b="1" i="1" u="sng" dirty="0" smtClean="0">
                <a:solidFill>
                  <a:srgbClr val="FF0000"/>
                </a:solidFill>
                <a:latin typeface="Garamond" pitchFamily="18" charset="0"/>
              </a:rPr>
              <a:t>lower levels </a:t>
            </a:r>
            <a:r>
              <a:rPr lang="en-US" sz="2400" i="1" dirty="0" smtClean="0">
                <a:latin typeface="Garamond" pitchFamily="18" charset="0"/>
              </a:rPr>
              <a:t>of exposure, </a:t>
            </a:r>
            <a:r>
              <a:rPr lang="en-US" sz="2400" b="1" i="1" dirty="0" smtClean="0">
                <a:latin typeface="Garamond" pitchFamily="18" charset="0"/>
              </a:rPr>
              <a:t>elemental mercury </a:t>
            </a:r>
            <a:r>
              <a:rPr lang="en-US" sz="2400" i="1" dirty="0" smtClean="0">
                <a:latin typeface="Garamond" pitchFamily="18" charset="0"/>
              </a:rPr>
              <a:t>has no</a:t>
            </a:r>
            <a:r>
              <a:rPr lang="en-MY" sz="2400" i="1" dirty="0" smtClean="0">
                <a:latin typeface="Garamond" pitchFamily="18" charset="0"/>
              </a:rPr>
              <a:t> </a:t>
            </a:r>
            <a:r>
              <a:rPr lang="en-US" sz="2400" i="1" dirty="0" smtClean="0">
                <a:latin typeface="Garamond" pitchFamily="18" charset="0"/>
              </a:rPr>
              <a:t>pathologic effect on the lungs but can </a:t>
            </a:r>
            <a:r>
              <a:rPr lang="en-US" sz="2400" b="1" i="1" dirty="0" smtClean="0">
                <a:latin typeface="Garamond" pitchFamily="18" charset="0"/>
              </a:rPr>
              <a:t>have chronic </a:t>
            </a:r>
            <a:r>
              <a:rPr lang="en-US" sz="2400" b="1" i="1" dirty="0" smtClean="0">
                <a:solidFill>
                  <a:schemeClr val="accent1"/>
                </a:solidFill>
                <a:latin typeface="Garamond" pitchFamily="18" charset="0"/>
              </a:rPr>
              <a:t>adverse effects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on the </a:t>
            </a:r>
            <a:endParaRPr lang="en-US" sz="2400" b="1" i="1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                             </a:t>
            </a:r>
            <a:r>
              <a:rPr lang="en-US" sz="2400" b="1" i="1" dirty="0" smtClean="0">
                <a:solidFill>
                  <a:srgbClr val="FF0000"/>
                </a:solidFill>
                <a:latin typeface="Garamond" pitchFamily="18" charset="0"/>
              </a:rPr>
              <a:t>central </a:t>
            </a:r>
            <a:r>
              <a:rPr lang="en-US" sz="2400" b="1" i="1" dirty="0" smtClean="0">
                <a:solidFill>
                  <a:srgbClr val="FF0000"/>
                </a:solidFill>
                <a:latin typeface="Garamond" pitchFamily="18" charset="0"/>
              </a:rPr>
              <a:t>and peripheral nervous systems</a:t>
            </a:r>
            <a:r>
              <a:rPr lang="en-US" sz="2400" i="1" dirty="0" smtClean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en-MY" sz="2400" i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308304" y="6406307"/>
            <a:ext cx="14824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4. </a:t>
            </a:r>
            <a:r>
              <a:rPr lang="en-US" dirty="0">
                <a:latin typeface="Garamond" pitchFamily="18" charset="0"/>
              </a:rPr>
              <a:t>Occupational 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13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3D94-3FFE-4659-89F0-B19BDE3F2FF3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32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03" y="342101"/>
            <a:ext cx="894938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4. </a:t>
            </a:r>
            <a:r>
              <a:rPr lang="en-US" sz="2600" dirty="0" smtClean="0">
                <a:latin typeface="Garamond" pitchFamily="18" charset="0"/>
              </a:rPr>
              <a:t>Occupational factors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can act in combination </a:t>
            </a:r>
            <a:r>
              <a:rPr lang="en-US" sz="2600" dirty="0" smtClean="0">
                <a:solidFill>
                  <a:srgbClr val="FF0000"/>
                </a:solidFill>
                <a:latin typeface="Garamond" pitchFamily="18" charset="0"/>
              </a:rPr>
              <a:t>with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non occupational factors </a:t>
            </a:r>
            <a:r>
              <a:rPr lang="en-US" sz="2600" dirty="0" smtClean="0">
                <a:latin typeface="Garamond" pitchFamily="18" charset="0"/>
              </a:rPr>
              <a:t>to produce disease.</a:t>
            </a:r>
            <a:r>
              <a:rPr lang="en-MY" sz="2600" dirty="0" smtClean="0">
                <a:latin typeface="Garamond" pitchFamily="18" charset="0"/>
              </a:rPr>
              <a:t> </a:t>
            </a:r>
          </a:p>
          <a:p>
            <a:r>
              <a:rPr lang="en-US" sz="2400" b="1" i="1" dirty="0" smtClean="0">
                <a:latin typeface="Garamond" pitchFamily="18" charset="0"/>
              </a:rPr>
              <a:t>example is the interaction </a:t>
            </a:r>
            <a:r>
              <a:rPr lang="en-US" sz="2400" i="1" dirty="0" smtClean="0">
                <a:latin typeface="Garamond" pitchFamily="18" charset="0"/>
              </a:rPr>
              <a:t>between </a:t>
            </a:r>
          </a:p>
          <a:p>
            <a:r>
              <a:rPr lang="en-US" sz="2400" b="1" i="1" dirty="0">
                <a:latin typeface="Garamond" pitchFamily="18" charset="0"/>
              </a:rPr>
              <a:t> </a:t>
            </a:r>
            <a:r>
              <a:rPr lang="en-US" sz="2400" b="1" i="1" dirty="0" smtClean="0">
                <a:latin typeface="Garamond" pitchFamily="18" charset="0"/>
              </a:rPr>
              <a:t>   exposure to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asbestos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i="1" dirty="0" smtClean="0">
                <a:latin typeface="Garamond" pitchFamily="18" charset="0"/>
              </a:rPr>
              <a:t>and exposure </a:t>
            </a:r>
            <a:r>
              <a:rPr lang="en-US" sz="2400" i="1" dirty="0" smtClean="0">
                <a:solidFill>
                  <a:srgbClr val="0070C0"/>
                </a:solidFill>
                <a:latin typeface="Garamond" pitchFamily="18" charset="0"/>
              </a:rPr>
              <a:t>to</a:t>
            </a:r>
            <a:r>
              <a:rPr lang="en-US" sz="2400" b="1" i="1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tobacco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 smoke</a:t>
            </a:r>
            <a:r>
              <a:rPr lang="en-US" sz="2200" i="1" dirty="0" smtClean="0">
                <a:latin typeface="Garamond" pitchFamily="18" charset="0"/>
              </a:rPr>
              <a:t>.</a:t>
            </a:r>
            <a:r>
              <a:rPr lang="en-MY" sz="2200" i="1" dirty="0" smtClean="0">
                <a:latin typeface="Garamond" pitchFamily="18" charset="0"/>
              </a:rPr>
              <a:t> </a:t>
            </a:r>
          </a:p>
          <a:p>
            <a:r>
              <a:rPr lang="en-US" sz="2600" b="1" i="1" dirty="0" smtClean="0">
                <a:solidFill>
                  <a:srgbClr val="0070C0"/>
                </a:solidFill>
                <a:latin typeface="Garamond" pitchFamily="18" charset="0"/>
              </a:rPr>
              <a:t>Long-term e</a:t>
            </a:r>
            <a:r>
              <a:rPr lang="en-US" sz="2600" b="1" i="1" dirty="0" smtClean="0">
                <a:solidFill>
                  <a:schemeClr val="tx2"/>
                </a:solidFill>
                <a:latin typeface="Garamond" pitchFamily="18" charset="0"/>
              </a:rPr>
              <a:t>xposure </a:t>
            </a:r>
            <a:r>
              <a:rPr lang="en-US" sz="2600" i="1" dirty="0" smtClean="0">
                <a:solidFill>
                  <a:srgbClr val="0070C0"/>
                </a:solidFill>
                <a:latin typeface="Garamond" pitchFamily="18" charset="0"/>
              </a:rPr>
              <a:t>to </a:t>
            </a:r>
            <a:r>
              <a:rPr lang="en-US" sz="2600" b="1" i="1" dirty="0" smtClean="0">
                <a:solidFill>
                  <a:srgbClr val="FF0000"/>
                </a:solidFill>
                <a:latin typeface="Garamond" pitchFamily="18" charset="0"/>
              </a:rPr>
              <a:t>asbestos</a:t>
            </a:r>
            <a:r>
              <a:rPr lang="en-US" sz="2600" b="1" i="1" dirty="0" smtClean="0">
                <a:solidFill>
                  <a:srgbClr val="0070C0"/>
                </a:solidFill>
                <a:latin typeface="Garamond" pitchFamily="18" charset="0"/>
              </a:rPr>
              <a:t> alone </a:t>
            </a:r>
            <a:r>
              <a:rPr lang="en-US" sz="2600" b="1" i="1" dirty="0" smtClean="0">
                <a:latin typeface="Garamond" pitchFamily="18" charset="0"/>
              </a:rPr>
              <a:t>increases</a:t>
            </a:r>
            <a:r>
              <a:rPr lang="en-US" sz="2600" i="1" dirty="0" smtClean="0">
                <a:latin typeface="Garamond" pitchFamily="18" charset="0"/>
              </a:rPr>
              <a:t> the risk of</a:t>
            </a:r>
          </a:p>
          <a:p>
            <a:r>
              <a:rPr lang="en-US" sz="2600" i="1" dirty="0">
                <a:latin typeface="Garamond" pitchFamily="18" charset="0"/>
              </a:rPr>
              <a:t> </a:t>
            </a:r>
            <a:r>
              <a:rPr lang="en-US" sz="2600" i="1" dirty="0" smtClean="0">
                <a:latin typeface="Garamond" pitchFamily="18" charset="0"/>
              </a:rPr>
              <a:t>                                   </a:t>
            </a:r>
            <a:r>
              <a:rPr lang="en-US" sz="2600" b="1" i="1" dirty="0" smtClean="0">
                <a:solidFill>
                  <a:srgbClr val="0070C0"/>
                </a:solidFill>
                <a:latin typeface="Garamond" pitchFamily="18" charset="0"/>
              </a:rPr>
              <a:t>lung cancer </a:t>
            </a:r>
            <a:r>
              <a:rPr lang="en-US" sz="2600" i="1" dirty="0" smtClean="0">
                <a:latin typeface="Garamond" pitchFamily="18" charset="0"/>
              </a:rPr>
              <a:t>about </a:t>
            </a:r>
            <a:r>
              <a:rPr lang="en-US" sz="2400" b="1" i="1" dirty="0" smtClean="0">
                <a:solidFill>
                  <a:srgbClr val="FF0000"/>
                </a:solidFill>
                <a:latin typeface="Garamond" pitchFamily="18" charset="0"/>
              </a:rPr>
              <a:t>fivefold</a:t>
            </a:r>
            <a:r>
              <a:rPr lang="en-US" sz="2800" b="1" i="1" dirty="0" smtClean="0">
                <a:solidFill>
                  <a:srgbClr val="FF0000"/>
                </a:solidFill>
                <a:latin typeface="Garamond" pitchFamily="18" charset="0"/>
              </a:rPr>
              <a:t>.</a:t>
            </a:r>
            <a:r>
              <a:rPr lang="en-US" sz="2800" b="1" dirty="0" smtClean="0">
                <a:latin typeface="Garamond" pitchFamily="18" charset="0"/>
              </a:rPr>
              <a:t> </a:t>
            </a:r>
          </a:p>
          <a:p>
            <a:r>
              <a:rPr lang="en-US" sz="2400" b="1" i="1" dirty="0" smtClean="0">
                <a:solidFill>
                  <a:srgbClr val="0070C0"/>
                </a:solidFill>
                <a:latin typeface="Garamond" pitchFamily="18" charset="0"/>
              </a:rPr>
              <a:t>Long-term</a:t>
            </a:r>
            <a:r>
              <a:rPr lang="en-MY" sz="2400" b="1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Garamond" pitchFamily="18" charset="0"/>
              </a:rPr>
              <a:t>smoking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of </a:t>
            </a:r>
            <a:r>
              <a:rPr lang="en-US" sz="2400" b="1" i="1" dirty="0" smtClean="0">
                <a:solidFill>
                  <a:srgbClr val="0070C0"/>
                </a:solidFill>
                <a:latin typeface="Garamond" pitchFamily="18" charset="0"/>
              </a:rPr>
              <a:t>cigarettes increases </a:t>
            </a:r>
            <a:r>
              <a:rPr lang="en-US" sz="2400" b="1" i="1" dirty="0" smtClean="0">
                <a:latin typeface="Garamond" pitchFamily="18" charset="0"/>
              </a:rPr>
              <a:t>the risk of</a:t>
            </a:r>
          </a:p>
          <a:p>
            <a:r>
              <a:rPr lang="en-US" sz="2400" b="1" i="1" dirty="0">
                <a:latin typeface="Garamond" pitchFamily="18" charset="0"/>
              </a:rPr>
              <a:t> </a:t>
            </a:r>
            <a:r>
              <a:rPr lang="en-US" sz="2400" b="1" i="1" dirty="0" smtClean="0">
                <a:latin typeface="Garamond" pitchFamily="18" charset="0"/>
              </a:rPr>
              <a:t>                                           lung cancer about </a:t>
            </a:r>
            <a:r>
              <a:rPr lang="en-US" sz="2400" b="1" i="1" dirty="0" smtClean="0">
                <a:solidFill>
                  <a:srgbClr val="FF0000"/>
                </a:solidFill>
                <a:latin typeface="Garamond" pitchFamily="18" charset="0"/>
              </a:rPr>
              <a:t>10–20-fold</a:t>
            </a:r>
            <a:r>
              <a:rPr lang="en-US" sz="2400" dirty="0" smtClean="0">
                <a:latin typeface="Garamond" pitchFamily="18" charset="0"/>
              </a:rPr>
              <a:t>. </a:t>
            </a:r>
          </a:p>
          <a:p>
            <a:r>
              <a:rPr lang="en-US" sz="2800" i="1" dirty="0" smtClean="0">
                <a:latin typeface="Garamond" pitchFamily="18" charset="0"/>
              </a:rPr>
              <a:t>Exposed to </a:t>
            </a:r>
            <a:r>
              <a:rPr lang="en-US" sz="2800" b="1" i="1" dirty="0" smtClean="0">
                <a:solidFill>
                  <a:srgbClr val="FF0000"/>
                </a:solidFill>
                <a:latin typeface="Garamond" pitchFamily="18" charset="0"/>
              </a:rPr>
              <a:t>both</a:t>
            </a:r>
            <a:r>
              <a:rPr lang="en-US" sz="2800" b="1" i="1" dirty="0" smtClean="0">
                <a:solidFill>
                  <a:schemeClr val="tx2"/>
                </a:solidFill>
                <a:latin typeface="Garamond" pitchFamily="18" charset="0"/>
              </a:rPr>
              <a:t>,</a:t>
            </a:r>
            <a:r>
              <a:rPr lang="en-MY" sz="2800" b="1" i="1" dirty="0" smtClean="0">
                <a:latin typeface="Garamond" pitchFamily="18" charset="0"/>
              </a:rPr>
              <a:t> </a:t>
            </a:r>
            <a:r>
              <a:rPr lang="en-US" sz="2800" b="1" i="1" dirty="0" smtClean="0">
                <a:latin typeface="Garamond" pitchFamily="18" charset="0"/>
              </a:rPr>
              <a:t>the risk </a:t>
            </a:r>
            <a:r>
              <a:rPr lang="en-US" sz="2800" i="1" dirty="0" smtClean="0">
                <a:latin typeface="Garamond" pitchFamily="18" charset="0"/>
              </a:rPr>
              <a:t>of lung cancer is</a:t>
            </a:r>
          </a:p>
          <a:p>
            <a:r>
              <a:rPr lang="en-US" sz="2800" i="1" dirty="0">
                <a:latin typeface="Garamond" pitchFamily="18" charset="0"/>
              </a:rPr>
              <a:t> </a:t>
            </a:r>
            <a:r>
              <a:rPr lang="en-US" sz="2800" i="1" dirty="0" smtClean="0">
                <a:latin typeface="Garamond" pitchFamily="18" charset="0"/>
              </a:rPr>
              <a:t>                                   increased </a:t>
            </a:r>
            <a:r>
              <a:rPr lang="en-US" sz="2800" b="1" i="1" dirty="0" smtClean="0">
                <a:solidFill>
                  <a:srgbClr val="FF0000"/>
                </a:solidFill>
                <a:latin typeface="Garamond" pitchFamily="18" charset="0"/>
              </a:rPr>
              <a:t>about 50–70-fold</a:t>
            </a:r>
            <a:r>
              <a:rPr lang="en-US" sz="2800" i="1" dirty="0" smtClean="0">
                <a:latin typeface="Garamond" pitchFamily="18" charset="0"/>
              </a:rPr>
              <a:t>.</a:t>
            </a:r>
          </a:p>
          <a:p>
            <a:r>
              <a:rPr lang="en-US" sz="2500" b="1" dirty="0" smtClean="0">
                <a:solidFill>
                  <a:srgbClr val="FF0000"/>
                </a:solidFill>
                <a:latin typeface="Garamond" pitchFamily="18" charset="0"/>
              </a:rPr>
              <a:t>5</a:t>
            </a:r>
            <a:r>
              <a:rPr lang="en-US" sz="2500" dirty="0" smtClean="0">
                <a:latin typeface="Garamond" pitchFamily="18" charset="0"/>
              </a:rPr>
              <a:t>-O.D often develop over </a:t>
            </a:r>
            <a:r>
              <a:rPr lang="en-US" sz="2500" b="1" dirty="0" smtClean="0">
                <a:solidFill>
                  <a:srgbClr val="FF0000"/>
                </a:solidFill>
                <a:latin typeface="Garamond" pitchFamily="18" charset="0"/>
              </a:rPr>
              <a:t>many months or years</a:t>
            </a:r>
            <a:r>
              <a:rPr lang="en-US" sz="2500" dirty="0" smtClean="0">
                <a:latin typeface="Garamond" pitchFamily="18" charset="0"/>
              </a:rPr>
              <a:t>, depending </a:t>
            </a:r>
          </a:p>
          <a:p>
            <a:r>
              <a:rPr lang="en-US" sz="2500" dirty="0">
                <a:latin typeface="Garamond" pitchFamily="18" charset="0"/>
              </a:rPr>
              <a:t> </a:t>
            </a:r>
            <a:r>
              <a:rPr lang="en-US" sz="2500" dirty="0" smtClean="0">
                <a:latin typeface="Garamond" pitchFamily="18" charset="0"/>
              </a:rPr>
              <a:t>  on the intensity and circumstances of exposure. </a:t>
            </a:r>
          </a:p>
          <a:p>
            <a:r>
              <a:rPr lang="en-US" sz="2500" dirty="0" smtClean="0">
                <a:latin typeface="Garamond" pitchFamily="18" charset="0"/>
              </a:rPr>
              <a:t>Cancer resulting from inhalation of </a:t>
            </a:r>
            <a:r>
              <a:rPr lang="en-US" sz="2500" b="1" dirty="0" smtClean="0">
                <a:solidFill>
                  <a:schemeClr val="tx2"/>
                </a:solidFill>
                <a:latin typeface="Garamond" pitchFamily="18" charset="0"/>
              </a:rPr>
              <a:t>Asbestos</a:t>
            </a:r>
            <a:r>
              <a:rPr lang="en-US" sz="2600" dirty="0" smtClean="0">
                <a:latin typeface="Garamond" pitchFamily="18" charset="0"/>
              </a:rPr>
              <a:t> fibers</a:t>
            </a:r>
            <a:r>
              <a:rPr lang="en-US" sz="2800" dirty="0" smtClean="0">
                <a:latin typeface="Garamond" pitchFamily="18" charset="0"/>
              </a:rPr>
              <a:t>, </a:t>
            </a:r>
            <a:r>
              <a:rPr lang="en-US" sz="2400" i="1" dirty="0" smtClean="0">
                <a:latin typeface="Garamond" pitchFamily="18" charset="0"/>
              </a:rPr>
              <a:t>for example, generally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takes at </a:t>
            </a:r>
            <a:r>
              <a:rPr lang="en-US" sz="2400" b="1" i="1" dirty="0" smtClean="0">
                <a:solidFill>
                  <a:srgbClr val="FF0000"/>
                </a:solidFill>
                <a:latin typeface="Garamond" pitchFamily="18" charset="0"/>
              </a:rPr>
              <a:t>least 20 years </a:t>
            </a:r>
            <a:r>
              <a:rPr lang="en-US" sz="2400" i="1" dirty="0" smtClean="0">
                <a:latin typeface="Garamond" pitchFamily="18" charset="0"/>
              </a:rPr>
              <a:t>to develop, </a:t>
            </a:r>
            <a:r>
              <a:rPr lang="en-US" sz="2400" b="1" i="1" dirty="0" smtClean="0">
                <a:latin typeface="Garamond" pitchFamily="18" charset="0"/>
              </a:rPr>
              <a:t>and when it does develop it is difficult </a:t>
            </a:r>
            <a:r>
              <a:rPr lang="en-US" sz="2400" b="1" i="1" dirty="0" smtClean="0">
                <a:latin typeface="Garamond" pitchFamily="18" charset="0"/>
              </a:rPr>
              <a:t>or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impossible to identify the exact cause </a:t>
            </a:r>
            <a:r>
              <a:rPr lang="en-US" sz="2400" b="1" i="1" dirty="0" smtClean="0">
                <a:latin typeface="Garamond" pitchFamily="18" charset="0"/>
              </a:rPr>
              <a:t>in the individual patient</a:t>
            </a:r>
            <a:r>
              <a:rPr lang="en-US" sz="2400" i="1" dirty="0" smtClean="0">
                <a:latin typeface="Garamond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7744" y="-36676"/>
            <a:ext cx="401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Characteristics of Occupational Illness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14</a:t>
            </a:fld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>
            <a:off x="7164288" y="62899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67744" y="3861048"/>
            <a:ext cx="1001305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02932" y="2262273"/>
            <a:ext cx="21602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48264" y="3063019"/>
            <a:ext cx="21602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E35-969C-4DA8-A1F6-1962C8317648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55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15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232908" y="404664"/>
            <a:ext cx="864096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6-  </a:t>
            </a:r>
            <a:r>
              <a:rPr lang="en-US" sz="2500" dirty="0" smtClean="0">
                <a:latin typeface="Garamond" pitchFamily="18" charset="0"/>
              </a:rPr>
              <a:t>O.D. </a:t>
            </a:r>
            <a:r>
              <a:rPr lang="en-US" sz="2500" b="1" dirty="0" smtClean="0">
                <a:solidFill>
                  <a:srgbClr val="FF0000"/>
                </a:solidFill>
                <a:latin typeface="Garamond" pitchFamily="18" charset="0"/>
              </a:rPr>
              <a:t>often resemble other medical </a:t>
            </a:r>
            <a:r>
              <a:rPr lang="en-US" sz="2500" b="1" dirty="0" smtClean="0">
                <a:latin typeface="Garamond" pitchFamily="18" charset="0"/>
              </a:rPr>
              <a:t>conditions; for example, </a:t>
            </a:r>
            <a:r>
              <a:rPr lang="en-US" sz="2500" b="1" i="1" dirty="0" smtClean="0">
                <a:solidFill>
                  <a:srgbClr val="002060"/>
                </a:solidFill>
                <a:latin typeface="Garamond" pitchFamily="18" charset="0"/>
              </a:rPr>
              <a:t>Lead poisoning duplicates the symptoms of several illnesses</a:t>
            </a:r>
            <a:r>
              <a:rPr lang="en-US" sz="2500" b="1" dirty="0" smtClean="0">
                <a:solidFill>
                  <a:schemeClr val="tx2"/>
                </a:solidFill>
                <a:latin typeface="Garamond" pitchFamily="18" charset="0"/>
              </a:rPr>
              <a:t>, </a:t>
            </a:r>
            <a:r>
              <a:rPr lang="en-US" sz="2500" b="1" i="1" dirty="0" smtClean="0">
                <a:latin typeface="Garamond" pitchFamily="18" charset="0"/>
              </a:rPr>
              <a:t>and asthma resulting from sensitization to chemicals in the workplace is often falsely attributed to exposures at home</a:t>
            </a:r>
            <a:r>
              <a:rPr lang="en-US" sz="2500" b="1" i="1" dirty="0" smtClean="0">
                <a:latin typeface="Garamond" pitchFamily="18" charset="0"/>
              </a:rPr>
              <a:t>.</a:t>
            </a:r>
          </a:p>
          <a:p>
            <a:endParaRPr lang="en-MY" sz="2500" b="1" i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500" b="1" dirty="0" smtClean="0">
                <a:latin typeface="Garamond" pitchFamily="18" charset="0"/>
              </a:rPr>
              <a:t>Information about the incidence and</a:t>
            </a:r>
            <a:r>
              <a:rPr lang="en-US" sz="2500" b="1" baseline="30000" dirty="0" smtClean="0">
                <a:latin typeface="Garamond" pitchFamily="18" charset="0"/>
              </a:rPr>
              <a:t> </a:t>
            </a:r>
            <a:r>
              <a:rPr lang="en-US" sz="2500" b="1" dirty="0" smtClean="0">
                <a:latin typeface="Garamond" pitchFamily="18" charset="0"/>
              </a:rPr>
              <a:t>distribution of </a:t>
            </a:r>
          </a:p>
          <a:p>
            <a:r>
              <a:rPr lang="en-US" sz="2500" b="1" dirty="0" smtClean="0">
                <a:latin typeface="Garamond" pitchFamily="18" charset="0"/>
              </a:rPr>
              <a:t>      such diseases is </a:t>
            </a:r>
            <a:r>
              <a:rPr lang="en-US" sz="2500" b="1" dirty="0" smtClean="0">
                <a:solidFill>
                  <a:srgbClr val="002060"/>
                </a:solidFill>
                <a:latin typeface="Garamond" pitchFamily="18" charset="0"/>
              </a:rPr>
              <a:t>thus far from complete</a:t>
            </a:r>
            <a:r>
              <a:rPr lang="en-US" sz="2600" b="1" dirty="0" smtClean="0">
                <a:latin typeface="Garamond" pitchFamily="18" charset="0"/>
              </a:rPr>
              <a:t>. </a:t>
            </a:r>
            <a:endParaRPr lang="en-US" sz="2600" b="1" dirty="0" smtClean="0">
              <a:latin typeface="Garamond" pitchFamily="18" charset="0"/>
            </a:endParaRPr>
          </a:p>
          <a:p>
            <a:endParaRPr lang="en-US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For these reasons</a:t>
            </a:r>
            <a:r>
              <a:rPr lang="en-US" sz="2600" b="1" dirty="0">
                <a:latin typeface="Garamond" pitchFamily="18" charset="0"/>
              </a:rPr>
              <a:t>, most OD are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often overlooked </a:t>
            </a:r>
            <a:r>
              <a:rPr lang="en-US" sz="2600" b="1" dirty="0">
                <a:latin typeface="Garamond" pitchFamily="18" charset="0"/>
              </a:rPr>
              <a:t>or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misdiagnosed</a:t>
            </a:r>
            <a:r>
              <a:rPr lang="en-US" sz="2600" dirty="0">
                <a:latin typeface="Garamond" pitchFamily="18" charset="0"/>
              </a:rPr>
              <a:t> and are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undercounted</a:t>
            </a:r>
            <a:r>
              <a:rPr lang="en-US" sz="2600" dirty="0">
                <a:latin typeface="Garamond" pitchFamily="18" charset="0"/>
              </a:rPr>
              <a:t> in statistical reports.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600" b="1" dirty="0">
                <a:latin typeface="Garamond" pitchFamily="18" charset="0"/>
              </a:rPr>
              <a:t>They are more common than is generally realized </a:t>
            </a:r>
            <a:endParaRPr lang="en-US" sz="2600" b="1" dirty="0" smtClean="0">
              <a:latin typeface="Garamond" pitchFamily="18" charset="0"/>
            </a:endParaRPr>
          </a:p>
          <a:p>
            <a:endParaRPr lang="en-US" sz="2600" b="1" dirty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All physicians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 treating adults </a:t>
            </a:r>
            <a:r>
              <a:rPr lang="en-US" sz="2500" b="1" u="sng" dirty="0">
                <a:solidFill>
                  <a:srgbClr val="FF0000"/>
                </a:solidFill>
                <a:latin typeface="Garamond" pitchFamily="18" charset="0"/>
              </a:rPr>
              <a:t>should have some concern </a:t>
            </a:r>
            <a:r>
              <a:rPr lang="en-US" sz="2500" dirty="0">
                <a:solidFill>
                  <a:srgbClr val="FF0000"/>
                </a:solidFill>
                <a:latin typeface="Garamond" pitchFamily="18" charset="0"/>
              </a:rPr>
              <a:t>for ODs </a:t>
            </a:r>
            <a:r>
              <a:rPr lang="en-US" sz="2500" b="1" dirty="0">
                <a:latin typeface="Garamond" pitchFamily="18" charset="0"/>
              </a:rPr>
              <a:t>whether </a:t>
            </a:r>
            <a:r>
              <a:rPr lang="en-US" sz="2500" dirty="0">
                <a:latin typeface="Garamond" pitchFamily="18" charset="0"/>
              </a:rPr>
              <a:t>in 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treatment</a:t>
            </a:r>
            <a:r>
              <a:rPr lang="en-US" sz="2500" b="1" dirty="0">
                <a:latin typeface="Garamond" pitchFamily="18" charset="0"/>
              </a:rPr>
              <a:t> or 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diagnosis </a:t>
            </a:r>
            <a:r>
              <a:rPr lang="en-US" sz="2500" b="1" dirty="0">
                <a:latin typeface="Garamond" pitchFamily="18" charset="0"/>
              </a:rPr>
              <a:t>or for the 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implications of certain exposures </a:t>
            </a:r>
            <a:r>
              <a:rPr lang="en-US" sz="2500" b="1" dirty="0">
                <a:latin typeface="Garamond" pitchFamily="18" charset="0"/>
              </a:rPr>
              <a:t>on the health of their </a:t>
            </a:r>
            <a:r>
              <a:rPr lang="en-US" sz="2500" dirty="0" smtClean="0">
                <a:latin typeface="Garamond" pitchFamily="18" charset="0"/>
              </a:rPr>
              <a:t>patients</a:t>
            </a:r>
            <a:endParaRPr lang="en-US" sz="25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-36676"/>
            <a:ext cx="401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Characteristics of Occupational Illness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8D2-34B8-4C61-A3B2-11D2EB755600}" type="datetime1">
              <a:rPr lang="en-MY" smtClean="0"/>
              <a:t>17/2/2021</a:t>
            </a:fld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6277881" y="6309320"/>
            <a:ext cx="22968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because ODs </a:t>
            </a:r>
          </a:p>
        </p:txBody>
      </p:sp>
    </p:spTree>
    <p:extLst>
      <p:ext uri="{BB962C8B-B14F-4D97-AF65-F5344CB8AC3E}">
        <p14:creationId xmlns:p14="http://schemas.microsoft.com/office/powerpoint/2010/main" val="260303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41" y="255178"/>
            <a:ext cx="9066049" cy="434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This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is because ODs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latin typeface="Garamond" pitchFamily="18" charset="0"/>
              </a:rPr>
              <a:t>may </a:t>
            </a:r>
            <a:r>
              <a:rPr lang="en-US" sz="2800" b="1" dirty="0" smtClean="0">
                <a:solidFill>
                  <a:schemeClr val="accent1"/>
                </a:solidFill>
                <a:latin typeface="Garamond" pitchFamily="18" charset="0"/>
              </a:rPr>
              <a:t>affect any organ system</a:t>
            </a:r>
            <a:r>
              <a:rPr lang="en-US" sz="2800" b="1" dirty="0" smtClean="0">
                <a:latin typeface="Garamond" pitchFamily="18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latin typeface="Garamond" pitchFamily="18" charset="0"/>
              </a:rPr>
              <a:t>may be the cause of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unrecognized di</a:t>
            </a:r>
            <a:r>
              <a:rPr lang="en-US" sz="2800" b="1" dirty="0" smtClean="0">
                <a:latin typeface="Garamond" pitchFamily="18" charset="0"/>
              </a:rPr>
              <a:t>sease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after retirement </a:t>
            </a:r>
            <a:r>
              <a:rPr lang="en-US" sz="2800" b="1" dirty="0" smtClean="0">
                <a:latin typeface="Garamond" pitchFamily="18" charset="0"/>
              </a:rPr>
              <a:t>and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latin typeface="Garamond" pitchFamily="18" charset="0"/>
              </a:rPr>
              <a:t> occasionally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affect other members of the family </a:t>
            </a:r>
            <a:r>
              <a:rPr lang="en-US" sz="2800" b="1" dirty="0" smtClean="0">
                <a:latin typeface="Garamond" pitchFamily="18" charset="0"/>
              </a:rPr>
              <a:t>if chemical exposures are brought home </a:t>
            </a:r>
            <a:r>
              <a:rPr lang="en-US" sz="2800" dirty="0" smtClean="0">
                <a:latin typeface="Garamond" pitchFamily="18" charset="0"/>
              </a:rPr>
              <a:t>un</a:t>
            </a:r>
            <a:r>
              <a:rPr lang="en-MY" sz="2800" dirty="0" smtClean="0">
                <a:latin typeface="Garamond" pitchFamily="18" charset="0"/>
              </a:rPr>
              <a:t>intentionally </a:t>
            </a:r>
            <a:r>
              <a:rPr lang="en-US" sz="2800" b="1" dirty="0" smtClean="0">
                <a:latin typeface="Garamond" pitchFamily="18" charset="0"/>
              </a:rPr>
              <a:t>or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through associated reproductive toxicity</a:t>
            </a:r>
            <a:r>
              <a:rPr lang="en-US" sz="2800" b="1" dirty="0" smtClean="0">
                <a:latin typeface="Garamond" pitchFamily="18" charset="0"/>
              </a:rPr>
              <a:t>.</a:t>
            </a:r>
            <a:r>
              <a:rPr lang="en-US" sz="2800" dirty="0" smtClean="0">
                <a:latin typeface="Garamond" pitchFamily="18" charset="0"/>
              </a:rPr>
              <a:t> </a:t>
            </a:r>
          </a:p>
        </p:txBody>
      </p:sp>
      <p:pic>
        <p:nvPicPr>
          <p:cNvPr id="3" name="Picture 2" descr="A Child at work occupational health and safety Stock Photo - 92643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42" y="0"/>
            <a:ext cx="2456058" cy="15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16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6409-6A03-4701-BEA5-DD68B03E01F2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70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00968"/>
            <a:ext cx="87129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Two main elements are present in the definition </a:t>
            </a:r>
          </a:p>
          <a:p>
            <a:pPr algn="ctr"/>
            <a:r>
              <a:rPr lang="en-MY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an occupational disease</a:t>
            </a:r>
            <a:r>
              <a:rPr lang="en-MY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endParaRPr lang="en-MY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2600" b="1" dirty="0" smtClean="0">
                <a:latin typeface="Garamond" pitchFamily="18" charset="0"/>
              </a:rPr>
              <a:t>The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causal relationship </a:t>
            </a:r>
            <a:r>
              <a:rPr lang="en-MY" sz="2600" b="1" dirty="0" smtClean="0">
                <a:latin typeface="Garamond" pitchFamily="18" charset="0"/>
              </a:rPr>
              <a:t>between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exposure </a:t>
            </a:r>
            <a:r>
              <a:rPr lang="en-MY" sz="2600" b="1" dirty="0" smtClean="0">
                <a:latin typeface="Garamond" pitchFamily="18" charset="0"/>
              </a:rPr>
              <a:t>in a specific working environment or work activity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and </a:t>
            </a:r>
            <a:r>
              <a:rPr lang="en-MY" sz="2600" b="1" dirty="0" smtClean="0">
                <a:latin typeface="Garamond" pitchFamily="18" charset="0"/>
              </a:rPr>
              <a:t>a </a:t>
            </a:r>
          </a:p>
          <a:p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            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specific disease</a:t>
            </a:r>
            <a:r>
              <a:rPr lang="en-MY" sz="2600" b="1" dirty="0" smtClean="0">
                <a:latin typeface="Garamond" pitchFamily="18" charset="0"/>
              </a:rPr>
              <a:t>;                   </a:t>
            </a:r>
            <a:r>
              <a:rPr lang="en-MY" sz="2800" b="1" dirty="0" smtClean="0">
                <a:latin typeface="Garamond" pitchFamily="18" charset="0"/>
              </a:rPr>
              <a:t>and</a:t>
            </a:r>
          </a:p>
          <a:p>
            <a:endParaRPr lang="en-MY" sz="2800" b="1" dirty="0" smtClean="0">
              <a:latin typeface="Garamond" pitchFamily="18" charset="0"/>
            </a:endParaRPr>
          </a:p>
          <a:p>
            <a:r>
              <a:rPr lang="en-MY" sz="2800" b="1" dirty="0" smtClean="0">
                <a:latin typeface="Garamond" pitchFamily="18" charset="0"/>
              </a:rPr>
              <a:t>2. </a:t>
            </a:r>
            <a:r>
              <a:rPr lang="en-MY" sz="2600" b="1" dirty="0" smtClean="0">
                <a:latin typeface="Garamond" pitchFamily="18" charset="0"/>
              </a:rPr>
              <a:t>The fact that the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disease occurs among </a:t>
            </a:r>
            <a:r>
              <a:rPr lang="en-MY" sz="2600" b="1" dirty="0" smtClean="0">
                <a:latin typeface="Garamond" pitchFamily="18" charset="0"/>
              </a:rPr>
              <a:t>a group </a:t>
            </a:r>
          </a:p>
          <a:p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       of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exposed persons </a:t>
            </a:r>
            <a:r>
              <a:rPr lang="en-MY" sz="2600" b="1" dirty="0" smtClean="0">
                <a:latin typeface="Garamond" pitchFamily="18" charset="0"/>
              </a:rPr>
              <a:t>with a frequency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above the </a:t>
            </a:r>
            <a:r>
              <a:rPr lang="en-MY" sz="2600" b="1" dirty="0" smtClean="0">
                <a:latin typeface="Garamond" pitchFamily="18" charset="0"/>
              </a:rPr>
              <a:t>average</a:t>
            </a:r>
          </a:p>
          <a:p>
            <a:r>
              <a:rPr lang="en-MY" sz="2600" b="1" dirty="0" smtClean="0">
                <a:latin typeface="Garamond" pitchFamily="18" charset="0"/>
              </a:rPr>
              <a:t>         morbidity of the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rest of the population</a:t>
            </a:r>
            <a:endParaRPr lang="en-MY" sz="26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17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FE1-0DE7-4D7B-8675-09AF6112D69A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20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64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General criteria for identification and recognition of occupational diseases </a:t>
            </a:r>
            <a:endParaRPr lang="en-MY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63" y="1196752"/>
            <a:ext cx="89953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600" b="1" i="1" dirty="0" smtClean="0">
                <a:solidFill>
                  <a:srgbClr val="C00000"/>
                </a:solidFill>
              </a:rPr>
              <a:t>Strength of association. </a:t>
            </a:r>
          </a:p>
          <a:p>
            <a:r>
              <a:rPr lang="en-MY" sz="2600" b="1" dirty="0" smtClean="0"/>
              <a:t>The </a:t>
            </a:r>
            <a:r>
              <a:rPr lang="en-MY" sz="2600" b="1" dirty="0" smtClean="0">
                <a:solidFill>
                  <a:srgbClr val="FF0000"/>
                </a:solidFill>
              </a:rPr>
              <a:t>greater the impact </a:t>
            </a:r>
            <a:r>
              <a:rPr lang="en-MY" sz="2600" b="1" dirty="0" smtClean="0">
                <a:solidFill>
                  <a:srgbClr val="0070C0"/>
                </a:solidFill>
              </a:rPr>
              <a:t>of</a:t>
            </a:r>
            <a:r>
              <a:rPr lang="en-MY" sz="2600" b="1" dirty="0" smtClean="0"/>
              <a:t> an </a:t>
            </a:r>
            <a:r>
              <a:rPr lang="en-MY" sz="2600" b="1" dirty="0" smtClean="0">
                <a:solidFill>
                  <a:srgbClr val="0070C0"/>
                </a:solidFill>
              </a:rPr>
              <a:t>exposure</a:t>
            </a:r>
            <a:r>
              <a:rPr lang="en-MY" sz="2600" b="1" dirty="0" smtClean="0"/>
              <a:t> on the </a:t>
            </a:r>
            <a:r>
              <a:rPr lang="en-MY" sz="2600" b="1" dirty="0" smtClean="0">
                <a:solidFill>
                  <a:srgbClr val="FF0000"/>
                </a:solidFill>
              </a:rPr>
              <a:t>occurrence</a:t>
            </a:r>
            <a:r>
              <a:rPr lang="en-MY" sz="2600" b="1" dirty="0" smtClean="0"/>
              <a:t> or development of </a:t>
            </a:r>
            <a:r>
              <a:rPr lang="en-MY" sz="2600" b="1" dirty="0" smtClean="0">
                <a:solidFill>
                  <a:srgbClr val="FF0000"/>
                </a:solidFill>
              </a:rPr>
              <a:t>a disease</a:t>
            </a:r>
            <a:r>
              <a:rPr lang="en-MY" sz="2600" b="1" dirty="0" smtClean="0"/>
              <a:t>, the </a:t>
            </a:r>
            <a:r>
              <a:rPr lang="en-MY" sz="2600" b="1" dirty="0" smtClean="0">
                <a:solidFill>
                  <a:srgbClr val="FF0000"/>
                </a:solidFill>
              </a:rPr>
              <a:t>stronger</a:t>
            </a:r>
            <a:r>
              <a:rPr lang="en-MY" sz="2600" b="1" dirty="0" smtClean="0">
                <a:solidFill>
                  <a:schemeClr val="tx2"/>
                </a:solidFill>
              </a:rPr>
              <a:t> t</a:t>
            </a:r>
            <a:r>
              <a:rPr lang="en-MY" sz="2600" b="1" dirty="0" smtClean="0"/>
              <a:t>he likelihood </a:t>
            </a:r>
          </a:p>
          <a:p>
            <a:r>
              <a:rPr lang="en-MY" sz="2600" b="1" dirty="0" smtClean="0"/>
              <a:t>       of a </a:t>
            </a:r>
            <a:r>
              <a:rPr lang="en-MY" sz="2600" b="1" dirty="0" smtClean="0">
                <a:solidFill>
                  <a:srgbClr val="FF0000"/>
                </a:solidFill>
              </a:rPr>
              <a:t>causal relationship</a:t>
            </a:r>
            <a:r>
              <a:rPr lang="en-MY" sz="2600" b="1" dirty="0" smtClean="0"/>
              <a:t>. </a:t>
            </a:r>
          </a:p>
          <a:p>
            <a:endParaRPr lang="en-MY" sz="26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i="1" dirty="0" smtClean="0">
                <a:solidFill>
                  <a:srgbClr val="C00000"/>
                </a:solidFill>
              </a:rPr>
              <a:t>Consistency.</a:t>
            </a:r>
            <a:r>
              <a:rPr lang="en-MY" sz="2600" dirty="0"/>
              <a:t> </a:t>
            </a:r>
            <a:r>
              <a:rPr lang="en-MY" sz="2600" dirty="0" smtClean="0"/>
              <a:t>(coherence</a:t>
            </a:r>
            <a:r>
              <a:rPr lang="en-MY" sz="2600" b="1" i="1" dirty="0" smtClean="0"/>
              <a:t>)</a:t>
            </a:r>
          </a:p>
          <a:p>
            <a:pPr algn="ctr"/>
            <a:r>
              <a:rPr lang="en-MY" sz="2600" b="1" dirty="0" smtClean="0">
                <a:solidFill>
                  <a:srgbClr val="0070C0"/>
                </a:solidFill>
              </a:rPr>
              <a:t>Different research </a:t>
            </a:r>
            <a:r>
              <a:rPr lang="en-MY" sz="2600" b="1" dirty="0" smtClean="0"/>
              <a:t>reports have generally </a:t>
            </a:r>
            <a:r>
              <a:rPr lang="en-MY" sz="2600" b="1" dirty="0" smtClean="0">
                <a:solidFill>
                  <a:srgbClr val="0070C0"/>
                </a:solidFill>
              </a:rPr>
              <a:t>similar results                   </a:t>
            </a:r>
            <a:r>
              <a:rPr lang="en-MY" sz="2600" b="1" dirty="0" smtClean="0"/>
              <a:t>and </a:t>
            </a:r>
            <a:r>
              <a:rPr lang="en-MY" sz="2600" b="1" dirty="0" smtClean="0">
                <a:solidFill>
                  <a:srgbClr val="0070C0"/>
                </a:solidFill>
              </a:rPr>
              <a:t>conclusions.</a:t>
            </a:r>
          </a:p>
          <a:p>
            <a:pPr algn="ctr"/>
            <a:endParaRPr lang="en-MY" sz="26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i="1" dirty="0" smtClean="0">
                <a:solidFill>
                  <a:srgbClr val="C00000"/>
                </a:solidFill>
              </a:rPr>
              <a:t>Temporality or time sequence</a:t>
            </a:r>
            <a:r>
              <a:rPr lang="en-MY" sz="2600" b="1" i="1" dirty="0" smtClean="0"/>
              <a:t>.</a:t>
            </a:r>
          </a:p>
          <a:p>
            <a:pPr algn="ctr"/>
            <a:r>
              <a:rPr lang="en-MY" sz="2600" b="1" i="1" dirty="0" smtClean="0"/>
              <a:t>    </a:t>
            </a:r>
            <a:r>
              <a:rPr lang="en-MY" sz="2600" dirty="0" smtClean="0"/>
              <a:t>The</a:t>
            </a:r>
            <a:r>
              <a:rPr lang="en-MY" sz="2600" b="1" dirty="0" smtClean="0"/>
              <a:t> exposure </a:t>
            </a:r>
            <a:r>
              <a:rPr lang="en-MY" sz="2600" dirty="0" smtClean="0"/>
              <a:t>of</a:t>
            </a:r>
            <a:r>
              <a:rPr lang="en-MY" sz="2600" b="1" dirty="0" smtClean="0"/>
              <a:t> interest </a:t>
            </a:r>
            <a:r>
              <a:rPr lang="en-MY" sz="2600" b="1" dirty="0" smtClean="0">
                <a:solidFill>
                  <a:srgbClr val="0070C0"/>
                </a:solidFill>
              </a:rPr>
              <a:t>preceded </a:t>
            </a:r>
            <a:r>
              <a:rPr lang="en-MY" sz="2600" dirty="0" smtClean="0"/>
              <a:t>the </a:t>
            </a:r>
            <a:r>
              <a:rPr lang="en-MY" sz="2600" b="1" dirty="0" smtClean="0">
                <a:solidFill>
                  <a:srgbClr val="0070C0"/>
                </a:solidFill>
              </a:rPr>
              <a:t>disease </a:t>
            </a:r>
            <a:r>
              <a:rPr lang="en-MY" sz="2600" dirty="0" smtClean="0"/>
              <a:t>by </a:t>
            </a:r>
            <a:r>
              <a:rPr lang="en-MY" sz="2600" b="1" dirty="0" smtClean="0">
                <a:solidFill>
                  <a:srgbClr val="0070C0"/>
                </a:solidFill>
              </a:rPr>
              <a:t>a period of time consistent</a:t>
            </a:r>
            <a:r>
              <a:rPr lang="en-MY" sz="2600" dirty="0" smtClean="0"/>
              <a:t> with any proposed biological mechanism</a:t>
            </a:r>
            <a:r>
              <a:rPr lang="en-MY" sz="2600" dirty="0" smtClean="0">
                <a:latin typeface="Garamond" pitchFamily="18" charset="0"/>
              </a:rPr>
              <a:t>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206755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18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8BD-8010-4637-8DEB-240A782E78B6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69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882" y="476672"/>
            <a:ext cx="905837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C00000"/>
                </a:solidFill>
                <a:latin typeface="Garamond" pitchFamily="18" charset="0"/>
              </a:rPr>
              <a:t>Biological gradient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. </a:t>
            </a:r>
          </a:p>
          <a:p>
            <a:pPr algn="ctr"/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 </a:t>
            </a:r>
            <a:r>
              <a:rPr lang="en-MY" sz="2600" b="1" dirty="0" smtClean="0">
                <a:latin typeface="Garamond" pitchFamily="18" charset="0"/>
              </a:rPr>
              <a:t>The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greater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 the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level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and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duratio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n </a:t>
            </a:r>
            <a:r>
              <a:rPr lang="en-MY" sz="2600" b="1" dirty="0" smtClean="0">
                <a:latin typeface="Garamond" pitchFamily="18" charset="0"/>
              </a:rPr>
              <a:t>of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exposure, </a:t>
            </a:r>
            <a:r>
              <a:rPr lang="en-MY" sz="2600" b="1" dirty="0" smtClean="0">
                <a:latin typeface="Garamond" pitchFamily="18" charset="0"/>
              </a:rPr>
              <a:t>the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greater the severity </a:t>
            </a:r>
            <a:r>
              <a:rPr lang="en-MY" sz="2600" b="1" dirty="0" smtClean="0">
                <a:latin typeface="Garamond" pitchFamily="18" charset="0"/>
              </a:rPr>
              <a:t>of diseases or their incidence</a:t>
            </a:r>
            <a:r>
              <a:rPr lang="en-MY" sz="2600" dirty="0" smtClean="0">
                <a:latin typeface="Garamond" pitchFamily="18" charset="0"/>
              </a:rPr>
              <a:t>.</a:t>
            </a:r>
          </a:p>
          <a:p>
            <a:pPr algn="ctr"/>
            <a:endParaRPr lang="en-MY" sz="2600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C00000"/>
                </a:solidFill>
                <a:latin typeface="Garamond" pitchFamily="18" charset="0"/>
              </a:rPr>
              <a:t>Specificity</a:t>
            </a:r>
            <a:r>
              <a:rPr lang="en-MY" sz="2800" dirty="0">
                <a:solidFill>
                  <a:srgbClr val="C00000"/>
                </a:solidFill>
                <a:latin typeface="Garamond" pitchFamily="18" charset="0"/>
              </a:rPr>
              <a:t>. </a:t>
            </a:r>
          </a:p>
          <a:p>
            <a:pPr algn="ctr"/>
            <a:r>
              <a:rPr lang="en-MY" sz="2800" dirty="0">
                <a:latin typeface="Garamond" pitchFamily="18" charset="0"/>
              </a:rPr>
              <a:t>  </a:t>
            </a:r>
            <a:r>
              <a:rPr lang="en-MY" sz="2600" b="1" dirty="0">
                <a:latin typeface="Garamond" pitchFamily="18" charset="0"/>
              </a:rPr>
              <a:t>Exposure</a:t>
            </a:r>
            <a:r>
              <a:rPr lang="en-MY" sz="2600" dirty="0">
                <a:latin typeface="Garamond" pitchFamily="18" charset="0"/>
              </a:rPr>
              <a:t> to a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specific risk </a:t>
            </a:r>
            <a:r>
              <a:rPr lang="en-MY" sz="2600" b="1" dirty="0">
                <a:latin typeface="Garamond" pitchFamily="18" charset="0"/>
              </a:rPr>
              <a:t>factor </a:t>
            </a:r>
            <a:r>
              <a:rPr lang="en-MY" sz="2600" dirty="0">
                <a:latin typeface="Garamond" pitchFamily="18" charset="0"/>
              </a:rPr>
              <a:t>results in a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clearly defined pattern of disease or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diseases</a:t>
            </a:r>
            <a:r>
              <a:rPr lang="en-MY" sz="2600" dirty="0" smtClean="0">
                <a:latin typeface="Garamond" pitchFamily="18" charset="0"/>
              </a:rPr>
              <a:t> </a:t>
            </a:r>
          </a:p>
          <a:p>
            <a:pPr algn="ctr"/>
            <a:endParaRPr lang="en-MY" sz="2600" b="1" i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C00000"/>
                </a:solidFill>
                <a:latin typeface="Garamond" pitchFamily="18" charset="0"/>
              </a:rPr>
              <a:t>Interventional studies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. </a:t>
            </a:r>
          </a:p>
          <a:p>
            <a:r>
              <a:rPr lang="en-MY" sz="2800" b="1" dirty="0" smtClean="0">
                <a:latin typeface="Garamond" pitchFamily="18" charset="0"/>
              </a:rPr>
              <a:t>  </a:t>
            </a:r>
            <a:r>
              <a:rPr lang="en-MY" sz="2600" b="1" dirty="0" smtClean="0">
                <a:latin typeface="Garamond" pitchFamily="18" charset="0"/>
              </a:rPr>
              <a:t>Sometimes, a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primary preventative </a:t>
            </a:r>
            <a:r>
              <a:rPr lang="en-MY" sz="2600" b="1" dirty="0" smtClean="0">
                <a:latin typeface="Garamond" pitchFamily="18" charset="0"/>
              </a:rPr>
              <a:t>trial may verify whether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removing a specific hazard </a:t>
            </a:r>
            <a:r>
              <a:rPr lang="en-MY" sz="2600" b="1" dirty="0" smtClean="0">
                <a:latin typeface="Garamond" pitchFamily="18" charset="0"/>
              </a:rPr>
              <a:t>or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reducing </a:t>
            </a:r>
            <a:r>
              <a:rPr lang="en-MY" sz="2600" b="1" dirty="0" smtClean="0">
                <a:latin typeface="Garamond" pitchFamily="18" charset="0"/>
              </a:rPr>
              <a:t>a specific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risk f</a:t>
            </a:r>
            <a:r>
              <a:rPr lang="en-MY" sz="2600" b="1" dirty="0" smtClean="0">
                <a:latin typeface="Garamond" pitchFamily="18" charset="0"/>
              </a:rPr>
              <a:t>rom the working environment or work activity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eliminates</a:t>
            </a:r>
            <a:r>
              <a:rPr lang="en-MY" sz="2600" b="1" dirty="0" smtClean="0">
                <a:latin typeface="Garamond" pitchFamily="18" charset="0"/>
              </a:rPr>
              <a:t> the development of a specific disease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or reduces </a:t>
            </a:r>
            <a:r>
              <a:rPr lang="en-MY" sz="2600" b="1" dirty="0" smtClean="0">
                <a:latin typeface="Garamond" pitchFamily="18" charset="0"/>
              </a:rPr>
              <a:t>its incidence</a:t>
            </a:r>
            <a:r>
              <a:rPr lang="en-MY" sz="2600" dirty="0" smtClean="0">
                <a:latin typeface="Garamond" pitchFamily="18" charset="0"/>
              </a:rPr>
              <a:t>. </a:t>
            </a:r>
            <a:endParaRPr lang="en-MY" sz="26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2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MY" b="1" dirty="0" smtClean="0">
                <a:latin typeface="Garamond" pitchFamily="18" charset="0"/>
              </a:rPr>
              <a:t>General criteria of OD Cont. ..</a:t>
            </a:r>
            <a:endParaRPr lang="en-MY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19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6F9D-584B-4123-BF8F-A9410F843E5A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39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C5C0E8B-516F-41A9-8041-306973C1B226}" type="slidenum">
              <a:rPr lang="ar-SA" altLang="en-US" sz="1400" smtClean="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en-MY" altLang="en-US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323850" y="838200"/>
            <a:ext cx="8135938" cy="213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1"/>
            <a:r>
              <a:rPr lang="ar-AE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6F1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بِسْمِ اللّهِ الرَّحْمَنِ الرَّحِيمِ </a:t>
            </a:r>
            <a:endParaRPr lang="en-MY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6F1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1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200400"/>
            <a:ext cx="2686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DF1-06CD-424E-8C2A-959AB039CCF0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67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211" y="476672"/>
            <a:ext cx="878497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'</a:t>
            </a: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</a:rPr>
              <a:t>'Work Related Disease</a:t>
            </a:r>
            <a:r>
              <a:rPr lang="en-US" sz="2800" dirty="0" smtClean="0">
                <a:solidFill>
                  <a:srgbClr val="C00000"/>
                </a:solidFill>
                <a:latin typeface="Garamond" pitchFamily="18" charset="0"/>
              </a:rPr>
              <a:t>'' </a:t>
            </a:r>
          </a:p>
          <a:p>
            <a:r>
              <a:rPr lang="en-US" sz="2500" b="1" dirty="0" smtClean="0">
                <a:latin typeface="Garamond" pitchFamily="18" charset="0"/>
              </a:rPr>
              <a:t>is a disease that may be a</a:t>
            </a:r>
            <a:r>
              <a:rPr lang="en-US" sz="2500" b="1" dirty="0" smtClean="0">
                <a:solidFill>
                  <a:srgbClr val="002060"/>
                </a:solidFill>
                <a:latin typeface="Garamond" pitchFamily="18" charset="0"/>
              </a:rPr>
              <a:t>ggravated </a:t>
            </a:r>
            <a:r>
              <a:rPr lang="en-US" sz="2500" b="1" dirty="0" smtClean="0">
                <a:latin typeface="Garamond" pitchFamily="18" charset="0"/>
              </a:rPr>
              <a:t>or </a:t>
            </a:r>
            <a:r>
              <a:rPr lang="en-US" sz="2500" b="1" dirty="0" smtClean="0">
                <a:solidFill>
                  <a:srgbClr val="002060"/>
                </a:solidFill>
                <a:latin typeface="Garamond" pitchFamily="18" charset="0"/>
              </a:rPr>
              <a:t>exacerbated </a:t>
            </a:r>
            <a:r>
              <a:rPr lang="en-US" sz="2500" b="1" dirty="0" smtClean="0">
                <a:latin typeface="Garamond" pitchFamily="18" charset="0"/>
              </a:rPr>
              <a:t>by work exposures (</a:t>
            </a:r>
            <a:r>
              <a:rPr lang="en-US" sz="2500" dirty="0" err="1" smtClean="0">
                <a:latin typeface="Garamond" pitchFamily="18" charset="0"/>
              </a:rPr>
              <a:t>eg</a:t>
            </a:r>
            <a:r>
              <a:rPr lang="en-US" sz="2500" dirty="0" smtClean="0">
                <a:latin typeface="Garamond" pitchFamily="18" charset="0"/>
              </a:rPr>
              <a:t>. Bronchial asthma, heart attack</a:t>
            </a:r>
          </a:p>
          <a:p>
            <a:endParaRPr lang="en-US" sz="2500" dirty="0">
              <a:latin typeface="Garamond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500" b="1" dirty="0">
                <a:solidFill>
                  <a:srgbClr val="C00000"/>
                </a:solidFill>
                <a:latin typeface="Garamond" pitchFamily="18" charset="0"/>
              </a:rPr>
              <a:t>Work-related diseases: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500" dirty="0">
                <a:latin typeface="Garamond" pitchFamily="18" charset="0"/>
              </a:rPr>
              <a:t>Some diseases are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not specially caused by exposures </a:t>
            </a:r>
            <a:r>
              <a:rPr lang="en-US" sz="2500" dirty="0">
                <a:latin typeface="Garamond" pitchFamily="18" charset="0"/>
              </a:rPr>
              <a:t>on job, but </a:t>
            </a:r>
            <a:endParaRPr lang="en-US" sz="25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500" dirty="0" smtClean="0">
                <a:latin typeface="Garamond" pitchFamily="18" charset="0"/>
              </a:rPr>
              <a:t>they </a:t>
            </a:r>
            <a:r>
              <a:rPr lang="en-US" sz="2500" dirty="0">
                <a:latin typeface="Garamond" pitchFamily="18" charset="0"/>
              </a:rPr>
              <a:t>are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aggravated by </a:t>
            </a:r>
            <a:r>
              <a:rPr lang="en-US" sz="2500" dirty="0">
                <a:latin typeface="Garamond" pitchFamily="18" charset="0"/>
              </a:rPr>
              <a:t>occupational stressors</a:t>
            </a:r>
            <a:r>
              <a:rPr lang="en-US" sz="25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500" dirty="0" smtClean="0">
                <a:latin typeface="Garamond" pitchFamily="18" charset="0"/>
              </a:rPr>
              <a:t> </a:t>
            </a:r>
            <a:r>
              <a:rPr lang="en-US" sz="2500" dirty="0">
                <a:latin typeface="Garamond" pitchFamily="18" charset="0"/>
              </a:rPr>
              <a:t>So, they can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affect all people</a:t>
            </a:r>
            <a:r>
              <a:rPr lang="en-US" sz="2800" dirty="0">
                <a:latin typeface="Garamond" pitchFamily="18" charset="0"/>
              </a:rPr>
              <a:t>.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Hypertension, coronary heart diseases are examples of work related diseases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20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F87-7821-4C29-9A81-F57ECE61A514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32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pic>
        <p:nvPicPr>
          <p:cNvPr id="952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45934"/>
            <a:ext cx="8496944" cy="31670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4894"/>
            <a:ext cx="8712968" cy="27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21</a:t>
            </a:fld>
            <a:endParaRPr lang="en-MY"/>
          </a:p>
        </p:txBody>
      </p:sp>
      <p:pic>
        <p:nvPicPr>
          <p:cNvPr id="6" name="Picture 5" descr="Baby in hardhat playing toys isolated on a white background. Stock Photo - 797963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34397"/>
            <a:ext cx="1765239" cy="132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7B6F-0BD9-4685-82DA-E76958D35D9E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540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18864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Occupational medicine: </a:t>
            </a:r>
            <a:endParaRPr lang="en-MY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74244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en-US" sz="2600" dirty="0">
                <a:latin typeface="Garamond" pitchFamily="18" charset="0"/>
              </a:rPr>
              <a:t>Royal College of Physicians, (1978) </a:t>
            </a:r>
            <a:r>
              <a:rPr lang="en-US" sz="2600" b="1" dirty="0">
                <a:latin typeface="Garamond" pitchFamily="18" charset="0"/>
              </a:rPr>
              <a:t>defined </a:t>
            </a:r>
            <a:endParaRPr lang="en-US" sz="2600" b="1" dirty="0" smtClean="0">
              <a:latin typeface="Garamond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en-US" sz="2600" b="1" dirty="0" smtClean="0">
                <a:latin typeface="Garamond" pitchFamily="18" charset="0"/>
              </a:rPr>
              <a:t>occupational </a:t>
            </a:r>
            <a:r>
              <a:rPr lang="en-US" sz="2600" b="1" dirty="0">
                <a:latin typeface="Garamond" pitchFamily="18" charset="0"/>
              </a:rPr>
              <a:t>medicine as</a:t>
            </a:r>
            <a:r>
              <a:rPr lang="en-US" sz="2600" dirty="0">
                <a:latin typeface="Garamond" pitchFamily="18" charset="0"/>
              </a:rPr>
              <a:t>: "it is primarily </a:t>
            </a:r>
            <a:r>
              <a:rPr lang="en-US" sz="2600" b="1" dirty="0">
                <a:latin typeface="Garamond" pitchFamily="18" charset="0"/>
              </a:rPr>
              <a:t>a branch </a:t>
            </a:r>
            <a:r>
              <a:rPr lang="en-US" sz="2600" b="1" dirty="0" smtClean="0">
                <a:latin typeface="Garamond" pitchFamily="18" charset="0"/>
              </a:rPr>
              <a:t>of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</a:rPr>
              <a:t> </a:t>
            </a:r>
            <a:r>
              <a:rPr lang="en-US" sz="2600" b="1" dirty="0" smtClean="0"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preventive medicine </a:t>
            </a:r>
            <a:r>
              <a:rPr lang="en-US" sz="2600" dirty="0">
                <a:latin typeface="Garamond" pitchFamily="18" charset="0"/>
              </a:rPr>
              <a:t>with </a:t>
            </a:r>
            <a:r>
              <a:rPr lang="en-US" sz="2600" b="1" dirty="0">
                <a:latin typeface="Garamond" pitchFamily="18" charset="0"/>
              </a:rPr>
              <a:t>some therapeutic  functions</a:t>
            </a:r>
            <a:r>
              <a:rPr lang="en-US" sz="2800" dirty="0">
                <a:latin typeface="Garamond" pitchFamily="18" charset="0"/>
              </a:rPr>
              <a:t>".</a:t>
            </a:r>
          </a:p>
          <a:p>
            <a:pPr>
              <a:defRPr/>
            </a:pPr>
            <a:endParaRPr lang="en-US" sz="2800" dirty="0">
              <a:latin typeface="Garamond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Occupational medicine deals with: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en-US" sz="2800" dirty="0">
                <a:latin typeface="Garamond" pitchFamily="18" charset="0"/>
              </a:rPr>
              <a:t>Health problems of workers at any workplace.</a:t>
            </a:r>
          </a:p>
          <a:p>
            <a:pPr algn="ctr">
              <a:defRPr/>
            </a:pPr>
            <a:r>
              <a:rPr lang="en-US" sz="2800" dirty="0">
                <a:latin typeface="Garamond" pitchFamily="18" charset="0"/>
              </a:rPr>
              <a:t>2) Work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environment</a:t>
            </a:r>
            <a:r>
              <a:rPr lang="en-US" sz="2800" dirty="0">
                <a:latin typeface="Garamond" pitchFamily="18" charset="0"/>
              </a:rPr>
              <a:t> and its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adverse effects </a:t>
            </a:r>
            <a:r>
              <a:rPr lang="en-US" sz="2800" dirty="0">
                <a:latin typeface="Garamond" pitchFamily="18" charset="0"/>
              </a:rPr>
              <a:t>on  workers' health.</a:t>
            </a:r>
          </a:p>
          <a:p>
            <a:pPr algn="ctr">
              <a:defRPr/>
            </a:pPr>
            <a:r>
              <a:rPr lang="en-US" sz="2800" dirty="0">
                <a:latin typeface="Garamond" pitchFamily="18" charset="0"/>
              </a:rPr>
              <a:t>3) Health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promotion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for workers and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proper prevention </a:t>
            </a:r>
            <a:r>
              <a:rPr lang="en-US" sz="2800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treatment</a:t>
            </a:r>
            <a:endParaRPr lang="ar-EG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67" y="5379414"/>
            <a:ext cx="8805905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Garamond" pitchFamily="18" charset="0"/>
              <a:cs typeface="Tahoma" pitchFamily="34" charset="0"/>
            </a:endParaRPr>
          </a:p>
          <a:p>
            <a:pPr algn="just"/>
            <a:r>
              <a:rPr lang="en-US" sz="2400" b="1" dirty="0">
                <a:latin typeface="Garamond" pitchFamily="18" charset="0"/>
                <a:cs typeface="Tahoma" pitchFamily="34" charset="0"/>
              </a:rPr>
              <a:t>It combines both occupational medicine and occupational hygiene</a:t>
            </a:r>
            <a:endParaRPr lang="ar-EG" sz="2400" b="1" dirty="0">
              <a:latin typeface="Garamond" pitchFamily="18" charset="0"/>
            </a:endParaRPr>
          </a:p>
        </p:txBody>
      </p:sp>
      <p:pic>
        <p:nvPicPr>
          <p:cNvPr id="5" name="Picture 4" descr="Baby in hardhat playing toys isolated on a white background. Stock Photo - 797963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20805"/>
            <a:ext cx="2339752" cy="12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22</a:t>
            </a:fld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11F1-EDBB-4099-B937-DACF096FF315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55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163991"/>
            <a:ext cx="8388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Differences between occupational medicine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clinical medicine</a:t>
            </a:r>
            <a:endParaRPr lang="en-MY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32226"/>
              </p:ext>
            </p:extLst>
          </p:nvPr>
        </p:nvGraphicFramePr>
        <p:xfrm>
          <a:off x="68584" y="1294482"/>
          <a:ext cx="9036050" cy="52308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52758"/>
                <a:gridCol w="3692740"/>
                <a:gridCol w="2290552"/>
              </a:tblGrid>
              <a:tr h="700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Clinical Medicine 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 rtl="0"/>
                      <a:endParaRPr lang="ar-EG" sz="18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1" i="0" u="none" strike="noStrike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Occupational Medicine</a:t>
                      </a:r>
                      <a:r>
                        <a:rPr kumimoji="0"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latin typeface="Garamond" pitchFamily="18" charset="0"/>
                        </a:rPr>
                        <a:t>Items</a:t>
                      </a:r>
                      <a:endParaRPr lang="ar-EG" sz="2800" dirty="0">
                        <a:latin typeface="Garamond" pitchFamily="18" charset="0"/>
                      </a:endParaRPr>
                    </a:p>
                  </a:txBody>
                  <a:tcPr marL="91431" marR="91431" marT="45718" marB="45718"/>
                </a:tc>
              </a:tr>
              <a:tr h="1057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Patients irrespective to their jobs 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 Workers at all jobs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(Healthy)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b="1" dirty="0" smtClean="0">
                          <a:solidFill>
                            <a:srgbClr val="FF0000"/>
                          </a:solidFill>
                          <a:latin typeface="Garamond" pitchFamily="18" charset="0"/>
                        </a:rPr>
                        <a:t>Target group</a:t>
                      </a:r>
                      <a:endParaRPr lang="ar-EG" sz="2600" b="1" dirty="0">
                        <a:solidFill>
                          <a:srgbClr val="FF0000"/>
                        </a:solidFill>
                        <a:latin typeface="Garamond" pitchFamily="18" charset="0"/>
                      </a:endParaRPr>
                    </a:p>
                  </a:txBody>
                  <a:tcPr marL="91431" marR="91431" marT="45718" marB="45718"/>
                </a:tc>
              </a:tr>
              <a:tr h="660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Diseased only 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 Healthy and diseased 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600" b="1" kern="1200" dirty="0" smtClean="0">
                          <a:solidFill>
                            <a:srgbClr val="FF000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Health status </a:t>
                      </a:r>
                      <a:endParaRPr kumimoji="0" lang="ar-EG" sz="2600" b="1" kern="1200" dirty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Hospitals &amp; Clinic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Plants </a:t>
                      </a:r>
                      <a:r>
                        <a:rPr kumimoji="0" lang="en-US" sz="2600" b="0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600" b="1" kern="1200" dirty="0" smtClean="0">
                          <a:solidFill>
                            <a:srgbClr val="FF000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Place</a:t>
                      </a:r>
                      <a:endParaRPr kumimoji="0" lang="ar-EG" sz="2600" b="1" kern="1200" dirty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</a:tr>
              <a:tr h="732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 Examination and investigations 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System of medical examinations 	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2600" b="1" kern="1200" dirty="0" smtClean="0">
                          <a:solidFill>
                            <a:srgbClr val="FF000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Diagnosis</a:t>
                      </a:r>
                      <a:endParaRPr kumimoji="0" lang="ar-EG" sz="2600" b="1" kern="1200" dirty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</a:tr>
              <a:tr h="822905"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Medical/surgical treatment</a:t>
                      </a:r>
                      <a:endParaRPr kumimoji="0" lang="ar-EG" sz="2600" b="1" i="0" u="none" strike="noStrike" kern="1200" baseline="0" dirty="0">
                        <a:solidFill>
                          <a:schemeClr val="dk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Occupational health program</a:t>
                      </a:r>
                      <a:endParaRPr kumimoji="0" lang="ar-EG" sz="2600" b="1" i="0" u="none" strike="noStrike" kern="1200" baseline="0" dirty="0">
                        <a:solidFill>
                          <a:schemeClr val="dk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0" algn="l" rtl="1" eaLnBrk="1" latinLnBrk="0" hangingPunct="1"/>
                      <a:r>
                        <a:rPr kumimoji="0" lang="en-US" sz="2600" b="1" kern="1200" dirty="0" smtClean="0">
                          <a:solidFill>
                            <a:srgbClr val="FF000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Management</a:t>
                      </a:r>
                      <a:endParaRPr kumimoji="0" lang="ar-EG" sz="2600" b="1" kern="1200" dirty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18" marB="45718"/>
                </a:tc>
              </a:tr>
            </a:tbl>
          </a:graphicData>
        </a:graphic>
      </p:graphicFrame>
      <p:pic>
        <p:nvPicPr>
          <p:cNvPr id="4" name="Picture 3" descr="Baby in hardhat playing toys isolated on a white background. Stock Photo - 797963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106511"/>
            <a:ext cx="1304706" cy="12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23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8E19-4223-44B7-9148-008DF3BE035C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70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hank You Postcards from Mary Engelbreit Thank U, Mary Engelbreit, Thank You Postcards, Thank You Cards, Mary Mary, Mom Birthday, Birthday Wishes, Love Her, Grateful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24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7A19-82CC-4A5D-B70F-A53B84FEDEA9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43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</a:rPr>
              <a:t>Occupational Health Program</a:t>
            </a:r>
            <a:r>
              <a:rPr lang="en-US" sz="2800" u="sng" dirty="0" smtClean="0">
                <a:latin typeface="Garamond" pitchFamily="18" charset="0"/>
              </a:rPr>
              <a:t>:  </a:t>
            </a:r>
            <a:endParaRPr lang="en-MY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     It is defined as a </a:t>
            </a:r>
            <a:r>
              <a:rPr lang="en-US" sz="2800" b="1" dirty="0" smtClean="0">
                <a:latin typeface="Garamond" pitchFamily="18" charset="0"/>
              </a:rPr>
              <a:t>program for </a:t>
            </a:r>
            <a:r>
              <a:rPr lang="en-US" sz="2800" b="1" dirty="0" smtClean="0">
                <a:solidFill>
                  <a:srgbClr val="7030A0"/>
                </a:solidFill>
                <a:latin typeface="Garamond" pitchFamily="18" charset="0"/>
              </a:rPr>
              <a:t>promotion</a:t>
            </a:r>
            <a:r>
              <a:rPr lang="en-US" sz="2800" b="1" dirty="0" smtClean="0">
                <a:latin typeface="Garamond" pitchFamily="18" charset="0"/>
              </a:rPr>
              <a:t> and </a:t>
            </a:r>
            <a:r>
              <a:rPr lang="en-US" sz="2800" b="1" dirty="0" smtClean="0">
                <a:solidFill>
                  <a:srgbClr val="7030A0"/>
                </a:solidFill>
                <a:latin typeface="Garamond" pitchFamily="18" charset="0"/>
              </a:rPr>
              <a:t>protection</a:t>
            </a:r>
            <a:r>
              <a:rPr lang="en-US" sz="2800" b="1" dirty="0" smtClean="0">
                <a:latin typeface="Garamond" pitchFamily="18" charset="0"/>
              </a:rPr>
              <a:t> of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the health of the working people </a:t>
            </a:r>
            <a:r>
              <a:rPr lang="en-US" sz="2800" dirty="0" smtClean="0">
                <a:latin typeface="Garamond" pitchFamily="18" charset="0"/>
              </a:rPr>
              <a:t>in </a:t>
            </a:r>
            <a:r>
              <a:rPr lang="en-US" sz="2800" b="1" dirty="0" smtClean="0">
                <a:latin typeface="Garamond" pitchFamily="18" charset="0"/>
              </a:rPr>
              <a:t>their working environment and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prevention of occupational hazards </a:t>
            </a:r>
            <a:r>
              <a:rPr lang="en-US" sz="2800" b="1" dirty="0" smtClean="0">
                <a:latin typeface="Garamond" pitchFamily="18" charset="0"/>
              </a:rPr>
              <a:t>in the work place.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636912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Staffing of occupation health program</a:t>
            </a:r>
            <a:r>
              <a:rPr lang="en-US" sz="2800" dirty="0" smtClean="0">
                <a:latin typeface="Garamond" pitchFamily="18" charset="0"/>
              </a:rPr>
              <a:t>: </a:t>
            </a:r>
            <a:endParaRPr lang="en-MY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1- 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Industrial physician. </a:t>
            </a:r>
            <a:endParaRPr lang="en-MY" sz="28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2- Occupation nurse. </a:t>
            </a:r>
            <a:endParaRPr lang="en-MY" sz="28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3- Occupational hygienist</a:t>
            </a:r>
            <a:r>
              <a:rPr lang="en-US" sz="2800" b="1" dirty="0" smtClean="0">
                <a:latin typeface="Garamond" pitchFamily="18" charset="0"/>
              </a:rPr>
              <a:t>. </a:t>
            </a:r>
            <a:endParaRPr lang="en-MY" sz="2800" b="1" dirty="0" smtClean="0">
              <a:latin typeface="Garamond" pitchFamily="18" charset="0"/>
            </a:endParaRPr>
          </a:p>
          <a:p>
            <a:r>
              <a:rPr lang="en-US" sz="2800" b="1" dirty="0" smtClean="0">
                <a:latin typeface="Garamond" pitchFamily="18" charset="0"/>
              </a:rPr>
              <a:t>4- Safety engineer.</a:t>
            </a:r>
            <a:endParaRPr lang="en-MY" sz="2800" b="1" dirty="0" smtClean="0">
              <a:latin typeface="Garamond" pitchFamily="18" charset="0"/>
            </a:endParaRPr>
          </a:p>
          <a:p>
            <a:r>
              <a:rPr lang="en-US" sz="2800" b="1" dirty="0" smtClean="0">
                <a:latin typeface="Garamond" pitchFamily="18" charset="0"/>
              </a:rPr>
              <a:t>5- Industrial safety personnel.</a:t>
            </a:r>
            <a:endParaRPr lang="en-MY" sz="2800" b="1" dirty="0" smtClean="0">
              <a:latin typeface="Garamond" pitchFamily="18" charset="0"/>
            </a:endParaRPr>
          </a:p>
          <a:p>
            <a:r>
              <a:rPr lang="en-US" sz="2800" b="1" dirty="0" smtClean="0">
                <a:latin typeface="Garamond" pitchFamily="18" charset="0"/>
              </a:rPr>
              <a:t>6- Toxicologist. 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25</a:t>
            </a:fld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163-643E-478D-BF77-355C298ED114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20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197089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</a:t>
            </a:r>
          </a:p>
        </p:txBody>
      </p:sp>
      <p:sp>
        <p:nvSpPr>
          <p:cNvPr id="8" name="Rectangle 7"/>
          <p:cNvSpPr/>
          <p:nvPr/>
        </p:nvSpPr>
        <p:spPr>
          <a:xfrm>
            <a:off x="981595" y="5144998"/>
            <a:ext cx="6964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Dr. WAQAR  AL-KUBAISY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4707" y="3288268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A Child at work occupational health and safety Stock Photo - 92643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93015"/>
            <a:ext cx="3882111" cy="27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3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3314707" y="6237312"/>
            <a:ext cx="1765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February  2021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4351-6085-4FBE-AE43-EB5FF99DB2D1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89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948" y="777916"/>
            <a:ext cx="913735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500" dirty="0" smtClean="0">
                <a:latin typeface="Garamond" pitchFamily="18" charset="0"/>
              </a:rPr>
              <a:t>Millions of workers are exposed to </a:t>
            </a:r>
            <a:r>
              <a:rPr lang="en-US" sz="2500" b="1" dirty="0" smtClean="0">
                <a:latin typeface="Garamond" pitchFamily="18" charset="0"/>
              </a:rPr>
              <a:t>toxic materials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 smtClean="0">
                <a:solidFill>
                  <a:schemeClr val="tx2"/>
                </a:solidFill>
                <a:latin typeface="Garamond" pitchFamily="18" charset="0"/>
              </a:rPr>
              <a:t>or  any  other hazards</a:t>
            </a:r>
            <a:r>
              <a:rPr lang="en-US" sz="2500" dirty="0" smtClean="0">
                <a:latin typeface="Garamond" pitchFamily="18" charset="0"/>
              </a:rPr>
              <a:t> , (</a:t>
            </a:r>
            <a:r>
              <a:rPr lang="en-US" sz="2500" b="1" dirty="0" smtClean="0">
                <a:solidFill>
                  <a:schemeClr val="tx2"/>
                </a:solidFill>
                <a:latin typeface="Garamond" pitchFamily="18" charset="0"/>
              </a:rPr>
              <a:t>occupational hazards)</a:t>
            </a:r>
            <a:r>
              <a:rPr lang="en-US" sz="2500" dirty="0" smtClean="0">
                <a:latin typeface="Garamond" pitchFamily="18" charset="0"/>
              </a:rPr>
              <a:t> and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 smtClean="0">
                <a:latin typeface="Garamond" pitchFamily="18" charset="0"/>
              </a:rPr>
              <a:t>exposures which are sufficient to result in   a series of health problems.</a:t>
            </a:r>
            <a:endParaRPr lang="en-MY" sz="25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dirty="0" smtClean="0">
                <a:latin typeface="Garamond" pitchFamily="18" charset="0"/>
              </a:rPr>
              <a:t>    </a:t>
            </a:r>
            <a:r>
              <a:rPr lang="en-US" sz="2500" b="1" dirty="0" smtClean="0">
                <a:latin typeface="Garamond" pitchFamily="18" charset="0"/>
              </a:rPr>
              <a:t>Fortunately, the </a:t>
            </a:r>
            <a:r>
              <a:rPr lang="en-US" sz="2500" b="1" dirty="0" smtClean="0">
                <a:solidFill>
                  <a:srgbClr val="002060"/>
                </a:solidFill>
                <a:latin typeface="Garamond" pitchFamily="18" charset="0"/>
              </a:rPr>
              <a:t>most distinguishing </a:t>
            </a:r>
            <a:r>
              <a:rPr lang="en-US" sz="2500" b="1" dirty="0" smtClean="0">
                <a:latin typeface="Garamond" pitchFamily="18" charset="0"/>
              </a:rPr>
              <a:t>feature of the </a:t>
            </a:r>
            <a:r>
              <a:rPr lang="en-US" sz="2500" b="1" dirty="0" smtClean="0">
                <a:solidFill>
                  <a:schemeClr val="tx2"/>
                </a:solidFill>
                <a:latin typeface="Garamond" pitchFamily="18" charset="0"/>
              </a:rPr>
              <a:t>occupational hazards</a:t>
            </a:r>
            <a:r>
              <a:rPr lang="en-US" sz="2500" dirty="0" smtClean="0">
                <a:latin typeface="Garamond" pitchFamily="18" charset="0"/>
              </a:rPr>
              <a:t> is that,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Garamond" pitchFamily="18" charset="0"/>
              </a:rPr>
              <a:t>                          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they are preventable</a:t>
            </a:r>
            <a:r>
              <a:rPr lang="en-US" sz="2600" b="1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 smtClean="0">
                <a:latin typeface="Garamond" pitchFamily="18" charset="0"/>
              </a:rPr>
              <a:t>Therefore, there is a crucial role that can be played by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500" b="1" dirty="0" smtClean="0">
                <a:solidFill>
                  <a:srgbClr val="002060"/>
                </a:solidFill>
                <a:latin typeface="Garamond" pitchFamily="18" charset="0"/>
              </a:rPr>
              <a:t>Health professionals,  </a:t>
            </a:r>
            <a:r>
              <a:rPr lang="en-US" sz="2500" b="1" dirty="0" smtClean="0">
                <a:latin typeface="Garamond" pitchFamily="18" charset="0"/>
              </a:rPr>
              <a:t>both in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500" b="1" dirty="0" smtClean="0">
                <a:solidFill>
                  <a:srgbClr val="FF0000"/>
                </a:solidFill>
                <a:latin typeface="Garamond" pitchFamily="18" charset="0"/>
              </a:rPr>
              <a:t>Recognizing </a:t>
            </a:r>
            <a:r>
              <a:rPr lang="en-US" sz="2500" b="1" dirty="0" smtClean="0">
                <a:solidFill>
                  <a:schemeClr val="tx2"/>
                </a:solidFill>
                <a:latin typeface="Garamond" pitchFamily="18" charset="0"/>
              </a:rPr>
              <a:t>work-related medical problems </a:t>
            </a:r>
            <a:r>
              <a:rPr lang="en-US" sz="2500" b="1" dirty="0" smtClean="0">
                <a:latin typeface="Garamond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500" b="1" dirty="0" smtClean="0">
                <a:solidFill>
                  <a:srgbClr val="FF0000"/>
                </a:solidFill>
                <a:latin typeface="Garamond" pitchFamily="18" charset="0"/>
              </a:rPr>
              <a:t>Taking</a:t>
            </a:r>
            <a:r>
              <a:rPr lang="en-US" sz="2500" b="1" dirty="0" smtClean="0">
                <a:latin typeface="Garamond" pitchFamily="18" charset="0"/>
              </a:rPr>
              <a:t> </a:t>
            </a:r>
            <a:r>
              <a:rPr lang="en-US" sz="2500" b="1" dirty="0" smtClean="0">
                <a:solidFill>
                  <a:schemeClr val="tx2"/>
                </a:solidFill>
                <a:latin typeface="Garamond" pitchFamily="18" charset="0"/>
              </a:rPr>
              <a:t>appropriate measures </a:t>
            </a:r>
            <a:r>
              <a:rPr lang="en-US" sz="2500" b="1" dirty="0" smtClean="0">
                <a:solidFill>
                  <a:srgbClr val="FF0000"/>
                </a:solidFill>
                <a:latin typeface="Garamond" pitchFamily="18" charset="0"/>
              </a:rPr>
              <a:t>to prevent </a:t>
            </a:r>
            <a:r>
              <a:rPr lang="en-US" sz="2500" b="1" dirty="0" smtClean="0">
                <a:solidFill>
                  <a:schemeClr val="tx2"/>
                </a:solidFill>
                <a:latin typeface="Garamond" pitchFamily="18" charset="0"/>
              </a:rPr>
              <a:t>them</a:t>
            </a:r>
            <a:endParaRPr lang="en-MY" sz="25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71643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OCCUPATIONAL HEALTH</a:t>
            </a:r>
          </a:p>
        </p:txBody>
      </p:sp>
      <p:pic>
        <p:nvPicPr>
          <p:cNvPr id="4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3540" flipH="1" flipV="1">
            <a:off x="7516085" y="5044001"/>
            <a:ext cx="1565062" cy="12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onstruction worker has an accident while working on new house Stock Photo - 22224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62" y="71643"/>
            <a:ext cx="2034938" cy="151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9461" y="5255349"/>
            <a:ext cx="770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Occupational Health </a:t>
            </a:r>
          </a:p>
          <a:p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is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concerned with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effects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of work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on health</a:t>
            </a:r>
            <a:endParaRPr lang="en-MY" sz="28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243331" y="63285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4</a:t>
            </a:fld>
            <a:endParaRPr lang="en-MY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C335-C645-4D2E-BEB4-042AC229CAD4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556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661" y="95891"/>
            <a:ext cx="84457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Occupational Health </a:t>
            </a:r>
            <a:endParaRPr lang="en-US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sz="2600" dirty="0" smtClean="0">
                <a:solidFill>
                  <a:srgbClr val="002060"/>
                </a:solidFill>
                <a:latin typeface="Garamond" pitchFamily="18" charset="0"/>
              </a:rPr>
              <a:t>is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concerned with the effects of work on health</a:t>
            </a:r>
            <a:r>
              <a:rPr lang="en-US" sz="2600" dirty="0">
                <a:latin typeface="Garamond" pitchFamily="18" charset="0"/>
              </a:rPr>
              <a:t>, </a:t>
            </a:r>
            <a:endParaRPr lang="en-US" sz="2600" dirty="0" smtClean="0">
              <a:latin typeface="Garamond" pitchFamily="18" charset="0"/>
            </a:endParaRPr>
          </a:p>
          <a:p>
            <a:pPr algn="ctr"/>
            <a:r>
              <a:rPr lang="en-US" sz="2600" dirty="0" smtClean="0">
                <a:latin typeface="Garamond" pitchFamily="18" charset="0"/>
              </a:rPr>
              <a:t>so </a:t>
            </a:r>
            <a:r>
              <a:rPr lang="en-US" sz="2600" dirty="0">
                <a:latin typeface="Garamond" pitchFamily="18" charset="0"/>
              </a:rPr>
              <a:t>it may be </a:t>
            </a:r>
            <a:r>
              <a:rPr lang="en-US" sz="2600" b="1" dirty="0">
                <a:latin typeface="Garamond" pitchFamily="18" charset="0"/>
              </a:rPr>
              <a:t>defined </a:t>
            </a:r>
            <a:r>
              <a:rPr lang="en-US" sz="2600" b="1" dirty="0" smtClean="0">
                <a:latin typeface="Garamond" pitchFamily="18" charset="0"/>
              </a:rPr>
              <a:t>as</a:t>
            </a:r>
          </a:p>
          <a:p>
            <a:r>
              <a:rPr lang="en-US" sz="2600" b="1" dirty="0" smtClean="0"/>
              <a:t> </a:t>
            </a:r>
            <a:r>
              <a:rPr lang="en-US" sz="2600" b="1" dirty="0">
                <a:latin typeface="Garamond" pitchFamily="18" charset="0"/>
              </a:rPr>
              <a:t>that science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devoted</a:t>
            </a:r>
            <a:r>
              <a:rPr lang="en-US" sz="2600" dirty="0">
                <a:latin typeface="Garamond" pitchFamily="18" charset="0"/>
              </a:rPr>
              <a:t> to the </a:t>
            </a:r>
            <a:endParaRPr lang="en-US" sz="2600" dirty="0" smtClean="0">
              <a:latin typeface="Garamond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        Recognition,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        Evaluation </a:t>
            </a:r>
            <a:r>
              <a:rPr lang="en-US" sz="2800" dirty="0" smtClean="0">
                <a:latin typeface="Garamond" pitchFamily="18" charset="0"/>
              </a:rPr>
              <a:t>and </a:t>
            </a:r>
          </a:p>
          <a:p>
            <a:r>
              <a:rPr lang="en-US" sz="2800" dirty="0" smtClean="0">
                <a:latin typeface="Garamond" pitchFamily="18" charset="0"/>
              </a:rPr>
              <a:t>                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Control</a:t>
            </a:r>
            <a:r>
              <a:rPr lang="en-US" sz="2800" dirty="0" smtClean="0"/>
              <a:t>, 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</a:rPr>
              <a:t>                                 </a:t>
            </a:r>
            <a:r>
              <a:rPr lang="en-US" sz="2600" b="1" dirty="0" smtClean="0">
                <a:latin typeface="Garamond" pitchFamily="18" charset="0"/>
              </a:rPr>
              <a:t>sickness</a:t>
            </a: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                  impaired </a:t>
            </a:r>
            <a:r>
              <a:rPr lang="en-US" sz="2600" b="1" dirty="0">
                <a:latin typeface="Garamond" pitchFamily="18" charset="0"/>
              </a:rPr>
              <a:t>health </a:t>
            </a:r>
            <a:r>
              <a:rPr lang="en-US" sz="2600" dirty="0">
                <a:latin typeface="Garamond" pitchFamily="18" charset="0"/>
              </a:rPr>
              <a:t>or </a:t>
            </a:r>
            <a:endParaRPr lang="en-US" sz="2600" dirty="0" smtClean="0">
              <a:latin typeface="Garamond" pitchFamily="18" charset="0"/>
            </a:endParaRPr>
          </a:p>
          <a:p>
            <a:r>
              <a:rPr lang="en-US" sz="2600" b="1" dirty="0" smtClean="0">
                <a:latin typeface="Garamond" pitchFamily="18" charset="0"/>
              </a:rPr>
              <a:t>             significant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discomfort</a:t>
            </a:r>
            <a:endParaRPr lang="en-MY" sz="2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5956" y="3140968"/>
            <a:ext cx="2944396" cy="95410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Garamond" pitchFamily="18" charset="0"/>
              </a:rPr>
              <a:t>to </a:t>
            </a:r>
            <a:r>
              <a:rPr lang="en-US" sz="2600" b="1" dirty="0" smtClean="0">
                <a:latin typeface="Garamond" pitchFamily="18" charset="0"/>
              </a:rPr>
              <a:t>employees </a:t>
            </a:r>
          </a:p>
          <a:p>
            <a:r>
              <a:rPr lang="en-US" sz="2600" b="1" dirty="0" smtClean="0">
                <a:latin typeface="Garamond" pitchFamily="18" charset="0"/>
              </a:rPr>
              <a:t>in </a:t>
            </a: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en-US" sz="2600" b="1" dirty="0" smtClean="0">
                <a:solidFill>
                  <a:srgbClr val="FFC000"/>
                </a:solidFill>
                <a:latin typeface="Garamond" pitchFamily="18" charset="0"/>
              </a:rPr>
              <a:t> </a:t>
            </a:r>
            <a:r>
              <a:rPr lang="en-US" sz="2600" b="1" dirty="0" smtClean="0">
                <a:latin typeface="Garamond" pitchFamily="18" charset="0"/>
              </a:rPr>
              <a:t>community</a:t>
            </a:r>
            <a:r>
              <a:rPr lang="en-US" b="1" dirty="0" smtClean="0"/>
              <a:t>.</a:t>
            </a:r>
            <a:endParaRPr lang="en-MY" b="1" dirty="0"/>
          </a:p>
        </p:txBody>
      </p:sp>
      <p:sp>
        <p:nvSpPr>
          <p:cNvPr id="4" name="Rectangle 3"/>
          <p:cNvSpPr/>
          <p:nvPr/>
        </p:nvSpPr>
        <p:spPr>
          <a:xfrm>
            <a:off x="3650842" y="1902483"/>
            <a:ext cx="3859198" cy="89255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latin typeface="Garamond" pitchFamily="18" charset="0"/>
              </a:rPr>
              <a:t>of workplace hazards that</a:t>
            </a:r>
          </a:p>
          <a:p>
            <a:r>
              <a:rPr lang="en-US" sz="2600" b="1" dirty="0" smtClean="0">
                <a:latin typeface="Garamond" pitchFamily="18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Garamond" pitchFamily="18" charset="0"/>
              </a:rPr>
              <a:t>may cause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059832" y="2068062"/>
            <a:ext cx="803520" cy="106942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Brace 5"/>
          <p:cNvSpPr/>
          <p:nvPr/>
        </p:nvSpPr>
        <p:spPr>
          <a:xfrm>
            <a:off x="4268905" y="3276135"/>
            <a:ext cx="569240" cy="944088"/>
          </a:xfrm>
          <a:prstGeom prst="rightBrac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412"/>
            <a:ext cx="1835696" cy="13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97096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>
                <a:latin typeface="Garamond" pitchFamily="18" charset="0"/>
              </a:rPr>
              <a:t>The health of the workers has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several determinants</a:t>
            </a:r>
            <a:r>
              <a:rPr lang="en-MY" sz="2600" b="1" dirty="0">
                <a:latin typeface="Garamond" pitchFamily="18" charset="0"/>
              </a:rPr>
              <a:t>,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including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risk factors at the workplace </a:t>
            </a:r>
            <a:r>
              <a:rPr lang="en-MY" sz="2600" b="1" dirty="0">
                <a:latin typeface="Garamond" pitchFamily="18" charset="0"/>
              </a:rPr>
              <a:t>leading </a:t>
            </a:r>
            <a:r>
              <a:rPr lang="en-MY" sz="2600" b="1" dirty="0" smtClean="0">
                <a:latin typeface="Garamond" pitchFamily="18" charset="0"/>
              </a:rPr>
              <a:t>to</a:t>
            </a:r>
          </a:p>
          <a:p>
            <a:r>
              <a:rPr lang="en-MY" sz="2600" b="1" dirty="0" smtClean="0">
                <a:latin typeface="Garamond" pitchFamily="18" charset="0"/>
              </a:rPr>
              <a:t> cancers</a:t>
            </a:r>
            <a:r>
              <a:rPr lang="en-MY" sz="2600" b="1" dirty="0">
                <a:latin typeface="Garamond" pitchFamily="18" charset="0"/>
              </a:rPr>
              <a:t>, accidents,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musculoskeletal</a:t>
            </a:r>
            <a:r>
              <a:rPr lang="en-MY" sz="2600" b="1" dirty="0">
                <a:latin typeface="Garamond" pitchFamily="18" charset="0"/>
              </a:rPr>
              <a:t> diseases, </a:t>
            </a:r>
            <a:r>
              <a:rPr lang="en-MY" sz="2600" b="1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respiratory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diseases</a:t>
            </a:r>
            <a:r>
              <a:rPr lang="en-MY" sz="2600" b="1" dirty="0">
                <a:latin typeface="Garamond" pitchFamily="18" charset="0"/>
              </a:rPr>
              <a:t>, hearing loss, </a:t>
            </a:r>
            <a:r>
              <a:rPr lang="en-MY" sz="2600" b="1" dirty="0" smtClean="0">
                <a:latin typeface="Garamond" pitchFamily="18" charset="0"/>
              </a:rPr>
              <a:t>  circulatory </a:t>
            </a:r>
            <a:r>
              <a:rPr lang="en-MY" sz="2600" b="1" dirty="0">
                <a:latin typeface="Garamond" pitchFamily="18" charset="0"/>
              </a:rPr>
              <a:t>diseases,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stress-related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disorders </a:t>
            </a:r>
            <a:r>
              <a:rPr lang="en-MY" sz="2600" b="1" dirty="0">
                <a:latin typeface="Garamond" pitchFamily="18" charset="0"/>
              </a:rPr>
              <a:t>and </a:t>
            </a:r>
            <a:r>
              <a:rPr lang="en-MY" sz="2600" b="1" dirty="0" smtClean="0">
                <a:latin typeface="Garamond" pitchFamily="18" charset="0"/>
              </a:rPr>
              <a:t> 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communicable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diseases </a:t>
            </a:r>
            <a:r>
              <a:rPr lang="en-MY" sz="2600" b="1" dirty="0">
                <a:latin typeface="Garamond" pitchFamily="18" charset="0"/>
              </a:rPr>
              <a:t>and others.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5</a:t>
            </a:fld>
            <a:endParaRPr lang="en-MY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01A2-DBF2-4AFB-AE58-555F0D425EFA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80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54" y="523220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It is defined </a:t>
            </a:r>
          </a:p>
          <a:p>
            <a:pPr algn="just"/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by </a:t>
            </a:r>
            <a:r>
              <a:rPr lang="en-US" sz="2600" b="1" dirty="0" smtClean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the International Labor Office (ILO</a:t>
            </a:r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) </a:t>
            </a:r>
          </a:p>
          <a:p>
            <a:pPr algn="just"/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and </a:t>
            </a:r>
            <a:r>
              <a:rPr lang="en-US" sz="2600" b="1" dirty="0" smtClean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World Health Organization </a:t>
            </a:r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(WHO) </a:t>
            </a:r>
            <a:r>
              <a:rPr lang="en-MY" sz="2600" i="1" dirty="0" smtClean="0">
                <a:latin typeface="Garamond" pitchFamily="18" charset="0"/>
              </a:rPr>
              <a:t>in 1950 </a:t>
            </a:r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as:</a:t>
            </a:r>
          </a:p>
          <a:p>
            <a:pPr algn="just"/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"The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promotion</a:t>
            </a:r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 and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maintenance</a:t>
            </a:r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 of the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highest</a:t>
            </a:r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 degree</a:t>
            </a:r>
          </a:p>
          <a:p>
            <a:pPr algn="just"/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 of </a:t>
            </a:r>
            <a:r>
              <a:rPr lang="en-US" sz="2600" b="1" dirty="0" smtClean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physical, mental </a:t>
            </a:r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and </a:t>
            </a:r>
            <a:r>
              <a:rPr lang="en-US" sz="2600" b="1" dirty="0" smtClean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social wellbeing </a:t>
            </a:r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of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all workers </a:t>
            </a:r>
          </a:p>
          <a:p>
            <a:pPr algn="just"/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  <a:cs typeface="Tahoma" pitchFamily="34" charset="0"/>
              </a:rPr>
              <a:t>       </a:t>
            </a:r>
            <a:r>
              <a:rPr lang="en-US" sz="2600" b="1" dirty="0" smtClean="0">
                <a:solidFill>
                  <a:srgbClr val="0070C0"/>
                </a:solidFill>
                <a:latin typeface="Garamond" pitchFamily="18" charset="0"/>
                <a:cs typeface="Tahoma" pitchFamily="34" charset="0"/>
              </a:rPr>
              <a:t>in </a:t>
            </a:r>
            <a:r>
              <a:rPr lang="en-US" sz="2600" b="1" dirty="0" smtClean="0">
                <a:solidFill>
                  <a:srgbClr val="002060"/>
                </a:solidFill>
                <a:latin typeface="Garamond" pitchFamily="18" charset="0"/>
                <a:cs typeface="Tahoma" pitchFamily="34" charset="0"/>
              </a:rPr>
              <a:t>all occupations</a:t>
            </a:r>
            <a:r>
              <a:rPr lang="en-US" sz="2800" b="1" dirty="0" smtClean="0">
                <a:latin typeface="Garamond" pitchFamily="18" charset="0"/>
                <a:cs typeface="Tahoma" pitchFamily="34" charset="0"/>
              </a:rPr>
              <a:t>“</a:t>
            </a:r>
            <a:r>
              <a:rPr lang="en-MY" sz="1600" dirty="0" smtClean="0">
                <a:latin typeface="Garamond" pitchFamily="18" charset="0"/>
              </a:rPr>
              <a:t>(</a:t>
            </a:r>
            <a:r>
              <a:rPr lang="en-MY" sz="1600" b="1" i="1" dirty="0" err="1" smtClean="0">
                <a:solidFill>
                  <a:schemeClr val="accent1"/>
                </a:solidFill>
                <a:latin typeface="Garamond" pitchFamily="18" charset="0"/>
              </a:rPr>
              <a:t>Forsmann</a:t>
            </a:r>
            <a:r>
              <a:rPr lang="en-MY" sz="1600" b="1" i="1" dirty="0" smtClean="0">
                <a:solidFill>
                  <a:schemeClr val="accent1"/>
                </a:solidFill>
                <a:latin typeface="Garamond" pitchFamily="18" charset="0"/>
              </a:rPr>
              <a:t> 1983</a:t>
            </a:r>
            <a:r>
              <a:rPr lang="en-MY" sz="1600" b="1" dirty="0" smtClean="0">
                <a:solidFill>
                  <a:schemeClr val="accent1"/>
                </a:solidFill>
                <a:latin typeface="Garamond" pitchFamily="18" charset="0"/>
              </a:rPr>
              <a:t>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054" y="3175248"/>
            <a:ext cx="8814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600" dirty="0" smtClean="0">
                <a:latin typeface="Garamond" pitchFamily="18" charset="0"/>
              </a:rPr>
              <a:t>  This </a:t>
            </a:r>
            <a:r>
              <a:rPr lang="en-MY" sz="2600" b="1" dirty="0" smtClean="0">
                <a:latin typeface="Garamond" pitchFamily="18" charset="0"/>
              </a:rPr>
              <a:t>definition emphasizes </a:t>
            </a:r>
            <a:r>
              <a:rPr lang="en-MY" sz="2600" dirty="0" smtClean="0">
                <a:latin typeface="Garamond" pitchFamily="18" charset="0"/>
              </a:rPr>
              <a:t>the term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health rather </a:t>
            </a:r>
            <a:r>
              <a:rPr lang="en-MY" sz="2600" b="1" dirty="0" smtClean="0">
                <a:latin typeface="Garamond" pitchFamily="18" charset="0"/>
              </a:rPr>
              <a:t>than disease</a:t>
            </a:r>
            <a:r>
              <a:rPr lang="en-MY" sz="2600" dirty="0" smtClean="0">
                <a:latin typeface="Garamond" pitchFamily="18" charset="0"/>
              </a:rPr>
              <a:t>,   </a:t>
            </a:r>
            <a:r>
              <a:rPr lang="en-MY" sz="2600" b="1" dirty="0" smtClean="0">
                <a:latin typeface="Garamond" pitchFamily="18" charset="0"/>
              </a:rPr>
              <a:t>According </a:t>
            </a:r>
            <a:r>
              <a:rPr lang="en-MY" sz="2600" b="1" dirty="0">
                <a:latin typeface="Garamond" pitchFamily="18" charset="0"/>
              </a:rPr>
              <a:t>to the </a:t>
            </a:r>
            <a:r>
              <a:rPr lang="en-US" sz="2600" b="1" dirty="0" smtClean="0">
                <a:latin typeface="Garamond" pitchFamily="18" charset="0"/>
                <a:cs typeface="Tahoma" pitchFamily="34" charset="0"/>
              </a:rPr>
              <a:t>WHO’s</a:t>
            </a:r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occupational health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definition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Occupational health deals</a:t>
            </a:r>
          </a:p>
          <a:p>
            <a:pPr marL="457200" indent="-457200" algn="ctr">
              <a:buFont typeface="Wingdings" pitchFamily="2" charset="2"/>
              <a:buChar char="§"/>
            </a:pP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with all aspects of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Health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and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Safety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in the workplace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         </a:t>
            </a:r>
            <a:r>
              <a:rPr lang="en-MY" sz="2800" b="1" dirty="0" smtClean="0">
                <a:latin typeface="Garamond" pitchFamily="18" charset="0"/>
              </a:rPr>
              <a:t>and </a:t>
            </a:r>
            <a:endParaRPr lang="en-MY" sz="28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dirty="0">
                <a:latin typeface="Garamond" pitchFamily="18" charset="0"/>
              </a:rPr>
              <a:t>has a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strong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 focus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on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primary prevention </a:t>
            </a:r>
            <a:r>
              <a:rPr lang="en-MY" sz="2600" b="1" dirty="0">
                <a:latin typeface="Garamond" pitchFamily="18" charset="0"/>
              </a:rPr>
              <a:t>of </a:t>
            </a:r>
            <a:r>
              <a:rPr lang="en-MY" sz="2600" b="1" dirty="0" smtClean="0">
                <a:latin typeface="Garamond" pitchFamily="18" charset="0"/>
              </a:rPr>
              <a:t>hazards</a:t>
            </a:r>
            <a:endParaRPr lang="en-MY" sz="2600" dirty="0" smtClean="0">
              <a:latin typeface="Garamond" pitchFamily="18" charset="0"/>
            </a:endParaRPr>
          </a:p>
        </p:txBody>
      </p:sp>
      <p:pic>
        <p:nvPicPr>
          <p:cNvPr id="4" name="Picture 4" descr="Baby in hardhat playing toys isolated on a white background. Stock Photo - 797963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95938" cy="15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271" y="0"/>
            <a:ext cx="3588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Occupational Health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39" y="5949279"/>
            <a:ext cx="8856245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Garamond" pitchFamily="18" charset="0"/>
                <a:cs typeface="Tahoma" pitchFamily="34" charset="0"/>
              </a:rPr>
              <a:t>It </a:t>
            </a:r>
            <a:r>
              <a:rPr lang="en-US" sz="2400" b="1" dirty="0">
                <a:latin typeface="Garamond" pitchFamily="18" charset="0"/>
                <a:cs typeface="Tahoma" pitchFamily="34" charset="0"/>
              </a:rPr>
              <a:t>combines both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ahoma" pitchFamily="34" charset="0"/>
              </a:rPr>
              <a:t>occupational medicine </a:t>
            </a:r>
            <a:r>
              <a:rPr lang="en-US" sz="2400" b="1" dirty="0">
                <a:latin typeface="Garamond" pitchFamily="18" charset="0"/>
                <a:cs typeface="Tahoma" pitchFamily="34" charset="0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ahoma" pitchFamily="34" charset="0"/>
              </a:rPr>
              <a:t>occupational hygiene</a:t>
            </a:r>
            <a:endParaRPr lang="ar-EG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6</a:t>
            </a:fld>
            <a:endParaRPr lang="en-MY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3A4F-7183-45DB-9625-484C1D19EC82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10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66140"/>
            <a:ext cx="93245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History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The history of occupational diseases is as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old as organized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economic activity.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Back pain resulting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from strain at work is described in an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Egyptian papyrus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dating to at least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1600 BC.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Other occupational disorders were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prominently mentioned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by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6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Hippocrates in 460 BC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Roman author).</a:t>
            </a:r>
            <a:r>
              <a:rPr lang="en-MY" sz="2600" dirty="0" smtClean="0">
                <a:latin typeface="Garamond" pitchFamily="18" charset="0"/>
              </a:rPr>
              <a:t> taught physicians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dirty="0" smtClean="0">
                <a:latin typeface="Garamond" pitchFamily="18" charset="0"/>
              </a:rPr>
              <a:t>  that ‘When you come to a patient’s house, you should ask him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dirty="0" smtClean="0">
                <a:latin typeface="Garamond" pitchFamily="18" charset="0"/>
              </a:rPr>
              <a:t>    what </a:t>
            </a:r>
            <a:r>
              <a:rPr lang="en-MY" sz="2600" b="1" dirty="0" smtClean="0">
                <a:latin typeface="Garamond" pitchFamily="18" charset="0"/>
              </a:rPr>
              <a:t>sort of pains </a:t>
            </a:r>
            <a:r>
              <a:rPr lang="en-MY" sz="2600" dirty="0" smtClean="0">
                <a:latin typeface="Garamond" pitchFamily="18" charset="0"/>
              </a:rPr>
              <a:t>he has, </a:t>
            </a:r>
            <a:r>
              <a:rPr lang="en-MY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what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caused them</a:t>
            </a:r>
            <a:r>
              <a:rPr lang="en-MY" sz="2600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en-MY" sz="2600" dirty="0" smtClean="0">
                <a:latin typeface="Garamond" pitchFamily="18" charset="0"/>
              </a:rPr>
              <a:t>how </a:t>
            </a:r>
            <a:r>
              <a:rPr lang="en-MY" sz="2600" b="1" dirty="0" smtClean="0">
                <a:latin typeface="Garamond" pitchFamily="18" charset="0"/>
              </a:rPr>
              <a:t>many</a:t>
            </a:r>
            <a:r>
              <a:rPr lang="en-MY" sz="2600" dirty="0" smtClean="0">
                <a:latin typeface="Garamond" pitchFamily="18" charset="0"/>
              </a:rPr>
              <a:t> days  he has been ill, whether the bowels are working and what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dirty="0" smtClean="0">
                <a:latin typeface="Garamond" pitchFamily="18" charset="0"/>
              </a:rPr>
              <a:t>       sort of food he eats.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Middle Ages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and early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Renaissance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several medical articles 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were written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on the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hazards of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mining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and sm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elting.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AE" sz="1600" dirty="0">
                <a:latin typeface="Garamond" pitchFamily="18" charset="0"/>
              </a:rPr>
              <a:t>صهر</a:t>
            </a:r>
            <a:r>
              <a:rPr lang="en-MY" sz="2800" dirty="0">
                <a:latin typeface="Garamond" pitchFamily="18" charset="0"/>
              </a:rPr>
              <a:t> 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The Modern Era</a:t>
            </a:r>
            <a:endParaRPr lang="en-MY" sz="2400" dirty="0" smtClean="0">
              <a:latin typeface="Garamond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236296" y="6276345"/>
            <a:ext cx="15333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Also</a:t>
            </a:r>
            <a:endParaRPr lang="en-MY" dirty="0"/>
          </a:p>
        </p:txBody>
      </p:sp>
      <p:pic>
        <p:nvPicPr>
          <p:cNvPr id="4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8011" flipH="1" flipV="1">
            <a:off x="8166695" y="-9083"/>
            <a:ext cx="962041" cy="9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7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6FED-D854-4044-82BD-D09063951115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92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8712968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The Modern Era</a:t>
            </a:r>
            <a:endParaRPr lang="en-US" sz="2600" b="1" dirty="0">
              <a:latin typeface="Garamond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The modern era of occupational medicine dates from the </a:t>
            </a:r>
            <a:endParaRPr lang="en-US" sz="2500" dirty="0" smtClean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early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1700s</a:t>
            </a:r>
            <a:r>
              <a:rPr lang="en-US" sz="25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2500" dirty="0">
                <a:latin typeface="Garamond" pitchFamily="18" charset="0"/>
              </a:rPr>
              <a:t>One of the great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pioneers</a:t>
            </a:r>
            <a:r>
              <a:rPr lang="en-MY" sz="2500" dirty="0">
                <a:latin typeface="Garamond" pitchFamily="18" charset="0"/>
              </a:rPr>
              <a:t> in </a:t>
            </a:r>
            <a:r>
              <a:rPr lang="en-MY" sz="2500" b="1" dirty="0">
                <a:latin typeface="Garamond" pitchFamily="18" charset="0"/>
              </a:rPr>
              <a:t>occupational medicine </a:t>
            </a:r>
            <a:r>
              <a:rPr lang="en-MY" sz="2500" dirty="0">
                <a:latin typeface="Garamond" pitchFamily="18" charset="0"/>
              </a:rPr>
              <a:t>was the Italian physician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Bernardino </a:t>
            </a:r>
            <a:r>
              <a:rPr lang="en-MY" sz="2500" b="1" dirty="0" err="1">
                <a:solidFill>
                  <a:srgbClr val="FF0000"/>
                </a:solidFill>
                <a:latin typeface="Garamond" pitchFamily="18" charset="0"/>
              </a:rPr>
              <a:t>Ramazzini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500" dirty="0">
                <a:latin typeface="Garamond" pitchFamily="18" charset="0"/>
              </a:rPr>
              <a:t>(1633–1714)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2500" b="1" dirty="0">
                <a:latin typeface="Garamond" pitchFamily="18" charset="0"/>
              </a:rPr>
              <a:t>He is often described as the ‘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Father of Occupational Medicine</a:t>
            </a:r>
            <a:r>
              <a:rPr lang="en-MY" sz="2500" dirty="0">
                <a:solidFill>
                  <a:srgbClr val="FF0000"/>
                </a:solidFill>
                <a:latin typeface="Garamond" pitchFamily="18" charset="0"/>
              </a:rPr>
              <a:t>’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latin typeface="Garamond" pitchFamily="18" charset="0"/>
                <a:cs typeface="Arial" pitchFamily="34" charset="0"/>
              </a:rPr>
              <a:t> he </a:t>
            </a:r>
            <a:r>
              <a:rPr lang="en-US" sz="2500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wrote the first </a:t>
            </a:r>
            <a:r>
              <a:rPr lang="en-US" sz="25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comprehensive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textbook </a:t>
            </a:r>
            <a:r>
              <a:rPr lang="en-US" sz="2500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in this field.</a:t>
            </a:r>
            <a:r>
              <a:rPr lang="en-MY" sz="2500" dirty="0">
                <a:latin typeface="Garamond" pitchFamily="18" charset="0"/>
              </a:rPr>
              <a:t> , </a:t>
            </a:r>
            <a:r>
              <a:rPr lang="en-MY" sz="2500" dirty="0" err="1">
                <a:latin typeface="Garamond" pitchFamily="18" charset="0"/>
              </a:rPr>
              <a:t>Ramazzini</a:t>
            </a:r>
            <a:r>
              <a:rPr lang="en-MY" sz="2500" dirty="0">
                <a:latin typeface="Garamond" pitchFamily="18" charset="0"/>
              </a:rPr>
              <a:t> wrote: ‘I may venture to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add one more question</a:t>
            </a:r>
            <a:r>
              <a:rPr lang="en-MY" sz="2500" dirty="0">
                <a:latin typeface="Garamond" pitchFamily="18" charset="0"/>
              </a:rPr>
              <a:t>: </a:t>
            </a:r>
            <a:r>
              <a:rPr lang="en-MY" sz="2500" b="1" dirty="0" smtClean="0">
                <a:solidFill>
                  <a:srgbClr val="FF0000"/>
                </a:solidFill>
                <a:latin typeface="Garamond" pitchFamily="18" charset="0"/>
              </a:rPr>
              <a:t>What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occupation does he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 follow?’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>
                <a:latin typeface="Garamond" pitchFamily="18" charset="0"/>
              </a:rPr>
              <a:t>in his writings, </a:t>
            </a:r>
            <a:r>
              <a:rPr lang="en-MY" sz="2500" b="1" dirty="0" err="1">
                <a:solidFill>
                  <a:srgbClr val="0070C0"/>
                </a:solidFill>
                <a:latin typeface="Garamond" pitchFamily="18" charset="0"/>
              </a:rPr>
              <a:t>Ramazzini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described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500" b="1" dirty="0">
                <a:latin typeface="Garamond" pitchFamily="18" charset="0"/>
              </a:rPr>
              <a:t>many occupational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illnesses</a:t>
            </a:r>
            <a:r>
              <a:rPr lang="en-MY" sz="2500" b="1" dirty="0">
                <a:latin typeface="Garamond" pitchFamily="18" charset="0"/>
              </a:rPr>
              <a:t> that are still seen today</a:t>
            </a:r>
            <a:r>
              <a:rPr lang="en-MY" sz="2500" dirty="0">
                <a:latin typeface="Garamond" pitchFamily="18" charset="0"/>
              </a:rPr>
              <a:t>, and furthermore,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>
                <a:latin typeface="Garamond" pitchFamily="18" charset="0"/>
              </a:rPr>
              <a:t> </a:t>
            </a:r>
            <a:r>
              <a:rPr lang="en-MY" sz="2500" b="1" dirty="0">
                <a:solidFill>
                  <a:srgbClr val="FF0000"/>
                </a:solidFill>
                <a:latin typeface="Garamond" pitchFamily="18" charset="0"/>
              </a:rPr>
              <a:t>described </a:t>
            </a:r>
            <a:r>
              <a:rPr lang="en-MY" sz="2500" b="1" dirty="0">
                <a:latin typeface="Garamond" pitchFamily="18" charset="0"/>
              </a:rPr>
              <a:t>the principles </a:t>
            </a:r>
            <a:r>
              <a:rPr lang="en-MY" sz="2500" b="1" dirty="0">
                <a:solidFill>
                  <a:srgbClr val="0070C0"/>
                </a:solidFill>
                <a:latin typeface="Garamond" pitchFamily="18" charset="0"/>
              </a:rPr>
              <a:t>for their </a:t>
            </a:r>
            <a:r>
              <a:rPr lang="en-MY" sz="2500" b="1" dirty="0" smtClean="0">
                <a:solidFill>
                  <a:srgbClr val="FF0000"/>
                </a:solidFill>
                <a:latin typeface="Garamond" pitchFamily="18" charset="0"/>
              </a:rPr>
              <a:t>control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 smtClean="0">
                <a:latin typeface="Garamond" pitchFamily="18" charset="0"/>
              </a:rPr>
              <a:t>He </a:t>
            </a:r>
            <a:r>
              <a:rPr lang="en-MY" sz="2500" dirty="0" smtClean="0"/>
              <a:t>convicted</a:t>
            </a:r>
            <a:r>
              <a:rPr lang="en-MY" sz="2500" dirty="0" smtClean="0">
                <a:latin typeface="Garamond" pitchFamily="18" charset="0"/>
              </a:rPr>
              <a:t> the </a:t>
            </a:r>
            <a:r>
              <a:rPr lang="en-MY" sz="2500" b="1" dirty="0" smtClean="0">
                <a:latin typeface="Garamond" pitchFamily="18" charset="0"/>
              </a:rPr>
              <a:t>lack of ventilation </a:t>
            </a:r>
            <a:r>
              <a:rPr lang="en-MY" sz="2500" dirty="0" smtClean="0">
                <a:latin typeface="Garamond" pitchFamily="18" charset="0"/>
              </a:rPr>
              <a:t>and </a:t>
            </a:r>
            <a:r>
              <a:rPr lang="en-MY" sz="2500" b="1" dirty="0" smtClean="0">
                <a:latin typeface="Garamond" pitchFamily="18" charset="0"/>
              </a:rPr>
              <a:t>unsuitable </a:t>
            </a:r>
            <a:r>
              <a:rPr lang="en-MY" sz="2500" b="1" dirty="0" smtClean="0">
                <a:latin typeface="Garamond" pitchFamily="18" charset="0"/>
              </a:rPr>
              <a:t>temperatures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/>
              <a:t>he urged labourers in dusty trades to work in </a:t>
            </a:r>
            <a:r>
              <a:rPr lang="en-MY" sz="2500" b="1" dirty="0"/>
              <a:t>large, ventilated </a:t>
            </a:r>
            <a:r>
              <a:rPr lang="en-MY" sz="2500" dirty="0"/>
              <a:t>rooms</a:t>
            </a:r>
            <a:r>
              <a:rPr lang="en-MY" sz="2500" dirty="0" smtClean="0"/>
              <a:t>,</a:t>
            </a:r>
            <a:endParaRPr lang="en-MY" sz="2500" dirty="0"/>
          </a:p>
        </p:txBody>
      </p:sp>
      <p:sp>
        <p:nvSpPr>
          <p:cNvPr id="3" name="Right Arrow 2"/>
          <p:cNvSpPr/>
          <p:nvPr/>
        </p:nvSpPr>
        <p:spPr>
          <a:xfrm>
            <a:off x="7020272" y="6309320"/>
            <a:ext cx="21305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recommended rest 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3203848" y="80807"/>
            <a:ext cx="2847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History Cont. …</a:t>
            </a:r>
            <a:endParaRPr kumimoji="0" lang="en-US" sz="2000" b="1" i="0" strike="noStrike" cap="none" normalizeH="0" baseline="0" dirty="0" smtClean="0">
              <a:ln>
                <a:noFill/>
              </a:ln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5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2656" flipH="1" flipV="1">
            <a:off x="7333248" y="8457"/>
            <a:ext cx="1835696" cy="9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8</a:t>
            </a:fld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9D6A-6F51-49CC-98E9-E3B7934B395D}" type="datetime1">
              <a:rPr lang="en-MY" smtClean="0"/>
              <a:t>17/2/2021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00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4849"/>
            <a:ext cx="89302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dirty="0" smtClean="0"/>
              <a:t> </a:t>
            </a:r>
            <a:r>
              <a:rPr lang="en-MY" sz="2500" b="1" dirty="0" smtClean="0">
                <a:solidFill>
                  <a:srgbClr val="0070C0"/>
                </a:solidFill>
              </a:rPr>
              <a:t>he recommended </a:t>
            </a:r>
            <a:r>
              <a:rPr lang="en-MY" sz="2500" b="1" dirty="0" smtClean="0">
                <a:solidFill>
                  <a:srgbClr val="FF0000"/>
                </a:solidFill>
              </a:rPr>
              <a:t>rest intervals </a:t>
            </a:r>
            <a:r>
              <a:rPr lang="en-MY" sz="2500" dirty="0" smtClean="0"/>
              <a:t>in </a:t>
            </a:r>
            <a:r>
              <a:rPr lang="en-MY" sz="2500" b="1" dirty="0" smtClean="0"/>
              <a:t>prolonged work </a:t>
            </a:r>
            <a:r>
              <a:rPr lang="en-MY" sz="2500" dirty="0" smtClean="0"/>
              <a:t>and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MY" sz="2500" b="1" dirty="0" smtClean="0">
                <a:solidFill>
                  <a:srgbClr val="0070C0"/>
                </a:solidFill>
              </a:rPr>
              <a:t>advocated</a:t>
            </a:r>
            <a:r>
              <a:rPr lang="en-MY" sz="2500" b="1" dirty="0" smtClean="0">
                <a:solidFill>
                  <a:srgbClr val="FF0000"/>
                </a:solidFill>
              </a:rPr>
              <a:t> exercise </a:t>
            </a:r>
            <a:r>
              <a:rPr lang="en-MY" sz="2500" b="1" dirty="0" smtClean="0">
                <a:solidFill>
                  <a:srgbClr val="0070C0"/>
                </a:solidFill>
              </a:rPr>
              <a:t>and correct working </a:t>
            </a:r>
            <a:r>
              <a:rPr lang="en-MY" sz="2500" b="1" dirty="0" smtClean="0">
                <a:solidFill>
                  <a:srgbClr val="FF0000"/>
                </a:solidFill>
              </a:rPr>
              <a:t>postures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Charles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Thackrah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wrote the 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first book in English in 1831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during that  time new and 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extensive legislation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2500" dirty="0" smtClean="0">
                <a:ea typeface="Times New Roman" pitchFamily="18" charset="0"/>
                <a:cs typeface="Arial" pitchFamily="34" charset="0"/>
              </a:rPr>
              <a:t>being </a:t>
            </a:r>
            <a:endParaRPr kumimoji="0" lang="en-US" sz="25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cs typeface="Arial" pitchFamily="34" charset="0"/>
              </a:rPr>
              <a:t>    </a:t>
            </a:r>
            <a:r>
              <a:rPr lang="en-MY" sz="2500" b="1" dirty="0" smtClean="0">
                <a:solidFill>
                  <a:srgbClr val="FF0000"/>
                </a:solidFill>
              </a:rPr>
              <a:t> legislated 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in  Britain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protect the health of workers,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control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2"/>
              </a:rPr>
              <a:t>CHILD LABOUR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5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5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protect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public health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 a time of</a:t>
            </a:r>
            <a:r>
              <a:rPr lang="en-US" sz="25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MY" sz="2500" dirty="0" smtClean="0"/>
              <a:t>profuse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pollution and </a:t>
            </a:r>
            <a:r>
              <a:rPr lang="en-MY" sz="2500" dirty="0" smtClean="0"/>
              <a:t>cheating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food.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1914, </a:t>
            </a:r>
            <a:r>
              <a:rPr lang="en-US" sz="25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workers' compensation</a:t>
            </a:r>
            <a:r>
              <a:rPr lang="en-US" sz="2500" dirty="0" smtClean="0">
                <a:ea typeface="Times New Roman" pitchFamily="18" charset="0"/>
                <a:cs typeface="Arial" pitchFamily="34" charset="0"/>
              </a:rPr>
              <a:t>, patterned after the German system, was introduced into Canada. </a:t>
            </a:r>
            <a:endParaRPr lang="en-US" sz="25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4786" y="-66979"/>
            <a:ext cx="2847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History Cont. …</a:t>
            </a:r>
            <a:endParaRPr kumimoji="0" lang="en-US" b="1" i="0" strike="noStrike" cap="none" normalizeH="0" baseline="0" dirty="0" smtClean="0">
              <a:ln>
                <a:noFill/>
              </a:ln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4" name="Picture 2" descr="Occupational health report, pen and notepad. - Royalty-free Care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0"/>
            <a:ext cx="141025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9</a:t>
            </a:fld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F482-30B1-40AF-AF43-2C2107077279}" type="datetime1">
              <a:rPr lang="en-MY" smtClean="0"/>
              <a:t>17/2/2021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179512" y="5803272"/>
            <a:ext cx="87507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500" dirty="0"/>
              <a:t>The </a:t>
            </a:r>
            <a:r>
              <a:rPr lang="en-MY" sz="2500" dirty="0">
                <a:solidFill>
                  <a:srgbClr val="FF0000"/>
                </a:solidFill>
              </a:rPr>
              <a:t>one major event </a:t>
            </a:r>
            <a:r>
              <a:rPr lang="en-MY" sz="2500" dirty="0"/>
              <a:t>that profoundly </a:t>
            </a:r>
            <a:r>
              <a:rPr lang="en-MY" sz="2500" dirty="0">
                <a:solidFill>
                  <a:srgbClr val="0070C0"/>
                </a:solidFill>
              </a:rPr>
              <a:t>influenced</a:t>
            </a:r>
            <a:r>
              <a:rPr lang="en-MY" sz="2500" dirty="0"/>
              <a:t> and </a:t>
            </a:r>
            <a:r>
              <a:rPr lang="en-MY" sz="2500" dirty="0">
                <a:solidFill>
                  <a:srgbClr val="0070C0"/>
                </a:solidFill>
              </a:rPr>
              <a:t>shaped </a:t>
            </a:r>
            <a:r>
              <a:rPr lang="en-MY" sz="2500" dirty="0"/>
              <a:t>the development of occupational health was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796136" y="6373368"/>
            <a:ext cx="31386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79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0" ma:contentTypeDescription="Create a new document." ma:contentTypeScope="" ma:versionID="877a6b356c759e988ffb4ccdb58c9ef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7E3209-F73A-456F-BA8B-EB89D96AB223}"/>
</file>

<file path=customXml/itemProps2.xml><?xml version="1.0" encoding="utf-8"?>
<ds:datastoreItem xmlns:ds="http://schemas.openxmlformats.org/officeDocument/2006/customXml" ds:itemID="{2F53DE04-C9F6-4AC4-BA10-4759939D3835}"/>
</file>

<file path=customXml/itemProps3.xml><?xml version="1.0" encoding="utf-8"?>
<ds:datastoreItem xmlns:ds="http://schemas.openxmlformats.org/officeDocument/2006/customXml" ds:itemID="{30B74806-DD2C-4B1E-942C-D13C05ADB304}"/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1870</Words>
  <Application>Microsoft Office PowerPoint</Application>
  <PresentationFormat>On-screen Show (4:3)</PresentationFormat>
  <Paragraphs>273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121</cp:revision>
  <dcterms:created xsi:type="dcterms:W3CDTF">2020-01-16T12:23:57Z</dcterms:created>
  <dcterms:modified xsi:type="dcterms:W3CDTF">2021-02-17T10:21:25Z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