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embeddedFontLst>
    <p:embeddedFont>
      <p:font typeface="Lato" panose="020F0502020204030203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inBV1gjPOs5vtlU4ByJHm9feCM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CD2E5B6-23FB-436D-BF2C-EC804FC2AAF6}">
  <a:tblStyle styleId="{7CD2E5B6-23FB-436D-BF2C-EC804FC2AA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font" Target="fonts/font3.fntdata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font" Target="fonts/font2.fntdata" /><Relationship Id="rId33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font" Target="fonts/font1.fntdata" /><Relationship Id="rId32" Type="http://customschemas.google.com/relationships/presentationmetadata" Target="metadata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notesMaster" Target="notesMasters/notesMaster1.xml" /><Relationship Id="rId36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font" Target="fonts/font4.fntdata" /><Relationship Id="rId35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3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" name="Google Shape;26;p23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2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0" name="Google Shape;90;p3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3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3"/>
          <p:cNvSpPr txBox="1">
            <a:spLocks noGrp="1"/>
          </p:cNvSpPr>
          <p:nvPr>
            <p:ph type="title"/>
          </p:nvPr>
        </p:nvSpPr>
        <p:spPr>
          <a:xfrm rot="5400000">
            <a:off x="7159401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3"/>
          <p:cNvSpPr txBox="1">
            <a:spLocks noGrp="1"/>
          </p:cNvSpPr>
          <p:nvPr>
            <p:ph type="body" idx="1"/>
          </p:nvPr>
        </p:nvSpPr>
        <p:spPr>
          <a:xfrm rot="5400000">
            <a:off x="1825401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8" name="Google Shape;98;p3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1" name="Google Shape;41;p25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1"/>
          </p:nvPr>
        </p:nvSpPr>
        <p:spPr>
          <a:xfrm>
            <a:off x="1097278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9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0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0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1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915076"/>
          </a:xfrm>
          <a:prstGeom prst="rect">
            <a:avLst/>
          </a:prstGeom>
          <a:solidFill>
            <a:srgbClr val="D2CDB0"/>
          </a:solidFill>
          <a:ln>
            <a:noFill/>
          </a:ln>
        </p:spPr>
      </p:sp>
      <p:sp>
        <p:nvSpPr>
          <p:cNvPr id="83" name="Google Shape;83;p31"/>
          <p:cNvSpPr txBox="1">
            <a:spLocks noGrp="1"/>
          </p:cNvSpPr>
          <p:nvPr>
            <p:ph type="body" idx="1"/>
          </p:nvPr>
        </p:nvSpPr>
        <p:spPr>
          <a:xfrm>
            <a:off x="1097280" y="5907024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2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p22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.amboss.com/us/article/Fk0gpT#Z50a300306e904ca06f49be9314f99644" TargetMode="External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0.jpg" /><Relationship Id="rId5" Type="http://schemas.openxmlformats.org/officeDocument/2006/relationships/image" Target="../media/image9.jpg" /><Relationship Id="rId4" Type="http://schemas.openxmlformats.org/officeDocument/2006/relationships/image" Target="../media/image8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boss.com/us/knowledge/Sarcoidosis#Z594d2ffa5a2bc570bab7422a18b6e24d" TargetMode="External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www.amboss.com/us/knowledge/Hodgkin_lymphoma#Z3cf19836ed8f8d619c04732f43e48533" TargetMode="Externa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5.jpg" /><Relationship Id="rId5" Type="http://schemas.openxmlformats.org/officeDocument/2006/relationships/image" Target="../media/image14.jpg" /><Relationship Id="rId4" Type="http://schemas.openxmlformats.org/officeDocument/2006/relationships/image" Target="../media/image13.jp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9.jpg" /><Relationship Id="rId5" Type="http://schemas.openxmlformats.org/officeDocument/2006/relationships/image" Target="../media/image18.png" /><Relationship Id="rId4" Type="http://schemas.openxmlformats.org/officeDocument/2006/relationships/image" Target="../media/image17.jp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boss.com/us/knowledge/Thoracic_cavity#Zcb1d7e5d84a3ae9bbb461b5d04e9959f" TargetMode="External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1.jpg" /><Relationship Id="rId4" Type="http://schemas.openxmlformats.org/officeDocument/2006/relationships/hyperlink" Target="https://www.amboss.com/us/knowledge/Interstitial_lung_diseases#Zbd64a7fd410708f485412e9feabefde9" TargetMode="Externa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boss.com/us/knowledge/Cellular_changes_and_adaptive_responses#Z84e84be316378304cdd30f04c6f752e0" TargetMode="External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5.jpg" /><Relationship Id="rId5" Type="http://schemas.openxmlformats.org/officeDocument/2006/relationships/image" Target="../media/image24.jpg" /><Relationship Id="rId4" Type="http://schemas.openxmlformats.org/officeDocument/2006/relationships/image" Target="../media/image23.jpg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next.amboss.com/us/article/4p03pS#Z267798a6412b54a00950ec280f15c01e" TargetMode="External" /><Relationship Id="rId3" Type="http://schemas.openxmlformats.org/officeDocument/2006/relationships/hyperlink" Target="https://next.amboss.com/us/article/ol00BT#Zbed169096ccd26ce97c9ff2021ac459a" TargetMode="External" /><Relationship Id="rId7" Type="http://schemas.openxmlformats.org/officeDocument/2006/relationships/hyperlink" Target="https://next.amboss.com/us/article/ln0vtg#Z0e19366f91c1f6b0bdaabf9f6bd6d2b8" TargetMode="External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s://next.amboss.com/us/article/x50Emg#Zce7dcf63890e8205c45ef2aecf527090" TargetMode="External" /><Relationship Id="rId5" Type="http://schemas.openxmlformats.org/officeDocument/2006/relationships/hyperlink" Target="https://next.amboss.com/us/article/x50Emg#Z6a2460ca0dfc90387c336ab076439b5c" TargetMode="External" /><Relationship Id="rId10" Type="http://schemas.openxmlformats.org/officeDocument/2006/relationships/hyperlink" Target="https://next.amboss.com/us/article/VP0GdT#Z8148fba61325d18ed62206940d4cf388" TargetMode="External" /><Relationship Id="rId4" Type="http://schemas.openxmlformats.org/officeDocument/2006/relationships/hyperlink" Target="https://next.amboss.com/us/article/4p03pS#Z0a4f19b39cbd632d29d4f624ceba1456" TargetMode="External" /><Relationship Id="rId9" Type="http://schemas.openxmlformats.org/officeDocument/2006/relationships/hyperlink" Target="https://next.amboss.com/us/article/4p03pS#Z1a9b57a2010f274f4a0f49e6010d30cf" TargetMode="Externa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.png" /><Relationship Id="rId5" Type="http://schemas.openxmlformats.org/officeDocument/2006/relationships/image" Target="../media/image6.png" /><Relationship Id="rId4" Type="http://schemas.openxmlformats.org/officeDocument/2006/relationships/image" Target="../media/image5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"/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 txBox="1"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r>
              <a:rPr lang="en-US"/>
              <a:t>SARCOIDOSIS</a:t>
            </a:r>
            <a:endParaRPr/>
          </a:p>
        </p:txBody>
      </p:sp>
      <p:pic>
        <p:nvPicPr>
          <p:cNvPr id="108" name="Google Shape;108;p1"/>
          <p:cNvPicPr preferRelativeResize="0"/>
          <p:nvPr/>
        </p:nvPicPr>
        <p:blipFill rotWithShape="1">
          <a:blip r:embed="rId3">
            <a:alphaModFix/>
          </a:blip>
          <a:srcRect l="30974" r="31005"/>
          <a:stretch/>
        </p:blipFill>
        <p:spPr>
          <a:xfrm>
            <a:off x="-1" y="10"/>
            <a:ext cx="4635315" cy="68579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1"/>
          <p:cNvCxnSpPr/>
          <p:nvPr/>
        </p:nvCxnSpPr>
        <p:spPr>
          <a:xfrm>
            <a:off x="5447071" y="4343400"/>
            <a:ext cx="5636107" cy="0"/>
          </a:xfrm>
          <a:prstGeom prst="straightConnector1">
            <a:avLst/>
          </a:prstGeom>
          <a:noFill/>
          <a:ln w="9525" cap="flat" cmpd="sng">
            <a:solidFill>
              <a:schemeClr val="dk2">
                <a:alpha val="89803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18ADF3B-D5F0-D848-99C4-5E0BE99966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A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b="1"/>
              <a:t>Subtypes and variants </a:t>
            </a:r>
            <a:endParaRPr/>
          </a:p>
        </p:txBody>
      </p:sp>
      <p:grpSp>
        <p:nvGrpSpPr>
          <p:cNvPr id="188" name="Google Shape;188;p10"/>
          <p:cNvGrpSpPr/>
          <p:nvPr/>
        </p:nvGrpSpPr>
        <p:grpSpPr>
          <a:xfrm>
            <a:off x="1098190" y="2554991"/>
            <a:ext cx="10055944" cy="2873126"/>
            <a:chOff x="1227" y="456476"/>
            <a:chExt cx="10055944" cy="2873126"/>
          </a:xfrm>
        </p:grpSpPr>
        <p:sp>
          <p:nvSpPr>
            <p:cNvPr id="189" name="Google Shape;189;p10"/>
            <p:cNvSpPr/>
            <p:nvPr/>
          </p:nvSpPr>
          <p:spPr>
            <a:xfrm>
              <a:off x="1227" y="456476"/>
              <a:ext cx="4788544" cy="2873126"/>
            </a:xfrm>
            <a:prstGeom prst="rect">
              <a:avLst/>
            </a:prstGeom>
            <a:solidFill>
              <a:srgbClr val="62A534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0"/>
            <p:cNvSpPr txBox="1"/>
            <p:nvPr/>
          </p:nvSpPr>
          <p:spPr>
            <a:xfrm>
              <a:off x="1227" y="456476"/>
              <a:ext cx="4788544" cy="28731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247650" rIns="247650" bIns="247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500" i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Löfgren syndrome</a:t>
              </a:r>
              <a:endParaRPr sz="6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0"/>
            <p:cNvSpPr/>
            <p:nvPr/>
          </p:nvSpPr>
          <p:spPr>
            <a:xfrm>
              <a:off x="5268627" y="456476"/>
              <a:ext cx="4788544" cy="2873126"/>
            </a:xfrm>
            <a:prstGeom prst="rect">
              <a:avLst/>
            </a:prstGeom>
            <a:solidFill>
              <a:srgbClr val="35A66F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0"/>
            <p:cNvSpPr txBox="1"/>
            <p:nvPr/>
          </p:nvSpPr>
          <p:spPr>
            <a:xfrm>
              <a:off x="5268627" y="456476"/>
              <a:ext cx="4788544" cy="28731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247650" rIns="247650" bIns="247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heerford’s syndrome 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>
            <a:spLocks noGrp="1"/>
          </p:cNvSpPr>
          <p:nvPr>
            <p:ph type="title"/>
          </p:nvPr>
        </p:nvSpPr>
        <p:spPr>
          <a:xfrm>
            <a:off x="1530417" y="855099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1"/>
              <a:t>Lofgren syndrome</a:t>
            </a:r>
            <a:br>
              <a:rPr lang="en-US" sz="4800" b="1"/>
            </a:br>
            <a:endParaRPr/>
          </a:p>
        </p:txBody>
      </p:sp>
      <p:sp>
        <p:nvSpPr>
          <p:cNvPr id="198" name="Google Shape;198;p11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10629499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Highly </a:t>
            </a:r>
            <a:r>
              <a:rPr lang="en-US" sz="2400" b="1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acute</a:t>
            </a:r>
            <a:r>
              <a:rPr lang="en-US" sz="2400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400" b="1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clinical</a:t>
            </a:r>
            <a:r>
              <a:rPr lang="en-US" sz="2400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 presentation with </a:t>
            </a:r>
            <a:r>
              <a:rPr lang="en-US" sz="2400" b="1" i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fever</a:t>
            </a:r>
            <a:r>
              <a:rPr lang="en-US" sz="2400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 and the following triad of symptoms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 b="1" i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Migratory polyarthritis</a:t>
            </a:r>
            <a:r>
              <a:rPr lang="en-US" sz="2000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: symmetrical arthritis that primarily affects the ankles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 b="1" i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Erythema</a:t>
            </a:r>
            <a:r>
              <a:rPr lang="en-US" sz="2000" b="1" i="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b="1" i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nodosum</a:t>
            </a:r>
            <a:r>
              <a:rPr lang="en-US" sz="2000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: primarily affects the extensor surface of the lower legs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 b="1" i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Bilateral hilar lymphadenopathy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endParaRPr sz="2800"/>
          </a:p>
        </p:txBody>
      </p:sp>
      <p:pic>
        <p:nvPicPr>
          <p:cNvPr id="199" name="Google Shape;19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61760" y="3881626"/>
            <a:ext cx="1987468" cy="1987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02266" y="4216734"/>
            <a:ext cx="1987468" cy="1343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13239" y="3881626"/>
            <a:ext cx="1771302" cy="1705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A1C1C"/>
              </a:buClr>
              <a:buSzPts val="4800"/>
              <a:buFont typeface="Lato"/>
              <a:buNone/>
            </a:pPr>
            <a:r>
              <a:rPr lang="en-US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Heerfordt syndrome</a:t>
            </a:r>
            <a:endParaRPr/>
          </a:p>
        </p:txBody>
      </p:sp>
      <p:sp>
        <p:nvSpPr>
          <p:cNvPr id="207" name="Google Shape;207;p12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 b="0" i="0" u="sng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Chronic</a:t>
            </a:r>
            <a:r>
              <a:rPr lang="en-US" sz="2800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 clinical presentation with </a:t>
            </a:r>
            <a:r>
              <a:rPr lang="en-US" sz="2800" b="0" i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fever</a:t>
            </a:r>
            <a:r>
              <a:rPr lang="en-US" sz="2800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 and the following triad of symptoms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b="0" i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Parotitis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b="0" i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Uveitis (iridocyclitis)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b="0" i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Facial palsy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endParaRPr sz="2800"/>
          </a:p>
        </p:txBody>
      </p:sp>
      <p:pic>
        <p:nvPicPr>
          <p:cNvPr id="208" name="Google Shape;20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116" y="2521339"/>
            <a:ext cx="4920761" cy="3221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Lato"/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Diagnosis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4" name="Google Shape;214;p1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389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20000"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Noto Sans Symbols"/>
              <a:buChar char="►"/>
            </a:pPr>
            <a:r>
              <a:rPr lang="en-US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Sarcoidosis is partly a </a:t>
            </a:r>
            <a:r>
              <a:rPr lang="en-US">
                <a:solidFill>
                  <a:srgbClr val="B31166"/>
                </a:solidFill>
                <a:latin typeface="Lato"/>
                <a:ea typeface="Lato"/>
                <a:cs typeface="Lato"/>
                <a:sym typeface="Lato"/>
              </a:rPr>
              <a:t>diagnosis of exclusion</a:t>
            </a:r>
            <a:r>
              <a:rPr lang="en-US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. It is </a:t>
            </a:r>
            <a:r>
              <a:rPr lang="en-US">
                <a:solidFill>
                  <a:srgbClr val="E33D6F"/>
                </a:solidFill>
                <a:latin typeface="Lato"/>
                <a:ea typeface="Lato"/>
                <a:cs typeface="Lato"/>
                <a:sym typeface="Lato"/>
              </a:rPr>
              <a:t>imperative</a:t>
            </a:r>
            <a:r>
              <a:rPr lang="en-US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to exclude the other granulomatous diseases 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Noto Sans Symbols"/>
              <a:buChar char="►"/>
            </a:pPr>
            <a:r>
              <a:rPr lang="en-US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Diagnosis is based on clinical , radiological , histological findings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Arial"/>
              <a:buChar char="•"/>
            </a:pPr>
            <a:r>
              <a:rPr lang="en-US" b="1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Clinical : </a:t>
            </a:r>
            <a:endParaRPr/>
          </a:p>
          <a:p>
            <a:pPr marL="91440" lvl="0" indent="-939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31166"/>
              </a:buClr>
              <a:buSzPct val="80000"/>
              <a:buChar char=" "/>
            </a:pPr>
            <a:r>
              <a:rPr lang="en-US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Elevated serum ACE level in 50-80 % of patient help to support the diagnosis ( not sensitive nor specific) , also elevated CD4/CD8 ratio in bronchoalveolar lavage fluid , Hypercalcemia </a:t>
            </a:r>
            <a:endParaRPr/>
          </a:p>
          <a:p>
            <a:pPr marL="91440" lvl="0" indent="-939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31166"/>
              </a:buClr>
              <a:buSzPct val="80000"/>
              <a:buChar char=" "/>
            </a:pPr>
            <a:r>
              <a:rPr lang="en-U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↑ Inflammatory markers</a:t>
            </a:r>
            <a:endParaRPr/>
          </a:p>
          <a:p>
            <a:pPr marL="91440" lvl="0" indent="-939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31166"/>
              </a:buClr>
              <a:buSzPct val="80000"/>
              <a:buChar char=" "/>
            </a:pPr>
            <a:r>
              <a:rPr lang="en-US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PFTs : </a:t>
            </a:r>
            <a:r>
              <a:rPr lang="en-U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may be normal or show reduced lung volume , impaired gas transfer &amp; restrictive ventilators defect </a:t>
            </a:r>
            <a:endParaRPr/>
          </a:p>
          <a:p>
            <a:pPr marL="285750" lvl="0" indent="-19177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Arial"/>
              <a:buNone/>
            </a:pPr>
            <a:endParaRPr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b="1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Radiological : </a:t>
            </a:r>
            <a:endParaRPr/>
          </a:p>
          <a:p>
            <a:pPr marL="91440" lvl="0" indent="-11747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en-US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CXR (Best initial test)</a:t>
            </a:r>
            <a:r>
              <a:rPr lang="en-U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Sarcoidosis is frequently an incidental finding detected on chest x-ray , show</a:t>
            </a:r>
            <a:r>
              <a:rPr lang="en-US" b="1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hilar lymphadenopathy</a:t>
            </a:r>
            <a:r>
              <a:rPr lang="en-U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 with or without bilateral reticular opacities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A1C1C"/>
              </a:buClr>
              <a:buSzPts val="4800"/>
              <a:buFont typeface="Lato"/>
              <a:buNone/>
            </a:pPr>
            <a:r>
              <a:rPr lang="en-US" b="1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Stages of sarcoidosis on CXR</a:t>
            </a:r>
            <a:endParaRPr>
              <a:solidFill>
                <a:srgbClr val="1A1C1C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220" name="Google Shape;220;p14"/>
          <p:cNvGraphicFramePr/>
          <p:nvPr/>
        </p:nvGraphicFramePr>
        <p:xfrm>
          <a:off x="1981200" y="18615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{7CD2E5B6-23FB-436D-BF2C-EC804FC2AAF6}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62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1A1C1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Stages of sarcoidosis on CXR</a:t>
                      </a:r>
                      <a:endParaRPr sz="1400" u="none" strike="noStrike" cap="none">
                        <a:solidFill>
                          <a:srgbClr val="1A1C1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20575" marR="120575" marT="60300" marB="60300">
                    <a:lnL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3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ar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1A1C1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Chronic sarcoidosis</a:t>
                      </a:r>
                      <a:endParaRPr sz="1400" b="0" u="sng" strike="noStrike" cap="none">
                        <a:solidFill>
                          <a:srgbClr val="1A1C1C"/>
                        </a:solidFill>
                        <a:latin typeface="Lato"/>
                        <a:ea typeface="Lato"/>
                        <a:cs typeface="Lato"/>
                        <a:sym typeface="Lato"/>
                        <a:hlinkClick r:id="rId3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 marL="120575" marR="120575" marT="60300" marB="60300">
                    <a:lnL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1A1C1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Chest x-ray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1A1C1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 findings</a:t>
                      </a:r>
                      <a:endParaRPr sz="1400" u="none" strike="noStrike" cap="none">
                        <a:solidFill>
                          <a:srgbClr val="1A1C1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20575" marR="120575" marT="60300" marB="60300">
                    <a:lnL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1A1C1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Stage 0</a:t>
                      </a:r>
                      <a:endParaRPr sz="1400" u="none" strike="noStrike" cap="none">
                        <a:solidFill>
                          <a:srgbClr val="1A1C1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20575" marR="120575" marT="60300" marB="60300">
                    <a:lnL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01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Normal findings </a:t>
                      </a:r>
                      <a:endParaRPr sz="16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0575" marR="120575" marT="60300" marB="60300">
                    <a:lnL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1A1C1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Stage I</a:t>
                      </a:r>
                      <a:endParaRPr sz="1400" u="none" strike="noStrike" cap="none">
                        <a:solidFill>
                          <a:srgbClr val="1A1C1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20575" marR="120575" marT="60300" marB="60300">
                    <a:lnL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01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Bilateral hilar lymphadenopathy (reversible)*</a:t>
                      </a:r>
                      <a:endParaRPr/>
                    </a:p>
                  </a:txBody>
                  <a:tcPr marL="120575" marR="120575" marT="60300" marB="60300">
                    <a:lnL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1A1C1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Stage II</a:t>
                      </a:r>
                      <a:endParaRPr sz="1400" u="none" strike="noStrike" cap="none">
                        <a:solidFill>
                          <a:srgbClr val="1A1C1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20575" marR="120575" marT="60300" marB="60300">
                    <a:lnL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01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Bilateral reticular or ground-glass opacities with hilar lymphadenopathy ; disseminated, reticulonodular infiltrates</a:t>
                      </a:r>
                      <a:endParaRPr/>
                    </a:p>
                  </a:txBody>
                  <a:tcPr marL="120575" marR="120575" marT="60300" marB="60300">
                    <a:lnL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1A1C1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Stage III</a:t>
                      </a:r>
                      <a:endParaRPr sz="1400" u="none" strike="noStrike" cap="none">
                        <a:solidFill>
                          <a:srgbClr val="1A1C1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20575" marR="120575" marT="60300" marB="60300">
                    <a:lnL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01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Bilateral reticular or ground-glass opacities without hilar lymphadenopathy</a:t>
                      </a:r>
                      <a:endParaRPr sz="1600" u="sng" strike="noStrike" cap="none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  <a:hlinkClick r:id="rId4"/>
                      </a:endParaRPr>
                    </a:p>
                  </a:txBody>
                  <a:tcPr marL="120575" marR="120575" marT="60300" marB="60300">
                    <a:lnL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1A1C1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Stage IV</a:t>
                      </a:r>
                      <a:endParaRPr sz="1400" u="none" strike="noStrike" cap="none">
                        <a:solidFill>
                          <a:srgbClr val="1A1C1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20575" marR="120575" marT="60300" marB="60300">
                    <a:lnL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01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Lung fibrosis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Irreversible reduction in lung function)</a:t>
                      </a:r>
                      <a:endParaRPr sz="16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0575" marR="120575" marT="60300" marB="60300">
                    <a:lnL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62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1A1C1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* In most cases, the disease resolves spontaneously at this stage.</a:t>
                      </a:r>
                      <a:endParaRPr/>
                    </a:p>
                  </a:txBody>
                  <a:tcPr marL="120575" marR="120575" marT="60300" marB="60300">
                    <a:lnL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BB4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3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ar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21" name="Google Shape;221;p14" descr="docIcon"/>
          <p:cNvSpPr/>
          <p:nvPr/>
        </p:nvSpPr>
        <p:spPr>
          <a:xfrm>
            <a:off x="1981200" y="1862138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4" descr="arrowIcon"/>
          <p:cNvSpPr/>
          <p:nvPr/>
        </p:nvSpPr>
        <p:spPr>
          <a:xfrm>
            <a:off x="1981200" y="1862138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4" descr="docIcon"/>
          <p:cNvSpPr/>
          <p:nvPr/>
        </p:nvSpPr>
        <p:spPr>
          <a:xfrm>
            <a:off x="1981200" y="1862138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4" descr="arrowIcon"/>
          <p:cNvSpPr/>
          <p:nvPr/>
        </p:nvSpPr>
        <p:spPr>
          <a:xfrm>
            <a:off x="1981200" y="1862138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7044" y="490735"/>
            <a:ext cx="3735279" cy="3045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7044" y="3553219"/>
            <a:ext cx="3930885" cy="324656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5"/>
          <p:cNvSpPr txBox="1"/>
          <p:nvPr/>
        </p:nvSpPr>
        <p:spPr>
          <a:xfrm>
            <a:off x="2038039" y="14174"/>
            <a:ext cx="324036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Stage 1 </a:t>
            </a:r>
            <a:endParaRPr sz="2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5"/>
          <p:cNvSpPr txBox="1"/>
          <p:nvPr/>
        </p:nvSpPr>
        <p:spPr>
          <a:xfrm>
            <a:off x="6895706" y="13906"/>
            <a:ext cx="3384376" cy="37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Stage 2</a:t>
            </a:r>
            <a:endParaRPr sz="1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4033" y="468641"/>
            <a:ext cx="4283968" cy="3528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07968" y="3997032"/>
            <a:ext cx="4860032" cy="2751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"/>
          <p:cNvSpPr txBox="1">
            <a:spLocks noGrp="1"/>
          </p:cNvSpPr>
          <p:nvPr>
            <p:ph type="title"/>
          </p:nvPr>
        </p:nvSpPr>
        <p:spPr>
          <a:xfrm>
            <a:off x="1724577" y="25602"/>
            <a:ext cx="331236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None/>
            </a:pPr>
            <a:r>
              <a:rPr lang="en-US"/>
              <a:t>Stage 3</a:t>
            </a:r>
            <a:endParaRPr/>
          </a:p>
        </p:txBody>
      </p:sp>
      <p:pic>
        <p:nvPicPr>
          <p:cNvPr id="240" name="Google Shape;24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0036" y="4018575"/>
            <a:ext cx="4173917" cy="286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836712"/>
            <a:ext cx="4139952" cy="3172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00698" y="793574"/>
            <a:ext cx="4267303" cy="308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00698" y="3853540"/>
            <a:ext cx="4267303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6"/>
          <p:cNvSpPr txBox="1"/>
          <p:nvPr/>
        </p:nvSpPr>
        <p:spPr>
          <a:xfrm>
            <a:off x="7117794" y="188640"/>
            <a:ext cx="3204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Stage 4</a:t>
            </a:r>
            <a:endParaRPr sz="1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17" descr="A picture containing text, white, different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33460" y="1"/>
            <a:ext cx="9134541" cy="6839925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b="1"/>
              <a:t>High-resolution CT (HRCT) </a:t>
            </a:r>
            <a:endParaRPr/>
          </a:p>
        </p:txBody>
      </p:sp>
      <p:sp>
        <p:nvSpPr>
          <p:cNvPr id="255" name="Google Shape;255;p18"/>
          <p:cNvSpPr txBox="1">
            <a:spLocks noGrp="1"/>
          </p:cNvSpPr>
          <p:nvPr>
            <p:ph type="body" idx="1"/>
          </p:nvPr>
        </p:nvSpPr>
        <p:spPr>
          <a:xfrm>
            <a:off x="1168400" y="1721892"/>
            <a:ext cx="4834880" cy="456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10000"/>
          </a:bodyPr>
          <a:lstStyle/>
          <a:p>
            <a:pPr marL="91440" lvl="0" indent="-1174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Next diagnostic test if chest x-ray is suspicious or normal</a:t>
            </a:r>
            <a:endParaRPr/>
          </a:p>
          <a:p>
            <a:pPr marL="91440" lvl="0" indent="-11747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HRCT can detect parenchymal and mediastinal abnormalities such as: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US" sz="2600">
                <a:latin typeface="Lato"/>
                <a:ea typeface="Lato"/>
                <a:cs typeface="Lato"/>
                <a:sym typeface="Lato"/>
              </a:rPr>
              <a:t>- Extensive hilar and mediastinal</a:t>
            </a:r>
            <a:endParaRPr sz="2600" u="sng">
              <a:solidFill>
                <a:schemeClr val="hlink"/>
              </a:solidFill>
              <a:latin typeface="Lato"/>
              <a:ea typeface="Lato"/>
              <a:cs typeface="Lato"/>
              <a:sym typeface="Lato"/>
              <a:hlinkClick r:id="rId3"/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US" sz="2600">
                <a:latin typeface="Lato"/>
                <a:ea typeface="Lato"/>
                <a:cs typeface="Lato"/>
                <a:sym typeface="Lato"/>
              </a:rPr>
              <a:t> lymphadenopathy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- </a:t>
            </a:r>
            <a:r>
              <a:rPr lang="en-US" sz="2600">
                <a:latin typeface="Lato"/>
                <a:ea typeface="Lato"/>
                <a:cs typeface="Lato"/>
                <a:sym typeface="Lato"/>
              </a:rPr>
              <a:t>Parenchymal masses or nodules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US" sz="2600">
                <a:latin typeface="Lato"/>
                <a:ea typeface="Lato"/>
                <a:cs typeface="Lato"/>
                <a:sym typeface="Lato"/>
              </a:rPr>
              <a:t>- Irregular thickening of the bronchial wall and bronchovascular bundles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US" sz="2600">
                <a:latin typeface="Lato"/>
                <a:ea typeface="Lato"/>
                <a:cs typeface="Lato"/>
                <a:sym typeface="Lato"/>
              </a:rPr>
              <a:t>- Fibrosis with traction bronchiectasis</a:t>
            </a:r>
            <a:endParaRPr sz="2600" u="sng">
              <a:solidFill>
                <a:schemeClr val="hlink"/>
              </a:solidFill>
              <a:latin typeface="Lato"/>
              <a:ea typeface="Lato"/>
              <a:cs typeface="Lato"/>
              <a:sym typeface="Lato"/>
              <a:hlinkClick r:id="rId4"/>
            </a:endParaRPr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6" name="Google Shape;256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67120" y="811560"/>
            <a:ext cx="4317962" cy="5589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Cont …… (diagnosis)</a:t>
            </a:r>
            <a:endParaRPr/>
          </a:p>
        </p:txBody>
      </p:sp>
      <p:sp>
        <p:nvSpPr>
          <p:cNvPr id="262" name="Google Shape;262;p19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 "/>
            </a:pPr>
            <a:r>
              <a:rPr lang="en-US" sz="1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Histological :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r>
              <a:rPr lang="en-US" sz="1800" b="1">
                <a:latin typeface="Lato"/>
                <a:ea typeface="Lato"/>
                <a:cs typeface="Lato"/>
                <a:sym typeface="Lato"/>
              </a:rPr>
              <a:t>- Non-caseating granulomas</a:t>
            </a:r>
            <a:r>
              <a:rPr lang="en-US" sz="1800">
                <a:latin typeface="Lato"/>
                <a:ea typeface="Lato"/>
                <a:cs typeface="Lato"/>
                <a:sym typeface="Lato"/>
              </a:rPr>
              <a:t> with giant cells </a:t>
            </a:r>
            <a:r>
              <a:rPr lang="en-US" sz="1800" b="1">
                <a:latin typeface="Lato"/>
                <a:ea typeface="Lato"/>
                <a:cs typeface="Lato"/>
                <a:sym typeface="Lato"/>
              </a:rPr>
              <a:t>(</a:t>
            </a:r>
            <a:r>
              <a:rPr lang="en-US" sz="1800">
                <a:latin typeface="Lato"/>
                <a:ea typeface="Lato"/>
                <a:cs typeface="Lato"/>
                <a:sym typeface="Lato"/>
              </a:rPr>
              <a:t>Cellular changes and adaptive responses → Necrosis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latin typeface="Lato"/>
                <a:ea typeface="Lato"/>
                <a:cs typeface="Lato"/>
                <a:sym typeface="Lato"/>
              </a:rPr>
              <a:t>- Asteroid bodies, Schaumann bodies</a:t>
            </a:r>
            <a:endParaRPr sz="1800" u="sng">
              <a:solidFill>
                <a:schemeClr val="hlink"/>
              </a:solidFill>
              <a:latin typeface="Lato"/>
              <a:ea typeface="Lato"/>
              <a:cs typeface="Lato"/>
              <a:sym typeface="Lato"/>
              <a:hlinkClick r:id="rId3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31166"/>
              </a:buClr>
              <a:buSzPts val="1440"/>
              <a:buNone/>
            </a:pPr>
            <a:endParaRPr sz="1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31166"/>
              </a:buClr>
              <a:buSzPts val="1440"/>
              <a:buNone/>
            </a:pPr>
            <a:endParaRPr sz="1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" lvl="0" indent="-9144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31166"/>
              </a:buClr>
              <a:buSzPts val="1440"/>
              <a:buFont typeface="Noto Sans Symbols"/>
              <a:buChar char="►"/>
            </a:pPr>
            <a:r>
              <a:rPr lang="en-US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Definitive diagnosis requires transbronchial biopsy</a:t>
            </a:r>
            <a:r>
              <a:rPr lang="en-US" sz="1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800">
                <a:solidFill>
                  <a:srgbClr val="E9943A"/>
                </a:solidFill>
                <a:latin typeface="Lato"/>
                <a:ea typeface="Lato"/>
                <a:cs typeface="Lato"/>
                <a:sym typeface="Lato"/>
              </a:rPr>
              <a:t>(gold standard)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31166"/>
              </a:buClr>
              <a:buSzPts val="1280"/>
              <a:buFont typeface="Noto Sans Symbols"/>
              <a:buChar char="►"/>
            </a:pPr>
            <a:r>
              <a:rPr lang="en-US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Must see </a:t>
            </a:r>
            <a:r>
              <a:rPr lang="en-US" sz="1600" b="1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noncaseating granulomas  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B31166"/>
              </a:buClr>
              <a:buSzPts val="1280"/>
              <a:buFont typeface="Noto Sans Symbols"/>
              <a:buChar char="►"/>
            </a:pPr>
            <a:r>
              <a:rPr lang="en-US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By itself is not diagnostic because noncaseating granulomas are found in other</a:t>
            </a:r>
            <a:br>
              <a:rPr lang="en-US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diseases l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B31166"/>
              </a:buClr>
              <a:buSzPts val="1280"/>
              <a:buFont typeface="Noto Sans Symbols"/>
              <a:buChar char="►"/>
            </a:pPr>
            <a:r>
              <a:rPr lang="en-US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Must be used in the context of clinical presentation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 txBox="1">
            <a:spLocks noGrp="1"/>
          </p:cNvSpPr>
          <p:nvPr>
            <p:ph type="body" idx="1"/>
          </p:nvPr>
        </p:nvSpPr>
        <p:spPr>
          <a:xfrm>
            <a:off x="807869" y="1845734"/>
            <a:ext cx="10582026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 "/>
            </a:pPr>
            <a:r>
              <a:rPr lang="en-US" sz="2800" b="1"/>
              <a:t>Sarcoidosis </a:t>
            </a:r>
            <a:r>
              <a:rPr lang="en-US" sz="2400" b="1"/>
              <a:t>:  </a:t>
            </a:r>
            <a:r>
              <a:rPr lang="en-US" sz="2400"/>
              <a:t>multisystem disorder characterized by </a:t>
            </a:r>
            <a:r>
              <a:rPr lang="en-US" sz="2400" b="1" u="sng"/>
              <a:t>noncaseating granulomatous </a:t>
            </a:r>
            <a:r>
              <a:rPr lang="en-US" sz="2400"/>
              <a:t>inflammation. It is classified as either </a:t>
            </a:r>
            <a:r>
              <a:rPr lang="en-US" sz="2400" u="sng"/>
              <a:t>acute</a:t>
            </a:r>
            <a:r>
              <a:rPr lang="en-US" sz="2400"/>
              <a:t> or </a:t>
            </a:r>
            <a:r>
              <a:rPr lang="en-US" sz="2400" u="sng"/>
              <a:t>chronic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>
                <a:solidFill>
                  <a:srgbClr val="FF0000"/>
                </a:solidFill>
              </a:rPr>
              <a:t>-Lungs </a:t>
            </a:r>
            <a:r>
              <a:rPr lang="en-US" sz="2400"/>
              <a:t>are</a:t>
            </a:r>
            <a:r>
              <a:rPr lang="en-US" sz="2400">
                <a:solidFill>
                  <a:srgbClr val="595959"/>
                </a:solidFill>
              </a:rPr>
              <a:t> </a:t>
            </a:r>
            <a:r>
              <a:rPr lang="en-US" sz="2400"/>
              <a:t>almost always involved </a:t>
            </a:r>
            <a:r>
              <a:rPr lang="en-US" sz="2400">
                <a:solidFill>
                  <a:srgbClr val="FF0000"/>
                </a:solidFill>
              </a:rPr>
              <a:t>.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- immune-mediated</a:t>
            </a:r>
            <a:endParaRPr sz="2400">
              <a:solidFill>
                <a:srgbClr val="FF0000"/>
              </a:solidFill>
            </a:endParaRPr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- occurs most often in </a:t>
            </a:r>
            <a:r>
              <a:rPr lang="en-US" sz="2400">
                <a:solidFill>
                  <a:srgbClr val="FF0000"/>
                </a:solidFill>
              </a:rPr>
              <a:t>African American</a:t>
            </a:r>
            <a:r>
              <a:rPr lang="en-US" sz="2400"/>
              <a:t> population esp. </a:t>
            </a:r>
            <a:r>
              <a:rPr lang="en-US" sz="2400">
                <a:solidFill>
                  <a:srgbClr val="FF0000"/>
                </a:solidFill>
              </a:rPr>
              <a:t>Women</a:t>
            </a:r>
            <a:r>
              <a:rPr lang="en-US" sz="2400"/>
              <a:t> .</a:t>
            </a:r>
            <a:endParaRPr/>
          </a:p>
          <a:p>
            <a:pPr marL="91440" lvl="0" indent="-1778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Char char=" "/>
            </a:pPr>
            <a:r>
              <a:rPr lang="en-US" sz="2800" b="1"/>
              <a:t>Peak incidence </a:t>
            </a:r>
            <a:r>
              <a:rPr lang="en-US" sz="2400"/>
              <a:t>: </a:t>
            </a:r>
            <a:r>
              <a:rPr lang="en-US" b="0" i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25–35 years </a:t>
            </a:r>
            <a:r>
              <a:rPr lang="en-US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old with a second peak for females 50–65 years old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 b="1">
                <a:solidFill>
                  <a:srgbClr val="FF0000"/>
                </a:solidFill>
              </a:rPr>
              <a:t>Females</a:t>
            </a:r>
            <a:r>
              <a:rPr lang="en-US" sz="2400"/>
              <a:t> &gt; males (2:1)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sz="2400">
              <a:solidFill>
                <a:srgbClr val="FF0000"/>
              </a:solidFill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4042611" y="793902"/>
            <a:ext cx="6096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Sarcoidosis</a:t>
            </a:r>
            <a:endParaRPr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5520" y="3645024"/>
            <a:ext cx="4153707" cy="3034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3645024"/>
            <a:ext cx="4355976" cy="3034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75520" y="285879"/>
            <a:ext cx="4153707" cy="3143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96000" y="285878"/>
            <a:ext cx="4355976" cy="3143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treatment</a:t>
            </a:r>
            <a:endParaRPr/>
          </a:p>
        </p:txBody>
      </p:sp>
      <p:sp>
        <p:nvSpPr>
          <p:cNvPr id="276" name="Google Shape;276;p21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31166"/>
              </a:buClr>
              <a:buSzPts val="1360"/>
              <a:buFont typeface="Noto Sans Symbols"/>
              <a:buChar char="►"/>
            </a:pPr>
            <a:r>
              <a:rPr lang="en-US" sz="1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Patient with BHL alone don’t need treatment as most recover spontaneously in 2 years … acute sarcoidosis : (bed rest , NSAIDs)</a:t>
            </a:r>
            <a:r>
              <a:rPr lang="en-US" sz="1700">
                <a:solidFill>
                  <a:srgbClr val="B31166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700">
                <a:latin typeface="Lato"/>
                <a:ea typeface="Lato"/>
                <a:cs typeface="Lato"/>
                <a:sym typeface="Lato"/>
              </a:rPr>
              <a:t>for symptomatic relief </a:t>
            </a:r>
            <a:endParaRPr/>
          </a:p>
          <a:p>
            <a:pPr marL="91440" lvl="0" indent="-507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31166"/>
              </a:buClr>
              <a:buSzPts val="1360"/>
              <a:buFont typeface="Noto Sans Symbols"/>
              <a:buNone/>
            </a:pPr>
            <a:endParaRPr sz="17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" lvl="0" indent="-9144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31166"/>
              </a:buClr>
              <a:buSzPts val="1360"/>
              <a:buFont typeface="Noto Sans Symbols"/>
              <a:buChar char="►"/>
            </a:pPr>
            <a:r>
              <a:rPr lang="en-US" sz="1700" b="1">
                <a:solidFill>
                  <a:srgbClr val="E9943A"/>
                </a:solidFill>
                <a:latin typeface="Lato"/>
                <a:ea typeface="Lato"/>
                <a:cs typeface="Lato"/>
                <a:sym typeface="Lato"/>
              </a:rPr>
              <a:t>Systemic corticosteroids are the treatment of choice</a:t>
            </a:r>
            <a:r>
              <a:rPr lang="en-US" sz="1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31166"/>
              </a:buClr>
              <a:buSzPts val="1360"/>
              <a:buNone/>
            </a:pPr>
            <a:r>
              <a:rPr lang="en-US" sz="1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 indications for </a:t>
            </a:r>
            <a:r>
              <a:rPr lang="en-US" sz="1700">
                <a:latin typeface="Lato"/>
                <a:ea typeface="Lato"/>
                <a:cs typeface="Lato"/>
                <a:sym typeface="Lato"/>
              </a:rPr>
              <a:t>corticosteroids</a:t>
            </a:r>
            <a:r>
              <a:rPr lang="en-US" sz="1700" b="1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treatment are (unclear) . However ; patient with this indication should start a steroid therapy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31166"/>
              </a:buClr>
              <a:buSzPts val="1360"/>
              <a:buNone/>
            </a:pPr>
            <a:r>
              <a:rPr lang="en-US" sz="1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(Parenchymal lung disease , Uveitis , Hypercalcaemia , Neurological or cardiac involvement )</a:t>
            </a:r>
            <a:br>
              <a:rPr lang="en-US" sz="1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endParaRPr sz="17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" lvl="0" indent="-9144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31166"/>
              </a:buClr>
              <a:buSzPts val="1360"/>
              <a:buFont typeface="Noto Sans Symbols"/>
              <a:buChar char="►"/>
            </a:pPr>
            <a:r>
              <a:rPr lang="en-US" sz="1700" b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In sever illness (Methotrexate or other immunosuppressive agents) </a:t>
            </a:r>
            <a:r>
              <a:rPr lang="en-US" sz="1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can be used in patients with progressive disease refractory to corticosteroids.</a:t>
            </a:r>
            <a:r>
              <a:rPr lang="en-US" sz="17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/>
          </a:p>
          <a:p>
            <a:pPr marL="91440" lvl="0" indent="-9144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31166"/>
              </a:buClr>
              <a:buSzPts val="1360"/>
              <a:buFont typeface="Noto Sans Symbols"/>
              <a:buChar char="►"/>
            </a:pPr>
            <a:r>
              <a:rPr lang="en-US" sz="1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Anti-TNFa therapy my be tried in lung transplantation </a:t>
            </a:r>
            <a:br>
              <a:rPr lang="en-US" sz="1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endParaRPr sz="17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Etiology :</a:t>
            </a:r>
            <a:endParaRPr/>
          </a:p>
        </p:txBody>
      </p:sp>
      <p:sp>
        <p:nvSpPr>
          <p:cNvPr id="122" name="Google Shape;122;p3"/>
          <p:cNvSpPr txBox="1">
            <a:spLocks noGrp="1"/>
          </p:cNvSpPr>
          <p:nvPr>
            <p:ph type="body" idx="1"/>
          </p:nvPr>
        </p:nvSpPr>
        <p:spPr>
          <a:xfrm>
            <a:off x="930443" y="1845734"/>
            <a:ext cx="10427368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the cause of sarcoidosis is still unknown. Current hypotheses suggest that the etiology is multifactorial. 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b="1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Genetic</a:t>
            </a:r>
            <a:r>
              <a:rPr lang="en-US" sz="2400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 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b="1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Environmental</a:t>
            </a:r>
            <a:r>
              <a:rPr lang="en-US" sz="2400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 agent exposure (e.g., beryllium and its salts may cause Granulomas )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b="1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Infectious</a:t>
            </a:r>
            <a:r>
              <a:rPr lang="en-US" sz="2400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 agents (e.g., Mycobacteria are seen as potential etiologic agents)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pathophysiology</a:t>
            </a:r>
            <a:endParaRPr/>
          </a:p>
        </p:txBody>
      </p:sp>
      <p:sp>
        <p:nvSpPr>
          <p:cNvPr id="128" name="Google Shape;128;p4"/>
          <p:cNvSpPr txBox="1">
            <a:spLocks noGrp="1"/>
          </p:cNvSpPr>
          <p:nvPr>
            <p:ph type="body" idx="1"/>
          </p:nvPr>
        </p:nvSpPr>
        <p:spPr>
          <a:xfrm>
            <a:off x="5743074" y="1845734"/>
            <a:ext cx="6144126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 "/>
            </a:pPr>
            <a:r>
              <a:rPr lang="en-US" sz="2800" b="1"/>
              <a:t>In sarcoidosis</a:t>
            </a:r>
            <a:endParaRPr sz="2800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/>
              <a:t> the CD4+ T cell response to </a:t>
            </a:r>
            <a:r>
              <a:rPr lang="en-US" u="sng"/>
              <a:t>unknown antigen</a:t>
            </a:r>
            <a:r>
              <a:rPr lang="en-US"/>
              <a:t>, the T cell meditated immune response will lead to form s</a:t>
            </a:r>
            <a:r>
              <a:rPr lang="en-US" b="1"/>
              <a:t>mall nodules (non-caseating granulomas)</a:t>
            </a:r>
            <a:r>
              <a:rPr lang="en-US"/>
              <a:t> in any organ and trigger an inflammation in heathy tissue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/>
              <a:t> (autoimmune disease)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b="1">
                <a:solidFill>
                  <a:srgbClr val="FF0000"/>
                </a:solidFill>
              </a:rPr>
              <a:t>HLA II gene polymorphism (HLA-DRB1) </a:t>
            </a:r>
            <a:r>
              <a:rPr lang="en-US"/>
              <a:t>with environmental factors are thought to have a role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129" name="Google Shape;129;p4"/>
          <p:cNvSpPr txBox="1"/>
          <p:nvPr/>
        </p:nvSpPr>
        <p:spPr>
          <a:xfrm>
            <a:off x="850230" y="1981320"/>
            <a:ext cx="4892843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rgbClr val="1A1C1C"/>
              </a:buClr>
              <a:buSzPts val="2000"/>
              <a:buFont typeface="Arial"/>
              <a:buChar char="•"/>
            </a:pPr>
            <a:r>
              <a:rPr lang="en-US" sz="2000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Antigen-presenting cells present antigens to </a:t>
            </a:r>
            <a:r>
              <a:rPr lang="en-US" sz="2000" b="0" i="0" u="sng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CD4+</a:t>
            </a:r>
            <a:r>
              <a:rPr lang="en-US" sz="2000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 Th cells and secrete </a:t>
            </a:r>
            <a:r>
              <a:rPr lang="en-US" sz="2000" b="0" i="0" u="sng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IL-12</a:t>
            </a:r>
            <a:r>
              <a:rPr lang="en-US" sz="2000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 → stimulation of </a:t>
            </a:r>
            <a:r>
              <a:rPr lang="en-US" sz="2000" b="0" i="0" u="sng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 cell</a:t>
            </a:r>
            <a:r>
              <a:rPr lang="en-US" sz="2000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 differentiation into </a:t>
            </a:r>
            <a:r>
              <a:rPr lang="en-US" sz="2000" b="0" i="0" u="sng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</a:t>
            </a:r>
            <a:r>
              <a:rPr lang="en-US" sz="2000" b="0" i="0" u="sng" baseline="-2500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en-US" sz="2000" b="0" i="0" u="sng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cells</a:t>
            </a:r>
            <a:endParaRPr sz="2000" b="0" i="0">
              <a:solidFill>
                <a:srgbClr val="1A1C1C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>
              <a:solidFill>
                <a:srgbClr val="1A1C1C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rgbClr val="1A1C1C"/>
              </a:buClr>
              <a:buSzPts val="2000"/>
              <a:buFont typeface="Arial"/>
              <a:buChar char="•"/>
            </a:pPr>
            <a:r>
              <a:rPr lang="en-US" sz="2000" b="0" i="0" u="sng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</a:t>
            </a:r>
            <a:r>
              <a:rPr lang="en-US" sz="2000" b="0" i="0" u="sng" baseline="-2500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en-US" sz="2000" b="0" i="0" u="sng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cells</a:t>
            </a:r>
            <a:r>
              <a:rPr lang="en-US" sz="2000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 activate </a:t>
            </a:r>
            <a:r>
              <a:rPr lang="en-US" sz="2000" b="0" i="0" u="sng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macrophages</a:t>
            </a:r>
            <a:r>
              <a:rPr lang="en-US" sz="2000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 by secreting </a:t>
            </a:r>
            <a:r>
              <a:rPr lang="en-US" sz="2000" b="0" i="0" u="sng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IFN-γ</a:t>
            </a:r>
            <a:r>
              <a:rPr lang="en-US" sz="2000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 → </a:t>
            </a:r>
            <a:r>
              <a:rPr lang="en-US" sz="2000" b="0" i="0" u="sng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cytokine</a:t>
            </a:r>
            <a:r>
              <a:rPr lang="en-US" sz="2000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 release from </a:t>
            </a:r>
            <a:r>
              <a:rPr lang="en-US" sz="2000" b="0" i="0" u="sng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macrophages</a:t>
            </a:r>
            <a:r>
              <a:rPr lang="en-US" sz="2000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 (e.g., TNF) → formation of epithelioid macrophages and </a:t>
            </a:r>
            <a:r>
              <a:rPr lang="en-US" sz="2000" b="0" i="0" u="sng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giant cells</a:t>
            </a:r>
            <a:endParaRPr sz="2000" b="0" i="0">
              <a:solidFill>
                <a:srgbClr val="1A1C1C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Non-caseating granulomas </a:t>
            </a:r>
            <a:endParaRPr b="1"/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1"/>
          </p:nvPr>
        </p:nvSpPr>
        <p:spPr>
          <a:xfrm>
            <a:off x="457200" y="1845733"/>
            <a:ext cx="11262360" cy="472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n-US" sz="2000" b="1" i="0">
                <a:solidFill>
                  <a:srgbClr val="FF0000"/>
                </a:solidFill>
              </a:rPr>
              <a:t>Non-caseating granulomas </a:t>
            </a:r>
            <a:r>
              <a:rPr lang="en-US" sz="2000" b="0" i="0">
                <a:solidFill>
                  <a:schemeClr val="dk1"/>
                </a:solidFill>
              </a:rPr>
              <a:t>are different from the “</a:t>
            </a:r>
            <a:r>
              <a:rPr lang="en-US" sz="2000" b="1" i="0">
                <a:solidFill>
                  <a:schemeClr val="dk1"/>
                </a:solidFill>
              </a:rPr>
              <a:t>caseating</a:t>
            </a:r>
            <a:r>
              <a:rPr lang="en-US" sz="2000" b="0" i="0">
                <a:solidFill>
                  <a:schemeClr val="dk1"/>
                </a:solidFill>
              </a:rPr>
              <a:t>”(e.g. TB) by the </a:t>
            </a:r>
            <a:r>
              <a:rPr lang="en-US" sz="2000" b="1" i="0">
                <a:solidFill>
                  <a:schemeClr val="dk1"/>
                </a:solidFill>
              </a:rPr>
              <a:t>absences of 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sz="2000" b="1" i="0">
                <a:solidFill>
                  <a:schemeClr val="dk1"/>
                </a:solidFill>
              </a:rPr>
              <a:t>necrotic tissue in the center </a:t>
            </a:r>
            <a:endParaRPr sz="2000" b="0" i="0">
              <a:solidFill>
                <a:schemeClr val="dk1"/>
              </a:solidFill>
            </a:endParaRPr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>
                <a:solidFill>
                  <a:schemeClr val="dk1"/>
                </a:solidFill>
              </a:rPr>
              <a:t>The center is formed by </a:t>
            </a:r>
            <a:r>
              <a:rPr lang="en-US" b="1">
                <a:solidFill>
                  <a:schemeClr val="dk1"/>
                </a:solidFill>
              </a:rPr>
              <a:t>large multinucleated cell /giant cell (fused macrophages) </a:t>
            </a:r>
            <a:r>
              <a:rPr lang="en-US">
                <a:solidFill>
                  <a:schemeClr val="dk1"/>
                </a:solidFill>
              </a:rPr>
              <a:t>and </a:t>
            </a:r>
            <a:r>
              <a:rPr lang="en-US" b="1">
                <a:solidFill>
                  <a:schemeClr val="dk1"/>
                </a:solidFill>
              </a:rPr>
              <a:t>epithelioid cells.  </a:t>
            </a:r>
            <a:r>
              <a:rPr lang="en-US">
                <a:solidFill>
                  <a:schemeClr val="dk1"/>
                </a:solidFill>
              </a:rPr>
              <a:t>Inclusion </a:t>
            </a:r>
            <a:r>
              <a:rPr lang="en-US">
                <a:solidFill>
                  <a:srgbClr val="FF0000"/>
                </a:solidFill>
              </a:rPr>
              <a:t>“ asteroid bodies” </a:t>
            </a:r>
            <a:r>
              <a:rPr lang="en-US">
                <a:solidFill>
                  <a:schemeClr val="dk1"/>
                </a:solidFill>
              </a:rPr>
              <a:t>and  </a:t>
            </a:r>
            <a:r>
              <a:rPr lang="en-US">
                <a:solidFill>
                  <a:srgbClr val="FF0000"/>
                </a:solidFill>
              </a:rPr>
              <a:t>schaumann bodies</a:t>
            </a:r>
            <a:r>
              <a:rPr lang="en-US">
                <a:solidFill>
                  <a:schemeClr val="dk1"/>
                </a:solidFill>
              </a:rPr>
              <a:t> are seen within. 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>
                <a:solidFill>
                  <a:schemeClr val="dk1"/>
                </a:solidFill>
              </a:rPr>
              <a:t>And it’s surrounded by </a:t>
            </a:r>
            <a:r>
              <a:rPr lang="en-US" b="1">
                <a:solidFill>
                  <a:schemeClr val="dk1"/>
                </a:solidFill>
              </a:rPr>
              <a:t>fibroblast</a:t>
            </a:r>
            <a:r>
              <a:rPr lang="en-US">
                <a:solidFill>
                  <a:schemeClr val="dk1"/>
                </a:solidFill>
              </a:rPr>
              <a:t>, </a:t>
            </a:r>
            <a:r>
              <a:rPr lang="en-US" b="1">
                <a:solidFill>
                  <a:schemeClr val="dk1"/>
                </a:solidFill>
              </a:rPr>
              <a:t>mast</a:t>
            </a:r>
            <a:r>
              <a:rPr lang="en-US">
                <a:solidFill>
                  <a:schemeClr val="dk1"/>
                </a:solidFill>
              </a:rPr>
              <a:t> </a:t>
            </a:r>
            <a:r>
              <a:rPr lang="en-US" b="1">
                <a:solidFill>
                  <a:schemeClr val="dk1"/>
                </a:solidFill>
              </a:rPr>
              <a:t>cells</a:t>
            </a:r>
            <a:r>
              <a:rPr lang="en-US">
                <a:solidFill>
                  <a:schemeClr val="dk1"/>
                </a:solidFill>
              </a:rPr>
              <a:t>, </a:t>
            </a:r>
            <a:r>
              <a:rPr lang="en-US" b="1">
                <a:solidFill>
                  <a:schemeClr val="dk1"/>
                </a:solidFill>
              </a:rPr>
              <a:t>monocytes</a:t>
            </a:r>
            <a:r>
              <a:rPr lang="en-US">
                <a:solidFill>
                  <a:schemeClr val="dk1"/>
                </a:solidFill>
              </a:rPr>
              <a:t> and </a:t>
            </a:r>
            <a:r>
              <a:rPr lang="en-US" b="1">
                <a:solidFill>
                  <a:schemeClr val="dk1"/>
                </a:solidFill>
              </a:rPr>
              <a:t>lymphocytes</a:t>
            </a:r>
            <a:r>
              <a:rPr lang="en-US">
                <a:solidFill>
                  <a:schemeClr val="dk1"/>
                </a:solidFill>
              </a:rPr>
              <a:t> </a:t>
            </a:r>
            <a:r>
              <a:rPr lang="en-US" b="1">
                <a:solidFill>
                  <a:schemeClr val="dk1"/>
                </a:solidFill>
              </a:rPr>
              <a:t>(the outer layer ) 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>
              <a:solidFill>
                <a:schemeClr val="dk1"/>
              </a:solidFill>
            </a:endParaRPr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>
                <a:solidFill>
                  <a:schemeClr val="dk1"/>
                </a:solidFill>
              </a:rPr>
              <a:t>The giant cells release </a:t>
            </a:r>
            <a:r>
              <a:rPr lang="en-US">
                <a:solidFill>
                  <a:srgbClr val="FF0000"/>
                </a:solidFill>
              </a:rPr>
              <a:t>1-alpha hydroxylase</a:t>
            </a:r>
            <a:r>
              <a:rPr lang="en-US">
                <a:solidFill>
                  <a:schemeClr val="dk1"/>
                </a:solidFill>
              </a:rPr>
              <a:t>                activated vitamin D                Ca absorption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/>
              <a:t>                            </a:t>
            </a:r>
            <a:r>
              <a:rPr lang="en-US">
                <a:solidFill>
                  <a:srgbClr val="FF0000"/>
                </a:solidFill>
              </a:rPr>
              <a:t>Hypercalcemia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en-US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*Epithelioid cells produce </a:t>
            </a:r>
            <a:r>
              <a:rPr lang="en-US" b="1" i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angiotensin-converting enzyme (ACE) </a:t>
            </a:r>
            <a:r>
              <a:rPr lang="en-US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and </a:t>
            </a:r>
            <a:r>
              <a:rPr lang="en-US" b="1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release cytokines</a:t>
            </a:r>
            <a:r>
              <a:rPr lang="en-US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, which </a:t>
            </a:r>
            <a:r>
              <a:rPr lang="en-US" b="1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recruit</a:t>
            </a:r>
            <a:r>
              <a:rPr lang="en-US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 more immune cells.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37" name="Google Shape;13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0470" y="4450072"/>
            <a:ext cx="755970" cy="182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9210" y="4919972"/>
            <a:ext cx="755970" cy="182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6070" y="4450072"/>
            <a:ext cx="755970" cy="182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1478" y="1252902"/>
            <a:ext cx="8331918" cy="3818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 txBox="1">
            <a:spLocks noGrp="1"/>
          </p:cNvSpPr>
          <p:nvPr>
            <p:ph type="title"/>
          </p:nvPr>
        </p:nvSpPr>
        <p:spPr>
          <a:xfrm>
            <a:off x="3734555" y="364248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b="1"/>
              <a:t>Sarcoidosis </a:t>
            </a:r>
            <a:endParaRPr/>
          </a:p>
        </p:txBody>
      </p:sp>
      <p:cxnSp>
        <p:nvCxnSpPr>
          <p:cNvPr id="150" name="Google Shape;150;p7"/>
          <p:cNvCxnSpPr/>
          <p:nvPr/>
        </p:nvCxnSpPr>
        <p:spPr>
          <a:xfrm flipH="1">
            <a:off x="3888606" y="1738985"/>
            <a:ext cx="747564" cy="50691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1" name="Google Shape;151;p7"/>
          <p:cNvCxnSpPr/>
          <p:nvPr/>
        </p:nvCxnSpPr>
        <p:spPr>
          <a:xfrm>
            <a:off x="5623514" y="1736456"/>
            <a:ext cx="682553" cy="504683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2" name="Google Shape;152;p7"/>
          <p:cNvSpPr txBox="1"/>
          <p:nvPr/>
        </p:nvSpPr>
        <p:spPr>
          <a:xfrm>
            <a:off x="1819729" y="2210925"/>
            <a:ext cx="357249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ACUTE SARCOIDOSIS</a:t>
            </a:r>
            <a:endParaRPr/>
          </a:p>
        </p:txBody>
      </p:sp>
      <p:sp>
        <p:nvSpPr>
          <p:cNvPr id="153" name="Google Shape;153;p7"/>
          <p:cNvSpPr txBox="1"/>
          <p:nvPr/>
        </p:nvSpPr>
        <p:spPr>
          <a:xfrm>
            <a:off x="5998394" y="2248604"/>
            <a:ext cx="454793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CHRONIC SARCOIDOSIS</a:t>
            </a:r>
            <a:endParaRPr/>
          </a:p>
        </p:txBody>
      </p:sp>
      <p:sp>
        <p:nvSpPr>
          <p:cNvPr id="154" name="Google Shape;154;p7"/>
          <p:cNvSpPr txBox="1"/>
          <p:nvPr/>
        </p:nvSpPr>
        <p:spPr>
          <a:xfrm>
            <a:off x="208547" y="2979852"/>
            <a:ext cx="697029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1/3 of cases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-sudden onset </a:t>
            </a:r>
            <a:endParaRPr sz="2000">
              <a:solidFill>
                <a:srgbClr val="1A1C1C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-remits spontaneously within approx. 2 years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7"/>
          <p:cNvSpPr txBox="1"/>
          <p:nvPr/>
        </p:nvSpPr>
        <p:spPr>
          <a:xfrm>
            <a:off x="208547" y="3991325"/>
            <a:ext cx="697029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-Progression to chronic sarcoidosis is rare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7"/>
          <p:cNvSpPr txBox="1"/>
          <p:nvPr/>
        </p:nvSpPr>
        <p:spPr>
          <a:xfrm>
            <a:off x="208547" y="4444052"/>
            <a:ext cx="676976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fever, malaise, lack of appetite, weight loss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Pulmonary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dyspnea, cough, chest pain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Extrapulmonary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arthritis, anterior uveitis, erythema nodosum </a:t>
            </a:r>
            <a:endParaRPr/>
          </a:p>
        </p:txBody>
      </p:sp>
      <p:sp>
        <p:nvSpPr>
          <p:cNvPr id="157" name="Google Shape;157;p7"/>
          <p:cNvSpPr txBox="1"/>
          <p:nvPr/>
        </p:nvSpPr>
        <p:spPr>
          <a:xfrm>
            <a:off x="6096000" y="3230315"/>
            <a:ext cx="697029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rare cases, preceded by acute sarcoidosis</a:t>
            </a:r>
            <a:endParaRPr/>
          </a:p>
        </p:txBody>
      </p:sp>
      <p:sp>
        <p:nvSpPr>
          <p:cNvPr id="158" name="Google Shape;158;p7"/>
          <p:cNvSpPr txBox="1"/>
          <p:nvPr/>
        </p:nvSpPr>
        <p:spPr>
          <a:xfrm>
            <a:off x="6096000" y="3754042"/>
            <a:ext cx="697029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Gradual disease course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may be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recurrent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progressive</a:t>
            </a:r>
            <a:endParaRPr/>
          </a:p>
        </p:txBody>
      </p:sp>
      <p:sp>
        <p:nvSpPr>
          <p:cNvPr id="159" name="Google Shape;159;p7"/>
          <p:cNvSpPr txBox="1"/>
          <p:nvPr/>
        </p:nvSpPr>
        <p:spPr>
          <a:xfrm>
            <a:off x="285503" y="5686743"/>
            <a:ext cx="689810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Associated with Lofgren syndrome </a:t>
            </a:r>
            <a:endParaRPr/>
          </a:p>
        </p:txBody>
      </p:sp>
      <p:sp>
        <p:nvSpPr>
          <p:cNvPr id="160" name="Google Shape;160;p7"/>
          <p:cNvSpPr txBox="1"/>
          <p:nvPr/>
        </p:nvSpPr>
        <p:spPr>
          <a:xfrm>
            <a:off x="6096000" y="4243367"/>
            <a:ext cx="68981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Heerfordt syndrome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Chronic sarcoidosis </a:t>
            </a:r>
            <a:endParaRPr/>
          </a:p>
        </p:txBody>
      </p:sp>
      <p:sp>
        <p:nvSpPr>
          <p:cNvPr id="166" name="Google Shape;166;p8"/>
          <p:cNvSpPr txBox="1">
            <a:spLocks noGrp="1"/>
          </p:cNvSpPr>
          <p:nvPr>
            <p:ph type="body" idx="1"/>
          </p:nvPr>
        </p:nvSpPr>
        <p:spPr>
          <a:xfrm>
            <a:off x="673767" y="1845734"/>
            <a:ext cx="10844466" cy="1178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n-US" b="1">
                <a:solidFill>
                  <a:schemeClr val="dk1"/>
                </a:solidFill>
              </a:rPr>
              <a:t>Pulmonary (most common</a:t>
            </a:r>
            <a:r>
              <a:rPr lang="en-US">
                <a:solidFill>
                  <a:schemeClr val="dk1"/>
                </a:solidFill>
              </a:rPr>
              <a:t>)  </a:t>
            </a:r>
            <a:r>
              <a:rPr lang="en-US"/>
              <a:t>Often </a:t>
            </a:r>
            <a:r>
              <a:rPr lang="en-US" u="sng">
                <a:solidFill>
                  <a:srgbClr val="FF0000"/>
                </a:solidFill>
              </a:rPr>
              <a:t>asymptomatic</a:t>
            </a:r>
            <a:r>
              <a:rPr lang="en-US"/>
              <a:t> in the early stages , Interstitial fibrosis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/>
              <a:t>Cough, exertional dyspnea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167" name="Google Shape;167;p8"/>
          <p:cNvSpPr txBox="1"/>
          <p:nvPr/>
        </p:nvSpPr>
        <p:spPr>
          <a:xfrm>
            <a:off x="316832" y="2757855"/>
            <a:ext cx="8518359" cy="261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Skin (25% of cases)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Erythema nodosum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Plaques, subcutaneous nodules, maculopapular eruptions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Eyes (25% of cases)—may result in significant visual impairment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Anterior uveitis (75%)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Posterior uveitis (25%)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Conjunctivitis</a:t>
            </a:r>
            <a:endParaRPr/>
          </a:p>
        </p:txBody>
      </p:sp>
      <p:sp>
        <p:nvSpPr>
          <p:cNvPr id="168" name="Google Shape;168;p8"/>
          <p:cNvSpPr txBox="1"/>
          <p:nvPr/>
        </p:nvSpPr>
        <p:spPr>
          <a:xfrm>
            <a:off x="316832" y="5406040"/>
            <a:ext cx="6096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Nervous system (5%)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Cranial nerve VII involvement (Bell palsy)</a:t>
            </a:r>
            <a:endParaRPr/>
          </a:p>
        </p:txBody>
      </p:sp>
      <p:sp>
        <p:nvSpPr>
          <p:cNvPr id="169" name="Google Shape;169;p8"/>
          <p:cNvSpPr txBox="1"/>
          <p:nvPr/>
        </p:nvSpPr>
        <p:spPr>
          <a:xfrm>
            <a:off x="6769767" y="2505986"/>
            <a:ext cx="559869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Heart (5% of cases)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Arrhythmias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Conduction disturbances, such as heart block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Sudden death</a:t>
            </a:r>
            <a:endParaRPr/>
          </a:p>
        </p:txBody>
      </p:sp>
      <p:sp>
        <p:nvSpPr>
          <p:cNvPr id="170" name="Google Shape;170;p8"/>
          <p:cNvSpPr txBox="1"/>
          <p:nvPr/>
        </p:nvSpPr>
        <p:spPr>
          <a:xfrm>
            <a:off x="6926179" y="4435237"/>
            <a:ext cx="618423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Musculoskeletal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Arthralgias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arthritis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bone lesion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7428" y="1737361"/>
            <a:ext cx="3342867" cy="216087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9"/>
          <p:cNvSpPr txBox="1"/>
          <p:nvPr/>
        </p:nvSpPr>
        <p:spPr>
          <a:xfrm>
            <a:off x="978569" y="1275696"/>
            <a:ext cx="26402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Erythema nodosum</a:t>
            </a:r>
            <a:endParaRPr/>
          </a:p>
        </p:txBody>
      </p:sp>
      <p:pic>
        <p:nvPicPr>
          <p:cNvPr id="177" name="Google Shape;17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70478" y="1783527"/>
            <a:ext cx="3125969" cy="216087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9"/>
          <p:cNvSpPr txBox="1"/>
          <p:nvPr/>
        </p:nvSpPr>
        <p:spPr>
          <a:xfrm>
            <a:off x="4746962" y="1321862"/>
            <a:ext cx="210018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Anterior uveitis</a:t>
            </a:r>
            <a:endParaRPr/>
          </a:p>
        </p:txBody>
      </p:sp>
      <p:pic>
        <p:nvPicPr>
          <p:cNvPr id="179" name="Google Shape;179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47550" y="1737360"/>
            <a:ext cx="2641293" cy="4014123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9"/>
          <p:cNvSpPr txBox="1"/>
          <p:nvPr/>
        </p:nvSpPr>
        <p:spPr>
          <a:xfrm>
            <a:off x="8886703" y="1230183"/>
            <a:ext cx="21001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Lupus pernio</a:t>
            </a:r>
            <a:endParaRPr/>
          </a:p>
        </p:txBody>
      </p:sp>
      <p:pic>
        <p:nvPicPr>
          <p:cNvPr id="181" name="Google Shape;181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5235" y="3944398"/>
            <a:ext cx="1896695" cy="2334573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9"/>
          <p:cNvSpPr txBox="1"/>
          <p:nvPr/>
        </p:nvSpPr>
        <p:spPr>
          <a:xfrm>
            <a:off x="2720880" y="4742352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Bell’s palsy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21</Slides>
  <Notes>21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2" baseType="lpstr">
      <vt:lpstr>Retrospect</vt:lpstr>
      <vt:lpstr>SARCOIDOSIS</vt:lpstr>
      <vt:lpstr>عرض تقديمي في PowerPoint</vt:lpstr>
      <vt:lpstr>Etiology :</vt:lpstr>
      <vt:lpstr>pathophysiology</vt:lpstr>
      <vt:lpstr>Non-caseating granulomas </vt:lpstr>
      <vt:lpstr>عرض تقديمي في PowerPoint</vt:lpstr>
      <vt:lpstr>Sarcoidosis </vt:lpstr>
      <vt:lpstr>Chronic sarcoidosis </vt:lpstr>
      <vt:lpstr>عرض تقديمي في PowerPoint</vt:lpstr>
      <vt:lpstr>Subtypes and variants </vt:lpstr>
      <vt:lpstr>Lofgren syndrome </vt:lpstr>
      <vt:lpstr>Heerfordt syndrome</vt:lpstr>
      <vt:lpstr>Diagnosis</vt:lpstr>
      <vt:lpstr>Stages of sarcoidosis on CXR</vt:lpstr>
      <vt:lpstr>عرض تقديمي في PowerPoint</vt:lpstr>
      <vt:lpstr>Stage 3</vt:lpstr>
      <vt:lpstr>عرض تقديمي في PowerPoint</vt:lpstr>
      <vt:lpstr>High-resolution CT (HRCT) </vt:lpstr>
      <vt:lpstr>Cont …… (diagnosis)</vt:lpstr>
      <vt:lpstr>عرض تقديمي في PowerPoint</vt:lpstr>
      <vt:lpstr>treatment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SARCOIDOSIS</dc:title>
  <dc:creator>anas2621@outlook.com</dc:creator>
  <cp:lastModifiedBy>othman ali</cp:lastModifiedBy>
  <cp:revision>1</cp:revision>
  <dcterms:created xsi:type="dcterms:W3CDTF">2021-12-07T20:18:30Z</dcterms:created>
  <dcterms:modified xsi:type="dcterms:W3CDTF">2022-02-16T12:29:08Z</dcterms:modified>
</cp:coreProperties>
</file>