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83" r:id="rId3"/>
    <p:sldId id="257" r:id="rId4"/>
    <p:sldId id="947" r:id="rId5"/>
    <p:sldId id="297" r:id="rId6"/>
    <p:sldId id="298" r:id="rId7"/>
    <p:sldId id="955" r:id="rId8"/>
    <p:sldId id="971" r:id="rId9"/>
    <p:sldId id="721" r:id="rId10"/>
    <p:sldId id="723" r:id="rId11"/>
    <p:sldId id="724" r:id="rId12"/>
    <p:sldId id="725" r:id="rId13"/>
    <p:sldId id="740" r:id="rId14"/>
    <p:sldId id="726" r:id="rId15"/>
    <p:sldId id="727" r:id="rId16"/>
    <p:sldId id="956" r:id="rId17"/>
    <p:sldId id="957" r:id="rId18"/>
    <p:sldId id="741" r:id="rId19"/>
    <p:sldId id="769" r:id="rId20"/>
    <p:sldId id="954" r:id="rId21"/>
    <p:sldId id="734" r:id="rId22"/>
    <p:sldId id="958" r:id="rId23"/>
    <p:sldId id="300" r:id="rId24"/>
    <p:sldId id="904" r:id="rId25"/>
    <p:sldId id="948" r:id="rId26"/>
    <p:sldId id="320" r:id="rId27"/>
    <p:sldId id="966" r:id="rId28"/>
    <p:sldId id="959" r:id="rId29"/>
    <p:sldId id="960" r:id="rId30"/>
    <p:sldId id="961" r:id="rId31"/>
    <p:sldId id="963" r:id="rId32"/>
    <p:sldId id="962" r:id="rId33"/>
    <p:sldId id="964" r:id="rId34"/>
    <p:sldId id="965" r:id="rId35"/>
    <p:sldId id="967" r:id="rId36"/>
    <p:sldId id="968" r:id="rId37"/>
    <p:sldId id="354" r:id="rId38"/>
    <p:sldId id="905" r:id="rId39"/>
    <p:sldId id="874" r:id="rId40"/>
    <p:sldId id="969" r:id="rId41"/>
    <p:sldId id="974" r:id="rId42"/>
    <p:sldId id="970" r:id="rId43"/>
    <p:sldId id="973" r:id="rId44"/>
    <p:sldId id="980" r:id="rId45"/>
    <p:sldId id="981" r:id="rId46"/>
    <p:sldId id="949" r:id="rId47"/>
    <p:sldId id="877" r:id="rId48"/>
    <p:sldId id="950" r:id="rId49"/>
    <p:sldId id="951" r:id="rId50"/>
    <p:sldId id="985" r:id="rId51"/>
    <p:sldId id="977" r:id="rId52"/>
    <p:sldId id="978" r:id="rId53"/>
    <p:sldId id="979" r:id="rId54"/>
    <p:sldId id="982" r:id="rId55"/>
    <p:sldId id="823" r:id="rId56"/>
    <p:sldId id="824" r:id="rId57"/>
    <p:sldId id="826" r:id="rId58"/>
    <p:sldId id="983" r:id="rId59"/>
    <p:sldId id="984" r:id="rId60"/>
    <p:sldId id="986" r:id="rId61"/>
    <p:sldId id="987" r:id="rId62"/>
    <p:sldId id="988" r:id="rId63"/>
    <p:sldId id="357" r:id="rId64"/>
    <p:sldId id="419" r:id="rId65"/>
    <p:sldId id="975" r:id="rId66"/>
    <p:sldId id="976" r:id="rId67"/>
    <p:sldId id="258" r:id="rId68"/>
    <p:sldId id="259" r:id="rId69"/>
    <p:sldId id="260" r:id="rId70"/>
    <p:sldId id="261" r:id="rId71"/>
    <p:sldId id="262" r:id="rId72"/>
    <p:sldId id="263" r:id="rId73"/>
    <p:sldId id="264" r:id="rId74"/>
    <p:sldId id="364" r:id="rId75"/>
    <p:sldId id="1008" r:id="rId76"/>
    <p:sldId id="1250" r:id="rId77"/>
    <p:sldId id="1252" r:id="rId78"/>
    <p:sldId id="989" r:id="rId79"/>
    <p:sldId id="990" r:id="rId80"/>
    <p:sldId id="866" r:id="rId81"/>
    <p:sldId id="881" r:id="rId82"/>
    <p:sldId id="301" r:id="rId83"/>
    <p:sldId id="991" r:id="rId84"/>
    <p:sldId id="992" r:id="rId85"/>
    <p:sldId id="952" r:id="rId86"/>
    <p:sldId id="993" r:id="rId87"/>
    <p:sldId id="994" r:id="rId88"/>
    <p:sldId id="995" r:id="rId89"/>
    <p:sldId id="996" r:id="rId90"/>
    <p:sldId id="953" r:id="rId91"/>
    <p:sldId id="997" r:id="rId92"/>
    <p:sldId id="998" r:id="rId93"/>
    <p:sldId id="285" r:id="rId94"/>
    <p:sldId id="286" r:id="rId95"/>
    <p:sldId id="288" r:id="rId96"/>
    <p:sldId id="999" r:id="rId97"/>
    <p:sldId id="341" r:id="rId98"/>
    <p:sldId id="1000" r:id="rId99"/>
    <p:sldId id="1001" r:id="rId100"/>
    <p:sldId id="880" r:id="rId101"/>
    <p:sldId id="1002" r:id="rId102"/>
    <p:sldId id="1003" r:id="rId103"/>
    <p:sldId id="323" r:id="rId104"/>
    <p:sldId id="349" r:id="rId105"/>
    <p:sldId id="927" r:id="rId106"/>
    <p:sldId id="1004" r:id="rId107"/>
    <p:sldId id="1005" r:id="rId108"/>
    <p:sldId id="1006" r:id="rId109"/>
    <p:sldId id="371" r:id="rId110"/>
    <p:sldId id="1007" r:id="rId111"/>
    <p:sldId id="1253" r:id="rId112"/>
    <p:sldId id="916" r:id="rId113"/>
    <p:sldId id="1254" r:id="rId114"/>
    <p:sldId id="1255" r:id="rId115"/>
    <p:sldId id="1256" r:id="rId116"/>
    <p:sldId id="1257" r:id="rId117"/>
    <p:sldId id="265" r:id="rId118"/>
    <p:sldId id="266" r:id="rId119"/>
    <p:sldId id="1258" r:id="rId120"/>
    <p:sldId id="1259" r:id="rId121"/>
    <p:sldId id="1260" r:id="rId122"/>
    <p:sldId id="1261" r:id="rId123"/>
    <p:sldId id="1262" r:id="rId124"/>
    <p:sldId id="1263" r:id="rId125"/>
    <p:sldId id="358" r:id="rId126"/>
    <p:sldId id="376" r:id="rId127"/>
    <p:sldId id="1264" r:id="rId128"/>
    <p:sldId id="1265" r:id="rId129"/>
    <p:sldId id="919" r:id="rId130"/>
    <p:sldId id="1266" r:id="rId131"/>
    <p:sldId id="1267" r:id="rId132"/>
    <p:sldId id="1268" r:id="rId133"/>
    <p:sldId id="1269" r:id="rId134"/>
    <p:sldId id="972" r:id="rId135"/>
    <p:sldId id="1270" r:id="rId136"/>
    <p:sldId id="1271" r:id="rId137"/>
    <p:sldId id="1272" r:id="rId138"/>
    <p:sldId id="1273" r:id="rId139"/>
    <p:sldId id="1274" r:id="rId140"/>
    <p:sldId id="1275" r:id="rId141"/>
    <p:sldId id="1276" r:id="rId142"/>
    <p:sldId id="1277" r:id="rId143"/>
    <p:sldId id="1278" r:id="rId144"/>
    <p:sldId id="1279" r:id="rId145"/>
    <p:sldId id="936" r:id="rId146"/>
    <p:sldId id="1280" r:id="rId147"/>
    <p:sldId id="1281" r:id="rId148"/>
    <p:sldId id="360" r:id="rId149"/>
    <p:sldId id="1282" r:id="rId150"/>
    <p:sldId id="921" r:id="rId151"/>
    <p:sldId id="922" r:id="rId152"/>
    <p:sldId id="1283" r:id="rId153"/>
    <p:sldId id="1284" r:id="rId154"/>
    <p:sldId id="1285" r:id="rId155"/>
    <p:sldId id="267" r:id="rId156"/>
    <p:sldId id="268" r:id="rId157"/>
    <p:sldId id="816" r:id="rId158"/>
    <p:sldId id="815" r:id="rId159"/>
    <p:sldId id="1286" r:id="rId160"/>
    <p:sldId id="813" r:id="rId161"/>
    <p:sldId id="811" r:id="rId162"/>
    <p:sldId id="817" r:id="rId163"/>
    <p:sldId id="374" r:id="rId164"/>
    <p:sldId id="1287" r:id="rId165"/>
    <p:sldId id="868" r:id="rId166"/>
    <p:sldId id="935" r:id="rId167"/>
    <p:sldId id="1288" r:id="rId168"/>
    <p:sldId id="356" r:id="rId169"/>
    <p:sldId id="1293" r:id="rId170"/>
    <p:sldId id="859" r:id="rId171"/>
    <p:sldId id="860" r:id="rId172"/>
    <p:sldId id="313" r:id="rId173"/>
    <p:sldId id="857" r:id="rId174"/>
    <p:sldId id="310" r:id="rId175"/>
    <p:sldId id="1289" r:id="rId176"/>
    <p:sldId id="1290" r:id="rId177"/>
    <p:sldId id="332" r:id="rId178"/>
    <p:sldId id="1291" r:id="rId179"/>
    <p:sldId id="1245" r:id="rId180"/>
    <p:sldId id="1246" r:id="rId181"/>
    <p:sldId id="848" r:id="rId182"/>
    <p:sldId id="1249" r:id="rId183"/>
    <p:sldId id="1251" r:id="rId184"/>
    <p:sldId id="849" r:id="rId185"/>
    <p:sldId id="850" r:id="rId186"/>
    <p:sldId id="851" r:id="rId187"/>
    <p:sldId id="333" r:id="rId188"/>
    <p:sldId id="1247" r:id="rId189"/>
    <p:sldId id="1248" r:id="rId190"/>
    <p:sldId id="334" r:id="rId191"/>
    <p:sldId id="403" r:id="rId192"/>
    <p:sldId id="842" r:id="rId193"/>
    <p:sldId id="843" r:id="rId194"/>
    <p:sldId id="1292" r:id="rId195"/>
    <p:sldId id="1294" r:id="rId196"/>
    <p:sldId id="1295" r:id="rId197"/>
    <p:sldId id="1296" r:id="rId198"/>
    <p:sldId id="1736" r:id="rId199"/>
    <p:sldId id="1656" r:id="rId200"/>
    <p:sldId id="1737" r:id="rId201"/>
    <p:sldId id="1738" r:id="rId202"/>
    <p:sldId id="1739" r:id="rId203"/>
    <p:sldId id="1742" r:id="rId204"/>
    <p:sldId id="292" r:id="rId205"/>
    <p:sldId id="277" r:id="rId206"/>
    <p:sldId id="293" r:id="rId207"/>
    <p:sldId id="913" r:id="rId208"/>
    <p:sldId id="1744" r:id="rId209"/>
    <p:sldId id="1743" r:id="rId210"/>
    <p:sldId id="279" r:id="rId211"/>
    <p:sldId id="284" r:id="rId212"/>
    <p:sldId id="1747" r:id="rId213"/>
    <p:sldId id="1748" r:id="rId214"/>
    <p:sldId id="1746" r:id="rId215"/>
    <p:sldId id="273" r:id="rId216"/>
    <p:sldId id="1749" r:id="rId217"/>
    <p:sldId id="1740" r:id="rId218"/>
    <p:sldId id="1745" r:id="rId219"/>
    <p:sldId id="1741" r:id="rId220"/>
    <p:sldId id="915" r:id="rId221"/>
    <p:sldId id="1750" r:id="rId222"/>
    <p:sldId id="1751" r:id="rId223"/>
    <p:sldId id="1752" r:id="rId224"/>
    <p:sldId id="908" r:id="rId225"/>
    <p:sldId id="331" r:id="rId226"/>
    <p:sldId id="1753" r:id="rId227"/>
    <p:sldId id="1754" r:id="rId228"/>
    <p:sldId id="1755" r:id="rId229"/>
    <p:sldId id="1756" r:id="rId230"/>
    <p:sldId id="917" r:id="rId231"/>
    <p:sldId id="1757" r:id="rId232"/>
    <p:sldId id="1758" r:id="rId233"/>
    <p:sldId id="1759" r:id="rId234"/>
    <p:sldId id="1760" r:id="rId235"/>
    <p:sldId id="1761" r:id="rId236"/>
    <p:sldId id="1762" r:id="rId237"/>
    <p:sldId id="1763" r:id="rId238"/>
    <p:sldId id="1764" r:id="rId239"/>
    <p:sldId id="1765" r:id="rId240"/>
    <p:sldId id="1766" r:id="rId241"/>
    <p:sldId id="1767" r:id="rId242"/>
    <p:sldId id="1768" r:id="rId243"/>
    <p:sldId id="1778" r:id="rId244"/>
    <p:sldId id="1779" r:id="rId245"/>
    <p:sldId id="1780" r:id="rId246"/>
    <p:sldId id="1781" r:id="rId247"/>
    <p:sldId id="1782" r:id="rId248"/>
    <p:sldId id="1783" r:id="rId249"/>
    <p:sldId id="344" r:id="rId250"/>
    <p:sldId id="363" r:id="rId251"/>
    <p:sldId id="335" r:id="rId252"/>
    <p:sldId id="366" r:id="rId253"/>
    <p:sldId id="1784" r:id="rId254"/>
    <p:sldId id="1785" r:id="rId255"/>
    <p:sldId id="1786" r:id="rId256"/>
    <p:sldId id="1787" r:id="rId257"/>
    <p:sldId id="1788" r:id="rId258"/>
    <p:sldId id="934" r:id="rId259"/>
    <p:sldId id="867" r:id="rId260"/>
    <p:sldId id="920" r:id="rId261"/>
    <p:sldId id="401" r:id="rId262"/>
    <p:sldId id="361" r:id="rId263"/>
    <p:sldId id="1789" r:id="rId264"/>
    <p:sldId id="1790" r:id="rId265"/>
    <p:sldId id="337" r:id="rId266"/>
    <p:sldId id="314" r:id="rId267"/>
    <p:sldId id="1769" r:id="rId268"/>
    <p:sldId id="768" r:id="rId269"/>
    <p:sldId id="770" r:id="rId270"/>
    <p:sldId id="772" r:id="rId271"/>
    <p:sldId id="773" r:id="rId272"/>
    <p:sldId id="771" r:id="rId273"/>
    <p:sldId id="774" r:id="rId274"/>
    <p:sldId id="1770" r:id="rId275"/>
    <p:sldId id="1771" r:id="rId276"/>
    <p:sldId id="1772" r:id="rId277"/>
    <p:sldId id="1773" r:id="rId278"/>
    <p:sldId id="764" r:id="rId279"/>
    <p:sldId id="756" r:id="rId280"/>
    <p:sldId id="755" r:id="rId281"/>
    <p:sldId id="765" r:id="rId282"/>
    <p:sldId id="1774" r:id="rId283"/>
    <p:sldId id="767" r:id="rId284"/>
    <p:sldId id="1775" r:id="rId285"/>
    <p:sldId id="1776" r:id="rId286"/>
    <p:sldId id="757" r:id="rId287"/>
    <p:sldId id="1777" r:id="rId2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tle" id="{92A0A224-8CBF-4F88-9723-5901450AB876}">
          <p14:sldIdLst>
            <p14:sldId id="256"/>
          </p14:sldIdLst>
        </p14:section>
        <p14:section name="بسم الله الرحمن الرحيم" id="{065E0179-CE1B-42E4-A1F4-CEC0749CCA4D}">
          <p14:sldIdLst>
            <p14:sldId id="283"/>
          </p14:sldIdLst>
        </p14:section>
        <p14:section name="Notes" id="{1405512E-5B11-452E-9C9F-B8D38F6084FE}">
          <p14:sldIdLst>
            <p14:sldId id="257"/>
          </p14:sldIdLst>
        </p14:section>
        <p14:section name="Hearing loss &amp; Assessment" id="{F0F50BB7-EBFD-400E-A416-58BCDDFF0DA2}">
          <p14:sldIdLst>
            <p14:sldId id="947"/>
            <p14:sldId id="297"/>
            <p14:sldId id="298"/>
            <p14:sldId id="955"/>
            <p14:sldId id="971"/>
            <p14:sldId id="721"/>
            <p14:sldId id="723"/>
            <p14:sldId id="724"/>
            <p14:sldId id="725"/>
            <p14:sldId id="740"/>
            <p14:sldId id="726"/>
            <p14:sldId id="727"/>
            <p14:sldId id="956"/>
            <p14:sldId id="957"/>
            <p14:sldId id="741"/>
            <p14:sldId id="769"/>
            <p14:sldId id="954"/>
            <p14:sldId id="734"/>
            <p14:sldId id="958"/>
            <p14:sldId id="300"/>
            <p14:sldId id="904"/>
            <p14:sldId id="948"/>
            <p14:sldId id="320"/>
            <p14:sldId id="966"/>
            <p14:sldId id="959"/>
            <p14:sldId id="960"/>
            <p14:sldId id="961"/>
            <p14:sldId id="963"/>
            <p14:sldId id="962"/>
            <p14:sldId id="964"/>
            <p14:sldId id="965"/>
            <p14:sldId id="967"/>
            <p14:sldId id="968"/>
            <p14:sldId id="354"/>
            <p14:sldId id="905"/>
            <p14:sldId id="874"/>
            <p14:sldId id="969"/>
            <p14:sldId id="974"/>
            <p14:sldId id="970"/>
            <p14:sldId id="973"/>
          </p14:sldIdLst>
        </p14:section>
        <p14:section name="Vertigo &amp; Tinnitus" id="{7DB847FC-4A06-4A1E-A610-8BD8B4F170C1}">
          <p14:sldIdLst>
            <p14:sldId id="980"/>
            <p14:sldId id="981"/>
            <p14:sldId id="949"/>
            <p14:sldId id="877"/>
            <p14:sldId id="950"/>
            <p14:sldId id="951"/>
          </p14:sldIdLst>
        </p14:section>
        <p14:section name="Cranial nerves" id="{F455D64B-6A2E-42E9-8390-6DBD489ABE64}">
          <p14:sldIdLst>
            <p14:sldId id="985"/>
            <p14:sldId id="977"/>
            <p14:sldId id="978"/>
            <p14:sldId id="979"/>
          </p14:sldIdLst>
        </p14:section>
        <p14:section name="Facial N. palsy" id="{F47FCDFB-476F-4E4D-A15E-214FD7939E6B}">
          <p14:sldIdLst>
            <p14:sldId id="982"/>
            <p14:sldId id="823"/>
            <p14:sldId id="824"/>
            <p14:sldId id="826"/>
            <p14:sldId id="983"/>
            <p14:sldId id="984"/>
          </p14:sldIdLst>
        </p14:section>
        <p14:section name="Temporal bone fractures" id="{08668499-E67A-4E14-9564-9C492379FA5A}">
          <p14:sldIdLst>
            <p14:sldId id="986"/>
            <p14:sldId id="987"/>
            <p14:sldId id="988"/>
            <p14:sldId id="357"/>
            <p14:sldId id="419"/>
          </p14:sldIdLst>
        </p14:section>
        <p14:section name="Ear Anatomy" id="{4E5AC328-3014-436F-B454-2C0E13405E78}">
          <p14:sldIdLst>
            <p14:sldId id="975"/>
            <p14:sldId id="976"/>
            <p14:sldId id="258"/>
            <p14:sldId id="259"/>
            <p14:sldId id="260"/>
            <p14:sldId id="261"/>
            <p14:sldId id="262"/>
            <p14:sldId id="263"/>
            <p14:sldId id="264"/>
            <p14:sldId id="364"/>
          </p14:sldIdLst>
        </p14:section>
        <p14:section name="Ear trauma" id="{4CB0864C-8B2B-47EF-9AF7-251D28F7F57C}">
          <p14:sldIdLst>
            <p14:sldId id="1008"/>
            <p14:sldId id="1250"/>
            <p14:sldId id="1252"/>
          </p14:sldIdLst>
        </p14:section>
        <p14:section name="Otitis Externa" id="{ABCE0F46-1516-4180-926A-E73757AC0700}">
          <p14:sldIdLst>
            <p14:sldId id="989"/>
            <p14:sldId id="990"/>
            <p14:sldId id="866"/>
            <p14:sldId id="881"/>
            <p14:sldId id="301"/>
            <p14:sldId id="991"/>
            <p14:sldId id="992"/>
            <p14:sldId id="952"/>
          </p14:sldIdLst>
        </p14:section>
        <p14:section name="Otitis Media" id="{DB60C84A-D099-4B12-8722-7386006BAFDB}">
          <p14:sldIdLst>
            <p14:sldId id="993"/>
            <p14:sldId id="994"/>
            <p14:sldId id="995"/>
            <p14:sldId id="996"/>
            <p14:sldId id="953"/>
            <p14:sldId id="997"/>
            <p14:sldId id="998"/>
            <p14:sldId id="285"/>
            <p14:sldId id="286"/>
            <p14:sldId id="288"/>
            <p14:sldId id="999"/>
            <p14:sldId id="341"/>
            <p14:sldId id="1000"/>
            <p14:sldId id="1001"/>
            <p14:sldId id="880"/>
            <p14:sldId id="1002"/>
            <p14:sldId id="1003"/>
            <p14:sldId id="323"/>
            <p14:sldId id="349"/>
            <p14:sldId id="927"/>
            <p14:sldId id="1004"/>
            <p14:sldId id="1005"/>
            <p14:sldId id="1006"/>
            <p14:sldId id="371"/>
            <p14:sldId id="1007"/>
          </p14:sldIdLst>
        </p14:section>
        <p14:section name="Choanal atresia" id="{52646D66-A14D-46C3-9691-D180F9F733CC}">
          <p14:sldIdLst>
            <p14:sldId id="1253"/>
            <p14:sldId id="916"/>
            <p14:sldId id="1254"/>
            <p14:sldId id="1255"/>
            <p14:sldId id="1256"/>
          </p14:sldIdLst>
        </p14:section>
        <p14:section name="Rhinosinusitis" id="{8752ED7A-82BE-4ECE-BE1B-4E0A187E548E}">
          <p14:sldIdLst>
            <p14:sldId id="1257"/>
            <p14:sldId id="265"/>
            <p14:sldId id="266"/>
            <p14:sldId id="1258"/>
            <p14:sldId id="1259"/>
            <p14:sldId id="1260"/>
            <p14:sldId id="1261"/>
            <p14:sldId id="1262"/>
            <p14:sldId id="1263"/>
            <p14:sldId id="358"/>
            <p14:sldId id="376"/>
            <p14:sldId id="1264"/>
            <p14:sldId id="1265"/>
            <p14:sldId id="919"/>
            <p14:sldId id="1266"/>
            <p14:sldId id="1267"/>
            <p14:sldId id="1268"/>
            <p14:sldId id="1269"/>
            <p14:sldId id="972"/>
            <p14:sldId id="1270"/>
            <p14:sldId id="1271"/>
            <p14:sldId id="1272"/>
            <p14:sldId id="1273"/>
            <p14:sldId id="1274"/>
            <p14:sldId id="1275"/>
            <p14:sldId id="1276"/>
            <p14:sldId id="1277"/>
            <p14:sldId id="1278"/>
          </p14:sldIdLst>
        </p14:section>
        <p14:section name="Nasal septum" id="{D21C0E15-C10B-42A4-937E-EC90474AE710}">
          <p14:sldIdLst>
            <p14:sldId id="1279"/>
            <p14:sldId id="936"/>
            <p14:sldId id="1280"/>
            <p14:sldId id="1281"/>
            <p14:sldId id="360"/>
          </p14:sldIdLst>
        </p14:section>
        <p14:section name="Nasal trauma" id="{AD04544F-D4BA-46A9-A503-908D7B738A08}">
          <p14:sldIdLst>
            <p14:sldId id="1282"/>
            <p14:sldId id="921"/>
            <p14:sldId id="922"/>
            <p14:sldId id="1283"/>
            <p14:sldId id="1284"/>
          </p14:sldIdLst>
        </p14:section>
        <p14:section name="Epistaxis" id="{17F19CCD-D172-4F4C-93D2-78705A04C435}">
          <p14:sldIdLst>
            <p14:sldId id="1285"/>
            <p14:sldId id="267"/>
            <p14:sldId id="268"/>
            <p14:sldId id="816"/>
            <p14:sldId id="815"/>
            <p14:sldId id="1286"/>
            <p14:sldId id="813"/>
            <p14:sldId id="811"/>
            <p14:sldId id="817"/>
            <p14:sldId id="374"/>
            <p14:sldId id="1287"/>
            <p14:sldId id="868"/>
            <p14:sldId id="935"/>
            <p14:sldId id="1288"/>
            <p14:sldId id="356"/>
          </p14:sldIdLst>
        </p14:section>
        <p14:section name="Adenoids" id="{A8ECE853-6F67-45F7-BE9A-C3666EA3E9F2}">
          <p14:sldIdLst>
            <p14:sldId id="1293"/>
            <p14:sldId id="859"/>
            <p14:sldId id="860"/>
            <p14:sldId id="313"/>
            <p14:sldId id="857"/>
            <p14:sldId id="310"/>
          </p14:sldIdLst>
        </p14:section>
        <p14:section name="Tonsils" id="{F830DD14-54D3-4E81-8089-FE368ACC7B7F}">
          <p14:sldIdLst>
            <p14:sldId id="1289"/>
            <p14:sldId id="1290"/>
            <p14:sldId id="332"/>
            <p14:sldId id="1291"/>
            <p14:sldId id="1245"/>
            <p14:sldId id="1246"/>
            <p14:sldId id="848"/>
            <p14:sldId id="1249"/>
            <p14:sldId id="1251"/>
            <p14:sldId id="849"/>
            <p14:sldId id="850"/>
            <p14:sldId id="851"/>
            <p14:sldId id="333"/>
            <p14:sldId id="1247"/>
            <p14:sldId id="1248"/>
            <p14:sldId id="334"/>
            <p14:sldId id="403"/>
            <p14:sldId id="842"/>
            <p14:sldId id="843"/>
            <p14:sldId id="1292"/>
          </p14:sldIdLst>
        </p14:section>
        <p14:section name="Stridor &amp; Hoarseness" id="{CAC76F9A-7B22-415B-8777-493A2BDB938E}">
          <p14:sldIdLst>
            <p14:sldId id="1294"/>
            <p14:sldId id="1295"/>
            <p14:sldId id="1296"/>
            <p14:sldId id="1736"/>
            <p14:sldId id="1656"/>
            <p14:sldId id="1737"/>
            <p14:sldId id="1738"/>
            <p14:sldId id="1739"/>
            <p14:sldId id="1742"/>
            <p14:sldId id="292"/>
            <p14:sldId id="277"/>
            <p14:sldId id="293"/>
            <p14:sldId id="913"/>
            <p14:sldId id="1744"/>
            <p14:sldId id="1743"/>
            <p14:sldId id="279"/>
            <p14:sldId id="284"/>
            <p14:sldId id="1747"/>
            <p14:sldId id="1748"/>
            <p14:sldId id="1746"/>
            <p14:sldId id="273"/>
            <p14:sldId id="1749"/>
            <p14:sldId id="1740"/>
            <p14:sldId id="1745"/>
            <p14:sldId id="1741"/>
            <p14:sldId id="915"/>
            <p14:sldId id="1750"/>
            <p14:sldId id="1751"/>
            <p14:sldId id="1752"/>
            <p14:sldId id="908"/>
            <p14:sldId id="331"/>
          </p14:sldIdLst>
        </p14:section>
        <p14:section name="Laryngeal cancer" id="{51DFC461-2A55-4A6A-98C9-F8B922C919F8}">
          <p14:sldIdLst>
            <p14:sldId id="1753"/>
            <p14:sldId id="1754"/>
            <p14:sldId id="1755"/>
            <p14:sldId id="1756"/>
            <p14:sldId id="917"/>
            <p14:sldId id="1757"/>
            <p14:sldId id="1758"/>
            <p14:sldId id="1759"/>
            <p14:sldId id="1760"/>
            <p14:sldId id="1761"/>
            <p14:sldId id="1762"/>
            <p14:sldId id="1763"/>
            <p14:sldId id="1764"/>
            <p14:sldId id="1765"/>
            <p14:sldId id="1766"/>
            <p14:sldId id="1767"/>
            <p14:sldId id="1768"/>
          </p14:sldIdLst>
        </p14:section>
        <p14:section name="Pharyngeal cancer" id="{F694F2B7-CED3-4D30-9289-84FBD2FA4A40}">
          <p14:sldIdLst>
            <p14:sldId id="1778"/>
            <p14:sldId id="1779"/>
            <p14:sldId id="1780"/>
            <p14:sldId id="1781"/>
            <p14:sldId id="1782"/>
            <p14:sldId id="1783"/>
            <p14:sldId id="344"/>
            <p14:sldId id="363"/>
            <p14:sldId id="335"/>
            <p14:sldId id="366"/>
            <p14:sldId id="1784"/>
          </p14:sldIdLst>
        </p14:section>
        <p14:section name="Neoplasm of nose and sinus" id="{C7A68966-9A09-4ACC-9896-8CDC850FB49B}">
          <p14:sldIdLst>
            <p14:sldId id="1785"/>
            <p14:sldId id="1786"/>
            <p14:sldId id="1787"/>
            <p14:sldId id="1788"/>
            <p14:sldId id="934"/>
            <p14:sldId id="867"/>
            <p14:sldId id="920"/>
            <p14:sldId id="401"/>
            <p14:sldId id="361"/>
            <p14:sldId id="1789"/>
          </p14:sldIdLst>
        </p14:section>
        <p14:section name="Oral cavity tumors" id="{2044BED1-6588-48F4-B35B-FC07B50D0983}">
          <p14:sldIdLst>
            <p14:sldId id="1790"/>
            <p14:sldId id="337"/>
            <p14:sldId id="314"/>
          </p14:sldIdLst>
        </p14:section>
        <p14:section name="Foreign bodies" id="{D440571B-4A3F-4E08-A36F-3C546653A99C}">
          <p14:sldIdLst>
            <p14:sldId id="1769"/>
            <p14:sldId id="768"/>
            <p14:sldId id="770"/>
            <p14:sldId id="772"/>
            <p14:sldId id="773"/>
            <p14:sldId id="771"/>
            <p14:sldId id="774"/>
            <p14:sldId id="1770"/>
            <p14:sldId id="1771"/>
            <p14:sldId id="1772"/>
          </p14:sldIdLst>
        </p14:section>
        <p14:section name="Tracheostomy" id="{9D594A4E-F0F1-46AB-B38B-31010A878307}">
          <p14:sldIdLst>
            <p14:sldId id="1773"/>
            <p14:sldId id="764"/>
            <p14:sldId id="756"/>
            <p14:sldId id="755"/>
            <p14:sldId id="765"/>
            <p14:sldId id="1774"/>
            <p14:sldId id="767"/>
            <p14:sldId id="1775"/>
            <p14:sldId id="1776"/>
            <p14:sldId id="757"/>
            <p14:sldId id="17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9CF"/>
    <a:srgbClr val="19AB9D"/>
    <a:srgbClr val="388E7E"/>
    <a:srgbClr val="00518E"/>
    <a:srgbClr val="455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theme" Target="theme/theme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presProps" Target="presProps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76FB-2A8C-4824-BC30-2FEBEACE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9548A-EFF3-4631-B529-DECA6FEBE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624A8-9AA3-4BAD-9CEA-FE0A83CF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D1B9F-4C31-43BE-9B1E-A89ADC3E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B8C8-3808-43F9-84D3-28472639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7ED158-9396-A223-5946-5BAB8201B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16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5955-BCC2-4526-8C66-FA8B2060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BF62F-F365-42D3-9ACC-54C50A1AE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4179-747C-4166-832F-346A1CF2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D5CA-8468-48C2-AEFB-30FEA689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E9AC0-A03F-4DDB-B608-D41AAA07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A4BCCC-9252-E768-A1BE-44FDEADF2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85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EC7A5-EAA5-4DC3-8AA4-0F440B855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1880C-3A34-4DFF-8A6B-3A090281F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9B8B-85CD-4C7F-9690-69EBB84A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86C4-3A78-4603-A576-72ADC727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EDF2D-4739-42CF-9A8A-A436924E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52E841D-0739-50D2-62D8-83108F54C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406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682B7D-4C59-C2D7-0450-2C7B697F8349}"/>
              </a:ext>
            </a:extLst>
          </p:cNvPr>
          <p:cNvGrpSpPr/>
          <p:nvPr userDrawn="1"/>
        </p:nvGrpSpPr>
        <p:grpSpPr>
          <a:xfrm>
            <a:off x="-491345" y="4748022"/>
            <a:ext cx="10267188" cy="2109978"/>
            <a:chOff x="-491345" y="1077822"/>
            <a:chExt cx="10267188" cy="21099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10304A-96B5-C1E8-D9D6-BF354CA1DA65}"/>
                </a:ext>
              </a:extLst>
            </p:cNvPr>
            <p:cNvGrpSpPr/>
            <p:nvPr/>
          </p:nvGrpSpPr>
          <p:grpSpPr>
            <a:xfrm>
              <a:off x="-491345" y="1077822"/>
              <a:ext cx="10267188" cy="2109978"/>
              <a:chOff x="-491345" y="1077822"/>
              <a:chExt cx="10267188" cy="21099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61568A-5D55-A15F-0A34-79D70800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9443" y="1808913"/>
                <a:ext cx="1676400" cy="495300"/>
              </a:xfrm>
              <a:custGeom>
                <a:avLst/>
                <a:gdLst>
                  <a:gd name="connsiteX0" fmla="*/ 0 w 1676400"/>
                  <a:gd name="connsiteY0" fmla="*/ 0 h 495300"/>
                  <a:gd name="connsiteX1" fmla="*/ 1684782 w 1676400"/>
                  <a:gd name="connsiteY1" fmla="*/ 0 h 495300"/>
                  <a:gd name="connsiteX2" fmla="*/ 1684782 w 1676400"/>
                  <a:gd name="connsiteY2" fmla="*/ 498348 h 495300"/>
                  <a:gd name="connsiteX3" fmla="*/ 0 w 1676400"/>
                  <a:gd name="connsiteY3" fmla="*/ 498348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495300">
                    <a:moveTo>
                      <a:pt x="0" y="0"/>
                    </a:moveTo>
                    <a:lnTo>
                      <a:pt x="1684782" y="0"/>
                    </a:lnTo>
                    <a:lnTo>
                      <a:pt x="1684782" y="498348"/>
                    </a:lnTo>
                    <a:lnTo>
                      <a:pt x="0" y="498348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DA5E7E9-82EF-6C73-1F3B-92803B18E74C}"/>
                  </a:ext>
                </a:extLst>
              </p:cNvPr>
              <p:cNvSpPr/>
              <p:nvPr/>
            </p:nvSpPr>
            <p:spPr>
              <a:xfrm>
                <a:off x="8125446" y="1833631"/>
                <a:ext cx="1600200" cy="409575"/>
              </a:xfrm>
              <a:custGeom>
                <a:avLst/>
                <a:gdLst>
                  <a:gd name="connsiteX0" fmla="*/ 1578769 w 1600200"/>
                  <a:gd name="connsiteY0" fmla="*/ 285274 h 409575"/>
                  <a:gd name="connsiteX1" fmla="*/ 1285398 w 1600200"/>
                  <a:gd name="connsiteY1" fmla="*/ 285274 h 409575"/>
                  <a:gd name="connsiteX2" fmla="*/ 1257776 w 1600200"/>
                  <a:gd name="connsiteY2" fmla="*/ 323374 h 409575"/>
                  <a:gd name="connsiteX3" fmla="*/ 1217771 w 1600200"/>
                  <a:gd name="connsiteY3" fmla="*/ 153829 h 409575"/>
                  <a:gd name="connsiteX4" fmla="*/ 1181576 w 1600200"/>
                  <a:gd name="connsiteY4" fmla="*/ 285274 h 409575"/>
                  <a:gd name="connsiteX5" fmla="*/ 1093946 w 1600200"/>
                  <a:gd name="connsiteY5" fmla="*/ 285274 h 409575"/>
                  <a:gd name="connsiteX6" fmla="*/ 1080611 w 1600200"/>
                  <a:gd name="connsiteY6" fmla="*/ 335756 h 409575"/>
                  <a:gd name="connsiteX7" fmla="*/ 1056798 w 1600200"/>
                  <a:gd name="connsiteY7" fmla="*/ 277654 h 409575"/>
                  <a:gd name="connsiteX8" fmla="*/ 1032986 w 1600200"/>
                  <a:gd name="connsiteY8" fmla="*/ 322421 h 409575"/>
                  <a:gd name="connsiteX9" fmla="*/ 988219 w 1600200"/>
                  <a:gd name="connsiteY9" fmla="*/ 21431 h 409575"/>
                  <a:gd name="connsiteX10" fmla="*/ 932973 w 1600200"/>
                  <a:gd name="connsiteY10" fmla="*/ 393859 h 409575"/>
                  <a:gd name="connsiteX11" fmla="*/ 912019 w 1600200"/>
                  <a:gd name="connsiteY11" fmla="*/ 285274 h 409575"/>
                  <a:gd name="connsiteX12" fmla="*/ 686276 w 1600200"/>
                  <a:gd name="connsiteY12" fmla="*/ 285274 h 409575"/>
                  <a:gd name="connsiteX13" fmla="*/ 656748 w 1600200"/>
                  <a:gd name="connsiteY13" fmla="*/ 344329 h 409575"/>
                  <a:gd name="connsiteX14" fmla="*/ 621506 w 1600200"/>
                  <a:gd name="connsiteY14" fmla="*/ 150971 h 409575"/>
                  <a:gd name="connsiteX15" fmla="*/ 578644 w 1600200"/>
                  <a:gd name="connsiteY15" fmla="*/ 285274 h 409575"/>
                  <a:gd name="connsiteX16" fmla="*/ 491966 w 1600200"/>
                  <a:gd name="connsiteY16" fmla="*/ 285274 h 409575"/>
                  <a:gd name="connsiteX17" fmla="*/ 467201 w 1600200"/>
                  <a:gd name="connsiteY17" fmla="*/ 322421 h 409575"/>
                  <a:gd name="connsiteX18" fmla="*/ 441484 w 1600200"/>
                  <a:gd name="connsiteY18" fmla="*/ 275749 h 409575"/>
                  <a:gd name="connsiteX19" fmla="*/ 408146 w 1600200"/>
                  <a:gd name="connsiteY19" fmla="*/ 336709 h 409575"/>
                  <a:gd name="connsiteX20" fmla="*/ 376714 w 1600200"/>
                  <a:gd name="connsiteY20" fmla="*/ 72866 h 409575"/>
                  <a:gd name="connsiteX21" fmla="*/ 335756 w 1600200"/>
                  <a:gd name="connsiteY21" fmla="*/ 377666 h 409575"/>
                  <a:gd name="connsiteX22" fmla="*/ 308134 w 1600200"/>
                  <a:gd name="connsiteY22" fmla="*/ 285274 h 409575"/>
                  <a:gd name="connsiteX23" fmla="*/ 238601 w 1600200"/>
                  <a:gd name="connsiteY23" fmla="*/ 285274 h 409575"/>
                  <a:gd name="connsiteX24" fmla="*/ 210026 w 1600200"/>
                  <a:gd name="connsiteY24" fmla="*/ 237649 h 409575"/>
                  <a:gd name="connsiteX25" fmla="*/ 177641 w 1600200"/>
                  <a:gd name="connsiteY25" fmla="*/ 285274 h 409575"/>
                  <a:gd name="connsiteX26" fmla="*/ 21431 w 1600200"/>
                  <a:gd name="connsiteY26" fmla="*/ 28527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0200" h="409575">
                    <a:moveTo>
                      <a:pt x="1578769" y="285274"/>
                    </a:moveTo>
                    <a:lnTo>
                      <a:pt x="1285398" y="285274"/>
                    </a:lnTo>
                    <a:lnTo>
                      <a:pt x="1257776" y="323374"/>
                    </a:lnTo>
                    <a:lnTo>
                      <a:pt x="1217771" y="153829"/>
                    </a:lnTo>
                    <a:lnTo>
                      <a:pt x="1181576" y="285274"/>
                    </a:lnTo>
                    <a:lnTo>
                      <a:pt x="1093946" y="285274"/>
                    </a:lnTo>
                    <a:lnTo>
                      <a:pt x="1080611" y="335756"/>
                    </a:lnTo>
                    <a:lnTo>
                      <a:pt x="1056798" y="277654"/>
                    </a:lnTo>
                    <a:lnTo>
                      <a:pt x="1032986" y="322421"/>
                    </a:lnTo>
                    <a:lnTo>
                      <a:pt x="988219" y="21431"/>
                    </a:lnTo>
                    <a:lnTo>
                      <a:pt x="932973" y="393859"/>
                    </a:lnTo>
                    <a:lnTo>
                      <a:pt x="912019" y="285274"/>
                    </a:lnTo>
                    <a:lnTo>
                      <a:pt x="686276" y="285274"/>
                    </a:lnTo>
                    <a:lnTo>
                      <a:pt x="656748" y="344329"/>
                    </a:lnTo>
                    <a:lnTo>
                      <a:pt x="621506" y="150971"/>
                    </a:lnTo>
                    <a:lnTo>
                      <a:pt x="578644" y="285274"/>
                    </a:lnTo>
                    <a:lnTo>
                      <a:pt x="491966" y="285274"/>
                    </a:lnTo>
                    <a:lnTo>
                      <a:pt x="467201" y="322421"/>
                    </a:lnTo>
                    <a:lnTo>
                      <a:pt x="441484" y="275749"/>
                    </a:lnTo>
                    <a:lnTo>
                      <a:pt x="408146" y="336709"/>
                    </a:lnTo>
                    <a:lnTo>
                      <a:pt x="376714" y="72866"/>
                    </a:lnTo>
                    <a:lnTo>
                      <a:pt x="335756" y="377666"/>
                    </a:lnTo>
                    <a:lnTo>
                      <a:pt x="308134" y="285274"/>
                    </a:lnTo>
                    <a:lnTo>
                      <a:pt x="238601" y="285274"/>
                    </a:lnTo>
                    <a:lnTo>
                      <a:pt x="210026" y="237649"/>
                    </a:lnTo>
                    <a:lnTo>
                      <a:pt x="177641" y="285274"/>
                    </a:lnTo>
                    <a:lnTo>
                      <a:pt x="21431" y="285274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F8966C5-F0FF-C508-C5A2-7BE56926B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8934" r="1"/>
              <a:stretch/>
            </p:blipFill>
            <p:spPr>
              <a:xfrm>
                <a:off x="-491345" y="1797483"/>
                <a:ext cx="5676900" cy="495300"/>
              </a:xfrm>
              <a:custGeom>
                <a:avLst/>
                <a:gdLst>
                  <a:gd name="connsiteX0" fmla="*/ 0 w 5676900"/>
                  <a:gd name="connsiteY0" fmla="*/ 0 h 495300"/>
                  <a:gd name="connsiteX1" fmla="*/ 5685282 w 5676900"/>
                  <a:gd name="connsiteY1" fmla="*/ 0 h 495300"/>
                  <a:gd name="connsiteX2" fmla="*/ 5685282 w 5676900"/>
                  <a:gd name="connsiteY2" fmla="*/ 500634 h 495300"/>
                  <a:gd name="connsiteX3" fmla="*/ 0 w 5676900"/>
                  <a:gd name="connsiteY3" fmla="*/ 500634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6900" h="495300">
                    <a:moveTo>
                      <a:pt x="0" y="0"/>
                    </a:moveTo>
                    <a:lnTo>
                      <a:pt x="5685282" y="0"/>
                    </a:lnTo>
                    <a:lnTo>
                      <a:pt x="5685282" y="500634"/>
                    </a:lnTo>
                    <a:lnTo>
                      <a:pt x="0" y="500634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9B4D101-00A6-231D-BBF9-90424B8900A4}"/>
                  </a:ext>
                </a:extLst>
              </p:cNvPr>
              <p:cNvSpPr/>
              <p:nvPr/>
            </p:nvSpPr>
            <p:spPr>
              <a:xfrm>
                <a:off x="14351" y="1860842"/>
                <a:ext cx="5196891" cy="372428"/>
              </a:xfrm>
              <a:custGeom>
                <a:avLst/>
                <a:gdLst>
                  <a:gd name="connsiteX0" fmla="*/ 5579269 w 5600700"/>
                  <a:gd name="connsiteY0" fmla="*/ 285274 h 409575"/>
                  <a:gd name="connsiteX1" fmla="*/ 5285899 w 5600700"/>
                  <a:gd name="connsiteY1" fmla="*/ 285274 h 409575"/>
                  <a:gd name="connsiteX2" fmla="*/ 5258277 w 5600700"/>
                  <a:gd name="connsiteY2" fmla="*/ 323374 h 409575"/>
                  <a:gd name="connsiteX3" fmla="*/ 5218271 w 5600700"/>
                  <a:gd name="connsiteY3" fmla="*/ 153829 h 409575"/>
                  <a:gd name="connsiteX4" fmla="*/ 5182077 w 5600700"/>
                  <a:gd name="connsiteY4" fmla="*/ 285274 h 409575"/>
                  <a:gd name="connsiteX5" fmla="*/ 5094446 w 5600700"/>
                  <a:gd name="connsiteY5" fmla="*/ 285274 h 409575"/>
                  <a:gd name="connsiteX6" fmla="*/ 5081111 w 5600700"/>
                  <a:gd name="connsiteY6" fmla="*/ 335756 h 409575"/>
                  <a:gd name="connsiteX7" fmla="*/ 5057299 w 5600700"/>
                  <a:gd name="connsiteY7" fmla="*/ 277654 h 409575"/>
                  <a:gd name="connsiteX8" fmla="*/ 5033486 w 5600700"/>
                  <a:gd name="connsiteY8" fmla="*/ 322421 h 409575"/>
                  <a:gd name="connsiteX9" fmla="*/ 4988719 w 5600700"/>
                  <a:gd name="connsiteY9" fmla="*/ 21431 h 409575"/>
                  <a:gd name="connsiteX10" fmla="*/ 4933474 w 5600700"/>
                  <a:gd name="connsiteY10" fmla="*/ 393859 h 409575"/>
                  <a:gd name="connsiteX11" fmla="*/ 4912519 w 5600700"/>
                  <a:gd name="connsiteY11" fmla="*/ 285274 h 409575"/>
                  <a:gd name="connsiteX12" fmla="*/ 4686777 w 5600700"/>
                  <a:gd name="connsiteY12" fmla="*/ 285274 h 409575"/>
                  <a:gd name="connsiteX13" fmla="*/ 4657249 w 5600700"/>
                  <a:gd name="connsiteY13" fmla="*/ 344329 h 409575"/>
                  <a:gd name="connsiteX14" fmla="*/ 4622006 w 5600700"/>
                  <a:gd name="connsiteY14" fmla="*/ 150971 h 409575"/>
                  <a:gd name="connsiteX15" fmla="*/ 4579144 w 5600700"/>
                  <a:gd name="connsiteY15" fmla="*/ 285274 h 409575"/>
                  <a:gd name="connsiteX16" fmla="*/ 4492466 w 5600700"/>
                  <a:gd name="connsiteY16" fmla="*/ 285274 h 409575"/>
                  <a:gd name="connsiteX17" fmla="*/ 4467702 w 5600700"/>
                  <a:gd name="connsiteY17" fmla="*/ 322421 h 409575"/>
                  <a:gd name="connsiteX18" fmla="*/ 4441984 w 5600700"/>
                  <a:gd name="connsiteY18" fmla="*/ 275749 h 409575"/>
                  <a:gd name="connsiteX19" fmla="*/ 4408646 w 5600700"/>
                  <a:gd name="connsiteY19" fmla="*/ 336709 h 409575"/>
                  <a:gd name="connsiteX20" fmla="*/ 4377214 w 5600700"/>
                  <a:gd name="connsiteY20" fmla="*/ 72866 h 409575"/>
                  <a:gd name="connsiteX21" fmla="*/ 4336256 w 5600700"/>
                  <a:gd name="connsiteY21" fmla="*/ 377666 h 409575"/>
                  <a:gd name="connsiteX22" fmla="*/ 4308634 w 5600700"/>
                  <a:gd name="connsiteY22" fmla="*/ 285274 h 409575"/>
                  <a:gd name="connsiteX23" fmla="*/ 4239102 w 5600700"/>
                  <a:gd name="connsiteY23" fmla="*/ 285274 h 409575"/>
                  <a:gd name="connsiteX24" fmla="*/ 4210527 w 5600700"/>
                  <a:gd name="connsiteY24" fmla="*/ 237649 h 409575"/>
                  <a:gd name="connsiteX25" fmla="*/ 4178141 w 5600700"/>
                  <a:gd name="connsiteY25" fmla="*/ 285274 h 409575"/>
                  <a:gd name="connsiteX26" fmla="*/ 21431 w 5600700"/>
                  <a:gd name="connsiteY26" fmla="*/ 285274 h 409575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75874 h 372428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63842 h 37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96891" h="372428">
                    <a:moveTo>
                      <a:pt x="5196891" y="263843"/>
                    </a:moveTo>
                    <a:lnTo>
                      <a:pt x="4903521" y="263843"/>
                    </a:lnTo>
                    <a:lnTo>
                      <a:pt x="4875899" y="301943"/>
                    </a:lnTo>
                    <a:lnTo>
                      <a:pt x="4835893" y="132398"/>
                    </a:lnTo>
                    <a:lnTo>
                      <a:pt x="4799699" y="263843"/>
                    </a:lnTo>
                    <a:lnTo>
                      <a:pt x="4712068" y="263843"/>
                    </a:lnTo>
                    <a:lnTo>
                      <a:pt x="4698733" y="314325"/>
                    </a:lnTo>
                    <a:lnTo>
                      <a:pt x="4674921" y="256223"/>
                    </a:lnTo>
                    <a:lnTo>
                      <a:pt x="4651108" y="300990"/>
                    </a:lnTo>
                    <a:lnTo>
                      <a:pt x="4606341" y="0"/>
                    </a:lnTo>
                    <a:lnTo>
                      <a:pt x="4551096" y="372428"/>
                    </a:lnTo>
                    <a:lnTo>
                      <a:pt x="4530141" y="263843"/>
                    </a:lnTo>
                    <a:lnTo>
                      <a:pt x="4304399" y="263843"/>
                    </a:lnTo>
                    <a:lnTo>
                      <a:pt x="4274871" y="322898"/>
                    </a:lnTo>
                    <a:lnTo>
                      <a:pt x="4239628" y="129540"/>
                    </a:lnTo>
                    <a:lnTo>
                      <a:pt x="4196766" y="263843"/>
                    </a:lnTo>
                    <a:lnTo>
                      <a:pt x="4110088" y="263843"/>
                    </a:lnTo>
                    <a:lnTo>
                      <a:pt x="4085324" y="300990"/>
                    </a:lnTo>
                    <a:lnTo>
                      <a:pt x="4059606" y="254318"/>
                    </a:lnTo>
                    <a:lnTo>
                      <a:pt x="4026268" y="315278"/>
                    </a:lnTo>
                    <a:lnTo>
                      <a:pt x="3994836" y="51435"/>
                    </a:lnTo>
                    <a:lnTo>
                      <a:pt x="3953878" y="356235"/>
                    </a:lnTo>
                    <a:lnTo>
                      <a:pt x="3926256" y="263843"/>
                    </a:lnTo>
                    <a:lnTo>
                      <a:pt x="3856724" y="263843"/>
                    </a:lnTo>
                    <a:lnTo>
                      <a:pt x="3828149" y="216218"/>
                    </a:lnTo>
                    <a:lnTo>
                      <a:pt x="3795763" y="263843"/>
                    </a:lnTo>
                    <a:lnTo>
                      <a:pt x="0" y="263842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6CB7EDB-6575-A1BA-91DB-A3ABBCB6F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2352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1F3747-4DA6-D40B-F133-522C070A3B64}"/>
                  </a:ext>
                </a:extLst>
              </p:cNvPr>
              <p:cNvSpPr/>
              <p:nvPr/>
            </p:nvSpPr>
            <p:spPr>
              <a:xfrm>
                <a:off x="511745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BB7BE77-BC5B-1821-7EB6-C1CA6A096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3852" y="2058516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D0C0549-FD23-9D0A-2EBD-FC1D9A0FD1BE}"/>
                  </a:ext>
                </a:extLst>
              </p:cNvPr>
              <p:cNvSpPr/>
              <p:nvPr/>
            </p:nvSpPr>
            <p:spPr>
              <a:xfrm>
                <a:off x="5688951" y="209271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14B83FF-A9B5-BBFA-A143-3C5D107A8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9280" y="140472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FDA718-D61A-BC5F-0E23-295344C11FD6}"/>
                  </a:ext>
                </a:extLst>
              </p:cNvPr>
              <p:cNvSpPr/>
              <p:nvPr/>
            </p:nvSpPr>
            <p:spPr>
              <a:xfrm>
                <a:off x="5685141" y="143739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13CB823-9AA2-D076-A23A-587A0C404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4636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6915AD6-039A-3EDF-773D-19B1CE40E32C}"/>
                  </a:ext>
                </a:extLst>
              </p:cNvPr>
              <p:cNvSpPr/>
              <p:nvPr/>
            </p:nvSpPr>
            <p:spPr>
              <a:xfrm>
                <a:off x="7390116" y="1764098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7B1F71-EC13-9221-C1A3-FA285719B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8494" y="238770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F78FCF-140F-293D-4590-303119E4814C}"/>
                  </a:ext>
                </a:extLst>
              </p:cNvPr>
              <p:cNvSpPr/>
              <p:nvPr/>
            </p:nvSpPr>
            <p:spPr>
              <a:xfrm>
                <a:off x="6252831" y="242132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AF947C0-51FE-8D9A-613D-73D4F4FDE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18494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6EED200-840C-271B-EA4D-3782BAD64313}"/>
                  </a:ext>
                </a:extLst>
              </p:cNvPr>
              <p:cNvSpPr/>
              <p:nvPr/>
            </p:nvSpPr>
            <p:spPr>
              <a:xfrm>
                <a:off x="625283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979 w 800100"/>
                  <a:gd name="connsiteY2" fmla="*/ 676751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979" y="676751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20F4343-9283-3532-B7CA-D57C5A331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18494" y="107782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B7092A1-02E3-3FFE-732A-06D32592415C}"/>
                  </a:ext>
                </a:extLst>
              </p:cNvPr>
              <p:cNvSpPr/>
              <p:nvPr/>
            </p:nvSpPr>
            <p:spPr>
              <a:xfrm>
                <a:off x="6252831" y="110973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09197F1-58F4-4BF0-B810-053A00CEE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85422" y="140929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702FFD1-6AD0-CCF2-22D5-AFB3ADF92E63}"/>
                  </a:ext>
                </a:extLst>
              </p:cNvPr>
              <p:cNvSpPr/>
              <p:nvPr/>
            </p:nvSpPr>
            <p:spPr>
              <a:xfrm>
                <a:off x="6820521" y="144215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6751 h 695325"/>
                  <a:gd name="connsiteX2" fmla="*/ 210978 w 800100"/>
                  <a:gd name="connsiteY2" fmla="*/ 676751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6751"/>
                    </a:lnTo>
                    <a:lnTo>
                      <a:pt x="210978" y="676751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B0A1C71-0A48-8395-12E9-C1358C446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83136" y="205623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17960A6-6BAC-7AB1-6D0D-9C9C294AEAE6}"/>
                  </a:ext>
                </a:extLst>
              </p:cNvPr>
              <p:cNvSpPr/>
              <p:nvPr/>
            </p:nvSpPr>
            <p:spPr>
              <a:xfrm>
                <a:off x="6818616" y="208890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3149CE8-15A1-1BB7-DAB1-4625696B7864}"/>
                  </a:ext>
                </a:extLst>
              </p:cNvPr>
              <p:cNvSpPr/>
              <p:nvPr/>
            </p:nvSpPr>
            <p:spPr>
              <a:xfrm>
                <a:off x="5662281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7163B4A-B25A-5F0F-09B6-36B0CE195F4E}"/>
                  </a:ext>
                </a:extLst>
              </p:cNvPr>
              <p:cNvSpPr/>
              <p:nvPr/>
            </p:nvSpPr>
            <p:spPr>
              <a:xfrm>
                <a:off x="6411899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E4497A0-0F2B-0F4A-D545-AE5C22CEF4EA}"/>
                  </a:ext>
                </a:extLst>
              </p:cNvPr>
              <p:cNvSpPr/>
              <p:nvPr/>
            </p:nvSpPr>
            <p:spPr>
              <a:xfrm>
                <a:off x="5087924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6194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FB83375-861E-C6F6-C9B7-30F485060B08}"/>
                  </a:ext>
                </a:extLst>
              </p:cNvPr>
              <p:cNvSpPr/>
              <p:nvPr/>
            </p:nvSpPr>
            <p:spPr>
              <a:xfrm>
                <a:off x="5836589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79E29B7-DCD3-B4FD-7DF3-58ADD0C0FB20}"/>
                  </a:ext>
                </a:extLst>
              </p:cNvPr>
              <p:cNvSpPr/>
              <p:nvPr/>
            </p:nvSpPr>
            <p:spPr>
              <a:xfrm>
                <a:off x="6223304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7146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ADDB78-07D4-9263-67F1-76684519E72A}"/>
                  </a:ext>
                </a:extLst>
              </p:cNvPr>
              <p:cNvSpPr/>
              <p:nvPr/>
            </p:nvSpPr>
            <p:spPr>
              <a:xfrm>
                <a:off x="6971969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8097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CEB74DB-8DBA-593E-787D-ED6659B0FECD}"/>
                  </a:ext>
                </a:extLst>
              </p:cNvPr>
              <p:cNvSpPr/>
              <p:nvPr/>
            </p:nvSpPr>
            <p:spPr>
              <a:xfrm>
                <a:off x="679385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3DB98EE-2699-C959-CAD9-7E1C03388B38}"/>
                  </a:ext>
                </a:extLst>
              </p:cNvPr>
              <p:cNvSpPr/>
              <p:nvPr/>
            </p:nvSpPr>
            <p:spPr>
              <a:xfrm>
                <a:off x="7543469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5252A1F-A47B-EF7A-B489-85F7493F7CA0}"/>
                  </a:ext>
                </a:extLst>
              </p:cNvPr>
              <p:cNvSpPr/>
              <p:nvPr/>
            </p:nvSpPr>
            <p:spPr>
              <a:xfrm>
                <a:off x="6237591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EFB34BC-9E28-9F60-878F-C57730E4D339}"/>
                  </a:ext>
                </a:extLst>
              </p:cNvPr>
              <p:cNvSpPr/>
              <p:nvPr/>
            </p:nvSpPr>
            <p:spPr>
              <a:xfrm>
                <a:off x="6986256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4997224-1151-5EF8-1285-A52CB8C96C37}"/>
                  </a:ext>
                </a:extLst>
              </p:cNvPr>
              <p:cNvSpPr/>
              <p:nvPr/>
            </p:nvSpPr>
            <p:spPr>
              <a:xfrm>
                <a:off x="6405231" y="10802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7079EC6-11D8-7A87-3BED-76661B6E34D4}"/>
                  </a:ext>
                </a:extLst>
              </p:cNvPr>
              <p:cNvSpPr/>
              <p:nvPr/>
            </p:nvSpPr>
            <p:spPr>
              <a:xfrm>
                <a:off x="528128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E8BD6EC-3F27-AB48-BFA1-1F19D924A4ED}"/>
                  </a:ext>
                </a:extLst>
              </p:cNvPr>
              <p:cNvSpPr/>
              <p:nvPr/>
            </p:nvSpPr>
            <p:spPr>
              <a:xfrm>
                <a:off x="5281281" y="23908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ADB4639-2D77-05F6-ABB2-EEABAAADB75D}"/>
                  </a:ext>
                </a:extLst>
              </p:cNvPr>
              <p:cNvSpPr/>
              <p:nvPr/>
            </p:nvSpPr>
            <p:spPr>
              <a:xfrm>
                <a:off x="7928279" y="173266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E014FD2-9309-0448-F3BD-41BE9B7BBC81}"/>
                  </a:ext>
                </a:extLst>
              </p:cNvPr>
              <p:cNvSpPr/>
              <p:nvPr/>
            </p:nvSpPr>
            <p:spPr>
              <a:xfrm>
                <a:off x="7919706" y="23860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F1D9D1-38B2-725A-A987-2437CA80F80F}"/>
                  </a:ext>
                </a:extLst>
              </p:cNvPr>
              <p:cNvSpPr/>
              <p:nvPr/>
            </p:nvSpPr>
            <p:spPr>
              <a:xfrm>
                <a:off x="5852781" y="272421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BC9C966-7B87-AE76-3EA6-F74246FF756F}"/>
                  </a:ext>
                </a:extLst>
              </p:cNvPr>
              <p:cNvSpPr/>
              <p:nvPr/>
            </p:nvSpPr>
            <p:spPr>
              <a:xfrm>
                <a:off x="5848019" y="140500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4A765A8-E2F9-BC8B-E1DE-667CCA5801BB}"/>
                  </a:ext>
                </a:extLst>
              </p:cNvPr>
              <p:cNvSpPr/>
              <p:nvPr/>
            </p:nvSpPr>
            <p:spPr>
              <a:xfrm>
                <a:off x="6795756" y="10906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EE39EA8-3777-8546-826B-A269E9AE95A0}"/>
                  </a:ext>
                </a:extLst>
              </p:cNvPr>
              <p:cNvSpPr/>
              <p:nvPr/>
            </p:nvSpPr>
            <p:spPr>
              <a:xfrm>
                <a:off x="6414756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1706AC-01F1-7122-D73F-AC88363B50B5}"/>
                  </a:ext>
                </a:extLst>
              </p:cNvPr>
              <p:cNvSpPr/>
              <p:nvPr/>
            </p:nvSpPr>
            <p:spPr>
              <a:xfrm>
                <a:off x="6809091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59E182-5E3C-C22C-CEA4-4A594536AF62}"/>
                  </a:ext>
                </a:extLst>
              </p:cNvPr>
              <p:cNvSpPr/>
              <p:nvPr/>
            </p:nvSpPr>
            <p:spPr>
              <a:xfrm>
                <a:off x="7357731" y="141834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E613B99-FFD0-F788-7361-A8343F6879DB}"/>
                  </a:ext>
                </a:extLst>
              </p:cNvPr>
              <p:cNvSpPr/>
              <p:nvPr/>
            </p:nvSpPr>
            <p:spPr>
              <a:xfrm>
                <a:off x="5656566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81631-8387-020C-9BE6-F388C749904A}"/>
                  </a:ext>
                </a:extLst>
              </p:cNvPr>
              <p:cNvSpPr/>
              <p:nvPr/>
            </p:nvSpPr>
            <p:spPr>
              <a:xfrm>
                <a:off x="6405231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80182F0-DEDE-37F4-CD2B-07AEDC220276}"/>
                  </a:ext>
                </a:extLst>
              </p:cNvPr>
              <p:cNvSpPr/>
              <p:nvPr/>
            </p:nvSpPr>
            <p:spPr>
              <a:xfrm>
                <a:off x="6237591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85D4BD5-7180-B4EF-3571-6303EA76F707}"/>
                  </a:ext>
                </a:extLst>
              </p:cNvPr>
              <p:cNvSpPr/>
              <p:nvPr/>
            </p:nvSpPr>
            <p:spPr>
              <a:xfrm>
                <a:off x="6986256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B78F30D-8AA6-0B9C-CCEC-61752E8F3A9E}"/>
                  </a:ext>
                </a:extLst>
              </p:cNvPr>
              <p:cNvSpPr/>
              <p:nvPr/>
            </p:nvSpPr>
            <p:spPr>
              <a:xfrm>
                <a:off x="7355826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F79884C-CFE1-3418-D013-37CE801A62BE}"/>
                  </a:ext>
                </a:extLst>
              </p:cNvPr>
              <p:cNvSpPr/>
              <p:nvPr/>
            </p:nvSpPr>
            <p:spPr>
              <a:xfrm>
                <a:off x="8105444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2212EB0-2216-8AC1-0747-BD8D33CD8F3E}"/>
                  </a:ext>
                </a:extLst>
              </p:cNvPr>
              <p:cNvSpPr/>
              <p:nvPr/>
            </p:nvSpPr>
            <p:spPr>
              <a:xfrm>
                <a:off x="6794804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0AAD2A2-17A8-839B-8D9B-FD21F680D335}"/>
                  </a:ext>
                </a:extLst>
              </p:cNvPr>
              <p:cNvSpPr/>
              <p:nvPr/>
            </p:nvSpPr>
            <p:spPr>
              <a:xfrm>
                <a:off x="7543469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Oval 50">
              <a:extLst>
                <a:ext uri="{FF2B5EF4-FFF2-40B4-BE49-F238E27FC236}">
                  <a16:creationId xmlns:a16="http://schemas.microsoft.com/office/drawing/2014/main" id="{C5A56264-3FB7-F6E9-B5BB-6159F72D2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5711" y="1969510"/>
              <a:ext cx="304016" cy="343366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Heart 17">
              <a:extLst>
                <a:ext uri="{FF2B5EF4-FFF2-40B4-BE49-F238E27FC236}">
                  <a16:creationId xmlns:a16="http://schemas.microsoft.com/office/drawing/2014/main" id="{A07BD8DC-A84C-F7E0-CAA4-BB98195796E5}"/>
                </a:ext>
              </a:extLst>
            </p:cNvPr>
            <p:cNvSpPr/>
            <p:nvPr/>
          </p:nvSpPr>
          <p:spPr>
            <a:xfrm>
              <a:off x="7080464" y="1663425"/>
              <a:ext cx="324888" cy="31854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55C8602B-A322-E4C3-B226-DEFD07C65B77}"/>
                </a:ext>
              </a:extLst>
            </p:cNvPr>
            <p:cNvSpPr/>
            <p:nvPr/>
          </p:nvSpPr>
          <p:spPr>
            <a:xfrm>
              <a:off x="5940450" y="1659330"/>
              <a:ext cx="322534" cy="271830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Chord 32">
              <a:extLst>
                <a:ext uri="{FF2B5EF4-FFF2-40B4-BE49-F238E27FC236}">
                  <a16:creationId xmlns:a16="http://schemas.microsoft.com/office/drawing/2014/main" id="{4FD78C94-EE64-26D2-8F74-605A506D704B}"/>
                </a:ext>
              </a:extLst>
            </p:cNvPr>
            <p:cNvSpPr/>
            <p:nvPr/>
          </p:nvSpPr>
          <p:spPr>
            <a:xfrm>
              <a:off x="6509664" y="2627883"/>
              <a:ext cx="322534" cy="319706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ounded Rectangle 40">
              <a:extLst>
                <a:ext uri="{FF2B5EF4-FFF2-40B4-BE49-F238E27FC236}">
                  <a16:creationId xmlns:a16="http://schemas.microsoft.com/office/drawing/2014/main" id="{DBF79997-55B8-794C-8A7E-A1C128DD43A7}"/>
                </a:ext>
              </a:extLst>
            </p:cNvPr>
            <p:cNvSpPr/>
            <p:nvPr/>
          </p:nvSpPr>
          <p:spPr>
            <a:xfrm rot="2942052">
              <a:off x="6522986" y="1320229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99BE0F57-BD8C-00C3-76C9-0E129A8A4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7850" y="2281894"/>
              <a:ext cx="215808" cy="343366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Oval 25">
              <a:extLst>
                <a:ext uri="{FF2B5EF4-FFF2-40B4-BE49-F238E27FC236}">
                  <a16:creationId xmlns:a16="http://schemas.microsoft.com/office/drawing/2014/main" id="{73910664-AD01-A236-903F-C873664A6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283" y="1958406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Block Arc 20">
              <a:extLst>
                <a:ext uri="{FF2B5EF4-FFF2-40B4-BE49-F238E27FC236}">
                  <a16:creationId xmlns:a16="http://schemas.microsoft.com/office/drawing/2014/main" id="{895CF526-D0A3-AF35-52F3-9797FC3344E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913625" y="2280181"/>
              <a:ext cx="355562" cy="385538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Trapezoid 28">
              <a:extLst>
                <a:ext uri="{FF2B5EF4-FFF2-40B4-BE49-F238E27FC236}">
                  <a16:creationId xmlns:a16="http://schemas.microsoft.com/office/drawing/2014/main" id="{66F73DB2-010D-6701-B2C9-28F8FA615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1982" y="1942120"/>
              <a:ext cx="283330" cy="343366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78F5A287-B7D4-E771-3791-606C40F3F6C0}"/>
              </a:ext>
            </a:extLst>
          </p:cNvPr>
          <p:cNvSpPr/>
          <p:nvPr userDrawn="1"/>
        </p:nvSpPr>
        <p:spPr>
          <a:xfrm>
            <a:off x="1524000" y="1127145"/>
            <a:ext cx="10687573" cy="2402027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DD3646A5-2120-84F7-99CA-502294044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306F2F5F-605D-855F-2454-F9FAB333D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6AF8CF76-8943-3E11-D229-DEFFB3F59C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C0A876A-148F-EC98-1288-4BF5EE92466B}"/>
              </a:ext>
            </a:extLst>
          </p:cNvPr>
          <p:cNvSpPr txBox="1"/>
          <p:nvPr userDrawn="1"/>
        </p:nvSpPr>
        <p:spPr>
          <a:xfrm>
            <a:off x="179528" y="6178942"/>
            <a:ext cx="2961301" cy="5355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إعداد محمود بركات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29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29551B0-BEDF-22E3-CE05-7966D6F158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607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60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2D2F21EE-B116-4703-9CF4-5A2562EF8A7E}"/>
              </a:ext>
            </a:extLst>
          </p:cNvPr>
          <p:cNvSpPr/>
          <p:nvPr userDrawn="1"/>
        </p:nvSpPr>
        <p:spPr>
          <a:xfrm>
            <a:off x="1" y="1"/>
            <a:ext cx="6096000" cy="6858000"/>
          </a:xfrm>
          <a:prstGeom prst="rtTriangle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776C507E-6546-109C-8759-1E64149596F6}"/>
              </a:ext>
            </a:extLst>
          </p:cNvPr>
          <p:cNvSpPr/>
          <p:nvPr userDrawn="1"/>
        </p:nvSpPr>
        <p:spPr>
          <a:xfrm flipH="1" flipV="1">
            <a:off x="5852160" y="-1"/>
            <a:ext cx="6339840" cy="6296025"/>
          </a:xfrm>
          <a:prstGeom prst="rtTriangle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29551B0-BEDF-22E3-CE05-7966D6F158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107307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101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52D4B5-4D4D-1613-91F8-3B3C7E046C76}"/>
              </a:ext>
            </a:extLst>
          </p:cNvPr>
          <p:cNvSpPr/>
          <p:nvPr userDrawn="1"/>
        </p:nvSpPr>
        <p:spPr>
          <a:xfrm>
            <a:off x="165" y="1"/>
            <a:ext cx="12191835" cy="3115098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60773-33A2-7750-4C18-61468392D7E1}"/>
              </a:ext>
            </a:extLst>
          </p:cNvPr>
          <p:cNvSpPr/>
          <p:nvPr userDrawn="1"/>
        </p:nvSpPr>
        <p:spPr>
          <a:xfrm>
            <a:off x="0" y="3115098"/>
            <a:ext cx="12191835" cy="3742901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1E98D4-EB7B-7009-6882-44E094025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667" y="1221010"/>
            <a:ext cx="7959521" cy="29324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7669CB-486C-937D-48CB-71C6DD540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08550"/>
            <a:ext cx="9144000" cy="87682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BEA8794-D141-7F76-78A2-6DD096316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B4262E-82B1-E104-3081-A8AD51909A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1CE4-56C5-41FF-9EBC-9EBC60D3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3FD4B-E07B-43E0-A8BC-086EE6422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871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039B-4F16-4E71-A2C3-85E2DA1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4F403-623F-4E50-AC31-46FEF043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767B-020F-45B8-BA2B-D39B4CB8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66DBDF-1BD8-4658-ABD9-9EDE85A13308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A2A1A71-6149-0BF9-9789-725EE370F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3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4AFF-E897-496A-99B4-7EA22E9E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4AA1-E8BA-4398-8F73-30E7F92A8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1915A-0766-4A16-BAC6-5FF5C374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1DE5-81A7-4A5C-A639-6924EE4A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8516-E0CE-4DA7-9568-FA1B1323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2D5D3D-EF0A-4213-A61D-EA24F8B24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38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00CE-6E98-4613-9B8D-4603D7AA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FAD9-0E09-4CDE-848C-F2BE2ABBB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6C61D-447B-4FB8-9440-13C873E6F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63517-6DF2-4106-B348-551A36BF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4E09D-C5B6-48C6-8DD5-35EB314B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618E3-1B3B-468B-8C5A-D8F04C9C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3F288E-349B-4134-AF96-B840DB8E6237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9FF0140-8B4C-E9C6-890E-952B9904E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04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E178-45AB-447A-9F38-0D00C796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8D7E6-2D11-40DA-BEE8-2B459F4B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C5D1-4174-4381-89C5-B114D5767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43342-DE8F-48BA-9B6C-D2F208777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67A31-FB65-4D49-83A5-D29FFA19A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FDDE6-1991-4FD9-92F6-A9C582B5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C8F9B-64C1-4B91-BE2C-8E65D927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46C20-9D6C-470C-8751-B903A94A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149AC35-B3ED-379B-D9BE-09C83D3E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40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2CDE-5C94-44C7-85C7-0E2FE19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D2F52-DACF-4EB7-96DA-DB37F6E1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0068B-1B46-458E-AE92-2D771D9C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D68B2-19CA-4821-9889-05642F8D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A77D5D5-1CAF-91F4-1D39-8E7EC1A06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96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BD859-72BD-40CE-9BF2-3D4D81A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28FFF-DE4F-423C-ABEB-C6608012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C415E-23F1-4A92-B9CB-C71BF69B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76F6E2F-9CF2-EADA-64A0-0221A2783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64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5B82-8230-471E-A106-A0AFFD8F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0DD4-86AA-42EF-AF1D-9BB8025C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1D82C-CD23-4E57-9B0F-511FA71C8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2A53E-28FD-4271-9091-7DC0577B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7ABDE-6541-4F3E-B8F0-D0A7E813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B4A9-629B-406C-A3E0-1B1AE5E2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7B7F85B-3D3B-8C14-EC7D-1C98F6AAB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19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1082-5C08-464B-9152-8CDBA73D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35EC0-E183-47BD-88B2-F8B5ADF66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445DB-9300-4506-AD47-F7D68445E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4827F-8E15-450A-9C1C-379FA09A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46861-6621-4D83-8413-062D6321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28D4F-E40E-4E98-A6F8-FAF6AA2E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DFD778C-8C48-7BC1-BE35-F25431898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  <a:effectLst>
            <a:outerShdw blurRad="127000" dist="38100" dir="10800000" algn="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68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0AEE9-33FE-4CD9-91B0-A09EBA23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E4698-DC2D-4252-A490-2FF47AE8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6730"/>
            <a:ext cx="10515600" cy="479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3D77-D96E-43B8-96AE-E6ABE75F2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D7D59-A55A-47F2-A5A4-CD999F69F2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36011-E576-434E-AEE4-2BD12978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21986-2EEB-481E-9F68-A6887B62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0EA3C-F8EF-47D0-B5B1-B684CC6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  <p:sldLayoutId id="2147483680" r:id="rId14"/>
    <p:sldLayoutId id="2147483679" r:id="rId15"/>
    <p:sldLayoutId id="2147483681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551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v"/>
        <a:defRPr sz="2800" kern="1200">
          <a:solidFill>
            <a:srgbClr val="4551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4551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51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hyperlink" Target="https://www.youtube.com/watch?v=x7gst82ayzw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2037AF7F-1C43-E5CF-02D9-E2074E21A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Ear-Nose-Throat</a:t>
            </a:r>
            <a:br>
              <a:rPr lang="en-US" dirty="0"/>
            </a:br>
            <a:r>
              <a:rPr lang="en-US" dirty="0"/>
              <a:t>Final Dossier</a:t>
            </a:r>
          </a:p>
        </p:txBody>
      </p:sp>
      <p:sp>
        <p:nvSpPr>
          <p:cNvPr id="74" name="Subtitle 73">
            <a:extLst>
              <a:ext uri="{FF2B5EF4-FFF2-40B4-BE49-F238E27FC236}">
                <a16:creationId xmlns:a16="http://schemas.microsoft.com/office/drawing/2014/main" id="{4C9BE555-6363-4CF0-E35C-F64A52B55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b="1" dirty="0"/>
              <a:t>2023 edition</a:t>
            </a:r>
          </a:p>
        </p:txBody>
      </p:sp>
    </p:spTree>
    <p:extLst>
      <p:ext uri="{BB962C8B-B14F-4D97-AF65-F5344CB8AC3E}">
        <p14:creationId xmlns:p14="http://schemas.microsoft.com/office/powerpoint/2010/main" val="233511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06851"/>
            <a:ext cx="5402473" cy="48701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Type A suggests </a:t>
            </a:r>
            <a:r>
              <a:rPr lang="en-US" dirty="0">
                <a:solidFill>
                  <a:srgbClr val="FF0000"/>
                </a:solidFill>
              </a:rPr>
              <a:t>normal middle ear </a:t>
            </a:r>
            <a:r>
              <a:rPr lang="en-US" dirty="0"/>
              <a:t>function, but it occurs in some otosclerotic ears, particularly in early stages.</a:t>
            </a:r>
          </a:p>
          <a:p>
            <a:endParaRPr lang="en-US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800" dirty="0"/>
              <a:t> Peak is between +/- 100 </a:t>
            </a:r>
            <a:r>
              <a:rPr lang="en-US" sz="2800" dirty="0" err="1"/>
              <a:t>daPa</a:t>
            </a:r>
            <a:endParaRPr lang="en-US" sz="28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800" dirty="0"/>
              <a:t> Compliance from 0.3-1.5 ml</a:t>
            </a:r>
          </a:p>
          <a:p>
            <a:endParaRPr lang="en-US" dirty="0"/>
          </a:p>
        </p:txBody>
      </p:sp>
      <p:pic>
        <p:nvPicPr>
          <p:cNvPr id="9" name="Content Placeholder 10" descr="download.png">
            <a:extLst>
              <a:ext uri="{FF2B5EF4-FFF2-40B4-BE49-F238E27FC236}">
                <a16:creationId xmlns:a16="http://schemas.microsoft.com/office/drawing/2014/main" id="{20C52DF1-D7B7-53BD-8830-2C9B85222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40673" y="1465230"/>
            <a:ext cx="5044654" cy="45530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91FED3-A27C-E8D0-81E7-6C751B388419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557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A58F-62DB-732A-C01F-E4C125B0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/>
          <a:lstStyle/>
          <a:p>
            <a:r>
              <a:rPr lang="en-US" dirty="0"/>
              <a:t>Chronic suppurative otitis media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A5AFB-82E1-4FE5-EEF9-3EDB888AC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87375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Treatment? (Medical)</a:t>
            </a:r>
          </a:p>
          <a:p>
            <a:pPr lvl="1"/>
            <a:r>
              <a:rPr lang="en-US" dirty="0"/>
              <a:t>Swab culture + Aural toilet ( Regular suction) + Topical antibiotics (ear-drops)</a:t>
            </a:r>
            <a:endParaRPr lang="en-US" b="1" dirty="0"/>
          </a:p>
          <a:p>
            <a:pPr>
              <a:spcBef>
                <a:spcPts val="1800"/>
              </a:spcBef>
            </a:pPr>
            <a:r>
              <a:rPr lang="en-US" b="1" dirty="0"/>
              <a:t>Treatment of complications?</a:t>
            </a:r>
          </a:p>
          <a:p>
            <a:pPr lvl="1"/>
            <a:r>
              <a:rPr lang="en-US" dirty="0"/>
              <a:t>Surgery (Mastoidectomy)</a:t>
            </a:r>
          </a:p>
          <a:p>
            <a:r>
              <a:rPr lang="en-US" b="1" dirty="0">
                <a:solidFill>
                  <a:srgbClr val="0070C0"/>
                </a:solidFill>
              </a:rPr>
              <a:t>Red flags for complications of CSOM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Otalgia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Signs of systemic illness, e.g., fever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Focal neurologic signs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Altered mental status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Headache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Clinical features of mastoiditis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Immunocompromised 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EA272D-0397-71F7-E02B-18830924FEC8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22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2EB9-D8FE-1704-21A6-CA90E75F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suppurative otitis media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C031-104A-A048-D53A-16C86EE5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Urgent complications of CSOM (Similar to urgent comp. of AOM)</a:t>
            </a:r>
          </a:p>
          <a:p>
            <a:pPr lvl="1"/>
            <a:r>
              <a:rPr lang="en-US" b="1" dirty="0"/>
              <a:t>Local spread (extracranial)</a:t>
            </a:r>
            <a:r>
              <a:rPr lang="en-US" dirty="0"/>
              <a:t>: mastoiditis, labyrinthitis, facial nerve palsy</a:t>
            </a:r>
          </a:p>
          <a:p>
            <a:pPr lvl="1"/>
            <a:r>
              <a:rPr lang="en-US" b="1" dirty="0"/>
              <a:t>CNS spread (intracranial)</a:t>
            </a:r>
            <a:r>
              <a:rPr lang="en-US" dirty="0"/>
              <a:t>: lateral sinus thrombosis, meningitis, </a:t>
            </a:r>
            <a:r>
              <a:rPr lang="en-US" dirty="0" err="1"/>
              <a:t>otogenic</a:t>
            </a:r>
            <a:r>
              <a:rPr lang="en-US" dirty="0"/>
              <a:t> abscess</a:t>
            </a:r>
          </a:p>
          <a:p>
            <a:r>
              <a:rPr lang="en-US" b="1" dirty="0"/>
              <a:t>Nonurgent complications</a:t>
            </a:r>
          </a:p>
          <a:p>
            <a:pPr lvl="1"/>
            <a:r>
              <a:rPr lang="en-US" dirty="0"/>
              <a:t>Tympanosclerosis</a:t>
            </a:r>
          </a:p>
          <a:p>
            <a:pPr lvl="2"/>
            <a:r>
              <a:rPr lang="en-US" sz="2200" dirty="0"/>
              <a:t>May be asymptomatic or lead to conductive hearing loss</a:t>
            </a:r>
          </a:p>
          <a:p>
            <a:pPr lvl="2"/>
            <a:r>
              <a:rPr lang="en-US" sz="2200" dirty="0"/>
              <a:t>White calcified plaques in the tympanic membrane seen on otoscopy</a:t>
            </a:r>
          </a:p>
          <a:p>
            <a:pPr lvl="1"/>
            <a:r>
              <a:rPr lang="en-US" dirty="0"/>
              <a:t>Persistent hearing loss</a:t>
            </a:r>
          </a:p>
        </p:txBody>
      </p:sp>
    </p:spTree>
    <p:extLst>
      <p:ext uri="{BB962C8B-B14F-4D97-AF65-F5344CB8AC3E}">
        <p14:creationId xmlns:p14="http://schemas.microsoft.com/office/powerpoint/2010/main" val="41167530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7321-9399-B59F-9176-3B2E7EB9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Subtypes and variants of CSOM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85DF3-C9F1-9144-5504-6F6398B45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 b="1" dirty="0" err="1"/>
              <a:t>Tubotympanic</a:t>
            </a:r>
            <a:r>
              <a:rPr lang="en-US" b="1" dirty="0"/>
              <a:t> CSOM (safe CSOM)</a:t>
            </a:r>
          </a:p>
          <a:p>
            <a:pPr lvl="1"/>
            <a:r>
              <a:rPr lang="en-US" dirty="0"/>
              <a:t>TM perforation is centrally located and only involves the pars tensa. </a:t>
            </a:r>
          </a:p>
          <a:p>
            <a:pPr lvl="1"/>
            <a:r>
              <a:rPr lang="en-US" dirty="0"/>
              <a:t>Otorrhea may or may not be foul-smelling</a:t>
            </a:r>
          </a:p>
          <a:p>
            <a:pPr lvl="1"/>
            <a:r>
              <a:rPr lang="en-US" dirty="0"/>
              <a:t>Complications are unlikely (thus called safe CSOM)</a:t>
            </a:r>
          </a:p>
          <a:p>
            <a:pPr lvl="1"/>
            <a:r>
              <a:rPr lang="en-US" dirty="0"/>
              <a:t>No cholesteatoma</a:t>
            </a:r>
          </a:p>
          <a:p>
            <a:r>
              <a:rPr lang="en-US" b="1" dirty="0" err="1"/>
              <a:t>Atticoantral</a:t>
            </a:r>
            <a:r>
              <a:rPr lang="en-US" b="1" dirty="0"/>
              <a:t> CSOM (unsafe CSOM)</a:t>
            </a:r>
          </a:p>
          <a:p>
            <a:pPr lvl="1"/>
            <a:r>
              <a:rPr lang="en-US" dirty="0"/>
              <a:t>TM perforation affecting any of the following locations:</a:t>
            </a:r>
          </a:p>
          <a:p>
            <a:pPr lvl="2"/>
            <a:r>
              <a:rPr lang="en-US" dirty="0"/>
              <a:t>Peripheral edge of the TM (i.e., marginal perforation)</a:t>
            </a:r>
          </a:p>
          <a:p>
            <a:pPr lvl="2"/>
            <a:r>
              <a:rPr lang="en-US" dirty="0" err="1"/>
              <a:t>Superoposterior</a:t>
            </a:r>
            <a:r>
              <a:rPr lang="en-US" dirty="0"/>
              <a:t> quadrant of the TM </a:t>
            </a:r>
          </a:p>
          <a:p>
            <a:pPr lvl="2"/>
            <a:r>
              <a:rPr lang="en-US" dirty="0"/>
              <a:t>Pars flaccida (i.e., attic perforation)</a:t>
            </a:r>
          </a:p>
          <a:p>
            <a:pPr lvl="1"/>
            <a:r>
              <a:rPr lang="en-US" dirty="0"/>
              <a:t>Otorrhea is typically foul-smelling.</a:t>
            </a:r>
          </a:p>
          <a:p>
            <a:pPr lvl="1"/>
            <a:r>
              <a:rPr lang="en-US" dirty="0"/>
              <a:t>Acquired cholesteatoma </a:t>
            </a:r>
          </a:p>
          <a:p>
            <a:pPr lvl="1"/>
            <a:r>
              <a:rPr lang="en-US" dirty="0"/>
              <a:t>Granulations</a:t>
            </a:r>
          </a:p>
          <a:p>
            <a:pPr lvl="1"/>
            <a:r>
              <a:rPr lang="en-US" dirty="0"/>
              <a:t>Increased risk for complications of CSOM (thus called unsafe CSOM)</a:t>
            </a:r>
          </a:p>
          <a:p>
            <a:r>
              <a:rPr lang="en-US" b="1" dirty="0"/>
              <a:t>Post-tympanostomy tube CSOM</a:t>
            </a:r>
          </a:p>
        </p:txBody>
      </p:sp>
    </p:spTree>
    <p:extLst>
      <p:ext uri="{BB962C8B-B14F-4D97-AF65-F5344CB8AC3E}">
        <p14:creationId xmlns:p14="http://schemas.microsoft.com/office/powerpoint/2010/main" val="23176974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0784-21BB-788C-CFE3-D41B0578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CSOM –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EED0B-008E-0B67-9CB4-225BB584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What is not true about tubotympanic type of CSOM ?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Commonly occur as a complication of acute otitis media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discharge is scanty and purulent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perforation in the pars flaccida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rarely gives rise to serious complications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Medical treatment is the first line of treatment</a:t>
            </a:r>
          </a:p>
          <a:p>
            <a:r>
              <a:rPr lang="en-US" b="1" dirty="0"/>
              <a:t>True about safe Chronic suppurative otitis media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Etiology is multiple bacteriology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Oral antibiotics are not affective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Ear drops and topical therapy have no role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Otitic</a:t>
            </a:r>
            <a:r>
              <a:rPr lang="en-US" dirty="0"/>
              <a:t> hydrocephalus is a known complication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 The treatment is exclusively and urgently surgical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477236-54DC-23B8-8B01-EE714D075B41}"/>
              </a:ext>
            </a:extLst>
          </p:cNvPr>
          <p:cNvSpPr/>
          <p:nvPr/>
        </p:nvSpPr>
        <p:spPr>
          <a:xfrm>
            <a:off x="8519813" y="357788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38204-88BC-511B-0C7C-38F05BA77044}"/>
              </a:ext>
            </a:extLst>
          </p:cNvPr>
          <p:cNvSpPr/>
          <p:nvPr/>
        </p:nvSpPr>
        <p:spPr>
          <a:xfrm>
            <a:off x="9226688" y="130502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079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6624-3F1B-BA13-CED7-B7C1CD62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CSOM –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8FBB-9372-AE10-BA11-77B1CA76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87850"/>
          </a:xfrm>
        </p:spPr>
        <p:txBody>
          <a:bodyPr>
            <a:normAutofit/>
          </a:bodyPr>
          <a:lstStyle/>
          <a:p>
            <a:r>
              <a:rPr lang="en-US" b="1" dirty="0"/>
              <a:t>A patient with chronic suppurative otitis media, one is correct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On audiogram: Air conduction 10, bone conduction 5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On audiogram: Air conduction 40, bone conduction 20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Type C tympanogram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Speech discrimination is affected</a:t>
            </a:r>
          </a:p>
          <a:p>
            <a:r>
              <a:rPr lang="en-US" b="1" dirty="0"/>
              <a:t>Complications of suppurative otitis media one is false</a:t>
            </a:r>
          </a:p>
          <a:p>
            <a:pPr lvl="1"/>
            <a:r>
              <a:rPr lang="en-US" dirty="0"/>
              <a:t>These include a retropharyngeal abscess</a:t>
            </a:r>
          </a:p>
          <a:p>
            <a:pPr lvl="1"/>
            <a:r>
              <a:rPr lang="en-US" dirty="0"/>
              <a:t>They involve the middle cranial fossa</a:t>
            </a:r>
          </a:p>
          <a:p>
            <a:pPr lvl="1"/>
            <a:r>
              <a:rPr lang="en-US" dirty="0"/>
              <a:t>Complication may give a positive Tobey-Ayer test </a:t>
            </a:r>
            <a:r>
              <a:rPr lang="en-US" dirty="0">
                <a:solidFill>
                  <a:srgbClr val="0070C0"/>
                </a:solidFill>
              </a:rPr>
              <a:t>(A test used to diagnose unilateral and bilateral lateral sinus thrombophlebitis)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They are more likely to give rise to </a:t>
            </a:r>
            <a:r>
              <a:rPr lang="en-US" dirty="0" err="1">
                <a:solidFill>
                  <a:srgbClr val="FF0000"/>
                </a:solidFill>
              </a:rPr>
              <a:t>otogenic</a:t>
            </a:r>
            <a:r>
              <a:rPr lang="en-US" dirty="0">
                <a:solidFill>
                  <a:srgbClr val="FF0000"/>
                </a:solidFill>
              </a:rPr>
              <a:t> intracranial hypertension with the left ear </a:t>
            </a:r>
            <a:r>
              <a:rPr lang="en-US" dirty="0">
                <a:solidFill>
                  <a:srgbClr val="0070C0"/>
                </a:solidFill>
              </a:rPr>
              <a:t>(occur equally with both the left and right ears)</a:t>
            </a:r>
          </a:p>
          <a:p>
            <a:pPr lvl="1"/>
            <a:r>
              <a:rPr lang="en-US" dirty="0"/>
              <a:t>Complication may be confused with mumps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1864C3-C4D0-815E-6F8F-9A54D0328C09}"/>
              </a:ext>
            </a:extLst>
          </p:cNvPr>
          <p:cNvSpPr/>
          <p:nvPr/>
        </p:nvSpPr>
        <p:spPr>
          <a:xfrm>
            <a:off x="10494526" y="135998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542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96AD-D6DB-8D92-B5AB-C8C55346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Tympanic Membrane Perforation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F46-35C7-FADE-0812-CAF4BC4A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7"/>
            <a:ext cx="10515600" cy="501179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Treatment of dry perforated tympanic membrane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Conservative ( 1st option).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Myringoplasty (Type one Tympanoplasty)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en-US" dirty="0"/>
              <a:t>Definitive treatment</a:t>
            </a:r>
          </a:p>
          <a:p>
            <a:r>
              <a:rPr lang="en-US" b="1" dirty="0"/>
              <a:t>Treatment of perforated tympanic membrane with discharge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Aural toilet (regular suction)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Swab culture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Ear drop with antibiotic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Myringoplasty (Type one Tympanoplasty)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en-US" dirty="0"/>
              <a:t>Definitive treatment</a:t>
            </a:r>
          </a:p>
          <a:p>
            <a:r>
              <a:rPr lang="en-US" b="1" dirty="0"/>
              <a:t>Complications of Myringoplasty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Infection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Permanent perforation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Bleeding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Damage to external ear canal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Damage to facial nerve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6D983-F940-A854-EC27-FB1D4D85A176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27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F72A9-AB20-774E-029E-6E072EFE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Cholesteatoma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348B2-4882-A449-C515-C1EA03D4F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7848600" cy="4871938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Definition</a:t>
            </a:r>
            <a:r>
              <a:rPr lang="en-US" sz="2600" dirty="0"/>
              <a:t>: A </a:t>
            </a:r>
            <a:r>
              <a:rPr lang="en-US" sz="2600" dirty="0">
                <a:solidFill>
                  <a:srgbClr val="FF0000"/>
                </a:solidFill>
              </a:rPr>
              <a:t>growing pocket </a:t>
            </a:r>
            <a:r>
              <a:rPr lang="en-US" sz="2600" dirty="0"/>
              <a:t>or sac of skin that forms within the middle ear and/or mastoid bone.</a:t>
            </a:r>
          </a:p>
          <a:p>
            <a:r>
              <a:rPr lang="en-US" sz="2600" b="1" dirty="0"/>
              <a:t>Pathophysiology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Keratinizing squamous epithelium </a:t>
            </a:r>
            <a:r>
              <a:rPr lang="en-US" sz="2600" dirty="0"/>
              <a:t>grows from the tympanic membrane or the auditory canal into the middle ear mucosa or mastoid air cells.</a:t>
            </a:r>
          </a:p>
          <a:p>
            <a:r>
              <a:rPr lang="en-US" sz="2600" b="1" dirty="0"/>
              <a:t>2 Types</a:t>
            </a:r>
            <a:r>
              <a:rPr lang="en-US" sz="2600" dirty="0"/>
              <a:t>:</a:t>
            </a:r>
          </a:p>
          <a:p>
            <a:pPr lvl="1"/>
            <a:r>
              <a:rPr lang="en-US" b="1" dirty="0"/>
              <a:t>Congenital cholesteatoma</a:t>
            </a:r>
            <a:r>
              <a:rPr lang="en-US" dirty="0"/>
              <a:t>: Present at birth, Embryonic nests of epidermal cells that remain in the middle ear</a:t>
            </a:r>
          </a:p>
          <a:p>
            <a:pPr lvl="1"/>
            <a:r>
              <a:rPr lang="en-US" b="1" dirty="0"/>
              <a:t>Acquired cholesteatoma (more common)</a:t>
            </a:r>
          </a:p>
          <a:p>
            <a:pPr lvl="2"/>
            <a:r>
              <a:rPr lang="en-US" sz="2400" b="1" dirty="0"/>
              <a:t>Primary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eustachian tube dysfunction </a:t>
            </a:r>
            <a:r>
              <a:rPr lang="en-US" sz="2400" dirty="0"/>
              <a:t>→ tympanic membrane epithelium retracts inwards → </a:t>
            </a:r>
            <a:r>
              <a:rPr lang="en-US" sz="2400" dirty="0">
                <a:solidFill>
                  <a:srgbClr val="FF0000"/>
                </a:solidFill>
              </a:rPr>
              <a:t>retraction pocket</a:t>
            </a:r>
          </a:p>
          <a:p>
            <a:pPr lvl="2"/>
            <a:r>
              <a:rPr lang="en-US" sz="2400" b="1" dirty="0"/>
              <a:t>Secondary</a:t>
            </a:r>
            <a:r>
              <a:rPr lang="en-US" sz="2400" dirty="0"/>
              <a:t>: Epithelium migrates inwards through a perforation in the tympanic membrane, which is commonly caused by recurrent/chronic otitis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A172A-2825-E367-8222-931BCCB0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305026"/>
            <a:ext cx="2667000" cy="26727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C82853-E91D-C8C0-00E4-47C0340B379C}"/>
              </a:ext>
            </a:extLst>
          </p:cNvPr>
          <p:cNvSpPr/>
          <p:nvPr/>
        </p:nvSpPr>
        <p:spPr>
          <a:xfrm>
            <a:off x="847928" y="4319083"/>
            <a:ext cx="963038" cy="2723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AE857-16C8-0006-CD6C-FA41D7368239}"/>
              </a:ext>
            </a:extLst>
          </p:cNvPr>
          <p:cNvSpPr/>
          <p:nvPr/>
        </p:nvSpPr>
        <p:spPr>
          <a:xfrm>
            <a:off x="6603461" y="1640734"/>
            <a:ext cx="963038" cy="2723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339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6A24-3AA3-9D52-134B-C85F52DE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Cholesteatoma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D1A52-3D11-5A33-E06F-A459BE3D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385"/>
            <a:ext cx="10515600" cy="518784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May be asymptomatic</a:t>
            </a:r>
          </a:p>
          <a:p>
            <a:pPr lvl="1"/>
            <a:r>
              <a:rPr lang="en-US" dirty="0"/>
              <a:t>Painless otorrhea (scant but foul-smelling discharge from the affected ear)</a:t>
            </a:r>
          </a:p>
          <a:p>
            <a:pPr lvl="1"/>
            <a:r>
              <a:rPr lang="en-US" dirty="0"/>
              <a:t>Conductive hearing loss</a:t>
            </a:r>
          </a:p>
          <a:p>
            <a:pPr lvl="2"/>
            <a:r>
              <a:rPr lang="en-US" dirty="0"/>
              <a:t>Occurs late in primary cholesteatoma</a:t>
            </a:r>
          </a:p>
          <a:p>
            <a:pPr lvl="2"/>
            <a:r>
              <a:rPr lang="en-US" dirty="0"/>
              <a:t>Occurs early in secondary cholesteatoma</a:t>
            </a:r>
          </a:p>
          <a:p>
            <a:r>
              <a:rPr lang="en-US" b="1" dirty="0"/>
              <a:t>Diagnostics</a:t>
            </a:r>
          </a:p>
          <a:p>
            <a:pPr lvl="1"/>
            <a:r>
              <a:rPr lang="en-US" b="1" dirty="0"/>
              <a:t>Otoscopic findings</a:t>
            </a:r>
            <a:r>
              <a:rPr lang="en-US" dirty="0"/>
              <a:t>:</a:t>
            </a:r>
          </a:p>
          <a:p>
            <a:pPr lvl="2"/>
            <a:r>
              <a:rPr lang="en-US" b="1" dirty="0"/>
              <a:t>Primary acquired</a:t>
            </a:r>
            <a:r>
              <a:rPr lang="en-US" dirty="0"/>
              <a:t>: retraction pocket with squamous epithelium and debris that often appears as a brown, irregular mass</a:t>
            </a:r>
          </a:p>
          <a:p>
            <a:pPr lvl="2"/>
            <a:r>
              <a:rPr lang="en-US" b="1" dirty="0"/>
              <a:t>Congenital and secondary acquired</a:t>
            </a:r>
            <a:r>
              <a:rPr lang="en-US" dirty="0"/>
              <a:t>: white or pearly mass behind the tympanic membrane </a:t>
            </a:r>
          </a:p>
          <a:p>
            <a:pPr lvl="1"/>
            <a:r>
              <a:rPr lang="en-US" b="1" dirty="0"/>
              <a:t>Imaging</a:t>
            </a:r>
            <a:r>
              <a:rPr lang="en-US" dirty="0"/>
              <a:t>: to assess the degree of bone destruction</a:t>
            </a:r>
          </a:p>
          <a:p>
            <a:pPr lvl="2"/>
            <a:r>
              <a:rPr lang="en-US" dirty="0"/>
              <a:t>X-ray of the mastoid process</a:t>
            </a:r>
          </a:p>
          <a:p>
            <a:pPr lvl="2"/>
            <a:r>
              <a:rPr lang="en-US" dirty="0"/>
              <a:t>CT scan of the temporal bone</a:t>
            </a:r>
          </a:p>
          <a:p>
            <a:pPr lvl="2"/>
            <a:r>
              <a:rPr lang="en-US" dirty="0"/>
              <a:t>MRI is only indicated if intracranial extension is suspected</a:t>
            </a:r>
          </a:p>
          <a:p>
            <a:pPr lvl="1"/>
            <a:r>
              <a:rPr lang="en-US" b="1" dirty="0"/>
              <a:t>Audiometry</a:t>
            </a:r>
            <a:r>
              <a:rPr lang="en-US" dirty="0"/>
              <a:t>: to assess the degree of hearing loss</a:t>
            </a:r>
          </a:p>
        </p:txBody>
      </p:sp>
    </p:spTree>
    <p:extLst>
      <p:ext uri="{BB962C8B-B14F-4D97-AF65-F5344CB8AC3E}">
        <p14:creationId xmlns:p14="http://schemas.microsoft.com/office/powerpoint/2010/main" val="9326001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69CD-35E5-5AB8-B187-D6E32118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Cholesteatoma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71FE9-7303-CD30-04AF-EDCC88760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Treatment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Surgery is always indicated </a:t>
            </a:r>
            <a:r>
              <a:rPr lang="en-US" dirty="0"/>
              <a:t>because of the risk of complications</a:t>
            </a:r>
          </a:p>
          <a:p>
            <a:pPr lvl="1"/>
            <a:r>
              <a:rPr lang="en-US" dirty="0"/>
              <a:t>Excision of the cholesteatoma (by canal wall-up or canal wall-down mastoidectomy) to control the discharge and create a dry ear </a:t>
            </a:r>
          </a:p>
          <a:p>
            <a:pPr lvl="1"/>
            <a:r>
              <a:rPr lang="en-US" dirty="0"/>
              <a:t>Reconstruction of the middle ear structures and sound-conducting apparatus</a:t>
            </a:r>
          </a:p>
          <a:p>
            <a:r>
              <a:rPr lang="en-US" b="1" dirty="0"/>
              <a:t>Complications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Destruction of ear ossicles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Perilymph fistula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Facial nerve paralysis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Erosion of temporal bone → extradural abscess, meningitis, sigmoid sinus thrombosis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Aural polyp</a:t>
            </a:r>
          </a:p>
        </p:txBody>
      </p:sp>
    </p:spTree>
    <p:extLst>
      <p:ext uri="{BB962C8B-B14F-4D97-AF65-F5344CB8AC3E}">
        <p14:creationId xmlns:p14="http://schemas.microsoft.com/office/powerpoint/2010/main" val="40053824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E450-B12A-DB48-C97B-42FD9C75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Cholesteatoma MCQ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F153-A3E6-9949-18A3-F57EB5FE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Which of the following are the two most important tools in diagnosing cholesteatoma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Otoscopy and radiographic imaging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History and culture data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Audiometry and otoscopy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Radiography and audiometry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Physical examination and patient demographics </a:t>
            </a:r>
          </a:p>
          <a:p>
            <a:r>
              <a:rPr lang="en-US" b="1" dirty="0"/>
              <a:t>Regarding cholesteatoma, one is true</a:t>
            </a:r>
          </a:p>
          <a:p>
            <a:pPr lvl="1"/>
            <a:r>
              <a:rPr lang="en-US" dirty="0"/>
              <a:t>Should be left untreated </a:t>
            </a:r>
          </a:p>
          <a:p>
            <a:pPr lvl="1"/>
            <a:r>
              <a:rPr lang="en-US" dirty="0"/>
              <a:t>Consists of columnar epithelium </a:t>
            </a:r>
          </a:p>
          <a:p>
            <a:pPr lvl="1"/>
            <a:r>
              <a:rPr lang="en-US" dirty="0"/>
              <a:t>May metastasize to contralateral temporal bone </a:t>
            </a:r>
          </a:p>
          <a:p>
            <a:pPr lvl="1"/>
            <a:r>
              <a:rPr lang="en-US" dirty="0"/>
              <a:t>Mainly treated medically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Eustachian tube dysfunction may be an etiology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175B4-941B-45B2-0403-D33EF9C9F6AB}"/>
              </a:ext>
            </a:extLst>
          </p:cNvPr>
          <p:cNvSpPr/>
          <p:nvPr/>
        </p:nvSpPr>
        <p:spPr>
          <a:xfrm>
            <a:off x="10076235" y="132934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68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</a:t>
            </a:r>
            <a:r>
              <a:rPr lang="en-US" b="0" i="0" dirty="0">
                <a:effectLst/>
              </a:rPr>
              <a:t>A</a:t>
            </a:r>
            <a:r>
              <a:rPr lang="en-US" b="0" i="0" baseline="-25000" dirty="0">
                <a:effectLst/>
              </a:rPr>
              <a:t>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Type A</a:t>
            </a:r>
            <a:r>
              <a:rPr lang="en-US" baseline="-25000" dirty="0"/>
              <a:t>S</a:t>
            </a:r>
            <a:r>
              <a:rPr lang="en-US" dirty="0"/>
              <a:t> (A shallow) suggests a stiffened (less compliant) middle ear system. </a:t>
            </a:r>
          </a:p>
          <a:p>
            <a:pPr marL="0" indent="0">
              <a:buNone/>
            </a:pPr>
            <a:r>
              <a:rPr lang="en-US" dirty="0"/>
              <a:t>DDx: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Otosclerosis</a:t>
            </a:r>
            <a:r>
              <a:rPr lang="en-US" sz="2600" dirty="0"/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Malleus fixation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Scared tympanic membrane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Peak is between +/- 100 </a:t>
            </a:r>
            <a:r>
              <a:rPr lang="en-US" dirty="0" err="1"/>
              <a:t>daPa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Compliance is less than 0.3 ml</a:t>
            </a:r>
          </a:p>
        </p:txBody>
      </p:sp>
      <p:pic>
        <p:nvPicPr>
          <p:cNvPr id="5" name="Content Placeholder 8" descr="download (1).png">
            <a:extLst>
              <a:ext uri="{FF2B5EF4-FFF2-40B4-BE49-F238E27FC236}">
                <a16:creationId xmlns:a16="http://schemas.microsoft.com/office/drawing/2014/main" id="{6867421A-48B3-6895-E30D-09C02E0C4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5352" y="1465229"/>
            <a:ext cx="5045427" cy="4553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C09FC-5FF0-E1C2-BB29-4F81F18F7006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62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B037-2DD6-B518-D4D3-BF63624C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Cholesteatoma MCQ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8954C-A73A-6456-93A3-310FB4ECD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Cholesteatoma mostly found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Attic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to the hand of malleolus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to the hand of malleolus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None of above</a:t>
            </a:r>
          </a:p>
        </p:txBody>
      </p:sp>
    </p:spTree>
    <p:extLst>
      <p:ext uri="{BB962C8B-B14F-4D97-AF65-F5344CB8AC3E}">
        <p14:creationId xmlns:p14="http://schemas.microsoft.com/office/powerpoint/2010/main" val="36386723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Choanal atresia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156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5033-E4D5-A13D-CF57-C1300B95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B691B-D6FE-2779-50F7-D5F587B53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873752"/>
          </a:xfrm>
        </p:spPr>
        <p:txBody>
          <a:bodyPr>
            <a:normAutofit/>
          </a:bodyPr>
          <a:lstStyle/>
          <a:p>
            <a:r>
              <a:rPr lang="en-US" dirty="0"/>
              <a:t>Emergency respiratory distress syndrome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Definition</a:t>
            </a:r>
            <a:r>
              <a:rPr lang="en-US" dirty="0"/>
              <a:t>: Congenital condition characterized by a </a:t>
            </a:r>
            <a:r>
              <a:rPr lang="en-US" dirty="0">
                <a:solidFill>
                  <a:srgbClr val="FF0000"/>
                </a:solidFill>
              </a:rPr>
              <a:t>bony (90% of cases)</a:t>
            </a:r>
            <a:r>
              <a:rPr lang="en-US" dirty="0"/>
              <a:t> and/or membranous (10%) obstruction of the posterior nasal passage</a:t>
            </a:r>
          </a:p>
          <a:p>
            <a:r>
              <a:rPr lang="en-US" b="1" dirty="0"/>
              <a:t>Pathophysiology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Persistence of bucconasal membrane </a:t>
            </a:r>
            <a:r>
              <a:rPr lang="en-US" sz="2400" dirty="0">
                <a:solidFill>
                  <a:srgbClr val="0070C0"/>
                </a:solidFill>
              </a:rPr>
              <a:t>(one of many hypothesis)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/>
              <a:t>Epidemiology</a:t>
            </a:r>
          </a:p>
          <a:p>
            <a:pPr lvl="1"/>
            <a:r>
              <a:rPr lang="en-US" dirty="0"/>
              <a:t>Sex: </a:t>
            </a:r>
            <a:r>
              <a:rPr lang="en-US" dirty="0">
                <a:solidFill>
                  <a:srgbClr val="FF0000"/>
                </a:solidFill>
              </a:rPr>
              <a:t>♀ &gt; ♂ (∼ 2:1)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Unilateral is twice as common as bilateral choanal atresia</a:t>
            </a:r>
          </a:p>
          <a:p>
            <a:pPr lvl="1"/>
            <a:r>
              <a:rPr lang="en-US" dirty="0"/>
              <a:t>Part of </a:t>
            </a:r>
            <a:r>
              <a:rPr lang="en-US" b="1" dirty="0">
                <a:solidFill>
                  <a:srgbClr val="002060"/>
                </a:solidFill>
              </a:rPr>
              <a:t>CHARGE</a:t>
            </a:r>
            <a:r>
              <a:rPr lang="en-US" dirty="0"/>
              <a:t> syndrome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oloboma, </a:t>
            </a:r>
            <a:r>
              <a:rPr lang="en-US" b="1" dirty="0">
                <a:solidFill>
                  <a:srgbClr val="00206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eart defects, </a:t>
            </a:r>
            <a:r>
              <a:rPr lang="en-US" b="1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70C0"/>
                </a:solidFill>
              </a:rPr>
              <a:t>tresia choanae, </a:t>
            </a:r>
            <a:r>
              <a:rPr lang="en-US" b="1" dirty="0">
                <a:solidFill>
                  <a:srgbClr val="002060"/>
                </a:solidFill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etardation of growth, </a:t>
            </a:r>
            <a:r>
              <a:rPr lang="en-US" b="1" dirty="0">
                <a:solidFill>
                  <a:srgbClr val="002060"/>
                </a:solidFill>
              </a:rPr>
              <a:t>G</a:t>
            </a:r>
            <a:r>
              <a:rPr lang="en-US" dirty="0">
                <a:solidFill>
                  <a:srgbClr val="0070C0"/>
                </a:solidFill>
              </a:rPr>
              <a:t>enital abnormalities, and </a:t>
            </a:r>
            <a:r>
              <a:rPr lang="en-US" b="1" dirty="0">
                <a:solidFill>
                  <a:srgbClr val="002060"/>
                </a:solidFill>
              </a:rPr>
              <a:t>E</a:t>
            </a:r>
            <a:r>
              <a:rPr lang="en-US" dirty="0">
                <a:solidFill>
                  <a:srgbClr val="0070C0"/>
                </a:solidFill>
              </a:rPr>
              <a:t>ar abnormalities)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8CD2F-85C7-9F82-D02B-4A5766293173}"/>
              </a:ext>
            </a:extLst>
          </p:cNvPr>
          <p:cNvSpPr/>
          <p:nvPr/>
        </p:nvSpPr>
        <p:spPr>
          <a:xfrm>
            <a:off x="11178071" y="399831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4F64CD-3F7D-7A19-99B4-7FFBB1A90E47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455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A59F-CC3D-199C-80B5-BE05E69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ADCE2-0B80-4782-3446-9538CD75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</a:p>
          <a:p>
            <a:pPr lvl="1"/>
            <a:r>
              <a:rPr lang="en-US" b="1" dirty="0"/>
              <a:t>Bilateral choanal atresia</a:t>
            </a:r>
          </a:p>
          <a:p>
            <a:pPr lvl="2"/>
            <a:r>
              <a:rPr lang="en-US" sz="2200" dirty="0"/>
              <a:t>Early presentation</a:t>
            </a:r>
          </a:p>
          <a:p>
            <a:pPr lvl="2"/>
            <a:r>
              <a:rPr lang="en-US" sz="2200" dirty="0"/>
              <a:t>Infants are only able to breathe through the mouth (immediately postpartum) </a:t>
            </a:r>
          </a:p>
          <a:p>
            <a:pPr lvl="2"/>
            <a:r>
              <a:rPr lang="en-US" sz="2200" dirty="0"/>
              <a:t>Cyanosis that worsens when feeding and improves when crying</a:t>
            </a:r>
          </a:p>
          <a:p>
            <a:pPr lvl="2"/>
            <a:r>
              <a:rPr lang="en-US" sz="2200" dirty="0"/>
              <a:t>Upper airway obstruction (e.g., noisy breathing, dyspnea)</a:t>
            </a:r>
          </a:p>
          <a:p>
            <a:pPr lvl="2"/>
            <a:r>
              <a:rPr lang="en-US" sz="2200" dirty="0"/>
              <a:t>Food intake impossible: Complete airway obstruction is a life-threatening condition immediately following birth because of the worsening dyspnea associated with feeding</a:t>
            </a:r>
          </a:p>
          <a:p>
            <a:pPr lvl="1"/>
            <a:r>
              <a:rPr lang="en-US" b="1" dirty="0"/>
              <a:t>Unilateral choanal atresia </a:t>
            </a:r>
          </a:p>
          <a:p>
            <a:pPr lvl="2"/>
            <a:r>
              <a:rPr lang="en-US" sz="2200" dirty="0"/>
              <a:t>Typically presents later in life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Chronic rhinitis in the affected nasal passage with purulent nasal discharge over several weeks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7C330-C875-0F8D-168A-90C0449FEBD4}"/>
              </a:ext>
            </a:extLst>
          </p:cNvPr>
          <p:cNvSpPr/>
          <p:nvPr/>
        </p:nvSpPr>
        <p:spPr>
          <a:xfrm>
            <a:off x="11178071" y="399831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E3B0A-8985-1E0A-79FB-4554CE633007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725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A59F-CC3D-199C-80B5-BE05E69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ADCE2-0B80-4782-3446-9538CD75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Diagnostics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inability to pass the catheter through the nasal cavity is an indication of choanal atresia</a:t>
            </a:r>
          </a:p>
          <a:p>
            <a:pPr lvl="1"/>
            <a:r>
              <a:rPr lang="en-US" b="1" dirty="0"/>
              <a:t>Confirmatory tests</a:t>
            </a:r>
            <a:r>
              <a:rPr lang="en-US" dirty="0"/>
              <a:t>: contrast </a:t>
            </a:r>
            <a:r>
              <a:rPr lang="en-US" dirty="0" err="1"/>
              <a:t>rhinography</a:t>
            </a:r>
            <a:r>
              <a:rPr lang="en-US" dirty="0"/>
              <a:t> in the supine position or CT scan</a:t>
            </a:r>
          </a:p>
          <a:p>
            <a:pPr lvl="1"/>
            <a:r>
              <a:rPr lang="en-US" dirty="0"/>
              <a:t>On CT complete obstruction of posterior nasal space</a:t>
            </a:r>
            <a:endParaRPr lang="en-US" b="1" dirty="0"/>
          </a:p>
          <a:p>
            <a:r>
              <a:rPr lang="en-US" b="1" dirty="0"/>
              <a:t>Treatment</a:t>
            </a:r>
          </a:p>
          <a:p>
            <a:pPr lvl="1"/>
            <a:r>
              <a:rPr lang="en-US" b="1" dirty="0"/>
              <a:t>Bilateral choanal atresia</a:t>
            </a:r>
            <a:r>
              <a:rPr lang="en-US" dirty="0"/>
              <a:t>: Urgent insertion of an </a:t>
            </a:r>
            <a:r>
              <a:rPr lang="en-US" dirty="0">
                <a:solidFill>
                  <a:srgbClr val="FF0000"/>
                </a:solidFill>
              </a:rPr>
              <a:t>oropharyngeal airway </a:t>
            </a:r>
            <a:r>
              <a:rPr lang="en-US" dirty="0"/>
              <a:t>(or even intubation) as a temporary airway until surgery (surgical perforation)</a:t>
            </a:r>
          </a:p>
          <a:p>
            <a:pPr lvl="1"/>
            <a:r>
              <a:rPr lang="en-US" b="1" dirty="0"/>
              <a:t>Unilateral choanal atresia</a:t>
            </a:r>
            <a:r>
              <a:rPr lang="en-US" dirty="0"/>
              <a:t>: Observation and subsequent surgery when the infant is 1–2 years old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7C330-C875-0F8D-168A-90C0449FEBD4}"/>
              </a:ext>
            </a:extLst>
          </p:cNvPr>
          <p:cNvSpPr/>
          <p:nvPr/>
        </p:nvSpPr>
        <p:spPr>
          <a:xfrm>
            <a:off x="11178071" y="399831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E3B0A-8985-1E0A-79FB-4554CE633007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466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7C30-8B85-6D3F-91A3-ADC14077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Choanal atresia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713C0-4E4A-96A2-E2A4-0808E27C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 A newborn with cyanosis and respiratory difficulty improved by insertion of an oral airway. The most probable diagnosis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Laryngomalacia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Congenital laryngeal web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Congenital subglottic stenosis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Congenital bilateral choanal atresia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Congenital vocal cord paralysis</a:t>
            </a:r>
          </a:p>
          <a:p>
            <a:r>
              <a:rPr lang="en-US" b="1" dirty="0"/>
              <a:t>Congenital choanal atresia, one true statement</a:t>
            </a:r>
          </a:p>
          <a:p>
            <a:pPr lvl="1"/>
            <a:r>
              <a:rPr lang="en-US" dirty="0"/>
              <a:t>a. This is most commonly a membranous closure.</a:t>
            </a:r>
          </a:p>
          <a:p>
            <a:pPr lvl="1"/>
            <a:r>
              <a:rPr lang="en-US" dirty="0"/>
              <a:t>b. It is most commonly bilateral.</a:t>
            </a:r>
          </a:p>
          <a:p>
            <a:pPr lvl="1"/>
            <a:r>
              <a:rPr lang="en-US" dirty="0"/>
              <a:t>c. It occurs more often in males.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d. If unilateral, it tends to present late with persistent watery rhinorrhea</a:t>
            </a:r>
          </a:p>
          <a:p>
            <a:pPr lvl="1"/>
            <a:r>
              <a:rPr lang="en-US" dirty="0"/>
              <a:t>e. Bilateral cases may be fatal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91B418-1BA0-D6E7-E89A-D3FA470860B3}"/>
              </a:ext>
            </a:extLst>
          </p:cNvPr>
          <p:cNvSpPr/>
          <p:nvPr/>
        </p:nvSpPr>
        <p:spPr>
          <a:xfrm>
            <a:off x="10797701" y="131475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5BD80-DF41-5545-6EB1-B5DB069BEF5E}"/>
              </a:ext>
            </a:extLst>
          </p:cNvPr>
          <p:cNvSpPr/>
          <p:nvPr/>
        </p:nvSpPr>
        <p:spPr>
          <a:xfrm>
            <a:off x="8312287" y="391203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555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Rhinosinusitis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J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شاملة دوسيه د. </a:t>
            </a:r>
            <a:r>
              <a:rPr lang="ar-JO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حرازنة</a:t>
            </a:r>
            <a:r>
              <a:rPr lang="ar-J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بشكل مختصر</a:t>
            </a:r>
          </a:p>
        </p:txBody>
      </p:sp>
    </p:spTree>
    <p:extLst>
      <p:ext uri="{BB962C8B-B14F-4D97-AF65-F5344CB8AC3E}">
        <p14:creationId xmlns:p14="http://schemas.microsoft.com/office/powerpoint/2010/main" val="39950122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ED7BB-AB04-2E84-CF2D-47E4E999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anatomy – Sinuses </a:t>
            </a:r>
            <a:r>
              <a:rPr lang="en-US" sz="4400" dirty="0"/>
              <a:t>drainage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F7CA6A-4624-299A-0F97-C83177FA82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8" y="1304925"/>
          <a:ext cx="105156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330">
                  <a:extLst>
                    <a:ext uri="{9D8B030D-6E8A-4147-A177-3AD203B41FA5}">
                      <a16:colId xmlns:a16="http://schemas.microsoft.com/office/drawing/2014/main" val="2435422463"/>
                    </a:ext>
                  </a:extLst>
                </a:gridCol>
                <a:gridCol w="7229270">
                  <a:extLst>
                    <a:ext uri="{9D8B030D-6E8A-4147-A177-3AD203B41FA5}">
                      <a16:colId xmlns:a16="http://schemas.microsoft.com/office/drawing/2014/main" val="2438001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Nasal meatuses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Sinuses drainage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51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Sphenoethmoidal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recess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/>
                        <a:t>Sphenoid sinuses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9897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Superior meatus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400" dirty="0"/>
                        <a:t>Posterior </a:t>
                      </a:r>
                      <a:r>
                        <a:rPr lang="en-US" sz="2400"/>
                        <a:t>ethmoidal sinus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39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Middle meatus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rabicPeriod"/>
                      </a:pPr>
                      <a:r>
                        <a:rPr lang="en-US" sz="2200" dirty="0"/>
                        <a:t>Frontal sinus </a:t>
                      </a:r>
                      <a:r>
                        <a:rPr lang="en-US" sz="2200" dirty="0">
                          <a:solidFill>
                            <a:srgbClr val="0070C0"/>
                          </a:solidFill>
                        </a:rPr>
                        <a:t>(into the infundibulum)</a:t>
                      </a:r>
                    </a:p>
                    <a:p>
                      <a:pPr marL="457200" indent="-457200" algn="l">
                        <a:buFont typeface="+mj-lt"/>
                        <a:buAutoNum type="arabicPeriod"/>
                      </a:pPr>
                      <a:r>
                        <a:rPr lang="en-US" sz="2200" dirty="0"/>
                        <a:t>Anterior ethmoidal sinus</a:t>
                      </a:r>
                    </a:p>
                    <a:p>
                      <a:pPr marL="457200" indent="-457200" algn="l">
                        <a:buFont typeface="+mj-lt"/>
                        <a:buAutoNum type="arabicPeriod"/>
                      </a:pPr>
                      <a:r>
                        <a:rPr lang="en-US" sz="2200" dirty="0"/>
                        <a:t>Middle ethmoidal sinus</a:t>
                      </a:r>
                    </a:p>
                    <a:p>
                      <a:pPr marL="457200" indent="-457200" algn="l">
                        <a:buFont typeface="+mj-lt"/>
                        <a:buAutoNum type="arabicPeriod"/>
                      </a:pPr>
                      <a:r>
                        <a:rPr lang="en-US" sz="2200" dirty="0"/>
                        <a:t>Maxillary sinus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517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Inferior meatus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Nasolacrimal duct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34058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102DADE-C9FD-DED4-8D22-2BFF32D0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3557"/>
            <a:ext cx="2275703" cy="19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39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D367-25AF-78B6-D0DE-E65F6A9D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anatomy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219C-0735-43A5-0661-AD3ADD0C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All of the following are true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Sphenoid sinus drain into the </a:t>
            </a:r>
            <a:r>
              <a:rPr lang="en-US" dirty="0" err="1"/>
              <a:t>sphenoethmoidal</a:t>
            </a:r>
            <a:r>
              <a:rPr lang="en-US" dirty="0"/>
              <a:t> recess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Maxillary sinus drain into the middle meatus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Frontal sinus drain into the superior meatus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Nasolacrimal duct open into the inferior meatus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ethmoidal sinus drain into the middle meatus</a:t>
            </a:r>
          </a:p>
          <a:p>
            <a:r>
              <a:rPr lang="en-US" b="1" dirty="0"/>
              <a:t>Which of the following structures drain into the inferior meatus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Maxillary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Ethmoid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Sphenoid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Nasolacrimal duct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All of the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625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950A-560B-CA2D-9AF2-0DD27680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anatomy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A6F1C-46E0-FA93-F140-09258384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uncinate process is a portion of which bone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Maxillary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Ethmoid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Palatine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Sphenoid</a:t>
            </a:r>
          </a:p>
          <a:p>
            <a:endParaRPr lang="en-US" dirty="0"/>
          </a:p>
        </p:txBody>
      </p:sp>
      <p:pic>
        <p:nvPicPr>
          <p:cNvPr id="1026" name="Picture 2" descr="Uncinate process of ethmoid bone - Wikipedia">
            <a:extLst>
              <a:ext uri="{FF2B5EF4-FFF2-40B4-BE49-F238E27FC236}">
                <a16:creationId xmlns:a16="http://schemas.microsoft.com/office/drawing/2014/main" id="{3720DE5B-A171-6A68-05F5-B28EFC76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03" y="2106593"/>
            <a:ext cx="4874697" cy="40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7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</a:t>
            </a:r>
            <a:r>
              <a:rPr lang="en-US" b="0" i="0" dirty="0">
                <a:effectLst/>
              </a:rPr>
              <a:t>A</a:t>
            </a:r>
            <a:r>
              <a:rPr lang="en-US" b="0" i="0" baseline="-25000" dirty="0">
                <a:effectLst/>
              </a:rPr>
              <a:t>D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Type A</a:t>
            </a:r>
            <a:r>
              <a:rPr lang="en-US" baseline="-25000" dirty="0"/>
              <a:t>D</a:t>
            </a:r>
            <a:r>
              <a:rPr lang="en-US" dirty="0"/>
              <a:t> suggests high compliance at or near ambient pressure.</a:t>
            </a:r>
          </a:p>
          <a:p>
            <a:pPr marL="0" indent="0">
              <a:buNone/>
            </a:pPr>
            <a:r>
              <a:rPr lang="en-US" dirty="0"/>
              <a:t>DDx: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Ossicular discontinuity</a:t>
            </a:r>
            <a:endParaRPr lang="en-US" sz="2600" dirty="0"/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Thin and lax tympanic membrane</a:t>
            </a:r>
            <a:endParaRPr lang="en-US" sz="2600" dirty="0"/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Post-stapedectomy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Peak is between +/- 100 </a:t>
            </a:r>
            <a:r>
              <a:rPr lang="en-US" dirty="0" err="1"/>
              <a:t>daPa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Compliance is more than 1.5 m</a:t>
            </a:r>
          </a:p>
        </p:txBody>
      </p:sp>
      <p:pic>
        <p:nvPicPr>
          <p:cNvPr id="6" name="Content Placeholder 9" descr="tymp2.png">
            <a:extLst>
              <a:ext uri="{FF2B5EF4-FFF2-40B4-BE49-F238E27FC236}">
                <a16:creationId xmlns:a16="http://schemas.microsoft.com/office/drawing/2014/main" id="{9B3984ED-41E1-646D-6D9D-2F3DA74D17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45352" y="1463040"/>
            <a:ext cx="5041010" cy="45537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DA2218-FDAC-4D35-503B-7BB21A42A6C1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651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2913-FC19-321C-B75D-5CA89CC5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rhinitis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E888A-D546-8CEE-DF9A-24E8F7772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306851"/>
            <a:ext cx="5715000" cy="4870112"/>
          </a:xfrm>
        </p:spPr>
        <p:txBody>
          <a:bodyPr>
            <a:normAutofit lnSpcReduction="10000"/>
          </a:bodyPr>
          <a:lstStyle/>
          <a:p>
            <a:r>
              <a:rPr kumimoji="0" lang="en-US" b="1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signs of allergic rhinitis:</a:t>
            </a:r>
          </a:p>
          <a:p>
            <a:pPr marL="971550" lvl="1" indent="-51435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 enlarged turbinate.</a:t>
            </a:r>
          </a:p>
          <a:p>
            <a:pPr marL="971550" lvl="1" indent="-51435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Rhinorrhea</a:t>
            </a:r>
          </a:p>
          <a:p>
            <a:pPr marL="971550" lvl="1" indent="-51435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Mouth breathing from Nasal congestion</a:t>
            </a:r>
          </a:p>
          <a:p>
            <a:pPr marL="971550" lvl="1" indent="-51435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Sniffing</a:t>
            </a:r>
          </a:p>
          <a:p>
            <a:r>
              <a:rPr kumimoji="0" lang="en-US" b="1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Commonest causes of chronic cough: </a:t>
            </a: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ar-JO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بالترتيب</a:t>
            </a: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rgbClr val="4551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Postnasal drip due to adenoid or sinusitis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Bronchial asthma / COPD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GERD</a:t>
            </a: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rgbClr val="4551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033E17-7DAC-71CA-E73B-A37B9D783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06851"/>
            <a:ext cx="5715001" cy="487011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Allergic rhinitis symptoms </a:t>
            </a:r>
            <a:r>
              <a:rPr lang="en-US" sz="2400" b="1" dirty="0"/>
              <a:t>(detailed):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Sensitive to specific allergens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Pruritus of nose, eyes, palatine, ear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Repetitive sneezing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Watery rhinorrhea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Watery eyes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Nasal congestion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Coexisting asthma or eczema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Post-nasal drip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Diminished quality of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General fatigue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Seasonal symptoms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Coughing and sneezing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DCD007-FDCB-04DB-180C-E37747EAE343}"/>
              </a:ext>
            </a:extLst>
          </p:cNvPr>
          <p:cNvSpPr/>
          <p:nvPr/>
        </p:nvSpPr>
        <p:spPr>
          <a:xfrm>
            <a:off x="788436" y="760799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F380E-9CD7-B398-F09A-1197021C9831}"/>
              </a:ext>
            </a:extLst>
          </p:cNvPr>
          <p:cNvSpPr/>
          <p:nvPr/>
        </p:nvSpPr>
        <p:spPr>
          <a:xfrm>
            <a:off x="10339873" y="76668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5CE1-9E92-3752-5E55-34AC13B6CE61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125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D9EB-608C-DFF3-F6E0-CB3EB281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rhinitis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A9524-ADBE-8638-FC80-4B7F042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187849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A rhinoscopy of allergic rhinitis shows</a:t>
            </a:r>
          </a:p>
          <a:p>
            <a:pPr lvl="1"/>
            <a:r>
              <a:rPr lang="en-US" dirty="0"/>
              <a:t>Hypertrophied &amp; edematous lower turbinate</a:t>
            </a:r>
          </a:p>
          <a:p>
            <a:pPr lvl="1"/>
            <a:r>
              <a:rPr lang="en-US" dirty="0"/>
              <a:t>Pale mucosa</a:t>
            </a:r>
          </a:p>
          <a:p>
            <a:pPr lvl="1"/>
            <a:r>
              <a:rPr lang="en-US" dirty="0"/>
              <a:t>Watery secretion</a:t>
            </a:r>
          </a:p>
          <a:p>
            <a:pPr lvl="1"/>
            <a:r>
              <a:rPr lang="en-US" dirty="0"/>
              <a:t>Nasal polyps</a:t>
            </a:r>
          </a:p>
          <a:p>
            <a:r>
              <a:rPr lang="en-US" sz="2600" b="1" dirty="0"/>
              <a:t>When are investigations indicated in allergic rhinitis ?</a:t>
            </a:r>
          </a:p>
          <a:p>
            <a:pPr lvl="1"/>
            <a:r>
              <a:rPr lang="en-US" dirty="0"/>
              <a:t>If there is no response to treatment after clinical diagnosis</a:t>
            </a:r>
          </a:p>
          <a:p>
            <a:r>
              <a:rPr lang="en-US" sz="2600" b="1" dirty="0"/>
              <a:t>Allergic rhinitis investigations</a:t>
            </a:r>
          </a:p>
          <a:p>
            <a:pPr lvl="1"/>
            <a:r>
              <a:rPr lang="en-US" dirty="0"/>
              <a:t>Blood test (IgE + eosinophilia)</a:t>
            </a:r>
          </a:p>
          <a:p>
            <a:pPr lvl="1"/>
            <a:r>
              <a:rPr lang="en-US" dirty="0"/>
              <a:t>Nasal biopsy (exclude tumor)</a:t>
            </a:r>
          </a:p>
          <a:p>
            <a:pPr lvl="1"/>
            <a:r>
              <a:rPr lang="en-US" dirty="0"/>
              <a:t>Skin test</a:t>
            </a:r>
          </a:p>
          <a:p>
            <a:pPr lvl="1"/>
            <a:r>
              <a:rPr lang="en-US" dirty="0" err="1"/>
              <a:t>Radioallergosorbent</a:t>
            </a:r>
            <a:r>
              <a:rPr lang="en-US" dirty="0"/>
              <a:t> test (RAST) </a:t>
            </a:r>
          </a:p>
          <a:p>
            <a:pPr lvl="2"/>
            <a:r>
              <a:rPr lang="en-US" sz="2200" dirty="0"/>
              <a:t>is a blood test using radioimmunoassay test to detect specific IgE antibodies in order to determine the substances a subject is allergic to.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F770F-C53B-7B3F-505A-8CDA364BCE30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771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6A96-E874-CFF4-CFDB-626237F3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rhinitis lines of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4DED-196D-BB84-DBB3-BB123D23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Avoidance of allergen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Normal saline douching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Topical agents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Steroid nasal spray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Vasoconstrictor nasal drops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Mast cell stabilizers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Oral agents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Anti-histamine (preferred 2</a:t>
            </a:r>
            <a:r>
              <a:rPr lang="en-US" baseline="30000" dirty="0"/>
              <a:t>nd</a:t>
            </a:r>
            <a:r>
              <a:rPr lang="en-US" dirty="0"/>
              <a:t> generation)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Systemic steroid (in severe allergy)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Surgical (for obstruction)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Septoplasty: if the patient has nasal septal deviation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Turbinate reduction surgery: for severe hypertrophied turbinate that doesn’t respond to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Desensitization (1-3y) (Subcutaneous/Sublingual)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C2EEB-A2D2-508F-1E5C-0FCDE16827A0}"/>
              </a:ext>
            </a:extLst>
          </p:cNvPr>
          <p:cNvSpPr txBox="1"/>
          <p:nvPr/>
        </p:nvSpPr>
        <p:spPr>
          <a:xfrm>
            <a:off x="7833049" y="1305026"/>
            <a:ext cx="3520751" cy="1938992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5515E"/>
                </a:solidFill>
              </a:rPr>
              <a:t>Topical steroid is given with head down (to avoid the septum), while the vasoconstrictor is given with head elevated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B2730-E293-BE75-D4C5-60F5ABAFF3CF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8776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3D8B-33B4-2F97-C979-1B693767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Vasomotor rhinitis &amp; Rhinitis medicamentosa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DA08A-DAAF-0B71-C3EE-9958F2766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05" y="1215817"/>
            <a:ext cx="10807390" cy="536340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Vasomotor rhinitis </a:t>
            </a:r>
            <a:r>
              <a:rPr lang="en-US" dirty="0"/>
              <a:t>is due to excessive parasympathetic activity </a:t>
            </a:r>
          </a:p>
          <a:p>
            <a:r>
              <a:rPr lang="en-US" b="1" dirty="0"/>
              <a:t>Vasomotor rhinitis </a:t>
            </a:r>
            <a:r>
              <a:rPr lang="en-US" dirty="0"/>
              <a:t>is associated with profuse rhinorrhea and nasal obstruction mimicking allergic rhinitis</a:t>
            </a:r>
          </a:p>
          <a:p>
            <a:r>
              <a:rPr lang="en-US" dirty="0"/>
              <a:t>A rhinoscopy of </a:t>
            </a:r>
            <a:r>
              <a:rPr lang="en-US" b="1" dirty="0"/>
              <a:t>vasomotor rhinitis</a:t>
            </a:r>
            <a:r>
              <a:rPr lang="en-US" dirty="0"/>
              <a:t>: (Vs Allergic rhinitis)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Boggy turbinate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Erythematous mucosa</a:t>
            </a:r>
          </a:p>
          <a:p>
            <a:r>
              <a:rPr lang="en-US" b="1" dirty="0"/>
              <a:t>Vasomotor rhinitis </a:t>
            </a:r>
            <a:r>
              <a:rPr lang="en-US" dirty="0"/>
              <a:t>management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Local anticholinergic medication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Anti-histamine (chlorpheniramine)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Exercise (decrease parasympathetic activity)</a:t>
            </a:r>
          </a:p>
          <a:p>
            <a:r>
              <a:rPr lang="en-US" b="1" dirty="0"/>
              <a:t>Rhinitis medicamentosa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is a condition of rebound nasal congestion suspected to be brought on by extended use of topical decongestants (more than 2 weeks), e.g., </a:t>
            </a:r>
            <a:r>
              <a:rPr lang="en-US" dirty="0">
                <a:solidFill>
                  <a:srgbClr val="FF0000"/>
                </a:solidFill>
              </a:rPr>
              <a:t>Oxymetazoline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BF310-8A29-5882-FD06-6A3D98257B24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747D7-C3D3-C059-2CF8-7FA238C9A5BA}"/>
              </a:ext>
            </a:extLst>
          </p:cNvPr>
          <p:cNvSpPr/>
          <p:nvPr/>
        </p:nvSpPr>
        <p:spPr>
          <a:xfrm>
            <a:off x="7050931" y="5933871"/>
            <a:ext cx="935477" cy="3123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536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A8C2-252C-FD12-8E51-224A6288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Rhinosinusitis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8E68-4406-CB49-BA54-8D69C3DD3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49859"/>
          </a:xfrm>
        </p:spPr>
        <p:txBody>
          <a:bodyPr>
            <a:normAutofit/>
          </a:bodyPr>
          <a:lstStyle/>
          <a:p>
            <a:r>
              <a:rPr lang="en-US" b="1" dirty="0"/>
              <a:t>Which is important in early allergy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IgE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IL-6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IL-4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Bradykinin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All the above</a:t>
            </a:r>
          </a:p>
          <a:p>
            <a:r>
              <a:rPr lang="en-US" b="1" dirty="0"/>
              <a:t>Type 1 hypersensitivity reaction is mediated by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sv-SE" dirty="0"/>
              <a:t>IgG</a:t>
            </a:r>
          </a:p>
          <a:p>
            <a:pPr marL="914400" lvl="1" indent="-457200">
              <a:buFont typeface="+mj-lt"/>
              <a:buAutoNum type="alphaLcPeriod"/>
            </a:pPr>
            <a:r>
              <a:rPr lang="sv-SE" dirty="0"/>
              <a:t>IgA</a:t>
            </a:r>
          </a:p>
          <a:p>
            <a:pPr marL="914400" lvl="1" indent="-457200">
              <a:buFont typeface="+mj-lt"/>
              <a:buAutoNum type="alphaLcPeriod"/>
            </a:pPr>
            <a:r>
              <a:rPr lang="sv-SE" dirty="0">
                <a:solidFill>
                  <a:srgbClr val="FF0000"/>
                </a:solidFill>
              </a:rPr>
              <a:t>IgE</a:t>
            </a:r>
          </a:p>
          <a:p>
            <a:pPr marL="914400" lvl="1" indent="-457200">
              <a:buFont typeface="+mj-lt"/>
              <a:buAutoNum type="alphaLcPeriod"/>
            </a:pPr>
            <a:r>
              <a:rPr lang="sv-SE" dirty="0"/>
              <a:t>IgD</a:t>
            </a:r>
          </a:p>
          <a:p>
            <a:pPr marL="914400" lvl="1" indent="-457200">
              <a:buFont typeface="+mj-lt"/>
              <a:buAutoNum type="alphaLcPeriod"/>
            </a:pPr>
            <a:r>
              <a:rPr lang="sv-SE" dirty="0"/>
              <a:t>IgM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A6D62-0038-F135-CF1C-2CF48B4673F6}"/>
              </a:ext>
            </a:extLst>
          </p:cNvPr>
          <p:cNvSpPr txBox="1"/>
          <p:nvPr/>
        </p:nvSpPr>
        <p:spPr>
          <a:xfrm>
            <a:off x="8305578" y="3828705"/>
            <a:ext cx="172354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0070C0"/>
                </a:solidFill>
              </a:rPr>
              <a:t>الله يرزقنا هيك أسئلة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9E1E7-1F2D-ED64-0161-DCC3ED288137}"/>
              </a:ext>
            </a:extLst>
          </p:cNvPr>
          <p:cNvSpPr/>
          <p:nvPr/>
        </p:nvSpPr>
        <p:spPr>
          <a:xfrm>
            <a:off x="10085962" y="383832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78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C15E-CF11-6192-1F5C-C7EEBADD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Rhinosinusitis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5178-1135-40C9-0808-5F335E784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59587"/>
          </a:xfrm>
        </p:spPr>
        <p:txBody>
          <a:bodyPr>
            <a:normAutofit/>
          </a:bodyPr>
          <a:lstStyle/>
          <a:p>
            <a:r>
              <a:rPr lang="en-US" b="1" dirty="0"/>
              <a:t>What is the best treatment for allergy to dog dander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Avoidance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Terfenadine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Cromolyn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Beclomethasone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Prednisolone</a:t>
            </a:r>
          </a:p>
          <a:p>
            <a:r>
              <a:rPr lang="en-US" b="1" dirty="0"/>
              <a:t> The best and most desirable treatment for allergy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SART-based immunotherapy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Skin test-based immunotherapy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Non-sedative antihistamine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 corticosteroid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Allergen avoidance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FDAA2-57CF-7E7F-4D51-CB9B1E0A08E9}"/>
              </a:ext>
            </a:extLst>
          </p:cNvPr>
          <p:cNvSpPr/>
          <p:nvPr/>
        </p:nvSpPr>
        <p:spPr>
          <a:xfrm>
            <a:off x="9336933" y="136339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32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C3D4-F065-4FC1-F9C4-EFFD980C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Rhinosinusitis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557E2-F23C-B02A-EE54-3379CBEE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87375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Which of the following symptoms is most suggestive of allergic rhinitis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rhinorrhea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rhinorrhea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Itching and sneezing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 congestion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Purulent postnasal drip </a:t>
            </a:r>
          </a:p>
          <a:p>
            <a:r>
              <a:rPr lang="en-US" b="1" dirty="0"/>
              <a:t> Which is not associated with allergic rhinitis ?</a:t>
            </a:r>
          </a:p>
          <a:p>
            <a:pPr lvl="1"/>
            <a:r>
              <a:rPr lang="en-US" dirty="0"/>
              <a:t>Nasal obstruction</a:t>
            </a:r>
          </a:p>
          <a:p>
            <a:pPr lvl="1"/>
            <a:r>
              <a:rPr lang="en-US" dirty="0"/>
              <a:t>Sneezing</a:t>
            </a:r>
          </a:p>
          <a:p>
            <a:pPr lvl="1"/>
            <a:r>
              <a:rPr lang="en-US" dirty="0"/>
              <a:t>Itching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Purulent rhinorrhea</a:t>
            </a:r>
          </a:p>
          <a:p>
            <a:pPr lvl="1"/>
            <a:r>
              <a:rPr lang="en-US" dirty="0"/>
              <a:t>Positive skin testing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CA8700-81FB-7B9D-CE3A-31FD18FE477B}"/>
              </a:ext>
            </a:extLst>
          </p:cNvPr>
          <p:cNvSpPr/>
          <p:nvPr/>
        </p:nvSpPr>
        <p:spPr>
          <a:xfrm>
            <a:off x="10319427" y="175844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548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CDCA-D1FC-5A5F-6FEE-F645BB90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Rhinosinusitis MCQs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F2AC-3A1D-6820-6924-72E8FCA1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 Prolonged use of vasoconstrictor nose drops results in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Rhinitis sicca. </a:t>
            </a:r>
          </a:p>
          <a:p>
            <a:pPr lvl="1"/>
            <a:r>
              <a:rPr lang="en-US" dirty="0"/>
              <a:t>Vasomotor rhinitis. </a:t>
            </a:r>
          </a:p>
          <a:p>
            <a:pPr lvl="1"/>
            <a:r>
              <a:rPr lang="en-US" dirty="0"/>
              <a:t>Allergic rhinitis.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Rebound phenomenon. </a:t>
            </a:r>
          </a:p>
          <a:p>
            <a:pPr lvl="1"/>
            <a:r>
              <a:rPr lang="en-US" dirty="0"/>
              <a:t>Mulberry turbinates </a:t>
            </a:r>
            <a:r>
              <a:rPr lang="en-US" dirty="0">
                <a:solidFill>
                  <a:srgbClr val="0070C0"/>
                </a:solidFill>
              </a:rPr>
              <a:t>(caused by pneumatization (air cell formation) within the turbinate bones of the nasal cavity)</a:t>
            </a:r>
          </a:p>
          <a:p>
            <a:r>
              <a:rPr lang="en-US" b="1" dirty="0"/>
              <a:t>Treatment of allergic rhinitis, all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 voidance of allergens is frequently impractical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Desensitization based on skin testing is useful in some cases of hay fever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Vasoconstrictor drops provide effective immediate relief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Antihistamines give useful relief of nasal obstruction, but have little effect on  Sneezing and rhinorrhea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Topical steroids is the mainstay of the management of symptoms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8FB6A9-694A-F2F2-EDCC-77451F0C4496}"/>
              </a:ext>
            </a:extLst>
          </p:cNvPr>
          <p:cNvSpPr/>
          <p:nvPr/>
        </p:nvSpPr>
        <p:spPr>
          <a:xfrm>
            <a:off x="8957556" y="132598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1804A-F2E6-3366-2E6B-4436D54D1DCE}"/>
              </a:ext>
            </a:extLst>
          </p:cNvPr>
          <p:cNvSpPr/>
          <p:nvPr/>
        </p:nvSpPr>
        <p:spPr>
          <a:xfrm>
            <a:off x="7945879" y="367289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314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038A-2AF7-7803-E61F-F33B9459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Rhinosinusitis MCQs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9B93-C557-CE48-68CA-D5F36974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most common cause of periannual allergy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Fruit allergy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Egg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Dust mite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Drug</a:t>
            </a:r>
          </a:p>
          <a:p>
            <a:r>
              <a:rPr lang="en-US" b="1" dirty="0"/>
              <a:t>Etiology of allergic rhinitis, all the following are true except</a:t>
            </a:r>
          </a:p>
          <a:p>
            <a:pPr lvl="1"/>
            <a:r>
              <a:rPr lang="en-US" dirty="0"/>
              <a:t>It is often familial </a:t>
            </a:r>
          </a:p>
          <a:p>
            <a:pPr lvl="1"/>
            <a:r>
              <a:rPr lang="en-US" dirty="0" err="1"/>
              <a:t>IgE</a:t>
            </a:r>
            <a:r>
              <a:rPr lang="en-US" dirty="0"/>
              <a:t> is the reaginic antibody</a:t>
            </a:r>
          </a:p>
          <a:p>
            <a:pPr lvl="1"/>
            <a:r>
              <a:rPr lang="en-US" dirty="0"/>
              <a:t>Coexisting asthma or eczema implies atopy </a:t>
            </a:r>
          </a:p>
          <a:p>
            <a:pPr lvl="1"/>
            <a:r>
              <a:rPr lang="en-US" dirty="0"/>
              <a:t>Inhaled allergens are the commonest trigger factor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Aspirin gives relief by reducing the inflammatory reaction </a:t>
            </a:r>
            <a:r>
              <a:rPr lang="en-US" dirty="0">
                <a:solidFill>
                  <a:srgbClr val="0070C0"/>
                </a:solidFill>
              </a:rPr>
              <a:t>(Aspirin and other NSAIDS can worsen symptoms in some individuals with allergic rhinitis)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6609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EA00-CC23-9245-9CF2-510A3CBC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Sinusitis CT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19538-F453-C28C-9984-2523D9E4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best investigation for sinusitis: CT scan</a:t>
            </a:r>
          </a:p>
          <a:p>
            <a:r>
              <a:rPr lang="en-US" dirty="0"/>
              <a:t>The best for fungal sinusitis: MRI (on CT you will see </a:t>
            </a:r>
            <a:r>
              <a:rPr lang="en-US" dirty="0">
                <a:solidFill>
                  <a:srgbClr val="FF0000"/>
                </a:solidFill>
              </a:rPr>
              <a:t>calcification</a:t>
            </a:r>
            <a:r>
              <a:rPr lang="en-US" dirty="0"/>
              <a:t> so request MRI to make sure) </a:t>
            </a:r>
          </a:p>
          <a:p>
            <a:r>
              <a:rPr lang="en-US" dirty="0"/>
              <a:t>Axial CT for congenital anomalies</a:t>
            </a:r>
          </a:p>
          <a:p>
            <a:r>
              <a:rPr lang="en-US" dirty="0"/>
              <a:t>On CT if:</a:t>
            </a:r>
          </a:p>
          <a:p>
            <a:pPr lvl="1"/>
            <a:r>
              <a:rPr lang="en-US" sz="2800" dirty="0"/>
              <a:t>Opacification is complete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dirty="0"/>
              <a:t> chronic sinusitis </a:t>
            </a:r>
          </a:p>
          <a:p>
            <a:pPr lvl="1"/>
            <a:r>
              <a:rPr lang="en-US" sz="2800" dirty="0"/>
              <a:t>Air fluid level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dirty="0"/>
              <a:t> acute sinusitis </a:t>
            </a:r>
          </a:p>
          <a:p>
            <a:pPr lvl="1"/>
            <a:r>
              <a:rPr lang="en-US" sz="2800" dirty="0"/>
              <a:t>Opacification in sinus and nasal cavity and bilateral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dirty="0"/>
              <a:t> polyp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B888E-54FC-E29E-5682-25A685A3FB5B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4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</a:t>
            </a:r>
            <a:r>
              <a:rPr lang="en-US" b="0" i="0" dirty="0">
                <a:effectLst/>
              </a:rPr>
              <a:t>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6851"/>
            <a:ext cx="5407152" cy="4870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Type B is a flat trace with no observed compliance or admittance peak. </a:t>
            </a:r>
          </a:p>
          <a:p>
            <a:pPr marL="0" indent="0">
              <a:buNone/>
            </a:pPr>
            <a:r>
              <a:rPr lang="en-US" sz="2600" dirty="0"/>
              <a:t>Type B tympanograms must be interpreted in conjunction with ear canal volume readings.</a:t>
            </a:r>
          </a:p>
          <a:p>
            <a:endParaRPr lang="en-US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 Average ear canal volumes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for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children</a:t>
            </a:r>
            <a:r>
              <a:rPr lang="en-US" sz="2600" dirty="0"/>
              <a:t> are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0.5-1.0 mL</a:t>
            </a: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for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adult</a:t>
            </a:r>
            <a:r>
              <a:rPr lang="en-US" sz="2600" dirty="0"/>
              <a:t> are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1.0-1.5 mL</a:t>
            </a:r>
          </a:p>
        </p:txBody>
      </p:sp>
      <p:pic>
        <p:nvPicPr>
          <p:cNvPr id="5" name="Content Placeholder 8" descr="figure-2.png">
            <a:extLst>
              <a:ext uri="{FF2B5EF4-FFF2-40B4-BE49-F238E27FC236}">
                <a16:creationId xmlns:a16="http://schemas.microsoft.com/office/drawing/2014/main" id="{3488B9EA-729E-A408-54F0-809B7CDDC9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6653" y="1617631"/>
            <a:ext cx="5041010" cy="4244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FF0BE-DB45-A4D3-3753-04C4D9E42359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700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61AD-5282-9FF1-00A1-EEA6FAAB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Sinusitis CT scan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61CB0-0860-B3E8-2771-ABD2851D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Best section in CT scan for maxillary sinus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Axial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Coronal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Three dimensional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Sagittal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Transverse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32854-A69A-AAF7-EA4B-1D894A77D5F9}"/>
              </a:ext>
            </a:extLst>
          </p:cNvPr>
          <p:cNvSpPr/>
          <p:nvPr/>
        </p:nvSpPr>
        <p:spPr>
          <a:xfrm>
            <a:off x="7796721" y="135366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001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1CE1-0638-2B22-5058-4E69CBC4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sinusitis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0043C-0EAF-85CD-B197-17F521A33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Clinical features</a:t>
            </a:r>
          </a:p>
          <a:p>
            <a:pPr lvl="1"/>
            <a:r>
              <a:rPr lang="en-US" sz="2300" dirty="0"/>
              <a:t>Nasal obstruction, purulent rhinorrhea, </a:t>
            </a:r>
            <a:r>
              <a:rPr lang="en-US" sz="2300" b="1" dirty="0"/>
              <a:t>throbbing headache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Frontal sinusitis is associated with throbbing frontal headache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Posterior Ethmoidal sinusitis is associated with throbbing bitemporal headache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Sphenoidal sinusitis is associated with throbbing occipital headache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Maxillary sinusitis is associated with throbbing cheeks headache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Anterior Ethmoidal sinusitis is associated with throbbing periorbital headache</a:t>
            </a:r>
          </a:p>
          <a:p>
            <a:r>
              <a:rPr lang="en-US" b="1" dirty="0"/>
              <a:t>Etiology</a:t>
            </a:r>
            <a:r>
              <a:rPr lang="en-US" dirty="0"/>
              <a:t>: Usually preceded by URTI or dental infection</a:t>
            </a:r>
          </a:p>
          <a:p>
            <a:r>
              <a:rPr lang="en-US" b="1" dirty="0"/>
              <a:t>Notes</a:t>
            </a:r>
            <a:endParaRPr lang="en-US" dirty="0"/>
          </a:p>
          <a:p>
            <a:pPr lvl="1"/>
            <a:r>
              <a:rPr lang="en-US" sz="2300" dirty="0"/>
              <a:t>On CT and X-ray acute sinusitis present with air-fluid level in the affected sinus</a:t>
            </a:r>
          </a:p>
          <a:p>
            <a:pPr lvl="1"/>
            <a:r>
              <a:rPr lang="en-US" sz="2300" dirty="0"/>
              <a:t>The absence of rhinorrhea in sinusitis suggests complete obstruction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9E2A0-EFD1-7018-7839-8F91D36A2651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888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1CE1-0638-2B22-5058-4E69CBC4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sinusitis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0043C-0EAF-85CD-B197-17F521A33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8784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most common causing agents of acute sinusitis are</a:t>
            </a:r>
            <a:r>
              <a:rPr lang="en-US" sz="2400" dirty="0"/>
              <a:t> (</a:t>
            </a:r>
            <a:r>
              <a:rPr lang="ar-JO" sz="2400" dirty="0"/>
              <a:t>بالترتيب</a:t>
            </a:r>
            <a:r>
              <a:rPr lang="en-US" sz="2400" dirty="0"/>
              <a:t>)</a:t>
            </a:r>
            <a:endParaRPr lang="en-US" dirty="0"/>
          </a:p>
          <a:p>
            <a:pPr lvl="1"/>
            <a:r>
              <a:rPr lang="en-US" dirty="0"/>
              <a:t>S.pneumoniae</a:t>
            </a:r>
          </a:p>
          <a:p>
            <a:pPr lvl="1"/>
            <a:r>
              <a:rPr lang="en-US" dirty="0"/>
              <a:t>H.influenzae</a:t>
            </a:r>
          </a:p>
          <a:p>
            <a:pPr lvl="1"/>
            <a:r>
              <a:rPr lang="en-US" dirty="0"/>
              <a:t>M.catarrhalis</a:t>
            </a:r>
          </a:p>
          <a:p>
            <a:r>
              <a:rPr lang="en-US" b="1" dirty="0"/>
              <a:t>Acute sinusitis management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Antibiotics 2-3 weeks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Vasoconstrictor nasal drops (to aid drainage)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Antral washout (for resistance maxillary sinusitis cases only)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Functional endoscopic sinus surgery (FESS)</a:t>
            </a:r>
          </a:p>
          <a:p>
            <a:r>
              <a:rPr lang="en-US" b="1" dirty="0"/>
              <a:t>Complications of sinusitis</a:t>
            </a:r>
            <a:r>
              <a:rPr lang="en-US" dirty="0"/>
              <a:t>: (Acute &amp; chronic)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Local (5%)</a:t>
            </a:r>
            <a:r>
              <a:rPr lang="en-US" dirty="0"/>
              <a:t>: Mucocele, Osteomyelitis (Pott's tumor)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Orbit (75%)</a:t>
            </a:r>
            <a:r>
              <a:rPr lang="en-US" dirty="0"/>
              <a:t>: Cellulitis → abscess → Cavernous sinus thrombosis </a:t>
            </a:r>
            <a:r>
              <a:rPr lang="en-US" sz="2000" dirty="0"/>
              <a:t>(Do 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Intracranial (20%)</a:t>
            </a:r>
            <a:r>
              <a:rPr lang="en-US" dirty="0"/>
              <a:t>: Epidural/Subdural/Intracerebral abscess </a:t>
            </a:r>
            <a:r>
              <a:rPr lang="en-US" sz="2000" dirty="0"/>
              <a:t>(Do MRI)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1855D-3477-207B-E7E7-ED1D49AFA8E5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330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59E2-B457-C911-5A90-172E170B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sinusitis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5A81-8294-CED8-41A9-1E974BDB8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most common sinus to be inflamed is </a:t>
            </a:r>
            <a:r>
              <a:rPr lang="en-US" dirty="0">
                <a:solidFill>
                  <a:srgbClr val="FF0000"/>
                </a:solidFill>
              </a:rPr>
              <a:t>maxillary sinus</a:t>
            </a:r>
          </a:p>
          <a:p>
            <a:r>
              <a:rPr lang="en-US" b="1" dirty="0"/>
              <a:t>The most common sinus to be inflamed in children is </a:t>
            </a:r>
            <a:r>
              <a:rPr lang="en-US" dirty="0">
                <a:solidFill>
                  <a:srgbClr val="FF0000"/>
                </a:solidFill>
              </a:rPr>
              <a:t>ethmoidal</a:t>
            </a:r>
          </a:p>
          <a:p>
            <a:r>
              <a:rPr lang="en-US" b="1" dirty="0"/>
              <a:t>The difference in incidence in maxillary sinusitis between children &amp; adults is attributed to </a:t>
            </a:r>
            <a:r>
              <a:rPr lang="en-US" dirty="0">
                <a:solidFill>
                  <a:srgbClr val="FF0000"/>
                </a:solidFill>
              </a:rPr>
              <a:t>level of the floor of the sinus</a:t>
            </a:r>
          </a:p>
          <a:p>
            <a:r>
              <a:rPr lang="en-US" b="1" dirty="0"/>
              <a:t>Initial step in managing acute bacterial sinusitis</a:t>
            </a:r>
            <a:r>
              <a:rPr lang="en-US" dirty="0"/>
              <a:t>: antibiotics + decongestants</a:t>
            </a:r>
            <a:endParaRPr lang="en-US" b="1" dirty="0"/>
          </a:p>
          <a:p>
            <a:r>
              <a:rPr lang="en-US" b="1" dirty="0"/>
              <a:t>Acute infective sinusitis, one of the following is true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Pain is limited to the area overlying the affected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Mucopurulent nasal discharge is necessary to make the diagnosis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There is initially reduced mucosal glandular secretion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Oedema of the overlying tissues is commoner in children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 empyema is a collection of seromucinous fluid in the sinus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BE0D2-FF24-44B6-4266-EBAC666326EA}"/>
              </a:ext>
            </a:extLst>
          </p:cNvPr>
          <p:cNvSpPr/>
          <p:nvPr/>
        </p:nvSpPr>
        <p:spPr>
          <a:xfrm>
            <a:off x="8993224" y="389819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BFB74-8A03-EC05-811B-A1D5902E4DE0}"/>
              </a:ext>
            </a:extLst>
          </p:cNvPr>
          <p:cNvSpPr/>
          <p:nvPr/>
        </p:nvSpPr>
        <p:spPr>
          <a:xfrm>
            <a:off x="77822" y="2354093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01282-E212-E588-0EC6-E03A8EAD6F28}"/>
              </a:ext>
            </a:extLst>
          </p:cNvPr>
          <p:cNvSpPr/>
          <p:nvPr/>
        </p:nvSpPr>
        <p:spPr>
          <a:xfrm>
            <a:off x="77822" y="1836949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B51B6-2E7D-AC2F-057C-E52826D94CC6}"/>
              </a:ext>
            </a:extLst>
          </p:cNvPr>
          <p:cNvSpPr/>
          <p:nvPr/>
        </p:nvSpPr>
        <p:spPr>
          <a:xfrm>
            <a:off x="77822" y="1326606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DA5BD-875A-90CB-5374-C9313F47F6C4}"/>
              </a:ext>
            </a:extLst>
          </p:cNvPr>
          <p:cNvSpPr/>
          <p:nvPr/>
        </p:nvSpPr>
        <p:spPr>
          <a:xfrm>
            <a:off x="79443" y="3079040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038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2728-F828-134F-DBB6-B328250E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sinusitis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81098-E2A2-3CA9-ED83-8A2DD46A8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Persistent symptoms of sinus inflammation &gt; 12 weeks</a:t>
            </a:r>
          </a:p>
          <a:p>
            <a:r>
              <a:rPr lang="en-US" b="1" dirty="0"/>
              <a:t>Symptoms</a:t>
            </a:r>
            <a:r>
              <a:rPr lang="en-US" dirty="0"/>
              <a:t>: Nasal obstruction, nasal/post-nasal purulent discharge, cacosmia, and less pain</a:t>
            </a:r>
          </a:p>
          <a:p>
            <a:r>
              <a:rPr lang="en-US" b="1" dirty="0"/>
              <a:t>Most causative agents</a:t>
            </a:r>
            <a:r>
              <a:rPr lang="en-US" dirty="0"/>
              <a:t>: Anaerobes (thus we give metronidazole)</a:t>
            </a:r>
          </a:p>
          <a:p>
            <a:r>
              <a:rPr lang="en-US" b="1" dirty="0"/>
              <a:t>Note</a:t>
            </a:r>
            <a:r>
              <a:rPr lang="en-US" dirty="0"/>
              <a:t>: Chronic sinusitis shows air fluid level on CT scan only if there is an acute on top of chronic sinusitis</a:t>
            </a:r>
          </a:p>
          <a:p>
            <a:r>
              <a:rPr lang="en-US" b="1" dirty="0"/>
              <a:t>Chronic sinusitis management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Antibiotics (Metronidazole &amp; Amoxiclav); up to 3 Courses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Nasal decongestion; 2 weeks with each course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Topical steroid; throughout the courses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Surgery: Open or FESS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4441A-275E-3E66-6FD7-3C37E2C0206C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228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3D3E-6E57-9330-9984-55365D8D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sinusitis notes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FB6C-EDFE-C2A1-D793-A79FC051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1718"/>
            <a:ext cx="10515600" cy="3910786"/>
          </a:xfrm>
        </p:spPr>
        <p:txBody>
          <a:bodyPr>
            <a:normAutofit/>
          </a:bodyPr>
          <a:lstStyle/>
          <a:p>
            <a:r>
              <a:rPr lang="en-US" b="1" dirty="0"/>
              <a:t>Complications of sinusitis</a:t>
            </a:r>
            <a:r>
              <a:rPr lang="en-US" dirty="0"/>
              <a:t>: (Acute &amp; chronic)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Local (5%)</a:t>
            </a:r>
            <a:r>
              <a:rPr lang="en-US" dirty="0"/>
              <a:t>: Mucocele, Osteomyelitis (Pott's tumor)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Orbit (75%)</a:t>
            </a:r>
            <a:r>
              <a:rPr lang="en-US" dirty="0"/>
              <a:t>: Cellulitis → abscess → Cavernous sinus thrombosis </a:t>
            </a:r>
            <a:r>
              <a:rPr lang="en-US" sz="2000" dirty="0"/>
              <a:t>(Do 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Intracranial (20%)</a:t>
            </a:r>
            <a:r>
              <a:rPr lang="en-US" dirty="0"/>
              <a:t>: Epidural/Subdural/Intracerebral abscess </a:t>
            </a:r>
            <a:r>
              <a:rPr lang="en-US" sz="2000" dirty="0"/>
              <a:t>(Do MRI)</a:t>
            </a:r>
            <a:endParaRPr lang="en-US" dirty="0"/>
          </a:p>
          <a:p>
            <a:r>
              <a:rPr lang="en-US" b="1" dirty="0"/>
              <a:t>FESS complications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Local</a:t>
            </a:r>
            <a:r>
              <a:rPr lang="en-US" dirty="0"/>
              <a:t>: Bleeding, Adhesion, Mucocele, Stenosis, Recurrence</a:t>
            </a:r>
          </a:p>
          <a:p>
            <a:pPr lvl="1"/>
            <a:r>
              <a:rPr lang="en-US" b="1" dirty="0"/>
              <a:t>Orbital</a:t>
            </a:r>
            <a:r>
              <a:rPr lang="en-US" dirty="0"/>
              <a:t>: Orbital hematoma, Diplopia, Blindness</a:t>
            </a:r>
          </a:p>
          <a:p>
            <a:pPr lvl="1"/>
            <a:r>
              <a:rPr lang="en-US" b="1" dirty="0"/>
              <a:t>Intracranial</a:t>
            </a:r>
            <a:r>
              <a:rPr lang="en-US" dirty="0"/>
              <a:t>: CSF leak, Meningitis</a:t>
            </a:r>
          </a:p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Predisposing factors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455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32F59-D978-F247-EA54-3F56BDCAD3E7}"/>
              </a:ext>
            </a:extLst>
          </p:cNvPr>
          <p:cNvSpPr/>
          <p:nvPr/>
        </p:nvSpPr>
        <p:spPr>
          <a:xfrm>
            <a:off x="-1" y="0"/>
            <a:ext cx="1688841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Chronic sinusitis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19D41-EBCF-F606-BED3-E5A34125B647}"/>
              </a:ext>
            </a:extLst>
          </p:cNvPr>
          <p:cNvSpPr txBox="1">
            <a:spLocks/>
          </p:cNvSpPr>
          <p:nvPr/>
        </p:nvSpPr>
        <p:spPr>
          <a:xfrm>
            <a:off x="845976" y="5122504"/>
            <a:ext cx="10515600" cy="1755415"/>
          </a:xfrm>
          <a:prstGeom prst="rect">
            <a:avLst/>
          </a:prstGeom>
        </p:spPr>
        <p:txBody>
          <a:bodyPr vert="horz" lIns="91440" tIns="45720" rIns="91440" bIns="45720" numCol="2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Recurrent URTI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Immotile cilia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Immunodeficiency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Adenoids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Cystic fibrosis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Anatomic deformities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Allergy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GERD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98AE0-C615-29B1-067B-E182D1A84135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771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8C08-88D8-01B0-54E5-AA485368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sinusitis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AC19-5CB4-26EB-A22A-2AC63615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020"/>
            <a:ext cx="10515600" cy="5309783"/>
          </a:xfrm>
        </p:spPr>
        <p:txBody>
          <a:bodyPr>
            <a:normAutofit/>
          </a:bodyPr>
          <a:lstStyle/>
          <a:p>
            <a:r>
              <a:rPr lang="en-US" b="1" dirty="0"/>
              <a:t>All are complications of sinusitis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Meningitis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Temporal lobe abscess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Orbital cellulitis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Osteomyelitis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Cavernous sinus thrombosis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Answer according to Dr. slides</a:t>
            </a:r>
          </a:p>
          <a:p>
            <a:r>
              <a:rPr lang="en-US" b="1" dirty="0"/>
              <a:t>One of the following is not a cardinal feature of chronic sinusitis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Fever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 obstruction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Nasal/post-nasal purulent discharge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Cacosmia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Less 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0CED7-9F37-D583-72A1-F39DA6BE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283" y="1198021"/>
            <a:ext cx="3787517" cy="2848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B5A41-A26A-736E-38F8-9B2C79E6533D}"/>
              </a:ext>
            </a:extLst>
          </p:cNvPr>
          <p:cNvSpPr/>
          <p:nvPr/>
        </p:nvSpPr>
        <p:spPr>
          <a:xfrm>
            <a:off x="10734474" y="411726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86338-B385-6E8C-CCF9-C50FF4A18174}"/>
              </a:ext>
            </a:extLst>
          </p:cNvPr>
          <p:cNvSpPr/>
          <p:nvPr/>
        </p:nvSpPr>
        <p:spPr>
          <a:xfrm>
            <a:off x="6405665" y="176222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856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FB1F-D73D-8973-B93A-1FBB1B7B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sinusitis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DF6E9-0863-56F5-CA30-D65066D68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Fungal sinusitis are usually invasive and can destroy bone; thus, can mimic </a:t>
            </a:r>
            <a:r>
              <a:rPr lang="en-US" b="1" dirty="0"/>
              <a:t>malignancies</a:t>
            </a:r>
          </a:p>
          <a:p>
            <a:r>
              <a:rPr lang="en-US" dirty="0"/>
              <a:t>Fungal sinusitis management: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Surgical debridement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Local steroid spray (for allergic fungal sinusitis)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invasive add anti-fungal (Amphotericin B)</a:t>
            </a:r>
          </a:p>
          <a:p>
            <a:endParaRPr lang="en-US" sz="2800" b="1" dirty="0"/>
          </a:p>
          <a:p>
            <a:r>
              <a:rPr lang="en-US" sz="2800" b="1" dirty="0"/>
              <a:t>True or False</a:t>
            </a:r>
            <a:r>
              <a:rPr lang="en-US" sz="2800" dirty="0"/>
              <a:t>: </a:t>
            </a:r>
            <a:r>
              <a:rPr lang="en-US" b="1" dirty="0"/>
              <a:t>The hallmark of the treatment of fungal sinusitis is antifungal drugs</a:t>
            </a:r>
          </a:p>
          <a:p>
            <a:pPr lvl="1"/>
            <a:r>
              <a:rPr lang="en-US" dirty="0"/>
              <a:t>False, Surgical debridement is the hallmark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07139-0808-558B-AD77-C54081838616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F02BBE-389A-33C1-B49F-86EA0FA72108}"/>
              </a:ext>
            </a:extLst>
          </p:cNvPr>
          <p:cNvSpPr/>
          <p:nvPr/>
        </p:nvSpPr>
        <p:spPr>
          <a:xfrm>
            <a:off x="9732524" y="4816707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667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A594-7DE6-544C-8DC1-84E914EC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polyps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5F94-32F9-DC5A-FF3F-516B6F95A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7631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benign lesions of the nasal mucosa or paranasal sinuses due to chronic mucosal inflammation</a:t>
            </a:r>
          </a:p>
          <a:p>
            <a:r>
              <a:rPr lang="en-US" dirty="0"/>
              <a:t>The Nasal polyps are most commonly from the </a:t>
            </a:r>
            <a:r>
              <a:rPr lang="en-US" dirty="0">
                <a:solidFill>
                  <a:srgbClr val="FF0000"/>
                </a:solidFill>
              </a:rPr>
              <a:t>ethmoidal sinuses (allergic origin)</a:t>
            </a:r>
          </a:p>
          <a:p>
            <a:r>
              <a:rPr lang="en-US" b="1" dirty="0"/>
              <a:t>Special form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antrochoanal polyp</a:t>
            </a:r>
          </a:p>
          <a:p>
            <a:pPr lvl="1"/>
            <a:r>
              <a:rPr lang="en-US" dirty="0"/>
              <a:t>Antrochoanal polyps are transparent, large, single, unilateral polyps</a:t>
            </a:r>
          </a:p>
          <a:p>
            <a:pPr lvl="1"/>
            <a:r>
              <a:rPr lang="en-US" dirty="0"/>
              <a:t>Arise from the </a:t>
            </a:r>
            <a:r>
              <a:rPr lang="en-US" dirty="0">
                <a:solidFill>
                  <a:srgbClr val="FF0000"/>
                </a:solidFill>
              </a:rPr>
              <a:t>maxillary sinus</a:t>
            </a:r>
          </a:p>
          <a:p>
            <a:pPr lvl="1"/>
            <a:r>
              <a:rPr lang="en-US" b="1" dirty="0"/>
              <a:t>Epidemiology</a:t>
            </a:r>
            <a:r>
              <a:rPr lang="en-US" dirty="0"/>
              <a:t>: Sex: </a:t>
            </a:r>
            <a:r>
              <a:rPr lang="en-US" dirty="0">
                <a:solidFill>
                  <a:srgbClr val="FF0000"/>
                </a:solidFill>
              </a:rPr>
              <a:t>♀ &lt; ♂</a:t>
            </a:r>
            <a:r>
              <a:rPr lang="en-US" dirty="0"/>
              <a:t>, Age: children and young adults </a:t>
            </a:r>
          </a:p>
          <a:p>
            <a:pPr lvl="1"/>
            <a:r>
              <a:rPr lang="en-US" b="1" dirty="0"/>
              <a:t>Clinical features</a:t>
            </a:r>
            <a:r>
              <a:rPr lang="en-US" dirty="0"/>
              <a:t>: nasal obstruction or features of sinusitis</a:t>
            </a:r>
          </a:p>
          <a:p>
            <a:pPr lvl="1"/>
            <a:r>
              <a:rPr lang="en-US" b="1" dirty="0"/>
              <a:t>Treatment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surgical</a:t>
            </a:r>
            <a:r>
              <a:rPr lang="en-US" dirty="0"/>
              <a:t>; have high recurrence rate with medical treatment</a:t>
            </a:r>
          </a:p>
          <a:p>
            <a:r>
              <a:rPr lang="en-US" b="1" dirty="0"/>
              <a:t>Risk factors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Allergic rhinitis </a:t>
            </a:r>
          </a:p>
          <a:p>
            <a:pPr lvl="1"/>
            <a:r>
              <a:rPr lang="en-US" dirty="0"/>
              <a:t>Cystic fibrosis (CF)</a:t>
            </a:r>
          </a:p>
          <a:p>
            <a:pPr lvl="1"/>
            <a:r>
              <a:rPr lang="en-US" dirty="0"/>
              <a:t>Kartagener’s syndrome</a:t>
            </a:r>
          </a:p>
          <a:p>
            <a:pPr lvl="1"/>
            <a:r>
              <a:rPr lang="en-US" dirty="0"/>
              <a:t>Aspirin exacerbated respiratory disease (</a:t>
            </a:r>
            <a:r>
              <a:rPr lang="en-US" b="1" dirty="0" err="1">
                <a:solidFill>
                  <a:srgbClr val="FF0000"/>
                </a:solidFill>
              </a:rPr>
              <a:t>Samter's</a:t>
            </a:r>
            <a:r>
              <a:rPr lang="en-US" b="1" dirty="0">
                <a:solidFill>
                  <a:srgbClr val="FF0000"/>
                </a:solidFill>
              </a:rPr>
              <a:t> triad</a:t>
            </a:r>
            <a:r>
              <a:rPr lang="en-US" dirty="0">
                <a:solidFill>
                  <a:srgbClr val="FF0000"/>
                </a:solidFill>
              </a:rPr>
              <a:t>: Nasal polyps, aspirin allergy and asthma</a:t>
            </a:r>
            <a:r>
              <a:rPr lang="en-US" dirty="0"/>
              <a:t>)</a:t>
            </a:r>
          </a:p>
          <a:p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3B611-B79B-12D4-A1BF-F8F041B09BA9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7764B-D038-0BAE-82BA-E5FD0A734A1A}"/>
              </a:ext>
            </a:extLst>
          </p:cNvPr>
          <p:cNvSpPr/>
          <p:nvPr/>
        </p:nvSpPr>
        <p:spPr>
          <a:xfrm>
            <a:off x="501785" y="3308911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A180F8-5A40-82CC-9E1A-F5D28F1B8D42}"/>
              </a:ext>
            </a:extLst>
          </p:cNvPr>
          <p:cNvSpPr/>
          <p:nvPr/>
        </p:nvSpPr>
        <p:spPr>
          <a:xfrm>
            <a:off x="2064695" y="2303719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96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E16D-0486-161D-AA1E-3CF5524A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Nasal polyps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C8438-3080-1AD4-CC15-3B57B2AA0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Clinical features</a:t>
            </a:r>
            <a:r>
              <a:rPr lang="en-US" dirty="0"/>
              <a:t>: Postnasal drip, Bilateral nasal obstruction</a:t>
            </a:r>
          </a:p>
          <a:p>
            <a:r>
              <a:rPr lang="en-US" b="1" dirty="0"/>
              <a:t>CT scan </a:t>
            </a:r>
            <a:r>
              <a:rPr lang="en-US" dirty="0"/>
              <a:t>can determine the exact location and extent of polyps</a:t>
            </a:r>
            <a:endParaRPr lang="en-US" b="1" dirty="0"/>
          </a:p>
          <a:p>
            <a:r>
              <a:rPr lang="en-US" b="1" dirty="0"/>
              <a:t>Nasal polyps' management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Medical</a:t>
            </a:r>
            <a:r>
              <a:rPr lang="en-US" dirty="0"/>
              <a:t>: Topical steroids &amp; up to 2 courses of oral steroids for 1 year</a:t>
            </a:r>
          </a:p>
          <a:p>
            <a:pPr lvl="1"/>
            <a:r>
              <a:rPr lang="en-US" dirty="0"/>
              <a:t>If medical treatment failed or contraindicated, consider surgery</a:t>
            </a:r>
          </a:p>
          <a:p>
            <a:pPr lvl="1"/>
            <a:r>
              <a:rPr lang="en-US" b="1" dirty="0"/>
              <a:t>Surgical</a:t>
            </a:r>
            <a:r>
              <a:rPr lang="en-US" dirty="0"/>
              <a:t>: FESS, nasal polypectomy, nasal snare</a:t>
            </a:r>
          </a:p>
          <a:p>
            <a:endParaRPr lang="en-US" dirty="0"/>
          </a:p>
          <a:p>
            <a:r>
              <a:rPr lang="en-US" b="1" dirty="0"/>
              <a:t>A bleeding nasal polyps indicates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hemangioma in nasal septa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8356D-9B86-36BB-ABEF-A87D9774E771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11A8CC-0D93-A571-23E1-D9BFDB6F4E4C}"/>
              </a:ext>
            </a:extLst>
          </p:cNvPr>
          <p:cNvSpPr/>
          <p:nvPr/>
        </p:nvSpPr>
        <p:spPr>
          <a:xfrm>
            <a:off x="10236095" y="4616850"/>
            <a:ext cx="847926" cy="29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1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</a:t>
            </a:r>
            <a:r>
              <a:rPr lang="en-US" b="0" i="0" dirty="0">
                <a:effectLst/>
              </a:rPr>
              <a:t>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135" y="1306851"/>
            <a:ext cx="5701003" cy="487011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</a:t>
            </a:r>
            <a:r>
              <a:rPr lang="en-US" sz="2600" b="1" dirty="0"/>
              <a:t>Type B (small ear canal volume) </a:t>
            </a:r>
            <a:r>
              <a:rPr lang="en-US" sz="2600" dirty="0"/>
              <a:t>may suggest that the ear canal is occluded with wax/debris or that the immittance probe is pushed </a:t>
            </a:r>
            <a:r>
              <a:rPr lang="en-US" sz="2600" dirty="0">
                <a:solidFill>
                  <a:srgbClr val="FF0000"/>
                </a:solidFill>
              </a:rPr>
              <a:t>against the side of the ear canal</a:t>
            </a:r>
            <a:r>
              <a:rPr lang="en-US" sz="2600" dirty="0"/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</a:t>
            </a:r>
            <a:r>
              <a:rPr lang="en-US" sz="2600" b="1" dirty="0"/>
              <a:t>Type B (normal ear canal volume) </a:t>
            </a:r>
            <a:r>
              <a:rPr lang="en-US" sz="2600" dirty="0"/>
              <a:t>usually suggests </a:t>
            </a:r>
            <a:r>
              <a:rPr lang="en-US" sz="2600" dirty="0">
                <a:solidFill>
                  <a:srgbClr val="FF0000"/>
                </a:solidFill>
              </a:rPr>
              <a:t>otitis media with effusion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b="1" dirty="0"/>
              <a:t>Type B (large ear canal volume) </a:t>
            </a:r>
            <a:r>
              <a:rPr lang="en-US" sz="2600" dirty="0"/>
              <a:t>suggests a </a:t>
            </a:r>
            <a:r>
              <a:rPr lang="en-US" sz="2600" dirty="0">
                <a:solidFill>
                  <a:srgbClr val="FF0000"/>
                </a:solidFill>
              </a:rPr>
              <a:t>perforation of the tympanic membrane</a:t>
            </a:r>
            <a:r>
              <a:rPr lang="en-US" sz="2600" dirty="0"/>
              <a:t>. (because middle ear volume is added up to the volume of external ear canal)</a:t>
            </a:r>
          </a:p>
        </p:txBody>
      </p:sp>
      <p:pic>
        <p:nvPicPr>
          <p:cNvPr id="11" name="Content Placeholder 8" descr="figure-2.png">
            <a:extLst>
              <a:ext uri="{FF2B5EF4-FFF2-40B4-BE49-F238E27FC236}">
                <a16:creationId xmlns:a16="http://schemas.microsoft.com/office/drawing/2014/main" id="{7A0F1249-33FD-1794-FEE1-679F6F44E6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6653" y="1617631"/>
            <a:ext cx="5041010" cy="4244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8963B-F07A-19AA-4377-869C25B6933B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155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4D5E-D72E-B492-ED52-5E5A0571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polyps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6C22A-03E9-ECF3-2DA2-EB6453C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/>
          </a:bodyPr>
          <a:lstStyle/>
          <a:p>
            <a:r>
              <a:rPr lang="en-US" b="1" dirty="0"/>
              <a:t>Nasal polyposis associated with all the following diseases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Allergic rhinitis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Cystic fibrosis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Aspirin intolerance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Kartagener's syndrome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Follicular tonsillitis</a:t>
            </a:r>
          </a:p>
          <a:p>
            <a:r>
              <a:rPr lang="en-US" b="1" dirty="0"/>
              <a:t>One of the following is not used in the treatment of nasal polyps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Systemic steroids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Local steroids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Simple polypectomy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Antibiotics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Functional endoscopic sinus surgery</a:t>
            </a:r>
          </a:p>
        </p:txBody>
      </p:sp>
    </p:spTree>
    <p:extLst>
      <p:ext uri="{BB962C8B-B14F-4D97-AF65-F5344CB8AC3E}">
        <p14:creationId xmlns:p14="http://schemas.microsoft.com/office/powerpoint/2010/main" val="30876724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D4EE5-0FE3-1376-D5D4-0B4CD1E3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polyps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DBABE-39B4-F1AB-BCC8-446351B0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/>
          </a:bodyPr>
          <a:lstStyle/>
          <a:p>
            <a:r>
              <a:rPr lang="en-US" b="1" dirty="0"/>
              <a:t>All are causes of bilateral nasal obstruction except</a:t>
            </a:r>
          </a:p>
          <a:p>
            <a:pPr lvl="1"/>
            <a:r>
              <a:rPr lang="en-US" dirty="0"/>
              <a:t>Adenoids</a:t>
            </a:r>
          </a:p>
          <a:p>
            <a:pPr lvl="1"/>
            <a:r>
              <a:rPr lang="en-US" dirty="0"/>
              <a:t>Allergic rhinitis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Antrochoanal polyp</a:t>
            </a:r>
          </a:p>
          <a:p>
            <a:pPr lvl="1"/>
            <a:r>
              <a:rPr lang="en-US" dirty="0"/>
              <a:t>Atrophic rhinitis</a:t>
            </a:r>
          </a:p>
          <a:p>
            <a:pPr lvl="1"/>
            <a:r>
              <a:rPr lang="en-US" dirty="0"/>
              <a:t>Ethmoidal polyp</a:t>
            </a:r>
          </a:p>
          <a:p>
            <a:r>
              <a:rPr lang="en-US" b="1" dirty="0"/>
              <a:t>Which is true about antrochoanal polyps ?</a:t>
            </a:r>
          </a:p>
          <a:p>
            <a:pPr lvl="1"/>
            <a:r>
              <a:rPr lang="en-US" dirty="0"/>
              <a:t>They are the most common type of polyps</a:t>
            </a:r>
          </a:p>
          <a:p>
            <a:pPr lvl="1"/>
            <a:r>
              <a:rPr lang="en-US" dirty="0"/>
              <a:t>Arises from the lining of ethmoid sinus</a:t>
            </a:r>
          </a:p>
          <a:p>
            <a:pPr lvl="1"/>
            <a:r>
              <a:rPr lang="en-US" dirty="0"/>
              <a:t>The mainstay of treatment is medical</a:t>
            </a:r>
          </a:p>
          <a:p>
            <a:pPr lvl="1"/>
            <a:r>
              <a:rPr lang="en-US" dirty="0"/>
              <a:t>It is common in old age groups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patient has good inspiratory airway with blockage on expiration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34656-7D7D-76EF-D1F1-B2F830924257}"/>
              </a:ext>
            </a:extLst>
          </p:cNvPr>
          <p:cNvSpPr/>
          <p:nvPr/>
        </p:nvSpPr>
        <p:spPr>
          <a:xfrm>
            <a:off x="8759763" y="135366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48021-49D2-CF82-5F50-FCDEB6CB268B}"/>
              </a:ext>
            </a:extLst>
          </p:cNvPr>
          <p:cNvSpPr txBox="1"/>
          <p:nvPr/>
        </p:nvSpPr>
        <p:spPr>
          <a:xfrm>
            <a:off x="7723762" y="4401286"/>
            <a:ext cx="335766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This phenomenon is known as the "inverted bottleneck" pattern and is a distinguishing feature of antrochoanal polyps.</a:t>
            </a:r>
          </a:p>
        </p:txBody>
      </p:sp>
    </p:spTree>
    <p:extLst>
      <p:ext uri="{BB962C8B-B14F-4D97-AF65-F5344CB8AC3E}">
        <p14:creationId xmlns:p14="http://schemas.microsoft.com/office/powerpoint/2010/main" val="42747671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6C97-17B9-16CE-0D36-C32C4342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polyps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51AF-1297-8DA6-115E-5A2A39206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6931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Regarding antrochoanal polyp one is false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Arise from the maxillary sinus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Usually, solitary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More in females </a:t>
            </a:r>
            <a:r>
              <a:rPr lang="en-US" dirty="0">
                <a:solidFill>
                  <a:srgbClr val="0070C0"/>
                </a:solidFill>
              </a:rPr>
              <a:t>(have a slight male predominance)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Associated with sinusitis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May be bilateral &amp; causing obstruction </a:t>
            </a:r>
            <a:r>
              <a:rPr lang="en-US" dirty="0">
                <a:solidFill>
                  <a:srgbClr val="0070C0"/>
                </a:solidFill>
              </a:rPr>
              <a:t>(Although antrochoanal polyps are typically unilateral, occurring on one side, they can occasionally be bilateral)</a:t>
            </a:r>
          </a:p>
          <a:p>
            <a:r>
              <a:rPr lang="en-US" b="1" dirty="0"/>
              <a:t>All the following regarding Antrochoanal polyp are true,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Arises from maxillary sinus ostium and grows anteriorly </a:t>
            </a:r>
            <a:r>
              <a:rPr lang="en-US" dirty="0">
                <a:solidFill>
                  <a:srgbClr val="0070C0"/>
                </a:solidFill>
              </a:rPr>
              <a:t>(posteriorly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)</a:t>
            </a:r>
            <a:endParaRPr lang="en-US" dirty="0">
              <a:solidFill>
                <a:srgbClr val="0070C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often a unilateral condition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Often affects younger populations </a:t>
            </a:r>
            <a:r>
              <a:rPr lang="en-US" dirty="0">
                <a:solidFill>
                  <a:srgbClr val="0070C0"/>
                </a:solidFill>
              </a:rPr>
              <a:t>(More common in children and young adults)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best treated using endoscopic sinus surgery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Simple polypectomy can magnify the risk of recurrence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220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457E-4482-24FE-256B-16A3C393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polyps MCQs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5863E-7195-6EFB-A6FE-9D8FFFA99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Nasal polyposis, all the following are true except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Allergic rhinitis is the underlying etiology</a:t>
            </a:r>
          </a:p>
          <a:p>
            <a:pPr lvl="1"/>
            <a:r>
              <a:rPr lang="en-US" dirty="0"/>
              <a:t>Usually arise from the ethmoid sinus</a:t>
            </a:r>
          </a:p>
          <a:p>
            <a:pPr lvl="1"/>
            <a:r>
              <a:rPr lang="en-US" dirty="0"/>
              <a:t>Medical treatment is effective in many cases</a:t>
            </a:r>
          </a:p>
          <a:p>
            <a:pPr lvl="1"/>
            <a:r>
              <a:rPr lang="en-US" dirty="0"/>
              <a:t>Recurrence is common after surgery</a:t>
            </a:r>
          </a:p>
          <a:p>
            <a:pPr lvl="1"/>
            <a:r>
              <a:rPr lang="en-US" dirty="0"/>
              <a:t>Nasal obstruction is a predominant symptom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7137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Nasal septum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4835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A7488B-E7EE-086E-1FDF-206B2F4E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septal deviation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F0BBFC-053E-2A09-531C-895F9344E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112" y="1146125"/>
            <a:ext cx="10675777" cy="53467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What is the name of this investigation</a:t>
            </a:r>
          </a:p>
          <a:p>
            <a:pPr lvl="1"/>
            <a:r>
              <a:rPr lang="en-US" dirty="0"/>
              <a:t>Paranasal sinuses axial CT scan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Describe what you see (findings)</a:t>
            </a:r>
          </a:p>
          <a:p>
            <a:pPr lvl="1"/>
            <a:r>
              <a:rPr lang="en-US" dirty="0"/>
              <a:t>Nasal septal deviation </a:t>
            </a:r>
            <a:r>
              <a:rPr lang="en-US" dirty="0">
                <a:solidFill>
                  <a:srgbClr val="0070C0"/>
                </a:solidFill>
              </a:rPr>
              <a:t>to the right side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Mention 2 symptoms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Nasal obstruction.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Epistaxis (sometimes).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Dryness or hypertrophy in the contralateral nasal orifice.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Complication of nasal deviation:</a:t>
            </a:r>
          </a:p>
          <a:p>
            <a:pPr lvl="1"/>
            <a:r>
              <a:rPr lang="en-US" dirty="0"/>
              <a:t>Sinusitis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Management (Treatment)</a:t>
            </a:r>
            <a:r>
              <a:rPr lang="en-US" sz="2400" dirty="0"/>
              <a:t>: Septoplasty</a:t>
            </a:r>
          </a:p>
          <a:p>
            <a:pPr marL="514350" indent="-514350">
              <a:buFont typeface="+mj-lt"/>
              <a:buAutoNum type="arabicPeriod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patient has allergic rhinitis in spring, what is management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(check next slide)</a:t>
            </a:r>
          </a:p>
        </p:txBody>
      </p:sp>
      <p:pic>
        <p:nvPicPr>
          <p:cNvPr id="9" name="صورة 5">
            <a:extLst>
              <a:ext uri="{FF2B5EF4-FFF2-40B4-BE49-F238E27FC236}">
                <a16:creationId xmlns:a16="http://schemas.microsoft.com/office/drawing/2014/main" id="{565C1000-68E8-EC28-13EC-ED12A0886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53889" y="1222875"/>
            <a:ext cx="3299911" cy="248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BB9506-D71C-F5EB-EE52-2CA3F974B6BB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1110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C7A7-2C6D-CF3D-47EF-FFF8FABC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septal perforation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3143-D6E7-F36C-7A02-11A615D39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Perforation through all of the layers of the nasal septum (including cartilage), resulting in a communication between the nasal cavities</a:t>
            </a:r>
          </a:p>
          <a:p>
            <a:r>
              <a:rPr lang="en-US" b="1" dirty="0"/>
              <a:t>Etiology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Iatrogenic (e.g., due to septoplasty, tight nasal packs)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Trauma</a:t>
            </a:r>
            <a:r>
              <a:rPr lang="en-US" dirty="0"/>
              <a:t> (e.g., nose foreign body, nasal fracture)</a:t>
            </a:r>
          </a:p>
          <a:p>
            <a:pPr lvl="1"/>
            <a:r>
              <a:rPr lang="en-US" dirty="0"/>
              <a:t>Substance-related (e.g., from the use of cocaine, intranasal decongestants, intranasal steroids)</a:t>
            </a:r>
          </a:p>
          <a:p>
            <a:pPr lvl="1"/>
            <a:r>
              <a:rPr lang="en-US" dirty="0"/>
              <a:t>Autoimmune (e.g., granulomatosis with polyangiitis, systemic lupus erythematosus, sarcoidosis)</a:t>
            </a:r>
          </a:p>
          <a:p>
            <a:pPr lvl="1"/>
            <a:r>
              <a:rPr lang="en-US" dirty="0"/>
              <a:t>Infection (e.g., </a:t>
            </a:r>
            <a:r>
              <a:rPr lang="en-US" dirty="0">
                <a:solidFill>
                  <a:srgbClr val="FF0000"/>
                </a:solidFill>
              </a:rPr>
              <a:t>tuberculosis, leprosy, syphilis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Neoplasia (</a:t>
            </a:r>
            <a:r>
              <a:rPr lang="en-US" dirty="0" err="1"/>
              <a:t>e.g</a:t>
            </a:r>
            <a:r>
              <a:rPr lang="en-US" dirty="0"/>
              <a:t>, carcinoma of the nasal septum)</a:t>
            </a:r>
          </a:p>
        </p:txBody>
      </p:sp>
    </p:spTree>
    <p:extLst>
      <p:ext uri="{BB962C8B-B14F-4D97-AF65-F5344CB8AC3E}">
        <p14:creationId xmlns:p14="http://schemas.microsoft.com/office/powerpoint/2010/main" val="23529377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24E9-D634-0FCB-6A77-934D7279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septal perforation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504F-C538-CC4F-AE29-596164FD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</a:p>
          <a:p>
            <a:pPr lvl="1"/>
            <a:r>
              <a:rPr lang="en-US" sz="2400" dirty="0"/>
              <a:t>Nose pain</a:t>
            </a:r>
            <a:endParaRPr lang="en-US" dirty="0"/>
          </a:p>
          <a:p>
            <a:pPr lvl="1"/>
            <a:r>
              <a:rPr lang="en-US" dirty="0"/>
              <a:t>Nasal whistling sound (in nasal septal perforation)</a:t>
            </a:r>
          </a:p>
          <a:p>
            <a:pPr lvl="1"/>
            <a:r>
              <a:rPr lang="en-US" dirty="0"/>
              <a:t>Epistaxis</a:t>
            </a:r>
          </a:p>
          <a:p>
            <a:pPr lvl="1"/>
            <a:r>
              <a:rPr lang="en-US" dirty="0"/>
              <a:t>Nasal obstruction</a:t>
            </a:r>
          </a:p>
          <a:p>
            <a:pPr lvl="1"/>
            <a:r>
              <a:rPr lang="en-US" dirty="0"/>
              <a:t>Rhinorrhea</a:t>
            </a:r>
          </a:p>
          <a:p>
            <a:pPr lvl="1"/>
            <a:r>
              <a:rPr lang="en-US" dirty="0"/>
              <a:t>Crusting</a:t>
            </a:r>
          </a:p>
          <a:p>
            <a:pPr lvl="1"/>
            <a:r>
              <a:rPr lang="en-US" dirty="0"/>
              <a:t>Hyposmia &amp; </a:t>
            </a:r>
            <a:r>
              <a:rPr lang="en-US" sz="2400" dirty="0"/>
              <a:t>malodorous smell in the nose</a:t>
            </a:r>
          </a:p>
          <a:p>
            <a:r>
              <a:rPr lang="en-US" b="1" dirty="0"/>
              <a:t>Diagnostics</a:t>
            </a:r>
            <a:r>
              <a:rPr lang="en-US" dirty="0"/>
              <a:t>: Anterior rhinoscopy and nasal endoscopy	</a:t>
            </a:r>
          </a:p>
          <a:p>
            <a:r>
              <a:rPr lang="en-US" b="1" dirty="0"/>
              <a:t>Treatment</a:t>
            </a:r>
            <a:r>
              <a:rPr lang="en-US" dirty="0"/>
              <a:t>: General measures: routine saline lavage, application of nasal emollients</a:t>
            </a:r>
          </a:p>
        </p:txBody>
      </p:sp>
    </p:spTree>
    <p:extLst>
      <p:ext uri="{BB962C8B-B14F-4D97-AF65-F5344CB8AC3E}">
        <p14:creationId xmlns:p14="http://schemas.microsoft.com/office/powerpoint/2010/main" val="8602396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85DB-0AD2-3B15-784F-075CDB00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septal perforation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3042-4EC9-63C6-805D-CEF4767FE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Causes of septal perforation include the following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Leishmaniasis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T.B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Leprosy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Trauma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Syphilis </a:t>
            </a:r>
          </a:p>
        </p:txBody>
      </p:sp>
    </p:spTree>
    <p:extLst>
      <p:ext uri="{BB962C8B-B14F-4D97-AF65-F5344CB8AC3E}">
        <p14:creationId xmlns:p14="http://schemas.microsoft.com/office/powerpoint/2010/main" val="40070558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Nasal trauma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7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0" descr="download.jpg">
            <a:extLst>
              <a:ext uri="{FF2B5EF4-FFF2-40B4-BE49-F238E27FC236}">
                <a16:creationId xmlns:a16="http://schemas.microsoft.com/office/drawing/2014/main" id="{34874B6A-DC7D-3D8E-0FFF-48C3E3BAE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2202" y="1626962"/>
            <a:ext cx="5150684" cy="409270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E2530A-4FDE-8583-18FF-B4DD57CF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– Type </a:t>
            </a:r>
            <a:r>
              <a:rPr lang="en-US" b="0" i="0" dirty="0">
                <a:effectLst/>
              </a:rPr>
              <a:t>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9D4935-9B64-33B1-BEF9-3213E93A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06851"/>
            <a:ext cx="5609253" cy="4870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 C suggests significant negative pressure in the middle ear system.</a:t>
            </a:r>
          </a:p>
          <a:p>
            <a:pPr marL="0" indent="0">
              <a:buNone/>
            </a:pPr>
            <a:r>
              <a:rPr lang="en-US" dirty="0"/>
              <a:t>DDx: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Developing or resolving otitis media</a:t>
            </a:r>
            <a:r>
              <a:rPr lang="en-US" sz="2600" dirty="0"/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Malfunctioning eustachian tube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>
                <a:solidFill>
                  <a:srgbClr val="FF0000"/>
                </a:solidFill>
              </a:rPr>
              <a:t>Tympanic membrane retraction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Peak is below  –100 </a:t>
            </a:r>
            <a:r>
              <a:rPr lang="en-US" dirty="0" err="1"/>
              <a:t>daPa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Compliance from 0.3-1.5 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E055A-F57B-72F2-CA86-A74CADA90A6F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7115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BDEE02-2EC6-40E1-D61E-5E7DDBA0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nasal trauma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2537A-191D-3E3A-1A6C-8964A7648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10510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Ensure airway is patent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 adequate ventilation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Stabilize patient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its open wound and contaminated with foreign matter, copious irrigation will be required or sometimes, Some debridement may be needed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Pretreatment with anxiolytic and pain medications should be considered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Lateral nasal bone X ray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Reduction of acute nasal fractures (open or closed) to realign cartilaginous and bony structures to their locations before the injury, to decrease discomfort and maximize airway patency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83E71-5C83-9B78-6AE3-1355E45495BB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068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BDEE02-2EC6-40E1-D61E-5E7DDBA0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nasal trauma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2537A-191D-3E3A-1A6C-8964A7648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/>
              <a:t>Do incision (horizontal )and drainage+ I.V antibiotic if there is septal hematoma + bilateral swelling (to prevent septal </a:t>
            </a:r>
            <a:r>
              <a:rPr lang="en-US" dirty="0" err="1"/>
              <a:t>abccess</a:t>
            </a:r>
            <a:r>
              <a:rPr lang="en-US" dirty="0"/>
              <a:t> and septal perforation )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/>
              <a:t>Final external and internal (endoscopic, if possible) examination before releasing a patient who has undergone manipulation and reduction of a nasal fracture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/>
              <a:t>Prophylactic antibiotics may be prescribed when indicated, such as in a grossly contaminated open fracture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/>
              <a:t>An external splint or cast should be applied to the nasal dorsum for about one week.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/>
              <a:t>Nasal packing if required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1BB19-AC40-4B69-ACF4-E986CDA0C47F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258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05E4-86C4-4815-11A9-B37CB199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septal hematoma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B5B2D-AA8A-73B9-23A0-89260AFD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622915" cy="48719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a collection of blood around the nasal septal bone or cartilage with intact nasal mucosa</a:t>
            </a:r>
          </a:p>
          <a:p>
            <a:r>
              <a:rPr lang="en-US" b="1" dirty="0"/>
              <a:t>Etiology</a:t>
            </a:r>
            <a:r>
              <a:rPr lang="en-US" dirty="0"/>
              <a:t>: nasal or facial trauma</a:t>
            </a:r>
          </a:p>
          <a:p>
            <a:r>
              <a:rPr lang="en-US" b="1" dirty="0"/>
              <a:t>Diagnostics</a:t>
            </a:r>
            <a:r>
              <a:rPr lang="en-US" dirty="0"/>
              <a:t>: rhinoscopy showing unilateral or bilateral balloon-like bloody protrusion</a:t>
            </a:r>
          </a:p>
          <a:p>
            <a:r>
              <a:rPr lang="en-US" b="1" dirty="0"/>
              <a:t>Treatment</a:t>
            </a:r>
            <a:r>
              <a:rPr lang="en-US" dirty="0"/>
              <a:t>: immediate </a:t>
            </a:r>
            <a:r>
              <a:rPr lang="en-US" sz="2800" dirty="0"/>
              <a:t>incision &amp; drainage + I.V. antibiotics + Nasal packing</a:t>
            </a:r>
          </a:p>
          <a:p>
            <a:r>
              <a:rPr lang="fr-FR" b="1" dirty="0"/>
              <a:t>Complications</a:t>
            </a:r>
          </a:p>
          <a:p>
            <a:pPr lvl="1"/>
            <a:r>
              <a:rPr lang="fr-FR" dirty="0"/>
              <a:t>Septal Perforation</a:t>
            </a:r>
          </a:p>
          <a:p>
            <a:pPr lvl="1"/>
            <a:r>
              <a:rPr lang="fr-FR" dirty="0"/>
              <a:t>Bone fracture</a:t>
            </a:r>
          </a:p>
          <a:p>
            <a:pPr lvl="1"/>
            <a:r>
              <a:rPr lang="fr-FR" dirty="0"/>
              <a:t>Septal deviation</a:t>
            </a:r>
          </a:p>
          <a:p>
            <a:pPr lvl="1"/>
            <a:r>
              <a:rPr lang="fr-FR" dirty="0"/>
              <a:t>Septal Abscess</a:t>
            </a:r>
          </a:p>
          <a:p>
            <a:endParaRPr lang="en-US" dirty="0"/>
          </a:p>
        </p:txBody>
      </p:sp>
      <p:pic>
        <p:nvPicPr>
          <p:cNvPr id="4" name="Picture 4" descr="2132451">
            <a:extLst>
              <a:ext uri="{FF2B5EF4-FFF2-40B4-BE49-F238E27FC236}">
                <a16:creationId xmlns:a16="http://schemas.microsoft.com/office/drawing/2014/main" id="{8A2A881E-E351-C50D-42B1-23820399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7008" y="1305026"/>
            <a:ext cx="3696792" cy="327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0233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42A8-1A6D-CB03-967B-618D375F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Septal hematomas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1B0A5-5CB8-5D7D-A151-E55102E7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Regarding septal hematomas, one of the following is true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Septal hematomas are usually traumatic in origin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Unilateral nasal obstruction is the commonest symptom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They are likely to resolve spontaneously without complication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Treatment is conservative unless an abscess develops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Septal abscess is always secondary to septal hematoma</a:t>
            </a:r>
          </a:p>
          <a:p>
            <a:r>
              <a:rPr lang="en-US" b="1" dirty="0"/>
              <a:t>Complications of septal hematoma include, which one is true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Anosmia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Saddle nose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solidFill>
                  <a:srgbClr val="FF0000"/>
                </a:solidFill>
              </a:rPr>
              <a:t>Septal deviation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1CA7B-FAF4-C40B-2E6B-BCE7D87AEA7C}"/>
              </a:ext>
            </a:extLst>
          </p:cNvPr>
          <p:cNvSpPr/>
          <p:nvPr/>
        </p:nvSpPr>
        <p:spPr>
          <a:xfrm>
            <a:off x="9599581" y="137312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6730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Epistaxis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J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شاملة دوسيه د. </a:t>
            </a:r>
            <a:r>
              <a:rPr lang="ar-JO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حرازنة</a:t>
            </a:r>
            <a:r>
              <a:rPr lang="ar-J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بشكل مختصر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4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D735-93EF-B850-67AF-60117794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anatomy – Vasculature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285B1-6293-A8F2-5775-DC1514977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The nasal septum is supplied by the following arteries</a:t>
            </a:r>
            <a:r>
              <a:rPr lang="en-US" sz="2600" dirty="0"/>
              <a:t>:</a:t>
            </a:r>
          </a:p>
          <a:p>
            <a:pPr lvl="1"/>
            <a:r>
              <a:rPr lang="en-US" sz="2200" dirty="0"/>
              <a:t>Anterior and posterior ethmoidal branches of the ophthalmic artery, which is a branch of the </a:t>
            </a:r>
            <a:r>
              <a:rPr lang="en-US" sz="2200" dirty="0">
                <a:solidFill>
                  <a:srgbClr val="FF0000"/>
                </a:solidFill>
              </a:rPr>
              <a:t>internal carotid artery</a:t>
            </a:r>
          </a:p>
          <a:p>
            <a:pPr lvl="1"/>
            <a:r>
              <a:rPr lang="en-US" sz="2200" dirty="0"/>
              <a:t>Sphenopalatine branch of the maxillary artery, which is a branch of the </a:t>
            </a:r>
            <a:r>
              <a:rPr lang="en-US" sz="2200" dirty="0">
                <a:solidFill>
                  <a:srgbClr val="FF0000"/>
                </a:solidFill>
              </a:rPr>
              <a:t>external carotid artery</a:t>
            </a:r>
          </a:p>
          <a:p>
            <a:pPr lvl="1"/>
            <a:r>
              <a:rPr lang="en-US" sz="2200" dirty="0"/>
              <a:t>Superior labial branch of the facial artery, which is also a branch of the </a:t>
            </a:r>
            <a:r>
              <a:rPr lang="en-US" sz="2200" dirty="0">
                <a:solidFill>
                  <a:srgbClr val="FF0000"/>
                </a:solidFill>
              </a:rPr>
              <a:t>external carotid artery</a:t>
            </a:r>
          </a:p>
          <a:p>
            <a:r>
              <a:rPr lang="en-US" sz="2600" b="1" dirty="0"/>
              <a:t>The Kiesselbach plexus is formed by the anastomoses between </a:t>
            </a:r>
            <a:r>
              <a:rPr lang="en-US" sz="2600" dirty="0"/>
              <a:t>the superior </a:t>
            </a:r>
            <a:r>
              <a:rPr lang="en-US" sz="2600" dirty="0">
                <a:solidFill>
                  <a:srgbClr val="FF0000"/>
                </a:solidFill>
              </a:rPr>
              <a:t>L</a:t>
            </a:r>
            <a:r>
              <a:rPr lang="en-US" sz="2600" dirty="0"/>
              <a:t>abial arteries, anterior </a:t>
            </a:r>
            <a:r>
              <a:rPr lang="en-US" sz="2600" dirty="0">
                <a:solidFill>
                  <a:srgbClr val="FF0000"/>
                </a:solidFill>
              </a:rPr>
              <a:t>E</a:t>
            </a:r>
            <a:r>
              <a:rPr lang="en-US" sz="2600" dirty="0"/>
              <a:t>thmoidal, </a:t>
            </a:r>
            <a:r>
              <a:rPr lang="en-US" sz="2600" dirty="0">
                <a:solidFill>
                  <a:srgbClr val="FF0000"/>
                </a:solidFill>
              </a:rPr>
              <a:t>G</a:t>
            </a:r>
            <a:r>
              <a:rPr lang="en-US" sz="2600" dirty="0"/>
              <a:t>reater palatine, and </a:t>
            </a:r>
            <a:r>
              <a:rPr lang="en-US" sz="2600" dirty="0">
                <a:solidFill>
                  <a:srgbClr val="FF0000"/>
                </a:solidFill>
              </a:rPr>
              <a:t>S</a:t>
            </a:r>
            <a:r>
              <a:rPr lang="en-US" sz="2600" dirty="0"/>
              <a:t>phenopalatine. </a:t>
            </a:r>
            <a:r>
              <a:rPr lang="en-US" sz="2400" dirty="0">
                <a:solidFill>
                  <a:srgbClr val="0070C0"/>
                </a:solidFill>
              </a:rPr>
              <a:t>(mnemonic: LEGS)</a:t>
            </a:r>
          </a:p>
          <a:p>
            <a:r>
              <a:rPr lang="en-US" sz="2600" dirty="0"/>
              <a:t>The Kiesselbach plexus is located in the anteroinferior region (</a:t>
            </a:r>
            <a:r>
              <a:rPr lang="en-US" sz="2400" dirty="0"/>
              <a:t>Little’s area</a:t>
            </a:r>
            <a:r>
              <a:rPr lang="en-US" sz="2600" dirty="0"/>
              <a:t>) of the nasal septum and is </a:t>
            </a:r>
            <a:r>
              <a:rPr lang="en-US" sz="2600" b="1" dirty="0">
                <a:solidFill>
                  <a:srgbClr val="FF0000"/>
                </a:solidFill>
              </a:rPr>
              <a:t>the most common site of epistaxis</a:t>
            </a:r>
            <a:r>
              <a:rPr lang="en-US" sz="2600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D5082-6859-AE70-1721-27AFB1875FA7}"/>
              </a:ext>
            </a:extLst>
          </p:cNvPr>
          <p:cNvSpPr/>
          <p:nvPr/>
        </p:nvSpPr>
        <p:spPr>
          <a:xfrm>
            <a:off x="9557429" y="5421650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7039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4D50-4908-4E39-17EB-26995550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 anatomy – Vasculature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373EA-8B5D-BA4D-8F14-FB039E291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37760"/>
          </a:xfrm>
        </p:spPr>
        <p:txBody>
          <a:bodyPr>
            <a:normAutofit/>
          </a:bodyPr>
          <a:lstStyle/>
          <a:p>
            <a:r>
              <a:rPr lang="en-US" b="1" dirty="0" err="1"/>
              <a:t>Kiesselbach's</a:t>
            </a:r>
            <a:r>
              <a:rPr lang="en-US" b="1" dirty="0"/>
              <a:t> plexus receives branches from all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Sphenopalatine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Superior labial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b="1" dirty="0">
                <a:solidFill>
                  <a:srgbClr val="FF0000"/>
                </a:solidFill>
              </a:rPr>
              <a:t>Posterior</a:t>
            </a:r>
            <a:r>
              <a:rPr lang="en-US" dirty="0">
                <a:solidFill>
                  <a:srgbClr val="FF0000"/>
                </a:solidFill>
              </a:rPr>
              <a:t> ethmoidal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ethmoidal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Greater palatine artery</a:t>
            </a:r>
          </a:p>
          <a:p>
            <a:r>
              <a:rPr lang="en-US" b="1" dirty="0"/>
              <a:t>Which one is derived from internal carotid artery ?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Anterior ethmoid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Sphenopalatine artery </a:t>
            </a:r>
            <a:r>
              <a:rPr lang="en-US" sz="2200" dirty="0">
                <a:solidFill>
                  <a:srgbClr val="0070C0"/>
                </a:solidFill>
              </a:rPr>
              <a:t>(external carotid 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rgbClr val="0070C0"/>
                </a:solidFill>
              </a:rPr>
              <a:t>ophthalmic 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rgbClr val="0070C0"/>
                </a:solidFill>
              </a:rPr>
              <a:t>Sphenopalatine)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Maxillary artery </a:t>
            </a:r>
            <a:r>
              <a:rPr lang="en-US" sz="2200" dirty="0">
                <a:solidFill>
                  <a:srgbClr val="0070C0"/>
                </a:solidFill>
              </a:rPr>
              <a:t>(external carotid 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 Maxillary)</a:t>
            </a:r>
            <a:endParaRPr lang="en-US" sz="2200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Superior labial artery </a:t>
            </a:r>
            <a:r>
              <a:rPr lang="en-US" sz="2200" dirty="0">
                <a:solidFill>
                  <a:srgbClr val="0070C0"/>
                </a:solidFill>
              </a:rPr>
              <a:t>(external carotid 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 facial  Superior labial)</a:t>
            </a:r>
            <a:endParaRPr lang="en-US" sz="2200" dirty="0">
              <a:solidFill>
                <a:srgbClr val="0070C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Greater palatine artery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059930-D4AF-0077-9D4E-373514EEEBEF}"/>
              </a:ext>
            </a:extLst>
          </p:cNvPr>
          <p:cNvSpPr/>
          <p:nvPr/>
        </p:nvSpPr>
        <p:spPr>
          <a:xfrm>
            <a:off x="9314238" y="136339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FCD05-6437-60FE-C651-FB4DCBA49923}"/>
              </a:ext>
            </a:extLst>
          </p:cNvPr>
          <p:cNvSpPr/>
          <p:nvPr/>
        </p:nvSpPr>
        <p:spPr>
          <a:xfrm>
            <a:off x="8811642" y="381768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0261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938679-C7C7-34F6-97F9-3418E462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Epistaxis Notes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73D70B-B1E8-9C50-1438-58B3F04D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87849"/>
          </a:xfrm>
        </p:spPr>
        <p:txBody>
          <a:bodyPr>
            <a:normAutofit/>
          </a:bodyPr>
          <a:lstStyle/>
          <a:p>
            <a:r>
              <a:rPr lang="en-US" dirty="0"/>
              <a:t>Most important artery for embolization in case of epistaxis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Sphenopalatine</a:t>
            </a:r>
          </a:p>
          <a:p>
            <a:r>
              <a:rPr lang="en-US" b="1" dirty="0"/>
              <a:t>Etiology</a:t>
            </a:r>
          </a:p>
          <a:p>
            <a:pPr lvl="1"/>
            <a:r>
              <a:rPr lang="en-US" sz="2600" dirty="0"/>
              <a:t>Primary Epistaxis: Idiopathic </a:t>
            </a:r>
          </a:p>
          <a:p>
            <a:pPr lvl="1"/>
            <a:r>
              <a:rPr lang="en-US" sz="2600" dirty="0"/>
              <a:t>Secondary Epistaxis: Local or systemic factors</a:t>
            </a:r>
          </a:p>
          <a:p>
            <a:r>
              <a:rPr lang="en-US" dirty="0"/>
              <a:t>Congenital cause for epistaxis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Hereditary Hemorrhagic Telangiectasia (HTT)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/>
              <a:t>treated by : </a:t>
            </a:r>
            <a:r>
              <a:rPr lang="en-US" dirty="0" err="1"/>
              <a:t>septodermoplasty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Most important cause for toxic shock syndrome is nasal packing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B30F51-6747-F24C-A16B-D294C006CCA8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082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5911-AC74-FF97-9DE7-33F40179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2 Epistaxis Causes (Risk factors)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6C2D5-A2B2-FA7C-043A-7A6EB437D4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Local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Trauma (</a:t>
            </a:r>
            <a:r>
              <a:rPr lang="en-US" sz="2400" dirty="0">
                <a:solidFill>
                  <a:srgbClr val="FF0000"/>
                </a:solidFill>
              </a:rPr>
              <a:t>Fracture nasal bone is the most common cause overall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Foreign body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Septal deviation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Neoplasm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Atmospheric changes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Dry weather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Drugs (ex. antihistamine &amp; steroid)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Infection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Adenoiditis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Juvenile angiofibroma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Malignant tumors of the </a:t>
            </a:r>
            <a:r>
              <a:rPr lang="en-US" sz="2400" dirty="0" err="1"/>
              <a:t>naxopharynx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A2FDF5-B033-9BF5-29CD-B6A0FC6768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General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CVS (HTN, Atherosclerosis, Mitral stenosis)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Kidney (Chronic nephritis)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Drugs (Anticoagulants, Aspirin)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Mediastinal masses (increase venous pressure in nose)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Infection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Vicarious menstruation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Blood dyscrasias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Vascular abnormalities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Migrine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817087-843A-4F8A-D5CA-1E9D8E4C7120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9973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F3FB-0DF2-CDC5-4818-949C8C36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What are the management steps of epistaxis in order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BE18C8-2B40-4401-FA51-4D7C7AE78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ABC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Direct pressure on the nostrils &amp; squeezed together &amp; lower the patient head (5-10 mins)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Topical vasoconstriction (Pressure with gauze moistened with epinephrine)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Humidification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If epistaxis continues after 10-15 minutes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/>
              <a:t>Cautery (First line)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Nasal packing (Second line)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Anterior </a:t>
            </a:r>
            <a:r>
              <a:rPr lang="en-US" sz="2400" dirty="0">
                <a:solidFill>
                  <a:srgbClr val="FF0000"/>
                </a:solidFill>
              </a:rPr>
              <a:t>packing if failed next step is posterior packing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Arterial ligation or embolization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0E8A3-9FD0-4C00-561B-60A3FCF907C1}"/>
              </a:ext>
            </a:extLst>
          </p:cNvPr>
          <p:cNvSpPr/>
          <p:nvPr/>
        </p:nvSpPr>
        <p:spPr>
          <a:xfrm>
            <a:off x="8451714" y="509318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6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630500-460D-3644-7257-488AFD46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 MCQs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D5FC9-8D85-BA0E-89F6-1B0EA9EE6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Flat tympanogram is seen in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Otosclerosis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Secretory otitis media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Meniere’s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TM perforation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 + d</a:t>
            </a:r>
          </a:p>
          <a:p>
            <a:r>
              <a:rPr lang="en-US" b="1" dirty="0"/>
              <a:t>One is true about tympanometry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Perforated tympanic membrane gives type C tympanogram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Tympanometry is not suitable for children less than 6 years of age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Otosclerosis gives type C tympanogram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Otitis media with effusion gives type B tympanogram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Ossicular discontinuity gives type B tympanogram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E9098-EFB8-04DC-C597-C1AE51161F58}"/>
              </a:ext>
            </a:extLst>
          </p:cNvPr>
          <p:cNvSpPr/>
          <p:nvPr/>
        </p:nvSpPr>
        <p:spPr>
          <a:xfrm>
            <a:off x="5572326" y="132448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2DADB4-B6A8-6E6B-1744-61632477E931}"/>
              </a:ext>
            </a:extLst>
          </p:cNvPr>
          <p:cNvSpPr/>
          <p:nvPr/>
        </p:nvSpPr>
        <p:spPr>
          <a:xfrm>
            <a:off x="6201383" y="355860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297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842ED-084D-5A1B-3314-93F01E92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patient presented to the ER with epistaxis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5A7C8-50ED-BFF6-B80C-F1EFA221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982838" cy="4871938"/>
          </a:xfrm>
        </p:spPr>
        <p:txBody>
          <a:bodyPr/>
          <a:lstStyle/>
          <a:p>
            <a:r>
              <a:rPr lang="en-US" b="1" dirty="0"/>
              <a:t>Mention 3 complication of this condition</a:t>
            </a:r>
          </a:p>
          <a:p>
            <a:pPr lvl="1"/>
            <a:r>
              <a:rPr lang="en-US" dirty="0"/>
              <a:t>Shock</a:t>
            </a:r>
          </a:p>
          <a:p>
            <a:pPr lvl="1"/>
            <a:r>
              <a:rPr lang="en-US" dirty="0"/>
              <a:t>Aspiration</a:t>
            </a:r>
          </a:p>
          <a:p>
            <a:pPr lvl="1"/>
            <a:r>
              <a:rPr lang="en-US" dirty="0"/>
              <a:t>Anemia</a:t>
            </a:r>
          </a:p>
          <a:p>
            <a:pPr lvl="1"/>
            <a:r>
              <a:rPr lang="en-US" dirty="0"/>
              <a:t>Sinusitis</a:t>
            </a:r>
          </a:p>
          <a:p>
            <a:pPr lvl="1"/>
            <a:r>
              <a:rPr lang="en-US" dirty="0"/>
              <a:t>Iatrogenic complications during packing or cauterization</a:t>
            </a:r>
          </a:p>
          <a:p>
            <a:r>
              <a:rPr lang="en-US" b="1" dirty="0"/>
              <a:t>Most common area to bleed</a:t>
            </a:r>
          </a:p>
          <a:p>
            <a:pPr lvl="1"/>
            <a:r>
              <a:rPr lang="en-US" dirty="0"/>
              <a:t>90% in little’s area (</a:t>
            </a:r>
            <a:r>
              <a:rPr lang="en-US" dirty="0" err="1"/>
              <a:t>Kisselbach’s</a:t>
            </a:r>
            <a:r>
              <a:rPr lang="en-US" dirty="0"/>
              <a:t> plexus)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FCA56-FEE9-409D-F7EE-60071CAE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/>
          <a:stretch/>
        </p:blipFill>
        <p:spPr>
          <a:xfrm>
            <a:off x="7988911" y="1305026"/>
            <a:ext cx="3364889" cy="343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F9759-9D57-83E6-36FA-8B32E150B199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673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A1EF9-E3A2-A0CD-D526-61A4AC4E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Cauterization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701168-4C28-9713-833F-6A4035A34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Write Down Types of Cauterization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Chemical: Silver nitrate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Thermal: Bipolar suction diathermy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Mention 3 Contraindications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Large area of bleeding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Bleeding from both nares (Bilateral epistaxis)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2800" dirty="0"/>
              <a:t>Acute infection </a:t>
            </a:r>
          </a:p>
          <a:p>
            <a:pPr marL="971550" lvl="1" indent="-514350">
              <a:buFont typeface="+mj-lt"/>
              <a:buAutoNum type="arabicParenR"/>
            </a:pPr>
            <a:endParaRPr lang="en-US" dirty="0"/>
          </a:p>
        </p:txBody>
      </p:sp>
      <p:pic>
        <p:nvPicPr>
          <p:cNvPr id="1026" name="Picture 2" descr="Nasal Cautery - Melbourne ENT Group (MEG)">
            <a:extLst>
              <a:ext uri="{FF2B5EF4-FFF2-40B4-BE49-F238E27FC236}">
                <a16:creationId xmlns:a16="http://schemas.microsoft.com/office/drawing/2014/main" id="{6688D7A0-0A59-3CEC-5619-0EC250D2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830" y="1305026"/>
            <a:ext cx="2296970" cy="19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AF6C2-BCC0-B0F3-9F2C-C72DE4F5EE05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773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0ECD1E-A8AB-7288-ACC0-EB659C3E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/>
              <a:t>A HTN 40 yrs. old male pt. come to ER with epistaxis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6CE40-0916-B9AF-B961-149FAB05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376"/>
            <a:ext cx="10515600" cy="387374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Name of this procedure?</a:t>
            </a:r>
          </a:p>
          <a:p>
            <a:pPr lvl="1"/>
            <a:r>
              <a:rPr lang="en-US" sz="2800" dirty="0"/>
              <a:t>Posterior nasal packing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In which condition use this procedure ?</a:t>
            </a:r>
          </a:p>
          <a:p>
            <a:pPr lvl="1"/>
            <a:r>
              <a:rPr lang="en-US" sz="2800" dirty="0"/>
              <a:t>Posterior plexus epistaxis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will you do with a pt. after this type of procedure?</a:t>
            </a:r>
          </a:p>
          <a:p>
            <a:pPr lvl="1"/>
            <a:r>
              <a:rPr lang="en-US" sz="2800" dirty="0"/>
              <a:t>Admission to ICU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Mention 2 steps the doctor should follow after this procedure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Admission to ICU</a:t>
            </a:r>
            <a:endParaRPr lang="en-US" sz="2800" dirty="0">
              <a:solidFill>
                <a:srgbClr val="0070C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Continuous cardiorespiratory monitoring ??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Mention 2 Complications of this procedure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0C9045B-34C4-2D95-7ED9-B7D6BA10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06" y="1230375"/>
            <a:ext cx="2862825" cy="180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06931C-752C-F4B5-E2A8-688DB303C316}"/>
              </a:ext>
            </a:extLst>
          </p:cNvPr>
          <p:cNvSpPr txBox="1">
            <a:spLocks/>
          </p:cNvSpPr>
          <p:nvPr/>
        </p:nvSpPr>
        <p:spPr>
          <a:xfrm>
            <a:off x="838200" y="5104126"/>
            <a:ext cx="10515600" cy="1650287"/>
          </a:xfrm>
          <a:prstGeom prst="rect">
            <a:avLst/>
          </a:prstGeom>
        </p:spPr>
        <p:txBody>
          <a:bodyPr vert="horz" lIns="91440" tIns="45720" rIns="91440" bIns="45720" numCol="3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Sinusitis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hypoxia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Septal perforation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Alar necrosis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Balloon migration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Aspiration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Vasovagal attacks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Toxic shock synd.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dirty="0"/>
              <a:t>Mucosal pressure necrosis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09579-2672-E439-98CB-0E976C31F23E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669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8722-9B0B-A018-9A3C-5F912A00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Epistaxis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3532-7D22-B90E-10BD-42307BC1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08225"/>
          </a:xfrm>
        </p:spPr>
        <p:txBody>
          <a:bodyPr>
            <a:normAutofit/>
          </a:bodyPr>
          <a:lstStyle/>
          <a:p>
            <a:r>
              <a:rPr lang="en-US" b="1" dirty="0"/>
              <a:t> Regarding posterior nasal packing, which statement is false ?</a:t>
            </a:r>
          </a:p>
          <a:p>
            <a:pPr lvl="1"/>
            <a:r>
              <a:rPr lang="en-US" dirty="0"/>
              <a:t>Almost always placed in conjunction with an anterior pack</a:t>
            </a:r>
          </a:p>
          <a:p>
            <a:pPr lvl="1"/>
            <a:r>
              <a:rPr lang="en-US" dirty="0"/>
              <a:t>The most used catheter is a Foley's catheter/balloon (size 12 French)</a:t>
            </a:r>
          </a:p>
          <a:p>
            <a:pPr lvl="1"/>
            <a:r>
              <a:rPr lang="en-US" dirty="0"/>
              <a:t>Seals the posterior nasal choana</a:t>
            </a:r>
          </a:p>
          <a:p>
            <a:pPr lvl="1"/>
            <a:r>
              <a:rPr lang="en-US" dirty="0"/>
              <a:t>Patients should be admitted to the hospital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Insertion of the Foley's catheter and inflation both done blindly</a:t>
            </a:r>
          </a:p>
          <a:p>
            <a:r>
              <a:rPr lang="en-US" dirty="0"/>
              <a:t> The most common cause of epistaxis is</a:t>
            </a:r>
          </a:p>
          <a:p>
            <a:pPr lvl="1"/>
            <a:r>
              <a:rPr lang="en-US" dirty="0"/>
              <a:t>a. Hypertension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b. Fracture nasal bone.</a:t>
            </a:r>
          </a:p>
          <a:p>
            <a:pPr lvl="1"/>
            <a:r>
              <a:rPr lang="en-US" dirty="0"/>
              <a:t>c. Blood diseases. </a:t>
            </a:r>
          </a:p>
          <a:p>
            <a:pPr lvl="1"/>
            <a:r>
              <a:rPr lang="en-US" dirty="0"/>
              <a:t>d. Idiopathic. </a:t>
            </a:r>
          </a:p>
          <a:p>
            <a:pPr lvl="1"/>
            <a:r>
              <a:rPr lang="en-US" dirty="0"/>
              <a:t>e. Hereditary hemorrhagic telangiectasia.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B3BEA7-3799-1367-7881-A7A22862A8CA}"/>
              </a:ext>
            </a:extLst>
          </p:cNvPr>
          <p:cNvSpPr/>
          <p:nvPr/>
        </p:nvSpPr>
        <p:spPr>
          <a:xfrm>
            <a:off x="10368066" y="135366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CF8D5-3F87-0458-0B10-50FBCBA0E1FB}"/>
              </a:ext>
            </a:extLst>
          </p:cNvPr>
          <p:cNvSpPr/>
          <p:nvPr/>
        </p:nvSpPr>
        <p:spPr>
          <a:xfrm>
            <a:off x="7031478" y="383832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324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759B-A06B-E9ED-76E3-3EA125CA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Epistaxis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C2ED1-2A49-93D2-9B03-8E33C145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50-year-old male with recurrent epistaxis, bleeding spots were identified in right anterior septum, what is your next step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Silver nitrate cautery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packing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packing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Arterial ligation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Arterial embolization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First line treatment for recurrent epistaxis is </a:t>
            </a:r>
            <a:r>
              <a:rPr lang="en-US" dirty="0">
                <a:solidFill>
                  <a:srgbClr val="FF0000"/>
                </a:solidFill>
              </a:rPr>
              <a:t>cautery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8963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E43B-F00B-DD54-B15B-C3F6C007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518E"/>
                </a:solidFill>
              </a:rPr>
              <a:t>20Y male patient present to the ER with epistaxis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352C6-8D62-5605-692D-AAAE6649C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026"/>
            <a:ext cx="10515599" cy="518785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518E"/>
                </a:solidFill>
              </a:rPr>
              <a:t>Describe</a:t>
            </a:r>
          </a:p>
          <a:p>
            <a:pPr lvl="1"/>
            <a:r>
              <a:rPr lang="en-US" dirty="0">
                <a:solidFill>
                  <a:srgbClr val="00518E"/>
                </a:solidFill>
              </a:rPr>
              <a:t>Telangiectasia on the skin and mucosa of the lips and the tongue</a:t>
            </a:r>
          </a:p>
          <a:p>
            <a:r>
              <a:rPr lang="en-US" b="1" dirty="0">
                <a:solidFill>
                  <a:srgbClr val="00518E"/>
                </a:solidFill>
              </a:rPr>
              <a:t>Diagnosis</a:t>
            </a:r>
          </a:p>
          <a:p>
            <a:pPr lvl="1"/>
            <a:r>
              <a:rPr lang="en-US" dirty="0">
                <a:solidFill>
                  <a:srgbClr val="00518E"/>
                </a:solidFill>
              </a:rPr>
              <a:t>Hereditary hemorrhagic telangiectasia (Osler-Weber-</a:t>
            </a:r>
            <a:r>
              <a:rPr lang="en-US" dirty="0" err="1">
                <a:solidFill>
                  <a:srgbClr val="00518E"/>
                </a:solidFill>
              </a:rPr>
              <a:t>Rendu</a:t>
            </a:r>
            <a:r>
              <a:rPr lang="en-US" dirty="0">
                <a:solidFill>
                  <a:srgbClr val="00518E"/>
                </a:solidFill>
              </a:rPr>
              <a:t> disease)</a:t>
            </a:r>
          </a:p>
          <a:p>
            <a:r>
              <a:rPr lang="en-US" b="1" dirty="0">
                <a:solidFill>
                  <a:srgbClr val="00518E"/>
                </a:solidFill>
              </a:rPr>
              <a:t>Clinical features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Recurrent epistaxis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Telangiectasia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Cyanosis</a:t>
            </a:r>
            <a:endParaRPr lang="ar-JO" dirty="0">
              <a:solidFill>
                <a:srgbClr val="00518E"/>
              </a:solidFill>
            </a:endParaRPr>
          </a:p>
          <a:p>
            <a:r>
              <a:rPr lang="en-US" b="1" dirty="0">
                <a:solidFill>
                  <a:srgbClr val="00518E"/>
                </a:solidFill>
              </a:rPr>
              <a:t>Management of this case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ABC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Compression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518E"/>
                </a:solidFill>
              </a:rPr>
              <a:t>Topical vasoconstriction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rgbClr val="00518E"/>
                </a:solidFill>
              </a:rPr>
              <a:t>Septodermoplasty</a:t>
            </a:r>
            <a:endParaRPr lang="en-US" dirty="0">
              <a:solidFill>
                <a:srgbClr val="00518E"/>
              </a:solidFill>
            </a:endParaRPr>
          </a:p>
          <a:p>
            <a:pPr lvl="1"/>
            <a:endParaRPr lang="en-US" dirty="0">
              <a:solidFill>
                <a:srgbClr val="00518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E5EE7-F091-200F-C509-D06379EE4FEC}"/>
              </a:ext>
            </a:extLst>
          </p:cNvPr>
          <p:cNvSpPr/>
          <p:nvPr/>
        </p:nvSpPr>
        <p:spPr>
          <a:xfrm>
            <a:off x="6354147" y="0"/>
            <a:ext cx="583785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dirty="0" err="1">
                <a:solidFill>
                  <a:srgbClr val="FF0000"/>
                </a:solidFill>
              </a:rPr>
              <a:t>جدعنة</a:t>
            </a:r>
            <a:r>
              <a:rPr lang="ar-JO" dirty="0">
                <a:solidFill>
                  <a:srgbClr val="FF0000"/>
                </a:solidFill>
              </a:rPr>
              <a:t> من عندي، الدكتور أسامة حكى عنه بس ما فيه عنه أي سؤال بالأرشيف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D1FFB-6265-9CC4-AC44-DBAD59E8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552" y="3200400"/>
            <a:ext cx="3198246" cy="277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9391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531F-25A8-E865-BB56-C059BC37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Juvenile angiofibroma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E9AC-5D7B-7D1B-2F2F-0CE49C45B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Rare, </a:t>
            </a:r>
            <a:r>
              <a:rPr lang="en-US" dirty="0">
                <a:solidFill>
                  <a:srgbClr val="FF0000"/>
                </a:solidFill>
              </a:rPr>
              <a:t>benign</a:t>
            </a:r>
            <a:r>
              <a:rPr lang="en-US" dirty="0"/>
              <a:t>, but </a:t>
            </a:r>
            <a:r>
              <a:rPr lang="en-US" dirty="0">
                <a:solidFill>
                  <a:srgbClr val="FF0000"/>
                </a:solidFill>
              </a:rPr>
              <a:t>locally aggressive </a:t>
            </a:r>
            <a:r>
              <a:rPr lang="en-US" dirty="0"/>
              <a:t>tumor of the nasopharynx. It is composed of vascular and fibrous tissue.</a:t>
            </a:r>
          </a:p>
          <a:p>
            <a:r>
              <a:rPr lang="en-US" b="1" dirty="0"/>
              <a:t>Epidemiology</a:t>
            </a:r>
            <a:endParaRPr lang="en-US" dirty="0"/>
          </a:p>
          <a:p>
            <a:pPr lvl="1"/>
            <a:r>
              <a:rPr lang="en-US" dirty="0"/>
              <a:t>Accounts for </a:t>
            </a:r>
            <a:r>
              <a:rPr lang="en-US" dirty="0">
                <a:solidFill>
                  <a:srgbClr val="FF0000"/>
                </a:solidFill>
              </a:rPr>
              <a:t>0.05%</a:t>
            </a:r>
            <a:r>
              <a:rPr lang="en-US" dirty="0"/>
              <a:t> of all head and neck tumors</a:t>
            </a:r>
          </a:p>
          <a:p>
            <a:pPr lvl="1"/>
            <a:r>
              <a:rPr lang="en-US" b="1" dirty="0"/>
              <a:t>Sex</a:t>
            </a:r>
            <a:r>
              <a:rPr lang="en-US" dirty="0"/>
              <a:t>: occurs exclusively in </a:t>
            </a:r>
            <a:r>
              <a:rPr lang="en-US" dirty="0">
                <a:solidFill>
                  <a:srgbClr val="FF0000"/>
                </a:solidFill>
              </a:rPr>
              <a:t>males</a:t>
            </a:r>
          </a:p>
          <a:p>
            <a:pPr lvl="1"/>
            <a:r>
              <a:rPr lang="en-US" b="1" dirty="0"/>
              <a:t>Age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10–20 years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Progressive unilateral nasal </a:t>
            </a:r>
            <a:r>
              <a:rPr lang="en-US" dirty="0">
                <a:solidFill>
                  <a:srgbClr val="FF0000"/>
                </a:solidFill>
              </a:rPr>
              <a:t>obstruction</a:t>
            </a:r>
            <a:r>
              <a:rPr lang="en-US" dirty="0"/>
              <a:t> with septum deviation to the contralateral side (80–90% of cases)</a:t>
            </a:r>
          </a:p>
          <a:p>
            <a:pPr lvl="1"/>
            <a:r>
              <a:rPr lang="en-US" dirty="0"/>
              <a:t>Recurrent </a:t>
            </a:r>
            <a:r>
              <a:rPr lang="en-US" dirty="0">
                <a:solidFill>
                  <a:srgbClr val="FF0000"/>
                </a:solidFill>
              </a:rPr>
              <a:t>epistaxis</a:t>
            </a:r>
            <a:r>
              <a:rPr lang="en-US" dirty="0"/>
              <a:t>, often torrential, (45–60% of cases)</a:t>
            </a:r>
          </a:p>
          <a:p>
            <a:r>
              <a:rPr lang="en-US" b="1" dirty="0"/>
              <a:t>Diagnostics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Contrast-enhanced CT scan </a:t>
            </a:r>
            <a:r>
              <a:rPr lang="en-US" dirty="0"/>
              <a:t>is the investigation of choice</a:t>
            </a:r>
          </a:p>
          <a:p>
            <a:r>
              <a:rPr lang="en-US" b="1" dirty="0"/>
              <a:t>Treatment</a:t>
            </a:r>
            <a:r>
              <a:rPr lang="en-US" dirty="0"/>
              <a:t>: Mainly surgical excision of the tumor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1D7EB-BC84-2F13-9552-EB5363414CD5}"/>
              </a:ext>
            </a:extLst>
          </p:cNvPr>
          <p:cNvSpPr/>
          <p:nvPr/>
        </p:nvSpPr>
        <p:spPr>
          <a:xfrm>
            <a:off x="68093" y="5145931"/>
            <a:ext cx="847929" cy="29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1629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DCB4-568C-3F7B-6581-7A7B3A37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Juvenile angiofibroma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F16CB-79B9-E172-3D57-8DECC208B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385"/>
            <a:ext cx="10515600" cy="5187849"/>
          </a:xfrm>
        </p:spPr>
        <p:txBody>
          <a:bodyPr>
            <a:normAutofit/>
          </a:bodyPr>
          <a:lstStyle/>
          <a:p>
            <a:r>
              <a:rPr lang="en-US" b="1" dirty="0"/>
              <a:t>Treatment</a:t>
            </a:r>
          </a:p>
          <a:p>
            <a:pPr lvl="1"/>
            <a:r>
              <a:rPr lang="en-US" b="1" dirty="0"/>
              <a:t>Surgical excision of the tumor</a:t>
            </a:r>
          </a:p>
          <a:p>
            <a:pPr lvl="2"/>
            <a:r>
              <a:rPr lang="en-US" dirty="0"/>
              <a:t>Surgical approach depends on size and extent of the tumor (e.g., </a:t>
            </a:r>
            <a:r>
              <a:rPr lang="en-US" dirty="0" err="1"/>
              <a:t>transmaxillary</a:t>
            </a:r>
            <a:r>
              <a:rPr lang="en-US" dirty="0"/>
              <a:t>, </a:t>
            </a:r>
            <a:r>
              <a:rPr lang="en-US" dirty="0" err="1"/>
              <a:t>transnasal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Preoperative </a:t>
            </a:r>
            <a:r>
              <a:rPr lang="en-US" dirty="0" err="1"/>
              <a:t>embolisation</a:t>
            </a:r>
            <a:r>
              <a:rPr lang="en-US" dirty="0"/>
              <a:t> of feeding vessels necessary to reduce intra-operative blood loss</a:t>
            </a:r>
          </a:p>
          <a:p>
            <a:pPr lvl="1"/>
            <a:r>
              <a:rPr lang="en-US" b="1" dirty="0"/>
              <a:t>Stereotactic </a:t>
            </a:r>
            <a:r>
              <a:rPr lang="en-US" b="1" dirty="0" err="1"/>
              <a:t>radiatiotherapy</a:t>
            </a:r>
            <a:r>
              <a:rPr lang="en-US" b="1" dirty="0"/>
              <a:t> (e.g., gamma knife)</a:t>
            </a:r>
          </a:p>
          <a:p>
            <a:pPr lvl="2"/>
            <a:r>
              <a:rPr lang="en-US" dirty="0"/>
              <a:t>Reduces tumor vascularization and size</a:t>
            </a:r>
          </a:p>
          <a:p>
            <a:pPr lvl="2"/>
            <a:r>
              <a:rPr lang="en-US" dirty="0"/>
              <a:t>Indicated in recurrent cases or evidence of intracranial extension</a:t>
            </a:r>
          </a:p>
          <a:p>
            <a:pPr lvl="2"/>
            <a:r>
              <a:rPr lang="en-US" dirty="0"/>
              <a:t>Risk of damage to adjacent structures (e.g., eye, brain, spinal cord) is </a:t>
            </a:r>
            <a:r>
              <a:rPr lang="en-US" dirty="0" err="1"/>
              <a:t>minimised</a:t>
            </a:r>
            <a:r>
              <a:rPr lang="en-US" dirty="0"/>
              <a:t> compared to external beam radiotherapy. </a:t>
            </a:r>
          </a:p>
          <a:p>
            <a:pPr lvl="1"/>
            <a:r>
              <a:rPr lang="en-US" b="1" dirty="0"/>
              <a:t>Hormone therapy with flutamide</a:t>
            </a:r>
          </a:p>
          <a:p>
            <a:pPr lvl="2"/>
            <a:r>
              <a:rPr lang="en-US" dirty="0"/>
              <a:t>Androgen receptor blocker for presurgical tumor reduction </a:t>
            </a:r>
          </a:p>
          <a:p>
            <a:pPr lvl="2"/>
            <a:r>
              <a:rPr lang="en-US" dirty="0"/>
              <a:t>Adverse reactions (e.g., gynecomastia, loss of libido)</a:t>
            </a:r>
          </a:p>
          <a:p>
            <a:pPr lvl="2"/>
            <a:r>
              <a:rPr lang="en-US" dirty="0"/>
              <a:t>Complete tumor eradication not possible</a:t>
            </a:r>
          </a:p>
        </p:txBody>
      </p:sp>
    </p:spTree>
    <p:extLst>
      <p:ext uri="{BB962C8B-B14F-4D97-AF65-F5344CB8AC3E}">
        <p14:creationId xmlns:p14="http://schemas.microsoft.com/office/powerpoint/2010/main" val="397089792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179D-50D6-9C8E-E201-BC3EAE1F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Juvenile angiofibroma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78BA4-356D-C329-DC2D-F9A905217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Juvenile angiofibroma, one false statement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Benign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Non-invasive</a:t>
            </a:r>
          </a:p>
          <a:p>
            <a:pPr lvl="1"/>
            <a:r>
              <a:rPr lang="en-US" dirty="0"/>
              <a:t>Adolescent male predominance</a:t>
            </a:r>
          </a:p>
          <a:p>
            <a:pPr lvl="1"/>
            <a:r>
              <a:rPr lang="en-US" dirty="0"/>
              <a:t>Nasal obstruction and epistaxis</a:t>
            </a:r>
          </a:p>
          <a:p>
            <a:pPr lvl="1"/>
            <a:r>
              <a:rPr lang="en-US" dirty="0"/>
              <a:t>0.5% of head and neck neoplasms</a:t>
            </a:r>
          </a:p>
          <a:p>
            <a:r>
              <a:rPr lang="en-US" b="1" dirty="0"/>
              <a:t>Patient with angiofibroma what will u do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Surgery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(depends on size and extent of the tumor)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Radiotherapy </a:t>
            </a:r>
            <a:r>
              <a:rPr lang="en-US" sz="2200" dirty="0">
                <a:solidFill>
                  <a:srgbClr val="0070C0"/>
                </a:solidFill>
              </a:rPr>
              <a:t>(Indicated in recurrent cases or evidence of intracranial extension)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Wait spontaneous regression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Hormone therapy with flutamide </a:t>
            </a:r>
            <a:r>
              <a:rPr lang="en-US" sz="2200" dirty="0">
                <a:solidFill>
                  <a:srgbClr val="0070C0"/>
                </a:solidFill>
              </a:rPr>
              <a:t>(Complete tumor eradication not possible)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412DD9-0231-5283-07CC-74201B3DB012}"/>
              </a:ext>
            </a:extLst>
          </p:cNvPr>
          <p:cNvSpPr/>
          <p:nvPr/>
        </p:nvSpPr>
        <p:spPr>
          <a:xfrm>
            <a:off x="7926424" y="137312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416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Adenoids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6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AAAD-DF4E-E13A-3213-00C62E0E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Speech audiometry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087F-4159-244D-33FC-83869B80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Speech-Recognition Threshold (SRT)</a:t>
            </a:r>
            <a:r>
              <a:rPr lang="en-US" dirty="0"/>
              <a:t>:</a:t>
            </a:r>
            <a:endParaRPr lang="en-US" b="1" dirty="0"/>
          </a:p>
          <a:p>
            <a:pPr lvl="1"/>
            <a:r>
              <a:rPr lang="en-US" dirty="0"/>
              <a:t>The objective of this measure is to obtain the lowest level at which a patient can correctly repeat 50% of words.</a:t>
            </a:r>
          </a:p>
          <a:p>
            <a:pPr lvl="1"/>
            <a:r>
              <a:rPr lang="en-US" dirty="0"/>
              <a:t>An SRT better than pure tone average by more than l0 dB suggests a Functional hearing loss (Nonorganic hearing loss); hearing loss without a detectable corresponding pathology in the auditory system.</a:t>
            </a:r>
          </a:p>
          <a:p>
            <a:r>
              <a:rPr lang="en-US" b="1" dirty="0"/>
              <a:t>Speech-Awareness Threshold (SAT)</a:t>
            </a:r>
            <a:r>
              <a:rPr lang="en-US" dirty="0"/>
              <a:t>:</a:t>
            </a:r>
            <a:endParaRPr lang="en-US" b="1" dirty="0"/>
          </a:p>
          <a:p>
            <a:pPr lvl="1"/>
            <a:r>
              <a:rPr lang="en-US" dirty="0"/>
              <a:t>The objective of this measurement is to obtain the lowest level at which speech can be detected at least half the time.</a:t>
            </a:r>
          </a:p>
          <a:p>
            <a:r>
              <a:rPr lang="en-US" b="1" dirty="0"/>
              <a:t>Interpretation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Increasing loudness eventually leads to a speech comprehension of 100% in patients with </a:t>
            </a:r>
            <a:r>
              <a:rPr lang="en-US" dirty="0">
                <a:solidFill>
                  <a:srgbClr val="FF0000"/>
                </a:solidFill>
              </a:rPr>
              <a:t>conductive hearing loss</a:t>
            </a:r>
            <a:r>
              <a:rPr lang="en-US" dirty="0"/>
              <a:t>, but not in patients with sensorineural hearing loss. Loss of word comprehension is referred to as </a:t>
            </a:r>
            <a:r>
              <a:rPr lang="en-US" dirty="0">
                <a:solidFill>
                  <a:srgbClr val="FF0000"/>
                </a:solidFill>
              </a:rPr>
              <a:t>discrimination loss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3C849-D6C7-37CE-5B7D-46CC15966B23}"/>
              </a:ext>
            </a:extLst>
          </p:cNvPr>
          <p:cNvSpPr/>
          <p:nvPr/>
        </p:nvSpPr>
        <p:spPr>
          <a:xfrm>
            <a:off x="593388" y="5252935"/>
            <a:ext cx="932232" cy="305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520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05A3-96DB-77B3-00BB-AF1D7A0E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6BEF-2AF9-AB41-BE7F-90A45781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8218251" cy="48719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Describe</a:t>
            </a:r>
          </a:p>
          <a:p>
            <a:pPr lvl="1"/>
            <a:r>
              <a:rPr lang="en-US" sz="2600" dirty="0"/>
              <a:t>Adenoid face (</a:t>
            </a:r>
            <a:r>
              <a:rPr lang="en-US" sz="2600" dirty="0">
                <a:solidFill>
                  <a:srgbClr val="FF0000"/>
                </a:solidFill>
              </a:rPr>
              <a:t>Open-mouthed posture + Long, narrow face + elevated nostrils + short upper lips + Crowded, crooked teeth + Dull expression + High-arched palate</a:t>
            </a:r>
            <a:r>
              <a:rPr lang="en-US" sz="26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Investigations to confirm dx?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Postnasal space examination with mirror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Nasopharyngoscopy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Lateral Xray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Tympanometry and audiogram</a:t>
            </a:r>
          </a:p>
          <a:p>
            <a:pPr lvl="1"/>
            <a:r>
              <a:rPr lang="en-US" dirty="0"/>
              <a:t>Tympanometry: Type B with normal volume</a:t>
            </a:r>
          </a:p>
          <a:p>
            <a:pPr lvl="1"/>
            <a:r>
              <a:rPr lang="en-US" dirty="0"/>
              <a:t>Audiogram: Conductive hearing loss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A18535-8C41-09B1-77BF-58A4B109FCD6}"/>
              </a:ext>
            </a:extLst>
          </p:cNvPr>
          <p:cNvGrpSpPr/>
          <p:nvPr/>
        </p:nvGrpSpPr>
        <p:grpSpPr>
          <a:xfrm>
            <a:off x="9134668" y="1181876"/>
            <a:ext cx="2219132" cy="5033374"/>
            <a:chOff x="9134668" y="1181876"/>
            <a:chExt cx="2219132" cy="5033374"/>
          </a:xfrm>
        </p:grpSpPr>
        <p:pic>
          <p:nvPicPr>
            <p:cNvPr id="6" name="Picture 2" descr="C:\Users\Pc city\Downloads\Adenoid-face-with-orofacial-dysfunction-myofunctional-syndrome-with-reduced-orofacial_Q320.jpg">
              <a:extLst>
                <a:ext uri="{FF2B5EF4-FFF2-40B4-BE49-F238E27FC236}">
                  <a16:creationId xmlns:a16="http://schemas.microsoft.com/office/drawing/2014/main" id="{87531B28-C6A6-CAC9-5556-C40DABEBF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34668" y="1181876"/>
              <a:ext cx="2219131" cy="2219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adenoid facies">
              <a:extLst>
                <a:ext uri="{FF2B5EF4-FFF2-40B4-BE49-F238E27FC236}">
                  <a16:creationId xmlns:a16="http://schemas.microsoft.com/office/drawing/2014/main" id="{6DFCDDBC-C6E8-2375-A480-B23C268D7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669" y="3448438"/>
              <a:ext cx="2219131" cy="2766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513B08-9785-C748-DEA2-A014A5B9640C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3482E-FC0B-AECA-6905-20B28230E023}"/>
              </a:ext>
            </a:extLst>
          </p:cNvPr>
          <p:cNvSpPr/>
          <p:nvPr/>
        </p:nvSpPr>
        <p:spPr>
          <a:xfrm>
            <a:off x="11178072" y="428019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8F94-9CA0-DDB4-63D9-7A2CF349A0C8}"/>
              </a:ext>
            </a:extLst>
          </p:cNvPr>
          <p:cNvSpPr/>
          <p:nvPr/>
        </p:nvSpPr>
        <p:spPr>
          <a:xfrm>
            <a:off x="321013" y="182059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1290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05A3-96DB-77B3-00BB-AF1D7A0E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6BEF-2AF9-AB41-BE7F-90A45781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7861"/>
            <a:ext cx="10515600" cy="510510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b="1" dirty="0"/>
              <a:t>Mention 3 symptoms the patient suffer from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Snoring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Difficult noisy breathing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Nasal obstruction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Nasal discharge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Voice change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Otitis media with effusion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Obstructive sleep apnea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1" dirty="0"/>
              <a:t>Management</a:t>
            </a:r>
          </a:p>
          <a:p>
            <a:pPr lvl="1"/>
            <a:r>
              <a:rPr lang="en-US" dirty="0"/>
              <a:t>Medical: Penicillin +/- Intranasal steroid</a:t>
            </a:r>
          </a:p>
          <a:p>
            <a:pPr lvl="1"/>
            <a:r>
              <a:rPr lang="en-US" dirty="0"/>
              <a:t>Surgery: Adenoidectomy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D630B6-1A80-2EEA-2CCB-CB5DA960E7FC}"/>
              </a:ext>
            </a:extLst>
          </p:cNvPr>
          <p:cNvGrpSpPr/>
          <p:nvPr/>
        </p:nvGrpSpPr>
        <p:grpSpPr>
          <a:xfrm>
            <a:off x="9134668" y="1181876"/>
            <a:ext cx="2219132" cy="5033374"/>
            <a:chOff x="9134668" y="1181876"/>
            <a:chExt cx="2219132" cy="5033374"/>
          </a:xfrm>
        </p:grpSpPr>
        <p:pic>
          <p:nvPicPr>
            <p:cNvPr id="9" name="Picture 2" descr="C:\Users\Pc city\Downloads\Adenoid-face-with-orofacial-dysfunction-myofunctional-syndrome-with-reduced-orofacial_Q320.jpg">
              <a:extLst>
                <a:ext uri="{FF2B5EF4-FFF2-40B4-BE49-F238E27FC236}">
                  <a16:creationId xmlns:a16="http://schemas.microsoft.com/office/drawing/2014/main" id="{E8398BAB-0919-3511-F032-BA96F20AA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34668" y="1181876"/>
              <a:ext cx="2219131" cy="2219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adenoid facies">
              <a:extLst>
                <a:ext uri="{FF2B5EF4-FFF2-40B4-BE49-F238E27FC236}">
                  <a16:creationId xmlns:a16="http://schemas.microsoft.com/office/drawing/2014/main" id="{A5B67A1C-112A-3D29-DB54-586E0713E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669" y="3448438"/>
              <a:ext cx="2219131" cy="2766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A3AC21-6C7E-82C7-62D4-1AF63990F157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768C9C-B9FF-F423-3029-F6A501086ABC}"/>
              </a:ext>
            </a:extLst>
          </p:cNvPr>
          <p:cNvSpPr/>
          <p:nvPr/>
        </p:nvSpPr>
        <p:spPr>
          <a:xfrm>
            <a:off x="11178072" y="428019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857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A5BF-9FD1-9091-4528-3C878F74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 hypertrophy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FF06-29AD-0A9E-9A67-05CE0ADB8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 the following are true regarding Adenoid hypertrophy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Sleep apnea may be present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OME may be present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Dysphagia may be present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 discharge and nasal speech may be present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More common in children</a:t>
            </a:r>
          </a:p>
          <a:p>
            <a:r>
              <a:rPr lang="en-US" b="1" dirty="0"/>
              <a:t>About adenoids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Lined by squamous epithelium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 crypts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 capsule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In the posterior nasopharynx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6D3BD0-DFCF-E2E5-6B18-BF32B78C29BD}"/>
              </a:ext>
            </a:extLst>
          </p:cNvPr>
          <p:cNvSpPr/>
          <p:nvPr/>
        </p:nvSpPr>
        <p:spPr>
          <a:xfrm>
            <a:off x="3686784" y="380503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7568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7A24-B5D8-FB36-E309-E3846F86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EB5D8-B4C1-EA79-3974-FCAA80D58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23" y="1305026"/>
            <a:ext cx="10821955" cy="4871938"/>
          </a:xfrm>
        </p:spPr>
        <p:txBody>
          <a:bodyPr>
            <a:normAutofit/>
          </a:bodyPr>
          <a:lstStyle/>
          <a:p>
            <a:r>
              <a:rPr lang="en-US" b="1" dirty="0"/>
              <a:t>Indications of adenoidectomy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Sleep apnea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Recurrent infection (acute otitis media , Rhinosinusitis)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Chronic otitis media with effusion</a:t>
            </a:r>
          </a:p>
          <a:p>
            <a:r>
              <a:rPr lang="en-US" b="1" dirty="0"/>
              <a:t>Specific Contra-indications for adenoidectomy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Cleft palate or submucous palate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Neurological abnormality impairing palatal function like Down syndrome</a:t>
            </a:r>
          </a:p>
          <a:p>
            <a:r>
              <a:rPr lang="en-US" b="1" dirty="0"/>
              <a:t>Non-specific contra-indications for adenoidectomy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Bleeding disorders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Upper respiratory tract infection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83C64-7A85-A9D3-4684-A10DA30E3605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02A8D-8C91-B51D-64B1-76880B8B72CC}"/>
              </a:ext>
            </a:extLst>
          </p:cNvPr>
          <p:cNvSpPr txBox="1"/>
          <p:nvPr/>
        </p:nvSpPr>
        <p:spPr>
          <a:xfrm>
            <a:off x="11723602" y="408560"/>
            <a:ext cx="46839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مهم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4328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A78F-0250-2001-4927-8092EFD2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7052F-60F6-842B-8FC4-4F3A9D35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Which of the following is indication for adenoidectomy ?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Malocclusion.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Delayed speech development.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Recurrent peritonsillar abscess.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Recurrent tonsillitis.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Pharyngeal abscess.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881B4-51EC-4FF5-30A0-2239EDB56060}"/>
              </a:ext>
            </a:extLst>
          </p:cNvPr>
          <p:cNvSpPr/>
          <p:nvPr/>
        </p:nvSpPr>
        <p:spPr>
          <a:xfrm>
            <a:off x="9829804" y="137312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867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Tonsils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090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3535A2-7773-B46A-FA2C-96DC0903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12" y="1492589"/>
            <a:ext cx="4271688" cy="31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1AD4D-E800-6468-52B8-A1688BD3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Tonsils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15A8D-4A83-06F0-7935-BF2937E9D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355702" cy="48719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(</a:t>
            </a:r>
            <a:r>
              <a:rPr lang="en-US" sz="3200" b="1" dirty="0">
                <a:solidFill>
                  <a:srgbClr val="FF0000"/>
                </a:solidFill>
              </a:rPr>
              <a:t>L</a:t>
            </a:r>
            <a:r>
              <a:rPr lang="en-US" sz="3200" dirty="0"/>
              <a:t>ove </a:t>
            </a:r>
            <a:r>
              <a:rPr lang="en-US" sz="3200" b="1" dirty="0">
                <a:solidFill>
                  <a:srgbClr val="FF0000"/>
                </a:solidFill>
              </a:rPr>
              <a:t>F</a:t>
            </a:r>
            <a:r>
              <a:rPr lang="en-US" sz="3200" dirty="0"/>
              <a:t>ather </a:t>
            </a: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nd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other)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 =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ingual artery (Dorsal lingual)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/>
              <a:t> =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/>
              <a:t>acial artery (Tonsillar branch &amp; Ascending palatine)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/>
              <a:t> =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/>
              <a:t>scending pharyngeal artery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 =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axillary artery (Descending palatine)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carotid artery is far from bed of tonsils </a:t>
            </a:r>
            <a:r>
              <a:rPr lang="en-US" dirty="0">
                <a:latin typeface="Assistant" pitchFamily="2" charset="-79"/>
                <a:cs typeface="Assistant" pitchFamily="2" charset="-79"/>
              </a:rPr>
              <a:t>→</a:t>
            </a:r>
            <a:r>
              <a:rPr lang="en-US" dirty="0"/>
              <a:t> 1.5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42AD1-1D17-08E6-0294-1E6E48B46750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D41C2-C126-B12E-01D6-A44655C512FC}"/>
              </a:ext>
            </a:extLst>
          </p:cNvPr>
          <p:cNvSpPr/>
          <p:nvPr/>
        </p:nvSpPr>
        <p:spPr>
          <a:xfrm>
            <a:off x="1" y="0"/>
            <a:ext cx="838199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Tonsils</a:t>
            </a:r>
          </a:p>
        </p:txBody>
      </p:sp>
    </p:spTree>
    <p:extLst>
      <p:ext uri="{BB962C8B-B14F-4D97-AF65-F5344CB8AC3E}">
        <p14:creationId xmlns:p14="http://schemas.microsoft.com/office/powerpoint/2010/main" val="223536201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90A96F-626E-DB7A-3E4E-857F7FD9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Tonsils Anatomy MCQs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A96BF-4522-0CED-9663-4448D0B8C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Blood supply of the palatine tonsils includes all of the following except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Tonsillar branch of the facial artery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Sphenopalatine artery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Ascending palatine artery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Dorsal lingual artery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Ascending pharyngeal artery</a:t>
            </a:r>
          </a:p>
          <a:p>
            <a:r>
              <a:rPr lang="en-US" b="1" dirty="0"/>
              <a:t>Tonsillar artery is a branch of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Internal carotid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External carotid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Facial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Lingual artery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Maxillary artery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05A94-4A19-97B5-C43C-6770626FEA36}"/>
              </a:ext>
            </a:extLst>
          </p:cNvPr>
          <p:cNvSpPr/>
          <p:nvPr/>
        </p:nvSpPr>
        <p:spPr>
          <a:xfrm>
            <a:off x="2274655" y="1692612"/>
            <a:ext cx="1034373" cy="3180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0930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719D-B9E8-F693-0B56-1A037335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14C09-B130-C605-3581-573703560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common cause is </a:t>
            </a:r>
            <a:r>
              <a:rPr lang="en-US" dirty="0">
                <a:solidFill>
                  <a:srgbClr val="FF0000"/>
                </a:solidFill>
              </a:rPr>
              <a:t>viral</a:t>
            </a:r>
            <a:r>
              <a:rPr lang="en-US" dirty="0"/>
              <a:t> 80%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DDx of bacterial tonsillitis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CF155B88-8F5D-E796-B92D-15312842C3C5}"/>
              </a:ext>
            </a:extLst>
          </p:cNvPr>
          <p:cNvGraphicFramePr>
            <a:graphicFrameLocks/>
          </p:cNvGraphicFramePr>
          <p:nvPr/>
        </p:nvGraphicFramePr>
        <p:xfrm>
          <a:off x="838200" y="1762122"/>
          <a:ext cx="10515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9514287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11627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Viral tonsillitis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Bacterial tonsillitis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093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Most common pathogens: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(Adenovirus and Rhinovirus)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Most common pathogens: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(Streptococcus pyogenes “GAS”)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48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Low grade fever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High grade fever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59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Tonsil redness and congestion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Exudate and pus on tonsils.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314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Cough, sneezing and rhinorrhea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Lymphadenitis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(Anterior cervical)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042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Treatment is supportive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Treatment of choice: Penicillin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468042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BE1BDD-0760-903F-4148-8622C26B6EF5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EA2E9A-AEB8-CB24-71A8-DD434953C4B3}"/>
              </a:ext>
            </a:extLst>
          </p:cNvPr>
          <p:cNvSpPr txBox="1">
            <a:spLocks/>
          </p:cNvSpPr>
          <p:nvPr/>
        </p:nvSpPr>
        <p:spPr>
          <a:xfrm>
            <a:off x="838200" y="4943178"/>
            <a:ext cx="10515600" cy="125334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Diphtheria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Malignancy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Fungal infection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Infectious mononucleosis (EBV)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CMV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Scarlet fever</a:t>
            </a:r>
          </a:p>
        </p:txBody>
      </p:sp>
    </p:spTree>
    <p:extLst>
      <p:ext uri="{BB962C8B-B14F-4D97-AF65-F5344CB8AC3E}">
        <p14:creationId xmlns:p14="http://schemas.microsoft.com/office/powerpoint/2010/main" val="245257819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0CA3-F828-E67E-CA2C-D67602F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Follicular tonsillitis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2BF85-58AA-CF06-147C-D1DC2EB4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05025"/>
            <a:ext cx="10515599" cy="4873752"/>
          </a:xfrm>
        </p:spPr>
        <p:txBody>
          <a:bodyPr>
            <a:normAutofit/>
          </a:bodyPr>
          <a:lstStyle/>
          <a:p>
            <a:r>
              <a:rPr lang="en-US" b="1" dirty="0"/>
              <a:t>The most likely diagnosis</a:t>
            </a:r>
          </a:p>
          <a:p>
            <a:pPr lvl="1"/>
            <a:r>
              <a:rPr lang="en-US" dirty="0"/>
              <a:t>Acute Follicular tonsillitis (bacterial tonsillitis) </a:t>
            </a:r>
          </a:p>
          <a:p>
            <a:r>
              <a:rPr lang="en-US" b="1" dirty="0"/>
              <a:t>Management of this condition</a:t>
            </a:r>
          </a:p>
          <a:p>
            <a:pPr lvl="1"/>
            <a:r>
              <a:rPr lang="en-US" dirty="0"/>
              <a:t>Rest and encouraged to take plenty of water </a:t>
            </a:r>
          </a:p>
          <a:p>
            <a:pPr lvl="1"/>
            <a:r>
              <a:rPr lang="en-US" dirty="0"/>
              <a:t>Analgesia </a:t>
            </a:r>
          </a:p>
          <a:p>
            <a:pPr lvl="1"/>
            <a:r>
              <a:rPr lang="en-US" dirty="0"/>
              <a:t>Antibiotic, most common organism is streptococcus so penicillin is the drug of choice, if allergic erythromycin should be given , for 7-10 days </a:t>
            </a:r>
          </a:p>
          <a:p>
            <a:r>
              <a:rPr lang="en-US" b="1" dirty="0"/>
              <a:t>Complications of Acute tonsillitis</a:t>
            </a:r>
          </a:p>
          <a:p>
            <a:pPr lvl="1"/>
            <a:r>
              <a:rPr lang="en-US" dirty="0"/>
              <a:t>Cervical adenitis, Retropharyngeal abscess, Parapharyngeal abscess, Peritonsillar abscess, </a:t>
            </a:r>
            <a:r>
              <a:rPr lang="en-US" dirty="0" err="1"/>
              <a:t>Intratonsillar</a:t>
            </a:r>
            <a:r>
              <a:rPr lang="en-US" dirty="0"/>
              <a:t> abscess, Inflammatory torticollis, Hemorrhagic tonsillitis</a:t>
            </a:r>
          </a:p>
        </p:txBody>
      </p:sp>
      <p:pic>
        <p:nvPicPr>
          <p:cNvPr id="5" name="Picture 2" descr="Tonsillitis - NHS">
            <a:extLst>
              <a:ext uri="{FF2B5EF4-FFF2-40B4-BE49-F238E27FC236}">
                <a16:creationId xmlns:a16="http://schemas.microsoft.com/office/drawing/2014/main" id="{2063C224-1EA2-2E51-1B96-9E8A4E3D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852" y="1305025"/>
            <a:ext cx="3190948" cy="2123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A61E1-6590-9B17-8CF5-A18F6EDA2E3D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5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7083-80DF-AEEF-44B3-D3787DBB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reflex (</a:t>
            </a:r>
            <a:r>
              <a:rPr lang="en-US" sz="4400" dirty="0"/>
              <a:t>stapedial reflex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88AD05-052F-0B90-402B-2D964FB6B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Afferent fibers</a:t>
            </a:r>
            <a:r>
              <a:rPr lang="en-US" dirty="0"/>
              <a:t>: CNVIII, </a:t>
            </a:r>
            <a:r>
              <a:rPr lang="en-US" b="1" dirty="0"/>
              <a:t>Efferent fibers</a:t>
            </a:r>
            <a:r>
              <a:rPr lang="en-US" dirty="0"/>
              <a:t>: CNVII</a:t>
            </a:r>
          </a:p>
          <a:p>
            <a:r>
              <a:rPr lang="en-US" b="1" dirty="0"/>
              <a:t>Afferent lesion</a:t>
            </a:r>
          </a:p>
          <a:p>
            <a:pPr lvl="1"/>
            <a:r>
              <a:rPr lang="en-US" dirty="0"/>
              <a:t>Absent of reflex bilaterally when a loud sound is applied on the affected side</a:t>
            </a:r>
          </a:p>
          <a:p>
            <a:pPr lvl="1"/>
            <a:r>
              <a:rPr lang="en-US" dirty="0"/>
              <a:t>Normal reflex bilaterally when a loud sound is applied on the normal side</a:t>
            </a:r>
          </a:p>
          <a:p>
            <a:r>
              <a:rPr lang="en-US" b="1" dirty="0"/>
              <a:t>Efferent lesion</a:t>
            </a:r>
          </a:p>
          <a:p>
            <a:pPr lvl="1"/>
            <a:r>
              <a:rPr lang="en-US" dirty="0"/>
              <a:t>Normal reflex on the normal side</a:t>
            </a:r>
          </a:p>
          <a:p>
            <a:pPr lvl="1"/>
            <a:r>
              <a:rPr lang="en-US" dirty="0"/>
              <a:t>Absent of reflex on the affected side</a:t>
            </a:r>
          </a:p>
          <a:p>
            <a:pPr lvl="1"/>
            <a:r>
              <a:rPr lang="en-US" dirty="0"/>
              <a:t>If the facial nerve lesion is after the branch to the stapedius muscle a reflex is seen in th affected side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4DF53-25B1-2895-8B89-3EEB79AB5C35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865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E495-6A9D-74E5-C7CE-B658F6B4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tonsillitis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AE15-FB1B-CA98-59E6-316CC25A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4"/>
            <a:ext cx="10515600" cy="48737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Acute tonsillitis, one of the following is true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Peak incidence is in the 1- 3 years ago group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 preceding viral infection of the upper respiratory tract is a predisposing factor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alpha hemolytic streptococcus is the commonest bacterial cause </a:t>
            </a:r>
            <a:r>
              <a:rPr lang="en-US" dirty="0">
                <a:solidFill>
                  <a:srgbClr val="0070C0"/>
                </a:solidFill>
              </a:rPr>
              <a:t>(viral is the most common cause)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Enlargement of the jugulodigastric lymph nodes is rarely seen except in glandular fever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Infectious mononucleosis (glandular fever), the absolute lymphocyte count is reduced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Peak incidence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Acute viral tonsillopharyngitis: children &lt; 5 years and young adults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Acute GAS tonsillopharyngitis: children aged 5–15 years; rare in children aged &lt; 2 years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Peak season</a:t>
            </a:r>
            <a:r>
              <a:rPr lang="en-US" sz="2600" dirty="0">
                <a:solidFill>
                  <a:srgbClr val="0070C0"/>
                </a:solidFill>
              </a:rPr>
              <a:t>: Acute GAS tonsillopharyngitis most commonly occurs in winter and spring.</a:t>
            </a:r>
          </a:p>
        </p:txBody>
      </p:sp>
    </p:spTree>
    <p:extLst>
      <p:ext uri="{BB962C8B-B14F-4D97-AF65-F5344CB8AC3E}">
        <p14:creationId xmlns:p14="http://schemas.microsoft.com/office/powerpoint/2010/main" val="201037659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26FC-B1E7-6A15-13CD-05D0F4ED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6849-7F44-9B5F-5180-BF5D6F87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1717"/>
            <a:ext cx="10515600" cy="535703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Absolute Indications for tonsillectomy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Recurrent infection of throat ( 7 or more in 1 year / 5 per year for 2 years / 3 per year for 3 years).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Suspected malignancy ( asymmetrical tonsils).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Airway obstruction (OSA).</a:t>
            </a:r>
          </a:p>
          <a:p>
            <a:r>
              <a:rPr lang="en-US" b="1" dirty="0"/>
              <a:t>Relative indications for tonsillectomy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Second peritonsillar abscess (Quinsy).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Febrile convulsion.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Halitosis.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Dysphagia.</a:t>
            </a:r>
          </a:p>
          <a:p>
            <a:r>
              <a:rPr lang="en-US" b="1" dirty="0"/>
              <a:t>Complications of tonsillectomy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Bleeding: (Primary, Reactionary, Secondary).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Infection.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Tonsillar remnant.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Tongue, dental injury.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F1437-3C2B-BDDA-DFEF-29E1D5AA4B91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0391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8EF6-43CE-FB8D-38A1-94B376DF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BD81B-3D02-F356-6D1C-A8FE9372B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79042"/>
          </a:xfrm>
        </p:spPr>
        <p:txBody>
          <a:bodyPr>
            <a:normAutofit/>
          </a:bodyPr>
          <a:lstStyle/>
          <a:p>
            <a:r>
              <a:rPr lang="en-US" b="1" dirty="0"/>
              <a:t>Tonsillectomy should be considered for the following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Obstructive sleep apnea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Three episodes tonsillitis in three consecutive years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2nd attack of peritonsillar abscess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Asymptomatic tonsillar hyperplasia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Unilateral tonsillar hyperplasia</a:t>
            </a:r>
          </a:p>
          <a:p>
            <a:r>
              <a:rPr lang="en-US" b="1" dirty="0"/>
              <a:t>Early post-tonsillectomy complications include the following except</a:t>
            </a:r>
          </a:p>
          <a:p>
            <a:pPr lvl="1"/>
            <a:r>
              <a:rPr lang="en-US" dirty="0"/>
              <a:t>Pneumonia</a:t>
            </a:r>
          </a:p>
          <a:p>
            <a:pPr lvl="1"/>
            <a:r>
              <a:rPr lang="en-US" dirty="0"/>
              <a:t>Referred otalgia</a:t>
            </a:r>
          </a:p>
          <a:p>
            <a:pPr lvl="1"/>
            <a:r>
              <a:rPr lang="en-US" dirty="0"/>
              <a:t>Edema of uvula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Bleeding secondary to infection</a:t>
            </a:r>
          </a:p>
          <a:p>
            <a:pPr lvl="1"/>
            <a:r>
              <a:rPr lang="en-US" dirty="0"/>
              <a:t>Anesthetic complications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10A5B-32FD-FE29-E06D-D6B95C3E49B3}"/>
              </a:ext>
            </a:extLst>
          </p:cNvPr>
          <p:cNvSpPr/>
          <p:nvPr/>
        </p:nvSpPr>
        <p:spPr>
          <a:xfrm>
            <a:off x="10154059" y="431087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53F0A-6983-2B9E-4454-714B7CD47C6F}"/>
              </a:ext>
            </a:extLst>
          </p:cNvPr>
          <p:cNvSpPr/>
          <p:nvPr/>
        </p:nvSpPr>
        <p:spPr>
          <a:xfrm>
            <a:off x="10154059" y="137204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325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8CB2-080A-3C1A-75CD-7014CC36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8BD30-3B7C-DBA0-4C56-B33D63E58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patients with recurrent peritonsillar abscess, tonsillectomy is done </a:t>
            </a:r>
          </a:p>
          <a:p>
            <a:pPr lvl="1"/>
            <a:r>
              <a:rPr lang="en-US" dirty="0"/>
              <a:t>Immediately</a:t>
            </a:r>
          </a:p>
          <a:p>
            <a:pPr lvl="1"/>
            <a:r>
              <a:rPr lang="en-US" dirty="0"/>
              <a:t>2 weeks </a:t>
            </a:r>
          </a:p>
          <a:p>
            <a:pPr lvl="1"/>
            <a:r>
              <a:rPr lang="en-US" dirty="0"/>
              <a:t>4 weeks </a:t>
            </a:r>
          </a:p>
          <a:p>
            <a:pPr lvl="1"/>
            <a:r>
              <a:rPr lang="en-US" dirty="0"/>
              <a:t>6 weeks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12 weeks 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532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B67D-A80D-5694-F115-81AC8309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tonsillectomy bleeding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61F7-4615-BD66-8972-76FFA13A5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Types of Post tonsillectomy bleeding</a:t>
            </a:r>
          </a:p>
          <a:p>
            <a:pPr lvl="1"/>
            <a:r>
              <a:rPr lang="en-US" b="1" dirty="0"/>
              <a:t>Primary hemorrhage</a:t>
            </a:r>
            <a:r>
              <a:rPr lang="en-US" dirty="0"/>
              <a:t>: during operation</a:t>
            </a:r>
          </a:p>
          <a:p>
            <a:pPr lvl="1"/>
            <a:r>
              <a:rPr lang="en-US" b="1" dirty="0"/>
              <a:t>Reactionary hemorrhage</a:t>
            </a:r>
            <a:r>
              <a:rPr lang="en-US" dirty="0"/>
              <a:t>: during first 24 hours</a:t>
            </a:r>
          </a:p>
          <a:p>
            <a:pPr lvl="1"/>
            <a:r>
              <a:rPr lang="en-US" b="1" dirty="0"/>
              <a:t>Secondary hemorrhage</a:t>
            </a:r>
            <a:r>
              <a:rPr lang="en-US" dirty="0"/>
              <a:t>: after (1) week due to infection</a:t>
            </a:r>
          </a:p>
          <a:p>
            <a:r>
              <a:rPr lang="en-US" b="1" dirty="0"/>
              <a:t>Treatment of bleeding post tonsillectomy</a:t>
            </a:r>
          </a:p>
          <a:p>
            <a:pPr lvl="1"/>
            <a:r>
              <a:rPr lang="en-US" dirty="0"/>
              <a:t>ABC.</a:t>
            </a:r>
          </a:p>
          <a:p>
            <a:pPr lvl="1"/>
            <a:r>
              <a:rPr lang="en-US" dirty="0"/>
              <a:t>Compression + Vasoconstrictor.</a:t>
            </a:r>
          </a:p>
          <a:p>
            <a:pPr lvl="1"/>
            <a:r>
              <a:rPr lang="en-US" dirty="0"/>
              <a:t>Cauterization.</a:t>
            </a:r>
          </a:p>
          <a:p>
            <a:pPr lvl="1"/>
            <a:r>
              <a:rPr lang="en-US" dirty="0"/>
              <a:t>Ligation ( only in Primary and Reactionary hemorrhage).</a:t>
            </a:r>
          </a:p>
          <a:p>
            <a:pPr lvl="1"/>
            <a:r>
              <a:rPr lang="en-US" dirty="0"/>
              <a:t>Antibiotics ( in  Secondary hemorrhage).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995BD-422C-4A9E-DA52-2999D4B026FF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721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B6E1-2C78-B9F9-5313-98246021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tonsillectomy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16444-EAA1-080D-0212-050D3BF1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NPO for 2 hours.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Cold water and food ( For vasoconstriction).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hot and harsh food for 10 days.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Prophylactic antibiotics and high dose painkillers ( for referred ear pain).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CCF29-CCDB-BE14-8188-0AF4CF43A9AA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9916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6514-F7A8-309A-58AC-0454A5FB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964-C69E-4A8C-E897-52A334AC9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33" y="1219819"/>
            <a:ext cx="10663335" cy="544362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Most frequently occurs in </a:t>
            </a:r>
            <a:r>
              <a:rPr lang="en-US" dirty="0">
                <a:solidFill>
                  <a:srgbClr val="FF0000"/>
                </a:solidFill>
              </a:rPr>
              <a:t>adults aged 20–40 years</a:t>
            </a:r>
          </a:p>
          <a:p>
            <a:r>
              <a:rPr lang="en-US" b="1" dirty="0"/>
              <a:t>Presentation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95% are unilateral bulging with pus and exudate.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Features of tonsillitis: High grade fever, Sore throat, Dysphagia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Trismus. </a:t>
            </a:r>
            <a:r>
              <a:rPr lang="en-US" dirty="0">
                <a:solidFill>
                  <a:srgbClr val="0070C0"/>
                </a:solidFill>
              </a:rPr>
              <a:t>(Most important symptoms)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Drooling of saliva. </a:t>
            </a:r>
            <a:r>
              <a:rPr lang="en-US" dirty="0">
                <a:solidFill>
                  <a:srgbClr val="0070C0"/>
                </a:solidFill>
              </a:rPr>
              <a:t>(Most important symptoms)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“Hot potato” voice (muffled speech)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Uvula shifted to the contralateral side</a:t>
            </a:r>
          </a:p>
          <a:p>
            <a:r>
              <a:rPr lang="en-US" b="1" dirty="0"/>
              <a:t>Treatment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Pediatric</a:t>
            </a:r>
            <a:r>
              <a:rPr lang="en-US" sz="2600" dirty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Give systemic antibiotic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Aspiration with incision and drainage if the patient doesn’t improve with the antibiotic in 48 hours.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Adults</a:t>
            </a:r>
            <a:r>
              <a:rPr lang="en-US" sz="2600" dirty="0"/>
              <a:t>: Aspiration with incision and drainage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837D1D-12FD-62C3-3616-744EAD7D57AC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3981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1F8B-2B3C-6C73-B445-823FE936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 (Quinsy)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4CB6E-3EC1-366A-3760-CFA661BE4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Quinsy is the collection of pus in which of the following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Peritonsillar space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Parapharyngeal space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Retropharyngeal space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Within the tonsil crypts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Sublingual space</a:t>
            </a:r>
          </a:p>
          <a:p>
            <a:r>
              <a:rPr lang="en-US" b="1" dirty="0"/>
              <a:t>Peritonsillar abscess, the commonest etiology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Group a b-hemolytic streptococcus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Hemophilus influenza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Staphylococcus aureus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Mixed flora (aerobes and anaerobes)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Bacteroides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1FD47-84E5-9526-16C0-4748B09E3735}"/>
              </a:ext>
            </a:extLst>
          </p:cNvPr>
          <p:cNvSpPr/>
          <p:nvPr/>
        </p:nvSpPr>
        <p:spPr>
          <a:xfrm>
            <a:off x="9521760" y="137311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7499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200F-A7A2-D27C-FD51-7D9683F2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 (Quinsy)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DBDF-95CD-87B7-6193-287FA7115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86231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Quinsy, all the following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This is defined as a peritonsillar abscess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commonest in young adults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pus lies in the space between the superior constrictor muscle and the carotid Sheath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Trismus and dribbling are clinical features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Treatment consists of systemic antibiotics and drainage</a:t>
            </a:r>
          </a:p>
          <a:p>
            <a:r>
              <a:rPr lang="en-US" b="1" dirty="0"/>
              <a:t>Peritonsillar abscess is differentiated from acute tonsillitis by</a:t>
            </a:r>
          </a:p>
          <a:p>
            <a:pPr lvl="1"/>
            <a:r>
              <a:rPr lang="en-US" dirty="0"/>
              <a:t>A. It is unilateral</a:t>
            </a:r>
          </a:p>
          <a:p>
            <a:pPr lvl="1"/>
            <a:r>
              <a:rPr lang="en-US" dirty="0"/>
              <a:t>b. There is change in voice and dribbling of saliva</a:t>
            </a:r>
          </a:p>
          <a:p>
            <a:pPr lvl="1"/>
            <a:r>
              <a:rPr lang="en-US" dirty="0"/>
              <a:t>c. There is trismus </a:t>
            </a:r>
            <a:r>
              <a:rPr lang="en-US" b="1" dirty="0">
                <a:solidFill>
                  <a:srgbClr val="0070C0"/>
                </a:solidFill>
              </a:rPr>
              <a:t>(most specific)</a:t>
            </a:r>
          </a:p>
          <a:p>
            <a:pPr lvl="1"/>
            <a:r>
              <a:rPr lang="en-US" dirty="0"/>
              <a:t>d. Tonsil is pushed medially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e. All the above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D29CC8-C322-C499-C438-E2DF6C9F34CC}"/>
              </a:ext>
            </a:extLst>
          </p:cNvPr>
          <p:cNvSpPr/>
          <p:nvPr/>
        </p:nvSpPr>
        <p:spPr>
          <a:xfrm>
            <a:off x="7245488" y="137312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7679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CC61-8BEC-E0F8-BB3F-8DF2B63B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 (Quinsy)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ED26-0494-08FF-D008-32E139917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Regarding symptoms in mouth and throat disease, one is false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Laryngeal cancer may cause odynophagia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Quinsy may cause xerostomia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Quinsy may cause trismus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Laryngeal cancer may cause stridor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Anticholinergic drugs may cause xerostomia </a:t>
            </a:r>
          </a:p>
          <a:p>
            <a:r>
              <a:rPr lang="en-US" b="1" dirty="0"/>
              <a:t>Regarding quinsy where does the pus lie ?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Lateral to the superior constrictor muscle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Medial to the superior constrictor muscle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 pus typically accumulates in the space between the tonsillar capsule and medial to the superior constrictor muscle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982E4-A6DB-773D-A538-41D7E39268ED}"/>
              </a:ext>
            </a:extLst>
          </p:cNvPr>
          <p:cNvSpPr/>
          <p:nvPr/>
        </p:nvSpPr>
        <p:spPr>
          <a:xfrm>
            <a:off x="7527590" y="381476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624895-8E81-605B-BD2A-7244242C86D8}"/>
              </a:ext>
            </a:extLst>
          </p:cNvPr>
          <p:cNvSpPr/>
          <p:nvPr/>
        </p:nvSpPr>
        <p:spPr>
          <a:xfrm>
            <a:off x="10494526" y="135366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0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B8B2-02F2-5ADA-920C-9061BDEB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94" y="365125"/>
            <a:ext cx="10626012" cy="762339"/>
          </a:xfrm>
        </p:spPr>
        <p:txBody>
          <a:bodyPr>
            <a:noAutofit/>
          </a:bodyPr>
          <a:lstStyle/>
          <a:p>
            <a:r>
              <a:rPr lang="en-US" sz="3600" dirty="0"/>
              <a:t>What is the result of stapedial reflex in these situations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A656-E6D2-EA64-2E2F-D881809CA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Dead right ear</a:t>
            </a:r>
          </a:p>
          <a:p>
            <a:r>
              <a:rPr lang="en-US" dirty="0"/>
              <a:t>Loud noise in the right results in no reflex</a:t>
            </a:r>
          </a:p>
          <a:p>
            <a:r>
              <a:rPr lang="en-US" dirty="0"/>
              <a:t>Loud noise in the left ear results in normal reflex</a:t>
            </a:r>
          </a:p>
          <a:p>
            <a:pPr marL="0" indent="0">
              <a:buNone/>
            </a:pPr>
            <a:r>
              <a:rPr lang="en-US" b="1" dirty="0"/>
              <a:t>Facial nerve injury above branch to stapedius muscle</a:t>
            </a:r>
          </a:p>
          <a:p>
            <a:r>
              <a:rPr lang="en-US" dirty="0"/>
              <a:t>Loud noise in any of the ears results in a stapedial reflex only at the normal side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Facial nerve injury under branch to stapedius muscle</a:t>
            </a:r>
          </a:p>
          <a:p>
            <a:r>
              <a:rPr lang="en-US" dirty="0">
                <a:solidFill>
                  <a:srgbClr val="0070C0"/>
                </a:solidFill>
              </a:rPr>
              <a:t>Loud noise in any of the ears results in a stapedial reflex in both 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AEB7EC-ECFB-659F-9B2F-7CCD5C70A71B}"/>
              </a:ext>
            </a:extLst>
          </p:cNvPr>
          <p:cNvSpPr/>
          <p:nvPr/>
        </p:nvSpPr>
        <p:spPr>
          <a:xfrm>
            <a:off x="10768520" y="0"/>
            <a:ext cx="1423480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dirty="0">
                <a:solidFill>
                  <a:srgbClr val="FF0000"/>
                </a:solidFill>
              </a:rPr>
              <a:t>ميني </a:t>
            </a:r>
            <a:r>
              <a:rPr lang="ar-JO" dirty="0" err="1">
                <a:solidFill>
                  <a:srgbClr val="FF0000"/>
                </a:solidFill>
              </a:rPr>
              <a:t>أوسكي</a:t>
            </a:r>
            <a:r>
              <a:rPr lang="ar-JO" dirty="0">
                <a:solidFill>
                  <a:srgbClr val="FF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ar-JO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2122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0064-40AA-E8A1-5A1F-A577A9F1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 (Quinsy) MCQs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1ADC6-764D-6647-D29D-B345AAA66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following is false: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a. Uvula papilloma usually associated with submucous cleft</a:t>
            </a:r>
          </a:p>
          <a:p>
            <a:pPr lvl="1"/>
            <a:r>
              <a:rPr lang="en-US" dirty="0"/>
              <a:t>b. Bifid uvula may be a sign for submucous cleft </a:t>
            </a:r>
          </a:p>
          <a:p>
            <a:pPr lvl="1"/>
            <a:r>
              <a:rPr lang="en-US" dirty="0"/>
              <a:t>c. Uvula deviation usually seen with peritonsillar abscess </a:t>
            </a:r>
          </a:p>
          <a:p>
            <a:pPr lvl="1"/>
            <a:r>
              <a:rPr lang="en-US" dirty="0"/>
              <a:t>d. Tonsillar exudates usually seen with follicular tonsillitis </a:t>
            </a:r>
          </a:p>
          <a:p>
            <a:pPr lvl="1"/>
            <a:r>
              <a:rPr lang="en-US" dirty="0"/>
              <a:t>e. Follicular tonsillitis could be managed by antibiotics and analgesics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F75D24-9403-9732-6C1E-6C3701665DC9}"/>
              </a:ext>
            </a:extLst>
          </p:cNvPr>
          <p:cNvSpPr/>
          <p:nvPr/>
        </p:nvSpPr>
        <p:spPr>
          <a:xfrm>
            <a:off x="5411762" y="135149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6451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594B-CBC4-26C4-DD3E-B125137B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Parapharyngeal abscess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71C9-1887-EDF4-EBA3-A5FF78C00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Trismus in Parapharyngeal abscess occurs due to spasm of: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Temporalis muscle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Medial pterygoid muscle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Lateral pterygoid muscle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Masseter muscle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Superior constrictor muscle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Peritonsillar abscess</a:t>
            </a:r>
            <a:r>
              <a:rPr lang="en-US" sz="2400" dirty="0">
                <a:solidFill>
                  <a:srgbClr val="0070C0"/>
                </a:solidFill>
              </a:rPr>
              <a:t> can result in infection of the Parapharyngeal space if the superior constrictor muscle is penetrated</a:t>
            </a:r>
          </a:p>
          <a:p>
            <a:endParaRPr lang="en-US" dirty="0"/>
          </a:p>
          <a:p>
            <a:r>
              <a:rPr lang="en-US" b="1" dirty="0"/>
              <a:t>A woman presented with right parotid swelling as a result of infection. The likely microorganism 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Staph aureus 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2F3B7-0BAA-5E11-A21D-A1EC2C09BEBB}"/>
              </a:ext>
            </a:extLst>
          </p:cNvPr>
          <p:cNvSpPr/>
          <p:nvPr/>
        </p:nvSpPr>
        <p:spPr>
          <a:xfrm>
            <a:off x="9910865" y="136339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5910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FF7B9B-53E5-75F2-5895-F070C29B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Obstructive tonsillar hyperplasia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715F6C-305D-37F2-0E99-3573A682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8343122" cy="29777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Describe</a:t>
            </a:r>
          </a:p>
          <a:p>
            <a:pPr lvl="1"/>
            <a:r>
              <a:rPr lang="en-US" dirty="0"/>
              <a:t>Bilateral hypertrophy/enlargement of the palatine tonsils , They nearly meet in the midline or overlap .. Nearly obstruct the passage to oropharynx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Diagnosis</a:t>
            </a:r>
          </a:p>
          <a:p>
            <a:pPr lvl="1"/>
            <a:r>
              <a:rPr lang="en-US" dirty="0"/>
              <a:t>Obstructive tonsillar hyperplasia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Complications</a:t>
            </a:r>
          </a:p>
        </p:txBody>
      </p:sp>
      <p:pic>
        <p:nvPicPr>
          <p:cNvPr id="8" name="Google Shape;214;p29">
            <a:extLst>
              <a:ext uri="{FF2B5EF4-FFF2-40B4-BE49-F238E27FC236}">
                <a16:creationId xmlns:a16="http://schemas.microsoft.com/office/drawing/2014/main" id="{4D962A93-CD70-BF2E-685D-DDAB326CED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/>
          <a:srcRect l="4477" t="16898" r="57797" b="36512"/>
          <a:stretch>
            <a:fillRect/>
          </a:stretch>
        </p:blipFill>
        <p:spPr>
          <a:xfrm>
            <a:off x="9302619" y="1305026"/>
            <a:ext cx="2382415" cy="220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3C4286-46BA-6DB3-BAEA-644CED704E50}"/>
              </a:ext>
            </a:extLst>
          </p:cNvPr>
          <p:cNvSpPr txBox="1">
            <a:spLocks/>
          </p:cNvSpPr>
          <p:nvPr/>
        </p:nvSpPr>
        <p:spPr>
          <a:xfrm>
            <a:off x="838200" y="4282751"/>
            <a:ext cx="10515600" cy="212397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en-US" dirty="0"/>
              <a:t>Poor attention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Decrease mentation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Attention span decrease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Poor school performance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Sleep disorder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Dysphagia &amp; </a:t>
            </a:r>
            <a:r>
              <a:rPr lang="en-US" dirty="0" err="1"/>
              <a:t>faliure</a:t>
            </a:r>
            <a:r>
              <a:rPr lang="en-US" dirty="0"/>
              <a:t> to thrive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Depression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ADHD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Aggression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D338B-3A4D-E06C-5249-7F70CC3456E9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6133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7F7E-25B1-54BE-17C1-D1C73A4A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Obstructive tonsillar hyperplasia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584FA-C3C2-591A-339D-A5533D942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8464419" cy="4871938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Management plan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Brodsky reports that adenotonsillar hyperplasia may respond to one month of antibiotics (Augmentin, clindamycin).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Penicillin is still the 1st line agent for acute adenotonsillitis, and in the face of a negative throat culture for GABHS, should still be used if clinical suspicion is high.</a:t>
            </a:r>
          </a:p>
          <a:p>
            <a:pPr lvl="1"/>
            <a:endParaRPr lang="en-US" dirty="0"/>
          </a:p>
        </p:txBody>
      </p:sp>
      <p:pic>
        <p:nvPicPr>
          <p:cNvPr id="4" name="Google Shape;214;p29">
            <a:extLst>
              <a:ext uri="{FF2B5EF4-FFF2-40B4-BE49-F238E27FC236}">
                <a16:creationId xmlns:a16="http://schemas.microsoft.com/office/drawing/2014/main" id="{3BBE62D2-D805-35BE-D305-CE195BE118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/>
          <a:srcRect l="4477" t="16898" r="57797" b="36512"/>
          <a:stretch>
            <a:fillRect/>
          </a:stretch>
        </p:blipFill>
        <p:spPr>
          <a:xfrm>
            <a:off x="9302619" y="1305026"/>
            <a:ext cx="2382415" cy="220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42118-A127-E1DF-2631-6A1DD171C527}"/>
              </a:ext>
            </a:extLst>
          </p:cNvPr>
          <p:cNvSpPr/>
          <p:nvPr/>
        </p:nvSpPr>
        <p:spPr>
          <a:xfrm>
            <a:off x="374390" y="2128540"/>
            <a:ext cx="927619" cy="5567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dirty="0">
                <a:solidFill>
                  <a:srgbClr val="FF0000"/>
                </a:solidFill>
              </a:rPr>
              <a:t>مش متأكد من الحل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FA81D-71A3-6411-28DD-8ED234A3B690}"/>
              </a:ext>
            </a:extLst>
          </p:cNvPr>
          <p:cNvSpPr txBox="1"/>
          <p:nvPr/>
        </p:nvSpPr>
        <p:spPr>
          <a:xfrm>
            <a:off x="10742564" y="0"/>
            <a:ext cx="1449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ميني </a:t>
            </a:r>
            <a:r>
              <a:rPr lang="ar-JO" b="1" dirty="0" err="1">
                <a:solidFill>
                  <a:srgbClr val="FF0000"/>
                </a:solidFill>
              </a:rPr>
              <a:t>أوسكي</a:t>
            </a:r>
            <a:r>
              <a:rPr lang="ar-JO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504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9368-0110-66FE-EF61-A697134B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non-specific pharyngitis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5F6B-7B8B-7A92-E171-9B6E27A08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69314"/>
          </a:xfrm>
        </p:spPr>
        <p:txBody>
          <a:bodyPr>
            <a:normAutofit/>
          </a:bodyPr>
          <a:lstStyle/>
          <a:p>
            <a:r>
              <a:rPr lang="en-US" b="1" dirty="0"/>
              <a:t>Chronic non-specific pharyngitis, all the following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this is associated with smoking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exacerbated by chronic bronchitis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Lymphoid hypertrophy is seen in some cases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Tonsillectomy is the treatment of choice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Chronic non-specific pharyngitis </a:t>
            </a:r>
          </a:p>
          <a:p>
            <a:pPr lvl="1"/>
            <a:r>
              <a:rPr lang="en-US" sz="2200" b="1" dirty="0">
                <a:solidFill>
                  <a:srgbClr val="0070C0"/>
                </a:solidFill>
              </a:rPr>
              <a:t>Definition</a:t>
            </a:r>
            <a:r>
              <a:rPr lang="en-US" sz="2200" dirty="0">
                <a:solidFill>
                  <a:srgbClr val="0070C0"/>
                </a:solidFill>
              </a:rPr>
              <a:t>: Persistent inflam. of the pharynx without a specific identifiable cause</a:t>
            </a:r>
          </a:p>
          <a:p>
            <a:pPr lvl="1"/>
            <a:r>
              <a:rPr lang="en-US" sz="2200" b="1" dirty="0">
                <a:solidFill>
                  <a:srgbClr val="0070C0"/>
                </a:solidFill>
              </a:rPr>
              <a:t>Symptoms</a:t>
            </a:r>
            <a:r>
              <a:rPr lang="en-US" sz="2200" dirty="0">
                <a:solidFill>
                  <a:srgbClr val="0070C0"/>
                </a:solidFill>
              </a:rPr>
              <a:t> include a persistent sore throat, discomfort or pain while swallowing, a sensation of a lump in the throat, and mild hoarseness</a:t>
            </a:r>
          </a:p>
          <a:p>
            <a:pPr lvl="1"/>
            <a:r>
              <a:rPr lang="en-US" sz="2200" b="1" dirty="0">
                <a:solidFill>
                  <a:srgbClr val="0070C0"/>
                </a:solidFill>
              </a:rPr>
              <a:t>Clinical findings</a:t>
            </a:r>
            <a:r>
              <a:rPr lang="en-US" sz="2200" dirty="0">
                <a:solidFill>
                  <a:srgbClr val="0070C0"/>
                </a:solidFill>
              </a:rPr>
              <a:t>: The pharynx may appear red, swollen, or congested</a:t>
            </a:r>
          </a:p>
          <a:p>
            <a:pPr lvl="1"/>
            <a:r>
              <a:rPr lang="en-US" sz="2200" b="1" dirty="0">
                <a:solidFill>
                  <a:srgbClr val="0070C0"/>
                </a:solidFill>
              </a:rPr>
              <a:t>Diagnosis</a:t>
            </a:r>
            <a:r>
              <a:rPr lang="en-US" sz="2200" dirty="0">
                <a:solidFill>
                  <a:srgbClr val="0070C0"/>
                </a:solidFill>
              </a:rPr>
              <a:t>: by exclusion</a:t>
            </a:r>
          </a:p>
          <a:p>
            <a:pPr lvl="1"/>
            <a:r>
              <a:rPr lang="en-US" sz="2200" b="1" dirty="0">
                <a:solidFill>
                  <a:srgbClr val="0070C0"/>
                </a:solidFill>
              </a:rPr>
              <a:t>Management</a:t>
            </a:r>
            <a:r>
              <a:rPr lang="en-US" sz="2200" dirty="0">
                <a:solidFill>
                  <a:srgbClr val="0070C0"/>
                </a:solidFill>
              </a:rPr>
              <a:t>: Treatment of chronic non-specific pharyngitis focuses on symptomatic relief and addressing underlying factors.</a:t>
            </a:r>
          </a:p>
        </p:txBody>
      </p:sp>
    </p:spTree>
    <p:extLst>
      <p:ext uri="{BB962C8B-B14F-4D97-AF65-F5344CB8AC3E}">
        <p14:creationId xmlns:p14="http://schemas.microsoft.com/office/powerpoint/2010/main" val="386440551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Stridor &amp; Hoarseness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961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873E-6878-9CF9-87C1-58519090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Larynx Anatomy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FE243-9B76-6A64-C8BB-85EBB99DD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narrowest part in the infantile larynx is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supraglottic area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subglottic area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vocal cords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pyriform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Oropharynx</a:t>
            </a:r>
          </a:p>
          <a:p>
            <a:r>
              <a:rPr lang="en-US" b="1" dirty="0"/>
              <a:t>During direct laryngoscopy examination, all the following sites are visualized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Epiglottis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Arytenoides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subglottic space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Pyriform sinus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Vocal cords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02269-DA37-3C87-5765-7942A6A05FAB}"/>
              </a:ext>
            </a:extLst>
          </p:cNvPr>
          <p:cNvSpPr/>
          <p:nvPr/>
        </p:nvSpPr>
        <p:spPr>
          <a:xfrm>
            <a:off x="7790236" y="133080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382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3121-9A71-6159-C856-705722A6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Stridor &amp; Hoarseness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FB8613-0CDE-91E1-45DC-2B54D4CCC3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600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494">
                  <a:extLst>
                    <a:ext uri="{9D8B030D-6E8A-4147-A177-3AD203B41FA5}">
                      <a16:colId xmlns:a16="http://schemas.microsoft.com/office/drawing/2014/main" val="2322228084"/>
                    </a:ext>
                  </a:extLst>
                </a:gridCol>
                <a:gridCol w="5342106">
                  <a:extLst>
                    <a:ext uri="{9D8B030D-6E8A-4147-A177-3AD203B41FA5}">
                      <a16:colId xmlns:a16="http://schemas.microsoft.com/office/drawing/2014/main" val="3212484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Acute Stridor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</a:rPr>
                        <a:t>Chronic stridor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99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Croup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Epiglottitis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Laryngitis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Neck space abscess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Foreign body inhalation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Anaphylaxis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Laryngomalacia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(most common cause)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Vocal cord paralysis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Vocal cord nodules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Vocal fold cysts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dirty="0"/>
                        <a:t>Reinke’s edema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dirty="0"/>
                        <a:t>Subglottic stenosis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Subglottic hemangioma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Macroglossia or Micrognathia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/>
                        <a:t>Malignancy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178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71046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C90D-1CE8-54F9-0780-73EE9CF9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515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Croup (Laryngotracheitis, Laryngotracheobronchitis)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51B3-87EB-28F2-ADFE-C6C49D586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Epidemiology</a:t>
            </a:r>
            <a:r>
              <a:rPr lang="en-US" sz="2600" dirty="0"/>
              <a:t>: Peak incidence: 6 months to 3 years</a:t>
            </a:r>
          </a:p>
          <a:p>
            <a:r>
              <a:rPr lang="en-US" sz="2600" b="1" dirty="0"/>
              <a:t>Etiology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Parainfluenza viruses </a:t>
            </a:r>
            <a:r>
              <a:rPr lang="en-US" sz="2600" dirty="0"/>
              <a:t>(most common cause); RSV</a:t>
            </a:r>
          </a:p>
          <a:p>
            <a:r>
              <a:rPr lang="en-US" sz="2600" b="1" dirty="0"/>
              <a:t>Clinical features</a:t>
            </a:r>
            <a:r>
              <a:rPr lang="en-US" sz="2600" dirty="0"/>
              <a:t>: Characteristic features include </a:t>
            </a:r>
            <a:r>
              <a:rPr lang="en-US" sz="2600" dirty="0">
                <a:solidFill>
                  <a:srgbClr val="FF0000"/>
                </a:solidFill>
              </a:rPr>
              <a:t>seal-like barking cough</a:t>
            </a:r>
            <a:r>
              <a:rPr lang="en-US" sz="2600" dirty="0"/>
              <a:t>, hoarseness, and inspiratory stridor due to subglottic narrowing</a:t>
            </a:r>
          </a:p>
          <a:p>
            <a:r>
              <a:rPr lang="en-US" sz="2600" b="1" dirty="0"/>
              <a:t>Diagnosis</a:t>
            </a:r>
            <a:r>
              <a:rPr lang="en-US" sz="2600" dirty="0"/>
              <a:t>: based on the presence of characteristic clinical features of croup </a:t>
            </a:r>
          </a:p>
          <a:p>
            <a:r>
              <a:rPr lang="en-US" sz="2600" b="1" dirty="0"/>
              <a:t>Chest x-ray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Steeple sign </a:t>
            </a:r>
            <a:r>
              <a:rPr lang="en-US" sz="2600" dirty="0"/>
              <a:t>(subglottic narrowing on anteroposterior view)</a:t>
            </a:r>
          </a:p>
          <a:p>
            <a:r>
              <a:rPr lang="en-US" sz="2600" b="1" dirty="0"/>
              <a:t>Management</a:t>
            </a:r>
            <a:r>
              <a:rPr lang="en-US" sz="2600" dirty="0"/>
              <a:t>: Ensure Airway is patent + Oxygenation + </a:t>
            </a:r>
            <a:r>
              <a:rPr lang="en-US" sz="2600" dirty="0">
                <a:solidFill>
                  <a:srgbClr val="FF0000"/>
                </a:solidFill>
              </a:rPr>
              <a:t>Corticosteroid</a:t>
            </a:r>
            <a:r>
              <a:rPr lang="en-US" sz="2600" dirty="0"/>
              <a:t> (single dose of Dexamethasone) + Nebulized epinephrine + Sometimes might need a tracheostomy</a:t>
            </a:r>
          </a:p>
          <a:p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BFDA8-33C7-FDFC-2ED0-A9F75A386599}"/>
              </a:ext>
            </a:extLst>
          </p:cNvPr>
          <p:cNvSpPr txBox="1"/>
          <p:nvPr/>
        </p:nvSpPr>
        <p:spPr>
          <a:xfrm>
            <a:off x="11624106" y="0"/>
            <a:ext cx="5581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3414C-D0EE-93A0-68DB-F9550901010E}"/>
              </a:ext>
            </a:extLst>
          </p:cNvPr>
          <p:cNvSpPr/>
          <p:nvPr/>
        </p:nvSpPr>
        <p:spPr>
          <a:xfrm>
            <a:off x="68093" y="3998064"/>
            <a:ext cx="847927" cy="308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5743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0499-7478-5072-CAA9-3EED484E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Epiglottitis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9D72-D400-4895-B81E-44102E7A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026"/>
            <a:ext cx="8344711" cy="4871938"/>
          </a:xfrm>
        </p:spPr>
        <p:txBody>
          <a:bodyPr>
            <a:normAutofit/>
          </a:bodyPr>
          <a:lstStyle/>
          <a:p>
            <a:r>
              <a:rPr lang="en-US" sz="2600" b="1" dirty="0"/>
              <a:t>Epidemiology</a:t>
            </a:r>
            <a:r>
              <a:rPr lang="en-US" sz="2600" dirty="0"/>
              <a:t>: Peak incidence: 6–12 years</a:t>
            </a:r>
          </a:p>
          <a:p>
            <a:r>
              <a:rPr lang="en-US" sz="2600" b="1" dirty="0"/>
              <a:t>Etiology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H.influenzae type B </a:t>
            </a:r>
            <a:r>
              <a:rPr lang="en-US" sz="2600" dirty="0"/>
              <a:t>(most common)</a:t>
            </a:r>
          </a:p>
          <a:p>
            <a:r>
              <a:rPr lang="en-US" sz="2600" b="1" dirty="0"/>
              <a:t>Clinical features</a:t>
            </a:r>
            <a:r>
              <a:rPr lang="en-US" sz="2600" dirty="0"/>
              <a:t>: The hallmarks of epiglottitis are the three </a:t>
            </a:r>
            <a:r>
              <a:rPr lang="en-US" sz="2600" dirty="0">
                <a:solidFill>
                  <a:srgbClr val="FF0000"/>
                </a:solidFill>
              </a:rPr>
              <a:t>Ds</a:t>
            </a:r>
            <a:r>
              <a:rPr lang="en-US" sz="2600" dirty="0"/>
              <a:t>: </a:t>
            </a:r>
            <a:r>
              <a:rPr lang="en-US" sz="2600" b="1" dirty="0">
                <a:solidFill>
                  <a:srgbClr val="FF0000"/>
                </a:solidFill>
              </a:rPr>
              <a:t>D</a:t>
            </a:r>
            <a:r>
              <a:rPr lang="en-US" sz="2600" dirty="0"/>
              <a:t>ysphagia, </a:t>
            </a:r>
            <a:r>
              <a:rPr lang="en-US" sz="2600" b="1" dirty="0">
                <a:solidFill>
                  <a:srgbClr val="FF0000"/>
                </a:solidFill>
              </a:rPr>
              <a:t>D</a:t>
            </a:r>
            <a:r>
              <a:rPr lang="en-US" sz="2600" dirty="0"/>
              <a:t>rooling, and </a:t>
            </a:r>
            <a:r>
              <a:rPr lang="en-US" sz="2600" b="1" dirty="0">
                <a:solidFill>
                  <a:srgbClr val="FF0000"/>
                </a:solidFill>
              </a:rPr>
              <a:t>D</a:t>
            </a:r>
            <a:r>
              <a:rPr lang="en-US" sz="2600" dirty="0"/>
              <a:t>istress</a:t>
            </a:r>
          </a:p>
          <a:p>
            <a:r>
              <a:rPr lang="en-US" sz="2600" b="1" dirty="0"/>
              <a:t>Tripod position</a:t>
            </a:r>
            <a:r>
              <a:rPr lang="en-US" sz="2600" dirty="0"/>
              <a:t>:</a:t>
            </a:r>
            <a:r>
              <a:rPr lang="en-US" sz="2600" b="1" dirty="0"/>
              <a:t> </a:t>
            </a:r>
            <a:r>
              <a:rPr lang="en-US" sz="2600" dirty="0"/>
              <a:t>eases respiration as the airway diameter is increased by leaning forward and extending the neck in a seated position</a:t>
            </a:r>
          </a:p>
          <a:p>
            <a:r>
              <a:rPr lang="en-US" sz="2600" b="1" dirty="0"/>
              <a:t>Lateral X-ray </a:t>
            </a:r>
            <a:r>
              <a:rPr lang="en-US" sz="2600" dirty="0"/>
              <a:t>shows Thumb sign</a:t>
            </a:r>
          </a:p>
          <a:p>
            <a:r>
              <a:rPr lang="en-US" sz="2600" b="1" dirty="0"/>
              <a:t>Management</a:t>
            </a:r>
            <a:r>
              <a:rPr lang="en-US" sz="2600" dirty="0"/>
              <a:t>: 3rd generation cephalosporin or  amoxicillin/clavulanate</a:t>
            </a:r>
          </a:p>
        </p:txBody>
      </p:sp>
      <p:pic>
        <p:nvPicPr>
          <p:cNvPr id="5" name="Picture 2" descr="https://s-media-cache-ak0.pinimg.com/236x/a9/94/88/a9948822f56f81364d0af5b3de1a0400.jpg">
            <a:extLst>
              <a:ext uri="{FF2B5EF4-FFF2-40B4-BE49-F238E27FC236}">
                <a16:creationId xmlns:a16="http://schemas.microsoft.com/office/drawing/2014/main" id="{17F27AD2-4C16-D61D-2C11-420AC036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1305026"/>
            <a:ext cx="2247900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78933-BAA3-CDCE-F4F2-1053DA7F732F}"/>
              </a:ext>
            </a:extLst>
          </p:cNvPr>
          <p:cNvSpPr txBox="1"/>
          <p:nvPr/>
        </p:nvSpPr>
        <p:spPr>
          <a:xfrm>
            <a:off x="9105899" y="4696941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Tripod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7F67B6-577D-9DD5-6B38-F9D929774179}"/>
              </a:ext>
            </a:extLst>
          </p:cNvPr>
          <p:cNvSpPr txBox="1"/>
          <p:nvPr/>
        </p:nvSpPr>
        <p:spPr>
          <a:xfrm>
            <a:off x="11624106" y="0"/>
            <a:ext cx="5581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989D4-0A3D-64CF-FF25-A9D1CF939F73}"/>
              </a:ext>
            </a:extLst>
          </p:cNvPr>
          <p:cNvSpPr/>
          <p:nvPr/>
        </p:nvSpPr>
        <p:spPr>
          <a:xfrm>
            <a:off x="68093" y="1819061"/>
            <a:ext cx="847927" cy="308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A686A-D4B8-C36F-4F9E-A406D854E88B}"/>
              </a:ext>
            </a:extLst>
          </p:cNvPr>
          <p:cNvSpPr/>
          <p:nvPr/>
        </p:nvSpPr>
        <p:spPr>
          <a:xfrm>
            <a:off x="68093" y="4834640"/>
            <a:ext cx="847927" cy="308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9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969B2-76A8-C2DB-50BE-2541DAECCA60}"/>
              </a:ext>
            </a:extLst>
          </p:cNvPr>
          <p:cNvSpPr txBox="1"/>
          <p:nvPr/>
        </p:nvSpPr>
        <p:spPr>
          <a:xfrm>
            <a:off x="4166626" y="2497976"/>
            <a:ext cx="38587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JO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الرحيم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672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D249-BA59-78C3-C6F3-69219F01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OAE &amp; ABR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74E0-8CBD-6A60-6D03-74474BE8F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649"/>
            <a:ext cx="10515600" cy="5289226"/>
          </a:xfrm>
        </p:spPr>
        <p:txBody>
          <a:bodyPr>
            <a:normAutofit/>
          </a:bodyPr>
          <a:lstStyle/>
          <a:p>
            <a:r>
              <a:rPr lang="en-US" b="1" dirty="0"/>
              <a:t>Otoacoustic emissions (OAE) tests </a:t>
            </a:r>
          </a:p>
          <a:p>
            <a:pPr lvl="1"/>
            <a:r>
              <a:rPr lang="en-US" dirty="0"/>
              <a:t>Used to determine cochlear status, </a:t>
            </a:r>
            <a:r>
              <a:rPr lang="en-US" dirty="0">
                <a:solidFill>
                  <a:srgbClr val="FF0000"/>
                </a:solidFill>
              </a:rPr>
              <a:t>specifically hair cell function</a:t>
            </a:r>
            <a:endParaRPr lang="en-US" dirty="0"/>
          </a:p>
          <a:p>
            <a:pPr lvl="1"/>
            <a:r>
              <a:rPr lang="en-US" dirty="0"/>
              <a:t>Used to screen hearing in </a:t>
            </a:r>
            <a:r>
              <a:rPr lang="en-US" dirty="0">
                <a:solidFill>
                  <a:srgbClr val="FF0000"/>
                </a:solidFill>
              </a:rPr>
              <a:t>neonates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infants</a:t>
            </a:r>
            <a:r>
              <a:rPr lang="en-US" dirty="0"/>
              <a:t> or individuals with developmental disabilities</a:t>
            </a:r>
          </a:p>
          <a:p>
            <a:pPr lvl="1"/>
            <a:r>
              <a:rPr lang="en-US" b="1" dirty="0"/>
              <a:t>Types of OAE</a:t>
            </a:r>
            <a:r>
              <a:rPr lang="en-US" dirty="0"/>
              <a:t>: Spontaneous OAE (SOAE), Evoked OAE (EOAE)</a:t>
            </a:r>
          </a:p>
          <a:p>
            <a:r>
              <a:rPr lang="en-US" sz="2800" b="1" dirty="0"/>
              <a:t>Auditory Brainstem Response (ABR) Audiometry</a:t>
            </a:r>
            <a:r>
              <a:rPr lang="en-US" sz="2800" dirty="0"/>
              <a:t> </a:t>
            </a:r>
          </a:p>
          <a:p>
            <a:pPr lvl="1"/>
            <a:r>
              <a:rPr lang="en-US" dirty="0"/>
              <a:t>Used to determine </a:t>
            </a:r>
            <a:r>
              <a:rPr lang="en-US" dirty="0">
                <a:solidFill>
                  <a:srgbClr val="FF0000"/>
                </a:solidFill>
              </a:rPr>
              <a:t>brainstem function</a:t>
            </a:r>
            <a:r>
              <a:rPr lang="en-US" dirty="0"/>
              <a:t> in response to auditory (click) stimuli</a:t>
            </a:r>
          </a:p>
          <a:p>
            <a:pPr lvl="1"/>
            <a:r>
              <a:rPr lang="en-US" dirty="0"/>
              <a:t>Considered an effective screening tool in the evaluation of suspected </a:t>
            </a:r>
            <a:r>
              <a:rPr lang="en-US" b="1" dirty="0"/>
              <a:t>retrocochlear pathology </a:t>
            </a:r>
            <a:r>
              <a:rPr lang="en-US" dirty="0"/>
              <a:t>such as an </a:t>
            </a:r>
            <a:r>
              <a:rPr lang="en-US" dirty="0">
                <a:solidFill>
                  <a:srgbClr val="FF0000"/>
                </a:solidFill>
              </a:rPr>
              <a:t>acoustic neuroma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vestibular schwannoma </a:t>
            </a:r>
            <a:r>
              <a:rPr lang="en-US" dirty="0">
                <a:solidFill>
                  <a:srgbClr val="0070C0"/>
                </a:solidFill>
              </a:rPr>
              <a:t>(but it’s not the most sensitive and specific test for an acoustic tumor)</a:t>
            </a:r>
          </a:p>
          <a:p>
            <a:pPr lvl="1"/>
            <a:r>
              <a:rPr lang="en-US" dirty="0"/>
              <a:t>May be used to detect auditory neuropathy or neural conduction disorders </a:t>
            </a:r>
            <a:r>
              <a:rPr lang="en-US" b="1" dirty="0">
                <a:solidFill>
                  <a:srgbClr val="FF0000"/>
                </a:solidFill>
              </a:rPr>
              <a:t>in newborns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E4C4A-83D7-A718-0DA5-6EA02D263AD6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901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9ED44-E471-F917-5388-4E227052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Epiglottitis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2036-0D3F-FD70-264F-B5CD82FAA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08225"/>
          </a:xfrm>
        </p:spPr>
        <p:txBody>
          <a:bodyPr>
            <a:normAutofit/>
          </a:bodyPr>
          <a:lstStyle/>
          <a:p>
            <a:r>
              <a:rPr lang="en-US" b="1" dirty="0"/>
              <a:t>What is not true about acute epiglottitis ? </a:t>
            </a:r>
          </a:p>
          <a:p>
            <a:pPr lvl="1"/>
            <a:r>
              <a:rPr lang="en-US" dirty="0"/>
              <a:t>Common in children</a:t>
            </a:r>
          </a:p>
          <a:p>
            <a:pPr lvl="1"/>
            <a:r>
              <a:rPr lang="en-US" dirty="0"/>
              <a:t>Caused by H.influenzae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Hoarseness is presenting symptom</a:t>
            </a:r>
          </a:p>
          <a:p>
            <a:pPr lvl="1"/>
            <a:r>
              <a:rPr lang="en-US" dirty="0"/>
              <a:t>Painful swallowing</a:t>
            </a:r>
          </a:p>
          <a:p>
            <a:pPr lvl="1"/>
            <a:r>
              <a:rPr lang="en-US" dirty="0"/>
              <a:t>Drooling of saliva</a:t>
            </a:r>
          </a:p>
          <a:p>
            <a:r>
              <a:rPr lang="en-US" b="1" dirty="0"/>
              <a:t>All the following are true in acute epiglottitis except</a:t>
            </a:r>
          </a:p>
          <a:p>
            <a:pPr lvl="1"/>
            <a:r>
              <a:rPr lang="en-US" dirty="0"/>
              <a:t>The commonest organism is hemophiles influenza type one</a:t>
            </a:r>
          </a:p>
          <a:p>
            <a:pPr lvl="1"/>
            <a:r>
              <a:rPr lang="en-US" dirty="0"/>
              <a:t>Occur mainly in children age between 2-7 years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Usually, hoarseness of voice started few hours later</a:t>
            </a:r>
          </a:p>
          <a:p>
            <a:pPr lvl="1"/>
            <a:r>
              <a:rPr lang="en-US" dirty="0"/>
              <a:t>Direct laryngoscopy before induction of endotracheal tube</a:t>
            </a:r>
          </a:p>
          <a:p>
            <a:pPr lvl="1"/>
            <a:r>
              <a:rPr lang="en-US" dirty="0"/>
              <a:t>Dysphagia developed following by refusal of oral food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D77AC-D4FF-D3F1-7A97-E151D7DCB7EA}"/>
              </a:ext>
            </a:extLst>
          </p:cNvPr>
          <p:cNvSpPr/>
          <p:nvPr/>
        </p:nvSpPr>
        <p:spPr>
          <a:xfrm>
            <a:off x="7595676" y="135065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676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EA1C-408F-76E5-5C3A-5A327AADF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Epiglottitis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39D03-5A2D-E7E2-C162-0870C09D8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49860"/>
          </a:xfrm>
        </p:spPr>
        <p:txBody>
          <a:bodyPr>
            <a:normAutofit/>
          </a:bodyPr>
          <a:lstStyle/>
          <a:p>
            <a:r>
              <a:rPr lang="en-US" b="1" dirty="0"/>
              <a:t>Regarding Acute epiglottitis, the most appropriate sentence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Only occurs in children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Streptococcus pneumonia is the usual causative agent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peak age of incidence is between 18 months and 3 years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characterized by mild fever and most commonly affect females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airway should be secured primarily</a:t>
            </a:r>
          </a:p>
          <a:p>
            <a:r>
              <a:rPr lang="en-US" sz="2600" b="1" dirty="0"/>
              <a:t>4-year-old come with fever 39 progressive dyspnea, drooling and dysphagia dynamically stable, management</a:t>
            </a:r>
            <a:r>
              <a:rPr lang="en-US" dirty="0"/>
              <a:t>: </a:t>
            </a:r>
          </a:p>
          <a:p>
            <a:pPr lvl="1"/>
            <a:r>
              <a:rPr lang="en-US" sz="2600" dirty="0"/>
              <a:t>Lateral X-ray theater</a:t>
            </a:r>
          </a:p>
          <a:p>
            <a:pPr marL="914400" lvl="1" indent="-457200">
              <a:buFont typeface="+mj-lt"/>
              <a:buAutoNum type="alphaLcPeriod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1765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C73F-245B-F11F-7131-F293B3C8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Laryngomalacia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0DC75-F2A1-35B9-134F-4B7D2A9C2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Collapse of supraglottic structures during inspiration due to anatomical and/or functional abnormalities</a:t>
            </a:r>
          </a:p>
          <a:p>
            <a:r>
              <a:rPr lang="en-US" b="1" dirty="0"/>
              <a:t>Epidemiology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Most common cause of congenital stridor </a:t>
            </a:r>
            <a:r>
              <a:rPr lang="en-US" dirty="0"/>
              <a:t>(cause of stridor in 45–75% infants)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Most common congenital anomaly of the larynx</a:t>
            </a:r>
          </a:p>
          <a:p>
            <a:r>
              <a:rPr lang="en-US" b="1" dirty="0"/>
              <a:t>Etiology</a:t>
            </a:r>
            <a:r>
              <a:rPr lang="en-US" dirty="0"/>
              <a:t>: Almost always congenital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Symptoms typically begin within the first 2 months of life and peak at 6–8 months.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Inspiratory stridor</a:t>
            </a:r>
            <a:r>
              <a:rPr lang="en-US" dirty="0">
                <a:solidFill>
                  <a:srgbClr val="FF0000"/>
                </a:solidFill>
              </a:rPr>
              <a:t>: worsens in the supine position, during crying, upper respiratory tract infections, agitation, and feeding relieved by prone position and head extension</a:t>
            </a:r>
          </a:p>
          <a:p>
            <a:pPr lvl="1"/>
            <a:r>
              <a:rPr lang="en-US" dirty="0"/>
              <a:t>Feeding difficulties (e.g., regurgitation, emesis) </a:t>
            </a:r>
          </a:p>
          <a:p>
            <a:pPr lvl="1"/>
            <a:r>
              <a:rPr lang="en-US" dirty="0"/>
              <a:t>Approx. 60% of affected children have </a:t>
            </a:r>
            <a:r>
              <a:rPr lang="en-US" dirty="0">
                <a:solidFill>
                  <a:srgbClr val="FF0000"/>
                </a:solidFill>
              </a:rPr>
              <a:t>concomitant GERD</a:t>
            </a:r>
          </a:p>
          <a:p>
            <a:pPr lvl="1"/>
            <a:r>
              <a:rPr lang="en-US" b="1" dirty="0"/>
              <a:t>Severe course</a:t>
            </a:r>
            <a:r>
              <a:rPr lang="en-US" dirty="0"/>
              <a:t>: failure to thrive, obstructive sleep apnea, cyanosis</a:t>
            </a:r>
          </a:p>
        </p:txBody>
      </p:sp>
    </p:spTree>
    <p:extLst>
      <p:ext uri="{BB962C8B-B14F-4D97-AF65-F5344CB8AC3E}">
        <p14:creationId xmlns:p14="http://schemas.microsoft.com/office/powerpoint/2010/main" val="360512185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7AD2-1AD2-B913-42E2-635E702B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Laryngomalacia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2A20-8786-1D76-FE72-50E5A58FE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Diagnostics</a:t>
            </a:r>
            <a:r>
              <a:rPr lang="en-US" dirty="0"/>
              <a:t>: Flexible laryngoscopy (gold standard)</a:t>
            </a:r>
          </a:p>
          <a:p>
            <a:pPr lvl="1"/>
            <a:r>
              <a:rPr lang="en-US" dirty="0"/>
              <a:t>Direct visualization of the airway</a:t>
            </a:r>
          </a:p>
          <a:p>
            <a:pPr lvl="1"/>
            <a:r>
              <a:rPr lang="en-US" dirty="0"/>
              <a:t>Collapse of supraglottic structures during inspiration and an omega-shaped epiglottis.</a:t>
            </a:r>
          </a:p>
          <a:p>
            <a:pPr lvl="1"/>
            <a:r>
              <a:rPr lang="en-US" dirty="0"/>
              <a:t>Clinical correlation is required to establish a diagnosis of laryngomalacia.</a:t>
            </a:r>
          </a:p>
          <a:p>
            <a:r>
              <a:rPr lang="en-US" b="1" dirty="0"/>
              <a:t>Treatment</a:t>
            </a:r>
          </a:p>
          <a:p>
            <a:pPr lvl="1"/>
            <a:r>
              <a:rPr lang="en-US" dirty="0"/>
              <a:t>Reassurance and monitoring in mild cases (</a:t>
            </a:r>
            <a:r>
              <a:rPr lang="en-US" dirty="0">
                <a:solidFill>
                  <a:srgbClr val="FF0000"/>
                </a:solidFill>
              </a:rPr>
              <a:t>approx. 90% of cases resolve by two years of age</a:t>
            </a:r>
            <a:r>
              <a:rPr lang="en-US" dirty="0"/>
              <a:t>)</a:t>
            </a:r>
          </a:p>
          <a:p>
            <a:pPr lvl="2"/>
            <a:r>
              <a:rPr lang="en-US" sz="2300" dirty="0"/>
              <a:t>Acid suppression therapy (</a:t>
            </a:r>
            <a:r>
              <a:rPr lang="en-US" sz="2300" dirty="0" err="1"/>
              <a:t>e.,g</a:t>
            </a:r>
            <a:r>
              <a:rPr lang="en-US" sz="2300" dirty="0"/>
              <a:t>, PPI, histamine receptor blockers) for patients with symptoms of GERD</a:t>
            </a:r>
          </a:p>
          <a:p>
            <a:pPr lvl="2"/>
            <a:r>
              <a:rPr lang="en-US" sz="2300" dirty="0"/>
              <a:t>Speech and swallow therapy</a:t>
            </a:r>
          </a:p>
          <a:p>
            <a:pPr lvl="2"/>
            <a:r>
              <a:rPr lang="en-US" sz="2300" dirty="0"/>
              <a:t>Ensure appropriate weight gain</a:t>
            </a:r>
          </a:p>
          <a:p>
            <a:pPr lvl="1"/>
            <a:r>
              <a:rPr lang="en-US" dirty="0" err="1"/>
              <a:t>Supraglottoplasty</a:t>
            </a:r>
            <a:r>
              <a:rPr lang="en-US" dirty="0"/>
              <a:t> in severe cases</a:t>
            </a:r>
          </a:p>
        </p:txBody>
      </p:sp>
    </p:spTree>
    <p:extLst>
      <p:ext uri="{BB962C8B-B14F-4D97-AF65-F5344CB8AC3E}">
        <p14:creationId xmlns:p14="http://schemas.microsoft.com/office/powerpoint/2010/main" val="232050778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22582-BFD7-D887-EB3B-FB2BA256A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D5A4-910A-DCC7-0B48-D9F668CE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 6-month-old baby has had mild inspiratory stridor for the last 2 months. The most likely cause of this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Laryngomalacia </a:t>
            </a:r>
            <a:r>
              <a:rPr lang="en-US" dirty="0">
                <a:solidFill>
                  <a:srgbClr val="0070C0"/>
                </a:solidFill>
              </a:rPr>
              <a:t>(most common cause)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Acute epiglottitis </a:t>
            </a:r>
            <a:r>
              <a:rPr lang="en-US" dirty="0">
                <a:solidFill>
                  <a:srgbClr val="0070C0"/>
                </a:solidFill>
              </a:rPr>
              <a:t>(Is an acute not chronic)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Croup </a:t>
            </a:r>
            <a:r>
              <a:rPr lang="en-US" dirty="0">
                <a:solidFill>
                  <a:srgbClr val="0070C0"/>
                </a:solidFill>
              </a:rPr>
              <a:t>(Is an acute not chronic)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Tonsillar hypertrophy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Foreign body aspiration </a:t>
            </a:r>
            <a:r>
              <a:rPr lang="en-US" dirty="0">
                <a:solidFill>
                  <a:srgbClr val="0070C0"/>
                </a:solidFill>
              </a:rPr>
              <a:t>(Is an acute not chronic)</a:t>
            </a:r>
            <a:endParaRPr lang="en-US" dirty="0"/>
          </a:p>
          <a:p>
            <a:r>
              <a:rPr lang="en-US" b="1" dirty="0"/>
              <a:t>The best way to diagnose laryngomalacia is</a:t>
            </a:r>
          </a:p>
          <a:p>
            <a:pPr lvl="1"/>
            <a:r>
              <a:rPr lang="en-US" dirty="0"/>
              <a:t>Clinical history </a:t>
            </a:r>
          </a:p>
          <a:p>
            <a:pPr lvl="1"/>
            <a:r>
              <a:rPr lang="en-US" dirty="0"/>
              <a:t>Neck soft tissue lateral view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Flexible fiberoptic laryngoscopy</a:t>
            </a:r>
          </a:p>
          <a:p>
            <a:pPr lvl="1"/>
            <a:r>
              <a:rPr lang="en-US" dirty="0"/>
              <a:t>Direct laryngoscopy under general anesthesia </a:t>
            </a:r>
          </a:p>
          <a:p>
            <a:pPr lvl="1"/>
            <a:r>
              <a:rPr lang="en-US" dirty="0"/>
              <a:t>Video </a:t>
            </a:r>
            <a:r>
              <a:rPr lang="en-US" dirty="0" err="1"/>
              <a:t>stroboscopy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79CD2-EBE1-E02D-C36B-8D930A8FE333}"/>
              </a:ext>
            </a:extLst>
          </p:cNvPr>
          <p:cNvSpPr/>
          <p:nvPr/>
        </p:nvSpPr>
        <p:spPr>
          <a:xfrm>
            <a:off x="10231877" y="132147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F2F4C-1E1F-AE89-8E63-7FC49D9009F3}"/>
              </a:ext>
            </a:extLst>
          </p:cNvPr>
          <p:cNvSpPr/>
          <p:nvPr/>
        </p:nvSpPr>
        <p:spPr>
          <a:xfrm>
            <a:off x="7333034" y="374099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3771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65E3-8121-5A70-F8A6-B414D830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1DED6-6AF2-7E64-B886-6BE35FFA6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/>
          </a:bodyPr>
          <a:lstStyle/>
          <a:p>
            <a:r>
              <a:rPr lang="en-US" b="1" dirty="0"/>
              <a:t>The commonest cause of congenital stridor </a:t>
            </a:r>
          </a:p>
          <a:p>
            <a:pPr lvl="1"/>
            <a:r>
              <a:rPr lang="en-US" dirty="0"/>
              <a:t>Epiglottitis</a:t>
            </a:r>
          </a:p>
          <a:p>
            <a:pPr lvl="1"/>
            <a:r>
              <a:rPr lang="en-US" dirty="0"/>
              <a:t>Vocal cord paralysis</a:t>
            </a:r>
          </a:p>
          <a:p>
            <a:pPr lvl="1"/>
            <a:r>
              <a:rPr lang="en-US" dirty="0"/>
              <a:t>Laryngeal web</a:t>
            </a:r>
          </a:p>
          <a:p>
            <a:pPr lvl="1"/>
            <a:r>
              <a:rPr lang="en-US" dirty="0"/>
              <a:t>Subglottic stenosis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Laryngomalacia</a:t>
            </a:r>
          </a:p>
          <a:p>
            <a:r>
              <a:rPr lang="en-US" b="1" dirty="0"/>
              <a:t>What doesn’t apply to laryngomalacia ?</a:t>
            </a:r>
          </a:p>
          <a:p>
            <a:pPr lvl="1"/>
            <a:r>
              <a:rPr lang="en-US" dirty="0"/>
              <a:t>Hoarseness is absent</a:t>
            </a:r>
          </a:p>
          <a:p>
            <a:pPr lvl="1"/>
            <a:r>
              <a:rPr lang="en-US" dirty="0"/>
              <a:t>It is the commonest cause of stridor in neonates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Tracheostomy is frequently required</a:t>
            </a:r>
          </a:p>
          <a:p>
            <a:pPr lvl="1"/>
            <a:r>
              <a:rPr lang="en-US" dirty="0"/>
              <a:t>Diagnosis is made by fiberoptic nasolaryngoscopy</a:t>
            </a:r>
          </a:p>
          <a:p>
            <a:pPr lvl="1"/>
            <a:r>
              <a:rPr lang="en-US" dirty="0"/>
              <a:t>Disappears by the age of 2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8A5530-4EEE-0CD7-1106-37932B364C00}"/>
              </a:ext>
            </a:extLst>
          </p:cNvPr>
          <p:cNvSpPr/>
          <p:nvPr/>
        </p:nvSpPr>
        <p:spPr>
          <a:xfrm>
            <a:off x="7780510" y="1379437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0863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C8B9-8CF9-B150-C929-F6E87D2C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Laryngomalacia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19EBE-4FB5-4FBB-E3AF-96CF3D51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Which one is wrong about laryngomalacia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Needs surgery immediately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Appears as sigma sign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May need tracheostomy</a:t>
            </a:r>
          </a:p>
          <a:p>
            <a:r>
              <a:rPr lang="en-US" b="1" dirty="0"/>
              <a:t>A child presenting with stridor due to mild to moderate tracheomalacia, best to be managed by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Dilatation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High dose steroids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Careful observation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Intubation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Antibiotics</a:t>
            </a:r>
          </a:p>
          <a:p>
            <a:r>
              <a:rPr lang="en-US" b="1" dirty="0"/>
              <a:t>Wrong about laryngomalacia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50% need surgery </a:t>
            </a:r>
            <a:r>
              <a:rPr lang="en-US" dirty="0">
                <a:solidFill>
                  <a:srgbClr val="0070C0"/>
                </a:solidFill>
              </a:rPr>
              <a:t>(90% resolves alone)</a:t>
            </a:r>
          </a:p>
        </p:txBody>
      </p:sp>
    </p:spTree>
    <p:extLst>
      <p:ext uri="{BB962C8B-B14F-4D97-AF65-F5344CB8AC3E}">
        <p14:creationId xmlns:p14="http://schemas.microsoft.com/office/powerpoint/2010/main" val="78668668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0424-BFDE-F0D2-B956-49B7A228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2FDD6-56F9-FBA8-E9F3-8282A5C16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Glottis diameter in children</a:t>
            </a:r>
          </a:p>
          <a:p>
            <a:pPr lvl="1"/>
            <a:r>
              <a:rPr lang="en-US" sz="2600" dirty="0"/>
              <a:t>Normal: 6mm</a:t>
            </a:r>
          </a:p>
          <a:p>
            <a:pPr lvl="1"/>
            <a:r>
              <a:rPr lang="en-US" sz="2600" dirty="0"/>
              <a:t>Borderline: 5mm</a:t>
            </a:r>
          </a:p>
          <a:p>
            <a:pPr lvl="1"/>
            <a:r>
              <a:rPr lang="en-US" sz="2600" dirty="0"/>
              <a:t>Stenosis: 4mm</a:t>
            </a:r>
          </a:p>
          <a:p>
            <a:r>
              <a:rPr lang="en-US" dirty="0"/>
              <a:t>Grade 1: 50% stenosis; No treatment needed</a:t>
            </a:r>
          </a:p>
          <a:p>
            <a:r>
              <a:rPr lang="en-US" dirty="0"/>
              <a:t>Grade 2: 51-70% stenosis</a:t>
            </a:r>
          </a:p>
          <a:p>
            <a:r>
              <a:rPr lang="en-US" dirty="0"/>
              <a:t>Grade 3: 71-99% stenosis</a:t>
            </a:r>
          </a:p>
          <a:p>
            <a:r>
              <a:rPr lang="en-US" dirty="0"/>
              <a:t>Grade 4: No detectable lumen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31272-8035-0C32-04DC-A62374B384F7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0530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ED3C-1BFC-9F56-752E-3620D22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D10FB-8A3E-9055-4A9D-8E9B382D0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intrinsic muscles of the larynx are3 supplied by the recurrent laryngeal nerve except </a:t>
            </a:r>
            <a:r>
              <a:rPr lang="en-US" b="1" dirty="0">
                <a:solidFill>
                  <a:srgbClr val="FF0000"/>
                </a:solidFill>
              </a:rPr>
              <a:t>cricothyroid muscle</a:t>
            </a:r>
            <a:r>
              <a:rPr lang="en-US" dirty="0"/>
              <a:t> is supplied by </a:t>
            </a:r>
            <a:r>
              <a:rPr lang="en-US" dirty="0">
                <a:solidFill>
                  <a:srgbClr val="FF0000"/>
                </a:solidFill>
              </a:rPr>
              <a:t>superior laryngeal nerve</a:t>
            </a:r>
          </a:p>
          <a:p>
            <a:r>
              <a:rPr lang="en-US" b="1" dirty="0"/>
              <a:t>Abduction (opening) of the vocal cord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Posterior cricoarytenoid </a:t>
            </a:r>
            <a:endParaRPr lang="en-US" dirty="0"/>
          </a:p>
          <a:p>
            <a:r>
              <a:rPr lang="en-US" b="1" dirty="0"/>
              <a:t>Adduction of the vocal cord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Lateral cricoarytenoid muscles </a:t>
            </a:r>
            <a:r>
              <a:rPr lang="en-US" dirty="0"/>
              <a:t>and</a:t>
            </a:r>
            <a:r>
              <a:rPr lang="en-US" dirty="0">
                <a:solidFill>
                  <a:srgbClr val="FF0000"/>
                </a:solidFill>
              </a:rPr>
              <a:t> transverse arytenoid muscle </a:t>
            </a:r>
            <a:endParaRPr lang="en-US" dirty="0"/>
          </a:p>
          <a:p>
            <a:r>
              <a:rPr lang="en-US" dirty="0"/>
              <a:t>The water-shed area in the larynx is the </a:t>
            </a:r>
            <a:r>
              <a:rPr lang="en-US" dirty="0">
                <a:solidFill>
                  <a:srgbClr val="FF0000"/>
                </a:solidFill>
              </a:rPr>
              <a:t>rim of glottidis</a:t>
            </a:r>
          </a:p>
          <a:p>
            <a:r>
              <a:rPr lang="en-US" dirty="0"/>
              <a:t>The vocal cord contains no lymph nodes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0C201-C7EF-F089-0E4C-EB54CFA78A1E}"/>
              </a:ext>
            </a:extLst>
          </p:cNvPr>
          <p:cNvSpPr/>
          <p:nvPr/>
        </p:nvSpPr>
        <p:spPr>
          <a:xfrm>
            <a:off x="48640" y="1369430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EE82A-77CA-1FF4-8B70-EF023D92C2CD}"/>
              </a:ext>
            </a:extLst>
          </p:cNvPr>
          <p:cNvSpPr/>
          <p:nvPr/>
        </p:nvSpPr>
        <p:spPr>
          <a:xfrm>
            <a:off x="48640" y="2644303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7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E132B-9D7B-C804-4C78-1ABADD71F142}"/>
              </a:ext>
            </a:extLst>
          </p:cNvPr>
          <p:cNvSpPr/>
          <p:nvPr/>
        </p:nvSpPr>
        <p:spPr>
          <a:xfrm>
            <a:off x="52687" y="4059386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57889-C5E7-0D23-8DAA-D7E2A77AFD7B}"/>
              </a:ext>
            </a:extLst>
          </p:cNvPr>
          <p:cNvSpPr/>
          <p:nvPr/>
        </p:nvSpPr>
        <p:spPr>
          <a:xfrm>
            <a:off x="52687" y="4585312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9452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0BB56-50A8-95FB-3D69-D0C577AF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palsy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A27DEE4-BA0C-530F-2A53-FEA9869CE8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6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562">
                  <a:extLst>
                    <a:ext uri="{9D8B030D-6E8A-4147-A177-3AD203B41FA5}">
                      <a16:colId xmlns:a16="http://schemas.microsoft.com/office/drawing/2014/main" val="274199273"/>
                    </a:ext>
                  </a:extLst>
                </a:gridCol>
                <a:gridCol w="4250987">
                  <a:extLst>
                    <a:ext uri="{9D8B030D-6E8A-4147-A177-3AD203B41FA5}">
                      <a16:colId xmlns:a16="http://schemas.microsoft.com/office/drawing/2014/main" val="554704101"/>
                    </a:ext>
                  </a:extLst>
                </a:gridCol>
                <a:gridCol w="1809345">
                  <a:extLst>
                    <a:ext uri="{9D8B030D-6E8A-4147-A177-3AD203B41FA5}">
                      <a16:colId xmlns:a16="http://schemas.microsoft.com/office/drawing/2014/main" val="3251966907"/>
                    </a:ext>
                  </a:extLst>
                </a:gridCol>
                <a:gridCol w="2141706">
                  <a:extLst>
                    <a:ext uri="{9D8B030D-6E8A-4147-A177-3AD203B41FA5}">
                      <a16:colId xmlns:a16="http://schemas.microsoft.com/office/drawing/2014/main" val="3486122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Injured nerves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Phonation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Respiration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2686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Unilateral Recurrent laryngeal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Adduction to medial 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Normal respiration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51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Bilateral recurrent laryngeal nerves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Slightly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Inspiratory stridor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Distress &amp; even suffocation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939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Unilateral superior and recurrent laryngeal nerves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Abduction, cadaveric paramedian position of ipsilateral side, contralateral side cross </a:t>
                      </a:r>
                      <a:r>
                        <a:rPr lang="en-US" sz="2000" dirty="0" err="1"/>
                        <a:t>medline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Not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Normal respiration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82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Bilateral superior and recurrent laryngeal nerves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Bilateral (cadaveric)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(abducted or widely separated position giving the appearance of bowing)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Completely lost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Normal respiration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601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23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D4AD-8981-A861-8F78-E99D4343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Auditory Brainstem Response (ABR) Audiometry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BE7E6-C518-874D-44EF-E0D065EB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auditory structures that generate the auditory brainstem response are believed to be as follows: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Wave I/II: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ight Cranial Nerve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Wave III: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ochlear Nucleus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Wave IV: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live (Superior Olive)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Wave V: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ateral Lemniscus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Wave VI: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dirty="0"/>
              <a:t>nferior Colliculus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Mnemonic: </a:t>
            </a:r>
            <a:r>
              <a:rPr lang="en-US" b="1" dirty="0">
                <a:solidFill>
                  <a:srgbClr val="FF0000"/>
                </a:solidFill>
              </a:rPr>
              <a:t>E.COLI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834279-836277-1251.jpg">
            <a:extLst>
              <a:ext uri="{FF2B5EF4-FFF2-40B4-BE49-F238E27FC236}">
                <a16:creationId xmlns:a16="http://schemas.microsoft.com/office/drawing/2014/main" id="{9C7CC8B2-2E33-C204-F6B7-70BBE2F82B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14137" y="1920407"/>
            <a:ext cx="5039663" cy="3641176"/>
          </a:xfrm>
          <a:prstGeom prst="rect">
            <a:avLst/>
          </a:prstGeom>
          <a:noFill/>
          <a:ln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044D9-79AB-BAAC-5155-A646CE1B2D16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572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0CF6-EA85-5047-D45D-1876A15C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palsy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07473-3C77-4078-52E4-B26F4557D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most common cause of vocal cord palsy is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Total thyroidectomy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Bronchogenic carcinoma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Aneurysm of aorta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Tubercular lymph nodes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Vinca Alkaloids therapy </a:t>
            </a:r>
          </a:p>
          <a:p>
            <a:r>
              <a:rPr lang="en-US" b="1" dirty="0"/>
              <a:t>Cadaveric position of vocal cords</a:t>
            </a:r>
            <a:r>
              <a:rPr lang="en-US" dirty="0"/>
              <a:t>: paralyzed, abducted or widely separated position giving the appearance of bowing</a:t>
            </a:r>
          </a:p>
          <a:p>
            <a:r>
              <a:rPr lang="en-US" b="1" dirty="0"/>
              <a:t>Bilateral recurrent laryngeal nerve injury occurs in all the following</a:t>
            </a:r>
          </a:p>
          <a:p>
            <a:pPr lvl="1"/>
            <a:r>
              <a:rPr lang="en-US" dirty="0"/>
              <a:t>Bilateral thyroid surgery, such as thyroidectomy</a:t>
            </a:r>
          </a:p>
          <a:p>
            <a:pPr lvl="1"/>
            <a:r>
              <a:rPr lang="en-US" dirty="0"/>
              <a:t>Severe trauma to the neck, such as fractures or penetrating injuries</a:t>
            </a:r>
          </a:p>
          <a:p>
            <a:pPr lvl="1"/>
            <a:r>
              <a:rPr lang="en-US" dirty="0"/>
              <a:t>Neurological disorders, such as brainstem lesions or tumors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860E9-1A71-5EBC-FB8F-BEC4B64E404C}"/>
              </a:ext>
            </a:extLst>
          </p:cNvPr>
          <p:cNvSpPr/>
          <p:nvPr/>
        </p:nvSpPr>
        <p:spPr>
          <a:xfrm>
            <a:off x="8101521" y="132147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4830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9592-B9FC-A3D8-1C6E-A1AA5662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Submucosal vocal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8B550-BBCF-8008-E6A1-A1C81A132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best method to diagnose submucosal vocal lesions: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Indirect laryngoscopy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Direct flexible laryngoscopy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Direct rigid laryngoscopy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Video </a:t>
            </a:r>
            <a:r>
              <a:rPr lang="en-US" dirty="0" err="1">
                <a:solidFill>
                  <a:srgbClr val="FF0000"/>
                </a:solidFill>
              </a:rPr>
              <a:t>stroboscopy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Submucosal vocal lesions examples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Vocal cord nodules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Vocal cord polyps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Vocal cord cysts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Reinke's edema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9DC038-F44F-576D-9AE7-40B275089B1F}"/>
              </a:ext>
            </a:extLst>
          </p:cNvPr>
          <p:cNvSpPr/>
          <p:nvPr/>
        </p:nvSpPr>
        <p:spPr>
          <a:xfrm>
            <a:off x="9336932" y="137943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021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7DB41-E9DF-1EF0-D684-65A5E397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fold polyp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426AF-D325-42E8-9B58-48F3652F9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841"/>
            <a:ext cx="10515600" cy="518785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benign lesion that develops in response to vocal fold irritation in the anterior one-third of the vocal fold</a:t>
            </a:r>
          </a:p>
          <a:p>
            <a:r>
              <a:rPr lang="en-US" b="1" dirty="0"/>
              <a:t>Epidemiology</a:t>
            </a:r>
            <a:r>
              <a:rPr lang="en-US" dirty="0"/>
              <a:t>: Most common benign lesion of the vocal cords</a:t>
            </a:r>
          </a:p>
          <a:p>
            <a:pPr lvl="1"/>
            <a:r>
              <a:rPr lang="en-US" dirty="0"/>
              <a:t>Peak incidence between 30 and 50 years</a:t>
            </a:r>
          </a:p>
          <a:p>
            <a:pPr lvl="1"/>
            <a:r>
              <a:rPr lang="en-US" dirty="0"/>
              <a:t>♂ &gt; ♀</a:t>
            </a:r>
          </a:p>
          <a:p>
            <a:r>
              <a:rPr lang="en-US" b="1" dirty="0"/>
              <a:t>Etiology</a:t>
            </a:r>
          </a:p>
          <a:p>
            <a:pPr lvl="1"/>
            <a:r>
              <a:rPr lang="en-US" dirty="0"/>
              <a:t>Voice overuse (e.g., teachers, professional singers)</a:t>
            </a:r>
          </a:p>
          <a:p>
            <a:pPr lvl="1"/>
            <a:r>
              <a:rPr lang="en-US" dirty="0"/>
              <a:t>Smoking, GERD</a:t>
            </a:r>
          </a:p>
          <a:p>
            <a:pPr lvl="1"/>
            <a:r>
              <a:rPr lang="en-US" dirty="0"/>
              <a:t>Anticoagulant use</a:t>
            </a:r>
          </a:p>
          <a:p>
            <a:r>
              <a:rPr lang="en-US" b="1" dirty="0"/>
              <a:t>Clinical features</a:t>
            </a:r>
            <a:r>
              <a:rPr lang="en-US" dirty="0"/>
              <a:t>: low-pitched, whispery voice; hoarseness</a:t>
            </a:r>
          </a:p>
          <a:p>
            <a:r>
              <a:rPr lang="en-US" b="1" dirty="0"/>
              <a:t>Diagnostics</a:t>
            </a:r>
            <a:r>
              <a:rPr lang="en-US" dirty="0"/>
              <a:t>: laryngoscopy </a:t>
            </a:r>
          </a:p>
          <a:p>
            <a:pPr lvl="1"/>
            <a:r>
              <a:rPr lang="en-US" dirty="0"/>
              <a:t>Unilateral spherical lesion</a:t>
            </a:r>
          </a:p>
          <a:p>
            <a:pPr lvl="1"/>
            <a:r>
              <a:rPr lang="en-US" dirty="0"/>
              <a:t>Located at the junction of the anterior one-third and posterior two-thirds of the vocal folds </a:t>
            </a:r>
          </a:p>
          <a:p>
            <a:r>
              <a:rPr lang="en-US" b="1" dirty="0"/>
              <a:t>Pathology</a:t>
            </a:r>
            <a:r>
              <a:rPr lang="en-US" dirty="0"/>
              <a:t>: fluid and fibrin filled lesion in the superficial lamina propria of the vocal fold</a:t>
            </a:r>
          </a:p>
          <a:p>
            <a:r>
              <a:rPr lang="en-US" b="1" dirty="0"/>
              <a:t>Management</a:t>
            </a:r>
            <a:r>
              <a:rPr lang="en-US" dirty="0"/>
              <a:t>: microsurgical removal</a:t>
            </a:r>
          </a:p>
        </p:txBody>
      </p:sp>
    </p:spTree>
    <p:extLst>
      <p:ext uri="{BB962C8B-B14F-4D97-AF65-F5344CB8AC3E}">
        <p14:creationId xmlns:p14="http://schemas.microsoft.com/office/powerpoint/2010/main" val="203572704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C0F03-99BF-9404-B40A-7703E07A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Vocal cord nodules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5CD9-2C9D-A707-740D-BD33968A9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benign lesion that are caused by frequent microtrauma (e.g., voice overuse) to the vocal cords, which leads to edematous swelling and development of fibrotic scars</a:t>
            </a:r>
          </a:p>
          <a:p>
            <a:r>
              <a:rPr lang="en-US" b="1" dirty="0"/>
              <a:t>Epidemiology</a:t>
            </a:r>
          </a:p>
          <a:p>
            <a:pPr lvl="1"/>
            <a:r>
              <a:rPr lang="en-US" dirty="0"/>
              <a:t>Peak incidence between </a:t>
            </a:r>
            <a:r>
              <a:rPr lang="en-US" dirty="0">
                <a:solidFill>
                  <a:srgbClr val="FF0000"/>
                </a:solidFill>
              </a:rPr>
              <a:t>20 and 50 years</a:t>
            </a:r>
          </a:p>
          <a:p>
            <a:pPr lvl="1"/>
            <a:r>
              <a:rPr lang="en-US" dirty="0"/>
              <a:t>Most common cause of persistent hoarseness in school-aged children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♀ &gt; ♂</a:t>
            </a:r>
          </a:p>
          <a:p>
            <a:r>
              <a:rPr lang="en-US" b="1" dirty="0"/>
              <a:t>Etiology</a:t>
            </a:r>
            <a:r>
              <a:rPr lang="en-US" dirty="0"/>
              <a:t>: voice overuse (e.g., teachers, professional singers) or abuse (e.g., children who scream/cry a lot)</a:t>
            </a:r>
          </a:p>
          <a:p>
            <a:r>
              <a:rPr lang="en-US" b="1" dirty="0"/>
              <a:t>Pathophysiology</a:t>
            </a:r>
            <a:r>
              <a:rPr lang="en-US" dirty="0"/>
              <a:t>: microtrauma to the vocal cords → edematous swelling → fibrotic scar (vocal fold nodule) of the superficial lamina propria</a:t>
            </a:r>
          </a:p>
          <a:p>
            <a:r>
              <a:rPr lang="en-US" b="1" dirty="0"/>
              <a:t>Clinical features</a:t>
            </a:r>
            <a:r>
              <a:rPr lang="en-US" dirty="0"/>
              <a:t>: low-pitched, whispery voice; hoarseness, altered vocal range</a:t>
            </a:r>
          </a:p>
        </p:txBody>
      </p:sp>
    </p:spTree>
    <p:extLst>
      <p:ext uri="{BB962C8B-B14F-4D97-AF65-F5344CB8AC3E}">
        <p14:creationId xmlns:p14="http://schemas.microsoft.com/office/powerpoint/2010/main" val="1547808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E6D1-75F1-2ED6-78C9-2007E5EB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Vocal cord nodules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BF349-01D9-3C8D-18DA-107F9D11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6931"/>
            <a:ext cx="10515600" cy="518785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Diagnostics</a:t>
            </a:r>
            <a:r>
              <a:rPr lang="en-US" dirty="0"/>
              <a:t>: laryngoscopy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Bilateral lesions </a:t>
            </a:r>
            <a:r>
              <a:rPr lang="en-US" dirty="0"/>
              <a:t>at the </a:t>
            </a:r>
            <a:r>
              <a:rPr lang="en-US" dirty="0">
                <a:solidFill>
                  <a:srgbClr val="FF0000"/>
                </a:solidFill>
              </a:rPr>
              <a:t>junction of the anterior one-third and posterior two-thirds of the vocal folds </a:t>
            </a:r>
          </a:p>
          <a:p>
            <a:pPr lvl="1"/>
            <a:r>
              <a:rPr lang="en-US" dirty="0"/>
              <a:t>Symmetric, pinhead-sized, pale nodules</a:t>
            </a:r>
          </a:p>
          <a:p>
            <a:pPr lvl="1"/>
            <a:r>
              <a:rPr lang="en-US" dirty="0"/>
              <a:t>Variable color, contour, and/or shape</a:t>
            </a:r>
          </a:p>
          <a:p>
            <a:r>
              <a:rPr lang="en-US" b="1" dirty="0"/>
              <a:t>Management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Conservative</a:t>
            </a:r>
            <a:r>
              <a:rPr lang="en-US" dirty="0"/>
              <a:t> management: treat underlying cause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Vocal rest and voice therapy</a:t>
            </a:r>
          </a:p>
          <a:p>
            <a:pPr lvl="2"/>
            <a:r>
              <a:rPr lang="en-US" sz="2200" dirty="0"/>
              <a:t>Treatment of GERD</a:t>
            </a:r>
          </a:p>
          <a:p>
            <a:pPr lvl="2"/>
            <a:r>
              <a:rPr lang="en-US" sz="2200" dirty="0"/>
              <a:t>Smoking cessation</a:t>
            </a:r>
          </a:p>
          <a:p>
            <a:pPr lvl="1"/>
            <a:r>
              <a:rPr lang="en-US" dirty="0"/>
              <a:t>Vocal fold steroid or botulinum toxin injection</a:t>
            </a:r>
          </a:p>
          <a:p>
            <a:pPr lvl="1"/>
            <a:r>
              <a:rPr lang="en-US" dirty="0"/>
              <a:t>Microsurgical removal in persistent or severe cases</a:t>
            </a:r>
          </a:p>
          <a:p>
            <a:r>
              <a:rPr lang="en-US" b="1" dirty="0"/>
              <a:t>Prognosis</a:t>
            </a:r>
            <a:r>
              <a:rPr lang="en-US" dirty="0"/>
              <a:t>: good prognosis (especially in children and adolescents) with appropriate treatment</a:t>
            </a:r>
          </a:p>
        </p:txBody>
      </p:sp>
    </p:spTree>
    <p:extLst>
      <p:ext uri="{BB962C8B-B14F-4D97-AF65-F5344CB8AC3E}">
        <p14:creationId xmlns:p14="http://schemas.microsoft.com/office/powerpoint/2010/main" val="306537362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7E04-1E92-D6E9-EB39-1208675B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nodules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CEF3-4687-F73A-4A7B-7EFFAFD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Correct about vocal cord nodules: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Often require surgical 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Always result in dysphonia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Are congenital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Are usually unilateral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Usually respond to medical and behavioral therapy</a:t>
            </a:r>
          </a:p>
          <a:p>
            <a:r>
              <a:rPr lang="en-US" dirty="0"/>
              <a:t> Vocal nodules, one false statement:</a:t>
            </a:r>
          </a:p>
          <a:p>
            <a:pPr lvl="1"/>
            <a:r>
              <a:rPr lang="en-US" dirty="0"/>
              <a:t>Are more common in females </a:t>
            </a:r>
          </a:p>
          <a:p>
            <a:pPr lvl="1"/>
            <a:r>
              <a:rPr lang="en-US" dirty="0"/>
              <a:t>Treated with speech therapy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Typically occur midway along the vocal cord</a:t>
            </a:r>
          </a:p>
          <a:p>
            <a:pPr lvl="1"/>
            <a:r>
              <a:rPr lang="en-US" dirty="0"/>
              <a:t>Rarely treated with micro-laryngeal excision </a:t>
            </a:r>
          </a:p>
          <a:p>
            <a:pPr lvl="1"/>
            <a:r>
              <a:rPr lang="en-US" dirty="0"/>
              <a:t>On laryngeal examination appear soft, red and do not occur unilaterally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82E9EC-8918-9754-41D0-9085F851026C}"/>
              </a:ext>
            </a:extLst>
          </p:cNvPr>
          <p:cNvSpPr/>
          <p:nvPr/>
        </p:nvSpPr>
        <p:spPr>
          <a:xfrm>
            <a:off x="6632643" y="358761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B02E4-6130-07E7-DAAE-A202F1C9D953}"/>
              </a:ext>
            </a:extLst>
          </p:cNvPr>
          <p:cNvSpPr/>
          <p:nvPr/>
        </p:nvSpPr>
        <p:spPr>
          <a:xfrm>
            <a:off x="6632642" y="130502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3676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8AE2-5BBF-4838-3F94-9C33B36F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nodules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46D4-6EE2-D15C-777B-FFE0DA89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Correct about vocal cord nodules</a:t>
            </a:r>
          </a:p>
          <a:p>
            <a:pPr lvl="1"/>
            <a:r>
              <a:rPr lang="en-US" dirty="0"/>
              <a:t>Anterior commissure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At the junction of the anterior 1/3 and posterior 2/3 of the cord</a:t>
            </a:r>
          </a:p>
          <a:p>
            <a:pPr lvl="1"/>
            <a:r>
              <a:rPr lang="en-US" dirty="0"/>
              <a:t> Middle of the cord</a:t>
            </a:r>
          </a:p>
          <a:p>
            <a:pPr lvl="1"/>
            <a:r>
              <a:rPr lang="en-US" dirty="0"/>
              <a:t>Anterior 2/3 &amp; posterior 1/3 junction</a:t>
            </a:r>
          </a:p>
          <a:p>
            <a:pPr lvl="1"/>
            <a:r>
              <a:rPr lang="en-US" dirty="0"/>
              <a:t>None of the above</a:t>
            </a:r>
          </a:p>
          <a:p>
            <a:r>
              <a:rPr lang="en-US" b="1" dirty="0"/>
              <a:t>Vocal cord nodule (singer’s node) one is true</a:t>
            </a:r>
            <a:endParaRPr lang="en-US" b="1" dirty="0">
              <a:highlight>
                <a:srgbClr val="FFFF00"/>
              </a:highlight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Associated with excessive alcohol drinking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a premalignant condition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Should be removed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F436F4-DDE2-E649-1594-41283BC7A1CD}"/>
              </a:ext>
            </a:extLst>
          </p:cNvPr>
          <p:cNvSpPr/>
          <p:nvPr/>
        </p:nvSpPr>
        <p:spPr>
          <a:xfrm>
            <a:off x="6301903" y="134393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8900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6E5E-532E-C0BA-048F-F6684B69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Vocal fold cysts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DFE4E-8E58-436D-4FB0-A6726EC6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benign, sac-like structure in the lamina propria of the vocal cords due to obstruction of mucus-secreting glands</a:t>
            </a:r>
          </a:p>
          <a:p>
            <a:r>
              <a:rPr lang="en-US" b="1" dirty="0"/>
              <a:t>Epidemiology</a:t>
            </a:r>
            <a:r>
              <a:rPr lang="en-US" dirty="0"/>
              <a:t>: Occurs in all ages; often in children</a:t>
            </a:r>
          </a:p>
          <a:p>
            <a:r>
              <a:rPr lang="en-US" b="1" dirty="0"/>
              <a:t>Etiology</a:t>
            </a:r>
            <a:r>
              <a:rPr lang="en-US" dirty="0"/>
              <a:t>: obstruction of laryngeal mucus-secreting glands</a:t>
            </a:r>
          </a:p>
          <a:p>
            <a:pPr lvl="1"/>
            <a:r>
              <a:rPr lang="en-US" dirty="0"/>
              <a:t>Retention cysts: obstruction caused by inflammation due to high vocal stress (e.g., occupational)</a:t>
            </a:r>
          </a:p>
          <a:p>
            <a:pPr lvl="1"/>
            <a:r>
              <a:rPr lang="en-US" dirty="0"/>
              <a:t>Epidermoid cysts: obstruction caused by congenital anomaly or secondary to a vocal trauma</a:t>
            </a:r>
          </a:p>
          <a:p>
            <a:pPr lvl="2"/>
            <a:r>
              <a:rPr lang="en-US" dirty="0"/>
              <a:t>In children: typically a congenital anomaly</a:t>
            </a:r>
          </a:p>
          <a:p>
            <a:r>
              <a:rPr lang="en-US" b="1" dirty="0"/>
              <a:t>Classification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Retention or epidermoid cyst</a:t>
            </a:r>
          </a:p>
          <a:p>
            <a:pPr lvl="1"/>
            <a:r>
              <a:rPr lang="en-US" dirty="0"/>
              <a:t>Intracordal or saccular cyst</a:t>
            </a:r>
          </a:p>
        </p:txBody>
      </p:sp>
    </p:spTree>
    <p:extLst>
      <p:ext uri="{BB962C8B-B14F-4D97-AF65-F5344CB8AC3E}">
        <p14:creationId xmlns:p14="http://schemas.microsoft.com/office/powerpoint/2010/main" val="392317529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0575-F374-7CF7-D66A-FB80C333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Vocal fold cysts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4ACCE-3F9D-E1B0-F6CF-61C9ED78E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Intracordal cyst: hoarseness</a:t>
            </a:r>
          </a:p>
          <a:p>
            <a:pPr lvl="1"/>
            <a:r>
              <a:rPr lang="en-US" dirty="0"/>
              <a:t>Saccular cyst: airway obstruction, voice change</a:t>
            </a:r>
          </a:p>
          <a:p>
            <a:r>
              <a:rPr lang="en-US" b="1" dirty="0"/>
              <a:t>Diagnostics</a:t>
            </a:r>
            <a:r>
              <a:rPr lang="en-US" dirty="0"/>
              <a:t>: laryngoscopy typically shows unilateral yellow-white lesion with distinct border </a:t>
            </a:r>
          </a:p>
          <a:p>
            <a:pPr lvl="1"/>
            <a:r>
              <a:rPr lang="en-US" dirty="0"/>
              <a:t>Saccular cyst: supraglottic mass</a:t>
            </a:r>
          </a:p>
          <a:p>
            <a:pPr lvl="1"/>
            <a:r>
              <a:rPr lang="en-US" dirty="0"/>
              <a:t>Intracordal cyst: middle third of the vocal cord associated with an area of hyperkeratosis on the opposite cord</a:t>
            </a:r>
          </a:p>
          <a:p>
            <a:r>
              <a:rPr lang="en-US" b="1" dirty="0"/>
              <a:t>Treatment</a:t>
            </a:r>
            <a:r>
              <a:rPr lang="en-US" dirty="0"/>
              <a:t>: microsurgical removal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2991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87B5-CAAA-7556-D0A1-65748587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Reinke’s edema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9780-E9FA-0553-2F3E-488FC647A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658"/>
            <a:ext cx="10515600" cy="5086046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Definition</a:t>
            </a:r>
            <a:r>
              <a:rPr lang="en-US" dirty="0"/>
              <a:t>: a benign buildup of fluid in the superficial lamina propria of the </a:t>
            </a:r>
            <a:r>
              <a:rPr lang="en-US" dirty="0">
                <a:solidFill>
                  <a:srgbClr val="FF0000"/>
                </a:solidFill>
              </a:rPr>
              <a:t>true vocal cords </a:t>
            </a:r>
            <a:r>
              <a:rPr lang="en-US" dirty="0"/>
              <a:t>caused by chronic inflammation and irritation secondary to smoking</a:t>
            </a:r>
          </a:p>
          <a:p>
            <a:r>
              <a:rPr lang="en-US" b="1" dirty="0"/>
              <a:t>Epidemiology</a:t>
            </a:r>
            <a:r>
              <a:rPr lang="en-US" dirty="0"/>
              <a:t>: ♀ &gt; ♂</a:t>
            </a:r>
          </a:p>
          <a:p>
            <a:r>
              <a:rPr lang="en-US" b="1" dirty="0"/>
              <a:t>Etiology</a:t>
            </a:r>
            <a:endParaRPr lang="ar-JO" b="1" dirty="0"/>
          </a:p>
          <a:p>
            <a:pPr lvl="1"/>
            <a:r>
              <a:rPr lang="en-US" b="1" dirty="0"/>
              <a:t>Major risk factor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smoking</a:t>
            </a:r>
          </a:p>
          <a:p>
            <a:pPr lvl="1"/>
            <a:r>
              <a:rPr lang="en-US" b="1" dirty="0"/>
              <a:t>Minor risk factors</a:t>
            </a:r>
            <a:r>
              <a:rPr lang="en-US" dirty="0"/>
              <a:t>: Voice overuse, Allergy, Chronic URIs, GERD</a:t>
            </a:r>
          </a:p>
          <a:p>
            <a:r>
              <a:rPr lang="en-US" b="1" dirty="0"/>
              <a:t>Clinical features</a:t>
            </a:r>
            <a:r>
              <a:rPr lang="en-US" dirty="0"/>
              <a:t>: hoarseness; low-pitched, rough voice; vocal fatigue</a:t>
            </a:r>
          </a:p>
          <a:p>
            <a:r>
              <a:rPr lang="en-US" b="1" dirty="0"/>
              <a:t>Diagnostics</a:t>
            </a:r>
            <a:r>
              <a:rPr lang="en-US" dirty="0"/>
              <a:t>: laryngoscopy shows </a:t>
            </a:r>
            <a:r>
              <a:rPr lang="en-US" dirty="0">
                <a:solidFill>
                  <a:srgbClr val="FF0000"/>
                </a:solidFill>
              </a:rPr>
              <a:t>bilateral swelling </a:t>
            </a:r>
            <a:r>
              <a:rPr lang="en-US" dirty="0"/>
              <a:t>of the true vocal cords</a:t>
            </a:r>
          </a:p>
          <a:p>
            <a:r>
              <a:rPr lang="en-US" b="1" dirty="0"/>
              <a:t>Management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Controlling risk factors</a:t>
            </a:r>
          </a:p>
          <a:p>
            <a:pPr lvl="1"/>
            <a:r>
              <a:rPr lang="en-US" dirty="0"/>
              <a:t>Restoring normal voice function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BF6467-777B-A22B-4B4A-66A5CC0F1216}"/>
              </a:ext>
            </a:extLst>
          </p:cNvPr>
          <p:cNvSpPr/>
          <p:nvPr/>
        </p:nvSpPr>
        <p:spPr>
          <a:xfrm>
            <a:off x="223738" y="1680711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65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D69E-A2D5-3C20-292D-DBFD4B7C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OAE &amp; ABR –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D02F-3176-B89F-37C6-BCC06C2BA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729919" cy="4871938"/>
          </a:xfrm>
        </p:spPr>
        <p:txBody>
          <a:bodyPr/>
          <a:lstStyle/>
          <a:p>
            <a:r>
              <a:rPr lang="en-US" b="1" dirty="0"/>
              <a:t>Neonatal hearing screening is done using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Tympanometry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PTA </a:t>
            </a:r>
            <a:r>
              <a:rPr lang="en-US" dirty="0">
                <a:solidFill>
                  <a:srgbClr val="0070C0"/>
                </a:solidFill>
              </a:rPr>
              <a:t>(Pure Tone Average)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BERA (ABR) </a:t>
            </a:r>
            <a:r>
              <a:rPr lang="en-US" dirty="0">
                <a:solidFill>
                  <a:srgbClr val="0070C0"/>
                </a:solidFill>
              </a:rPr>
              <a:t>(Auditory Brainstem Response)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b="1" dirty="0">
                <a:solidFill>
                  <a:srgbClr val="FF0000"/>
                </a:solidFill>
              </a:rPr>
              <a:t>OAE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(Otoacoustic emissions)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ECOG </a:t>
            </a:r>
            <a:r>
              <a:rPr lang="en-US" dirty="0">
                <a:solidFill>
                  <a:srgbClr val="0070C0"/>
                </a:solidFill>
              </a:rPr>
              <a:t>(electrocochleography)</a:t>
            </a:r>
            <a:endParaRPr lang="en-US" dirty="0"/>
          </a:p>
          <a:p>
            <a:pPr marL="457200" lvl="1" indent="0" algn="ctr" rtl="1">
              <a:buNone/>
            </a:pPr>
            <a:endParaRPr lang="ar-JO" dirty="0"/>
          </a:p>
          <a:p>
            <a:pPr marL="457200" lvl="1" indent="0" algn="ctr" rtl="1">
              <a:buNone/>
            </a:pPr>
            <a:r>
              <a:rPr lang="ar-JO" sz="2200" dirty="0"/>
              <a:t>على مر السنوات في </a:t>
            </a:r>
            <a:r>
              <a:rPr lang="ar-JO" sz="2200" dirty="0" err="1"/>
              <a:t>أختلاف</a:t>
            </a:r>
            <a:r>
              <a:rPr lang="ar-JO" sz="2200" dirty="0"/>
              <a:t> بين الطلاب في الأرشيف على الجواب هل هو </a:t>
            </a:r>
            <a:r>
              <a:rPr lang="en-US" sz="2200" dirty="0"/>
              <a:t>OAE </a:t>
            </a:r>
            <a:r>
              <a:rPr lang="ar-JO" sz="2200" dirty="0"/>
              <a:t> ولا </a:t>
            </a:r>
            <a:r>
              <a:rPr lang="en-US" sz="2200" dirty="0"/>
              <a:t>ABR</a:t>
            </a:r>
            <a:r>
              <a:rPr lang="ar-JO" sz="2200" dirty="0"/>
              <a:t> أنا اعتمدت </a:t>
            </a:r>
            <a:r>
              <a:rPr lang="en-US" sz="2200" dirty="0"/>
              <a:t>OAE</a:t>
            </a:r>
            <a:r>
              <a:rPr lang="ar-JO" sz="2200" dirty="0"/>
              <a:t> لأنه هو المكتوب عنده نستخدمه بال</a:t>
            </a:r>
            <a:r>
              <a:rPr lang="en-US" sz="2200" dirty="0"/>
              <a:t>screening</a:t>
            </a:r>
            <a:endParaRPr lang="ar-JO" sz="2200" dirty="0"/>
          </a:p>
          <a:p>
            <a:pPr marL="457200" lvl="1" indent="0" algn="ctr" rtl="1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66291-24CA-2986-3F7B-1EE25C481FA6}"/>
              </a:ext>
            </a:extLst>
          </p:cNvPr>
          <p:cNvSpPr/>
          <p:nvPr/>
        </p:nvSpPr>
        <p:spPr>
          <a:xfrm>
            <a:off x="7469222" y="137312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BE313-5072-EAC4-596C-6C475C91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222" y="1964450"/>
            <a:ext cx="3884578" cy="21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015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D1DA-0044-1A7F-C03E-C4B5312B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A94E-551A-9CCA-D322-BD3221CED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364"/>
            <a:ext cx="10515600" cy="5273056"/>
          </a:xfrm>
        </p:spPr>
        <p:txBody>
          <a:bodyPr>
            <a:normAutofit fontScale="92500"/>
          </a:bodyPr>
          <a:lstStyle/>
          <a:p>
            <a:r>
              <a:rPr lang="en-US" dirty="0"/>
              <a:t>What is the next step in recurrent laryngeal nerve palsy management after examination ?</a:t>
            </a:r>
          </a:p>
          <a:p>
            <a:pPr lvl="1"/>
            <a:r>
              <a:rPr lang="en-US" sz="2600"/>
              <a:t>Next </a:t>
            </a:r>
            <a:r>
              <a:rPr lang="en-US" sz="2600" dirty="0"/>
              <a:t>step: CT scan from skull base to chest</a:t>
            </a:r>
          </a:p>
          <a:p>
            <a:r>
              <a:rPr lang="en-US" sz="3000" dirty="0"/>
              <a:t>When to investigate a hoarseness in voice ?</a:t>
            </a:r>
          </a:p>
          <a:p>
            <a:pPr lvl="1"/>
            <a:r>
              <a:rPr lang="en-US" sz="2600" dirty="0"/>
              <a:t>If the hoarseness presented for &gt;3weeks</a:t>
            </a:r>
          </a:p>
          <a:p>
            <a:r>
              <a:rPr lang="en-US" sz="3000" dirty="0"/>
              <a:t>Vocal cord cysts are reactive (compensatory) lesion on the other side</a:t>
            </a:r>
            <a:endParaRPr lang="ar-JO" sz="3000" dirty="0"/>
          </a:p>
          <a:p>
            <a:r>
              <a:rPr lang="en-US" sz="3000" dirty="0"/>
              <a:t>Laryngeal polyps are unilateral &gt;3mm</a:t>
            </a:r>
          </a:p>
          <a:p>
            <a:r>
              <a:rPr lang="en-US" sz="3000" dirty="0"/>
              <a:t>Laryngeal nodule &lt;3 mm</a:t>
            </a:r>
            <a:endParaRPr lang="ar-JO" sz="3000" dirty="0"/>
          </a:p>
          <a:p>
            <a:pPr lvl="1"/>
            <a:r>
              <a:rPr lang="en-US" sz="2600" dirty="0"/>
              <a:t>Bilateral</a:t>
            </a:r>
          </a:p>
          <a:p>
            <a:pPr lvl="1"/>
            <a:r>
              <a:rPr lang="en-US" sz="2600" dirty="0"/>
              <a:t>Seen in male child and female adult</a:t>
            </a:r>
          </a:p>
          <a:p>
            <a:pPr lvl="1"/>
            <a:r>
              <a:rPr lang="en-US" sz="2600" dirty="0"/>
              <a:t>In junction of anterior third and posterior two thirds</a:t>
            </a:r>
          </a:p>
          <a:p>
            <a:pPr lvl="1"/>
            <a:r>
              <a:rPr lang="en-US" sz="2600" dirty="0"/>
              <a:t>Mostly seen in teachers and singers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1E646F-2A9C-5A8E-7081-4F0F95A7AAF1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7381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158F-A438-1C56-F3F7-5680D644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C725-D055-3F7F-1264-5ECCB1A6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6659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Congenital stridor, one statement is false</a:t>
            </a:r>
          </a:p>
          <a:p>
            <a:pPr lvl="1"/>
            <a:r>
              <a:rPr lang="en-US" dirty="0"/>
              <a:t>An inhaled foreign body should be excluded</a:t>
            </a:r>
          </a:p>
          <a:p>
            <a:pPr lvl="1"/>
            <a:r>
              <a:rPr lang="en-US" dirty="0"/>
              <a:t>A vocal cord paralysis may be present</a:t>
            </a:r>
          </a:p>
          <a:p>
            <a:pPr lvl="1"/>
            <a:r>
              <a:rPr lang="en-US" dirty="0"/>
              <a:t>If due to laryngomalacia, the prognosis is good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Expiratory stridor usually indicates supraglottic obstruction</a:t>
            </a:r>
          </a:p>
          <a:p>
            <a:pPr lvl="1"/>
            <a:r>
              <a:rPr lang="en-US" dirty="0"/>
              <a:t>In infant with a normal appearance of the larynx, an enlarged thymus may exist</a:t>
            </a:r>
          </a:p>
          <a:p>
            <a:r>
              <a:rPr lang="en-US" b="1" dirty="0"/>
              <a:t>Wrong about stridor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 epiglottitis, x-ray reveals characteristic steeple’s sign</a:t>
            </a:r>
          </a:p>
          <a:p>
            <a:pPr lvl="1"/>
            <a:r>
              <a:rPr lang="en-US" dirty="0"/>
              <a:t>There is no place for antibiotic treatment in croup</a:t>
            </a:r>
          </a:p>
          <a:p>
            <a:pPr lvl="1"/>
            <a:r>
              <a:rPr lang="en-US" dirty="0"/>
              <a:t>In laryngomalacia, there is characteristic omega shape epiglottis</a:t>
            </a:r>
          </a:p>
          <a:p>
            <a:r>
              <a:rPr lang="en-US" b="1" dirty="0"/>
              <a:t>life threating case in children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bilateral adductors muscle paralysis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bilateral abductors muscle paralysis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laryngeal nerve paralysis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0179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BED11-7157-9A61-B43F-E4806E37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papillomatosis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D7659-5173-BACA-528E-23B89BF6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benign tumor of the laryngeal epithelium caused by (HPV) </a:t>
            </a:r>
            <a:r>
              <a:rPr lang="en-US" b="1" dirty="0"/>
              <a:t>Classification</a:t>
            </a:r>
          </a:p>
          <a:p>
            <a:pPr lvl="1"/>
            <a:r>
              <a:rPr lang="en-US" dirty="0"/>
              <a:t>Juvenile onset recurrent respiratory papillomatosis (JORRP): &lt; 20 years of age</a:t>
            </a:r>
          </a:p>
          <a:p>
            <a:pPr lvl="2"/>
            <a:r>
              <a:rPr lang="en-US" dirty="0"/>
              <a:t>Peak onset &lt; 5 years of age</a:t>
            </a:r>
          </a:p>
          <a:p>
            <a:pPr lvl="1"/>
            <a:r>
              <a:rPr lang="en-US" dirty="0"/>
              <a:t>Adult onset recurrent respiratory papillomatosis (AORRP)</a:t>
            </a:r>
          </a:p>
          <a:p>
            <a:r>
              <a:rPr lang="en-US" b="1" dirty="0"/>
              <a:t>Etiology</a:t>
            </a:r>
            <a:r>
              <a:rPr lang="en-US" dirty="0"/>
              <a:t>: HPV infection (</a:t>
            </a:r>
            <a:r>
              <a:rPr lang="en-US" dirty="0">
                <a:solidFill>
                  <a:srgbClr val="FF0000"/>
                </a:solidFill>
              </a:rPr>
              <a:t>especially HPV6 and HPV11</a:t>
            </a:r>
            <a:r>
              <a:rPr lang="en-US" dirty="0"/>
              <a:t>; followed by HPV subtypes 16, 18, 31, and 33)</a:t>
            </a:r>
          </a:p>
          <a:p>
            <a:pPr lvl="1"/>
            <a:r>
              <a:rPr lang="en-US" dirty="0"/>
              <a:t>In children: usually due to vertical transmission during birth</a:t>
            </a:r>
          </a:p>
          <a:p>
            <a:pPr lvl="1"/>
            <a:r>
              <a:rPr lang="en-US" dirty="0"/>
              <a:t>In adults: potentially via sexual activity or reactivation of the dormant virus</a:t>
            </a:r>
          </a:p>
          <a:p>
            <a:r>
              <a:rPr lang="en-US" b="1" dirty="0"/>
              <a:t>Clinical features</a:t>
            </a:r>
            <a:r>
              <a:rPr lang="en-US" dirty="0"/>
              <a:t>: disease extent is highly variable</a:t>
            </a:r>
          </a:p>
          <a:p>
            <a:pPr lvl="1"/>
            <a:r>
              <a:rPr lang="en-US" dirty="0"/>
              <a:t>Hoarseness, dysphonia/aphonia</a:t>
            </a:r>
          </a:p>
          <a:p>
            <a:pPr lvl="1"/>
            <a:r>
              <a:rPr lang="en-US" dirty="0"/>
              <a:t>Stridor, chronic cough, dyspnea due to airway obstruction</a:t>
            </a:r>
          </a:p>
          <a:p>
            <a:pPr lvl="1"/>
            <a:r>
              <a:rPr lang="en-US" dirty="0"/>
              <a:t>Dysphagia in advanced disease</a:t>
            </a:r>
          </a:p>
        </p:txBody>
      </p:sp>
    </p:spTree>
    <p:extLst>
      <p:ext uri="{BB962C8B-B14F-4D97-AF65-F5344CB8AC3E}">
        <p14:creationId xmlns:p14="http://schemas.microsoft.com/office/powerpoint/2010/main" val="352545402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481C-A492-E349-E1AA-3DFBD25C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papillomatosis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8913-3CD2-2528-4590-D10DD9CF7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0665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Diagnostics</a:t>
            </a:r>
            <a:r>
              <a:rPr lang="en-US" dirty="0"/>
              <a:t>: laryngoscopy </a:t>
            </a:r>
          </a:p>
          <a:p>
            <a:pPr lvl="1"/>
            <a:r>
              <a:rPr lang="en-US" dirty="0"/>
              <a:t>Multiple raspberry-like swellings</a:t>
            </a:r>
          </a:p>
          <a:p>
            <a:pPr lvl="1"/>
            <a:r>
              <a:rPr lang="en-US" dirty="0"/>
              <a:t>Usually located on vocal cords</a:t>
            </a:r>
          </a:p>
          <a:p>
            <a:pPr lvl="1"/>
            <a:r>
              <a:rPr lang="en-US" dirty="0"/>
              <a:t>Can be unilateral or bilateral</a:t>
            </a:r>
          </a:p>
          <a:p>
            <a:r>
              <a:rPr lang="en-US" b="1" dirty="0"/>
              <a:t>Management</a:t>
            </a:r>
            <a:r>
              <a:rPr lang="en-US" dirty="0"/>
              <a:t>: no definitive cure, goal is to limit disease spread</a:t>
            </a:r>
          </a:p>
          <a:p>
            <a:pPr lvl="1"/>
            <a:r>
              <a:rPr lang="en-US" dirty="0"/>
              <a:t>Surgical removal (e.g., </a:t>
            </a:r>
            <a:r>
              <a:rPr lang="en-US" dirty="0" err="1"/>
              <a:t>microdebridement</a:t>
            </a:r>
            <a:r>
              <a:rPr lang="en-US" dirty="0"/>
              <a:t>, carbon dioxide lasers) of symptomatic lesions</a:t>
            </a:r>
          </a:p>
          <a:p>
            <a:pPr lvl="1"/>
            <a:r>
              <a:rPr lang="en-US" dirty="0"/>
              <a:t>Potentially adjuvant treatment with antivirals (e.g., acyclovir, ribavirin, cidofovir)</a:t>
            </a:r>
          </a:p>
          <a:p>
            <a:r>
              <a:rPr lang="en-US" b="1" dirty="0"/>
              <a:t>Complications</a:t>
            </a:r>
          </a:p>
          <a:p>
            <a:pPr lvl="1"/>
            <a:r>
              <a:rPr lang="en-US" dirty="0"/>
              <a:t>Malignant transformation into squamous cell carcinoma in up to 4% of cases</a:t>
            </a:r>
          </a:p>
          <a:p>
            <a:pPr lvl="1"/>
            <a:r>
              <a:rPr lang="en-US" dirty="0"/>
              <a:t>Airway obstruction and life-threatening respiratory distress</a:t>
            </a:r>
          </a:p>
          <a:p>
            <a:r>
              <a:rPr lang="en-US" b="1" dirty="0"/>
              <a:t>Prognosis</a:t>
            </a:r>
          </a:p>
          <a:p>
            <a:pPr lvl="1"/>
            <a:r>
              <a:rPr lang="en-US" dirty="0"/>
              <a:t>Frequently recurring</a:t>
            </a:r>
          </a:p>
          <a:p>
            <a:pPr lvl="1"/>
            <a:r>
              <a:rPr lang="en-US" dirty="0"/>
              <a:t>Often regresses spontaneously in puberty</a:t>
            </a:r>
          </a:p>
        </p:txBody>
      </p:sp>
    </p:spTree>
    <p:extLst>
      <p:ext uri="{BB962C8B-B14F-4D97-AF65-F5344CB8AC3E}">
        <p14:creationId xmlns:p14="http://schemas.microsoft.com/office/powerpoint/2010/main" val="35717022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7ACF7F-A802-0D60-4D3F-3F6A6408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papillomatosis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A93445-7650-26F6-A0F8-D9D00716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1158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Most common benign tumor of larynx.</a:t>
            </a:r>
          </a:p>
          <a:p>
            <a:pPr marL="0" indent="0" algn="ctr">
              <a:buNone/>
            </a:pPr>
            <a:r>
              <a:rPr lang="en-US" sz="3200" dirty="0"/>
              <a:t>Differentiate between papilloma and polyps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A329E902-9F0F-6EAF-E7C0-BC84EA86371B}"/>
              </a:ext>
            </a:extLst>
          </p:cNvPr>
          <p:cNvGraphicFramePr>
            <a:graphicFrameLocks/>
          </p:cNvGraphicFramePr>
          <p:nvPr/>
        </p:nvGraphicFramePr>
        <p:xfrm>
          <a:off x="838200" y="2463282"/>
          <a:ext cx="10515600" cy="3136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848426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82636205"/>
                    </a:ext>
                  </a:extLst>
                </a:gridCol>
              </a:tblGrid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Papilloma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Polyps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32548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Premalignant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Benign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604163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Unilateral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Bilateral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553242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Originate from lateral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Originate from ethmoids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35055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Cause destruction of 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 destruction of bone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981270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opacification on x-ray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1397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C847058-22B4-8D0A-FE3E-5D01B1712559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278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6B71-59BA-81C1-9AAF-91EF6E64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papillomatosis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519C-5F33-1BEE-14D7-901CB495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03177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Which of the following is not a cause of snoring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Adenoid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Antrochoanal polyp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Papillomatosis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Ethmoidal polyps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Angiofibroma</a:t>
            </a:r>
          </a:p>
          <a:p>
            <a:r>
              <a:rPr lang="en-US" b="1" dirty="0"/>
              <a:t>Which subtypes of Human Papilloma Virus (HPV) are associated with most of juvenile onset recurrent respiratory papillomatosis cases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11 and 16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6 and 16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6 and 11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16 and 18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31 and 33</a:t>
            </a:r>
          </a:p>
        </p:txBody>
      </p:sp>
    </p:spTree>
    <p:extLst>
      <p:ext uri="{BB962C8B-B14F-4D97-AF65-F5344CB8AC3E}">
        <p14:creationId xmlns:p14="http://schemas.microsoft.com/office/powerpoint/2010/main" val="290565171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Laryngeal carcinoma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0364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36E7-BCF8-A6A0-C70D-1295EAD0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review - </a:t>
            </a:r>
            <a:r>
              <a:rPr lang="ar-JO" dirty="0"/>
              <a:t>مشان تفهم الهبد القادم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1F8-C22D-F42D-00F6-B3A21A47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838183" cy="4871938"/>
          </a:xfrm>
        </p:spPr>
        <p:txBody>
          <a:bodyPr/>
          <a:lstStyle/>
          <a:p>
            <a:r>
              <a:rPr lang="en-US" dirty="0"/>
              <a:t>The larynx is a hollow, tube-shaped organ continuous with the trachea below and the pharynx above in the anterior compartment of the neck</a:t>
            </a:r>
          </a:p>
          <a:p>
            <a:r>
              <a:rPr lang="en-US" dirty="0"/>
              <a:t>Extends from C3–C6</a:t>
            </a:r>
          </a:p>
          <a:p>
            <a:r>
              <a:rPr lang="en-US" dirty="0"/>
              <a:t>Regions of the laryngeal cavity</a:t>
            </a:r>
          </a:p>
          <a:p>
            <a:pPr lvl="1"/>
            <a:r>
              <a:rPr lang="en-US" b="1" dirty="0" err="1"/>
              <a:t>Supraglottis</a:t>
            </a:r>
            <a:r>
              <a:rPr lang="en-US" dirty="0"/>
              <a:t>: from the inferior surface of the epiglottis to the false vocal cords (or vestibular folds) </a:t>
            </a:r>
          </a:p>
          <a:p>
            <a:pPr lvl="1"/>
            <a:r>
              <a:rPr lang="en-US" b="1" dirty="0"/>
              <a:t>Glottis</a:t>
            </a:r>
            <a:r>
              <a:rPr lang="en-US" dirty="0"/>
              <a:t>: contains true vocal cords (or vocal folds) </a:t>
            </a:r>
          </a:p>
          <a:p>
            <a:pPr lvl="1"/>
            <a:r>
              <a:rPr lang="en-US" b="1" dirty="0" err="1"/>
              <a:t>Subglottis</a:t>
            </a:r>
            <a:r>
              <a:rPr lang="en-US" dirty="0"/>
              <a:t>: from inferior border of the glottis to the inferior border of the cricoid cartilage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A7DD8-1C8E-44F1-DCAA-3644264D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383" y="1305026"/>
            <a:ext cx="3677418" cy="48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229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6D2D-694F-3CF0-E4B2-5C860A1E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Laryngeal carcinoma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79176-7518-BCF4-1F4E-E4BF38E96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Epidemiology</a:t>
            </a:r>
            <a:r>
              <a:rPr lang="en-US" dirty="0"/>
              <a:t>: </a:t>
            </a:r>
            <a:r>
              <a:rPr lang="en-US" b="1" dirty="0"/>
              <a:t>Sex</a:t>
            </a:r>
            <a:r>
              <a:rPr lang="en-US" dirty="0"/>
              <a:t>: ♂ &gt; ♀, </a:t>
            </a:r>
            <a:r>
              <a:rPr lang="en-US" b="1" dirty="0"/>
              <a:t>Age of onset</a:t>
            </a:r>
            <a:r>
              <a:rPr lang="en-US" dirty="0"/>
              <a:t>: 40–70 years</a:t>
            </a:r>
          </a:p>
          <a:p>
            <a:r>
              <a:rPr lang="en-US" b="1" dirty="0"/>
              <a:t>Risk factors</a:t>
            </a:r>
            <a:r>
              <a:rPr lang="en-US" dirty="0"/>
              <a:t>: Smoking, Alcohol use, HPV 16 and 18</a:t>
            </a:r>
          </a:p>
          <a:p>
            <a:r>
              <a:rPr lang="en-US" b="1" dirty="0"/>
              <a:t>Classification</a:t>
            </a:r>
            <a:r>
              <a:rPr lang="en-US" dirty="0"/>
              <a:t> (according to their location in relation to the glottis)</a:t>
            </a:r>
          </a:p>
          <a:p>
            <a:pPr lvl="1"/>
            <a:r>
              <a:rPr lang="en-US" dirty="0"/>
              <a:t>Glottic carcinoma/vocal cord carcinoma (most common form: approximately 59% of cases)</a:t>
            </a:r>
          </a:p>
          <a:p>
            <a:pPr lvl="1"/>
            <a:r>
              <a:rPr lang="en-US" dirty="0"/>
              <a:t>Supraglottic carcinoma (approximately 40% of cases)</a:t>
            </a:r>
          </a:p>
          <a:p>
            <a:pPr lvl="1"/>
            <a:r>
              <a:rPr lang="en-US" dirty="0"/>
              <a:t>Subglottic carcinoma (approximately 1% of cases)</a:t>
            </a:r>
          </a:p>
          <a:p>
            <a:r>
              <a:rPr lang="en-US" dirty="0"/>
              <a:t>Laryngeal carcinomas are almost always squamous cell cancers (85-90%)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Hoarseness/change in voice </a:t>
            </a:r>
            <a:r>
              <a:rPr lang="en-US" dirty="0">
                <a:solidFill>
                  <a:srgbClr val="FF0000"/>
                </a:solidFill>
              </a:rPr>
              <a:t>(Occurs early in glottic carcinomas but late in supraglottic and subglottic carcinomas)</a:t>
            </a:r>
          </a:p>
          <a:p>
            <a:pPr lvl="1"/>
            <a:r>
              <a:rPr lang="en-US" dirty="0"/>
              <a:t>Foreign body sensation</a:t>
            </a:r>
          </a:p>
          <a:p>
            <a:pPr lvl="1"/>
            <a:r>
              <a:rPr lang="en-US" dirty="0"/>
              <a:t>Dyspnea, Dysphagia, Stridor (due to airway narrowing)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Unexplained hoarseness for longer than 3 weeks should always be investigated by laryngoscopy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5244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4C34-D6FD-45A6-C6B8-54DEA3C3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9C27-792D-4A03-DF52-9D4FBE987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Diagnostics</a:t>
            </a:r>
          </a:p>
          <a:p>
            <a:pPr lvl="1"/>
            <a:r>
              <a:rPr lang="en-US" b="1" dirty="0"/>
              <a:t>Direct laryngoscopy </a:t>
            </a:r>
            <a:r>
              <a:rPr lang="en-US" dirty="0"/>
              <a:t>reveals irregular, nodular, or ulcerative lesions</a:t>
            </a:r>
          </a:p>
          <a:p>
            <a:pPr lvl="1"/>
            <a:r>
              <a:rPr lang="en-US" b="1" dirty="0" err="1"/>
              <a:t>Microlaryngoscopic</a:t>
            </a:r>
            <a:r>
              <a:rPr lang="en-US" b="1" dirty="0"/>
              <a:t> examination and tissue biopsy</a:t>
            </a:r>
            <a:r>
              <a:rPr lang="en-US" dirty="0"/>
              <a:t>: required to visualize very small tumors and to differentiate laryngeal cancer from benign laryngeal lesions (e.g., vocal nodules, vocal polyps)</a:t>
            </a:r>
          </a:p>
          <a:p>
            <a:pPr lvl="1"/>
            <a:r>
              <a:rPr lang="en-US" b="1" dirty="0"/>
              <a:t>Stroboscopic examination</a:t>
            </a:r>
            <a:r>
              <a:rPr lang="en-US" dirty="0"/>
              <a:t>: assesses vocal cord mobility during phonation</a:t>
            </a:r>
          </a:p>
          <a:p>
            <a:pPr lvl="1"/>
            <a:r>
              <a:rPr lang="en-US" b="1" dirty="0"/>
              <a:t>Imaging</a:t>
            </a:r>
            <a:r>
              <a:rPr lang="en-US" dirty="0"/>
              <a:t>: CT, MRI, and/or ultrasound of the neck to assess tumor size and spread to surrounding tissue (e.g., lymph nodes)</a:t>
            </a:r>
          </a:p>
          <a:p>
            <a:r>
              <a:rPr lang="en-US" b="1" dirty="0"/>
              <a:t>Treatment</a:t>
            </a:r>
          </a:p>
          <a:p>
            <a:pPr lvl="1"/>
            <a:r>
              <a:rPr lang="en-US" b="1" dirty="0"/>
              <a:t>Early stages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radiotherapy</a:t>
            </a:r>
            <a:r>
              <a:rPr lang="en-US" dirty="0"/>
              <a:t> or transoral endoscopic laser resection </a:t>
            </a:r>
          </a:p>
          <a:p>
            <a:pPr lvl="1"/>
            <a:r>
              <a:rPr lang="en-US" b="1" dirty="0"/>
              <a:t>Advanced stages </a:t>
            </a:r>
            <a:r>
              <a:rPr lang="en-US" dirty="0"/>
              <a:t>(with lymph node and/or distant organ metastasis): laryngectomy</a:t>
            </a:r>
          </a:p>
          <a:p>
            <a:pPr lvl="1"/>
            <a:r>
              <a:rPr lang="en-US" dirty="0"/>
              <a:t>Voice rehabilitation after </a:t>
            </a:r>
            <a:r>
              <a:rPr lang="en-US" dirty="0">
                <a:solidFill>
                  <a:srgbClr val="FF0000"/>
                </a:solidFill>
              </a:rPr>
              <a:t>laryngectomy</a:t>
            </a:r>
          </a:p>
          <a:p>
            <a:r>
              <a:rPr lang="en-US" b="1" dirty="0"/>
              <a:t>Prognosis</a:t>
            </a:r>
            <a:r>
              <a:rPr lang="en-US" dirty="0"/>
              <a:t>: Glottic carcinomas have the best prognosis (5-year survival rates of approximately 90%)</a:t>
            </a:r>
          </a:p>
        </p:txBody>
      </p:sp>
    </p:spTree>
    <p:extLst>
      <p:ext uri="{BB962C8B-B14F-4D97-AF65-F5344CB8AC3E}">
        <p14:creationId xmlns:p14="http://schemas.microsoft.com/office/powerpoint/2010/main" val="1248999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BBFF-C844-2E21-952A-D01DEB43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75D3-160B-607A-57C0-F1BD3D211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Conductive hearing loss</a:t>
            </a:r>
          </a:p>
          <a:p>
            <a:pPr lvl="1"/>
            <a:r>
              <a:rPr lang="en-US" sz="2800" dirty="0"/>
              <a:t>Normal bone conductions</a:t>
            </a:r>
          </a:p>
          <a:p>
            <a:pPr lvl="1"/>
            <a:r>
              <a:rPr lang="en-US" sz="2800" dirty="0"/>
              <a:t>Air conductions are poorer than normal by at least 10 dB</a:t>
            </a:r>
          </a:p>
          <a:p>
            <a:r>
              <a:rPr lang="en-US" b="1" dirty="0"/>
              <a:t>Sensorineural hearing loss</a:t>
            </a:r>
          </a:p>
          <a:p>
            <a:pPr lvl="1"/>
            <a:r>
              <a:rPr lang="en-US" sz="2800" dirty="0"/>
              <a:t>Both air and bone conductions are higher than 25 dB and within 10 dB of each other</a:t>
            </a:r>
          </a:p>
          <a:p>
            <a:r>
              <a:rPr lang="en-US" b="1" dirty="0"/>
              <a:t>Mixed hearing loss</a:t>
            </a:r>
          </a:p>
          <a:p>
            <a:pPr lvl="1"/>
            <a:r>
              <a:rPr lang="en-US" sz="2800" dirty="0"/>
              <a:t>Bone conductions are higher than 25 dB</a:t>
            </a:r>
          </a:p>
          <a:p>
            <a:pPr lvl="1"/>
            <a:r>
              <a:rPr lang="en-US" sz="2800" dirty="0"/>
              <a:t>Air conductions are poorer than bone by at least 10 dB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1AB05-2EE4-BE1E-AE5C-A398A6606FC9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8564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A13454-5F95-3111-01E6-FC61CA44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notes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45037B-25C2-D580-D52D-8B3F3F05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1048"/>
            <a:ext cx="10515600" cy="4022754"/>
          </a:xfrm>
        </p:spPr>
        <p:txBody>
          <a:bodyPr/>
          <a:lstStyle/>
          <a:p>
            <a:r>
              <a:rPr lang="en-US" b="1" dirty="0"/>
              <a:t>Glottic carcinoma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Most common laryngeal CA</a:t>
            </a:r>
          </a:p>
          <a:p>
            <a:pPr lvl="1"/>
            <a:r>
              <a:rPr lang="en-US" dirty="0"/>
              <a:t>Good prognosis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Early</a:t>
            </a:r>
            <a:r>
              <a:rPr lang="en-US" b="1" dirty="0"/>
              <a:t> presentation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Hoarseness</a:t>
            </a:r>
            <a:r>
              <a:rPr lang="en-US" dirty="0"/>
              <a:t>, no lymph drainage, no mets., dysphagia</a:t>
            </a:r>
          </a:p>
          <a:p>
            <a:r>
              <a:rPr lang="en-US" b="1" dirty="0"/>
              <a:t>Supraglottic carcinoma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Bad prognosis, aggressive, early lymph node involvement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Delayed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/>
              <a:t>presentation</a:t>
            </a:r>
            <a:r>
              <a:rPr lang="en-US" dirty="0"/>
              <a:t> by </a:t>
            </a:r>
            <a:r>
              <a:rPr lang="en-US" dirty="0">
                <a:solidFill>
                  <a:srgbClr val="FF0000"/>
                </a:solidFill>
              </a:rPr>
              <a:t>dysphagia</a:t>
            </a:r>
            <a:r>
              <a:rPr lang="en-US" dirty="0"/>
              <a:t> </a:t>
            </a:r>
          </a:p>
          <a:p>
            <a:r>
              <a:rPr lang="en-US" b="1" dirty="0"/>
              <a:t>Granuloma (aka intubational granuloma)</a:t>
            </a:r>
            <a:r>
              <a:rPr lang="en-US" dirty="0"/>
              <a:t>: history is important </a:t>
            </a:r>
          </a:p>
          <a:p>
            <a:r>
              <a:rPr lang="en-US" b="1" dirty="0"/>
              <a:t>CA Larynx investigation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02395E8-F798-B283-617C-8AB8FF1C7E33}"/>
              </a:ext>
            </a:extLst>
          </p:cNvPr>
          <p:cNvSpPr txBox="1">
            <a:spLocks/>
          </p:cNvSpPr>
          <p:nvPr/>
        </p:nvSpPr>
        <p:spPr>
          <a:xfrm>
            <a:off x="838200" y="5215809"/>
            <a:ext cx="10515600" cy="121424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Font typeface="+mj-lt"/>
              <a:buAutoNum type="alphaUcPeriod"/>
            </a:pPr>
            <a:r>
              <a:rPr lang="en-US" dirty="0"/>
              <a:t>Indirect mirror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Laryngoscopy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CT / MRI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Triple endoscopy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Biopsy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FD4DF-1B1C-CD12-643C-933BFB6E6798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8A9A3-5313-C568-DAAA-7894897C4C1C}"/>
              </a:ext>
            </a:extLst>
          </p:cNvPr>
          <p:cNvSpPr/>
          <p:nvPr/>
        </p:nvSpPr>
        <p:spPr>
          <a:xfrm>
            <a:off x="389107" y="3822968"/>
            <a:ext cx="976007" cy="3307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B011E9-8718-CCF9-CE2B-08CDF8EE96C5}"/>
              </a:ext>
            </a:extLst>
          </p:cNvPr>
          <p:cNvSpPr/>
          <p:nvPr/>
        </p:nvSpPr>
        <p:spPr>
          <a:xfrm>
            <a:off x="389106" y="3418054"/>
            <a:ext cx="976007" cy="3307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0254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122E-1785-C504-FDDE-746686A0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6FEB-D0DC-EFF4-A2DB-7A1C3B83E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common presentation of laryngeal tumors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Hoarseness</a:t>
            </a:r>
          </a:p>
          <a:p>
            <a:r>
              <a:rPr lang="en-US" b="1" dirty="0"/>
              <a:t>First sign in laryngeal CA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Voice change (Hoarseness)</a:t>
            </a:r>
          </a:p>
          <a:p>
            <a:r>
              <a:rPr lang="en-US" b="1" dirty="0"/>
              <a:t>Wrong about symptom of laryngeal CA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Wheeze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37076-C13C-CAB8-2633-9F4D0082827D}"/>
              </a:ext>
            </a:extLst>
          </p:cNvPr>
          <p:cNvSpPr/>
          <p:nvPr/>
        </p:nvSpPr>
        <p:spPr>
          <a:xfrm>
            <a:off x="8918648" y="187594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3726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A45E-BD9D-398A-C3A7-7E544283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8CC7A-9D41-A2DD-CE50-04DE61B9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Which one of the following neoplasm doesn’t cause neck lymph nodes enlargement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Hypopharyngeal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Glottic </a:t>
            </a:r>
            <a:r>
              <a:rPr lang="en-US" dirty="0">
                <a:solidFill>
                  <a:srgbClr val="0070C0"/>
                </a:solidFill>
              </a:rPr>
              <a:t>(They tend to remain localized to the vocal cords for a longer period before spreading to the surrounding structures or lymph nodes)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Subglottic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Tumors of base of tongue</a:t>
            </a:r>
          </a:p>
          <a:p>
            <a:r>
              <a:rPr lang="en-US" b="1" dirty="0"/>
              <a:t>The earliest laryngeal cancer to be diagnosed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Supraglottic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Subglottic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Glottic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Transglottic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Postcricoid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5E544-9A09-F7A4-A0F3-88898A2E32AA}"/>
              </a:ext>
            </a:extLst>
          </p:cNvPr>
          <p:cNvSpPr txBox="1"/>
          <p:nvPr/>
        </p:nvSpPr>
        <p:spPr>
          <a:xfrm>
            <a:off x="5145932" y="4378878"/>
            <a:ext cx="304326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Hoarseness/change in voice (Occurs early in glottic carcinomas but late in supraglottic and subglottic carcinomas)</a:t>
            </a:r>
          </a:p>
        </p:txBody>
      </p:sp>
    </p:spTree>
    <p:extLst>
      <p:ext uri="{BB962C8B-B14F-4D97-AF65-F5344CB8AC3E}">
        <p14:creationId xmlns:p14="http://schemas.microsoft.com/office/powerpoint/2010/main" val="297748033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EAA-A988-533F-1208-51C2A005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spread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BCF52-6180-504C-4316-BE1B41237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190510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Most common location of distal metastasis</a:t>
            </a:r>
            <a:r>
              <a:rPr lang="en-US" dirty="0"/>
              <a:t>: Lung</a:t>
            </a:r>
          </a:p>
          <a:p>
            <a:r>
              <a:rPr lang="en-US" b="1" dirty="0"/>
              <a:t>Most common site for distant lymphatic metastases</a:t>
            </a:r>
            <a:r>
              <a:rPr lang="en-US" dirty="0"/>
              <a:t>: Mediastinum</a:t>
            </a:r>
          </a:p>
          <a:p>
            <a:r>
              <a:rPr lang="en-US" b="1" dirty="0"/>
              <a:t>Incidence of distant metastases in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Glottic: 3.1% - 8.8%, Supraglottic: 3.7% - 15%, subglottic: 14.3%</a:t>
            </a:r>
          </a:p>
          <a:p>
            <a:r>
              <a:rPr lang="en-US" b="1" dirty="0"/>
              <a:t>Second primary tumor + laryngeal cancer occur in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Esophagus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4C3B2-2E3A-941A-3036-E181E00B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73" y="3260262"/>
            <a:ext cx="6890854" cy="34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469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60D3-E442-AE05-1963-339E43C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– Staging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05E7D-C309-B352-50D4-94224ECA381B}"/>
              </a:ext>
            </a:extLst>
          </p:cNvPr>
          <p:cNvGrpSpPr/>
          <p:nvPr/>
        </p:nvGrpSpPr>
        <p:grpSpPr>
          <a:xfrm>
            <a:off x="1472507" y="1305026"/>
            <a:ext cx="9246987" cy="4871938"/>
            <a:chOff x="1614198" y="655532"/>
            <a:chExt cx="9906229" cy="52192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5A5023-DFCC-4C9C-3E2C-3280ED4D0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65" t="43434" r="30565" b="12446"/>
            <a:stretch/>
          </p:blipFill>
          <p:spPr>
            <a:xfrm>
              <a:off x="1614198" y="655532"/>
              <a:ext cx="9906229" cy="521927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ABB6AA-B05C-9C12-EC1B-EC6102D36850}"/>
                </a:ext>
              </a:extLst>
            </p:cNvPr>
            <p:cNvSpPr/>
            <p:nvPr/>
          </p:nvSpPr>
          <p:spPr>
            <a:xfrm>
              <a:off x="1692612" y="3152634"/>
              <a:ext cx="9810987" cy="251118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8EFFE6-5768-482E-A986-0E4597C0EEA0}"/>
                </a:ext>
              </a:extLst>
            </p:cNvPr>
            <p:cNvSpPr/>
            <p:nvPr/>
          </p:nvSpPr>
          <p:spPr>
            <a:xfrm>
              <a:off x="2115403" y="2442949"/>
              <a:ext cx="2361063" cy="39578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C677A-8575-CFBA-D790-CCDAD6A6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455" y="-59174"/>
            <a:ext cx="1541617" cy="16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694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60D3-E442-AE05-1963-339E43C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– Staging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B7A5B-DD30-52EE-2C57-A35DD7FED143}"/>
              </a:ext>
            </a:extLst>
          </p:cNvPr>
          <p:cNvGrpSpPr/>
          <p:nvPr/>
        </p:nvGrpSpPr>
        <p:grpSpPr>
          <a:xfrm>
            <a:off x="1398074" y="1325945"/>
            <a:ext cx="9395853" cy="5288864"/>
            <a:chOff x="1381316" y="369870"/>
            <a:chExt cx="10577803" cy="5954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F33E26-2902-0FED-7248-AABD774D6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00" t="30124" r="30225" b="11610"/>
            <a:stretch/>
          </p:blipFill>
          <p:spPr>
            <a:xfrm>
              <a:off x="1381316" y="369870"/>
              <a:ext cx="10577803" cy="59541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7C460-AACA-2DC2-87CB-2A148BBF608C}"/>
                </a:ext>
              </a:extLst>
            </p:cNvPr>
            <p:cNvSpPr/>
            <p:nvPr/>
          </p:nvSpPr>
          <p:spPr>
            <a:xfrm>
              <a:off x="1593540" y="3630305"/>
              <a:ext cx="10365579" cy="251118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C677A-8575-CFBA-D790-CCDAD6A6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455" y="-59174"/>
            <a:ext cx="1541617" cy="16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2391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60D3-E442-AE05-1963-339E43C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– Staging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2A19E-4A87-EF24-9E81-149300577560}"/>
              </a:ext>
            </a:extLst>
          </p:cNvPr>
          <p:cNvGrpSpPr/>
          <p:nvPr/>
        </p:nvGrpSpPr>
        <p:grpSpPr>
          <a:xfrm>
            <a:off x="1348901" y="1278046"/>
            <a:ext cx="9494197" cy="5142209"/>
            <a:chOff x="1526341" y="603271"/>
            <a:chExt cx="10461363" cy="5528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B50D63-4C72-79CE-2B8F-A04C1FF39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59" t="44932" r="30164" b="14425"/>
            <a:stretch/>
          </p:blipFill>
          <p:spPr>
            <a:xfrm>
              <a:off x="1526341" y="603271"/>
              <a:ext cx="10461363" cy="55287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557607-1D18-812A-E137-0BD71661D36D}"/>
                </a:ext>
              </a:extLst>
            </p:cNvPr>
            <p:cNvSpPr/>
            <p:nvPr/>
          </p:nvSpPr>
          <p:spPr>
            <a:xfrm>
              <a:off x="1597369" y="3152634"/>
              <a:ext cx="10319014" cy="251118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C677A-8575-CFBA-D790-CCDAD6A6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455" y="-59174"/>
            <a:ext cx="1541617" cy="16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1132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60D3-E442-AE05-1963-339E43C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– Staging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1DE2B-E119-4502-FB98-5505206C9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" t="34612" r="31123" b="10884"/>
          <a:stretch/>
        </p:blipFill>
        <p:spPr>
          <a:xfrm>
            <a:off x="1109758" y="1214542"/>
            <a:ext cx="9972483" cy="5297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C677A-8575-CFBA-D790-CCDAD6A6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455" y="-59174"/>
            <a:ext cx="1541617" cy="16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4169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60D3-E442-AE05-1963-339E43C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– Staging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C677A-8575-CFBA-D790-CCDAD6A6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455" y="-59174"/>
            <a:ext cx="1541617" cy="16306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D310F1-A8F0-0A09-118A-2F85A0ED31C6}"/>
              </a:ext>
            </a:extLst>
          </p:cNvPr>
          <p:cNvGrpSpPr/>
          <p:nvPr/>
        </p:nvGrpSpPr>
        <p:grpSpPr>
          <a:xfrm>
            <a:off x="1751152" y="1232834"/>
            <a:ext cx="8689695" cy="5459795"/>
            <a:chOff x="1780857" y="1"/>
            <a:chExt cx="10411143" cy="63973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DD89EB-DB04-C57F-9CC6-EEEF9B736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82" t="28738" r="32222" b="28288"/>
            <a:stretch/>
          </p:blipFill>
          <p:spPr>
            <a:xfrm>
              <a:off x="1780857" y="1"/>
              <a:ext cx="10121196" cy="3342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DB2097-B47B-5629-830B-C53A74DD0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70" t="41734" r="30524" b="14179"/>
            <a:stretch/>
          </p:blipFill>
          <p:spPr>
            <a:xfrm>
              <a:off x="1876744" y="3178141"/>
              <a:ext cx="10315256" cy="3219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96403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E520-81EC-1528-F80F-405D2BC8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Staging –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B313-8F8E-C2D8-AEA7-58CEAE45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 glottic tumor involving both cords with normal mobility and no extension to other sites is staged as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T1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T1a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T1b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T2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T3</a:t>
            </a:r>
          </a:p>
          <a:p>
            <a:r>
              <a:rPr lang="en-US" b="1" dirty="0"/>
              <a:t>What is the stage of glottis cancer involving both cords with no fixation and no spreading outside the cords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Ia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IB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403538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10DA-CC09-B6BE-05AF-9F7CE8DD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loss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2D549-0676-0702-2325-92D0F189A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Pay attention to the history</a:t>
            </a:r>
          </a:p>
          <a:p>
            <a:pPr lvl="1"/>
            <a:r>
              <a:rPr lang="en-US" dirty="0"/>
              <a:t>Bilateral high frequency SNHL in young → noise induced hearing loss </a:t>
            </a:r>
          </a:p>
          <a:p>
            <a:pPr lvl="1"/>
            <a:r>
              <a:rPr lang="en-US" dirty="0"/>
              <a:t>Bilateral high frequency SNHL in older age → presbycusis</a:t>
            </a:r>
          </a:p>
          <a:p>
            <a:pPr lvl="1"/>
            <a:r>
              <a:rPr lang="en-US" dirty="0"/>
              <a:t>Unilateral high frequency SNHL with unilateral tinnitus in young age group → Rule out acoustic neuroma (vestibular schwannoma)</a:t>
            </a:r>
          </a:p>
          <a:p>
            <a:r>
              <a:rPr lang="en-US" b="1" dirty="0"/>
              <a:t>Bad prognostic factors in sudden hearing loss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Age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Older age is the poorest prognostic factor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Severity of hearing loss</a:t>
            </a:r>
            <a:r>
              <a:rPr lang="en-US" dirty="0"/>
              <a:t>: Generally, the more severe the hearing loss at the onset, the less likely it is to fully recover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Presence of vertigo</a:t>
            </a:r>
            <a:r>
              <a:rPr lang="en-US" dirty="0"/>
              <a:t>: </a:t>
            </a:r>
            <a:r>
              <a:rPr lang="en-US" u="sng" dirty="0"/>
              <a:t>may</a:t>
            </a:r>
            <a:r>
              <a:rPr lang="en-US" dirty="0"/>
              <a:t> indicate a more severe underlying condition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Delayed treatment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Bilateral involvement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98A00-43D8-D6A1-49FE-863AAE9B3054}"/>
              </a:ext>
            </a:extLst>
          </p:cNvPr>
          <p:cNvSpPr/>
          <p:nvPr/>
        </p:nvSpPr>
        <p:spPr>
          <a:xfrm>
            <a:off x="5390117" y="1361872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CAA05-86D5-DA96-8FAF-EC145D0C1EF3}"/>
              </a:ext>
            </a:extLst>
          </p:cNvPr>
          <p:cNvSpPr/>
          <p:nvPr/>
        </p:nvSpPr>
        <p:spPr>
          <a:xfrm>
            <a:off x="7689718" y="3812167"/>
            <a:ext cx="1034373" cy="3220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2439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9CE4-32EA-6363-F75D-837553F4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Staging –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785DB-E882-DAA8-D9B2-C41C7BA3A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T3 N2 M0 (about glottis or </a:t>
            </a:r>
            <a:r>
              <a:rPr lang="en-US" b="1" dirty="0" err="1"/>
              <a:t>supraglottis</a:t>
            </a:r>
            <a:r>
              <a:rPr lang="en-US" b="1" dirty="0"/>
              <a:t>), which stage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Stage 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Stage 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Stage III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Stage IV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Stage V</a:t>
            </a:r>
          </a:p>
          <a:p>
            <a:r>
              <a:rPr lang="en-US" b="1" dirty="0"/>
              <a:t>The main management of Laryngeal tumors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Surgery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Radiotherapy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Chemotherapy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Radio-chemotherapy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6500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A45E-BD9D-398A-C3A7-7E544283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Staging –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8CC7A-9D41-A2DD-CE50-04DE61B9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Treatment of stage 1 laryngeal cancer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Radiotherapy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Chemotherapy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Surgery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Radio-chemotherapy</a:t>
            </a:r>
          </a:p>
          <a:p>
            <a:r>
              <a:rPr lang="en-US" b="1" dirty="0"/>
              <a:t>All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commonest manifestation of supraglottic carcinoma is hoarseness of voice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Glottis carcinoma never present with nodal metastasis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T1 </a:t>
            </a:r>
            <a:r>
              <a:rPr lang="en-US" dirty="0" err="1"/>
              <a:t>supraglotic</a:t>
            </a:r>
            <a:r>
              <a:rPr lang="en-US" dirty="0"/>
              <a:t> cancer, treatment of choice is radiotherapy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Tumor limited to the larynx with vocal cord fixation staged as T3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Leukoplakia is premalignant for laryngeal carcinoma</a:t>
            </a:r>
          </a:p>
        </p:txBody>
      </p:sp>
    </p:spTree>
    <p:extLst>
      <p:ext uri="{BB962C8B-B14F-4D97-AF65-F5344CB8AC3E}">
        <p14:creationId xmlns:p14="http://schemas.microsoft.com/office/powerpoint/2010/main" val="382342150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B859-D58D-32B6-BE47-79D8FED6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carcinoma Staging – MCQs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CE08-FCC3-D7DE-BE31-8378246B9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55-year-old patient, Smoker, he presented with hoarseness and dyspnea, he was found to have laryngeal tumor that invaded the pre-epiglottic space, vocal folds are fixed. According to TNM staging, his primary tumor stage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dirty="0"/>
              <a:t>T1 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dirty="0"/>
              <a:t>T2 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dirty="0">
                <a:solidFill>
                  <a:srgbClr val="FF0000"/>
                </a:solidFill>
              </a:rPr>
              <a:t>T3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dirty="0"/>
              <a:t>T4a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dirty="0"/>
              <a:t>T4b </a:t>
            </a:r>
            <a:endParaRPr lang="en-US" dirty="0"/>
          </a:p>
          <a:p>
            <a:r>
              <a:rPr lang="en-US" b="1" dirty="0"/>
              <a:t>Laryngeal cancer with solitary LN above 3 cm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N2A</a:t>
            </a:r>
          </a:p>
          <a:p>
            <a:r>
              <a:rPr lang="en-US" b="1" dirty="0"/>
              <a:t>Laryngeal tumor with M1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stage </a:t>
            </a:r>
            <a:r>
              <a:rPr lang="en-US" dirty="0" err="1">
                <a:solidFill>
                  <a:srgbClr val="FF0000"/>
                </a:solidFill>
              </a:rPr>
              <a:t>IVc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B0C078-3EAB-A789-FCA4-30A073CCCCC1}"/>
              </a:ext>
            </a:extLst>
          </p:cNvPr>
          <p:cNvSpPr/>
          <p:nvPr/>
        </p:nvSpPr>
        <p:spPr>
          <a:xfrm>
            <a:off x="10445886" y="132147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798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Pharyngeal cancer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2655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03D4-4619-FD6A-F371-BBD9DDCC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 Anatomy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F840D-DF68-5A1B-4E4C-074E28287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velopharyngeal sphincter is composed of </a:t>
            </a:r>
            <a:r>
              <a:rPr lang="en-US"/>
              <a:t>all the </a:t>
            </a:r>
            <a:r>
              <a:rPr lang="en-US" dirty="0"/>
              <a:t>following except: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Levator veli palatine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Palatopharyngeus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Superior pharyngeal constrictor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Middle pharyngeal constrictor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Muscularis uvulae</a:t>
            </a:r>
          </a:p>
          <a:p>
            <a:r>
              <a:rPr lang="en-US" b="1" dirty="0"/>
              <a:t>Fossa of </a:t>
            </a:r>
            <a:r>
              <a:rPr lang="en-US" b="1" dirty="0" err="1"/>
              <a:t>Rosenmuller</a:t>
            </a:r>
            <a:r>
              <a:rPr lang="en-US" b="1" dirty="0"/>
              <a:t> is located in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Nasopharynx</a:t>
            </a:r>
          </a:p>
          <a:p>
            <a:r>
              <a:rPr lang="en-US" b="1" dirty="0"/>
              <a:t>During Neck examination, all of the following groups of LN are included except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Retropharyngeal LN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77D548-FA0B-B4D1-526D-6388700D0952}"/>
              </a:ext>
            </a:extLst>
          </p:cNvPr>
          <p:cNvSpPr/>
          <p:nvPr/>
        </p:nvSpPr>
        <p:spPr>
          <a:xfrm>
            <a:off x="8412798" y="4213597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6217D-CC06-E828-FB37-E470E0BCDA82}"/>
              </a:ext>
            </a:extLst>
          </p:cNvPr>
          <p:cNvSpPr/>
          <p:nvPr/>
        </p:nvSpPr>
        <p:spPr>
          <a:xfrm>
            <a:off x="3652729" y="510529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8971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8749-7EB7-AE08-E3F2-489F7889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Pharyngeal cancer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F52B5-3871-4DD3-12C8-1A4F62E1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Risk factors</a:t>
            </a:r>
            <a:r>
              <a:rPr lang="en-US" dirty="0"/>
              <a:t>: Tobacco consumption, Alcohol use, HPV infection</a:t>
            </a:r>
          </a:p>
          <a:p>
            <a:r>
              <a:rPr lang="en-US" b="1" dirty="0"/>
              <a:t>Associations</a:t>
            </a:r>
          </a:p>
          <a:p>
            <a:pPr lvl="1"/>
            <a:r>
              <a:rPr lang="en-US" dirty="0"/>
              <a:t>Nasopharyngeal carcinoma: EBV infection</a:t>
            </a:r>
          </a:p>
          <a:p>
            <a:pPr lvl="1"/>
            <a:r>
              <a:rPr lang="en-US" dirty="0"/>
              <a:t>Oropharyngeal carcinoma and tonsillar cancer: human papillomavirus infection</a:t>
            </a:r>
          </a:p>
          <a:p>
            <a:r>
              <a:rPr lang="en-US" b="1" dirty="0"/>
              <a:t>Subtypes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Oropharyngeal cancer and hypopharyngeal cancer</a:t>
            </a:r>
          </a:p>
          <a:p>
            <a:pPr lvl="1"/>
            <a:r>
              <a:rPr lang="en-US" dirty="0"/>
              <a:t>Nasopharyngeal cancer</a:t>
            </a:r>
          </a:p>
          <a:p>
            <a:pPr lvl="1"/>
            <a:r>
              <a:rPr lang="en-US" dirty="0"/>
              <a:t>Tonsillar cancer</a:t>
            </a:r>
          </a:p>
          <a:p>
            <a:pPr lvl="1"/>
            <a:r>
              <a:rPr lang="en-US" dirty="0"/>
              <a:t>Adenoid cancer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Pharyngeal cancer is usually asymptomatic for a long time</a:t>
            </a:r>
          </a:p>
          <a:p>
            <a:pPr lvl="1"/>
            <a:r>
              <a:rPr lang="en-US" dirty="0"/>
              <a:t>Often, the first manifestations are swollen cervical lymph nodes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938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7A037-7E7F-2D10-6F78-1B672481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Pharyngeal cancer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A9337-A101-19EF-BBFB-7E024B83E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841"/>
            <a:ext cx="10515600" cy="5017953"/>
          </a:xfrm>
        </p:spPr>
        <p:txBody>
          <a:bodyPr>
            <a:normAutofit/>
          </a:bodyPr>
          <a:lstStyle/>
          <a:p>
            <a:r>
              <a:rPr lang="en-US" b="1" dirty="0"/>
              <a:t>Clinical features</a:t>
            </a:r>
            <a:r>
              <a:rPr lang="en-US" dirty="0"/>
              <a:t>: Oropharyngeal cancer and hypopharyngeal cancer</a:t>
            </a:r>
            <a:endParaRPr lang="ar-JO" dirty="0"/>
          </a:p>
          <a:p>
            <a:pPr lvl="1"/>
            <a:r>
              <a:rPr lang="en-US" dirty="0"/>
              <a:t>Common early symptom: local lymph node metastases causing enlarged cervical lymph nodes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Foreign body sensation, dysphagia, sore throat, Muffled voice, </a:t>
            </a:r>
            <a:r>
              <a:rPr lang="en-US" dirty="0"/>
              <a:t>Severe ear pain</a:t>
            </a:r>
          </a:p>
          <a:p>
            <a:r>
              <a:rPr lang="en-US" b="1" dirty="0"/>
              <a:t>Clinical features</a:t>
            </a:r>
            <a:r>
              <a:rPr lang="en-US" dirty="0"/>
              <a:t>: Nasopharyngeal cancer</a:t>
            </a:r>
          </a:p>
          <a:p>
            <a:pPr lvl="1"/>
            <a:r>
              <a:rPr lang="en-US" sz="2400" dirty="0"/>
              <a:t>50% </a:t>
            </a:r>
            <a:r>
              <a:rPr lang="en-US" sz="2400" dirty="0">
                <a:solidFill>
                  <a:srgbClr val="FF0000"/>
                </a:solidFill>
              </a:rPr>
              <a:t>Unilateral huge neck mass</a:t>
            </a:r>
          </a:p>
          <a:p>
            <a:pPr lvl="1"/>
            <a:r>
              <a:rPr lang="en-US" sz="2400" dirty="0"/>
              <a:t>30% Unilateral nasal discharge, </a:t>
            </a:r>
            <a:r>
              <a:rPr lang="en-US" sz="2400" dirty="0">
                <a:solidFill>
                  <a:srgbClr val="FF0000"/>
                </a:solidFill>
              </a:rPr>
              <a:t>nosebleeds</a:t>
            </a:r>
            <a:r>
              <a:rPr lang="en-US" sz="2400" dirty="0"/>
              <a:t>, impaired nasal breathing (due to obstruction)</a:t>
            </a:r>
          </a:p>
          <a:p>
            <a:pPr lvl="1"/>
            <a:r>
              <a:rPr lang="en-US" sz="2400" dirty="0"/>
              <a:t>20% Ear symptoms: </a:t>
            </a:r>
            <a:r>
              <a:rPr lang="en-US" sz="2400" dirty="0">
                <a:solidFill>
                  <a:srgbClr val="FF0000"/>
                </a:solidFill>
              </a:rPr>
              <a:t>Obstruction of the Eustachian tube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recurrent otitis media </a:t>
            </a:r>
            <a:r>
              <a:rPr lang="en-US" sz="2400" dirty="0"/>
              <a:t>(may be accompanied by effusion); conductive hearing loss, tinnitus</a:t>
            </a:r>
          </a:p>
          <a:p>
            <a:pPr lvl="1"/>
            <a:r>
              <a:rPr lang="en-US" b="1" dirty="0"/>
              <a:t>Trotters Triad of Nasopharyngeal tumors</a:t>
            </a:r>
            <a:r>
              <a:rPr lang="en-US" dirty="0"/>
              <a:t>: </a:t>
            </a:r>
            <a:r>
              <a:rPr lang="en-US" sz="2400" dirty="0"/>
              <a:t>Ipsilateral conductive hearing loss + Ipsilateral ear pain &amp; facial pain + Ipsilateral paralysis of soft palate</a:t>
            </a:r>
          </a:p>
        </p:txBody>
      </p:sp>
    </p:spTree>
    <p:extLst>
      <p:ext uri="{BB962C8B-B14F-4D97-AF65-F5344CB8AC3E}">
        <p14:creationId xmlns:p14="http://schemas.microsoft.com/office/powerpoint/2010/main" val="146980513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F1B7-2125-AEDE-50C9-73292E92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Pharyngeal cancer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21B2A-ADEA-98E0-DA72-EDAFC933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8877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Diagnostics</a:t>
            </a:r>
            <a:r>
              <a:rPr lang="en-US" dirty="0"/>
              <a:t>: Steps of investigations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History (suggestive symptoms) &amp; physical examination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CBC, chemistry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Neck ultrasound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Fiberoptic Endoscopic examination/</a:t>
            </a:r>
            <a:r>
              <a:rPr lang="en-US" dirty="0" err="1"/>
              <a:t>Nasopharyngioscopy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CT scan with bone and soft tissue windows (Extent of tumor)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MRI (soft tissue involvement, recurrences)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Biopsy (</a:t>
            </a:r>
            <a:r>
              <a:rPr lang="en-US" dirty="0">
                <a:solidFill>
                  <a:srgbClr val="FF0000"/>
                </a:solidFill>
              </a:rPr>
              <a:t>confirmatory test</a:t>
            </a:r>
            <a:r>
              <a:rPr lang="en-US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Serology (Anti EBV antibodies)</a:t>
            </a:r>
          </a:p>
          <a:p>
            <a:r>
              <a:rPr lang="en-US" b="1" dirty="0"/>
              <a:t>Treatment</a:t>
            </a:r>
          </a:p>
          <a:p>
            <a:pPr lvl="1"/>
            <a:r>
              <a:rPr lang="en-US" sz="2400" dirty="0"/>
              <a:t>Grade 1, 2: Radiation</a:t>
            </a:r>
          </a:p>
          <a:p>
            <a:pPr lvl="1"/>
            <a:r>
              <a:rPr lang="en-US" sz="2400" dirty="0"/>
              <a:t>Grade 3, 4: Chemotherapy, Radiotherapy, Surgery</a:t>
            </a:r>
          </a:p>
          <a:p>
            <a:r>
              <a:rPr lang="en-US" b="1" dirty="0"/>
              <a:t>Poor prognosis </a:t>
            </a:r>
            <a:r>
              <a:rPr lang="en-US" dirty="0"/>
              <a:t>since tumors are commonly discovered in late stages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E93051-8953-72B3-1E70-E5C8AC171063}"/>
              </a:ext>
            </a:extLst>
          </p:cNvPr>
          <p:cNvSpPr/>
          <p:nvPr/>
        </p:nvSpPr>
        <p:spPr>
          <a:xfrm>
            <a:off x="6371615" y="1361872"/>
            <a:ext cx="953312" cy="3015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dirty="0">
                <a:solidFill>
                  <a:srgbClr val="FF0000"/>
                </a:solidFill>
              </a:rPr>
              <a:t>الترتيب مهم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246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0F51-40BF-5489-8C58-D877D934C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Pharyngeal cancer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DAA73-EE44-3BAF-3F14-7A93BF257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 the following are benign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Mucocele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Neuroblastoma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Papilloma</a:t>
            </a:r>
          </a:p>
          <a:p>
            <a:r>
              <a:rPr lang="en-US" b="1" dirty="0"/>
              <a:t> Lymphoma of the oropharynx, which of the following is true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Most cases are Hodgkin’s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The B- cell is the commonest cell of origin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Burkitt’s lymphoma is associated with the herpes simplex virus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Investigations should include exploratory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Complete surgical excision is the treatment of choice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0789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23F7-5B46-1021-697F-62B233DF6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carcinoma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07F1-7D62-5849-7BE0-75F2C265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common cranial nerve palsy in nasopharyngeal carcinoma is: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VII nerve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 nerve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IV nerve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VI nerve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XII nerve</a:t>
            </a:r>
          </a:p>
          <a:p>
            <a:r>
              <a:rPr lang="en-US" dirty="0"/>
              <a:t>Nasopharyngeal carcinoma, all following statement are true except: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More common in Chinese population. </a:t>
            </a:r>
            <a:r>
              <a:rPr lang="en-US" dirty="0">
                <a:solidFill>
                  <a:srgbClr val="0070C0"/>
                </a:solidFill>
              </a:rPr>
              <a:t>(consumption of Nitrosamine)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Cervical neck mass is the commonest presentation.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High index of suspicion is required for early diagnosis.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Surgery is the treatment of choice.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Biopsy is required for definitive diagnosis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382DC-DC8B-83D8-307C-65C1FCB29F32}"/>
              </a:ext>
            </a:extLst>
          </p:cNvPr>
          <p:cNvSpPr/>
          <p:nvPr/>
        </p:nvSpPr>
        <p:spPr>
          <a:xfrm rot="1744783">
            <a:off x="10669622" y="334371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ADFAA-8253-B52E-FA67-02AAE347C47C}"/>
              </a:ext>
            </a:extLst>
          </p:cNvPr>
          <p:cNvSpPr txBox="1"/>
          <p:nvPr/>
        </p:nvSpPr>
        <p:spPr>
          <a:xfrm>
            <a:off x="8609005" y="4468804"/>
            <a:ext cx="2744795" cy="1708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70C0"/>
                </a:solidFill>
              </a:rPr>
              <a:t>"High index of suspicion" means being very alert and cautious about the possibility of a specific condition, even if the symptoms or signs are not definitive, to ensure timely diagnosis and appropriate management.</a:t>
            </a:r>
          </a:p>
        </p:txBody>
      </p:sp>
    </p:spTree>
    <p:extLst>
      <p:ext uri="{BB962C8B-B14F-4D97-AF65-F5344CB8AC3E}">
        <p14:creationId xmlns:p14="http://schemas.microsoft.com/office/powerpoint/2010/main" val="210207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4F70-C799-30F6-139B-31B7FB71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Wax impaction (Conductive hearing loss)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C267-C24C-4730-8260-B6893730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Mention 2 etiologies of this case</a:t>
            </a:r>
          </a:p>
          <a:p>
            <a:pPr lvl="1"/>
            <a:r>
              <a:rPr lang="en-US" dirty="0"/>
              <a:t>Hairy or narrow ear canal, In-the-ear hearing aid, Cotton swab usage, Osteomata</a:t>
            </a:r>
          </a:p>
          <a:p>
            <a:r>
              <a:rPr lang="en-US" b="1" dirty="0"/>
              <a:t>Management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Water or cerumenolytic (bicarbonate solution, olive oil…)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Manual debridement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ear wax is smooth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Suction or Syringing (Syringing direction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/>
              <a:t>posteriorly superiorly)</a:t>
            </a:r>
          </a:p>
          <a:p>
            <a:r>
              <a:rPr lang="en-US" b="1" dirty="0"/>
              <a:t>Contraindication of syringing and cold caloric test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Otitis external, Otitis media, Tympanic membrane perforation, Organic foreign bodies or battery discs</a:t>
            </a:r>
          </a:p>
          <a:p>
            <a:r>
              <a:rPr lang="en-US" b="1" dirty="0"/>
              <a:t>The temperature of solution in syringing procedure is </a:t>
            </a:r>
            <a:r>
              <a:rPr lang="en-US" b="1" dirty="0">
                <a:solidFill>
                  <a:srgbClr val="FF0000"/>
                </a:solidFill>
              </a:rPr>
              <a:t>37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61391-A822-7F11-B73D-5906EB67F2EE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04FD-CDAC-0459-FC6B-142F1C34DD93}"/>
              </a:ext>
            </a:extLst>
          </p:cNvPr>
          <p:cNvSpPr/>
          <p:nvPr/>
        </p:nvSpPr>
        <p:spPr>
          <a:xfrm>
            <a:off x="9628765" y="537041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3A089-D2A6-DE91-A164-2638684BF5B5}"/>
              </a:ext>
            </a:extLst>
          </p:cNvPr>
          <p:cNvSpPr/>
          <p:nvPr/>
        </p:nvSpPr>
        <p:spPr>
          <a:xfrm>
            <a:off x="8613848" y="426794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9634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C197-E59E-1290-4D80-BAF4747D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carcinoma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B77CB-3653-F6C4-6249-96908860F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Most common presentation in patients with nasopharyngeal carcinoma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Epistaxis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Hoarseness of voice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Nasal stuffiness and congestion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Cervical lymphadenopathy </a:t>
            </a:r>
            <a:r>
              <a:rPr lang="en-US" dirty="0">
                <a:solidFill>
                  <a:srgbClr val="00B0F0"/>
                </a:solidFill>
              </a:rPr>
              <a:t>(other similar answers: Neck mass)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Ear pain</a:t>
            </a:r>
          </a:p>
          <a:p>
            <a:r>
              <a:rPr lang="en-US" b="1" dirty="0"/>
              <a:t>For confirmation of nasopharyngeal carcinoma (NPC)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Biopsy</a:t>
            </a:r>
          </a:p>
          <a:p>
            <a:r>
              <a:rPr lang="en-US" b="1" dirty="0"/>
              <a:t>Main treatment of nasopharyngeal carcinoma 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Radiotherapy</a:t>
            </a:r>
          </a:p>
          <a:p>
            <a:r>
              <a:rPr lang="en-US" b="1" dirty="0"/>
              <a:t>Most common type of NPC 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SCCA (type 3: Undifferentiated)</a:t>
            </a:r>
          </a:p>
          <a:p>
            <a:r>
              <a:rPr lang="en-US" b="1" dirty="0"/>
              <a:t>Most common cancer metastasize to cervical L.N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NPC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F4487-37D6-41EF-2611-61EFC06D02D7}"/>
              </a:ext>
            </a:extLst>
          </p:cNvPr>
          <p:cNvSpPr/>
          <p:nvPr/>
        </p:nvSpPr>
        <p:spPr>
          <a:xfrm>
            <a:off x="10319427" y="135366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787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D8B7-3532-2E59-7803-1D438E78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carcinoma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EBB9A-2567-7F46-EFDF-A5804281A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Which of the following is the most common neoplasm of tonsils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Lymphoma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Metastatic carcinoma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Squamous cell carcinoma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Salivary neoplasm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Adenocarcinoma</a:t>
            </a:r>
          </a:p>
          <a:p>
            <a:r>
              <a:rPr lang="en-US" b="1" dirty="0"/>
              <a:t>Which is not one of the most likely sites for occult primary tumor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Nasopharynx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Tonsil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Base of tongue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Pyriform sinus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Buccal mucosa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D57E8A-AA23-0C62-70F8-B4F5F4F504CD}"/>
              </a:ext>
            </a:extLst>
          </p:cNvPr>
          <p:cNvSpPr/>
          <p:nvPr/>
        </p:nvSpPr>
        <p:spPr>
          <a:xfrm rot="1452299">
            <a:off x="10836613" y="103368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5832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4D50-0FD2-76BD-E46B-9DC75C04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Radiotherapy Complications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58D5-E799-4860-C9EF-82E3DBAA4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Complications of radiotherapy to the head and neck include all the following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Xerostomia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Necrosis of bone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Hepatic dysfunction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Cataract formation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Thyroid cancer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Radiotherapy to the head and neck region complications, including</a:t>
            </a:r>
            <a:r>
              <a:rPr lang="en-US" sz="26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C1935-C90A-873D-FCBE-4D6C3E654D12}"/>
              </a:ext>
            </a:extLst>
          </p:cNvPr>
          <p:cNvSpPr/>
          <p:nvPr/>
        </p:nvSpPr>
        <p:spPr>
          <a:xfrm>
            <a:off x="3694891" y="174425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E48547-2B13-2D86-CEAD-63C047574D0E}"/>
              </a:ext>
            </a:extLst>
          </p:cNvPr>
          <p:cNvSpPr txBox="1">
            <a:spLocks/>
          </p:cNvSpPr>
          <p:nvPr/>
        </p:nvSpPr>
        <p:spPr>
          <a:xfrm>
            <a:off x="838200" y="4574904"/>
            <a:ext cx="10515600" cy="1944012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Mucositis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Xerostomia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Radiation dermatitis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Dysphagia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Radiation-induced fibrosis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Osteoradionecrosis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Hypothyroidism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Thyroid cancer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Hearing loss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Radiation-induced secondary malignancies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Cataract formation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>
                <a:solidFill>
                  <a:srgbClr val="0070C0"/>
                </a:solidFill>
              </a:rPr>
              <a:t>Necrosis of bone 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745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1956-904B-38C1-E7DC-9F22A72A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E263-FC19-BA4F-E348-B90F1251A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masses present as midline neck masses?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Branchial cyst and carotid body tumor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Branchial cyst and thyroglossal duct cysts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Thyroglossal duct cysts and dermoid cysts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Pharyngoceles</a:t>
            </a:r>
            <a:r>
              <a:rPr lang="en-US" dirty="0"/>
              <a:t> and laryngoceles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Lymphangioma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1604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Neoplasm of nose and sinus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845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3D97-2C7C-3C87-981C-4EBC4CF6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papilloma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38096-85B9-755E-C2B8-A2115EFD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 benign epithelial tumors of the nasal cavity mucosa, which can be locally aggressive, have malignant potential, and a high propensity for recurrence if incompletely excised</a:t>
            </a:r>
          </a:p>
          <a:p>
            <a:r>
              <a:rPr lang="en-US" b="1" dirty="0"/>
              <a:t>Epidemiology</a:t>
            </a:r>
            <a:r>
              <a:rPr lang="en-US" dirty="0"/>
              <a:t>: Sex: </a:t>
            </a:r>
            <a:r>
              <a:rPr lang="en-US" dirty="0">
                <a:solidFill>
                  <a:srgbClr val="FF0000"/>
                </a:solidFill>
              </a:rPr>
              <a:t>♂ &gt; ♀ (5:1)</a:t>
            </a:r>
            <a:r>
              <a:rPr lang="en-US" dirty="0"/>
              <a:t>, Age: </a:t>
            </a:r>
            <a:r>
              <a:rPr lang="en-US" dirty="0">
                <a:solidFill>
                  <a:srgbClr val="FF0000"/>
                </a:solidFill>
              </a:rPr>
              <a:t>40–60 years</a:t>
            </a:r>
          </a:p>
          <a:p>
            <a:r>
              <a:rPr lang="en-US" b="1" dirty="0"/>
              <a:t>Clinical features</a:t>
            </a:r>
            <a:r>
              <a:rPr lang="en-US" dirty="0"/>
              <a:t>: Unilateral nasal obstruction (most common symptom), Epistaxis, Unilateral nasal discharge</a:t>
            </a:r>
            <a:endParaRPr lang="en-US" b="1" dirty="0"/>
          </a:p>
          <a:p>
            <a:r>
              <a:rPr lang="en-US" b="1" dirty="0"/>
              <a:t>Possible predisposing factors</a:t>
            </a:r>
            <a:r>
              <a:rPr lang="en-US" dirty="0"/>
              <a:t>: Viral infections (HPV), Cigarette smoking, Air pollution</a:t>
            </a:r>
          </a:p>
          <a:p>
            <a:r>
              <a:rPr lang="en-US" b="1" dirty="0"/>
              <a:t>Treatment</a:t>
            </a:r>
            <a:r>
              <a:rPr lang="en-US" dirty="0"/>
              <a:t>: Complete surgical excision</a:t>
            </a:r>
          </a:p>
          <a:p>
            <a:r>
              <a:rPr lang="en-US" b="1" dirty="0"/>
              <a:t>Complications</a:t>
            </a:r>
          </a:p>
          <a:p>
            <a:pPr lvl="1"/>
            <a:r>
              <a:rPr lang="en-US" dirty="0"/>
              <a:t>Chronic sinusitis </a:t>
            </a:r>
          </a:p>
          <a:p>
            <a:pPr lvl="1"/>
            <a:r>
              <a:rPr lang="en-US" dirty="0"/>
              <a:t>Malignant deterioration (mostly squamous cell carcinoma) </a:t>
            </a:r>
          </a:p>
          <a:p>
            <a:pPr lvl="1"/>
            <a:r>
              <a:rPr lang="en-US" dirty="0"/>
              <a:t>Intracranial extension (rare)</a:t>
            </a:r>
          </a:p>
        </p:txBody>
      </p:sp>
    </p:spTree>
    <p:extLst>
      <p:ext uri="{BB962C8B-B14F-4D97-AF65-F5344CB8AC3E}">
        <p14:creationId xmlns:p14="http://schemas.microsoft.com/office/powerpoint/2010/main" val="190793313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8D52-0132-49E7-B57A-D836E3F3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papilloma classification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C7677A-3041-C216-843A-F3723810FD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600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906">
                  <a:extLst>
                    <a:ext uri="{9D8B030D-6E8A-4147-A177-3AD203B41FA5}">
                      <a16:colId xmlns:a16="http://schemas.microsoft.com/office/drawing/2014/main" val="3824334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40054834"/>
                    </a:ext>
                  </a:extLst>
                </a:gridCol>
                <a:gridCol w="2091447">
                  <a:extLst>
                    <a:ext uri="{9D8B030D-6E8A-4147-A177-3AD203B41FA5}">
                      <a16:colId xmlns:a16="http://schemas.microsoft.com/office/drawing/2014/main" val="69398494"/>
                    </a:ext>
                  </a:extLst>
                </a:gridCol>
                <a:gridCol w="1994170">
                  <a:extLst>
                    <a:ext uri="{9D8B030D-6E8A-4147-A177-3AD203B41FA5}">
                      <a16:colId xmlns:a16="http://schemas.microsoft.com/office/drawing/2014/main" val="1731272652"/>
                    </a:ext>
                  </a:extLst>
                </a:gridCol>
                <a:gridCol w="3221477">
                  <a:extLst>
                    <a:ext uri="{9D8B030D-6E8A-4147-A177-3AD203B41FA5}">
                      <a16:colId xmlns:a16="http://schemas.microsoft.com/office/drawing/2014/main" val="1549416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Types</a:t>
                      </a:r>
                      <a:endParaRPr lang="en-US" sz="2000" dirty="0">
                        <a:effectLst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Frequency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Site of attachment</a:t>
                      </a:r>
                      <a:endParaRPr lang="en-US" sz="2000" dirty="0">
                        <a:effectLst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Gross appearance</a:t>
                      </a:r>
                      <a:endParaRPr lang="en-US" sz="2000" dirty="0">
                        <a:effectLst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Histology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4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Inverted papilloma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common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Lateral nasal wall or paranasal sinuses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Dull pink/gray opaque masses with an irregular 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dirty="0"/>
                        <a:t>Epithelium</a:t>
                      </a:r>
                      <a:r>
                        <a:rPr lang="en-US" sz="1700" dirty="0"/>
                        <a:t>: nonkeratinizing cylindrical (transitional) cells with intracellular mucin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Endophytic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802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Fungiform papilloma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Uncommon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Nasal septum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Exophytic, warty appearance; sessile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Stratified squamous epithelium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Papillary fronds present on the surface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Fibrovascular core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Exophytic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49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Oncocytic papilloma (cylindrical cell papilloma)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Lateral nasal wall</a:t>
                      </a:r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Paranasal sinuses (maxillary or ethmoid)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Similar to inverted papilloma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dirty="0"/>
                        <a:t>Oncocytic epithelium</a:t>
                      </a:r>
                      <a:r>
                        <a:rPr lang="en-US" sz="1700" dirty="0"/>
                        <a:t>: columnar cells with dark nuclei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Mixed (</a:t>
                      </a:r>
                      <a:r>
                        <a:rPr lang="en-US" sz="1700" dirty="0" err="1"/>
                        <a:t>exo</a:t>
                      </a:r>
                      <a:r>
                        <a:rPr lang="en-US" sz="1700" dirty="0"/>
                        <a:t>- and endophytic) pattern of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06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95618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68E1-32A2-2ABA-A1FA-AB5DAD02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papilloma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5AE2-5DEA-8CC5-1067-C5F1D77C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 the following are true regarding inverted papilloma,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Usually metastasizes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Arises from lateral nose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Treated surgically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Unilateral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9977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C78348-3EDB-FADC-0B4E-7375AA56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Neoplasm of nose and sinus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CF7EC-3861-B6A0-0563-17EB13395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291717"/>
          </a:xfrm>
        </p:spPr>
        <p:txBody>
          <a:bodyPr>
            <a:normAutofit/>
          </a:bodyPr>
          <a:lstStyle/>
          <a:p>
            <a:r>
              <a:rPr lang="en-US" dirty="0"/>
              <a:t>Most common in maxillary sinus 55% </a:t>
            </a:r>
          </a:p>
          <a:p>
            <a:r>
              <a:rPr lang="en-US" dirty="0"/>
              <a:t>1% sphenoid + frontal </a:t>
            </a:r>
          </a:p>
          <a:p>
            <a:r>
              <a:rPr lang="en-US" dirty="0"/>
              <a:t>Most common site for Adenocarcinoma is ethmoidal.</a:t>
            </a:r>
          </a:p>
          <a:p>
            <a:r>
              <a:rPr lang="en-US" dirty="0"/>
              <a:t>Axial CT of sinus: </a:t>
            </a:r>
            <a:r>
              <a:rPr lang="en-US" sz="2400" dirty="0"/>
              <a:t>(see next slide)</a:t>
            </a:r>
          </a:p>
          <a:p>
            <a:pPr lvl="1"/>
            <a:r>
              <a:rPr lang="en-US" dirty="0"/>
              <a:t>If unilateral mass in sinus: tumor</a:t>
            </a:r>
          </a:p>
          <a:p>
            <a:pPr lvl="1"/>
            <a:r>
              <a:rPr lang="en-US" dirty="0"/>
              <a:t>If Bilateral : polyps (pale in color) </a:t>
            </a:r>
          </a:p>
          <a:p>
            <a:r>
              <a:rPr lang="en-US" dirty="0"/>
              <a:t>CT image of sinus is important in mini-OSCE The mass will be between nasal septum and turbinate in both cases.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Ohngren’s</a:t>
            </a:r>
            <a:r>
              <a:rPr lang="en-US" b="1" dirty="0">
                <a:solidFill>
                  <a:srgbClr val="FF0000"/>
                </a:solidFill>
              </a:rPr>
              <a:t> line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Connect what ? Medial canthus of the eye to angle of the mandible</a:t>
            </a:r>
          </a:p>
          <a:p>
            <a:pPr lvl="1"/>
            <a:r>
              <a:rPr lang="en-US" dirty="0"/>
              <a:t>Indicate what ? Tumors above this line have poor prognosis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E28D3A-5F13-6553-D018-6706FBF25ED4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127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CEFA-FE86-3015-CF9B-6C5D745B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Neoplasm of nose and sinus 2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A1D3-762B-C3FE-E5EC-499550435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DDx of  Unilateral opacity in nasal sinuses on CT 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Inverted papilloma.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Antrochoanal polyp.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Tumor. ( first 2 are more important).</a:t>
            </a:r>
          </a:p>
          <a:p>
            <a:r>
              <a:rPr lang="en-US" b="1" dirty="0"/>
              <a:t>DDx of Bilateral opacities in nasal sinuses on CT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Nasal polyps.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Chronic sinusitis.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Fungal sinusitis.</a:t>
            </a:r>
          </a:p>
          <a:p>
            <a:r>
              <a:rPr lang="en-US" b="1" dirty="0"/>
              <a:t>Investigations: </a:t>
            </a:r>
            <a:r>
              <a:rPr lang="en-US" dirty="0"/>
              <a:t>MRI/CT/Nasal endoscopy/Biopsy</a:t>
            </a:r>
            <a:endParaRPr lang="en-US" b="1" dirty="0"/>
          </a:p>
          <a:p>
            <a:r>
              <a:rPr lang="en-US" b="1" dirty="0"/>
              <a:t>Treatment of any sinus tumor </a:t>
            </a:r>
            <a:r>
              <a:rPr lang="en-US" dirty="0"/>
              <a:t>is surgery + radiation + chemotherapy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00C88-C593-5751-A84A-2158D2442500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6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997B-5E1D-8E90-E629-79FDC133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Wax impaction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7982-1A39-0D3E-98B8-F3B71E93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All the following are contraindication to ear syringing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Previous ear surgery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Meniere’s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Young children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History of chronic otitis media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History of otitis externa following previous syringing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050B2-EAF8-9836-3B20-021CA2B1431C}"/>
              </a:ext>
            </a:extLst>
          </p:cNvPr>
          <p:cNvSpPr/>
          <p:nvPr/>
        </p:nvSpPr>
        <p:spPr>
          <a:xfrm>
            <a:off x="11157627" y="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5396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17A0-EE2D-DD3C-B848-3A83C4A7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Neoplasm of nose and sinus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ACBC-C01B-6506-9AFB-EDAEA9BCE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paranasal sinus malignancy in children &lt; 5 years is Rhabdomyosarcoma </a:t>
            </a:r>
          </a:p>
          <a:p>
            <a:r>
              <a:rPr lang="en-US" dirty="0"/>
              <a:t>Non-Hodgkin lymphoma &gt;&gt; most common &gt;&gt; most aggressive &gt;&gt; chemotherapy </a:t>
            </a:r>
          </a:p>
          <a:p>
            <a:r>
              <a:rPr lang="en-US" dirty="0"/>
              <a:t>Hodgkin lymphoma &gt;&gt; less common &gt;&gt; less aggressive &gt;&gt; radiotherapy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147881-E6BB-3E5E-DFA5-DB8E331893A0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1117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5645-839A-8D53-7B1B-AF9295B7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Paranasal sinuses carcinoma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93E84-E647-3614-3162-6B5CC9F1D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Wrong answer paranasal sinus tumors ?</a:t>
            </a:r>
          </a:p>
          <a:p>
            <a:pPr lvl="1"/>
            <a:r>
              <a:rPr lang="en-US" dirty="0"/>
              <a:t>Usually there is no need for biopsy as radiology is almost diagnostic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Involvement of the retropharyngeal and cervical lymph nodes is uncommon</a:t>
            </a:r>
            <a:endParaRPr lang="ar-JO" dirty="0">
              <a:solidFill>
                <a:srgbClr val="FF0000"/>
              </a:solidFill>
            </a:endParaRPr>
          </a:p>
          <a:p>
            <a:r>
              <a:rPr lang="en-US" b="1" dirty="0"/>
              <a:t>Preferred treatment for carcinoma maxillary sinus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Surgery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Radiotherapy followed by surgery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Surgery followed by radiotherapy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Chemotherapy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2F9AA4-A8CD-16B3-423C-63509B2E815C}"/>
              </a:ext>
            </a:extLst>
          </p:cNvPr>
          <p:cNvSpPr/>
          <p:nvPr/>
        </p:nvSpPr>
        <p:spPr>
          <a:xfrm>
            <a:off x="9015920" y="264558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01476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E207-4E8E-E819-F970-563F9372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Paranasal sinuses carcinoma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ABB2E-B277-3435-41A6-B49A3411C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Malignant tumors of the paranasal sinuses, all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CT or MRI scanning is essential to determine the extent of the tumor.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Biopsy is usually unnecessary as the diagnosis can be made radiologically.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Adenocarcinoma is associated with woodworkers in the furniture industry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Retropharyngeal and cervical lymph node metastases are uncommon.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Squamous cell carcinoma is the commonest type</a:t>
            </a:r>
          </a:p>
          <a:p>
            <a:r>
              <a:rPr lang="en-US" b="1" dirty="0"/>
              <a:t>Treatment of maxillary cancer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maxillectomy followed by radiation (not sure)</a:t>
            </a:r>
          </a:p>
          <a:p>
            <a:r>
              <a:rPr lang="en-US" b="1" dirty="0"/>
              <a:t>Common site for Malignancy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Maxillary sinus</a:t>
            </a:r>
          </a:p>
          <a:p>
            <a:r>
              <a:rPr lang="en-US" b="1" dirty="0"/>
              <a:t>most common neoplasm of maxillary antrum 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squamous cell carcinoma</a:t>
            </a:r>
          </a:p>
          <a:p>
            <a:r>
              <a:rPr lang="en-US" dirty="0"/>
              <a:t>Ethmoid sinus tumor is 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Neoplastic in origin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Infective in origin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6E8D0-B019-0FBA-8F74-1C0E26520AC1}"/>
              </a:ext>
            </a:extLst>
          </p:cNvPr>
          <p:cNvSpPr/>
          <p:nvPr/>
        </p:nvSpPr>
        <p:spPr>
          <a:xfrm>
            <a:off x="7388157" y="417616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990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E1D0-7B33-C9E7-AB21-90300B58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Paranasal sinuses osteomas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DCDCB-9858-DDCD-5E02-E9A3F0883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common site of bony osteomas among paranasal sinuses is:</a:t>
            </a:r>
          </a:p>
          <a:p>
            <a:pPr lvl="1"/>
            <a:r>
              <a:rPr lang="en-US" dirty="0"/>
              <a:t>Maxillary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Frontal</a:t>
            </a:r>
          </a:p>
          <a:p>
            <a:pPr lvl="1"/>
            <a:r>
              <a:rPr lang="en-US" dirty="0"/>
              <a:t>Ethmoid </a:t>
            </a:r>
          </a:p>
          <a:p>
            <a:pPr lvl="1"/>
            <a:r>
              <a:rPr lang="en-US" dirty="0"/>
              <a:t>Sphenoid </a:t>
            </a:r>
          </a:p>
          <a:p>
            <a:pPr lvl="1"/>
            <a:r>
              <a:rPr lang="en-US" dirty="0"/>
              <a:t>Maxillary and ethmoid</a:t>
            </a:r>
          </a:p>
          <a:p>
            <a:r>
              <a:rPr lang="en-US" b="1" dirty="0"/>
              <a:t>Osteoma in fontal bone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Slow progression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Maybe asymptomatic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Can progress to deformity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All the above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E1F4C-8E8A-1AAF-C9F7-3B16D5D8FA01}"/>
              </a:ext>
            </a:extLst>
          </p:cNvPr>
          <p:cNvSpPr/>
          <p:nvPr/>
        </p:nvSpPr>
        <p:spPr>
          <a:xfrm>
            <a:off x="10899847" y="136339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8127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Oral cavity tumors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153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CFAE-721D-1CAC-80D2-BD6C436E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Oral cavity tumors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3E1A1-C4BA-F55D-ADAD-D8D897A7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The most common type of tongue cancer is</a:t>
            </a:r>
          </a:p>
          <a:p>
            <a:pPr lvl="1"/>
            <a:r>
              <a:rPr lang="en-US" dirty="0"/>
              <a:t>Squamous cell carcinoma</a:t>
            </a:r>
          </a:p>
          <a:p>
            <a:r>
              <a:rPr lang="en-US" b="1" dirty="0"/>
              <a:t>The most common site of tongue cancer is </a:t>
            </a:r>
          </a:p>
          <a:p>
            <a:pPr lvl="1"/>
            <a:r>
              <a:rPr lang="en-US" dirty="0"/>
              <a:t>lateral border of the tongue</a:t>
            </a:r>
          </a:p>
          <a:p>
            <a:r>
              <a:rPr lang="en-US" b="1" dirty="0"/>
              <a:t>The most common oral cavity tumor location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Valuculum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Tonsils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Base of tongue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Lateral border of the tongue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993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FD33-5570-E040-6679-5C2993FF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Salivary glands tumors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E5225-4847-938D-E6CE-24433A8D6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80027"/>
          </a:xfrm>
        </p:spPr>
        <p:txBody>
          <a:bodyPr>
            <a:normAutofit/>
          </a:bodyPr>
          <a:lstStyle/>
          <a:p>
            <a:r>
              <a:rPr lang="en-US" b="1" dirty="0"/>
              <a:t>Which of the salivary glands tumors has perineural propensity?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Pleomorphic adenoma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Acinic cell tumor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Mucoepidermoid carcinoma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Adenoid cystic carcinoma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Warthin’s tumor</a:t>
            </a:r>
          </a:p>
          <a:p>
            <a:r>
              <a:rPr lang="en-US" b="1" dirty="0"/>
              <a:t>One of the following is false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Uvula papilloma usually associated with submucous cleft</a:t>
            </a:r>
          </a:p>
          <a:p>
            <a:pPr lvl="1"/>
            <a:r>
              <a:rPr lang="en-US" dirty="0"/>
              <a:t>Bifid uvula may be a sign for submucous cleft </a:t>
            </a:r>
          </a:p>
          <a:p>
            <a:pPr lvl="1"/>
            <a:r>
              <a:rPr lang="en-US" dirty="0"/>
              <a:t>Uvula deviation usually seen with peritonsillar abscess </a:t>
            </a:r>
          </a:p>
          <a:p>
            <a:pPr lvl="1"/>
            <a:r>
              <a:rPr lang="en-US" dirty="0"/>
              <a:t>Tonsillar exudates usually seen with follicular tonsillitis </a:t>
            </a:r>
          </a:p>
          <a:p>
            <a:pPr lvl="1"/>
            <a:r>
              <a:rPr lang="en-US" dirty="0"/>
              <a:t>Follicular tonsillitis could be managed by antibiotics and analgesics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302F83-D860-5DD5-0CA9-D8C31DC685BC}"/>
              </a:ext>
            </a:extLst>
          </p:cNvPr>
          <p:cNvSpPr/>
          <p:nvPr/>
        </p:nvSpPr>
        <p:spPr>
          <a:xfrm>
            <a:off x="10319427" y="189841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FEBF0-EE85-B178-68CB-19F1DB4818D2}"/>
              </a:ext>
            </a:extLst>
          </p:cNvPr>
          <p:cNvSpPr/>
          <p:nvPr/>
        </p:nvSpPr>
        <p:spPr>
          <a:xfrm>
            <a:off x="5515935" y="384004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0996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Foreign bodies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>
            <a:noAutofit/>
          </a:bodyPr>
          <a:lstStyle/>
          <a:p>
            <a:pPr rtl="1"/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Fantastic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Bodies And Where To Find Them</a:t>
            </a:r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73481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2EC0ED-7587-2519-BF68-46F83F80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Nasal foreign bodies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F629BD-0774-368B-BEFB-137430B6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403" y="1221046"/>
            <a:ext cx="10765194" cy="547833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Unilateral</a:t>
            </a:r>
            <a:r>
              <a:rPr lang="en-US" dirty="0"/>
              <a:t> purulent rhinorrhea is a foreign body until proven otherwise</a:t>
            </a:r>
          </a:p>
          <a:p>
            <a:r>
              <a:rPr lang="en-US" dirty="0"/>
              <a:t>The most common locations for nasal foreign bodies to lodge are</a:t>
            </a:r>
          </a:p>
          <a:p>
            <a:pPr lvl="1"/>
            <a:r>
              <a:rPr lang="en-US" sz="2600" dirty="0"/>
              <a:t>Anterior to the middle turbinate</a:t>
            </a:r>
          </a:p>
          <a:p>
            <a:pPr lvl="1"/>
            <a:r>
              <a:rPr lang="en-US" sz="2600" dirty="0"/>
              <a:t>Below the inferior turbinate</a:t>
            </a:r>
          </a:p>
          <a:p>
            <a:r>
              <a:rPr lang="en-US" dirty="0"/>
              <a:t>Small </a:t>
            </a:r>
            <a:r>
              <a:rPr lang="en-US" b="1" dirty="0"/>
              <a:t>disc batteries </a:t>
            </a:r>
            <a:r>
              <a:rPr lang="en-US" dirty="0"/>
              <a:t>cause tissue destruction via low-voltage electrical currents and liquefactive necrosis</a:t>
            </a:r>
          </a:p>
          <a:p>
            <a:r>
              <a:rPr lang="en-US" dirty="0"/>
              <a:t>Major </a:t>
            </a:r>
            <a:r>
              <a:rPr lang="en-US" b="1" dirty="0"/>
              <a:t>complications</a:t>
            </a:r>
            <a:r>
              <a:rPr lang="en-US" dirty="0"/>
              <a:t> of foreign bodies lodged in the nasal cavity 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Septal perforation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Nasal synechiae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Stenosis of the nasal cavity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Rhinoliths</a:t>
            </a:r>
          </a:p>
          <a:p>
            <a:r>
              <a:rPr lang="en-US" sz="2800" b="1" dirty="0"/>
              <a:t>Rhinoliths</a:t>
            </a:r>
            <a:r>
              <a:rPr lang="en-US" sz="2800" dirty="0"/>
              <a:t> are radio-opaque and typically are found on the floor of the nasal cavity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D8F16-C354-C245-00D1-F51459EA8CCE}"/>
              </a:ext>
            </a:extLst>
          </p:cNvPr>
          <p:cNvSpPr txBox="1"/>
          <p:nvPr/>
        </p:nvSpPr>
        <p:spPr>
          <a:xfrm>
            <a:off x="7754933" y="4013639"/>
            <a:ext cx="316261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300" dirty="0">
                <a:solidFill>
                  <a:srgbClr val="45515E"/>
                </a:solidFill>
              </a:rPr>
              <a:t>ياااه التعب</a:t>
            </a:r>
            <a:endParaRPr lang="en-US" sz="300" dirty="0">
              <a:solidFill>
                <a:srgbClr val="45515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80134-EAA9-B490-0044-48A250CA1C4A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6809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C05B-0290-4D06-87DF-78A73034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nasal foreign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64F0-87CD-661B-DF98-49102FE71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Direct instrumentation </a:t>
            </a:r>
            <a:r>
              <a:rPr lang="en-US" dirty="0"/>
              <a:t>is used for </a:t>
            </a:r>
            <a:r>
              <a:rPr lang="en-US" dirty="0">
                <a:solidFill>
                  <a:srgbClr val="FF0000"/>
                </a:solidFill>
              </a:rPr>
              <a:t>easily visualized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nonspherical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nonfriable</a:t>
            </a:r>
            <a:r>
              <a:rPr lang="en-US" dirty="0"/>
              <a:t> foreign bodies lodged in the nose</a:t>
            </a:r>
          </a:p>
          <a:p>
            <a:r>
              <a:rPr lang="en-US" b="1" dirty="0">
                <a:solidFill>
                  <a:srgbClr val="C00000"/>
                </a:solidFill>
              </a:rPr>
              <a:t>Suction</a:t>
            </a:r>
            <a:r>
              <a:rPr lang="en-US" dirty="0"/>
              <a:t> is used for </a:t>
            </a:r>
            <a:r>
              <a:rPr lang="en-US" dirty="0">
                <a:solidFill>
                  <a:srgbClr val="FF0000"/>
                </a:solidFill>
              </a:rPr>
              <a:t>easily visualized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spherical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smooth</a:t>
            </a:r>
            <a:r>
              <a:rPr lang="en-US" dirty="0"/>
              <a:t> foreign bodies lodged in the nose</a:t>
            </a:r>
          </a:p>
          <a:p>
            <a:r>
              <a:rPr lang="en-US" b="1" dirty="0">
                <a:solidFill>
                  <a:srgbClr val="C00000"/>
                </a:solidFill>
              </a:rPr>
              <a:t>Balloon catheters </a:t>
            </a:r>
            <a:r>
              <a:rPr lang="en-US" dirty="0"/>
              <a:t>are used for </a:t>
            </a:r>
            <a:r>
              <a:rPr lang="en-US" dirty="0">
                <a:solidFill>
                  <a:srgbClr val="FF0000"/>
                </a:solidFill>
              </a:rPr>
              <a:t>small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round</a:t>
            </a:r>
            <a:r>
              <a:rPr lang="en-US" dirty="0"/>
              <a:t> objects lodged in the nose that are not easily grasped by direct instrumentation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Ring probe </a:t>
            </a:r>
            <a:r>
              <a:rPr lang="en-US" dirty="0"/>
              <a:t>is used for </a:t>
            </a:r>
            <a:r>
              <a:rPr lang="en-US" dirty="0">
                <a:solidFill>
                  <a:srgbClr val="FF0000"/>
                </a:solidFill>
              </a:rPr>
              <a:t>spherical</a:t>
            </a:r>
            <a:r>
              <a:rPr lang="en-US" dirty="0"/>
              <a:t> &amp; </a:t>
            </a:r>
            <a:r>
              <a:rPr lang="en-US" dirty="0">
                <a:solidFill>
                  <a:srgbClr val="FF0000"/>
                </a:solidFill>
              </a:rPr>
              <a:t>friable</a:t>
            </a:r>
            <a:r>
              <a:rPr lang="en-US" dirty="0"/>
              <a:t> foreign bodies lodged in the nose</a:t>
            </a:r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Positive pressure </a:t>
            </a:r>
            <a:r>
              <a:rPr lang="en-US" dirty="0"/>
              <a:t>is used for </a:t>
            </a:r>
            <a:r>
              <a:rPr lang="en-US" dirty="0">
                <a:solidFill>
                  <a:srgbClr val="FF0000"/>
                </a:solidFill>
              </a:rPr>
              <a:t>large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occlusive</a:t>
            </a:r>
            <a:r>
              <a:rPr lang="en-US" dirty="0"/>
              <a:t> foreign bodies lodged in the nose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C697E-7678-D455-4906-D009D546F0FB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997B-5E1D-8E90-E629-79FDC133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Otitis Media with effusion </a:t>
            </a:r>
            <a:r>
              <a:rPr lang="en-US" sz="3100" dirty="0"/>
              <a:t>as a cause of hearing loss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7982-1A39-0D3E-98B8-F3B71E93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8-year-old child with bilateral conductive deafness </a:t>
            </a:r>
          </a:p>
          <a:p>
            <a:r>
              <a:rPr lang="en-US" b="1" dirty="0"/>
              <a:t>The diagnosis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Glue ear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Otosclerosis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Tympanosclerosis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Bilateral atresia of auditory canal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Space occupying lesion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Glue ear = Otitis Media with effusion not wax impaction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050B2-EAF8-9836-3B20-021CA2B1431C}"/>
              </a:ext>
            </a:extLst>
          </p:cNvPr>
          <p:cNvSpPr/>
          <p:nvPr/>
        </p:nvSpPr>
        <p:spPr>
          <a:xfrm>
            <a:off x="11157627" y="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8533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29D5-A114-32ED-5677-63474EF5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Throat foreign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CEF0-52A6-0717-E91E-926CE8AED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sudden onset of stridor</a:t>
            </a:r>
            <a:r>
              <a:rPr lang="en-US" dirty="0"/>
              <a:t> in a formerly normal child must always be regarded as being due to a foreign body lodged in the throat until proved otherwise</a:t>
            </a:r>
          </a:p>
          <a:p>
            <a:r>
              <a:rPr lang="en-US" dirty="0">
                <a:solidFill>
                  <a:srgbClr val="0070C0"/>
                </a:solidFill>
              </a:rPr>
              <a:t>Throat foreign body complications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Aspiration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Laryngeal edema and obstruction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Perforation to the esophagus</a:t>
            </a:r>
          </a:p>
          <a:p>
            <a:r>
              <a:rPr lang="en-US" dirty="0"/>
              <a:t>Throat foreign body management complications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Airway obstruction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laryngeal edema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Injury of esophagus by the FB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Pushing the foreign body into the subglottic space, esophagus, or trachea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1922DF-58F0-E5A3-EF5F-AD751D31647B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5934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0E9D-0A9F-4926-96BB-35E502C3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throat foreign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BCCC5-2A8F-5B33-5F76-5ACBB0E4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Examine</a:t>
            </a:r>
            <a:r>
              <a:rPr lang="en-US" dirty="0"/>
              <a:t>: exam the pharynx and the larynx</a:t>
            </a:r>
          </a:p>
          <a:p>
            <a:r>
              <a:rPr lang="en-US" b="1" dirty="0"/>
              <a:t>Imaging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Radiography ( Both AP &amp; lateral view)</a:t>
            </a:r>
          </a:p>
          <a:p>
            <a:pPr lvl="1"/>
            <a:r>
              <a:rPr lang="en-US" dirty="0"/>
              <a:t>Esophagoscopy</a:t>
            </a:r>
          </a:p>
          <a:p>
            <a:pPr lvl="1"/>
            <a:r>
              <a:rPr lang="en-US" dirty="0"/>
              <a:t>Laryngoscopy</a:t>
            </a:r>
          </a:p>
          <a:p>
            <a:r>
              <a:rPr lang="en-US" b="1" dirty="0"/>
              <a:t>Treatment</a:t>
            </a:r>
            <a:r>
              <a:rPr lang="en-US" dirty="0"/>
              <a:t>:</a:t>
            </a:r>
            <a:endParaRPr lang="en-US" b="1" dirty="0"/>
          </a:p>
          <a:p>
            <a:pPr lvl="1"/>
            <a:r>
              <a:rPr lang="en-US" dirty="0"/>
              <a:t>Heimlich's maneuver</a:t>
            </a:r>
          </a:p>
          <a:p>
            <a:pPr lvl="1"/>
            <a:r>
              <a:rPr lang="en-US" dirty="0"/>
              <a:t>Cricothyrotomy or emergency tracheostomy should be done if Heimlich's maneuver fails</a:t>
            </a:r>
          </a:p>
          <a:p>
            <a:pPr lvl="1"/>
            <a:r>
              <a:rPr lang="en-US" dirty="0"/>
              <a:t>Once acute respiratory emergency is over, foreign body can be removed by direct laryngoscopy.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51799-FFC0-DA51-C044-3C28570DD7DE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1404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D9A3-A14E-D934-00AA-EC4BF9F0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Management of ear foreign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FCB3-2511-AD69-1EB6-6BDCC24E2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025"/>
            <a:ext cx="10515601" cy="470388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Ear irrigation in case of foreign body lodged is contraindicated in: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Tympanic membrane perforation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If there are acute otitis media, otitis media with effusion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Soft objects, organic matter, or seeds, which may swell if exposed to water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Patients with button batteries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Grasp the object with forceps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Place a right-angled hook behind the object and pull it 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41BAB-4944-B242-553B-C81BC01E8747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255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B14F-492F-14A4-465D-970E8326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ear foreign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9330-9FF6-F198-183F-F8C6C248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insects can be killed rapidly by instilling alcohol, 2% lidocaine (Xylocaine), or mineral oil into the ear canal. </a:t>
            </a:r>
          </a:p>
          <a:p>
            <a:r>
              <a:rPr lang="en-US" dirty="0"/>
              <a:t>This should be done before removal is attempted but should not be used when the tympanic membrane is perforated. </a:t>
            </a:r>
            <a:r>
              <a:rPr lang="en-US" sz="2400" dirty="0">
                <a:solidFill>
                  <a:srgbClr val="0070C0"/>
                </a:solidFill>
              </a:rPr>
              <a:t>(Dr. Osama says we can use normal saline in case tympanic membrane is perforated)</a:t>
            </a:r>
          </a:p>
          <a:p>
            <a:r>
              <a:rPr lang="en-US" dirty="0"/>
              <a:t>After the foreign body is removed, inspect the external canal. For most foreign bodies, no medications are needed. However, if infection or abrasion is evident, fill the ear canal 5 times/day for 5-7 days with a combination antibiotic and steroid otic suspension (</a:t>
            </a:r>
            <a:r>
              <a:rPr lang="en-US" dirty="0" err="1"/>
              <a:t>eg</a:t>
            </a:r>
            <a:r>
              <a:rPr lang="en-US" dirty="0"/>
              <a:t>, </a:t>
            </a:r>
            <a:r>
              <a:rPr lang="en-US" dirty="0" err="1"/>
              <a:t>Cortisporin</a:t>
            </a:r>
            <a:r>
              <a:rPr lang="en-US" dirty="0"/>
              <a:t> or Cipro HC).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69643-4960-90DB-1000-68371EC929F2}"/>
              </a:ext>
            </a:extLst>
          </p:cNvPr>
          <p:cNvSpPr/>
          <p:nvPr/>
        </p:nvSpPr>
        <p:spPr>
          <a:xfrm>
            <a:off x="11560629" y="0"/>
            <a:ext cx="631370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1207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BF26-977B-D0E8-C57B-CBB3A22A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bodies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A531-271F-ACA8-912F-70C3023C3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20676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Unilateral foul-smelling nasal discharge in a child, one should exclude: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Rhinolith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Foreign body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Choanal atresia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Adenoid hypertrophy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Antrochoanal</a:t>
            </a:r>
            <a:r>
              <a:rPr lang="en-US" dirty="0"/>
              <a:t> polyp</a:t>
            </a:r>
          </a:p>
          <a:p>
            <a:r>
              <a:rPr lang="en-US" b="1" dirty="0"/>
              <a:t>Case</a:t>
            </a:r>
            <a:r>
              <a:rPr lang="en-US" dirty="0"/>
              <a:t>: 3-year-old was brought to your clinic with his mother complaining of metallic in his ear, you are the resident there, You are going to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GA + removal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Send him home and wait for 48 hours then remove it under GA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None of the above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What I will do: Call for help, I am not an ENT resident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E9B068-FAEB-8852-9BB2-13B39E858314}"/>
              </a:ext>
            </a:extLst>
          </p:cNvPr>
          <p:cNvSpPr/>
          <p:nvPr/>
        </p:nvSpPr>
        <p:spPr>
          <a:xfrm>
            <a:off x="10868629" y="1270301"/>
            <a:ext cx="635643" cy="5232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5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5872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BAB5-FC07-7584-8BED-73AB4667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bodies – True or 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1BF9-B47B-9C87-FC32-85996925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Round foreign bodies are removed by forceps</a:t>
            </a:r>
          </a:p>
          <a:p>
            <a:pPr lvl="1"/>
            <a:r>
              <a:rPr lang="en-US" dirty="0"/>
              <a:t>False, Suction is used for easily visualized, spherical or smooth foreign</a:t>
            </a:r>
          </a:p>
          <a:p>
            <a:r>
              <a:rPr lang="en-US" b="1" dirty="0"/>
              <a:t>Vegetable materials are removed by syringing</a:t>
            </a:r>
          </a:p>
          <a:p>
            <a:pPr lvl="1"/>
            <a:r>
              <a:rPr lang="en-US" dirty="0"/>
              <a:t>False, </a:t>
            </a:r>
            <a:r>
              <a:rPr lang="en-US" sz="2400" dirty="0"/>
              <a:t>Soft objects, organic matter, or seeds, which may swell if exposed to water</a:t>
            </a:r>
            <a:endParaRPr lang="en-US" dirty="0"/>
          </a:p>
          <a:p>
            <a:r>
              <a:rPr lang="en-US" b="1" dirty="0"/>
              <a:t>Insects are removed by forceps</a:t>
            </a:r>
          </a:p>
          <a:p>
            <a:pPr lvl="1"/>
            <a:r>
              <a:rPr lang="en-US" dirty="0"/>
              <a:t>True, removed by suction or instrumentation after being killed</a:t>
            </a:r>
          </a:p>
          <a:p>
            <a:r>
              <a:rPr lang="en-US" b="1" dirty="0"/>
              <a:t>Retro-orbital incision is needed sometimes</a:t>
            </a:r>
          </a:p>
          <a:p>
            <a:pPr lvl="1"/>
            <a:r>
              <a:rPr lang="en-US" dirty="0"/>
              <a:t>False, retro-orbital is not a common approach for foreign body removal. Retro-orbital incisions are typically performed for specific eye-related procedures and are not routinely used for foreign body removal</a:t>
            </a:r>
          </a:p>
          <a:p>
            <a:r>
              <a:rPr lang="en-US" b="1" dirty="0"/>
              <a:t>Foreign bodies are commonest in adults</a:t>
            </a:r>
          </a:p>
          <a:p>
            <a:pPr lvl="1"/>
            <a:r>
              <a:rPr lang="en-US" dirty="0"/>
              <a:t>False, foreign bodies are commonest in pediatrics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C79BC-336A-FBA4-07DA-CC9C2403E939}"/>
              </a:ext>
            </a:extLst>
          </p:cNvPr>
          <p:cNvSpPr txBox="1"/>
          <p:nvPr/>
        </p:nvSpPr>
        <p:spPr>
          <a:xfrm>
            <a:off x="10914085" y="0"/>
            <a:ext cx="127791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تجميعه سنوات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0675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BAB5-FC07-7584-8BED-73AB4667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bodies – True or 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1BF9-B47B-9C87-FC32-85996925B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Live insects should be removed with forceps</a:t>
            </a:r>
          </a:p>
          <a:p>
            <a:pPr lvl="1"/>
            <a:r>
              <a:rPr lang="en-US" dirty="0"/>
              <a:t>False, they should be killed first</a:t>
            </a:r>
          </a:p>
          <a:p>
            <a:r>
              <a:rPr lang="en-US" b="1" dirty="0"/>
              <a:t>Postaural incision may be required for removal in some cases</a:t>
            </a:r>
          </a:p>
          <a:p>
            <a:pPr lvl="1"/>
            <a:r>
              <a:rPr lang="en-US" dirty="0"/>
              <a:t>True, a postaural incision is a surgical incision made behind the ear and is not a common approach for simple foreign body removal.</a:t>
            </a:r>
          </a:p>
          <a:p>
            <a:r>
              <a:rPr lang="en-US" b="1" dirty="0"/>
              <a:t>Epistaxis is the commonest clinical feature of foreign bodies in the nose</a:t>
            </a:r>
          </a:p>
          <a:p>
            <a:pPr lvl="1"/>
            <a:r>
              <a:rPr lang="en-US" dirty="0"/>
              <a:t>False, unilateral purulent rhinorrhea is the commonest presentation</a:t>
            </a:r>
          </a:p>
          <a:p>
            <a:r>
              <a:rPr lang="en-US" b="1" dirty="0"/>
              <a:t>Nonorganic materials cause more tissue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destruction </a:t>
            </a:r>
            <a:r>
              <a:rPr lang="en-US" b="1" dirty="0"/>
              <a:t>than organic</a:t>
            </a:r>
          </a:p>
          <a:p>
            <a:pPr lvl="1"/>
            <a:r>
              <a:rPr lang="en-US" dirty="0"/>
              <a:t>False, vise versa</a:t>
            </a:r>
          </a:p>
          <a:p>
            <a:r>
              <a:rPr lang="en-US" b="1" dirty="0"/>
              <a:t>A bead should be removed with non-tooth dissecting forceps</a:t>
            </a:r>
          </a:p>
          <a:p>
            <a:pPr lvl="1"/>
            <a:r>
              <a:rPr lang="en-US" dirty="0"/>
              <a:t>False, by suction</a:t>
            </a:r>
          </a:p>
          <a:p>
            <a:r>
              <a:rPr lang="en-US" b="1" dirty="0"/>
              <a:t>General anesthetic is often required in children</a:t>
            </a:r>
          </a:p>
          <a:p>
            <a:pPr lvl="1"/>
            <a:r>
              <a:rPr lang="en-US" dirty="0"/>
              <a:t>True, </a:t>
            </a:r>
            <a:r>
              <a:rPr lang="ar-JO" dirty="0"/>
              <a:t>مشان ما يطلع عينك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C79BC-336A-FBA4-07DA-CC9C2403E939}"/>
              </a:ext>
            </a:extLst>
          </p:cNvPr>
          <p:cNvSpPr txBox="1"/>
          <p:nvPr/>
        </p:nvSpPr>
        <p:spPr>
          <a:xfrm>
            <a:off x="10914085" y="0"/>
            <a:ext cx="127791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</a:rPr>
              <a:t>تجميعه سنوات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352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Tracheostomy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>
            <a:noAutofit/>
          </a:bodyPr>
          <a:lstStyle/>
          <a:p>
            <a:pPr rtl="1"/>
            <a:r>
              <a:rPr lang="ar-J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شاملة دوسيه د. حرازنة بشكل مختصر</a:t>
            </a:r>
          </a:p>
        </p:txBody>
      </p:sp>
    </p:spTree>
    <p:extLst>
      <p:ext uri="{BB962C8B-B14F-4D97-AF65-F5344CB8AC3E}">
        <p14:creationId xmlns:p14="http://schemas.microsoft.com/office/powerpoint/2010/main" val="240882776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167B-1574-F5DF-B7A8-575355F3F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B6719-26BE-C604-6CAC-E2EB67D4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Write 3 procedures to enter the trachea</a:t>
            </a:r>
          </a:p>
          <a:p>
            <a:pPr lvl="1"/>
            <a:r>
              <a:rPr lang="en-US" dirty="0"/>
              <a:t>Percutaneous tracheostomy</a:t>
            </a:r>
          </a:p>
          <a:p>
            <a:pPr lvl="1"/>
            <a:r>
              <a:rPr lang="en-US" dirty="0"/>
              <a:t>Surgical tracheostomy</a:t>
            </a:r>
          </a:p>
          <a:p>
            <a:pPr lvl="1"/>
            <a:r>
              <a:rPr lang="en-US" dirty="0"/>
              <a:t>Cricothyroidotomy </a:t>
            </a:r>
          </a:p>
          <a:p>
            <a:r>
              <a:rPr lang="en-US" b="1" dirty="0"/>
              <a:t>Mention the types of tracheostomy</a:t>
            </a:r>
          </a:p>
          <a:p>
            <a:pPr lvl="1"/>
            <a:r>
              <a:rPr lang="en-US" dirty="0"/>
              <a:t>Temporary</a:t>
            </a:r>
          </a:p>
          <a:p>
            <a:pPr lvl="1"/>
            <a:r>
              <a:rPr lang="en-US" dirty="0"/>
              <a:t>Permanent</a:t>
            </a:r>
          </a:p>
          <a:p>
            <a:r>
              <a:rPr lang="en-US" b="1" dirty="0"/>
              <a:t>Preformed at which level</a:t>
            </a:r>
          </a:p>
          <a:p>
            <a:pPr lvl="1"/>
            <a:r>
              <a:rPr lang="en-US" b="1" dirty="0"/>
              <a:t>Pediatrics</a:t>
            </a:r>
            <a:r>
              <a:rPr lang="en-US" dirty="0"/>
              <a:t>: between 2nd and 3rd tracheal interspace</a:t>
            </a:r>
          </a:p>
          <a:p>
            <a:pPr lvl="1"/>
            <a:r>
              <a:rPr lang="en-US" b="1" dirty="0"/>
              <a:t>Adults</a:t>
            </a:r>
            <a:r>
              <a:rPr lang="en-US" dirty="0"/>
              <a:t>: between 3rd and 4th tracheal interspace</a:t>
            </a:r>
          </a:p>
          <a:p>
            <a:r>
              <a:rPr lang="en-US" dirty="0"/>
              <a:t>Tracheostomy decrease dead space by </a:t>
            </a:r>
            <a:r>
              <a:rPr lang="en-US" b="1" dirty="0">
                <a:solidFill>
                  <a:srgbClr val="FF0000"/>
                </a:solidFill>
              </a:rPr>
              <a:t>30-50%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D452C7-2D5A-F70D-32D4-B21A1836F1D4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DB36A-3C65-56C6-B816-B57D968E5099}"/>
              </a:ext>
            </a:extLst>
          </p:cNvPr>
          <p:cNvSpPr/>
          <p:nvPr/>
        </p:nvSpPr>
        <p:spPr>
          <a:xfrm>
            <a:off x="8045766" y="5642042"/>
            <a:ext cx="962048" cy="3210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7882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167B-1574-F5DF-B7A8-575355F3F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0749-4CF2-D0B2-E805-65901CD3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Indications of tracheostomy</a:t>
            </a:r>
          </a:p>
          <a:p>
            <a:pPr lvl="1"/>
            <a:r>
              <a:rPr lang="en-US" sz="2600" b="1" dirty="0"/>
              <a:t>Acute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Maxillo-facial Trauma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Poisoning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Upper airway obstruction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Acute angioedema &amp; inflammation of head &amp; neck </a:t>
            </a:r>
          </a:p>
          <a:p>
            <a:pPr lvl="1"/>
            <a:r>
              <a:rPr lang="en-US" sz="2600" b="1" dirty="0"/>
              <a:t>Chronic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Any patient on ventilation for more than 2 weeks (most common indication)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Pulmonary toilet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Sleep apnea &amp; chronic aspiration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Total laryngectomy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Elective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1D347-BE81-F294-484E-1AD42F49A7AE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0FE8C-1536-6542-B9B4-F2C9E2D297E9}"/>
              </a:ext>
            </a:extLst>
          </p:cNvPr>
          <p:cNvSpPr/>
          <p:nvPr/>
        </p:nvSpPr>
        <p:spPr>
          <a:xfrm>
            <a:off x="5458210" y="1310026"/>
            <a:ext cx="102041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FDD4-E7B1-B7AA-5C3B-52A940EA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Otosclerosis (Conductive hearing loss)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CADB-7D3F-DE26-67EA-273BB632F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843"/>
            <a:ext cx="10515600" cy="487375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Epidemiology</a:t>
            </a:r>
            <a:r>
              <a:rPr lang="en-US" dirty="0"/>
              <a:t>: Sex: </a:t>
            </a:r>
            <a:r>
              <a:rPr lang="en-US" dirty="0">
                <a:solidFill>
                  <a:srgbClr val="FF0000"/>
                </a:solidFill>
              </a:rPr>
              <a:t>♀ &gt; ♂</a:t>
            </a:r>
            <a:r>
              <a:rPr lang="en-US" dirty="0"/>
              <a:t> (2:1), Age of onset: 20-40 years </a:t>
            </a:r>
            <a:r>
              <a:rPr lang="en-US" dirty="0">
                <a:solidFill>
                  <a:srgbClr val="FF0000"/>
                </a:solidFill>
              </a:rPr>
              <a:t>(middle age)</a:t>
            </a:r>
          </a:p>
          <a:p>
            <a:r>
              <a:rPr lang="en-US" b="1" dirty="0"/>
              <a:t>Pathophysiology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Stapedial otosclerosis (most common site)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fixation of stapes to oval window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conductive hearing loss</a:t>
            </a:r>
            <a:endParaRPr lang="en-US" b="1" dirty="0"/>
          </a:p>
          <a:p>
            <a:r>
              <a:rPr lang="en-US" b="1" dirty="0"/>
              <a:t>Chief symptoms of otosclerosis are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Deafness and tinnitus</a:t>
            </a:r>
            <a:endParaRPr lang="en-US" b="1" dirty="0"/>
          </a:p>
          <a:p>
            <a:r>
              <a:rPr lang="en-US" b="1" dirty="0"/>
              <a:t>Weber’s and Rinne’s tests of</a:t>
            </a:r>
            <a:r>
              <a:rPr lang="en-US" dirty="0"/>
              <a:t> </a:t>
            </a:r>
            <a:r>
              <a:rPr lang="en-US" b="1" dirty="0"/>
              <a:t>right ear otosclerosis</a:t>
            </a:r>
          </a:p>
          <a:p>
            <a:pPr lvl="1"/>
            <a:r>
              <a:rPr lang="en-US" dirty="0"/>
              <a:t>Weber: Lateralize to the right side </a:t>
            </a:r>
          </a:p>
          <a:p>
            <a:pPr lvl="1"/>
            <a:r>
              <a:rPr lang="en-US" dirty="0"/>
              <a:t>Right ear: Rinne negative, Left ear: Rinne positive</a:t>
            </a:r>
          </a:p>
          <a:p>
            <a:r>
              <a:rPr lang="en-US" b="1" dirty="0"/>
              <a:t>Tympanometry of</a:t>
            </a:r>
            <a:r>
              <a:rPr lang="en-US" dirty="0"/>
              <a:t> </a:t>
            </a:r>
            <a:r>
              <a:rPr lang="en-US" b="1" dirty="0"/>
              <a:t>right ear otosclerosis</a:t>
            </a:r>
          </a:p>
          <a:p>
            <a:pPr lvl="1"/>
            <a:r>
              <a:rPr lang="en-US" dirty="0"/>
              <a:t>Right: Type As, Left: Type A (normal)</a:t>
            </a:r>
          </a:p>
          <a:p>
            <a:r>
              <a:rPr lang="en-US" b="1" dirty="0"/>
              <a:t>Speech discrimination test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Not affected </a:t>
            </a:r>
            <a:r>
              <a:rPr lang="en-US" dirty="0"/>
              <a:t>(Increasing loudness eventually leads to a speech comprehension of 100% )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FC0F4-BEFD-69B8-AB8B-3C5464D5A75B}"/>
              </a:ext>
            </a:extLst>
          </p:cNvPr>
          <p:cNvSpPr/>
          <p:nvPr/>
        </p:nvSpPr>
        <p:spPr>
          <a:xfrm>
            <a:off x="9025651" y="264666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A6988-573A-8C72-3AE6-DB5F4CE0AF4E}"/>
              </a:ext>
            </a:extLst>
          </p:cNvPr>
          <p:cNvSpPr/>
          <p:nvPr/>
        </p:nvSpPr>
        <p:spPr>
          <a:xfrm rot="20595954">
            <a:off x="332785" y="5158624"/>
            <a:ext cx="959674" cy="294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EC1B5-5FAE-EA0D-B7D1-BEB8D1AD57D0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8174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7D192A-D0FE-F750-7F50-97C69ED0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Tracheostomy 3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D18603-77AD-C8FA-A68E-EDBAF35FD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Complications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Bleeding </a:t>
            </a:r>
            <a:r>
              <a:rPr lang="en-US" dirty="0">
                <a:solidFill>
                  <a:srgbClr val="FF0000"/>
                </a:solidFill>
              </a:rPr>
              <a:t>(most common complication)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Subcutaneous emphysema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Tracheal stenosis </a:t>
            </a:r>
            <a:r>
              <a:rPr lang="en-US" dirty="0">
                <a:solidFill>
                  <a:srgbClr val="FF0000"/>
                </a:solidFill>
              </a:rPr>
              <a:t>(late complication)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Injury to recurrent laryngeal nerve, thyroid isthmus, and/or thyroid cartilage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Tracheostomy scar</a:t>
            </a:r>
          </a:p>
          <a:p>
            <a:r>
              <a:rPr lang="en-US" b="1" dirty="0"/>
              <a:t>Contraindications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Anemia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Unstable patient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E0959-45A1-83AC-DE50-61DA843A47FA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395B2E-CBC5-4AA1-8105-9ACE458751D5}"/>
              </a:ext>
            </a:extLst>
          </p:cNvPr>
          <p:cNvSpPr/>
          <p:nvPr/>
        </p:nvSpPr>
        <p:spPr>
          <a:xfrm>
            <a:off x="6440702" y="2597284"/>
            <a:ext cx="962048" cy="3210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967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59C5-4118-F1C8-9A72-BF4BEC695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1.Percutaneous tracheostomy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26802-EDAE-1163-0137-F5AFB83D9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ICU, bedside tracheostomy</a:t>
            </a:r>
          </a:p>
          <a:p>
            <a:r>
              <a:rPr lang="en-US" dirty="0"/>
              <a:t>Use guide wire &amp; dilator</a:t>
            </a:r>
          </a:p>
          <a:p>
            <a:r>
              <a:rPr lang="en-US" dirty="0"/>
              <a:t>Under vision of bronchoscope through endotracheal tube</a:t>
            </a:r>
          </a:p>
          <a:p>
            <a:r>
              <a:rPr lang="en-US" b="1" dirty="0"/>
              <a:t>Advantages</a:t>
            </a:r>
            <a:r>
              <a:rPr lang="en-US" dirty="0"/>
              <a:t>: Less time, less expensive, reduced tissue trauma</a:t>
            </a:r>
          </a:p>
          <a:p>
            <a:r>
              <a:rPr lang="en-US" b="1" dirty="0"/>
              <a:t>Contraindications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Unstable cervical spine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Obese, thick neck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Refractory coagulopathy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A1027-9E27-C900-CEF0-BA22E67ADBAB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8986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59C5-4118-F1C8-9A72-BF4BEC695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Surgical tracheostomy notes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88B6B5-8184-EC1F-1FBE-076651253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Cuffed tube </a:t>
            </a:r>
            <a:r>
              <a:rPr lang="en-US" dirty="0">
                <a:solidFill>
                  <a:srgbClr val="FF0000"/>
                </a:solidFill>
              </a:rPr>
              <a:t>(low-pressure, high-volume cuff) </a:t>
            </a:r>
            <a:r>
              <a:rPr lang="en-US" dirty="0">
                <a:sym typeface="Wingdings 3" panose="05040102010807070707" pitchFamily="18" charset="2"/>
              </a:rPr>
              <a:t> </a:t>
            </a:r>
            <a:r>
              <a:rPr lang="en-US" dirty="0"/>
              <a:t>to prevent aspiration</a:t>
            </a:r>
          </a:p>
          <a:p>
            <a:r>
              <a:rPr lang="en-US" dirty="0"/>
              <a:t>Done under GA and with endotracheal tube</a:t>
            </a:r>
          </a:p>
          <a:p>
            <a:r>
              <a:rPr lang="en-US" dirty="0"/>
              <a:t>The incision is done in the 2</a:t>
            </a:r>
            <a:r>
              <a:rPr lang="en-US" baseline="30000" dirty="0"/>
              <a:t>nd</a:t>
            </a:r>
            <a:r>
              <a:rPr lang="en-US" dirty="0"/>
              <a:t> or the 3</a:t>
            </a:r>
            <a:r>
              <a:rPr lang="en-US" baseline="30000" dirty="0"/>
              <a:t>rd</a:t>
            </a:r>
            <a:r>
              <a:rPr lang="en-US" dirty="0"/>
              <a:t> tracheal interspace between the 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tracheal ring</a:t>
            </a:r>
          </a:p>
          <a:p>
            <a:r>
              <a:rPr lang="en-US" dirty="0"/>
              <a:t>Pediatric tracheostomy</a:t>
            </a:r>
          </a:p>
          <a:p>
            <a:pPr lvl="1"/>
            <a:r>
              <a:rPr lang="en-US" dirty="0"/>
              <a:t>between the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tracheal ring</a:t>
            </a:r>
          </a:p>
          <a:p>
            <a:pPr lvl="1"/>
            <a:r>
              <a:rPr lang="en-US" dirty="0"/>
              <a:t>No excision of the anterior wall of the trachea</a:t>
            </a:r>
          </a:p>
          <a:p>
            <a:pPr lvl="1"/>
            <a:r>
              <a:rPr lang="en-US" dirty="0"/>
              <a:t>Secure the tube with 2 sutures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4BE81-2A49-02EB-83E2-75C72B283FF9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4573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8A8D-7B6A-3F27-90C3-A33B7C97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op. care in tracheostomy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4436-1969-0FE0-505B-548ACAE1E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CXR → Directly after the procedure to ensure that the tube is in place, and to check for pneumothorax or pneumomediastinum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Antibiotics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Humidification of air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Regular suction every 1 hour </a:t>
            </a:r>
            <a:r>
              <a:rPr lang="en-US" dirty="0"/>
              <a:t>→ to avoid obstruction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Swallowing &amp;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Tube changing after 3 days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055AC-6C80-25D8-04BF-5E280C89F80D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799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422D3-3B7C-BC46-E604-18C3155F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– True or 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24668-C0E5-EEF5-0FEF-4D40B4C68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7904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Tracheostomy tube cuff is a high-pressure low volume cuff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False, low-pressure, high-volume cuff</a:t>
            </a:r>
          </a:p>
          <a:p>
            <a:r>
              <a:rPr lang="en-US" b="1" dirty="0"/>
              <a:t>The tube must be deflated frequently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True, to avoid trauma and </a:t>
            </a:r>
            <a:r>
              <a:rPr lang="en-US" sz="2400" dirty="0"/>
              <a:t>prevent stenosis</a:t>
            </a:r>
            <a:endParaRPr lang="en-US" dirty="0"/>
          </a:p>
          <a:p>
            <a:r>
              <a:rPr lang="en-US" b="1" dirty="0"/>
              <a:t>There are no contraindications for percutaneous tracheostomy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False, Unstable cervical spine, Obese, thick neck, and Refractory coagulopathy are some of the contraindications</a:t>
            </a:r>
          </a:p>
          <a:p>
            <a:r>
              <a:rPr lang="en-US" b="1" dirty="0"/>
              <a:t>The thyroid isthmus can be either ligated or retracted</a:t>
            </a:r>
          </a:p>
          <a:p>
            <a:pPr lvl="1"/>
            <a:r>
              <a:rPr lang="en-US" dirty="0"/>
              <a:t>True</a:t>
            </a:r>
          </a:p>
          <a:p>
            <a:r>
              <a:rPr lang="en-US" b="1" dirty="0"/>
              <a:t>Removal of tracheal rings is only in adults</a:t>
            </a:r>
          </a:p>
          <a:p>
            <a:pPr lvl="1"/>
            <a:r>
              <a:rPr lang="en-US" dirty="0"/>
              <a:t>True, in pediatrics there is no excision of anterior all of trachea</a:t>
            </a:r>
          </a:p>
          <a:p>
            <a:r>
              <a:rPr lang="en-US" b="1" dirty="0"/>
              <a:t>Long standing tracheostomy needs closure in theatre</a:t>
            </a:r>
          </a:p>
          <a:p>
            <a:pPr lvl="1"/>
            <a:r>
              <a:rPr lang="en-US" dirty="0"/>
              <a:t>True, a surgery is needed to widen opening to facilitate removal of the tube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C7434-A307-3ADF-BE86-DFEFD2D74180}"/>
              </a:ext>
            </a:extLst>
          </p:cNvPr>
          <p:cNvSpPr txBox="1"/>
          <p:nvPr/>
        </p:nvSpPr>
        <p:spPr>
          <a:xfrm>
            <a:off x="0" y="2897"/>
            <a:ext cx="829624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the following, except questions are not complete, thus I collected them in this way</a:t>
            </a:r>
          </a:p>
        </p:txBody>
      </p:sp>
    </p:spTree>
    <p:extLst>
      <p:ext uri="{BB962C8B-B14F-4D97-AF65-F5344CB8AC3E}">
        <p14:creationId xmlns:p14="http://schemas.microsoft.com/office/powerpoint/2010/main" val="287816245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29D2-AF9A-A08F-2169-C4761D4C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37B50-A4C5-DBCB-C775-D0BA2A5F2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Tracheostomy, which of the following is wrong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Humidified by wet gauge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Suction regularly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Inflated cub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POP </a:t>
            </a:r>
            <a:r>
              <a:rPr lang="en-US" dirty="0">
                <a:solidFill>
                  <a:srgbClr val="0070C0"/>
                </a:solidFill>
              </a:rPr>
              <a:t>(refers to "</a:t>
            </a:r>
            <a:r>
              <a:rPr lang="en-US" dirty="0" err="1">
                <a:solidFill>
                  <a:srgbClr val="0070C0"/>
                </a:solidFill>
              </a:rPr>
              <a:t>passy-muir</a:t>
            </a:r>
            <a:r>
              <a:rPr lang="en-US" dirty="0">
                <a:solidFill>
                  <a:srgbClr val="0070C0"/>
                </a:solidFill>
              </a:rPr>
              <a:t> valve" or "PMV.")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Don’t change tube first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5320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3C1D-0D6F-0CB4-F3C8-FDC17FB5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Cricothyroidotomy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F96BA-D303-EBB1-1A33-F5C2A0BEB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Emergency incision between 1st thyroid cartilage and cricoid cartilage</a:t>
            </a:r>
          </a:p>
          <a:p>
            <a:r>
              <a:rPr lang="en-US" dirty="0"/>
              <a:t>Temporary only</a:t>
            </a:r>
          </a:p>
          <a:p>
            <a:r>
              <a:rPr lang="en-US" b="1" dirty="0"/>
              <a:t>Indications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Severe facial or nasal injuries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Massive mid facial trauma preventing adequate ventilation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Anaphylaxis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Chemical inhalation injuries</a:t>
            </a:r>
          </a:p>
          <a:p>
            <a:r>
              <a:rPr lang="en-US" b="1" dirty="0"/>
              <a:t>Contraindications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Inability to identify cricothyroid membrane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Tumor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Acute laryngeal disease (ex. infection, trauma)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Tracheal transection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Small children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89E12-0511-5D77-0A28-2017D8BEFEE2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8651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4426-840E-286A-2F1D-0E468874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Cricothyroidotomy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320CF-E269-8E9B-8567-7CAA6A989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998497"/>
          </a:xfrm>
        </p:spPr>
        <p:txBody>
          <a:bodyPr>
            <a:normAutofit/>
          </a:bodyPr>
          <a:lstStyle/>
          <a:p>
            <a:r>
              <a:rPr lang="en-US" b="1" dirty="0"/>
              <a:t>Incision btw 1st thyroid cartilage and cricoid cartilage → One of the following is true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Good procedure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Complicated as laryngeal stenosis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Cricothyroidotomy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All the above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Non of the above</a:t>
            </a:r>
          </a:p>
          <a:p>
            <a:r>
              <a:rPr lang="en-US" b="1" dirty="0"/>
              <a:t>Tracheostomy, which of the following is correct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Should be done </a:t>
            </a:r>
            <a:r>
              <a:rPr lang="en-US"/>
              <a:t>in inferior 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Not in emergency </a:t>
            </a:r>
            <a:r>
              <a:rPr lang="en-US" dirty="0">
                <a:solidFill>
                  <a:srgbClr val="0070C0"/>
                </a:solidFill>
              </a:rPr>
              <a:t>(often performed in emergency)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From complication stenosis, pneumothorax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Vertical incision </a:t>
            </a:r>
            <a:r>
              <a:rPr lang="en-US" dirty="0">
                <a:solidFill>
                  <a:srgbClr val="0070C0"/>
                </a:solidFill>
              </a:rPr>
              <a:t>(horizontal incision vs tracheostomy which is vertical)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5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C3D4-881C-2BFA-ABD1-E03D6700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Otosclerosis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9F69A-E012-F405-E229-6A56C5DB5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485041" cy="48719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Audiogram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Air conduction</a:t>
            </a:r>
            <a:r>
              <a:rPr lang="en-US" dirty="0"/>
              <a:t>: reduced in the affected ear by approx. 35dB</a:t>
            </a:r>
          </a:p>
          <a:p>
            <a:pPr lvl="1"/>
            <a:r>
              <a:rPr lang="en-US" b="1" dirty="0"/>
              <a:t>Bone conduction</a:t>
            </a:r>
            <a:r>
              <a:rPr lang="en-US" dirty="0"/>
              <a:t>: characteristic notched hearing loss at </a:t>
            </a:r>
            <a:r>
              <a:rPr lang="en-US" dirty="0">
                <a:solidFill>
                  <a:srgbClr val="FF0000"/>
                </a:solidFill>
              </a:rPr>
              <a:t>2000Hz (Carhart notch)</a:t>
            </a:r>
            <a:endParaRPr lang="en-US" dirty="0"/>
          </a:p>
          <a:p>
            <a:r>
              <a:rPr lang="en-US" b="1" dirty="0"/>
              <a:t>Impedance audiometry for otosclerosis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Normal pressure Low compliance</a:t>
            </a:r>
            <a:endParaRPr lang="en-US" b="1" dirty="0"/>
          </a:p>
          <a:p>
            <a:r>
              <a:rPr lang="en-US" b="1" dirty="0"/>
              <a:t>Note</a:t>
            </a:r>
            <a:r>
              <a:rPr lang="en-US" dirty="0"/>
              <a:t>: Bilateral otosclerosis is more common than unilateral otosclerosis (80% bilateral)</a:t>
            </a:r>
            <a:endParaRPr lang="en-US" b="1" dirty="0"/>
          </a:p>
          <a:p>
            <a:r>
              <a:rPr lang="en-US" b="1" dirty="0"/>
              <a:t>Mention 2 line of management</a:t>
            </a:r>
          </a:p>
          <a:p>
            <a:pPr lvl="1"/>
            <a:r>
              <a:rPr lang="en-US" dirty="0"/>
              <a:t>Medical: Florid supplement</a:t>
            </a:r>
          </a:p>
          <a:p>
            <a:pPr lvl="1"/>
            <a:r>
              <a:rPr lang="en-US" dirty="0"/>
              <a:t>Surgical: Stapedotomy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611E1-4BB9-BA85-E5A2-6F54A2E08E19}"/>
              </a:ext>
            </a:extLst>
          </p:cNvPr>
          <p:cNvSpPr/>
          <p:nvPr/>
        </p:nvSpPr>
        <p:spPr>
          <a:xfrm rot="20595954">
            <a:off x="358363" y="2775351"/>
            <a:ext cx="959674" cy="294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Otosclerosis audiogram">
            <a:extLst>
              <a:ext uri="{FF2B5EF4-FFF2-40B4-BE49-F238E27FC236}">
                <a16:creationId xmlns:a16="http://schemas.microsoft.com/office/drawing/2014/main" id="{8121A297-81A8-188E-38C4-34AFF5007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323241" y="1305026"/>
            <a:ext cx="4030559" cy="48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5F795-3B4F-C055-F4B9-BFAE7A5EDE33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0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D5605-3162-4D36-7EE7-F61E1B63973A}"/>
              </a:ext>
            </a:extLst>
          </p:cNvPr>
          <p:cNvSpPr txBox="1">
            <a:spLocks/>
          </p:cNvSpPr>
          <p:nvPr/>
        </p:nvSpPr>
        <p:spPr>
          <a:xfrm>
            <a:off x="838200" y="1305026"/>
            <a:ext cx="10515600" cy="4871938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شامل حتى </a:t>
            </a:r>
            <a:r>
              <a:rPr lang="ar-JO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فاينل</a:t>
            </a: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الملف مرتب حسب المواضيع تحت كل موضوع فيه ملاحظات الدكاترة وأسئلة السنوات</a:t>
            </a: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أسئلة السنوات المكررة تم جمعها بسؤال واحد ووضع عدد مرات تكرار السؤال في هامش أعلى الصفحة من جهة اليمين</a:t>
            </a: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الأزرق ملاحظات والأحمر مهم </a:t>
            </a: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ببساطة كل شيء زي ما تعودنا</a:t>
            </a: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زي ما تعودنا </a:t>
            </a:r>
            <a:r>
              <a:rPr lang="ar-JO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برضو</a:t>
            </a: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بس هبل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ar-J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E66A1E-0FA1-345D-97D5-FBA966A059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62339"/>
          </a:xfrm>
          <a:prstGeom prst="rect">
            <a:avLst/>
          </a:prstGeom>
          <a:solidFill>
            <a:srgbClr val="68C9CF">
              <a:alpha val="0"/>
            </a:srgbClr>
          </a:solidFill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51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ملاحظات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newspap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F7F781D-204F-8B52-C201-CD01F677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92" y="5952162"/>
            <a:ext cx="45720" cy="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6036-D2A1-C9C9-C4A8-84A9C0B6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Otosclerosis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6E38-78E7-763A-2345-A7D196F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A middle-aged woman presented with slowly progressing conductive hearing loss. On examination, normal tympanic membrane and normal Eustachian tube. </a:t>
            </a:r>
          </a:p>
          <a:p>
            <a:r>
              <a:rPr lang="en-US" sz="2600" b="1" dirty="0"/>
              <a:t>The likely diagnosis is</a:t>
            </a:r>
            <a:r>
              <a:rPr lang="en-US" sz="2600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Presbycusis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Otosclerosis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Meniere’s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Tympanosclerosis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CF76B7-4170-9120-ED4C-8C19452AC553}"/>
              </a:ext>
            </a:extLst>
          </p:cNvPr>
          <p:cNvSpPr/>
          <p:nvPr/>
        </p:nvSpPr>
        <p:spPr>
          <a:xfrm>
            <a:off x="11157627" y="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59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5E56-2A38-2764-7D00-6655B817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Meniere disease (Sensorineural)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1C2E-BC27-4A9A-B6E2-58FBEE6A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Epidemiology</a:t>
            </a:r>
            <a:r>
              <a:rPr lang="en-US" sz="2600" dirty="0"/>
              <a:t>: Sex: </a:t>
            </a:r>
            <a:r>
              <a:rPr lang="en-US" sz="2600" dirty="0">
                <a:solidFill>
                  <a:srgbClr val="FF0000"/>
                </a:solidFill>
              </a:rPr>
              <a:t>♀ ≥ ♂</a:t>
            </a:r>
            <a:r>
              <a:rPr lang="en-US" sz="2600" dirty="0"/>
              <a:t>, Peak incidence: </a:t>
            </a:r>
            <a:r>
              <a:rPr lang="en-US" sz="2600" dirty="0">
                <a:solidFill>
                  <a:srgbClr val="FF0000"/>
                </a:solidFill>
              </a:rPr>
              <a:t>40–50 years</a:t>
            </a:r>
          </a:p>
          <a:p>
            <a:r>
              <a:rPr lang="en-US" sz="2600" b="1" dirty="0"/>
              <a:t>Pathophysiology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impaired endolymph resorption</a:t>
            </a:r>
            <a:r>
              <a:rPr lang="en-US" sz="2600" dirty="0"/>
              <a:t> that results in </a:t>
            </a:r>
            <a:r>
              <a:rPr lang="en-US" sz="2600" dirty="0">
                <a:solidFill>
                  <a:srgbClr val="FF0000"/>
                </a:solidFill>
              </a:rPr>
              <a:t>endolymph hydrops </a:t>
            </a:r>
            <a:r>
              <a:rPr lang="en-US" sz="2600" dirty="0"/>
              <a:t>(accumulation of fluid in the endolymphatic sac)</a:t>
            </a:r>
          </a:p>
          <a:p>
            <a:r>
              <a:rPr lang="en-US" sz="2600" b="1" dirty="0"/>
              <a:t>Chief symptoms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Meniere triad</a:t>
            </a:r>
            <a:r>
              <a:rPr lang="en-US" sz="2600" dirty="0"/>
              <a:t> (Peripheral vertigo, Tinnitus, Asymmetric fluctuating steadily progressive sensorineural hearing loss)</a:t>
            </a:r>
            <a:endParaRPr lang="en-US" sz="2600" b="1" dirty="0"/>
          </a:p>
          <a:p>
            <a:r>
              <a:rPr lang="en-US" sz="2600" b="1" dirty="0"/>
              <a:t>Weber’s and Rinne’s tests</a:t>
            </a:r>
          </a:p>
          <a:p>
            <a:pPr lvl="1"/>
            <a:r>
              <a:rPr lang="en-US" b="1" dirty="0"/>
              <a:t>Weber test: </a:t>
            </a:r>
            <a:r>
              <a:rPr lang="en-US" dirty="0"/>
              <a:t>lateralization to the healthy ear </a:t>
            </a:r>
          </a:p>
          <a:p>
            <a:pPr lvl="1"/>
            <a:r>
              <a:rPr lang="en-US" b="1" dirty="0"/>
              <a:t>Rinne test: </a:t>
            </a:r>
            <a:r>
              <a:rPr lang="en-US" dirty="0"/>
              <a:t>bilaterally positive</a:t>
            </a:r>
          </a:p>
          <a:p>
            <a:r>
              <a:rPr lang="en-US" sz="2600" b="1" dirty="0"/>
              <a:t>Tympanometry of</a:t>
            </a:r>
            <a:r>
              <a:rPr lang="en-US" sz="2600" dirty="0"/>
              <a:t> </a:t>
            </a:r>
            <a:r>
              <a:rPr lang="en-US" sz="2600" b="1" dirty="0"/>
              <a:t>right ear</a:t>
            </a:r>
            <a:r>
              <a:rPr lang="en-US" sz="2600" dirty="0"/>
              <a:t>: Both ears: Type A (normal)</a:t>
            </a:r>
            <a:endParaRPr lang="en-US" sz="2600" b="1" dirty="0"/>
          </a:p>
          <a:p>
            <a:r>
              <a:rPr lang="en-US" sz="2600" b="1" dirty="0"/>
              <a:t>Speech discrimination test</a:t>
            </a:r>
            <a:r>
              <a:rPr lang="en-US" sz="2600" dirty="0"/>
              <a:t>: Affected (</a:t>
            </a:r>
            <a:r>
              <a:rPr lang="en-US" sz="2600" dirty="0">
                <a:solidFill>
                  <a:srgbClr val="FF0000"/>
                </a:solidFill>
              </a:rPr>
              <a:t>discrimination loss</a:t>
            </a:r>
            <a:r>
              <a:rPr lang="en-US" sz="2600" dirty="0"/>
              <a:t>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6EE8D-F5BA-E247-2BE7-C1922C214793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2EA64-FD2F-F064-23A1-C2F06C968C24}"/>
              </a:ext>
            </a:extLst>
          </p:cNvPr>
          <p:cNvSpPr/>
          <p:nvPr/>
        </p:nvSpPr>
        <p:spPr>
          <a:xfrm>
            <a:off x="124900" y="2645918"/>
            <a:ext cx="761940" cy="340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200" b="1" dirty="0">
                <a:solidFill>
                  <a:srgbClr val="FF0000"/>
                </a:solidFill>
              </a:rPr>
              <a:t>سنوات (</a:t>
            </a:r>
            <a:r>
              <a:rPr lang="en-US" sz="1200" b="1" dirty="0">
                <a:solidFill>
                  <a:srgbClr val="FF0000"/>
                </a:solidFill>
              </a:rPr>
              <a:t>3</a:t>
            </a:r>
            <a:r>
              <a:rPr lang="ar-JO" sz="1200" b="1" dirty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54267-F5C1-5CD6-123D-83AD7FA5D1D1}"/>
              </a:ext>
            </a:extLst>
          </p:cNvPr>
          <p:cNvSpPr/>
          <p:nvPr/>
        </p:nvSpPr>
        <p:spPr>
          <a:xfrm>
            <a:off x="124900" y="1814966"/>
            <a:ext cx="761940" cy="340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200" b="1" dirty="0">
                <a:solidFill>
                  <a:srgbClr val="FF0000"/>
                </a:solidFill>
              </a:rPr>
              <a:t>سنوات (</a:t>
            </a:r>
            <a:r>
              <a:rPr lang="en-US" sz="1200" b="1" dirty="0">
                <a:solidFill>
                  <a:srgbClr val="FF0000"/>
                </a:solidFill>
              </a:rPr>
              <a:t>2</a:t>
            </a:r>
            <a:r>
              <a:rPr lang="ar-JO" sz="1200" b="1" dirty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55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5E56-2A38-2764-7D00-6655B817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Meniere disease (Sensorineural)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1C2E-BC27-4A9A-B6E2-58FBEE6A0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6087894" cy="4494079"/>
          </a:xfrm>
        </p:spPr>
        <p:txBody>
          <a:bodyPr/>
          <a:lstStyle/>
          <a:p>
            <a:r>
              <a:rPr lang="en-US" sz="2600" b="1" dirty="0"/>
              <a:t>Audiogram</a:t>
            </a:r>
            <a:endParaRPr lang="en-US" sz="2600" dirty="0"/>
          </a:p>
          <a:p>
            <a:pPr lvl="1"/>
            <a:r>
              <a:rPr lang="en-US" sz="2400" dirty="0"/>
              <a:t>Both bone and air conductions are higher than normal at lower frequencies (&gt; 25 dB) and are within 10 dB from each other indicating </a:t>
            </a:r>
            <a:r>
              <a:rPr lang="en-US" sz="2400" dirty="0">
                <a:solidFill>
                  <a:srgbClr val="FF0000"/>
                </a:solidFill>
              </a:rPr>
              <a:t>sensorineural hearing loss at lower frequencies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2600" b="1" dirty="0"/>
              <a:t>Impedance audiometry</a:t>
            </a:r>
            <a:endParaRPr lang="en-US" sz="2600" dirty="0"/>
          </a:p>
          <a:p>
            <a:pPr lvl="1"/>
            <a:r>
              <a:rPr lang="en-US" dirty="0"/>
              <a:t>Normal pressure and compliance</a:t>
            </a:r>
          </a:p>
          <a:p>
            <a:r>
              <a:rPr lang="en-US" sz="2600" b="1" dirty="0"/>
              <a:t>Mention 2 line of management</a:t>
            </a:r>
          </a:p>
          <a:p>
            <a:pPr lvl="1"/>
            <a:r>
              <a:rPr lang="en-US" dirty="0"/>
              <a:t>Lifestyle modification: Low-sodium diet</a:t>
            </a:r>
          </a:p>
          <a:p>
            <a:pPr lvl="1"/>
            <a:r>
              <a:rPr lang="en-US" dirty="0"/>
              <a:t>Thiazide diuretics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6EE8D-F5BA-E247-2BE7-C1922C214793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15C3-E5F6-113F-1DB8-05B078C35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6"/>
          <a:stretch/>
        </p:blipFill>
        <p:spPr>
          <a:xfrm>
            <a:off x="7003915" y="1306495"/>
            <a:ext cx="4349885" cy="4494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A04CD-1B20-30DD-D6F0-1081C70500FB}"/>
              </a:ext>
            </a:extLst>
          </p:cNvPr>
          <p:cNvSpPr/>
          <p:nvPr/>
        </p:nvSpPr>
        <p:spPr>
          <a:xfrm>
            <a:off x="593387" y="2743198"/>
            <a:ext cx="928931" cy="340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23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1219-1083-DD80-1AA2-1E6E66EE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Meniere disease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50DB-913F-F36A-4768-9D5AC3F3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79043"/>
          </a:xfrm>
        </p:spPr>
        <p:txBody>
          <a:bodyPr>
            <a:normAutofit/>
          </a:bodyPr>
          <a:lstStyle/>
          <a:p>
            <a:r>
              <a:rPr lang="en-US" b="1" dirty="0"/>
              <a:t>Meniere’s disease characterized by all except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Vertigo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Tinnitus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Endolymphatic sac hydrops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Symptoms may give an aura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High frequency fluctuating hearing loss</a:t>
            </a:r>
          </a:p>
          <a:p>
            <a:r>
              <a:rPr lang="en-US" b="1" dirty="0"/>
              <a:t>Meniere's disease, one true statement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Vertiginous attacks characteristically occur without warning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 normal caloric response excludes the diagnosis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Endolymphatic hydrops is the underlying pathology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Copious otorrhea is common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Progressive, high frequency SNHL is characteristic</a:t>
            </a:r>
          </a:p>
        </p:txBody>
      </p:sp>
    </p:spTree>
    <p:extLst>
      <p:ext uri="{BB962C8B-B14F-4D97-AF65-F5344CB8AC3E}">
        <p14:creationId xmlns:p14="http://schemas.microsoft.com/office/powerpoint/2010/main" val="4250244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0852-D4A5-AB33-6527-C60288A7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Meniere disease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405C3-DA1E-A55F-30EF-939824E4F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Wrong about Meniere disease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vertigo lasts seconds to minutes (may be this)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Paroxysmal vertigo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Low frequency SNHL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Cochlear symptoms preceding vestibular symptoms</a:t>
            </a:r>
          </a:p>
          <a:p>
            <a:r>
              <a:rPr lang="en-US" b="1" dirty="0"/>
              <a:t>Meniere's </a:t>
            </a:r>
            <a:r>
              <a:rPr lang="en-US" b="1" dirty="0">
                <a:solidFill>
                  <a:srgbClr val="C00000"/>
                </a:solidFill>
              </a:rPr>
              <a:t>syndrome</a:t>
            </a:r>
            <a:r>
              <a:rPr lang="en-US" b="1" dirty="0"/>
              <a:t> is associated with all the following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Otosyphilis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Acoustic neuroma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Autoimmune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Viral labyrinthitis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Gardener’s syndrome </a:t>
            </a:r>
            <a:r>
              <a:rPr lang="en-US" dirty="0">
                <a:solidFill>
                  <a:srgbClr val="0070C0"/>
                </a:solidFill>
              </a:rPr>
              <a:t>(familial adenomatous polyposis)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46BE0-AFFC-F6A6-6F40-8732CA6DD24E}"/>
              </a:ext>
            </a:extLst>
          </p:cNvPr>
          <p:cNvSpPr txBox="1"/>
          <p:nvPr/>
        </p:nvSpPr>
        <p:spPr>
          <a:xfrm>
            <a:off x="6007262" y="4016416"/>
            <a:ext cx="5124929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Meniere’s syndrome causes (Not Meniere’s disease)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Chronic otitis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Viral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1547235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E162-B638-E50F-A1BF-6BDA27F0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Presbycusis</a:t>
            </a:r>
            <a:r>
              <a:rPr lang="ar-JO" dirty="0"/>
              <a:t> </a:t>
            </a:r>
            <a:r>
              <a:rPr lang="en-US" dirty="0"/>
              <a:t>(Age-related – Sensorineural)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A85F-7008-E8EB-A098-76A3B194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600" b="1" dirty="0"/>
              <a:t>Epidemiology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Most common cause of sensorineural hearing loss</a:t>
            </a:r>
            <a:r>
              <a:rPr lang="en-US" sz="2600" dirty="0"/>
              <a:t>, ~60s</a:t>
            </a:r>
          </a:p>
          <a:p>
            <a:r>
              <a:rPr lang="en-US" sz="2600" b="1" dirty="0"/>
              <a:t>Pathophysiology</a:t>
            </a:r>
            <a:r>
              <a:rPr lang="en-US" sz="2600" dirty="0"/>
              <a:t>:  progressive and </a:t>
            </a:r>
            <a:r>
              <a:rPr lang="en-US" sz="2600" dirty="0">
                <a:solidFill>
                  <a:srgbClr val="FF0000"/>
                </a:solidFill>
              </a:rPr>
              <a:t>irreversible damage of the hair cells </a:t>
            </a:r>
            <a:r>
              <a:rPr lang="en-US" sz="2600" dirty="0"/>
              <a:t>of the organ of Corti (especially near the basal turn of the cochlea) that impairs high-frequency hearing </a:t>
            </a:r>
          </a:p>
          <a:p>
            <a:r>
              <a:rPr lang="en-US" sz="2600" b="1" dirty="0"/>
              <a:t>Chief symptoms</a:t>
            </a:r>
            <a:r>
              <a:rPr lang="en-US" sz="2600" dirty="0"/>
              <a:t>: </a:t>
            </a:r>
            <a:r>
              <a:rPr lang="en-US" sz="2600" dirty="0">
                <a:solidFill>
                  <a:srgbClr val="FF0000"/>
                </a:solidFill>
              </a:rPr>
              <a:t>Progressive bilateral hearing loss, particularly of higher frequencies</a:t>
            </a:r>
          </a:p>
          <a:p>
            <a:r>
              <a:rPr lang="en-US" sz="2600" b="1" dirty="0"/>
              <a:t>Weber’s and Rinne’s tests</a:t>
            </a:r>
          </a:p>
          <a:p>
            <a:pPr lvl="1"/>
            <a:r>
              <a:rPr lang="en-US" b="1" dirty="0"/>
              <a:t>Weber test: </a:t>
            </a:r>
            <a:r>
              <a:rPr lang="en-US" dirty="0"/>
              <a:t>lateralization to the healthy ear </a:t>
            </a:r>
          </a:p>
          <a:p>
            <a:pPr lvl="1"/>
            <a:r>
              <a:rPr lang="en-US" b="1" dirty="0"/>
              <a:t>Rinne test: </a:t>
            </a:r>
            <a:r>
              <a:rPr lang="en-US" dirty="0"/>
              <a:t>bilaterally positive</a:t>
            </a:r>
          </a:p>
          <a:p>
            <a:r>
              <a:rPr lang="en-US" sz="2600" b="1" dirty="0"/>
              <a:t>Tympanometry of</a:t>
            </a:r>
            <a:r>
              <a:rPr lang="en-US" sz="2600" dirty="0"/>
              <a:t> </a:t>
            </a:r>
            <a:r>
              <a:rPr lang="en-US" sz="2600" b="1" dirty="0"/>
              <a:t>right ear</a:t>
            </a:r>
            <a:r>
              <a:rPr lang="en-US" sz="2600" dirty="0"/>
              <a:t>: Both ears: Type A (normal)</a:t>
            </a:r>
            <a:endParaRPr lang="en-US" sz="2600" b="1" dirty="0"/>
          </a:p>
          <a:p>
            <a:r>
              <a:rPr lang="en-US" sz="2600" b="1" dirty="0"/>
              <a:t>Speech discrimination test</a:t>
            </a:r>
            <a:r>
              <a:rPr lang="en-US" sz="2600" dirty="0"/>
              <a:t>: Affected (</a:t>
            </a:r>
            <a:r>
              <a:rPr lang="en-US" sz="2600" dirty="0">
                <a:solidFill>
                  <a:srgbClr val="FF0000"/>
                </a:solidFill>
              </a:rPr>
              <a:t>discrimination loss</a:t>
            </a:r>
            <a:r>
              <a:rPr lang="en-US" sz="2600" dirty="0"/>
              <a:t>)</a:t>
            </a:r>
          </a:p>
          <a:p>
            <a:r>
              <a:rPr lang="en-US" sz="2600" b="1" dirty="0"/>
              <a:t>Impedance audiometry</a:t>
            </a:r>
            <a:r>
              <a:rPr lang="en-US" sz="2600" dirty="0"/>
              <a:t>:</a:t>
            </a:r>
            <a:r>
              <a:rPr lang="en-US" sz="2600" b="1" dirty="0"/>
              <a:t> </a:t>
            </a:r>
            <a:r>
              <a:rPr lang="en-US" dirty="0"/>
              <a:t>Normal pressure and compliance</a:t>
            </a:r>
          </a:p>
          <a:p>
            <a:r>
              <a:rPr lang="en-US" sz="2600" b="1" dirty="0"/>
              <a:t>Audiogram</a:t>
            </a:r>
            <a:r>
              <a:rPr lang="en-US" sz="2600" dirty="0"/>
              <a:t>: </a:t>
            </a:r>
            <a:r>
              <a:rPr lang="en-US" sz="2800" dirty="0"/>
              <a:t>Patients struggle to hear the </a:t>
            </a:r>
            <a:r>
              <a:rPr lang="en-US" sz="2800" dirty="0">
                <a:solidFill>
                  <a:srgbClr val="FF0000"/>
                </a:solidFill>
              </a:rPr>
              <a:t>higher frequencies </a:t>
            </a:r>
            <a:r>
              <a:rPr lang="en-US" sz="2800" dirty="0"/>
              <a:t>in both air and bone conduction</a:t>
            </a:r>
          </a:p>
          <a:p>
            <a:r>
              <a:rPr lang="en-US" b="1" dirty="0"/>
              <a:t>Treatment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Hearing aids </a:t>
            </a:r>
            <a:r>
              <a:rPr lang="en-US" dirty="0"/>
              <a:t>or cochlear implants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0B227-1666-3FED-83FD-5C140C5B8595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Audiogram in presbycusis">
            <a:extLst>
              <a:ext uri="{FF2B5EF4-FFF2-40B4-BE49-F238E27FC236}">
                <a16:creationId xmlns:a16="http://schemas.microsoft.com/office/drawing/2014/main" id="{D0F4310E-5AD3-E7C6-BFB3-F113E854C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7"/>
          <a:stretch/>
        </p:blipFill>
        <p:spPr bwMode="auto">
          <a:xfrm>
            <a:off x="8372603" y="2768424"/>
            <a:ext cx="2981197" cy="20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4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F79B-6625-298C-E9C8-80EAF712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Noise-induced hearing loss (Sensorineural)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A2A75-9B6F-B923-98B7-CB687043D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b="1" dirty="0"/>
              <a:t>Pathophysiology</a:t>
            </a:r>
            <a:r>
              <a:rPr lang="en-US" sz="2600" dirty="0"/>
              <a:t>:  hearing loss due to continuous exposure to sounds &gt; 85 dB or a single exposure to sounds &gt; 120 dB</a:t>
            </a:r>
          </a:p>
          <a:p>
            <a:r>
              <a:rPr lang="en-US" sz="2600" b="1" dirty="0"/>
              <a:t>Chief symptoms</a:t>
            </a:r>
            <a:r>
              <a:rPr lang="en-US" sz="2600" dirty="0"/>
              <a:t>: Slowly progressive hearing loss, beginning with loss of high-frequency hearing</a:t>
            </a:r>
          </a:p>
          <a:p>
            <a:r>
              <a:rPr lang="en-US" sz="2600" b="1" dirty="0"/>
              <a:t>Weber’s and Rinne’s tests</a:t>
            </a:r>
          </a:p>
          <a:p>
            <a:pPr lvl="1"/>
            <a:r>
              <a:rPr lang="en-US" b="1" dirty="0"/>
              <a:t>Weber test: </a:t>
            </a:r>
            <a:r>
              <a:rPr lang="en-US" dirty="0"/>
              <a:t>lateralization to the healthy ear </a:t>
            </a:r>
          </a:p>
          <a:p>
            <a:pPr lvl="1"/>
            <a:r>
              <a:rPr lang="en-US" b="1" dirty="0"/>
              <a:t>Rinne test: </a:t>
            </a:r>
            <a:r>
              <a:rPr lang="en-US" dirty="0"/>
              <a:t>bilaterally positive</a:t>
            </a:r>
          </a:p>
          <a:p>
            <a:r>
              <a:rPr lang="en-US" sz="2600" b="1" dirty="0"/>
              <a:t>Tympanometry of</a:t>
            </a:r>
            <a:r>
              <a:rPr lang="en-US" sz="2600" dirty="0"/>
              <a:t> </a:t>
            </a:r>
            <a:r>
              <a:rPr lang="en-US" sz="2600" b="1" dirty="0"/>
              <a:t>right ear</a:t>
            </a:r>
            <a:r>
              <a:rPr lang="en-US" sz="2600" dirty="0"/>
              <a:t>: Both ears: Type A (normal)</a:t>
            </a:r>
            <a:endParaRPr lang="en-US" sz="2600" b="1" dirty="0"/>
          </a:p>
          <a:p>
            <a:r>
              <a:rPr lang="en-US" sz="2600" b="1" dirty="0"/>
              <a:t>Speech discrimination test</a:t>
            </a:r>
            <a:r>
              <a:rPr lang="en-US" sz="2600" dirty="0"/>
              <a:t>: Affected (</a:t>
            </a:r>
            <a:r>
              <a:rPr lang="en-US" sz="2600" dirty="0">
                <a:solidFill>
                  <a:srgbClr val="FF0000"/>
                </a:solidFill>
              </a:rPr>
              <a:t>discrimination loss</a:t>
            </a:r>
            <a:r>
              <a:rPr lang="en-US" sz="2600" dirty="0"/>
              <a:t>)</a:t>
            </a:r>
          </a:p>
          <a:p>
            <a:r>
              <a:rPr lang="en-US" sz="2600" b="1" dirty="0"/>
              <a:t>Impedance audiometry</a:t>
            </a:r>
            <a:r>
              <a:rPr lang="en-US" sz="2600" dirty="0"/>
              <a:t>:</a:t>
            </a:r>
            <a:r>
              <a:rPr lang="en-US" sz="2600" b="1" dirty="0"/>
              <a:t> </a:t>
            </a:r>
            <a:r>
              <a:rPr lang="en-US" dirty="0"/>
              <a:t>Normal pressure and compliance</a:t>
            </a:r>
          </a:p>
          <a:p>
            <a:r>
              <a:rPr lang="en-US" sz="2600" b="1" dirty="0"/>
              <a:t>Audiogram</a:t>
            </a:r>
            <a:r>
              <a:rPr lang="en-US" sz="2600" dirty="0"/>
              <a:t>: </a:t>
            </a:r>
            <a:r>
              <a:rPr lang="en-US" sz="2800" dirty="0"/>
              <a:t>hearing is most impaired at frequencies of </a:t>
            </a:r>
            <a:r>
              <a:rPr lang="en-US" sz="2800" b="1" dirty="0">
                <a:solidFill>
                  <a:srgbClr val="FF0000"/>
                </a:solidFill>
              </a:rPr>
              <a:t>4000 Hz </a:t>
            </a:r>
            <a:r>
              <a:rPr lang="en-US" sz="2800" dirty="0"/>
              <a:t>in both bone and air conduction</a:t>
            </a:r>
          </a:p>
          <a:p>
            <a:r>
              <a:rPr lang="en-US" b="1" dirty="0"/>
              <a:t>Treatment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Hearing aids </a:t>
            </a:r>
            <a:r>
              <a:rPr lang="en-US" dirty="0"/>
              <a:t>or cochlear implants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4C944-BE17-1453-2E7E-D333206A6C15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udiogram in noise-induced hearing loss">
            <a:extLst>
              <a:ext uri="{FF2B5EF4-FFF2-40B4-BE49-F238E27FC236}">
                <a16:creationId xmlns:a16="http://schemas.microsoft.com/office/drawing/2014/main" id="{50EAB4B4-03DD-CF8F-1F05-81EF69344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6"/>
          <a:stretch/>
        </p:blipFill>
        <p:spPr bwMode="auto">
          <a:xfrm>
            <a:off x="8463064" y="2323946"/>
            <a:ext cx="2890736" cy="204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8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925F-C756-541E-43EE-17A507B5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Noise-induced hearing loss –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C905-D21D-5F12-2344-88690EF93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008226"/>
          </a:xfrm>
        </p:spPr>
        <p:txBody>
          <a:bodyPr>
            <a:normAutofit/>
          </a:bodyPr>
          <a:lstStyle/>
          <a:p>
            <a:r>
              <a:rPr lang="en-US" b="1" dirty="0"/>
              <a:t>The typical audiogram finding in noise induced hearing loss</a:t>
            </a:r>
            <a:endParaRPr lang="en-US" dirty="0"/>
          </a:p>
          <a:p>
            <a:pPr lvl="1"/>
            <a:r>
              <a:rPr lang="en-US" dirty="0"/>
              <a:t>a. Conductive hearing loss in the low frequencies </a:t>
            </a:r>
          </a:p>
          <a:p>
            <a:pPr lvl="1"/>
            <a:r>
              <a:rPr lang="en-US" dirty="0"/>
              <a:t>b. Conductive hearing loss at 4000 Hz </a:t>
            </a:r>
          </a:p>
          <a:p>
            <a:pPr lvl="1"/>
            <a:r>
              <a:rPr lang="en-US" dirty="0"/>
              <a:t>c. Sensorineural hearing loss at 2000 Hz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d. Sensorineural hearing loss at 4000 Hz</a:t>
            </a:r>
          </a:p>
          <a:p>
            <a:pPr lvl="1"/>
            <a:r>
              <a:rPr lang="en-US" dirty="0"/>
              <a:t>e. Mixed hearing loss in the high frequencies </a:t>
            </a:r>
          </a:p>
          <a:p>
            <a:r>
              <a:rPr lang="en-US" b="1" dirty="0"/>
              <a:t> Which of the following is not a cause of conductive hearing loss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Otitis media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Perforation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Loud noise deafness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Otosclerosis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Cholesteatoma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B868E-A4C6-7066-A2A2-D36921F08D59}"/>
              </a:ext>
            </a:extLst>
          </p:cNvPr>
          <p:cNvSpPr/>
          <p:nvPr/>
        </p:nvSpPr>
        <p:spPr>
          <a:xfrm>
            <a:off x="10319427" y="136290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8CC9C-1F33-25D3-9CEF-434BF381342C}"/>
              </a:ext>
            </a:extLst>
          </p:cNvPr>
          <p:cNvSpPr/>
          <p:nvPr/>
        </p:nvSpPr>
        <p:spPr>
          <a:xfrm>
            <a:off x="7996136" y="4326594"/>
            <a:ext cx="3357663" cy="1062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السؤال تكررت فكرته كثير </a:t>
            </a:r>
            <a:r>
              <a:rPr lang="ar-JO" b="1" dirty="0" err="1">
                <a:solidFill>
                  <a:srgbClr val="FF0000"/>
                </a:solidFill>
              </a:rPr>
              <a:t>وباختلف</a:t>
            </a:r>
            <a:r>
              <a:rPr lang="ar-JO" b="1" dirty="0">
                <a:solidFill>
                  <a:srgbClr val="FF0000"/>
                </a:solidFill>
              </a:rPr>
              <a:t> جوابه حسب الخيارات فمهم تكون عارف أسباب كل نوع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09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C3BBE9-2772-DC2D-35CD-DD8D31C2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Vestibular schwannoma (Acoustic neuroma)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D5D641-65D5-363A-83CA-5079E1F1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4"/>
            <a:ext cx="10515600" cy="4988771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Epidemiology</a:t>
            </a:r>
            <a:endParaRPr lang="en-US" sz="2800" dirty="0"/>
          </a:p>
          <a:p>
            <a:pPr lvl="1"/>
            <a:r>
              <a:rPr lang="en-US" dirty="0"/>
              <a:t>Most common benign tumor in the cerebellopontine angle.</a:t>
            </a:r>
          </a:p>
          <a:p>
            <a:pPr lvl="1"/>
            <a:r>
              <a:rPr lang="en-US" dirty="0"/>
              <a:t>10% of vestibular schwannoma present with sudden hearing loss.</a:t>
            </a:r>
          </a:p>
          <a:p>
            <a:pPr lvl="1"/>
            <a:r>
              <a:rPr lang="en-US" dirty="0"/>
              <a:t>1% of sudden hearing loss are due to Vestibular schwannoma.</a:t>
            </a:r>
          </a:p>
          <a:p>
            <a:pPr lvl="1"/>
            <a:r>
              <a:rPr lang="en-US" dirty="0"/>
              <a:t>Vestibular schwannomas presented 85% by unilateral high frequency progressive SNHL, 65% tinnitus</a:t>
            </a:r>
          </a:p>
          <a:p>
            <a:r>
              <a:rPr lang="en-US" sz="2800" b="1" dirty="0"/>
              <a:t>Chief symptoms</a:t>
            </a:r>
            <a:r>
              <a:rPr lang="en-US" sz="2800" dirty="0"/>
              <a:t>: </a:t>
            </a:r>
            <a:r>
              <a:rPr lang="en-US" dirty="0"/>
              <a:t>Progressive unilateral sensorineural hearing loss for high frequencies with tinnitus</a:t>
            </a:r>
          </a:p>
          <a:p>
            <a:r>
              <a:rPr lang="en-US" b="1" dirty="0"/>
              <a:t>Earliest manifestations</a:t>
            </a:r>
            <a:r>
              <a:rPr lang="en-US" dirty="0"/>
              <a:t>: Tinnitus and loss of corneal reflex</a:t>
            </a:r>
            <a:endParaRPr lang="en-US" b="1" dirty="0"/>
          </a:p>
          <a:p>
            <a:r>
              <a:rPr lang="en-US" b="1" dirty="0"/>
              <a:t>First nerve affected</a:t>
            </a:r>
            <a:r>
              <a:rPr lang="en-US" dirty="0"/>
              <a:t>: Trigeminal nerve</a:t>
            </a:r>
          </a:p>
          <a:p>
            <a:r>
              <a:rPr lang="en-US" b="1" dirty="0"/>
              <a:t>Second nerve affected</a:t>
            </a:r>
            <a:r>
              <a:rPr lang="en-US" dirty="0"/>
              <a:t>: Sensory facial nerve</a:t>
            </a:r>
          </a:p>
          <a:p>
            <a:r>
              <a:rPr lang="en-US" b="1" dirty="0"/>
              <a:t>Investigations</a:t>
            </a:r>
            <a:r>
              <a:rPr lang="en-US" dirty="0"/>
              <a:t>: </a:t>
            </a:r>
            <a:r>
              <a:rPr lang="en-US" sz="2600" b="1" dirty="0">
                <a:solidFill>
                  <a:srgbClr val="FF0000"/>
                </a:solidFill>
              </a:rPr>
              <a:t>Cerebellopontine angle MRI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6E5BA-9ABD-173F-F237-DC1FC1BB48C6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41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1690-CC03-0499-C472-B6B1DF0C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Vestibular schwannoma (Acoustic neuroma)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FD8A-9185-9632-B678-593751F2E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263725"/>
          </a:xfrm>
        </p:spPr>
        <p:txBody>
          <a:bodyPr>
            <a:normAutofit/>
          </a:bodyPr>
          <a:lstStyle/>
          <a:p>
            <a:r>
              <a:rPr lang="en-US" b="1" dirty="0"/>
              <a:t>Investigations cont.</a:t>
            </a:r>
            <a:r>
              <a:rPr lang="en-US" dirty="0"/>
              <a:t>:</a:t>
            </a:r>
            <a:endParaRPr lang="en-US" b="1" dirty="0"/>
          </a:p>
          <a:p>
            <a:pPr lvl="1"/>
            <a:r>
              <a:rPr lang="en-US" b="1" dirty="0"/>
              <a:t>Tympanometry</a:t>
            </a:r>
            <a:r>
              <a:rPr lang="en-US" dirty="0"/>
              <a:t>: Type A (Normal)</a:t>
            </a:r>
          </a:p>
          <a:p>
            <a:pPr lvl="1"/>
            <a:r>
              <a:rPr lang="en-US" b="1" dirty="0"/>
              <a:t>Rinne’s test</a:t>
            </a:r>
            <a:r>
              <a:rPr lang="en-US" dirty="0"/>
              <a:t>: Positive</a:t>
            </a:r>
          </a:p>
          <a:p>
            <a:pPr lvl="1"/>
            <a:r>
              <a:rPr lang="en-US" b="1" dirty="0"/>
              <a:t>Weber’s test</a:t>
            </a:r>
            <a:r>
              <a:rPr lang="en-US" dirty="0"/>
              <a:t>: Lateralized to the contralateral side</a:t>
            </a:r>
          </a:p>
          <a:p>
            <a:pPr lvl="1"/>
            <a:r>
              <a:rPr lang="en-US" b="1" dirty="0"/>
              <a:t>Hearing loss</a:t>
            </a:r>
            <a:r>
              <a:rPr lang="en-US" dirty="0"/>
              <a:t>: Sensorineural hearing loss</a:t>
            </a:r>
          </a:p>
          <a:p>
            <a:pPr lvl="1"/>
            <a:r>
              <a:rPr lang="en-US" b="1" dirty="0"/>
              <a:t>Speech discrimination test</a:t>
            </a:r>
            <a:r>
              <a:rPr lang="en-US" dirty="0"/>
              <a:t>: Affected (</a:t>
            </a:r>
            <a:r>
              <a:rPr lang="en-US" dirty="0">
                <a:solidFill>
                  <a:srgbClr val="FF0000"/>
                </a:solidFill>
              </a:rPr>
              <a:t>discrimination loss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Impedance audiometry</a:t>
            </a:r>
            <a:r>
              <a:rPr lang="en-US" dirty="0"/>
              <a:t>: Normal pressure and compliance</a:t>
            </a:r>
            <a:endParaRPr lang="en-US" b="1" dirty="0"/>
          </a:p>
          <a:p>
            <a:r>
              <a:rPr lang="en-US" b="1" dirty="0"/>
              <a:t>Treatment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Observation (slow growing)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If it need removal, then Radiation (Gamma knife)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Surgery</a:t>
            </a:r>
          </a:p>
          <a:p>
            <a:r>
              <a:rPr lang="en-US" b="1" dirty="0"/>
              <a:t>Complications of surgery</a:t>
            </a:r>
            <a:r>
              <a:rPr lang="en-US" dirty="0"/>
              <a:t>: Permanent hearing loss, Facial nerve palsy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E834C-C099-5B26-1B64-ABD8E005C44A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95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Hearing loss &amp; Assessment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15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6D3F-2C21-773A-B8B2-A049214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tumor MCQs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7E7E20-37E6-4EDF-47AC-1676F0EC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Which of the following is the most sensitive and specific test for an acoustic tumor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Brainstem evoked response audiometry </a:t>
            </a:r>
            <a:r>
              <a:rPr lang="en-US" dirty="0">
                <a:solidFill>
                  <a:srgbClr val="0070C0"/>
                </a:solidFill>
              </a:rPr>
              <a:t>(can screen for acoustic tumor)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MRI with gadolinium </a:t>
            </a:r>
            <a:r>
              <a:rPr lang="en-US" dirty="0">
                <a:solidFill>
                  <a:srgbClr val="0070C0"/>
                </a:solidFill>
              </a:rPr>
              <a:t>(most sensitive and specific test)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CT with contrast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Electrocochleography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Air contrast CT</a:t>
            </a:r>
          </a:p>
          <a:p>
            <a:r>
              <a:rPr lang="en-US" b="1" dirty="0"/>
              <a:t>The most important methodology in the diagnosis of unilateral peripheral vestibular lesions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History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Physical exam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Audiometric tests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Radiology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Vestibular function test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6082D-17B1-B98C-9294-3124A5E041E8}"/>
              </a:ext>
            </a:extLst>
          </p:cNvPr>
          <p:cNvSpPr/>
          <p:nvPr/>
        </p:nvSpPr>
        <p:spPr>
          <a:xfrm>
            <a:off x="10462101" y="132447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FC786-369B-48E8-8B26-33A7AE64493E}"/>
              </a:ext>
            </a:extLst>
          </p:cNvPr>
          <p:cNvSpPr/>
          <p:nvPr/>
        </p:nvSpPr>
        <p:spPr>
          <a:xfrm>
            <a:off x="10462100" y="374099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76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6D3F-2C21-773A-B8B2-A049214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tumor MCQs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7E7E20-37E6-4EDF-47AC-1676F0EC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65-year-old patient with sensorineural hearing loss and tinnitus, what is your next step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Brainstem evoked response audiometry </a:t>
            </a:r>
            <a:r>
              <a:rPr lang="en-US" dirty="0">
                <a:solidFill>
                  <a:srgbClr val="0070C0"/>
                </a:solidFill>
              </a:rPr>
              <a:t>(can screen for acoustic tumor)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Brain MRI with gadolinium </a:t>
            </a:r>
            <a:r>
              <a:rPr lang="en-US" dirty="0">
                <a:solidFill>
                  <a:srgbClr val="0070C0"/>
                </a:solidFill>
              </a:rPr>
              <a:t>(most sensitive and specific test)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CT with contrast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Electrocochleography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Air contrast 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6082D-17B1-B98C-9294-3124A5E041E8}"/>
              </a:ext>
            </a:extLst>
          </p:cNvPr>
          <p:cNvSpPr/>
          <p:nvPr/>
        </p:nvSpPr>
        <p:spPr>
          <a:xfrm>
            <a:off x="11157627" y="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41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4489-70A0-2ABF-DA85-87F4CDC6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Ototoxic drugs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78E6-04E4-E2AA-A0DC-C1F24EEBB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27681"/>
          </a:xfrm>
        </p:spPr>
        <p:txBody>
          <a:bodyPr>
            <a:normAutofit fontScale="92500"/>
          </a:bodyPr>
          <a:lstStyle/>
          <a:p>
            <a:r>
              <a:rPr lang="en-US" dirty="0"/>
              <a:t>Some medicines damage the sensory cells used in hearing and balance in the inner ear (sensorineural) </a:t>
            </a:r>
          </a:p>
          <a:p>
            <a:r>
              <a:rPr lang="en-US" b="1" dirty="0"/>
              <a:t>Treatment</a:t>
            </a:r>
            <a:r>
              <a:rPr lang="en-US" dirty="0"/>
              <a:t>: stop the medication </a:t>
            </a:r>
          </a:p>
          <a:p>
            <a:r>
              <a:rPr lang="en-US" b="1" dirty="0"/>
              <a:t>Some medicines that may impact hearing include the following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Analgesics (aspirin/salicylates, paracetamol, codeine, indomethacin, ibuprofen, phenylbutazone)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Antibiotics (aminoglycosides, ampicillin, macrolides) (as tablets and ear drops)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Tetanus antitoxin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Antiseptics (chlorhexidine, povidone-iodine, alcohol)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Antimalarials (quinine, chloroquine)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Caffeine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Tobacco (toothpaste)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Ear drops containing propylene glycol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3E099-A2EE-F7C5-5077-9C59C930A340}"/>
              </a:ext>
            </a:extLst>
          </p:cNvPr>
          <p:cNvSpPr/>
          <p:nvPr/>
        </p:nvSpPr>
        <p:spPr>
          <a:xfrm>
            <a:off x="10048676" y="2636195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FCF7C-61D6-6175-1C2E-7DBA5E14B4EB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46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1EC6-B306-1811-E90D-C9E15664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Usher syndrome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77B9F-CF4B-5071-48ED-516C0222F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SNHL, one is false: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Presbycusis is the most common cause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Associated with QT prolongation in </a:t>
            </a:r>
            <a:r>
              <a:rPr lang="en-US" dirty="0" err="1"/>
              <a:t>Jervell</a:t>
            </a:r>
            <a:r>
              <a:rPr lang="en-US" dirty="0"/>
              <a:t> and Lange–Nielsen syndrome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Associated with goiter in Usher syndrome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Air conduction is better than bone conduction in the affected ear on Rinne’s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Idiopathic Sudden SNHL can be treated with steroids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Usher syndrome</a:t>
            </a:r>
            <a:r>
              <a:rPr lang="en-US" sz="2600" dirty="0">
                <a:solidFill>
                  <a:srgbClr val="0070C0"/>
                </a:solidFill>
              </a:rPr>
              <a:t>: 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Rare genetic disorder affects both hearing &amp; vision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Inherited in an autosomal recessive manner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The vision loss is due to retinitis pigmentosa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Treatment: hearing aids, cochlear implants, vision aids, &amp; mobility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BFA02-ECA6-D3A5-90DB-788D0815942C}"/>
              </a:ext>
            </a:extLst>
          </p:cNvPr>
          <p:cNvSpPr/>
          <p:nvPr/>
        </p:nvSpPr>
        <p:spPr>
          <a:xfrm>
            <a:off x="11157627" y="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7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Vertigo &amp; Tinnitus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12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351-07A2-E401-24F1-D6B8F18C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Vertigo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191DAE0-5AEC-66DD-DB11-F1F8A77AE9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601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111">
                  <a:extLst>
                    <a:ext uri="{9D8B030D-6E8A-4147-A177-3AD203B41FA5}">
                      <a16:colId xmlns:a16="http://schemas.microsoft.com/office/drawing/2014/main" val="2232326568"/>
                    </a:ext>
                  </a:extLst>
                </a:gridCol>
                <a:gridCol w="4057245">
                  <a:extLst>
                    <a:ext uri="{9D8B030D-6E8A-4147-A177-3AD203B41FA5}">
                      <a16:colId xmlns:a16="http://schemas.microsoft.com/office/drawing/2014/main" val="3991180286"/>
                    </a:ext>
                  </a:extLst>
                </a:gridCol>
                <a:gridCol w="4057245">
                  <a:extLst>
                    <a:ext uri="{9D8B030D-6E8A-4147-A177-3AD203B41FA5}">
                      <a16:colId xmlns:a16="http://schemas.microsoft.com/office/drawing/2014/main" val="5701808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Central vertigo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Peripheral vertigo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06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Chronic (persistent)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Acute (Episodic)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83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Nystagmus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Horizontal or vertical or mixed Nystagmus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Horizontal Nystagmus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40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Other symptoms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 weakness, Difficulty in speech, Diplopia, No nausea or vomiting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Nausea, Vomiting, Sweating, Tachycardia, Tachypnea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792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Causes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Stroke</a:t>
                      </a:r>
                    </a:p>
                    <a:p>
                      <a:pPr algn="ctr"/>
                      <a:r>
                        <a:rPr lang="en-US" sz="2000" dirty="0"/>
                        <a:t>Vestibular migraine</a:t>
                      </a:r>
                    </a:p>
                    <a:p>
                      <a:pPr algn="ctr"/>
                      <a:r>
                        <a:rPr lang="en-US" sz="2000" dirty="0"/>
                        <a:t>Multiple sclerosis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b="1" dirty="0"/>
                        <a:t>Most common causes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st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: Benign paroxysmal vertigo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b="1" dirty="0"/>
                        <a:t>2</a:t>
                      </a:r>
                      <a:r>
                        <a:rPr lang="en-US" sz="2000" b="1" baseline="30000" dirty="0"/>
                        <a:t>nd</a:t>
                      </a:r>
                      <a:r>
                        <a:rPr lang="en-US" sz="2000" dirty="0"/>
                        <a:t>: Vestibular neuritis (</a:t>
                      </a:r>
                      <a:r>
                        <a:rPr lang="en-US" sz="2000" dirty="0" err="1"/>
                        <a:t>Labrynthitis</a:t>
                      </a:r>
                      <a:r>
                        <a:rPr lang="en-US" sz="2000" dirty="0"/>
                        <a:t>) </a:t>
                      </a:r>
                      <a:r>
                        <a:rPr lang="en-US" sz="2000" b="1" dirty="0"/>
                        <a:t>3</a:t>
                      </a:r>
                      <a:r>
                        <a:rPr lang="en-US" sz="2000" b="1" baseline="30000" dirty="0"/>
                        <a:t>rd</a:t>
                      </a:r>
                      <a:r>
                        <a:rPr lang="en-US" sz="2000" dirty="0"/>
                        <a:t>: Meniere’s disease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211269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FE5D683-5EDD-3E5B-69B7-E380E6707603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ED94F-B39E-817B-C982-58D9DD5024F9}"/>
              </a:ext>
            </a:extLst>
          </p:cNvPr>
          <p:cNvSpPr txBox="1"/>
          <p:nvPr/>
        </p:nvSpPr>
        <p:spPr>
          <a:xfrm>
            <a:off x="10540856" y="4241258"/>
            <a:ext cx="73449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ar-JO" sz="1200" dirty="0">
                <a:solidFill>
                  <a:srgbClr val="FF0000"/>
                </a:solidFill>
              </a:rPr>
              <a:t>سنوات (</a:t>
            </a:r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ar-JO" sz="1200" dirty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6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E2BA-927B-67AD-72B9-670C8CC3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13395C-6EBC-1668-011F-FC9D53D3553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457200"/>
          <a:ext cx="12191999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6">
                  <a:extLst>
                    <a:ext uri="{9D8B030D-6E8A-4147-A177-3AD203B41FA5}">
                      <a16:colId xmlns:a16="http://schemas.microsoft.com/office/drawing/2014/main" val="1224442862"/>
                    </a:ext>
                  </a:extLst>
                </a:gridCol>
                <a:gridCol w="1994170">
                  <a:extLst>
                    <a:ext uri="{9D8B030D-6E8A-4147-A177-3AD203B41FA5}">
                      <a16:colId xmlns:a16="http://schemas.microsoft.com/office/drawing/2014/main" val="1817371505"/>
                    </a:ext>
                  </a:extLst>
                </a:gridCol>
                <a:gridCol w="1906622">
                  <a:extLst>
                    <a:ext uri="{9D8B030D-6E8A-4147-A177-3AD203B41FA5}">
                      <a16:colId xmlns:a16="http://schemas.microsoft.com/office/drawing/2014/main" val="2724362955"/>
                    </a:ext>
                  </a:extLst>
                </a:gridCol>
                <a:gridCol w="1935804">
                  <a:extLst>
                    <a:ext uri="{9D8B030D-6E8A-4147-A177-3AD203B41FA5}">
                      <a16:colId xmlns:a16="http://schemas.microsoft.com/office/drawing/2014/main" val="1454639549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82949596"/>
                    </a:ext>
                  </a:extLst>
                </a:gridCol>
                <a:gridCol w="1809345">
                  <a:extLst>
                    <a:ext uri="{9D8B030D-6E8A-4147-A177-3AD203B41FA5}">
                      <a16:colId xmlns:a16="http://schemas.microsoft.com/office/drawing/2014/main" val="2586800467"/>
                    </a:ext>
                  </a:extLst>
                </a:gridCol>
                <a:gridCol w="2153054">
                  <a:extLst>
                    <a:ext uri="{9D8B030D-6E8A-4147-A177-3AD203B41FA5}">
                      <a16:colId xmlns:a16="http://schemas.microsoft.com/office/drawing/2014/main" val="3976908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Etiology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Provoking factors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Special 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Physical exam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Treatment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208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BPPV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Idiopathic (50%)</a:t>
                      </a:r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Head trauma</a:t>
                      </a:r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Chronic OM</a:t>
                      </a:r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Viral infection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Seconds –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in head position (Lying on affected head)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Positional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Dix-Hallpike 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Epley maneuver</a:t>
                      </a:r>
                    </a:p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If failed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dirty="0"/>
                        <a:t> Surgery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561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Vestibular neuritis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Viral infection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Days to one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Change in head position </a:t>
                      </a:r>
                    </a:p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Recent URTI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Nausea, vomiting and fatigue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IV Fluids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Steroids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Anti-emetic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431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Meniere disease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Idiopathic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20-30 minutes to hours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Spontaneous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Meniere triad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SNHL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Lifestyle change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Thiazide diuretics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Anti-vertigo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Intratympanic injection of aminoglycoside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Surgery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653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Central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Vestibular migraine</a:t>
                      </a:r>
                    </a:p>
                    <a:p>
                      <a:pPr algn="ctr"/>
                      <a:r>
                        <a:rPr lang="en-US" sz="1800" dirty="0"/>
                        <a:t>Multiple sclerosis</a:t>
                      </a:r>
                    </a:p>
                    <a:p>
                      <a:pPr algn="ctr"/>
                      <a:r>
                        <a:rPr lang="en-US" sz="1800" dirty="0"/>
                        <a:t>Stroke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Migraine</a:t>
                      </a:r>
                      <a:r>
                        <a:rPr lang="en-US" dirty="0"/>
                        <a:t>: Hours</a:t>
                      </a:r>
                    </a:p>
                    <a:p>
                      <a:pPr algn="l"/>
                      <a:r>
                        <a:rPr lang="en-US" b="1" dirty="0"/>
                        <a:t>MS</a:t>
                      </a:r>
                      <a:r>
                        <a:rPr lang="en-US" dirty="0"/>
                        <a:t>: Days – </a:t>
                      </a:r>
                      <a:r>
                        <a:rPr lang="en-US" dirty="0" err="1"/>
                        <a:t>Wks</a:t>
                      </a:r>
                      <a:endParaRPr lang="en-US" dirty="0"/>
                    </a:p>
                    <a:p>
                      <a:pPr algn="l"/>
                      <a:r>
                        <a:rPr lang="en-US" b="1" dirty="0"/>
                        <a:t>Stroke</a:t>
                      </a:r>
                      <a:r>
                        <a:rPr lang="en-US" dirty="0"/>
                        <a:t>: Long-term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Drugs</a:t>
                      </a:r>
                    </a:p>
                    <a:p>
                      <a:pPr algn="ctr"/>
                      <a:r>
                        <a:rPr lang="en-US" dirty="0"/>
                        <a:t>CVS disease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HINTS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According to etiology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735567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EF9AE8-9751-D956-4BD7-84E7617836D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0304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Vertigo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668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159C28-94C2-EC0E-7C4E-6C01C15BF3DA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chemeClr val="bg1"/>
                </a:solidFill>
              </a:rPr>
              <a:t>شرح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93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156E-B454-31E3-85FF-C61D2DA2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Vertigo </a:t>
            </a:r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BCFDF-F220-D11F-DC57-04E8E603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055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Causes of unilateral tinnitus</a:t>
            </a:r>
          </a:p>
          <a:p>
            <a:pPr lvl="1"/>
            <a:r>
              <a:rPr lang="en-US" dirty="0"/>
              <a:t>Meniere’s disease.</a:t>
            </a:r>
          </a:p>
          <a:p>
            <a:pPr lvl="1"/>
            <a:r>
              <a:rPr lang="en-US" dirty="0"/>
              <a:t>Glomus tumor (</a:t>
            </a:r>
            <a:r>
              <a:rPr lang="en-US" dirty="0" err="1"/>
              <a:t>Chemodectoma</a:t>
            </a:r>
            <a:r>
              <a:rPr lang="en-US" dirty="0"/>
              <a:t> / </a:t>
            </a:r>
            <a:r>
              <a:rPr lang="en-US" dirty="0" err="1"/>
              <a:t>Paraganlionoma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Most common benign tumor in the middle ear and temporal bone, present with pulsatile tinnitus in females , Detected by MRI</a:t>
            </a:r>
          </a:p>
          <a:p>
            <a:pPr lvl="1"/>
            <a:r>
              <a:rPr lang="en-US" dirty="0"/>
              <a:t>Vestibular schwannoma.</a:t>
            </a:r>
          </a:p>
          <a:p>
            <a:r>
              <a:rPr lang="en-US" b="1" dirty="0"/>
              <a:t>Subjective tinnitus Vs Objective tinnitus</a:t>
            </a:r>
          </a:p>
          <a:p>
            <a:pPr lvl="1"/>
            <a:r>
              <a:rPr lang="en-US" b="1" dirty="0"/>
              <a:t>Subjective tinnitus</a:t>
            </a:r>
            <a:r>
              <a:rPr lang="en-US" dirty="0"/>
              <a:t>: The perception of sound in the absence of any external source. The sound is only heard by the individual experiencing it and cannot be detected by an external observer.</a:t>
            </a:r>
          </a:p>
          <a:p>
            <a:pPr lvl="1"/>
            <a:r>
              <a:rPr lang="en-US" b="1" dirty="0"/>
              <a:t>Objective tinnitus</a:t>
            </a:r>
            <a:r>
              <a:rPr lang="en-US" dirty="0"/>
              <a:t>: Objective tinnitus is a less common form of tinnitus where the sound can be heard by an external observer, such as a healthcare professional. It is typically caused by a physical source or underlying condition such as muscle spasms, vascular abnormalities, etc., and the sound can often be measured or detected through diagnostic tests.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03A915-A546-66DD-FA68-FF81E45FDCB7}"/>
              </a:ext>
            </a:extLst>
          </p:cNvPr>
          <p:cNvSpPr/>
          <p:nvPr/>
        </p:nvSpPr>
        <p:spPr>
          <a:xfrm>
            <a:off x="5351204" y="1329681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04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12FC4-49CC-9F47-C37B-A9E0174E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paroxysmal positional vertigo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1578-2EF2-CAE4-3FB1-64730E75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1795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 What does not apply to benign positional nystagmus ?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Brief sudden attacks of vertigo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Precipitated by head movements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Supposed to be due to cupulolithiasis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Fatigable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No latency period</a:t>
            </a:r>
          </a:p>
          <a:p>
            <a:r>
              <a:rPr lang="en-US" b="1" dirty="0"/>
              <a:t>Which of the following statements is true regarding nystagmus classical of BPPV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not fatigable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ageotropic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It has a latent period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latent period is more than 2 minutes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It is up-beating horizontal nystagmus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7DD1C-1D97-CFB8-CB0A-0348D9E71545}"/>
              </a:ext>
            </a:extLst>
          </p:cNvPr>
          <p:cNvSpPr/>
          <p:nvPr/>
        </p:nvSpPr>
        <p:spPr>
          <a:xfrm>
            <a:off x="9443944" y="136038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6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E8A8C-3C08-35CC-4D9E-7ECD1DE59B72}"/>
              </a:ext>
            </a:extLst>
          </p:cNvPr>
          <p:cNvSpPr txBox="1"/>
          <p:nvPr/>
        </p:nvSpPr>
        <p:spPr>
          <a:xfrm>
            <a:off x="6858000" y="1864156"/>
            <a:ext cx="4495800" cy="16773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key characteristics of nystagmus in BPPV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70C0"/>
                </a:solidFill>
              </a:rPr>
              <a:t>Positional (Precipitated by head movements)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70C0"/>
                </a:solidFill>
              </a:rPr>
              <a:t>Brief episodes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70C0"/>
                </a:solidFill>
              </a:rPr>
              <a:t>Horizontal or rotary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70C0"/>
                </a:solidFill>
              </a:rPr>
              <a:t>Latent onset and fatigable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70C0"/>
                </a:solidFill>
              </a:rPr>
              <a:t>Geotropic or apogeotropic</a:t>
            </a:r>
          </a:p>
        </p:txBody>
      </p:sp>
    </p:spTree>
    <p:extLst>
      <p:ext uri="{BB962C8B-B14F-4D97-AF65-F5344CB8AC3E}">
        <p14:creationId xmlns:p14="http://schemas.microsoft.com/office/powerpoint/2010/main" val="3076913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6598-EEBE-7B2E-DF09-2538BA59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Tinnitus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65B4-E7E4-2514-F535-3487E0718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Regarding tinnitus, all the following are correct, except</a:t>
            </a:r>
          </a:p>
          <a:p>
            <a:pPr lvl="1"/>
            <a:r>
              <a:rPr lang="en-US" dirty="0"/>
              <a:t>Subjective tinnitus is heard by the patient only</a:t>
            </a:r>
          </a:p>
          <a:p>
            <a:pPr lvl="1"/>
            <a:r>
              <a:rPr lang="en-US" dirty="0"/>
              <a:t>Objective tinnitus is more likely to be treated</a:t>
            </a:r>
          </a:p>
          <a:p>
            <a:pPr lvl="1"/>
            <a:r>
              <a:rPr lang="en-US" dirty="0"/>
              <a:t>Aspirin can cause tinnitus</a:t>
            </a:r>
          </a:p>
          <a:p>
            <a:pPr lvl="1"/>
            <a:r>
              <a:rPr lang="en-US" dirty="0"/>
              <a:t>Tinnitus in patients with SNHL is made worse in quiet environment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Maskers are not needed in patients with hearing aids</a:t>
            </a:r>
          </a:p>
          <a:p>
            <a:r>
              <a:rPr lang="en-US" b="1" dirty="0"/>
              <a:t>Which of the following is not a cause of tinnitus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Loud noise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Meniere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High frequency SNHL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Otitis media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5A9F4-E63F-AB31-79EB-3AC20FD67C8E}"/>
              </a:ext>
            </a:extLst>
          </p:cNvPr>
          <p:cNvSpPr/>
          <p:nvPr/>
        </p:nvSpPr>
        <p:spPr>
          <a:xfrm>
            <a:off x="9443944" y="1360381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6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86365E-558F-807C-72D9-E73AFAF3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Assessment of hearing – Remember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173F6A-EC07-CAB6-C159-9CCFFEC1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166"/>
            <a:ext cx="10515600" cy="531970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Screening assessments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Whispered voice test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People with normal hearing can repeat words whispered at 60 cm.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Tuning fork tests</a:t>
            </a:r>
            <a:endParaRPr lang="ar-JO" sz="26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Weber test</a:t>
            </a:r>
            <a:r>
              <a:rPr lang="ar-JO" sz="2400" dirty="0"/>
              <a:t>:</a:t>
            </a:r>
            <a:r>
              <a:rPr lang="en-US" sz="2400" dirty="0"/>
              <a:t> Laterization</a:t>
            </a:r>
            <a:endParaRPr lang="ar-JO" sz="24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Rinne test</a:t>
            </a:r>
            <a:r>
              <a:rPr lang="ar-JO" sz="2400" dirty="0"/>
              <a:t>:</a:t>
            </a:r>
            <a:r>
              <a:rPr lang="en-US" sz="2400" dirty="0"/>
              <a:t> +</a:t>
            </a:r>
            <a:r>
              <a:rPr lang="en-US" sz="2400" dirty="0" err="1"/>
              <a:t>ve</a:t>
            </a:r>
            <a:r>
              <a:rPr lang="en-US" sz="2400" dirty="0"/>
              <a:t>, -</a:t>
            </a:r>
            <a:r>
              <a:rPr lang="en-US" sz="2400" dirty="0" err="1"/>
              <a:t>ve</a:t>
            </a:r>
            <a:r>
              <a:rPr lang="en-US" sz="2400" dirty="0"/>
              <a:t>, false -</a:t>
            </a:r>
            <a:r>
              <a:rPr lang="en-US" sz="2400" dirty="0" err="1"/>
              <a:t>ve</a:t>
            </a:r>
            <a:endParaRPr lang="en-US" sz="2400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Audiometry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Pure Tone Testing: (Characteristic Audiograms)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600" dirty="0"/>
              <a:t>Speech audiometry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Speech-Recognition Threshold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Speech-Awareness Threshold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Impedance audiometry: (Type A,B,C)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EC81-F4A9-B8A2-AFE6-9663821A7094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Cranial nerves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923330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54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37E9-F15E-CABB-6B13-66B67AED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Cranial nerves you must know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54C500E-1CFC-64A5-780A-36F3F37B0BC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426720"/>
          <a:ext cx="12192000" cy="64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672">
                  <a:extLst>
                    <a:ext uri="{9D8B030D-6E8A-4147-A177-3AD203B41FA5}">
                      <a16:colId xmlns:a16="http://schemas.microsoft.com/office/drawing/2014/main" val="943105036"/>
                    </a:ext>
                  </a:extLst>
                </a:gridCol>
                <a:gridCol w="2957209">
                  <a:extLst>
                    <a:ext uri="{9D8B030D-6E8A-4147-A177-3AD203B41FA5}">
                      <a16:colId xmlns:a16="http://schemas.microsoft.com/office/drawing/2014/main" val="3376418536"/>
                    </a:ext>
                  </a:extLst>
                </a:gridCol>
                <a:gridCol w="8330119">
                  <a:extLst>
                    <a:ext uri="{9D8B030D-6E8A-4147-A177-3AD203B41FA5}">
                      <a16:colId xmlns:a16="http://schemas.microsoft.com/office/drawing/2014/main" val="3332148254"/>
                    </a:ext>
                  </a:extLst>
                </a:gridCol>
              </a:tblGrid>
              <a:tr h="26341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Nerve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725939"/>
                  </a:ext>
                </a:extLst>
              </a:tr>
              <a:tr h="7420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Trigeminal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Mastication (Masseter, Temporalis, Lateral &amp; medial pterygoid)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facial sensation (ophthalmic, maxillary, mandibular divisions)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Somatosensation from anterior 2/3 of tongue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Dampening of loud noises (tensor tympani)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166905"/>
                  </a:ext>
                </a:extLst>
              </a:tr>
              <a:tr h="91397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Facial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Facial movement, eye closing (orbicularis oculi)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Auditory volume modulation (stapedius)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Taste from anterior 2/3 of tongue (chorda tympani)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Lacrimation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Salivation (submandibular and sublingual glands)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6593356"/>
                  </a:ext>
                </a:extLst>
              </a:tr>
              <a:tr h="26341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Vestibulocochlear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Hearing and balance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84187"/>
                  </a:ext>
                </a:extLst>
              </a:tr>
              <a:tr h="57010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Glossopharyngeal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Taste and sensation from posterior 1/3 of tongue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Swallowing, Salivation (parotid gland)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Elevation of pharynx/larynx (stylopharyngeus)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803073"/>
                  </a:ext>
                </a:extLst>
              </a:tr>
              <a:tr h="10859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CN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Vagus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Taste from supraglottic region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Swallowing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soft palate elevation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midline uvula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talking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cough reflex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213389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A027E89-373F-6467-11F5-D5E16FE50E6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1658538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Cranial nerves and actions that you should know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37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844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BC28E-06FF-9B6D-4A4A-61BAE348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Cranial nerve reflexes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3CDFEA-13DD-1056-0F8E-A3567FA1DB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59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68531388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56174366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046973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Reflex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Afferent limb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Efferent limb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6057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Corneal &amp; Lacrimation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V1 (Ophthalmic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Bilateral VII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934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21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79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Jaw jerk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V3 (Mandibular)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V3 (Mandibular)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109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Stapedial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Bilateral VII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736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662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562C-D22C-FE6F-1469-981FD6D2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Cranial nerves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3782D-5E52-4D74-E95A-19D6C0F8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The afferent arm of the gag reflex is mediated via </a:t>
            </a:r>
            <a:r>
              <a:rPr lang="en-US" dirty="0">
                <a:solidFill>
                  <a:srgbClr val="FF0000"/>
                </a:solidFill>
              </a:rPr>
              <a:t>Glossopharyngeal</a:t>
            </a:r>
          </a:p>
          <a:p>
            <a:r>
              <a:rPr lang="en-US" b="1" dirty="0"/>
              <a:t>Trigeminal supply all the following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Temporalis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Masseter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Buccinator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Lateral pterygoid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</a:t>
            </a:r>
            <a:r>
              <a:rPr lang="en-US" sz="2400" dirty="0"/>
              <a:t>edial pterygoid</a:t>
            </a:r>
            <a:endParaRPr lang="en-US" dirty="0"/>
          </a:p>
          <a:p>
            <a:r>
              <a:rPr lang="en-US" b="1" dirty="0"/>
              <a:t>Stapedial reflex is mediated by which nerves ?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 and VIII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 and VII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 and IX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VII and VIII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VIII and IX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06357-86F7-63A5-C09F-33CF017245E1}"/>
              </a:ext>
            </a:extLst>
          </p:cNvPr>
          <p:cNvSpPr/>
          <p:nvPr/>
        </p:nvSpPr>
        <p:spPr>
          <a:xfrm>
            <a:off x="7641079" y="3853672"/>
            <a:ext cx="1034373" cy="3389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11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Facial N. palsy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923330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26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DBDF-A73E-0BBA-6A23-60A3D168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nerve palsy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BB263-0A0F-8C96-DCE2-15A7E064E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518784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Most common causes: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Idiopathic (Bell’s palsy): </a:t>
            </a:r>
            <a:r>
              <a:rPr lang="en-US" dirty="0">
                <a:solidFill>
                  <a:srgbClr val="FF0000"/>
                </a:solidFill>
              </a:rPr>
              <a:t>Most common cause</a:t>
            </a:r>
            <a:endParaRPr lang="ar-JO" dirty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Ramsay hunt syndrome (2nd most common): with vesicular eruption around the face and ear, type of hearing loss is Sensorineural. </a:t>
            </a:r>
            <a:r>
              <a:rPr lang="en-US" dirty="0">
                <a:solidFill>
                  <a:srgbClr val="FF0000"/>
                </a:solidFill>
              </a:rPr>
              <a:t>Caused by </a:t>
            </a:r>
            <a:r>
              <a:rPr lang="sv-SE" dirty="0">
                <a:solidFill>
                  <a:srgbClr val="FF0000"/>
                </a:solidFill>
              </a:rPr>
              <a:t>varecilla zoster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Causes of recurrent facial palsy: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Melkersson-Rosenthal syndrome.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Sarcoidosis.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Parotid tumors.</a:t>
            </a:r>
          </a:p>
          <a:p>
            <a:r>
              <a:rPr lang="en-US" b="1" dirty="0"/>
              <a:t>Treatment of facial palsy: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Steroids (Prednisolone) in the morning 12 tablets daily for 5 days (patient should take it from 5:00AM to 7:00AM), should be within 48 hours of the palsy.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Antivirals are controversial.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Eye care (Artificial tears, Topical ointment, Eye cover).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Physiotherapy after two weeks.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Surgery.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40F77-A270-2FD7-E568-BA8386931143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F87BD-2C00-1F0D-E143-642439ABF6F8}"/>
              </a:ext>
            </a:extLst>
          </p:cNvPr>
          <p:cNvSpPr/>
          <p:nvPr/>
        </p:nvSpPr>
        <p:spPr>
          <a:xfrm>
            <a:off x="10573966" y="2334637"/>
            <a:ext cx="834960" cy="240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9B992-BAC9-4056-D3FC-F7464A6681D4}"/>
              </a:ext>
            </a:extLst>
          </p:cNvPr>
          <p:cNvSpPr/>
          <p:nvPr/>
        </p:nvSpPr>
        <p:spPr>
          <a:xfrm>
            <a:off x="7039584" y="1738009"/>
            <a:ext cx="834960" cy="240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95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DD4C-AC7C-987B-53EB-C76A1473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nerve palsy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9794D-15D9-7102-2318-A0183F24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254395"/>
          </a:xfrm>
        </p:spPr>
        <p:txBody>
          <a:bodyPr>
            <a:normAutofit/>
          </a:bodyPr>
          <a:lstStyle/>
          <a:p>
            <a:r>
              <a:rPr lang="en-US" b="1" dirty="0"/>
              <a:t>Temporal bone fracture types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Longitudinal (80%): Damage to the Tympanic membrane + Ossicles (Conductive hearing loss) + Late facial palsy.</a:t>
            </a:r>
          </a:p>
          <a:p>
            <a:pPr lvl="1"/>
            <a:r>
              <a:rPr lang="en-US" dirty="0"/>
              <a:t>Horizontal (20%): Damage to Vestibulocochlear nerve or Labyrinth (Sensorineural hearing loss) + Immediate facial palsy.</a:t>
            </a:r>
          </a:p>
          <a:p>
            <a:r>
              <a:rPr lang="en-US" b="1" dirty="0"/>
              <a:t>Terminal branches in the parotid gland: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Temporal.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Zygomatic.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Buccal.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Marginal mandibular.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Cervical.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E0DF2-FD22-2E46-335D-83596F9E9403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26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68DE-8969-0F6A-0E6A-D10DF001C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nerve palsy 4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79CF6DE-6647-F7E7-8BB1-EE0DBDB254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35162"/>
          <a:ext cx="1051560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5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Upper motor neuron</a:t>
                      </a:r>
                      <a:r>
                        <a:rPr lang="en-US" sz="2800" baseline="0" dirty="0"/>
                        <a:t> lesion (Central)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Lower motor neuron lesion (Peripheral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8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Manifests</a:t>
                      </a:r>
                      <a:r>
                        <a:rPr lang="en-US" sz="2400" b="0" baseline="0" dirty="0"/>
                        <a:t> in the contralateral side </a:t>
                      </a:r>
                    </a:p>
                    <a:p>
                      <a:pPr algn="ctr"/>
                      <a:r>
                        <a:rPr lang="en-US" sz="2400" b="0" baseline="0" dirty="0"/>
                        <a:t>(Right upper motor neuron lesion will manifest in left lower face)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Manifests</a:t>
                      </a:r>
                      <a:r>
                        <a:rPr lang="en-US" sz="2400" b="0" baseline="0" dirty="0"/>
                        <a:t> in the ipsilateral side</a:t>
                      </a:r>
                    </a:p>
                    <a:p>
                      <a:pPr algn="ctr"/>
                      <a:r>
                        <a:rPr lang="en-US" sz="2400" b="0" baseline="0" dirty="0"/>
                        <a:t>(Right lower motor neuron lesion will manifest in the right whole face)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Closure</a:t>
                      </a:r>
                      <a:r>
                        <a:rPr lang="en-US" sz="2400" b="0" baseline="0" dirty="0"/>
                        <a:t> of the eye is preserved </a:t>
                      </a:r>
                      <a:r>
                        <a:rPr lang="en-US" sz="2400" b="0" dirty="0"/>
                        <a:t> 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Inability (</a:t>
                      </a:r>
                      <a:r>
                        <a:rPr lang="en-US" sz="2400" b="0" baseline="0" dirty="0"/>
                        <a:t>or weakness) to close the ipsilateral eye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509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Forehead movement is normal </a:t>
                      </a:r>
                    </a:p>
                    <a:p>
                      <a:pPr algn="ctr"/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(Frontal wrinkling isn’t lost)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Forehead movement is paralyzed</a:t>
                      </a:r>
                    </a:p>
                    <a:p>
                      <a:pPr algn="ctr"/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(Frontal wrinkling is lost)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43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Deviated angle of mouth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Deviated</a:t>
                      </a:r>
                      <a:r>
                        <a:rPr lang="en-US" sz="2400" b="0" baseline="0" dirty="0"/>
                        <a:t> angle of mouth 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5EE08A-D6E7-041A-D4D4-9D544C330B52}"/>
              </a:ext>
            </a:extLst>
          </p:cNvPr>
          <p:cNvSpPr txBox="1">
            <a:spLocks/>
          </p:cNvSpPr>
          <p:nvPr/>
        </p:nvSpPr>
        <p:spPr>
          <a:xfrm>
            <a:off x="838200" y="5591894"/>
            <a:ext cx="10515600" cy="993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Deviation is to the normal side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</a:rPr>
              <a:t>90% of patient recover without treatment in 3 months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089048-FC71-A2AA-3B4C-F997B8A6B36F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BF1CB-0914-3FDA-AFFC-614C60F9C9D8}"/>
              </a:ext>
            </a:extLst>
          </p:cNvPr>
          <p:cNvSpPr/>
          <p:nvPr/>
        </p:nvSpPr>
        <p:spPr>
          <a:xfrm>
            <a:off x="8117736" y="6061854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8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49F1-637F-CC70-E472-C367902B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nerve palsy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CA8B5-ED94-9C55-3C10-4E25080C0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88771"/>
          </a:xfrm>
        </p:spPr>
        <p:txBody>
          <a:bodyPr>
            <a:normAutofit/>
          </a:bodyPr>
          <a:lstStyle/>
          <a:p>
            <a:r>
              <a:rPr lang="en-US" b="1" dirty="0"/>
              <a:t>Hyperacusis in Bell’s palsy is due to the paralysis of which muscle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Tensor tympani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err="1"/>
              <a:t>Levator</a:t>
            </a:r>
            <a:r>
              <a:rPr lang="en-US" dirty="0"/>
              <a:t> </a:t>
            </a:r>
            <a:r>
              <a:rPr lang="en-US" dirty="0" err="1"/>
              <a:t>palati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Tensor </a:t>
            </a:r>
            <a:r>
              <a:rPr lang="en-US" dirty="0" err="1"/>
              <a:t>veli</a:t>
            </a:r>
            <a:r>
              <a:rPr lang="en-US" dirty="0"/>
              <a:t> palatini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Stapedius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auricular muscle</a:t>
            </a:r>
          </a:p>
          <a:p>
            <a:r>
              <a:rPr lang="en-US" b="1" dirty="0"/>
              <a:t>Regarding Bell’s palsy, one is incorrect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Should be diagnosed only after exclusion of other causes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Can be recurrent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Can be bilateral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There is ipsilateral facial weakness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EMG and NCS are of no value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9729D-5BEE-CD62-60CC-FAE87B16D46B}"/>
              </a:ext>
            </a:extLst>
          </p:cNvPr>
          <p:cNvSpPr/>
          <p:nvPr/>
        </p:nvSpPr>
        <p:spPr>
          <a:xfrm>
            <a:off x="11148655" y="1355927"/>
            <a:ext cx="884462" cy="356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500" b="1" dirty="0">
                <a:solidFill>
                  <a:srgbClr val="FF0000"/>
                </a:solidFill>
              </a:rPr>
              <a:t>سنوات (</a:t>
            </a:r>
            <a:r>
              <a:rPr lang="en-US" sz="1500" b="1" dirty="0">
                <a:solidFill>
                  <a:srgbClr val="FF0000"/>
                </a:solidFill>
              </a:rPr>
              <a:t>3</a:t>
            </a:r>
            <a:r>
              <a:rPr lang="ar-JO" sz="1500" b="1" dirty="0">
                <a:solidFill>
                  <a:srgbClr val="FF0000"/>
                </a:solidFill>
              </a:rPr>
              <a:t>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A347C-8C1E-E43F-21B4-B95E0B2E1807}"/>
              </a:ext>
            </a:extLst>
          </p:cNvPr>
          <p:cNvSpPr/>
          <p:nvPr/>
        </p:nvSpPr>
        <p:spPr>
          <a:xfrm>
            <a:off x="6923606" y="3838322"/>
            <a:ext cx="884462" cy="356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500" b="1" dirty="0">
                <a:solidFill>
                  <a:srgbClr val="FF0000"/>
                </a:solidFill>
              </a:rPr>
              <a:t>سنوات (</a:t>
            </a:r>
            <a:r>
              <a:rPr lang="en-US" sz="1500" b="1" dirty="0">
                <a:solidFill>
                  <a:srgbClr val="FF0000"/>
                </a:solidFill>
              </a:rPr>
              <a:t>2</a:t>
            </a:r>
            <a:r>
              <a:rPr lang="ar-JO" sz="1500" b="1" dirty="0">
                <a:solidFill>
                  <a:srgbClr val="FF0000"/>
                </a:solidFill>
              </a:rPr>
              <a:t>)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8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FA871-B09D-9622-BB3A-92563165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Facial nerve palsy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931E-5EC0-E311-F9C4-0C0F0BEE8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0550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Bell’s palsy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UMN lesion of the facial nerve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LMN lesion of the facial nerve</a:t>
            </a:r>
          </a:p>
          <a:p>
            <a:pPr lvl="1"/>
            <a:r>
              <a:rPr lang="en-US" dirty="0"/>
              <a:t>Trigeminal nerve lesion</a:t>
            </a:r>
          </a:p>
          <a:p>
            <a:pPr lvl="1"/>
            <a:r>
              <a:rPr lang="en-US" dirty="0"/>
              <a:t>Surgery is required in most of cases</a:t>
            </a:r>
          </a:p>
          <a:p>
            <a:pPr lvl="1"/>
            <a:r>
              <a:rPr lang="en-US" dirty="0"/>
              <a:t>Full recovery uncommon</a:t>
            </a:r>
            <a:endParaRPr lang="en-US" b="1" dirty="0"/>
          </a:p>
          <a:p>
            <a:r>
              <a:rPr lang="en-US" b="1" dirty="0"/>
              <a:t>The hallmark finding in Ramsey-Hunt syndrome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Sensorineural hearing loss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Nystagmus (with vertigo)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Facial paralysis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Otitis externa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Vesicles</a:t>
            </a:r>
          </a:p>
          <a:p>
            <a:r>
              <a:rPr lang="en-US" b="1" dirty="0"/>
              <a:t>Facial palsy due to acute otitis media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IV antibiotics &amp; steroids</a:t>
            </a:r>
          </a:p>
          <a:p>
            <a:pPr marL="457200" indent="-457200">
              <a:buFont typeface="+mj-lt"/>
              <a:buAutoNum type="alphaL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F095CD-1C44-DCC3-5BAF-1AB17800134D}"/>
              </a:ext>
            </a:extLst>
          </p:cNvPr>
          <p:cNvSpPr/>
          <p:nvPr/>
        </p:nvSpPr>
        <p:spPr>
          <a:xfrm>
            <a:off x="8694040" y="3582381"/>
            <a:ext cx="884462" cy="356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500" b="1" dirty="0">
                <a:solidFill>
                  <a:srgbClr val="FF0000"/>
                </a:solidFill>
              </a:rPr>
              <a:t>سنوات (</a:t>
            </a:r>
            <a:r>
              <a:rPr lang="en-US" sz="1500" b="1" dirty="0">
                <a:solidFill>
                  <a:srgbClr val="FF0000"/>
                </a:solidFill>
              </a:rPr>
              <a:t>2</a:t>
            </a:r>
            <a:r>
              <a:rPr lang="ar-JO" sz="1500" b="1" dirty="0">
                <a:solidFill>
                  <a:srgbClr val="FF0000"/>
                </a:solidFill>
              </a:rPr>
              <a:t>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7F7C3-1ABC-A107-83D4-0E8DF581B9A1}"/>
              </a:ext>
            </a:extLst>
          </p:cNvPr>
          <p:cNvSpPr/>
          <p:nvPr/>
        </p:nvSpPr>
        <p:spPr>
          <a:xfrm>
            <a:off x="3077940" y="1314754"/>
            <a:ext cx="884462" cy="356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500" b="1" dirty="0">
                <a:solidFill>
                  <a:srgbClr val="FF0000"/>
                </a:solidFill>
              </a:rPr>
              <a:t>سنوات (</a:t>
            </a:r>
            <a:r>
              <a:rPr lang="en-US" sz="1500" b="1" dirty="0">
                <a:solidFill>
                  <a:srgbClr val="FF0000"/>
                </a:solidFill>
              </a:rPr>
              <a:t>1</a:t>
            </a:r>
            <a:r>
              <a:rPr lang="ar-JO" sz="1500" b="1" dirty="0">
                <a:solidFill>
                  <a:srgbClr val="FF0000"/>
                </a:solidFill>
              </a:rPr>
              <a:t>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F8EC99-5359-5940-8154-514CBC73A0CE}"/>
              </a:ext>
            </a:extLst>
          </p:cNvPr>
          <p:cNvSpPr/>
          <p:nvPr/>
        </p:nvSpPr>
        <p:spPr>
          <a:xfrm>
            <a:off x="10370445" y="5825144"/>
            <a:ext cx="884462" cy="356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500" b="1" dirty="0">
                <a:solidFill>
                  <a:srgbClr val="FF0000"/>
                </a:solidFill>
              </a:rPr>
              <a:t>سنوات (</a:t>
            </a:r>
            <a:r>
              <a:rPr lang="en-US" sz="1500" b="1" dirty="0">
                <a:solidFill>
                  <a:srgbClr val="FF0000"/>
                </a:solidFill>
              </a:rPr>
              <a:t>1</a:t>
            </a:r>
            <a:r>
              <a:rPr lang="ar-JO" sz="1500" b="1" dirty="0">
                <a:solidFill>
                  <a:srgbClr val="FF0000"/>
                </a:solidFill>
              </a:rPr>
              <a:t>)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1056-AB8A-7C24-9CF3-89131F71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Rinne and Weber tests possible findings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C2B5A5B-23B7-759F-08EE-B43C13C46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63" y="1314353"/>
            <a:ext cx="11443074" cy="442397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11D1E-3E7B-2AB9-2D55-2BD40D8D38A0}"/>
              </a:ext>
            </a:extLst>
          </p:cNvPr>
          <p:cNvSpPr txBox="1"/>
          <p:nvPr/>
        </p:nvSpPr>
        <p:spPr>
          <a:xfrm>
            <a:off x="374463" y="4851918"/>
            <a:ext cx="1435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False 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F9A4C-7DEB-530E-E6DD-E60C612F02F7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6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Temporal bone fractures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514626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7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C244-A33D-C47F-7C04-B017308C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bone fracture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F00D4-ED72-C46C-0391-C9B855276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/>
              <a:t>Longitudinal fracture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80% of temporal bone fractures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Lateral forces along the petrosquamous suture line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15-20% facial nerve involvement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EAC laceration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Conductive or mixed hearing loss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effectLst/>
              </a:rPr>
              <a:t>80% of conductive hearing loss resolve spontaneously</a:t>
            </a:r>
            <a:endParaRPr lang="en-US" sz="2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F6F73F-60AE-86A2-A574-A7D587369F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/>
              <a:t>Transverse fracture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20% of Temporal Bone Fractures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Forces in the Antero-Posterior direction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50% Facial Nerve Involvement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EAC intact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Sensorineural hearing loss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Less likely to improve</a:t>
            </a:r>
          </a:p>
        </p:txBody>
      </p:sp>
    </p:spTree>
    <p:extLst>
      <p:ext uri="{BB962C8B-B14F-4D97-AF65-F5344CB8AC3E}">
        <p14:creationId xmlns:p14="http://schemas.microsoft.com/office/powerpoint/2010/main" val="11039100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64CF-1FDC-3B6E-500A-5FEF6EBE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bone fracture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4EEF63F-0EEC-BC25-1E6F-1428505AD6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04925"/>
          <a:ext cx="105156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93013320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722055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Longitudinal fracture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Transverse fracture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44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80% of temporal bone fractures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20% of Temporal Bone Fractures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0753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Lateral forces along the petrosquamous suture 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Forces in the Antero-Posterior direction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525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15-20% facial nerve involvement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50% Facial Nerve Involvement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91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External auditory canal laceration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External auditory canal intact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874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Conductive or mixed hearing loss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Sensorineural hearing loss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87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80% of conductive hearing loss resolve spontaneously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Less likely to improve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6163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624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CD56-0AC7-8ABA-3DDA-736CC546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bone fractures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D5946-B3D5-B17C-6C83-C3561DFE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Temporal bone fractures, one incorrect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commonest is the longitudinal type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Facial nerve involvement is rare with longitudinal fractures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facial nerve involvement is common with transverse fractures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Transverse fractures is less common than longitudinal fractures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Bleeding from the ear is common with transverse type</a:t>
            </a:r>
          </a:p>
          <a:p>
            <a:r>
              <a:rPr lang="en-US" b="1" dirty="0"/>
              <a:t>Which type of petrous bone fractures will most likely cause facial nerve paralysis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Longitudinal fractures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Transverse fractures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Comminuted fractures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All types of fractures result in facial paralysis immediately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Spiral fractures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48A74A-68CD-A4E0-F615-8AABF58AE78C}"/>
              </a:ext>
            </a:extLst>
          </p:cNvPr>
          <p:cNvSpPr/>
          <p:nvPr/>
        </p:nvSpPr>
        <p:spPr>
          <a:xfrm>
            <a:off x="10241606" y="398986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65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87EB-88CE-AA0F-D561-260B3930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bone fractures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C4B6-FDE2-D3B3-1F32-1C9CF2913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CSF otorrhea occurs in trauma to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Parietal bone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Cribriform plate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Petrous temporal bone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tympanic membrane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Occipital bone</a:t>
            </a:r>
          </a:p>
        </p:txBody>
      </p:sp>
    </p:spTree>
    <p:extLst>
      <p:ext uri="{BB962C8B-B14F-4D97-AF65-F5344CB8AC3E}">
        <p14:creationId xmlns:p14="http://schemas.microsoft.com/office/powerpoint/2010/main" val="17411141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Ear Anatomy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C7A0-809C-FE30-82CD-DF353EEBB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7449"/>
            <a:ext cx="9144000" cy="923330"/>
          </a:xfrm>
        </p:spPr>
        <p:txBody>
          <a:bodyPr>
            <a:noAutofit/>
          </a:bodyPr>
          <a:lstStyle/>
          <a:p>
            <a:pPr rtl="1"/>
            <a:endParaRPr lang="ar-J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60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A42E-CE6A-6A59-57CC-54EACCB7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Outer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55B37-4330-F0B3-19F3-B211D4EC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Auricle (pinna)</a:t>
            </a:r>
          </a:p>
          <a:p>
            <a:pPr lvl="1"/>
            <a:r>
              <a:rPr lang="en-US" dirty="0"/>
              <a:t>Consists of elastic cartilage</a:t>
            </a:r>
          </a:p>
          <a:p>
            <a:pPr lvl="1"/>
            <a:r>
              <a:rPr lang="en-US" dirty="0"/>
              <a:t>covered with closely adherent perichondrium (which gives it its blood supply) &amp; with skin</a:t>
            </a:r>
          </a:p>
          <a:p>
            <a:pPr lvl="1"/>
            <a:r>
              <a:rPr lang="en-US" b="1" dirty="0"/>
              <a:t>During Otoscopic examination, the pinna should be retracted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upward and backward</a:t>
            </a:r>
          </a:p>
          <a:p>
            <a:r>
              <a:rPr lang="en-US" b="1" dirty="0"/>
              <a:t>External auditory meatus (auditory canal)</a:t>
            </a:r>
          </a:p>
          <a:p>
            <a:pPr lvl="1"/>
            <a:r>
              <a:rPr lang="en-US" dirty="0"/>
              <a:t>The external auditory meatus is about </a:t>
            </a:r>
            <a:r>
              <a:rPr lang="en-US" b="1" dirty="0">
                <a:solidFill>
                  <a:srgbClr val="FF0000"/>
                </a:solidFill>
              </a:rPr>
              <a:t>25 mm </a:t>
            </a:r>
            <a:r>
              <a:rPr lang="en-US" dirty="0"/>
              <a:t>in length.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outer third is formed by cartilage </a:t>
            </a:r>
            <a:r>
              <a:rPr lang="en-US" dirty="0"/>
              <a:t>(where it contains hairs and ceruminous or ‘wax-producing’ glands), and the inner two thirds are formed by bon</a:t>
            </a:r>
          </a:p>
          <a:p>
            <a:pPr lvl="1"/>
            <a:r>
              <a:rPr lang="en-US" dirty="0"/>
              <a:t>Lined by thin keratinized stratified squamous epithelium along the entire canal; also covers the external tympanic membrane.</a:t>
            </a:r>
          </a:p>
          <a:p>
            <a:pPr lvl="1"/>
            <a:r>
              <a:rPr lang="en-US" dirty="0"/>
              <a:t>The skin of the inner part is thin, adherent and </a:t>
            </a:r>
            <a:r>
              <a:rPr lang="en-US" dirty="0" err="1"/>
              <a:t>sensitiv</a:t>
            </a:r>
            <a:endParaRPr lang="en-US" dirty="0"/>
          </a:p>
          <a:p>
            <a:pPr lvl="1"/>
            <a:r>
              <a:rPr lang="en-US" dirty="0"/>
              <a:t>Wax, debris or </a:t>
            </a:r>
            <a:r>
              <a:rPr lang="en-US" b="1" dirty="0">
                <a:solidFill>
                  <a:srgbClr val="FF0000"/>
                </a:solidFill>
              </a:rPr>
              <a:t>foreign bodies may easily lodge at the medial end of the meatus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B69678-5D8D-FF4A-4BB0-D225EC34DF78}"/>
              </a:ext>
            </a:extLst>
          </p:cNvPr>
          <p:cNvSpPr/>
          <p:nvPr/>
        </p:nvSpPr>
        <p:spPr>
          <a:xfrm>
            <a:off x="480706" y="2656433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EA2E7-9131-8095-CECE-76EB37269AE3}"/>
              </a:ext>
            </a:extLst>
          </p:cNvPr>
          <p:cNvSpPr/>
          <p:nvPr/>
        </p:nvSpPr>
        <p:spPr>
          <a:xfrm>
            <a:off x="466928" y="3702993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AC60F-33F0-8208-931A-DF63AF54F1B0}"/>
              </a:ext>
            </a:extLst>
          </p:cNvPr>
          <p:cNvSpPr/>
          <p:nvPr/>
        </p:nvSpPr>
        <p:spPr>
          <a:xfrm>
            <a:off x="466928" y="4042633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9BEEE-3291-0690-1553-2B61D5AB1170}"/>
              </a:ext>
            </a:extLst>
          </p:cNvPr>
          <p:cNvSpPr/>
          <p:nvPr/>
        </p:nvSpPr>
        <p:spPr>
          <a:xfrm>
            <a:off x="466927" y="5557838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810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2843-984A-CDA5-E5E8-39528CC0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 anatomy – Outer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59249-25D2-32E5-15EC-8393EBD3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5834974" cy="48719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Nerve supply of external ear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Greater auricular nerve </a:t>
            </a:r>
            <a:r>
              <a:rPr lang="en-US" b="1" dirty="0"/>
              <a:t>(branch of the </a:t>
            </a:r>
            <a:r>
              <a:rPr lang="en-US" b="1" dirty="0">
                <a:solidFill>
                  <a:srgbClr val="FF0000"/>
                </a:solidFill>
              </a:rPr>
              <a:t>cervical</a:t>
            </a:r>
            <a:r>
              <a:rPr lang="en-US" b="1" dirty="0"/>
              <a:t> plexus)</a:t>
            </a:r>
            <a:r>
              <a:rPr lang="en-US" dirty="0"/>
              <a:t> innervates the skin of the auricle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Lesser occipital </a:t>
            </a:r>
            <a:r>
              <a:rPr lang="en-US" b="1" dirty="0"/>
              <a:t>nerve (branch of the </a:t>
            </a:r>
            <a:r>
              <a:rPr lang="en-US" b="1" dirty="0">
                <a:solidFill>
                  <a:srgbClr val="FF0000"/>
                </a:solidFill>
              </a:rPr>
              <a:t>cervical</a:t>
            </a:r>
            <a:r>
              <a:rPr lang="en-US" b="1" dirty="0"/>
              <a:t> plexus)</a:t>
            </a:r>
            <a:r>
              <a:rPr lang="en-US" dirty="0"/>
              <a:t> innervates the skin of the auricle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Auriculotemporal</a:t>
            </a:r>
            <a:r>
              <a:rPr lang="en-US" b="1" dirty="0"/>
              <a:t> nerve (branch of the </a:t>
            </a:r>
            <a:r>
              <a:rPr lang="en-US" b="1" dirty="0">
                <a:solidFill>
                  <a:srgbClr val="FF0000"/>
                </a:solidFill>
              </a:rPr>
              <a:t>mandibular</a:t>
            </a:r>
            <a:r>
              <a:rPr lang="en-US" b="1" dirty="0"/>
              <a:t> nerve)</a:t>
            </a:r>
            <a:r>
              <a:rPr lang="en-US" dirty="0"/>
              <a:t> innervates the skin of the auricle and external auditory meatus.</a:t>
            </a:r>
          </a:p>
          <a:p>
            <a:pPr lvl="1"/>
            <a:r>
              <a:rPr lang="en-US" b="1" dirty="0"/>
              <a:t>Branches of the </a:t>
            </a:r>
            <a:r>
              <a:rPr lang="en-US" b="1" dirty="0">
                <a:solidFill>
                  <a:srgbClr val="FF0000"/>
                </a:solidFill>
              </a:rPr>
              <a:t>facial</a:t>
            </a:r>
            <a:r>
              <a:rPr lang="en-US" b="1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vagus</a:t>
            </a:r>
            <a:r>
              <a:rPr lang="en-US" b="1" dirty="0"/>
              <a:t> nerves</a:t>
            </a:r>
            <a:r>
              <a:rPr lang="en-US" dirty="0"/>
              <a:t> innervates the deeper aspect of the auricle and external auditory meatus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3342F-EE92-4220-8B10-7B2F2AAD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635" y="1305026"/>
            <a:ext cx="4763165" cy="4439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6C5006-02C1-28C4-C4B7-2BC2E1883FF9}"/>
              </a:ext>
            </a:extLst>
          </p:cNvPr>
          <p:cNvSpPr/>
          <p:nvPr/>
        </p:nvSpPr>
        <p:spPr>
          <a:xfrm>
            <a:off x="5442626" y="1381325"/>
            <a:ext cx="867383" cy="28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400" b="1" dirty="0">
                <a:solidFill>
                  <a:srgbClr val="FF0000"/>
                </a:solidFill>
              </a:rPr>
              <a:t>سنوات (</a:t>
            </a:r>
            <a:r>
              <a:rPr lang="en-US" sz="1400" b="1" dirty="0">
                <a:solidFill>
                  <a:srgbClr val="FF0000"/>
                </a:solidFill>
              </a:rPr>
              <a:t>3</a:t>
            </a:r>
            <a:r>
              <a:rPr lang="ar-JO" sz="1400" b="1" dirty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58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1E62-2EAF-B8D0-FD1C-122E5579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Outer ear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0F238-CF42-0D4D-81A8-81DE12229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All the following nerves supply the external ear, except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Jacksonian nerve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Great auricular nerve </a:t>
            </a:r>
            <a:r>
              <a:rPr lang="en-US" dirty="0">
                <a:solidFill>
                  <a:srgbClr val="0070C0"/>
                </a:solidFill>
              </a:rPr>
              <a:t>(branch of the cervical plexus)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Vagus nerve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Trigeminal nerve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Auriculotemporal nerve</a:t>
            </a:r>
          </a:p>
          <a:p>
            <a:r>
              <a:rPr lang="en-US" b="1" dirty="0"/>
              <a:t>External ear is supplied by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 nerve </a:t>
            </a:r>
            <a:r>
              <a:rPr lang="en-US" dirty="0">
                <a:solidFill>
                  <a:srgbClr val="0070C0"/>
                </a:solidFill>
              </a:rPr>
              <a:t>(V</a:t>
            </a:r>
            <a:r>
              <a:rPr lang="en-US" baseline="-25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 Auriculotemporal nerve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VII nerve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X nerve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Cervical plexus </a:t>
            </a:r>
            <a:r>
              <a:rPr lang="en-US" dirty="0">
                <a:solidFill>
                  <a:srgbClr val="0070C0"/>
                </a:solidFill>
              </a:rPr>
              <a:t>(via great and lesser auricular nerves)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All of the above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44EEB-B33B-AD5B-22BF-E584EA3376AC}"/>
              </a:ext>
            </a:extLst>
          </p:cNvPr>
          <p:cNvSpPr/>
          <p:nvPr/>
        </p:nvSpPr>
        <p:spPr>
          <a:xfrm>
            <a:off x="9576638" y="132448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618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E7AC-0B09-D592-2664-58426AE7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Tympanic membrane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C9088-05AF-FCA2-9C5D-F7C73705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7430311" cy="48719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The tympanic membrane is composed of three layers from out to in:</a:t>
            </a:r>
          </a:p>
          <a:p>
            <a:pPr lvl="1"/>
            <a:r>
              <a:rPr lang="en-US" dirty="0"/>
              <a:t>Skin, fibrous tissue and mucosa</a:t>
            </a:r>
          </a:p>
          <a:p>
            <a:r>
              <a:rPr lang="en-US" sz="2600" dirty="0"/>
              <a:t>The normal appearance of the membrane is </a:t>
            </a:r>
            <a:r>
              <a:rPr lang="en-US" sz="2600" b="1" dirty="0">
                <a:solidFill>
                  <a:srgbClr val="FF0000"/>
                </a:solidFill>
              </a:rPr>
              <a:t>pearly</a:t>
            </a:r>
            <a:r>
              <a:rPr lang="en-US" sz="2600" dirty="0"/>
              <a:t> and opaque</a:t>
            </a:r>
          </a:p>
          <a:p>
            <a:r>
              <a:rPr lang="en-US" sz="2600" dirty="0"/>
              <a:t>When light reflects off the drum it forms a characteristic triangular ‘light reflex’ in the </a:t>
            </a:r>
            <a:r>
              <a:rPr lang="en-US" sz="2600" b="1" dirty="0">
                <a:solidFill>
                  <a:srgbClr val="FF0000"/>
                </a:solidFill>
              </a:rPr>
              <a:t>anteroinferior quadrant</a:t>
            </a:r>
          </a:p>
          <a:p>
            <a:r>
              <a:rPr lang="en-US" sz="2600" dirty="0"/>
              <a:t>If you see this ‘light reflex’ that is good evidence that the drum is normal</a:t>
            </a:r>
          </a:p>
          <a:p>
            <a:r>
              <a:rPr lang="en-US" sz="2600" dirty="0"/>
              <a:t>The ‘pars flaccida’ is the part of the eardrum that covers the upper section of the middle ear</a:t>
            </a:r>
          </a:p>
          <a:p>
            <a:r>
              <a:rPr lang="en-US" sz="2600" dirty="0"/>
              <a:t>The drum is more tense in the lower section; hence it is called the ‘pars tensa’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348E3-598C-8B4E-9D16-FDD45EE3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880" y="1305026"/>
            <a:ext cx="2994920" cy="2354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887BD-EC9F-3937-F797-6E98E313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96" y="3738353"/>
            <a:ext cx="2583404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1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E3240-E0DC-A196-1F5B-6DCA0307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Rinne and Weber tests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CB6AA-04B9-F994-2643-A2CDFC3C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305026"/>
            <a:ext cx="10591800" cy="498877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Used tuning fork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512Hz</a:t>
            </a:r>
          </a:p>
          <a:p>
            <a:r>
              <a:rPr lang="en-US" b="1" dirty="0"/>
              <a:t>In right middle ear pathology, weber’s test will be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Centralized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Normal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Lateralized to the right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Lateralized to the left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Negative</a:t>
            </a:r>
          </a:p>
          <a:p>
            <a:r>
              <a:rPr lang="en-US" b="1" dirty="0"/>
              <a:t>Patient came with hearing loss. On examination of a patient: Weber’s test lateralizes to the right. Rinne test is bilaterally positive. The diagnosis is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Right CHL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Left SNHL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Right SNHL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Left CHL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Bilateral SNHL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89263-DDE1-2507-87B8-ADDC3AD266CF}"/>
              </a:ext>
            </a:extLst>
          </p:cNvPr>
          <p:cNvSpPr/>
          <p:nvPr/>
        </p:nvSpPr>
        <p:spPr>
          <a:xfrm>
            <a:off x="4599562" y="129529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95C3C-15B5-1385-6B19-775905920D86}"/>
              </a:ext>
            </a:extLst>
          </p:cNvPr>
          <p:cNvSpPr/>
          <p:nvPr/>
        </p:nvSpPr>
        <p:spPr>
          <a:xfrm rot="1551825">
            <a:off x="10904710" y="357793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8FBC6-DBD9-AB2C-B142-5179B7C4E906}"/>
              </a:ext>
            </a:extLst>
          </p:cNvPr>
          <p:cNvSpPr/>
          <p:nvPr/>
        </p:nvSpPr>
        <p:spPr>
          <a:xfrm>
            <a:off x="8117734" y="1768710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037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3521-3128-B9BF-4634-45691263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Tympanic membrane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0A9A-8C97-8A08-28EF-4EE0214DB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Light reflex lies in which quadrant of normal tympanic membrane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Anteroinferior</a:t>
            </a:r>
          </a:p>
          <a:p>
            <a:r>
              <a:rPr lang="en-US" b="1" dirty="0"/>
              <a:t>The normal color of the tympanic membrane is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Pearly grey</a:t>
            </a:r>
          </a:p>
          <a:p>
            <a:r>
              <a:rPr lang="en-US" b="1" dirty="0"/>
              <a:t> Which is not a sign of retracted tympanic membrane?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Prominent lateral process of malleus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Normal cone of light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handle of malleus becomes more horizontal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Air bubbles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Dilated blood vessels on the tympanic membrane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175D98-E94B-3B05-E486-CFD2575D25EA}"/>
              </a:ext>
            </a:extLst>
          </p:cNvPr>
          <p:cNvSpPr/>
          <p:nvPr/>
        </p:nvSpPr>
        <p:spPr>
          <a:xfrm>
            <a:off x="8331497" y="227779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5215F6-375A-B599-D9A8-4E64FE7C15E6}"/>
              </a:ext>
            </a:extLst>
          </p:cNvPr>
          <p:cNvSpPr/>
          <p:nvPr/>
        </p:nvSpPr>
        <p:spPr>
          <a:xfrm>
            <a:off x="11113609" y="1373122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092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E303D-2D56-4D85-83F4-8F3E48A0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 anatomy – Middle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CBFF-DD51-430D-15A3-8FA3EE7F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026"/>
            <a:ext cx="5747427" cy="4871938"/>
          </a:xfrm>
        </p:spPr>
        <p:txBody>
          <a:bodyPr>
            <a:normAutofit/>
          </a:bodyPr>
          <a:lstStyle/>
          <a:p>
            <a:r>
              <a:rPr lang="en-US" b="1" dirty="0"/>
              <a:t>The middle ear</a:t>
            </a:r>
          </a:p>
          <a:p>
            <a:pPr lvl="1"/>
            <a:r>
              <a:rPr lang="en-US" dirty="0"/>
              <a:t>Medial to the eardrum, the tympanic cavity is an air-containing space 15 mm high and 15 mm antero-posteriorly, although only 2 mm deep in parts</a:t>
            </a:r>
          </a:p>
          <a:p>
            <a:pPr lvl="1"/>
            <a:r>
              <a:rPr lang="en-US" b="1" dirty="0"/>
              <a:t>The middle ear contains the </a:t>
            </a:r>
            <a:r>
              <a:rPr lang="en-US" b="1" dirty="0">
                <a:solidFill>
                  <a:srgbClr val="FF0000"/>
                </a:solidFill>
              </a:rPr>
              <a:t>ossicles</a:t>
            </a:r>
            <a:r>
              <a:rPr lang="en-US" dirty="0"/>
              <a:t>: </a:t>
            </a:r>
          </a:p>
          <a:p>
            <a:pPr lvl="2"/>
            <a:r>
              <a:rPr lang="en-US" sz="2200" dirty="0"/>
              <a:t>Malleus, incus and stapes</a:t>
            </a:r>
          </a:p>
          <a:p>
            <a:pPr lvl="1"/>
            <a:r>
              <a:rPr lang="en-US" b="1" dirty="0"/>
              <a:t>Its medial wall is crowded with structures closely related</a:t>
            </a:r>
            <a:r>
              <a:rPr lang="en-US" dirty="0"/>
              <a:t>: </a:t>
            </a:r>
          </a:p>
          <a:p>
            <a:pPr lvl="2"/>
            <a:r>
              <a:rPr lang="en-US" sz="2200" dirty="0"/>
              <a:t>The facial nerve, the round and oval windows, the lateral semicircular canal and the cochlea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FF902-F1FC-F3D1-3BE2-84DE7828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577" y="1305027"/>
            <a:ext cx="4673428" cy="42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0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F450-CFE6-BA41-5CBD-FA6453B3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Eustachian tube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2C35-D222-0808-B60A-FCB38DB38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dirty="0"/>
              <a:t>The Eustachian tube</a:t>
            </a:r>
          </a:p>
          <a:p>
            <a:pPr lvl="1"/>
            <a:r>
              <a:rPr lang="en-US" sz="2200" dirty="0"/>
              <a:t>The Eustachian tube connects the middle ear with the nasopharynx at the back of the nasal cavity.</a:t>
            </a:r>
          </a:p>
          <a:p>
            <a:pPr lvl="1"/>
            <a:r>
              <a:rPr lang="en-US" sz="2200" dirty="0"/>
              <a:t>The tube permits aeration of the middle ear and if it is obstructed fluid may accumulate in the middle ear causing deafness.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The tube is shorter, wider and more horizontal in the infant than in the adult.</a:t>
            </a:r>
          </a:p>
          <a:p>
            <a:pPr lvl="1"/>
            <a:r>
              <a:rPr lang="en-US" sz="2200" dirty="0"/>
              <a:t> Secretions or food may enter the tympanic cavity more easily when the baby is </a:t>
            </a:r>
            <a:r>
              <a:rPr lang="en-US" sz="2200" b="1" dirty="0">
                <a:solidFill>
                  <a:srgbClr val="FF0000"/>
                </a:solidFill>
              </a:rPr>
              <a:t>supine</a:t>
            </a:r>
            <a:r>
              <a:rPr lang="en-US" sz="2200" dirty="0"/>
              <a:t> particularly during feeding.</a:t>
            </a:r>
          </a:p>
          <a:p>
            <a:pPr lvl="1"/>
            <a:r>
              <a:rPr lang="en-US" sz="2200" dirty="0"/>
              <a:t>The tube is </a:t>
            </a:r>
            <a:r>
              <a:rPr lang="en-US" sz="2200" b="1" dirty="0"/>
              <a:t>normally closed </a:t>
            </a:r>
            <a:r>
              <a:rPr lang="en-US" sz="2200" dirty="0"/>
              <a:t>and </a:t>
            </a:r>
            <a:r>
              <a:rPr lang="en-US" sz="2200" b="1" dirty="0"/>
              <a:t>opens on swallowing </a:t>
            </a:r>
            <a:r>
              <a:rPr lang="en-US" sz="2200" dirty="0"/>
              <a:t>because of </a:t>
            </a:r>
            <a:r>
              <a:rPr lang="en-US" b="1" dirty="0">
                <a:solidFill>
                  <a:srgbClr val="FF0000"/>
                </a:solidFill>
              </a:rPr>
              <a:t>Tensor veli palatini muscle</a:t>
            </a:r>
            <a:r>
              <a:rPr lang="en-US" dirty="0"/>
              <a:t> </a:t>
            </a:r>
            <a:r>
              <a:rPr lang="en-US" b="1" dirty="0"/>
              <a:t>(mainly)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Levator veli palatini muscle</a:t>
            </a:r>
          </a:p>
          <a:p>
            <a:pPr lvl="1"/>
            <a:r>
              <a:rPr lang="en-US" sz="2200" dirty="0"/>
              <a:t>This movement is impaired in cleft palate children who often develop accumulation of middle-ear fluid (otitis media with effusion).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00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2400-A2BB-CB1A-73AC-59415D42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 – Eustachian tube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9BDB4-DA82-84EA-ED65-B25732D79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True about Eustachian tube are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Length is 36 mm in adults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Contraction of tensor palate muscle closes the tube during swallowing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outer one third of the tube is cartilaginous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More horizontal in adults </a:t>
            </a:r>
            <a:r>
              <a:rPr lang="en-US" dirty="0">
                <a:solidFill>
                  <a:srgbClr val="0070C0"/>
                </a:solidFill>
              </a:rPr>
              <a:t>(More horizontal in infants)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Angulated in infants </a:t>
            </a:r>
            <a:r>
              <a:rPr lang="en-US" dirty="0">
                <a:solidFill>
                  <a:srgbClr val="0070C0"/>
                </a:solidFill>
              </a:rPr>
              <a:t>(Angulated in adults)</a:t>
            </a:r>
          </a:p>
          <a:p>
            <a:r>
              <a:rPr lang="en-US" b="1" dirty="0"/>
              <a:t>The infant Eustachian tube differs from that in adults in that the tube in infant is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Shorter</a:t>
            </a:r>
          </a:p>
          <a:p>
            <a:r>
              <a:rPr lang="en-US" b="1" dirty="0"/>
              <a:t>Which muscle close eustachian tube ?</a:t>
            </a:r>
            <a:r>
              <a:rPr lang="en-US" dirty="0"/>
              <a:t> basically, none, although </a:t>
            </a:r>
            <a:r>
              <a:rPr lang="en-US" dirty="0">
                <a:solidFill>
                  <a:srgbClr val="FF0000"/>
                </a:solidFill>
              </a:rPr>
              <a:t>Levator veli palatini muscle </a:t>
            </a:r>
            <a:r>
              <a:rPr lang="en-US" dirty="0"/>
              <a:t>action indirectly contributes to the closure of the Eustachian tube after it has opened.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2832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28B7-13F1-ED91-81C9-0DD7339D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C0D3-4588-877F-73C1-C2D17AD06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Clinical examination of the ear, one of the following is not true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normal tympanic membrane is blue in color</a:t>
            </a:r>
          </a:p>
          <a:p>
            <a:pPr lvl="1"/>
            <a:r>
              <a:rPr lang="en-US" dirty="0"/>
              <a:t>Mobility of the eardrum can be assessed with </a:t>
            </a:r>
            <a:r>
              <a:rPr lang="en-US" dirty="0" err="1"/>
              <a:t>siegles</a:t>
            </a:r>
            <a:r>
              <a:rPr lang="en-US" dirty="0"/>
              <a:t> speculum</a:t>
            </a:r>
          </a:p>
          <a:p>
            <a:pPr lvl="1"/>
            <a:r>
              <a:rPr lang="en-US" dirty="0"/>
              <a:t>The pars </a:t>
            </a:r>
            <a:r>
              <a:rPr lang="en-US" dirty="0" err="1"/>
              <a:t>flaccidia</a:t>
            </a:r>
            <a:r>
              <a:rPr lang="en-US" dirty="0"/>
              <a:t> is also known clinically as the attic</a:t>
            </a:r>
          </a:p>
          <a:p>
            <a:pPr lvl="1"/>
            <a:r>
              <a:rPr lang="en-US" dirty="0"/>
              <a:t>Pneumatic otoscopy is helpful in differentiating a perforation from a retraction pocket</a:t>
            </a:r>
          </a:p>
          <a:p>
            <a:pPr lvl="1"/>
            <a:r>
              <a:rPr lang="en-US" dirty="0"/>
              <a:t>Examination of the nasopharyngeal end of the Eustachian tube should be routine in the presence of an effusion</a:t>
            </a:r>
          </a:p>
        </p:txBody>
      </p:sp>
    </p:spTree>
    <p:extLst>
      <p:ext uri="{BB962C8B-B14F-4D97-AF65-F5344CB8AC3E}">
        <p14:creationId xmlns:p14="http://schemas.microsoft.com/office/powerpoint/2010/main" val="660309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Ear trauma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32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095A-CD22-0D65-876A-F3B50AA9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Auricular hematoma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48BBD-76ED-17A3-E440-60023DA9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05026"/>
            <a:ext cx="8373892" cy="48719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Etiology</a:t>
            </a:r>
          </a:p>
          <a:p>
            <a:pPr lvl="1"/>
            <a:r>
              <a:rPr lang="en-US" dirty="0"/>
              <a:t>Blunt trauma: blows to the ear (e.g., during boxing or wrestling)</a:t>
            </a:r>
          </a:p>
          <a:p>
            <a:pPr lvl="1"/>
            <a:r>
              <a:rPr lang="en-US" dirty="0"/>
              <a:t>Penetrating trauma: lacerations and/or perforation of the ear (e.g., due to earring misplacement, ear piercing)</a:t>
            </a:r>
          </a:p>
          <a:p>
            <a:r>
              <a:rPr lang="en-US" b="1" dirty="0"/>
              <a:t>Pathophysiology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Trauma to the ear → bleeding from the perichondral vessels → accumulation of blood and serous fluid between the perichondrium and the cartilage → subperichondrial hematoma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Sudden tense, tender, and fluctuant swelling of the auricle </a:t>
            </a:r>
          </a:p>
          <a:p>
            <a:pPr lvl="1"/>
            <a:r>
              <a:rPr lang="en-US" dirty="0"/>
              <a:t>Loss of normal anatomical landmarks of the anterosuperior aspect of the auricle</a:t>
            </a:r>
          </a:p>
          <a:p>
            <a:pPr lvl="1"/>
            <a:r>
              <a:rPr lang="en-US" dirty="0"/>
              <a:t>Ecchymosis</a:t>
            </a:r>
          </a:p>
        </p:txBody>
      </p:sp>
      <p:pic>
        <p:nvPicPr>
          <p:cNvPr id="1026" name="Picture 2" descr="Auricular hematoma following trauma">
            <a:extLst>
              <a:ext uri="{FF2B5EF4-FFF2-40B4-BE49-F238E27FC236}">
                <a16:creationId xmlns:a16="http://schemas.microsoft.com/office/drawing/2014/main" id="{971CBAF8-E820-003F-0A39-4C17132E7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1" t="16440" r="29130" b="17466"/>
          <a:stretch/>
        </p:blipFill>
        <p:spPr bwMode="auto">
          <a:xfrm>
            <a:off x="9212093" y="1305027"/>
            <a:ext cx="2141705" cy="264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07E53D-03C1-262A-9A53-93AEB018092E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</p:spTree>
    <p:extLst>
      <p:ext uri="{BB962C8B-B14F-4D97-AF65-F5344CB8AC3E}">
        <p14:creationId xmlns:p14="http://schemas.microsoft.com/office/powerpoint/2010/main" val="36148805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47CA-E1FB-A35F-BABF-06E6B891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Auricular hematoma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8B49-723F-8FF5-0F3B-7BD9CC0DD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026"/>
            <a:ext cx="8544649" cy="48719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Management</a:t>
            </a:r>
          </a:p>
          <a:p>
            <a:pPr lvl="1"/>
            <a:r>
              <a:rPr lang="en-US" dirty="0"/>
              <a:t>Small (≤ 2 cm) auricular hematomas ≤ 2 days old: needle aspiration</a:t>
            </a:r>
          </a:p>
          <a:p>
            <a:pPr lvl="1"/>
            <a:r>
              <a:rPr lang="en-US" dirty="0"/>
              <a:t>Large auricular hematomas (&gt; 2 cm), and auricular hematomas 2–7 days old: incision, drainage, and placement of a compression dressing (to prevent reaccumulation) </a:t>
            </a:r>
          </a:p>
          <a:p>
            <a:pPr lvl="1"/>
            <a:r>
              <a:rPr lang="en-US" dirty="0"/>
              <a:t>Hematomas &gt; 7 days old: referral to otolaryngology or plastic surgery </a:t>
            </a:r>
          </a:p>
          <a:p>
            <a:pPr lvl="1"/>
            <a:r>
              <a:rPr lang="en-US" dirty="0"/>
              <a:t>Daily follow-up for 3–5 days to monitor for reaccumulation </a:t>
            </a:r>
          </a:p>
          <a:p>
            <a:pPr lvl="1"/>
            <a:r>
              <a:rPr lang="en-US" dirty="0"/>
              <a:t>Prophylactic administration of levofloxacin for 7–10 days after drainage </a:t>
            </a:r>
          </a:p>
          <a:p>
            <a:pPr lvl="1"/>
            <a:r>
              <a:rPr lang="en-US" dirty="0"/>
              <a:t>Patients can return to sports after 7 days if the hematoma does not reaccumulate.</a:t>
            </a:r>
          </a:p>
          <a:p>
            <a:r>
              <a:rPr lang="en-US" b="1" dirty="0"/>
              <a:t>Complications</a:t>
            </a:r>
          </a:p>
          <a:p>
            <a:pPr lvl="1"/>
            <a:r>
              <a:rPr lang="en-US" dirty="0"/>
              <a:t>Cauliflower ear: a permanent deformity of the ear caused by an untreated or inadequately drained auricular hematoma </a:t>
            </a:r>
          </a:p>
          <a:p>
            <a:pPr lvl="1"/>
            <a:r>
              <a:rPr lang="en-US" dirty="0"/>
              <a:t>Perichondritis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0E039F-7C17-3A37-032C-6A44E264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09" y="1305026"/>
            <a:ext cx="1861392" cy="247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3406D-1AE5-D57E-1419-4642B17F45BE}"/>
              </a:ext>
            </a:extLst>
          </p:cNvPr>
          <p:cNvSpPr txBox="1"/>
          <p:nvPr/>
        </p:nvSpPr>
        <p:spPr>
          <a:xfrm>
            <a:off x="9618910" y="3942166"/>
            <a:ext cx="160838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Cauliflower ear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5B8934-41B8-E88D-D6A8-B82C8B9FC075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</p:spTree>
    <p:extLst>
      <p:ext uri="{BB962C8B-B14F-4D97-AF65-F5344CB8AC3E}">
        <p14:creationId xmlns:p14="http://schemas.microsoft.com/office/powerpoint/2010/main" val="2027161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Otitis Externa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008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AF4049-4711-2A72-992B-0F68329F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externa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1A6D88-7B29-F23F-C4D5-D8E0D80CB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Definitions:</a:t>
            </a:r>
          </a:p>
          <a:p>
            <a:pPr lvl="1"/>
            <a:r>
              <a:rPr lang="en-US" b="1" dirty="0"/>
              <a:t>Acute otitis externa</a:t>
            </a:r>
            <a:r>
              <a:rPr lang="en-US" dirty="0"/>
              <a:t>: inflammation of the EAC lasting &lt; 6 weeks</a:t>
            </a:r>
          </a:p>
          <a:p>
            <a:pPr lvl="1"/>
            <a:r>
              <a:rPr lang="en-US" b="1" dirty="0"/>
              <a:t>Chronic otitis externa</a:t>
            </a:r>
            <a:r>
              <a:rPr lang="en-US" dirty="0"/>
              <a:t>: Lasting at least 6 weeks to 3 months</a:t>
            </a:r>
          </a:p>
          <a:p>
            <a:pPr lvl="1"/>
            <a:r>
              <a:rPr lang="en-US" b="1" dirty="0"/>
              <a:t>Malignant otitis externa</a:t>
            </a:r>
            <a:r>
              <a:rPr lang="en-US" dirty="0"/>
              <a:t>: Severe variant of acute otitis externa (AOE) in which necrotizing inflammation of the external auditory canal (EAC) develops.</a:t>
            </a:r>
          </a:p>
          <a:p>
            <a:r>
              <a:rPr lang="en-US" b="1" dirty="0"/>
              <a:t>Infectious causes</a:t>
            </a:r>
          </a:p>
          <a:p>
            <a:pPr lvl="1"/>
            <a:r>
              <a:rPr lang="en-US" dirty="0"/>
              <a:t>Bacterial infections (most common cause of otitis externa)</a:t>
            </a:r>
          </a:p>
          <a:p>
            <a:pPr lvl="2"/>
            <a:r>
              <a:rPr lang="en-US" sz="2200" b="1" dirty="0"/>
              <a:t>Most common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FF0000"/>
                </a:solidFill>
              </a:rPr>
              <a:t>Pseudomonas aeruginosa </a:t>
            </a:r>
            <a:r>
              <a:rPr lang="en-US" sz="2200" dirty="0"/>
              <a:t>(∼ 40% of cases), (</a:t>
            </a:r>
            <a:r>
              <a:rPr lang="en-US" sz="2200" dirty="0">
                <a:solidFill>
                  <a:srgbClr val="FF0000"/>
                </a:solidFill>
              </a:rPr>
              <a:t>swimming</a:t>
            </a:r>
            <a:r>
              <a:rPr lang="en-US" sz="2200" dirty="0"/>
              <a:t>)</a:t>
            </a:r>
          </a:p>
          <a:p>
            <a:pPr lvl="2"/>
            <a:r>
              <a:rPr lang="en-US" sz="2200" b="1" dirty="0"/>
              <a:t>Other</a:t>
            </a:r>
            <a:r>
              <a:rPr lang="en-US" sz="2200" dirty="0"/>
              <a:t> :Staphylococcus aureus, Proteus mirabilis, Escherichia coli</a:t>
            </a:r>
          </a:p>
          <a:p>
            <a:pPr lvl="2"/>
            <a:r>
              <a:rPr lang="en-US" sz="2400" b="1" dirty="0"/>
              <a:t>Management</a:t>
            </a:r>
            <a:r>
              <a:rPr lang="en-US" sz="2400" dirty="0"/>
              <a:t>: Aural toilet + antibiotic ear drop</a:t>
            </a:r>
            <a:endParaRPr lang="en-US" sz="2200" dirty="0"/>
          </a:p>
          <a:p>
            <a:pPr lvl="1"/>
            <a:r>
              <a:rPr lang="en-US" dirty="0"/>
              <a:t>Viral infections (rare): Herpes zoster, influenza viruses</a:t>
            </a:r>
          </a:p>
          <a:p>
            <a:pPr lvl="1"/>
            <a:r>
              <a:rPr lang="en-US" dirty="0"/>
              <a:t>Fungal infections (less common): </a:t>
            </a:r>
            <a:r>
              <a:rPr lang="en-US" dirty="0">
                <a:solidFill>
                  <a:srgbClr val="FF0000"/>
                </a:solidFill>
              </a:rPr>
              <a:t>Aspergillus</a:t>
            </a:r>
            <a:r>
              <a:rPr lang="en-US" dirty="0"/>
              <a:t> (accounts for 90% of all fungal otitis externa), Candida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205F-6BFD-7078-BE8E-609BF6C8FEBD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0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587F-CB25-5BEB-805E-9FE1810B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Pneumatic otoscopy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D8B49-9DD1-5E26-74C3-5D13788C03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Indications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Assessment of middle ear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of otitis media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01868D-1C46-052A-F781-2A238B976B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Contraindications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Tympanic membrane perforation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Active ear infection or acute otitis media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Recent ear surgery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E5F25-ECCE-BABA-5A12-178728BEE4A5}"/>
              </a:ext>
            </a:extLst>
          </p:cNvPr>
          <p:cNvSpPr/>
          <p:nvPr/>
        </p:nvSpPr>
        <p:spPr>
          <a:xfrm>
            <a:off x="10319427" y="139399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966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E22208-DA26-A108-CECF-C3A7196C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externa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5FD36A-2100-0441-23E9-F73A91949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Signs of otitis externa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Narrowed external auditory canal.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Edema and erythema of the external auditory canal.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Conductive hearing loss may be evident.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Discharge.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Tragus sign is positive ( palpation of tragus elicits severe pain, in otitis media its moderate pain).</a:t>
            </a:r>
          </a:p>
          <a:p>
            <a:pPr lvl="1"/>
            <a:endParaRPr lang="en-US" sz="2800" dirty="0"/>
          </a:p>
          <a:p>
            <a:r>
              <a:rPr lang="en-US" dirty="0"/>
              <a:t>In case of severe itching + discharge </a:t>
            </a:r>
            <a:r>
              <a:rPr lang="en-US" dirty="0">
                <a:latin typeface="Assistant" pitchFamily="2" charset="-79"/>
                <a:cs typeface="Assistant" pitchFamily="2" charset="-79"/>
              </a:rPr>
              <a:t>→</a:t>
            </a:r>
            <a:r>
              <a:rPr lang="en-US" dirty="0"/>
              <a:t> think of otitis externa</a:t>
            </a:r>
          </a:p>
          <a:p>
            <a:r>
              <a:rPr lang="en-US" dirty="0"/>
              <a:t>In case of severe itching + discharge + intact TM </a:t>
            </a:r>
            <a:r>
              <a:rPr lang="en-US" dirty="0">
                <a:latin typeface="Assistant" pitchFamily="2" charset="-79"/>
                <a:cs typeface="Assistant" pitchFamily="2" charset="-79"/>
              </a:rPr>
              <a:t>→</a:t>
            </a:r>
            <a:r>
              <a:rPr lang="en-US" dirty="0"/>
              <a:t> fungal otomycosis (Aspergillosis)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7FD5F-B84C-1B6F-E883-05861FE39B5F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192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C5FE-A0EC-DBA8-5C06-2D2530CF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Otomycosis (Fungal infection)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F837-7488-88B6-C3D5-BCC3FF11E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Symptoms</a:t>
            </a:r>
            <a:endParaRPr lang="en-US" dirty="0"/>
          </a:p>
          <a:p>
            <a:pPr lvl="1"/>
            <a:r>
              <a:rPr lang="en-US" dirty="0"/>
              <a:t>Severe itching</a:t>
            </a:r>
          </a:p>
          <a:p>
            <a:pPr lvl="1"/>
            <a:r>
              <a:rPr lang="en-US" dirty="0"/>
              <a:t>Chronic discharge with inflammation of the mucosa of tympanic membrane</a:t>
            </a:r>
          </a:p>
          <a:p>
            <a:r>
              <a:rPr lang="en-US" b="1" dirty="0"/>
              <a:t>Etiology (Pathogen)</a:t>
            </a:r>
          </a:p>
          <a:p>
            <a:pPr lvl="1"/>
            <a:r>
              <a:rPr lang="en-US" dirty="0"/>
              <a:t>90% Aspergillus (wet newspaper) </a:t>
            </a:r>
          </a:p>
          <a:p>
            <a:pPr lvl="2"/>
            <a:r>
              <a:rPr lang="en-US" sz="2200" b="1" dirty="0">
                <a:solidFill>
                  <a:srgbClr val="FF0000"/>
                </a:solidFill>
              </a:rPr>
              <a:t>Black-headed filamentous growth: Aspergillus </a:t>
            </a:r>
            <a:r>
              <a:rPr lang="en-US" sz="2200" b="1" dirty="0" err="1">
                <a:solidFill>
                  <a:srgbClr val="FF0000"/>
                </a:solidFill>
              </a:rPr>
              <a:t>niger</a:t>
            </a:r>
            <a:endParaRPr lang="en-US" sz="2200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10% Candida (whitish “Cheesy material”)</a:t>
            </a:r>
          </a:p>
          <a:p>
            <a:r>
              <a:rPr lang="en-US" b="1" dirty="0"/>
              <a:t>Treatment</a:t>
            </a:r>
          </a:p>
          <a:p>
            <a:pPr lvl="1"/>
            <a:r>
              <a:rPr lang="en-US" dirty="0"/>
              <a:t>Avoid water entry to ear (Keep it dry)</a:t>
            </a:r>
          </a:p>
          <a:p>
            <a:pPr lvl="1"/>
            <a:r>
              <a:rPr lang="en-US" dirty="0"/>
              <a:t>Ear toilet</a:t>
            </a:r>
          </a:p>
          <a:p>
            <a:pPr lvl="1"/>
            <a:r>
              <a:rPr lang="en-US" dirty="0"/>
              <a:t>Topical antifungal 3-4 weeks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11ED6-F398-B7FF-648C-C0DC172DCCFA}"/>
              </a:ext>
            </a:extLst>
          </p:cNvPr>
          <p:cNvSpPr/>
          <p:nvPr/>
        </p:nvSpPr>
        <p:spPr>
          <a:xfrm>
            <a:off x="10394302" y="-9331"/>
            <a:ext cx="1797698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>
                <a:solidFill>
                  <a:srgbClr val="0070C0"/>
                </a:solidFill>
              </a:rPr>
              <a:t>د. أسامة + د. حرازنة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493E4-2EF8-21E6-ADE6-0A6021AEDF1B}"/>
              </a:ext>
            </a:extLst>
          </p:cNvPr>
          <p:cNvSpPr/>
          <p:nvPr/>
        </p:nvSpPr>
        <p:spPr>
          <a:xfrm>
            <a:off x="779833" y="3482501"/>
            <a:ext cx="960120" cy="2678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191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E31B-163E-579A-9588-2C05D9D5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Otomycosis (Fungal infection)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5C2E6-B1FB-45EA-A370-95DB17E87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In otomycosis, black-headed filamentous growth caused by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Aspergillus </a:t>
            </a:r>
            <a:r>
              <a:rPr lang="en-US" dirty="0" err="1">
                <a:solidFill>
                  <a:srgbClr val="FF0000"/>
                </a:solidFill>
              </a:rPr>
              <a:t>niger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Aspergillus fumigatus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Aspergillus flavus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Candida albicans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Dermatophytes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EA3D0-22A2-E6D4-20DF-86540403821C}"/>
              </a:ext>
            </a:extLst>
          </p:cNvPr>
          <p:cNvSpPr/>
          <p:nvPr/>
        </p:nvSpPr>
        <p:spPr>
          <a:xfrm>
            <a:off x="11118716" y="0"/>
            <a:ext cx="1073284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644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63B6-D86E-4868-C9D7-6E831304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(Necrotizing) otitis externa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8FE9E-45E5-83B0-A3E3-33ED93B9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Pathogens</a:t>
            </a:r>
            <a:r>
              <a:rPr lang="en-US" dirty="0"/>
              <a:t>: </a:t>
            </a:r>
            <a:r>
              <a:rPr lang="en-US" sz="2600" dirty="0"/>
              <a:t>Similar to acute otitis externa (</a:t>
            </a:r>
            <a:r>
              <a:rPr lang="en-US" sz="2600" dirty="0">
                <a:solidFill>
                  <a:srgbClr val="FF0000"/>
                </a:solidFill>
              </a:rPr>
              <a:t>P. aeruginosa </a:t>
            </a:r>
            <a:r>
              <a:rPr lang="en-US" sz="2600" dirty="0"/>
              <a:t>most common)</a:t>
            </a:r>
          </a:p>
          <a:p>
            <a:r>
              <a:rPr lang="en-US" b="1" dirty="0"/>
              <a:t>Risk factors for MOE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Older adults (&gt; 50 years of age)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Diabetes mellitus</a:t>
            </a:r>
          </a:p>
          <a:p>
            <a:pPr lvl="1"/>
            <a:r>
              <a:rPr lang="en-US" dirty="0"/>
              <a:t>Immunosuppression</a:t>
            </a:r>
          </a:p>
          <a:p>
            <a:r>
              <a:rPr lang="en-US" b="1" dirty="0"/>
              <a:t>Otoscopic findings: </a:t>
            </a:r>
            <a:r>
              <a:rPr lang="en-US" dirty="0">
                <a:solidFill>
                  <a:srgbClr val="FF0000"/>
                </a:solidFill>
              </a:rPr>
              <a:t>Granulation tissue </a:t>
            </a:r>
            <a:r>
              <a:rPr lang="en-US" dirty="0"/>
              <a:t>at the cartilage-bone junction of the external auditory canal</a:t>
            </a:r>
          </a:p>
          <a:p>
            <a:r>
              <a:rPr lang="en-US" b="1" dirty="0"/>
              <a:t>Management</a:t>
            </a:r>
            <a:r>
              <a:rPr lang="en-US" dirty="0"/>
              <a:t>: Admission + IV antibiotic + surgical debridement</a:t>
            </a:r>
          </a:p>
          <a:p>
            <a:r>
              <a:rPr lang="en-US" b="1" dirty="0"/>
              <a:t>Complications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Osteomyelitis</a:t>
            </a:r>
            <a:r>
              <a:rPr lang="en-US" dirty="0"/>
              <a:t> of the skull base manifesting with:</a:t>
            </a:r>
          </a:p>
          <a:p>
            <a:pPr lvl="1"/>
            <a:r>
              <a:rPr lang="en-US" dirty="0"/>
              <a:t>Facial nerve palsy and, less commonly, other cranial neuropathies (e.g., IX, X, XI, XII)</a:t>
            </a:r>
          </a:p>
          <a:p>
            <a:pPr lvl="1"/>
            <a:r>
              <a:rPr lang="en-US" dirty="0"/>
              <a:t>Meningitis</a:t>
            </a:r>
          </a:p>
          <a:p>
            <a:pPr lvl="1"/>
            <a:r>
              <a:rPr lang="en-US" dirty="0"/>
              <a:t>Cerebral abscess</a:t>
            </a:r>
          </a:p>
          <a:p>
            <a:pPr lvl="1"/>
            <a:r>
              <a:rPr lang="en-US" dirty="0"/>
              <a:t>Septic cerebral venous thrombosis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757BB-5E21-3523-535A-BC646AE99D0F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78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27FD-4F0E-45B5-5147-D1280220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otitis externa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2F4A4-0599-01B7-D00A-D4F071D00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Malignant otitis externa, all the following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causative agent is usually pseudomonas aeruginosa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The parotid gland is involved by direct extension of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 purulent discharge coming through a tympanic perforation is commonly  seen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 urinalysis is indicated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Gradenigo syndrome may occur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Gradenigo syndrome (</a:t>
            </a:r>
            <a:r>
              <a:rPr lang="en-US" sz="2400" dirty="0">
                <a:solidFill>
                  <a:srgbClr val="0070C0"/>
                </a:solidFill>
              </a:rPr>
              <a:t>Petrous apicitis</a:t>
            </a:r>
            <a:r>
              <a:rPr lang="en-US" sz="2600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Rare complication of otitis media, specifically involving the petrous apex of the temporal bone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Characterized by a triad of </a:t>
            </a:r>
            <a:r>
              <a:rPr lang="en-US" dirty="0">
                <a:solidFill>
                  <a:srgbClr val="0070C0"/>
                </a:solidFill>
              </a:rPr>
              <a:t>Otalgia, Ipsilateral abducens nerve palsy, Retro-orbital pain</a:t>
            </a:r>
          </a:p>
        </p:txBody>
      </p:sp>
    </p:spTree>
    <p:extLst>
      <p:ext uri="{BB962C8B-B14F-4D97-AF65-F5344CB8AC3E}">
        <p14:creationId xmlns:p14="http://schemas.microsoft.com/office/powerpoint/2010/main" val="27142733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2658-567A-6A09-EA01-57336DC8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otitis externa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BBB8-F025-76DC-BE1E-23B4F0D17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Necrotizing otitis externa, all the following are true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Usually affects those over the age of 50 years </a:t>
            </a:r>
            <a:r>
              <a:rPr lang="en-US" dirty="0">
                <a:solidFill>
                  <a:srgbClr val="0070C0"/>
                </a:solidFill>
              </a:rPr>
              <a:t>(due to Immunosuppression)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Affects only diabetic patients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Granulation may involve the lower cranial nerves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Most patient have evidence of microvascular disease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This condition may be associated with active chronic ear disease </a:t>
            </a:r>
            <a:r>
              <a:rPr lang="en-US" dirty="0">
                <a:solidFill>
                  <a:srgbClr val="0070C0"/>
                </a:solidFill>
              </a:rPr>
              <a:t>(due to Immunosuppression)</a:t>
            </a:r>
          </a:p>
          <a:p>
            <a:r>
              <a:rPr lang="en-US" b="1" dirty="0"/>
              <a:t>Malignant otitis externa caused by</a:t>
            </a:r>
          </a:p>
          <a:p>
            <a:pPr lvl="1"/>
            <a:r>
              <a:rPr lang="en-US" dirty="0"/>
              <a:t>S.aureus</a:t>
            </a:r>
          </a:p>
          <a:p>
            <a:pPr lvl="1"/>
            <a:r>
              <a:rPr lang="en-US" dirty="0"/>
              <a:t>H.influenzae</a:t>
            </a:r>
          </a:p>
          <a:p>
            <a:pPr lvl="1"/>
            <a:r>
              <a:rPr lang="en-US" dirty="0"/>
              <a:t>Pseudomonas</a:t>
            </a:r>
          </a:p>
        </p:txBody>
      </p:sp>
    </p:spTree>
    <p:extLst>
      <p:ext uri="{BB962C8B-B14F-4D97-AF65-F5344CB8AC3E}">
        <p14:creationId xmlns:p14="http://schemas.microsoft.com/office/powerpoint/2010/main" val="18368637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4227558"/>
            <a:ext cx="12192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Otitis Media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ED7C2E-44FF-D567-E8F5-51F20FF33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14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1967-A313-23DA-2D40-3D47684B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otitis media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95BEF-D146-3AD5-0169-01C6A0D16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086047"/>
          </a:xfrm>
        </p:spPr>
        <p:txBody>
          <a:bodyPr>
            <a:normAutofit/>
          </a:bodyPr>
          <a:lstStyle/>
          <a:p>
            <a:r>
              <a:rPr lang="en-US" b="1" dirty="0"/>
              <a:t>Definition</a:t>
            </a:r>
            <a:r>
              <a:rPr lang="en-US" dirty="0"/>
              <a:t>: </a:t>
            </a:r>
            <a:r>
              <a:rPr lang="en-US" sz="2800" dirty="0"/>
              <a:t>Dull tympanic membrane with redness + Otalgia for 3 days</a:t>
            </a:r>
          </a:p>
          <a:p>
            <a:r>
              <a:rPr lang="en-US" sz="2800" dirty="0"/>
              <a:t>Etiology: Usually follows upper respiratory tract infections</a:t>
            </a:r>
          </a:p>
          <a:p>
            <a:r>
              <a:rPr lang="en-US" b="1" dirty="0"/>
              <a:t>Most common microorganisms ?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: Streptococcus pneumoniae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Hemophilus influenzae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: Moraxella catarrhalis </a:t>
            </a:r>
          </a:p>
          <a:p>
            <a:r>
              <a:rPr lang="en-US" b="1" dirty="0"/>
              <a:t>Signs and symptoms:</a:t>
            </a:r>
          </a:p>
          <a:p>
            <a:pPr lvl="1"/>
            <a:r>
              <a:rPr lang="en-US" dirty="0"/>
              <a:t>Classic triad of Otalgia, Fever, Conductive hearing loss</a:t>
            </a:r>
          </a:p>
          <a:p>
            <a:pPr lvl="1"/>
            <a:r>
              <a:rPr lang="en-US" dirty="0"/>
              <a:t>Other symptoms: otorrhea (indicates perforation), N&amp;V, Anorexia, Irritability</a:t>
            </a:r>
          </a:p>
          <a:p>
            <a:pPr lvl="1"/>
            <a:r>
              <a:rPr lang="en-US" dirty="0"/>
              <a:t>Sometimes nausea, vomiting, diarrhea and abdominal pain in pediatrics; Due to Vagus nerve innervation.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62302C-BA96-F034-1E47-AFF4B15B1114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D2F09-6277-2A4C-D62C-61CD4160B65F}"/>
              </a:ext>
            </a:extLst>
          </p:cNvPr>
          <p:cNvSpPr/>
          <p:nvPr/>
        </p:nvSpPr>
        <p:spPr>
          <a:xfrm>
            <a:off x="0" y="0"/>
            <a:ext cx="681135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820312-ADCD-83D3-4D28-3AD425BFD378}"/>
              </a:ext>
            </a:extLst>
          </p:cNvPr>
          <p:cNvSpPr/>
          <p:nvPr/>
        </p:nvSpPr>
        <p:spPr>
          <a:xfrm>
            <a:off x="5607997" y="318806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65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279A-D12F-D996-78C1-25C88CE5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otitis media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92AF-FAB8-434C-B4D6-512364FE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746"/>
            <a:ext cx="10515600" cy="393877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Exudative inflammation </a:t>
            </a:r>
            <a:r>
              <a:rPr lang="en-US" dirty="0"/>
              <a:t>– 1-2 days</a:t>
            </a:r>
          </a:p>
          <a:p>
            <a:pPr lvl="1"/>
            <a:r>
              <a:rPr lang="en-US" dirty="0"/>
              <a:t>Fever, chills, rigors, meningism, pain (worst at night), muffled noise in ear, deafness, sensitive mastoid, tinnitus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Resistance &amp; Demarcation </a:t>
            </a:r>
            <a:r>
              <a:rPr lang="en-US" dirty="0"/>
              <a:t>– 3-8 days</a:t>
            </a:r>
          </a:p>
          <a:p>
            <a:pPr lvl="1"/>
            <a:r>
              <a:rPr lang="en-US" dirty="0"/>
              <a:t>Pus, middle ear exudate discharge spontaneously, ↓ pain, ↓ fever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Healing phase </a:t>
            </a:r>
            <a:r>
              <a:rPr lang="en-US" dirty="0"/>
              <a:t>– 2-4 weeks</a:t>
            </a:r>
          </a:p>
          <a:p>
            <a:pPr lvl="1"/>
            <a:r>
              <a:rPr lang="en-US" dirty="0"/>
              <a:t>Aural discharge dries up and hearing return to normal</a:t>
            </a:r>
          </a:p>
          <a:p>
            <a:r>
              <a:rPr lang="en-US" b="1" dirty="0"/>
              <a:t> Complications of AOM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690B93-0BEF-3104-7237-D3566F2BD6D6}"/>
              </a:ext>
            </a:extLst>
          </p:cNvPr>
          <p:cNvSpPr txBox="1">
            <a:spLocks/>
          </p:cNvSpPr>
          <p:nvPr/>
        </p:nvSpPr>
        <p:spPr>
          <a:xfrm>
            <a:off x="662473" y="4740737"/>
            <a:ext cx="10515600" cy="165485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51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en-US" dirty="0"/>
              <a:t>Acute mastoiditis </a:t>
            </a:r>
            <a:r>
              <a:rPr lang="en-US" dirty="0">
                <a:solidFill>
                  <a:srgbClr val="FF0000"/>
                </a:solidFill>
              </a:rPr>
              <a:t>(Most common)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TM perforation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Otitis media with effusion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Cholesteatoma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Ossicular necrosis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Chronic otorrhea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Chronic suppurative otitis media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0FB1E-4858-EF69-634B-79AB6DDA8C21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FE2F20-2F05-7840-F133-0E55E9144D84}"/>
              </a:ext>
            </a:extLst>
          </p:cNvPr>
          <p:cNvSpPr/>
          <p:nvPr/>
        </p:nvSpPr>
        <p:spPr>
          <a:xfrm>
            <a:off x="0" y="0"/>
            <a:ext cx="681135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7EB2A-9BFD-029D-0CEA-9F11313DD404}"/>
              </a:ext>
            </a:extLst>
          </p:cNvPr>
          <p:cNvSpPr/>
          <p:nvPr/>
        </p:nvSpPr>
        <p:spPr>
          <a:xfrm>
            <a:off x="223736" y="4771671"/>
            <a:ext cx="9356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1600" b="1" dirty="0">
                <a:solidFill>
                  <a:srgbClr val="FF0000"/>
                </a:solidFill>
              </a:rPr>
              <a:t>سنوات (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ar-JO" sz="1600" b="1" dirty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36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279A-D12F-D996-78C1-25C88CE5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otitis media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92AF-FAB8-434C-B4D6-512364FE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518784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Early stage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Antibiotics: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line</a:t>
            </a:r>
            <a:r>
              <a:rPr lang="en-US" dirty="0"/>
              <a:t>: Amoxycillin, </a:t>
            </a: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line</a:t>
            </a:r>
            <a:r>
              <a:rPr lang="en-US" dirty="0"/>
              <a:t>: Amoclav or 2</a:t>
            </a:r>
            <a:r>
              <a:rPr lang="en-US" baseline="30000" dirty="0"/>
              <a:t>nd</a:t>
            </a:r>
            <a:r>
              <a:rPr lang="en-US" dirty="0"/>
              <a:t> &amp; 3</a:t>
            </a:r>
            <a:r>
              <a:rPr lang="en-US" baseline="30000" dirty="0"/>
              <a:t>rd</a:t>
            </a:r>
            <a:r>
              <a:rPr lang="en-US" dirty="0"/>
              <a:t> Cephalosporins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Analgesics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Nasal vasoconstrictor: Ephedrine nasal drops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Bulging stage</a:t>
            </a:r>
          </a:p>
          <a:p>
            <a:pPr lvl="1"/>
            <a:r>
              <a:rPr lang="en-US" dirty="0"/>
              <a:t>Myringotomy if the bulging persist despite antibiotic therapy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Discharging stage</a:t>
            </a:r>
          </a:p>
          <a:p>
            <a:pPr lvl="1"/>
            <a:r>
              <a:rPr lang="en-US" dirty="0"/>
              <a:t>Topical &amp; systemic antibiotics, Culture, Regular aural toilet</a:t>
            </a:r>
          </a:p>
          <a:p>
            <a:r>
              <a:rPr lang="en-US" b="1" dirty="0"/>
              <a:t> Cure criteria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Tympanic membrane return to normal</a:t>
            </a:r>
          </a:p>
          <a:p>
            <a:pPr lvl="1"/>
            <a:r>
              <a:rPr lang="en-US" dirty="0"/>
              <a:t>Regain normal hearing</a:t>
            </a:r>
          </a:p>
          <a:p>
            <a:r>
              <a:rPr lang="en-US" b="1" dirty="0"/>
              <a:t> In recurrent AOM</a:t>
            </a:r>
          </a:p>
          <a:p>
            <a:pPr lvl="1"/>
            <a:r>
              <a:rPr lang="en-US" dirty="0"/>
              <a:t>Long term antibiotics may be beneficial</a:t>
            </a:r>
          </a:p>
          <a:p>
            <a:pPr lvl="1"/>
            <a:r>
              <a:rPr lang="en-US" dirty="0"/>
              <a:t>Myringotomy &amp; grommet or tympanostomy tube for 6-12 months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35946-4799-C605-43F1-AA3862F7FB6F}"/>
              </a:ext>
            </a:extLst>
          </p:cNvPr>
          <p:cNvSpPr/>
          <p:nvPr/>
        </p:nvSpPr>
        <p:spPr>
          <a:xfrm>
            <a:off x="0" y="0"/>
            <a:ext cx="681135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88A0C-BBE1-6761-A07C-37BDD360EA68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حرازنة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0B9C-4014-36DA-6A5B-4FEBD6B95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Tympanogram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C9F08-4E3C-EF04-C2C1-24D056F6D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654"/>
            <a:ext cx="10515600" cy="32889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Tympanograms are categorized according to the shape of the plot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45F2B-08B6-A32B-D59A-04FBD10FF161}"/>
              </a:ext>
            </a:extLst>
          </p:cNvPr>
          <p:cNvSpPr txBox="1"/>
          <p:nvPr/>
        </p:nvSpPr>
        <p:spPr>
          <a:xfrm>
            <a:off x="838200" y="1228474"/>
            <a:ext cx="10515600" cy="9961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Measures the Impedance of tympanic membrane and middle ear.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Normal compliance = 0.3–1.5 / Normal pressure = -100–100</a:t>
            </a:r>
          </a:p>
        </p:txBody>
      </p:sp>
      <p:pic>
        <p:nvPicPr>
          <p:cNvPr id="2050" name="Picture 2" descr="Type A">
            <a:extLst>
              <a:ext uri="{FF2B5EF4-FFF2-40B4-BE49-F238E27FC236}">
                <a16:creationId xmlns:a16="http://schemas.microsoft.com/office/drawing/2014/main" id="{A96A8134-A217-9AD8-1CEC-F3E58AA0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27" y="2954382"/>
            <a:ext cx="2407298" cy="185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ype B">
            <a:extLst>
              <a:ext uri="{FF2B5EF4-FFF2-40B4-BE49-F238E27FC236}">
                <a16:creationId xmlns:a16="http://schemas.microsoft.com/office/drawing/2014/main" id="{B659501E-6758-F749-187C-D03D37EA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51" y="2954382"/>
            <a:ext cx="2407298" cy="185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e C">
            <a:extLst>
              <a:ext uri="{FF2B5EF4-FFF2-40B4-BE49-F238E27FC236}">
                <a16:creationId xmlns:a16="http://schemas.microsoft.com/office/drawing/2014/main" id="{57880C26-FDCE-49EB-6B1C-462D45C7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75" y="2954382"/>
            <a:ext cx="2407297" cy="185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8BF647-FE58-5CDB-E7F7-D50CC202513A}"/>
              </a:ext>
            </a:extLst>
          </p:cNvPr>
          <p:cNvSpPr txBox="1"/>
          <p:nvPr/>
        </p:nvSpPr>
        <p:spPr>
          <a:xfrm>
            <a:off x="1752600" y="4887037"/>
            <a:ext cx="2225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Type A response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7B4C89-EFE7-1551-89EC-2C85FD8DCC5D}"/>
              </a:ext>
            </a:extLst>
          </p:cNvPr>
          <p:cNvSpPr txBox="1"/>
          <p:nvPr/>
        </p:nvSpPr>
        <p:spPr>
          <a:xfrm>
            <a:off x="4983324" y="4887036"/>
            <a:ext cx="2225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Type B response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DD24EA-B2E8-517D-767C-199A6B28F2C8}"/>
              </a:ext>
            </a:extLst>
          </p:cNvPr>
          <p:cNvSpPr txBox="1"/>
          <p:nvPr/>
        </p:nvSpPr>
        <p:spPr>
          <a:xfrm>
            <a:off x="8214049" y="4887036"/>
            <a:ext cx="2225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Type C response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1BF39-2373-60CF-2C34-B29E85A77F85}"/>
              </a:ext>
            </a:extLst>
          </p:cNvPr>
          <p:cNvSpPr txBox="1"/>
          <p:nvPr/>
        </p:nvSpPr>
        <p:spPr>
          <a:xfrm>
            <a:off x="11633834" y="0"/>
            <a:ext cx="5581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ar-JO" b="1" dirty="0">
                <a:solidFill>
                  <a:srgbClr val="0070C0"/>
                </a:solidFill>
              </a:rPr>
              <a:t>شرح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55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B227-1A25-2CB3-4BD7-82F2C476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otitis media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6097C-1F99-5E67-F958-147E21D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Ideal tympanic membrane site for myringotomy incision and grommet insertion is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Anterior superior quadrant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Anterior inferior quadrant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superior quadrant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Pars </a:t>
            </a:r>
            <a:r>
              <a:rPr lang="en-US" dirty="0" err="1"/>
              <a:t>flacida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Posterior inferior</a:t>
            </a:r>
          </a:p>
          <a:p>
            <a:r>
              <a:rPr lang="en-US" b="1" dirty="0"/>
              <a:t>Mainstay of treatment in acute otitis media in children is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Myringotomy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Ear drops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Antibiotics orally or parentally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Local and systemic antibiotics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Local and systemic antibiotics in addition to myringotomy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8F6B8-C104-18B1-8D3B-441D5A6B023B}"/>
              </a:ext>
            </a:extLst>
          </p:cNvPr>
          <p:cNvSpPr/>
          <p:nvPr/>
        </p:nvSpPr>
        <p:spPr>
          <a:xfrm>
            <a:off x="10319427" y="134393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11B5E-D5D2-182D-AF14-6394B4871797}"/>
              </a:ext>
            </a:extLst>
          </p:cNvPr>
          <p:cNvSpPr/>
          <p:nvPr/>
        </p:nvSpPr>
        <p:spPr>
          <a:xfrm>
            <a:off x="10319426" y="390879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6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CAB1-2D05-9FE7-4DAD-93FEFEE8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Mastoiditis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7CFD5-4E12-9741-3BD6-90CBBD74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8463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Definition</a:t>
            </a:r>
            <a:r>
              <a:rPr lang="en-US" dirty="0"/>
              <a:t>: inflammation of the mastoid air cells</a:t>
            </a:r>
          </a:p>
          <a:p>
            <a:r>
              <a:rPr lang="en-US" b="1" dirty="0"/>
              <a:t>Epidemiology</a:t>
            </a:r>
            <a:r>
              <a:rPr lang="en-US" dirty="0"/>
              <a:t>: most commonly occurs in </a:t>
            </a:r>
            <a:r>
              <a:rPr lang="en-US" dirty="0">
                <a:solidFill>
                  <a:srgbClr val="FF0000"/>
                </a:solidFill>
              </a:rPr>
              <a:t>children &lt; 2 years</a:t>
            </a:r>
          </a:p>
          <a:p>
            <a:r>
              <a:rPr lang="en-US" b="1" dirty="0"/>
              <a:t>Pathophysiology</a:t>
            </a:r>
            <a:endParaRPr lang="en-US" dirty="0"/>
          </a:p>
          <a:p>
            <a:pPr lvl="1"/>
            <a:r>
              <a:rPr lang="en-US" dirty="0"/>
              <a:t>Infection spreads from the middle ear cavity into the mastoid, which is a closed bony compartment → collection of pus under tension and hyperemic resorption of the bony walls → destruction of the air cells (coalescent mastoiditis) → mastoid becomes a pus-filled cavity (empyema mastoid)</a:t>
            </a:r>
          </a:p>
          <a:p>
            <a:r>
              <a:rPr lang="en-US" b="1" dirty="0"/>
              <a:t>Clinical features of mastoiditis</a:t>
            </a:r>
          </a:p>
          <a:p>
            <a:pPr lvl="1"/>
            <a:r>
              <a:rPr lang="en-US" dirty="0"/>
              <a:t>Recurrence of otalgia and fever after initial improvement</a:t>
            </a:r>
          </a:p>
          <a:p>
            <a:pPr lvl="1"/>
            <a:r>
              <a:rPr lang="en-US" dirty="0"/>
              <a:t>Symptoms persist for &gt; 2 weeks</a:t>
            </a:r>
          </a:p>
          <a:p>
            <a:pPr lvl="1"/>
            <a:r>
              <a:rPr lang="en-US" dirty="0"/>
              <a:t>Tender and edematous mastoid </a:t>
            </a:r>
          </a:p>
          <a:p>
            <a:pPr lvl="1"/>
            <a:r>
              <a:rPr lang="en-US" dirty="0"/>
              <a:t>Ear displaced laterally and forward</a:t>
            </a:r>
          </a:p>
          <a:p>
            <a:pPr lvl="1"/>
            <a:r>
              <a:rPr lang="en-US" b="1" dirty="0"/>
              <a:t>Otoscopy findings</a:t>
            </a:r>
            <a:r>
              <a:rPr lang="en-US" dirty="0"/>
              <a:t>: may be normal, TM may be bulging and erythematous, May be perforated with otorrhea</a:t>
            </a:r>
          </a:p>
        </p:txBody>
      </p:sp>
    </p:spTree>
    <p:extLst>
      <p:ext uri="{BB962C8B-B14F-4D97-AF65-F5344CB8AC3E}">
        <p14:creationId xmlns:p14="http://schemas.microsoft.com/office/powerpoint/2010/main" val="25792668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0559-7353-2A52-76A5-923F4075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Acute mastoiditis MCQs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A892-E752-ED29-4F43-FB1B016CA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Acute mastoiditis, all of the following are true except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This is most common in young children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Postauricular swelling with anterior displacement of the pinna is the commonest presenting sign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Sagging of the posterosuperior meatal wall is an important diagnostic sign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Parenteral antibiotics should be given only after culture and sensitivity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Surgery, normally a simple cortical mastoidectomy, is necessary if a subperiosteal abscess has formed</a:t>
            </a:r>
          </a:p>
        </p:txBody>
      </p:sp>
    </p:spTree>
    <p:extLst>
      <p:ext uri="{BB962C8B-B14F-4D97-AF65-F5344CB8AC3E}">
        <p14:creationId xmlns:p14="http://schemas.microsoft.com/office/powerpoint/2010/main" val="34850198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3B9E-CCA8-7059-F73C-3DA74888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7B79-DE0D-D330-F6BC-6CF7EC09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Most common cause</a:t>
            </a:r>
          </a:p>
          <a:p>
            <a:pPr lvl="1"/>
            <a:r>
              <a:rPr lang="en-US" dirty="0"/>
              <a:t>Adenoid hypertrophy → Eustachian tube dysfunction → negative pressure → retraction pocket → prevents adequate drainage → accumulation of fluid.</a:t>
            </a:r>
          </a:p>
          <a:p>
            <a:r>
              <a:rPr lang="en-US" b="1" dirty="0"/>
              <a:t>Most common symptom</a:t>
            </a:r>
          </a:p>
          <a:p>
            <a:pPr lvl="1"/>
            <a:r>
              <a:rPr lang="en-US" dirty="0"/>
              <a:t>Mild conductive hearing loss.</a:t>
            </a:r>
          </a:p>
          <a:p>
            <a:r>
              <a:rPr lang="en-US" b="1" dirty="0"/>
              <a:t>Clinical presentation</a:t>
            </a:r>
          </a:p>
          <a:p>
            <a:pPr lvl="1"/>
            <a:r>
              <a:rPr lang="en-US" dirty="0"/>
              <a:t>May be asymptomatic</a:t>
            </a:r>
          </a:p>
          <a:p>
            <a:pPr lvl="1"/>
            <a:r>
              <a:rPr lang="en-US" dirty="0"/>
              <a:t>Typically, painless sensation of pressure in the affected ear</a:t>
            </a:r>
          </a:p>
          <a:p>
            <a:pPr lvl="1"/>
            <a:r>
              <a:rPr lang="en-US" dirty="0"/>
              <a:t>Must be suspected in children with delayed speech</a:t>
            </a:r>
          </a:p>
          <a:p>
            <a:pPr lvl="1"/>
            <a:r>
              <a:rPr lang="en-US" dirty="0"/>
              <a:t>History of hearing loss more than 3 months with no discharge or perforation indicates otitis media with effusion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FDDAB-854D-2CB4-6C3D-A87E17C9B663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7D3AA-A211-8EF8-9885-A9AFC80E9E71}"/>
              </a:ext>
            </a:extLst>
          </p:cNvPr>
          <p:cNvSpPr/>
          <p:nvPr/>
        </p:nvSpPr>
        <p:spPr>
          <a:xfrm>
            <a:off x="0" y="0"/>
            <a:ext cx="662473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OME</a:t>
            </a:r>
          </a:p>
        </p:txBody>
      </p:sp>
    </p:spTree>
    <p:extLst>
      <p:ext uri="{BB962C8B-B14F-4D97-AF65-F5344CB8AC3E}">
        <p14:creationId xmlns:p14="http://schemas.microsoft.com/office/powerpoint/2010/main" val="11202532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B8EB-0048-331D-8D3E-309AFFAD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26FAC-66BE-4477-8007-9B893F195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25485"/>
            <a:ext cx="5181600" cy="54204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/>
              <a:t>Hearing assessment</a:t>
            </a:r>
            <a:endParaRPr lang="en-US" sz="3000" dirty="0"/>
          </a:p>
          <a:p>
            <a:r>
              <a:rPr lang="en-US" sz="2800" b="1" dirty="0"/>
              <a:t>Tympanometry</a:t>
            </a:r>
            <a:r>
              <a:rPr lang="en-US" sz="2800" dirty="0"/>
              <a:t>: Type B with normal volume.</a:t>
            </a:r>
          </a:p>
          <a:p>
            <a:r>
              <a:rPr lang="en-US" sz="2800" b="1" dirty="0"/>
              <a:t>Rinne test</a:t>
            </a:r>
            <a:r>
              <a:rPr lang="en-US" sz="2800" dirty="0"/>
              <a:t>: Negative</a:t>
            </a:r>
          </a:p>
          <a:p>
            <a:r>
              <a:rPr lang="en-US" sz="2800" b="1" dirty="0"/>
              <a:t>Weber test</a:t>
            </a:r>
            <a:r>
              <a:rPr lang="en-US" sz="2800" dirty="0"/>
              <a:t>: lateralized to the affected side.</a:t>
            </a:r>
          </a:p>
          <a:p>
            <a:pPr marL="0" indent="0">
              <a:buNone/>
            </a:pPr>
            <a:r>
              <a:rPr lang="en-US" sz="3000" b="1" dirty="0"/>
              <a:t>Work up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Pneumatic otoscopy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Tympanometry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Audiometry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Nasal paranasal CT scan to exclude adenoid hypertrophy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MRI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1A9D5E-46F8-475E-4211-7C4C8E10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25486"/>
            <a:ext cx="5181600" cy="542041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/>
              <a:t>Treatment</a:t>
            </a:r>
            <a:endParaRPr lang="en-US" sz="3000" dirty="0"/>
          </a:p>
          <a:p>
            <a:r>
              <a:rPr lang="en-US" dirty="0"/>
              <a:t>Usually medical: </a:t>
            </a:r>
            <a:r>
              <a:rPr lang="en-US" sz="2600" dirty="0">
                <a:solidFill>
                  <a:srgbClr val="0070C0"/>
                </a:solidFill>
              </a:rPr>
              <a:t>(controversial)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sz="2600" dirty="0"/>
              <a:t>Nasal steroid.</a:t>
            </a:r>
          </a:p>
          <a:p>
            <a:pPr lvl="1"/>
            <a:r>
              <a:rPr lang="en-US" sz="2600" dirty="0"/>
              <a:t>Nasal Anti-histamines.</a:t>
            </a:r>
          </a:p>
          <a:p>
            <a:r>
              <a:rPr lang="en-US" dirty="0"/>
              <a:t>Surgical: </a:t>
            </a:r>
            <a:r>
              <a:rPr lang="en-US" sz="2800" dirty="0"/>
              <a:t>(in 10% of cases)</a:t>
            </a:r>
            <a:endParaRPr lang="en-US" dirty="0"/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Adenoidectomy</a:t>
            </a:r>
          </a:p>
          <a:p>
            <a:pPr lvl="1"/>
            <a:r>
              <a:rPr lang="en-US" sz="2600" dirty="0"/>
              <a:t>Myringotomy with Grommet insertion under GA</a:t>
            </a:r>
            <a:endParaRPr lang="en-US" sz="2200" dirty="0"/>
          </a:p>
          <a:p>
            <a:r>
              <a:rPr lang="en-US" dirty="0"/>
              <a:t>Complications of </a:t>
            </a:r>
            <a:r>
              <a:rPr lang="en-US" sz="2800" dirty="0"/>
              <a:t>myringotomy</a:t>
            </a:r>
            <a:endParaRPr lang="en-US" dirty="0"/>
          </a:p>
          <a:p>
            <a:pPr lvl="1"/>
            <a:r>
              <a:rPr lang="en-US" sz="2600" dirty="0"/>
              <a:t>Infection.</a:t>
            </a:r>
          </a:p>
          <a:p>
            <a:pPr lvl="1"/>
            <a:r>
              <a:rPr lang="en-US" sz="2600" dirty="0"/>
              <a:t>Bleeding.</a:t>
            </a:r>
          </a:p>
          <a:p>
            <a:pPr lvl="1"/>
            <a:r>
              <a:rPr lang="en-US" sz="2600" dirty="0"/>
              <a:t>Permanent perforation.</a:t>
            </a:r>
          </a:p>
          <a:p>
            <a:pPr lvl="1"/>
            <a:r>
              <a:rPr lang="en-US" sz="2600" dirty="0"/>
              <a:t>Damage to the ossicles.</a:t>
            </a:r>
          </a:p>
          <a:p>
            <a:pPr lvl="1"/>
            <a:r>
              <a:rPr lang="en-US" sz="2600" dirty="0"/>
              <a:t>Damage to the facial nerve.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81654-204F-0DA6-0906-F4BEA3915102}"/>
              </a:ext>
            </a:extLst>
          </p:cNvPr>
          <p:cNvCxnSpPr>
            <a:cxnSpLocks/>
          </p:cNvCxnSpPr>
          <p:nvPr/>
        </p:nvCxnSpPr>
        <p:spPr>
          <a:xfrm>
            <a:off x="6096000" y="1454948"/>
            <a:ext cx="0" cy="4589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BE026D7-594B-ABFB-8BA2-4569D1533A74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>
                <a:solidFill>
                  <a:srgbClr val="0070C0"/>
                </a:solidFill>
              </a:rPr>
              <a:t>د. أسامة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F9E3A-B252-BC85-B371-27218EA21AAB}"/>
              </a:ext>
            </a:extLst>
          </p:cNvPr>
          <p:cNvSpPr/>
          <p:nvPr/>
        </p:nvSpPr>
        <p:spPr>
          <a:xfrm>
            <a:off x="0" y="0"/>
            <a:ext cx="662473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OME</a:t>
            </a:r>
          </a:p>
        </p:txBody>
      </p:sp>
    </p:spTree>
    <p:extLst>
      <p:ext uri="{BB962C8B-B14F-4D97-AF65-F5344CB8AC3E}">
        <p14:creationId xmlns:p14="http://schemas.microsoft.com/office/powerpoint/2010/main" val="15288190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1BECA0-00D0-DEB0-6801-7190055B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78D10-05EC-38F8-57E3-B4CDC697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Diagnostics (Work up) Detailed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Best initial test: pneumatic otoscopy to assess the tympanic membrane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pneumatic otoscopy is inconclusive: impedance tympanometry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Persistent OME for &gt; 3 months or speech impairment: audiometry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adults, nasopharyngoscopy may also be required to rule out nasopharyngeal masses</a:t>
            </a:r>
          </a:p>
          <a:p>
            <a:pPr marL="0" indent="0">
              <a:buNone/>
            </a:pPr>
            <a:r>
              <a:rPr lang="en-US" dirty="0"/>
              <a:t>Note: OME might be silent if there is no pain</a:t>
            </a:r>
          </a:p>
          <a:p>
            <a:pPr marL="0" indent="0">
              <a:buNone/>
            </a:pPr>
            <a:r>
              <a:rPr lang="en-US" sz="2600" b="1" dirty="0"/>
              <a:t>Best evaluation for otitis media with effusion</a:t>
            </a:r>
            <a:r>
              <a:rPr lang="en-US" sz="2600" dirty="0"/>
              <a:t>: impedance audiometry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72C106-5397-C298-7130-74A3F3431C2A}"/>
              </a:ext>
            </a:extLst>
          </p:cNvPr>
          <p:cNvSpPr/>
          <p:nvPr/>
        </p:nvSpPr>
        <p:spPr>
          <a:xfrm>
            <a:off x="11178072" y="0"/>
            <a:ext cx="1013927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Amboss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21F85-A849-D836-67A0-DBBA9ABC8B34}"/>
              </a:ext>
            </a:extLst>
          </p:cNvPr>
          <p:cNvSpPr/>
          <p:nvPr/>
        </p:nvSpPr>
        <p:spPr>
          <a:xfrm>
            <a:off x="0" y="0"/>
            <a:ext cx="662473" cy="3651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19D949-86B9-AFB7-F0D9-F32D22C1194E}"/>
              </a:ext>
            </a:extLst>
          </p:cNvPr>
          <p:cNvSpPr/>
          <p:nvPr/>
        </p:nvSpPr>
        <p:spPr>
          <a:xfrm>
            <a:off x="10514972" y="516690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711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2A18-51A6-1D1B-3EE2-F0B4E1AA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MCQs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06D10-4CAA-686F-F58D-6642C5B5A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OME all the following are true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most prevalent in the first decade life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Eustachian tube dysfunction is an important etiological factor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This more likely in the presence of large infected adenoid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Passive smoking dose play a role </a:t>
            </a:r>
            <a:r>
              <a:rPr lang="en-US" dirty="0">
                <a:solidFill>
                  <a:srgbClr val="0070C0"/>
                </a:solidFill>
              </a:rPr>
              <a:t>(Passive smoking increase the risk of OME and asthma in children)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Bacterial infection is unlikely to play any role, because the effusion is sterile </a:t>
            </a:r>
          </a:p>
          <a:p>
            <a:r>
              <a:rPr lang="en-US" b="1" dirty="0"/>
              <a:t>Most common cause of otitis media with effusion</a:t>
            </a:r>
          </a:p>
          <a:p>
            <a:pPr lvl="1"/>
            <a:r>
              <a:rPr lang="en-US" dirty="0"/>
              <a:t>Nasopharyngeal neoplasm</a:t>
            </a:r>
          </a:p>
          <a:p>
            <a:pPr lvl="1"/>
            <a:r>
              <a:rPr lang="en-US" dirty="0"/>
              <a:t>Allergy</a:t>
            </a:r>
          </a:p>
          <a:p>
            <a:pPr lvl="1"/>
            <a:r>
              <a:rPr lang="en-US" dirty="0" err="1"/>
              <a:t>Otitic</a:t>
            </a:r>
            <a:r>
              <a:rPr lang="en-US" dirty="0"/>
              <a:t> barotraumas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Inadequate treatment of acute otitis media</a:t>
            </a:r>
          </a:p>
          <a:p>
            <a:pPr lvl="1"/>
            <a:r>
              <a:rPr lang="en-US" dirty="0"/>
              <a:t>Chronic sinusitis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65039E-7CBE-B7CF-2C74-6D1C12B888F7}"/>
              </a:ext>
            </a:extLst>
          </p:cNvPr>
          <p:cNvSpPr/>
          <p:nvPr/>
        </p:nvSpPr>
        <p:spPr>
          <a:xfrm>
            <a:off x="8685182" y="3879448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848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98B5-5090-8334-C79D-03B91942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MCQs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9E64-93E6-873B-8676-194575DDD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5"/>
            <a:ext cx="10515600" cy="4969315"/>
          </a:xfrm>
        </p:spPr>
        <p:txBody>
          <a:bodyPr>
            <a:normAutofit/>
          </a:bodyPr>
          <a:lstStyle/>
          <a:p>
            <a:r>
              <a:rPr lang="en-US" b="1" dirty="0"/>
              <a:t>Unilateral OME in an adult, you should exclude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Malignant tumors of the middle ear cleft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Adenoid hypertrophy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Oropharyngeal tumors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Nasopharyngeal tumors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Allergic rhinitis</a:t>
            </a:r>
          </a:p>
          <a:p>
            <a:r>
              <a:rPr lang="en-US" b="1" dirty="0"/>
              <a:t>Adult patient came with OME, what is your next step 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Pneumatic otoscopy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Impedance tympanometry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flexible nasal endoscopy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Audiometry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Paranasal sinuses CT scan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BF634-76D2-9490-F05D-F9B562F8F97E}"/>
              </a:ext>
            </a:extLst>
          </p:cNvPr>
          <p:cNvSpPr/>
          <p:nvPr/>
        </p:nvSpPr>
        <p:spPr>
          <a:xfrm>
            <a:off x="8266891" y="1363393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26B90-9957-B3E9-34F4-8090C6FE1B0C}"/>
              </a:ext>
            </a:extLst>
          </p:cNvPr>
          <p:cNvSpPr/>
          <p:nvPr/>
        </p:nvSpPr>
        <p:spPr>
          <a:xfrm>
            <a:off x="9474738" y="3818866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34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D8A9-284F-3CA5-AE7A-C7105FF48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MCQs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CD0C6-3314-0093-4338-AB41E70A8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 points towards chronic middle ear effusion except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Negative Rinne’s test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Red tympanic membrane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Reduced mobility of the drum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Flat tympanogram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Conductive deafness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FDD3E-C304-4710-2981-74F05AD80631}"/>
              </a:ext>
            </a:extLst>
          </p:cNvPr>
          <p:cNvSpPr/>
          <p:nvPr/>
        </p:nvSpPr>
        <p:spPr>
          <a:xfrm>
            <a:off x="9191023" y="1369709"/>
            <a:ext cx="1034373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>
                <a:solidFill>
                  <a:srgbClr val="FF0000"/>
                </a:solidFill>
              </a:rPr>
              <a:t>سنوات (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ar-JO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250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7253-3EB9-A5F4-D122-A2FA65A9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suppurative otitis media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FC45-A915-4D74-F32B-2FA8B554A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518E"/>
                </a:solidFill>
              </a:rPr>
              <a:t>Definition</a:t>
            </a:r>
            <a:r>
              <a:rPr lang="en-US" dirty="0">
                <a:solidFill>
                  <a:srgbClr val="00518E"/>
                </a:solidFill>
              </a:rPr>
              <a:t>: persistent drainage from the middle ear through a perforated tympanic membrane lasting &gt; 6–12 weeks</a:t>
            </a:r>
          </a:p>
          <a:p>
            <a:r>
              <a:rPr lang="en-US" b="1" dirty="0"/>
              <a:t>Etiology</a:t>
            </a:r>
            <a:r>
              <a:rPr lang="en-US" dirty="0"/>
              <a:t>: typically, a polymicrobial infection</a:t>
            </a:r>
          </a:p>
          <a:p>
            <a:pPr lvl="1"/>
            <a:r>
              <a:rPr lang="en-US" dirty="0"/>
              <a:t>When a single pathogen is isolated, </a:t>
            </a:r>
            <a:r>
              <a:rPr lang="en-US" b="1" dirty="0">
                <a:solidFill>
                  <a:srgbClr val="FF0000"/>
                </a:solidFill>
              </a:rPr>
              <a:t>S. aureus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P. aeruginosa </a:t>
            </a:r>
            <a:r>
              <a:rPr lang="en-US" dirty="0"/>
              <a:t>are the most common species isolated</a:t>
            </a:r>
          </a:p>
          <a:p>
            <a:r>
              <a:rPr lang="en-US" b="1" dirty="0"/>
              <a:t>Clinical features</a:t>
            </a:r>
          </a:p>
          <a:p>
            <a:pPr lvl="1"/>
            <a:r>
              <a:rPr lang="en-US" dirty="0"/>
              <a:t>Painless, recurrent otorrhea</a:t>
            </a:r>
          </a:p>
          <a:p>
            <a:pPr lvl="1"/>
            <a:r>
              <a:rPr lang="en-US" dirty="0"/>
              <a:t>Nonintact tympanic membrane</a:t>
            </a:r>
          </a:p>
          <a:p>
            <a:pPr lvl="1"/>
            <a:r>
              <a:rPr lang="en-US" b="1" dirty="0"/>
              <a:t>Tympanometry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Type B with High volume</a:t>
            </a:r>
          </a:p>
          <a:p>
            <a:pPr lvl="1"/>
            <a:r>
              <a:rPr lang="en-US" b="1" dirty="0"/>
              <a:t>Rinne’s test</a:t>
            </a:r>
            <a:r>
              <a:rPr lang="en-US" dirty="0"/>
              <a:t>: Negative</a:t>
            </a:r>
          </a:p>
          <a:p>
            <a:pPr lvl="1"/>
            <a:r>
              <a:rPr lang="en-US" b="1" dirty="0"/>
              <a:t>Weber’s test</a:t>
            </a:r>
            <a:r>
              <a:rPr lang="en-US" dirty="0"/>
              <a:t>: Lateralized to the affected side</a:t>
            </a:r>
          </a:p>
        </p:txBody>
      </p:sp>
    </p:spTree>
    <p:extLst>
      <p:ext uri="{BB962C8B-B14F-4D97-AF65-F5344CB8AC3E}">
        <p14:creationId xmlns:p14="http://schemas.microsoft.com/office/powerpoint/2010/main" val="1274401722"/>
      </p:ext>
    </p:extLst>
  </p:cSld>
  <p:clrMapOvr>
    <a:masterClrMapping/>
  </p:clrMapOvr>
</p:sld>
</file>

<file path=ppt/theme/theme1.xml><?xml version="1.0" encoding="utf-8"?>
<a:theme xmlns:a="http://schemas.openxmlformats.org/drawingml/2006/main" name="Lagneh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gneh" id="{D93831D6-98A3-4516-BE39-66A7AFCD5203}" vid="{0EAC9C98-51A9-4C46-A3C7-4C514EC180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Lagneh</Template>
  <TotalTime>2032</TotalTime>
  <Words>19998</Words>
  <Application>Microsoft Office PowerPoint</Application>
  <PresentationFormat>Widescreen</PresentationFormat>
  <Paragraphs>3253</Paragraphs>
  <Slides>287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287</vt:i4>
      </vt:variant>
    </vt:vector>
  </HeadingPairs>
  <TitlesOfParts>
    <vt:vector size="298" baseType="lpstr">
      <vt:lpstr>Aldhabi</vt:lpstr>
      <vt:lpstr>Arial</vt:lpstr>
      <vt:lpstr>Arial Black</vt:lpstr>
      <vt:lpstr>Arial Nova</vt:lpstr>
      <vt:lpstr>Assistant</vt:lpstr>
      <vt:lpstr>Calibri</vt:lpstr>
      <vt:lpstr>Calibri Light</vt:lpstr>
      <vt:lpstr>Courier New</vt:lpstr>
      <vt:lpstr>Times New Roman</vt:lpstr>
      <vt:lpstr>Wingdings</vt:lpstr>
      <vt:lpstr>Lagneh</vt:lpstr>
      <vt:lpstr>Ear-Nose-Throat Final Dossier</vt:lpstr>
      <vt:lpstr>PowerPoint Presentation</vt:lpstr>
      <vt:lpstr>PowerPoint Presentation</vt:lpstr>
      <vt:lpstr>PowerPoint Presentation</vt:lpstr>
      <vt:lpstr>Assessment of hearing – Remember</vt:lpstr>
      <vt:lpstr>Rinne and Weber tests possible findings</vt:lpstr>
      <vt:lpstr>Rinne and Weber tests MCQs</vt:lpstr>
      <vt:lpstr>Pneumatic otoscopy</vt:lpstr>
      <vt:lpstr>Tympanogram</vt:lpstr>
      <vt:lpstr>Tympanogram – Type A</vt:lpstr>
      <vt:lpstr>Tympanogram – Type AS</vt:lpstr>
      <vt:lpstr>Tympanogram – Type AD</vt:lpstr>
      <vt:lpstr>Tympanogram – Type B</vt:lpstr>
      <vt:lpstr>Tympanogram – Type B</vt:lpstr>
      <vt:lpstr>Tympanogram – Type C</vt:lpstr>
      <vt:lpstr>Tympanogram MCQs</vt:lpstr>
      <vt:lpstr>Speech audiometry</vt:lpstr>
      <vt:lpstr>Acoustic reflex (stapedial reflex)</vt:lpstr>
      <vt:lpstr>What is the result of stapedial reflex in these situations ?</vt:lpstr>
      <vt:lpstr>OAE &amp; ABR</vt:lpstr>
      <vt:lpstr>Auditory Brainstem Response (ABR) Audiometry</vt:lpstr>
      <vt:lpstr>OAE &amp; ABR – MCQs</vt:lpstr>
      <vt:lpstr>Hearing loss</vt:lpstr>
      <vt:lpstr>Hearing loss notes</vt:lpstr>
      <vt:lpstr>Wax impaction (Conductive hearing loss)</vt:lpstr>
      <vt:lpstr>Wax impaction MCQs</vt:lpstr>
      <vt:lpstr>Otitis Media with effusion as a cause of hearing loss</vt:lpstr>
      <vt:lpstr>Otosclerosis (Conductive hearing loss)</vt:lpstr>
      <vt:lpstr>Otosclerosis cont.</vt:lpstr>
      <vt:lpstr>Otosclerosis MCQs</vt:lpstr>
      <vt:lpstr>Meniere disease (Sensorineural)</vt:lpstr>
      <vt:lpstr>Meniere disease (Sensorineural)</vt:lpstr>
      <vt:lpstr>Meniere disease MCQs 1</vt:lpstr>
      <vt:lpstr>Meniere disease MCQs 2</vt:lpstr>
      <vt:lpstr>Presbycusis (Age-related – Sensorineural)</vt:lpstr>
      <vt:lpstr>Noise-induced hearing loss (Sensorineural)</vt:lpstr>
      <vt:lpstr>Noise-induced hearing loss – MCQs</vt:lpstr>
      <vt:lpstr>Vestibular schwannoma (Acoustic neuroma)</vt:lpstr>
      <vt:lpstr>Vestibular schwannoma (Acoustic neuroma)</vt:lpstr>
      <vt:lpstr>Acoustic tumor MCQs</vt:lpstr>
      <vt:lpstr>Acoustic tumor MCQs</vt:lpstr>
      <vt:lpstr>Ototoxic drugs</vt:lpstr>
      <vt:lpstr>Usher syndrome MCQs</vt:lpstr>
      <vt:lpstr>PowerPoint Presentation</vt:lpstr>
      <vt:lpstr>Vertigo</vt:lpstr>
      <vt:lpstr>Vertigo</vt:lpstr>
      <vt:lpstr>Vertigo Notes</vt:lpstr>
      <vt:lpstr>Benign paroxysmal positional vertigo</vt:lpstr>
      <vt:lpstr>Tinnitus</vt:lpstr>
      <vt:lpstr>PowerPoint Presentation</vt:lpstr>
      <vt:lpstr>Cranial nerves you must know</vt:lpstr>
      <vt:lpstr>Cranial nerve reflexes</vt:lpstr>
      <vt:lpstr>Cranial nerves MCQs</vt:lpstr>
      <vt:lpstr>PowerPoint Presentation</vt:lpstr>
      <vt:lpstr>Facial nerve palsy 1</vt:lpstr>
      <vt:lpstr>Facial nerve palsy 2</vt:lpstr>
      <vt:lpstr>Facial nerve palsy 4</vt:lpstr>
      <vt:lpstr>Facial nerve palsy MCQs 1</vt:lpstr>
      <vt:lpstr>Facial nerve palsy MCQs 2</vt:lpstr>
      <vt:lpstr>PowerPoint Presentation</vt:lpstr>
      <vt:lpstr>Temporal bone fracture </vt:lpstr>
      <vt:lpstr>Temporal bone fracture </vt:lpstr>
      <vt:lpstr>Temporal bone fractures MCQs 1</vt:lpstr>
      <vt:lpstr>Temporal bone fractures MCQs 2</vt:lpstr>
      <vt:lpstr>PowerPoint Presentation</vt:lpstr>
      <vt:lpstr>Ear anatomy – Outer ear</vt:lpstr>
      <vt:lpstr>Ear anatomy – Outer ear</vt:lpstr>
      <vt:lpstr>Ear anatomy – Outer ear MCQs</vt:lpstr>
      <vt:lpstr>Ear anatomy – Tympanic membrane</vt:lpstr>
      <vt:lpstr>Ear anatomy – Tympanic membrane MCQs</vt:lpstr>
      <vt:lpstr>Ear anatomy – Middle ear</vt:lpstr>
      <vt:lpstr>Ear anatomy – Eustachian tube</vt:lpstr>
      <vt:lpstr>Ear anatomy – Eustachian tube MCQs</vt:lpstr>
      <vt:lpstr>Ear anatomy</vt:lpstr>
      <vt:lpstr>PowerPoint Presentation</vt:lpstr>
      <vt:lpstr>Auricular hematoma</vt:lpstr>
      <vt:lpstr>Auricular hematoma</vt:lpstr>
      <vt:lpstr>PowerPoint Presentation</vt:lpstr>
      <vt:lpstr>Otitis externa</vt:lpstr>
      <vt:lpstr>Otitis externa</vt:lpstr>
      <vt:lpstr>Otomycosis (Fungal infection)</vt:lpstr>
      <vt:lpstr>Otomycosis (Fungal infection)</vt:lpstr>
      <vt:lpstr>Malignant (Necrotizing) otitis externa</vt:lpstr>
      <vt:lpstr>Malignant otitis externa MCQs 1</vt:lpstr>
      <vt:lpstr>Malignant otitis externa MCQs 2</vt:lpstr>
      <vt:lpstr>PowerPoint Presentation</vt:lpstr>
      <vt:lpstr>Acute otitis media 1</vt:lpstr>
      <vt:lpstr>Acute otitis media Phases</vt:lpstr>
      <vt:lpstr>Acute otitis media management</vt:lpstr>
      <vt:lpstr>Acute otitis media MCQs</vt:lpstr>
      <vt:lpstr>Mastoiditis</vt:lpstr>
      <vt:lpstr> Acute mastoiditis MCQs</vt:lpstr>
      <vt:lpstr>Otitis media with effusion 1</vt:lpstr>
      <vt:lpstr>Otitis media with effusion 2</vt:lpstr>
      <vt:lpstr>Otitis media with effusion 3</vt:lpstr>
      <vt:lpstr>Otitis media with effusion MCQs 1</vt:lpstr>
      <vt:lpstr>Otitis media with effusion MCQs 2</vt:lpstr>
      <vt:lpstr>Otitis media with effusion MCQs 3</vt:lpstr>
      <vt:lpstr>Chronic suppurative otitis media 1</vt:lpstr>
      <vt:lpstr>Chronic suppurative otitis media 2</vt:lpstr>
      <vt:lpstr>Chronic suppurative otitis media 3</vt:lpstr>
      <vt:lpstr>Subtypes and variants of CSOM</vt:lpstr>
      <vt:lpstr>CSOM – MCQs 1</vt:lpstr>
      <vt:lpstr>CSOM – MCQs 2</vt:lpstr>
      <vt:lpstr>Tympanic Membrane Perforation</vt:lpstr>
      <vt:lpstr>Cholesteatoma 1</vt:lpstr>
      <vt:lpstr>Cholesteatoma 2</vt:lpstr>
      <vt:lpstr>Cholesteatoma 3</vt:lpstr>
      <vt:lpstr>Cholesteatoma MCQ 1</vt:lpstr>
      <vt:lpstr>Cholesteatoma MCQ 2</vt:lpstr>
      <vt:lpstr>PowerPoint Presentation</vt:lpstr>
      <vt:lpstr>Choanal atresia 1</vt:lpstr>
      <vt:lpstr>Choanal atresia 2</vt:lpstr>
      <vt:lpstr>Choanal atresia 3</vt:lpstr>
      <vt:lpstr>Choanal atresia MCQs</vt:lpstr>
      <vt:lpstr>PowerPoint Presentation</vt:lpstr>
      <vt:lpstr>Nose anatomy – Sinuses drainage</vt:lpstr>
      <vt:lpstr>Nose anatomy MCQs 1</vt:lpstr>
      <vt:lpstr>Nose anatomy MCQs 2</vt:lpstr>
      <vt:lpstr>Allergic rhinitis 1</vt:lpstr>
      <vt:lpstr>Allergic rhinitis 2</vt:lpstr>
      <vt:lpstr>Allergic rhinitis lines of treatment</vt:lpstr>
      <vt:lpstr>Vasomotor rhinitis &amp; Rhinitis medicamentosa</vt:lpstr>
      <vt:lpstr>Allergic Rhinosinusitis MCQs 1</vt:lpstr>
      <vt:lpstr>Allergic Rhinosinusitis MCQs 2</vt:lpstr>
      <vt:lpstr>Allergic Rhinosinusitis MCQs 3</vt:lpstr>
      <vt:lpstr>Allergic Rhinosinusitis MCQs 4</vt:lpstr>
      <vt:lpstr>Allergic Rhinosinusitis MCQs 5</vt:lpstr>
      <vt:lpstr>Sinusitis CT scan</vt:lpstr>
      <vt:lpstr>Sinusitis CT scan MCQs</vt:lpstr>
      <vt:lpstr>Acute sinusitis 1</vt:lpstr>
      <vt:lpstr>Acute sinusitis 2</vt:lpstr>
      <vt:lpstr>Acute sinusitis MCQs</vt:lpstr>
      <vt:lpstr>Chronic sinusitis 1</vt:lpstr>
      <vt:lpstr>Chronic sinusitis notes 2</vt:lpstr>
      <vt:lpstr>Chronic sinusitis MCQs</vt:lpstr>
      <vt:lpstr>Fungal sinusitis</vt:lpstr>
      <vt:lpstr>Nasal polyps 1</vt:lpstr>
      <vt:lpstr>Nasal polyps 2</vt:lpstr>
      <vt:lpstr>Nasal polyps MCQs 1</vt:lpstr>
      <vt:lpstr>Nasal polyps MCQs 2</vt:lpstr>
      <vt:lpstr>Nasal polyps MCQs 3</vt:lpstr>
      <vt:lpstr>Nasal polyps MCQs 4</vt:lpstr>
      <vt:lpstr>PowerPoint Presentation</vt:lpstr>
      <vt:lpstr>Nasal septal deviation </vt:lpstr>
      <vt:lpstr>Nasal septal perforation 1</vt:lpstr>
      <vt:lpstr>Nasal septal perforation 2</vt:lpstr>
      <vt:lpstr>Nasal septal perforation MCQs</vt:lpstr>
      <vt:lpstr>PowerPoint Presentation</vt:lpstr>
      <vt:lpstr>Management of nasal trauma 1</vt:lpstr>
      <vt:lpstr>Management of nasal trauma 2</vt:lpstr>
      <vt:lpstr>Nasal septal hematoma</vt:lpstr>
      <vt:lpstr>Septal hematomas</vt:lpstr>
      <vt:lpstr>PowerPoint Presentation</vt:lpstr>
      <vt:lpstr>Nose anatomy – Vasculature</vt:lpstr>
      <vt:lpstr>Nose anatomy – Vasculature MCQs</vt:lpstr>
      <vt:lpstr>Epistaxis Notes</vt:lpstr>
      <vt:lpstr>Mention 2 Epistaxis Causes (Risk factors)</vt:lpstr>
      <vt:lpstr>What are the management steps of epistaxis in order ?</vt:lpstr>
      <vt:lpstr>This patient presented to the ER with epistaxis</vt:lpstr>
      <vt:lpstr>Cauterization</vt:lpstr>
      <vt:lpstr>A HTN 40 yrs. old male pt. come to ER with epistaxis</vt:lpstr>
      <vt:lpstr>Epistaxis MCQs 1</vt:lpstr>
      <vt:lpstr>Epistaxis MCQs 2</vt:lpstr>
      <vt:lpstr>20Y male patient present to the ER with epistaxis</vt:lpstr>
      <vt:lpstr>Juvenile angiofibroma 1</vt:lpstr>
      <vt:lpstr>Juvenile angiofibroma 2</vt:lpstr>
      <vt:lpstr>Juvenile angiofibroma MCQs</vt:lpstr>
      <vt:lpstr>PowerPoint Presentation</vt:lpstr>
      <vt:lpstr>Adenoids</vt:lpstr>
      <vt:lpstr>Adenoids</vt:lpstr>
      <vt:lpstr>Adenoid hypertrophy</vt:lpstr>
      <vt:lpstr>Adenoidectomy</vt:lpstr>
      <vt:lpstr>Adenoidectomy</vt:lpstr>
      <vt:lpstr>PowerPoint Presentation</vt:lpstr>
      <vt:lpstr>Tonsils Anatomy</vt:lpstr>
      <vt:lpstr>Tonsils Anatomy MCQs</vt:lpstr>
      <vt:lpstr>Tonsillitis</vt:lpstr>
      <vt:lpstr>Acute Follicular tonsillitis</vt:lpstr>
      <vt:lpstr>Acute tonsillitis MCQs</vt:lpstr>
      <vt:lpstr>Tonsillectomy</vt:lpstr>
      <vt:lpstr>Tonsillectomy MCQs 1</vt:lpstr>
      <vt:lpstr>Tonsillectomy MCQs 2</vt:lpstr>
      <vt:lpstr>Post tonsillectomy bleeding</vt:lpstr>
      <vt:lpstr>Post tonsillectomy plan</vt:lpstr>
      <vt:lpstr>Peritonsillar abscess</vt:lpstr>
      <vt:lpstr>Peritonsillar abscess (Quinsy) MCQs 1</vt:lpstr>
      <vt:lpstr>Peritonsillar abscess (Quinsy) MCQs 2</vt:lpstr>
      <vt:lpstr>Peritonsillar abscess (Quinsy) MCQs 3</vt:lpstr>
      <vt:lpstr>Peritonsillar abscess (Quinsy) MCQs 4</vt:lpstr>
      <vt:lpstr>Parapharyngeal abscess MCQs</vt:lpstr>
      <vt:lpstr>Obstructive tonsillar hyperplasia</vt:lpstr>
      <vt:lpstr>Obstructive tonsillar hyperplasia</vt:lpstr>
      <vt:lpstr>Chronic non-specific pharyngitis MCQs</vt:lpstr>
      <vt:lpstr>PowerPoint Presentation</vt:lpstr>
      <vt:lpstr>Larynx Anatomy MCQs</vt:lpstr>
      <vt:lpstr>Stridor &amp; Hoarseness</vt:lpstr>
      <vt:lpstr>Croup (Laryngotracheitis, Laryngotracheobronchitis)</vt:lpstr>
      <vt:lpstr>Epiglottitis</vt:lpstr>
      <vt:lpstr>Epiglottitis MCQs 1</vt:lpstr>
      <vt:lpstr>Epiglottitis MCQs 2</vt:lpstr>
      <vt:lpstr>Laryngomalacia 1</vt:lpstr>
      <vt:lpstr>Laryngomalacia 2</vt:lpstr>
      <vt:lpstr>Laryngomalacia</vt:lpstr>
      <vt:lpstr>Laryngomalacia</vt:lpstr>
      <vt:lpstr>Laryngomalacia</vt:lpstr>
      <vt:lpstr>Subglottic stenosis</vt:lpstr>
      <vt:lpstr>Vocal cord anatomy</vt:lpstr>
      <vt:lpstr>Vocal cord palsy</vt:lpstr>
      <vt:lpstr>Vocal cord palsy</vt:lpstr>
      <vt:lpstr>Submucosal vocal lesions</vt:lpstr>
      <vt:lpstr>Vocal fold polyp</vt:lpstr>
      <vt:lpstr>Vocal cord nodules 1</vt:lpstr>
      <vt:lpstr>Vocal cord nodules 2</vt:lpstr>
      <vt:lpstr>Vocal cord nodules MCQs 1</vt:lpstr>
      <vt:lpstr>Vocal cord nodules MCQs 2</vt:lpstr>
      <vt:lpstr>Vocal fold cysts 1</vt:lpstr>
      <vt:lpstr>Vocal fold cysts 2</vt:lpstr>
      <vt:lpstr>Reinke’s edema</vt:lpstr>
      <vt:lpstr>Vocal cord notes</vt:lpstr>
      <vt:lpstr>Stridor</vt:lpstr>
      <vt:lpstr>Laryngeal papillomatosis 1</vt:lpstr>
      <vt:lpstr>Laryngeal papillomatosis 2</vt:lpstr>
      <vt:lpstr>Laryngeal papillomatosis 3</vt:lpstr>
      <vt:lpstr>Laryngeal papillomatosis MCQs</vt:lpstr>
      <vt:lpstr>PowerPoint Presentation</vt:lpstr>
      <vt:lpstr>Anatomy review - مشان تفهم الهبد القادم</vt:lpstr>
      <vt:lpstr>Laryngeal carcinoma 1</vt:lpstr>
      <vt:lpstr>Laryngeal carcinoma 2</vt:lpstr>
      <vt:lpstr>Laryngeal carcinoma notes</vt:lpstr>
      <vt:lpstr>Laryngeal carcinoma Questions</vt:lpstr>
      <vt:lpstr>Laryngeal carcinoma MCQs</vt:lpstr>
      <vt:lpstr>Laryngeal carcinoma spread</vt:lpstr>
      <vt:lpstr>Laryngeal carcinoma – Staging</vt:lpstr>
      <vt:lpstr>Laryngeal carcinoma – Staging</vt:lpstr>
      <vt:lpstr>Laryngeal carcinoma – Staging</vt:lpstr>
      <vt:lpstr>Laryngeal carcinoma – Staging</vt:lpstr>
      <vt:lpstr>Laryngeal carcinoma – Staging</vt:lpstr>
      <vt:lpstr>Laryngeal carcinoma Staging – MCQs 1</vt:lpstr>
      <vt:lpstr>Laryngeal carcinoma Staging – MCQs 2</vt:lpstr>
      <vt:lpstr>Laryngeal carcinoma Staging – MCQs 3</vt:lpstr>
      <vt:lpstr>Laryngeal carcinoma Staging – MCQs 4</vt:lpstr>
      <vt:lpstr>PowerPoint Presentation</vt:lpstr>
      <vt:lpstr>Pharynx Anatomy MCQs</vt:lpstr>
      <vt:lpstr>Pharyngeal cancer 1</vt:lpstr>
      <vt:lpstr>Pharyngeal cancer 2</vt:lpstr>
      <vt:lpstr>Pharyngeal cancer 3</vt:lpstr>
      <vt:lpstr>Pharyngeal cancer MCQs</vt:lpstr>
      <vt:lpstr>Nasopharyngeal carcinoma MCQs 1</vt:lpstr>
      <vt:lpstr>Nasopharyngeal carcinoma MCQs 2</vt:lpstr>
      <vt:lpstr>Nasopharyngeal carcinoma MCQs 3</vt:lpstr>
      <vt:lpstr>Radiotherapy Complications MCQs</vt:lpstr>
      <vt:lpstr>Other MCQs</vt:lpstr>
      <vt:lpstr>PowerPoint Presentation</vt:lpstr>
      <vt:lpstr>Nasal papilloma</vt:lpstr>
      <vt:lpstr>Nasal papilloma classification</vt:lpstr>
      <vt:lpstr>Nasal papilloma MCQs</vt:lpstr>
      <vt:lpstr>Neoplasm of nose and sinus 1</vt:lpstr>
      <vt:lpstr>Neoplasm of nose and sinus 2</vt:lpstr>
      <vt:lpstr>Neoplasm of nose and sinus 3</vt:lpstr>
      <vt:lpstr>Paranasal sinuses carcinoma MCQs 1</vt:lpstr>
      <vt:lpstr>Paranasal sinuses carcinoma MCQs 2</vt:lpstr>
      <vt:lpstr>Paranasal sinuses osteomas MCQs</vt:lpstr>
      <vt:lpstr>PowerPoint Presentation</vt:lpstr>
      <vt:lpstr>Oral cavity tumors MCQs</vt:lpstr>
      <vt:lpstr>Salivary glands tumors MCQs</vt:lpstr>
      <vt:lpstr>PowerPoint Presentation</vt:lpstr>
      <vt:lpstr>1. Nasal foreign bodies</vt:lpstr>
      <vt:lpstr>Management of nasal foreign bodies</vt:lpstr>
      <vt:lpstr>2. Throat foreign bodies</vt:lpstr>
      <vt:lpstr>Management of throat foreign bodies</vt:lpstr>
      <vt:lpstr>3. Management of ear foreign bodies</vt:lpstr>
      <vt:lpstr>Management of ear foreign bodies</vt:lpstr>
      <vt:lpstr>Foreign bodies MCQs</vt:lpstr>
      <vt:lpstr>Foreign bodies – True or False</vt:lpstr>
      <vt:lpstr>Foreign bodies – True or False</vt:lpstr>
      <vt:lpstr>PowerPoint Presentation</vt:lpstr>
      <vt:lpstr>Tracheostomy 1</vt:lpstr>
      <vt:lpstr>Tracheostomy 2</vt:lpstr>
      <vt:lpstr>Tracheostomy 3</vt:lpstr>
      <vt:lpstr>1.Percutaneous tracheostomy</vt:lpstr>
      <vt:lpstr>2. Surgical tracheostomy notes</vt:lpstr>
      <vt:lpstr>Post op. care in tracheostomy</vt:lpstr>
      <vt:lpstr>Tracheostomy – True or False</vt:lpstr>
      <vt:lpstr>Tracheostomy MCQs</vt:lpstr>
      <vt:lpstr>Cricothyroidotomy</vt:lpstr>
      <vt:lpstr>Cricothyroidotomy MCQs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 Mini-OSCE Dossier</dc:title>
  <dc:creator>محمود بركات</dc:creator>
  <cp:lastModifiedBy>mahmoud barakat</cp:lastModifiedBy>
  <cp:revision>118</cp:revision>
  <dcterms:created xsi:type="dcterms:W3CDTF">2022-08-01T23:37:54Z</dcterms:created>
  <dcterms:modified xsi:type="dcterms:W3CDTF">2023-06-03T21:45:27Z</dcterms:modified>
</cp:coreProperties>
</file>