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6" r:id="rId1"/>
  </p:sldMasterIdLst>
  <p:notesMasterIdLst>
    <p:notesMasterId r:id="rId82"/>
  </p:notesMasterIdLst>
  <p:sldIdLst>
    <p:sldId id="439" r:id="rId2"/>
    <p:sldId id="440" r:id="rId3"/>
    <p:sldId id="441" r:id="rId4"/>
    <p:sldId id="442" r:id="rId5"/>
    <p:sldId id="443" r:id="rId6"/>
    <p:sldId id="444"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 id="476" r:id="rId39"/>
    <p:sldId id="477" r:id="rId40"/>
    <p:sldId id="478" r:id="rId41"/>
    <p:sldId id="433" r:id="rId42"/>
    <p:sldId id="344" r:id="rId43"/>
    <p:sldId id="345" r:id="rId44"/>
    <p:sldId id="386" r:id="rId45"/>
    <p:sldId id="348" r:id="rId46"/>
    <p:sldId id="408" r:id="rId47"/>
    <p:sldId id="412" r:id="rId48"/>
    <p:sldId id="389" r:id="rId49"/>
    <p:sldId id="390" r:id="rId50"/>
    <p:sldId id="434" r:id="rId51"/>
    <p:sldId id="413" r:id="rId52"/>
    <p:sldId id="391" r:id="rId53"/>
    <p:sldId id="420" r:id="rId54"/>
    <p:sldId id="394" r:id="rId55"/>
    <p:sldId id="435" r:id="rId56"/>
    <p:sldId id="410" r:id="rId57"/>
    <p:sldId id="411" r:id="rId58"/>
    <p:sldId id="421" r:id="rId59"/>
    <p:sldId id="356" r:id="rId60"/>
    <p:sldId id="358" r:id="rId61"/>
    <p:sldId id="359" r:id="rId62"/>
    <p:sldId id="361" r:id="rId63"/>
    <p:sldId id="437" r:id="rId64"/>
    <p:sldId id="364" r:id="rId65"/>
    <p:sldId id="365" r:id="rId66"/>
    <p:sldId id="402" r:id="rId67"/>
    <p:sldId id="366" r:id="rId68"/>
    <p:sldId id="427" r:id="rId69"/>
    <p:sldId id="367" r:id="rId70"/>
    <p:sldId id="368" r:id="rId71"/>
    <p:sldId id="395" r:id="rId72"/>
    <p:sldId id="397" r:id="rId73"/>
    <p:sldId id="414" r:id="rId74"/>
    <p:sldId id="399" r:id="rId75"/>
    <p:sldId id="400" r:id="rId76"/>
    <p:sldId id="401" r:id="rId77"/>
    <p:sldId id="403" r:id="rId78"/>
    <p:sldId id="404" r:id="rId79"/>
    <p:sldId id="405" r:id="rId80"/>
    <p:sldId id="438" r:id="rId8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E3DE00"/>
    <a:srgbClr val="352844"/>
    <a:srgbClr val="2E3917"/>
    <a:srgbClr val="000000"/>
    <a:srgbClr val="003399"/>
    <a:srgbClr val="FF3399"/>
    <a:srgbClr val="1DC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323" autoAdjust="0"/>
  </p:normalViewPr>
  <p:slideViewPr>
    <p:cSldViewPr>
      <p:cViewPr varScale="1">
        <p:scale>
          <a:sx n="60" d="100"/>
          <a:sy n="60" d="100"/>
        </p:scale>
        <p:origin x="-14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F5428604-67FA-469D-B16A-9B2B95911B6E}" type="datetimeFigureOut">
              <a:rPr lang="ar-JO"/>
              <a:pPr>
                <a:defRPr/>
              </a:pPr>
              <a:t>01/07/1442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fld id="{8C48E69B-3C17-4EDC-8818-DA133D5E01CC}" type="slidenum">
              <a:rPr lang="ar-SA" altLang="en-US"/>
              <a:pPr/>
              <a:t>‹#›</a:t>
            </a:fld>
            <a:endParaRPr lang="ar-JO" altLang="en-US"/>
          </a:p>
        </p:txBody>
      </p:sp>
    </p:spTree>
    <p:extLst>
      <p:ext uri="{BB962C8B-B14F-4D97-AF65-F5344CB8AC3E}">
        <p14:creationId xmlns:p14="http://schemas.microsoft.com/office/powerpoint/2010/main" val="333820329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charset="0"/>
      </a:defRPr>
    </a:lvl1pPr>
    <a:lvl2pPr marL="457200" algn="r" rtl="1" eaLnBrk="0" fontAlgn="base" hangingPunct="0">
      <a:spcBef>
        <a:spcPct val="30000"/>
      </a:spcBef>
      <a:spcAft>
        <a:spcPct val="0"/>
      </a:spcAft>
      <a:defRPr sz="1200" kern="1200">
        <a:solidFill>
          <a:schemeClr val="tx1"/>
        </a:solidFill>
        <a:latin typeface="+mn-lt"/>
        <a:ea typeface="+mn-ea"/>
        <a:cs typeface="Arial" charset="0"/>
      </a:defRPr>
    </a:lvl2pPr>
    <a:lvl3pPr marL="914400" algn="r" rtl="1" eaLnBrk="0" fontAlgn="base" hangingPunct="0">
      <a:spcBef>
        <a:spcPct val="30000"/>
      </a:spcBef>
      <a:spcAft>
        <a:spcPct val="0"/>
      </a:spcAft>
      <a:defRPr sz="1200" kern="1200">
        <a:solidFill>
          <a:schemeClr val="tx1"/>
        </a:solidFill>
        <a:latin typeface="+mn-lt"/>
        <a:ea typeface="+mn-ea"/>
        <a:cs typeface="Arial" charset="0"/>
      </a:defRPr>
    </a:lvl3pPr>
    <a:lvl4pPr marL="1371600" algn="r" rtl="1" eaLnBrk="0" fontAlgn="base" hangingPunct="0">
      <a:spcBef>
        <a:spcPct val="30000"/>
      </a:spcBef>
      <a:spcAft>
        <a:spcPct val="0"/>
      </a:spcAft>
      <a:defRPr sz="1200" kern="1200">
        <a:solidFill>
          <a:schemeClr val="tx1"/>
        </a:solidFill>
        <a:latin typeface="+mn-lt"/>
        <a:ea typeface="+mn-ea"/>
        <a:cs typeface="Arial" charset="0"/>
      </a:defRPr>
    </a:lvl4pPr>
    <a:lvl5pPr marL="1828800" algn="r" rtl="1" eaLnBrk="0" fontAlgn="base" hangingPunct="0">
      <a:spcBef>
        <a:spcPct val="30000"/>
      </a:spcBef>
      <a:spcAft>
        <a:spcPct val="0"/>
      </a:spcAft>
      <a:defRPr sz="1200" kern="1200">
        <a:solidFill>
          <a:schemeClr val="tx1"/>
        </a:solidFill>
        <a:latin typeface="+mn-lt"/>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dical-dictionary.thefreedictionary.com/disloc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desiccation</a:t>
            </a:r>
          </a:p>
          <a:p>
            <a:r>
              <a:rPr lang="en-US" altLang="en-US" smtClean="0"/>
              <a:t> [des″ĭ-ka´shun]the act of drying.</a:t>
            </a:r>
          </a:p>
          <a:p>
            <a:endParaRPr lang="ar-JO"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742AD54-E360-4C97-936C-32292FEB9623}" type="slidenum">
              <a:rPr lang="ar-SA" altLang="en-US"/>
              <a:pPr/>
              <a:t>4</a:t>
            </a:fld>
            <a:endParaRPr lang="ar-JO"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b="1" smtClean="0"/>
              <a:t>subluxation</a:t>
            </a:r>
          </a:p>
          <a:p>
            <a:r>
              <a:rPr lang="en-US" smtClean="0"/>
              <a:t> [sub″luk-sa´shun]incomplete or partial </a:t>
            </a:r>
            <a:r>
              <a:rPr lang="en-US" b="1" smtClean="0">
                <a:hlinkClick r:id="rId3"/>
              </a:rPr>
              <a:t>DISLOCATION</a:t>
            </a:r>
            <a:r>
              <a:rPr lang="en-US" smtClean="0"/>
              <a:t>.</a:t>
            </a:r>
          </a:p>
          <a:p>
            <a:endParaRPr lang="ar-JO"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EE0C7CF-6631-48D1-AC4B-53FDAB465FC0}" type="slidenum">
              <a:rPr lang="ar-SA" altLang="en-US"/>
              <a:pPr/>
              <a:t>5</a:t>
            </a:fld>
            <a:endParaRPr lang="ar-JO"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ar-JO" b="1" smtClean="0">
                <a:solidFill>
                  <a:srgbClr val="003399"/>
                </a:solidFill>
              </a:rPr>
              <a:t>The pain usually settles over a period of a few days or weeks but frequently recurs and is associated with increasing stiffness of the neck</a:t>
            </a:r>
            <a:endParaRPr lang="en-US" altLang="ar-JO"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CB47839-DAF4-419F-81D5-A7BBB0A1BF1C}" type="slidenum">
              <a:rPr lang="ar-SA" altLang="ar-JO">
                <a:solidFill>
                  <a:srgbClr val="000000"/>
                </a:solidFill>
              </a:rPr>
              <a:pPr/>
              <a:t>28</a:t>
            </a:fld>
            <a:endParaRPr lang="ar-JO" altLang="ar-JO">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to</a:t>
            </a:r>
            <a:r>
              <a:rPr lang="en-US" altLang="ar-JO" b="1" smtClean="0"/>
              <a:t> </a:t>
            </a:r>
            <a:r>
              <a:rPr lang="ar-SA" altLang="ar-JO" smtClean="0"/>
              <a:t>increase </a:t>
            </a:r>
            <a:r>
              <a:rPr lang="en-US" altLang="ar-JO" smtClean="0"/>
              <a:t>the </a:t>
            </a:r>
            <a:r>
              <a:rPr lang="ar-SA" altLang="ar-JO" smtClean="0"/>
              <a:t>blood flow bring</a:t>
            </a:r>
            <a:r>
              <a:rPr lang="en-US" altLang="ar-JO" smtClean="0"/>
              <a:t>ing</a:t>
            </a:r>
            <a:r>
              <a:rPr lang="ar-SA" altLang="ar-JO" smtClean="0"/>
              <a:t> more oxygen and nutrients to that</a:t>
            </a:r>
            <a:r>
              <a:rPr lang="en-US" altLang="ar-JO" smtClean="0"/>
              <a:t> a</a:t>
            </a:r>
            <a:r>
              <a:rPr lang="ar-SA" altLang="ar-JO" smtClean="0"/>
              <a:t>rea ,</a:t>
            </a:r>
            <a:r>
              <a:rPr lang="en-US" altLang="ar-JO" smtClean="0"/>
              <a:t>to</a:t>
            </a:r>
            <a:r>
              <a:rPr lang="ar-SA" altLang="ar-JO" smtClean="0"/>
              <a:t> remove waste products created by muscle spasms, and </a:t>
            </a:r>
            <a:r>
              <a:rPr lang="en-US" altLang="ar-JO" smtClean="0"/>
              <a:t>this</a:t>
            </a:r>
            <a:r>
              <a:rPr lang="ar-SA" altLang="ar-JO" smtClean="0"/>
              <a:t> also helps</a:t>
            </a:r>
            <a:r>
              <a:rPr lang="en-US" altLang="ar-JO" smtClean="0"/>
              <a:t> in</a:t>
            </a:r>
            <a:r>
              <a:rPr lang="ar-SA" altLang="ar-JO" smtClean="0"/>
              <a:t> healing</a:t>
            </a:r>
            <a:r>
              <a:rPr lang="en-US" altLang="ar-JO" smtClean="0"/>
              <a:t>.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29DFCE9-4107-4E46-93E7-A746AE2E22B9}" type="slidenum">
              <a:rPr lang="ar-SA" altLang="ar-JO"/>
              <a:pPr/>
              <a:t>35</a:t>
            </a:fld>
            <a:endParaRPr lang="ar-JO" alt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ar-JO"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616CDC1-D5E0-4FFD-97EB-CA0B3892EDF9}" type="slidenum">
              <a:rPr lang="ar-SA" altLang="ar-JO"/>
              <a:pPr/>
              <a:t>37</a:t>
            </a:fld>
            <a:endParaRPr lang="ar-JO" alt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Surgery for thoracic disc disease is problematic because of: the diflicul ty of anterior</a:t>
            </a:r>
          </a:p>
          <a:p>
            <a:pPr algn="l" rtl="0"/>
            <a:r>
              <a:rPr lang="en-US" altLang="ar-JO" smtClean="0"/>
              <a:t>approaches, the proportionately tighter space between cord and canal compared to the</a:t>
            </a:r>
          </a:p>
          <a:p>
            <a:pPr algn="l" rtl="0"/>
            <a:r>
              <a:rPr lang="en-US" altLang="ar-JO" smtClean="0"/>
              <a:t>cervical and lumbar regions, and the watershed blood supply which creates a significant</a:t>
            </a:r>
          </a:p>
          <a:p>
            <a:pPr algn="l" rtl="0"/>
            <a:r>
              <a:rPr lang="en-US" altLang="ar-JO" smtClean="0"/>
              <a:t>risk of cord injury with attempts to manipulate the cord when trying to work anteriorly</a:t>
            </a:r>
          </a:p>
          <a:p>
            <a:pPr algn="l" rtl="0"/>
            <a:r>
              <a:rPr lang="en-US" altLang="ar-JO" smtClean="0"/>
              <a:t>to it from a posterior approach. Herniated thoracic discs are calcified in 65% of patients</a:t>
            </a:r>
          </a:p>
          <a:p>
            <a:pPr algn="l" rtl="0"/>
            <a:r>
              <a:rPr lang="en-US" altLang="ar-JO" smtClean="0"/>
              <a:t>considered for surgery287 (more difficult to remove from a posterior or lateral approach</a:t>
            </a:r>
          </a:p>
          <a:p>
            <a:pPr algn="l" rtl="0"/>
            <a:r>
              <a:rPr lang="en-US" altLang="ar-JO" smtClean="0"/>
              <a:t>than non-calcified discs).</a:t>
            </a:r>
          </a:p>
          <a:p>
            <a:pPr algn="l" rtl="0"/>
            <a:endParaRPr lang="en-US" altLang="ar-JO"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4A2F9B1-6090-4E03-915C-CCB97145C1C2}" type="slidenum">
              <a:rPr lang="ar-SA" altLang="ar-JO"/>
              <a:pPr/>
              <a:t>40</a:t>
            </a:fld>
            <a:endParaRPr lang="ar-JO" alt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Thecal sac: membrane of dura mater that surrounds the spinal cord and the cauda equina.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5D0B04D-609F-4147-8A02-FF8B912EDD9C}" type="slidenum">
              <a:rPr lang="ar-SA" altLang="ar-JO"/>
              <a:pPr/>
              <a:t>56</a:t>
            </a:fld>
            <a:endParaRPr lang="ar-JO" alt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E90B468-6B35-4CFD-A9A9-86B9E3CC3F6D}" type="datetime8">
              <a:rPr lang="ar-JO"/>
              <a:pPr>
                <a:defRPr/>
              </a:pPr>
              <a:t>12 شباط، 21</a:t>
            </a:fld>
            <a:endParaRPr lang="ar-JO"/>
          </a:p>
        </p:txBody>
      </p:sp>
      <p:sp>
        <p:nvSpPr>
          <p:cNvPr id="5" name="Footer Placeholder 4"/>
          <p:cNvSpPr>
            <a:spLocks noGrp="1"/>
          </p:cNvSpPr>
          <p:nvPr>
            <p:ph type="ftr" sz="quarter" idx="11"/>
          </p:nvPr>
        </p:nvSpPr>
        <p:spPr/>
        <p:txBody>
          <a:bodyPr/>
          <a:lstStyle>
            <a:lvl1pPr>
              <a:defRPr/>
            </a:lvl1pPr>
          </a:lstStyle>
          <a:p>
            <a:pPr>
              <a:defRPr/>
            </a:pPr>
            <a:endParaRPr lang="ar-JO"/>
          </a:p>
        </p:txBody>
      </p:sp>
      <p:sp>
        <p:nvSpPr>
          <p:cNvPr id="6" name="Slide Number Placeholder 5"/>
          <p:cNvSpPr>
            <a:spLocks noGrp="1"/>
          </p:cNvSpPr>
          <p:nvPr>
            <p:ph type="sldNum" sz="quarter" idx="12"/>
          </p:nvPr>
        </p:nvSpPr>
        <p:spPr/>
        <p:txBody>
          <a:bodyPr/>
          <a:lstStyle>
            <a:lvl1pPr>
              <a:defRPr/>
            </a:lvl1pPr>
          </a:lstStyle>
          <a:p>
            <a:fld id="{AAEBD4FF-FE57-4F22-B96F-C55658C1D621}" type="slidenum">
              <a:rPr lang="ar-SA" altLang="en-US"/>
              <a:pPr/>
              <a:t>‹#›</a:t>
            </a:fld>
            <a:endParaRPr lang="ar-JO" altLang="en-US"/>
          </a:p>
        </p:txBody>
      </p:sp>
    </p:spTree>
    <p:extLst>
      <p:ext uri="{BB962C8B-B14F-4D97-AF65-F5344CB8AC3E}">
        <p14:creationId xmlns:p14="http://schemas.microsoft.com/office/powerpoint/2010/main" val="209327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EC59CA-2211-4BEC-B25C-A24E88A0E88E}" type="datetime8">
              <a:rPr lang="ar-JO"/>
              <a:pPr>
                <a:defRPr/>
              </a:pPr>
              <a:t>12 شباط، 21</a:t>
            </a:fld>
            <a:endParaRPr lang="ar-JO"/>
          </a:p>
        </p:txBody>
      </p:sp>
      <p:sp>
        <p:nvSpPr>
          <p:cNvPr id="5" name="Footer Placeholder 4"/>
          <p:cNvSpPr>
            <a:spLocks noGrp="1"/>
          </p:cNvSpPr>
          <p:nvPr>
            <p:ph type="ftr" sz="quarter" idx="11"/>
          </p:nvPr>
        </p:nvSpPr>
        <p:spPr/>
        <p:txBody>
          <a:bodyPr/>
          <a:lstStyle>
            <a:lvl1pPr>
              <a:defRPr/>
            </a:lvl1pPr>
          </a:lstStyle>
          <a:p>
            <a:pPr>
              <a:defRPr/>
            </a:pPr>
            <a:endParaRPr lang="ar-JO"/>
          </a:p>
        </p:txBody>
      </p:sp>
      <p:sp>
        <p:nvSpPr>
          <p:cNvPr id="6" name="Slide Number Placeholder 5"/>
          <p:cNvSpPr>
            <a:spLocks noGrp="1"/>
          </p:cNvSpPr>
          <p:nvPr>
            <p:ph type="sldNum" sz="quarter" idx="12"/>
          </p:nvPr>
        </p:nvSpPr>
        <p:spPr/>
        <p:txBody>
          <a:bodyPr/>
          <a:lstStyle>
            <a:lvl1pPr>
              <a:defRPr/>
            </a:lvl1pPr>
          </a:lstStyle>
          <a:p>
            <a:fld id="{DA47FE51-C2A8-4C84-BB89-A009D4782155}" type="slidenum">
              <a:rPr lang="ar-SA" altLang="en-US"/>
              <a:pPr/>
              <a:t>‹#›</a:t>
            </a:fld>
            <a:endParaRPr lang="ar-JO" altLang="en-US"/>
          </a:p>
        </p:txBody>
      </p:sp>
    </p:spTree>
    <p:extLst>
      <p:ext uri="{BB962C8B-B14F-4D97-AF65-F5344CB8AC3E}">
        <p14:creationId xmlns:p14="http://schemas.microsoft.com/office/powerpoint/2010/main" val="15932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6EE539-6208-41E5-BDB9-083B166B84A6}" type="datetime8">
              <a:rPr lang="ar-JO"/>
              <a:pPr>
                <a:defRPr/>
              </a:pPr>
              <a:t>12 شباط، 21</a:t>
            </a:fld>
            <a:endParaRPr lang="ar-JO"/>
          </a:p>
        </p:txBody>
      </p:sp>
      <p:sp>
        <p:nvSpPr>
          <p:cNvPr id="5" name="Footer Placeholder 4"/>
          <p:cNvSpPr>
            <a:spLocks noGrp="1"/>
          </p:cNvSpPr>
          <p:nvPr>
            <p:ph type="ftr" sz="quarter" idx="11"/>
          </p:nvPr>
        </p:nvSpPr>
        <p:spPr/>
        <p:txBody>
          <a:bodyPr/>
          <a:lstStyle>
            <a:lvl1pPr>
              <a:defRPr/>
            </a:lvl1pPr>
          </a:lstStyle>
          <a:p>
            <a:pPr>
              <a:defRPr/>
            </a:pPr>
            <a:endParaRPr lang="ar-JO"/>
          </a:p>
        </p:txBody>
      </p:sp>
      <p:sp>
        <p:nvSpPr>
          <p:cNvPr id="6" name="Slide Number Placeholder 5"/>
          <p:cNvSpPr>
            <a:spLocks noGrp="1"/>
          </p:cNvSpPr>
          <p:nvPr>
            <p:ph type="sldNum" sz="quarter" idx="12"/>
          </p:nvPr>
        </p:nvSpPr>
        <p:spPr/>
        <p:txBody>
          <a:bodyPr/>
          <a:lstStyle>
            <a:lvl1pPr>
              <a:defRPr/>
            </a:lvl1pPr>
          </a:lstStyle>
          <a:p>
            <a:fld id="{19C966AA-702E-44CF-A8E7-7C8E61D421CB}" type="slidenum">
              <a:rPr lang="ar-SA" altLang="en-US"/>
              <a:pPr/>
              <a:t>‹#›</a:t>
            </a:fld>
            <a:endParaRPr lang="ar-JO" altLang="en-US"/>
          </a:p>
        </p:txBody>
      </p:sp>
    </p:spTree>
    <p:extLst>
      <p:ext uri="{BB962C8B-B14F-4D97-AF65-F5344CB8AC3E}">
        <p14:creationId xmlns:p14="http://schemas.microsoft.com/office/powerpoint/2010/main" val="373709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30CB3161-6A1D-4103-AA17-5F1291CAB98F}" type="datetime8">
              <a:rPr lang="ar-JO"/>
              <a:pPr>
                <a:defRPr/>
              </a:pPr>
              <a:t>12 شباط، 21</a:t>
            </a:fld>
            <a:endParaRPr lang="ar-JO"/>
          </a:p>
        </p:txBody>
      </p:sp>
      <p:sp>
        <p:nvSpPr>
          <p:cNvPr id="4" name="Footer Placeholder 4"/>
          <p:cNvSpPr>
            <a:spLocks noGrp="1"/>
          </p:cNvSpPr>
          <p:nvPr>
            <p:ph type="ftr" sz="quarter" idx="11"/>
          </p:nvPr>
        </p:nvSpPr>
        <p:spPr/>
        <p:txBody>
          <a:bodyPr/>
          <a:lstStyle>
            <a:lvl1pPr>
              <a:defRPr/>
            </a:lvl1pPr>
          </a:lstStyle>
          <a:p>
            <a:pPr>
              <a:defRPr/>
            </a:pPr>
            <a:endParaRPr lang="ar-JO"/>
          </a:p>
        </p:txBody>
      </p:sp>
      <p:sp>
        <p:nvSpPr>
          <p:cNvPr id="5" name="Slide Number Placeholder 5"/>
          <p:cNvSpPr>
            <a:spLocks noGrp="1"/>
          </p:cNvSpPr>
          <p:nvPr>
            <p:ph type="sldNum" sz="quarter" idx="12"/>
          </p:nvPr>
        </p:nvSpPr>
        <p:spPr/>
        <p:txBody>
          <a:bodyPr/>
          <a:lstStyle>
            <a:lvl1pPr>
              <a:defRPr/>
            </a:lvl1pPr>
          </a:lstStyle>
          <a:p>
            <a:fld id="{CD93DC50-EC15-4F00-8BF6-605C8C61C945}" type="slidenum">
              <a:rPr lang="ar-SA" altLang="en-US"/>
              <a:pPr/>
              <a:t>‹#›</a:t>
            </a:fld>
            <a:endParaRPr lang="ar-JO" altLang="en-US"/>
          </a:p>
        </p:txBody>
      </p:sp>
    </p:spTree>
    <p:extLst>
      <p:ext uri="{BB962C8B-B14F-4D97-AF65-F5344CB8AC3E}">
        <p14:creationId xmlns:p14="http://schemas.microsoft.com/office/powerpoint/2010/main" val="300832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7A59BF-27B9-476B-BEE1-B196F9AE9929}" type="datetime8">
              <a:rPr lang="ar-JO"/>
              <a:pPr>
                <a:defRPr/>
              </a:pPr>
              <a:t>12 شباط، 21</a:t>
            </a:fld>
            <a:endParaRPr lang="ar-JO"/>
          </a:p>
        </p:txBody>
      </p:sp>
      <p:sp>
        <p:nvSpPr>
          <p:cNvPr id="5" name="Footer Placeholder 4"/>
          <p:cNvSpPr>
            <a:spLocks noGrp="1"/>
          </p:cNvSpPr>
          <p:nvPr>
            <p:ph type="ftr" sz="quarter" idx="11"/>
          </p:nvPr>
        </p:nvSpPr>
        <p:spPr/>
        <p:txBody>
          <a:bodyPr/>
          <a:lstStyle>
            <a:lvl1pPr>
              <a:defRPr/>
            </a:lvl1pPr>
          </a:lstStyle>
          <a:p>
            <a:pPr>
              <a:defRPr/>
            </a:pPr>
            <a:endParaRPr lang="ar-JO"/>
          </a:p>
        </p:txBody>
      </p:sp>
      <p:sp>
        <p:nvSpPr>
          <p:cNvPr id="6" name="Slide Number Placeholder 5"/>
          <p:cNvSpPr>
            <a:spLocks noGrp="1"/>
          </p:cNvSpPr>
          <p:nvPr>
            <p:ph type="sldNum" sz="quarter" idx="12"/>
          </p:nvPr>
        </p:nvSpPr>
        <p:spPr/>
        <p:txBody>
          <a:bodyPr/>
          <a:lstStyle>
            <a:lvl1pPr>
              <a:defRPr/>
            </a:lvl1pPr>
          </a:lstStyle>
          <a:p>
            <a:fld id="{8BC1A171-4027-43D9-BB30-7D3F8E485E4E}" type="slidenum">
              <a:rPr lang="ar-SA" altLang="en-US"/>
              <a:pPr/>
              <a:t>‹#›</a:t>
            </a:fld>
            <a:endParaRPr lang="ar-JO" altLang="en-US"/>
          </a:p>
        </p:txBody>
      </p:sp>
    </p:spTree>
    <p:extLst>
      <p:ext uri="{BB962C8B-B14F-4D97-AF65-F5344CB8AC3E}">
        <p14:creationId xmlns:p14="http://schemas.microsoft.com/office/powerpoint/2010/main" val="404310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5D5382-A26B-40AB-9FD5-5D4C0B96423D}" type="datetime8">
              <a:rPr lang="ar-JO"/>
              <a:pPr>
                <a:defRPr/>
              </a:pPr>
              <a:t>12 شباط، 21</a:t>
            </a:fld>
            <a:endParaRPr lang="ar-JO"/>
          </a:p>
        </p:txBody>
      </p:sp>
      <p:sp>
        <p:nvSpPr>
          <p:cNvPr id="5" name="Footer Placeholder 4"/>
          <p:cNvSpPr>
            <a:spLocks noGrp="1"/>
          </p:cNvSpPr>
          <p:nvPr>
            <p:ph type="ftr" sz="quarter" idx="11"/>
          </p:nvPr>
        </p:nvSpPr>
        <p:spPr/>
        <p:txBody>
          <a:bodyPr/>
          <a:lstStyle>
            <a:lvl1pPr>
              <a:defRPr/>
            </a:lvl1pPr>
          </a:lstStyle>
          <a:p>
            <a:pPr>
              <a:defRPr/>
            </a:pPr>
            <a:endParaRPr lang="ar-JO"/>
          </a:p>
        </p:txBody>
      </p:sp>
      <p:sp>
        <p:nvSpPr>
          <p:cNvPr id="6" name="Slide Number Placeholder 5"/>
          <p:cNvSpPr>
            <a:spLocks noGrp="1"/>
          </p:cNvSpPr>
          <p:nvPr>
            <p:ph type="sldNum" sz="quarter" idx="12"/>
          </p:nvPr>
        </p:nvSpPr>
        <p:spPr/>
        <p:txBody>
          <a:bodyPr/>
          <a:lstStyle>
            <a:lvl1pPr>
              <a:defRPr/>
            </a:lvl1pPr>
          </a:lstStyle>
          <a:p>
            <a:fld id="{815D03D7-A0E1-4066-9F11-1527381440C2}" type="slidenum">
              <a:rPr lang="ar-SA" altLang="en-US"/>
              <a:pPr/>
              <a:t>‹#›</a:t>
            </a:fld>
            <a:endParaRPr lang="ar-JO" altLang="en-US"/>
          </a:p>
        </p:txBody>
      </p:sp>
    </p:spTree>
    <p:extLst>
      <p:ext uri="{BB962C8B-B14F-4D97-AF65-F5344CB8AC3E}">
        <p14:creationId xmlns:p14="http://schemas.microsoft.com/office/powerpoint/2010/main" val="252018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1512368-ACAD-4DD0-B730-58159B615741}" type="datetime8">
              <a:rPr lang="ar-JO"/>
              <a:pPr>
                <a:defRPr/>
              </a:pPr>
              <a:t>12 شباط، 21</a:t>
            </a:fld>
            <a:endParaRPr lang="ar-JO"/>
          </a:p>
        </p:txBody>
      </p:sp>
      <p:sp>
        <p:nvSpPr>
          <p:cNvPr id="6" name="Footer Placeholder 4"/>
          <p:cNvSpPr>
            <a:spLocks noGrp="1"/>
          </p:cNvSpPr>
          <p:nvPr>
            <p:ph type="ftr" sz="quarter" idx="11"/>
          </p:nvPr>
        </p:nvSpPr>
        <p:spPr/>
        <p:txBody>
          <a:bodyPr/>
          <a:lstStyle>
            <a:lvl1pPr>
              <a:defRPr/>
            </a:lvl1pPr>
          </a:lstStyle>
          <a:p>
            <a:pPr>
              <a:defRPr/>
            </a:pPr>
            <a:endParaRPr lang="ar-JO"/>
          </a:p>
        </p:txBody>
      </p:sp>
      <p:sp>
        <p:nvSpPr>
          <p:cNvPr id="7" name="Slide Number Placeholder 5"/>
          <p:cNvSpPr>
            <a:spLocks noGrp="1"/>
          </p:cNvSpPr>
          <p:nvPr>
            <p:ph type="sldNum" sz="quarter" idx="12"/>
          </p:nvPr>
        </p:nvSpPr>
        <p:spPr/>
        <p:txBody>
          <a:bodyPr/>
          <a:lstStyle>
            <a:lvl1pPr>
              <a:defRPr/>
            </a:lvl1pPr>
          </a:lstStyle>
          <a:p>
            <a:fld id="{65128EB4-B93D-44DE-BF53-BB7EFDB7A882}" type="slidenum">
              <a:rPr lang="ar-SA" altLang="en-US"/>
              <a:pPr/>
              <a:t>‹#›</a:t>
            </a:fld>
            <a:endParaRPr lang="ar-JO" altLang="en-US"/>
          </a:p>
        </p:txBody>
      </p:sp>
    </p:spTree>
    <p:extLst>
      <p:ext uri="{BB962C8B-B14F-4D97-AF65-F5344CB8AC3E}">
        <p14:creationId xmlns:p14="http://schemas.microsoft.com/office/powerpoint/2010/main" val="150378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3B20D4-6584-4FD9-83A3-D020573B1DF6}" type="datetime8">
              <a:rPr lang="ar-JO"/>
              <a:pPr>
                <a:defRPr/>
              </a:pPr>
              <a:t>12 شباط، 21</a:t>
            </a:fld>
            <a:endParaRPr lang="ar-JO"/>
          </a:p>
        </p:txBody>
      </p:sp>
      <p:sp>
        <p:nvSpPr>
          <p:cNvPr id="8" name="Footer Placeholder 4"/>
          <p:cNvSpPr>
            <a:spLocks noGrp="1"/>
          </p:cNvSpPr>
          <p:nvPr>
            <p:ph type="ftr" sz="quarter" idx="11"/>
          </p:nvPr>
        </p:nvSpPr>
        <p:spPr/>
        <p:txBody>
          <a:bodyPr/>
          <a:lstStyle>
            <a:lvl1pPr>
              <a:defRPr/>
            </a:lvl1pPr>
          </a:lstStyle>
          <a:p>
            <a:pPr>
              <a:defRPr/>
            </a:pPr>
            <a:endParaRPr lang="ar-JO"/>
          </a:p>
        </p:txBody>
      </p:sp>
      <p:sp>
        <p:nvSpPr>
          <p:cNvPr id="9" name="Slide Number Placeholder 5"/>
          <p:cNvSpPr>
            <a:spLocks noGrp="1"/>
          </p:cNvSpPr>
          <p:nvPr>
            <p:ph type="sldNum" sz="quarter" idx="12"/>
          </p:nvPr>
        </p:nvSpPr>
        <p:spPr/>
        <p:txBody>
          <a:bodyPr/>
          <a:lstStyle>
            <a:lvl1pPr>
              <a:defRPr/>
            </a:lvl1pPr>
          </a:lstStyle>
          <a:p>
            <a:fld id="{35922C1B-08EC-487E-B23D-9B8CD5539D82}" type="slidenum">
              <a:rPr lang="ar-SA" altLang="en-US"/>
              <a:pPr/>
              <a:t>‹#›</a:t>
            </a:fld>
            <a:endParaRPr lang="ar-JO" altLang="en-US"/>
          </a:p>
        </p:txBody>
      </p:sp>
    </p:spTree>
    <p:extLst>
      <p:ext uri="{BB962C8B-B14F-4D97-AF65-F5344CB8AC3E}">
        <p14:creationId xmlns:p14="http://schemas.microsoft.com/office/powerpoint/2010/main" val="36700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8785716-7D4F-49B0-B8D9-BD4D99DF7E6F}" type="datetime8">
              <a:rPr lang="ar-JO"/>
              <a:pPr>
                <a:defRPr/>
              </a:pPr>
              <a:t>12 شباط، 21</a:t>
            </a:fld>
            <a:endParaRPr lang="ar-JO"/>
          </a:p>
        </p:txBody>
      </p:sp>
      <p:sp>
        <p:nvSpPr>
          <p:cNvPr id="4" name="Footer Placeholder 4"/>
          <p:cNvSpPr>
            <a:spLocks noGrp="1"/>
          </p:cNvSpPr>
          <p:nvPr>
            <p:ph type="ftr" sz="quarter" idx="11"/>
          </p:nvPr>
        </p:nvSpPr>
        <p:spPr/>
        <p:txBody>
          <a:bodyPr/>
          <a:lstStyle>
            <a:lvl1pPr>
              <a:defRPr/>
            </a:lvl1pPr>
          </a:lstStyle>
          <a:p>
            <a:pPr>
              <a:defRPr/>
            </a:pPr>
            <a:endParaRPr lang="ar-JO"/>
          </a:p>
        </p:txBody>
      </p:sp>
      <p:sp>
        <p:nvSpPr>
          <p:cNvPr id="5" name="Slide Number Placeholder 5"/>
          <p:cNvSpPr>
            <a:spLocks noGrp="1"/>
          </p:cNvSpPr>
          <p:nvPr>
            <p:ph type="sldNum" sz="quarter" idx="12"/>
          </p:nvPr>
        </p:nvSpPr>
        <p:spPr/>
        <p:txBody>
          <a:bodyPr/>
          <a:lstStyle>
            <a:lvl1pPr>
              <a:defRPr/>
            </a:lvl1pPr>
          </a:lstStyle>
          <a:p>
            <a:fld id="{75C60C87-A381-4938-AE64-08D6B192310D}" type="slidenum">
              <a:rPr lang="ar-SA" altLang="en-US"/>
              <a:pPr/>
              <a:t>‹#›</a:t>
            </a:fld>
            <a:endParaRPr lang="ar-JO" altLang="en-US"/>
          </a:p>
        </p:txBody>
      </p:sp>
    </p:spTree>
    <p:extLst>
      <p:ext uri="{BB962C8B-B14F-4D97-AF65-F5344CB8AC3E}">
        <p14:creationId xmlns:p14="http://schemas.microsoft.com/office/powerpoint/2010/main" val="400717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F3DEA0-BB85-4B86-8B5D-6532338D527D}" type="datetime8">
              <a:rPr lang="ar-JO"/>
              <a:pPr>
                <a:defRPr/>
              </a:pPr>
              <a:t>12 شباط، 21</a:t>
            </a:fld>
            <a:endParaRPr lang="ar-JO"/>
          </a:p>
        </p:txBody>
      </p:sp>
      <p:sp>
        <p:nvSpPr>
          <p:cNvPr id="3" name="Footer Placeholder 4"/>
          <p:cNvSpPr>
            <a:spLocks noGrp="1"/>
          </p:cNvSpPr>
          <p:nvPr>
            <p:ph type="ftr" sz="quarter" idx="11"/>
          </p:nvPr>
        </p:nvSpPr>
        <p:spPr/>
        <p:txBody>
          <a:bodyPr/>
          <a:lstStyle>
            <a:lvl1pPr>
              <a:defRPr/>
            </a:lvl1pPr>
          </a:lstStyle>
          <a:p>
            <a:pPr>
              <a:defRPr/>
            </a:pPr>
            <a:endParaRPr lang="ar-JO"/>
          </a:p>
        </p:txBody>
      </p:sp>
      <p:sp>
        <p:nvSpPr>
          <p:cNvPr id="4" name="Slide Number Placeholder 5"/>
          <p:cNvSpPr>
            <a:spLocks noGrp="1"/>
          </p:cNvSpPr>
          <p:nvPr>
            <p:ph type="sldNum" sz="quarter" idx="12"/>
          </p:nvPr>
        </p:nvSpPr>
        <p:spPr/>
        <p:txBody>
          <a:bodyPr/>
          <a:lstStyle>
            <a:lvl1pPr>
              <a:defRPr/>
            </a:lvl1pPr>
          </a:lstStyle>
          <a:p>
            <a:fld id="{0AB0BAB9-4A50-45CD-9362-C7B1776C911A}" type="slidenum">
              <a:rPr lang="ar-SA" altLang="en-US"/>
              <a:pPr/>
              <a:t>‹#›</a:t>
            </a:fld>
            <a:endParaRPr lang="ar-JO" altLang="en-US"/>
          </a:p>
        </p:txBody>
      </p:sp>
    </p:spTree>
    <p:extLst>
      <p:ext uri="{BB962C8B-B14F-4D97-AF65-F5344CB8AC3E}">
        <p14:creationId xmlns:p14="http://schemas.microsoft.com/office/powerpoint/2010/main" val="122386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5D53CC-96AD-4854-9CF0-FB0BD61DEED7}" type="datetime8">
              <a:rPr lang="ar-JO"/>
              <a:pPr>
                <a:defRPr/>
              </a:pPr>
              <a:t>12 شباط، 21</a:t>
            </a:fld>
            <a:endParaRPr lang="ar-JO"/>
          </a:p>
        </p:txBody>
      </p:sp>
      <p:sp>
        <p:nvSpPr>
          <p:cNvPr id="6" name="Footer Placeholder 4"/>
          <p:cNvSpPr>
            <a:spLocks noGrp="1"/>
          </p:cNvSpPr>
          <p:nvPr>
            <p:ph type="ftr" sz="quarter" idx="11"/>
          </p:nvPr>
        </p:nvSpPr>
        <p:spPr/>
        <p:txBody>
          <a:bodyPr/>
          <a:lstStyle>
            <a:lvl1pPr>
              <a:defRPr/>
            </a:lvl1pPr>
          </a:lstStyle>
          <a:p>
            <a:pPr>
              <a:defRPr/>
            </a:pPr>
            <a:endParaRPr lang="ar-JO"/>
          </a:p>
        </p:txBody>
      </p:sp>
      <p:sp>
        <p:nvSpPr>
          <p:cNvPr id="7" name="Slide Number Placeholder 5"/>
          <p:cNvSpPr>
            <a:spLocks noGrp="1"/>
          </p:cNvSpPr>
          <p:nvPr>
            <p:ph type="sldNum" sz="quarter" idx="12"/>
          </p:nvPr>
        </p:nvSpPr>
        <p:spPr/>
        <p:txBody>
          <a:bodyPr/>
          <a:lstStyle>
            <a:lvl1pPr>
              <a:defRPr/>
            </a:lvl1pPr>
          </a:lstStyle>
          <a:p>
            <a:fld id="{FD551444-02FE-4A88-A9F6-480F4974680D}" type="slidenum">
              <a:rPr lang="ar-SA" altLang="en-US"/>
              <a:pPr/>
              <a:t>‹#›</a:t>
            </a:fld>
            <a:endParaRPr lang="ar-JO" altLang="en-US"/>
          </a:p>
        </p:txBody>
      </p:sp>
    </p:spTree>
    <p:extLst>
      <p:ext uri="{BB962C8B-B14F-4D97-AF65-F5344CB8AC3E}">
        <p14:creationId xmlns:p14="http://schemas.microsoft.com/office/powerpoint/2010/main" val="52535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D1740D-E64A-4C60-87BE-9CBA835CFD49}" type="datetime8">
              <a:rPr lang="ar-JO"/>
              <a:pPr>
                <a:defRPr/>
              </a:pPr>
              <a:t>12 شباط، 21</a:t>
            </a:fld>
            <a:endParaRPr lang="ar-JO"/>
          </a:p>
        </p:txBody>
      </p:sp>
      <p:sp>
        <p:nvSpPr>
          <p:cNvPr id="6" name="Footer Placeholder 4"/>
          <p:cNvSpPr>
            <a:spLocks noGrp="1"/>
          </p:cNvSpPr>
          <p:nvPr>
            <p:ph type="ftr" sz="quarter" idx="11"/>
          </p:nvPr>
        </p:nvSpPr>
        <p:spPr/>
        <p:txBody>
          <a:bodyPr/>
          <a:lstStyle>
            <a:lvl1pPr>
              <a:defRPr/>
            </a:lvl1pPr>
          </a:lstStyle>
          <a:p>
            <a:pPr>
              <a:defRPr/>
            </a:pPr>
            <a:endParaRPr lang="ar-JO"/>
          </a:p>
        </p:txBody>
      </p:sp>
      <p:sp>
        <p:nvSpPr>
          <p:cNvPr id="7" name="Slide Number Placeholder 5"/>
          <p:cNvSpPr>
            <a:spLocks noGrp="1"/>
          </p:cNvSpPr>
          <p:nvPr>
            <p:ph type="sldNum" sz="quarter" idx="12"/>
          </p:nvPr>
        </p:nvSpPr>
        <p:spPr/>
        <p:txBody>
          <a:bodyPr/>
          <a:lstStyle>
            <a:lvl1pPr>
              <a:defRPr/>
            </a:lvl1pPr>
          </a:lstStyle>
          <a:p>
            <a:fld id="{78B76B1E-8090-46D8-8382-BBA9FA39C57A}" type="slidenum">
              <a:rPr lang="ar-SA" altLang="en-US"/>
              <a:pPr/>
              <a:t>‹#›</a:t>
            </a:fld>
            <a:endParaRPr lang="ar-JO" altLang="en-US"/>
          </a:p>
        </p:txBody>
      </p:sp>
    </p:spTree>
    <p:extLst>
      <p:ext uri="{BB962C8B-B14F-4D97-AF65-F5344CB8AC3E}">
        <p14:creationId xmlns:p14="http://schemas.microsoft.com/office/powerpoint/2010/main" val="144504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3FF4539A-61A9-4DB8-89A6-FC3B158663F0}" type="datetime8">
              <a:rPr lang="ar-JO"/>
              <a:pPr>
                <a:defRPr/>
              </a:pPr>
              <a:t>12 شباط، 21</a:t>
            </a:fld>
            <a:endParaRPr lang="ar-JO"/>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ar-JO"/>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78D5B93-BF2E-41C9-A853-86A545F3F63E}" type="slidenum">
              <a:rPr lang="ar-SA" altLang="en-US"/>
              <a:pPr/>
              <a:t>‹#›</a:t>
            </a:fld>
            <a:endParaRPr lang="ar-JO" alt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Placeholder 2"/>
          <p:cNvSpPr>
            <a:spLocks noGrp="1" noChangeArrowheads="1"/>
          </p:cNvSpPr>
          <p:nvPr>
            <p:ph type="subTitle" idx="1"/>
          </p:nvPr>
        </p:nvSpPr>
        <p:spPr bwMode="auto">
          <a:xfrm>
            <a:off x="6357938" y="1428750"/>
            <a:ext cx="2786062" cy="2781300"/>
          </a:xfrm>
        </p:spPr>
        <p:txBody>
          <a:bodyPr wrap="square" numCol="1" anchor="t" anchorCtr="0" compatLnSpc="1">
            <a:prstTxWarp prst="textNoShape">
              <a:avLst/>
            </a:prstTxWarp>
          </a:bodyPr>
          <a:lstStyle/>
          <a:p>
            <a:r>
              <a:rPr lang="en-US" altLang="en-US" sz="2800" b="1" u="sng" smtClean="0">
                <a:solidFill>
                  <a:srgbClr val="C00000"/>
                </a:solidFill>
                <a:latin typeface="Calisto MT" pitchFamily="18" charset="0"/>
                <a:cs typeface="Arial" charset="0"/>
              </a:rPr>
              <a:t>DONE BY : </a:t>
            </a:r>
            <a:r>
              <a:rPr lang="en-US" altLang="en-US" b="1" smtClean="0">
                <a:solidFill>
                  <a:srgbClr val="C00000"/>
                </a:solidFill>
                <a:latin typeface="Calisto MT" pitchFamily="18" charset="0"/>
                <a:cs typeface="Arial" charset="0"/>
              </a:rPr>
              <a:t>#Afnan Sami</a:t>
            </a:r>
          </a:p>
          <a:p>
            <a:r>
              <a:rPr lang="en-US" altLang="en-US" b="1" smtClean="0">
                <a:solidFill>
                  <a:srgbClr val="C00000"/>
                </a:solidFill>
                <a:latin typeface="Calisto MT" pitchFamily="18" charset="0"/>
                <a:cs typeface="Arial" charset="0"/>
              </a:rPr>
              <a:t>#Agadeer</a:t>
            </a:r>
          </a:p>
          <a:p>
            <a:r>
              <a:rPr lang="en-US" altLang="en-US" b="1" smtClean="0">
                <a:solidFill>
                  <a:srgbClr val="C00000"/>
                </a:solidFill>
                <a:latin typeface="Calisto MT" pitchFamily="18" charset="0"/>
                <a:cs typeface="Arial" charset="0"/>
              </a:rPr>
              <a:t>AL-Refai</a:t>
            </a:r>
          </a:p>
        </p:txBody>
      </p:sp>
      <p:sp>
        <p:nvSpPr>
          <p:cNvPr id="307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C6FCFD3-DE0B-45CC-B8B9-4FF585DD43B3}" type="slidenum">
              <a:rPr lang="ar-SA" altLang="en-US">
                <a:solidFill>
                  <a:srgbClr val="898989"/>
                </a:solidFill>
                <a:latin typeface="Arial Black" pitchFamily="34" charset="0"/>
              </a:rPr>
              <a:pPr/>
              <a:t>1</a:t>
            </a:fld>
            <a:endParaRPr lang="ar-JO" altLang="en-US">
              <a:solidFill>
                <a:srgbClr val="898989"/>
              </a:solidFill>
              <a:latin typeface="Arial Black" pitchFamily="34" charset="0"/>
            </a:endParaRPr>
          </a:p>
        </p:txBody>
      </p:sp>
      <p:sp>
        <p:nvSpPr>
          <p:cNvPr id="5" name="Rectangle 4"/>
          <p:cNvSpPr/>
          <p:nvPr/>
        </p:nvSpPr>
        <p:spPr>
          <a:xfrm>
            <a:off x="6351588" y="0"/>
            <a:ext cx="2792412" cy="1384300"/>
          </a:xfrm>
          <a:prstGeom prst="rect">
            <a:avLst/>
          </a:prstGeom>
        </p:spPr>
        <p:txBody>
          <a:bodyPr>
            <a:spAutoFit/>
          </a:bodyPr>
          <a:lstStyle/>
          <a:p>
            <a:pPr algn="ctr" eaLnBrk="1" fontAlgn="auto" hangingPunct="1">
              <a:spcBef>
                <a:spcPts val="0"/>
              </a:spcBef>
              <a:spcAft>
                <a:spcPts val="0"/>
              </a:spcAft>
              <a:defRPr/>
            </a:pPr>
            <a:r>
              <a:rPr lang="en-US" sz="2800" dirty="0">
                <a:solidFill>
                  <a:schemeClr val="tx2">
                    <a:lumMod val="75000"/>
                  </a:schemeClr>
                </a:solidFill>
                <a:latin typeface="Bodoni MT Black" pitchFamily="18" charset="0"/>
                <a:cs typeface="Times New Roman" pitchFamily="18" charset="0"/>
              </a:rPr>
              <a:t>Spinal</a:t>
            </a:r>
          </a:p>
          <a:p>
            <a:pPr algn="ctr" eaLnBrk="1" fontAlgn="auto" hangingPunct="1">
              <a:spcBef>
                <a:spcPts val="0"/>
              </a:spcBef>
              <a:spcAft>
                <a:spcPts val="0"/>
              </a:spcAft>
              <a:defRPr/>
            </a:pPr>
            <a:r>
              <a:rPr lang="en-US" sz="2800" dirty="0">
                <a:solidFill>
                  <a:schemeClr val="tx2">
                    <a:lumMod val="75000"/>
                  </a:schemeClr>
                </a:solidFill>
                <a:latin typeface="Bodoni MT Black" pitchFamily="18" charset="0"/>
                <a:cs typeface="Times New Roman" pitchFamily="18" charset="0"/>
              </a:rPr>
              <a:t>Degenerative</a:t>
            </a:r>
          </a:p>
          <a:p>
            <a:pPr algn="ctr" eaLnBrk="1" fontAlgn="auto" hangingPunct="1">
              <a:spcBef>
                <a:spcPts val="0"/>
              </a:spcBef>
              <a:spcAft>
                <a:spcPts val="0"/>
              </a:spcAft>
              <a:defRPr/>
            </a:pPr>
            <a:r>
              <a:rPr lang="en-US" sz="2800" dirty="0">
                <a:solidFill>
                  <a:schemeClr val="tx2">
                    <a:lumMod val="75000"/>
                  </a:schemeClr>
                </a:solidFill>
                <a:latin typeface="Bodoni MT Black" pitchFamily="18" charset="0"/>
                <a:cs typeface="Times New Roman" pitchFamily="18" charset="0"/>
              </a:rPr>
              <a:t>Diseases</a:t>
            </a:r>
            <a:r>
              <a:rPr lang="ar-JO" sz="2800" dirty="0">
                <a:solidFill>
                  <a:schemeClr val="tx2">
                    <a:lumMod val="75000"/>
                  </a:schemeClr>
                </a:solidFill>
                <a:latin typeface="Bodoni MT Black" pitchFamily="18" charset="0"/>
              </a:rPr>
              <a:t> </a:t>
            </a:r>
            <a:endParaRPr lang="ar-JO" sz="2800" b="1" dirty="0">
              <a:solidFill>
                <a:schemeClr val="tx2">
                  <a:lumMod val="75000"/>
                </a:schemeClr>
              </a:solidFill>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547813" y="2435225"/>
            <a:ext cx="7426325" cy="784225"/>
          </a:xfrm>
          <a:prstGeom prst="rect">
            <a:avLst/>
          </a:prstGeom>
          <a:solidFill>
            <a:schemeClr val="accent5">
              <a:lumMod val="40000"/>
              <a:lumOff val="60000"/>
            </a:schemeClr>
          </a:solidFill>
          <a:ln w="76200">
            <a:solidFill>
              <a:schemeClr val="accent3">
                <a:lumMod val="50000"/>
              </a:schemeClr>
            </a:solidFill>
          </a:ln>
        </p:spPr>
        <p:txBody>
          <a:bodyPr>
            <a:spAutoFit/>
          </a:bodyP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fontAlgn="auto" hangingPunct="1">
              <a:spcBef>
                <a:spcPct val="0"/>
              </a:spcBef>
              <a:spcAft>
                <a:spcPts val="0"/>
              </a:spcAft>
              <a:buFontTx/>
              <a:buNone/>
              <a:defRPr/>
            </a:pPr>
            <a:r>
              <a:rPr lang="en-US" altLang="ar-JO" sz="4500" b="1" dirty="0">
                <a:solidFill>
                  <a:schemeClr val="accent3">
                    <a:lumMod val="50000"/>
                  </a:schemeClr>
                </a:solidFill>
                <a:latin typeface="Arial Black" pitchFamily="34" charset="0"/>
              </a:rPr>
              <a:t>Cervical Disc Prolapse</a:t>
            </a:r>
          </a:p>
        </p:txBody>
      </p:sp>
      <p:sp>
        <p:nvSpPr>
          <p:cNvPr id="1433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22F15B6-9D41-46C2-9572-293924494FE8}" type="slidenum">
              <a:rPr lang="ar-SA" altLang="en-US">
                <a:solidFill>
                  <a:srgbClr val="898989"/>
                </a:solidFill>
                <a:latin typeface="Arial Black" pitchFamily="34" charset="0"/>
              </a:rPr>
              <a:pPr/>
              <a:t>10</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47675" y="2492375"/>
            <a:ext cx="8301038" cy="1081088"/>
          </a:xfrm>
          <a:solidFill>
            <a:schemeClr val="accent5">
              <a:lumMod val="40000"/>
              <a:lumOff val="60000"/>
            </a:schemeClr>
          </a:solidFill>
          <a:ln w="76200">
            <a:solidFill>
              <a:schemeClr val="accent3">
                <a:lumMod val="50000"/>
              </a:schemeClr>
            </a:solidFill>
          </a:ln>
        </p:spPr>
        <p:txBody>
          <a:bodyPr rtlCol="1">
            <a:noAutofit/>
          </a:bodyPr>
          <a:lstStyle/>
          <a:p>
            <a:pPr fontAlgn="auto">
              <a:spcAft>
                <a:spcPts val="0"/>
              </a:spcAft>
              <a:defRPr/>
            </a:pPr>
            <a:r>
              <a:rPr lang="en-US" sz="4500" b="1" dirty="0">
                <a:solidFill>
                  <a:schemeClr val="accent3">
                    <a:lumMod val="50000"/>
                  </a:schemeClr>
                </a:solidFill>
                <a:latin typeface="+mn-lt"/>
              </a:rPr>
              <a:t>Cervical Disc </a:t>
            </a:r>
            <a:r>
              <a:rPr lang="en-US" sz="4500" b="1" dirty="0" err="1">
                <a:solidFill>
                  <a:schemeClr val="accent3">
                    <a:lumMod val="50000"/>
                  </a:schemeClr>
                </a:solidFill>
                <a:latin typeface="+mn-lt"/>
              </a:rPr>
              <a:t>Prolapse</a:t>
            </a:r>
            <a:r>
              <a:rPr lang="en-US" sz="4500" b="1" dirty="0">
                <a:solidFill>
                  <a:schemeClr val="accent3">
                    <a:lumMod val="50000"/>
                  </a:schemeClr>
                </a:solidFill>
                <a:latin typeface="+mn-lt"/>
              </a:rPr>
              <a:t/>
            </a:r>
            <a:br>
              <a:rPr lang="en-US" sz="4500" b="1" dirty="0">
                <a:solidFill>
                  <a:schemeClr val="accent3">
                    <a:lumMod val="50000"/>
                  </a:schemeClr>
                </a:solidFill>
                <a:latin typeface="+mn-lt"/>
              </a:rPr>
            </a:br>
            <a:r>
              <a:rPr lang="en-US" sz="4500" b="1" dirty="0">
                <a:solidFill>
                  <a:schemeClr val="accent3">
                    <a:lumMod val="50000"/>
                  </a:schemeClr>
                </a:solidFill>
                <a:latin typeface="+mn-lt"/>
                <a:cs typeface="Arial" charset="0"/>
              </a:rPr>
              <a:t>Causes</a:t>
            </a:r>
          </a:p>
        </p:txBody>
      </p:sp>
      <p:sp>
        <p:nvSpPr>
          <p:cNvPr id="17410" name="عنصر نائب للمحتوى 2"/>
          <p:cNvSpPr>
            <a:spLocks noGrp="1"/>
          </p:cNvSpPr>
          <p:nvPr>
            <p:ph idx="1"/>
          </p:nvPr>
        </p:nvSpPr>
        <p:spPr>
          <a:xfrm>
            <a:off x="360363" y="769938"/>
            <a:ext cx="8697912" cy="6259512"/>
          </a:xfrm>
        </p:spPr>
        <p:txBody>
          <a:bodyPr/>
          <a:lstStyle/>
          <a:p>
            <a:pPr fontAlgn="auto">
              <a:spcAft>
                <a:spcPts val="0"/>
              </a:spcAft>
              <a:buFont typeface="Arial" panose="020B0604020202020204" pitchFamily="34" charset="0"/>
              <a:buChar char="•"/>
              <a:defRPr/>
            </a:pPr>
            <a:r>
              <a:rPr lang="en-US" altLang="ar-JO" sz="2400" b="1" dirty="0">
                <a:solidFill>
                  <a:schemeClr val="accent3">
                    <a:lumMod val="75000"/>
                  </a:schemeClr>
                </a:solidFill>
                <a:effectLst>
                  <a:outerShdw blurRad="38100" dist="38100" dir="2700000" algn="tl">
                    <a:srgbClr val="000000">
                      <a:alpha val="43137"/>
                    </a:srgbClr>
                  </a:outerShdw>
                </a:effectLst>
              </a:rPr>
              <a:t>Less</a:t>
            </a:r>
            <a:r>
              <a:rPr lang="en-US" altLang="ar-JO" sz="2400" b="1" dirty="0"/>
              <a:t> common than disc prolapse in the lumbar area.</a:t>
            </a:r>
          </a:p>
          <a:p>
            <a:pPr fontAlgn="auto">
              <a:spcAft>
                <a:spcPts val="0"/>
              </a:spcAft>
              <a:buFont typeface="Arial" panose="020B0604020202020204" pitchFamily="34" charset="0"/>
              <a:buChar char="•"/>
              <a:defRPr/>
            </a:pPr>
            <a:r>
              <a:rPr lang="en-US" altLang="ar-JO" sz="2400" b="1" dirty="0"/>
              <a:t>The disc prolapse occurs most frequently at the </a:t>
            </a:r>
            <a:r>
              <a:rPr lang="en-US" altLang="ar-JO" sz="2400" b="1" dirty="0">
                <a:solidFill>
                  <a:schemeClr val="accent3">
                    <a:lumMod val="75000"/>
                  </a:schemeClr>
                </a:solidFill>
                <a:effectLst>
                  <a:outerShdw blurRad="38100" dist="38100" dir="2700000" algn="tl">
                    <a:srgbClr val="000000">
                      <a:alpha val="43137"/>
                    </a:srgbClr>
                  </a:outerShdw>
                </a:effectLst>
              </a:rPr>
              <a:t>C6/7</a:t>
            </a:r>
            <a:r>
              <a:rPr lang="en-US" altLang="ar-JO" sz="2400" b="1" dirty="0">
                <a:solidFill>
                  <a:srgbClr val="FF0000"/>
                </a:solidFill>
              </a:rPr>
              <a:t>  </a:t>
            </a:r>
            <a:r>
              <a:rPr lang="en-US" altLang="ar-JO" sz="2400" b="1" dirty="0"/>
              <a:t>(70% ) level and at the </a:t>
            </a:r>
            <a:r>
              <a:rPr lang="en-US" altLang="ar-JO" sz="2400" b="1" dirty="0">
                <a:solidFill>
                  <a:schemeClr val="accent3">
                    <a:lumMod val="75000"/>
                  </a:schemeClr>
                </a:solidFill>
                <a:effectLst>
                  <a:outerShdw blurRad="38100" dist="38100" dir="2700000" algn="tl">
                    <a:srgbClr val="000000">
                      <a:alpha val="43137"/>
                    </a:srgbClr>
                  </a:outerShdw>
                </a:effectLst>
              </a:rPr>
              <a:t>C5/6</a:t>
            </a:r>
            <a:r>
              <a:rPr lang="en-US" altLang="ar-JO" sz="2400" b="1" dirty="0">
                <a:solidFill>
                  <a:srgbClr val="FF0000"/>
                </a:solidFill>
              </a:rPr>
              <a:t> </a:t>
            </a:r>
            <a:r>
              <a:rPr lang="en-US" altLang="ar-JO" sz="2400" b="1" dirty="0"/>
              <a:t>level (20%) .</a:t>
            </a:r>
          </a:p>
          <a:p>
            <a:pPr fontAlgn="auto">
              <a:spcAft>
                <a:spcPts val="0"/>
              </a:spcAft>
              <a:buFont typeface="Arial" panose="020B0604020202020204" pitchFamily="34" charset="0"/>
              <a:buChar char="•"/>
              <a:defRPr/>
            </a:pPr>
            <a:endParaRPr lang="en-US" altLang="ar-JO" sz="2400" b="1" dirty="0"/>
          </a:p>
          <a:p>
            <a:pPr fontAlgn="auto">
              <a:spcAft>
                <a:spcPts val="0"/>
              </a:spcAft>
              <a:buFont typeface="Arial" panose="020B0604020202020204" pitchFamily="34" charset="0"/>
              <a:buChar char="•"/>
              <a:defRPr/>
            </a:pPr>
            <a:endParaRPr lang="en-US" altLang="ar-JO" sz="2400" b="1" dirty="0"/>
          </a:p>
          <a:p>
            <a:pPr marL="0" indent="0" fontAlgn="auto">
              <a:spcAft>
                <a:spcPts val="0"/>
              </a:spcAft>
              <a:buFont typeface="Arial" panose="020B0604020202020204" pitchFamily="34" charset="0"/>
              <a:buNone/>
              <a:defRPr/>
            </a:pPr>
            <a:endParaRPr lang="en-US" altLang="ar-JO" sz="2400" b="1" dirty="0"/>
          </a:p>
          <a:p>
            <a:pPr marL="0" indent="0" fontAlgn="auto">
              <a:spcAft>
                <a:spcPts val="0"/>
              </a:spcAft>
              <a:buFont typeface="Arial" panose="020B0604020202020204" pitchFamily="34" charset="0"/>
              <a:buNone/>
              <a:defRPr/>
            </a:pPr>
            <a:r>
              <a:rPr lang="en-US" altLang="ar-JO" sz="2400" b="1" dirty="0"/>
              <a:t>   </a:t>
            </a:r>
          </a:p>
          <a:p>
            <a:pPr marL="0" indent="0" fontAlgn="auto">
              <a:spcAft>
                <a:spcPts val="0"/>
              </a:spcAft>
              <a:buFont typeface="Arial" panose="020B0604020202020204" pitchFamily="34" charset="0"/>
              <a:buNone/>
              <a:defRPr/>
            </a:pPr>
            <a:r>
              <a:rPr lang="en-US" altLang="ar-JO" sz="2400" b="1" dirty="0"/>
              <a:t>    Repetitive cervical stress .   </a:t>
            </a:r>
          </a:p>
          <a:p>
            <a:pPr fontAlgn="auto">
              <a:spcAft>
                <a:spcPts val="0"/>
              </a:spcAft>
              <a:buFont typeface="Arial" panose="020B0604020202020204" pitchFamily="34" charset="0"/>
              <a:buChar char="•"/>
              <a:defRPr/>
            </a:pPr>
            <a:r>
              <a:rPr lang="en-US" altLang="ar-JO" sz="2400" b="1" dirty="0"/>
              <a:t>Trauma.</a:t>
            </a:r>
          </a:p>
          <a:p>
            <a:pPr fontAlgn="auto">
              <a:spcAft>
                <a:spcPts val="0"/>
              </a:spcAft>
              <a:buFont typeface="Arial" panose="020B0604020202020204" pitchFamily="34" charset="0"/>
              <a:buChar char="•"/>
              <a:defRPr/>
            </a:pPr>
            <a:r>
              <a:rPr lang="en-US" altLang="ar-JO" sz="2400" b="1" dirty="0"/>
              <a:t>Heavy lifting.</a:t>
            </a:r>
          </a:p>
          <a:p>
            <a:pPr fontAlgn="auto">
              <a:spcAft>
                <a:spcPts val="0"/>
              </a:spcAft>
              <a:buFont typeface="Arial" panose="020B0604020202020204" pitchFamily="34" charset="0"/>
              <a:buChar char="•"/>
              <a:defRPr/>
            </a:pPr>
            <a:r>
              <a:rPr lang="en-US" altLang="ar-JO" sz="2400" b="1" dirty="0"/>
              <a:t>Prolonged sedentary position.</a:t>
            </a:r>
          </a:p>
          <a:p>
            <a:pPr fontAlgn="auto">
              <a:spcAft>
                <a:spcPts val="0"/>
              </a:spcAft>
              <a:buFont typeface="Arial" panose="020B0604020202020204" pitchFamily="34" charset="0"/>
              <a:buChar char="•"/>
              <a:defRPr/>
            </a:pPr>
            <a:r>
              <a:rPr lang="en-US" altLang="ar-JO" sz="2400" b="1" dirty="0"/>
              <a:t>Whiplash accidents (Neck strain).</a:t>
            </a:r>
          </a:p>
          <a:p>
            <a:pPr fontAlgn="auto">
              <a:spcAft>
                <a:spcPts val="0"/>
              </a:spcAft>
              <a:buFont typeface="Arial" panose="020B0604020202020204" pitchFamily="34" charset="0"/>
              <a:buChar char="•"/>
              <a:defRPr/>
            </a:pPr>
            <a:r>
              <a:rPr lang="en-US" altLang="ar-JO" sz="2400" b="1" dirty="0"/>
              <a:t>Frequent acceleration/deceleration</a:t>
            </a:r>
            <a:r>
              <a:rPr lang="ar-SA" altLang="ar-JO" sz="2400" b="1" dirty="0"/>
              <a:t>.</a:t>
            </a:r>
          </a:p>
          <a:p>
            <a:pPr fontAlgn="auto">
              <a:spcAft>
                <a:spcPts val="0"/>
              </a:spcAft>
              <a:buFont typeface="Arial" panose="020B0604020202020204" pitchFamily="34" charset="0"/>
              <a:buChar char="•"/>
              <a:defRPr/>
            </a:pPr>
            <a:endParaRPr lang="en-US" altLang="ar-JO" sz="2400" b="1" dirty="0"/>
          </a:p>
          <a:p>
            <a:pPr marL="0" indent="0" fontAlgn="auto">
              <a:spcAft>
                <a:spcPts val="0"/>
              </a:spcAft>
              <a:buFont typeface="Arial" panose="020B0604020202020204" pitchFamily="34" charset="0"/>
              <a:buNone/>
              <a:defRPr/>
            </a:pPr>
            <a:endParaRPr lang="en-US" altLang="ar-JO" sz="2400" b="1" dirty="0"/>
          </a:p>
        </p:txBody>
      </p:sp>
      <p:sp>
        <p:nvSpPr>
          <p:cNvPr id="1536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8787FD8-B9DD-45E0-A16B-3E5289CA361B}" type="slidenum">
              <a:rPr lang="ar-SA" altLang="en-US">
                <a:solidFill>
                  <a:srgbClr val="898989"/>
                </a:solidFill>
                <a:latin typeface="Arial Black" pitchFamily="34" charset="0"/>
              </a:rPr>
              <a:pPr/>
              <a:t>11</a:t>
            </a:fld>
            <a:endParaRPr lang="ar-JO" altLang="en-US">
              <a:solidFill>
                <a:srgbClr val="898989"/>
              </a:solidFill>
              <a:latin typeface="Arial Black" pitchFamily="34" charset="0"/>
            </a:endParaRPr>
          </a:p>
        </p:txBody>
      </p:sp>
      <p:pic>
        <p:nvPicPr>
          <p:cNvPr id="15365" name="Picture 4" descr="http://www.spineuniverse.com/sites/default/files/legacy-images/herndisc-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705225"/>
            <a:ext cx="3046412"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0825" y="0"/>
            <a:ext cx="8807450" cy="769938"/>
          </a:xfrm>
          <a:prstGeom prst="rect">
            <a:avLst/>
          </a:prstGeom>
          <a:solidFill>
            <a:schemeClr val="accent5">
              <a:lumMod val="40000"/>
              <a:lumOff val="60000"/>
            </a:schemeClr>
          </a:solidFill>
          <a:ln w="76200">
            <a:solidFill>
              <a:schemeClr val="accent3">
                <a:lumMod val="50000"/>
              </a:schemeClr>
            </a:solidFill>
          </a:ln>
        </p:spPr>
        <p:txBody>
          <a:bodyPr>
            <a:spAutoFit/>
          </a:bodyPr>
          <a:lstStyle/>
          <a:p>
            <a:pPr algn="ctr" eaLnBrk="1" fontAlgn="auto" hangingPunct="1">
              <a:spcBef>
                <a:spcPts val="0"/>
              </a:spcBef>
              <a:spcAft>
                <a:spcPts val="0"/>
              </a:spcAft>
              <a:defRPr/>
            </a:pPr>
            <a:r>
              <a:rPr lang="en-US" sz="4400" b="1" dirty="0">
                <a:solidFill>
                  <a:schemeClr val="accent3">
                    <a:lumMod val="50000"/>
                  </a:schemeClr>
                </a:solidFill>
                <a:latin typeface="+mj-lt"/>
              </a:rPr>
              <a:t>Cervical Disc </a:t>
            </a:r>
            <a:r>
              <a:rPr lang="en-US" sz="4400" b="1" dirty="0" err="1">
                <a:solidFill>
                  <a:schemeClr val="accent3">
                    <a:lumMod val="50000"/>
                  </a:schemeClr>
                </a:solidFill>
                <a:latin typeface="+mj-lt"/>
              </a:rPr>
              <a:t>Prolapse</a:t>
            </a:r>
            <a:endParaRPr lang="en-US" sz="4400" b="1" dirty="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صر نائب للمحتوى 2"/>
          <p:cNvSpPr>
            <a:spLocks noGrp="1"/>
          </p:cNvSpPr>
          <p:nvPr>
            <p:ph idx="1"/>
          </p:nvPr>
        </p:nvSpPr>
        <p:spPr>
          <a:xfrm>
            <a:off x="7938" y="830263"/>
            <a:ext cx="7648575" cy="5694362"/>
          </a:xfrm>
        </p:spPr>
        <p:txBody>
          <a:bodyPr>
            <a:normAutofit lnSpcReduction="10000"/>
          </a:bodyPr>
          <a:lstStyle/>
          <a:p>
            <a:pPr fontAlgn="auto">
              <a:lnSpc>
                <a:spcPct val="150000"/>
              </a:lnSpc>
              <a:spcAft>
                <a:spcPts val="0"/>
              </a:spcAft>
              <a:buFont typeface="Arial" panose="020B0604020202020204" pitchFamily="34" charset="0"/>
              <a:buChar char="•"/>
              <a:defRPr/>
            </a:pPr>
            <a:r>
              <a:rPr lang="en-US" altLang="ar-JO" sz="2400" b="1" dirty="0">
                <a:solidFill>
                  <a:srgbClr val="000000"/>
                </a:solidFill>
              </a:rPr>
              <a:t>The cervical disc prolapse is usually in the </a:t>
            </a:r>
            <a:r>
              <a:rPr lang="en-US" altLang="ar-JO" sz="2400" b="1" dirty="0" err="1">
                <a:solidFill>
                  <a:schemeClr val="accent3">
                    <a:lumMod val="75000"/>
                  </a:schemeClr>
                </a:solidFill>
                <a:effectLst>
                  <a:outerShdw blurRad="38100" dist="38100" dir="2700000" algn="tl">
                    <a:srgbClr val="000000">
                      <a:alpha val="43137"/>
                    </a:srgbClr>
                  </a:outerShdw>
                </a:effectLst>
              </a:rPr>
              <a:t>posterolateral</a:t>
            </a:r>
            <a:r>
              <a:rPr lang="en-US" altLang="ar-JO" sz="2400" b="1" dirty="0">
                <a:solidFill>
                  <a:schemeClr val="accent3">
                    <a:lumMod val="75000"/>
                  </a:schemeClr>
                </a:solidFill>
                <a:effectLst>
                  <a:outerShdw blurRad="38100" dist="38100" dir="2700000" algn="tl">
                    <a:srgbClr val="000000">
                      <a:alpha val="43137"/>
                    </a:srgbClr>
                  </a:outerShdw>
                </a:effectLst>
              </a:rPr>
              <a:t> direction</a:t>
            </a:r>
            <a:r>
              <a:rPr lang="en-US" altLang="ar-JO" sz="2400" b="1" dirty="0">
                <a:solidFill>
                  <a:srgbClr val="000000"/>
                </a:solidFill>
              </a:rPr>
              <a:t>, because the </a:t>
            </a:r>
            <a:r>
              <a:rPr lang="en-US" altLang="ar-JO" sz="2400" b="1" dirty="0">
                <a:solidFill>
                  <a:schemeClr val="accent3">
                    <a:lumMod val="75000"/>
                  </a:schemeClr>
                </a:solidFill>
                <a:effectLst>
                  <a:outerShdw blurRad="38100" dist="38100" dir="2700000" algn="tl">
                    <a:srgbClr val="000000">
                      <a:alpha val="43137"/>
                    </a:srgbClr>
                  </a:outerShdw>
                </a:effectLst>
              </a:rPr>
              <a:t>strong posterior longitudinal ligament</a:t>
            </a:r>
            <a:r>
              <a:rPr lang="en-US" altLang="ar-JO" sz="2400" b="1" dirty="0">
                <a:solidFill>
                  <a:srgbClr val="C00000"/>
                </a:solidFill>
              </a:rPr>
              <a:t> </a:t>
            </a:r>
            <a:r>
              <a:rPr lang="en-US" altLang="ar-JO" sz="2400" b="1" dirty="0">
                <a:solidFill>
                  <a:srgbClr val="000000"/>
                </a:solidFill>
              </a:rPr>
              <a:t>prevents direct posterior herniation.</a:t>
            </a:r>
          </a:p>
          <a:p>
            <a:pPr marL="0" indent="0" fontAlgn="auto">
              <a:lnSpc>
                <a:spcPct val="150000"/>
              </a:lnSpc>
              <a:spcAft>
                <a:spcPts val="0"/>
              </a:spcAft>
              <a:buFont typeface="Arial" panose="020B0604020202020204" pitchFamily="34" charset="0"/>
              <a:buNone/>
              <a:defRPr/>
            </a:pPr>
            <a:r>
              <a:rPr lang="en-US" altLang="ar-JO" sz="2400" b="1" dirty="0">
                <a:solidFill>
                  <a:srgbClr val="000000"/>
                </a:solidFill>
              </a:rPr>
              <a:t> The </a:t>
            </a:r>
            <a:r>
              <a:rPr lang="en-US" altLang="ar-JO" sz="2400" b="1" dirty="0" err="1">
                <a:solidFill>
                  <a:srgbClr val="000000"/>
                </a:solidFill>
              </a:rPr>
              <a:t>posterolateral</a:t>
            </a:r>
            <a:r>
              <a:rPr lang="en-US" altLang="ar-JO" sz="2400" b="1" dirty="0">
                <a:solidFill>
                  <a:srgbClr val="000000"/>
                </a:solidFill>
              </a:rPr>
              <a:t> disc herniation will cause </a:t>
            </a:r>
            <a:r>
              <a:rPr lang="en-US" altLang="ar-JO" sz="2400" b="1" dirty="0">
                <a:solidFill>
                  <a:srgbClr val="FF0000"/>
                </a:solidFill>
              </a:rPr>
              <a:t>compression</a:t>
            </a:r>
            <a:r>
              <a:rPr lang="en-US" altLang="ar-JO" sz="2400" b="1" dirty="0">
                <a:solidFill>
                  <a:srgbClr val="000000"/>
                </a:solidFill>
              </a:rPr>
              <a:t> of the adjacent nerve </a:t>
            </a:r>
            <a:r>
              <a:rPr lang="en-US" altLang="ar-JO" sz="2400" b="1" dirty="0">
                <a:solidFill>
                  <a:srgbClr val="FF0000"/>
                </a:solidFill>
              </a:rPr>
              <a:t>root</a:t>
            </a:r>
            <a:r>
              <a:rPr lang="en-US" altLang="ar-JO" sz="2400" b="1" dirty="0">
                <a:solidFill>
                  <a:srgbClr val="000000"/>
                </a:solidFill>
              </a:rPr>
              <a:t> as it enters and passes through the intervertebral neural foramen causing </a:t>
            </a:r>
            <a:r>
              <a:rPr lang="en-US" altLang="ar-JO" sz="2400" b="1" dirty="0">
                <a:solidFill>
                  <a:schemeClr val="accent3">
                    <a:lumMod val="75000"/>
                  </a:schemeClr>
                </a:solidFill>
                <a:effectLst>
                  <a:outerShdw blurRad="38100" dist="38100" dir="2700000" algn="tl">
                    <a:srgbClr val="000000">
                      <a:alpha val="43137"/>
                    </a:srgbClr>
                  </a:outerShdw>
                </a:effectLst>
              </a:rPr>
              <a:t>“Radiculopathy” </a:t>
            </a:r>
            <a:r>
              <a:rPr lang="en-US" altLang="ar-JO" sz="2400" b="1" dirty="0">
                <a:solidFill>
                  <a:srgbClr val="C00000"/>
                </a:solidFill>
              </a:rPr>
              <a:t>.</a:t>
            </a:r>
          </a:p>
          <a:p>
            <a:pPr fontAlgn="auto">
              <a:lnSpc>
                <a:spcPct val="150000"/>
              </a:lnSpc>
              <a:spcAft>
                <a:spcPts val="0"/>
              </a:spcAft>
              <a:buFont typeface="Wingdings 2" pitchFamily="18" charset="2"/>
              <a:buNone/>
              <a:defRPr/>
            </a:pPr>
            <a:r>
              <a:rPr lang="en-US" altLang="ar-JO" sz="2400" b="1" dirty="0">
                <a:solidFill>
                  <a:srgbClr val="000000"/>
                </a:solidFill>
              </a:rPr>
              <a:t> </a:t>
            </a:r>
          </a:p>
          <a:p>
            <a:pPr fontAlgn="auto">
              <a:spcAft>
                <a:spcPts val="0"/>
              </a:spcAft>
              <a:buFont typeface="Arial" panose="020B0604020202020204" pitchFamily="34" charset="0"/>
              <a:buChar char="•"/>
              <a:defRPr/>
            </a:pPr>
            <a:r>
              <a:rPr lang="en-US" altLang="ar-JO" sz="2400" b="1" dirty="0">
                <a:solidFill>
                  <a:srgbClr val="000000"/>
                </a:solidFill>
              </a:rPr>
              <a:t>If the cervical disc </a:t>
            </a:r>
            <a:r>
              <a:rPr lang="en-US" altLang="ar-JO" sz="2400" b="1" dirty="0">
                <a:solidFill>
                  <a:schemeClr val="accent3">
                    <a:lumMod val="50000"/>
                  </a:schemeClr>
                </a:solidFill>
              </a:rPr>
              <a:t>herniates posteriorly,</a:t>
            </a:r>
            <a:r>
              <a:rPr lang="en-US" altLang="ar-JO" sz="2400" b="1" dirty="0">
                <a:solidFill>
                  <a:srgbClr val="000000"/>
                </a:solidFill>
              </a:rPr>
              <a:t> causing </a:t>
            </a:r>
            <a:r>
              <a:rPr lang="en-US" altLang="ar-JO" sz="2400" b="1" dirty="0">
                <a:solidFill>
                  <a:srgbClr val="FF0000"/>
                </a:solidFill>
              </a:rPr>
              <a:t>compression</a:t>
            </a:r>
            <a:r>
              <a:rPr lang="en-US" altLang="ar-JO" sz="2400" b="1" dirty="0">
                <a:solidFill>
                  <a:srgbClr val="000000"/>
                </a:solidFill>
              </a:rPr>
              <a:t> on the adjacent cervical spinal cord (myelopathy), It’s a  </a:t>
            </a:r>
            <a:r>
              <a:rPr lang="en-US" altLang="ar-JO" sz="2400" b="1" dirty="0">
                <a:solidFill>
                  <a:srgbClr val="C00000"/>
                </a:solidFill>
              </a:rPr>
              <a:t>neurosurgical emergency.</a:t>
            </a:r>
          </a:p>
          <a:p>
            <a:pPr fontAlgn="auto">
              <a:spcAft>
                <a:spcPts val="0"/>
              </a:spcAft>
              <a:buFont typeface="Arial" panose="020B0604020202020204" pitchFamily="34" charset="0"/>
              <a:buNone/>
              <a:defRPr/>
            </a:pPr>
            <a:endParaRPr lang="ar-JO" altLang="ar-JO" sz="2800" b="1" dirty="0">
              <a:solidFill>
                <a:srgbClr val="000000"/>
              </a:solidFill>
            </a:endParaRPr>
          </a:p>
          <a:p>
            <a:pPr fontAlgn="auto">
              <a:lnSpc>
                <a:spcPct val="150000"/>
              </a:lnSpc>
              <a:spcAft>
                <a:spcPts val="0"/>
              </a:spcAft>
              <a:buFont typeface="Wingdings 2" pitchFamily="18" charset="2"/>
              <a:buNone/>
              <a:defRPr/>
            </a:pPr>
            <a:endParaRPr lang="ar-JO" altLang="ar-JO" sz="2400" b="1" dirty="0">
              <a:solidFill>
                <a:srgbClr val="000000"/>
              </a:solidFill>
            </a:endParaRPr>
          </a:p>
        </p:txBody>
      </p:sp>
      <p:sp>
        <p:nvSpPr>
          <p:cNvPr id="16387"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F9FDB90-981B-4B9B-BEF2-51DF51E5F6F1}" type="slidenum">
              <a:rPr lang="ar-SA" altLang="en-US">
                <a:solidFill>
                  <a:srgbClr val="898989"/>
                </a:solidFill>
                <a:latin typeface="Arial Black" pitchFamily="34" charset="0"/>
              </a:rPr>
              <a:pPr/>
              <a:t>12</a:t>
            </a:fld>
            <a:endParaRPr lang="ar-JO" altLang="en-US">
              <a:solidFill>
                <a:srgbClr val="898989"/>
              </a:solidFill>
              <a:latin typeface="Arial Black" pitchFamily="34" charset="0"/>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513" y="927100"/>
            <a:ext cx="14874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66950" y="47625"/>
            <a:ext cx="6092825" cy="769938"/>
          </a:xfrm>
          <a:prstGeom prst="rect">
            <a:avLst/>
          </a:prstGeom>
          <a:solidFill>
            <a:schemeClr val="accent5">
              <a:lumMod val="40000"/>
              <a:lumOff val="60000"/>
            </a:schemeClr>
          </a:solidFill>
          <a:ln w="76200">
            <a:solidFill>
              <a:schemeClr val="accent3">
                <a:lumMod val="50000"/>
              </a:schemeClr>
            </a:solidFill>
          </a:ln>
        </p:spPr>
        <p:txBody>
          <a:bodyPr>
            <a:spAutoFit/>
          </a:bodyPr>
          <a:lstStyle/>
          <a:p>
            <a:pPr algn="ctr" eaLnBrk="1" fontAlgn="auto" hangingPunct="1">
              <a:spcBef>
                <a:spcPts val="0"/>
              </a:spcBef>
              <a:spcAft>
                <a:spcPts val="0"/>
              </a:spcAft>
              <a:defRPr/>
            </a:pPr>
            <a:r>
              <a:rPr lang="en-US" sz="4400" b="1" dirty="0">
                <a:solidFill>
                  <a:schemeClr val="accent3">
                    <a:lumMod val="50000"/>
                  </a:schemeClr>
                </a:solidFill>
                <a:latin typeface="+mj-lt"/>
              </a:rPr>
              <a:t>Cervical Disc </a:t>
            </a:r>
            <a:r>
              <a:rPr lang="en-US" sz="4400" b="1" dirty="0" err="1">
                <a:solidFill>
                  <a:schemeClr val="accent3">
                    <a:lumMod val="50000"/>
                  </a:schemeClr>
                </a:solidFill>
                <a:latin typeface="+mj-lt"/>
              </a:rPr>
              <a:t>Prolapse</a:t>
            </a:r>
            <a:endParaRPr lang="en-US" sz="4400" b="1" dirty="0">
              <a:solidFill>
                <a:schemeClr val="accent3">
                  <a:lumMod val="50000"/>
                </a:schemeClr>
              </a:solidFill>
              <a:latin typeface="+mj-lt"/>
            </a:endParaRPr>
          </a:p>
        </p:txBody>
      </p:sp>
      <p:pic>
        <p:nvPicPr>
          <p:cNvPr id="16390" name="Picture 2" descr="http://www.boneandjointcare.net/images/spine_clip_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4232275"/>
            <a:ext cx="17986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صر نائب للمحتوى 2"/>
          <p:cNvSpPr>
            <a:spLocks noGrp="1"/>
          </p:cNvSpPr>
          <p:nvPr>
            <p:ph idx="1"/>
          </p:nvPr>
        </p:nvSpPr>
        <p:spPr>
          <a:xfrm>
            <a:off x="7938" y="1384300"/>
            <a:ext cx="6148387" cy="5000625"/>
          </a:xfrm>
        </p:spPr>
        <p:txBody>
          <a:bodyPr rtlCol="1"/>
          <a:lstStyle/>
          <a:p>
            <a:pPr marL="514350" indent="-514350" fontAlgn="auto">
              <a:spcAft>
                <a:spcPts val="0"/>
              </a:spcAft>
              <a:buClr>
                <a:schemeClr val="accent3"/>
              </a:buClr>
              <a:buFont typeface="Arial" panose="020B0604020202020204" pitchFamily="34" charset="0"/>
              <a:buNone/>
              <a:defRPr/>
            </a:pPr>
            <a:r>
              <a:rPr lang="en-US" sz="3600" b="1" i="1" u="sng" dirty="0">
                <a:cs typeface="Arial" pitchFamily="34" charset="0"/>
              </a:rPr>
              <a:t>1) Pain: </a:t>
            </a:r>
          </a:p>
          <a:p>
            <a:pPr marL="514350" indent="-514350" fontAlgn="auto">
              <a:spcAft>
                <a:spcPts val="0"/>
              </a:spcAft>
              <a:buClr>
                <a:schemeClr val="accent3"/>
              </a:buClr>
              <a:buFont typeface="Wingdings" pitchFamily="2" charset="2"/>
              <a:buChar char="ü"/>
              <a:defRPr/>
            </a:pP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 Begins </a:t>
            </a:r>
            <a:r>
              <a:rPr lang="en-US" sz="2400" b="1" dirty="0">
                <a:cs typeface="Arial" pitchFamily="34" charset="0"/>
              </a:rPr>
              <a:t>usually in the cervical region.</a:t>
            </a:r>
          </a:p>
          <a:p>
            <a:pPr marL="514350" indent="-514350" fontAlgn="auto">
              <a:spcAft>
                <a:spcPts val="0"/>
              </a:spcAft>
              <a:buClr>
                <a:schemeClr val="accent3"/>
              </a:buClr>
              <a:buFont typeface="Wingdings" pitchFamily="2" charset="2"/>
              <a:buChar char="ü"/>
              <a:defRPr/>
            </a:pPr>
            <a:r>
              <a:rPr lang="en-US" sz="2400" b="1" dirty="0">
                <a:cs typeface="Arial" pitchFamily="34" charset="0"/>
              </a:rPr>
              <a:t> It characteristically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radiates</a:t>
            </a:r>
            <a:r>
              <a:rPr lang="en-US" sz="2400" b="1" dirty="0">
                <a:cs typeface="Arial" pitchFamily="34" charset="0"/>
              </a:rPr>
              <a:t> into the </a:t>
            </a:r>
            <a:r>
              <a:rPr lang="en-US" sz="2400" b="1" dirty="0" err="1">
                <a:cs typeface="Arial" pitchFamily="34" charset="0"/>
              </a:rPr>
              <a:t>periscapular</a:t>
            </a:r>
            <a:r>
              <a:rPr lang="en-US" sz="2400" b="1" dirty="0">
                <a:cs typeface="Arial" pitchFamily="34" charset="0"/>
              </a:rPr>
              <a:t> area and shoulder and down the arm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(brachial neuralgia).</a:t>
            </a:r>
          </a:p>
          <a:p>
            <a:pPr marL="514350" indent="-514350" fontAlgn="auto">
              <a:spcAft>
                <a:spcPts val="0"/>
              </a:spcAft>
              <a:buClr>
                <a:schemeClr val="accent3"/>
              </a:buClr>
              <a:buFont typeface="Wingdings" pitchFamily="2" charset="2"/>
              <a:buChar char="ü"/>
              <a:defRPr/>
            </a:pPr>
            <a:r>
              <a:rPr lang="en-US" sz="2400" b="1" dirty="0">
                <a:cs typeface="Arial" pitchFamily="34" charset="0"/>
              </a:rPr>
              <a:t>The neck pain commonly regresses while the pain radiating to the arm becomes more severe.</a:t>
            </a:r>
          </a:p>
          <a:p>
            <a:pPr marL="514350" indent="-514350" fontAlgn="auto">
              <a:spcAft>
                <a:spcPts val="0"/>
              </a:spcAft>
              <a:buClr>
                <a:schemeClr val="accent3"/>
              </a:buClr>
              <a:buFont typeface="Wingdings" pitchFamily="2" charset="2"/>
              <a:buChar char="ü"/>
              <a:defRPr/>
            </a:pPr>
            <a:endParaRPr lang="en-US" sz="2400" b="1" dirty="0">
              <a:cs typeface="Arial" pitchFamily="34" charset="0"/>
            </a:endParaRPr>
          </a:p>
          <a:p>
            <a:pPr marL="514350" indent="-514350" fontAlgn="auto">
              <a:spcAft>
                <a:spcPts val="0"/>
              </a:spcAft>
              <a:buClr>
                <a:schemeClr val="accent3"/>
              </a:buClr>
              <a:buFont typeface="Wingdings" pitchFamily="2" charset="2"/>
              <a:buChar char="ü"/>
              <a:defRPr/>
            </a:pPr>
            <a:r>
              <a:rPr lang="en-US" altLang="ar-JO" sz="2400" b="1" i="1" u="sng" dirty="0">
                <a:solidFill>
                  <a:srgbClr val="000000"/>
                </a:solidFill>
              </a:rPr>
              <a:t>2) Sensory disturbance</a:t>
            </a:r>
            <a:r>
              <a:rPr lang="en-US" altLang="ar-JO" sz="2000" b="1" dirty="0">
                <a:solidFill>
                  <a:srgbClr val="000000"/>
                </a:solidFill>
              </a:rPr>
              <a:t>, </a:t>
            </a:r>
            <a:r>
              <a:rPr lang="en-US" altLang="ar-JO" sz="2400" b="1" dirty="0">
                <a:solidFill>
                  <a:srgbClr val="000000"/>
                </a:solidFill>
              </a:rPr>
              <a:t>particularly numbness or tingling in the distribution of the dermatome affected.</a:t>
            </a:r>
          </a:p>
          <a:p>
            <a:pPr marL="514350" indent="-514350" fontAlgn="auto">
              <a:spcAft>
                <a:spcPts val="0"/>
              </a:spcAft>
              <a:buClr>
                <a:schemeClr val="accent3"/>
              </a:buClr>
              <a:buFont typeface="Wingdings" pitchFamily="2" charset="2"/>
              <a:buChar char="ü"/>
              <a:defRPr/>
            </a:pPr>
            <a:endParaRPr lang="en-US" sz="2400" b="1" dirty="0">
              <a:cs typeface="Arial" pitchFamily="34" charset="0"/>
            </a:endParaRPr>
          </a:p>
          <a:p>
            <a:pPr marL="514350" indent="-514350" fontAlgn="auto">
              <a:spcAft>
                <a:spcPts val="0"/>
              </a:spcAft>
              <a:buClr>
                <a:schemeClr val="accent3"/>
              </a:buClr>
              <a:buFont typeface="Wingdings" pitchFamily="2" charset="2"/>
              <a:buChar char="ü"/>
              <a:defRPr/>
            </a:pPr>
            <a:endParaRPr lang="en-US" sz="2400" b="1" dirty="0">
              <a:cs typeface="Arial" pitchFamily="34" charset="0"/>
            </a:endParaRPr>
          </a:p>
        </p:txBody>
      </p:sp>
      <p:sp>
        <p:nvSpPr>
          <p:cNvPr id="17411"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0DD768E-F625-4C5E-A732-A59C1A4FE003}" type="slidenum">
              <a:rPr lang="ar-SA" altLang="en-US">
                <a:solidFill>
                  <a:srgbClr val="898989"/>
                </a:solidFill>
                <a:latin typeface="Arial Black" pitchFamily="34" charset="0"/>
              </a:rPr>
              <a:pPr/>
              <a:t>13</a:t>
            </a:fld>
            <a:endParaRPr lang="ar-JO" altLang="en-US">
              <a:solidFill>
                <a:srgbClr val="898989"/>
              </a:solidFill>
              <a:latin typeface="Arial Black" pitchFamily="34" charset="0"/>
            </a:endParaRPr>
          </a:p>
        </p:txBody>
      </p:sp>
      <p:pic>
        <p:nvPicPr>
          <p:cNvPr id="17412" name="Picture 14" descr="http://www.spirehealthcare.com/ImageFiles/Roding/Mr%20Okafor%20microsite/Where%20pain%20is%20felt%20in%20a%20cervical%20disc%20prolap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275" y="2249488"/>
            <a:ext cx="2987675" cy="4608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57188" y="515938"/>
            <a:ext cx="8572500" cy="769937"/>
          </a:xfrm>
          <a:prstGeom prst="rect">
            <a:avLst/>
          </a:prstGeom>
          <a:solidFill>
            <a:schemeClr val="accent5">
              <a:lumMod val="40000"/>
              <a:lumOff val="60000"/>
            </a:schemeClr>
          </a:solidFill>
          <a:ln w="76200">
            <a:solidFill>
              <a:schemeClr val="accent3">
                <a:lumMod val="50000"/>
              </a:schemeClr>
            </a:solidFill>
          </a:ln>
        </p:spPr>
        <p:txBody>
          <a:bodyPr>
            <a:spAutoFit/>
          </a:bodyPr>
          <a:lstStyle/>
          <a:p>
            <a:pPr algn="ctr" eaLnBrk="1" fontAlgn="auto" hangingPunct="1">
              <a:spcBef>
                <a:spcPts val="0"/>
              </a:spcBef>
              <a:spcAft>
                <a:spcPts val="0"/>
              </a:spcAft>
              <a:defRPr/>
            </a:pPr>
            <a:r>
              <a:rPr lang="en-US" sz="4400" b="1" dirty="0">
                <a:solidFill>
                  <a:schemeClr val="accent3">
                    <a:lumMod val="50000"/>
                  </a:schemeClr>
                </a:solidFill>
                <a:latin typeface="+mj-lt"/>
              </a:rPr>
              <a:t>Clinical Manifestations (History) </a:t>
            </a:r>
            <a:endParaRPr lang="ar-JO" sz="4400" b="1" dirty="0">
              <a:solidFill>
                <a:schemeClr val="accent3">
                  <a:lumMod val="50000"/>
                </a:schemeClr>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611188" y="1700213"/>
            <a:ext cx="8281987" cy="2376487"/>
          </a:xfrm>
          <a:prstGeom prst="foldedCorner">
            <a:avLst/>
          </a:prstGeom>
          <a:solidFill>
            <a:schemeClr val="accent3">
              <a:lumMod val="50000"/>
            </a:schemeClr>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JO"/>
          </a:p>
        </p:txBody>
      </p:sp>
      <p:sp>
        <p:nvSpPr>
          <p:cNvPr id="21506" name="عنوان 1"/>
          <p:cNvSpPr>
            <a:spLocks noGrp="1"/>
          </p:cNvSpPr>
          <p:nvPr>
            <p:ph type="title"/>
          </p:nvPr>
        </p:nvSpPr>
        <p:spPr>
          <a:xfrm>
            <a:off x="539750" y="404813"/>
            <a:ext cx="8229600" cy="879475"/>
          </a:xfrm>
          <a:solidFill>
            <a:schemeClr val="accent5">
              <a:lumMod val="40000"/>
              <a:lumOff val="60000"/>
            </a:schemeClr>
          </a:solidFill>
          <a:ln w="76200">
            <a:solidFill>
              <a:schemeClr val="accent3">
                <a:lumMod val="50000"/>
              </a:schemeClr>
            </a:solidFill>
          </a:ln>
        </p:spPr>
        <p:txBody>
          <a:bodyPr rtlCol="1">
            <a:normAutofit/>
          </a:bodyPr>
          <a:lstStyle/>
          <a:p>
            <a:pPr fontAlgn="auto">
              <a:spcAft>
                <a:spcPts val="0"/>
              </a:spcAft>
              <a:defRPr/>
            </a:pPr>
            <a:r>
              <a:rPr lang="en-US" b="1" dirty="0">
                <a:solidFill>
                  <a:schemeClr val="accent3">
                    <a:lumMod val="50000"/>
                  </a:schemeClr>
                </a:solidFill>
                <a:cs typeface="Times New Roman" pitchFamily="18" charset="0"/>
              </a:rPr>
              <a:t>Clinical Manifestations (History)</a:t>
            </a:r>
            <a:endParaRPr lang="ar-SA" dirty="0">
              <a:solidFill>
                <a:schemeClr val="accent3">
                  <a:lumMod val="50000"/>
                </a:schemeClr>
              </a:solidFill>
            </a:endParaRPr>
          </a:p>
        </p:txBody>
      </p:sp>
      <p:sp>
        <p:nvSpPr>
          <p:cNvPr id="23555" name="عنصر نائب للمحتوى 2"/>
          <p:cNvSpPr>
            <a:spLocks noGrp="1"/>
          </p:cNvSpPr>
          <p:nvPr>
            <p:ph idx="1"/>
          </p:nvPr>
        </p:nvSpPr>
        <p:spPr>
          <a:xfrm>
            <a:off x="663575" y="1830388"/>
            <a:ext cx="8229600" cy="4525962"/>
          </a:xfrm>
        </p:spPr>
        <p:txBody>
          <a:bodyPr/>
          <a:lstStyle/>
          <a:p>
            <a:pPr fontAlgn="auto">
              <a:spcAft>
                <a:spcPts val="0"/>
              </a:spcAft>
              <a:buFont typeface="Wingdings" pitchFamily="2" charset="2"/>
              <a:buChar char="ü"/>
              <a:defRPr/>
            </a:pPr>
            <a:r>
              <a:rPr lang="en-US" altLang="ar-JO" sz="2400" b="1" dirty="0">
                <a:solidFill>
                  <a:schemeClr val="accent1">
                    <a:lumMod val="40000"/>
                    <a:lumOff val="60000"/>
                  </a:schemeClr>
                </a:solidFill>
              </a:rPr>
              <a:t>It is usually described as a ‘deep’, ‘boring’ or ‘aching’ pain</a:t>
            </a:r>
          </a:p>
          <a:p>
            <a:pPr fontAlgn="auto">
              <a:spcAft>
                <a:spcPts val="0"/>
              </a:spcAft>
              <a:buFont typeface="Wingdings" pitchFamily="2" charset="2"/>
              <a:buChar char="ü"/>
              <a:defRPr/>
            </a:pPr>
            <a:r>
              <a:rPr lang="en-US" altLang="ar-JO" sz="2400" b="1" dirty="0">
                <a:solidFill>
                  <a:schemeClr val="accent1">
                    <a:lumMod val="40000"/>
                    <a:lumOff val="60000"/>
                  </a:schemeClr>
                </a:solidFill>
              </a:rPr>
              <a:t>The patient is usually severely distressed and debilitated by the discomfort. </a:t>
            </a:r>
          </a:p>
          <a:p>
            <a:pPr fontAlgn="auto">
              <a:spcAft>
                <a:spcPts val="0"/>
              </a:spcAft>
              <a:buFont typeface="Wingdings" pitchFamily="2" charset="2"/>
              <a:buChar char="ü"/>
              <a:defRPr/>
            </a:pPr>
            <a:r>
              <a:rPr lang="en-US" altLang="ar-JO" sz="2400" b="1" dirty="0">
                <a:solidFill>
                  <a:schemeClr val="accent1">
                    <a:lumMod val="40000"/>
                    <a:lumOff val="60000"/>
                  </a:schemeClr>
                </a:solidFill>
              </a:rPr>
              <a:t>Pain is exacerbated by neck extension and rotation </a:t>
            </a:r>
            <a:r>
              <a:rPr lang="en-US" altLang="ar-JO" sz="2400" b="1" u="sng" dirty="0">
                <a:solidFill>
                  <a:schemeClr val="accent1">
                    <a:lumMod val="40000"/>
                    <a:lumOff val="60000"/>
                  </a:schemeClr>
                </a:solidFill>
                <a:effectLst>
                  <a:outerShdw blurRad="38100" dist="38100" dir="2700000" algn="tl">
                    <a:srgbClr val="000000">
                      <a:alpha val="43137"/>
                    </a:srgbClr>
                  </a:outerShdw>
                </a:effectLst>
              </a:rPr>
              <a:t>(</a:t>
            </a:r>
            <a:r>
              <a:rPr lang="en-US" altLang="ar-JO" sz="2400" b="1" u="sng" dirty="0" err="1">
                <a:solidFill>
                  <a:schemeClr val="accent1">
                    <a:lumMod val="40000"/>
                    <a:lumOff val="60000"/>
                  </a:schemeClr>
                </a:solidFill>
                <a:effectLst>
                  <a:outerShdw blurRad="38100" dist="38100" dir="2700000" algn="tl">
                    <a:srgbClr val="000000">
                      <a:alpha val="43137"/>
                    </a:srgbClr>
                  </a:outerShdw>
                </a:effectLst>
              </a:rPr>
              <a:t>Spurling</a:t>
            </a:r>
            <a:r>
              <a:rPr lang="en-US" altLang="ar-JO" sz="2400" b="1" u="sng" dirty="0">
                <a:solidFill>
                  <a:schemeClr val="accent1">
                    <a:lumMod val="40000"/>
                    <a:lumOff val="60000"/>
                  </a:schemeClr>
                </a:solidFill>
                <a:effectLst>
                  <a:outerShdw blurRad="38100" dist="38100" dir="2700000" algn="tl">
                    <a:srgbClr val="000000">
                      <a:alpha val="43137"/>
                    </a:srgbClr>
                  </a:outerShdw>
                </a:effectLst>
              </a:rPr>
              <a:t> maneuver)</a:t>
            </a:r>
            <a:r>
              <a:rPr lang="en-US" altLang="ar-JO" sz="2400" b="1" dirty="0">
                <a:solidFill>
                  <a:schemeClr val="accent1">
                    <a:lumMod val="40000"/>
                    <a:lumOff val="60000"/>
                  </a:schemeClr>
                </a:solidFill>
              </a:rPr>
              <a:t>, and relieved by the use of analgesics.</a:t>
            </a:r>
          </a:p>
          <a:p>
            <a:pPr marL="0" indent="0" fontAlgn="auto">
              <a:spcAft>
                <a:spcPts val="0"/>
              </a:spcAft>
              <a:buFont typeface="Arial" panose="020B0604020202020204" pitchFamily="34" charset="0"/>
              <a:buNone/>
              <a:defRPr/>
            </a:pPr>
            <a:endParaRPr lang="en-US" altLang="ar-JO" sz="2400" b="1" dirty="0">
              <a:solidFill>
                <a:schemeClr val="accent1">
                  <a:lumMod val="40000"/>
                  <a:lumOff val="60000"/>
                </a:schemeClr>
              </a:solidFill>
            </a:endParaRPr>
          </a:p>
        </p:txBody>
      </p:sp>
      <p:sp>
        <p:nvSpPr>
          <p:cNvPr id="18437"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CE85063-11F5-41BA-BB61-0CBF30CF7334}" type="slidenum">
              <a:rPr lang="ar-SA" altLang="en-US">
                <a:solidFill>
                  <a:srgbClr val="898989"/>
                </a:solidFill>
                <a:latin typeface="Arial Black" pitchFamily="34" charset="0"/>
              </a:rPr>
              <a:pPr/>
              <a:t>14</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a:xfrm>
            <a:off x="2195513" y="0"/>
            <a:ext cx="5761037" cy="1143000"/>
          </a:xfrm>
          <a:solidFill>
            <a:schemeClr val="accent5">
              <a:lumMod val="40000"/>
              <a:lumOff val="6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Physical Examination</a:t>
            </a:r>
            <a:r>
              <a:rPr lang="en-US" altLang="ar-JO" b="1" dirty="0"/>
              <a:t> </a:t>
            </a:r>
            <a:endParaRPr lang="ar-JO" altLang="ar-JO" dirty="0"/>
          </a:p>
        </p:txBody>
      </p:sp>
      <p:sp>
        <p:nvSpPr>
          <p:cNvPr id="22531" name="عنصر نائب للمحتوى 2"/>
          <p:cNvSpPr>
            <a:spLocks noGrp="1"/>
          </p:cNvSpPr>
          <p:nvPr>
            <p:ph idx="1"/>
          </p:nvPr>
        </p:nvSpPr>
        <p:spPr>
          <a:xfrm>
            <a:off x="101600" y="1268413"/>
            <a:ext cx="5765800" cy="6894512"/>
          </a:xfrm>
        </p:spPr>
        <p:txBody>
          <a:bodyPr rtlCol="1">
            <a:noAutofit/>
          </a:bodyPr>
          <a:lstStyle/>
          <a:p>
            <a:pPr marL="274320" indent="-274320" fontAlgn="auto">
              <a:spcAft>
                <a:spcPts val="0"/>
              </a:spcAft>
              <a:buClr>
                <a:schemeClr val="accent3"/>
              </a:buClr>
              <a:buFont typeface="Arial" panose="020B0604020202020204" pitchFamily="34" charset="0"/>
              <a:buNone/>
              <a:defRPr/>
            </a:pPr>
            <a:r>
              <a:rPr lang="en-US" sz="2400" b="1" dirty="0">
                <a:solidFill>
                  <a:schemeClr val="tx2">
                    <a:lumMod val="60000"/>
                    <a:lumOff val="40000"/>
                  </a:schemeClr>
                </a:solidFill>
                <a:effectLst>
                  <a:outerShdw blurRad="38100" dist="38100" dir="2700000" algn="tl">
                    <a:srgbClr val="000000">
                      <a:alpha val="43137"/>
                    </a:srgbClr>
                  </a:outerShdw>
                </a:effectLst>
                <a:cs typeface="Arial" pitchFamily="34" charset="0"/>
              </a:rPr>
              <a:t>A) The deep tendon reflexes provide objective evidence of nerve root compression in the following distribution: </a:t>
            </a:r>
          </a:p>
          <a:p>
            <a:pPr marL="274320" indent="-274320" fontAlgn="auto">
              <a:spcAft>
                <a:spcPts val="0"/>
              </a:spcAft>
              <a:buClr>
                <a:schemeClr val="accent3"/>
              </a:buClr>
              <a:buFont typeface="Wingdings" pitchFamily="2" charset="2"/>
              <a:buChar char="ü"/>
              <a:defRPr/>
            </a:pPr>
            <a:r>
              <a:rPr lang="en-US" sz="2400" b="1" dirty="0">
                <a:cs typeface="Arial" pitchFamily="34" charset="0"/>
              </a:rPr>
              <a:t> Biceps reflex C5/C6.</a:t>
            </a:r>
          </a:p>
          <a:p>
            <a:pPr marL="274320" indent="-274320" fontAlgn="auto">
              <a:spcAft>
                <a:spcPts val="0"/>
              </a:spcAft>
              <a:buClr>
                <a:schemeClr val="accent3"/>
              </a:buClr>
              <a:buFont typeface="Wingdings" pitchFamily="2" charset="2"/>
              <a:buChar char="ü"/>
              <a:defRPr/>
            </a:pPr>
            <a:r>
              <a:rPr lang="en-US" sz="2400" b="1" dirty="0">
                <a:cs typeface="Arial" pitchFamily="34" charset="0"/>
              </a:rPr>
              <a:t> </a:t>
            </a:r>
            <a:r>
              <a:rPr lang="en-US" sz="2400" b="1" dirty="0" err="1">
                <a:cs typeface="Arial" pitchFamily="34" charset="0"/>
              </a:rPr>
              <a:t>Brachioradialis</a:t>
            </a:r>
            <a:r>
              <a:rPr lang="en-US" sz="2400" b="1" dirty="0">
                <a:cs typeface="Arial" pitchFamily="34" charset="0"/>
              </a:rPr>
              <a:t> (supinator) reflex C6.</a:t>
            </a:r>
          </a:p>
          <a:p>
            <a:pPr marL="274320" indent="-274320" fontAlgn="auto">
              <a:spcAft>
                <a:spcPts val="0"/>
              </a:spcAft>
              <a:buClr>
                <a:schemeClr val="accent3"/>
              </a:buClr>
              <a:buFont typeface="Wingdings" pitchFamily="2" charset="2"/>
              <a:buChar char="ü"/>
              <a:defRPr/>
            </a:pPr>
            <a:r>
              <a:rPr lang="en-US" sz="2400" b="1" dirty="0">
                <a:cs typeface="Arial" pitchFamily="34" charset="0"/>
              </a:rPr>
              <a:t> Triceps reflex C7.</a:t>
            </a:r>
          </a:p>
          <a:p>
            <a:pPr marL="0" indent="0" fontAlgn="auto">
              <a:spcAft>
                <a:spcPts val="0"/>
              </a:spcAft>
              <a:buFont typeface="Arial" panose="020B0604020202020204" pitchFamily="34" charset="0"/>
              <a:buNone/>
              <a:defRPr/>
            </a:pPr>
            <a:r>
              <a:rPr lang="en-US" sz="2400" b="1" dirty="0">
                <a:solidFill>
                  <a:schemeClr val="tx2">
                    <a:lumMod val="60000"/>
                    <a:lumOff val="40000"/>
                  </a:schemeClr>
                </a:solidFill>
                <a:effectLst>
                  <a:outerShdw blurRad="38100" dist="38100" dir="2700000" algn="tl">
                    <a:srgbClr val="000000">
                      <a:alpha val="43137"/>
                    </a:srgbClr>
                  </a:outerShdw>
                </a:effectLst>
              </a:rPr>
              <a:t>B) Sensory disturbance : more useful diagnostically</a:t>
            </a:r>
            <a:endParaRPr lang="en-US" sz="2400" b="1" dirty="0">
              <a:solidFill>
                <a:srgbClr val="C00000"/>
              </a:solidFill>
              <a:effectLst>
                <a:outerShdw blurRad="38100" dist="38100" dir="2700000" algn="tl">
                  <a:srgbClr val="000000">
                    <a:alpha val="43137"/>
                  </a:srgbClr>
                </a:outerShdw>
              </a:effectLst>
            </a:endParaRPr>
          </a:p>
          <a:p>
            <a:pPr fontAlgn="auto">
              <a:spcAft>
                <a:spcPts val="0"/>
              </a:spcAft>
              <a:buFont typeface="Arial" panose="020B0604020202020204" pitchFamily="34" charset="0"/>
              <a:buChar char="•"/>
              <a:defRPr/>
            </a:pPr>
            <a:r>
              <a:rPr lang="en-US" sz="2400" b="1" dirty="0"/>
              <a:t>C5 : lateral arm</a:t>
            </a:r>
          </a:p>
          <a:p>
            <a:pPr fontAlgn="auto">
              <a:spcAft>
                <a:spcPts val="0"/>
              </a:spcAft>
              <a:buFont typeface="Arial" panose="020B0604020202020204" pitchFamily="34" charset="0"/>
              <a:buChar char="•"/>
              <a:defRPr/>
            </a:pPr>
            <a:r>
              <a:rPr lang="en-US" sz="2400" b="1" dirty="0"/>
              <a:t>C6 : Lateral forearm, thumb, index finger.</a:t>
            </a:r>
            <a:endParaRPr lang="ar-JO" sz="2400" b="1" dirty="0"/>
          </a:p>
          <a:p>
            <a:pPr fontAlgn="auto">
              <a:spcAft>
                <a:spcPts val="0"/>
              </a:spcAft>
              <a:buFont typeface="Arial" panose="020B0604020202020204" pitchFamily="34" charset="0"/>
              <a:buChar char="•"/>
              <a:defRPr/>
            </a:pPr>
            <a:r>
              <a:rPr lang="en-US" sz="2400" b="1" dirty="0"/>
              <a:t>C7 : posterior forearm, middle  finger.</a:t>
            </a:r>
            <a:endParaRPr lang="ar-JO" sz="2400" b="1" dirty="0"/>
          </a:p>
          <a:p>
            <a:pPr fontAlgn="auto">
              <a:spcAft>
                <a:spcPts val="0"/>
              </a:spcAft>
              <a:buFont typeface="Arial" panose="020B0604020202020204" pitchFamily="34" charset="0"/>
              <a:buChar char="•"/>
              <a:defRPr/>
            </a:pPr>
            <a:r>
              <a:rPr lang="en-US" sz="2400" b="1" dirty="0"/>
              <a:t>C8 : medial forearm, ring and little finger.</a:t>
            </a:r>
          </a:p>
          <a:p>
            <a:pPr fontAlgn="auto">
              <a:spcAft>
                <a:spcPts val="0"/>
              </a:spcAft>
              <a:buFont typeface="Arial" panose="020B0604020202020204" pitchFamily="34" charset="0"/>
              <a:buChar char="•"/>
              <a:defRPr/>
            </a:pPr>
            <a:r>
              <a:rPr lang="en-US" sz="2400" b="1" dirty="0"/>
              <a:t>T1 : Medial arm.</a:t>
            </a:r>
          </a:p>
          <a:p>
            <a:pPr marL="274320" indent="-274320" fontAlgn="auto">
              <a:spcAft>
                <a:spcPts val="0"/>
              </a:spcAft>
              <a:buClr>
                <a:schemeClr val="accent3"/>
              </a:buClr>
              <a:buFont typeface="Wingdings" pitchFamily="2" charset="2"/>
              <a:buChar char="ü"/>
              <a:defRPr/>
            </a:pPr>
            <a:endParaRPr lang="en-US" sz="2400" b="1" dirty="0">
              <a:cs typeface="Arial" pitchFamily="34" charset="0"/>
            </a:endParaRPr>
          </a:p>
          <a:p>
            <a:pPr marL="274320" indent="-274320" fontAlgn="auto">
              <a:spcAft>
                <a:spcPts val="0"/>
              </a:spcAft>
              <a:buClr>
                <a:schemeClr val="accent3"/>
              </a:buClr>
              <a:buFont typeface="Wingdings 2"/>
              <a:buChar char=""/>
              <a:defRPr/>
            </a:pPr>
            <a:endParaRPr lang="ar-JO" sz="2400" b="1" dirty="0"/>
          </a:p>
        </p:txBody>
      </p:sp>
      <p:sp>
        <p:nvSpPr>
          <p:cNvPr id="1946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8B8FC19-1C8B-4568-8F9D-A3012BDFD166}" type="slidenum">
              <a:rPr lang="ar-SA" altLang="en-US">
                <a:solidFill>
                  <a:srgbClr val="898989"/>
                </a:solidFill>
                <a:latin typeface="Arial Black" pitchFamily="34" charset="0"/>
              </a:rPr>
              <a:pPr/>
              <a:t>15</a:t>
            </a:fld>
            <a:endParaRPr lang="ar-JO" altLang="en-US">
              <a:solidFill>
                <a:srgbClr val="898989"/>
              </a:solidFill>
              <a:latin typeface="Arial Black" pitchFamily="34" charset="0"/>
            </a:endParaRP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781300"/>
            <a:ext cx="305911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2051050" y="357188"/>
            <a:ext cx="6635750" cy="1143000"/>
          </a:xfrm>
          <a:solidFill>
            <a:schemeClr val="accent5">
              <a:lumMod val="40000"/>
              <a:lumOff val="6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Physical Examination </a:t>
            </a:r>
            <a:endParaRPr lang="ar-JO" altLang="ar-JO" dirty="0">
              <a:solidFill>
                <a:schemeClr val="accent3">
                  <a:lumMod val="50000"/>
                </a:schemeClr>
              </a:solidFill>
            </a:endParaRPr>
          </a:p>
        </p:txBody>
      </p:sp>
      <p:sp>
        <p:nvSpPr>
          <p:cNvPr id="24578" name="Rectangle 3"/>
          <p:cNvSpPr>
            <a:spLocks noGrp="1"/>
          </p:cNvSpPr>
          <p:nvPr>
            <p:ph idx="1"/>
          </p:nvPr>
        </p:nvSpPr>
        <p:spPr>
          <a:xfrm>
            <a:off x="107950" y="1749425"/>
            <a:ext cx="9036050" cy="4972050"/>
          </a:xfrm>
        </p:spPr>
        <p:txBody>
          <a:bodyPr rtlCol="1">
            <a:normAutofit lnSpcReduction="10000"/>
          </a:bodyPr>
          <a:lstStyle/>
          <a:p>
            <a:pPr marL="274320" indent="-274320" fontAlgn="auto">
              <a:lnSpc>
                <a:spcPct val="80000"/>
              </a:lnSpc>
              <a:spcAft>
                <a:spcPts val="0"/>
              </a:spcAft>
              <a:buClr>
                <a:schemeClr val="accent3"/>
              </a:buClr>
              <a:buFont typeface="Arial" panose="020B0604020202020204" pitchFamily="34" charset="0"/>
              <a:buNone/>
              <a:defRPr/>
            </a:pPr>
            <a:r>
              <a:rPr lang="en-US" sz="2800" b="1" dirty="0">
                <a:solidFill>
                  <a:schemeClr val="tx2">
                    <a:lumMod val="60000"/>
                    <a:lumOff val="40000"/>
                  </a:schemeClr>
                </a:solidFill>
                <a:effectLst>
                  <a:outerShdw blurRad="38100" dist="38100" dir="2700000" algn="tl">
                    <a:srgbClr val="000000">
                      <a:alpha val="43137"/>
                    </a:srgbClr>
                  </a:outerShdw>
                </a:effectLst>
                <a:cs typeface="Times New Roman" pitchFamily="18" charset="0"/>
              </a:rPr>
              <a:t>C)motor Weakness: </a:t>
            </a:r>
          </a:p>
          <a:p>
            <a:pPr marL="274320" indent="-274320" fontAlgn="auto">
              <a:lnSpc>
                <a:spcPct val="80000"/>
              </a:lnSpc>
              <a:spcAft>
                <a:spcPts val="0"/>
              </a:spcAft>
              <a:buClr>
                <a:schemeClr val="accent3"/>
              </a:buClr>
              <a:buFont typeface="Arial" panose="020B0604020202020204" pitchFamily="34" charset="0"/>
              <a:buNone/>
              <a:defRPr/>
            </a:pPr>
            <a:endParaRPr lang="en-US" sz="2800" b="1" dirty="0">
              <a:cs typeface="Arial" pitchFamily="34" charset="0"/>
            </a:endParaRPr>
          </a:p>
          <a:p>
            <a:pPr marL="274320" indent="-274320" fontAlgn="auto">
              <a:lnSpc>
                <a:spcPct val="80000"/>
              </a:lnSpc>
              <a:spcAft>
                <a:spcPts val="0"/>
              </a:spcAft>
              <a:buClr>
                <a:schemeClr val="accent3"/>
              </a:buClr>
              <a:buFont typeface="Wingdings" pitchFamily="2" charset="2"/>
              <a:buChar char="ü"/>
              <a:defRPr/>
            </a:pPr>
            <a:r>
              <a:rPr lang="en-US" sz="2800" b="1" dirty="0">
                <a:cs typeface="Arial" pitchFamily="34" charset="0"/>
              </a:rPr>
              <a:t>C5 :primary motion affected include:</a:t>
            </a:r>
          </a:p>
          <a:p>
            <a:pPr marL="0" indent="0" fontAlgn="auto">
              <a:lnSpc>
                <a:spcPct val="80000"/>
              </a:lnSpc>
              <a:spcAft>
                <a:spcPts val="0"/>
              </a:spcAft>
              <a:buClr>
                <a:schemeClr val="accent3"/>
              </a:buClr>
              <a:buFont typeface="Arial" panose="020B0604020202020204" pitchFamily="34" charset="0"/>
              <a:buNone/>
              <a:defRPr/>
            </a:pPr>
            <a:r>
              <a:rPr lang="en-US" sz="2800" b="1" dirty="0">
                <a:cs typeface="Arial" pitchFamily="34" charset="0"/>
              </a:rPr>
              <a:t> shoulder abduction (deltoid).</a:t>
            </a:r>
          </a:p>
          <a:p>
            <a:pPr marL="274320" indent="-274320" fontAlgn="auto">
              <a:lnSpc>
                <a:spcPct val="80000"/>
              </a:lnSpc>
              <a:spcAft>
                <a:spcPts val="0"/>
              </a:spcAft>
              <a:buClr>
                <a:schemeClr val="accent3"/>
              </a:buClr>
              <a:buFont typeface="Wingdings" pitchFamily="2" charset="2"/>
              <a:buChar char="ü"/>
              <a:defRPr/>
            </a:pPr>
            <a:endParaRPr lang="en-US" sz="2800" b="1" dirty="0">
              <a:cs typeface="Arial" pitchFamily="34" charset="0"/>
            </a:endParaRPr>
          </a:p>
          <a:p>
            <a:pPr marL="274320" indent="-274320" fontAlgn="auto">
              <a:lnSpc>
                <a:spcPct val="80000"/>
              </a:lnSpc>
              <a:spcAft>
                <a:spcPts val="0"/>
              </a:spcAft>
              <a:buClr>
                <a:schemeClr val="accent3"/>
              </a:buClr>
              <a:buFont typeface="Wingdings" pitchFamily="2" charset="2"/>
              <a:buChar char="ü"/>
              <a:defRPr/>
            </a:pPr>
            <a:r>
              <a:rPr lang="en-US" sz="2800" b="1" dirty="0">
                <a:cs typeface="Arial" pitchFamily="34" charset="0"/>
              </a:rPr>
              <a:t>C6 : elbow flexion(biceps) or wrist extension.</a:t>
            </a:r>
          </a:p>
          <a:p>
            <a:pPr marL="274320" indent="-274320" fontAlgn="auto">
              <a:lnSpc>
                <a:spcPct val="80000"/>
              </a:lnSpc>
              <a:spcAft>
                <a:spcPts val="0"/>
              </a:spcAft>
              <a:buClr>
                <a:schemeClr val="accent3"/>
              </a:buClr>
              <a:buFont typeface="Wingdings" pitchFamily="2" charset="2"/>
              <a:buChar char="ü"/>
              <a:defRPr/>
            </a:pPr>
            <a:endParaRPr lang="en-US" sz="2800" b="1" dirty="0">
              <a:cs typeface="Arial" pitchFamily="34" charset="0"/>
            </a:endParaRPr>
          </a:p>
          <a:p>
            <a:pPr marL="274320" indent="-274320" fontAlgn="auto">
              <a:lnSpc>
                <a:spcPct val="80000"/>
              </a:lnSpc>
              <a:spcAft>
                <a:spcPts val="0"/>
              </a:spcAft>
              <a:buClr>
                <a:schemeClr val="accent3"/>
              </a:buClr>
              <a:buFont typeface="Wingdings" pitchFamily="2" charset="2"/>
              <a:buChar char="ü"/>
              <a:defRPr/>
            </a:pPr>
            <a:r>
              <a:rPr lang="en-US" sz="2800" b="1" dirty="0">
                <a:cs typeface="Arial" pitchFamily="34" charset="0"/>
              </a:rPr>
              <a:t>C7 : elbow extension(triceps) or wrist flexion.</a:t>
            </a:r>
          </a:p>
          <a:p>
            <a:pPr marL="274320" indent="-274320" fontAlgn="auto">
              <a:lnSpc>
                <a:spcPct val="80000"/>
              </a:lnSpc>
              <a:spcAft>
                <a:spcPts val="0"/>
              </a:spcAft>
              <a:buClr>
                <a:schemeClr val="accent3"/>
              </a:buClr>
              <a:buFont typeface="Wingdings" pitchFamily="2" charset="2"/>
              <a:buChar char="ü"/>
              <a:defRPr/>
            </a:pPr>
            <a:endParaRPr lang="en-US" sz="2800" b="1" dirty="0">
              <a:cs typeface="Arial" pitchFamily="34" charset="0"/>
            </a:endParaRPr>
          </a:p>
          <a:p>
            <a:pPr marL="274320" indent="-274320" fontAlgn="auto">
              <a:lnSpc>
                <a:spcPct val="80000"/>
              </a:lnSpc>
              <a:spcAft>
                <a:spcPts val="0"/>
              </a:spcAft>
              <a:buClr>
                <a:schemeClr val="accent3"/>
              </a:buClr>
              <a:buFont typeface="Wingdings" pitchFamily="2" charset="2"/>
              <a:buChar char="ü"/>
              <a:defRPr/>
            </a:pPr>
            <a:r>
              <a:rPr lang="en-US" sz="2800" b="1" dirty="0">
                <a:cs typeface="Arial" pitchFamily="34" charset="0"/>
              </a:rPr>
              <a:t>C8 : grip strength, shake hands.</a:t>
            </a:r>
          </a:p>
          <a:p>
            <a:pPr marL="274320" indent="-274320" fontAlgn="auto">
              <a:lnSpc>
                <a:spcPct val="80000"/>
              </a:lnSpc>
              <a:spcAft>
                <a:spcPts val="0"/>
              </a:spcAft>
              <a:buClr>
                <a:schemeClr val="accent3"/>
              </a:buClr>
              <a:buFont typeface="Wingdings" pitchFamily="2" charset="2"/>
              <a:buChar char="ü"/>
              <a:defRPr/>
            </a:pPr>
            <a:endParaRPr lang="en-US" sz="2800" b="1" dirty="0">
              <a:cs typeface="Arial" pitchFamily="34" charset="0"/>
            </a:endParaRPr>
          </a:p>
          <a:p>
            <a:pPr marL="274320" indent="-274320" fontAlgn="auto">
              <a:lnSpc>
                <a:spcPct val="80000"/>
              </a:lnSpc>
              <a:spcAft>
                <a:spcPts val="0"/>
              </a:spcAft>
              <a:buClr>
                <a:schemeClr val="accent3"/>
              </a:buClr>
              <a:buFont typeface="Wingdings" pitchFamily="2" charset="2"/>
              <a:buChar char="ü"/>
              <a:defRPr/>
            </a:pPr>
            <a:r>
              <a:rPr lang="en-US" sz="2800" b="1" dirty="0">
                <a:cs typeface="Arial" pitchFamily="34" charset="0"/>
              </a:rPr>
              <a:t>T1 : </a:t>
            </a:r>
            <a:r>
              <a:rPr lang="en-US" sz="2800" b="1" dirty="0" err="1">
                <a:cs typeface="Arial" pitchFamily="34" charset="0"/>
              </a:rPr>
              <a:t>interossei</a:t>
            </a:r>
            <a:r>
              <a:rPr lang="en-US" sz="2800" b="1" dirty="0">
                <a:cs typeface="Arial" pitchFamily="34" charset="0"/>
              </a:rPr>
              <a:t> ,spread fingers and resist finger adduction.</a:t>
            </a:r>
          </a:p>
        </p:txBody>
      </p:sp>
      <p:sp>
        <p:nvSpPr>
          <p:cNvPr id="2048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322D385-A72E-4125-8F26-06BACD939769}" type="slidenum">
              <a:rPr lang="ar-SA" altLang="en-US">
                <a:solidFill>
                  <a:srgbClr val="898989"/>
                </a:solidFill>
                <a:latin typeface="Arial Black" pitchFamily="34" charset="0"/>
              </a:rPr>
              <a:pPr/>
              <a:t>16</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1979613" y="260350"/>
            <a:ext cx="6664325" cy="1143000"/>
          </a:xfrm>
          <a:solidFill>
            <a:schemeClr val="accent5">
              <a:lumMod val="40000"/>
              <a:lumOff val="6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Physical Examination </a:t>
            </a:r>
            <a:endParaRPr lang="ar-JO" altLang="ar-JO" dirty="0">
              <a:solidFill>
                <a:schemeClr val="accent3">
                  <a:lumMod val="50000"/>
                </a:schemeClr>
              </a:solidFill>
            </a:endParaRPr>
          </a:p>
        </p:txBody>
      </p:sp>
      <p:sp>
        <p:nvSpPr>
          <p:cNvPr id="27651" name="عنصر نائب للمحتوى 2"/>
          <p:cNvSpPr>
            <a:spLocks noGrp="1"/>
          </p:cNvSpPr>
          <p:nvPr>
            <p:ph idx="1"/>
          </p:nvPr>
        </p:nvSpPr>
        <p:spPr>
          <a:xfrm>
            <a:off x="0" y="1519238"/>
            <a:ext cx="9045575" cy="5202237"/>
          </a:xfrm>
        </p:spPr>
        <p:txBody>
          <a:bodyPr>
            <a:normAutofit lnSpcReduction="10000"/>
          </a:bodyPr>
          <a:lstStyle/>
          <a:p>
            <a:pPr fontAlgn="auto">
              <a:lnSpc>
                <a:spcPct val="80000"/>
              </a:lnSpc>
              <a:spcAft>
                <a:spcPts val="0"/>
              </a:spcAft>
              <a:buFont typeface="Arial" panose="020B0604020202020204" pitchFamily="34" charset="0"/>
              <a:buChar char="•"/>
              <a:defRPr/>
            </a:pPr>
            <a:r>
              <a:rPr lang="en-US" altLang="ar-JO" sz="2400" b="1" i="1" dirty="0">
                <a:solidFill>
                  <a:schemeClr val="accent3">
                    <a:lumMod val="75000"/>
                  </a:schemeClr>
                </a:solidFill>
                <a:effectLst>
                  <a:outerShdw blurRad="38100" dist="38100" dir="2700000" algn="tl">
                    <a:srgbClr val="000000">
                      <a:alpha val="43137"/>
                    </a:srgbClr>
                  </a:outerShdw>
                </a:effectLst>
              </a:rPr>
              <a:t>C5/6 prolapsed intervertebral disc (C6 nerve root)</a:t>
            </a:r>
          </a:p>
          <a:p>
            <a:pPr fontAlgn="auto">
              <a:lnSpc>
                <a:spcPct val="80000"/>
              </a:lnSpc>
              <a:spcAft>
                <a:spcPts val="0"/>
              </a:spcAft>
              <a:buFont typeface="Wingdings" pitchFamily="2" charset="2"/>
              <a:buChar char="ü"/>
              <a:defRPr/>
            </a:pPr>
            <a:r>
              <a:rPr lang="en-US" altLang="ar-JO" sz="2400" b="1" dirty="0"/>
              <a:t>Depressed </a:t>
            </a:r>
            <a:r>
              <a:rPr lang="en-US" altLang="ar-JO" sz="2400" b="1" dirty="0" err="1"/>
              <a:t>supinator,biceps</a:t>
            </a:r>
            <a:r>
              <a:rPr lang="en-US" altLang="ar-JO" sz="2400" b="1" dirty="0"/>
              <a:t> reflex.</a:t>
            </a:r>
          </a:p>
          <a:p>
            <a:pPr fontAlgn="auto">
              <a:lnSpc>
                <a:spcPct val="80000"/>
              </a:lnSpc>
              <a:spcAft>
                <a:spcPts val="0"/>
              </a:spcAft>
              <a:buFont typeface="Wingdings" pitchFamily="2" charset="2"/>
              <a:buChar char="ü"/>
              <a:defRPr/>
            </a:pPr>
            <a:r>
              <a:rPr lang="en-US" altLang="ar-JO" sz="2400" b="1" dirty="0"/>
              <a:t>Numbness or tingling in the thumb or index finger.</a:t>
            </a:r>
          </a:p>
          <a:p>
            <a:pPr fontAlgn="auto">
              <a:lnSpc>
                <a:spcPct val="80000"/>
              </a:lnSpc>
              <a:spcAft>
                <a:spcPts val="0"/>
              </a:spcAft>
              <a:buFont typeface="Wingdings" pitchFamily="2" charset="2"/>
              <a:buChar char="ü"/>
              <a:defRPr/>
            </a:pPr>
            <a:r>
              <a:rPr lang="en-US" altLang="ar-JO" sz="2400" b="1" dirty="0"/>
              <a:t>Occasionally mild weakness of elbow flexion.</a:t>
            </a:r>
            <a:r>
              <a:rPr lang="en-US" altLang="ar-JO" sz="2400" b="1" i="1" dirty="0"/>
              <a:t/>
            </a:r>
            <a:br>
              <a:rPr lang="en-US" altLang="ar-JO" sz="2400" b="1" i="1" dirty="0"/>
            </a:br>
            <a:r>
              <a:rPr lang="en-US" altLang="ar-JO" sz="2400" b="1" i="1" dirty="0">
                <a:solidFill>
                  <a:schemeClr val="accent3">
                    <a:lumMod val="75000"/>
                  </a:schemeClr>
                </a:solidFill>
                <a:effectLst>
                  <a:outerShdw blurRad="38100" dist="38100" dir="2700000" algn="tl">
                    <a:srgbClr val="000000">
                      <a:alpha val="43137"/>
                    </a:srgbClr>
                  </a:outerShdw>
                </a:effectLst>
              </a:rPr>
              <a:t>C6/C7 prolapsed intervertebral disc (C7 nerve root)</a:t>
            </a:r>
          </a:p>
          <a:p>
            <a:pPr fontAlgn="auto">
              <a:lnSpc>
                <a:spcPct val="80000"/>
              </a:lnSpc>
              <a:spcAft>
                <a:spcPts val="0"/>
              </a:spcAft>
              <a:buFont typeface="Wingdings" pitchFamily="2" charset="2"/>
              <a:buChar char="ü"/>
              <a:defRPr/>
            </a:pPr>
            <a:r>
              <a:rPr lang="en-US" altLang="ar-JO" sz="2400" b="1" dirty="0"/>
              <a:t> Weakness of elbow extension.</a:t>
            </a:r>
          </a:p>
          <a:p>
            <a:pPr fontAlgn="auto">
              <a:lnSpc>
                <a:spcPct val="80000"/>
              </a:lnSpc>
              <a:spcAft>
                <a:spcPts val="0"/>
              </a:spcAft>
              <a:buFont typeface="Wingdings" pitchFamily="2" charset="2"/>
              <a:buChar char="ü"/>
              <a:defRPr/>
            </a:pPr>
            <a:r>
              <a:rPr lang="en-US" altLang="ar-JO" sz="2400" b="1" dirty="0"/>
              <a:t>Absent triceps jerk.</a:t>
            </a:r>
          </a:p>
          <a:p>
            <a:pPr fontAlgn="auto">
              <a:lnSpc>
                <a:spcPct val="80000"/>
              </a:lnSpc>
              <a:spcAft>
                <a:spcPts val="0"/>
              </a:spcAft>
              <a:buFont typeface="Wingdings" pitchFamily="2" charset="2"/>
              <a:buChar char="ü"/>
              <a:defRPr/>
            </a:pPr>
            <a:r>
              <a:rPr lang="en-US" altLang="ar-JO" sz="2400" b="1" dirty="0"/>
              <a:t> Numbness or tingling in the middle or index finger.</a:t>
            </a:r>
          </a:p>
          <a:p>
            <a:pPr marL="0" indent="0" fontAlgn="auto">
              <a:lnSpc>
                <a:spcPct val="80000"/>
              </a:lnSpc>
              <a:spcAft>
                <a:spcPts val="0"/>
              </a:spcAft>
              <a:buFont typeface="Arial" panose="020B0604020202020204" pitchFamily="34" charset="0"/>
              <a:buNone/>
              <a:defRPr/>
            </a:pPr>
            <a:r>
              <a:rPr lang="en-US" altLang="ar-JO" sz="2400" b="1" dirty="0"/>
              <a:t>   </a:t>
            </a:r>
            <a:r>
              <a:rPr lang="en-US" altLang="ar-JO" sz="2400" b="1" i="1" dirty="0">
                <a:solidFill>
                  <a:schemeClr val="accent3">
                    <a:lumMod val="75000"/>
                  </a:schemeClr>
                </a:solidFill>
                <a:effectLst>
                  <a:outerShdw blurRad="38100" dist="38100" dir="2700000" algn="tl">
                    <a:srgbClr val="000000">
                      <a:alpha val="43137"/>
                    </a:srgbClr>
                  </a:outerShdw>
                </a:effectLst>
              </a:rPr>
              <a:t>C7/T1 prolapsed intervertebral disc (C8 nerve root)</a:t>
            </a:r>
          </a:p>
          <a:p>
            <a:pPr fontAlgn="auto">
              <a:lnSpc>
                <a:spcPct val="80000"/>
              </a:lnSpc>
              <a:spcAft>
                <a:spcPts val="0"/>
              </a:spcAft>
              <a:buFont typeface="Wingdings" pitchFamily="2" charset="2"/>
              <a:buChar char="ü"/>
              <a:defRPr/>
            </a:pPr>
            <a:r>
              <a:rPr lang="en-US" altLang="ar-JO" sz="2400" b="1" dirty="0"/>
              <a:t> Weakness may involve long flexor muscles, triceps, finger extensors and intrinsic muscles.</a:t>
            </a:r>
          </a:p>
          <a:p>
            <a:pPr fontAlgn="auto">
              <a:lnSpc>
                <a:spcPct val="80000"/>
              </a:lnSpc>
              <a:spcAft>
                <a:spcPts val="0"/>
              </a:spcAft>
              <a:buFont typeface="Wingdings" pitchFamily="2" charset="2"/>
              <a:buChar char="ü"/>
              <a:defRPr/>
            </a:pPr>
            <a:r>
              <a:rPr lang="en-US" altLang="ar-JO" sz="2400" b="1" dirty="0"/>
              <a:t> Diminished sensation in ring and little finger and on the medial border of the hand and forearm.</a:t>
            </a:r>
          </a:p>
          <a:p>
            <a:pPr fontAlgn="auto">
              <a:lnSpc>
                <a:spcPct val="80000"/>
              </a:lnSpc>
              <a:spcAft>
                <a:spcPts val="0"/>
              </a:spcAft>
              <a:buFont typeface="Wingdings" pitchFamily="2" charset="2"/>
              <a:buChar char="ü"/>
              <a:defRPr/>
            </a:pPr>
            <a:r>
              <a:rPr lang="en-US" altLang="ar-JO" sz="2400" b="1" dirty="0"/>
              <a:t> Triceps jerk may be depressed.</a:t>
            </a:r>
            <a:endParaRPr lang="ar-JO" altLang="ar-JO" sz="2400" b="1" dirty="0"/>
          </a:p>
          <a:p>
            <a:pPr fontAlgn="auto">
              <a:spcAft>
                <a:spcPts val="0"/>
              </a:spcAft>
              <a:buFont typeface="Arial" panose="020B0604020202020204" pitchFamily="34" charset="0"/>
              <a:buChar char="•"/>
              <a:defRPr/>
            </a:pPr>
            <a:endParaRPr lang="en-US" altLang="ar-JO" sz="2400" dirty="0"/>
          </a:p>
          <a:p>
            <a:pPr fontAlgn="auto">
              <a:lnSpc>
                <a:spcPct val="80000"/>
              </a:lnSpc>
              <a:spcAft>
                <a:spcPts val="0"/>
              </a:spcAft>
              <a:buFont typeface="Wingdings 2" pitchFamily="18" charset="2"/>
              <a:buNone/>
              <a:defRPr/>
            </a:pPr>
            <a:endParaRPr lang="en-US" altLang="ar-JO" sz="2400" dirty="0"/>
          </a:p>
        </p:txBody>
      </p:sp>
      <p:sp>
        <p:nvSpPr>
          <p:cNvPr id="2150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10902A6-66BE-4BB8-A958-3D4A3519920A}" type="slidenum">
              <a:rPr lang="ar-SA" altLang="en-US">
                <a:solidFill>
                  <a:srgbClr val="898989"/>
                </a:solidFill>
                <a:latin typeface="Arial Black" pitchFamily="34" charset="0"/>
              </a:rPr>
              <a:pPr/>
              <a:t>17</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وان 1"/>
          <p:cNvSpPr>
            <a:spLocks noGrp="1"/>
          </p:cNvSpPr>
          <p:nvPr>
            <p:ph type="title"/>
          </p:nvPr>
        </p:nvSpPr>
        <p:spPr>
          <a:xfrm>
            <a:off x="1692275" y="285750"/>
            <a:ext cx="7165975" cy="1143000"/>
          </a:xfrm>
          <a:solidFill>
            <a:schemeClr val="accent5">
              <a:lumMod val="40000"/>
              <a:lumOff val="6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Radiological Investigations</a:t>
            </a:r>
            <a:endParaRPr lang="ar-JO" altLang="ar-JO" dirty="0">
              <a:solidFill>
                <a:schemeClr val="accent3">
                  <a:lumMod val="50000"/>
                </a:schemeClr>
              </a:solidFill>
            </a:endParaRPr>
          </a:p>
        </p:txBody>
      </p:sp>
      <p:sp>
        <p:nvSpPr>
          <p:cNvPr id="27651" name="عنصر نائب للمحتوى 2"/>
          <p:cNvSpPr>
            <a:spLocks noGrp="1"/>
          </p:cNvSpPr>
          <p:nvPr>
            <p:ph idx="1"/>
          </p:nvPr>
        </p:nvSpPr>
        <p:spPr>
          <a:xfrm>
            <a:off x="539750" y="1700213"/>
            <a:ext cx="4248150" cy="4714875"/>
          </a:xfrm>
        </p:spPr>
        <p:txBody>
          <a:bodyPr rtlCol="1"/>
          <a:lstStyle/>
          <a:p>
            <a:pPr marL="274320" indent="-274320" fontAlgn="auto">
              <a:spcAft>
                <a:spcPts val="0"/>
              </a:spcAft>
              <a:buClr>
                <a:schemeClr val="accent3"/>
              </a:buClr>
              <a:buFont typeface="Wingdings 2"/>
              <a:buChar char=""/>
              <a:defRPr/>
            </a:pP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High-quality MRI </a:t>
            </a:r>
            <a:r>
              <a:rPr lang="en-US" sz="2400" b="1" dirty="0">
                <a:cs typeface="Arial" pitchFamily="34" charset="0"/>
              </a:rPr>
              <a:t>is now the investigation of choice and has almost completely replaced both </a:t>
            </a:r>
            <a:r>
              <a:rPr lang="en-US" sz="2400" b="1" dirty="0" err="1">
                <a:cs typeface="Arial" pitchFamily="34" charset="0"/>
              </a:rPr>
              <a:t>myelography</a:t>
            </a:r>
            <a:r>
              <a:rPr lang="en-US" sz="2400" b="1" dirty="0">
                <a:cs typeface="Arial" pitchFamily="34" charset="0"/>
              </a:rPr>
              <a:t> and CT.</a:t>
            </a:r>
          </a:p>
          <a:p>
            <a:pPr marL="274320" indent="-274320" fontAlgn="auto">
              <a:spcAft>
                <a:spcPts val="0"/>
              </a:spcAft>
              <a:buClr>
                <a:schemeClr val="accent3"/>
              </a:buClr>
              <a:buFont typeface="Wingdings 2"/>
              <a:buChar char=""/>
              <a:defRPr/>
            </a:pPr>
            <a:r>
              <a:rPr lang="en-US" sz="2400" b="1" dirty="0">
                <a:cs typeface="Arial" pitchFamily="34" charset="0"/>
              </a:rPr>
              <a:t>The spine needs to be imaged in at least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two planes.</a:t>
            </a:r>
          </a:p>
          <a:p>
            <a:pPr marL="274320" indent="-274320" fontAlgn="auto">
              <a:spcAft>
                <a:spcPts val="0"/>
              </a:spcAft>
              <a:buClr>
                <a:schemeClr val="accent3"/>
              </a:buClr>
              <a:buFont typeface="Wingdings 2"/>
              <a:buChar char=""/>
              <a:defRPr/>
            </a:pPr>
            <a:r>
              <a:rPr lang="en-US" sz="2400" b="1" dirty="0">
                <a:cs typeface="Arial" pitchFamily="34" charset="0"/>
              </a:rPr>
              <a:t> In the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cervical </a:t>
            </a:r>
            <a:r>
              <a:rPr lang="en-US" sz="2400" b="1" dirty="0">
                <a:cs typeface="Arial" pitchFamily="34" charset="0"/>
              </a:rPr>
              <a:t>and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thoracic</a:t>
            </a:r>
            <a:r>
              <a:rPr lang="en-US" sz="2400" b="1" dirty="0">
                <a:cs typeface="Arial" pitchFamily="34" charset="0"/>
              </a:rPr>
              <a:t> regions a T</a:t>
            </a:r>
            <a:r>
              <a:rPr lang="en-US" sz="2400" b="1" baseline="-25000" dirty="0">
                <a:cs typeface="Arial" pitchFamily="34" charset="0"/>
              </a:rPr>
              <a:t>2</a:t>
            </a:r>
            <a:r>
              <a:rPr lang="en-US" sz="2400" b="1" dirty="0">
                <a:cs typeface="Arial" pitchFamily="34" charset="0"/>
              </a:rPr>
              <a:t>-weighted sequence is mandatory to assess damage to the spinal cord. </a:t>
            </a:r>
            <a:endParaRPr lang="ar-JO" sz="2400" b="1" dirty="0"/>
          </a:p>
        </p:txBody>
      </p:sp>
      <p:sp>
        <p:nvSpPr>
          <p:cNvPr id="22532"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86BD88E-CC81-478A-A7D8-4F28E4E09D3C}" type="slidenum">
              <a:rPr lang="ar-SA" altLang="en-US">
                <a:solidFill>
                  <a:srgbClr val="898989"/>
                </a:solidFill>
                <a:latin typeface="Arial Black" pitchFamily="34" charset="0"/>
              </a:rPr>
              <a:pPr/>
              <a:t>18</a:t>
            </a:fld>
            <a:endParaRPr lang="ar-JO" altLang="en-US">
              <a:solidFill>
                <a:srgbClr val="898989"/>
              </a:solidFill>
              <a:latin typeface="Arial Black" pitchFamily="34" charset="0"/>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89138"/>
            <a:ext cx="4149725"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flipH="1" flipV="1">
            <a:off x="3797300" y="2787650"/>
            <a:ext cx="2114550" cy="1322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2732FD7-C7B8-4E57-9D85-9A6B9B40AE09}" type="slidenum">
              <a:rPr lang="ar-SA" altLang="en-US">
                <a:solidFill>
                  <a:srgbClr val="898989"/>
                </a:solidFill>
                <a:latin typeface="Arial Black" pitchFamily="34" charset="0"/>
              </a:rPr>
              <a:pPr/>
              <a:t>19</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946400" y="274638"/>
            <a:ext cx="3311525" cy="777875"/>
          </a:xfrm>
          <a:prstGeom prst="rect">
            <a:avLst/>
          </a:prstGeom>
          <a:solidFill>
            <a:schemeClr val="accent4">
              <a:lumMod val="60000"/>
              <a:lumOff val="40000"/>
            </a:schemeClr>
          </a:solidFill>
          <a:ln w="76200">
            <a:solidFill>
              <a:schemeClr val="accent3">
                <a:lumMod val="50000"/>
              </a:schemeClr>
            </a:solidFill>
          </a:ln>
        </p:spPr>
        <p:txBody>
          <a:bodyPr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fontAlgn="auto" hangingPunct="1">
              <a:spcBef>
                <a:spcPct val="0"/>
              </a:spcBef>
              <a:spcAft>
                <a:spcPts val="0"/>
              </a:spcAft>
              <a:buFontTx/>
              <a:buNone/>
              <a:defRPr/>
            </a:pPr>
            <a:r>
              <a:rPr lang="en-US" altLang="ar-JO" sz="4400" b="1" dirty="0">
                <a:solidFill>
                  <a:schemeClr val="accent3">
                    <a:lumMod val="50000"/>
                  </a:schemeClr>
                </a:solidFill>
                <a:cs typeface="Times New Roman" pitchFamily="18" charset="0"/>
              </a:rPr>
              <a:t>Overview</a:t>
            </a:r>
            <a:endParaRPr lang="ar-JO" altLang="ar-JO" sz="4400" b="1" dirty="0">
              <a:solidFill>
                <a:schemeClr val="accent3">
                  <a:lumMod val="50000"/>
                </a:schemeClr>
              </a:solidFill>
              <a:cs typeface="Times New Roman" pitchFamily="18" charset="0"/>
            </a:endParaRPr>
          </a:p>
        </p:txBody>
      </p:sp>
      <p:sp>
        <p:nvSpPr>
          <p:cNvPr id="8195" name="Rectangle 3"/>
          <p:cNvSpPr>
            <a:spLocks noChangeArrowheads="1"/>
          </p:cNvSpPr>
          <p:nvPr/>
        </p:nvSpPr>
        <p:spPr bwMode="auto">
          <a:xfrm>
            <a:off x="285750" y="1204913"/>
            <a:ext cx="8632825" cy="5483225"/>
          </a:xfrm>
          <a:prstGeom prst="rect">
            <a:avLst/>
          </a:prstGeom>
          <a:noFill/>
          <a:ln w="9525">
            <a:noFill/>
            <a:miter lim="800000"/>
            <a:headEnd/>
            <a:tailEnd/>
          </a:ln>
        </p:spPr>
        <p:txBody>
          <a:bodyPr/>
          <a:lstStyle/>
          <a:p>
            <a:pPr marL="342900" indent="-342900" eaLnBrk="1" fontAlgn="auto" hangingPunct="1">
              <a:spcBef>
                <a:spcPct val="20000"/>
              </a:spcBef>
              <a:spcAft>
                <a:spcPts val="0"/>
              </a:spcAft>
              <a:buFont typeface="Arial" pitchFamily="34" charset="0"/>
              <a:buNone/>
              <a:defRPr/>
            </a:pPr>
            <a:r>
              <a:rPr lang="en-US" sz="2400" b="1" dirty="0">
                <a:solidFill>
                  <a:srgbClr val="000000"/>
                </a:solidFill>
              </a:rPr>
              <a:t>  The vertebrae from C2 to S1 articulate with each other by two types of joints:</a:t>
            </a:r>
          </a:p>
          <a:p>
            <a:pPr marL="342900" indent="-342900" eaLnBrk="1" fontAlgn="auto" hangingPunct="1">
              <a:spcBef>
                <a:spcPct val="20000"/>
              </a:spcBef>
              <a:spcAft>
                <a:spcPts val="0"/>
              </a:spcAft>
              <a:buFont typeface="Arial" pitchFamily="34" charset="0"/>
              <a:buChar char="•"/>
              <a:defRPr/>
            </a:pPr>
            <a:r>
              <a:rPr lang="en-US" sz="2800" b="1" u="sng" dirty="0">
                <a:solidFill>
                  <a:schemeClr val="accent3">
                    <a:lumMod val="75000"/>
                  </a:schemeClr>
                </a:solidFill>
                <a:effectLst>
                  <a:outerShdw blurRad="38100" dist="38100" dir="2700000" algn="tl">
                    <a:srgbClr val="000000">
                      <a:alpha val="43137"/>
                    </a:srgbClr>
                  </a:outerShdw>
                </a:effectLst>
              </a:rPr>
              <a:t>Facet joint</a:t>
            </a:r>
          </a:p>
          <a:p>
            <a:pPr marL="800100" indent="-342900" eaLnBrk="1" fontAlgn="auto" hangingPunct="1">
              <a:spcBef>
                <a:spcPct val="20000"/>
              </a:spcBef>
              <a:spcAft>
                <a:spcPts val="0"/>
              </a:spcAft>
              <a:buFont typeface="Courier New" pitchFamily="49" charset="0"/>
              <a:buChar char="o"/>
              <a:defRPr/>
            </a:pPr>
            <a:r>
              <a:rPr lang="en-US" sz="2400" b="1" dirty="0">
                <a:solidFill>
                  <a:srgbClr val="000000"/>
                </a:solidFill>
              </a:rPr>
              <a:t>Synovial joint between superior and inferior articular processes.</a:t>
            </a:r>
          </a:p>
          <a:p>
            <a:pPr marL="342900" indent="-342900" eaLnBrk="1" fontAlgn="auto" hangingPunct="1">
              <a:spcBef>
                <a:spcPct val="20000"/>
              </a:spcBef>
              <a:spcAft>
                <a:spcPts val="0"/>
              </a:spcAft>
              <a:buFont typeface="Arial" pitchFamily="34" charset="0"/>
              <a:buChar char="•"/>
              <a:defRPr/>
            </a:pPr>
            <a:r>
              <a:rPr lang="en-US" sz="2800" b="1" u="sng" dirty="0" err="1">
                <a:solidFill>
                  <a:schemeClr val="accent3">
                    <a:lumMod val="75000"/>
                  </a:schemeClr>
                </a:solidFill>
                <a:effectLst>
                  <a:outerShdw blurRad="38100" dist="38100" dir="2700000" algn="tl">
                    <a:srgbClr val="000000">
                      <a:alpha val="43137"/>
                    </a:srgbClr>
                  </a:outerShdw>
                </a:effectLst>
              </a:rPr>
              <a:t>Intervertebral</a:t>
            </a:r>
            <a:r>
              <a:rPr lang="en-US" sz="2800" b="1" u="sng" dirty="0">
                <a:solidFill>
                  <a:schemeClr val="accent3">
                    <a:lumMod val="75000"/>
                  </a:schemeClr>
                </a:solidFill>
                <a:effectLst>
                  <a:outerShdw blurRad="38100" dist="38100" dir="2700000" algn="tl">
                    <a:srgbClr val="000000">
                      <a:alpha val="43137"/>
                    </a:srgbClr>
                  </a:outerShdw>
                </a:effectLst>
              </a:rPr>
              <a:t> disc</a:t>
            </a:r>
          </a:p>
          <a:p>
            <a:pPr marL="800100" indent="-342900" eaLnBrk="1" fontAlgn="auto" hangingPunct="1">
              <a:spcBef>
                <a:spcPct val="20000"/>
              </a:spcBef>
              <a:spcAft>
                <a:spcPts val="0"/>
              </a:spcAft>
              <a:buFont typeface="Courier New" pitchFamily="49" charset="0"/>
              <a:buChar char="o"/>
              <a:defRPr/>
            </a:pPr>
            <a:r>
              <a:rPr lang="en-US" sz="2400" b="1" dirty="0">
                <a:solidFill>
                  <a:srgbClr val="000000"/>
                </a:solidFill>
              </a:rPr>
              <a:t>Cartilaginous joint between the vertebral bodies, it works as </a:t>
            </a:r>
            <a:r>
              <a:rPr lang="en-US" sz="2400" b="1" dirty="0">
                <a:solidFill>
                  <a:schemeClr val="accent5">
                    <a:lumMod val="75000"/>
                  </a:schemeClr>
                </a:solidFill>
                <a:effectLst>
                  <a:outerShdw blurRad="38100" dist="38100" dir="2700000" algn="tl">
                    <a:srgbClr val="000000">
                      <a:alpha val="43137"/>
                    </a:srgbClr>
                  </a:outerShdw>
                </a:effectLst>
              </a:rPr>
              <a:t>a shock absorber</a:t>
            </a:r>
            <a:r>
              <a:rPr lang="en-US" sz="2400" b="1" dirty="0">
                <a:solidFill>
                  <a:srgbClr val="000000"/>
                </a:solidFill>
              </a:rPr>
              <a:t>. The disc consists of; </a:t>
            </a:r>
          </a:p>
          <a:p>
            <a:pPr marL="1200150" indent="-514350" eaLnBrk="1" fontAlgn="auto" hangingPunct="1">
              <a:spcBef>
                <a:spcPct val="20000"/>
              </a:spcBef>
              <a:spcAft>
                <a:spcPts val="0"/>
              </a:spcAft>
              <a:buFont typeface="+mj-lt"/>
              <a:buAutoNum type="romanUcPeriod"/>
              <a:defRPr/>
            </a:pPr>
            <a:r>
              <a:rPr lang="en-US" sz="2400" b="1" dirty="0">
                <a:solidFill>
                  <a:srgbClr val="FF0000"/>
                </a:solidFill>
              </a:rPr>
              <a:t>Annulus </a:t>
            </a:r>
            <a:r>
              <a:rPr lang="en-US" sz="2400" b="1" dirty="0" err="1">
                <a:solidFill>
                  <a:srgbClr val="FF0000"/>
                </a:solidFill>
              </a:rPr>
              <a:t>fibrosus</a:t>
            </a:r>
            <a:r>
              <a:rPr lang="en-US" sz="2400" b="1" dirty="0">
                <a:solidFill>
                  <a:srgbClr val="FFFF00"/>
                </a:solidFill>
              </a:rPr>
              <a:t>: </a:t>
            </a:r>
            <a:r>
              <a:rPr lang="en-US" sz="2400" b="1" dirty="0">
                <a:solidFill>
                  <a:srgbClr val="000000"/>
                </a:solidFill>
              </a:rPr>
              <a:t>fibrous ,tough, outer layer.</a:t>
            </a:r>
          </a:p>
          <a:p>
            <a:pPr marL="1200150" indent="-514350" eaLnBrk="1" fontAlgn="auto" hangingPunct="1">
              <a:spcBef>
                <a:spcPct val="20000"/>
              </a:spcBef>
              <a:spcAft>
                <a:spcPts val="0"/>
              </a:spcAft>
              <a:buFont typeface="+mj-lt"/>
              <a:buAutoNum type="romanUcPeriod"/>
              <a:defRPr/>
            </a:pPr>
            <a:r>
              <a:rPr lang="en-US" sz="2400" b="1" dirty="0">
                <a:solidFill>
                  <a:srgbClr val="FF0000"/>
                </a:solidFill>
              </a:rPr>
              <a:t>Nucleus  </a:t>
            </a:r>
            <a:r>
              <a:rPr lang="en-US" sz="2400" b="1" dirty="0" err="1">
                <a:solidFill>
                  <a:srgbClr val="FF0000"/>
                </a:solidFill>
              </a:rPr>
              <a:t>pulposus</a:t>
            </a:r>
            <a:r>
              <a:rPr lang="en-US" sz="2400" b="1" dirty="0">
                <a:solidFill>
                  <a:srgbClr val="FFFF00"/>
                </a:solidFill>
              </a:rPr>
              <a:t>: </a:t>
            </a:r>
            <a:r>
              <a:rPr lang="en-US" sz="2400" b="1" dirty="0">
                <a:solidFill>
                  <a:srgbClr val="000000"/>
                </a:solidFill>
              </a:rPr>
              <a:t>gelatinous part, with 80% water, which decreases with aging. </a:t>
            </a:r>
          </a:p>
          <a:p>
            <a:pPr marL="800100" indent="-342900" eaLnBrk="1" fontAlgn="auto" hangingPunct="1">
              <a:spcBef>
                <a:spcPct val="20000"/>
              </a:spcBef>
              <a:spcAft>
                <a:spcPts val="0"/>
              </a:spcAft>
              <a:buFont typeface="Arial" pitchFamily="34" charset="0"/>
              <a:buNone/>
              <a:defRPr/>
            </a:pPr>
            <a:endParaRPr lang="en-US" sz="2400" dirty="0">
              <a:solidFill>
                <a:srgbClr val="000000"/>
              </a:solidFill>
            </a:endParaRPr>
          </a:p>
          <a:p>
            <a:pPr marL="342900" indent="-342900" algn="r" eaLnBrk="1" fontAlgn="auto" hangingPunct="1">
              <a:spcBef>
                <a:spcPct val="20000"/>
              </a:spcBef>
              <a:spcAft>
                <a:spcPts val="0"/>
              </a:spcAft>
              <a:buFont typeface="Arial" pitchFamily="34" charset="0"/>
              <a:buNone/>
              <a:defRPr/>
            </a:pPr>
            <a:endParaRPr lang="en-US" sz="2400" dirty="0">
              <a:solidFill>
                <a:srgbClr val="000000"/>
              </a:solidFill>
            </a:endParaRPr>
          </a:p>
        </p:txBody>
      </p:sp>
      <p:sp>
        <p:nvSpPr>
          <p:cNvPr id="410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D4F8180-6B8B-424A-B278-EC64D6E7EBBC}" type="slidenum">
              <a:rPr lang="ar-SA" altLang="en-US">
                <a:solidFill>
                  <a:srgbClr val="898989"/>
                </a:solidFill>
                <a:latin typeface="Arial Black" pitchFamily="34" charset="0"/>
              </a:rPr>
              <a:pPr/>
              <a:t>2</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مستطيل 3"/>
          <p:cNvSpPr>
            <a:spLocks noChangeArrowheads="1"/>
          </p:cNvSpPr>
          <p:nvPr/>
        </p:nvSpPr>
        <p:spPr bwMode="auto">
          <a:xfrm>
            <a:off x="2484438" y="1314450"/>
            <a:ext cx="5688012" cy="708025"/>
          </a:xfrm>
          <a:prstGeom prst="rect">
            <a:avLst/>
          </a:prstGeom>
          <a:solidFill>
            <a:schemeClr val="accent5">
              <a:lumMod val="60000"/>
              <a:lumOff val="40000"/>
            </a:schemeClr>
          </a:solidFill>
          <a:ln w="76200">
            <a:solidFill>
              <a:schemeClr val="accent3">
                <a:lumMod val="50000"/>
              </a:schemeClr>
            </a:solidFill>
          </a:ln>
        </p:spPr>
        <p:txBody>
          <a:bodyPr>
            <a:spAutoFit/>
          </a:bodyPr>
          <a:lstStyle/>
          <a:p>
            <a:pPr algn="ctr" eaLnBrk="1" fontAlgn="auto" hangingPunct="1">
              <a:spcBef>
                <a:spcPts val="0"/>
              </a:spcBef>
              <a:spcAft>
                <a:spcPts val="0"/>
              </a:spcAft>
              <a:defRPr/>
            </a:pPr>
            <a:r>
              <a:rPr lang="en-US" sz="4000" b="1" dirty="0">
                <a:solidFill>
                  <a:schemeClr val="accent3">
                    <a:lumMod val="50000"/>
                  </a:schemeClr>
                </a:solidFill>
                <a:latin typeface="Times New Roman"/>
              </a:rPr>
              <a:t>Conservative treatment</a:t>
            </a:r>
            <a:endParaRPr lang="ar-JO" sz="4000" dirty="0">
              <a:solidFill>
                <a:schemeClr val="accent3">
                  <a:lumMod val="50000"/>
                </a:schemeClr>
              </a:solidFill>
              <a:latin typeface="Times New Roman"/>
            </a:endParaRPr>
          </a:p>
        </p:txBody>
      </p:sp>
      <p:sp>
        <p:nvSpPr>
          <p:cNvPr id="32771" name="Rectangle 10"/>
          <p:cNvSpPr>
            <a:spLocks noChangeArrowheads="1"/>
          </p:cNvSpPr>
          <p:nvPr/>
        </p:nvSpPr>
        <p:spPr bwMode="auto">
          <a:xfrm>
            <a:off x="0" y="2247900"/>
            <a:ext cx="6156325" cy="4660900"/>
          </a:xfrm>
          <a:prstGeom prst="rect">
            <a:avLst/>
          </a:prstGeom>
          <a:noFill/>
          <a:ln>
            <a:noFill/>
          </a:ln>
        </p:spPr>
        <p:txBody>
          <a:bodyPr>
            <a:spAutoFit/>
          </a:bodyPr>
          <a:lstStyle>
            <a:lvl1pPr marL="508000" indent="-220663"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l" rtl="0" eaLnBrk="1" fontAlgn="auto" hangingPunct="1">
              <a:spcAft>
                <a:spcPts val="0"/>
              </a:spcAft>
              <a:buClr>
                <a:srgbClr val="AD0101"/>
              </a:buClr>
              <a:buFontTx/>
              <a:buNone/>
              <a:defRPr/>
            </a:pPr>
            <a:r>
              <a:rPr lang="en-US" altLang="ar-JO" sz="2800" b="1" dirty="0">
                <a:solidFill>
                  <a:schemeClr val="accent3">
                    <a:lumMod val="75000"/>
                  </a:schemeClr>
                </a:solidFill>
                <a:effectLst>
                  <a:outerShdw blurRad="38100" dist="38100" dir="2700000" algn="tl">
                    <a:srgbClr val="000000">
                      <a:alpha val="43137"/>
                    </a:srgbClr>
                  </a:outerShdw>
                </a:effectLst>
                <a:latin typeface="Arial" pitchFamily="34" charset="0"/>
              </a:rPr>
              <a:t>Patients may find relief by:</a:t>
            </a:r>
          </a:p>
          <a:p>
            <a:pPr algn="l" rtl="0" eaLnBrk="1" fontAlgn="auto" hangingPunct="1">
              <a:spcAft>
                <a:spcPts val="0"/>
              </a:spcAft>
              <a:buClr>
                <a:srgbClr val="AD0101"/>
              </a:buClr>
              <a:defRPr/>
            </a:pPr>
            <a:r>
              <a:rPr lang="en-US" altLang="ar-JO" sz="2400" b="1" dirty="0">
                <a:latin typeface="Arial" pitchFamily="34" charset="0"/>
              </a:rPr>
              <a:t>Applying ice or heat.</a:t>
            </a:r>
          </a:p>
          <a:p>
            <a:pPr algn="l" rtl="0" eaLnBrk="1" fontAlgn="auto" hangingPunct="1">
              <a:spcAft>
                <a:spcPts val="0"/>
              </a:spcAft>
              <a:buClr>
                <a:srgbClr val="AD0101"/>
              </a:buClr>
              <a:defRPr/>
            </a:pPr>
            <a:r>
              <a:rPr lang="en-US" altLang="ar-JO" sz="2400" b="1" dirty="0">
                <a:latin typeface="Arial" pitchFamily="34" charset="0"/>
              </a:rPr>
              <a:t>Using medications to control pain and inflammation (NSAIDs).</a:t>
            </a:r>
          </a:p>
          <a:p>
            <a:pPr algn="l" rtl="0" eaLnBrk="1" fontAlgn="auto" hangingPunct="1">
              <a:spcAft>
                <a:spcPts val="0"/>
              </a:spcAft>
              <a:buClr>
                <a:srgbClr val="AD0101"/>
              </a:buClr>
              <a:defRPr/>
            </a:pPr>
            <a:r>
              <a:rPr lang="en-US" altLang="ar-JO" sz="2400" b="1" dirty="0">
                <a:latin typeface="Arial" pitchFamily="34" charset="0"/>
              </a:rPr>
              <a:t>Exercising the neck and shoulder </a:t>
            </a:r>
          </a:p>
          <a:p>
            <a:pPr algn="l" rtl="0" eaLnBrk="1" fontAlgn="auto" hangingPunct="1">
              <a:spcAft>
                <a:spcPts val="0"/>
              </a:spcAft>
              <a:buClr>
                <a:srgbClr val="AD0101"/>
              </a:buClr>
              <a:defRPr/>
            </a:pPr>
            <a:endParaRPr lang="en-US" altLang="ar-JO" sz="2400" b="1" dirty="0">
              <a:latin typeface="Arial" pitchFamily="34" charset="0"/>
            </a:endParaRPr>
          </a:p>
          <a:p>
            <a:pPr algn="l" rtl="0" eaLnBrk="1" fontAlgn="auto" hangingPunct="1">
              <a:spcAft>
                <a:spcPts val="0"/>
              </a:spcAft>
              <a:buClr>
                <a:srgbClr val="AD0101"/>
              </a:buClr>
              <a:defRPr/>
            </a:pPr>
            <a:r>
              <a:rPr lang="en-US" altLang="ar-JO" sz="2400" b="1" dirty="0"/>
              <a:t>Use of a </a:t>
            </a:r>
            <a:r>
              <a:rPr lang="en-US" altLang="ar-JO" sz="2400" b="1" dirty="0">
                <a:solidFill>
                  <a:srgbClr val="FF0000"/>
                </a:solidFill>
              </a:rPr>
              <a:t>cervical collar</a:t>
            </a:r>
            <a:r>
              <a:rPr lang="en-US" altLang="ar-JO" sz="2400" b="1" dirty="0"/>
              <a:t>, cervical pillows or neck traction may also be recommended to stabilize the neck and improve neck alignment.</a:t>
            </a:r>
          </a:p>
          <a:p>
            <a:pPr algn="l" rtl="0" eaLnBrk="1" fontAlgn="auto" hangingPunct="1">
              <a:spcAft>
                <a:spcPts val="0"/>
              </a:spcAft>
              <a:buClr>
                <a:srgbClr val="AD0101"/>
              </a:buClr>
              <a:defRPr/>
            </a:pPr>
            <a:endParaRPr lang="en-US" altLang="ar-JO" sz="2400" b="1" dirty="0">
              <a:latin typeface="Arial" pitchFamily="34" charset="0"/>
            </a:endParaRPr>
          </a:p>
        </p:txBody>
      </p:sp>
      <p:sp>
        <p:nvSpPr>
          <p:cNvPr id="2" name="Slide Number Placeholder 4"/>
          <p:cNvSpPr>
            <a:spLocks noGrp="1"/>
          </p:cNvSpPr>
          <p:nvPr>
            <p:ph type="sldNum" sz="quarter" idx="12"/>
          </p:nvPr>
        </p:nvSpPr>
        <p:spPr bwMode="auto">
          <a:ln>
            <a:miter lim="800000"/>
            <a:headEnd/>
            <a:tailEnd/>
          </a:ln>
        </p:spPr>
        <p:txBody>
          <a:bodyPr rtlCol="1"/>
          <a:lstStyle/>
          <a:p>
            <a:pPr fontAlgn="auto">
              <a:spcBef>
                <a:spcPts val="0"/>
              </a:spcBef>
              <a:spcAft>
                <a:spcPts val="0"/>
              </a:spcAft>
              <a:defRPr/>
            </a:pPr>
            <a:endParaRPr lang="ar-JO" altLang="ar-JO">
              <a:solidFill>
                <a:schemeClr val="tx1">
                  <a:tint val="75000"/>
                </a:schemeClr>
              </a:solidFill>
            </a:endParaRPr>
          </a:p>
        </p:txBody>
      </p:sp>
      <p:sp>
        <p:nvSpPr>
          <p:cNvPr id="32773" name="Rectangle 5"/>
          <p:cNvSpPr>
            <a:spLocks noChangeArrowheads="1"/>
          </p:cNvSpPr>
          <p:nvPr/>
        </p:nvSpPr>
        <p:spPr bwMode="auto">
          <a:xfrm>
            <a:off x="3132138" y="295275"/>
            <a:ext cx="4176712" cy="769938"/>
          </a:xfrm>
          <a:prstGeom prst="rect">
            <a:avLst/>
          </a:prstGeom>
          <a:solidFill>
            <a:schemeClr val="accent5">
              <a:lumMod val="60000"/>
              <a:lumOff val="40000"/>
            </a:schemeClr>
          </a:solidFill>
          <a:ln w="76200">
            <a:solidFill>
              <a:schemeClr val="accent3">
                <a:lumMod val="50000"/>
              </a:schemeClr>
            </a:solidFill>
          </a:ln>
        </p:spPr>
        <p:txBody>
          <a:bodyPr>
            <a:spAutoFit/>
          </a:bodyP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fontAlgn="auto" hangingPunct="1">
              <a:spcBef>
                <a:spcPct val="0"/>
              </a:spcBef>
              <a:spcAft>
                <a:spcPts val="0"/>
              </a:spcAft>
              <a:buFontTx/>
              <a:buNone/>
              <a:defRPr/>
            </a:pPr>
            <a:r>
              <a:rPr lang="en-US" altLang="ar-JO" sz="4400" b="1" dirty="0">
                <a:solidFill>
                  <a:schemeClr val="accent3">
                    <a:lumMod val="50000"/>
                  </a:schemeClr>
                </a:solidFill>
                <a:latin typeface="Times New Roman" pitchFamily="18" charset="0"/>
              </a:rPr>
              <a:t>Management</a:t>
            </a:r>
            <a:endParaRPr lang="en-US" altLang="ar-JO" sz="4400" dirty="0">
              <a:solidFill>
                <a:schemeClr val="accent3">
                  <a:lumMod val="50000"/>
                </a:schemeClr>
              </a:solidFill>
              <a:latin typeface="Times New Roman" pitchFamily="18" charset="0"/>
            </a:endParaRPr>
          </a:p>
        </p:txBody>
      </p:sp>
      <p:pic>
        <p:nvPicPr>
          <p:cNvPr id="245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525" y="4043363"/>
            <a:ext cx="2528888"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وان 1"/>
          <p:cNvSpPr>
            <a:spLocks noGrp="1"/>
          </p:cNvSpPr>
          <p:nvPr>
            <p:ph type="title"/>
          </p:nvPr>
        </p:nvSpPr>
        <p:spPr>
          <a:xfrm>
            <a:off x="0" y="15875"/>
            <a:ext cx="4535488" cy="979488"/>
          </a:xfrm>
          <a:solidFill>
            <a:schemeClr val="accent5">
              <a:lumMod val="60000"/>
              <a:lumOff val="40000"/>
            </a:schemeClr>
          </a:solidFill>
          <a:ln w="76200">
            <a:solidFill>
              <a:schemeClr val="accent3">
                <a:lumMod val="50000"/>
              </a:schemeClr>
            </a:solidFill>
          </a:ln>
        </p:spPr>
        <p:txBody>
          <a:bodyPr rtlCol="0">
            <a:normAutofit/>
          </a:bodyPr>
          <a:lstStyle/>
          <a:p>
            <a:pPr fontAlgn="auto">
              <a:spcAft>
                <a:spcPts val="0"/>
              </a:spcAft>
              <a:defRPr/>
            </a:pPr>
            <a:r>
              <a:rPr lang="en-US" altLang="ar-JO" sz="3200" b="1" dirty="0">
                <a:solidFill>
                  <a:schemeClr val="accent3">
                    <a:lumMod val="50000"/>
                  </a:schemeClr>
                </a:solidFill>
              </a:rPr>
              <a:t> Further Investigations and Surgery </a:t>
            </a:r>
            <a:endParaRPr lang="ar-SA" altLang="ar-JO" sz="3200" dirty="0">
              <a:solidFill>
                <a:schemeClr val="accent3">
                  <a:lumMod val="50000"/>
                </a:schemeClr>
              </a:solidFill>
            </a:endParaRPr>
          </a:p>
        </p:txBody>
      </p:sp>
      <p:sp>
        <p:nvSpPr>
          <p:cNvPr id="34819" name="عنصر نائب للمحتوى 2"/>
          <p:cNvSpPr>
            <a:spLocks noGrp="1"/>
          </p:cNvSpPr>
          <p:nvPr>
            <p:ph idx="1"/>
          </p:nvPr>
        </p:nvSpPr>
        <p:spPr>
          <a:xfrm>
            <a:off x="0" y="15875"/>
            <a:ext cx="9144000" cy="6842125"/>
          </a:xfrm>
        </p:spPr>
        <p:txBody>
          <a:bodyPr/>
          <a:lstStyle/>
          <a:p>
            <a:pPr algn="ctr" fontAlgn="auto">
              <a:spcAft>
                <a:spcPts val="0"/>
              </a:spcAft>
              <a:buFont typeface="Arial" panose="020B0604020202020204" pitchFamily="34" charset="0"/>
              <a:buNone/>
              <a:defRPr/>
            </a:pPr>
            <a:r>
              <a:rPr lang="en-US" altLang="ar-JO" sz="3600" b="1" u="sng" dirty="0">
                <a:solidFill>
                  <a:schemeClr val="accent3">
                    <a:lumMod val="75000"/>
                  </a:schemeClr>
                </a:solidFill>
                <a:effectLst>
                  <a:outerShdw blurRad="38100" dist="38100" dir="2700000" algn="tl">
                    <a:srgbClr val="000000">
                      <a:alpha val="43137"/>
                    </a:srgbClr>
                  </a:outerShdw>
                </a:effectLst>
              </a:rPr>
              <a:t>                                                </a:t>
            </a:r>
          </a:p>
          <a:p>
            <a:pPr fontAlgn="auto">
              <a:spcAft>
                <a:spcPts val="0"/>
              </a:spcAft>
              <a:buFont typeface="Arial" panose="020B0604020202020204" pitchFamily="34" charset="0"/>
              <a:buNone/>
              <a:defRPr/>
            </a:pPr>
            <a:endParaRPr lang="en-US" altLang="ar-JO" sz="3600" b="1" u="sng" dirty="0">
              <a:solidFill>
                <a:schemeClr val="accent3">
                  <a:lumMod val="75000"/>
                </a:schemeClr>
              </a:solidFill>
              <a:effectLst>
                <a:outerShdw blurRad="38100" dist="38100" dir="2700000" algn="tl">
                  <a:srgbClr val="000000">
                    <a:alpha val="43137"/>
                  </a:srgbClr>
                </a:outerShdw>
              </a:effectLst>
            </a:endParaRPr>
          </a:p>
          <a:p>
            <a:pPr fontAlgn="auto">
              <a:spcAft>
                <a:spcPts val="0"/>
              </a:spcAft>
              <a:buFont typeface="Arial" panose="020B0604020202020204" pitchFamily="34" charset="0"/>
              <a:buNone/>
              <a:defRPr/>
            </a:pPr>
            <a:r>
              <a:rPr lang="en-US" altLang="ar-JO" sz="3600" b="1" u="sng" dirty="0">
                <a:solidFill>
                  <a:schemeClr val="accent3">
                    <a:lumMod val="75000"/>
                  </a:schemeClr>
                </a:solidFill>
                <a:effectLst>
                  <a:outerShdw blurRad="38100" dist="38100" dir="2700000" algn="tl">
                    <a:srgbClr val="000000">
                      <a:alpha val="43137"/>
                    </a:srgbClr>
                  </a:outerShdw>
                </a:effectLst>
              </a:rPr>
              <a:t>Indications</a:t>
            </a:r>
          </a:p>
          <a:p>
            <a:pPr fontAlgn="auto">
              <a:spcAft>
                <a:spcPts val="0"/>
              </a:spcAft>
              <a:buFont typeface="Arial" panose="020B0604020202020204" pitchFamily="34" charset="0"/>
              <a:buNone/>
              <a:defRPr/>
            </a:pPr>
            <a:r>
              <a:rPr lang="en-US" altLang="ar-JO" sz="3600" b="1" u="sng" dirty="0">
                <a:solidFill>
                  <a:schemeClr val="accent3">
                    <a:lumMod val="75000"/>
                  </a:schemeClr>
                </a:solidFill>
                <a:effectLst>
                  <a:outerShdw blurRad="38100" dist="38100" dir="2700000" algn="tl">
                    <a:srgbClr val="000000">
                      <a:alpha val="43137"/>
                    </a:srgbClr>
                  </a:outerShdw>
                </a:effectLst>
              </a:rPr>
              <a:t>1)pain</a:t>
            </a:r>
          </a:p>
          <a:p>
            <a:pPr fontAlgn="auto">
              <a:spcAft>
                <a:spcPts val="0"/>
              </a:spcAft>
              <a:buFont typeface="Arial" panose="020B0604020202020204" pitchFamily="34" charset="0"/>
              <a:buNone/>
              <a:defRPr/>
            </a:pPr>
            <a:r>
              <a:rPr lang="en-US" altLang="ar-JO" sz="2800" b="1" dirty="0"/>
              <a:t>(a) continuing severe arm pain for more than 10 days without benefit from conservative therapy.</a:t>
            </a:r>
          </a:p>
          <a:p>
            <a:pPr fontAlgn="auto">
              <a:spcAft>
                <a:spcPts val="0"/>
              </a:spcAft>
              <a:buFont typeface="Arial" panose="020B0604020202020204" pitchFamily="34" charset="0"/>
              <a:buNone/>
              <a:defRPr/>
            </a:pPr>
            <a:r>
              <a:rPr lang="en-US" altLang="ar-JO" sz="2800" b="1" dirty="0"/>
              <a:t>(b) chronic or relapsing arm pain.</a:t>
            </a:r>
          </a:p>
          <a:p>
            <a:pPr fontAlgn="auto">
              <a:spcAft>
                <a:spcPts val="0"/>
              </a:spcAft>
              <a:buFont typeface="Arial" panose="020B0604020202020204" pitchFamily="34" charset="0"/>
              <a:buNone/>
              <a:defRPr/>
            </a:pPr>
            <a:r>
              <a:rPr lang="en-US" altLang="ar-JO" sz="2800" b="1" dirty="0">
                <a:solidFill>
                  <a:schemeClr val="accent3">
                    <a:lumMod val="75000"/>
                  </a:schemeClr>
                </a:solidFill>
                <a:effectLst>
                  <a:outerShdw blurRad="38100" dist="38100" dir="2700000" algn="tl">
                    <a:srgbClr val="000000">
                      <a:alpha val="43137"/>
                    </a:srgbClr>
                  </a:outerShdw>
                </a:effectLst>
              </a:rPr>
              <a:t>2) Significant weakness </a:t>
            </a:r>
            <a:r>
              <a:rPr lang="en-US" altLang="ar-JO" sz="2800" b="1" dirty="0"/>
              <a:t>in the upper limb that does not resolve with conservative therapy.</a:t>
            </a:r>
          </a:p>
          <a:p>
            <a:pPr fontAlgn="auto">
              <a:spcAft>
                <a:spcPts val="0"/>
              </a:spcAft>
              <a:buFont typeface="Arial" panose="020B0604020202020204" pitchFamily="34" charset="0"/>
              <a:buNone/>
              <a:defRPr/>
            </a:pPr>
            <a:r>
              <a:rPr lang="en-US" altLang="ar-JO" sz="2800" b="1" dirty="0">
                <a:solidFill>
                  <a:schemeClr val="accent3">
                    <a:lumMod val="75000"/>
                  </a:schemeClr>
                </a:solidFill>
                <a:effectLst>
                  <a:outerShdw blurRad="38100" dist="38100" dir="2700000" algn="tl">
                    <a:srgbClr val="000000">
                      <a:alpha val="43137"/>
                    </a:srgbClr>
                  </a:outerShdw>
                </a:effectLst>
              </a:rPr>
              <a:t>3) Evidence of a central disc prolapse </a:t>
            </a:r>
            <a:r>
              <a:rPr lang="en-US" altLang="ar-JO" sz="2800" b="1" dirty="0"/>
              <a:t>causing cord compression.</a:t>
            </a:r>
            <a:endParaRPr lang="ar-JO" altLang="ar-JO" sz="2800" b="1" dirty="0"/>
          </a:p>
          <a:p>
            <a:pPr fontAlgn="auto">
              <a:spcAft>
                <a:spcPts val="0"/>
              </a:spcAft>
              <a:buFont typeface="Arial" panose="020B0604020202020204" pitchFamily="34" charset="0"/>
              <a:buChar char="•"/>
              <a:defRPr/>
            </a:pPr>
            <a:endParaRPr lang="ar-JO" altLang="ar-JO" sz="2800" b="1" dirty="0"/>
          </a:p>
        </p:txBody>
      </p:sp>
      <p:sp>
        <p:nvSpPr>
          <p:cNvPr id="2560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5F07F22-07A2-4D30-8B27-D1A6C635B1A0}" type="slidenum">
              <a:rPr lang="ar-SA" altLang="en-US">
                <a:solidFill>
                  <a:srgbClr val="898989"/>
                </a:solidFill>
                <a:latin typeface="Arial Black" pitchFamily="34" charset="0"/>
              </a:rPr>
              <a:pPr/>
              <a:t>21</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1"/>
          <p:cNvSpPr>
            <a:spLocks noGrp="1"/>
          </p:cNvSpPr>
          <p:nvPr>
            <p:ph type="title"/>
          </p:nvPr>
        </p:nvSpPr>
        <p:spPr>
          <a:xfrm>
            <a:off x="2268538" y="404813"/>
            <a:ext cx="6518275" cy="1143000"/>
          </a:xfrm>
          <a:solidFill>
            <a:schemeClr val="accent5">
              <a:lumMod val="60000"/>
              <a:lumOff val="4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Operative Procedures</a:t>
            </a:r>
            <a:endParaRPr lang="ar-JO" altLang="ar-JO" dirty="0">
              <a:solidFill>
                <a:schemeClr val="accent3">
                  <a:lumMod val="50000"/>
                </a:schemeClr>
              </a:solidFill>
            </a:endParaRPr>
          </a:p>
        </p:txBody>
      </p:sp>
      <p:sp>
        <p:nvSpPr>
          <p:cNvPr id="35843" name="عنصر نائب للمحتوى 2"/>
          <p:cNvSpPr>
            <a:spLocks noGrp="1"/>
          </p:cNvSpPr>
          <p:nvPr>
            <p:ph idx="1"/>
          </p:nvPr>
        </p:nvSpPr>
        <p:spPr>
          <a:xfrm>
            <a:off x="0" y="1547813"/>
            <a:ext cx="9363075" cy="5310187"/>
          </a:xfrm>
        </p:spPr>
        <p:txBody>
          <a:bodyPr rtlCol="1"/>
          <a:lstStyle/>
          <a:p>
            <a:pPr fontAlgn="auto">
              <a:spcAft>
                <a:spcPts val="0"/>
              </a:spcAft>
              <a:buFont typeface="Wingdings" panose="05000000000000000000" pitchFamily="2" charset="2"/>
              <a:buChar char="v"/>
              <a:defRPr/>
            </a:pPr>
            <a:r>
              <a:rPr lang="en-US" sz="3600" b="1" dirty="0">
                <a:effectLst>
                  <a:outerShdw blurRad="38100" dist="38100" dir="2700000" algn="tl">
                    <a:srgbClr val="000000">
                      <a:alpha val="43137"/>
                    </a:srgbClr>
                  </a:outerShdw>
                </a:effectLst>
                <a:cs typeface="Arial" pitchFamily="34" charset="0"/>
              </a:rPr>
              <a:t>The two most commonly performed operations</a:t>
            </a:r>
          </a:p>
          <a:p>
            <a:pPr fontAlgn="auto">
              <a:spcAft>
                <a:spcPts val="0"/>
              </a:spcAft>
              <a:buFont typeface="Arial" panose="020B0604020202020204" pitchFamily="34" charset="0"/>
              <a:buNone/>
              <a:defRPr/>
            </a:pPr>
            <a:r>
              <a:rPr lang="en-US" sz="3600" b="1" dirty="0">
                <a:effectLst>
                  <a:outerShdw blurRad="38100" dist="38100" dir="2700000" algn="tl">
                    <a:srgbClr val="000000">
                      <a:alpha val="43137"/>
                    </a:srgbClr>
                  </a:outerShdw>
                </a:effectLst>
                <a:cs typeface="Arial" pitchFamily="34" charset="0"/>
              </a:rPr>
              <a:t>for cervical disc </a:t>
            </a:r>
            <a:r>
              <a:rPr lang="en-US" sz="3600" b="1" dirty="0" err="1">
                <a:effectLst>
                  <a:outerShdw blurRad="38100" dist="38100" dir="2700000" algn="tl">
                    <a:srgbClr val="000000">
                      <a:alpha val="43137"/>
                    </a:srgbClr>
                  </a:outerShdw>
                </a:effectLst>
                <a:cs typeface="Arial" pitchFamily="34" charset="0"/>
              </a:rPr>
              <a:t>prolapse</a:t>
            </a:r>
            <a:r>
              <a:rPr lang="en-US" sz="3600" b="1" dirty="0">
                <a:effectLst>
                  <a:outerShdw blurRad="38100" dist="38100" dir="2700000" algn="tl">
                    <a:srgbClr val="000000">
                      <a:alpha val="43137"/>
                    </a:srgbClr>
                  </a:outerShdw>
                </a:effectLst>
                <a:cs typeface="Arial" pitchFamily="34" charset="0"/>
              </a:rPr>
              <a:t> are:</a:t>
            </a:r>
          </a:p>
          <a:p>
            <a:pPr marL="457200" indent="-233363" fontAlgn="auto">
              <a:spcAft>
                <a:spcPts val="0"/>
              </a:spcAft>
              <a:buFont typeface="Arial" panose="020B0604020202020204" pitchFamily="34" charset="0"/>
              <a:buAutoNum type="arabicParenR"/>
              <a:defRPr/>
            </a:pPr>
            <a:r>
              <a:rPr lang="en-US" sz="3600" b="1" dirty="0">
                <a:cs typeface="Arial" pitchFamily="34" charset="0"/>
              </a:rPr>
              <a:t>Cervical </a:t>
            </a:r>
            <a:r>
              <a:rPr lang="en-US" sz="3600" b="1" dirty="0" err="1">
                <a:cs typeface="Arial" pitchFamily="34" charset="0"/>
              </a:rPr>
              <a:t>foraminotomy</a:t>
            </a:r>
            <a:r>
              <a:rPr lang="en-US" sz="3600" b="1" dirty="0">
                <a:cs typeface="Arial" pitchFamily="34" charset="0"/>
              </a:rPr>
              <a:t> with excision of the disc </a:t>
            </a:r>
            <a:r>
              <a:rPr lang="en-US" sz="3600" b="1" dirty="0" err="1">
                <a:cs typeface="Arial" pitchFamily="34" charset="0"/>
              </a:rPr>
              <a:t>prolapse</a:t>
            </a:r>
            <a:r>
              <a:rPr lang="en-US" sz="3600" b="1" dirty="0">
                <a:cs typeface="Arial" pitchFamily="34" charset="0"/>
              </a:rPr>
              <a:t>.</a:t>
            </a:r>
          </a:p>
          <a:p>
            <a:pPr marL="457200" indent="-233363" fontAlgn="auto">
              <a:spcAft>
                <a:spcPts val="0"/>
              </a:spcAft>
              <a:buFont typeface="Arial" panose="020B0604020202020204" pitchFamily="34" charset="0"/>
              <a:buAutoNum type="arabicParenR"/>
              <a:defRPr/>
            </a:pPr>
            <a:r>
              <a:rPr lang="en-US" sz="3600" b="1" dirty="0">
                <a:cs typeface="Arial" pitchFamily="34" charset="0"/>
              </a:rPr>
              <a:t>Anterior cervical </a:t>
            </a:r>
            <a:r>
              <a:rPr lang="en-US" sz="3600" b="1" dirty="0" err="1">
                <a:cs typeface="Arial" pitchFamily="34" charset="0"/>
              </a:rPr>
              <a:t>discectomy</a:t>
            </a:r>
            <a:r>
              <a:rPr lang="en-US" sz="3600" b="1" dirty="0">
                <a:cs typeface="Arial" pitchFamily="34" charset="0"/>
              </a:rPr>
              <a:t>, with subsequent fusion.</a:t>
            </a:r>
          </a:p>
        </p:txBody>
      </p:sp>
      <p:sp>
        <p:nvSpPr>
          <p:cNvPr id="2662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B05FBFB-AE73-43A9-A172-4E880C778FDC}" type="slidenum">
              <a:rPr lang="ar-SA" altLang="en-US">
                <a:solidFill>
                  <a:srgbClr val="898989"/>
                </a:solidFill>
                <a:latin typeface="Arial Black" pitchFamily="34" charset="0"/>
              </a:rPr>
              <a:pPr/>
              <a:t>22</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195513" y="2420938"/>
            <a:ext cx="5832475" cy="114300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Cervical Spondylosis</a:t>
            </a:r>
            <a:endParaRPr lang="en-US" altLang="ar-JO" dirty="0">
              <a:solidFill>
                <a:schemeClr val="accent3">
                  <a:lumMod val="50000"/>
                </a:schemeClr>
              </a:solidFill>
            </a:endParaRPr>
          </a:p>
        </p:txBody>
      </p:sp>
      <p:sp>
        <p:nvSpPr>
          <p:cNvPr id="2765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F8922CB-9C35-472B-A025-22DA9B0B3FD8}" type="slidenum">
              <a:rPr lang="ar-SA" altLang="en-US">
                <a:solidFill>
                  <a:srgbClr val="898989"/>
                </a:solidFill>
                <a:latin typeface="Arial Black" pitchFamily="34" charset="0"/>
              </a:rPr>
              <a:pPr/>
              <a:t>23</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وان 1"/>
          <p:cNvSpPr>
            <a:spLocks noGrp="1"/>
          </p:cNvSpPr>
          <p:nvPr>
            <p:ph type="title"/>
          </p:nvPr>
        </p:nvSpPr>
        <p:spPr>
          <a:xfrm>
            <a:off x="2627313" y="285750"/>
            <a:ext cx="5905500" cy="114300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Cervical Spondylosis</a:t>
            </a:r>
            <a:endParaRPr lang="ar-JO" altLang="ar-JO" dirty="0">
              <a:solidFill>
                <a:schemeClr val="accent3">
                  <a:lumMod val="50000"/>
                </a:schemeClr>
              </a:solidFill>
            </a:endParaRPr>
          </a:p>
        </p:txBody>
      </p:sp>
      <p:sp>
        <p:nvSpPr>
          <p:cNvPr id="34819" name="عنصر نائب للمحتوى 2"/>
          <p:cNvSpPr>
            <a:spLocks noGrp="1"/>
          </p:cNvSpPr>
          <p:nvPr>
            <p:ph idx="1"/>
          </p:nvPr>
        </p:nvSpPr>
        <p:spPr>
          <a:xfrm>
            <a:off x="142875" y="1639888"/>
            <a:ext cx="4929188" cy="4525962"/>
          </a:xfrm>
        </p:spPr>
        <p:txBody>
          <a:bodyPr rtlCol="1"/>
          <a:lstStyle/>
          <a:p>
            <a:pPr marL="274320" indent="-274320" fontAlgn="auto">
              <a:spcAft>
                <a:spcPts val="0"/>
              </a:spcAft>
              <a:buClr>
                <a:schemeClr val="accent3"/>
              </a:buClr>
              <a:buFont typeface="Wingdings 2"/>
              <a:buChar char=""/>
              <a:defRPr/>
            </a:pPr>
            <a:r>
              <a:rPr lang="en-US" sz="2400" b="1" dirty="0">
                <a:solidFill>
                  <a:srgbClr val="000000"/>
                </a:solidFill>
                <a:cs typeface="Arial" pitchFamily="34" charset="0"/>
              </a:rPr>
              <a:t>Cervical spondylosis is a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degenerative arthritic process </a:t>
            </a:r>
            <a:r>
              <a:rPr lang="en-US" sz="2400" b="1" dirty="0">
                <a:solidFill>
                  <a:srgbClr val="000000"/>
                </a:solidFill>
                <a:cs typeface="Arial" pitchFamily="34" charset="0"/>
              </a:rPr>
              <a:t>involving the cervical spine and affecting the intervertebral disc and facet joints.</a:t>
            </a:r>
          </a:p>
          <a:p>
            <a:pPr marL="274320" indent="-274320" fontAlgn="auto">
              <a:spcAft>
                <a:spcPts val="0"/>
              </a:spcAft>
              <a:buClr>
                <a:schemeClr val="accent3"/>
              </a:buClr>
              <a:buFont typeface="Wingdings 2"/>
              <a:buChar char=""/>
              <a:defRPr/>
            </a:pPr>
            <a:endParaRPr lang="en-US" sz="2400" b="1" dirty="0">
              <a:solidFill>
                <a:srgbClr val="000000"/>
              </a:solidFill>
              <a:cs typeface="Arial" pitchFamily="34" charset="0"/>
            </a:endParaRPr>
          </a:p>
          <a:p>
            <a:pPr marL="274320" indent="-274320" fontAlgn="auto">
              <a:spcAft>
                <a:spcPts val="0"/>
              </a:spcAft>
              <a:buClr>
                <a:schemeClr val="accent3"/>
              </a:buClr>
              <a:buFont typeface="Wingdings 2"/>
              <a:buChar char=""/>
              <a:defRPr/>
            </a:pPr>
            <a:r>
              <a:rPr lang="en-US" sz="2400" b="1" dirty="0">
                <a:solidFill>
                  <a:srgbClr val="000000"/>
                </a:solidFill>
                <a:cs typeface="Arial" pitchFamily="34" charset="0"/>
              </a:rPr>
              <a:t>Radiological findings of cervical </a:t>
            </a:r>
            <a:r>
              <a:rPr lang="en-US" sz="2400" b="1" dirty="0" err="1">
                <a:solidFill>
                  <a:srgbClr val="000000"/>
                </a:solidFill>
                <a:cs typeface="Arial" pitchFamily="34" charset="0"/>
              </a:rPr>
              <a:t>spondylosis</a:t>
            </a:r>
            <a:r>
              <a:rPr lang="en-US" sz="2400" b="1" dirty="0">
                <a:solidFill>
                  <a:srgbClr val="000000"/>
                </a:solidFill>
                <a:cs typeface="Arial" pitchFamily="34" charset="0"/>
              </a:rPr>
              <a:t> are present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in 75% of people over 50 years of age </a:t>
            </a:r>
            <a:r>
              <a:rPr lang="en-US" sz="2400" b="1" dirty="0">
                <a:solidFill>
                  <a:srgbClr val="000000"/>
                </a:solidFill>
                <a:cs typeface="Arial" pitchFamily="34" charset="0"/>
              </a:rPr>
              <a:t>who have no significant symptoms referable to the cervical spine.</a:t>
            </a:r>
            <a:endParaRPr lang="ar-JO" sz="2400" b="1" dirty="0">
              <a:solidFill>
                <a:srgbClr val="000000"/>
              </a:solidFill>
            </a:endParaRPr>
          </a:p>
        </p:txBody>
      </p:sp>
      <p:sp>
        <p:nvSpPr>
          <p:cNvPr id="28676"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96114DF-4B04-4CC0-B730-D00CDC14043D}" type="slidenum">
              <a:rPr lang="ar-SA" altLang="en-US">
                <a:solidFill>
                  <a:srgbClr val="898989"/>
                </a:solidFill>
                <a:latin typeface="Arial Black" pitchFamily="34" charset="0"/>
              </a:rPr>
              <a:pPr/>
              <a:t>24</a:t>
            </a:fld>
            <a:endParaRPr lang="ar-JO" altLang="en-US">
              <a:solidFill>
                <a:srgbClr val="898989"/>
              </a:solidFill>
              <a:latin typeface="Arial Black" pitchFamily="34" charset="0"/>
            </a:endParaRPr>
          </a:p>
        </p:txBody>
      </p:sp>
      <p:pic>
        <p:nvPicPr>
          <p:cNvPr id="28677" name="Picture 2" descr="http://www.hakeem-sy.com/main/files/images/cervical%20spondylosi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2063" y="1700213"/>
            <a:ext cx="403701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وان 1"/>
          <p:cNvSpPr>
            <a:spLocks noGrp="1"/>
          </p:cNvSpPr>
          <p:nvPr>
            <p:ph type="title"/>
          </p:nvPr>
        </p:nvSpPr>
        <p:spPr>
          <a:xfrm>
            <a:off x="1908175" y="404813"/>
            <a:ext cx="6662738" cy="114300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Pathologic Changes</a:t>
            </a:r>
            <a:endParaRPr lang="ar-JO" altLang="ar-JO" dirty="0">
              <a:solidFill>
                <a:schemeClr val="accent3">
                  <a:lumMod val="50000"/>
                </a:schemeClr>
              </a:solidFill>
            </a:endParaRPr>
          </a:p>
        </p:txBody>
      </p:sp>
      <p:sp>
        <p:nvSpPr>
          <p:cNvPr id="38915" name="عنصر نائب للمحتوى 2"/>
          <p:cNvSpPr>
            <a:spLocks noGrp="1"/>
          </p:cNvSpPr>
          <p:nvPr>
            <p:ph idx="1"/>
          </p:nvPr>
        </p:nvSpPr>
        <p:spPr>
          <a:xfrm>
            <a:off x="425450" y="1700213"/>
            <a:ext cx="8686800" cy="4681537"/>
          </a:xfrm>
        </p:spPr>
        <p:txBody>
          <a:bodyPr/>
          <a:lstStyle/>
          <a:p>
            <a:pPr fontAlgn="auto">
              <a:spcAft>
                <a:spcPts val="0"/>
              </a:spcAft>
              <a:buFont typeface="Arial" panose="020B0604020202020204" pitchFamily="34" charset="0"/>
              <a:buChar char="•"/>
              <a:defRPr/>
            </a:pPr>
            <a:r>
              <a:rPr lang="en-US" altLang="ar-JO" sz="2400" b="1" dirty="0">
                <a:solidFill>
                  <a:srgbClr val="000000"/>
                </a:solidFill>
              </a:rPr>
              <a:t>The degenerative process occurs in most cases largely as a result of the </a:t>
            </a:r>
            <a:r>
              <a:rPr lang="en-US" altLang="ar-JO" sz="2400" b="1" dirty="0">
                <a:solidFill>
                  <a:schemeClr val="accent3">
                    <a:lumMod val="75000"/>
                  </a:schemeClr>
                </a:solidFill>
                <a:effectLst>
                  <a:outerShdw blurRad="38100" dist="38100" dir="2700000" algn="tl">
                    <a:srgbClr val="000000">
                      <a:alpha val="43137"/>
                    </a:srgbClr>
                  </a:outerShdw>
                </a:effectLst>
              </a:rPr>
              <a:t>inevitable stresses and traumas </a:t>
            </a:r>
            <a:r>
              <a:rPr lang="en-US" altLang="ar-JO" sz="2400" b="1" dirty="0">
                <a:solidFill>
                  <a:srgbClr val="000000"/>
                </a:solidFill>
              </a:rPr>
              <a:t>that occur to the cervical spine ,,the process is </a:t>
            </a:r>
            <a:r>
              <a:rPr lang="en-US" altLang="ar-JO" sz="2400" b="1" dirty="0">
                <a:solidFill>
                  <a:schemeClr val="accent3">
                    <a:lumMod val="75000"/>
                  </a:schemeClr>
                </a:solidFill>
                <a:effectLst>
                  <a:outerShdw blurRad="38100" dist="38100" dir="2700000" algn="tl">
                    <a:srgbClr val="000000">
                      <a:alpha val="43137"/>
                    </a:srgbClr>
                  </a:outerShdw>
                </a:effectLst>
              </a:rPr>
              <a:t>aggravated by </a:t>
            </a:r>
            <a:r>
              <a:rPr lang="en-US" altLang="ar-JO" sz="2400" b="1" dirty="0">
                <a:solidFill>
                  <a:srgbClr val="000000"/>
                </a:solidFill>
              </a:rPr>
              <a:t>repetitive or chronic trauma, as may occur in some occupations, and as a result of an episode of severe trauma.</a:t>
            </a:r>
          </a:p>
          <a:p>
            <a:pPr fontAlgn="auto">
              <a:spcAft>
                <a:spcPts val="0"/>
              </a:spcAft>
              <a:buFont typeface="Arial" panose="020B0604020202020204" pitchFamily="34" charset="0"/>
              <a:buChar char="•"/>
              <a:defRPr/>
            </a:pPr>
            <a:endParaRPr lang="en-US" altLang="ar-JO" sz="2400" b="1" dirty="0">
              <a:solidFill>
                <a:srgbClr val="000000"/>
              </a:solidFill>
            </a:endParaRPr>
          </a:p>
          <a:p>
            <a:pPr fontAlgn="auto">
              <a:spcAft>
                <a:spcPts val="0"/>
              </a:spcAft>
              <a:buFont typeface="Arial" panose="020B0604020202020204" pitchFamily="34" charset="0"/>
              <a:buChar char="•"/>
              <a:defRPr/>
            </a:pPr>
            <a:r>
              <a:rPr lang="en-US" altLang="ar-JO" sz="2400" b="1" dirty="0">
                <a:solidFill>
                  <a:srgbClr val="000000"/>
                </a:solidFill>
              </a:rPr>
              <a:t> </a:t>
            </a:r>
            <a:r>
              <a:rPr lang="en-US" altLang="ar-JO" sz="2400" b="1" dirty="0">
                <a:solidFill>
                  <a:schemeClr val="accent3">
                    <a:lumMod val="75000"/>
                  </a:schemeClr>
                </a:solidFill>
                <a:effectLst>
                  <a:outerShdw blurRad="38100" dist="38100" dir="2700000" algn="tl">
                    <a:srgbClr val="000000">
                      <a:alpha val="43137"/>
                    </a:srgbClr>
                  </a:outerShdw>
                </a:effectLst>
              </a:rPr>
              <a:t>As the disc degenerates </a:t>
            </a:r>
            <a:r>
              <a:rPr lang="en-US" altLang="ar-JO" sz="2400" b="1" dirty="0">
                <a:solidFill>
                  <a:srgbClr val="000000"/>
                </a:solidFill>
              </a:rPr>
              <a:t>there is greater stress on the articular cartilages of the vertebral end-plates and </a:t>
            </a:r>
            <a:r>
              <a:rPr lang="en-US" altLang="ar-JO" sz="2400" b="1" dirty="0" err="1">
                <a:solidFill>
                  <a:srgbClr val="000000"/>
                </a:solidFill>
              </a:rPr>
              <a:t>osteophytic</a:t>
            </a:r>
            <a:r>
              <a:rPr lang="en-US" altLang="ar-JO" sz="2400" b="1" dirty="0">
                <a:solidFill>
                  <a:srgbClr val="000000"/>
                </a:solidFill>
              </a:rPr>
              <a:t> spurs (abnormal growth) develop around the margins of the disintegrating end-plates. </a:t>
            </a:r>
            <a:endParaRPr lang="ar-JO" altLang="ar-JO" sz="2400" b="1" dirty="0">
              <a:solidFill>
                <a:srgbClr val="000000"/>
              </a:solidFill>
            </a:endParaRPr>
          </a:p>
          <a:p>
            <a:pPr fontAlgn="auto">
              <a:spcAft>
                <a:spcPts val="0"/>
              </a:spcAft>
              <a:buFont typeface="Arial" panose="020B0604020202020204" pitchFamily="34" charset="0"/>
              <a:buChar char="•"/>
              <a:defRPr/>
            </a:pPr>
            <a:endParaRPr lang="ar-JO" altLang="ar-JO" sz="2400" b="1" dirty="0">
              <a:solidFill>
                <a:srgbClr val="000000"/>
              </a:solidFill>
            </a:endParaRPr>
          </a:p>
        </p:txBody>
      </p:sp>
      <p:sp>
        <p:nvSpPr>
          <p:cNvPr id="2970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E20A702-1F30-4A61-BFB5-E1CF9840E979}" type="slidenum">
              <a:rPr lang="ar-SA" altLang="en-US">
                <a:solidFill>
                  <a:srgbClr val="898989"/>
                </a:solidFill>
                <a:latin typeface="Arial Black" pitchFamily="34" charset="0"/>
              </a:rPr>
              <a:pPr/>
              <a:t>25</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وان 1"/>
          <p:cNvSpPr>
            <a:spLocks noGrp="1"/>
          </p:cNvSpPr>
          <p:nvPr>
            <p:ph type="title"/>
          </p:nvPr>
        </p:nvSpPr>
        <p:spPr>
          <a:xfrm>
            <a:off x="1979613" y="476250"/>
            <a:ext cx="6480175" cy="114300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Pathologic Changes</a:t>
            </a:r>
            <a:endParaRPr lang="ar-SA" altLang="ar-JO" b="1" dirty="0">
              <a:solidFill>
                <a:schemeClr val="accent3">
                  <a:lumMod val="50000"/>
                </a:schemeClr>
              </a:solidFill>
            </a:endParaRPr>
          </a:p>
        </p:txBody>
      </p:sp>
      <p:sp>
        <p:nvSpPr>
          <p:cNvPr id="39939" name="عنصر نائب للمحتوى 2"/>
          <p:cNvSpPr>
            <a:spLocks noGrp="1"/>
          </p:cNvSpPr>
          <p:nvPr>
            <p:ph idx="1"/>
          </p:nvPr>
        </p:nvSpPr>
        <p:spPr>
          <a:xfrm>
            <a:off x="471488" y="1844675"/>
            <a:ext cx="8672512" cy="4321175"/>
          </a:xfrm>
        </p:spPr>
        <p:txBody>
          <a:bodyPr/>
          <a:lstStyle/>
          <a:p>
            <a:pPr fontAlgn="auto">
              <a:lnSpc>
                <a:spcPct val="80000"/>
              </a:lnSpc>
              <a:spcAft>
                <a:spcPts val="0"/>
              </a:spcAft>
              <a:buFont typeface="Arial" panose="020B0604020202020204" pitchFamily="34" charset="0"/>
              <a:buChar char="•"/>
              <a:defRPr/>
            </a:pPr>
            <a:r>
              <a:rPr lang="en-US" altLang="ar-JO" sz="2400" b="1" dirty="0">
                <a:solidFill>
                  <a:srgbClr val="000000"/>
                </a:solidFill>
              </a:rPr>
              <a:t>The intervertebral foramen may be narrowed by these osteophytes, so causing compression of the nerve root. It’s called a ‘</a:t>
            </a:r>
            <a:r>
              <a:rPr lang="en-US" altLang="ar-JO" sz="2400" b="1" dirty="0">
                <a:solidFill>
                  <a:schemeClr val="accent3">
                    <a:lumMod val="75000"/>
                  </a:schemeClr>
                </a:solidFill>
                <a:effectLst>
                  <a:outerShdw blurRad="38100" dist="38100" dir="2700000" algn="tl">
                    <a:srgbClr val="000000">
                      <a:alpha val="43137"/>
                    </a:srgbClr>
                  </a:outerShdw>
                </a:effectLst>
              </a:rPr>
              <a:t>hard disc protrusion’, </a:t>
            </a:r>
            <a:r>
              <a:rPr lang="en-US" altLang="ar-JO" sz="2400" b="1" dirty="0">
                <a:solidFill>
                  <a:srgbClr val="000000"/>
                </a:solidFill>
              </a:rPr>
              <a:t>to distinguish it from the acute ‘soft’ cervical disc herniation.</a:t>
            </a:r>
          </a:p>
          <a:p>
            <a:pPr fontAlgn="auto">
              <a:lnSpc>
                <a:spcPct val="80000"/>
              </a:lnSpc>
              <a:spcAft>
                <a:spcPts val="0"/>
              </a:spcAft>
              <a:buFont typeface="Arial" panose="020B0604020202020204" pitchFamily="34" charset="0"/>
              <a:buChar char="•"/>
              <a:defRPr/>
            </a:pPr>
            <a:endParaRPr lang="en-US" altLang="ar-JO" sz="2400" b="1" dirty="0">
              <a:solidFill>
                <a:srgbClr val="000000"/>
              </a:solidFill>
            </a:endParaRPr>
          </a:p>
          <a:p>
            <a:pPr fontAlgn="auto">
              <a:lnSpc>
                <a:spcPct val="80000"/>
              </a:lnSpc>
              <a:spcAft>
                <a:spcPts val="0"/>
              </a:spcAft>
              <a:buFont typeface="Arial" panose="020B0604020202020204" pitchFamily="34" charset="0"/>
              <a:buChar char="•"/>
              <a:defRPr/>
            </a:pPr>
            <a:r>
              <a:rPr lang="en-US" altLang="ar-JO" sz="2400" b="1" dirty="0">
                <a:solidFill>
                  <a:srgbClr val="000000"/>
                </a:solidFill>
              </a:rPr>
              <a:t>The </a:t>
            </a:r>
            <a:r>
              <a:rPr lang="en-US" altLang="ar-JO" sz="2400" b="1" dirty="0" err="1">
                <a:solidFill>
                  <a:srgbClr val="000000"/>
                </a:solidFill>
              </a:rPr>
              <a:t>spondylitic</a:t>
            </a:r>
            <a:r>
              <a:rPr lang="en-US" altLang="ar-JO" sz="2400" b="1" dirty="0">
                <a:solidFill>
                  <a:srgbClr val="000000"/>
                </a:solidFill>
              </a:rPr>
              <a:t> process may cause </a:t>
            </a:r>
            <a:r>
              <a:rPr lang="en-US" altLang="ar-JO" sz="2400" b="1" dirty="0">
                <a:solidFill>
                  <a:schemeClr val="accent3">
                    <a:lumMod val="75000"/>
                  </a:schemeClr>
                </a:solidFill>
                <a:effectLst>
                  <a:outerShdw blurRad="38100" dist="38100" dir="2700000" algn="tl">
                    <a:srgbClr val="000000">
                      <a:alpha val="43137"/>
                    </a:srgbClr>
                  </a:outerShdw>
                </a:effectLst>
              </a:rPr>
              <a:t>narrowing of the spinal canal </a:t>
            </a:r>
            <a:r>
              <a:rPr lang="en-US" altLang="ar-JO" sz="2400" b="1" dirty="0">
                <a:solidFill>
                  <a:srgbClr val="000000"/>
                </a:solidFill>
              </a:rPr>
              <a:t>as a result of osteophyte formation, particularly the formation of hypertrophic bony ridges at the anterior intervertebral spaces of the spinal canal and hypertrophy of the </a:t>
            </a:r>
            <a:r>
              <a:rPr lang="en-US" altLang="ar-JO" sz="2400" b="1" dirty="0" err="1">
                <a:solidFill>
                  <a:srgbClr val="000000"/>
                </a:solidFill>
              </a:rPr>
              <a:t>ligamentam</a:t>
            </a:r>
            <a:r>
              <a:rPr lang="en-US" altLang="ar-JO" sz="2400" b="1" dirty="0">
                <a:solidFill>
                  <a:srgbClr val="000000"/>
                </a:solidFill>
              </a:rPr>
              <a:t>  </a:t>
            </a:r>
            <a:r>
              <a:rPr lang="en-US" altLang="ar-JO" sz="2400" b="1" dirty="0" err="1">
                <a:solidFill>
                  <a:srgbClr val="000000"/>
                </a:solidFill>
              </a:rPr>
              <a:t>flavum</a:t>
            </a:r>
            <a:r>
              <a:rPr lang="en-US" altLang="ar-JO" sz="2400" b="1" dirty="0">
                <a:solidFill>
                  <a:srgbClr val="000000"/>
                </a:solidFill>
              </a:rPr>
              <a:t>. This may result in </a:t>
            </a:r>
            <a:r>
              <a:rPr lang="en-US" altLang="ar-JO" sz="2400" b="1" dirty="0">
                <a:solidFill>
                  <a:schemeClr val="accent3">
                    <a:lumMod val="75000"/>
                  </a:schemeClr>
                </a:solidFill>
                <a:effectLst>
                  <a:outerShdw blurRad="38100" dist="38100" dir="2700000" algn="tl">
                    <a:srgbClr val="000000">
                      <a:alpha val="43137"/>
                    </a:srgbClr>
                  </a:outerShdw>
                </a:effectLst>
              </a:rPr>
              <a:t>compression of the spinal cord. </a:t>
            </a:r>
            <a:r>
              <a:rPr lang="en-US" altLang="ar-JO" sz="2400" b="1" dirty="0">
                <a:solidFill>
                  <a:srgbClr val="000000"/>
                </a:solidFill>
              </a:rPr>
              <a:t>Such compression is maximal during hyperextension of the neck and may cause “</a:t>
            </a:r>
            <a:r>
              <a:rPr lang="en-US" altLang="ar-JO" sz="2400" b="1" dirty="0">
                <a:solidFill>
                  <a:schemeClr val="accent3">
                    <a:lumMod val="75000"/>
                  </a:schemeClr>
                </a:solidFill>
                <a:effectLst>
                  <a:outerShdw blurRad="38100" dist="38100" dir="2700000" algn="tl">
                    <a:srgbClr val="000000">
                      <a:alpha val="43137"/>
                    </a:srgbClr>
                  </a:outerShdw>
                </a:effectLst>
              </a:rPr>
              <a:t>cervical myelopathy”, </a:t>
            </a:r>
            <a:r>
              <a:rPr lang="en-US" altLang="ar-JO" sz="2400" b="1" dirty="0">
                <a:solidFill>
                  <a:srgbClr val="000000"/>
                </a:solidFill>
              </a:rPr>
              <a:t>here it can affect not only the arms, but the legs as well.</a:t>
            </a:r>
          </a:p>
          <a:p>
            <a:pPr fontAlgn="auto">
              <a:lnSpc>
                <a:spcPct val="80000"/>
              </a:lnSpc>
              <a:spcAft>
                <a:spcPts val="0"/>
              </a:spcAft>
              <a:buFont typeface="Arial" panose="020B0604020202020204" pitchFamily="34" charset="0"/>
              <a:buChar char="•"/>
              <a:defRPr/>
            </a:pPr>
            <a:endParaRPr lang="ar-JO" altLang="ar-JO" sz="2400" b="1" dirty="0">
              <a:solidFill>
                <a:srgbClr val="000000"/>
              </a:solidFill>
            </a:endParaRPr>
          </a:p>
        </p:txBody>
      </p:sp>
      <p:sp>
        <p:nvSpPr>
          <p:cNvPr id="3072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A1460A2-1F05-4093-844C-592BB9CE9022}" type="slidenum">
              <a:rPr lang="ar-SA" altLang="en-US">
                <a:solidFill>
                  <a:srgbClr val="898989"/>
                </a:solidFill>
                <a:latin typeface="Arial Black" pitchFamily="34" charset="0"/>
              </a:rPr>
              <a:pPr/>
              <a:t>26</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75" y="274638"/>
            <a:ext cx="4537075" cy="114300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Risk Factors</a:t>
            </a:r>
            <a:endParaRPr lang="ar-JO" dirty="0">
              <a:solidFill>
                <a:schemeClr val="accent3">
                  <a:lumMod val="50000"/>
                </a:schemeClr>
              </a:solidFill>
            </a:endParaRPr>
          </a:p>
        </p:txBody>
      </p:sp>
      <p:sp>
        <p:nvSpPr>
          <p:cNvPr id="40962" name="Content Placeholder 2"/>
          <p:cNvSpPr>
            <a:spLocks noGrp="1"/>
          </p:cNvSpPr>
          <p:nvPr>
            <p:ph idx="1"/>
          </p:nvPr>
        </p:nvSpPr>
        <p:spPr>
          <a:xfrm>
            <a:off x="1763713" y="1700213"/>
            <a:ext cx="6994525" cy="3629025"/>
          </a:xfrm>
        </p:spPr>
        <p:txBody>
          <a:bodyPr/>
          <a:lstStyle/>
          <a:p>
            <a:pPr fontAlgn="auto">
              <a:spcAft>
                <a:spcPts val="0"/>
              </a:spcAft>
              <a:buClr>
                <a:srgbClr val="BEAE98"/>
              </a:buClr>
              <a:buFont typeface="Arial" panose="020B0604020202020204" pitchFamily="34" charset="0"/>
              <a:buNone/>
              <a:defRPr/>
            </a:pPr>
            <a:r>
              <a:rPr lang="en-US" altLang="ar-JO" sz="2800" b="1" dirty="0">
                <a:solidFill>
                  <a:schemeClr val="accent3">
                    <a:lumMod val="75000"/>
                  </a:schemeClr>
                </a:solidFill>
                <a:effectLst>
                  <a:outerShdw blurRad="38100" dist="38100" dir="2700000" algn="tl">
                    <a:srgbClr val="000000">
                      <a:alpha val="43137"/>
                    </a:srgbClr>
                  </a:outerShdw>
                </a:effectLst>
              </a:rPr>
              <a:t>Major: </a:t>
            </a:r>
            <a:r>
              <a:rPr lang="en-US" altLang="ar-JO" sz="2400" b="1" dirty="0"/>
              <a:t>Aging,</a:t>
            </a:r>
          </a:p>
          <a:p>
            <a:pPr fontAlgn="auto">
              <a:spcAft>
                <a:spcPts val="0"/>
              </a:spcAft>
              <a:buClr>
                <a:srgbClr val="BEAE98"/>
              </a:buClr>
              <a:buFont typeface="Arial" panose="020B0604020202020204" pitchFamily="34" charset="0"/>
              <a:buChar char="•"/>
              <a:defRPr/>
            </a:pPr>
            <a:endParaRPr lang="en-US" altLang="ar-JO" sz="2400" b="1" dirty="0"/>
          </a:p>
          <a:p>
            <a:pPr fontAlgn="auto">
              <a:spcAft>
                <a:spcPts val="0"/>
              </a:spcAft>
              <a:buClr>
                <a:srgbClr val="BEAE98"/>
              </a:buClr>
              <a:buFont typeface="Arial" panose="020B0604020202020204" pitchFamily="34" charset="0"/>
              <a:buChar char="•"/>
              <a:defRPr/>
            </a:pPr>
            <a:r>
              <a:rPr lang="en-US" altLang="ar-JO" sz="2400" b="1" dirty="0">
                <a:solidFill>
                  <a:schemeClr val="accent3">
                    <a:lumMod val="75000"/>
                  </a:schemeClr>
                </a:solidFill>
                <a:effectLst>
                  <a:outerShdw blurRad="38100" dist="38100" dir="2700000" algn="tl">
                    <a:srgbClr val="000000">
                      <a:alpha val="43137"/>
                    </a:srgbClr>
                  </a:outerShdw>
                </a:effectLst>
              </a:rPr>
              <a:t>Other factors:</a:t>
            </a:r>
          </a:p>
          <a:p>
            <a:pPr fontAlgn="auto">
              <a:spcAft>
                <a:spcPts val="0"/>
              </a:spcAft>
              <a:buClr>
                <a:srgbClr val="BEAE98"/>
              </a:buClr>
              <a:buFont typeface="Wingdings" pitchFamily="2" charset="2"/>
              <a:buChar char="ü"/>
              <a:defRPr/>
            </a:pPr>
            <a:r>
              <a:rPr lang="en-US" altLang="ar-JO" sz="2400" b="1" dirty="0"/>
              <a:t>Past neck injury (often several years ago).</a:t>
            </a:r>
          </a:p>
          <a:p>
            <a:pPr fontAlgn="auto">
              <a:spcAft>
                <a:spcPts val="0"/>
              </a:spcAft>
              <a:buClr>
                <a:srgbClr val="BEAE98"/>
              </a:buClr>
              <a:buFont typeface="Wingdings" pitchFamily="2" charset="2"/>
              <a:buChar char="ü"/>
              <a:defRPr/>
            </a:pPr>
            <a:r>
              <a:rPr lang="en-US" altLang="ar-JO" sz="2400" b="1" dirty="0"/>
              <a:t>Severe arthritis.</a:t>
            </a:r>
          </a:p>
          <a:p>
            <a:pPr fontAlgn="auto">
              <a:spcAft>
                <a:spcPts val="0"/>
              </a:spcAft>
              <a:buClr>
                <a:srgbClr val="BEAE98"/>
              </a:buClr>
              <a:buFont typeface="Wingdings" pitchFamily="2" charset="2"/>
              <a:buChar char="ü"/>
              <a:defRPr/>
            </a:pPr>
            <a:r>
              <a:rPr lang="en-US" altLang="ar-JO" sz="2400" b="1" dirty="0"/>
              <a:t>Past spine surgery.</a:t>
            </a:r>
            <a:endParaRPr lang="ar-JO" altLang="ar-JO" sz="2400" b="1" dirty="0"/>
          </a:p>
          <a:p>
            <a:pPr algn="ctr" fontAlgn="auto">
              <a:spcAft>
                <a:spcPts val="0"/>
              </a:spcAft>
              <a:buClr>
                <a:srgbClr val="BEAE98"/>
              </a:buClr>
              <a:buFontTx/>
              <a:buChar char="•"/>
              <a:defRPr/>
            </a:pPr>
            <a:endParaRPr lang="en-US" altLang="ar-JO" sz="2400" b="1" dirty="0"/>
          </a:p>
        </p:txBody>
      </p:sp>
      <p:sp>
        <p:nvSpPr>
          <p:cNvPr id="31748" name="Slide Number Placeholder 2"/>
          <p:cNvSpPr>
            <a:spLocks noGrp="1"/>
          </p:cNvSpPr>
          <p:nvPr>
            <p:ph type="sldNum" sz="quarter" idx="12"/>
          </p:nvPr>
        </p:nvSpPr>
        <p:spPr bwMode="auto">
          <a:ln>
            <a:miter lim="800000"/>
            <a:headEnd/>
            <a:tailEnd/>
          </a:ln>
        </p:spPr>
        <p:txBody>
          <a:bodyPr rtlCol="1"/>
          <a:lstStyle/>
          <a:p>
            <a:pPr fontAlgn="auto">
              <a:spcBef>
                <a:spcPts val="0"/>
              </a:spcBef>
              <a:spcAft>
                <a:spcPts val="0"/>
              </a:spcAft>
              <a:defRPr/>
            </a:pPr>
            <a:endParaRPr lang="ar-JO" altLang="ar-JO">
              <a:solidFill>
                <a:schemeClr val="tx1">
                  <a:tint val="75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8175" y="188913"/>
            <a:ext cx="5876925" cy="952500"/>
          </a:xfrm>
          <a:solidFill>
            <a:schemeClr val="accent2">
              <a:lumMod val="20000"/>
              <a:lumOff val="80000"/>
            </a:schemeClr>
          </a:solidFill>
          <a:ln w="76200">
            <a:solidFill>
              <a:schemeClr val="accent3">
                <a:lumMod val="50000"/>
              </a:schemeClr>
            </a:solidFill>
          </a:ln>
        </p:spPr>
        <p:txBody>
          <a:bodyPr rtlCol="1">
            <a:normAutofit/>
          </a:bodyPr>
          <a:lstStyle/>
          <a:p>
            <a:pPr fontAlgn="auto">
              <a:spcAft>
                <a:spcPts val="0"/>
              </a:spcAft>
              <a:defRPr/>
            </a:pPr>
            <a:r>
              <a:rPr lang="en-US" sz="4000" b="1" dirty="0">
                <a:solidFill>
                  <a:schemeClr val="accent3">
                    <a:lumMod val="50000"/>
                  </a:schemeClr>
                </a:solidFill>
                <a:latin typeface="+mn-lt"/>
              </a:rPr>
              <a:t>Clinical Manifestations</a:t>
            </a:r>
            <a:endParaRPr lang="ar-JO" sz="4000" b="1" dirty="0">
              <a:solidFill>
                <a:schemeClr val="accent3">
                  <a:lumMod val="50000"/>
                </a:schemeClr>
              </a:solidFill>
              <a:latin typeface="+mn-lt"/>
            </a:endParaRPr>
          </a:p>
        </p:txBody>
      </p:sp>
      <p:sp>
        <p:nvSpPr>
          <p:cNvPr id="4" name="Rectangle 3"/>
          <p:cNvSpPr/>
          <p:nvPr/>
        </p:nvSpPr>
        <p:spPr>
          <a:xfrm>
            <a:off x="323850" y="1196975"/>
            <a:ext cx="8632825" cy="5557838"/>
          </a:xfrm>
          <a:prstGeom prst="rect">
            <a:avLst/>
          </a:prstGeom>
        </p:spPr>
        <p:txBody>
          <a:bodyPr>
            <a:spAutoFit/>
          </a:bodyPr>
          <a:lstStyle/>
          <a:p>
            <a:pPr marL="274320" indent="-274320" eaLnBrk="1" fontAlgn="auto" hangingPunct="1">
              <a:spcBef>
                <a:spcPct val="20000"/>
              </a:spcBef>
              <a:spcAft>
                <a:spcPts val="0"/>
              </a:spcAft>
              <a:buClr>
                <a:srgbClr val="AD0101"/>
              </a:buClr>
              <a:buFont typeface="Arial" pitchFamily="34" charset="0"/>
              <a:buChar char="•"/>
              <a:defRPr/>
            </a:pPr>
            <a:r>
              <a:rPr lang="en-US" sz="2400" b="1" dirty="0">
                <a:latin typeface="+mn-lt"/>
                <a:cs typeface="MV Boli" pitchFamily="2" charset="0"/>
              </a:rPr>
              <a:t>Symptoms often develop slowly over time, but may start suddenly.</a:t>
            </a:r>
          </a:p>
          <a:p>
            <a:pPr marL="274320" indent="-274320" eaLnBrk="1" fontAlgn="auto" hangingPunct="1">
              <a:spcBef>
                <a:spcPct val="20000"/>
              </a:spcBef>
              <a:spcAft>
                <a:spcPts val="0"/>
              </a:spcAft>
              <a:buClr>
                <a:srgbClr val="AD0101"/>
              </a:buClr>
              <a:buFont typeface="Arial" pitchFamily="34" charset="0"/>
              <a:buChar char="•"/>
              <a:defRPr/>
            </a:pPr>
            <a:r>
              <a:rPr lang="en-US" sz="2400" b="1" dirty="0">
                <a:solidFill>
                  <a:schemeClr val="accent3">
                    <a:lumMod val="75000"/>
                  </a:schemeClr>
                </a:solidFill>
                <a:effectLst>
                  <a:outerShdw blurRad="38100" dist="38100" dir="2700000" algn="tl">
                    <a:srgbClr val="000000">
                      <a:alpha val="43137"/>
                    </a:srgbClr>
                  </a:outerShdw>
                </a:effectLst>
                <a:latin typeface="+mn-lt"/>
                <a:cs typeface="MV Boli" pitchFamily="2" charset="0"/>
              </a:rPr>
              <a:t>Common symptoms are:</a:t>
            </a:r>
          </a:p>
          <a:p>
            <a:pPr marL="571500" indent="-171450" eaLnBrk="1" fontAlgn="auto" hangingPunct="1">
              <a:spcBef>
                <a:spcPct val="20000"/>
              </a:spcBef>
              <a:spcAft>
                <a:spcPts val="0"/>
              </a:spcAft>
              <a:buClr>
                <a:srgbClr val="AD0101"/>
              </a:buClr>
              <a:buFont typeface="+mj-lt"/>
              <a:buAutoNum type="arabicPeriod"/>
              <a:defRPr/>
            </a:pPr>
            <a:r>
              <a:rPr lang="en-US" sz="2400" b="1" dirty="0">
                <a:latin typeface="+mn-lt"/>
                <a:cs typeface="MV Boli" pitchFamily="2" charset="0"/>
              </a:rPr>
              <a:t>Neck pain (may radiate to the arms or shoulder).</a:t>
            </a:r>
          </a:p>
          <a:p>
            <a:pPr marL="571500" indent="-171450" eaLnBrk="1" fontAlgn="auto" hangingPunct="1">
              <a:spcBef>
                <a:spcPct val="20000"/>
              </a:spcBef>
              <a:spcAft>
                <a:spcPts val="0"/>
              </a:spcAft>
              <a:buClr>
                <a:srgbClr val="AD0101"/>
              </a:buClr>
              <a:buFont typeface="+mj-lt"/>
              <a:buAutoNum type="arabicPeriod"/>
              <a:defRPr/>
            </a:pPr>
            <a:r>
              <a:rPr lang="en-US" sz="2400" b="1" dirty="0">
                <a:latin typeface="+mn-lt"/>
                <a:cs typeface="MV Boli" pitchFamily="2" charset="0"/>
              </a:rPr>
              <a:t>Neck stiffness that gets worse over time.</a:t>
            </a:r>
          </a:p>
          <a:p>
            <a:pPr marL="571500" indent="-171450" eaLnBrk="1" fontAlgn="auto" hangingPunct="1">
              <a:spcBef>
                <a:spcPct val="20000"/>
              </a:spcBef>
              <a:spcAft>
                <a:spcPts val="0"/>
              </a:spcAft>
              <a:buClr>
                <a:srgbClr val="AD0101"/>
              </a:buClr>
              <a:buFont typeface="+mj-lt"/>
              <a:buAutoNum type="arabicPeriod"/>
              <a:defRPr/>
            </a:pPr>
            <a:r>
              <a:rPr lang="en-US" sz="2400" b="1" dirty="0">
                <a:latin typeface="+mn-lt"/>
                <a:cs typeface="MV Boli" pitchFamily="2" charset="0"/>
              </a:rPr>
              <a:t>Loss of sensation or abnormal sensations in the shoulders, arms, or (rarely) legs.</a:t>
            </a:r>
          </a:p>
          <a:p>
            <a:pPr marL="571500" indent="-171450" eaLnBrk="1" fontAlgn="auto" hangingPunct="1">
              <a:spcBef>
                <a:spcPct val="20000"/>
              </a:spcBef>
              <a:spcAft>
                <a:spcPts val="0"/>
              </a:spcAft>
              <a:buClr>
                <a:srgbClr val="AD0101"/>
              </a:buClr>
              <a:buFont typeface="+mj-lt"/>
              <a:buAutoNum type="arabicPeriod"/>
              <a:defRPr/>
            </a:pPr>
            <a:r>
              <a:rPr lang="en-US" sz="2400" b="1" dirty="0">
                <a:latin typeface="+mn-lt"/>
                <a:cs typeface="MV Boli" pitchFamily="2" charset="0"/>
              </a:rPr>
              <a:t>Weakness of the arms or (rarely) legs.</a:t>
            </a:r>
          </a:p>
          <a:p>
            <a:pPr marL="571500" indent="-171450" eaLnBrk="1" fontAlgn="auto" hangingPunct="1">
              <a:spcBef>
                <a:spcPct val="20000"/>
              </a:spcBef>
              <a:spcAft>
                <a:spcPts val="0"/>
              </a:spcAft>
              <a:buClr>
                <a:srgbClr val="AD0101"/>
              </a:buClr>
              <a:buFont typeface="+mj-lt"/>
              <a:buAutoNum type="arabicPeriod"/>
              <a:defRPr/>
            </a:pPr>
            <a:r>
              <a:rPr lang="en-US" sz="2400" b="1" dirty="0">
                <a:latin typeface="+mn-lt"/>
                <a:cs typeface="MV Boli" pitchFamily="2" charset="0"/>
              </a:rPr>
              <a:t>Headaches, particularly in the back of the head.</a:t>
            </a:r>
          </a:p>
          <a:p>
            <a:pPr marL="274320" indent="-274320" eaLnBrk="1" fontAlgn="auto" hangingPunct="1">
              <a:spcBef>
                <a:spcPct val="20000"/>
              </a:spcBef>
              <a:spcAft>
                <a:spcPts val="0"/>
              </a:spcAft>
              <a:buClr>
                <a:srgbClr val="AD0101"/>
              </a:buClr>
              <a:buFont typeface="Arial" pitchFamily="34" charset="0"/>
              <a:buChar char="•"/>
              <a:defRPr/>
            </a:pPr>
            <a:r>
              <a:rPr lang="en-US" sz="2400" b="1" dirty="0">
                <a:solidFill>
                  <a:schemeClr val="accent3">
                    <a:lumMod val="75000"/>
                  </a:schemeClr>
                </a:solidFill>
                <a:effectLst>
                  <a:outerShdw blurRad="38100" dist="38100" dir="2700000" algn="tl">
                    <a:srgbClr val="000000">
                      <a:alpha val="43137"/>
                    </a:srgbClr>
                  </a:outerShdw>
                </a:effectLst>
                <a:latin typeface="+mn-lt"/>
                <a:cs typeface="MV Boli" pitchFamily="2" charset="0"/>
              </a:rPr>
              <a:t>Less common symptoms are:</a:t>
            </a:r>
          </a:p>
          <a:p>
            <a:pPr marL="571500" indent="-171450" eaLnBrk="1" fontAlgn="auto" hangingPunct="1">
              <a:spcBef>
                <a:spcPct val="20000"/>
              </a:spcBef>
              <a:spcAft>
                <a:spcPts val="0"/>
              </a:spcAft>
              <a:buClr>
                <a:srgbClr val="AD0101"/>
              </a:buClr>
              <a:buFont typeface="+mj-lt"/>
              <a:buAutoNum type="arabicPeriod"/>
              <a:defRPr/>
            </a:pPr>
            <a:r>
              <a:rPr lang="en-US" sz="2400" b="1" dirty="0">
                <a:latin typeface="+mn-lt"/>
                <a:cs typeface="MV Boli" pitchFamily="2" charset="0"/>
              </a:rPr>
              <a:t>Loss of balance</a:t>
            </a:r>
          </a:p>
          <a:p>
            <a:pPr marL="571500" indent="-171450" eaLnBrk="1" fontAlgn="auto" hangingPunct="1">
              <a:spcBef>
                <a:spcPct val="20000"/>
              </a:spcBef>
              <a:spcAft>
                <a:spcPts val="0"/>
              </a:spcAft>
              <a:buClr>
                <a:srgbClr val="AD0101"/>
              </a:buClr>
              <a:buFont typeface="+mj-lt"/>
              <a:buAutoNum type="arabicPeriod"/>
              <a:defRPr/>
            </a:pPr>
            <a:r>
              <a:rPr lang="en-US" sz="2400" b="1" dirty="0">
                <a:latin typeface="+mn-lt"/>
                <a:cs typeface="MV Boli" pitchFamily="2" charset="0"/>
              </a:rPr>
              <a:t>Loss of control over the bladder or bowels (if spinal cord is compressed).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p:cNvSpPr>
            <a:spLocks noGrp="1"/>
          </p:cNvSpPr>
          <p:nvPr>
            <p:ph type="title"/>
          </p:nvPr>
        </p:nvSpPr>
        <p:spPr>
          <a:xfrm>
            <a:off x="1979613" y="142875"/>
            <a:ext cx="6408737" cy="114300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sz="4000" b="1" dirty="0">
                <a:solidFill>
                  <a:schemeClr val="accent3">
                    <a:lumMod val="50000"/>
                  </a:schemeClr>
                </a:solidFill>
              </a:rPr>
              <a:t>Clinical Manifestations</a:t>
            </a:r>
            <a:endParaRPr lang="ar-SA" altLang="ar-JO" sz="4000" b="1" dirty="0">
              <a:solidFill>
                <a:schemeClr val="accent3">
                  <a:lumMod val="50000"/>
                </a:schemeClr>
              </a:solidFill>
            </a:endParaRPr>
          </a:p>
        </p:txBody>
      </p:sp>
      <p:sp>
        <p:nvSpPr>
          <p:cNvPr id="39939" name="عنصر نائب للمحتوى 2"/>
          <p:cNvSpPr>
            <a:spLocks noGrp="1"/>
          </p:cNvSpPr>
          <p:nvPr>
            <p:ph idx="1"/>
          </p:nvPr>
        </p:nvSpPr>
        <p:spPr>
          <a:xfrm>
            <a:off x="285750" y="1357313"/>
            <a:ext cx="8643938" cy="5286375"/>
          </a:xfrm>
        </p:spPr>
        <p:txBody>
          <a:bodyPr rtlCol="1"/>
          <a:lstStyle/>
          <a:p>
            <a:pPr marL="0" indent="0" fontAlgn="auto">
              <a:spcAft>
                <a:spcPts val="0"/>
              </a:spcAft>
              <a:buClr>
                <a:schemeClr val="accent3"/>
              </a:buClr>
              <a:buFont typeface="Arial" panose="020B0604020202020204" pitchFamily="34" charset="0"/>
              <a:buNone/>
              <a:defRPr/>
            </a:pPr>
            <a:endParaRPr lang="en-US" sz="2400" b="1" dirty="0">
              <a:solidFill>
                <a:srgbClr val="000000"/>
              </a:solidFill>
              <a:cs typeface="Arial" pitchFamily="34" charset="0"/>
            </a:endParaRPr>
          </a:p>
          <a:p>
            <a:pPr marL="274320" indent="-274320" fontAlgn="auto">
              <a:spcAft>
                <a:spcPts val="0"/>
              </a:spcAft>
              <a:buClr>
                <a:schemeClr val="accent3"/>
              </a:buClr>
              <a:buFont typeface="Wingdings 2"/>
              <a:buChar char=""/>
              <a:defRPr/>
            </a:pPr>
            <a:r>
              <a:rPr lang="en-US" sz="2400" b="1" dirty="0">
                <a:solidFill>
                  <a:srgbClr val="000000"/>
                </a:solidFill>
                <a:cs typeface="Arial" pitchFamily="34" charset="0"/>
              </a:rPr>
              <a:t> Although the clinical features may be almost indistinguishable from those due to an acute soft disc </a:t>
            </a:r>
            <a:r>
              <a:rPr lang="en-US" sz="2400" b="1" dirty="0" err="1">
                <a:solidFill>
                  <a:srgbClr val="000000"/>
                </a:solidFill>
                <a:cs typeface="Arial" pitchFamily="34" charset="0"/>
              </a:rPr>
              <a:t>prolapse</a:t>
            </a:r>
            <a:r>
              <a:rPr lang="en-US" sz="2400" b="1" dirty="0">
                <a:solidFill>
                  <a:srgbClr val="000000"/>
                </a:solidFill>
                <a:cs typeface="Arial" pitchFamily="34" charset="0"/>
              </a:rPr>
              <a:t>,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the process is usually not as acute and the patient often has a history of intermittent or chronic pain.</a:t>
            </a:r>
          </a:p>
          <a:p>
            <a:pPr marL="274320" indent="-274320" fontAlgn="auto">
              <a:spcAft>
                <a:spcPts val="0"/>
              </a:spcAft>
              <a:buClr>
                <a:schemeClr val="accent3"/>
              </a:buClr>
              <a:buFont typeface="Wingdings 2"/>
              <a:buChar char=""/>
              <a:defRPr/>
            </a:pPr>
            <a:r>
              <a:rPr lang="en-US" sz="2400" b="1" dirty="0">
                <a:solidFill>
                  <a:srgbClr val="000000"/>
                </a:solidFill>
                <a:cs typeface="Arial" pitchFamily="34" charset="0"/>
              </a:rPr>
              <a:t> </a:t>
            </a:r>
            <a:r>
              <a:rPr lang="en-US" sz="2400" b="1" dirty="0">
                <a:solidFill>
                  <a:schemeClr val="accent3">
                    <a:lumMod val="50000"/>
                  </a:schemeClr>
                </a:solidFill>
                <a:cs typeface="Arial" pitchFamily="34" charset="0"/>
              </a:rPr>
              <a:t>Wasting of a muscle group </a:t>
            </a:r>
            <a:r>
              <a:rPr lang="en-US" sz="2400" b="1" dirty="0">
                <a:solidFill>
                  <a:srgbClr val="000000"/>
                </a:solidFill>
                <a:cs typeface="Arial" pitchFamily="34" charset="0"/>
              </a:rPr>
              <a:t>in the appropriate nerve root distribution is </a:t>
            </a:r>
            <a:r>
              <a:rPr lang="en-US" sz="2400" b="1" dirty="0">
                <a:solidFill>
                  <a:schemeClr val="accent3">
                    <a:lumMod val="75000"/>
                  </a:schemeClr>
                </a:solidFill>
                <a:effectLst>
                  <a:outerShdw blurRad="38100" dist="38100" dir="2700000" algn="tl">
                    <a:srgbClr val="000000">
                      <a:alpha val="43137"/>
                    </a:srgbClr>
                  </a:outerShdw>
                </a:effectLst>
                <a:cs typeface="Arial" pitchFamily="34" charset="0"/>
              </a:rPr>
              <a:t>more common </a:t>
            </a:r>
            <a:r>
              <a:rPr lang="en-US" sz="2400" b="1" dirty="0">
                <a:solidFill>
                  <a:srgbClr val="000000"/>
                </a:solidFill>
                <a:cs typeface="Arial" pitchFamily="34" charset="0"/>
              </a:rPr>
              <a:t>because of the longer history, but the examination findings will otherwise be similar to those seen with an acute soft disc protrusion.</a:t>
            </a:r>
            <a:endParaRPr lang="ar-JO" sz="2400" b="1" dirty="0">
              <a:solidFill>
                <a:srgbClr val="000000"/>
              </a:solidFill>
            </a:endParaRPr>
          </a:p>
          <a:p>
            <a:pPr marL="274320" indent="-274320" fontAlgn="auto">
              <a:spcAft>
                <a:spcPts val="0"/>
              </a:spcAft>
              <a:buClr>
                <a:schemeClr val="accent3"/>
              </a:buClr>
              <a:buFont typeface="Wingdings 2"/>
              <a:buChar char=""/>
              <a:defRPr/>
            </a:pPr>
            <a:endParaRPr lang="ar-JO" sz="2400" b="1" dirty="0">
              <a:solidFill>
                <a:srgbClr val="000000"/>
              </a:solidFill>
            </a:endParaRPr>
          </a:p>
        </p:txBody>
      </p:sp>
      <p:sp>
        <p:nvSpPr>
          <p:cNvPr id="3482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E5B5A48-962B-4FF9-B885-7D4FD7A9C800}" type="slidenum">
              <a:rPr lang="ar-SA" altLang="en-US">
                <a:solidFill>
                  <a:srgbClr val="898989"/>
                </a:solidFill>
                <a:latin typeface="Arial Black" pitchFamily="34" charset="0"/>
              </a:rPr>
              <a:pPr/>
              <a:t>29</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7988" y="4221163"/>
            <a:ext cx="8485187" cy="1439862"/>
          </a:xfrm>
          <a:prstGeom prst="roundRect">
            <a:avLst/>
          </a:prstGeom>
          <a:solidFill>
            <a:schemeClr val="accent3">
              <a:lumMod val="60000"/>
              <a:lumOff val="4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JO"/>
          </a:p>
        </p:txBody>
      </p:sp>
      <p:sp>
        <p:nvSpPr>
          <p:cNvPr id="8194" name="Title 1"/>
          <p:cNvSpPr>
            <a:spLocks/>
          </p:cNvSpPr>
          <p:nvPr/>
        </p:nvSpPr>
        <p:spPr bwMode="auto">
          <a:xfrm>
            <a:off x="407988" y="428625"/>
            <a:ext cx="8401050" cy="1143000"/>
          </a:xfrm>
          <a:prstGeom prst="rect">
            <a:avLst/>
          </a:prstGeom>
          <a:solidFill>
            <a:schemeClr val="accent1">
              <a:lumMod val="40000"/>
              <a:lumOff val="60000"/>
            </a:schemeClr>
          </a:solidFill>
          <a:ln w="76200">
            <a:solidFill>
              <a:schemeClr val="accent3">
                <a:lumMod val="50000"/>
              </a:schemeClr>
            </a:solidFill>
          </a:ln>
        </p:spPr>
        <p:txBody>
          <a:bodyPr anchor="ctr"/>
          <a:lstStyle>
            <a:lvl1pPr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fontAlgn="auto" hangingPunct="1">
              <a:spcBef>
                <a:spcPct val="0"/>
              </a:spcBef>
              <a:spcAft>
                <a:spcPts val="0"/>
              </a:spcAft>
              <a:buFontTx/>
              <a:buNone/>
              <a:defRPr/>
            </a:pPr>
            <a:r>
              <a:rPr lang="en-US" altLang="ar-JO" sz="4400" b="1" dirty="0">
                <a:solidFill>
                  <a:schemeClr val="accent3">
                    <a:lumMod val="50000"/>
                  </a:schemeClr>
                </a:solidFill>
                <a:cs typeface="Times New Roman" pitchFamily="18" charset="0"/>
              </a:rPr>
              <a:t>Degenerative Diseases of The Spine</a:t>
            </a:r>
          </a:p>
        </p:txBody>
      </p:sp>
      <p:sp>
        <p:nvSpPr>
          <p:cNvPr id="7171" name="Content Placeholder 2"/>
          <p:cNvSpPr>
            <a:spLocks/>
          </p:cNvSpPr>
          <p:nvPr/>
        </p:nvSpPr>
        <p:spPr bwMode="auto">
          <a:xfrm>
            <a:off x="407988" y="1989138"/>
            <a:ext cx="8401050" cy="4000500"/>
          </a:xfrm>
          <a:prstGeom prst="rect">
            <a:avLst/>
          </a:prstGeom>
          <a:noFill/>
          <a:ln w="9525">
            <a:noFill/>
            <a:miter lim="800000"/>
            <a:headEnd/>
            <a:tailEnd/>
          </a:ln>
        </p:spPr>
        <p:txBody>
          <a:bodyPr/>
          <a:lstStyle/>
          <a:p>
            <a:pPr marL="342900" indent="-342900" algn="just" eaLnBrk="1" fontAlgn="auto" hangingPunct="1">
              <a:spcBef>
                <a:spcPct val="20000"/>
              </a:spcBef>
              <a:spcAft>
                <a:spcPts val="0"/>
              </a:spcAft>
              <a:buFont typeface="Arial" pitchFamily="34" charset="0"/>
              <a:buChar char="•"/>
              <a:defRPr/>
            </a:pPr>
            <a:r>
              <a:rPr lang="en-US" sz="2400" b="1" dirty="0">
                <a:solidFill>
                  <a:srgbClr val="000000"/>
                </a:solidFill>
                <a:latin typeface="+mj-lt"/>
              </a:rPr>
              <a:t> </a:t>
            </a:r>
            <a:r>
              <a:rPr lang="en-US" sz="2800" b="1" dirty="0">
                <a:solidFill>
                  <a:srgbClr val="000000"/>
                </a:solidFill>
                <a:latin typeface="+mj-lt"/>
              </a:rPr>
              <a:t>a general term that covers many types of disorders that cause wear and tear on the bones and tissues of the spine. </a:t>
            </a:r>
            <a:r>
              <a:rPr lang="en-US" sz="2800" b="1" u="sng" dirty="0">
                <a:solidFill>
                  <a:srgbClr val="000000"/>
                </a:solidFill>
                <a:latin typeface="+mj-lt"/>
              </a:rPr>
              <a:t>This kind of spinal problems is usually a part of the normal aging process.</a:t>
            </a:r>
          </a:p>
          <a:p>
            <a:pPr marL="342900" indent="-342900" algn="just" eaLnBrk="1" fontAlgn="auto" hangingPunct="1">
              <a:spcBef>
                <a:spcPct val="20000"/>
              </a:spcBef>
              <a:spcAft>
                <a:spcPts val="0"/>
              </a:spcAft>
              <a:buFont typeface="Arial" pitchFamily="34" charset="0"/>
              <a:buChar char="•"/>
              <a:defRPr/>
            </a:pPr>
            <a:endParaRPr lang="en-US" sz="2400" b="1" dirty="0">
              <a:solidFill>
                <a:srgbClr val="000000"/>
              </a:solidFill>
              <a:latin typeface="+mj-lt"/>
            </a:endParaRPr>
          </a:p>
          <a:p>
            <a:pPr marL="457200" indent="-457200" algn="just" eaLnBrk="1" fontAlgn="auto" hangingPunct="1">
              <a:spcBef>
                <a:spcPct val="20000"/>
              </a:spcBef>
              <a:spcAft>
                <a:spcPts val="0"/>
              </a:spcAft>
              <a:buFont typeface="Arial" panose="020B0604020202020204" pitchFamily="34" charset="0"/>
              <a:buChar char="•"/>
              <a:defRPr/>
            </a:pPr>
            <a:r>
              <a:rPr lang="en-US" sz="2800" b="1" dirty="0">
                <a:solidFill>
                  <a:schemeClr val="tx2">
                    <a:lumMod val="50000"/>
                  </a:schemeClr>
                </a:solidFill>
                <a:latin typeface="+mj-lt"/>
              </a:rPr>
              <a:t>many people are more prone to spinal problems than others, like those who have:</a:t>
            </a:r>
            <a:r>
              <a:rPr lang="en-US" sz="2800" b="1" dirty="0">
                <a:solidFill>
                  <a:schemeClr val="tx2">
                    <a:lumMod val="50000"/>
                  </a:schemeClr>
                </a:solidFill>
              </a:rPr>
              <a:t> infections, tumors, muscle strains, or arthritis</a:t>
            </a:r>
            <a:r>
              <a:rPr lang="en-US" sz="2400" b="1" dirty="0">
                <a:solidFill>
                  <a:schemeClr val="tx2">
                    <a:lumMod val="50000"/>
                  </a:schemeClr>
                </a:solidFill>
              </a:rPr>
              <a:t>.</a:t>
            </a:r>
          </a:p>
        </p:txBody>
      </p:sp>
      <p:sp>
        <p:nvSpPr>
          <p:cNvPr id="512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FCEF0A0-B89A-47A6-87A4-5BB287F4EAD1}" type="slidenum">
              <a:rPr lang="ar-SA" altLang="en-US">
                <a:solidFill>
                  <a:srgbClr val="898989"/>
                </a:solidFill>
                <a:latin typeface="Arial Black" pitchFamily="34" charset="0"/>
              </a:rPr>
              <a:pPr/>
              <a:t>3</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9750" y="285750"/>
            <a:ext cx="8208963" cy="114300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sz="3800" b="1" dirty="0">
                <a:solidFill>
                  <a:schemeClr val="accent3">
                    <a:lumMod val="50000"/>
                  </a:schemeClr>
                </a:solidFill>
              </a:rPr>
              <a:t>CERVICAL SPONDYLOTIC MYELOPATHY (CSM)</a:t>
            </a:r>
          </a:p>
        </p:txBody>
      </p:sp>
      <p:sp>
        <p:nvSpPr>
          <p:cNvPr id="44035" name="Content Placeholder 2"/>
          <p:cNvSpPr>
            <a:spLocks noGrp="1"/>
          </p:cNvSpPr>
          <p:nvPr>
            <p:ph idx="1"/>
          </p:nvPr>
        </p:nvSpPr>
        <p:spPr>
          <a:xfrm>
            <a:off x="395288" y="1557338"/>
            <a:ext cx="8534400" cy="4881562"/>
          </a:xfrm>
        </p:spPr>
        <p:txBody>
          <a:bodyPr/>
          <a:lstStyle/>
          <a:p>
            <a:pPr fontAlgn="auto">
              <a:spcAft>
                <a:spcPts val="0"/>
              </a:spcAft>
              <a:buFont typeface="Arial" panose="020B0604020202020204" pitchFamily="34" charset="0"/>
              <a:buChar char="•"/>
              <a:defRPr/>
            </a:pPr>
            <a:r>
              <a:rPr lang="en-US" altLang="ar-JO" b="1" dirty="0">
                <a:solidFill>
                  <a:schemeClr val="accent3">
                    <a:lumMod val="75000"/>
                  </a:schemeClr>
                </a:solidFill>
                <a:effectLst>
                  <a:outerShdw blurRad="38100" dist="38100" dir="2700000" algn="tl">
                    <a:srgbClr val="000000">
                      <a:alpha val="43137"/>
                    </a:srgbClr>
                  </a:outerShdw>
                </a:effectLst>
              </a:rPr>
              <a:t>Cervical spondylosis </a:t>
            </a:r>
            <a:r>
              <a:rPr lang="en-US" altLang="ar-JO" b="1" dirty="0"/>
              <a:t>is the most common cause of myelopathy in patients &gt; 55 </a:t>
            </a:r>
            <a:r>
              <a:rPr lang="en-US" altLang="ar-JO" b="1" dirty="0" err="1"/>
              <a:t>yrs</a:t>
            </a:r>
            <a:r>
              <a:rPr lang="en-US" altLang="ar-JO" b="1" dirty="0"/>
              <a:t> of age.</a:t>
            </a:r>
          </a:p>
          <a:p>
            <a:pPr fontAlgn="auto">
              <a:spcAft>
                <a:spcPts val="0"/>
              </a:spcAft>
              <a:buFont typeface="Arial" panose="020B0604020202020204" pitchFamily="34" charset="0"/>
              <a:buChar char="•"/>
              <a:defRPr/>
            </a:pPr>
            <a:endParaRPr lang="en-US" altLang="ar-JO" b="1" dirty="0"/>
          </a:p>
          <a:p>
            <a:pPr fontAlgn="auto">
              <a:spcAft>
                <a:spcPts val="0"/>
              </a:spcAft>
              <a:buFont typeface="Arial" panose="020B0604020202020204" pitchFamily="34" charset="0"/>
              <a:buChar char="•"/>
              <a:defRPr/>
            </a:pPr>
            <a:r>
              <a:rPr lang="en-US" altLang="ar-JO" b="1" dirty="0"/>
              <a:t>Cervical </a:t>
            </a:r>
            <a:r>
              <a:rPr lang="en-US" altLang="ar-JO" b="1" dirty="0" err="1"/>
              <a:t>spondylotic</a:t>
            </a:r>
            <a:r>
              <a:rPr lang="en-US" altLang="ar-JO" b="1" dirty="0"/>
              <a:t> myelopathy (CSM) develops in almost all patients with </a:t>
            </a:r>
            <a:r>
              <a:rPr lang="en-US" altLang="ar-JO" b="1" dirty="0">
                <a:solidFill>
                  <a:schemeClr val="accent3">
                    <a:lumMod val="75000"/>
                  </a:schemeClr>
                </a:solidFill>
                <a:effectLst>
                  <a:outerShdw blurRad="38100" dist="38100" dir="2700000" algn="tl">
                    <a:srgbClr val="000000">
                      <a:alpha val="43137"/>
                    </a:srgbClr>
                  </a:outerShdw>
                </a:effectLst>
              </a:rPr>
              <a:t>&lt; 30% narrowing</a:t>
            </a:r>
            <a:r>
              <a:rPr lang="en-US" altLang="ar-JO" b="1" dirty="0"/>
              <a:t> of the cross-sectional area of the cervical spinal canal (although some patients with severe cord compression do not have myelopathy).</a:t>
            </a:r>
          </a:p>
        </p:txBody>
      </p:sp>
      <p:sp>
        <p:nvSpPr>
          <p:cNvPr id="3584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9765F6F-300B-4701-8329-439562D48BD6}" type="slidenum">
              <a:rPr lang="ar-SA" altLang="en-US">
                <a:solidFill>
                  <a:srgbClr val="898989"/>
                </a:solidFill>
                <a:latin typeface="Arial Black" pitchFamily="34" charset="0"/>
              </a:rPr>
              <a:pPr/>
              <a:t>30</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163" y="0"/>
            <a:ext cx="9113837" cy="1006475"/>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sz="4000" b="1" dirty="0">
                <a:solidFill>
                  <a:schemeClr val="accent3">
                    <a:lumMod val="50000"/>
                  </a:schemeClr>
                </a:solidFill>
              </a:rPr>
              <a:t>Modified JOA Score for Cervical Myelopathy</a:t>
            </a:r>
          </a:p>
        </p:txBody>
      </p:sp>
      <p:sp>
        <p:nvSpPr>
          <p:cNvPr id="3686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6540C15-5B3D-4993-A845-2E3CE86D12B6}" type="slidenum">
              <a:rPr lang="ar-SA" altLang="en-US">
                <a:solidFill>
                  <a:srgbClr val="898989"/>
                </a:solidFill>
                <a:latin typeface="Arial Black" pitchFamily="34" charset="0"/>
              </a:rPr>
              <a:pPr/>
              <a:t>31</a:t>
            </a:fld>
            <a:endParaRPr lang="ar-JO" altLang="en-US">
              <a:solidFill>
                <a:srgbClr val="898989"/>
              </a:solidFill>
              <a:latin typeface="Arial Black" pitchFamily="34" charset="0"/>
            </a:endParaRPr>
          </a:p>
        </p:txBody>
      </p:sp>
      <p:pic>
        <p:nvPicPr>
          <p:cNvPr id="368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وان 1"/>
          <p:cNvSpPr>
            <a:spLocks noGrp="1"/>
          </p:cNvSpPr>
          <p:nvPr>
            <p:ph type="title"/>
          </p:nvPr>
        </p:nvSpPr>
        <p:spPr>
          <a:xfrm>
            <a:off x="1979613" y="260350"/>
            <a:ext cx="6553200" cy="954088"/>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sz="4000" b="1" dirty="0">
                <a:solidFill>
                  <a:schemeClr val="accent3">
                    <a:lumMod val="50000"/>
                  </a:schemeClr>
                </a:solidFill>
              </a:rPr>
              <a:t>Radiological Findings</a:t>
            </a:r>
            <a:endParaRPr lang="ar-JO" altLang="ar-JO" sz="4000" dirty="0">
              <a:solidFill>
                <a:schemeClr val="accent3">
                  <a:lumMod val="50000"/>
                </a:schemeClr>
              </a:solidFill>
            </a:endParaRPr>
          </a:p>
        </p:txBody>
      </p:sp>
      <p:sp>
        <p:nvSpPr>
          <p:cNvPr id="46083" name="عنصر نائب للمحتوى 2"/>
          <p:cNvSpPr>
            <a:spLocks noGrp="1"/>
          </p:cNvSpPr>
          <p:nvPr>
            <p:ph idx="1"/>
          </p:nvPr>
        </p:nvSpPr>
        <p:spPr>
          <a:xfrm>
            <a:off x="539750" y="1341438"/>
            <a:ext cx="8358188" cy="5095875"/>
          </a:xfrm>
        </p:spPr>
        <p:txBody>
          <a:bodyPr/>
          <a:lstStyle/>
          <a:p>
            <a:pPr fontAlgn="auto">
              <a:lnSpc>
                <a:spcPct val="80000"/>
              </a:lnSpc>
              <a:spcAft>
                <a:spcPts val="0"/>
              </a:spcAft>
              <a:buFont typeface="Arial" panose="020B0604020202020204" pitchFamily="34" charset="0"/>
              <a:buNone/>
              <a:defRPr/>
            </a:pPr>
            <a:r>
              <a:rPr lang="en-US" altLang="ar-JO" sz="2800" b="1" dirty="0">
                <a:solidFill>
                  <a:schemeClr val="accent3">
                    <a:lumMod val="75000"/>
                  </a:schemeClr>
                </a:solidFill>
                <a:effectLst>
                  <a:outerShdw blurRad="38100" dist="38100" dir="2700000" algn="tl">
                    <a:srgbClr val="000000">
                      <a:alpha val="43137"/>
                    </a:srgbClr>
                  </a:outerShdw>
                </a:effectLst>
              </a:rPr>
              <a:t>Plain cervical spine X-rays :</a:t>
            </a:r>
          </a:p>
          <a:p>
            <a:pPr fontAlgn="auto">
              <a:lnSpc>
                <a:spcPct val="80000"/>
              </a:lnSpc>
              <a:spcAft>
                <a:spcPts val="0"/>
              </a:spcAft>
              <a:buFont typeface="Wingdings" pitchFamily="2" charset="2"/>
              <a:buChar char="ü"/>
              <a:defRPr/>
            </a:pPr>
            <a:r>
              <a:rPr lang="en-US" altLang="ar-JO" sz="2400" b="1" dirty="0"/>
              <a:t> </a:t>
            </a:r>
            <a:r>
              <a:rPr lang="en-US" altLang="ar-JO" sz="2400" b="1" dirty="0">
                <a:solidFill>
                  <a:srgbClr val="FF0000"/>
                </a:solidFill>
              </a:rPr>
              <a:t>narrowing of the disc space </a:t>
            </a:r>
            <a:r>
              <a:rPr lang="en-US" altLang="ar-JO" sz="2400" b="1" dirty="0"/>
              <a:t>(the C5/C6 and C6/C7 levels are the most commonly affected).</a:t>
            </a:r>
          </a:p>
          <a:p>
            <a:pPr fontAlgn="auto">
              <a:lnSpc>
                <a:spcPct val="80000"/>
              </a:lnSpc>
              <a:spcAft>
                <a:spcPts val="0"/>
              </a:spcAft>
              <a:buFont typeface="Wingdings" pitchFamily="2" charset="2"/>
              <a:buChar char="ü"/>
              <a:defRPr/>
            </a:pPr>
            <a:r>
              <a:rPr lang="en-US" altLang="ar-JO" sz="2400" b="1" dirty="0">
                <a:solidFill>
                  <a:srgbClr val="FF0000"/>
                </a:solidFill>
              </a:rPr>
              <a:t>osteophyte formation </a:t>
            </a:r>
            <a:r>
              <a:rPr lang="en-US" altLang="ar-JO" sz="2400" b="1" dirty="0"/>
              <a:t>with encroachment into either the spinal canal or intervertebral foramen.</a:t>
            </a:r>
          </a:p>
          <a:p>
            <a:pPr fontAlgn="auto">
              <a:lnSpc>
                <a:spcPct val="80000"/>
              </a:lnSpc>
              <a:spcAft>
                <a:spcPts val="0"/>
              </a:spcAft>
              <a:buFont typeface="Wingdings" pitchFamily="2" charset="2"/>
              <a:buChar char="ü"/>
              <a:defRPr/>
            </a:pPr>
            <a:r>
              <a:rPr lang="en-US" altLang="ar-JO" sz="2400" b="1" dirty="0"/>
              <a:t> </a:t>
            </a:r>
            <a:r>
              <a:rPr lang="en-US" altLang="ar-JO" sz="2400" b="1" dirty="0">
                <a:solidFill>
                  <a:srgbClr val="FF0000"/>
                </a:solidFill>
              </a:rPr>
              <a:t>Reduced mobility </a:t>
            </a:r>
            <a:r>
              <a:rPr lang="en-US" altLang="ar-JO" sz="2400" b="1" dirty="0"/>
              <a:t>at positions of fusion and increased mobility at adjacent levels.</a:t>
            </a:r>
          </a:p>
          <a:p>
            <a:pPr fontAlgn="auto">
              <a:lnSpc>
                <a:spcPct val="80000"/>
              </a:lnSpc>
              <a:spcAft>
                <a:spcPts val="0"/>
              </a:spcAft>
              <a:buFont typeface="Arial" panose="020B0604020202020204" pitchFamily="34" charset="0"/>
              <a:buChar char="•"/>
              <a:defRPr/>
            </a:pPr>
            <a:endParaRPr lang="en-US" altLang="ar-JO" sz="2400" b="1" dirty="0"/>
          </a:p>
          <a:p>
            <a:pPr fontAlgn="auto">
              <a:lnSpc>
                <a:spcPct val="80000"/>
              </a:lnSpc>
              <a:spcAft>
                <a:spcPts val="0"/>
              </a:spcAft>
              <a:buFont typeface="Arial" panose="020B0604020202020204" pitchFamily="34" charset="0"/>
              <a:buChar char="•"/>
              <a:defRPr/>
            </a:pPr>
            <a:r>
              <a:rPr lang="en-US" altLang="ar-JO" b="1" dirty="0">
                <a:solidFill>
                  <a:schemeClr val="accent3">
                    <a:lumMod val="75000"/>
                  </a:schemeClr>
                </a:solidFill>
                <a:effectLst>
                  <a:outerShdw blurRad="38100" dist="38100" dir="2700000" algn="tl">
                    <a:srgbClr val="000000">
                      <a:alpha val="43137"/>
                    </a:srgbClr>
                  </a:outerShdw>
                </a:effectLst>
              </a:rPr>
              <a:t>CT scan </a:t>
            </a:r>
            <a:r>
              <a:rPr lang="en-US" altLang="ar-JO" sz="2400" b="1" dirty="0"/>
              <a:t>will clearly show the bony changes seen on the plain cervical spine X-rays, but it is </a:t>
            </a:r>
            <a:r>
              <a:rPr lang="en-US" altLang="ar-JO" sz="2400" b="1" dirty="0">
                <a:solidFill>
                  <a:srgbClr val="FF0000"/>
                </a:solidFill>
              </a:rPr>
              <a:t>not indicated </a:t>
            </a:r>
            <a:r>
              <a:rPr lang="en-US" altLang="ar-JO" sz="2400" b="1" dirty="0"/>
              <a:t>for the investigation of cervical  spondylosis which is causing </a:t>
            </a:r>
            <a:r>
              <a:rPr lang="en-US" altLang="ar-JO" sz="2400" b="1" dirty="0">
                <a:solidFill>
                  <a:srgbClr val="FF0000"/>
                </a:solidFill>
              </a:rPr>
              <a:t>only neck pain.</a:t>
            </a:r>
          </a:p>
          <a:p>
            <a:pPr fontAlgn="auto">
              <a:lnSpc>
                <a:spcPct val="80000"/>
              </a:lnSpc>
              <a:spcAft>
                <a:spcPts val="0"/>
              </a:spcAft>
              <a:buFont typeface="Arial" panose="020B0604020202020204" pitchFamily="34" charset="0"/>
              <a:buChar char="•"/>
              <a:defRPr/>
            </a:pPr>
            <a:r>
              <a:rPr lang="en-US" altLang="ar-JO" sz="2400" b="1" dirty="0">
                <a:solidFill>
                  <a:srgbClr val="FF0000"/>
                </a:solidFill>
              </a:rPr>
              <a:t>Nerve root entrapment</a:t>
            </a:r>
            <a:r>
              <a:rPr lang="en-US" altLang="ar-JO" sz="2400" b="1" dirty="0"/>
              <a:t>, causing arm pain, is best visualized by </a:t>
            </a:r>
            <a:r>
              <a:rPr lang="en-US" altLang="ar-JO" b="1" dirty="0">
                <a:solidFill>
                  <a:schemeClr val="accent3">
                    <a:lumMod val="75000"/>
                  </a:schemeClr>
                </a:solidFill>
                <a:effectLst>
                  <a:outerShdw blurRad="38100" dist="38100" dir="2700000" algn="tl">
                    <a:srgbClr val="000000">
                      <a:alpha val="43137"/>
                    </a:srgbClr>
                  </a:outerShdw>
                </a:effectLst>
              </a:rPr>
              <a:t>high-quality MRI</a:t>
            </a:r>
            <a:r>
              <a:rPr lang="en-US" altLang="ar-JO" sz="2400" b="1" dirty="0"/>
              <a:t>. </a:t>
            </a:r>
          </a:p>
        </p:txBody>
      </p:sp>
      <p:sp>
        <p:nvSpPr>
          <p:cNvPr id="3789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BBD34C4-DFD0-4088-8776-4749ECF171F9}" type="slidenum">
              <a:rPr lang="ar-SA" altLang="en-US">
                <a:solidFill>
                  <a:srgbClr val="898989"/>
                </a:solidFill>
                <a:latin typeface="Arial Black" pitchFamily="34" charset="0"/>
              </a:rPr>
              <a:pPr/>
              <a:t>32</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www.spinesurgery.co.in/images/6024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93464DC-7227-41F4-914E-430326C45F9A}" type="slidenum">
              <a:rPr lang="ar-SA" altLang="en-US">
                <a:solidFill>
                  <a:srgbClr val="898989"/>
                </a:solidFill>
                <a:latin typeface="Arial Black" pitchFamily="34" charset="0"/>
              </a:rPr>
              <a:pPr/>
              <a:t>33</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noChangeArrowheads="1"/>
          </p:cNvSpPr>
          <p:nvPr>
            <p:ph type="sldNum" sz="quarter" idx="12"/>
          </p:nvPr>
        </p:nvSpPr>
        <p:spPr bwMode="auto">
          <a:xfrm>
            <a:off x="442913" y="6330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06163DD-EEE0-47EB-AFA1-DBF6DD3E6806}" type="slidenum">
              <a:rPr lang="ar-SA" altLang="en-US">
                <a:solidFill>
                  <a:srgbClr val="898989"/>
                </a:solidFill>
                <a:latin typeface="Arial Black" pitchFamily="34" charset="0"/>
              </a:rPr>
              <a:pPr/>
              <a:t>34</a:t>
            </a:fld>
            <a:endParaRPr lang="ar-JO" altLang="en-US">
              <a:solidFill>
                <a:srgbClr val="898989"/>
              </a:solidFill>
              <a:latin typeface="Arial Black" pitchFamily="34" charset="0"/>
            </a:endParaRPr>
          </a:p>
        </p:txBody>
      </p:sp>
      <p:sp>
        <p:nvSpPr>
          <p:cNvPr id="48131" name="Rectangle 2"/>
          <p:cNvSpPr>
            <a:spLocks noGrp="1" noChangeArrowheads="1"/>
          </p:cNvSpPr>
          <p:nvPr>
            <p:ph type="title" idx="4294967295"/>
          </p:nvPr>
        </p:nvSpPr>
        <p:spPr>
          <a:xfrm>
            <a:off x="0" y="-7938"/>
            <a:ext cx="5472113" cy="750888"/>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sz="4000" b="1" dirty="0">
                <a:solidFill>
                  <a:schemeClr val="accent3">
                    <a:lumMod val="50000"/>
                  </a:schemeClr>
                </a:solidFill>
              </a:rPr>
              <a:t>Treatment</a:t>
            </a:r>
            <a:r>
              <a:rPr lang="en-US" altLang="ar-JO" sz="4000" b="1" dirty="0"/>
              <a:t> </a:t>
            </a:r>
            <a:r>
              <a:rPr lang="en-US" altLang="ar-JO" sz="4000" b="1" dirty="0">
                <a:solidFill>
                  <a:schemeClr val="accent3">
                    <a:lumMod val="50000"/>
                  </a:schemeClr>
                </a:solidFill>
              </a:rPr>
              <a:t>Medications</a:t>
            </a:r>
            <a:endParaRPr lang="en-US" altLang="ar-JO" sz="4000" b="1" dirty="0"/>
          </a:p>
        </p:txBody>
      </p:sp>
      <p:sp>
        <p:nvSpPr>
          <p:cNvPr id="48132" name="Rectangle 3"/>
          <p:cNvSpPr>
            <a:spLocks noGrp="1" noChangeArrowheads="1"/>
          </p:cNvSpPr>
          <p:nvPr>
            <p:ph type="body" idx="4294967295"/>
          </p:nvPr>
        </p:nvSpPr>
        <p:spPr>
          <a:xfrm>
            <a:off x="0" y="733425"/>
            <a:ext cx="9144000" cy="3421063"/>
          </a:xfrm>
        </p:spPr>
        <p:txBody>
          <a:bodyPr/>
          <a:lstStyle/>
          <a:p>
            <a:pPr fontAlgn="auto">
              <a:spcAft>
                <a:spcPts val="0"/>
              </a:spcAft>
              <a:buFont typeface="Arial" panose="020B0604020202020204" pitchFamily="34" charset="0"/>
              <a:buChar char="•"/>
              <a:defRPr/>
            </a:pPr>
            <a:r>
              <a:rPr lang="en-US" altLang="ar-JO" sz="2800" b="1" dirty="0"/>
              <a:t>Several medications may be used together during the first phase of treatment to address </a:t>
            </a:r>
            <a:r>
              <a:rPr lang="en-US" altLang="ar-JO" sz="2800" b="1" dirty="0">
                <a:solidFill>
                  <a:schemeClr val="accent3">
                    <a:lumMod val="75000"/>
                  </a:schemeClr>
                </a:solidFill>
                <a:effectLst>
                  <a:outerShdw blurRad="38100" dist="38100" dir="2700000" algn="tl">
                    <a:srgbClr val="000000">
                      <a:alpha val="43137"/>
                    </a:srgbClr>
                  </a:outerShdw>
                </a:effectLst>
              </a:rPr>
              <a:t>both pain and inflammation.</a:t>
            </a:r>
          </a:p>
          <a:p>
            <a:pPr fontAlgn="auto">
              <a:spcAft>
                <a:spcPts val="0"/>
              </a:spcAft>
              <a:buFont typeface="Arial" panose="020B0604020202020204" pitchFamily="34" charset="0"/>
              <a:buChar char="•"/>
              <a:defRPr/>
            </a:pPr>
            <a:r>
              <a:rPr lang="en-US" altLang="ar-JO" sz="2800" b="1" dirty="0">
                <a:solidFill>
                  <a:schemeClr val="accent3">
                    <a:lumMod val="75000"/>
                  </a:schemeClr>
                </a:solidFill>
                <a:effectLst>
                  <a:outerShdw blurRad="38100" dist="38100" dir="2700000" algn="tl">
                    <a:srgbClr val="000000">
                      <a:alpha val="43137"/>
                    </a:srgbClr>
                  </a:outerShdw>
                </a:effectLst>
              </a:rPr>
              <a:t>Acetaminophen</a:t>
            </a:r>
            <a:r>
              <a:rPr lang="en-US" altLang="ar-JO" sz="2800" b="1" dirty="0"/>
              <a:t> : Mild pain. </a:t>
            </a:r>
          </a:p>
          <a:p>
            <a:pPr fontAlgn="auto">
              <a:spcAft>
                <a:spcPts val="0"/>
              </a:spcAft>
              <a:buFont typeface="Arial" panose="020B0604020202020204" pitchFamily="34" charset="0"/>
              <a:buChar char="•"/>
              <a:defRPr/>
            </a:pPr>
            <a:r>
              <a:rPr lang="en-US" altLang="ar-JO" sz="2800" b="1" dirty="0"/>
              <a:t> (</a:t>
            </a:r>
            <a:r>
              <a:rPr lang="en-US" altLang="ar-JO" sz="2800" b="1" dirty="0">
                <a:solidFill>
                  <a:schemeClr val="accent3">
                    <a:lumMod val="75000"/>
                  </a:schemeClr>
                </a:solidFill>
                <a:effectLst>
                  <a:outerShdw blurRad="38100" dist="38100" dir="2700000" algn="tl">
                    <a:srgbClr val="000000">
                      <a:alpha val="43137"/>
                    </a:srgbClr>
                  </a:outerShdw>
                </a:effectLst>
              </a:rPr>
              <a:t>NSAIDs</a:t>
            </a:r>
            <a:r>
              <a:rPr lang="en-US" altLang="ar-JO" sz="2800" b="1" dirty="0"/>
              <a:t>).</a:t>
            </a:r>
          </a:p>
          <a:p>
            <a:pPr fontAlgn="auto">
              <a:spcAft>
                <a:spcPts val="0"/>
              </a:spcAft>
              <a:buFont typeface="Arial" panose="020B0604020202020204" pitchFamily="34" charset="0"/>
              <a:buChar char="•"/>
              <a:defRPr/>
            </a:pPr>
            <a:r>
              <a:rPr lang="en-US" altLang="ar-JO" sz="2800" b="1" dirty="0">
                <a:solidFill>
                  <a:schemeClr val="accent3">
                    <a:lumMod val="75000"/>
                  </a:schemeClr>
                </a:solidFill>
                <a:effectLst>
                  <a:outerShdw blurRad="38100" dist="38100" dir="2700000" algn="tl">
                    <a:srgbClr val="000000">
                      <a:alpha val="43137"/>
                    </a:srgbClr>
                  </a:outerShdw>
                </a:effectLst>
              </a:rPr>
              <a:t>Muscle relaxants</a:t>
            </a:r>
            <a:r>
              <a:rPr lang="en-US" altLang="ar-JO" sz="2800" b="1" dirty="0"/>
              <a:t>: Medications such as cyclobenzaprine or </a:t>
            </a:r>
            <a:r>
              <a:rPr lang="en-US" altLang="ar-JO" sz="2800" b="1" dirty="0" err="1"/>
              <a:t>carisoprodol</a:t>
            </a:r>
            <a:r>
              <a:rPr lang="en-US" altLang="ar-JO" sz="2800" b="1" dirty="0"/>
              <a:t> can also be used in the case of painful muscle </a:t>
            </a:r>
            <a:r>
              <a:rPr lang="en-US" altLang="ar-JO" sz="2800" b="1" dirty="0" err="1"/>
              <a:t>spasms.</a:t>
            </a:r>
            <a:r>
              <a:rPr lang="en-US" altLang="ar-JO" sz="2800" b="1" dirty="0" err="1">
                <a:solidFill>
                  <a:schemeClr val="accent3">
                    <a:lumMod val="75000"/>
                  </a:schemeClr>
                </a:solidFill>
                <a:effectLst>
                  <a:outerShdw blurRad="38100" dist="38100" dir="2700000" algn="tl">
                    <a:srgbClr val="000000">
                      <a:alpha val="43137"/>
                    </a:srgbClr>
                  </a:outerShdw>
                </a:effectLst>
              </a:rPr>
              <a:t>Cortisone</a:t>
            </a:r>
            <a:r>
              <a:rPr lang="en-US" altLang="ar-JO" sz="2800" b="1" dirty="0">
                <a:solidFill>
                  <a:schemeClr val="accent3">
                    <a:lumMod val="75000"/>
                  </a:schemeClr>
                </a:solidFill>
                <a:effectLst>
                  <a:outerShdw blurRad="38100" dist="38100" dir="2700000" algn="tl">
                    <a:srgbClr val="000000">
                      <a:alpha val="43137"/>
                    </a:srgbClr>
                  </a:outerShdw>
                </a:effectLst>
              </a:rPr>
              <a:t> injections </a:t>
            </a:r>
            <a:r>
              <a:rPr lang="en-US" altLang="ar-JO" sz="2800" b="1" dirty="0"/>
              <a:t>.</a:t>
            </a:r>
          </a:p>
          <a:p>
            <a:pPr fontAlgn="auto">
              <a:spcAft>
                <a:spcPts val="0"/>
              </a:spcAft>
              <a:buFont typeface="Arial" panose="020B0604020202020204" pitchFamily="34" charset="0"/>
              <a:buChar char="•"/>
              <a:defRPr/>
            </a:pPr>
            <a:endParaRPr lang="en-US" altLang="ar-JO" sz="2800" b="1" dirty="0"/>
          </a:p>
        </p:txBody>
      </p:sp>
      <p:sp>
        <p:nvSpPr>
          <p:cNvPr id="5" name="Rectangle 3"/>
          <p:cNvSpPr txBox="1">
            <a:spLocks noChangeArrowheads="1"/>
          </p:cNvSpPr>
          <p:nvPr/>
        </p:nvSpPr>
        <p:spPr bwMode="auto">
          <a:xfrm>
            <a:off x="-14288" y="4203700"/>
            <a:ext cx="4703763" cy="776288"/>
          </a:xfrm>
          <a:prstGeom prst="rect">
            <a:avLst/>
          </a:prstGeom>
          <a:solidFill>
            <a:schemeClr val="accent2">
              <a:lumMod val="20000"/>
              <a:lumOff val="80000"/>
            </a:schemeClr>
          </a:solidFill>
          <a:ln w="76200">
            <a:solidFill>
              <a:schemeClr val="accent3">
                <a:lumMod val="50000"/>
              </a:schemeClr>
            </a:solidFill>
          </a:ln>
        </p:spPr>
        <p:txBody>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eaLnBrk="1" hangingPunct="1">
              <a:lnSpc>
                <a:spcPct val="90000"/>
              </a:lnSpc>
              <a:buFont typeface="Arial" panose="020B0604020202020204" pitchFamily="34" charset="0"/>
              <a:buNone/>
              <a:defRPr/>
            </a:pPr>
            <a:r>
              <a:rPr lang="en-US" altLang="ar-JO" sz="4000" b="1" dirty="0">
                <a:solidFill>
                  <a:schemeClr val="accent3">
                    <a:lumMod val="50000"/>
                  </a:schemeClr>
                </a:solidFill>
              </a:rPr>
              <a:t>Treatment Collar</a:t>
            </a:r>
          </a:p>
          <a:p>
            <a:pPr eaLnBrk="1" hangingPunct="1">
              <a:lnSpc>
                <a:spcPct val="90000"/>
              </a:lnSpc>
              <a:defRPr/>
            </a:pPr>
            <a:endParaRPr lang="en-US" altLang="ar-JO" sz="4000" dirty="0"/>
          </a:p>
        </p:txBody>
      </p:sp>
      <p:pic>
        <p:nvPicPr>
          <p:cNvPr id="39942" name="Picture 4" descr="461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5021263"/>
            <a:ext cx="2312988"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imag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863" y="4895850"/>
            <a:ext cx="24828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6050" y="5286375"/>
            <a:ext cx="2049463" cy="738188"/>
          </a:xfrm>
          <a:prstGeom prst="rect">
            <a:avLst/>
          </a:prstGeom>
          <a:noFill/>
        </p:spPr>
        <p:txBody>
          <a:bodyPr>
            <a:spAutoFit/>
          </a:bodyPr>
          <a:lstStyle/>
          <a:p>
            <a:pPr eaLnBrk="1" fontAlgn="auto" hangingPunct="1">
              <a:spcBef>
                <a:spcPts val="0"/>
              </a:spcBef>
              <a:spcAft>
                <a:spcPts val="0"/>
              </a:spcAft>
              <a:defRPr/>
            </a:pPr>
            <a:r>
              <a:rPr lang="en-US" altLang="ar-JO" sz="2400" b="1" dirty="0">
                <a:effectLst>
                  <a:outerShdw blurRad="38100" dist="38100" dir="2700000" algn="tl">
                    <a:srgbClr val="000000">
                      <a:alpha val="43137"/>
                    </a:srgbClr>
                  </a:outerShdw>
                </a:effectLst>
                <a:latin typeface="Arial" pitchFamily="34" charset="0"/>
              </a:rPr>
              <a:t>Soft </a:t>
            </a:r>
            <a:r>
              <a:rPr lang="ar-SA" altLang="ar-JO" sz="2400" b="1" dirty="0">
                <a:effectLst>
                  <a:outerShdw blurRad="38100" dist="38100" dir="2700000" algn="tl">
                    <a:srgbClr val="000000">
                      <a:alpha val="43137"/>
                    </a:srgbClr>
                  </a:outerShdw>
                </a:effectLst>
                <a:latin typeface="Arial" pitchFamily="34" charset="0"/>
              </a:rPr>
              <a:t>Collar</a:t>
            </a:r>
            <a:r>
              <a:rPr lang="en-US" altLang="ar-JO" sz="2400" b="1" dirty="0">
                <a:effectLst>
                  <a:outerShdw blurRad="38100" dist="38100" dir="2700000" algn="tl">
                    <a:srgbClr val="000000">
                      <a:alpha val="43137"/>
                    </a:srgbClr>
                  </a:outerShdw>
                </a:effectLst>
                <a:latin typeface="Arial" pitchFamily="34" charset="0"/>
              </a:rPr>
              <a:t>s</a:t>
            </a:r>
            <a:r>
              <a:rPr lang="ar-SA" altLang="ar-JO" sz="2400" b="1" dirty="0">
                <a:effectLst>
                  <a:outerShdw blurRad="38100" dist="38100" dir="2700000" algn="tl">
                    <a:srgbClr val="000000">
                      <a:alpha val="43137"/>
                    </a:srgbClr>
                  </a:outerShdw>
                </a:effectLst>
                <a:latin typeface="Arial" pitchFamily="34" charset="0"/>
              </a:rPr>
              <a:t> </a:t>
            </a:r>
            <a:endParaRPr lang="en-US" altLang="ar-JO" sz="2400" b="1" dirty="0">
              <a:effectLst>
                <a:outerShdw blurRad="38100" dist="38100" dir="2700000" algn="tl">
                  <a:srgbClr val="000000">
                    <a:alpha val="43137"/>
                  </a:srgbClr>
                </a:outerShdw>
              </a:effectLst>
              <a:latin typeface="Arial" pitchFamily="34" charset="0"/>
            </a:endParaRPr>
          </a:p>
          <a:p>
            <a:pPr eaLnBrk="1" fontAlgn="auto" hangingPunct="1">
              <a:spcBef>
                <a:spcPts val="0"/>
              </a:spcBef>
              <a:spcAft>
                <a:spcPts val="0"/>
              </a:spcAft>
              <a:defRPr/>
            </a:pPr>
            <a:endParaRPr lang="en-US" dirty="0">
              <a:latin typeface="+mn-lt"/>
            </a:endParaRPr>
          </a:p>
        </p:txBody>
      </p:sp>
      <p:sp>
        <p:nvSpPr>
          <p:cNvPr id="8" name="TextBox 7"/>
          <p:cNvSpPr txBox="1"/>
          <p:nvPr/>
        </p:nvSpPr>
        <p:spPr>
          <a:xfrm>
            <a:off x="4395788" y="5353050"/>
            <a:ext cx="2251075" cy="738188"/>
          </a:xfrm>
          <a:prstGeom prst="rect">
            <a:avLst/>
          </a:prstGeom>
          <a:noFill/>
        </p:spPr>
        <p:txBody>
          <a:bodyPr>
            <a:spAutoFit/>
          </a:bodyPr>
          <a:lstStyle/>
          <a:p>
            <a:pPr eaLnBrk="1" fontAlgn="auto" hangingPunct="1">
              <a:spcBef>
                <a:spcPts val="0"/>
              </a:spcBef>
              <a:spcAft>
                <a:spcPts val="0"/>
              </a:spcAft>
              <a:defRPr/>
            </a:pPr>
            <a:r>
              <a:rPr lang="ar-SA" altLang="ar-JO" sz="2400" b="1" dirty="0">
                <a:effectLst>
                  <a:outerShdw blurRad="38100" dist="38100" dir="2700000" algn="tl">
                    <a:srgbClr val="000000">
                      <a:alpha val="43137"/>
                    </a:srgbClr>
                  </a:outerShdw>
                </a:effectLst>
                <a:latin typeface="Arial" pitchFamily="34" charset="0"/>
              </a:rPr>
              <a:t>Firm Collar</a:t>
            </a:r>
            <a:r>
              <a:rPr lang="en-US" altLang="ar-JO" sz="2400" b="1" dirty="0">
                <a:effectLst>
                  <a:outerShdw blurRad="38100" dist="38100" dir="2700000" algn="tl">
                    <a:srgbClr val="000000">
                      <a:alpha val="43137"/>
                    </a:srgbClr>
                  </a:outerShdw>
                </a:effectLst>
                <a:latin typeface="Arial" pitchFamily="34" charset="0"/>
              </a:rPr>
              <a:t>s</a:t>
            </a:r>
            <a:r>
              <a:rPr lang="ar-SA" altLang="ar-JO" sz="2400" b="1" dirty="0">
                <a:effectLst>
                  <a:outerShdw blurRad="38100" dist="38100" dir="2700000" algn="tl">
                    <a:srgbClr val="000000">
                      <a:alpha val="43137"/>
                    </a:srgbClr>
                  </a:outerShdw>
                </a:effectLst>
                <a:latin typeface="Arial" pitchFamily="34" charset="0"/>
              </a:rPr>
              <a:t> </a:t>
            </a:r>
            <a:endParaRPr lang="en-US" altLang="ar-JO" sz="2400" b="1" dirty="0">
              <a:effectLst>
                <a:outerShdw blurRad="38100" dist="38100" dir="2700000" algn="tl">
                  <a:srgbClr val="000000">
                    <a:alpha val="43137"/>
                  </a:srgbClr>
                </a:outerShdw>
              </a:effectLst>
              <a:latin typeface="Arial" pitchFamily="34" charset="0"/>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D84CF9C-707F-4B8B-9B61-714755020859}" type="slidenum">
              <a:rPr lang="ar-SA" altLang="en-US">
                <a:solidFill>
                  <a:srgbClr val="898989"/>
                </a:solidFill>
                <a:latin typeface="Arial Black" pitchFamily="34" charset="0"/>
              </a:rPr>
              <a:pPr/>
              <a:t>35</a:t>
            </a:fld>
            <a:endParaRPr lang="ar-JO" altLang="en-US">
              <a:solidFill>
                <a:srgbClr val="898989"/>
              </a:solidFill>
              <a:latin typeface="Arial Black" pitchFamily="34" charset="0"/>
            </a:endParaRPr>
          </a:p>
        </p:txBody>
      </p:sp>
      <p:sp>
        <p:nvSpPr>
          <p:cNvPr id="50179" name="Rectangle 2"/>
          <p:cNvSpPr>
            <a:spLocks noGrp="1" noChangeArrowheads="1"/>
          </p:cNvSpPr>
          <p:nvPr>
            <p:ph type="title" idx="4294967295"/>
          </p:nvPr>
        </p:nvSpPr>
        <p:spPr>
          <a:xfrm>
            <a:off x="0" y="0"/>
            <a:ext cx="6362700" cy="90805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sz="4000" b="1" dirty="0">
                <a:solidFill>
                  <a:schemeClr val="accent3">
                    <a:lumMod val="50000"/>
                  </a:schemeClr>
                </a:solidFill>
              </a:rPr>
              <a:t>Treatment Physical Therapy</a:t>
            </a:r>
            <a:endParaRPr lang="en-US" altLang="ar-JO" sz="4000" dirty="0">
              <a:solidFill>
                <a:schemeClr val="accent3">
                  <a:lumMod val="50000"/>
                </a:schemeClr>
              </a:solidFill>
            </a:endParaRPr>
          </a:p>
        </p:txBody>
      </p:sp>
      <p:sp>
        <p:nvSpPr>
          <p:cNvPr id="31770" name="Text Box 26"/>
          <p:cNvSpPr txBox="1">
            <a:spLocks noChangeArrowheads="1"/>
          </p:cNvSpPr>
          <p:nvPr/>
        </p:nvSpPr>
        <p:spPr bwMode="auto">
          <a:xfrm>
            <a:off x="0" y="908050"/>
            <a:ext cx="6188075" cy="310991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ar-SA" sz="2800" b="1" dirty="0">
                <a:solidFill>
                  <a:schemeClr val="accent3">
                    <a:lumMod val="75000"/>
                  </a:schemeClr>
                </a:solidFill>
                <a:effectLst>
                  <a:outerShdw blurRad="38100" dist="38100" dir="2700000" algn="tl">
                    <a:srgbClr val="000000">
                      <a:alpha val="43137"/>
                    </a:srgbClr>
                  </a:outerShdw>
                </a:effectLst>
                <a:latin typeface="+mj-lt"/>
              </a:rPr>
              <a:t>Superficial </a:t>
            </a:r>
            <a:r>
              <a:rPr lang="en-US" sz="2800" b="1" dirty="0">
                <a:solidFill>
                  <a:schemeClr val="accent3">
                    <a:lumMod val="75000"/>
                  </a:schemeClr>
                </a:solidFill>
                <a:effectLst>
                  <a:outerShdw blurRad="38100" dist="38100" dir="2700000" algn="tl">
                    <a:srgbClr val="000000">
                      <a:alpha val="43137"/>
                    </a:srgbClr>
                  </a:outerShdw>
                </a:effectLst>
                <a:latin typeface="+mj-lt"/>
              </a:rPr>
              <a:t>thermal</a:t>
            </a:r>
            <a:r>
              <a:rPr lang="ar-SA" sz="2800" b="1" dirty="0">
                <a:solidFill>
                  <a:schemeClr val="accent3">
                    <a:lumMod val="75000"/>
                  </a:schemeClr>
                </a:solidFill>
                <a:effectLst>
                  <a:outerShdw blurRad="38100" dist="38100" dir="2700000" algn="tl">
                    <a:srgbClr val="000000">
                      <a:alpha val="43137"/>
                    </a:srgbClr>
                  </a:outerShdw>
                </a:effectLst>
                <a:latin typeface="+mj-lt"/>
              </a:rPr>
              <a:t> modalities:</a:t>
            </a:r>
            <a:br>
              <a:rPr lang="ar-SA" sz="2800" b="1" dirty="0">
                <a:solidFill>
                  <a:schemeClr val="accent3">
                    <a:lumMod val="75000"/>
                  </a:schemeClr>
                </a:solidFill>
                <a:effectLst>
                  <a:outerShdw blurRad="38100" dist="38100" dir="2700000" algn="tl">
                    <a:srgbClr val="000000">
                      <a:alpha val="43137"/>
                    </a:srgbClr>
                  </a:outerShdw>
                </a:effectLst>
                <a:latin typeface="+mj-lt"/>
              </a:rPr>
            </a:br>
            <a:r>
              <a:rPr lang="en-US" sz="2400" b="1" u="sng" dirty="0">
                <a:effectLst>
                  <a:outerShdw blurRad="38100" dist="38100" dir="2700000" algn="tl">
                    <a:srgbClr val="000000">
                      <a:alpha val="43137"/>
                    </a:srgbClr>
                  </a:outerShdw>
                </a:effectLst>
                <a:latin typeface="+mj-lt"/>
              </a:rPr>
              <a:t>1)</a:t>
            </a:r>
            <a:r>
              <a:rPr lang="ar-SA" sz="2400" b="1" u="sng" dirty="0">
                <a:effectLst>
                  <a:outerShdw blurRad="38100" dist="38100" dir="2700000" algn="tl">
                    <a:srgbClr val="000000">
                      <a:alpha val="43137"/>
                    </a:srgbClr>
                  </a:outerShdw>
                </a:effectLst>
                <a:latin typeface="+mj-lt"/>
              </a:rPr>
              <a:t>Infrared :</a:t>
            </a:r>
            <a:r>
              <a:rPr lang="ar-SA" sz="2400" b="1" dirty="0">
                <a:latin typeface="+mj-lt"/>
              </a:rPr>
              <a:t/>
            </a:r>
            <a:br>
              <a:rPr lang="ar-SA" sz="2400" b="1" dirty="0">
                <a:latin typeface="+mj-lt"/>
              </a:rPr>
            </a:br>
            <a:r>
              <a:rPr lang="en-US" sz="2400" b="1" dirty="0">
                <a:latin typeface="+mj-lt"/>
              </a:rPr>
              <a:t>The patient should be positioned 20 inches from the source.</a:t>
            </a:r>
            <a:r>
              <a:rPr lang="ar-SA" sz="2400" b="1" dirty="0">
                <a:latin typeface="+mj-lt"/>
              </a:rPr>
              <a:t/>
            </a:r>
            <a:br>
              <a:rPr lang="ar-SA" sz="2400" b="1" dirty="0">
                <a:latin typeface="+mj-lt"/>
              </a:rPr>
            </a:br>
            <a:r>
              <a:rPr lang="en-US" sz="2400" b="1" dirty="0">
                <a:latin typeface="+mj-lt"/>
              </a:rPr>
              <a:t>Treatment time should be 15-20 minutes.</a:t>
            </a:r>
            <a:r>
              <a:rPr lang="ar-SA" sz="2400" b="1" dirty="0">
                <a:latin typeface="+mj-lt"/>
              </a:rPr>
              <a:t/>
            </a:r>
            <a:br>
              <a:rPr lang="ar-SA" sz="2400" b="1" dirty="0">
                <a:latin typeface="+mj-lt"/>
              </a:rPr>
            </a:br>
            <a:r>
              <a:rPr lang="ar-SA" sz="2400" b="1" dirty="0">
                <a:latin typeface="+mj-lt"/>
              </a:rPr>
              <a:t/>
            </a:r>
            <a:br>
              <a:rPr lang="ar-SA" sz="2400" b="1" dirty="0">
                <a:latin typeface="+mj-lt"/>
              </a:rPr>
            </a:br>
            <a:r>
              <a:rPr lang="en-US" sz="2400" b="1" u="sng" dirty="0">
                <a:effectLst>
                  <a:outerShdw blurRad="38100" dist="38100" dir="2700000" algn="tl">
                    <a:srgbClr val="000000">
                      <a:alpha val="43137"/>
                    </a:srgbClr>
                  </a:outerShdw>
                </a:effectLst>
                <a:latin typeface="+mj-lt"/>
              </a:rPr>
              <a:t>2)</a:t>
            </a:r>
            <a:r>
              <a:rPr lang="ar-SA" sz="2400" b="1" u="sng" dirty="0">
                <a:effectLst>
                  <a:outerShdw blurRad="38100" dist="38100" dir="2700000" algn="tl">
                    <a:srgbClr val="000000">
                      <a:alpha val="43137"/>
                    </a:srgbClr>
                  </a:outerShdw>
                </a:effectLst>
                <a:latin typeface="+mj-lt"/>
              </a:rPr>
              <a:t>Hot packs:</a:t>
            </a:r>
            <a:br>
              <a:rPr lang="ar-SA" sz="2400" b="1" u="sng" dirty="0">
                <a:effectLst>
                  <a:outerShdw blurRad="38100" dist="38100" dir="2700000" algn="tl">
                    <a:srgbClr val="000000">
                      <a:alpha val="43137"/>
                    </a:srgbClr>
                  </a:outerShdw>
                </a:effectLst>
                <a:latin typeface="+mj-lt"/>
              </a:rPr>
            </a:br>
            <a:r>
              <a:rPr lang="en-US" sz="2400" b="1" dirty="0">
                <a:latin typeface="+mj-lt"/>
              </a:rPr>
              <a:t>Treatment time should be 20-30 min. </a:t>
            </a:r>
          </a:p>
        </p:txBody>
      </p:sp>
      <p:pic>
        <p:nvPicPr>
          <p:cNvPr id="40965" name="Picture 27" descr="SUN-PAK Moist Hot P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944813"/>
            <a:ext cx="277177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8" descr="infra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54025"/>
            <a:ext cx="277177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29"/>
          <p:cNvSpPr>
            <a:spLocks noChangeArrowheads="1"/>
          </p:cNvSpPr>
          <p:nvPr/>
        </p:nvSpPr>
        <p:spPr bwMode="auto">
          <a:xfrm>
            <a:off x="0" y="6019800"/>
            <a:ext cx="2057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ar-SA" altLang="ar-JO">
              <a:latin typeface="Arial" charset="0"/>
            </a:endParaRPr>
          </a:p>
        </p:txBody>
      </p:sp>
      <p:sp>
        <p:nvSpPr>
          <p:cNvPr id="9" name="Title 1"/>
          <p:cNvSpPr txBox="1">
            <a:spLocks/>
          </p:cNvSpPr>
          <p:nvPr/>
        </p:nvSpPr>
        <p:spPr>
          <a:xfrm>
            <a:off x="0" y="3929063"/>
            <a:ext cx="4859338" cy="727075"/>
          </a:xfrm>
          <a:prstGeom prst="rect">
            <a:avLst/>
          </a:prstGeom>
          <a:solidFill>
            <a:schemeClr val="accent2">
              <a:lumMod val="20000"/>
              <a:lumOff val="80000"/>
            </a:schemeClr>
          </a:solidFill>
          <a:ln w="76200">
            <a:solidFill>
              <a:schemeClr val="accent3">
                <a:lumMod val="50000"/>
              </a:schemeClr>
            </a:solidFill>
          </a:ln>
        </p:spPr>
        <p:txBody>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defRPr/>
            </a:pPr>
            <a:r>
              <a:rPr lang="en-US" b="1" dirty="0">
                <a:solidFill>
                  <a:schemeClr val="accent3">
                    <a:lumMod val="50000"/>
                  </a:schemeClr>
                </a:solidFill>
                <a:cs typeface="Arial" pitchFamily="34" charset="0"/>
              </a:rPr>
              <a:t>Life Style </a:t>
            </a:r>
            <a:endParaRPr lang="ar-JO" dirty="0">
              <a:solidFill>
                <a:schemeClr val="accent3">
                  <a:lumMod val="50000"/>
                </a:schemeClr>
              </a:solidFill>
            </a:endParaRPr>
          </a:p>
        </p:txBody>
      </p:sp>
      <p:sp>
        <p:nvSpPr>
          <p:cNvPr id="2" name="TextBox 1"/>
          <p:cNvSpPr txBox="1"/>
          <p:nvPr/>
        </p:nvSpPr>
        <p:spPr>
          <a:xfrm>
            <a:off x="9525" y="4797425"/>
            <a:ext cx="9134475" cy="5908675"/>
          </a:xfrm>
          <a:prstGeom prst="rect">
            <a:avLst/>
          </a:prstGeom>
          <a:noFill/>
        </p:spPr>
        <p:txBody>
          <a:bodyPr>
            <a:spAutoFit/>
          </a:bodyPr>
          <a:lstStyle/>
          <a:p>
            <a:pPr marL="274320" indent="-274320" eaLnBrk="1" fontAlgn="auto" hangingPunct="1">
              <a:spcBef>
                <a:spcPts val="0"/>
              </a:spcBef>
              <a:spcAft>
                <a:spcPts val="0"/>
              </a:spcAft>
              <a:buClr>
                <a:schemeClr val="accent3"/>
              </a:buClr>
              <a:buFont typeface="Wingdings 2"/>
              <a:buChar char=""/>
              <a:defRPr/>
            </a:pPr>
            <a:r>
              <a:rPr lang="en-US" b="1" dirty="0">
                <a:latin typeface="+mn-lt"/>
              </a:rPr>
              <a:t>Don’t maintain the position of the neck for long periods so </a:t>
            </a:r>
            <a:r>
              <a:rPr lang="en-US" b="1" dirty="0">
                <a:solidFill>
                  <a:schemeClr val="accent3">
                    <a:lumMod val="75000"/>
                  </a:schemeClr>
                </a:solidFill>
                <a:effectLst>
                  <a:outerShdw blurRad="38100" dist="38100" dir="2700000" algn="tl">
                    <a:srgbClr val="000000">
                      <a:alpha val="43137"/>
                    </a:srgbClr>
                  </a:outerShdw>
                </a:effectLst>
                <a:latin typeface="+mn-lt"/>
              </a:rPr>
              <a:t>TAKE BREAKS </a:t>
            </a:r>
            <a:r>
              <a:rPr lang="en-US" b="1" dirty="0">
                <a:latin typeface="+mn-lt"/>
              </a:rPr>
              <a:t>when driving, watching TV or working on a computer .</a:t>
            </a:r>
          </a:p>
          <a:p>
            <a:pPr marL="274320" indent="-274320" eaLnBrk="1" fontAlgn="auto" hangingPunct="1">
              <a:spcBef>
                <a:spcPts val="0"/>
              </a:spcBef>
              <a:spcAft>
                <a:spcPts val="0"/>
              </a:spcAft>
              <a:buClr>
                <a:schemeClr val="accent3"/>
              </a:buClr>
              <a:buFont typeface="Wingdings 2"/>
              <a:buChar char=""/>
              <a:defRPr/>
            </a:pPr>
            <a:endParaRPr lang="en-US" b="1" dirty="0">
              <a:latin typeface="+mn-lt"/>
            </a:endParaRPr>
          </a:p>
          <a:p>
            <a:pPr marL="274320" indent="-274320" eaLnBrk="1" fontAlgn="auto" hangingPunct="1">
              <a:spcBef>
                <a:spcPts val="0"/>
              </a:spcBef>
              <a:spcAft>
                <a:spcPts val="0"/>
              </a:spcAft>
              <a:buClr>
                <a:schemeClr val="accent3"/>
              </a:buClr>
              <a:buFont typeface="Wingdings 2"/>
              <a:buChar char=""/>
              <a:defRPr/>
            </a:pPr>
            <a:r>
              <a:rPr lang="en-US" b="1" dirty="0">
                <a:latin typeface="+mn-lt"/>
              </a:rPr>
              <a:t> Avoid watching TV from one side. </a:t>
            </a:r>
          </a:p>
          <a:p>
            <a:pPr marL="274320" indent="-274320" eaLnBrk="1" fontAlgn="auto" hangingPunct="1">
              <a:spcBef>
                <a:spcPts val="0"/>
              </a:spcBef>
              <a:spcAft>
                <a:spcPts val="0"/>
              </a:spcAft>
              <a:buClr>
                <a:schemeClr val="accent3"/>
              </a:buClr>
              <a:buFont typeface="Wingdings 2"/>
              <a:buChar char=""/>
              <a:defRPr/>
            </a:pPr>
            <a:endParaRPr lang="en-US" b="1" dirty="0">
              <a:latin typeface="+mn-lt"/>
            </a:endParaRPr>
          </a:p>
          <a:p>
            <a:pPr marL="274320" indent="-274320" eaLnBrk="1" fontAlgn="auto" hangingPunct="1">
              <a:spcBef>
                <a:spcPts val="0"/>
              </a:spcBef>
              <a:spcAft>
                <a:spcPts val="0"/>
              </a:spcAft>
              <a:buClr>
                <a:schemeClr val="accent3"/>
              </a:buClr>
              <a:buFont typeface="Wingdings 2"/>
              <a:buChar char=""/>
              <a:defRPr/>
            </a:pPr>
            <a:r>
              <a:rPr lang="en-US" b="1" dirty="0">
                <a:latin typeface="+mn-lt"/>
              </a:rPr>
              <a:t>Exercise regularly. </a:t>
            </a:r>
          </a:p>
          <a:p>
            <a:pPr marL="274320" indent="-274320" eaLnBrk="1" fontAlgn="auto" hangingPunct="1">
              <a:spcBef>
                <a:spcPts val="0"/>
              </a:spcBef>
              <a:spcAft>
                <a:spcPts val="0"/>
              </a:spcAft>
              <a:buClr>
                <a:schemeClr val="accent3"/>
              </a:buClr>
              <a:defRPr/>
            </a:pP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
            </a:r>
            <a:br>
              <a:rPr lang="en-US" dirty="0">
                <a:latin typeface="+mn-lt"/>
              </a:rPr>
            </a:br>
            <a:endParaRPr lang="en-US" dirty="0">
              <a:latin typeface="+mn-lt"/>
            </a:endParaRPr>
          </a:p>
          <a:p>
            <a:pPr eaLnBrk="1" fontAlgn="auto" hangingPunct="1">
              <a:spcBef>
                <a:spcPts val="0"/>
              </a:spcBef>
              <a:spcAft>
                <a:spcPts val="0"/>
              </a:spcAft>
              <a:defRPr/>
            </a:pPr>
            <a:endParaRPr lang="en-US" dirty="0">
              <a:latin typeface="+mn-lt"/>
            </a:endParaRPr>
          </a:p>
        </p:txBody>
      </p:sp>
      <p:pic>
        <p:nvPicPr>
          <p:cNvPr id="40970" name="Picture 6" descr="images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5445125"/>
            <a:ext cx="27717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0188" y="357188"/>
            <a:ext cx="6781800" cy="1168400"/>
          </a:xfrm>
          <a:solidFill>
            <a:schemeClr val="accent2">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b="1" dirty="0">
                <a:solidFill>
                  <a:schemeClr val="accent3">
                    <a:lumMod val="50000"/>
                  </a:schemeClr>
                </a:solidFill>
                <a:latin typeface="+mn-lt"/>
                <a:cs typeface="MV Boli" pitchFamily="2" charset="0"/>
              </a:rPr>
              <a:t>Indications for Surgery </a:t>
            </a:r>
          </a:p>
        </p:txBody>
      </p:sp>
      <p:sp>
        <p:nvSpPr>
          <p:cNvPr id="43011" name="عنصر نائب للمحتوى 2"/>
          <p:cNvSpPr>
            <a:spLocks noGrp="1" noChangeArrowheads="1"/>
          </p:cNvSpPr>
          <p:nvPr>
            <p:ph idx="1"/>
          </p:nvPr>
        </p:nvSpPr>
        <p:spPr bwMode="auto">
          <a:xfrm>
            <a:off x="1692275" y="1989138"/>
            <a:ext cx="6951663" cy="3011487"/>
          </a:xfrm>
        </p:spPr>
        <p:txBody>
          <a:bodyPr wrap="square" numCol="1" anchor="t" anchorCtr="0" compatLnSpc="1">
            <a:prstTxWarp prst="textNoShape">
              <a:avLst/>
            </a:prstTxWarp>
          </a:bodyPr>
          <a:lstStyle/>
          <a:p>
            <a:pPr marL="225425" indent="-225425">
              <a:buFont typeface="Trebuchet MS" pitchFamily="34" charset="0"/>
              <a:buAutoNum type="arabicPeriod"/>
            </a:pPr>
            <a:r>
              <a:rPr lang="en-US" altLang="ar-JO" sz="2800" b="1" smtClean="0"/>
              <a:t> Severe pain that does not settle with conservative treatment over 2–3 weeks.</a:t>
            </a:r>
          </a:p>
          <a:p>
            <a:pPr marL="225425" indent="-225425">
              <a:buFont typeface="Georgia" pitchFamily="18" charset="0"/>
              <a:buNone/>
            </a:pPr>
            <a:r>
              <a:rPr lang="en-US" altLang="ar-JO" sz="2800" b="1" smtClean="0"/>
              <a:t>2. Chronic or recurrent pain.</a:t>
            </a:r>
          </a:p>
          <a:p>
            <a:pPr marL="225425" indent="-225425">
              <a:buFont typeface="Georgia" pitchFamily="18" charset="0"/>
              <a:buNone/>
            </a:pPr>
            <a:r>
              <a:rPr lang="en-US" altLang="ar-JO" sz="2800" b="1" smtClean="0"/>
              <a:t>3. Progressive weakness in the arm which causes functional disability. </a:t>
            </a:r>
          </a:p>
        </p:txBody>
      </p:sp>
      <p:sp>
        <p:nvSpPr>
          <p:cNvPr id="43012"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F02CA48-314F-41AE-96A2-CD3E73968D1B}" type="slidenum">
              <a:rPr lang="ar-JO" altLang="ar-JO">
                <a:solidFill>
                  <a:srgbClr val="898989"/>
                </a:solidFill>
              </a:rPr>
              <a:pPr/>
              <a:t>36</a:t>
            </a:fld>
            <a:endParaRPr lang="ar-JO" altLang="ar-JO">
              <a:solidFill>
                <a:srgbClr val="898989"/>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47813" y="2714625"/>
            <a:ext cx="7138987" cy="1143000"/>
          </a:xfrm>
          <a:solidFill>
            <a:schemeClr val="accent1">
              <a:lumMod val="20000"/>
              <a:lumOff val="80000"/>
            </a:schemeClr>
          </a:solidFill>
          <a:ln w="76200">
            <a:solidFill>
              <a:schemeClr val="accent3">
                <a:lumMod val="50000"/>
              </a:schemeClr>
            </a:solidFill>
          </a:ln>
        </p:spPr>
        <p:txBody>
          <a:bodyPr rtlCol="0">
            <a:normAutofit/>
          </a:bodyPr>
          <a:lstStyle/>
          <a:p>
            <a:pPr fontAlgn="auto">
              <a:spcAft>
                <a:spcPts val="0"/>
              </a:spcAft>
              <a:defRPr/>
            </a:pPr>
            <a:r>
              <a:rPr lang="en-US" altLang="ar-JO" b="1" dirty="0">
                <a:solidFill>
                  <a:schemeClr val="accent3">
                    <a:lumMod val="50000"/>
                  </a:schemeClr>
                </a:solidFill>
              </a:rPr>
              <a:t>Thoracic Disc Herniation</a:t>
            </a:r>
          </a:p>
        </p:txBody>
      </p:sp>
      <p:sp>
        <p:nvSpPr>
          <p:cNvPr id="4403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911C48D-81C6-4C1C-AB1B-3E5BDDA79C9D}" type="slidenum">
              <a:rPr lang="ar-SA" altLang="en-US">
                <a:solidFill>
                  <a:srgbClr val="898989"/>
                </a:solidFill>
                <a:latin typeface="Arial Black" pitchFamily="34" charset="0"/>
              </a:rPr>
              <a:pPr/>
              <a:t>37</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468313" y="188913"/>
            <a:ext cx="8229600" cy="1143000"/>
          </a:xfrm>
        </p:spPr>
        <p:txBody>
          <a:bodyPr/>
          <a:lstStyle/>
          <a:p>
            <a:r>
              <a:rPr lang="en-US" altLang="ar-JO" sz="4000" b="1" smtClean="0"/>
              <a:t>Thoracic Disc Herniation</a:t>
            </a:r>
          </a:p>
        </p:txBody>
      </p:sp>
      <p:sp>
        <p:nvSpPr>
          <p:cNvPr id="54275" name="Content Placeholder 2"/>
          <p:cNvSpPr>
            <a:spLocks noGrp="1"/>
          </p:cNvSpPr>
          <p:nvPr>
            <p:ph idx="1"/>
          </p:nvPr>
        </p:nvSpPr>
        <p:spPr>
          <a:xfrm>
            <a:off x="425450" y="549275"/>
            <a:ext cx="8229600" cy="4741863"/>
          </a:xfrm>
        </p:spPr>
        <p:txBody>
          <a:bodyPr/>
          <a:lstStyle/>
          <a:p>
            <a:pPr fontAlgn="auto">
              <a:spcAft>
                <a:spcPts val="0"/>
              </a:spcAft>
              <a:buFont typeface="Wingdings 2" pitchFamily="18" charset="2"/>
              <a:buNone/>
              <a:defRPr/>
            </a:pPr>
            <a:endParaRPr lang="en-US" altLang="ar-JO" b="1" dirty="0"/>
          </a:p>
          <a:p>
            <a:pPr fontAlgn="auto">
              <a:spcAft>
                <a:spcPts val="0"/>
              </a:spcAft>
              <a:buFont typeface="Wingdings 2" pitchFamily="18" charset="2"/>
              <a:buNone/>
              <a:defRPr/>
            </a:pPr>
            <a:r>
              <a:rPr lang="en-US" altLang="ar-JO" b="1" dirty="0"/>
              <a:t>• Usually occur </a:t>
            </a:r>
            <a:r>
              <a:rPr lang="en-US" altLang="ar-JO" b="1" dirty="0">
                <a:solidFill>
                  <a:schemeClr val="accent3">
                    <a:lumMod val="75000"/>
                  </a:schemeClr>
                </a:solidFill>
              </a:rPr>
              <a:t>at or below T8 </a:t>
            </a:r>
            <a:r>
              <a:rPr lang="en-US" altLang="ar-JO" b="1" dirty="0"/>
              <a:t>(the more mobile portion of the thoracic spine)</a:t>
            </a:r>
          </a:p>
          <a:p>
            <a:pPr fontAlgn="auto">
              <a:spcAft>
                <a:spcPts val="0"/>
              </a:spcAft>
              <a:buFont typeface="Wingdings 2" pitchFamily="18" charset="2"/>
              <a:buNone/>
              <a:defRPr/>
            </a:pPr>
            <a:r>
              <a:rPr lang="en-US" altLang="ar-JO" b="1" dirty="0"/>
              <a:t>• Frequently calcified .·. get CT through disc (may affect choice of surgical approach)</a:t>
            </a:r>
          </a:p>
          <a:p>
            <a:pPr fontAlgn="auto">
              <a:spcAft>
                <a:spcPts val="0"/>
              </a:spcAft>
              <a:buFont typeface="Wingdings 2" pitchFamily="18" charset="2"/>
              <a:buNone/>
              <a:defRPr/>
            </a:pPr>
            <a:r>
              <a:rPr lang="en-US" altLang="ar-JO" b="1" dirty="0"/>
              <a:t>• </a:t>
            </a:r>
            <a:r>
              <a:rPr lang="en-US" altLang="ar-JO" b="1" dirty="0">
                <a:solidFill>
                  <a:schemeClr val="accent3">
                    <a:lumMod val="75000"/>
                  </a:schemeClr>
                </a:solidFill>
              </a:rPr>
              <a:t>Primary indications for surgery</a:t>
            </a:r>
            <a:r>
              <a:rPr lang="en-US" altLang="ar-JO" b="1" dirty="0"/>
              <a:t>: refractory pain, progressive myelopathy.</a:t>
            </a:r>
          </a:p>
          <a:p>
            <a:pPr fontAlgn="auto">
              <a:spcAft>
                <a:spcPts val="0"/>
              </a:spcAft>
              <a:buFont typeface="Wingdings 2" pitchFamily="18" charset="2"/>
              <a:buNone/>
              <a:defRPr/>
            </a:pPr>
            <a:r>
              <a:rPr lang="en-US" altLang="ar-JO" b="1" dirty="0"/>
              <a:t>• Surgical treatment: laminectomy is usually </a:t>
            </a:r>
            <a:r>
              <a:rPr lang="en-US" altLang="ar-JO" b="1" dirty="0">
                <a:solidFill>
                  <a:schemeClr val="accent3">
                    <a:lumMod val="75000"/>
                  </a:schemeClr>
                </a:solidFill>
              </a:rPr>
              <a:t>not</a:t>
            </a:r>
            <a:r>
              <a:rPr lang="en-US" altLang="ar-JO" b="1" dirty="0"/>
              <a:t> appropriate.</a:t>
            </a:r>
          </a:p>
        </p:txBody>
      </p:sp>
      <p:sp>
        <p:nvSpPr>
          <p:cNvPr id="4608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F73D392-310F-4C71-AE01-F12E0B21B69B}" type="slidenum">
              <a:rPr lang="ar-SA" altLang="en-US">
                <a:solidFill>
                  <a:srgbClr val="898989"/>
                </a:solidFill>
                <a:latin typeface="Arial Black" pitchFamily="34" charset="0"/>
              </a:rPr>
              <a:pPr/>
              <a:t>38</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190500" y="0"/>
            <a:ext cx="8229600" cy="1143000"/>
          </a:xfrm>
        </p:spPr>
        <p:txBody>
          <a:bodyPr/>
          <a:lstStyle/>
          <a:p>
            <a:r>
              <a:rPr lang="en-US" altLang="ar-JO" sz="4000" b="1" smtClean="0"/>
              <a:t>Thoracic Disc Herniation</a:t>
            </a:r>
            <a:endParaRPr lang="en-US" altLang="ar-JO" sz="4000" smtClean="0"/>
          </a:p>
        </p:txBody>
      </p:sp>
      <p:sp>
        <p:nvSpPr>
          <p:cNvPr id="47107" name="Content Placeholder 2"/>
          <p:cNvSpPr>
            <a:spLocks noGrp="1" noChangeArrowheads="1"/>
          </p:cNvSpPr>
          <p:nvPr>
            <p:ph idx="1"/>
          </p:nvPr>
        </p:nvSpPr>
        <p:spPr bwMode="auto">
          <a:xfrm>
            <a:off x="179388" y="846138"/>
            <a:ext cx="8856662" cy="5875337"/>
          </a:xfrm>
        </p:spPr>
        <p:txBody>
          <a:bodyPr wrap="square" numCol="1" anchor="t" anchorCtr="0" compatLnSpc="1">
            <a:prstTxWarp prst="textNoShape">
              <a:avLst/>
            </a:prstTxWarp>
          </a:bodyPr>
          <a:lstStyle/>
          <a:p>
            <a:r>
              <a:rPr lang="en-US" altLang="ar-JO" b="1" smtClean="0"/>
              <a:t>80% occur between the 3</a:t>
            </a:r>
            <a:r>
              <a:rPr lang="en-US" altLang="ar-JO" b="1" baseline="30000" smtClean="0"/>
              <a:t>rd</a:t>
            </a:r>
            <a:r>
              <a:rPr lang="en-US" altLang="ar-JO" b="1" smtClean="0"/>
              <a:t> and 5</a:t>
            </a:r>
            <a:r>
              <a:rPr lang="en-US" altLang="ar-JO" b="1" baseline="30000" smtClean="0"/>
              <a:t>th</a:t>
            </a:r>
            <a:r>
              <a:rPr lang="en-US" altLang="ar-JO" b="1" smtClean="0"/>
              <a:t> decades. </a:t>
            </a:r>
          </a:p>
          <a:p>
            <a:r>
              <a:rPr lang="en-US" altLang="ar-JO" b="1" smtClean="0"/>
              <a:t>A history of trauma may be elicited in 25% of cases.</a:t>
            </a:r>
          </a:p>
          <a:p>
            <a:r>
              <a:rPr lang="en-US" altLang="ar-JO" b="1" smtClean="0"/>
              <a:t>Most </a:t>
            </a:r>
            <a:r>
              <a:rPr lang="en-US" altLang="ar-JO" b="1" smtClean="0">
                <a:solidFill>
                  <a:srgbClr val="FF0000"/>
                </a:solidFill>
              </a:rPr>
              <a:t>common symptoms</a:t>
            </a:r>
            <a:r>
              <a:rPr lang="en-US" altLang="ar-JO" b="1" smtClean="0"/>
              <a:t>:</a:t>
            </a:r>
          </a:p>
          <a:p>
            <a:r>
              <a:rPr lang="en-US" altLang="ar-JO" b="1" smtClean="0"/>
              <a:t>intercostal pain (60%), sensory changes (23%), motor changes (18%). Radiculopathy and </a:t>
            </a:r>
            <a:r>
              <a:rPr lang="en-US" altLang="ar-JO" b="1" smtClean="0">
                <a:solidFill>
                  <a:srgbClr val="FF0000"/>
                </a:solidFill>
              </a:rPr>
              <a:t>myelopathy</a:t>
            </a:r>
            <a:r>
              <a:rPr lang="en-US" altLang="ar-JO" b="1" smtClean="0"/>
              <a:t>(</a:t>
            </a:r>
            <a:r>
              <a:rPr lang="en-US" altLang="ar-JO" b="1" smtClean="0">
                <a:solidFill>
                  <a:srgbClr val="FF0000"/>
                </a:solidFill>
              </a:rPr>
              <a:t>first </a:t>
            </a:r>
            <a:r>
              <a:rPr lang="en-US" altLang="ar-JO" b="1" smtClean="0"/>
              <a:t>before other symptom because vertebral foramen is </a:t>
            </a:r>
            <a:r>
              <a:rPr lang="en-US" altLang="ar-JO" b="1" smtClean="0">
                <a:solidFill>
                  <a:srgbClr val="FF0000"/>
                </a:solidFill>
              </a:rPr>
              <a:t>smaller</a:t>
            </a:r>
            <a:r>
              <a:rPr lang="en-US" altLang="ar-JO" b="1" smtClean="0"/>
              <a:t> than others so the space is limited more).</a:t>
            </a:r>
          </a:p>
        </p:txBody>
      </p:sp>
      <p:sp>
        <p:nvSpPr>
          <p:cNvPr id="4710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6DD0BC1-CE6A-4CE1-99D8-EC64567F17AD}" type="slidenum">
              <a:rPr lang="ar-SA" altLang="en-US">
                <a:solidFill>
                  <a:srgbClr val="898989"/>
                </a:solidFill>
                <a:latin typeface="Arial Black" pitchFamily="34" charset="0"/>
              </a:rPr>
              <a:pPr/>
              <a:t>39</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333375"/>
            <a:ext cx="8229600" cy="1143000"/>
          </a:xfrm>
          <a:solidFill>
            <a:schemeClr val="accent1">
              <a:lumMod val="40000"/>
              <a:lumOff val="60000"/>
            </a:schemeClr>
          </a:solidFill>
          <a:ln w="76200">
            <a:solidFill>
              <a:schemeClr val="accent3">
                <a:lumMod val="50000"/>
              </a:schemeClr>
            </a:solidFill>
          </a:ln>
        </p:spPr>
        <p:txBody>
          <a:bodyPr rtlCol="0">
            <a:normAutofit/>
          </a:bodyPr>
          <a:lstStyle/>
          <a:p>
            <a:pPr fontAlgn="auto">
              <a:spcAft>
                <a:spcPts val="0"/>
              </a:spcAft>
              <a:defRPr/>
            </a:pPr>
            <a:r>
              <a:rPr lang="en-US" altLang="ar-JO" sz="4000" b="1" dirty="0">
                <a:solidFill>
                  <a:schemeClr val="accent3">
                    <a:lumMod val="50000"/>
                  </a:schemeClr>
                </a:solidFill>
              </a:rPr>
              <a:t>Degenerative Diseases of The Spine</a:t>
            </a:r>
          </a:p>
        </p:txBody>
      </p:sp>
      <p:sp>
        <p:nvSpPr>
          <p:cNvPr id="3" name="Content Placeholder 2"/>
          <p:cNvSpPr>
            <a:spLocks noGrp="1"/>
          </p:cNvSpPr>
          <p:nvPr>
            <p:ph idx="1"/>
          </p:nvPr>
        </p:nvSpPr>
        <p:spPr>
          <a:xfrm>
            <a:off x="457200" y="1643063"/>
            <a:ext cx="8229600" cy="4738687"/>
          </a:xfrm>
        </p:spPr>
        <p:txBody>
          <a:bodyPr rtlCol="1"/>
          <a:lstStyle/>
          <a:p>
            <a:pPr fontAlgn="auto">
              <a:spcAft>
                <a:spcPts val="0"/>
              </a:spcAft>
              <a:buFont typeface="Wingdings 2" pitchFamily="18" charset="2"/>
              <a:buNone/>
              <a:defRPr/>
            </a:pPr>
            <a:r>
              <a:rPr lang="en-US" sz="2800" b="1" u="sng" dirty="0"/>
              <a:t>1. Disc abnormalities:</a:t>
            </a:r>
          </a:p>
          <a:p>
            <a:pPr marL="457200" fontAlgn="auto">
              <a:spcAft>
                <a:spcPts val="0"/>
              </a:spcAft>
              <a:buFont typeface="Wingdings 2" pitchFamily="18" charset="2"/>
              <a:buNone/>
              <a:defRPr/>
            </a:pPr>
            <a:r>
              <a:rPr lang="en-US" sz="2200" b="1" dirty="0"/>
              <a:t>A. The </a:t>
            </a:r>
            <a:r>
              <a:rPr lang="en-US" sz="2200" b="1" dirty="0" err="1">
                <a:solidFill>
                  <a:schemeClr val="accent3">
                    <a:lumMod val="75000"/>
                  </a:schemeClr>
                </a:solidFill>
                <a:effectLst>
                  <a:outerShdw blurRad="38100" dist="38100" dir="2700000" algn="tl">
                    <a:srgbClr val="000000">
                      <a:alpha val="43137"/>
                    </a:srgbClr>
                  </a:outerShdw>
                </a:effectLst>
              </a:rPr>
              <a:t>proteoglycan</a:t>
            </a:r>
            <a:r>
              <a:rPr lang="en-US" sz="2200" b="1" dirty="0">
                <a:solidFill>
                  <a:schemeClr val="accent3">
                    <a:lumMod val="75000"/>
                  </a:schemeClr>
                </a:solidFill>
                <a:effectLst>
                  <a:outerShdw blurRad="38100" dist="38100" dir="2700000" algn="tl">
                    <a:srgbClr val="000000">
                      <a:alpha val="43137"/>
                    </a:srgbClr>
                  </a:outerShdw>
                </a:effectLst>
              </a:rPr>
              <a:t> content </a:t>
            </a:r>
            <a:r>
              <a:rPr lang="en-US" sz="2200" b="1" dirty="0"/>
              <a:t>of the disc nucleus decreases with age</a:t>
            </a:r>
          </a:p>
          <a:p>
            <a:pPr marL="457200" fontAlgn="auto">
              <a:spcAft>
                <a:spcPts val="0"/>
              </a:spcAft>
              <a:buFont typeface="Wingdings 2" pitchFamily="18" charset="2"/>
              <a:buNone/>
              <a:defRPr/>
            </a:pPr>
            <a:r>
              <a:rPr lang="en-US" sz="2200" b="1" dirty="0"/>
              <a:t>B. Disc </a:t>
            </a:r>
            <a:r>
              <a:rPr lang="en-US" sz="2200" b="1" dirty="0">
                <a:solidFill>
                  <a:schemeClr val="accent3">
                    <a:lumMod val="75000"/>
                  </a:schemeClr>
                </a:solidFill>
                <a:effectLst>
                  <a:outerShdw blurRad="38100" dist="38100" dir="2700000" algn="tl">
                    <a:srgbClr val="000000">
                      <a:alpha val="43137"/>
                    </a:srgbClr>
                  </a:outerShdw>
                </a:effectLst>
              </a:rPr>
              <a:t>desiccation</a:t>
            </a:r>
            <a:r>
              <a:rPr lang="en-US" sz="2200" b="1" dirty="0"/>
              <a:t> (loss of hydration) occurs.</a:t>
            </a:r>
          </a:p>
          <a:p>
            <a:pPr marL="457200" fontAlgn="auto">
              <a:spcAft>
                <a:spcPts val="0"/>
              </a:spcAft>
              <a:buFont typeface="Wingdings 2" pitchFamily="18" charset="2"/>
              <a:buNone/>
              <a:defRPr/>
            </a:pPr>
            <a:r>
              <a:rPr lang="en-US" sz="2200" b="1" dirty="0"/>
              <a:t>C.  </a:t>
            </a:r>
            <a:r>
              <a:rPr lang="en-US" sz="2200" b="1" dirty="0">
                <a:solidFill>
                  <a:schemeClr val="accent3">
                    <a:lumMod val="75000"/>
                  </a:schemeClr>
                </a:solidFill>
                <a:effectLst>
                  <a:outerShdw blurRad="38100" dist="38100" dir="2700000" algn="tl">
                    <a:srgbClr val="000000">
                      <a:alpha val="43137"/>
                    </a:srgbClr>
                  </a:outerShdw>
                </a:effectLst>
              </a:rPr>
              <a:t>Herniation </a:t>
            </a:r>
            <a:r>
              <a:rPr lang="en-US" sz="2200" b="1" dirty="0"/>
              <a:t>of the nucleus may occur from increased nuclear pressure under mechanical loads.</a:t>
            </a:r>
          </a:p>
          <a:p>
            <a:pPr marL="457200" fontAlgn="auto">
              <a:spcAft>
                <a:spcPts val="0"/>
              </a:spcAft>
              <a:buFont typeface="Wingdings 2" pitchFamily="18" charset="2"/>
              <a:buNone/>
              <a:defRPr/>
            </a:pPr>
            <a:r>
              <a:rPr lang="en-US" sz="2200" b="1" dirty="0"/>
              <a:t>D. Mucoid degeneration and ingrowth of fibrous tissue ensures </a:t>
            </a:r>
            <a:r>
              <a:rPr lang="en-US" sz="2200" b="1" dirty="0">
                <a:solidFill>
                  <a:schemeClr val="accent3">
                    <a:lumMod val="75000"/>
                  </a:schemeClr>
                </a:solidFill>
                <a:effectLst>
                  <a:outerShdw blurRad="38100" dist="38100" dir="2700000" algn="tl">
                    <a:srgbClr val="000000">
                      <a:alpha val="43137"/>
                    </a:srgbClr>
                  </a:outerShdw>
                </a:effectLst>
              </a:rPr>
              <a:t>(disc fibrosis).</a:t>
            </a:r>
          </a:p>
          <a:p>
            <a:pPr marL="457200" fontAlgn="auto">
              <a:spcAft>
                <a:spcPts val="0"/>
              </a:spcAft>
              <a:buFont typeface="Wingdings 2" pitchFamily="18" charset="2"/>
              <a:buNone/>
              <a:defRPr/>
            </a:pPr>
            <a:r>
              <a:rPr lang="en-US" sz="2200" b="1" dirty="0"/>
              <a:t>E. Subsequently </a:t>
            </a:r>
            <a:r>
              <a:rPr lang="en-US" sz="2200" b="1" dirty="0">
                <a:solidFill>
                  <a:schemeClr val="accent3">
                    <a:lumMod val="75000"/>
                  </a:schemeClr>
                </a:solidFill>
                <a:effectLst>
                  <a:outerShdw blurRad="38100" dist="38100" dir="2700000" algn="tl">
                    <a:srgbClr val="000000">
                      <a:alpha val="43137"/>
                    </a:srgbClr>
                  </a:outerShdw>
                </a:effectLst>
              </a:rPr>
              <a:t>disc resorption </a:t>
            </a:r>
            <a:r>
              <a:rPr lang="en-US" sz="2200" b="1" dirty="0"/>
              <a:t>occurs.</a:t>
            </a:r>
          </a:p>
          <a:p>
            <a:pPr marL="457200" fontAlgn="auto">
              <a:spcAft>
                <a:spcPts val="0"/>
              </a:spcAft>
              <a:buFont typeface="Wingdings 2" pitchFamily="18" charset="2"/>
              <a:buNone/>
              <a:defRPr/>
            </a:pPr>
            <a:r>
              <a:rPr lang="en-US" sz="2200" b="1" dirty="0"/>
              <a:t>F. There is a loss of disc space</a:t>
            </a:r>
            <a:r>
              <a:rPr lang="en-US" sz="2200" b="1" dirty="0">
                <a:solidFill>
                  <a:schemeClr val="accent3">
                    <a:lumMod val="75000"/>
                  </a:schemeClr>
                </a:solidFill>
                <a:effectLst>
                  <a:outerShdw blurRad="38100" dist="38100" dir="2700000" algn="tl">
                    <a:srgbClr val="000000">
                      <a:alpha val="43137"/>
                    </a:srgbClr>
                  </a:outerShdw>
                </a:effectLst>
              </a:rPr>
              <a:t> height </a:t>
            </a:r>
            <a:r>
              <a:rPr lang="en-US" sz="2200" b="1" dirty="0"/>
              <a:t>and increased susceptibility to injury.</a:t>
            </a:r>
          </a:p>
          <a:p>
            <a:pPr fontAlgn="auto">
              <a:spcAft>
                <a:spcPts val="0"/>
              </a:spcAft>
              <a:buFont typeface="Wingdings 2" pitchFamily="18" charset="2"/>
              <a:buNone/>
              <a:defRPr/>
            </a:pPr>
            <a:endParaRPr lang="en-US" sz="2200" b="1" dirty="0"/>
          </a:p>
        </p:txBody>
      </p:sp>
      <p:sp>
        <p:nvSpPr>
          <p:cNvPr id="614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17EBD6D-1681-4997-AD7E-16298ED561FE}" type="slidenum">
              <a:rPr lang="ar-SA" altLang="en-US">
                <a:solidFill>
                  <a:srgbClr val="898989"/>
                </a:solidFill>
                <a:latin typeface="Arial Black" pitchFamily="34" charset="0"/>
              </a:rPr>
              <a:pPr/>
              <a:t>4</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539750" y="188913"/>
            <a:ext cx="8229600" cy="1143000"/>
          </a:xfrm>
        </p:spPr>
        <p:txBody>
          <a:bodyPr/>
          <a:lstStyle/>
          <a:p>
            <a:r>
              <a:rPr lang="en-US" altLang="ar-JO" sz="4000" b="1" smtClean="0"/>
              <a:t>Thoracic Disc Herniation</a:t>
            </a:r>
            <a:endParaRPr lang="en-US" altLang="ar-JO" sz="4000" smtClean="0"/>
          </a:p>
        </p:txBody>
      </p:sp>
      <p:sp>
        <p:nvSpPr>
          <p:cNvPr id="3" name="Content Placeholder 2"/>
          <p:cNvSpPr>
            <a:spLocks noGrp="1"/>
          </p:cNvSpPr>
          <p:nvPr>
            <p:ph idx="1"/>
          </p:nvPr>
        </p:nvSpPr>
        <p:spPr>
          <a:xfrm>
            <a:off x="314325" y="1412875"/>
            <a:ext cx="8686800" cy="5111750"/>
          </a:xfrm>
        </p:spPr>
        <p:txBody>
          <a:bodyPr rtlCol="1"/>
          <a:lstStyle/>
          <a:p>
            <a:pPr fontAlgn="auto">
              <a:spcAft>
                <a:spcPts val="0"/>
              </a:spcAft>
              <a:buFont typeface="Wingdings 2" pitchFamily="18" charset="2"/>
              <a:buNone/>
              <a:defRPr/>
            </a:pPr>
            <a:r>
              <a:rPr lang="en-US" sz="2200" b="1" dirty="0">
                <a:solidFill>
                  <a:schemeClr val="accent3">
                    <a:lumMod val="75000"/>
                  </a:schemeClr>
                </a:solidFill>
              </a:rPr>
              <a:t>Open surgical approaches:</a:t>
            </a:r>
          </a:p>
          <a:p>
            <a:pPr fontAlgn="auto">
              <a:spcAft>
                <a:spcPts val="0"/>
              </a:spcAft>
              <a:buFont typeface="Wingdings 2" pitchFamily="18" charset="2"/>
              <a:buNone/>
              <a:defRPr/>
            </a:pPr>
            <a:r>
              <a:rPr lang="en-US" sz="2200" b="1" dirty="0"/>
              <a:t>1. Posterior (midline laminectomy): primary indication is for decompression of posteriorly situated </a:t>
            </a:r>
            <a:r>
              <a:rPr lang="en-US" sz="2200" b="1" dirty="0" err="1"/>
              <a:t>intracanalicular</a:t>
            </a:r>
            <a:r>
              <a:rPr lang="en-US" sz="2200" b="1" dirty="0"/>
              <a:t> pathology (e.g. Metastatic tumor) especially over multiple levels. There is a high failure and complication rate when used for single-level anterior pathology (e.g. Midline disc herniation).</a:t>
            </a:r>
          </a:p>
          <a:p>
            <a:pPr fontAlgn="auto">
              <a:spcAft>
                <a:spcPts val="0"/>
              </a:spcAft>
              <a:buFont typeface="Wingdings 2" pitchFamily="18" charset="2"/>
              <a:buNone/>
              <a:defRPr/>
            </a:pPr>
            <a:r>
              <a:rPr lang="en-US" sz="2200" b="1" dirty="0"/>
              <a:t>2. </a:t>
            </a:r>
            <a:r>
              <a:rPr lang="en-US" sz="2200" b="1" dirty="0" err="1"/>
              <a:t>Posterolateral</a:t>
            </a:r>
            <a:endParaRPr lang="en-US" sz="2200" b="1" dirty="0"/>
          </a:p>
          <a:p>
            <a:pPr marL="754063" fontAlgn="auto">
              <a:spcAft>
                <a:spcPts val="0"/>
              </a:spcAft>
              <a:buFont typeface="Wingdings 2" pitchFamily="18" charset="2"/>
              <a:buNone/>
              <a:defRPr/>
            </a:pPr>
            <a:r>
              <a:rPr lang="en-US" sz="2200" b="1" dirty="0"/>
              <a:t>A. Lateral gutter: </a:t>
            </a:r>
            <a:r>
              <a:rPr lang="en-US" sz="2200" b="1" dirty="0" err="1"/>
              <a:t>laminectomy</a:t>
            </a:r>
            <a:r>
              <a:rPr lang="en-US" sz="2200" b="1" dirty="0"/>
              <a:t> plus removal of pedicle.</a:t>
            </a:r>
          </a:p>
          <a:p>
            <a:pPr marL="754063" fontAlgn="auto">
              <a:spcAft>
                <a:spcPts val="0"/>
              </a:spcAft>
              <a:buFont typeface="Wingdings 2" pitchFamily="18" charset="2"/>
              <a:buNone/>
              <a:defRPr/>
            </a:pPr>
            <a:r>
              <a:rPr lang="en-US" sz="2200" b="1" dirty="0"/>
              <a:t>B. </a:t>
            </a:r>
            <a:r>
              <a:rPr lang="en-US" sz="2200" b="1" dirty="0" err="1"/>
              <a:t>Transpedicular</a:t>
            </a:r>
            <a:r>
              <a:rPr lang="en-US" sz="2200" b="1" dirty="0"/>
              <a:t> approach</a:t>
            </a:r>
          </a:p>
          <a:p>
            <a:pPr marL="754063" fontAlgn="auto">
              <a:spcAft>
                <a:spcPts val="0"/>
              </a:spcAft>
              <a:buFont typeface="Wingdings 2" pitchFamily="18" charset="2"/>
              <a:buNone/>
              <a:defRPr/>
            </a:pPr>
            <a:r>
              <a:rPr lang="en-US" sz="2200" b="1" dirty="0"/>
              <a:t>C. </a:t>
            </a:r>
            <a:r>
              <a:rPr lang="en-US" sz="2200" b="1" dirty="0" err="1"/>
              <a:t>Costotransversectomy</a:t>
            </a:r>
            <a:endParaRPr lang="en-US" sz="2200" b="1" i="1" dirty="0"/>
          </a:p>
          <a:p>
            <a:pPr marL="754063" fontAlgn="auto">
              <a:spcAft>
                <a:spcPts val="0"/>
              </a:spcAft>
              <a:buFont typeface="Wingdings 2" pitchFamily="18" charset="2"/>
              <a:buNone/>
              <a:defRPr/>
            </a:pPr>
            <a:r>
              <a:rPr lang="en-US" sz="2200" b="1" dirty="0"/>
              <a:t>D. </a:t>
            </a:r>
            <a:r>
              <a:rPr lang="en-US" sz="2200" b="1" dirty="0" err="1"/>
              <a:t>Transfacet</a:t>
            </a:r>
            <a:r>
              <a:rPr lang="en-US" sz="2200" b="1" dirty="0"/>
              <a:t> pedicle sparing</a:t>
            </a:r>
          </a:p>
          <a:p>
            <a:pPr marL="754063" fontAlgn="auto">
              <a:spcAft>
                <a:spcPts val="0"/>
              </a:spcAft>
              <a:buFont typeface="Wingdings 2" pitchFamily="18" charset="2"/>
              <a:buNone/>
              <a:defRPr/>
            </a:pPr>
            <a:r>
              <a:rPr lang="en-US" sz="2200" b="1" dirty="0"/>
              <a:t>3. </a:t>
            </a:r>
            <a:r>
              <a:rPr lang="en-US" sz="2200" b="1" dirty="0" err="1"/>
              <a:t>Anterolateral</a:t>
            </a:r>
            <a:r>
              <a:rPr lang="en-US" sz="2200" b="1" dirty="0"/>
              <a:t> (</a:t>
            </a:r>
            <a:r>
              <a:rPr lang="en-US" sz="2200" b="1" dirty="0" err="1"/>
              <a:t>transthoracic</a:t>
            </a:r>
            <a:r>
              <a:rPr lang="en-US" sz="2200" b="1" dirty="0"/>
              <a:t>)</a:t>
            </a:r>
          </a:p>
          <a:p>
            <a:pPr marL="754063" fontAlgn="auto">
              <a:spcAft>
                <a:spcPts val="0"/>
              </a:spcAft>
              <a:buFont typeface="Wingdings 2" pitchFamily="18" charset="2"/>
              <a:buNone/>
              <a:defRPr/>
            </a:pPr>
            <a:r>
              <a:rPr lang="en-US" sz="2200" b="1" dirty="0"/>
              <a:t>4. Lateral </a:t>
            </a:r>
            <a:r>
              <a:rPr lang="en-US" sz="2200" b="1" dirty="0" err="1"/>
              <a:t>extracavitary</a:t>
            </a:r>
            <a:endParaRPr lang="en-US" sz="2200" b="1" dirty="0"/>
          </a:p>
        </p:txBody>
      </p:sp>
      <p:sp>
        <p:nvSpPr>
          <p:cNvPr id="4813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B1FAF6D-63E7-41F1-B9C2-0241706B2E2F}" type="slidenum">
              <a:rPr lang="ar-SA" altLang="en-US">
                <a:solidFill>
                  <a:srgbClr val="898989"/>
                </a:solidFill>
                <a:latin typeface="Arial Black" pitchFamily="34" charset="0"/>
              </a:rPr>
              <a:pPr/>
              <a:t>40</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C317D12-4B51-46E8-9593-BC28C22534BA}" type="slidenum">
              <a:rPr lang="ar-SA" altLang="en-US">
                <a:solidFill>
                  <a:srgbClr val="898989"/>
                </a:solidFill>
                <a:latin typeface="Arial Black" pitchFamily="34" charset="0"/>
              </a:rPr>
              <a:pPr/>
              <a:t>41</a:t>
            </a:fld>
            <a:endParaRPr lang="ar-JO" altLang="en-US">
              <a:solidFill>
                <a:srgbClr val="898989"/>
              </a:solidFill>
              <a:latin typeface="Arial Black" pitchFamily="34" charset="0"/>
            </a:endParaRPr>
          </a:p>
        </p:txBody>
      </p:sp>
      <p:sp>
        <p:nvSpPr>
          <p:cNvPr id="50179" name="Rectangle 4"/>
          <p:cNvSpPr>
            <a:spLocks noChangeArrowheads="1"/>
          </p:cNvSpPr>
          <p:nvPr/>
        </p:nvSpPr>
        <p:spPr bwMode="auto">
          <a:xfrm>
            <a:off x="285750" y="3143250"/>
            <a:ext cx="6319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ar-JO" sz="4000" b="1">
                <a:solidFill>
                  <a:srgbClr val="FF0000"/>
                </a:solidFill>
                <a:latin typeface="Arial Black" pitchFamily="34" charset="0"/>
              </a:rPr>
              <a:t>Lumbar Disc Prolapse</a:t>
            </a:r>
            <a:endParaRPr lang="ar-JO" altLang="en-US" sz="400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00063" y="587375"/>
            <a:ext cx="8358187" cy="769938"/>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4400" b="1" dirty="0">
                <a:latin typeface="+mj-lt"/>
              </a:rPr>
              <a:t>Lumbar Disc </a:t>
            </a:r>
            <a:r>
              <a:rPr lang="en-US" sz="4400" b="1" dirty="0" err="1">
                <a:latin typeface="+mj-lt"/>
              </a:rPr>
              <a:t>Prolapse</a:t>
            </a:r>
            <a:endParaRPr lang="en-US" sz="4400" b="1" dirty="0">
              <a:latin typeface="+mj-lt"/>
            </a:endParaRPr>
          </a:p>
        </p:txBody>
      </p:sp>
      <p:sp>
        <p:nvSpPr>
          <p:cNvPr id="59396" name="Rectangle 4"/>
          <p:cNvSpPr>
            <a:spLocks noChangeArrowheads="1"/>
          </p:cNvSpPr>
          <p:nvPr/>
        </p:nvSpPr>
        <p:spPr bwMode="auto">
          <a:xfrm>
            <a:off x="579438" y="1844675"/>
            <a:ext cx="8278812" cy="3970338"/>
          </a:xfrm>
          <a:prstGeom prst="rect">
            <a:avLst/>
          </a:prstGeom>
          <a:noFill/>
          <a:ln w="9525">
            <a:noFill/>
            <a:miter lim="800000"/>
            <a:headEnd/>
            <a:tailEnd/>
          </a:ln>
        </p:spPr>
        <p:txBody>
          <a:bodyPr>
            <a:spAutoFit/>
          </a:bodyPr>
          <a:lstStyle/>
          <a:p>
            <a:pPr eaLnBrk="1" fontAlgn="auto" hangingPunct="1">
              <a:spcBef>
                <a:spcPts val="0"/>
              </a:spcBef>
              <a:spcAft>
                <a:spcPts val="0"/>
              </a:spcAft>
              <a:buFont typeface="Arial" pitchFamily="34" charset="0"/>
              <a:buChar char="•"/>
              <a:defRPr/>
            </a:pPr>
            <a:r>
              <a:rPr lang="en-US" sz="2800" dirty="0">
                <a:solidFill>
                  <a:srgbClr val="000000"/>
                </a:solidFill>
                <a:latin typeface="+mj-lt"/>
              </a:rPr>
              <a:t> </a:t>
            </a:r>
            <a:r>
              <a:rPr lang="en-US" sz="2800" b="1" dirty="0">
                <a:solidFill>
                  <a:srgbClr val="000000"/>
                </a:solidFill>
                <a:latin typeface="+mj-lt"/>
              </a:rPr>
              <a:t>About 75% of total spinal movement &amp; of lumbar flexion–extension occurs at the </a:t>
            </a:r>
            <a:r>
              <a:rPr lang="en-US" sz="2800" b="1" dirty="0" err="1">
                <a:solidFill>
                  <a:srgbClr val="000000"/>
                </a:solidFill>
                <a:latin typeface="+mj-lt"/>
              </a:rPr>
              <a:t>lumbosacral</a:t>
            </a:r>
            <a:r>
              <a:rPr lang="en-US" sz="2800" b="1" dirty="0">
                <a:solidFill>
                  <a:srgbClr val="000000"/>
                </a:solidFill>
                <a:latin typeface="+mj-lt"/>
              </a:rPr>
              <a:t> junction (L5/S1), 20%  at (L4/L5) level and 5%  at upper lumbar levels.</a:t>
            </a:r>
          </a:p>
          <a:p>
            <a:pPr eaLnBrk="1" fontAlgn="auto" hangingPunct="1">
              <a:spcBef>
                <a:spcPts val="0"/>
              </a:spcBef>
              <a:spcAft>
                <a:spcPts val="0"/>
              </a:spcAft>
              <a:defRPr/>
            </a:pPr>
            <a:endParaRPr lang="en-US" sz="2800" b="1" dirty="0">
              <a:solidFill>
                <a:srgbClr val="000000"/>
              </a:solidFill>
              <a:latin typeface="+mj-lt"/>
            </a:endParaRPr>
          </a:p>
          <a:p>
            <a:pPr eaLnBrk="1" fontAlgn="auto" hangingPunct="1">
              <a:spcBef>
                <a:spcPts val="0"/>
              </a:spcBef>
              <a:spcAft>
                <a:spcPts val="0"/>
              </a:spcAft>
              <a:buFont typeface="Arial" pitchFamily="34" charset="0"/>
              <a:buChar char="•"/>
              <a:defRPr/>
            </a:pPr>
            <a:r>
              <a:rPr lang="en-US" sz="2800" b="1" dirty="0">
                <a:solidFill>
                  <a:srgbClr val="000000"/>
                </a:solidFill>
                <a:latin typeface="+mj-lt"/>
              </a:rPr>
              <a:t> Consequently, about 90% of lumbar disc </a:t>
            </a:r>
            <a:r>
              <a:rPr lang="en-US" sz="2800" b="1" dirty="0" err="1">
                <a:solidFill>
                  <a:srgbClr val="000000"/>
                </a:solidFill>
                <a:latin typeface="+mj-lt"/>
              </a:rPr>
              <a:t>prolapses</a:t>
            </a:r>
            <a:r>
              <a:rPr lang="en-US" sz="2800" b="1" dirty="0">
                <a:solidFill>
                  <a:srgbClr val="000000"/>
                </a:solidFill>
                <a:latin typeface="+mj-lt"/>
              </a:rPr>
              <a:t> occur at the </a:t>
            </a:r>
            <a:r>
              <a:rPr lang="en-US" sz="2800" b="1" u="sng" dirty="0">
                <a:solidFill>
                  <a:srgbClr val="000000"/>
                </a:solidFill>
                <a:latin typeface="+mj-lt"/>
              </a:rPr>
              <a:t>lower two lumbar levels</a:t>
            </a:r>
            <a:r>
              <a:rPr lang="en-US" sz="2800" b="1" dirty="0">
                <a:solidFill>
                  <a:srgbClr val="000000"/>
                </a:solidFill>
                <a:latin typeface="+mj-lt"/>
              </a:rPr>
              <a:t>;</a:t>
            </a:r>
          </a:p>
          <a:p>
            <a:pPr marL="342900" indent="-342900" eaLnBrk="1" fontAlgn="auto" hangingPunct="1">
              <a:spcBef>
                <a:spcPts val="0"/>
              </a:spcBef>
              <a:spcAft>
                <a:spcPts val="0"/>
              </a:spcAft>
              <a:buFont typeface="Arial" pitchFamily="34" charset="0"/>
              <a:buChar char="•"/>
              <a:defRPr/>
            </a:pPr>
            <a:r>
              <a:rPr lang="en-US" sz="2800" b="1" dirty="0">
                <a:solidFill>
                  <a:srgbClr val="000000"/>
                </a:solidFill>
                <a:latin typeface="+mj-lt"/>
              </a:rPr>
              <a:t>The most frequently affected disc is at L5/S1 level.</a:t>
            </a:r>
          </a:p>
          <a:p>
            <a:pPr marL="342900" indent="-342900" eaLnBrk="1" fontAlgn="auto" hangingPunct="1">
              <a:spcBef>
                <a:spcPts val="0"/>
              </a:spcBef>
              <a:spcAft>
                <a:spcPts val="0"/>
              </a:spcAft>
              <a:buFont typeface="Arial" pitchFamily="34" charset="0"/>
              <a:buChar char="•"/>
              <a:defRPr/>
            </a:pPr>
            <a:r>
              <a:rPr lang="en-US" sz="2800" b="1" dirty="0">
                <a:solidFill>
                  <a:srgbClr val="000000"/>
                </a:solidFill>
                <a:latin typeface="+mj-lt"/>
              </a:rPr>
              <a:t>Most common cause of</a:t>
            </a:r>
            <a:r>
              <a:rPr lang="en-US" sz="2800" b="1" dirty="0">
                <a:solidFill>
                  <a:schemeClr val="accent3">
                    <a:lumMod val="50000"/>
                  </a:schemeClr>
                </a:solidFill>
                <a:latin typeface="+mj-lt"/>
              </a:rPr>
              <a:t> </a:t>
            </a:r>
            <a:r>
              <a:rPr lang="en-US" sz="2800" b="1" dirty="0">
                <a:solidFill>
                  <a:schemeClr val="accent3">
                    <a:lumMod val="75000"/>
                  </a:schemeClr>
                </a:solidFill>
                <a:latin typeface="+mj-lt"/>
              </a:rPr>
              <a:t>Sciatica</a:t>
            </a:r>
            <a:r>
              <a:rPr lang="en-US" sz="2800" b="1" dirty="0">
                <a:solidFill>
                  <a:srgbClr val="000000"/>
                </a:solidFill>
                <a:latin typeface="+mj-lt"/>
              </a:rPr>
              <a:t>.</a:t>
            </a:r>
          </a:p>
        </p:txBody>
      </p:sp>
      <p:sp>
        <p:nvSpPr>
          <p:cNvPr id="5120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FE2BE16-5AAA-47AE-8E20-A73784A50956}" type="slidenum">
              <a:rPr lang="ar-SA" altLang="en-US">
                <a:solidFill>
                  <a:srgbClr val="898989"/>
                </a:solidFill>
                <a:latin typeface="Arial Black" pitchFamily="34" charset="0"/>
              </a:rPr>
              <a:pPr/>
              <a:t>42</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5"/>
          <p:cNvSpPr>
            <a:spLocks noChangeArrowheads="1"/>
          </p:cNvSpPr>
          <p:nvPr/>
        </p:nvSpPr>
        <p:spPr bwMode="auto">
          <a:xfrm>
            <a:off x="0" y="0"/>
            <a:ext cx="9144000" cy="6986588"/>
          </a:xfrm>
          <a:prstGeom prst="rect">
            <a:avLst/>
          </a:prstGeom>
          <a:noFill/>
          <a:ln w="9525">
            <a:noFill/>
            <a:miter lim="800000"/>
            <a:headEnd/>
            <a:tailEnd/>
          </a:ln>
        </p:spPr>
        <p:txBody>
          <a:bodyPr>
            <a:spAutoFit/>
          </a:bodyPr>
          <a:lstStyle/>
          <a:p>
            <a:pPr marL="296863" indent="-296863" eaLnBrk="1" fontAlgn="auto" hangingPunct="1">
              <a:spcBef>
                <a:spcPts val="0"/>
              </a:spcBef>
              <a:spcAft>
                <a:spcPts val="0"/>
              </a:spcAft>
              <a:defRPr/>
            </a:pPr>
            <a:r>
              <a:rPr lang="en-US" sz="2800" b="1" dirty="0" err="1">
                <a:solidFill>
                  <a:srgbClr val="C00000"/>
                </a:solidFill>
                <a:latin typeface="+mj-lt"/>
              </a:rPr>
              <a:t>posterolateral</a:t>
            </a:r>
            <a:r>
              <a:rPr lang="en-US" sz="2800" b="1" dirty="0">
                <a:solidFill>
                  <a:srgbClr val="000000"/>
                </a:solidFill>
                <a:latin typeface="+mj-lt"/>
              </a:rPr>
              <a:t> </a:t>
            </a:r>
            <a:r>
              <a:rPr lang="en-US" sz="2800" b="1" dirty="0" err="1">
                <a:solidFill>
                  <a:srgbClr val="C00000"/>
                </a:solidFill>
                <a:latin typeface="+mj-lt"/>
              </a:rPr>
              <a:t>prolapse</a:t>
            </a:r>
            <a:r>
              <a:rPr lang="en-US" sz="2800" b="1" dirty="0">
                <a:solidFill>
                  <a:srgbClr val="C00000"/>
                </a:solidFill>
                <a:latin typeface="+mj-lt"/>
              </a:rPr>
              <a:t>:</a:t>
            </a:r>
            <a:r>
              <a:rPr lang="en-US" sz="2800" b="1" dirty="0">
                <a:solidFill>
                  <a:srgbClr val="000000"/>
                </a:solidFill>
                <a:latin typeface="+mj-lt"/>
              </a:rPr>
              <a:t> most common , causes compression of the nerve which runs along the posterior aspect of the disc and down in the neural foramen under the pedicle of the vertebra </a:t>
            </a:r>
            <a:r>
              <a:rPr lang="en-US" sz="2800" b="1" u="sng" dirty="0">
                <a:solidFill>
                  <a:srgbClr val="000000"/>
                </a:solidFill>
                <a:latin typeface="+mj-lt"/>
              </a:rPr>
              <a:t>below</a:t>
            </a:r>
            <a:r>
              <a:rPr lang="en-US" sz="2800" b="1" dirty="0">
                <a:solidFill>
                  <a:srgbClr val="000000"/>
                </a:solidFill>
                <a:latin typeface="+mj-lt"/>
              </a:rPr>
              <a:t>.</a:t>
            </a:r>
          </a:p>
          <a:p>
            <a:pPr marL="296863" indent="-296863" eaLnBrk="1" fontAlgn="auto" hangingPunct="1">
              <a:spcBef>
                <a:spcPts val="0"/>
              </a:spcBef>
              <a:spcAft>
                <a:spcPts val="0"/>
              </a:spcAft>
              <a:defRPr/>
            </a:pPr>
            <a:endParaRPr lang="en-US" sz="2800" b="1" dirty="0">
              <a:solidFill>
                <a:srgbClr val="000000"/>
              </a:solidFill>
              <a:latin typeface="+mj-lt"/>
            </a:endParaRPr>
          </a:p>
          <a:p>
            <a:pPr eaLnBrk="1" fontAlgn="auto" hangingPunct="1">
              <a:spcBef>
                <a:spcPts val="0"/>
              </a:spcBef>
              <a:spcAft>
                <a:spcPts val="0"/>
              </a:spcAft>
              <a:defRPr/>
            </a:pPr>
            <a:r>
              <a:rPr lang="en-US" sz="2800" b="1" dirty="0">
                <a:solidFill>
                  <a:srgbClr val="C00000"/>
                </a:solidFill>
                <a:latin typeface="+mj-lt"/>
              </a:rPr>
              <a:t>Lateral disc </a:t>
            </a:r>
            <a:r>
              <a:rPr lang="en-US" sz="2800" b="1" dirty="0" err="1">
                <a:solidFill>
                  <a:srgbClr val="C00000"/>
                </a:solidFill>
                <a:latin typeface="+mj-lt"/>
              </a:rPr>
              <a:t>prolapse</a:t>
            </a:r>
            <a:r>
              <a:rPr lang="en-US" sz="2800" b="1" dirty="0">
                <a:solidFill>
                  <a:srgbClr val="C00000"/>
                </a:solidFill>
                <a:latin typeface="+mj-lt"/>
              </a:rPr>
              <a:t> :</a:t>
            </a:r>
            <a:r>
              <a:rPr lang="en-US" sz="2800" b="1" dirty="0">
                <a:solidFill>
                  <a:srgbClr val="000000"/>
                </a:solidFill>
                <a:latin typeface="+mj-lt"/>
              </a:rPr>
              <a:t> Less frequently , cause compression of the nerve root passing below the pedicle of the vertebra </a:t>
            </a:r>
            <a:r>
              <a:rPr lang="en-US" sz="2800" b="1" u="sng" dirty="0">
                <a:solidFill>
                  <a:srgbClr val="000000"/>
                </a:solidFill>
                <a:latin typeface="+mj-lt"/>
              </a:rPr>
              <a:t>above</a:t>
            </a:r>
            <a:r>
              <a:rPr lang="en-US" sz="2800" b="1" dirty="0">
                <a:solidFill>
                  <a:srgbClr val="000000"/>
                </a:solidFill>
                <a:latin typeface="+mj-lt"/>
              </a:rPr>
              <a:t> the disc </a:t>
            </a:r>
            <a:r>
              <a:rPr lang="en-US" sz="2800" b="1" dirty="0" err="1">
                <a:solidFill>
                  <a:srgbClr val="000000"/>
                </a:solidFill>
                <a:latin typeface="+mj-lt"/>
              </a:rPr>
              <a:t>prolapse</a:t>
            </a:r>
            <a:r>
              <a:rPr lang="en-US" sz="2800" b="1" dirty="0">
                <a:solidFill>
                  <a:srgbClr val="000000"/>
                </a:solidFill>
                <a:latin typeface="+mj-lt"/>
              </a:rPr>
              <a:t>.</a:t>
            </a:r>
          </a:p>
          <a:p>
            <a:pPr eaLnBrk="1" fontAlgn="auto" hangingPunct="1">
              <a:spcBef>
                <a:spcPts val="0"/>
              </a:spcBef>
              <a:spcAft>
                <a:spcPts val="0"/>
              </a:spcAft>
              <a:defRPr/>
            </a:pPr>
            <a:endParaRPr lang="en-US" sz="2800" b="1" dirty="0">
              <a:solidFill>
                <a:srgbClr val="000000"/>
              </a:solidFill>
              <a:latin typeface="+mj-lt"/>
            </a:endParaRPr>
          </a:p>
          <a:p>
            <a:pPr eaLnBrk="1" fontAlgn="auto" hangingPunct="1">
              <a:spcBef>
                <a:spcPts val="0"/>
              </a:spcBef>
              <a:spcAft>
                <a:spcPts val="0"/>
              </a:spcAft>
              <a:defRPr/>
            </a:pPr>
            <a:r>
              <a:rPr lang="en-US" sz="2800" b="1" dirty="0">
                <a:solidFill>
                  <a:srgbClr val="C00000"/>
                </a:solidFill>
                <a:latin typeface="+mj-lt"/>
              </a:rPr>
              <a:t>Central </a:t>
            </a:r>
            <a:r>
              <a:rPr lang="en-US" sz="2800" b="1" dirty="0" err="1">
                <a:solidFill>
                  <a:srgbClr val="C00000"/>
                </a:solidFill>
                <a:latin typeface="+mj-lt"/>
              </a:rPr>
              <a:t>prolapse</a:t>
            </a:r>
            <a:r>
              <a:rPr lang="en-US" sz="2800" b="1" dirty="0">
                <a:solidFill>
                  <a:srgbClr val="C00000"/>
                </a:solidFill>
                <a:latin typeface="+mj-lt"/>
              </a:rPr>
              <a:t> </a:t>
            </a:r>
            <a:r>
              <a:rPr lang="en-US" sz="2800" b="1" dirty="0">
                <a:solidFill>
                  <a:srgbClr val="000000"/>
                </a:solidFill>
                <a:latin typeface="+mj-lt"/>
              </a:rPr>
              <a:t>compresses the </a:t>
            </a:r>
            <a:r>
              <a:rPr lang="en-US" sz="2800" b="1" dirty="0" err="1">
                <a:solidFill>
                  <a:srgbClr val="000000"/>
                </a:solidFill>
                <a:latin typeface="+mj-lt"/>
              </a:rPr>
              <a:t>Cauda</a:t>
            </a:r>
            <a:r>
              <a:rPr lang="en-US" sz="2800" b="1" dirty="0">
                <a:solidFill>
                  <a:srgbClr val="000000"/>
                </a:solidFill>
                <a:latin typeface="+mj-lt"/>
              </a:rPr>
              <a:t> </a:t>
            </a:r>
            <a:r>
              <a:rPr lang="en-US" sz="2800" b="1" dirty="0" err="1">
                <a:solidFill>
                  <a:srgbClr val="000000"/>
                </a:solidFill>
                <a:latin typeface="+mj-lt"/>
              </a:rPr>
              <a:t>equina</a:t>
            </a:r>
            <a:r>
              <a:rPr lang="en-US" sz="2800" b="1" dirty="0">
                <a:solidFill>
                  <a:srgbClr val="000000"/>
                </a:solidFill>
                <a:latin typeface="+mj-lt"/>
              </a:rPr>
              <a:t>. (remember the spinal cord ends at L1/L2)</a:t>
            </a:r>
          </a:p>
          <a:p>
            <a:pPr eaLnBrk="1" fontAlgn="auto" hangingPunct="1">
              <a:spcBef>
                <a:spcPts val="0"/>
              </a:spcBef>
              <a:spcAft>
                <a:spcPts val="0"/>
              </a:spcAft>
              <a:defRPr/>
            </a:pPr>
            <a:endParaRPr lang="en-US" sz="2800" b="1" dirty="0">
              <a:solidFill>
                <a:srgbClr val="000000"/>
              </a:solidFill>
              <a:latin typeface="+mj-lt"/>
            </a:endParaRPr>
          </a:p>
          <a:p>
            <a:pPr eaLnBrk="1" fontAlgn="auto" hangingPunct="1">
              <a:spcBef>
                <a:spcPts val="0"/>
              </a:spcBef>
              <a:spcAft>
                <a:spcPts val="0"/>
              </a:spcAft>
              <a:defRPr/>
            </a:pPr>
            <a:r>
              <a:rPr lang="en-US" sz="2800" b="1" dirty="0">
                <a:solidFill>
                  <a:srgbClr val="000000"/>
                </a:solidFill>
                <a:latin typeface="+mj-lt"/>
              </a:rPr>
              <a:t>e.g.: L4/L5 </a:t>
            </a:r>
          </a:p>
          <a:p>
            <a:pPr marL="1089025" eaLnBrk="1" fontAlgn="auto" hangingPunct="1">
              <a:spcBef>
                <a:spcPts val="0"/>
              </a:spcBef>
              <a:spcAft>
                <a:spcPts val="0"/>
              </a:spcAft>
              <a:defRPr/>
            </a:pPr>
            <a:r>
              <a:rPr lang="en-US" sz="2800" b="1" dirty="0">
                <a:solidFill>
                  <a:srgbClr val="000000"/>
                </a:solidFill>
                <a:latin typeface="+mj-lt"/>
              </a:rPr>
              <a:t>1-Posterolateral disc </a:t>
            </a:r>
            <a:r>
              <a:rPr lang="en-US" sz="2800" b="1" dirty="0" err="1">
                <a:solidFill>
                  <a:srgbClr val="000000"/>
                </a:solidFill>
                <a:latin typeface="+mj-lt"/>
              </a:rPr>
              <a:t>prolapse</a:t>
            </a:r>
            <a:r>
              <a:rPr lang="en-US" sz="2800" b="1" dirty="0">
                <a:solidFill>
                  <a:srgbClr val="000000"/>
                </a:solidFill>
                <a:latin typeface="+mj-lt"/>
              </a:rPr>
              <a:t> : L5 nerve root compression(below)</a:t>
            </a:r>
          </a:p>
          <a:p>
            <a:pPr marL="1089025" eaLnBrk="1" fontAlgn="auto" hangingPunct="1">
              <a:spcBef>
                <a:spcPts val="0"/>
              </a:spcBef>
              <a:spcAft>
                <a:spcPts val="0"/>
              </a:spcAft>
              <a:defRPr/>
            </a:pPr>
            <a:r>
              <a:rPr lang="en-US" sz="2800" b="1" dirty="0">
                <a:solidFill>
                  <a:srgbClr val="000000"/>
                </a:solidFill>
                <a:latin typeface="+mj-lt"/>
              </a:rPr>
              <a:t>2-Lateral : L4 compression (above)</a:t>
            </a:r>
          </a:p>
        </p:txBody>
      </p:sp>
      <p:sp>
        <p:nvSpPr>
          <p:cNvPr id="52227"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2BCC79D-6913-4ECF-84AA-90D690CDAA05}" type="slidenum">
              <a:rPr lang="ar-SA" altLang="en-US">
                <a:solidFill>
                  <a:srgbClr val="898989"/>
                </a:solidFill>
                <a:latin typeface="Arial Black" pitchFamily="34" charset="0"/>
              </a:rPr>
              <a:pPr/>
              <a:t>43</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66A69F8-37CD-4EA4-AC77-64F573F067AE}" type="slidenum">
              <a:rPr lang="ar-SA" altLang="ar-JO" sz="1400">
                <a:latin typeface="Rage Italic" pitchFamily="66" charset="0"/>
                <a:cs typeface="Times New Roman" pitchFamily="18" charset="0"/>
              </a:rPr>
              <a:pPr/>
              <a:t>44</a:t>
            </a:fld>
            <a:endParaRPr lang="en-US" altLang="ar-JO" sz="1400">
              <a:latin typeface="Rage Italic" pitchFamily="66" charset="0"/>
              <a:cs typeface="Times New Roman" pitchFamily="18" charset="0"/>
            </a:endParaRPr>
          </a:p>
        </p:txBody>
      </p:sp>
      <p:pic>
        <p:nvPicPr>
          <p:cNvPr id="53251"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39750" y="1700213"/>
            <a:ext cx="8280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ar-JO" sz="2200">
              <a:latin typeface="Comic Sans MS" pitchFamily="66" charset="0"/>
            </a:endParaRPr>
          </a:p>
        </p:txBody>
      </p:sp>
      <p:sp>
        <p:nvSpPr>
          <p:cNvPr id="62467" name="Rectangle 3"/>
          <p:cNvSpPr>
            <a:spLocks noChangeArrowheads="1"/>
          </p:cNvSpPr>
          <p:nvPr/>
        </p:nvSpPr>
        <p:spPr bwMode="auto">
          <a:xfrm>
            <a:off x="571500" y="449263"/>
            <a:ext cx="8334375" cy="708025"/>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4000" b="1" dirty="0">
                <a:latin typeface="+mj-lt"/>
              </a:rPr>
              <a:t>Clinical Features of Disc </a:t>
            </a:r>
            <a:r>
              <a:rPr lang="en-US" sz="4000" b="1" dirty="0" err="1">
                <a:latin typeface="+mj-lt"/>
              </a:rPr>
              <a:t>Prolapse</a:t>
            </a:r>
            <a:endParaRPr lang="en-US" sz="4000" b="1" dirty="0">
              <a:latin typeface="+mj-lt"/>
            </a:endParaRPr>
          </a:p>
        </p:txBody>
      </p:sp>
      <p:sp>
        <p:nvSpPr>
          <p:cNvPr id="62468" name="Rectangle 4"/>
          <p:cNvSpPr>
            <a:spLocks noChangeArrowheads="1"/>
          </p:cNvSpPr>
          <p:nvPr/>
        </p:nvSpPr>
        <p:spPr bwMode="auto">
          <a:xfrm>
            <a:off x="261938" y="1525588"/>
            <a:ext cx="8643937" cy="1201737"/>
          </a:xfrm>
          <a:prstGeom prst="rect">
            <a:avLst/>
          </a:prstGeom>
          <a:noFill/>
          <a:ln w="9525">
            <a:noFill/>
            <a:miter lim="800000"/>
            <a:headEnd/>
            <a:tailEnd/>
          </a:ln>
        </p:spPr>
        <p:txBody>
          <a:bodyPr>
            <a:spAutoFit/>
          </a:bodyPr>
          <a:lstStyle/>
          <a:p>
            <a:pPr eaLnBrk="1" fontAlgn="auto" hangingPunct="1">
              <a:spcBef>
                <a:spcPts val="0"/>
              </a:spcBef>
              <a:spcAft>
                <a:spcPts val="0"/>
              </a:spcAft>
              <a:buFont typeface="Arial" pitchFamily="34" charset="0"/>
              <a:buChar char="•"/>
              <a:defRPr/>
            </a:pPr>
            <a:r>
              <a:rPr lang="en-US" sz="2400" b="1" dirty="0">
                <a:solidFill>
                  <a:srgbClr val="000000"/>
                </a:solidFill>
                <a:latin typeface="+mj-lt"/>
              </a:rPr>
              <a:t>This type of pain is called </a:t>
            </a:r>
            <a:r>
              <a:rPr lang="en-US" sz="2400" b="1" dirty="0">
                <a:solidFill>
                  <a:srgbClr val="FF0000"/>
                </a:solidFill>
                <a:latin typeface="+mj-lt"/>
              </a:rPr>
              <a:t>sciatica</a:t>
            </a:r>
            <a:r>
              <a:rPr lang="en-US" sz="2400" b="1" dirty="0">
                <a:solidFill>
                  <a:srgbClr val="000000"/>
                </a:solidFill>
                <a:latin typeface="+mj-lt"/>
              </a:rPr>
              <a:t>, which is the clinical description of pain in the leg due to </a:t>
            </a:r>
            <a:r>
              <a:rPr lang="en-US" sz="2400" b="1" dirty="0" err="1">
                <a:solidFill>
                  <a:srgbClr val="000000"/>
                </a:solidFill>
                <a:latin typeface="+mj-lt"/>
              </a:rPr>
              <a:t>lumbosacral</a:t>
            </a:r>
            <a:r>
              <a:rPr lang="en-US" sz="2400" b="1" dirty="0">
                <a:solidFill>
                  <a:srgbClr val="000000"/>
                </a:solidFill>
                <a:latin typeface="+mj-lt"/>
              </a:rPr>
              <a:t> nerve root compression which is usually in the distribution of the sciatic nerve.</a:t>
            </a:r>
          </a:p>
        </p:txBody>
      </p:sp>
      <p:pic>
        <p:nvPicPr>
          <p:cNvPr id="542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2997200"/>
            <a:ext cx="574357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3A1154F-9FA6-4050-92C9-C42281272DBC}" type="slidenum">
              <a:rPr lang="ar-SA" altLang="en-US">
                <a:solidFill>
                  <a:srgbClr val="898989"/>
                </a:solidFill>
                <a:latin typeface="Arial Black" pitchFamily="34" charset="0"/>
              </a:rPr>
              <a:pPr/>
              <a:t>45</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a:xfrm>
            <a:off x="428625" y="0"/>
            <a:ext cx="8229600" cy="919163"/>
          </a:xfrm>
        </p:spPr>
        <p:txBody>
          <a:bodyPr/>
          <a:lstStyle/>
          <a:p>
            <a:r>
              <a:rPr lang="en-US" altLang="ar-JO" sz="4000" b="1" smtClean="0"/>
              <a:t>Clinical Features of Disc Prolapse</a:t>
            </a:r>
            <a:endParaRPr lang="en-US" altLang="ar-JO" sz="4000" smtClean="0"/>
          </a:p>
        </p:txBody>
      </p:sp>
      <p:sp>
        <p:nvSpPr>
          <p:cNvPr id="55299" name="Content Placeholder 2"/>
          <p:cNvSpPr>
            <a:spLocks noGrp="1"/>
          </p:cNvSpPr>
          <p:nvPr>
            <p:ph idx="1"/>
          </p:nvPr>
        </p:nvSpPr>
        <p:spPr>
          <a:xfrm>
            <a:off x="0" y="1000125"/>
            <a:ext cx="9144000" cy="5857875"/>
          </a:xfrm>
        </p:spPr>
        <p:txBody>
          <a:bodyPr rtlCol="1">
            <a:normAutofit fontScale="92500" lnSpcReduction="10000"/>
          </a:bodyPr>
          <a:lstStyle/>
          <a:p>
            <a:pPr marL="0" indent="0" fontAlgn="auto">
              <a:spcAft>
                <a:spcPts val="0"/>
              </a:spcAft>
              <a:buClr>
                <a:schemeClr val="accent3"/>
              </a:buClr>
              <a:buFont typeface="Arial" panose="020B0604020202020204" pitchFamily="34" charset="0"/>
              <a:buNone/>
              <a:defRPr/>
            </a:pPr>
            <a:r>
              <a:rPr lang="en-US" sz="2400" b="1" dirty="0">
                <a:cs typeface="Arial" pitchFamily="34" charset="0"/>
              </a:rPr>
              <a:t>The patient suffering from </a:t>
            </a:r>
            <a:r>
              <a:rPr lang="en-US" sz="2400" b="1" dirty="0">
                <a:solidFill>
                  <a:srgbClr val="FF0000"/>
                </a:solidFill>
                <a:cs typeface="Arial" pitchFamily="34" charset="0"/>
              </a:rPr>
              <a:t>sciatica</a:t>
            </a:r>
          </a:p>
          <a:p>
            <a:pPr marL="0" indent="0" fontAlgn="auto">
              <a:spcAft>
                <a:spcPts val="0"/>
              </a:spcAft>
              <a:buClr>
                <a:schemeClr val="accent3"/>
              </a:buClr>
              <a:buFont typeface="Arial" panose="020B0604020202020204" pitchFamily="34" charset="0"/>
              <a:buNone/>
              <a:defRPr/>
            </a:pPr>
            <a:r>
              <a:rPr lang="en-US" sz="2400" b="1" dirty="0">
                <a:solidFill>
                  <a:srgbClr val="FF0000"/>
                </a:solidFill>
              </a:rPr>
              <a:t>*nature of pain </a:t>
            </a:r>
            <a:r>
              <a:rPr lang="en-US" sz="3000" dirty="0"/>
              <a:t>: </a:t>
            </a:r>
            <a:r>
              <a:rPr lang="en-US" sz="2400" b="1" dirty="0">
                <a:cs typeface="Arial" pitchFamily="34" charset="0"/>
              </a:rPr>
              <a:t>obvious </a:t>
            </a:r>
            <a:r>
              <a:rPr lang="en-US" sz="2400" b="1" dirty="0" err="1">
                <a:cs typeface="Arial" pitchFamily="34" charset="0"/>
              </a:rPr>
              <a:t>discomfot</a:t>
            </a:r>
            <a:r>
              <a:rPr lang="en-US" sz="2400" b="1" dirty="0">
                <a:cs typeface="Arial" pitchFamily="34" charset="0"/>
              </a:rPr>
              <a:t/>
            </a:r>
            <a:br>
              <a:rPr lang="en-US" sz="2400" b="1" dirty="0">
                <a:cs typeface="Arial" pitchFamily="34" charset="0"/>
              </a:rPr>
            </a:br>
            <a:r>
              <a:rPr lang="en-US" sz="2400" b="1" dirty="0">
                <a:cs typeface="Arial" pitchFamily="34" charset="0"/>
              </a:rPr>
              <a:t>The patient lies tilted, usually to the side opposite to the sciatica, with the affected hip and knee slightly flexed taking pressure off  the stretched nerve.</a:t>
            </a:r>
            <a:br>
              <a:rPr lang="en-US" sz="2400" b="1" dirty="0">
                <a:cs typeface="Arial" pitchFamily="34" charset="0"/>
              </a:rPr>
            </a:br>
            <a:r>
              <a:rPr lang="en-US" sz="2400" b="1" dirty="0">
                <a:cs typeface="Arial" pitchFamily="34" charset="0"/>
              </a:rPr>
              <a:t/>
            </a:r>
            <a:br>
              <a:rPr lang="en-US" sz="2400" b="1" dirty="0">
                <a:cs typeface="Arial" pitchFamily="34" charset="0"/>
              </a:rPr>
            </a:br>
            <a:r>
              <a:rPr lang="en-US" sz="2400" b="1" dirty="0">
                <a:solidFill>
                  <a:srgbClr val="FF0000"/>
                </a:solidFill>
                <a:cs typeface="Arial" pitchFamily="34" charset="0"/>
              </a:rPr>
              <a:t>*Worse By </a:t>
            </a:r>
            <a:r>
              <a:rPr lang="en-US" sz="2400" b="1" dirty="0">
                <a:cs typeface="Arial" pitchFamily="34" charset="0"/>
              </a:rPr>
              <a:t>: movement, coughing, sneezing or straining</a:t>
            </a:r>
          </a:p>
          <a:p>
            <a:pPr marL="0" indent="0" fontAlgn="auto">
              <a:spcAft>
                <a:spcPts val="0"/>
              </a:spcAft>
              <a:buClr>
                <a:schemeClr val="accent3"/>
              </a:buClr>
              <a:buFont typeface="Arial" panose="020B0604020202020204" pitchFamily="34" charset="0"/>
              <a:buNone/>
              <a:defRPr/>
            </a:pPr>
            <a:endParaRPr lang="en-US" sz="2400" b="1" dirty="0">
              <a:cs typeface="Arial" pitchFamily="34" charset="0"/>
            </a:endParaRPr>
          </a:p>
          <a:p>
            <a:pPr marL="0" indent="0" fontAlgn="auto">
              <a:spcAft>
                <a:spcPts val="0"/>
              </a:spcAft>
              <a:buClr>
                <a:schemeClr val="accent3"/>
              </a:buClr>
              <a:buFont typeface="Arial" panose="020B0604020202020204" pitchFamily="34" charset="0"/>
              <a:buNone/>
              <a:defRPr/>
            </a:pPr>
            <a:r>
              <a:rPr lang="en-US" sz="2400" b="1" dirty="0">
                <a:solidFill>
                  <a:srgbClr val="FF0000"/>
                </a:solidFill>
                <a:cs typeface="Arial" pitchFamily="34" charset="0"/>
              </a:rPr>
              <a:t>*Radiation : </a:t>
            </a:r>
            <a:r>
              <a:rPr lang="en-US" sz="2400" b="1" dirty="0">
                <a:cs typeface="Arial" pitchFamily="34" charset="0"/>
              </a:rPr>
              <a:t>from back and down the leg in the distribution of the affected nerve. </a:t>
            </a:r>
            <a:r>
              <a:rPr lang="en-US" sz="2400" b="1" dirty="0">
                <a:solidFill>
                  <a:srgbClr val="000000"/>
                </a:solidFill>
                <a:cs typeface="Arial" pitchFamily="34" charset="0"/>
              </a:rPr>
              <a:t>usually radiates into the </a:t>
            </a:r>
            <a:r>
              <a:rPr lang="en-US" sz="2400" b="1" i="1" dirty="0">
                <a:solidFill>
                  <a:srgbClr val="000000"/>
                </a:solidFill>
                <a:cs typeface="Arial" pitchFamily="34" charset="0"/>
              </a:rPr>
              <a:t>buttock</a:t>
            </a:r>
            <a:r>
              <a:rPr lang="en-US" sz="2400" b="1" dirty="0">
                <a:solidFill>
                  <a:srgbClr val="000000"/>
                </a:solidFill>
                <a:cs typeface="Arial" pitchFamily="34" charset="0"/>
              </a:rPr>
              <a:t>, along the </a:t>
            </a:r>
            <a:r>
              <a:rPr lang="en-US" sz="2400" b="1" i="1" dirty="0" err="1">
                <a:solidFill>
                  <a:srgbClr val="000000"/>
                </a:solidFill>
                <a:cs typeface="Arial" pitchFamily="34" charset="0"/>
              </a:rPr>
              <a:t>posterolateral</a:t>
            </a:r>
            <a:r>
              <a:rPr lang="en-US" sz="2400" b="1" i="1" dirty="0">
                <a:solidFill>
                  <a:srgbClr val="000000"/>
                </a:solidFill>
                <a:cs typeface="Arial" pitchFamily="34" charset="0"/>
              </a:rPr>
              <a:t> aspect of the thigh and calf into the foot </a:t>
            </a:r>
            <a:r>
              <a:rPr lang="en-US" sz="2400" b="1" dirty="0">
                <a:solidFill>
                  <a:srgbClr val="000000"/>
                </a:solidFill>
                <a:cs typeface="Arial" pitchFamily="34" charset="0"/>
              </a:rPr>
              <a:t>(S1 nerve root)</a:t>
            </a:r>
          </a:p>
          <a:p>
            <a:pPr marL="0" indent="0" fontAlgn="auto">
              <a:spcAft>
                <a:spcPts val="0"/>
              </a:spcAft>
              <a:buClr>
                <a:schemeClr val="accent3"/>
              </a:buClr>
              <a:buFont typeface="Arial" panose="020B0604020202020204" pitchFamily="34" charset="0"/>
              <a:buNone/>
              <a:defRPr/>
            </a:pPr>
            <a:r>
              <a:rPr lang="en-US" sz="2400" b="1" dirty="0">
                <a:solidFill>
                  <a:srgbClr val="000000"/>
                </a:solidFill>
                <a:cs typeface="Arial" pitchFamily="34" charset="0"/>
              </a:rPr>
              <a:t>It may extend into </a:t>
            </a:r>
            <a:r>
              <a:rPr lang="en-US" sz="2400" b="1" i="1" dirty="0">
                <a:solidFill>
                  <a:srgbClr val="000000"/>
                </a:solidFill>
                <a:cs typeface="Arial" pitchFamily="34" charset="0"/>
              </a:rPr>
              <a:t>the dorsum of the foot and great toe</a:t>
            </a:r>
            <a:r>
              <a:rPr lang="en-US" sz="2400" b="1" dirty="0">
                <a:solidFill>
                  <a:srgbClr val="000000"/>
                </a:solidFill>
                <a:cs typeface="Arial" pitchFamily="34" charset="0"/>
              </a:rPr>
              <a:t> (L5 nerve root). </a:t>
            </a:r>
          </a:p>
          <a:p>
            <a:pPr marL="0" indent="0" fontAlgn="auto">
              <a:spcAft>
                <a:spcPts val="0"/>
              </a:spcAft>
              <a:buClr>
                <a:schemeClr val="accent3"/>
              </a:buClr>
              <a:buFont typeface="Arial" panose="020B0604020202020204" pitchFamily="34" charset="0"/>
              <a:buNone/>
              <a:defRPr/>
            </a:pPr>
            <a:r>
              <a:rPr lang="en-US" sz="2400" b="1" dirty="0">
                <a:solidFill>
                  <a:srgbClr val="000000"/>
                </a:solidFill>
                <a:cs typeface="Arial" pitchFamily="34" charset="0"/>
              </a:rPr>
              <a:t/>
            </a:r>
            <a:br>
              <a:rPr lang="en-US" sz="2400" b="1" dirty="0">
                <a:solidFill>
                  <a:srgbClr val="000000"/>
                </a:solidFill>
                <a:cs typeface="Arial" pitchFamily="34" charset="0"/>
              </a:rPr>
            </a:br>
            <a:r>
              <a:rPr lang="en-US" sz="2400" b="1" dirty="0">
                <a:solidFill>
                  <a:srgbClr val="000000"/>
                </a:solidFill>
                <a:cs typeface="Arial" pitchFamily="34" charset="0"/>
              </a:rPr>
              <a:t>Depending on the degree of nerve root compression, the patient may complain </a:t>
            </a:r>
            <a:r>
              <a:rPr lang="en-US" sz="2400" b="1" u="sng" dirty="0">
                <a:solidFill>
                  <a:srgbClr val="000000"/>
                </a:solidFill>
                <a:cs typeface="Arial" pitchFamily="34" charset="0"/>
              </a:rPr>
              <a:t>of sensory disturbance </a:t>
            </a:r>
            <a:r>
              <a:rPr lang="en-US" sz="2400" b="1" dirty="0">
                <a:solidFill>
                  <a:srgbClr val="000000"/>
                </a:solidFill>
                <a:cs typeface="Arial" pitchFamily="34" charset="0"/>
              </a:rPr>
              <a:t>such as </a:t>
            </a:r>
            <a:r>
              <a:rPr lang="en-US" sz="2400" b="1" u="sng" dirty="0">
                <a:solidFill>
                  <a:srgbClr val="000000"/>
                </a:solidFill>
                <a:cs typeface="Arial" pitchFamily="34" charset="0"/>
              </a:rPr>
              <a:t>numbness or tingling </a:t>
            </a:r>
            <a:r>
              <a:rPr lang="en-US" sz="2400" b="1" dirty="0">
                <a:solidFill>
                  <a:srgbClr val="000000"/>
                </a:solidFill>
                <a:cs typeface="Arial" pitchFamily="34" charset="0"/>
              </a:rPr>
              <a:t>in the leg or foot, and </a:t>
            </a:r>
            <a:r>
              <a:rPr lang="en-US" sz="2400" b="1" u="sng" dirty="0">
                <a:solidFill>
                  <a:srgbClr val="000000"/>
                </a:solidFill>
                <a:cs typeface="Arial" pitchFamily="34" charset="0"/>
              </a:rPr>
              <a:t>weakness</a:t>
            </a:r>
            <a:r>
              <a:rPr lang="en-US" sz="2400" b="1" dirty="0">
                <a:solidFill>
                  <a:srgbClr val="000000"/>
                </a:solidFill>
                <a:cs typeface="Arial" pitchFamily="34" charset="0"/>
              </a:rPr>
              <a:t> may be present. </a:t>
            </a:r>
            <a:br>
              <a:rPr lang="en-US" sz="2400" b="1" dirty="0">
                <a:solidFill>
                  <a:srgbClr val="000000"/>
                </a:solidFill>
                <a:cs typeface="Arial" pitchFamily="34" charset="0"/>
              </a:rPr>
            </a:br>
            <a:endParaRPr lang="en-US" sz="2400" b="1" dirty="0">
              <a:solidFill>
                <a:srgbClr val="000000"/>
              </a:solidFill>
              <a:cs typeface="Arial" pitchFamily="34" charset="0"/>
            </a:endParaRPr>
          </a:p>
          <a:p>
            <a:pPr marL="0" indent="0" fontAlgn="auto">
              <a:spcAft>
                <a:spcPts val="0"/>
              </a:spcAft>
              <a:buClr>
                <a:schemeClr val="accent3"/>
              </a:buClr>
              <a:buFont typeface="Arial" panose="020B0604020202020204" pitchFamily="34" charset="0"/>
              <a:buNone/>
              <a:defRPr/>
            </a:pPr>
            <a:r>
              <a:rPr lang="en-US" sz="2400" b="1" dirty="0">
                <a:solidFill>
                  <a:srgbClr val="000000"/>
                </a:solidFill>
                <a:cs typeface="Arial" pitchFamily="34" charset="0"/>
              </a:rPr>
              <a:t>#The history must include an assessment of sphincter function, as a large disc </a:t>
            </a:r>
            <a:r>
              <a:rPr lang="en-US" sz="2400" b="1" dirty="0" err="1">
                <a:solidFill>
                  <a:srgbClr val="000000"/>
                </a:solidFill>
                <a:cs typeface="Arial" pitchFamily="34" charset="0"/>
              </a:rPr>
              <a:t>prolapse</a:t>
            </a:r>
            <a:r>
              <a:rPr lang="en-US" sz="2400" b="1" dirty="0">
                <a:solidFill>
                  <a:srgbClr val="000000"/>
                </a:solidFill>
                <a:cs typeface="Arial" pitchFamily="34" charset="0"/>
              </a:rPr>
              <a:t> may cause </a:t>
            </a:r>
            <a:r>
              <a:rPr lang="en-US" sz="2400" b="1" dirty="0" err="1">
                <a:solidFill>
                  <a:srgbClr val="000000"/>
                </a:solidFill>
                <a:cs typeface="Arial" pitchFamily="34" charset="0"/>
              </a:rPr>
              <a:t>cauda</a:t>
            </a:r>
            <a:r>
              <a:rPr lang="en-US" sz="2400" b="1" dirty="0">
                <a:solidFill>
                  <a:srgbClr val="000000"/>
                </a:solidFill>
                <a:cs typeface="Arial" pitchFamily="34" charset="0"/>
              </a:rPr>
              <a:t> </a:t>
            </a:r>
            <a:r>
              <a:rPr lang="en-US" sz="2400" b="1" dirty="0" err="1">
                <a:solidFill>
                  <a:srgbClr val="000000"/>
                </a:solidFill>
                <a:cs typeface="Arial" pitchFamily="34" charset="0"/>
              </a:rPr>
              <a:t>equina</a:t>
            </a:r>
            <a:r>
              <a:rPr lang="en-US" sz="2400" b="1" dirty="0">
                <a:solidFill>
                  <a:srgbClr val="000000"/>
                </a:solidFill>
                <a:cs typeface="Arial" pitchFamily="34" charset="0"/>
              </a:rPr>
              <a:t> compression.</a:t>
            </a:r>
          </a:p>
          <a:p>
            <a:pPr marL="0" indent="0" fontAlgn="auto">
              <a:spcAft>
                <a:spcPts val="0"/>
              </a:spcAft>
              <a:buClr>
                <a:schemeClr val="accent3"/>
              </a:buClr>
              <a:buFont typeface="Arial" panose="020B0604020202020204" pitchFamily="34" charset="0"/>
              <a:buNone/>
              <a:defRPr/>
            </a:pPr>
            <a:endParaRPr lang="en-US" sz="2400" b="1" dirty="0">
              <a:cs typeface="Arial" pitchFamily="34" charset="0"/>
            </a:endParaRPr>
          </a:p>
        </p:txBody>
      </p:sp>
      <p:sp>
        <p:nvSpPr>
          <p:cNvPr id="5530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7183899-8304-475D-AA2D-FDD013CB538D}" type="slidenum">
              <a:rPr lang="ar-SA" altLang="en-US">
                <a:solidFill>
                  <a:srgbClr val="898989"/>
                </a:solidFill>
                <a:latin typeface="Arial Black" pitchFamily="34" charset="0"/>
              </a:rPr>
              <a:pPr/>
              <a:t>46</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p:spPr>
      </p:pic>
      <p:sp>
        <p:nvSpPr>
          <p:cNvPr id="5632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650F511-2FB5-4F1F-AEFE-81FF9C042A06}" type="slidenum">
              <a:rPr lang="ar-SA" altLang="en-US">
                <a:solidFill>
                  <a:srgbClr val="898989"/>
                </a:solidFill>
                <a:latin typeface="Arial Black" pitchFamily="34" charset="0"/>
              </a:rPr>
              <a:pPr/>
              <a:t>47</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BBA07AB-5FD5-44D7-9C30-CC2063208CB7}" type="slidenum">
              <a:rPr lang="ar-SA" altLang="ar-JO" sz="1400">
                <a:latin typeface="Rage Italic" pitchFamily="66" charset="0"/>
                <a:cs typeface="Times New Roman" pitchFamily="18" charset="0"/>
              </a:rPr>
              <a:pPr/>
              <a:t>48</a:t>
            </a:fld>
            <a:endParaRPr lang="en-US" altLang="ar-JO" sz="1400">
              <a:latin typeface="Rage Italic" pitchFamily="66" charset="0"/>
              <a:cs typeface="Times New Roman" pitchFamily="18" charset="0"/>
            </a:endParaRPr>
          </a:p>
        </p:txBody>
      </p:sp>
      <p:sp>
        <p:nvSpPr>
          <p:cNvPr id="22530" name="Title 1"/>
          <p:cNvSpPr>
            <a:spLocks noGrp="1"/>
          </p:cNvSpPr>
          <p:nvPr>
            <p:ph type="title" idx="4294967295"/>
          </p:nvPr>
        </p:nvSpPr>
        <p:spPr>
          <a:xfrm>
            <a:off x="914400" y="274638"/>
            <a:ext cx="8229600" cy="1143000"/>
          </a:xfrm>
        </p:spPr>
        <p:txBody>
          <a:bodyPr rtlCol="1">
            <a:normAutofit/>
          </a:bodyPr>
          <a:lstStyle/>
          <a:p>
            <a:pPr fontAlgn="auto">
              <a:spcAft>
                <a:spcPts val="0"/>
              </a:spcAft>
              <a:defRPr/>
            </a:pPr>
            <a:r>
              <a:rPr lang="en-US" sz="4000" b="1" dirty="0">
                <a:latin typeface="+mn-lt"/>
              </a:rPr>
              <a:t>    Physical Examination</a:t>
            </a:r>
          </a:p>
        </p:txBody>
      </p:sp>
      <p:sp>
        <p:nvSpPr>
          <p:cNvPr id="57348" name="Content Placeholder 2"/>
          <p:cNvSpPr>
            <a:spLocks noGrp="1" noChangeArrowheads="1"/>
          </p:cNvSpPr>
          <p:nvPr>
            <p:ph idx="4294967295"/>
          </p:nvPr>
        </p:nvSpPr>
        <p:spPr bwMode="auto">
          <a:xfrm>
            <a:off x="0" y="1628775"/>
            <a:ext cx="8143875" cy="4857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ar-JO" sz="2800" b="1" u="sng" smtClean="0"/>
              <a:t>Inspection:</a:t>
            </a:r>
          </a:p>
          <a:p>
            <a:pPr>
              <a:lnSpc>
                <a:spcPct val="80000"/>
              </a:lnSpc>
              <a:buFont typeface="Arial" charset="0"/>
              <a:buNone/>
            </a:pPr>
            <a:r>
              <a:rPr lang="en-US" altLang="ar-JO" sz="2800" b="1" smtClean="0"/>
              <a:t>a.	</a:t>
            </a:r>
            <a:r>
              <a:rPr lang="en-US" altLang="ar-JO" sz="2800" b="1" smtClean="0">
                <a:solidFill>
                  <a:srgbClr val="C00000"/>
                </a:solidFill>
              </a:rPr>
              <a:t>Scoliosis </a:t>
            </a:r>
            <a:r>
              <a:rPr lang="en-US" altLang="ar-JO" sz="2800" b="1" smtClean="0"/>
              <a:t>with the concavity to the side of the herniation.</a:t>
            </a:r>
          </a:p>
          <a:p>
            <a:pPr>
              <a:lnSpc>
                <a:spcPct val="80000"/>
              </a:lnSpc>
              <a:buFont typeface="Arial" charset="0"/>
              <a:buNone/>
            </a:pPr>
            <a:r>
              <a:rPr lang="en-US" altLang="ar-JO" sz="2800" b="1" smtClean="0"/>
              <a:t>b.	Loss of lumbar </a:t>
            </a:r>
            <a:r>
              <a:rPr lang="en-US" altLang="ar-JO" sz="2800" b="1" smtClean="0">
                <a:solidFill>
                  <a:srgbClr val="C00000"/>
                </a:solidFill>
              </a:rPr>
              <a:t>lordosis</a:t>
            </a:r>
          </a:p>
          <a:p>
            <a:pPr>
              <a:lnSpc>
                <a:spcPct val="80000"/>
              </a:lnSpc>
              <a:buFont typeface="Arial" charset="0"/>
              <a:buNone/>
            </a:pPr>
            <a:r>
              <a:rPr lang="en-US" altLang="ar-JO" sz="2800" b="1" smtClean="0"/>
              <a:t>c.	</a:t>
            </a:r>
            <a:r>
              <a:rPr lang="en-US" altLang="ar-JO" sz="2800" b="1" smtClean="0">
                <a:solidFill>
                  <a:srgbClr val="C00000"/>
                </a:solidFill>
              </a:rPr>
              <a:t>Muscle spasm</a:t>
            </a:r>
          </a:p>
          <a:p>
            <a:pPr>
              <a:lnSpc>
                <a:spcPct val="80000"/>
              </a:lnSpc>
              <a:buFont typeface="Arial" charset="0"/>
              <a:buNone/>
            </a:pPr>
            <a:r>
              <a:rPr lang="en-US" altLang="ar-JO" sz="2800" b="1" smtClean="0"/>
              <a:t>d. </a:t>
            </a:r>
            <a:r>
              <a:rPr lang="en-US" altLang="ar-JO" sz="2800" b="1" smtClean="0">
                <a:solidFill>
                  <a:srgbClr val="C00000"/>
                </a:solidFill>
              </a:rPr>
              <a:t>Dystrophic skin </a:t>
            </a:r>
            <a:r>
              <a:rPr lang="en-US" altLang="ar-JO" sz="2800" b="1" smtClean="0"/>
              <a:t>changes.</a:t>
            </a:r>
          </a:p>
          <a:p>
            <a:pPr>
              <a:lnSpc>
                <a:spcPct val="80000"/>
              </a:lnSpc>
            </a:pPr>
            <a:endParaRPr lang="en-US" altLang="ar-JO" sz="2800" b="1" smtClean="0"/>
          </a:p>
          <a:p>
            <a:pPr>
              <a:lnSpc>
                <a:spcPct val="80000"/>
              </a:lnSpc>
            </a:pPr>
            <a:r>
              <a:rPr lang="en-US" altLang="ar-JO" sz="2800" b="1" u="sng" smtClean="0"/>
              <a:t>Palpation </a:t>
            </a:r>
          </a:p>
          <a:p>
            <a:pPr>
              <a:lnSpc>
                <a:spcPct val="80000"/>
              </a:lnSpc>
              <a:buFont typeface="Arial" charset="0"/>
              <a:buNone/>
            </a:pPr>
            <a:r>
              <a:rPr lang="en-US" altLang="ar-JO" sz="2800" b="1" smtClean="0"/>
              <a:t>Local tenderness</a:t>
            </a:r>
          </a:p>
          <a:p>
            <a:pPr>
              <a:lnSpc>
                <a:spcPct val="80000"/>
              </a:lnSpc>
            </a:pPr>
            <a:endParaRPr lang="en-US" altLang="ar-JO" sz="2800" b="1" smtClean="0"/>
          </a:p>
          <a:p>
            <a:pPr>
              <a:lnSpc>
                <a:spcPct val="80000"/>
              </a:lnSpc>
            </a:pPr>
            <a:r>
              <a:rPr lang="en-US" altLang="ar-JO" sz="2800" b="1" u="sng" smtClean="0"/>
              <a:t>Lumbar movement restriction</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8A8DF1A-07F3-4133-9817-5E513992D8B4}" type="slidenum">
              <a:rPr lang="ar-SA" altLang="ar-JO" sz="1400">
                <a:latin typeface="Rage Italic" pitchFamily="66" charset="0"/>
                <a:cs typeface="Times New Roman" pitchFamily="18" charset="0"/>
              </a:rPr>
              <a:pPr/>
              <a:t>49</a:t>
            </a:fld>
            <a:endParaRPr lang="en-US" altLang="ar-JO" sz="1400">
              <a:latin typeface="Rage Italic" pitchFamily="66" charset="0"/>
              <a:cs typeface="Times New Roman" pitchFamily="18" charset="0"/>
            </a:endParaRPr>
          </a:p>
        </p:txBody>
      </p:sp>
      <p:sp>
        <p:nvSpPr>
          <p:cNvPr id="68611" name="Content Placeholder 2"/>
          <p:cNvSpPr>
            <a:spLocks noGrp="1"/>
          </p:cNvSpPr>
          <p:nvPr>
            <p:ph idx="4294967295"/>
          </p:nvPr>
        </p:nvSpPr>
        <p:spPr>
          <a:xfrm>
            <a:off x="0" y="0"/>
            <a:ext cx="9144000" cy="5929313"/>
          </a:xfrm>
        </p:spPr>
        <p:txBody>
          <a:bodyPr>
            <a:normAutofit fontScale="92500" lnSpcReduction="10000"/>
          </a:bodyPr>
          <a:lstStyle/>
          <a:p>
            <a:pPr algn="ctr" fontAlgn="auto">
              <a:lnSpc>
                <a:spcPct val="80000"/>
              </a:lnSpc>
              <a:spcAft>
                <a:spcPts val="0"/>
              </a:spcAft>
              <a:buFont typeface="Arial" panose="020B0604020202020204" pitchFamily="34" charset="0"/>
              <a:buNone/>
              <a:defRPr/>
            </a:pPr>
            <a:r>
              <a:rPr lang="en-US" altLang="ar-JO" sz="4400" b="1" dirty="0"/>
              <a:t> Physical examination</a:t>
            </a:r>
          </a:p>
          <a:p>
            <a:pPr algn="ctr" fontAlgn="auto">
              <a:lnSpc>
                <a:spcPct val="80000"/>
              </a:lnSpc>
              <a:spcAft>
                <a:spcPts val="0"/>
              </a:spcAft>
              <a:buFont typeface="Arial" panose="020B0604020202020204" pitchFamily="34" charset="0"/>
              <a:buNone/>
              <a:defRPr/>
            </a:pPr>
            <a:endParaRPr lang="en-US" altLang="ar-JO" sz="4400" b="1" dirty="0"/>
          </a:p>
          <a:p>
            <a:pPr fontAlgn="auto">
              <a:lnSpc>
                <a:spcPct val="80000"/>
              </a:lnSpc>
              <a:spcAft>
                <a:spcPts val="0"/>
              </a:spcAft>
              <a:buFont typeface="Arial" panose="020B0604020202020204" pitchFamily="34" charset="0"/>
              <a:buChar char="•"/>
              <a:defRPr/>
            </a:pPr>
            <a:r>
              <a:rPr lang="en-US" altLang="ar-JO" b="1" dirty="0"/>
              <a:t>Weakness in each of the muscle groups:</a:t>
            </a:r>
          </a:p>
          <a:p>
            <a:pPr fontAlgn="auto">
              <a:lnSpc>
                <a:spcPct val="80000"/>
              </a:lnSpc>
              <a:spcAft>
                <a:spcPts val="0"/>
              </a:spcAft>
              <a:buFont typeface="Arial" panose="020B0604020202020204" pitchFamily="34" charset="0"/>
              <a:buChar char="•"/>
              <a:defRPr/>
            </a:pPr>
            <a:endParaRPr lang="en-US" altLang="ar-JO" sz="2400" b="1" dirty="0"/>
          </a:p>
          <a:p>
            <a:pPr fontAlgn="auto">
              <a:lnSpc>
                <a:spcPct val="80000"/>
              </a:lnSpc>
              <a:spcAft>
                <a:spcPts val="0"/>
              </a:spcAft>
              <a:buFont typeface="Wingdings" pitchFamily="2" charset="2"/>
              <a:buChar char="ü"/>
              <a:defRPr/>
            </a:pPr>
            <a:r>
              <a:rPr lang="en-US" altLang="ar-JO" sz="2400" b="1" dirty="0">
                <a:solidFill>
                  <a:srgbClr val="C00000"/>
                </a:solidFill>
              </a:rPr>
              <a:t>Weakness of dorsiflexion of the foot &amp; extension of the great toe </a:t>
            </a:r>
            <a:r>
              <a:rPr lang="en-US" altLang="ar-JO" sz="2400" b="1" dirty="0"/>
              <a:t>is most commonly caused by a prolapsed L4/L5 disc with involvement of the</a:t>
            </a:r>
            <a:r>
              <a:rPr lang="en-US" altLang="ar-JO" sz="2400" b="1" dirty="0">
                <a:solidFill>
                  <a:schemeClr val="accent3">
                    <a:lumMod val="75000"/>
                  </a:schemeClr>
                </a:solidFill>
              </a:rPr>
              <a:t> L5 </a:t>
            </a:r>
            <a:r>
              <a:rPr lang="en-US" altLang="ar-JO" sz="2400" b="1" dirty="0"/>
              <a:t>nerve root</a:t>
            </a:r>
          </a:p>
          <a:p>
            <a:pPr fontAlgn="auto">
              <a:lnSpc>
                <a:spcPct val="80000"/>
              </a:lnSpc>
              <a:spcAft>
                <a:spcPts val="0"/>
              </a:spcAft>
              <a:buFont typeface="Arial" panose="020B0604020202020204" pitchFamily="34" charset="0"/>
              <a:buChar char="•"/>
              <a:defRPr/>
            </a:pPr>
            <a:endParaRPr lang="en-US" altLang="ar-JO" sz="2400" b="1" dirty="0"/>
          </a:p>
          <a:p>
            <a:pPr fontAlgn="auto">
              <a:lnSpc>
                <a:spcPct val="80000"/>
              </a:lnSpc>
              <a:spcAft>
                <a:spcPts val="0"/>
              </a:spcAft>
              <a:buFont typeface="Wingdings" pitchFamily="2" charset="2"/>
              <a:buChar char="ü"/>
              <a:defRPr/>
            </a:pPr>
            <a:r>
              <a:rPr lang="en-US" altLang="ar-JO" sz="2400" b="1" dirty="0" err="1">
                <a:solidFill>
                  <a:srgbClr val="C00000"/>
                </a:solidFill>
              </a:rPr>
              <a:t>Plantarflexion</a:t>
            </a:r>
            <a:r>
              <a:rPr lang="en-US" altLang="ar-JO" sz="2400" b="1" dirty="0">
                <a:solidFill>
                  <a:srgbClr val="C00000"/>
                </a:solidFill>
              </a:rPr>
              <a:t> weakness </a:t>
            </a:r>
            <a:r>
              <a:rPr lang="en-US" altLang="ar-JO" sz="2400" b="1" dirty="0"/>
              <a:t>is caused by compression of the </a:t>
            </a:r>
            <a:r>
              <a:rPr lang="en-US" altLang="ar-JO" sz="2400" b="1" dirty="0">
                <a:solidFill>
                  <a:schemeClr val="accent3">
                    <a:lumMod val="75000"/>
                  </a:schemeClr>
                </a:solidFill>
              </a:rPr>
              <a:t>S1</a:t>
            </a:r>
            <a:r>
              <a:rPr lang="en-US" altLang="ar-JO" sz="2400" b="1" dirty="0"/>
              <a:t> nerve root, usually due to a prolapsed lumbosacral disc.</a:t>
            </a:r>
          </a:p>
          <a:p>
            <a:pPr fontAlgn="auto">
              <a:lnSpc>
                <a:spcPct val="80000"/>
              </a:lnSpc>
              <a:spcAft>
                <a:spcPts val="0"/>
              </a:spcAft>
              <a:buFont typeface="Arial" panose="020B0604020202020204" pitchFamily="34" charset="0"/>
              <a:buNone/>
              <a:defRPr/>
            </a:pPr>
            <a:endParaRPr lang="en-US" altLang="ar-JO" sz="2400" b="1" dirty="0"/>
          </a:p>
          <a:p>
            <a:pPr fontAlgn="auto">
              <a:lnSpc>
                <a:spcPct val="80000"/>
              </a:lnSpc>
              <a:spcAft>
                <a:spcPts val="0"/>
              </a:spcAft>
              <a:buFont typeface="Arial" panose="020B0604020202020204" pitchFamily="34" charset="0"/>
              <a:buChar char="•"/>
              <a:defRPr/>
            </a:pPr>
            <a:r>
              <a:rPr lang="en-US" altLang="ar-JO" b="1" dirty="0"/>
              <a:t>Deep tendon reflexes :</a:t>
            </a:r>
          </a:p>
          <a:p>
            <a:pPr fontAlgn="auto">
              <a:lnSpc>
                <a:spcPct val="80000"/>
              </a:lnSpc>
              <a:spcAft>
                <a:spcPts val="0"/>
              </a:spcAft>
              <a:buFont typeface="Arial" panose="020B0604020202020204" pitchFamily="34" charset="0"/>
              <a:buNone/>
              <a:defRPr/>
            </a:pPr>
            <a:endParaRPr lang="en-US" altLang="ar-JO" sz="2400" b="1" dirty="0"/>
          </a:p>
          <a:p>
            <a:pPr fontAlgn="auto">
              <a:lnSpc>
                <a:spcPct val="80000"/>
              </a:lnSpc>
              <a:spcAft>
                <a:spcPts val="0"/>
              </a:spcAft>
              <a:buFont typeface="Wingdings" pitchFamily="2" charset="2"/>
              <a:buChar char="ü"/>
              <a:defRPr/>
            </a:pPr>
            <a:r>
              <a:rPr lang="en-US" altLang="ar-JO" sz="2400" b="1" dirty="0"/>
              <a:t>The </a:t>
            </a:r>
            <a:r>
              <a:rPr lang="en-US" altLang="ar-JO" sz="2400" b="1" dirty="0">
                <a:solidFill>
                  <a:srgbClr val="C00000"/>
                </a:solidFill>
              </a:rPr>
              <a:t>ankle jerk </a:t>
            </a:r>
            <a:r>
              <a:rPr lang="en-US" altLang="ar-JO" sz="2400" b="1" dirty="0"/>
              <a:t>is depressed or Absent when the </a:t>
            </a:r>
            <a:r>
              <a:rPr lang="en-US" altLang="ar-JO" sz="2400" b="1" dirty="0">
                <a:solidFill>
                  <a:schemeClr val="accent3">
                    <a:lumMod val="75000"/>
                  </a:schemeClr>
                </a:solidFill>
              </a:rPr>
              <a:t>S1</a:t>
            </a:r>
            <a:r>
              <a:rPr lang="en-US" altLang="ar-JO" sz="2400" b="1" dirty="0"/>
              <a:t> nerve root is compressed, usually by a lumbosacral disc </a:t>
            </a:r>
            <a:r>
              <a:rPr lang="en-US" altLang="ar-JO" sz="2400" b="1" dirty="0" err="1"/>
              <a:t>prolapse</a:t>
            </a:r>
            <a:r>
              <a:rPr lang="en-US" altLang="ar-JO" sz="2400" b="1" dirty="0"/>
              <a:t>.</a:t>
            </a:r>
          </a:p>
          <a:p>
            <a:pPr fontAlgn="auto">
              <a:lnSpc>
                <a:spcPct val="80000"/>
              </a:lnSpc>
              <a:spcAft>
                <a:spcPts val="0"/>
              </a:spcAft>
              <a:buFont typeface="Arial" panose="020B0604020202020204" pitchFamily="34" charset="0"/>
              <a:buNone/>
              <a:defRPr/>
            </a:pPr>
            <a:endParaRPr lang="en-US" altLang="ar-JO" sz="2400" b="1" dirty="0"/>
          </a:p>
          <a:p>
            <a:pPr fontAlgn="auto">
              <a:lnSpc>
                <a:spcPct val="80000"/>
              </a:lnSpc>
              <a:spcAft>
                <a:spcPts val="0"/>
              </a:spcAft>
              <a:buFont typeface="Wingdings" pitchFamily="2" charset="2"/>
              <a:buChar char="ü"/>
              <a:defRPr/>
            </a:pPr>
            <a:r>
              <a:rPr lang="en-US" altLang="ar-JO" sz="2400" b="1" dirty="0">
                <a:solidFill>
                  <a:srgbClr val="C00000"/>
                </a:solidFill>
              </a:rPr>
              <a:t>Knee jerk </a:t>
            </a:r>
            <a:r>
              <a:rPr lang="en-US" altLang="ar-JO" sz="2400" b="1" dirty="0"/>
              <a:t>is reduced in </a:t>
            </a:r>
            <a:r>
              <a:rPr lang="en-US" altLang="ar-JO" sz="2400" b="1" dirty="0">
                <a:solidFill>
                  <a:schemeClr val="accent3">
                    <a:lumMod val="75000"/>
                  </a:schemeClr>
                </a:solidFill>
              </a:rPr>
              <a:t>L3/L4</a:t>
            </a:r>
            <a:r>
              <a:rPr lang="en-US" altLang="ar-JO" sz="2400" b="1" dirty="0"/>
              <a:t> disc prolapse. </a:t>
            </a:r>
          </a:p>
          <a:p>
            <a:pPr fontAlgn="auto">
              <a:lnSpc>
                <a:spcPct val="80000"/>
              </a:lnSpc>
              <a:spcAft>
                <a:spcPts val="0"/>
              </a:spcAft>
              <a:buFont typeface="Arial" panose="020B0604020202020204" pitchFamily="34" charset="0"/>
              <a:buChar char="•"/>
              <a:defRPr/>
            </a:pPr>
            <a:endParaRPr lang="en-US" altLang="ar-JO" sz="2400" b="1" dirty="0"/>
          </a:p>
          <a:p>
            <a:pPr fontAlgn="auto">
              <a:lnSpc>
                <a:spcPct val="80000"/>
              </a:lnSpc>
              <a:spcAft>
                <a:spcPts val="0"/>
              </a:spcAft>
              <a:buFont typeface="Arial" panose="020B0604020202020204" pitchFamily="34" charset="0"/>
              <a:buChar char="•"/>
              <a:defRPr/>
            </a:pPr>
            <a:endParaRPr lang="en-US" altLang="ar-JO"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57188"/>
            <a:ext cx="8229600" cy="1143000"/>
          </a:xfrm>
          <a:solidFill>
            <a:schemeClr val="accent1">
              <a:lumMod val="40000"/>
              <a:lumOff val="60000"/>
            </a:schemeClr>
          </a:solidFill>
          <a:ln w="76200">
            <a:solidFill>
              <a:schemeClr val="accent3">
                <a:lumMod val="50000"/>
              </a:schemeClr>
            </a:solidFill>
          </a:ln>
        </p:spPr>
        <p:txBody>
          <a:bodyPr rtlCol="0">
            <a:normAutofit/>
          </a:bodyPr>
          <a:lstStyle/>
          <a:p>
            <a:pPr fontAlgn="auto">
              <a:spcAft>
                <a:spcPts val="0"/>
              </a:spcAft>
              <a:defRPr/>
            </a:pPr>
            <a:r>
              <a:rPr lang="en-US" altLang="ar-JO" sz="4000" b="1" dirty="0">
                <a:solidFill>
                  <a:schemeClr val="accent3">
                    <a:lumMod val="50000"/>
                  </a:schemeClr>
                </a:solidFill>
              </a:rPr>
              <a:t>Degenerative Diseases of The Spine</a:t>
            </a:r>
            <a:endParaRPr lang="en-US" altLang="ar-JO" sz="4000" dirty="0">
              <a:solidFill>
                <a:schemeClr val="accent3">
                  <a:lumMod val="50000"/>
                </a:schemeClr>
              </a:solidFill>
            </a:endParaRPr>
          </a:p>
        </p:txBody>
      </p:sp>
      <p:sp>
        <p:nvSpPr>
          <p:cNvPr id="10243" name="Content Placeholder 2"/>
          <p:cNvSpPr>
            <a:spLocks noGrp="1"/>
          </p:cNvSpPr>
          <p:nvPr>
            <p:ph idx="1"/>
          </p:nvPr>
        </p:nvSpPr>
        <p:spPr>
          <a:xfrm>
            <a:off x="539750" y="1700213"/>
            <a:ext cx="8258175" cy="4522787"/>
          </a:xfrm>
        </p:spPr>
        <p:txBody>
          <a:bodyPr/>
          <a:lstStyle/>
          <a:p>
            <a:pPr fontAlgn="auto">
              <a:spcAft>
                <a:spcPts val="0"/>
              </a:spcAft>
              <a:buFont typeface="Wingdings 2" pitchFamily="18" charset="2"/>
              <a:buNone/>
              <a:defRPr/>
            </a:pPr>
            <a:r>
              <a:rPr lang="en-US" altLang="ar-JO" sz="2800" b="1" u="sng" dirty="0"/>
              <a:t>2. Facet joint abnormalities</a:t>
            </a:r>
            <a:r>
              <a:rPr lang="en-US" altLang="ar-JO" sz="2400" b="1" u="sng" dirty="0"/>
              <a:t>: </a:t>
            </a:r>
            <a:r>
              <a:rPr lang="en-US" altLang="ar-JO" sz="2400" b="1" dirty="0"/>
              <a:t>hypertrophy and capsular laxity.</a:t>
            </a:r>
          </a:p>
          <a:p>
            <a:pPr fontAlgn="auto">
              <a:spcAft>
                <a:spcPts val="0"/>
              </a:spcAft>
              <a:buFont typeface="Wingdings 2" pitchFamily="18" charset="2"/>
              <a:buNone/>
              <a:defRPr/>
            </a:pPr>
            <a:r>
              <a:rPr lang="en-US" altLang="ar-JO" sz="2800" b="1" u="sng" dirty="0"/>
              <a:t>3. Osteophytes </a:t>
            </a:r>
            <a:r>
              <a:rPr lang="en-US" altLang="ar-JO" sz="2400" b="1" dirty="0"/>
              <a:t>often form on the edges of the VB bordering the degenerated disc.</a:t>
            </a:r>
          </a:p>
          <a:p>
            <a:pPr fontAlgn="auto">
              <a:spcAft>
                <a:spcPts val="0"/>
              </a:spcAft>
              <a:buFont typeface="Wingdings 2" pitchFamily="18" charset="2"/>
              <a:buNone/>
              <a:defRPr/>
            </a:pPr>
            <a:r>
              <a:rPr lang="en-US" altLang="ar-JO" sz="2800" b="1" u="sng" dirty="0"/>
              <a:t>4. Spondylolisthesis</a:t>
            </a:r>
            <a:r>
              <a:rPr lang="en-US" altLang="ar-JO" sz="2400" b="1" u="sng" dirty="0"/>
              <a:t>: </a:t>
            </a:r>
            <a:r>
              <a:rPr lang="en-US" altLang="ar-JO" sz="2400" b="1" dirty="0">
                <a:solidFill>
                  <a:schemeClr val="accent3">
                    <a:lumMod val="75000"/>
                  </a:schemeClr>
                </a:solidFill>
                <a:effectLst>
                  <a:outerShdw blurRad="38100" dist="38100" dir="2700000" algn="tl">
                    <a:srgbClr val="000000">
                      <a:alpha val="43137"/>
                    </a:srgbClr>
                  </a:outerShdw>
                </a:effectLst>
              </a:rPr>
              <a:t>subluxation</a:t>
            </a:r>
            <a:r>
              <a:rPr lang="en-US" altLang="ar-JO" sz="2400" b="1" dirty="0"/>
              <a:t> of one VB on another.</a:t>
            </a:r>
            <a:endParaRPr lang="en-US" altLang="ar-JO" sz="2400" b="1" i="1" dirty="0"/>
          </a:p>
          <a:p>
            <a:pPr fontAlgn="auto">
              <a:spcAft>
                <a:spcPts val="0"/>
              </a:spcAft>
              <a:buFont typeface="Wingdings 2" pitchFamily="18" charset="2"/>
              <a:buNone/>
              <a:defRPr/>
            </a:pPr>
            <a:r>
              <a:rPr lang="en-US" altLang="ar-JO" sz="2800" b="1" u="sng" dirty="0"/>
              <a:t>5. </a:t>
            </a:r>
            <a:r>
              <a:rPr lang="en-US" altLang="ar-JO" sz="2800" b="1" u="sng" dirty="0" err="1"/>
              <a:t>Spondylolysis</a:t>
            </a:r>
            <a:r>
              <a:rPr lang="en-US" altLang="ar-JO" sz="2800" b="1" u="sng" dirty="0"/>
              <a:t>:</a:t>
            </a:r>
            <a:r>
              <a:rPr lang="en-US" altLang="ar-JO" sz="2400" b="1" dirty="0"/>
              <a:t> associated with </a:t>
            </a:r>
            <a:r>
              <a:rPr lang="en-US" altLang="ar-JO" sz="2400" b="1" dirty="0">
                <a:solidFill>
                  <a:schemeClr val="accent3">
                    <a:lumMod val="75000"/>
                  </a:schemeClr>
                </a:solidFill>
                <a:effectLst>
                  <a:outerShdw blurRad="38100" dist="38100" dir="2700000" algn="tl">
                    <a:srgbClr val="000000">
                      <a:alpha val="43137"/>
                    </a:srgbClr>
                  </a:outerShdw>
                </a:effectLst>
              </a:rPr>
              <a:t>pars </a:t>
            </a:r>
            <a:r>
              <a:rPr lang="en-US" altLang="ar-JO" sz="2400" b="1" dirty="0" err="1">
                <a:solidFill>
                  <a:schemeClr val="accent3">
                    <a:lumMod val="75000"/>
                  </a:schemeClr>
                </a:solidFill>
                <a:effectLst>
                  <a:outerShdw blurRad="38100" dist="38100" dir="2700000" algn="tl">
                    <a:srgbClr val="000000">
                      <a:alpha val="43137"/>
                    </a:srgbClr>
                  </a:outerShdw>
                </a:effectLst>
              </a:rPr>
              <a:t>interarticularis</a:t>
            </a:r>
            <a:r>
              <a:rPr lang="en-US" altLang="ar-JO" sz="2400" b="1" dirty="0">
                <a:solidFill>
                  <a:schemeClr val="accent3">
                    <a:lumMod val="75000"/>
                  </a:schemeClr>
                </a:solidFill>
                <a:effectLst>
                  <a:outerShdw blurRad="38100" dist="38100" dir="2700000" algn="tl">
                    <a:srgbClr val="000000">
                      <a:alpha val="43137"/>
                    </a:srgbClr>
                  </a:outerShdw>
                </a:effectLst>
              </a:rPr>
              <a:t> fracture</a:t>
            </a:r>
            <a:endParaRPr lang="en-US" altLang="ar-JO" sz="2400" b="1" dirty="0"/>
          </a:p>
          <a:p>
            <a:pPr fontAlgn="auto">
              <a:spcAft>
                <a:spcPts val="0"/>
              </a:spcAft>
              <a:buFont typeface="Wingdings 2" pitchFamily="18" charset="2"/>
              <a:buNone/>
              <a:defRPr/>
            </a:pPr>
            <a:r>
              <a:rPr lang="en-US" altLang="ar-JO" sz="2800" b="1" u="sng" dirty="0"/>
              <a:t>6. Hypertrophy </a:t>
            </a:r>
            <a:r>
              <a:rPr lang="en-US" altLang="ar-JO" sz="2400" b="1" dirty="0"/>
              <a:t>of the </a:t>
            </a:r>
            <a:r>
              <a:rPr lang="en-US" altLang="ar-JO" sz="2400" b="1" dirty="0" err="1"/>
              <a:t>ligamentum</a:t>
            </a:r>
            <a:r>
              <a:rPr lang="en-US" altLang="ar-JO" sz="2400" b="1" dirty="0"/>
              <a:t> </a:t>
            </a:r>
            <a:r>
              <a:rPr lang="en-US" altLang="ar-JO" sz="2400" b="1" dirty="0" err="1"/>
              <a:t>flavum</a:t>
            </a:r>
            <a:r>
              <a:rPr lang="en-US" altLang="ar-JO" sz="2400" b="1" dirty="0"/>
              <a:t>.</a:t>
            </a:r>
          </a:p>
          <a:p>
            <a:pPr fontAlgn="auto">
              <a:spcAft>
                <a:spcPts val="0"/>
              </a:spcAft>
              <a:buFont typeface="Arial" panose="020B0604020202020204" pitchFamily="34" charset="0"/>
              <a:buChar char="•"/>
              <a:defRPr/>
            </a:pPr>
            <a:endParaRPr lang="en-US" altLang="ar-JO" sz="2400" b="1" dirty="0"/>
          </a:p>
        </p:txBody>
      </p:sp>
      <p:sp>
        <p:nvSpPr>
          <p:cNvPr id="819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DECA0C5-7956-4091-8906-7959386A7D37}" type="slidenum">
              <a:rPr lang="ar-SA" altLang="en-US">
                <a:solidFill>
                  <a:srgbClr val="898989"/>
                </a:solidFill>
                <a:latin typeface="Arial Black" pitchFamily="34" charset="0"/>
              </a:rPr>
              <a:pPr/>
              <a:t>5</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457200" y="571500"/>
            <a:ext cx="8229600" cy="1143000"/>
          </a:xfrm>
        </p:spPr>
        <p:txBody>
          <a:bodyPr/>
          <a:lstStyle/>
          <a:p>
            <a:r>
              <a:rPr lang="en-US" altLang="ar-JO" sz="4000" b="1" smtClean="0"/>
              <a:t>Clinical Features of Disc Prolapse</a:t>
            </a:r>
            <a:endParaRPr lang="en-US" altLang="ar-JO" sz="4000" smtClean="0"/>
          </a:p>
        </p:txBody>
      </p:sp>
      <p:pic>
        <p:nvPicPr>
          <p:cNvPr id="593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43063"/>
            <a:ext cx="9144000" cy="4429125"/>
          </a:xfrm>
          <a:noFill/>
          <a:extLst>
            <a:ext uri="{909E8E84-426E-40DD-AFC4-6F175D3DCCD1}">
              <a14:hiddenFill xmlns:a14="http://schemas.microsoft.com/office/drawing/2010/main">
                <a:solidFill>
                  <a:srgbClr val="FFFFFF"/>
                </a:solidFill>
              </a14:hiddenFill>
            </a:ext>
          </a:extLst>
        </p:spPr>
      </p:pic>
      <p:sp>
        <p:nvSpPr>
          <p:cNvPr id="5939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ABDB90E-2D1C-48C5-A068-178A235172BA}" type="slidenum">
              <a:rPr lang="ar-SA" altLang="en-US">
                <a:solidFill>
                  <a:srgbClr val="898989"/>
                </a:solidFill>
                <a:latin typeface="Arial Black" pitchFamily="34" charset="0"/>
              </a:rPr>
              <a:pPr/>
              <a:t>50</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a:xfrm>
            <a:off x="428625" y="0"/>
            <a:ext cx="8229600" cy="1143000"/>
          </a:xfrm>
        </p:spPr>
        <p:txBody>
          <a:bodyPr/>
          <a:lstStyle/>
          <a:p>
            <a:r>
              <a:rPr lang="en-US" altLang="ar-JO" b="1" smtClean="0"/>
              <a:t>Reflexes</a:t>
            </a:r>
          </a:p>
        </p:txBody>
      </p:sp>
      <p:pic>
        <p:nvPicPr>
          <p:cNvPr id="60419"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6000750"/>
          </a:xfrm>
        </p:spPr>
      </p:pic>
      <p:sp>
        <p:nvSpPr>
          <p:cNvPr id="6042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60BF27B-FB3A-40A5-86D5-D91B7C51D028}" type="slidenum">
              <a:rPr lang="ar-SA" altLang="en-US">
                <a:solidFill>
                  <a:srgbClr val="898989"/>
                </a:solidFill>
                <a:latin typeface="Arial Black" pitchFamily="34" charset="0"/>
              </a:rPr>
              <a:pPr/>
              <a:t>51</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6BEBF28-4609-4F96-9020-D6512F30A2D8}" type="slidenum">
              <a:rPr lang="ar-SA" altLang="ar-JO" sz="1400">
                <a:latin typeface="Rage Italic" pitchFamily="66" charset="0"/>
                <a:cs typeface="Times New Roman" pitchFamily="18" charset="0"/>
              </a:rPr>
              <a:pPr/>
              <a:t>52</a:t>
            </a:fld>
            <a:endParaRPr lang="en-US" altLang="ar-JO" sz="1400">
              <a:latin typeface="Rage Italic" pitchFamily="66" charset="0"/>
              <a:cs typeface="Times New Roman" pitchFamily="18" charset="0"/>
            </a:endParaRPr>
          </a:p>
        </p:txBody>
      </p:sp>
      <p:sp>
        <p:nvSpPr>
          <p:cNvPr id="24578" name="Title 1"/>
          <p:cNvSpPr>
            <a:spLocks noGrp="1"/>
          </p:cNvSpPr>
          <p:nvPr>
            <p:ph type="title" idx="4294967295"/>
          </p:nvPr>
        </p:nvSpPr>
        <p:spPr>
          <a:xfrm>
            <a:off x="0" y="0"/>
            <a:ext cx="8229600" cy="857250"/>
          </a:xfrm>
        </p:spPr>
        <p:txBody>
          <a:bodyPr rtlCol="1">
            <a:normAutofit/>
          </a:bodyPr>
          <a:lstStyle/>
          <a:p>
            <a:pPr fontAlgn="auto">
              <a:spcAft>
                <a:spcPts val="0"/>
              </a:spcAft>
              <a:defRPr/>
            </a:pPr>
            <a:r>
              <a:rPr lang="en-US" sz="3600" b="1" dirty="0">
                <a:latin typeface="+mn-lt"/>
              </a:rPr>
              <a:t>Special Tests</a:t>
            </a:r>
          </a:p>
        </p:txBody>
      </p:sp>
      <p:sp>
        <p:nvSpPr>
          <p:cNvPr id="64516" name="Content Placeholder 2"/>
          <p:cNvSpPr>
            <a:spLocks noGrp="1"/>
          </p:cNvSpPr>
          <p:nvPr>
            <p:ph idx="4294967295"/>
          </p:nvPr>
        </p:nvSpPr>
        <p:spPr>
          <a:xfrm>
            <a:off x="0" y="642938"/>
            <a:ext cx="8929688" cy="6215062"/>
          </a:xfrm>
        </p:spPr>
        <p:txBody>
          <a:bodyPr rtlCol="1"/>
          <a:lstStyle/>
          <a:p>
            <a:pPr marL="514350" indent="-514350" fontAlgn="auto">
              <a:spcAft>
                <a:spcPts val="0"/>
              </a:spcAft>
              <a:buFont typeface="Arial" panose="020B0604020202020204" pitchFamily="34" charset="0"/>
              <a:buNone/>
              <a:defRPr/>
            </a:pPr>
            <a:r>
              <a:rPr lang="en-US" b="1" dirty="0">
                <a:solidFill>
                  <a:srgbClr val="C00000"/>
                </a:solidFill>
                <a:effectLst>
                  <a:outerShdw blurRad="38100" dist="38100" dir="2700000" algn="tl">
                    <a:srgbClr val="000000">
                      <a:alpha val="43137"/>
                    </a:srgbClr>
                  </a:outerShdw>
                </a:effectLst>
                <a:cs typeface="Arial" pitchFamily="34" charset="0"/>
              </a:rPr>
              <a:t># Straight leg raising (</a:t>
            </a:r>
            <a:r>
              <a:rPr lang="en-US" b="1" dirty="0" err="1">
                <a:solidFill>
                  <a:srgbClr val="C00000"/>
                </a:solidFill>
                <a:effectLst>
                  <a:outerShdw blurRad="38100" dist="38100" dir="2700000" algn="tl">
                    <a:srgbClr val="000000">
                      <a:alpha val="43137"/>
                    </a:srgbClr>
                  </a:outerShdw>
                </a:effectLst>
                <a:cs typeface="Arial" pitchFamily="34" charset="0"/>
              </a:rPr>
              <a:t>Lasegue’s</a:t>
            </a:r>
            <a:r>
              <a:rPr lang="en-US" b="1" dirty="0">
                <a:solidFill>
                  <a:srgbClr val="C00000"/>
                </a:solidFill>
                <a:effectLst>
                  <a:outerShdw blurRad="38100" dist="38100" dir="2700000" algn="tl">
                    <a:srgbClr val="000000">
                      <a:alpha val="43137"/>
                    </a:srgbClr>
                  </a:outerShdw>
                </a:effectLst>
                <a:cs typeface="Arial" pitchFamily="34" charset="0"/>
              </a:rPr>
              <a:t> test)</a:t>
            </a:r>
          </a:p>
          <a:p>
            <a:pPr marL="336550" fontAlgn="auto">
              <a:spcAft>
                <a:spcPts val="0"/>
              </a:spcAft>
              <a:buFont typeface="Arial" panose="020B0604020202020204" pitchFamily="34" charset="0"/>
              <a:buNone/>
              <a:defRPr/>
            </a:pPr>
            <a:r>
              <a:rPr lang="en-US" sz="2800" b="1" dirty="0">
                <a:cs typeface="Arial" pitchFamily="34" charset="0"/>
              </a:rPr>
              <a:t>Raising the leg </a:t>
            </a:r>
            <a:r>
              <a:rPr lang="en-US" sz="2400" b="1" dirty="0">
                <a:cs typeface="Arial" pitchFamily="34" charset="0"/>
              </a:rPr>
              <a:t>(30-70degrees) </a:t>
            </a:r>
            <a:r>
              <a:rPr lang="en-US" sz="2800" b="1" dirty="0">
                <a:cs typeface="Arial" pitchFamily="34" charset="0"/>
              </a:rPr>
              <a:t>will cause pain.</a:t>
            </a:r>
          </a:p>
          <a:p>
            <a:pPr marL="336550" fontAlgn="auto">
              <a:spcAft>
                <a:spcPts val="0"/>
              </a:spcAft>
              <a:buFont typeface="Arial" panose="020B0604020202020204" pitchFamily="34" charset="0"/>
              <a:buChar char="•"/>
              <a:defRPr/>
            </a:pPr>
            <a:endParaRPr lang="en-US" sz="2800" b="1" dirty="0">
              <a:cs typeface="Arial" pitchFamily="34" charset="0"/>
            </a:endParaRPr>
          </a:p>
          <a:p>
            <a:pPr marL="336550" fontAlgn="auto">
              <a:spcAft>
                <a:spcPts val="0"/>
              </a:spcAft>
              <a:buFont typeface="Arial" panose="020B0604020202020204" pitchFamily="34" charset="0"/>
              <a:buChar char="•"/>
              <a:defRPr/>
            </a:pPr>
            <a:r>
              <a:rPr lang="en-US" sz="2800" b="1" dirty="0" err="1">
                <a:solidFill>
                  <a:srgbClr val="C00000"/>
                </a:solidFill>
                <a:cs typeface="Arial" pitchFamily="34" charset="0"/>
              </a:rPr>
              <a:t>Bragard</a:t>
            </a:r>
            <a:r>
              <a:rPr lang="en-US" sz="2800" b="1" dirty="0">
                <a:solidFill>
                  <a:srgbClr val="C00000"/>
                </a:solidFill>
                <a:cs typeface="Arial" pitchFamily="34" charset="0"/>
              </a:rPr>
              <a:t> sign</a:t>
            </a:r>
            <a:r>
              <a:rPr lang="en-US" sz="2800" b="1" dirty="0">
                <a:cs typeface="Arial" pitchFamily="34" charset="0"/>
              </a:rPr>
              <a:t>: if the SLR is positive, lower the leg on the affected side to just below the point of pain and quickly </a:t>
            </a:r>
            <a:r>
              <a:rPr lang="en-US" sz="2800" b="1" u="sng" dirty="0" err="1">
                <a:cs typeface="Arial" pitchFamily="34" charset="0"/>
              </a:rPr>
              <a:t>dorsiflex</a:t>
            </a:r>
            <a:r>
              <a:rPr lang="en-US" sz="2800" b="1" dirty="0">
                <a:cs typeface="Arial" pitchFamily="34" charset="0"/>
              </a:rPr>
              <a:t> the foot. If the pain is duplicated or increased, this suggests </a:t>
            </a:r>
            <a:r>
              <a:rPr lang="en-US" sz="2800" b="1" u="sng" dirty="0">
                <a:cs typeface="Arial" pitchFamily="34" charset="0"/>
              </a:rPr>
              <a:t>sciatic neuritis</a:t>
            </a:r>
            <a:r>
              <a:rPr lang="en-US" sz="2800" b="1" dirty="0">
                <a:cs typeface="Arial" pitchFamily="34" charset="0"/>
              </a:rPr>
              <a:t>. </a:t>
            </a:r>
          </a:p>
          <a:p>
            <a:pPr marL="336550" fontAlgn="auto">
              <a:spcAft>
                <a:spcPts val="0"/>
              </a:spcAft>
              <a:buFont typeface="Arial" panose="020B0604020202020204" pitchFamily="34" charset="0"/>
              <a:buChar char="•"/>
              <a:defRPr/>
            </a:pPr>
            <a:endParaRPr lang="en-US" sz="2800" b="1" dirty="0">
              <a:cs typeface="Arial" pitchFamily="34" charset="0"/>
            </a:endParaRPr>
          </a:p>
          <a:p>
            <a:pPr marL="336550" fontAlgn="auto">
              <a:spcAft>
                <a:spcPts val="0"/>
              </a:spcAft>
              <a:buFont typeface="Arial" panose="020B0604020202020204" pitchFamily="34" charset="0"/>
              <a:buChar char="•"/>
              <a:defRPr/>
            </a:pPr>
            <a:endParaRPr lang="en-US" sz="2800" b="1" dirty="0">
              <a:cs typeface="Arial" pitchFamily="34" charset="0"/>
            </a:endParaRPr>
          </a:p>
          <a:p>
            <a:pPr marL="336550" fontAlgn="auto">
              <a:spcAft>
                <a:spcPts val="0"/>
              </a:spcAft>
              <a:buFont typeface="Arial" panose="020B0604020202020204" pitchFamily="34" charset="0"/>
              <a:buChar char="•"/>
              <a:defRPr/>
            </a:pPr>
            <a:r>
              <a:rPr lang="en-US" sz="2800" b="1" dirty="0">
                <a:solidFill>
                  <a:srgbClr val="C00000"/>
                </a:solidFill>
                <a:cs typeface="Arial" pitchFamily="34" charset="0"/>
              </a:rPr>
              <a:t>Crossed leg sign</a:t>
            </a:r>
            <a:r>
              <a:rPr lang="en-US" sz="2800" b="1" dirty="0">
                <a:cs typeface="Arial" pitchFamily="34" charset="0"/>
              </a:rPr>
              <a:t>: elevation of the normal leg will cause pain  in the  other one. The SLR is performed on the unaffected leg, if pain is referred back to the symptomatic side, this indicates nerve root compromise by an extruded disc. </a:t>
            </a:r>
          </a:p>
          <a:p>
            <a:pPr marL="336550" fontAlgn="auto">
              <a:spcAft>
                <a:spcPts val="0"/>
              </a:spcAft>
              <a:buFont typeface="Wingdings" pitchFamily="2" charset="2"/>
              <a:buNone/>
              <a:defRPr/>
            </a:pPr>
            <a:endParaRPr lang="en-US" sz="2800" dirty="0">
              <a:cs typeface="Arial" pitchFamily="34" charset="0"/>
            </a:endParaRPr>
          </a:p>
          <a:p>
            <a:pPr fontAlgn="auto">
              <a:spcAft>
                <a:spcPts val="0"/>
              </a:spcAft>
              <a:buFont typeface="Arial" panose="020B0604020202020204" pitchFamily="34" charset="0"/>
              <a:buChar char="•"/>
              <a:defRPr/>
            </a:pPr>
            <a:endParaRPr lang="en-US" sz="2800" dirty="0">
              <a:cs typeface="Arial" pitchFamily="34" charset="0"/>
            </a:endParaRPr>
          </a:p>
        </p:txBody>
      </p:sp>
      <p:pic>
        <p:nvPicPr>
          <p:cNvPr id="61445" name="Picture 6" descr="Straight leg rais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0"/>
            <a:ext cx="25003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8" descr="Figure 6-4 from Low Back Pain. | Semantic Scholar"/>
          <p:cNvPicPr>
            <a:picLocks noChangeAspect="1" noChangeArrowheads="1"/>
          </p:cNvPicPr>
          <p:nvPr/>
        </p:nvPicPr>
        <p:blipFill>
          <a:blip r:embed="rId3">
            <a:extLst>
              <a:ext uri="{28A0092B-C50C-407E-A947-70E740481C1C}">
                <a14:useLocalDpi xmlns:a14="http://schemas.microsoft.com/office/drawing/2010/main" val="0"/>
              </a:ext>
            </a:extLst>
          </a:blip>
          <a:srcRect l="8237" t="4971" r="6633" b="36011"/>
          <a:stretch>
            <a:fillRect/>
          </a:stretch>
        </p:blipFill>
        <p:spPr bwMode="auto">
          <a:xfrm>
            <a:off x="6500813" y="3286125"/>
            <a:ext cx="2643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0" y="0"/>
            <a:ext cx="85010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buFont typeface="Arial" charset="0"/>
              <a:buChar char="•"/>
            </a:pPr>
            <a:r>
              <a:rPr lang="en-US" sz="2800" b="1">
                <a:solidFill>
                  <a:srgbClr val="C00000"/>
                </a:solidFill>
              </a:rPr>
              <a:t>Bowstring sign:</a:t>
            </a:r>
            <a:r>
              <a:rPr lang="en-US" sz="2800"/>
              <a:t> </a:t>
            </a:r>
            <a:r>
              <a:rPr lang="en-US" sz="2000" b="1"/>
              <a:t>After a positive straight leg raise, slightly flex the knee and apply pressure to the Tibial Nerve in the patient’s popliteal fossa. The test is positive if this reproduces the patient’s sciatic pain.</a:t>
            </a:r>
            <a:endParaRPr lang="en-US" sz="2800" b="1"/>
          </a:p>
          <a:p>
            <a:pPr marL="457200" indent="-457200" eaLnBrk="1" hangingPunct="1">
              <a:buFont typeface="Arial" charset="0"/>
              <a:buChar char="•"/>
            </a:pPr>
            <a:endParaRPr lang="en-US" sz="2800" b="1"/>
          </a:p>
          <a:p>
            <a:pPr marL="457200" indent="-457200" eaLnBrk="1" hangingPunct="1">
              <a:buFont typeface="Arial" charset="0"/>
              <a:buChar char="•"/>
            </a:pPr>
            <a:endParaRPr lang="en-US" sz="2800" b="1"/>
          </a:p>
          <a:p>
            <a:pPr marL="457200" indent="-457200" eaLnBrk="1" hangingPunct="1">
              <a:buFont typeface="Arial" charset="0"/>
              <a:buChar char="•"/>
            </a:pPr>
            <a:endParaRPr lang="en-US" sz="2800" b="1"/>
          </a:p>
          <a:p>
            <a:pPr marL="457200" indent="-457200" eaLnBrk="1" hangingPunct="1">
              <a:buFont typeface="Arial" charset="0"/>
              <a:buChar char="•"/>
            </a:pPr>
            <a:endParaRPr lang="en-US" sz="2800" b="1"/>
          </a:p>
          <a:p>
            <a:pPr marL="457200" indent="-457200" eaLnBrk="1" hangingPunct="1">
              <a:buFont typeface="Arial" charset="0"/>
              <a:buChar char="•"/>
            </a:pPr>
            <a:endParaRPr lang="en-US" sz="2800" b="1"/>
          </a:p>
          <a:p>
            <a:pPr marL="457200" indent="-457200" eaLnBrk="1" hangingPunct="1">
              <a:buFont typeface="Arial" charset="0"/>
              <a:buChar char="•"/>
            </a:pPr>
            <a:r>
              <a:rPr lang="en-US" sz="2800" b="1">
                <a:solidFill>
                  <a:srgbClr val="C00000"/>
                </a:solidFill>
              </a:rPr>
              <a:t>Sitting knee extension test: </a:t>
            </a:r>
            <a:r>
              <a:rPr lang="en-US" sz="2800" b="1"/>
              <a:t>with patient seated and both hips and knees flexed 90°, slowly extend one knee. Stretches nerve roots as much as a moderate degree of SLR.</a:t>
            </a:r>
          </a:p>
        </p:txBody>
      </p:sp>
      <p:sp>
        <p:nvSpPr>
          <p:cNvPr id="62467"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2ED44D4-3485-428A-9363-303F0B772ED0}" type="slidenum">
              <a:rPr lang="ar-SA" altLang="en-US">
                <a:solidFill>
                  <a:srgbClr val="898989"/>
                </a:solidFill>
                <a:latin typeface="Arial Black" pitchFamily="34" charset="0"/>
              </a:rPr>
              <a:pPr/>
              <a:t>53</a:t>
            </a:fld>
            <a:endParaRPr lang="ar-JO" altLang="en-US">
              <a:solidFill>
                <a:srgbClr val="898989"/>
              </a:solidFill>
              <a:latin typeface="Arial Black" pitchFamily="34" charset="0"/>
            </a:endParaRPr>
          </a:p>
        </p:txBody>
      </p:sp>
      <p:pic>
        <p:nvPicPr>
          <p:cNvPr id="62468" name="Picture 5" descr="Seated Knee Extension (LAQ) - Ask Doctor Jo - YouTube"/>
          <p:cNvPicPr>
            <a:picLocks noChangeAspect="1" noChangeArrowheads="1"/>
          </p:cNvPicPr>
          <p:nvPr/>
        </p:nvPicPr>
        <p:blipFill>
          <a:blip r:embed="rId2">
            <a:extLst>
              <a:ext uri="{28A0092B-C50C-407E-A947-70E740481C1C}">
                <a14:useLocalDpi xmlns:a14="http://schemas.microsoft.com/office/drawing/2010/main" val="0"/>
              </a:ext>
            </a:extLst>
          </a:blip>
          <a:srcRect l="28395" r="22221" b="20988"/>
          <a:stretch>
            <a:fillRect/>
          </a:stretch>
        </p:blipFill>
        <p:spPr bwMode="auto">
          <a:xfrm>
            <a:off x="2857500" y="4857750"/>
            <a:ext cx="32146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7" descr="Bowstring Test - PT Master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428750"/>
            <a:ext cx="32718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5159349-BAE9-4AE0-AD96-1A07B6F4842F}" type="slidenum">
              <a:rPr lang="ar-SA" altLang="ar-JO" sz="1400">
                <a:solidFill>
                  <a:srgbClr val="7F7F7F"/>
                </a:solidFill>
                <a:latin typeface="Rage Italic" pitchFamily="66" charset="0"/>
                <a:cs typeface="Times New Roman" pitchFamily="18" charset="0"/>
              </a:rPr>
              <a:pPr/>
              <a:t>54</a:t>
            </a:fld>
            <a:endParaRPr lang="en-US" altLang="ar-JO" sz="1400">
              <a:solidFill>
                <a:srgbClr val="7F7F7F"/>
              </a:solidFill>
              <a:latin typeface="Rage Italic" pitchFamily="66" charset="0"/>
              <a:cs typeface="Times New Roman" pitchFamily="18" charset="0"/>
            </a:endParaRPr>
          </a:p>
        </p:txBody>
      </p:sp>
      <p:sp>
        <p:nvSpPr>
          <p:cNvPr id="63491" name="Content Placeholder 2"/>
          <p:cNvSpPr>
            <a:spLocks noGrp="1" noChangeArrowheads="1"/>
          </p:cNvSpPr>
          <p:nvPr>
            <p:ph idx="4294967295"/>
          </p:nvPr>
        </p:nvSpPr>
        <p:spPr bwMode="auto">
          <a:xfrm>
            <a:off x="179388" y="188913"/>
            <a:ext cx="8964612" cy="515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JO" smtClean="0">
                <a:solidFill>
                  <a:srgbClr val="C00000"/>
                </a:solidFill>
              </a:rPr>
              <a:t> </a:t>
            </a:r>
            <a:r>
              <a:rPr lang="en-US" altLang="ar-JO" b="1" smtClean="0">
                <a:solidFill>
                  <a:srgbClr val="C00000"/>
                </a:solidFill>
              </a:rPr>
              <a:t>Femoral Nerve Stretch Test: </a:t>
            </a:r>
            <a:r>
              <a:rPr lang="en-US" altLang="ar-JO" sz="2800" b="1" smtClean="0">
                <a:solidFill>
                  <a:srgbClr val="C00000"/>
                </a:solidFill>
              </a:rPr>
              <a:t>(</a:t>
            </a:r>
            <a:r>
              <a:rPr lang="en-US" altLang="en-US" sz="2800" smtClean="0">
                <a:solidFill>
                  <a:srgbClr val="C00000"/>
                </a:solidFill>
                <a:cs typeface="Arial" charset="0"/>
              </a:rPr>
              <a:t>Mackiewicz sign)</a:t>
            </a:r>
            <a:endParaRPr lang="en-US" altLang="ar-JO" b="1" smtClean="0">
              <a:solidFill>
                <a:srgbClr val="C00000"/>
              </a:solidFill>
            </a:endParaRPr>
          </a:p>
          <a:p>
            <a:pPr>
              <a:buFont typeface="Wingdings" pitchFamily="2" charset="2"/>
              <a:buNone/>
            </a:pPr>
            <a:r>
              <a:rPr lang="en-US" altLang="ar-JO" b="1" smtClean="0"/>
              <a:t>    The</a:t>
            </a:r>
            <a:r>
              <a:rPr lang="en-US" altLang="ar-JO" b="1" u="sng" smtClean="0"/>
              <a:t> knee </a:t>
            </a:r>
            <a:r>
              <a:rPr lang="en-US" altLang="ar-JO" b="1" smtClean="0"/>
              <a:t>is passively flexed to the thigh and the </a:t>
            </a:r>
            <a:r>
              <a:rPr lang="en-US" altLang="ar-JO" b="1" u="sng" smtClean="0"/>
              <a:t>hip</a:t>
            </a:r>
            <a:r>
              <a:rPr lang="en-US" altLang="ar-JO" b="1" smtClean="0"/>
              <a:t> is passively extended;</a:t>
            </a:r>
          </a:p>
          <a:p>
            <a:pPr>
              <a:buFont typeface="Wingdings" pitchFamily="2" charset="2"/>
              <a:buNone/>
            </a:pPr>
            <a:r>
              <a:rPr lang="en-US" altLang="ar-JO" b="1" smtClean="0"/>
              <a:t>the test is </a:t>
            </a:r>
            <a:r>
              <a:rPr lang="en-US" altLang="ar-JO" b="1" u="sng" smtClean="0">
                <a:solidFill>
                  <a:srgbClr val="C00000"/>
                </a:solidFill>
              </a:rPr>
              <a:t>positive</a:t>
            </a:r>
            <a:r>
              <a:rPr lang="en-US" altLang="ar-JO" b="1" smtClean="0"/>
              <a:t> if the patient experiences </a:t>
            </a:r>
            <a:r>
              <a:rPr lang="en-US" altLang="ar-JO" b="1" u="sng" smtClean="0"/>
              <a:t>anterior thigh pain</a:t>
            </a:r>
            <a:r>
              <a:rPr lang="en-US" altLang="ar-JO" b="1" smtClean="0"/>
              <a:t>.</a:t>
            </a:r>
          </a:p>
          <a:p>
            <a:pPr>
              <a:buFont typeface="Wingdings" pitchFamily="2" charset="2"/>
              <a:buNone/>
            </a:pPr>
            <a:r>
              <a:rPr lang="en-US" altLang="ar-JO" sz="2800" b="1" smtClean="0"/>
              <a:t>- L2-L3 and L3-L4protrusions: usually strongly positive </a:t>
            </a:r>
          </a:p>
          <a:p>
            <a:pPr>
              <a:buFont typeface="Wingdings" pitchFamily="2" charset="2"/>
              <a:buNone/>
            </a:pPr>
            <a:r>
              <a:rPr lang="en-US" altLang="ar-JO" sz="2800" b="1" smtClean="0"/>
              <a:t>- L4-L5 disk protrusions: slightly positive or negative</a:t>
            </a:r>
          </a:p>
          <a:p>
            <a:pPr>
              <a:buFont typeface="Wingdings" pitchFamily="2" charset="2"/>
              <a:buNone/>
            </a:pPr>
            <a:r>
              <a:rPr lang="en-US" altLang="ar-JO" sz="2800" b="1" smtClean="0"/>
              <a:t>- lumbosacral protrusion: negative</a:t>
            </a:r>
          </a:p>
        </p:txBody>
      </p:sp>
      <p:pic>
        <p:nvPicPr>
          <p:cNvPr id="63492" name="Picture 6" descr="Pin on medicine"/>
          <p:cNvPicPr>
            <a:picLocks noChangeAspect="1" noChangeArrowheads="1"/>
          </p:cNvPicPr>
          <p:nvPr/>
        </p:nvPicPr>
        <p:blipFill>
          <a:blip r:embed="rId2">
            <a:extLst>
              <a:ext uri="{28A0092B-C50C-407E-A947-70E740481C1C}">
                <a14:useLocalDpi xmlns:a14="http://schemas.microsoft.com/office/drawing/2010/main" val="0"/>
              </a:ext>
            </a:extLst>
          </a:blip>
          <a:srcRect l="8942" t="34500" r="9332" b="22746"/>
          <a:stretch>
            <a:fillRect/>
          </a:stretch>
        </p:blipFill>
        <p:spPr bwMode="auto">
          <a:xfrm>
            <a:off x="1500188" y="4357688"/>
            <a:ext cx="5643562"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0931EEA-EE07-4217-84AE-A920B3BEBF78}" type="slidenum">
              <a:rPr lang="ar-SA" altLang="en-US">
                <a:solidFill>
                  <a:srgbClr val="898989"/>
                </a:solidFill>
                <a:latin typeface="Arial Black" pitchFamily="34" charset="0"/>
              </a:rPr>
              <a:pPr/>
              <a:t>55</a:t>
            </a:fld>
            <a:endParaRPr lang="ar-JO" altLang="en-US">
              <a:solidFill>
                <a:srgbClr val="898989"/>
              </a:solidFill>
              <a:latin typeface="Arial Black" pitchFamily="34" charset="0"/>
            </a:endParaRPr>
          </a:p>
        </p:txBody>
      </p:sp>
      <p:sp>
        <p:nvSpPr>
          <p:cNvPr id="64515" name="Rectangle 2"/>
          <p:cNvSpPr>
            <a:spLocks noChangeArrowheads="1"/>
          </p:cNvSpPr>
          <p:nvPr/>
        </p:nvSpPr>
        <p:spPr bwMode="auto">
          <a:xfrm>
            <a:off x="0" y="2714625"/>
            <a:ext cx="700087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t-BR" altLang="ar-JO" sz="4500" b="1">
                <a:solidFill>
                  <a:srgbClr val="FF0000"/>
                </a:solidFill>
                <a:latin typeface="Arial Black" pitchFamily="34" charset="0"/>
              </a:rPr>
              <a:t>Central Disk Prolapse</a:t>
            </a:r>
            <a:br>
              <a:rPr lang="pt-BR" altLang="ar-JO" sz="4500" b="1">
                <a:solidFill>
                  <a:srgbClr val="FF0000"/>
                </a:solidFill>
                <a:latin typeface="Arial Black" pitchFamily="34" charset="0"/>
              </a:rPr>
            </a:br>
            <a:r>
              <a:rPr lang="pt-BR" altLang="ar-JO" sz="4500" b="1">
                <a:solidFill>
                  <a:srgbClr val="FF0000"/>
                </a:solidFill>
                <a:latin typeface="Arial Black" pitchFamily="34" charset="0"/>
              </a:rPr>
              <a:t> (Cauda Equina Syndrome)</a:t>
            </a:r>
            <a:endParaRPr lang="en-US" altLang="ar-JO" sz="450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4635B2C-D55A-42A2-BDDF-1C29E7AAB100}" type="slidenum">
              <a:rPr lang="ar-SA" altLang="ar-JO" sz="1400">
                <a:latin typeface="Rage Italic" pitchFamily="66" charset="0"/>
                <a:cs typeface="Times New Roman" pitchFamily="18" charset="0"/>
              </a:rPr>
              <a:pPr/>
              <a:t>56</a:t>
            </a:fld>
            <a:endParaRPr lang="en-US" altLang="ar-JO" sz="1400">
              <a:latin typeface="Rage Italic" pitchFamily="66" charset="0"/>
              <a:cs typeface="Times New Roman" pitchFamily="18" charset="0"/>
            </a:endParaRPr>
          </a:p>
        </p:txBody>
      </p:sp>
      <p:sp>
        <p:nvSpPr>
          <p:cNvPr id="2" name="Title 1"/>
          <p:cNvSpPr>
            <a:spLocks noGrp="1"/>
          </p:cNvSpPr>
          <p:nvPr>
            <p:ph type="title" idx="4294967295"/>
          </p:nvPr>
        </p:nvSpPr>
        <p:spPr>
          <a:xfrm>
            <a:off x="0" y="0"/>
            <a:ext cx="8382000" cy="1214438"/>
          </a:xfrm>
        </p:spPr>
        <p:txBody>
          <a:bodyPr rtlCol="1">
            <a:noAutofit/>
          </a:bodyPr>
          <a:lstStyle/>
          <a:p>
            <a:pPr fontAlgn="auto">
              <a:spcAft>
                <a:spcPts val="0"/>
              </a:spcAft>
              <a:defRPr/>
            </a:pPr>
            <a:r>
              <a:rPr lang="en-US" sz="3200" dirty="0">
                <a:latin typeface="+mn-lt"/>
              </a:rPr>
              <a:t>  </a:t>
            </a:r>
            <a:r>
              <a:rPr lang="pt-BR" sz="3200" b="1" dirty="0">
                <a:latin typeface="+mn-lt"/>
              </a:rPr>
              <a:t>Central Disk Prolapse</a:t>
            </a:r>
            <a:br>
              <a:rPr lang="pt-BR" sz="3200" b="1" dirty="0">
                <a:latin typeface="+mn-lt"/>
              </a:rPr>
            </a:br>
            <a:r>
              <a:rPr lang="pt-BR" sz="3200" b="1" dirty="0">
                <a:latin typeface="+mn-lt"/>
              </a:rPr>
              <a:t> (Cauda Equina Syndrome)</a:t>
            </a:r>
            <a:endParaRPr lang="en-US" sz="3200" dirty="0">
              <a:latin typeface="+mn-lt"/>
            </a:endParaRPr>
          </a:p>
        </p:txBody>
      </p:sp>
      <p:sp>
        <p:nvSpPr>
          <p:cNvPr id="65540" name="Content Placeholder 2"/>
          <p:cNvSpPr>
            <a:spLocks noGrp="1"/>
          </p:cNvSpPr>
          <p:nvPr>
            <p:ph idx="4294967295"/>
          </p:nvPr>
        </p:nvSpPr>
        <p:spPr>
          <a:xfrm>
            <a:off x="0" y="1143000"/>
            <a:ext cx="9144000" cy="4583113"/>
          </a:xfrm>
        </p:spPr>
        <p:txBody>
          <a:bodyPr rtlCol="1">
            <a:noAutofit/>
          </a:bodyPr>
          <a:lstStyle/>
          <a:p>
            <a:pPr marL="274320" indent="-274320" fontAlgn="auto">
              <a:spcAft>
                <a:spcPts val="0"/>
              </a:spcAft>
              <a:buClr>
                <a:schemeClr val="accent3"/>
              </a:buClr>
              <a:buFont typeface="Wingdings 2"/>
              <a:buChar char=""/>
              <a:defRPr/>
            </a:pPr>
            <a:r>
              <a:rPr lang="en-US" sz="2400" b="1" dirty="0">
                <a:cs typeface="Arial" pitchFamily="34" charset="0"/>
              </a:rPr>
              <a:t>It’s a compression of the </a:t>
            </a:r>
            <a:r>
              <a:rPr lang="en-US" sz="2400" b="1" dirty="0" err="1">
                <a:cs typeface="Arial" pitchFamily="34" charset="0"/>
              </a:rPr>
              <a:t>thecal</a:t>
            </a:r>
            <a:r>
              <a:rPr lang="en-US" sz="2400" b="1" dirty="0">
                <a:cs typeface="Arial" pitchFamily="34" charset="0"/>
              </a:rPr>
              <a:t> sac </a:t>
            </a:r>
            <a:r>
              <a:rPr lang="en-US" sz="2400" b="1" dirty="0">
                <a:solidFill>
                  <a:schemeClr val="accent3">
                    <a:lumMod val="75000"/>
                  </a:schemeClr>
                </a:solidFill>
                <a:cs typeface="Arial" pitchFamily="34" charset="0"/>
              </a:rPr>
              <a:t>below L1/L2</a:t>
            </a:r>
            <a:r>
              <a:rPr lang="en-US" sz="2400" b="1" dirty="0">
                <a:cs typeface="Arial" pitchFamily="34" charset="0"/>
              </a:rPr>
              <a:t>, causing a sort of lower motor neuron lesion bilaterally (one side is often more affected).</a:t>
            </a:r>
          </a:p>
          <a:p>
            <a:pPr marL="274320" indent="-274320" fontAlgn="auto">
              <a:spcAft>
                <a:spcPts val="0"/>
              </a:spcAft>
              <a:buClr>
                <a:schemeClr val="accent3"/>
              </a:buClr>
              <a:buFont typeface="Arial" panose="020B0604020202020204" pitchFamily="34" charset="0"/>
              <a:buNone/>
              <a:defRPr/>
            </a:pPr>
            <a:r>
              <a:rPr lang="en-US" sz="2400" b="1" u="sng" dirty="0">
                <a:cs typeface="Arial" pitchFamily="34" charset="0"/>
              </a:rPr>
              <a:t>Symptoms:</a:t>
            </a:r>
          </a:p>
          <a:p>
            <a:pPr marL="274320" indent="-274320" fontAlgn="auto">
              <a:spcAft>
                <a:spcPts val="0"/>
              </a:spcAft>
              <a:buClr>
                <a:schemeClr val="accent3"/>
              </a:buClr>
              <a:buFont typeface="Arial" panose="020B0604020202020204" pitchFamily="34" charset="0"/>
              <a:buNone/>
              <a:defRPr/>
            </a:pPr>
            <a:r>
              <a:rPr lang="en-US" sz="2400" b="1" dirty="0">
                <a:cs typeface="Arial" pitchFamily="34" charset="0"/>
              </a:rPr>
              <a:t>1</a:t>
            </a:r>
            <a:r>
              <a:rPr lang="en-US" sz="2400" b="1" u="sng" dirty="0">
                <a:cs typeface="Arial" pitchFamily="34" charset="0"/>
              </a:rPr>
              <a:t>. Low back pain</a:t>
            </a:r>
          </a:p>
          <a:p>
            <a:pPr marL="274320" indent="-274320" fontAlgn="auto">
              <a:spcAft>
                <a:spcPts val="0"/>
              </a:spcAft>
              <a:buClr>
                <a:schemeClr val="accent3"/>
              </a:buClr>
              <a:buFont typeface="Arial" panose="020B0604020202020204" pitchFamily="34" charset="0"/>
              <a:buNone/>
              <a:defRPr/>
            </a:pPr>
            <a:r>
              <a:rPr lang="en-US" sz="2400" b="1" dirty="0">
                <a:cs typeface="Arial" pitchFamily="34" charset="0"/>
              </a:rPr>
              <a:t>2. Acute or chronic pain </a:t>
            </a:r>
            <a:r>
              <a:rPr lang="en-US" sz="2400" b="1" u="sng" dirty="0">
                <a:cs typeface="Arial" pitchFamily="34" charset="0"/>
              </a:rPr>
              <a:t>radiating to the leg </a:t>
            </a:r>
            <a:r>
              <a:rPr lang="en-US" sz="2400" b="1" dirty="0">
                <a:cs typeface="Arial" pitchFamily="34" charset="0"/>
              </a:rPr>
              <a:t>(Bilateral down the back of the thigh, may disappear with the onset of paralysis).</a:t>
            </a:r>
          </a:p>
          <a:p>
            <a:pPr marL="274320" indent="-274320" fontAlgn="auto">
              <a:spcAft>
                <a:spcPts val="0"/>
              </a:spcAft>
              <a:buClr>
                <a:schemeClr val="accent3"/>
              </a:buClr>
              <a:buFont typeface="Arial" panose="020B0604020202020204" pitchFamily="34" charset="0"/>
              <a:buNone/>
              <a:defRPr/>
            </a:pPr>
            <a:r>
              <a:rPr lang="en-US" sz="2400" b="1" dirty="0">
                <a:cs typeface="Arial" pitchFamily="34" charset="0"/>
              </a:rPr>
              <a:t>3. Unilateral or bilateral </a:t>
            </a:r>
            <a:r>
              <a:rPr lang="en-US" sz="2400" b="1" u="sng" dirty="0">
                <a:cs typeface="Arial" pitchFamily="34" charset="0"/>
              </a:rPr>
              <a:t>lower extremity </a:t>
            </a:r>
            <a:r>
              <a:rPr lang="en-US" sz="2400" b="1" dirty="0">
                <a:cs typeface="Arial" pitchFamily="34" charset="0"/>
              </a:rPr>
              <a:t>motor and/or sensory abnormality</a:t>
            </a:r>
          </a:p>
          <a:p>
            <a:pPr marL="274320" indent="-274320" fontAlgn="auto">
              <a:spcAft>
                <a:spcPts val="0"/>
              </a:spcAft>
              <a:buClr>
                <a:schemeClr val="accent3"/>
              </a:buClr>
              <a:buFont typeface="Arial" panose="020B0604020202020204" pitchFamily="34" charset="0"/>
              <a:buNone/>
              <a:defRPr/>
            </a:pPr>
            <a:r>
              <a:rPr lang="en-US" sz="2400" b="1" dirty="0">
                <a:cs typeface="Arial" pitchFamily="34" charset="0"/>
              </a:rPr>
              <a:t>4. </a:t>
            </a:r>
            <a:r>
              <a:rPr lang="en-US" sz="2400" b="1" u="sng" dirty="0">
                <a:cs typeface="Arial" pitchFamily="34" charset="0"/>
              </a:rPr>
              <a:t>Bowel and/or bladder dysfunction</a:t>
            </a:r>
            <a:r>
              <a:rPr lang="en-US" sz="2400" b="1" dirty="0">
                <a:cs typeface="Arial" pitchFamily="34" charset="0"/>
              </a:rPr>
              <a:t>, Usually with associated</a:t>
            </a:r>
            <a:r>
              <a:rPr lang="en-US" sz="2400" b="1" dirty="0">
                <a:solidFill>
                  <a:schemeClr val="tx2">
                    <a:lumMod val="60000"/>
                    <a:lumOff val="40000"/>
                  </a:schemeClr>
                </a:solidFill>
                <a:cs typeface="Arial" pitchFamily="34" charset="0"/>
              </a:rPr>
              <a:t> </a:t>
            </a:r>
            <a:r>
              <a:rPr lang="en-US" sz="2400" b="1" dirty="0">
                <a:solidFill>
                  <a:srgbClr val="0070C0"/>
                </a:solidFill>
                <a:cs typeface="Arial" pitchFamily="34" charset="0"/>
              </a:rPr>
              <a:t>saddle (</a:t>
            </a:r>
            <a:r>
              <a:rPr lang="en-US" sz="2400" b="1" dirty="0" err="1">
                <a:solidFill>
                  <a:srgbClr val="0070C0"/>
                </a:solidFill>
                <a:cs typeface="Arial" pitchFamily="34" charset="0"/>
              </a:rPr>
              <a:t>perineal</a:t>
            </a:r>
            <a:r>
              <a:rPr lang="en-US" sz="2400" b="1" dirty="0">
                <a:solidFill>
                  <a:srgbClr val="0070C0"/>
                </a:solidFill>
                <a:cs typeface="Arial" pitchFamily="34" charset="0"/>
              </a:rPr>
              <a:t>) anesthesia </a:t>
            </a:r>
          </a:p>
          <a:p>
            <a:pPr marL="274320" indent="-274320" fontAlgn="auto">
              <a:spcAft>
                <a:spcPts val="0"/>
              </a:spcAft>
              <a:buClr>
                <a:schemeClr val="accent3"/>
              </a:buClr>
              <a:buFont typeface="Arial" panose="020B0604020202020204" pitchFamily="34" charset="0"/>
              <a:buNone/>
              <a:defRPr/>
            </a:pPr>
            <a:r>
              <a:rPr lang="en-US" sz="2400" b="1" dirty="0">
                <a:cs typeface="Arial" pitchFamily="34" charset="0"/>
              </a:rPr>
              <a:t>-Bladder dysfunction may present as incontinence, but often presents earlier as difficulty starting or stopping a stream of urine.</a:t>
            </a:r>
          </a:p>
          <a:p>
            <a:pPr marL="274320" indent="-274320" fontAlgn="auto">
              <a:spcAft>
                <a:spcPts val="0"/>
              </a:spcAft>
              <a:buClr>
                <a:schemeClr val="accent3"/>
              </a:buClr>
              <a:buFont typeface="Arial" panose="020B0604020202020204" pitchFamily="34" charset="0"/>
              <a:buNone/>
              <a:defRPr/>
            </a:pPr>
            <a:r>
              <a:rPr lang="en-US" sz="2400" b="1" dirty="0">
                <a:cs typeface="Arial" pitchFamily="34" charset="0"/>
              </a:rPr>
              <a:t>5. </a:t>
            </a:r>
            <a:r>
              <a:rPr lang="en-US" sz="2400" b="1" u="sng" dirty="0">
                <a:cs typeface="Arial" pitchFamily="34" charset="0"/>
              </a:rPr>
              <a:t>Sexual disturbance</a:t>
            </a:r>
            <a:r>
              <a:rPr lang="en-US" sz="2400" b="1" dirty="0">
                <a:cs typeface="Arial" pitchFamily="34" charset="0"/>
              </a:rPr>
              <a:t>: impotence.</a:t>
            </a:r>
          </a:p>
          <a:p>
            <a:pPr marL="274320" indent="-274320" fontAlgn="auto">
              <a:spcAft>
                <a:spcPts val="0"/>
              </a:spcAft>
              <a:buClr>
                <a:schemeClr val="accent3"/>
              </a:buClr>
              <a:buFont typeface="Wingdings 2"/>
              <a:buChar char=""/>
              <a:defRPr/>
            </a:pPr>
            <a:endParaRPr lang="en-US" sz="2400" b="1" dirty="0">
              <a:cs typeface="Arial"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391F974-73A5-479C-BC3E-EEF23D2B662D}" type="slidenum">
              <a:rPr lang="ar-SA" altLang="en-US">
                <a:solidFill>
                  <a:srgbClr val="898989"/>
                </a:solidFill>
                <a:latin typeface="Arial Black" pitchFamily="34" charset="0"/>
              </a:rPr>
              <a:pPr/>
              <a:t>57</a:t>
            </a:fld>
            <a:endParaRPr lang="ar-JO" altLang="en-US">
              <a:solidFill>
                <a:srgbClr val="898989"/>
              </a:solidFill>
              <a:latin typeface="Arial Black" pitchFamily="34" charset="0"/>
            </a:endParaRPr>
          </a:p>
        </p:txBody>
      </p:sp>
      <p:sp>
        <p:nvSpPr>
          <p:cNvPr id="17410" name="Title 1"/>
          <p:cNvSpPr>
            <a:spLocks noGrp="1"/>
          </p:cNvSpPr>
          <p:nvPr>
            <p:ph type="title" idx="4294967295"/>
          </p:nvPr>
        </p:nvSpPr>
        <p:spPr>
          <a:xfrm>
            <a:off x="914400" y="274638"/>
            <a:ext cx="8229600" cy="1143000"/>
          </a:xfrm>
        </p:spPr>
        <p:txBody>
          <a:bodyPr rtlCol="1">
            <a:normAutofit/>
          </a:bodyPr>
          <a:lstStyle/>
          <a:p>
            <a:pPr fontAlgn="auto">
              <a:spcAft>
                <a:spcPts val="0"/>
              </a:spcAft>
              <a:defRPr/>
            </a:pPr>
            <a:r>
              <a:rPr lang="en-US" sz="4000" dirty="0">
                <a:latin typeface="+mn-lt"/>
              </a:rPr>
              <a:t> </a:t>
            </a:r>
            <a:r>
              <a:rPr lang="en-US" sz="4000" b="1" dirty="0" err="1">
                <a:latin typeface="+mn-lt"/>
              </a:rPr>
              <a:t>Cauda</a:t>
            </a:r>
            <a:r>
              <a:rPr lang="en-US" sz="4000" b="1" dirty="0">
                <a:latin typeface="+mn-lt"/>
              </a:rPr>
              <a:t> </a:t>
            </a:r>
            <a:r>
              <a:rPr lang="en-US" sz="4000" b="1" dirty="0" err="1">
                <a:latin typeface="+mn-lt"/>
              </a:rPr>
              <a:t>Equina</a:t>
            </a:r>
            <a:r>
              <a:rPr lang="en-US" sz="4000" b="1" dirty="0">
                <a:latin typeface="+mn-lt"/>
              </a:rPr>
              <a:t> Syndrome</a:t>
            </a:r>
          </a:p>
        </p:txBody>
      </p:sp>
      <p:sp>
        <p:nvSpPr>
          <p:cNvPr id="67588" name="Content Placeholder 2"/>
          <p:cNvSpPr>
            <a:spLocks noGrp="1" noChangeArrowheads="1"/>
          </p:cNvSpPr>
          <p:nvPr>
            <p:ph idx="4294967295"/>
          </p:nvPr>
        </p:nvSpPr>
        <p:spPr bwMode="auto">
          <a:xfrm>
            <a:off x="285750" y="1555750"/>
            <a:ext cx="8858250" cy="4945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JO" b="1" smtClean="0"/>
              <a:t>Signs: </a:t>
            </a:r>
          </a:p>
          <a:p>
            <a:pPr>
              <a:buFont typeface="Arial" charset="0"/>
              <a:buNone/>
            </a:pPr>
            <a:r>
              <a:rPr lang="en-US" altLang="ar-JO" b="1" smtClean="0"/>
              <a:t>1) </a:t>
            </a:r>
            <a:r>
              <a:rPr lang="en-US" altLang="ar-JO" b="1" u="sng" smtClean="0">
                <a:solidFill>
                  <a:srgbClr val="C00000"/>
                </a:solidFill>
              </a:rPr>
              <a:t>Sensory loss</a:t>
            </a:r>
            <a:r>
              <a:rPr lang="en-US" altLang="ar-JO" b="1" smtClean="0"/>
              <a:t>: Saddle sensation (check light touch in perineal area)-It is supplied by the S3 to S5 nerve roots-.</a:t>
            </a:r>
          </a:p>
          <a:p>
            <a:pPr>
              <a:buFont typeface="Arial" charset="0"/>
              <a:buNone/>
            </a:pPr>
            <a:r>
              <a:rPr lang="en-US" altLang="ar-JO" b="1" smtClean="0"/>
              <a:t>2) </a:t>
            </a:r>
            <a:r>
              <a:rPr lang="en-US" altLang="ar-JO" b="1" u="sng" smtClean="0">
                <a:solidFill>
                  <a:srgbClr val="C00000"/>
                </a:solidFill>
              </a:rPr>
              <a:t>Motor loss</a:t>
            </a:r>
            <a:r>
              <a:rPr lang="en-US" altLang="ar-JO" b="1" smtClean="0"/>
              <a:t>: Foot drop usually occurs with complete loss of power with dorsal and plantar flexion of both feet.</a:t>
            </a:r>
          </a:p>
          <a:p>
            <a:pPr>
              <a:buFont typeface="Arial" charset="0"/>
              <a:buNone/>
            </a:pPr>
            <a:r>
              <a:rPr lang="en-US" altLang="ar-JO" b="1" smtClean="0"/>
              <a:t>3) Absent </a:t>
            </a:r>
            <a:r>
              <a:rPr lang="en-US" altLang="ar-JO" b="1" u="sng" smtClean="0">
                <a:solidFill>
                  <a:srgbClr val="C00000"/>
                </a:solidFill>
              </a:rPr>
              <a:t>ankle jerks </a:t>
            </a:r>
            <a:r>
              <a:rPr lang="en-US" altLang="ar-JO" b="1" smtClean="0"/>
              <a:t>on both sides</a:t>
            </a:r>
          </a:p>
          <a:p>
            <a:pPr>
              <a:buFont typeface="Arial" charset="0"/>
              <a:buNone/>
            </a:pPr>
            <a:r>
              <a:rPr lang="en-US" altLang="ar-JO" b="1" smtClean="0"/>
              <a:t>4) </a:t>
            </a:r>
            <a:r>
              <a:rPr lang="en-US" altLang="ar-JO" b="1" u="sng" smtClean="0">
                <a:solidFill>
                  <a:srgbClr val="C00000"/>
                </a:solidFill>
              </a:rPr>
              <a:t>Sphincter tone </a:t>
            </a:r>
            <a:r>
              <a:rPr lang="en-US" altLang="ar-JO" b="1" smtClean="0"/>
              <a:t>is lost</a:t>
            </a:r>
          </a:p>
          <a:p>
            <a:endParaRPr lang="en-US" altLang="ar-JO"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8"/>
            <a:ext cx="9144000" cy="6800850"/>
          </a:xfrm>
          <a:prstGeom prst="rect">
            <a:avLst/>
          </a:prstGeom>
        </p:spPr>
        <p:txBody>
          <a:bodyPr>
            <a:spAutoFit/>
          </a:bodyPr>
          <a:lstStyle/>
          <a:p>
            <a:pPr algn="ctr" eaLnBrk="1" fontAlgn="auto" hangingPunct="1">
              <a:spcBef>
                <a:spcPts val="0"/>
              </a:spcBef>
              <a:spcAft>
                <a:spcPts val="0"/>
              </a:spcAft>
              <a:defRPr/>
            </a:pPr>
            <a:r>
              <a:rPr lang="en-US" sz="4400" b="1" dirty="0">
                <a:latin typeface="+mn-lt"/>
                <a:cs typeface="+mj-cs"/>
              </a:rPr>
              <a:t>Etiologies</a:t>
            </a:r>
            <a:endParaRPr lang="en-US" sz="2800" b="1" dirty="0">
              <a:latin typeface="+mn-lt"/>
              <a:cs typeface="+mj-cs"/>
            </a:endParaRPr>
          </a:p>
          <a:p>
            <a:pPr eaLnBrk="1" fontAlgn="auto" hangingPunct="1">
              <a:spcBef>
                <a:spcPts val="0"/>
              </a:spcBef>
              <a:spcAft>
                <a:spcPts val="0"/>
              </a:spcAft>
              <a:defRPr/>
            </a:pPr>
            <a:r>
              <a:rPr lang="en-US" sz="2800" b="1" dirty="0">
                <a:latin typeface="+mn-lt"/>
                <a:cs typeface="+mj-cs"/>
              </a:rPr>
              <a:t>1. Compression of </a:t>
            </a:r>
            <a:r>
              <a:rPr lang="en-US" sz="2800" b="1" dirty="0" err="1">
                <a:latin typeface="+mn-lt"/>
                <a:cs typeface="+mj-cs"/>
              </a:rPr>
              <a:t>cauda</a:t>
            </a:r>
            <a:r>
              <a:rPr lang="en-US" sz="2800" b="1" dirty="0">
                <a:latin typeface="+mn-lt"/>
                <a:cs typeface="+mj-cs"/>
              </a:rPr>
              <a:t> </a:t>
            </a:r>
            <a:r>
              <a:rPr lang="en-US" sz="2800" b="1" dirty="0" err="1">
                <a:latin typeface="+mn-lt"/>
                <a:cs typeface="+mj-cs"/>
              </a:rPr>
              <a:t>equina</a:t>
            </a:r>
            <a:endParaRPr lang="en-US" sz="2800" b="1" dirty="0">
              <a:latin typeface="+mn-lt"/>
              <a:cs typeface="+mj-cs"/>
            </a:endParaRPr>
          </a:p>
          <a:p>
            <a:pPr marL="466725" eaLnBrk="1" fontAlgn="auto" hangingPunct="1">
              <a:spcBef>
                <a:spcPts val="0"/>
              </a:spcBef>
              <a:spcAft>
                <a:spcPts val="0"/>
              </a:spcAft>
              <a:defRPr/>
            </a:pPr>
            <a:r>
              <a:rPr lang="en-US" sz="2800" b="1" dirty="0">
                <a:latin typeface="+mn-lt"/>
                <a:cs typeface="+mj-cs"/>
              </a:rPr>
              <a:t>A. Massive herniated lumbar disc</a:t>
            </a:r>
            <a:endParaRPr lang="en-US" sz="2800" b="1" i="1" dirty="0">
              <a:latin typeface="+mn-lt"/>
              <a:cs typeface="+mj-cs"/>
            </a:endParaRPr>
          </a:p>
          <a:p>
            <a:pPr marL="466725" eaLnBrk="1" fontAlgn="auto" hangingPunct="1">
              <a:spcBef>
                <a:spcPts val="0"/>
              </a:spcBef>
              <a:spcAft>
                <a:spcPts val="0"/>
              </a:spcAft>
              <a:defRPr/>
            </a:pPr>
            <a:r>
              <a:rPr lang="en-US" sz="2800" b="1" dirty="0">
                <a:latin typeface="+mn-lt"/>
                <a:cs typeface="+mj-cs"/>
              </a:rPr>
              <a:t>B. Tumor</a:t>
            </a:r>
          </a:p>
          <a:p>
            <a:pPr marL="466725" eaLnBrk="1" fontAlgn="auto" hangingPunct="1">
              <a:spcBef>
                <a:spcPts val="0"/>
              </a:spcBef>
              <a:spcAft>
                <a:spcPts val="0"/>
              </a:spcAft>
              <a:defRPr/>
            </a:pPr>
            <a:r>
              <a:rPr lang="en-US" sz="2800" b="1" dirty="0">
                <a:latin typeface="+mn-lt"/>
                <a:cs typeface="+mj-cs"/>
              </a:rPr>
              <a:t>C. Free fat graft following </a:t>
            </a:r>
            <a:r>
              <a:rPr lang="en-US" sz="2800" b="1" dirty="0" err="1">
                <a:latin typeface="+mn-lt"/>
                <a:cs typeface="+mj-cs"/>
              </a:rPr>
              <a:t>discectomy</a:t>
            </a:r>
            <a:endParaRPr lang="en-US" sz="2800" b="1" dirty="0">
              <a:latin typeface="+mn-lt"/>
              <a:cs typeface="+mj-cs"/>
            </a:endParaRPr>
          </a:p>
          <a:p>
            <a:pPr marL="466725" eaLnBrk="1" fontAlgn="auto" hangingPunct="1">
              <a:spcBef>
                <a:spcPts val="0"/>
              </a:spcBef>
              <a:spcAft>
                <a:spcPts val="0"/>
              </a:spcAft>
              <a:defRPr/>
            </a:pPr>
            <a:r>
              <a:rPr lang="pt-BR" sz="2800" b="1" dirty="0">
                <a:latin typeface="+mn-lt"/>
                <a:cs typeface="+mj-cs"/>
              </a:rPr>
              <a:t>D. Trauma: fracture fragments compressing cauda equina</a:t>
            </a:r>
          </a:p>
          <a:p>
            <a:pPr marL="466725" eaLnBrk="1" fontAlgn="auto" hangingPunct="1">
              <a:spcBef>
                <a:spcPts val="0"/>
              </a:spcBef>
              <a:spcAft>
                <a:spcPts val="0"/>
              </a:spcAft>
              <a:defRPr/>
            </a:pPr>
            <a:r>
              <a:rPr lang="en-US" sz="2800" b="1" dirty="0">
                <a:latin typeface="+mn-lt"/>
                <a:cs typeface="+mj-cs"/>
              </a:rPr>
              <a:t>E. Spinal epidural hematoma</a:t>
            </a:r>
          </a:p>
          <a:p>
            <a:pPr eaLnBrk="1" fontAlgn="auto" hangingPunct="1">
              <a:spcBef>
                <a:spcPts val="0"/>
              </a:spcBef>
              <a:spcAft>
                <a:spcPts val="0"/>
              </a:spcAft>
              <a:defRPr/>
            </a:pPr>
            <a:r>
              <a:rPr lang="en-US" sz="2800" b="1" dirty="0">
                <a:latin typeface="+mn-lt"/>
                <a:cs typeface="+mj-cs"/>
              </a:rPr>
              <a:t>2. Infection</a:t>
            </a:r>
          </a:p>
          <a:p>
            <a:pPr marL="508000" eaLnBrk="1" fontAlgn="auto" hangingPunct="1">
              <a:spcBef>
                <a:spcPts val="0"/>
              </a:spcBef>
              <a:spcAft>
                <a:spcPts val="0"/>
              </a:spcAft>
              <a:defRPr/>
            </a:pPr>
            <a:r>
              <a:rPr lang="en-US" sz="2800" b="1" dirty="0">
                <a:latin typeface="+mn-lt"/>
                <a:cs typeface="+mj-cs"/>
              </a:rPr>
              <a:t>A. Compression: by epidural abscess or vertebral </a:t>
            </a:r>
            <a:r>
              <a:rPr lang="en-US" sz="2800" b="1" dirty="0" err="1">
                <a:latin typeface="+mn-lt"/>
                <a:cs typeface="+mj-cs"/>
              </a:rPr>
              <a:t>osteomyelitis</a:t>
            </a:r>
            <a:endParaRPr lang="en-US" sz="2800" b="1" dirty="0">
              <a:latin typeface="+mn-lt"/>
              <a:cs typeface="+mj-cs"/>
            </a:endParaRPr>
          </a:p>
          <a:p>
            <a:pPr marL="508000" eaLnBrk="1" fontAlgn="auto" hangingPunct="1">
              <a:spcBef>
                <a:spcPts val="0"/>
              </a:spcBef>
              <a:spcAft>
                <a:spcPts val="0"/>
              </a:spcAft>
              <a:defRPr/>
            </a:pPr>
            <a:r>
              <a:rPr lang="en-US" sz="2800" b="1" dirty="0">
                <a:latin typeface="+mn-lt"/>
                <a:cs typeface="+mj-cs"/>
              </a:rPr>
              <a:t>B. A significant number of cases of CSF</a:t>
            </a:r>
          </a:p>
          <a:p>
            <a:pPr eaLnBrk="1" fontAlgn="auto" hangingPunct="1">
              <a:spcBef>
                <a:spcPts val="0"/>
              </a:spcBef>
              <a:spcAft>
                <a:spcPts val="0"/>
              </a:spcAft>
              <a:defRPr/>
            </a:pPr>
            <a:r>
              <a:rPr lang="en-US" sz="2800" b="1" dirty="0">
                <a:latin typeface="+mn-lt"/>
                <a:cs typeface="+mj-cs"/>
              </a:rPr>
              <a:t>3. Neuropathy:</a:t>
            </a:r>
          </a:p>
          <a:p>
            <a:pPr marL="466725" eaLnBrk="1" fontAlgn="auto" hangingPunct="1">
              <a:spcBef>
                <a:spcPts val="0"/>
              </a:spcBef>
              <a:spcAft>
                <a:spcPts val="0"/>
              </a:spcAft>
              <a:defRPr/>
            </a:pPr>
            <a:r>
              <a:rPr lang="en-US" sz="2800" b="1" dirty="0">
                <a:latin typeface="+mn-lt"/>
                <a:cs typeface="+mj-cs"/>
              </a:rPr>
              <a:t>A. Ischemic</a:t>
            </a:r>
          </a:p>
          <a:p>
            <a:pPr marL="466725" eaLnBrk="1" fontAlgn="auto" hangingPunct="1">
              <a:spcBef>
                <a:spcPts val="0"/>
              </a:spcBef>
              <a:spcAft>
                <a:spcPts val="0"/>
              </a:spcAft>
              <a:defRPr/>
            </a:pPr>
            <a:r>
              <a:rPr lang="en-US" sz="2800" b="1" dirty="0">
                <a:latin typeface="+mn-lt"/>
                <a:cs typeface="+mj-cs"/>
              </a:rPr>
              <a:t>B. Inflammatory</a:t>
            </a:r>
          </a:p>
          <a:p>
            <a:pPr marL="466725" eaLnBrk="1" fontAlgn="auto" hangingPunct="1">
              <a:spcBef>
                <a:spcPts val="0"/>
              </a:spcBef>
              <a:spcAft>
                <a:spcPts val="0"/>
              </a:spcAft>
              <a:defRPr/>
            </a:pPr>
            <a:r>
              <a:rPr lang="en-US" sz="2800" b="1" dirty="0">
                <a:latin typeface="+mn-lt"/>
                <a:cs typeface="+mj-cs"/>
              </a:rPr>
              <a:t>4. </a:t>
            </a:r>
            <a:r>
              <a:rPr lang="en-US" sz="2800" b="1" dirty="0" err="1">
                <a:latin typeface="+mn-lt"/>
                <a:cs typeface="+mj-cs"/>
              </a:rPr>
              <a:t>Ankylosing</a:t>
            </a:r>
            <a:r>
              <a:rPr lang="en-US" sz="2800" b="1" dirty="0">
                <a:latin typeface="+mn-lt"/>
                <a:cs typeface="+mj-cs"/>
              </a:rPr>
              <a:t> </a:t>
            </a:r>
            <a:r>
              <a:rPr lang="en-US" sz="2800" b="1" dirty="0" err="1">
                <a:latin typeface="+mn-lt"/>
                <a:cs typeface="+mj-cs"/>
              </a:rPr>
              <a:t>spondylitis</a:t>
            </a:r>
            <a:endParaRPr lang="en-US" sz="2800" dirty="0">
              <a:latin typeface="+mn-lt"/>
              <a:cs typeface="+mj-cs"/>
            </a:endParaRPr>
          </a:p>
        </p:txBody>
      </p:sp>
      <p:sp>
        <p:nvSpPr>
          <p:cNvPr id="68611"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218D422-A7F1-4FAE-B121-11DDF3FCA1CF}" type="slidenum">
              <a:rPr lang="ar-SA" altLang="en-US">
                <a:solidFill>
                  <a:srgbClr val="898989"/>
                </a:solidFill>
                <a:latin typeface="Arial Black" pitchFamily="34" charset="0"/>
              </a:rPr>
              <a:pPr/>
              <a:t>58</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719388" y="658813"/>
            <a:ext cx="3424237" cy="769937"/>
          </a:xfrm>
          <a:prstGeom prst="rect">
            <a:avLst/>
          </a:prstGeom>
          <a:noFill/>
          <a:ln w="9525">
            <a:noFill/>
            <a:miter lim="800000"/>
            <a:headEnd/>
            <a:tailEnd/>
          </a:ln>
        </p:spPr>
        <p:txBody>
          <a:bodyPr wrap="none">
            <a:spAutoFit/>
          </a:bodyPr>
          <a:lstStyle/>
          <a:p>
            <a:pPr algn="r" eaLnBrk="1" fontAlgn="auto" hangingPunct="1">
              <a:spcBef>
                <a:spcPct val="50000"/>
              </a:spcBef>
              <a:spcAft>
                <a:spcPts val="0"/>
              </a:spcAft>
              <a:defRPr/>
            </a:pPr>
            <a:r>
              <a:rPr lang="en-US" sz="4400" b="1" dirty="0">
                <a:latin typeface="+mj-lt"/>
              </a:rPr>
              <a:t>Investigations</a:t>
            </a:r>
          </a:p>
        </p:txBody>
      </p:sp>
      <p:sp>
        <p:nvSpPr>
          <p:cNvPr id="70659" name="Rectangle 3"/>
          <p:cNvSpPr>
            <a:spLocks noChangeArrowheads="1"/>
          </p:cNvSpPr>
          <p:nvPr/>
        </p:nvSpPr>
        <p:spPr bwMode="auto">
          <a:xfrm>
            <a:off x="250825" y="1798638"/>
            <a:ext cx="5535613" cy="390842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2800" b="1" dirty="0">
                <a:solidFill>
                  <a:srgbClr val="C00000"/>
                </a:solidFill>
                <a:latin typeface="+mj-lt"/>
              </a:rPr>
              <a:t>( 1) Lumbar </a:t>
            </a:r>
            <a:r>
              <a:rPr lang="en-US" sz="2800" b="1" dirty="0" err="1">
                <a:solidFill>
                  <a:srgbClr val="C00000"/>
                </a:solidFill>
                <a:latin typeface="+mj-lt"/>
              </a:rPr>
              <a:t>myelography</a:t>
            </a:r>
            <a:endParaRPr lang="en-US" sz="2800" b="1" dirty="0">
              <a:solidFill>
                <a:srgbClr val="C00000"/>
              </a:solidFill>
              <a:latin typeface="+mj-lt"/>
            </a:endParaRPr>
          </a:p>
          <a:p>
            <a:pPr eaLnBrk="1" fontAlgn="auto" hangingPunct="1">
              <a:spcBef>
                <a:spcPts val="0"/>
              </a:spcBef>
              <a:spcAft>
                <a:spcPts val="0"/>
              </a:spcAft>
              <a:defRPr/>
            </a:pPr>
            <a:r>
              <a:rPr lang="en-US" sz="2400" b="1" dirty="0">
                <a:latin typeface="+mj-lt"/>
              </a:rPr>
              <a:t>Involves injection of a water-soluble</a:t>
            </a:r>
          </a:p>
          <a:p>
            <a:pPr eaLnBrk="1" fontAlgn="auto" hangingPunct="1">
              <a:spcBef>
                <a:spcPts val="0"/>
              </a:spcBef>
              <a:spcAft>
                <a:spcPts val="0"/>
              </a:spcAft>
              <a:defRPr/>
            </a:pPr>
            <a:r>
              <a:rPr lang="en-US" sz="2400" b="1" dirty="0">
                <a:latin typeface="+mj-lt"/>
              </a:rPr>
              <a:t>contrast material into the subarachnoid space to demonstrate the spinal canal.</a:t>
            </a:r>
          </a:p>
          <a:p>
            <a:pPr eaLnBrk="1" fontAlgn="auto" hangingPunct="1">
              <a:spcBef>
                <a:spcPts val="0"/>
              </a:spcBef>
              <a:spcAft>
                <a:spcPts val="0"/>
              </a:spcAft>
              <a:buFont typeface="Wingdings" pitchFamily="2" charset="2"/>
              <a:buChar char="ü"/>
              <a:defRPr/>
            </a:pPr>
            <a:r>
              <a:rPr lang="en-US" sz="2400" b="1" dirty="0">
                <a:latin typeface="+mj-lt"/>
              </a:rPr>
              <a:t> Risk of headache and epileptic seizures</a:t>
            </a:r>
          </a:p>
          <a:p>
            <a:pPr eaLnBrk="1" fontAlgn="auto" hangingPunct="1">
              <a:spcBef>
                <a:spcPts val="0"/>
              </a:spcBef>
              <a:spcAft>
                <a:spcPts val="0"/>
              </a:spcAft>
              <a:buFont typeface="Wingdings" pitchFamily="2" charset="2"/>
              <a:buChar char="ü"/>
              <a:defRPr/>
            </a:pPr>
            <a:r>
              <a:rPr lang="en-US" sz="2400" b="1" dirty="0">
                <a:latin typeface="+mj-lt"/>
              </a:rPr>
              <a:t>In the past the use of oil-based material</a:t>
            </a:r>
          </a:p>
          <a:p>
            <a:pPr eaLnBrk="1" fontAlgn="auto" hangingPunct="1">
              <a:spcBef>
                <a:spcPts val="0"/>
              </a:spcBef>
              <a:spcAft>
                <a:spcPts val="0"/>
              </a:spcAft>
              <a:defRPr/>
            </a:pPr>
            <a:r>
              <a:rPr lang="en-US" sz="2400" b="1" dirty="0">
                <a:latin typeface="+mj-lt"/>
              </a:rPr>
              <a:t>was associated with a risk of </a:t>
            </a:r>
            <a:r>
              <a:rPr lang="en-US" sz="2400" b="1" dirty="0" err="1">
                <a:latin typeface="+mj-lt"/>
              </a:rPr>
              <a:t>arachnoiditis</a:t>
            </a:r>
            <a:r>
              <a:rPr lang="en-US" sz="2400" b="1" dirty="0">
                <a:latin typeface="+mj-lt"/>
              </a:rPr>
              <a:t>.</a:t>
            </a:r>
          </a:p>
          <a:p>
            <a:pPr eaLnBrk="1" fontAlgn="auto" hangingPunct="1">
              <a:spcBef>
                <a:spcPts val="0"/>
              </a:spcBef>
              <a:spcAft>
                <a:spcPts val="0"/>
              </a:spcAft>
              <a:defRPr/>
            </a:pPr>
            <a:endParaRPr lang="en-US" sz="2400" dirty="0">
              <a:latin typeface="+mj-lt"/>
            </a:endParaRPr>
          </a:p>
          <a:p>
            <a:pPr eaLnBrk="1" fontAlgn="auto" hangingPunct="1">
              <a:spcBef>
                <a:spcPts val="0"/>
              </a:spcBef>
              <a:spcAft>
                <a:spcPts val="0"/>
              </a:spcAft>
              <a:defRPr/>
            </a:pPr>
            <a:r>
              <a:rPr lang="en-US" sz="2800" b="1" dirty="0">
                <a:solidFill>
                  <a:srgbClr val="C00000"/>
                </a:solidFill>
                <a:latin typeface="+mj-lt"/>
              </a:rPr>
              <a:t>( 2) CT scan &amp; MRI</a:t>
            </a:r>
          </a:p>
        </p:txBody>
      </p:sp>
      <p:pic>
        <p:nvPicPr>
          <p:cNvPr id="69636" name="Picture 3" descr="l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1862138"/>
            <a:ext cx="297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4AAD474-48A7-4307-B0A7-C97A7380E32F}" type="slidenum">
              <a:rPr lang="ar-SA" altLang="en-US">
                <a:solidFill>
                  <a:srgbClr val="898989"/>
                </a:solidFill>
                <a:latin typeface="Arial Black" pitchFamily="34" charset="0"/>
              </a:rPr>
              <a:pPr/>
              <a:t>59</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Administrator\Desktop\Degenerative Spinal Cord lesions\diagram_spine_conditions.jpg"/>
          <p:cNvPicPr>
            <a:picLocks noChangeAspect="1" noChangeArrowheads="1"/>
          </p:cNvPicPr>
          <p:nvPr/>
        </p:nvPicPr>
        <p:blipFill>
          <a:blip r:embed="rId2"/>
          <a:srcRect/>
          <a:stretch>
            <a:fillRect/>
          </a:stretch>
        </p:blipFill>
        <p:spPr bwMode="auto">
          <a:xfrm>
            <a:off x="5000625" y="1074738"/>
            <a:ext cx="3919538" cy="5353050"/>
          </a:xfrm>
          <a:prstGeom prst="rect">
            <a:avLst/>
          </a:prstGeom>
          <a:ln>
            <a:noFill/>
          </a:ln>
          <a:effectLst>
            <a:outerShdw blurRad="292100" dist="139700" dir="2700000" algn="tl" rotWithShape="0">
              <a:srgbClr val="333333">
                <a:alpha val="65000"/>
              </a:srgbClr>
            </a:outerShdw>
          </a:effectLst>
        </p:spPr>
      </p:pic>
      <p:sp>
        <p:nvSpPr>
          <p:cNvPr id="12291" name="Rectangle 2"/>
          <p:cNvSpPr>
            <a:spLocks noChangeArrowheads="1"/>
          </p:cNvSpPr>
          <p:nvPr/>
        </p:nvSpPr>
        <p:spPr bwMode="auto">
          <a:xfrm>
            <a:off x="900113" y="1052513"/>
            <a:ext cx="4100512" cy="5878512"/>
          </a:xfrm>
          <a:prstGeom prst="rect">
            <a:avLst/>
          </a:prstGeom>
          <a:noFill/>
          <a:ln>
            <a:noFill/>
          </a:ln>
        </p:spPr>
        <p:txBody>
          <a:bodyPr>
            <a:spAutoFit/>
          </a:bodyPr>
          <a:lstStyle>
            <a:lvl1pPr marL="342900" indent="-342900"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0" eaLnBrk="1" fontAlgn="auto" hangingPunct="1">
              <a:spcBef>
                <a:spcPct val="0"/>
              </a:spcBef>
              <a:spcAft>
                <a:spcPts val="0"/>
              </a:spcAft>
              <a:buFontTx/>
              <a:buNone/>
              <a:defRPr/>
            </a:pPr>
            <a:r>
              <a:rPr lang="en-US" altLang="ar-JO" sz="4400" b="1" dirty="0">
                <a:solidFill>
                  <a:schemeClr val="accent3">
                    <a:lumMod val="75000"/>
                  </a:schemeClr>
                </a:solidFill>
                <a:effectLst>
                  <a:outerShdw blurRad="38100" dist="38100" dir="2700000" algn="tl">
                    <a:srgbClr val="000000">
                      <a:alpha val="43137"/>
                    </a:srgbClr>
                  </a:outerShdw>
                </a:effectLst>
                <a:latin typeface="Times New Roman" pitchFamily="18" charset="0"/>
              </a:rPr>
              <a:t>Types:</a:t>
            </a:r>
          </a:p>
          <a:p>
            <a:pPr algn="ctr" rtl="0" eaLnBrk="1" fontAlgn="auto" hangingPunct="1">
              <a:spcBef>
                <a:spcPct val="0"/>
              </a:spcBef>
              <a:spcAft>
                <a:spcPts val="0"/>
              </a:spcAft>
              <a:buFontTx/>
              <a:buNone/>
              <a:defRPr/>
            </a:pPr>
            <a:endParaRPr lang="en-US" altLang="ar-JO" sz="4400" b="1" dirty="0">
              <a:solidFill>
                <a:schemeClr val="tx2"/>
              </a:solidFill>
              <a:latin typeface="Times New Roman" pitchFamily="18" charset="0"/>
            </a:endParaRPr>
          </a:p>
          <a:p>
            <a:pPr algn="l" rtl="0" eaLnBrk="1" fontAlgn="auto" hangingPunct="1">
              <a:spcBef>
                <a:spcPct val="0"/>
              </a:spcBef>
              <a:spcAft>
                <a:spcPts val="0"/>
              </a:spcAft>
              <a:buFontTx/>
              <a:buAutoNum type="arabicPeriod"/>
              <a:defRPr/>
            </a:pPr>
            <a:r>
              <a:rPr lang="en-US" altLang="ar-JO" sz="2400" b="1" dirty="0">
                <a:latin typeface="Times New Roman" pitchFamily="18" charset="0"/>
              </a:rPr>
              <a:t>Cervical Disc Prolapse</a:t>
            </a:r>
          </a:p>
          <a:p>
            <a:pPr algn="l" rtl="0" eaLnBrk="1" fontAlgn="auto" hangingPunct="1">
              <a:spcBef>
                <a:spcPct val="0"/>
              </a:spcBef>
              <a:spcAft>
                <a:spcPts val="0"/>
              </a:spcAft>
              <a:buFontTx/>
              <a:buAutoNum type="arabicPeriod"/>
              <a:defRPr/>
            </a:pPr>
            <a:endParaRPr lang="en-US" altLang="ar-JO" sz="2400" b="1" dirty="0">
              <a:latin typeface="Times New Roman" pitchFamily="18" charset="0"/>
            </a:endParaRPr>
          </a:p>
          <a:p>
            <a:pPr algn="l" rtl="0" eaLnBrk="1" fontAlgn="auto" hangingPunct="1">
              <a:spcBef>
                <a:spcPct val="0"/>
              </a:spcBef>
              <a:spcAft>
                <a:spcPts val="0"/>
              </a:spcAft>
              <a:buFontTx/>
              <a:buAutoNum type="arabicPeriod"/>
              <a:defRPr/>
            </a:pPr>
            <a:r>
              <a:rPr lang="en-US" altLang="ar-JO" sz="2400" b="1" dirty="0">
                <a:latin typeface="Times New Roman" pitchFamily="18" charset="0"/>
              </a:rPr>
              <a:t>Cervical Spondylosis</a:t>
            </a:r>
          </a:p>
          <a:p>
            <a:pPr algn="l" rtl="0" eaLnBrk="1" fontAlgn="auto" hangingPunct="1">
              <a:spcBef>
                <a:spcPct val="0"/>
              </a:spcBef>
              <a:spcAft>
                <a:spcPts val="0"/>
              </a:spcAft>
              <a:buFontTx/>
              <a:buAutoNum type="arabicPeriod"/>
              <a:defRPr/>
            </a:pPr>
            <a:endParaRPr lang="en-US" altLang="ar-JO" sz="2400" b="1" dirty="0">
              <a:latin typeface="Times New Roman" pitchFamily="18" charset="0"/>
            </a:endParaRPr>
          </a:p>
          <a:p>
            <a:pPr algn="l" rtl="0" eaLnBrk="1" fontAlgn="auto" hangingPunct="1">
              <a:spcBef>
                <a:spcPct val="0"/>
              </a:spcBef>
              <a:spcAft>
                <a:spcPts val="0"/>
              </a:spcAft>
              <a:buFontTx/>
              <a:buAutoNum type="arabicPeriod"/>
              <a:defRPr/>
            </a:pPr>
            <a:r>
              <a:rPr lang="en-US" altLang="ar-JO" sz="2400" b="1" dirty="0">
                <a:latin typeface="Times New Roman" pitchFamily="18" charset="0"/>
              </a:rPr>
              <a:t>Lumbar Disc Prolapse</a:t>
            </a:r>
          </a:p>
          <a:p>
            <a:pPr marL="0" indent="0" algn="l" rtl="0" eaLnBrk="1" fontAlgn="auto" hangingPunct="1">
              <a:spcBef>
                <a:spcPct val="0"/>
              </a:spcBef>
              <a:spcAft>
                <a:spcPts val="0"/>
              </a:spcAft>
              <a:buFont typeface="Arial" pitchFamily="34" charset="0"/>
              <a:buNone/>
              <a:defRPr/>
            </a:pPr>
            <a:endParaRPr lang="en-US" altLang="ar-JO" sz="2400" b="1" dirty="0">
              <a:latin typeface="Times New Roman" pitchFamily="18" charset="0"/>
            </a:endParaRPr>
          </a:p>
          <a:p>
            <a:pPr marL="0" indent="0" algn="l" rtl="0" eaLnBrk="1" fontAlgn="auto" hangingPunct="1">
              <a:spcBef>
                <a:spcPct val="0"/>
              </a:spcBef>
              <a:spcAft>
                <a:spcPts val="0"/>
              </a:spcAft>
              <a:buFont typeface="Arial" pitchFamily="34" charset="0"/>
              <a:buNone/>
              <a:defRPr/>
            </a:pPr>
            <a:r>
              <a:rPr lang="en-US" altLang="ar-JO" sz="2400" b="1" dirty="0">
                <a:latin typeface="Times New Roman" pitchFamily="18" charset="0"/>
              </a:rPr>
              <a:t>4.Lumbar Stenosis</a:t>
            </a:r>
          </a:p>
          <a:p>
            <a:pPr algn="l" rtl="0" eaLnBrk="1" fontAlgn="auto" hangingPunct="1">
              <a:spcBef>
                <a:spcPct val="0"/>
              </a:spcBef>
              <a:spcAft>
                <a:spcPts val="0"/>
              </a:spcAft>
              <a:buFontTx/>
              <a:buAutoNum type="arabicPeriod"/>
              <a:defRPr/>
            </a:pPr>
            <a:endParaRPr lang="en-US" altLang="ar-JO" sz="2400" b="1" dirty="0">
              <a:latin typeface="Times New Roman" pitchFamily="18" charset="0"/>
            </a:endParaRPr>
          </a:p>
          <a:p>
            <a:pPr marL="0" indent="0" algn="l" rtl="0" eaLnBrk="1" fontAlgn="auto" hangingPunct="1">
              <a:spcBef>
                <a:spcPct val="0"/>
              </a:spcBef>
              <a:spcAft>
                <a:spcPts val="0"/>
              </a:spcAft>
              <a:buFont typeface="Arial" pitchFamily="34" charset="0"/>
              <a:buNone/>
              <a:defRPr/>
            </a:pPr>
            <a:r>
              <a:rPr lang="en-US" altLang="ar-JO" sz="2400" b="1" dirty="0">
                <a:latin typeface="Times New Roman" pitchFamily="18" charset="0"/>
              </a:rPr>
              <a:t>5.Lumbar Spondylolisthesis</a:t>
            </a:r>
          </a:p>
          <a:p>
            <a:pPr algn="l" rtl="0" eaLnBrk="1" fontAlgn="auto" hangingPunct="1">
              <a:spcBef>
                <a:spcPct val="0"/>
              </a:spcBef>
              <a:spcAft>
                <a:spcPts val="0"/>
              </a:spcAft>
              <a:buFontTx/>
              <a:buAutoNum type="arabicPeriod"/>
              <a:defRPr/>
            </a:pPr>
            <a:endParaRPr lang="en-US" altLang="ar-JO" sz="2400" dirty="0">
              <a:latin typeface="Times New Roman" pitchFamily="18" charset="0"/>
            </a:endParaRPr>
          </a:p>
          <a:p>
            <a:pPr algn="ctr" rtl="0" eaLnBrk="1" fontAlgn="auto" hangingPunct="1">
              <a:spcBef>
                <a:spcPct val="0"/>
              </a:spcBef>
              <a:spcAft>
                <a:spcPts val="0"/>
              </a:spcAft>
              <a:buFontTx/>
              <a:buAutoNum type="arabicPeriod"/>
              <a:defRPr/>
            </a:pPr>
            <a:endParaRPr lang="en-US" altLang="ar-JO" sz="2400" dirty="0">
              <a:latin typeface="Times New Roman" pitchFamily="18" charset="0"/>
            </a:endParaRPr>
          </a:p>
          <a:p>
            <a:pPr algn="ctr" rtl="0" eaLnBrk="1" fontAlgn="auto" hangingPunct="1">
              <a:spcBef>
                <a:spcPct val="0"/>
              </a:spcBef>
              <a:spcAft>
                <a:spcPts val="0"/>
              </a:spcAft>
              <a:buFontTx/>
              <a:buAutoNum type="arabicPeriod"/>
              <a:defRPr/>
            </a:pPr>
            <a:endParaRPr lang="en-US" altLang="ar-JO" sz="2400" dirty="0">
              <a:latin typeface="Times New Roman" pitchFamily="18" charset="0"/>
            </a:endParaRPr>
          </a:p>
        </p:txBody>
      </p:sp>
      <p:sp>
        <p:nvSpPr>
          <p:cNvPr id="1024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2A186A4-DDF1-45AA-B517-4982E4FA7C10}" type="slidenum">
              <a:rPr lang="ar-SA" altLang="en-US">
                <a:solidFill>
                  <a:srgbClr val="898989"/>
                </a:solidFill>
                <a:latin typeface="Arial Black" pitchFamily="34" charset="0"/>
              </a:rPr>
              <a:pPr/>
              <a:t>6</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HNP_9mm_Axial-Lateral-1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25513"/>
            <a:ext cx="734377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C84C267-4F51-4F0B-B890-61774EB46034}" type="slidenum">
              <a:rPr lang="ar-SA" altLang="en-US">
                <a:solidFill>
                  <a:srgbClr val="898989"/>
                </a:solidFill>
                <a:latin typeface="Arial Black" pitchFamily="34" charset="0"/>
              </a:rPr>
              <a:pPr/>
              <a:t>60</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000375" y="0"/>
            <a:ext cx="3313113" cy="762000"/>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sz="4400" b="1" dirty="0">
                <a:latin typeface="+mj-lt"/>
              </a:rPr>
              <a:t>Management</a:t>
            </a:r>
          </a:p>
        </p:txBody>
      </p:sp>
      <p:sp>
        <p:nvSpPr>
          <p:cNvPr id="73731" name="Rectangle 3"/>
          <p:cNvSpPr>
            <a:spLocks noChangeArrowheads="1"/>
          </p:cNvSpPr>
          <p:nvPr/>
        </p:nvSpPr>
        <p:spPr bwMode="auto">
          <a:xfrm>
            <a:off x="0" y="714375"/>
            <a:ext cx="9144000" cy="6002338"/>
          </a:xfrm>
          <a:prstGeom prst="rect">
            <a:avLst/>
          </a:prstGeom>
          <a:noFill/>
          <a:ln w="9525">
            <a:noFill/>
            <a:miter lim="800000"/>
            <a:headEnd/>
            <a:tailEnd/>
          </a:ln>
        </p:spPr>
        <p:txBody>
          <a:bodyPr>
            <a:spAutoFit/>
          </a:bodyPr>
          <a:lstStyle/>
          <a:p>
            <a:pPr marL="742950" indent="-742950" eaLnBrk="1" fontAlgn="auto" hangingPunct="1">
              <a:spcBef>
                <a:spcPts val="0"/>
              </a:spcBef>
              <a:spcAft>
                <a:spcPts val="0"/>
              </a:spcAft>
              <a:defRPr/>
            </a:pPr>
            <a:r>
              <a:rPr lang="en-US" sz="2400" b="1" dirty="0">
                <a:solidFill>
                  <a:srgbClr val="C00000"/>
                </a:solidFill>
                <a:latin typeface="+mn-lt"/>
              </a:rPr>
              <a:t>1. Conservative </a:t>
            </a:r>
            <a:r>
              <a:rPr lang="en-US" sz="2400" b="1" dirty="0">
                <a:latin typeface="+mn-lt"/>
              </a:rPr>
              <a:t>: Most patients improve  .</a:t>
            </a:r>
          </a:p>
          <a:p>
            <a:pPr eaLnBrk="1" fontAlgn="auto" hangingPunct="1">
              <a:spcBef>
                <a:spcPts val="0"/>
              </a:spcBef>
              <a:spcAft>
                <a:spcPts val="0"/>
              </a:spcAft>
              <a:defRPr/>
            </a:pPr>
            <a:r>
              <a:rPr lang="en-US" sz="2400" b="1" dirty="0">
                <a:latin typeface="+mn-lt"/>
              </a:rPr>
              <a:t>1- Bed rest 2- Analgesic agents 3- NSAID’s</a:t>
            </a:r>
          </a:p>
          <a:p>
            <a:pPr eaLnBrk="1" fontAlgn="auto" hangingPunct="1">
              <a:spcBef>
                <a:spcPts val="0"/>
              </a:spcBef>
              <a:spcAft>
                <a:spcPts val="0"/>
              </a:spcAft>
              <a:defRPr/>
            </a:pPr>
            <a:r>
              <a:rPr lang="en-US" sz="2400" b="1" dirty="0">
                <a:latin typeface="+mn-lt"/>
              </a:rPr>
              <a:t> </a:t>
            </a:r>
          </a:p>
          <a:p>
            <a:pPr eaLnBrk="1" fontAlgn="auto" hangingPunct="1">
              <a:spcBef>
                <a:spcPts val="0"/>
              </a:spcBef>
              <a:spcAft>
                <a:spcPts val="0"/>
              </a:spcAft>
              <a:defRPr/>
            </a:pPr>
            <a:r>
              <a:rPr lang="en-US" sz="2400" b="1" dirty="0">
                <a:latin typeface="+mn-lt"/>
              </a:rPr>
              <a:t>Conservative treatment helps in:</a:t>
            </a:r>
          </a:p>
          <a:p>
            <a:pPr eaLnBrk="1" fontAlgn="auto" hangingPunct="1">
              <a:spcBef>
                <a:spcPts val="0"/>
              </a:spcBef>
              <a:spcAft>
                <a:spcPts val="0"/>
              </a:spcAft>
              <a:defRPr/>
            </a:pPr>
            <a:r>
              <a:rPr lang="en-US" sz="2400" b="1" dirty="0">
                <a:latin typeface="+mn-lt"/>
              </a:rPr>
              <a:t>1) </a:t>
            </a:r>
            <a:r>
              <a:rPr lang="en-US" sz="2400" b="1" dirty="0" err="1">
                <a:latin typeface="+mn-lt"/>
              </a:rPr>
              <a:t>Resorption</a:t>
            </a:r>
            <a:r>
              <a:rPr lang="en-US" sz="2400" b="1" dirty="0">
                <a:latin typeface="+mn-lt"/>
              </a:rPr>
              <a:t> of the prolapsed disc material</a:t>
            </a:r>
          </a:p>
          <a:p>
            <a:pPr eaLnBrk="1" fontAlgn="auto" hangingPunct="1">
              <a:spcBef>
                <a:spcPts val="0"/>
              </a:spcBef>
              <a:spcAft>
                <a:spcPts val="0"/>
              </a:spcAft>
              <a:defRPr/>
            </a:pPr>
            <a:r>
              <a:rPr lang="en-US" sz="2400" b="1" dirty="0">
                <a:latin typeface="+mn-lt"/>
              </a:rPr>
              <a:t>2) Decreasing nerve edema </a:t>
            </a:r>
          </a:p>
          <a:p>
            <a:pPr eaLnBrk="1" fontAlgn="auto" hangingPunct="1">
              <a:spcBef>
                <a:spcPts val="0"/>
              </a:spcBef>
              <a:spcAft>
                <a:spcPts val="0"/>
              </a:spcAft>
              <a:defRPr/>
            </a:pPr>
            <a:r>
              <a:rPr lang="en-US" sz="2400" b="1" dirty="0">
                <a:latin typeface="+mn-lt"/>
              </a:rPr>
              <a:t>3) Possible adaptation of the pain </a:t>
            </a:r>
            <a:r>
              <a:rPr lang="en-US" sz="2400" b="1" dirty="0" err="1">
                <a:latin typeface="+mn-lt"/>
              </a:rPr>
              <a:t>fibres</a:t>
            </a:r>
            <a:r>
              <a:rPr lang="en-US" sz="2400" b="1" dirty="0">
                <a:latin typeface="+mn-lt"/>
              </a:rPr>
              <a:t> to pressure</a:t>
            </a:r>
          </a:p>
          <a:p>
            <a:pPr marL="742950" indent="-742950" eaLnBrk="1" fontAlgn="auto" hangingPunct="1">
              <a:spcBef>
                <a:spcPts val="0"/>
              </a:spcBef>
              <a:spcAft>
                <a:spcPts val="0"/>
              </a:spcAft>
              <a:defRPr/>
            </a:pPr>
            <a:endParaRPr lang="en-US" sz="2400" b="1" dirty="0">
              <a:latin typeface="+mn-lt"/>
            </a:endParaRPr>
          </a:p>
          <a:p>
            <a:pPr eaLnBrk="1" fontAlgn="auto" hangingPunct="1">
              <a:spcBef>
                <a:spcPts val="0"/>
              </a:spcBef>
              <a:spcAft>
                <a:spcPts val="0"/>
              </a:spcAft>
              <a:defRPr/>
            </a:pPr>
            <a:r>
              <a:rPr lang="en-US" sz="2400" b="1" dirty="0">
                <a:solidFill>
                  <a:srgbClr val="C00000"/>
                </a:solidFill>
                <a:latin typeface="+mn-lt"/>
              </a:rPr>
              <a:t>2. Surgery : </a:t>
            </a:r>
            <a:r>
              <a:rPr lang="en-US" sz="2400" b="1" dirty="0">
                <a:latin typeface="+mn-lt"/>
              </a:rPr>
              <a:t>less than 20% .</a:t>
            </a:r>
          </a:p>
          <a:p>
            <a:pPr eaLnBrk="1" fontAlgn="auto" hangingPunct="1">
              <a:spcBef>
                <a:spcPts val="0"/>
              </a:spcBef>
              <a:spcAft>
                <a:spcPts val="0"/>
              </a:spcAft>
              <a:buFont typeface="Wingdings" pitchFamily="2" charset="2"/>
              <a:buNone/>
              <a:defRPr/>
            </a:pPr>
            <a:endParaRPr lang="en-US" sz="2400" b="1" dirty="0">
              <a:latin typeface="+mn-lt"/>
            </a:endParaRPr>
          </a:p>
          <a:p>
            <a:pPr eaLnBrk="1" fontAlgn="auto" hangingPunct="1">
              <a:spcBef>
                <a:spcPts val="0"/>
              </a:spcBef>
              <a:spcAft>
                <a:spcPts val="0"/>
              </a:spcAft>
              <a:buFont typeface="Arial" pitchFamily="34" charset="0"/>
              <a:buChar char="•"/>
              <a:defRPr/>
            </a:pPr>
            <a:r>
              <a:rPr lang="en-US" sz="2400" b="1" dirty="0">
                <a:latin typeface="+mn-lt"/>
              </a:rPr>
              <a:t> According to the pathology of the disc </a:t>
            </a:r>
            <a:r>
              <a:rPr lang="en-US" sz="2400" b="1" dirty="0" err="1">
                <a:latin typeface="+mn-lt"/>
              </a:rPr>
              <a:t>prolapse</a:t>
            </a:r>
            <a:r>
              <a:rPr lang="en-US" sz="2400" b="1" dirty="0">
                <a:latin typeface="+mn-lt"/>
              </a:rPr>
              <a:t>:</a:t>
            </a:r>
          </a:p>
          <a:p>
            <a:pPr eaLnBrk="1" fontAlgn="auto" hangingPunct="1">
              <a:spcBef>
                <a:spcPts val="0"/>
              </a:spcBef>
              <a:spcAft>
                <a:spcPts val="0"/>
              </a:spcAft>
              <a:buFont typeface="Wingdings" pitchFamily="2" charset="2"/>
              <a:buChar char="ü"/>
              <a:defRPr/>
            </a:pPr>
            <a:r>
              <a:rPr lang="en-US" sz="2400" b="1" dirty="0">
                <a:latin typeface="+mn-lt"/>
              </a:rPr>
              <a:t>A ‘bulging’ disc is likely to settle with simple </a:t>
            </a:r>
            <a:r>
              <a:rPr lang="en-US" sz="2400" b="1" dirty="0">
                <a:solidFill>
                  <a:srgbClr val="FF0000"/>
                </a:solidFill>
                <a:latin typeface="+mn-lt"/>
              </a:rPr>
              <a:t>conservative .</a:t>
            </a:r>
          </a:p>
          <a:p>
            <a:pPr eaLnBrk="1" fontAlgn="auto" hangingPunct="1">
              <a:spcBef>
                <a:spcPts val="0"/>
              </a:spcBef>
              <a:spcAft>
                <a:spcPts val="0"/>
              </a:spcAft>
              <a:defRPr/>
            </a:pPr>
            <a:endParaRPr lang="en-US" sz="2400" b="1" dirty="0">
              <a:latin typeface="+mn-lt"/>
            </a:endParaRPr>
          </a:p>
          <a:p>
            <a:pPr eaLnBrk="1" fontAlgn="auto" hangingPunct="1">
              <a:spcBef>
                <a:spcPts val="0"/>
              </a:spcBef>
              <a:spcAft>
                <a:spcPts val="0"/>
              </a:spcAft>
              <a:buFont typeface="Wingdings" pitchFamily="2" charset="2"/>
              <a:buChar char="ü"/>
              <a:defRPr/>
            </a:pPr>
            <a:r>
              <a:rPr lang="en-US" sz="2400" b="1" dirty="0">
                <a:latin typeface="+mn-lt"/>
              </a:rPr>
              <a:t> If the nucleus </a:t>
            </a:r>
            <a:r>
              <a:rPr lang="en-US" sz="2400" b="1" dirty="0" err="1">
                <a:latin typeface="+mn-lt"/>
              </a:rPr>
              <a:t>pulposus</a:t>
            </a:r>
            <a:r>
              <a:rPr lang="en-US" sz="2400" b="1" dirty="0">
                <a:latin typeface="+mn-lt"/>
              </a:rPr>
              <a:t> has herniated out of the disc space and ‘sequestrated’ outside the annulus, it will need </a:t>
            </a:r>
            <a:r>
              <a:rPr lang="en-US" sz="2400" b="1" dirty="0">
                <a:solidFill>
                  <a:srgbClr val="FF0000"/>
                </a:solidFill>
                <a:latin typeface="+mn-lt"/>
              </a:rPr>
              <a:t>surgery .</a:t>
            </a:r>
            <a:endParaRPr lang="en-US" sz="2400" b="1" dirty="0">
              <a:latin typeface="+mn-lt"/>
            </a:endParaRPr>
          </a:p>
          <a:p>
            <a:pPr eaLnBrk="1" fontAlgn="auto" hangingPunct="1">
              <a:spcBef>
                <a:spcPts val="0"/>
              </a:spcBef>
              <a:spcAft>
                <a:spcPts val="0"/>
              </a:spcAft>
              <a:defRPr/>
            </a:pPr>
            <a:endParaRPr lang="en-US" sz="2400" b="1" dirty="0">
              <a:latin typeface="+mn-lt"/>
            </a:endParaRPr>
          </a:p>
        </p:txBody>
      </p:sp>
      <p:sp>
        <p:nvSpPr>
          <p:cNvPr id="7168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DCCF20D-468A-4655-AADD-3C3B32CDA15F}" type="slidenum">
              <a:rPr lang="ar-SA" altLang="en-US">
                <a:solidFill>
                  <a:srgbClr val="898989"/>
                </a:solidFill>
                <a:latin typeface="Arial Black" pitchFamily="34" charset="0"/>
              </a:rPr>
              <a:pPr/>
              <a:t>61</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00375" y="0"/>
            <a:ext cx="3313113" cy="762000"/>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4400" b="1" dirty="0">
                <a:latin typeface="+mj-lt"/>
              </a:rPr>
              <a:t>Management</a:t>
            </a:r>
          </a:p>
        </p:txBody>
      </p:sp>
      <p:sp>
        <p:nvSpPr>
          <p:cNvPr id="72707" name="Rectangle 3"/>
          <p:cNvSpPr>
            <a:spLocks noChangeArrowheads="1"/>
          </p:cNvSpPr>
          <p:nvPr/>
        </p:nvSpPr>
        <p:spPr bwMode="auto">
          <a:xfrm>
            <a:off x="0" y="785813"/>
            <a:ext cx="91440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1" u="sng"/>
              <a:t>Indications for surgery:</a:t>
            </a:r>
          </a:p>
          <a:p>
            <a:pPr eaLnBrk="1" hangingPunct="1"/>
            <a:r>
              <a:rPr lang="en-US" sz="2400" b="1"/>
              <a:t>1- Pain if persists after 7-10 days of bed rest OR recuurent</a:t>
            </a:r>
          </a:p>
          <a:p>
            <a:pPr eaLnBrk="1" hangingPunct="1"/>
            <a:r>
              <a:rPr lang="en-US" sz="2400" b="1"/>
              <a:t>     episodes of pain when mobilizing.</a:t>
            </a:r>
          </a:p>
          <a:p>
            <a:pPr eaLnBrk="1" hangingPunct="1"/>
            <a:r>
              <a:rPr lang="en-US" sz="2400" b="1"/>
              <a:t>2- Neurological deficit: A significant weakness</a:t>
            </a:r>
          </a:p>
          <a:p>
            <a:pPr eaLnBrk="1" hangingPunct="1"/>
            <a:r>
              <a:rPr lang="en-US" sz="2400" b="1"/>
              <a:t>3- Central disc prolapse</a:t>
            </a:r>
          </a:p>
          <a:p>
            <a:pPr eaLnBrk="1" hangingPunct="1"/>
            <a:r>
              <a:rPr lang="en-US" sz="2400" b="1"/>
              <a:t>4- Tumors </a:t>
            </a:r>
          </a:p>
          <a:p>
            <a:pPr eaLnBrk="1" hangingPunct="1"/>
            <a:endParaRPr lang="en-US" sz="2400" b="1" u="sng"/>
          </a:p>
          <a:p>
            <a:pPr eaLnBrk="1" hangingPunct="1"/>
            <a:r>
              <a:rPr lang="en-US" sz="2400" b="1" u="sng"/>
              <a:t>Operative procedure</a:t>
            </a:r>
          </a:p>
          <a:p>
            <a:pPr eaLnBrk="1" hangingPunct="1"/>
            <a:r>
              <a:rPr lang="en-US" sz="2400" b="1">
                <a:solidFill>
                  <a:srgbClr val="C00000"/>
                </a:solidFill>
              </a:rPr>
              <a:t>excision</a:t>
            </a:r>
            <a:r>
              <a:rPr lang="en-US" sz="2400" b="1"/>
              <a:t> of the disc prolapse with </a:t>
            </a:r>
            <a:r>
              <a:rPr lang="en-US" sz="2400" b="1">
                <a:solidFill>
                  <a:srgbClr val="C00000"/>
                </a:solidFill>
              </a:rPr>
              <a:t>decompression</a:t>
            </a:r>
            <a:r>
              <a:rPr lang="en-US" sz="2400" b="1"/>
              <a:t> of the affected nerve root, Sometimes with </a:t>
            </a:r>
            <a:r>
              <a:rPr lang="en-US" sz="2400" b="1">
                <a:solidFill>
                  <a:srgbClr val="C00000"/>
                </a:solidFill>
              </a:rPr>
              <a:t>laminectomy</a:t>
            </a:r>
          </a:p>
          <a:p>
            <a:pPr eaLnBrk="1" hangingPunct="1"/>
            <a:endParaRPr lang="en-US" sz="2400" b="1" u="sng"/>
          </a:p>
          <a:p>
            <a:pPr eaLnBrk="1" hangingPunct="1"/>
            <a:r>
              <a:rPr lang="en-US" sz="2400" b="1" u="sng"/>
              <a:t>Prognosis after surgery</a:t>
            </a:r>
          </a:p>
          <a:p>
            <a:pPr eaLnBrk="1" hangingPunct="1"/>
            <a:r>
              <a:rPr lang="en-US" sz="2400" b="1"/>
              <a:t>Recurrent sciatica following surgery occurs in about 10% of cases, usually due to </a:t>
            </a:r>
            <a:r>
              <a:rPr lang="en-US" sz="2400" b="1" u="sng"/>
              <a:t>further</a:t>
            </a:r>
            <a:r>
              <a:rPr lang="en-US" sz="2400" b="1"/>
              <a:t> disc prolapse and sometimes due to:</a:t>
            </a:r>
          </a:p>
          <a:p>
            <a:pPr eaLnBrk="1" hangingPunct="1">
              <a:buFont typeface="Wingdings" pitchFamily="2" charset="2"/>
              <a:buChar char="ü"/>
            </a:pPr>
            <a:r>
              <a:rPr lang="en-US" sz="2400" b="1"/>
              <a:t> adhesions</a:t>
            </a:r>
          </a:p>
          <a:p>
            <a:pPr eaLnBrk="1" hangingPunct="1">
              <a:buFont typeface="Wingdings" pitchFamily="2" charset="2"/>
              <a:buChar char="ü"/>
            </a:pPr>
            <a:r>
              <a:rPr lang="en-US" sz="2400" b="1"/>
              <a:t>intradural arachnoiditis</a:t>
            </a:r>
          </a:p>
          <a:p>
            <a:pPr eaLnBrk="1" hangingPunct="1"/>
            <a:endParaRPr lang="en-US" sz="2400" b="1"/>
          </a:p>
        </p:txBody>
      </p:sp>
      <p:sp>
        <p:nvSpPr>
          <p:cNvPr id="7270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7C0F1E9-1594-4B42-B5F1-0F44C1EBA354}" type="slidenum">
              <a:rPr lang="ar-SA" altLang="en-US">
                <a:solidFill>
                  <a:srgbClr val="898989"/>
                </a:solidFill>
                <a:latin typeface="Arial Black" pitchFamily="34" charset="0"/>
              </a:rPr>
              <a:pPr/>
              <a:t>62</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1A5678F-2149-4801-8431-E0162162C582}" type="slidenum">
              <a:rPr lang="ar-SA" altLang="en-US">
                <a:solidFill>
                  <a:srgbClr val="898989"/>
                </a:solidFill>
                <a:latin typeface="Arial Black" pitchFamily="34" charset="0"/>
              </a:rPr>
              <a:pPr/>
              <a:t>63</a:t>
            </a:fld>
            <a:endParaRPr lang="ar-JO" altLang="en-US">
              <a:solidFill>
                <a:srgbClr val="898989"/>
              </a:solidFill>
              <a:latin typeface="Arial Black" pitchFamily="34" charset="0"/>
            </a:endParaRPr>
          </a:p>
        </p:txBody>
      </p:sp>
      <p:sp>
        <p:nvSpPr>
          <p:cNvPr id="73731" name="Rectangle 4"/>
          <p:cNvSpPr>
            <a:spLocks noChangeArrowheads="1"/>
          </p:cNvSpPr>
          <p:nvPr/>
        </p:nvSpPr>
        <p:spPr bwMode="auto">
          <a:xfrm>
            <a:off x="357188" y="2928938"/>
            <a:ext cx="5932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sz="4800" b="1">
                <a:solidFill>
                  <a:srgbClr val="FF0000"/>
                </a:solidFill>
              </a:rPr>
              <a:t>Lumbar Canal Stenosis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0" y="0"/>
            <a:ext cx="9072563" cy="489426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2600" b="1" dirty="0">
                <a:solidFill>
                  <a:srgbClr val="C00000"/>
                </a:solidFill>
                <a:latin typeface="+mj-lt"/>
              </a:rPr>
              <a:t>The </a:t>
            </a:r>
            <a:r>
              <a:rPr lang="en-US" sz="2600" b="1" dirty="0" err="1">
                <a:solidFill>
                  <a:srgbClr val="C00000"/>
                </a:solidFill>
                <a:latin typeface="+mj-lt"/>
              </a:rPr>
              <a:t>stenosis</a:t>
            </a:r>
            <a:r>
              <a:rPr lang="en-US" sz="2600" b="1" dirty="0">
                <a:solidFill>
                  <a:srgbClr val="C00000"/>
                </a:solidFill>
                <a:latin typeface="+mj-lt"/>
              </a:rPr>
              <a:t> of the lumbar canal may involve:</a:t>
            </a:r>
          </a:p>
          <a:p>
            <a:pPr marL="457200" indent="-457200" eaLnBrk="1" fontAlgn="auto" hangingPunct="1">
              <a:spcBef>
                <a:spcPts val="0"/>
              </a:spcBef>
              <a:spcAft>
                <a:spcPts val="0"/>
              </a:spcAft>
              <a:buFontTx/>
              <a:buAutoNum type="alphaLcParenR"/>
              <a:defRPr/>
            </a:pPr>
            <a:r>
              <a:rPr lang="en-US" sz="2600" b="1" dirty="0">
                <a:latin typeface="+mj-lt"/>
              </a:rPr>
              <a:t>reduction of the </a:t>
            </a:r>
            <a:r>
              <a:rPr lang="en-US" sz="2600" b="1" dirty="0" err="1">
                <a:latin typeface="+mj-lt"/>
              </a:rPr>
              <a:t>sagittal</a:t>
            </a:r>
            <a:r>
              <a:rPr lang="en-US" sz="2600" b="1" dirty="0">
                <a:latin typeface="+mj-lt"/>
              </a:rPr>
              <a:t> diameter of the canal</a:t>
            </a:r>
          </a:p>
          <a:p>
            <a:pPr marL="457200" indent="-457200" eaLnBrk="1" fontAlgn="auto" hangingPunct="1">
              <a:spcBef>
                <a:spcPts val="0"/>
              </a:spcBef>
              <a:spcAft>
                <a:spcPts val="0"/>
              </a:spcAft>
              <a:buFontTx/>
              <a:buAutoNum type="alphaLcParenR"/>
              <a:defRPr/>
            </a:pPr>
            <a:r>
              <a:rPr lang="en-US" sz="2600" b="1" dirty="0">
                <a:latin typeface="+mj-lt"/>
              </a:rPr>
              <a:t>narrowing of the ‘lateral recess’ </a:t>
            </a:r>
          </a:p>
          <a:p>
            <a:pPr marL="457200" indent="-457200" eaLnBrk="1" fontAlgn="auto" hangingPunct="1">
              <a:spcBef>
                <a:spcPts val="0"/>
              </a:spcBef>
              <a:spcAft>
                <a:spcPts val="0"/>
              </a:spcAft>
              <a:buFontTx/>
              <a:buAutoNum type="alphaLcParenR"/>
              <a:defRPr/>
            </a:pPr>
            <a:r>
              <a:rPr lang="en-US" sz="2600" b="1" dirty="0" err="1">
                <a:latin typeface="+mj-lt"/>
              </a:rPr>
              <a:t>stenosis</a:t>
            </a:r>
            <a:r>
              <a:rPr lang="en-US" sz="2600" b="1" dirty="0">
                <a:latin typeface="+mj-lt"/>
              </a:rPr>
              <a:t> of the neural foramen.</a:t>
            </a:r>
          </a:p>
          <a:p>
            <a:pPr eaLnBrk="1" fontAlgn="auto" hangingPunct="1">
              <a:spcBef>
                <a:spcPts val="0"/>
              </a:spcBef>
              <a:spcAft>
                <a:spcPts val="0"/>
              </a:spcAft>
              <a:defRPr/>
            </a:pPr>
            <a:endParaRPr lang="en-US" sz="2600" b="1" dirty="0">
              <a:latin typeface="+mj-lt"/>
            </a:endParaRPr>
          </a:p>
          <a:p>
            <a:pPr eaLnBrk="1" fontAlgn="auto" hangingPunct="1">
              <a:spcBef>
                <a:spcPts val="0"/>
              </a:spcBef>
              <a:spcAft>
                <a:spcPts val="0"/>
              </a:spcAft>
              <a:defRPr/>
            </a:pPr>
            <a:r>
              <a:rPr lang="en-US" sz="2600" b="1" dirty="0">
                <a:solidFill>
                  <a:srgbClr val="C00000"/>
                </a:solidFill>
                <a:latin typeface="+mj-lt"/>
              </a:rPr>
              <a:t>The pathology is frequently due to a combination of:</a:t>
            </a:r>
          </a:p>
          <a:p>
            <a:pPr eaLnBrk="1" fontAlgn="auto" hangingPunct="1">
              <a:spcBef>
                <a:spcPts val="0"/>
              </a:spcBef>
              <a:spcAft>
                <a:spcPts val="0"/>
              </a:spcAft>
              <a:buFontTx/>
              <a:buChar char="•"/>
              <a:defRPr/>
            </a:pPr>
            <a:r>
              <a:rPr lang="en-US" sz="2600" b="1" dirty="0">
                <a:latin typeface="+mj-lt"/>
              </a:rPr>
              <a:t> Congenital canal </a:t>
            </a:r>
            <a:r>
              <a:rPr lang="en-US" sz="2600" b="1" dirty="0" err="1">
                <a:latin typeface="+mj-lt"/>
              </a:rPr>
              <a:t>stenosis</a:t>
            </a:r>
            <a:endParaRPr lang="en-US" sz="2600" b="1" dirty="0">
              <a:latin typeface="+mj-lt"/>
            </a:endParaRPr>
          </a:p>
          <a:p>
            <a:pPr eaLnBrk="1" fontAlgn="auto" hangingPunct="1">
              <a:spcBef>
                <a:spcPts val="0"/>
              </a:spcBef>
              <a:spcAft>
                <a:spcPts val="0"/>
              </a:spcAft>
              <a:buFontTx/>
              <a:buChar char="•"/>
              <a:defRPr/>
            </a:pPr>
            <a:r>
              <a:rPr lang="en-US" sz="2600" b="1" dirty="0">
                <a:latin typeface="+mj-lt"/>
              </a:rPr>
              <a:t> Degenerative pathology, such as lumbar </a:t>
            </a:r>
            <a:r>
              <a:rPr lang="en-US" sz="2600" b="1" dirty="0" err="1">
                <a:latin typeface="+mj-lt"/>
              </a:rPr>
              <a:t>spondylosis</a:t>
            </a:r>
            <a:r>
              <a:rPr lang="en-US" sz="2600" b="1" dirty="0">
                <a:latin typeface="+mj-lt"/>
              </a:rPr>
              <a:t> with </a:t>
            </a:r>
            <a:r>
              <a:rPr lang="en-US" sz="2600" b="1" dirty="0" err="1">
                <a:latin typeface="+mj-lt"/>
              </a:rPr>
              <a:t>osteophyte</a:t>
            </a:r>
            <a:r>
              <a:rPr lang="en-US" sz="2600" b="1" dirty="0">
                <a:latin typeface="+mj-lt"/>
              </a:rPr>
              <a:t> formation &amp; degenerative </a:t>
            </a:r>
            <a:r>
              <a:rPr lang="en-US" sz="2600" b="1" dirty="0" err="1">
                <a:latin typeface="+mj-lt"/>
              </a:rPr>
              <a:t>Spondylolisthesis</a:t>
            </a:r>
            <a:r>
              <a:rPr lang="en-US" sz="2600" b="1" dirty="0">
                <a:latin typeface="+mj-lt"/>
              </a:rPr>
              <a:t> (L4/L5). </a:t>
            </a:r>
          </a:p>
          <a:p>
            <a:pPr eaLnBrk="1" fontAlgn="auto" hangingPunct="1">
              <a:spcBef>
                <a:spcPts val="0"/>
              </a:spcBef>
              <a:spcAft>
                <a:spcPts val="0"/>
              </a:spcAft>
              <a:defRPr/>
            </a:pPr>
            <a:endParaRPr lang="en-US" sz="2600" b="1" dirty="0">
              <a:latin typeface="+mj-lt"/>
            </a:endParaRPr>
          </a:p>
          <a:p>
            <a:pPr eaLnBrk="1" fontAlgn="auto" hangingPunct="1">
              <a:spcBef>
                <a:spcPts val="0"/>
              </a:spcBef>
              <a:spcAft>
                <a:spcPts val="0"/>
              </a:spcAft>
              <a:buFont typeface="Arial" pitchFamily="34" charset="0"/>
              <a:buChar char="•"/>
              <a:defRPr/>
            </a:pPr>
            <a:r>
              <a:rPr lang="en-US" sz="2600" b="1" dirty="0">
                <a:latin typeface="+mj-lt"/>
              </a:rPr>
              <a:t> The most frequently affected levels are L4/5 and L3/4. </a:t>
            </a:r>
          </a:p>
          <a:p>
            <a:pPr eaLnBrk="1" fontAlgn="auto" hangingPunct="1">
              <a:spcBef>
                <a:spcPts val="0"/>
              </a:spcBef>
              <a:spcAft>
                <a:spcPts val="0"/>
              </a:spcAft>
              <a:defRPr/>
            </a:pPr>
            <a:r>
              <a:rPr lang="en-US" sz="2600" b="1" dirty="0">
                <a:latin typeface="+mj-lt"/>
              </a:rPr>
              <a:t>The </a:t>
            </a:r>
            <a:r>
              <a:rPr lang="en-US" sz="2600" b="1" dirty="0" err="1">
                <a:latin typeface="+mj-lt"/>
              </a:rPr>
              <a:t>lumbosacral</a:t>
            </a:r>
            <a:r>
              <a:rPr lang="en-US" sz="2600" b="1" dirty="0">
                <a:latin typeface="+mj-lt"/>
              </a:rPr>
              <a:t> level may be involved, but this is less common</a:t>
            </a:r>
          </a:p>
        </p:txBody>
      </p:sp>
      <p:graphicFrame>
        <p:nvGraphicFramePr>
          <p:cNvPr id="124976" name="Group 48"/>
          <p:cNvGraphicFramePr>
            <a:graphicFrameLocks noGrp="1"/>
          </p:cNvGraphicFramePr>
          <p:nvPr>
            <p:ph/>
          </p:nvPr>
        </p:nvGraphicFramePr>
        <p:xfrm>
          <a:off x="1000125" y="5572125"/>
          <a:ext cx="7358063" cy="1285875"/>
        </p:xfrm>
        <a:graphic>
          <a:graphicData uri="http://schemas.openxmlformats.org/drawingml/2006/table">
            <a:tbl>
              <a:tblPr/>
              <a:tblGrid>
                <a:gridCol w="1470841"/>
                <a:gridCol w="1472769"/>
                <a:gridCol w="1470842"/>
                <a:gridCol w="1472769"/>
                <a:gridCol w="1470841"/>
              </a:tblGrid>
              <a:tr h="480843">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AP diameter</a:t>
                      </a:r>
                    </a:p>
                  </a:txBody>
                  <a:tcPr marT="45679" marB="456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Normal</a:t>
                      </a:r>
                    </a:p>
                  </a:txBody>
                  <a:tcPr marT="45679" marB="456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a:ln>
                            <a:noFill/>
                          </a:ln>
                          <a:solidFill>
                            <a:srgbClr val="000000"/>
                          </a:solidFill>
                          <a:effectLst/>
                          <a:latin typeface="Calibri" panose="020F0502020204030204" pitchFamily="34" charset="0"/>
                          <a:cs typeface="Arial" panose="020B0604020202020204" pitchFamily="34" charset="0"/>
                        </a:rPr>
                        <a:t>Mild</a:t>
                      </a:r>
                    </a:p>
                  </a:txBody>
                  <a:tcPr marT="45679" marB="456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a:ln>
                            <a:noFill/>
                          </a:ln>
                          <a:solidFill>
                            <a:srgbClr val="000000"/>
                          </a:solidFill>
                          <a:effectLst/>
                          <a:latin typeface="Calibri" panose="020F0502020204030204" pitchFamily="34" charset="0"/>
                          <a:cs typeface="Arial" panose="020B0604020202020204" pitchFamily="34" charset="0"/>
                        </a:rPr>
                        <a:t>Moderate</a:t>
                      </a:r>
                    </a:p>
                  </a:txBody>
                  <a:tcPr marT="45679" marB="456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a:ln>
                            <a:noFill/>
                          </a:ln>
                          <a:solidFill>
                            <a:srgbClr val="000000"/>
                          </a:solidFill>
                          <a:effectLst/>
                          <a:latin typeface="Calibri" panose="020F0502020204030204" pitchFamily="34" charset="0"/>
                          <a:cs typeface="Arial" panose="020B0604020202020204" pitchFamily="34" charset="0"/>
                        </a:rPr>
                        <a:t>Severe</a:t>
                      </a:r>
                    </a:p>
                  </a:txBody>
                  <a:tcPr marT="45679" marB="456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r>
              <a:tr h="805032">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a:ln>
                            <a:noFill/>
                          </a:ln>
                          <a:solidFill>
                            <a:srgbClr val="000000"/>
                          </a:solidFill>
                          <a:effectLst/>
                          <a:latin typeface="Calibri" panose="020F0502020204030204" pitchFamily="34" charset="0"/>
                          <a:cs typeface="Arial" panose="020B0604020202020204" pitchFamily="34" charset="0"/>
                        </a:rPr>
                        <a:t>12-16 mm</a:t>
                      </a:r>
                    </a:p>
                  </a:txBody>
                  <a:tcPr marT="45679" marB="45679"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a:ln>
                            <a:noFill/>
                          </a:ln>
                          <a:solidFill>
                            <a:srgbClr val="000000"/>
                          </a:solidFill>
                          <a:effectLst/>
                          <a:latin typeface="Calibri" panose="020F0502020204030204" pitchFamily="34" charset="0"/>
                          <a:cs typeface="Arial" panose="020B0604020202020204" pitchFamily="34" charset="0"/>
                        </a:rPr>
                        <a:t>&lt; 12 mm</a:t>
                      </a:r>
                    </a:p>
                  </a:txBody>
                  <a:tcPr marT="45679" marB="456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a:ln>
                            <a:noFill/>
                          </a:ln>
                          <a:solidFill>
                            <a:srgbClr val="000000"/>
                          </a:solidFill>
                          <a:effectLst/>
                          <a:latin typeface="Calibri" panose="020F0502020204030204" pitchFamily="34" charset="0"/>
                          <a:cs typeface="Arial" panose="020B0604020202020204" pitchFamily="34" charset="0"/>
                        </a:rPr>
                        <a:t>&lt; 10 mm</a:t>
                      </a:r>
                    </a:p>
                  </a:txBody>
                  <a:tcPr marT="45679" marB="456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20000"/>
                        </a:spcBef>
                        <a:spcAft>
                          <a:spcPct val="0"/>
                        </a:spcAft>
                        <a:buFont typeface="Arial" panose="020B0604020202020204" pitchFamily="34" charset="0"/>
                        <a:defRPr>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&lt; 8 mm</a:t>
                      </a:r>
                    </a:p>
                  </a:txBody>
                  <a:tcPr marT="45679" marB="456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r>
            </a:tbl>
          </a:graphicData>
        </a:graphic>
      </p:graphicFrame>
      <p:sp>
        <p:nvSpPr>
          <p:cNvPr id="74776"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233F808-42B3-4678-9829-11B23A5E036D}" type="slidenum">
              <a:rPr lang="ar-SA" altLang="en-US">
                <a:solidFill>
                  <a:srgbClr val="898989"/>
                </a:solidFill>
                <a:latin typeface="Arial Black" pitchFamily="34" charset="0"/>
              </a:rPr>
              <a:pPr/>
              <a:t>64</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0" y="0"/>
            <a:ext cx="8929688" cy="6062663"/>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3600" b="1" dirty="0">
                <a:latin typeface="+mj-lt"/>
              </a:rPr>
              <a:t>Clinical Features</a:t>
            </a:r>
          </a:p>
          <a:p>
            <a:pPr algn="ctr" eaLnBrk="1" fontAlgn="auto" hangingPunct="1">
              <a:spcBef>
                <a:spcPts val="0"/>
              </a:spcBef>
              <a:spcAft>
                <a:spcPts val="0"/>
              </a:spcAft>
              <a:defRPr/>
            </a:pPr>
            <a:endParaRPr lang="en-US" sz="3600" b="1" u="sng" dirty="0">
              <a:latin typeface="+mj-lt"/>
            </a:endParaRPr>
          </a:p>
          <a:p>
            <a:pPr eaLnBrk="1" fontAlgn="auto" hangingPunct="1">
              <a:spcBef>
                <a:spcPts val="0"/>
              </a:spcBef>
              <a:spcAft>
                <a:spcPts val="0"/>
              </a:spcAft>
              <a:buFont typeface="Arial" pitchFamily="34" charset="0"/>
              <a:buChar char="•"/>
              <a:defRPr/>
            </a:pPr>
            <a:r>
              <a:rPr lang="en-US" sz="2800" b="1" dirty="0">
                <a:latin typeface="+mj-lt"/>
              </a:rPr>
              <a:t> </a:t>
            </a:r>
            <a:r>
              <a:rPr lang="en-US" sz="3600" b="1" dirty="0">
                <a:solidFill>
                  <a:srgbClr val="FF0000"/>
                </a:solidFill>
                <a:latin typeface="+mj-lt"/>
              </a:rPr>
              <a:t>Back pain </a:t>
            </a:r>
            <a:r>
              <a:rPr lang="en-US" sz="2800" b="1" u="sng" dirty="0">
                <a:latin typeface="+mj-lt"/>
              </a:rPr>
              <a:t>radiating</a:t>
            </a:r>
            <a:r>
              <a:rPr lang="en-US" sz="2800" b="1" dirty="0">
                <a:latin typeface="+mj-lt"/>
              </a:rPr>
              <a:t> diffusely into the legs, </a:t>
            </a:r>
            <a:r>
              <a:rPr lang="en-US" sz="2800" b="1" u="sng" dirty="0">
                <a:latin typeface="+mj-lt"/>
              </a:rPr>
              <a:t>particularly</a:t>
            </a:r>
            <a:r>
              <a:rPr lang="en-US" sz="2800" b="1" dirty="0">
                <a:latin typeface="+mj-lt"/>
              </a:rPr>
              <a:t> when standing or walking. it is usually </a:t>
            </a:r>
            <a:r>
              <a:rPr lang="en-US" sz="2800" b="1" u="sng" dirty="0">
                <a:latin typeface="+mj-lt"/>
              </a:rPr>
              <a:t>relieved</a:t>
            </a:r>
            <a:r>
              <a:rPr lang="en-US" sz="2800" b="1" dirty="0">
                <a:latin typeface="+mj-lt"/>
              </a:rPr>
              <a:t> by sitting and patients often adopt a posture of bending the body forward when walking to help relieve the discomfort.</a:t>
            </a:r>
          </a:p>
          <a:p>
            <a:pPr eaLnBrk="1" fontAlgn="auto" hangingPunct="1">
              <a:spcBef>
                <a:spcPts val="0"/>
              </a:spcBef>
              <a:spcAft>
                <a:spcPts val="0"/>
              </a:spcAft>
              <a:defRPr/>
            </a:pPr>
            <a:endParaRPr lang="en-US" sz="2800" b="1" dirty="0">
              <a:latin typeface="+mj-lt"/>
            </a:endParaRPr>
          </a:p>
          <a:p>
            <a:pPr eaLnBrk="1" fontAlgn="auto" hangingPunct="1">
              <a:spcBef>
                <a:spcPts val="0"/>
              </a:spcBef>
              <a:spcAft>
                <a:spcPts val="0"/>
              </a:spcAft>
              <a:buFont typeface="Arial" pitchFamily="34" charset="0"/>
              <a:buChar char="•"/>
              <a:defRPr/>
            </a:pPr>
            <a:r>
              <a:rPr lang="en-US" sz="2800" b="1" dirty="0">
                <a:latin typeface="+mj-lt"/>
              </a:rPr>
              <a:t>The pain may be similar to that of vascular occlusive disease, but </a:t>
            </a:r>
            <a:r>
              <a:rPr lang="en-US" sz="2800" b="1" u="sng" dirty="0">
                <a:latin typeface="+mj-lt"/>
              </a:rPr>
              <a:t>a key feature </a:t>
            </a:r>
            <a:r>
              <a:rPr lang="en-US" sz="2800" b="1" dirty="0">
                <a:latin typeface="+mj-lt"/>
              </a:rPr>
              <a:t>is </a:t>
            </a:r>
            <a:r>
              <a:rPr lang="en-US" sz="2800" b="1" u="sng" dirty="0">
                <a:latin typeface="+mj-lt"/>
              </a:rPr>
              <a:t>the presence of pain when </a:t>
            </a:r>
            <a:r>
              <a:rPr lang="en-US" sz="2800" b="1" u="sng" dirty="0">
                <a:solidFill>
                  <a:srgbClr val="FF0000"/>
                </a:solidFill>
                <a:latin typeface="+mj-lt"/>
              </a:rPr>
              <a:t>standing</a:t>
            </a:r>
            <a:r>
              <a:rPr lang="en-US" sz="2800" b="1" u="sng" dirty="0">
                <a:latin typeface="+mj-lt"/>
              </a:rPr>
              <a:t> only</a:t>
            </a:r>
            <a:r>
              <a:rPr lang="en-US" sz="2800" b="1" dirty="0">
                <a:latin typeface="+mj-lt"/>
              </a:rPr>
              <a:t>.</a:t>
            </a:r>
          </a:p>
          <a:p>
            <a:pPr eaLnBrk="1" fontAlgn="auto" hangingPunct="1">
              <a:spcBef>
                <a:spcPts val="0"/>
              </a:spcBef>
              <a:spcAft>
                <a:spcPts val="0"/>
              </a:spcAft>
              <a:defRPr/>
            </a:pPr>
            <a:endParaRPr lang="en-US" sz="2800" b="1" dirty="0">
              <a:latin typeface="+mj-lt"/>
            </a:endParaRPr>
          </a:p>
          <a:p>
            <a:pPr eaLnBrk="1" fontAlgn="auto" hangingPunct="1">
              <a:spcBef>
                <a:spcPts val="0"/>
              </a:spcBef>
              <a:spcAft>
                <a:spcPts val="0"/>
              </a:spcAft>
              <a:buFont typeface="Arial" pitchFamily="34" charset="0"/>
              <a:buChar char="•"/>
              <a:defRPr/>
            </a:pPr>
            <a:r>
              <a:rPr lang="en-US" sz="2800" b="1" dirty="0">
                <a:latin typeface="+mj-lt"/>
              </a:rPr>
              <a:t>The patient often complains of weakness and diffuse ‘numbness’ &amp; ‘tingling’ radiating down the legs.</a:t>
            </a:r>
          </a:p>
        </p:txBody>
      </p:sp>
      <p:sp>
        <p:nvSpPr>
          <p:cNvPr id="7577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08A4023-F352-44B1-AC27-8088CBC42CAF}" type="slidenum">
              <a:rPr lang="ar-SA" altLang="en-US">
                <a:solidFill>
                  <a:srgbClr val="898989"/>
                </a:solidFill>
                <a:latin typeface="Arial Black" pitchFamily="34" charset="0"/>
              </a:rPr>
              <a:pPr/>
              <a:t>65</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88E2AB8-7793-4C30-B32D-B1309817D8BD}" type="slidenum">
              <a:rPr lang="ar-JO" altLang="ar-JO">
                <a:solidFill>
                  <a:srgbClr val="898989"/>
                </a:solidFill>
              </a:rPr>
              <a:pPr/>
              <a:t>66</a:t>
            </a:fld>
            <a:endParaRPr lang="ar-JO" altLang="ar-JO">
              <a:solidFill>
                <a:srgbClr val="898989"/>
              </a:solidFill>
            </a:endParaRPr>
          </a:p>
        </p:txBody>
      </p:sp>
      <p:sp>
        <p:nvSpPr>
          <p:cNvPr id="41986" name="Rectangle 2"/>
          <p:cNvSpPr>
            <a:spLocks noGrp="1" noRot="1" noChangeArrowheads="1"/>
          </p:cNvSpPr>
          <p:nvPr>
            <p:ph type="title" idx="4294967295"/>
          </p:nvPr>
        </p:nvSpPr>
        <p:spPr>
          <a:xfrm>
            <a:off x="914400" y="274638"/>
            <a:ext cx="8229600" cy="1143000"/>
          </a:xfrm>
        </p:spPr>
        <p:txBody>
          <a:bodyPr rtlCol="1">
            <a:normAutofit fontScale="90000"/>
          </a:bodyPr>
          <a:lstStyle/>
          <a:p>
            <a:pPr fontAlgn="auto">
              <a:spcAft>
                <a:spcPts val="0"/>
              </a:spcAft>
              <a:defRPr/>
            </a:pPr>
            <a:r>
              <a:rPr lang="en-US" sz="4000" b="1" dirty="0" err="1">
                <a:latin typeface="+mn-lt"/>
              </a:rPr>
              <a:t>Neurogenic</a:t>
            </a:r>
            <a:r>
              <a:rPr lang="en-US" sz="4000" b="1" dirty="0">
                <a:latin typeface="+mn-lt"/>
              </a:rPr>
              <a:t> </a:t>
            </a:r>
            <a:r>
              <a:rPr lang="en-US" sz="4000" b="1" dirty="0" err="1">
                <a:latin typeface="+mn-lt"/>
              </a:rPr>
              <a:t>Claudication</a:t>
            </a:r>
            <a:r>
              <a:rPr lang="en-US" sz="4000" b="1" dirty="0">
                <a:latin typeface="+mn-lt"/>
              </a:rPr>
              <a:t/>
            </a:r>
            <a:br>
              <a:rPr lang="en-US" sz="4000" b="1" dirty="0">
                <a:latin typeface="+mn-lt"/>
              </a:rPr>
            </a:br>
            <a:r>
              <a:rPr lang="en-US" sz="4000" b="1" dirty="0">
                <a:latin typeface="+mn-lt"/>
              </a:rPr>
              <a:t>(pain on walking)</a:t>
            </a:r>
          </a:p>
        </p:txBody>
      </p:sp>
      <p:sp>
        <p:nvSpPr>
          <p:cNvPr id="76804" name="Rectangle 3"/>
          <p:cNvSpPr>
            <a:spLocks noGrp="1" noChangeArrowheads="1"/>
          </p:cNvSpPr>
          <p:nvPr>
            <p:ph idx="4294967295"/>
          </p:nvPr>
        </p:nvSpPr>
        <p:spPr bwMode="auto">
          <a:xfrm>
            <a:off x="0" y="1689100"/>
            <a:ext cx="9144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JO" b="1" u="sng" smtClean="0"/>
              <a:t>Neurogenic Claudication</a:t>
            </a:r>
            <a:r>
              <a:rPr lang="en-US" altLang="ar-JO" b="1" smtClean="0"/>
              <a:t> is thought to arise from compression of, irritation to, or ischemia of the lumbosacral nerve roots.</a:t>
            </a:r>
          </a:p>
          <a:p>
            <a:pPr>
              <a:buFont typeface="Arial" charset="0"/>
              <a:buNone/>
            </a:pPr>
            <a:r>
              <a:rPr lang="en-US" altLang="ar-JO" b="1" smtClean="0"/>
              <a:t>- Releved by changing posture ..</a:t>
            </a:r>
          </a:p>
          <a:p>
            <a:pPr>
              <a:buFont typeface="Arial" charset="0"/>
              <a:buNone/>
            </a:pPr>
            <a:endParaRPr lang="en-US" altLang="ar-JO" b="1" smtClean="0"/>
          </a:p>
          <a:p>
            <a:r>
              <a:rPr lang="en-US" altLang="ar-JO" b="1" smtClean="0"/>
              <a:t>This is in contrast to </a:t>
            </a:r>
            <a:r>
              <a:rPr lang="en-US" altLang="ar-JO" b="1" u="sng" smtClean="0"/>
              <a:t>Vascular Claudication</a:t>
            </a:r>
            <a:r>
              <a:rPr lang="en-US" altLang="ar-JO" b="1" smtClean="0"/>
              <a:t> (VC), which is secondary to insufficiency of vascular supply to meet demand of muscles.</a:t>
            </a:r>
          </a:p>
          <a:p>
            <a:pPr>
              <a:buFont typeface="Arial" charset="0"/>
              <a:buNone/>
            </a:pPr>
            <a:r>
              <a:rPr lang="en-US" altLang="ar-JO" b="1" smtClean="0"/>
              <a:t>- Releved by rest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285750" y="1562100"/>
            <a:ext cx="8501063" cy="181610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2800" b="1" u="sng" dirty="0">
                <a:latin typeface="+mj-lt"/>
              </a:rPr>
              <a:t>Examination findings</a:t>
            </a:r>
          </a:p>
          <a:p>
            <a:pPr eaLnBrk="1" fontAlgn="auto" hangingPunct="1">
              <a:spcBef>
                <a:spcPts val="0"/>
              </a:spcBef>
              <a:spcAft>
                <a:spcPts val="0"/>
              </a:spcAft>
              <a:buFont typeface="Arial" pitchFamily="34" charset="0"/>
              <a:buChar char="•"/>
              <a:defRPr/>
            </a:pPr>
            <a:r>
              <a:rPr lang="en-US" sz="2800" b="1" dirty="0">
                <a:latin typeface="+mj-lt"/>
              </a:rPr>
              <a:t> Focal muscle wasting</a:t>
            </a:r>
          </a:p>
          <a:p>
            <a:pPr eaLnBrk="1" fontAlgn="auto" hangingPunct="1">
              <a:spcBef>
                <a:spcPts val="0"/>
              </a:spcBef>
              <a:spcAft>
                <a:spcPts val="0"/>
              </a:spcAft>
              <a:buFont typeface="Arial" pitchFamily="34" charset="0"/>
              <a:buChar char="•"/>
              <a:defRPr/>
            </a:pPr>
            <a:r>
              <a:rPr lang="en-US" sz="2800" b="1" dirty="0">
                <a:latin typeface="+mj-lt"/>
              </a:rPr>
              <a:t> Ankle jerks may be depressed or absent</a:t>
            </a:r>
          </a:p>
          <a:p>
            <a:pPr eaLnBrk="1" fontAlgn="auto" hangingPunct="1">
              <a:spcBef>
                <a:spcPts val="0"/>
              </a:spcBef>
              <a:spcAft>
                <a:spcPts val="0"/>
              </a:spcAft>
              <a:defRPr/>
            </a:pPr>
            <a:endParaRPr lang="en-US" sz="2800" b="1" dirty="0">
              <a:latin typeface="+mj-lt"/>
            </a:endParaRPr>
          </a:p>
        </p:txBody>
      </p:sp>
      <p:sp>
        <p:nvSpPr>
          <p:cNvPr id="88068" name="Rectangle 5"/>
          <p:cNvSpPr>
            <a:spLocks noChangeArrowheads="1"/>
          </p:cNvSpPr>
          <p:nvPr/>
        </p:nvSpPr>
        <p:spPr bwMode="auto">
          <a:xfrm>
            <a:off x="428625" y="3429000"/>
            <a:ext cx="8215313" cy="2092325"/>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2600" b="1" u="sng" dirty="0">
                <a:latin typeface="+mj-lt"/>
              </a:rPr>
              <a:t>Investigations</a:t>
            </a:r>
          </a:p>
          <a:p>
            <a:pPr eaLnBrk="1" fontAlgn="auto" hangingPunct="1">
              <a:spcBef>
                <a:spcPts val="0"/>
              </a:spcBef>
              <a:spcAft>
                <a:spcPts val="0"/>
              </a:spcAft>
              <a:buFont typeface="Arial" pitchFamily="34" charset="0"/>
              <a:buChar char="•"/>
              <a:defRPr/>
            </a:pPr>
            <a:r>
              <a:rPr lang="en-US" sz="2600" b="1" dirty="0">
                <a:latin typeface="+mj-lt"/>
              </a:rPr>
              <a:t> </a:t>
            </a:r>
            <a:r>
              <a:rPr lang="en-US" sz="2600" b="1" dirty="0" err="1">
                <a:solidFill>
                  <a:srgbClr val="C00000"/>
                </a:solidFill>
                <a:latin typeface="+mj-lt"/>
              </a:rPr>
              <a:t>Myelography</a:t>
            </a:r>
            <a:r>
              <a:rPr lang="en-US" sz="2600" b="1" dirty="0">
                <a:latin typeface="+mj-lt"/>
              </a:rPr>
              <a:t>: show marked indentation of the contrast column and, if the </a:t>
            </a:r>
            <a:r>
              <a:rPr lang="en-US" sz="2600" b="1" dirty="0" err="1">
                <a:latin typeface="+mj-lt"/>
              </a:rPr>
              <a:t>stenosis</a:t>
            </a:r>
            <a:r>
              <a:rPr lang="en-US" sz="2600" b="1" dirty="0">
                <a:latin typeface="+mj-lt"/>
              </a:rPr>
              <a:t> is severe, there may be a complete block. </a:t>
            </a:r>
          </a:p>
          <a:p>
            <a:pPr eaLnBrk="1" fontAlgn="auto" hangingPunct="1">
              <a:spcBef>
                <a:spcPts val="0"/>
              </a:spcBef>
              <a:spcAft>
                <a:spcPts val="0"/>
              </a:spcAft>
              <a:buFont typeface="Arial" pitchFamily="34" charset="0"/>
              <a:buChar char="•"/>
              <a:defRPr/>
            </a:pPr>
            <a:r>
              <a:rPr lang="en-US" sz="2600" b="1" dirty="0">
                <a:latin typeface="+mj-lt"/>
              </a:rPr>
              <a:t> </a:t>
            </a:r>
            <a:r>
              <a:rPr lang="en-US" sz="2600" b="1" dirty="0">
                <a:solidFill>
                  <a:srgbClr val="C00000"/>
                </a:solidFill>
                <a:latin typeface="+mj-lt"/>
              </a:rPr>
              <a:t>High-quality CT scan and MRI</a:t>
            </a:r>
          </a:p>
        </p:txBody>
      </p:sp>
      <p:sp>
        <p:nvSpPr>
          <p:cNvPr id="77828"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057256C-FFA4-4AC9-8C02-5D7469B6CE7C}" type="slidenum">
              <a:rPr lang="ar-SA" altLang="en-US">
                <a:solidFill>
                  <a:srgbClr val="898989"/>
                </a:solidFill>
                <a:latin typeface="Arial Black" pitchFamily="34" charset="0"/>
              </a:rPr>
              <a:pPr/>
              <a:t>67</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a:xfrm>
            <a:off x="357188" y="0"/>
            <a:ext cx="8229600" cy="1143000"/>
          </a:xfrm>
        </p:spPr>
        <p:txBody>
          <a:bodyPr/>
          <a:lstStyle/>
          <a:p>
            <a:r>
              <a:rPr lang="en-US" altLang="ar-JO" sz="4000" b="1" smtClean="0"/>
              <a:t>Investigations</a:t>
            </a:r>
          </a:p>
        </p:txBody>
      </p:sp>
      <p:sp>
        <p:nvSpPr>
          <p:cNvPr id="78851" name="Content Placeholder 2"/>
          <p:cNvSpPr>
            <a:spLocks noGrp="1" noChangeArrowheads="1"/>
          </p:cNvSpPr>
          <p:nvPr>
            <p:ph idx="1"/>
          </p:nvPr>
        </p:nvSpPr>
        <p:spPr bwMode="auto">
          <a:xfrm>
            <a:off x="214313" y="1285875"/>
            <a:ext cx="8715375" cy="4895850"/>
          </a:xfrm>
        </p:spPr>
        <p:txBody>
          <a:bodyPr wrap="square" numCol="1" anchor="t" anchorCtr="0" compatLnSpc="1">
            <a:prstTxWarp prst="textNoShape">
              <a:avLst/>
            </a:prstTxWarp>
          </a:bodyPr>
          <a:lstStyle/>
          <a:p>
            <a:r>
              <a:rPr lang="en-US" altLang="ar-JO" sz="2800" b="1" u="sng" smtClean="0"/>
              <a:t>"Bicycle test": </a:t>
            </a:r>
          </a:p>
          <a:p>
            <a:pPr>
              <a:buFont typeface="Arial" charset="0"/>
              <a:buNone/>
            </a:pPr>
            <a:r>
              <a:rPr lang="en-US" altLang="en-US" sz="2800" b="1" smtClean="0">
                <a:cs typeface="Arial" charset="0"/>
              </a:rPr>
              <a:t>Neurogenic Claudication </a:t>
            </a:r>
            <a:r>
              <a:rPr lang="en-US" altLang="ar-JO" sz="2800" b="1" smtClean="0"/>
              <a:t>can usually tolerate longer periods of exercise on a bicycle than patients with intermittent(vascular) claudication because the position in bicycling flexes the waist.</a:t>
            </a:r>
          </a:p>
          <a:p>
            <a:r>
              <a:rPr lang="en-US" altLang="ar-JO" sz="2800" b="1" u="sng" smtClean="0"/>
              <a:t>Ratio of ankle to brachial blood pressure </a:t>
            </a:r>
          </a:p>
          <a:p>
            <a:pPr>
              <a:buFont typeface="Arial" charset="0"/>
              <a:buNone/>
            </a:pPr>
            <a:r>
              <a:rPr lang="en-US" altLang="ar-JO" sz="2800" b="1" smtClean="0"/>
              <a:t>(A:B ratio): &gt; 1.0 is normal; mean of 0.59 in patients with intermittent claudication. 0.26 in patients with rest pain; &lt; 0.05 indicates impending gangrene.</a:t>
            </a:r>
          </a:p>
          <a:p>
            <a:r>
              <a:rPr lang="en-US" altLang="ar-JO" sz="2800" b="1" u="sng" smtClean="0"/>
              <a:t>Vascular insufficiency</a:t>
            </a:r>
            <a:r>
              <a:rPr lang="en-US" altLang="ar-JO" sz="2800" b="1" smtClean="0"/>
              <a:t>, by (e.g. Doppler) </a:t>
            </a:r>
          </a:p>
          <a:p>
            <a:r>
              <a:rPr lang="en-US" altLang="ar-JO" sz="2800" b="1" smtClean="0"/>
              <a:t>Multiple </a:t>
            </a:r>
            <a:r>
              <a:rPr lang="en-US" altLang="ar-JO" sz="2800" b="1" u="sng" smtClean="0"/>
              <a:t>nerve-root abnormalities </a:t>
            </a:r>
            <a:r>
              <a:rPr lang="en-US" altLang="ar-JO" sz="2800" b="1" smtClean="0"/>
              <a:t>bilaterally.</a:t>
            </a:r>
          </a:p>
        </p:txBody>
      </p:sp>
      <p:sp>
        <p:nvSpPr>
          <p:cNvPr id="7885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CC256A4-92A0-4BED-AC1F-2EC477C26909}" type="slidenum">
              <a:rPr lang="ar-SA" altLang="en-US">
                <a:solidFill>
                  <a:srgbClr val="898989"/>
                </a:solidFill>
                <a:latin typeface="Arial Black" pitchFamily="34" charset="0"/>
              </a:rPr>
              <a:pPr/>
              <a:t>68</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6CD006D-293A-4BA9-9AB0-F9E6C1C3E65C}" type="slidenum">
              <a:rPr lang="ar-SA" altLang="en-US">
                <a:solidFill>
                  <a:srgbClr val="898989"/>
                </a:solidFill>
                <a:latin typeface="Arial Black" pitchFamily="34" charset="0"/>
              </a:rPr>
              <a:pPr/>
              <a:t>69</a:t>
            </a:fld>
            <a:endParaRPr lang="ar-JO" altLang="en-US">
              <a:solidFill>
                <a:srgbClr val="898989"/>
              </a:solidFill>
              <a:latin typeface="Arial Black" pitchFamily="34" charset="0"/>
            </a:endParaRPr>
          </a:p>
        </p:txBody>
      </p:sp>
      <p:pic>
        <p:nvPicPr>
          <p:cNvPr id="79875" name="Picture 5" descr="Lumbar spinal stenosis | Physio Ch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0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4213" y="360363"/>
            <a:ext cx="7920037" cy="708025"/>
          </a:xfrm>
          <a:prstGeom prst="rect">
            <a:avLst/>
          </a:prstGeom>
          <a:solidFill>
            <a:schemeClr val="accent6">
              <a:lumMod val="20000"/>
              <a:lumOff val="80000"/>
            </a:schemeClr>
          </a:solidFill>
          <a:ln w="76200">
            <a:solidFill>
              <a:schemeClr val="accent3">
                <a:lumMod val="50000"/>
              </a:schemeClr>
            </a:solidFill>
          </a:ln>
          <a:effectLst/>
        </p:spPr>
        <p:txBody>
          <a:bodyPr>
            <a:spAutoFit/>
          </a:bodyPr>
          <a:lstStyle/>
          <a:p>
            <a:pPr algn="ctr" eaLnBrk="1" fontAlgn="auto" hangingPunct="1">
              <a:spcBef>
                <a:spcPct val="50000"/>
              </a:spcBef>
              <a:spcAft>
                <a:spcPts val="0"/>
              </a:spcAft>
              <a:defRPr/>
            </a:pPr>
            <a:r>
              <a:rPr lang="en-US" sz="4000" b="1" dirty="0" err="1">
                <a:solidFill>
                  <a:schemeClr val="accent3">
                    <a:lumMod val="50000"/>
                  </a:schemeClr>
                </a:solidFill>
                <a:latin typeface="+mn-lt"/>
                <a:cs typeface="Arial" charset="0"/>
              </a:rPr>
              <a:t>Intervertebral</a:t>
            </a:r>
            <a:r>
              <a:rPr lang="en-US" sz="4000" b="1" dirty="0">
                <a:solidFill>
                  <a:schemeClr val="accent3">
                    <a:lumMod val="50000"/>
                  </a:schemeClr>
                </a:solidFill>
                <a:latin typeface="+mn-lt"/>
                <a:cs typeface="Arial" charset="0"/>
              </a:rPr>
              <a:t> Disc degeneration</a:t>
            </a:r>
          </a:p>
        </p:txBody>
      </p:sp>
      <p:sp>
        <p:nvSpPr>
          <p:cNvPr id="48133" name="Rectangle 5"/>
          <p:cNvSpPr>
            <a:spLocks noChangeArrowheads="1"/>
          </p:cNvSpPr>
          <p:nvPr/>
        </p:nvSpPr>
        <p:spPr bwMode="auto">
          <a:xfrm>
            <a:off x="279400" y="1196975"/>
            <a:ext cx="8572500" cy="6462713"/>
          </a:xfrm>
          <a:prstGeom prst="rect">
            <a:avLst/>
          </a:prstGeom>
          <a:noFill/>
          <a:ln>
            <a:noFill/>
          </a:ln>
          <a:effectLst/>
        </p:spPr>
        <p:txBody>
          <a:bodyPr>
            <a:spAutoFit/>
          </a:bodyPr>
          <a:lstStyle/>
          <a:p>
            <a:pPr marL="284163" indent="-284163" eaLnBrk="1" fontAlgn="auto" hangingPunct="1">
              <a:spcBef>
                <a:spcPts val="0"/>
              </a:spcBef>
              <a:spcAft>
                <a:spcPts val="0"/>
              </a:spcAft>
              <a:buFont typeface="Arial" pitchFamily="34" charset="0"/>
              <a:buChar char="•"/>
              <a:defRPr/>
            </a:pPr>
            <a:r>
              <a:rPr lang="en-US" sz="2300" b="1" dirty="0">
                <a:solidFill>
                  <a:schemeClr val="accent3">
                    <a:lumMod val="75000"/>
                  </a:schemeClr>
                </a:solidFill>
                <a:effectLst>
                  <a:outerShdw blurRad="38100" dist="38100" dir="2700000" algn="tl">
                    <a:srgbClr val="000000">
                      <a:alpha val="43137"/>
                    </a:srgbClr>
                  </a:outerShdw>
                </a:effectLst>
                <a:latin typeface="+mn-lt"/>
                <a:cs typeface="Arial" charset="0"/>
              </a:rPr>
              <a:t>Many factors </a:t>
            </a:r>
            <a:r>
              <a:rPr lang="en-US" sz="2300" b="1" dirty="0">
                <a:latin typeface="+mn-lt"/>
                <a:cs typeface="Arial" charset="0"/>
              </a:rPr>
              <a:t>including aging, induce changes in the biochemical and structural formation of the </a:t>
            </a:r>
            <a:r>
              <a:rPr lang="en-US" sz="2300" b="1" dirty="0" err="1">
                <a:latin typeface="+mn-lt"/>
                <a:cs typeface="Arial" charset="0"/>
              </a:rPr>
              <a:t>intervertebral</a:t>
            </a:r>
            <a:r>
              <a:rPr lang="en-US" sz="2300" b="1" dirty="0">
                <a:latin typeface="+mn-lt"/>
                <a:cs typeface="Arial" charset="0"/>
              </a:rPr>
              <a:t> discs, such as decreasing </a:t>
            </a:r>
            <a:r>
              <a:rPr lang="en-US" sz="2300" b="1" dirty="0">
                <a:latin typeface="+mj-lt"/>
              </a:rPr>
              <a:t>its water-binding capacity. The water content decreases down to 70%.</a:t>
            </a:r>
          </a:p>
          <a:p>
            <a:pPr marL="284163" indent="-284163" eaLnBrk="1" fontAlgn="auto" hangingPunct="1">
              <a:spcBef>
                <a:spcPts val="0"/>
              </a:spcBef>
              <a:spcAft>
                <a:spcPts val="0"/>
              </a:spcAft>
              <a:buFont typeface="Arial" pitchFamily="34" charset="0"/>
              <a:buChar char="•"/>
              <a:defRPr/>
            </a:pPr>
            <a:endParaRPr lang="en-US" sz="2300" b="1" dirty="0">
              <a:solidFill>
                <a:srgbClr val="C00000"/>
              </a:solidFill>
              <a:effectLst>
                <a:outerShdw blurRad="38100" dist="38100" dir="2700000" algn="tl">
                  <a:srgbClr val="000000">
                    <a:alpha val="43137"/>
                  </a:srgbClr>
                </a:outerShdw>
              </a:effectLst>
              <a:latin typeface="+mj-lt"/>
            </a:endParaRPr>
          </a:p>
          <a:p>
            <a:pPr marL="284163" indent="-284163" eaLnBrk="1" fontAlgn="auto" hangingPunct="1">
              <a:spcBef>
                <a:spcPts val="0"/>
              </a:spcBef>
              <a:spcAft>
                <a:spcPts val="0"/>
              </a:spcAft>
              <a:buFont typeface="Arial" pitchFamily="34" charset="0"/>
              <a:buChar char="•"/>
              <a:defRPr/>
            </a:pPr>
            <a:r>
              <a:rPr lang="en-US" sz="2300" b="1" dirty="0">
                <a:solidFill>
                  <a:schemeClr val="accent3">
                    <a:lumMod val="75000"/>
                  </a:schemeClr>
                </a:solidFill>
                <a:effectLst>
                  <a:outerShdw blurRad="38100" dist="38100" dir="2700000" algn="tl">
                    <a:srgbClr val="000000">
                      <a:alpha val="43137"/>
                    </a:srgbClr>
                  </a:outerShdw>
                </a:effectLst>
                <a:latin typeface="+mj-lt"/>
              </a:rPr>
              <a:t>Development of annular tears </a:t>
            </a:r>
            <a:r>
              <a:rPr lang="en-US" sz="2300" b="1" dirty="0">
                <a:latin typeface="+mj-lt"/>
              </a:rPr>
              <a:t>in the annulus </a:t>
            </a:r>
            <a:r>
              <a:rPr lang="en-US" sz="2300" b="1" dirty="0" err="1">
                <a:latin typeface="+mj-lt"/>
              </a:rPr>
              <a:t>fibrosus</a:t>
            </a:r>
            <a:r>
              <a:rPr lang="en-US" sz="2300" b="1" dirty="0">
                <a:latin typeface="+mj-lt"/>
              </a:rPr>
              <a:t> due to weakness allows nucleus </a:t>
            </a:r>
            <a:r>
              <a:rPr lang="en-US" sz="2300" b="1" dirty="0" err="1">
                <a:latin typeface="+mj-lt"/>
              </a:rPr>
              <a:t>pulposus</a:t>
            </a:r>
            <a:r>
              <a:rPr lang="en-US" sz="2300" b="1" dirty="0">
                <a:latin typeface="+mj-lt"/>
              </a:rPr>
              <a:t> to </a:t>
            </a:r>
            <a:r>
              <a:rPr lang="en-US" sz="2300" b="1" dirty="0" err="1">
                <a:latin typeface="+mj-lt"/>
              </a:rPr>
              <a:t>prolapse</a:t>
            </a:r>
            <a:r>
              <a:rPr lang="en-US" sz="2300" b="1" dirty="0">
                <a:latin typeface="+mj-lt"/>
              </a:rPr>
              <a:t> into the defects. </a:t>
            </a: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endParaRPr>
          </a:p>
          <a:p>
            <a:pPr eaLnBrk="1" fontAlgn="auto" hangingPunct="1">
              <a:spcBef>
                <a:spcPts val="0"/>
              </a:spcBef>
              <a:spcAft>
                <a:spcPts val="0"/>
              </a:spcAft>
              <a:defRPr/>
            </a:pPr>
            <a:endParaRPr lang="en-US" sz="2300" dirty="0">
              <a:latin typeface="+mj-lt"/>
              <a:cs typeface="Arial" charset="0"/>
            </a:endParaRPr>
          </a:p>
        </p:txBody>
      </p:sp>
      <p:pic>
        <p:nvPicPr>
          <p:cNvPr id="11268" name="Picture 4" descr="sp-70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3860800"/>
            <a:ext cx="44434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8776470-E5FC-41FF-9A00-2E7E562BB7F7}" type="slidenum">
              <a:rPr lang="ar-SA" altLang="en-US">
                <a:solidFill>
                  <a:srgbClr val="898989"/>
                </a:solidFill>
                <a:latin typeface="Arial Black" pitchFamily="34" charset="0"/>
              </a:rPr>
              <a:pPr/>
              <a:t>7</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0" y="0"/>
            <a:ext cx="5643563" cy="575468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3200" b="1" u="sng" dirty="0">
                <a:solidFill>
                  <a:srgbClr val="000000"/>
                </a:solidFill>
                <a:latin typeface="+mj-lt"/>
              </a:rPr>
              <a:t>Management</a:t>
            </a:r>
          </a:p>
          <a:p>
            <a:pPr algn="ctr" eaLnBrk="1" fontAlgn="auto" hangingPunct="1">
              <a:spcBef>
                <a:spcPts val="0"/>
              </a:spcBef>
              <a:spcAft>
                <a:spcPts val="0"/>
              </a:spcAft>
              <a:defRPr/>
            </a:pPr>
            <a:endParaRPr lang="en-US" sz="2800" b="1" dirty="0">
              <a:solidFill>
                <a:srgbClr val="000000"/>
              </a:solidFill>
              <a:latin typeface="+mj-lt"/>
            </a:endParaRPr>
          </a:p>
          <a:p>
            <a:pPr eaLnBrk="1" fontAlgn="auto" hangingPunct="1">
              <a:spcBef>
                <a:spcPts val="0"/>
              </a:spcBef>
              <a:spcAft>
                <a:spcPts val="0"/>
              </a:spcAft>
              <a:buFont typeface="Arial" pitchFamily="34" charset="0"/>
              <a:buChar char="•"/>
              <a:defRPr/>
            </a:pPr>
            <a:r>
              <a:rPr lang="en-US" sz="2800" b="1" dirty="0">
                <a:solidFill>
                  <a:srgbClr val="000000"/>
                </a:solidFill>
                <a:latin typeface="+mj-lt"/>
              </a:rPr>
              <a:t> Lumbar canal </a:t>
            </a:r>
            <a:r>
              <a:rPr lang="en-US" sz="2800" b="1" dirty="0" err="1">
                <a:solidFill>
                  <a:srgbClr val="000000"/>
                </a:solidFill>
                <a:latin typeface="+mj-lt"/>
              </a:rPr>
              <a:t>stenosis</a:t>
            </a:r>
            <a:r>
              <a:rPr lang="en-US" sz="2800" b="1" dirty="0">
                <a:solidFill>
                  <a:srgbClr val="000000"/>
                </a:solidFill>
                <a:latin typeface="+mj-lt"/>
              </a:rPr>
              <a:t> does </a:t>
            </a:r>
            <a:r>
              <a:rPr lang="en-US" sz="2800" b="1" dirty="0">
                <a:solidFill>
                  <a:srgbClr val="FF0000"/>
                </a:solidFill>
                <a:latin typeface="+mj-lt"/>
              </a:rPr>
              <a:t>not</a:t>
            </a:r>
            <a:r>
              <a:rPr lang="en-US" sz="2800" b="1" dirty="0">
                <a:solidFill>
                  <a:srgbClr val="000000"/>
                </a:solidFill>
                <a:latin typeface="+mj-lt"/>
              </a:rPr>
              <a:t> respond to </a:t>
            </a:r>
            <a:r>
              <a:rPr lang="en-US" sz="2800" b="1" dirty="0">
                <a:solidFill>
                  <a:srgbClr val="FF0000"/>
                </a:solidFill>
                <a:latin typeface="+mj-lt"/>
              </a:rPr>
              <a:t>conservative</a:t>
            </a:r>
            <a:r>
              <a:rPr lang="en-US" sz="2800" b="1" dirty="0">
                <a:solidFill>
                  <a:srgbClr val="000000"/>
                </a:solidFill>
                <a:latin typeface="+mj-lt"/>
              </a:rPr>
              <a:t> treatment, and </a:t>
            </a:r>
            <a:r>
              <a:rPr lang="en-US" sz="2800" b="1" dirty="0">
                <a:solidFill>
                  <a:srgbClr val="FF0000"/>
                </a:solidFill>
                <a:latin typeface="+mj-lt"/>
              </a:rPr>
              <a:t>surgery</a:t>
            </a:r>
            <a:r>
              <a:rPr lang="en-US" sz="2800" b="1" dirty="0">
                <a:solidFill>
                  <a:srgbClr val="000000"/>
                </a:solidFill>
                <a:latin typeface="+mj-lt"/>
              </a:rPr>
              <a:t> is almost invariably successful in relieving the symptoms. </a:t>
            </a:r>
          </a:p>
          <a:p>
            <a:pPr eaLnBrk="1" fontAlgn="auto" hangingPunct="1">
              <a:spcBef>
                <a:spcPts val="0"/>
              </a:spcBef>
              <a:spcAft>
                <a:spcPts val="0"/>
              </a:spcAft>
              <a:defRPr/>
            </a:pPr>
            <a:endParaRPr lang="en-US" sz="2800" b="1" dirty="0">
              <a:solidFill>
                <a:srgbClr val="000000"/>
              </a:solidFill>
              <a:latin typeface="+mj-lt"/>
            </a:endParaRPr>
          </a:p>
          <a:p>
            <a:pPr eaLnBrk="1" fontAlgn="auto" hangingPunct="1">
              <a:spcBef>
                <a:spcPts val="0"/>
              </a:spcBef>
              <a:spcAft>
                <a:spcPts val="0"/>
              </a:spcAft>
              <a:buFont typeface="Arial" pitchFamily="34" charset="0"/>
              <a:buChar char="•"/>
              <a:defRPr/>
            </a:pPr>
            <a:r>
              <a:rPr lang="en-US" sz="2800" b="1" dirty="0">
                <a:solidFill>
                  <a:srgbClr val="000000"/>
                </a:solidFill>
                <a:latin typeface="+mj-lt"/>
              </a:rPr>
              <a:t>The operation consists of a </a:t>
            </a:r>
            <a:r>
              <a:rPr lang="en-US" sz="2800" b="1" u="sng" dirty="0" err="1">
                <a:solidFill>
                  <a:srgbClr val="000000"/>
                </a:solidFill>
                <a:latin typeface="+mj-lt"/>
              </a:rPr>
              <a:t>decompressive</a:t>
            </a:r>
            <a:r>
              <a:rPr lang="en-US" sz="2800" b="1" u="sng" dirty="0">
                <a:solidFill>
                  <a:srgbClr val="000000"/>
                </a:solidFill>
                <a:latin typeface="+mj-lt"/>
              </a:rPr>
              <a:t> lumbar </a:t>
            </a:r>
            <a:r>
              <a:rPr lang="en-US" sz="2800" b="1" u="sng" dirty="0" err="1">
                <a:solidFill>
                  <a:srgbClr val="000000"/>
                </a:solidFill>
                <a:latin typeface="+mj-lt"/>
              </a:rPr>
              <a:t>laminectomy</a:t>
            </a:r>
            <a:r>
              <a:rPr lang="en-US" sz="2800" b="1" dirty="0">
                <a:solidFill>
                  <a:srgbClr val="000000"/>
                </a:solidFill>
                <a:latin typeface="+mj-lt"/>
              </a:rPr>
              <a:t> extending over the whole region of the </a:t>
            </a:r>
            <a:r>
              <a:rPr lang="en-US" sz="2800" b="1" dirty="0" err="1">
                <a:solidFill>
                  <a:srgbClr val="000000"/>
                </a:solidFill>
                <a:latin typeface="+mj-lt"/>
              </a:rPr>
              <a:t>stenosis</a:t>
            </a:r>
            <a:r>
              <a:rPr lang="en-US" sz="2800" b="1" dirty="0">
                <a:solidFill>
                  <a:srgbClr val="000000"/>
                </a:solidFill>
                <a:latin typeface="+mj-lt"/>
              </a:rPr>
              <a:t> with decompression of the lumbar nerve roots.</a:t>
            </a:r>
          </a:p>
        </p:txBody>
      </p:sp>
      <p:pic>
        <p:nvPicPr>
          <p:cNvPr id="80899" name="Picture 7"/>
          <p:cNvPicPr>
            <a:picLocks noChangeAspect="1" noChangeArrowheads="1"/>
          </p:cNvPicPr>
          <p:nvPr/>
        </p:nvPicPr>
        <p:blipFill>
          <a:blip r:embed="rId2">
            <a:extLst>
              <a:ext uri="{28A0092B-C50C-407E-A947-70E740481C1C}">
                <a14:useLocalDpi xmlns:a14="http://schemas.microsoft.com/office/drawing/2010/main" val="0"/>
              </a:ext>
            </a:extLst>
          </a:blip>
          <a:srcRect l="3944" r="2861" b="19127"/>
          <a:stretch>
            <a:fillRect/>
          </a:stretch>
        </p:blipFill>
        <p:spPr bwMode="auto">
          <a:xfrm>
            <a:off x="5643563" y="2000250"/>
            <a:ext cx="3500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4E88339-1E49-4C7A-8D8D-D6A4ADE543FF}" type="slidenum">
              <a:rPr lang="ar-SA" altLang="en-US">
                <a:solidFill>
                  <a:srgbClr val="898989"/>
                </a:solidFill>
                <a:latin typeface="Arial Black" pitchFamily="34" charset="0"/>
              </a:rPr>
              <a:pPr/>
              <a:t>70</a:t>
            </a:fld>
            <a:endParaRPr lang="ar-JO" altLang="en-US">
              <a:solidFill>
                <a:srgbClr val="89898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740C8F4-7A6C-4CE1-A1CC-E9AAF0AFF600}" type="slidenum">
              <a:rPr lang="ar-SA" altLang="ar-JO" sz="1400">
                <a:solidFill>
                  <a:srgbClr val="7F7F7F"/>
                </a:solidFill>
                <a:latin typeface="Rage Italic" pitchFamily="66" charset="0"/>
                <a:cs typeface="Times New Roman" pitchFamily="18" charset="0"/>
              </a:rPr>
              <a:pPr/>
              <a:t>71</a:t>
            </a:fld>
            <a:endParaRPr lang="en-US" altLang="ar-JO" sz="1400">
              <a:solidFill>
                <a:srgbClr val="7F7F7F"/>
              </a:solidFill>
              <a:latin typeface="Rage Italic" pitchFamily="66" charset="0"/>
              <a:cs typeface="Times New Roman" pitchFamily="18" charset="0"/>
            </a:endParaRPr>
          </a:p>
        </p:txBody>
      </p:sp>
      <p:pic>
        <p:nvPicPr>
          <p:cNvPr id="81923" name="Picture 2" descr="spondyl2(1).gif"/>
          <p:cNvPicPr>
            <a:picLocks noChangeAspect="1"/>
          </p:cNvPicPr>
          <p:nvPr/>
        </p:nvPicPr>
        <p:blipFill>
          <a:blip r:embed="rId2">
            <a:extLst>
              <a:ext uri="{28A0092B-C50C-407E-A947-70E740481C1C}">
                <a14:useLocalDpi xmlns:a14="http://schemas.microsoft.com/office/drawing/2010/main" val="0"/>
              </a:ext>
            </a:extLst>
          </a:blip>
          <a:srcRect l="13095" t="17363" r="11905" b="11234"/>
          <a:stretch>
            <a:fillRect/>
          </a:stretch>
        </p:blipFill>
        <p:spPr bwMode="auto">
          <a:xfrm>
            <a:off x="2286000" y="3214688"/>
            <a:ext cx="492918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0"/>
            <a:ext cx="9144000" cy="1016000"/>
          </a:xfrm>
          <a:prstGeom prst="rect">
            <a:avLst/>
          </a:prstGeom>
          <a:noFill/>
        </p:spPr>
        <p:txBody>
          <a:bodyPr>
            <a:spAutoFit/>
          </a:bodyPr>
          <a:lstStyle/>
          <a:p>
            <a:pPr algn="ctr" eaLnBrk="1" fontAlgn="auto" hangingPunct="1">
              <a:spcBef>
                <a:spcPts val="0"/>
              </a:spcBef>
              <a:spcAft>
                <a:spcPts val="0"/>
              </a:spcAft>
              <a:defRPr/>
            </a:pPr>
            <a:r>
              <a:rPr lang="en-US" sz="6000" b="1" dirty="0" err="1">
                <a:latin typeface="+mj-lt"/>
              </a:rPr>
              <a:t>Spondylolisthesis</a:t>
            </a:r>
            <a:endParaRPr lang="en-US" sz="6000" b="1" dirty="0">
              <a:latin typeface="+mj-lt"/>
            </a:endParaRPr>
          </a:p>
        </p:txBody>
      </p:sp>
      <p:sp>
        <p:nvSpPr>
          <p:cNvPr id="81925" name="Rectangle 4"/>
          <p:cNvSpPr>
            <a:spLocks noChangeArrowheads="1"/>
          </p:cNvSpPr>
          <p:nvPr/>
        </p:nvSpPr>
        <p:spPr bwMode="auto">
          <a:xfrm>
            <a:off x="0" y="1143000"/>
            <a:ext cx="80724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ar-JO" sz="2000" b="1">
                <a:solidFill>
                  <a:srgbClr val="000000"/>
                </a:solidFill>
                <a:latin typeface="Arial Black" pitchFamily="34" charset="0"/>
              </a:rPr>
              <a:t>It is slippage of one vertebral body over another.</a:t>
            </a:r>
          </a:p>
          <a:p>
            <a:pPr eaLnBrk="1" hangingPunct="1"/>
            <a:endParaRPr lang="en-US" altLang="ar-JO" sz="2000" b="1">
              <a:solidFill>
                <a:srgbClr val="000000"/>
              </a:solidFill>
              <a:latin typeface="Arial Black" pitchFamily="34" charset="0"/>
            </a:endParaRPr>
          </a:p>
          <a:p>
            <a:pPr eaLnBrk="1" hangingPunct="1"/>
            <a:r>
              <a:rPr lang="en-US" altLang="ar-JO" sz="2000" b="1">
                <a:solidFill>
                  <a:srgbClr val="000000"/>
                </a:solidFill>
                <a:latin typeface="Arial Black" pitchFamily="34" charset="0"/>
              </a:rPr>
              <a:t>More commonly between L4/L5 , L5/S1.</a:t>
            </a:r>
          </a:p>
          <a:p>
            <a:pPr eaLnBrk="1" hangingPunct="1"/>
            <a:endParaRPr lang="en-US" altLang="ar-JO" sz="2000" b="1">
              <a:solidFill>
                <a:srgbClr val="000000"/>
              </a:solidFill>
              <a:latin typeface="Arial Black" pitchFamily="34" charset="0"/>
            </a:endParaRPr>
          </a:p>
          <a:p>
            <a:pPr eaLnBrk="1" hangingPunct="1"/>
            <a:r>
              <a:rPr lang="en-US" altLang="ar-JO" sz="2000" b="1">
                <a:solidFill>
                  <a:srgbClr val="000000"/>
                </a:solidFill>
                <a:latin typeface="Arial Black" pitchFamily="34" charset="0"/>
              </a:rPr>
              <a:t>It is the most common cause of back pain in adolescents but most cases are asymptomatic.</a:t>
            </a:r>
            <a:endParaRPr lang="ar-JO" altLang="ar-JO" sz="2000" b="1">
              <a:solidFill>
                <a:srgbClr val="000000"/>
              </a:solidFill>
              <a:latin typeface="Arial Black" pitchFamily="3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61BC727-535C-48E1-B97F-F185B5BD71D2}" type="slidenum">
              <a:rPr lang="ar-SA" altLang="ar-JO" sz="1400">
                <a:latin typeface="Rage Italic" pitchFamily="66" charset="0"/>
                <a:cs typeface="Times New Roman" pitchFamily="18" charset="0"/>
              </a:rPr>
              <a:pPr/>
              <a:t>72</a:t>
            </a:fld>
            <a:endParaRPr lang="en-US" altLang="ar-JO" sz="1400">
              <a:latin typeface="Rage Italic" pitchFamily="66" charset="0"/>
              <a:cs typeface="Times New Roman" pitchFamily="18" charset="0"/>
            </a:endParaRPr>
          </a:p>
        </p:txBody>
      </p:sp>
      <p:sp>
        <p:nvSpPr>
          <p:cNvPr id="82947" name="عنصر نائب للمحتوى 2"/>
          <p:cNvSpPr>
            <a:spLocks noGrp="1" noChangeArrowheads="1"/>
          </p:cNvSpPr>
          <p:nvPr>
            <p:ph idx="4294967295"/>
          </p:nvPr>
        </p:nvSpPr>
        <p:spPr bwMode="auto">
          <a:xfrm>
            <a:off x="473075" y="620713"/>
            <a:ext cx="8670925" cy="579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buFont typeface="Wingdings" pitchFamily="2" charset="2"/>
              <a:buNone/>
            </a:pPr>
            <a:r>
              <a:rPr lang="en-US" altLang="ar-JO" sz="4000" b="1" smtClean="0"/>
              <a:t>Classification of Spondylolisthesis </a:t>
            </a:r>
          </a:p>
          <a:p>
            <a:pPr algn="ctr">
              <a:buFont typeface="Wingdings" pitchFamily="2" charset="2"/>
              <a:buNone/>
            </a:pPr>
            <a:endParaRPr lang="en-US" altLang="ar-JO" sz="4000" b="1" smtClean="0"/>
          </a:p>
          <a:p>
            <a:pPr>
              <a:buFont typeface="Arial" charset="0"/>
              <a:buNone/>
            </a:pPr>
            <a:r>
              <a:rPr lang="en-US" altLang="ar-JO" sz="2400" b="1" smtClean="0"/>
              <a:t>1. </a:t>
            </a:r>
            <a:r>
              <a:rPr lang="en-US" altLang="ar-JO" sz="2400" b="1" smtClean="0">
                <a:solidFill>
                  <a:srgbClr val="C00000"/>
                </a:solidFill>
              </a:rPr>
              <a:t>Congenital :</a:t>
            </a:r>
            <a:r>
              <a:rPr lang="en-US" altLang="ar-JO" sz="2400" b="1" smtClean="0"/>
              <a:t> Congenital deficiency of superior facet of sacrum or inferior facet of 5th lumbar vertebra</a:t>
            </a:r>
          </a:p>
          <a:p>
            <a:pPr>
              <a:buFont typeface="Wingdings" pitchFamily="2" charset="2"/>
              <a:buNone/>
            </a:pPr>
            <a:r>
              <a:rPr lang="en-US" altLang="ar-JO" sz="2400" b="1" smtClean="0"/>
              <a:t>		</a:t>
            </a:r>
          </a:p>
          <a:p>
            <a:pPr>
              <a:buFont typeface="Arial" charset="0"/>
              <a:buNone/>
            </a:pPr>
            <a:r>
              <a:rPr lang="en-US" altLang="ar-JO" sz="2400" b="1" smtClean="0"/>
              <a:t>2. </a:t>
            </a:r>
            <a:r>
              <a:rPr lang="en-US" altLang="ar-JO" sz="2400" b="1" smtClean="0">
                <a:solidFill>
                  <a:srgbClr val="C00000"/>
                </a:solidFill>
              </a:rPr>
              <a:t>Degenerative</a:t>
            </a:r>
            <a:r>
              <a:rPr lang="en-US" altLang="ar-JO" sz="2400" b="1" smtClean="0"/>
              <a:t> : In adults, usually at L4/5; a cause of lumbar canal stenosis</a:t>
            </a:r>
          </a:p>
          <a:p>
            <a:endParaRPr lang="en-US" altLang="ar-JO" sz="2400" b="1" smtClean="0"/>
          </a:p>
          <a:p>
            <a:pPr>
              <a:buFont typeface="Arial" charset="0"/>
              <a:buNone/>
            </a:pPr>
            <a:r>
              <a:rPr lang="en-US" altLang="ar-JO" sz="2400" b="1" smtClean="0"/>
              <a:t>3. </a:t>
            </a:r>
            <a:r>
              <a:rPr lang="en-US" altLang="ar-JO" sz="2400" b="1" smtClean="0">
                <a:solidFill>
                  <a:srgbClr val="C00000"/>
                </a:solidFill>
              </a:rPr>
              <a:t>Traumatic</a:t>
            </a:r>
          </a:p>
          <a:p>
            <a:endParaRPr lang="en-US" altLang="ar-JO" sz="2400" b="1" smtClean="0"/>
          </a:p>
          <a:p>
            <a:pPr>
              <a:buFont typeface="Arial" charset="0"/>
              <a:buNone/>
            </a:pPr>
            <a:r>
              <a:rPr lang="en-US" altLang="ar-JO" sz="2400" b="1" smtClean="0"/>
              <a:t>4.  </a:t>
            </a:r>
            <a:r>
              <a:rPr lang="en-US" altLang="ar-JO" sz="2400" b="1" smtClean="0">
                <a:solidFill>
                  <a:srgbClr val="C00000"/>
                </a:solidFill>
              </a:rPr>
              <a:t>Pathological</a:t>
            </a:r>
            <a:r>
              <a:rPr lang="en-US" altLang="ar-JO" sz="2400" b="1" smtClean="0"/>
              <a:t> :  Paget’s disease, neoplastic,  achondroplasia </a:t>
            </a:r>
          </a:p>
          <a:p>
            <a:pPr>
              <a:buFont typeface="Wingdings" pitchFamily="2" charset="2"/>
              <a:buNone/>
            </a:pPr>
            <a:endParaRPr lang="ar-JO" altLang="ar-JO" sz="2400" b="1" smtClean="0">
              <a:solidFill>
                <a:srgbClr val="C00000"/>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a:xfrm>
            <a:off x="500063" y="0"/>
            <a:ext cx="8229600" cy="1143000"/>
          </a:xfrm>
        </p:spPr>
        <p:txBody>
          <a:bodyPr/>
          <a:lstStyle/>
          <a:p>
            <a:r>
              <a:rPr lang="en-US" altLang="ar-JO" sz="4000" b="1" smtClean="0"/>
              <a:t>Comparison</a:t>
            </a:r>
          </a:p>
        </p:txBody>
      </p:sp>
      <p:sp>
        <p:nvSpPr>
          <p:cNvPr id="100355" name="Content Placeholder 2"/>
          <p:cNvSpPr>
            <a:spLocks noGrp="1"/>
          </p:cNvSpPr>
          <p:nvPr>
            <p:ph idx="1"/>
          </p:nvPr>
        </p:nvSpPr>
        <p:spPr>
          <a:xfrm>
            <a:off x="0" y="1000125"/>
            <a:ext cx="9144000" cy="1785938"/>
          </a:xfrm>
        </p:spPr>
        <p:txBody>
          <a:bodyPr/>
          <a:lstStyle/>
          <a:p>
            <a:pPr marL="0" indent="0" fontAlgn="auto">
              <a:spcAft>
                <a:spcPts val="0"/>
              </a:spcAft>
              <a:buFont typeface="Arial" panose="020B0604020202020204" pitchFamily="34" charset="0"/>
              <a:buNone/>
              <a:defRPr/>
            </a:pPr>
            <a:r>
              <a:rPr lang="en-US" altLang="ar-JO" sz="2400" b="1" dirty="0">
                <a:solidFill>
                  <a:schemeClr val="accent3">
                    <a:lumMod val="75000"/>
                  </a:schemeClr>
                </a:solidFill>
              </a:rPr>
              <a:t>Spondylolisthesis</a:t>
            </a:r>
            <a:r>
              <a:rPr lang="en-US" altLang="ar-JO" sz="2400" b="1" dirty="0">
                <a:solidFill>
                  <a:srgbClr val="000000"/>
                </a:solidFill>
              </a:rPr>
              <a:t> is the anterior or posterior displacement of a vertebra or the vertebral column in relation to the vertebrae below.</a:t>
            </a:r>
          </a:p>
          <a:p>
            <a:pPr marL="0" indent="0" fontAlgn="auto">
              <a:spcAft>
                <a:spcPts val="0"/>
              </a:spcAft>
              <a:buFont typeface="Arial" panose="020B0604020202020204" pitchFamily="34" charset="0"/>
              <a:buNone/>
              <a:defRPr/>
            </a:pPr>
            <a:r>
              <a:rPr lang="en-US" altLang="ar-JO" sz="2400" b="1" dirty="0" err="1">
                <a:solidFill>
                  <a:schemeClr val="accent3">
                    <a:lumMod val="75000"/>
                  </a:schemeClr>
                </a:solidFill>
              </a:rPr>
              <a:t>Spondylolysis</a:t>
            </a:r>
            <a:r>
              <a:rPr lang="en-US" altLang="ar-JO" sz="2400" b="1" dirty="0">
                <a:solidFill>
                  <a:schemeClr val="accent3">
                    <a:lumMod val="75000"/>
                  </a:schemeClr>
                </a:solidFill>
              </a:rPr>
              <a:t> </a:t>
            </a:r>
            <a:r>
              <a:rPr lang="en-US" altLang="ar-JO" sz="2400" b="1" dirty="0">
                <a:solidFill>
                  <a:srgbClr val="000000"/>
                </a:solidFill>
              </a:rPr>
              <a:t>is a defect of a vertebra. More specifically it is defined as a defect in the </a:t>
            </a:r>
            <a:r>
              <a:rPr lang="en-US" altLang="ar-JO" sz="2400" b="1" u="sng" dirty="0">
                <a:solidFill>
                  <a:srgbClr val="000000"/>
                </a:solidFill>
              </a:rPr>
              <a:t>pars </a:t>
            </a:r>
            <a:r>
              <a:rPr lang="en-US" altLang="ar-JO" sz="2400" b="1" u="sng" dirty="0" err="1">
                <a:solidFill>
                  <a:srgbClr val="000000"/>
                </a:solidFill>
              </a:rPr>
              <a:t>interarticularis</a:t>
            </a:r>
            <a:r>
              <a:rPr lang="en-US" altLang="ar-JO" sz="2400" b="1" dirty="0">
                <a:solidFill>
                  <a:srgbClr val="000000"/>
                </a:solidFill>
              </a:rPr>
              <a:t> of the vertebral arch.</a:t>
            </a:r>
          </a:p>
        </p:txBody>
      </p:sp>
      <p:sp>
        <p:nvSpPr>
          <p:cNvPr id="8397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7BD061A-7669-474B-BB97-95004278D160}" type="slidenum">
              <a:rPr lang="ar-SA" altLang="en-US">
                <a:solidFill>
                  <a:srgbClr val="898989"/>
                </a:solidFill>
                <a:latin typeface="Arial Black" pitchFamily="34" charset="0"/>
              </a:rPr>
              <a:pPr/>
              <a:t>73</a:t>
            </a:fld>
            <a:endParaRPr lang="ar-JO" altLang="en-US">
              <a:solidFill>
                <a:srgbClr val="898989"/>
              </a:solidFill>
              <a:latin typeface="Arial Black" pitchFamily="34" charset="0"/>
            </a:endParaRPr>
          </a:p>
        </p:txBody>
      </p:sp>
      <p:pic>
        <p:nvPicPr>
          <p:cNvPr id="839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3188"/>
            <a:ext cx="91440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76305C6-CBE9-462D-B67C-A7CED469BA9E}" type="slidenum">
              <a:rPr lang="ar-SA" altLang="ar-JO" sz="1400">
                <a:solidFill>
                  <a:srgbClr val="7F7F7F"/>
                </a:solidFill>
                <a:latin typeface="Rage Italic" pitchFamily="66" charset="0"/>
                <a:cs typeface="Times New Roman" pitchFamily="18" charset="0"/>
              </a:rPr>
              <a:pPr/>
              <a:t>74</a:t>
            </a:fld>
            <a:endParaRPr lang="en-US" altLang="ar-JO" sz="1400">
              <a:solidFill>
                <a:srgbClr val="7F7F7F"/>
              </a:solidFill>
              <a:latin typeface="Rage Italic" pitchFamily="66" charset="0"/>
              <a:cs typeface="Times New Roman" pitchFamily="18" charset="0"/>
            </a:endParaRPr>
          </a:p>
        </p:txBody>
      </p:sp>
      <p:sp>
        <p:nvSpPr>
          <p:cNvPr id="58370" name="عنوان 1"/>
          <p:cNvSpPr>
            <a:spLocks noGrp="1"/>
          </p:cNvSpPr>
          <p:nvPr>
            <p:ph type="title" idx="4294967295"/>
          </p:nvPr>
        </p:nvSpPr>
        <p:spPr>
          <a:xfrm>
            <a:off x="0" y="214313"/>
            <a:ext cx="9144000" cy="1143000"/>
          </a:xfrm>
        </p:spPr>
        <p:txBody>
          <a:bodyPr rtlCol="1">
            <a:normAutofit/>
          </a:bodyPr>
          <a:lstStyle/>
          <a:p>
            <a:pPr fontAlgn="auto">
              <a:spcAft>
                <a:spcPts val="0"/>
              </a:spcAft>
              <a:defRPr/>
            </a:pPr>
            <a:r>
              <a:rPr lang="en-US" sz="4000" b="1" dirty="0">
                <a:latin typeface="+mn-lt"/>
              </a:rPr>
              <a:t>Presentation</a:t>
            </a:r>
            <a:endParaRPr lang="ar-JO" sz="4000" b="1" dirty="0">
              <a:latin typeface="+mn-lt"/>
            </a:endParaRPr>
          </a:p>
        </p:txBody>
      </p:sp>
      <p:sp>
        <p:nvSpPr>
          <p:cNvPr id="84996" name="عنصر نائب للمحتوى 2"/>
          <p:cNvSpPr>
            <a:spLocks noGrp="1" noChangeArrowheads="1"/>
          </p:cNvSpPr>
          <p:nvPr>
            <p:ph idx="4294967295"/>
          </p:nvPr>
        </p:nvSpPr>
        <p:spPr bwMode="auto">
          <a:xfrm>
            <a:off x="0" y="1143000"/>
            <a:ext cx="9144000" cy="4883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JO" sz="2800" b="1" smtClean="0">
                <a:solidFill>
                  <a:srgbClr val="C00000"/>
                </a:solidFill>
              </a:rPr>
              <a:t>Low back pain:</a:t>
            </a:r>
          </a:p>
          <a:p>
            <a:pPr lvl="1"/>
            <a:r>
              <a:rPr lang="en-US" altLang="ar-JO" b="1" u="sng" smtClean="0"/>
              <a:t>Begins</a:t>
            </a:r>
            <a:r>
              <a:rPr lang="en-US" altLang="ar-JO" b="1" smtClean="0"/>
              <a:t> with the growth spurt of adolescence.</a:t>
            </a:r>
          </a:p>
          <a:p>
            <a:pPr>
              <a:buFont typeface="Arial" charset="0"/>
              <a:buNone/>
            </a:pPr>
            <a:r>
              <a:rPr lang="en-US" altLang="ar-JO" sz="2800" b="1" smtClean="0"/>
              <a:t>_ Sciatic pain with </a:t>
            </a:r>
            <a:r>
              <a:rPr lang="en-US" altLang="ar-JO" sz="2800" b="1" u="sng" smtClean="0"/>
              <a:t>radiation</a:t>
            </a:r>
            <a:r>
              <a:rPr lang="en-US" altLang="ar-JO" sz="2800" b="1" smtClean="0"/>
              <a:t> to  the buttock, back of the thigh and calf.</a:t>
            </a:r>
          </a:p>
          <a:p>
            <a:pPr lvl="1"/>
            <a:r>
              <a:rPr lang="en-US" altLang="ar-JO" sz="3200" b="1" smtClean="0"/>
              <a:t>The pain is </a:t>
            </a:r>
            <a:r>
              <a:rPr lang="en-US" altLang="ar-JO" sz="3200" b="1" u="sng" smtClean="0"/>
              <a:t>related</a:t>
            </a:r>
            <a:r>
              <a:rPr lang="en-US" altLang="ar-JO" sz="3200" b="1" smtClean="0"/>
              <a:t> to activity, walking, or prolonged standing.</a:t>
            </a:r>
          </a:p>
          <a:p>
            <a:pPr lvl="1"/>
            <a:r>
              <a:rPr lang="en-US" altLang="ar-JO" sz="3200" b="1" smtClean="0"/>
              <a:t>It </a:t>
            </a:r>
            <a:r>
              <a:rPr lang="en-US" altLang="ar-JO" sz="3200" b="1" u="sng" smtClean="0"/>
              <a:t>improves</a:t>
            </a:r>
            <a:r>
              <a:rPr lang="en-US" altLang="ar-JO" sz="3200" b="1" smtClean="0"/>
              <a:t> with rest, either setting or lying down.</a:t>
            </a:r>
            <a:endParaRPr lang="en-US" altLang="ar-JO" b="1" smtClean="0"/>
          </a:p>
          <a:p>
            <a:r>
              <a:rPr lang="en-US" altLang="ar-JO" sz="2800" b="1" smtClean="0">
                <a:solidFill>
                  <a:srgbClr val="C00000"/>
                </a:solidFill>
              </a:rPr>
              <a:t>Sensory loss.</a:t>
            </a:r>
          </a:p>
          <a:p>
            <a:r>
              <a:rPr lang="en-US" altLang="ar-JO" sz="2800" b="1" smtClean="0">
                <a:solidFill>
                  <a:srgbClr val="C00000"/>
                </a:solidFill>
              </a:rPr>
              <a:t>Leg weakness.</a:t>
            </a:r>
          </a:p>
          <a:p>
            <a:endParaRPr lang="en-US" altLang="ar-JO" sz="2800" b="1" smtClean="0"/>
          </a:p>
          <a:p>
            <a:pPr lvl="1"/>
            <a:endParaRPr lang="ar-JO" altLang="ar-JO" sz="3200" b="1"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xfrm>
            <a:off x="645953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DE09A3A-E19E-4DC0-857B-6F969C49E781}" type="slidenum">
              <a:rPr lang="ar-SA" altLang="ar-JO" sz="1400">
                <a:solidFill>
                  <a:srgbClr val="7F7F7F"/>
                </a:solidFill>
                <a:latin typeface="Rage Italic" pitchFamily="66" charset="0"/>
                <a:cs typeface="Times New Roman" pitchFamily="18" charset="0"/>
              </a:rPr>
              <a:pPr/>
              <a:t>75</a:t>
            </a:fld>
            <a:endParaRPr lang="en-US" altLang="ar-JO" sz="1400">
              <a:solidFill>
                <a:srgbClr val="7F7F7F"/>
              </a:solidFill>
              <a:latin typeface="Rage Italic" pitchFamily="66" charset="0"/>
              <a:cs typeface="Times New Roman" pitchFamily="18" charset="0"/>
            </a:endParaRPr>
          </a:p>
        </p:txBody>
      </p:sp>
      <p:sp>
        <p:nvSpPr>
          <p:cNvPr id="59394" name="عنوان 1"/>
          <p:cNvSpPr>
            <a:spLocks noGrp="1"/>
          </p:cNvSpPr>
          <p:nvPr>
            <p:ph type="title" idx="4294967295"/>
          </p:nvPr>
        </p:nvSpPr>
        <p:spPr>
          <a:xfrm>
            <a:off x="0" y="0"/>
            <a:ext cx="2420938" cy="785813"/>
          </a:xfrm>
        </p:spPr>
        <p:txBody>
          <a:bodyPr rtlCol="1">
            <a:normAutofit/>
          </a:bodyPr>
          <a:lstStyle/>
          <a:p>
            <a:pPr fontAlgn="auto">
              <a:spcAft>
                <a:spcPts val="0"/>
              </a:spcAft>
              <a:defRPr/>
            </a:pPr>
            <a:r>
              <a:rPr lang="en-US" sz="4000" b="1" dirty="0">
                <a:latin typeface="+mn-lt"/>
              </a:rPr>
              <a:t>Diagnosis</a:t>
            </a:r>
            <a:endParaRPr lang="ar-JO" sz="4000" b="1" dirty="0">
              <a:latin typeface="+mn-lt"/>
            </a:endParaRPr>
          </a:p>
        </p:txBody>
      </p:sp>
      <p:sp>
        <p:nvSpPr>
          <p:cNvPr id="90116" name="عنصر نائب للمحتوى 2"/>
          <p:cNvSpPr>
            <a:spLocks noGrp="1"/>
          </p:cNvSpPr>
          <p:nvPr>
            <p:ph idx="4294967295"/>
          </p:nvPr>
        </p:nvSpPr>
        <p:spPr>
          <a:xfrm>
            <a:off x="0" y="714375"/>
            <a:ext cx="8143875" cy="4165600"/>
          </a:xfrm>
        </p:spPr>
        <p:txBody>
          <a:bodyPr rtlCol="1">
            <a:noAutofit/>
          </a:bodyPr>
          <a:lstStyle/>
          <a:p>
            <a:pPr marL="274320" indent="-274320" fontAlgn="auto">
              <a:spcAft>
                <a:spcPts val="0"/>
              </a:spcAft>
              <a:buClr>
                <a:schemeClr val="accent3"/>
              </a:buClr>
              <a:buFont typeface="Arial" panose="020B0604020202020204" pitchFamily="34" charset="0"/>
              <a:buNone/>
              <a:defRPr/>
            </a:pPr>
            <a:r>
              <a:rPr lang="en-US" sz="2800" b="1" dirty="0">
                <a:solidFill>
                  <a:srgbClr val="C00000"/>
                </a:solidFill>
                <a:cs typeface="Arial" pitchFamily="34" charset="0"/>
              </a:rPr>
              <a:t>Plain lumbar spine  X-ray:</a:t>
            </a:r>
          </a:p>
          <a:p>
            <a:pPr marL="640080" lvl="1" indent="-246888" fontAlgn="auto">
              <a:spcAft>
                <a:spcPts val="0"/>
              </a:spcAft>
              <a:buFont typeface="Wingdings 2"/>
              <a:buChar char=""/>
              <a:defRPr/>
            </a:pPr>
            <a:r>
              <a:rPr lang="en-US" sz="2400" b="1" dirty="0">
                <a:cs typeface="Arial" pitchFamily="34" charset="0"/>
              </a:rPr>
              <a:t>On the </a:t>
            </a:r>
            <a:r>
              <a:rPr lang="en-US" sz="2400" b="1" u="sng" dirty="0">
                <a:cs typeface="Arial" pitchFamily="34" charset="0"/>
              </a:rPr>
              <a:t>lateral</a:t>
            </a:r>
            <a:r>
              <a:rPr lang="en-US" sz="2400" b="1" dirty="0">
                <a:cs typeface="Arial" pitchFamily="34" charset="0"/>
              </a:rPr>
              <a:t>  view the slip is </a:t>
            </a:r>
            <a:r>
              <a:rPr lang="en-US" sz="2400" b="1" u="sng" dirty="0">
                <a:cs typeface="Arial" pitchFamily="34" charset="0"/>
              </a:rPr>
              <a:t>clearly</a:t>
            </a:r>
            <a:r>
              <a:rPr lang="en-US" sz="2400" b="1" dirty="0">
                <a:cs typeface="Arial" pitchFamily="34" charset="0"/>
              </a:rPr>
              <a:t> seen.</a:t>
            </a:r>
          </a:p>
          <a:p>
            <a:pPr marL="640080" lvl="1" indent="-246888" fontAlgn="auto">
              <a:spcAft>
                <a:spcPts val="0"/>
              </a:spcAft>
              <a:buFont typeface="Wingdings 2"/>
              <a:buChar char=""/>
              <a:defRPr/>
            </a:pPr>
            <a:endParaRPr lang="ar-JO" sz="2000" b="1" dirty="0"/>
          </a:p>
          <a:p>
            <a:pPr marL="640080" lvl="1" indent="-246888" fontAlgn="auto">
              <a:spcAft>
                <a:spcPts val="0"/>
              </a:spcAft>
              <a:buFont typeface="Wingdings 2"/>
              <a:buChar char=""/>
              <a:defRPr/>
            </a:pPr>
            <a:r>
              <a:rPr lang="en-US" sz="2400" b="1" dirty="0">
                <a:cs typeface="Arial" pitchFamily="34" charset="0"/>
              </a:rPr>
              <a:t>Scotty dog (as fracture across the neck of the scotty dog).</a:t>
            </a:r>
          </a:p>
        </p:txBody>
      </p:sp>
      <p:pic>
        <p:nvPicPr>
          <p:cNvPr id="86021" name="Picture 6" descr="Scottie Dog Appearance. Two radiographs of the lumbar spine, in right...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r="2344" b="8333"/>
          <a:stretch>
            <a:fillRect/>
          </a:stretch>
        </p:blipFill>
        <p:spPr bwMode="auto">
          <a:xfrm>
            <a:off x="0" y="2571750"/>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9F664E3-BEA7-4706-8C34-81CA197AE68E}" type="slidenum">
              <a:rPr lang="ar-SA" altLang="ar-JO" sz="1400">
                <a:solidFill>
                  <a:srgbClr val="7F7F7F"/>
                </a:solidFill>
                <a:latin typeface="Rage Italic" pitchFamily="66" charset="0"/>
                <a:cs typeface="Times New Roman" pitchFamily="18" charset="0"/>
              </a:rPr>
              <a:pPr/>
              <a:t>76</a:t>
            </a:fld>
            <a:endParaRPr lang="en-US" altLang="ar-JO" sz="1400">
              <a:solidFill>
                <a:srgbClr val="7F7F7F"/>
              </a:solidFill>
              <a:latin typeface="Rage Italic" pitchFamily="66" charset="0"/>
              <a:cs typeface="Times New Roman" pitchFamily="18" charset="0"/>
            </a:endParaRPr>
          </a:p>
        </p:txBody>
      </p:sp>
      <p:pic>
        <p:nvPicPr>
          <p:cNvPr id="87043" name="Content Placeholder 3" descr="spondy12.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09D9952-4005-4D28-AEDB-C5BCA83DD54A}" type="slidenum">
              <a:rPr lang="ar-SA" altLang="ar-JO" sz="1400">
                <a:solidFill>
                  <a:srgbClr val="7F7F7F"/>
                </a:solidFill>
                <a:latin typeface="Rage Italic" pitchFamily="66" charset="0"/>
                <a:cs typeface="Times New Roman" pitchFamily="18" charset="0"/>
              </a:rPr>
              <a:pPr/>
              <a:t>77</a:t>
            </a:fld>
            <a:endParaRPr lang="en-US" altLang="ar-JO" sz="1400">
              <a:solidFill>
                <a:srgbClr val="7F7F7F"/>
              </a:solidFill>
              <a:latin typeface="Rage Italic" pitchFamily="66" charset="0"/>
              <a:cs typeface="Times New Roman" pitchFamily="18" charset="0"/>
            </a:endParaRPr>
          </a:p>
        </p:txBody>
      </p:sp>
      <p:sp>
        <p:nvSpPr>
          <p:cNvPr id="62466" name="عنوان 1"/>
          <p:cNvSpPr>
            <a:spLocks noGrp="1"/>
          </p:cNvSpPr>
          <p:nvPr>
            <p:ph type="title" idx="4294967295"/>
          </p:nvPr>
        </p:nvSpPr>
        <p:spPr>
          <a:xfrm>
            <a:off x="0" y="714375"/>
            <a:ext cx="9144000" cy="631825"/>
          </a:xfrm>
        </p:spPr>
        <p:txBody>
          <a:bodyPr rtlCol="1">
            <a:noAutofit/>
          </a:bodyPr>
          <a:lstStyle/>
          <a:p>
            <a:pPr fontAlgn="auto">
              <a:spcAft>
                <a:spcPts val="0"/>
              </a:spcAft>
              <a:defRPr/>
            </a:pPr>
            <a:r>
              <a:rPr lang="en-US" sz="4000" b="1" dirty="0">
                <a:latin typeface="+mn-lt"/>
              </a:rPr>
              <a:t>Diagnosis</a:t>
            </a:r>
            <a:endParaRPr lang="ar-JO" sz="4000" b="1" dirty="0">
              <a:latin typeface="+mn-lt"/>
            </a:endParaRPr>
          </a:p>
        </p:txBody>
      </p:sp>
      <p:sp>
        <p:nvSpPr>
          <p:cNvPr id="88068" name="عنصر نائب للمحتوى 2"/>
          <p:cNvSpPr>
            <a:spLocks noGrp="1" noChangeArrowheads="1"/>
          </p:cNvSpPr>
          <p:nvPr>
            <p:ph idx="4294967295"/>
          </p:nvPr>
        </p:nvSpPr>
        <p:spPr bwMode="auto">
          <a:xfrm>
            <a:off x="0" y="1928813"/>
            <a:ext cx="7729538" cy="4554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JO" b="1" smtClean="0">
                <a:solidFill>
                  <a:srgbClr val="C00000"/>
                </a:solidFill>
              </a:rPr>
              <a:t>MRI</a:t>
            </a:r>
            <a:r>
              <a:rPr lang="en-US" altLang="ar-JO" b="1" smtClean="0"/>
              <a:t>:</a:t>
            </a:r>
          </a:p>
          <a:p>
            <a:pPr lvl="1"/>
            <a:r>
              <a:rPr lang="en-US" altLang="ar-JO" b="1" smtClean="0"/>
              <a:t>Helpful in demonstrating the degree of nerve compression.</a:t>
            </a:r>
          </a:p>
          <a:p>
            <a:r>
              <a:rPr lang="en-US" altLang="ar-JO" b="1" smtClean="0">
                <a:solidFill>
                  <a:srgbClr val="C00000"/>
                </a:solidFill>
              </a:rPr>
              <a:t>Lumbar myelogram</a:t>
            </a:r>
            <a:r>
              <a:rPr lang="en-US" altLang="ar-JO" b="1" smtClean="0"/>
              <a:t>.</a:t>
            </a:r>
          </a:p>
          <a:p>
            <a:r>
              <a:rPr lang="en-US" altLang="ar-JO" b="1" smtClean="0">
                <a:solidFill>
                  <a:srgbClr val="C00000"/>
                </a:solidFill>
              </a:rPr>
              <a:t>Post-myelographic</a:t>
            </a:r>
            <a:r>
              <a:rPr lang="en-US" altLang="ar-JO" b="1" smtClean="0"/>
              <a:t> </a:t>
            </a:r>
            <a:r>
              <a:rPr lang="en-US" altLang="ar-JO" b="1" smtClean="0">
                <a:solidFill>
                  <a:srgbClr val="C00000"/>
                </a:solidFill>
              </a:rPr>
              <a:t>CT</a:t>
            </a:r>
            <a:r>
              <a:rPr lang="en-US" altLang="ar-JO" b="1" smtClean="0"/>
              <a:t>:</a:t>
            </a:r>
          </a:p>
          <a:p>
            <a:pPr lvl="1"/>
            <a:r>
              <a:rPr lang="en-US" altLang="ar-JO" b="1" smtClean="0"/>
              <a:t>Helpful in planning surgical treatment.</a:t>
            </a:r>
            <a:endParaRPr lang="ar-JO" altLang="ar-JO" b="1"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B2106FC-5354-4F88-97E3-3A857F095562}" type="slidenum">
              <a:rPr lang="ar-SA" altLang="ar-JO" sz="1400">
                <a:solidFill>
                  <a:srgbClr val="7F7F7F"/>
                </a:solidFill>
                <a:latin typeface="Rage Italic" pitchFamily="66" charset="0"/>
                <a:cs typeface="Times New Roman" pitchFamily="18" charset="0"/>
              </a:rPr>
              <a:pPr/>
              <a:t>78</a:t>
            </a:fld>
            <a:endParaRPr lang="en-US" altLang="ar-JO" sz="1400">
              <a:solidFill>
                <a:srgbClr val="7F7F7F"/>
              </a:solidFill>
              <a:latin typeface="Rage Italic" pitchFamily="66" charset="0"/>
              <a:cs typeface="Times New Roman" pitchFamily="18" charset="0"/>
            </a:endParaRPr>
          </a:p>
        </p:txBody>
      </p:sp>
      <p:sp>
        <p:nvSpPr>
          <p:cNvPr id="63490" name="عنوان 1"/>
          <p:cNvSpPr>
            <a:spLocks noGrp="1"/>
          </p:cNvSpPr>
          <p:nvPr>
            <p:ph type="title" idx="4294967295"/>
          </p:nvPr>
        </p:nvSpPr>
        <p:spPr>
          <a:xfrm>
            <a:off x="0" y="0"/>
            <a:ext cx="9144000" cy="846138"/>
          </a:xfrm>
        </p:spPr>
        <p:txBody>
          <a:bodyPr rtlCol="1">
            <a:normAutofit/>
          </a:bodyPr>
          <a:lstStyle/>
          <a:p>
            <a:pPr fontAlgn="auto">
              <a:spcAft>
                <a:spcPts val="0"/>
              </a:spcAft>
              <a:defRPr/>
            </a:pPr>
            <a:r>
              <a:rPr lang="en-US" sz="4000" b="1" dirty="0">
                <a:latin typeface="+mn-lt"/>
              </a:rPr>
              <a:t>Treatment</a:t>
            </a:r>
            <a:endParaRPr lang="ar-JO" sz="4000" b="1" dirty="0">
              <a:latin typeface="+mn-lt"/>
            </a:endParaRPr>
          </a:p>
        </p:txBody>
      </p:sp>
      <p:sp>
        <p:nvSpPr>
          <p:cNvPr id="89092" name="عنصر نائب للمحتوى 2"/>
          <p:cNvSpPr>
            <a:spLocks noGrp="1" noChangeArrowheads="1"/>
          </p:cNvSpPr>
          <p:nvPr>
            <p:ph idx="4294967295"/>
          </p:nvPr>
        </p:nvSpPr>
        <p:spPr bwMode="auto">
          <a:xfrm>
            <a:off x="0" y="857250"/>
            <a:ext cx="9144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buFont typeface="Arial" charset="0"/>
              <a:buNone/>
            </a:pPr>
            <a:r>
              <a:rPr lang="en-US" altLang="ar-JO" sz="3000" b="1" smtClean="0">
                <a:solidFill>
                  <a:srgbClr val="C00000"/>
                </a:solidFill>
              </a:rPr>
              <a:t>Conservative</a:t>
            </a:r>
          </a:p>
          <a:p>
            <a:pPr lvl="1"/>
            <a:r>
              <a:rPr lang="en-US" altLang="ar-JO" b="1" smtClean="0"/>
              <a:t>Rest.</a:t>
            </a:r>
          </a:p>
          <a:p>
            <a:pPr lvl="1"/>
            <a:r>
              <a:rPr lang="en-US" altLang="ar-JO" b="1" smtClean="0"/>
              <a:t>Physical therapy</a:t>
            </a:r>
          </a:p>
          <a:p>
            <a:pPr lvl="1"/>
            <a:r>
              <a:rPr lang="en-US" altLang="ar-JO" b="1" smtClean="0"/>
              <a:t>Analgesia</a:t>
            </a:r>
          </a:p>
          <a:p>
            <a:pPr lvl="1"/>
            <a:r>
              <a:rPr lang="en-US" altLang="ar-JO" b="1" smtClean="0"/>
              <a:t>Anti-Inflammatory drugs</a:t>
            </a:r>
          </a:p>
          <a:p>
            <a:pPr lvl="1"/>
            <a:r>
              <a:rPr lang="en-US" altLang="ar-JO" b="1" smtClean="0"/>
              <a:t>Epidural Steroid Injection (cortisone) is used for patients who suffer from numbness, tingling and even on pain in the lower extremities</a:t>
            </a:r>
          </a:p>
          <a:p>
            <a:pPr>
              <a:buFont typeface="Wingdings" pitchFamily="2" charset="2"/>
              <a:buNone/>
            </a:pPr>
            <a:endParaRPr lang="ar-JO" altLang="ar-JO" sz="2400" b="1"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xfrm>
            <a:off x="6459538" y="61483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A47E4B8-B4D9-44E1-B41D-CA913D2962FD}" type="slidenum">
              <a:rPr lang="ar-SA" altLang="ar-JO" sz="1400">
                <a:solidFill>
                  <a:srgbClr val="7F7F7F"/>
                </a:solidFill>
                <a:latin typeface="Rage Italic" pitchFamily="66" charset="0"/>
                <a:cs typeface="Times New Roman" pitchFamily="18" charset="0"/>
              </a:rPr>
              <a:pPr/>
              <a:t>79</a:t>
            </a:fld>
            <a:endParaRPr lang="en-US" altLang="ar-JO" sz="1400">
              <a:solidFill>
                <a:srgbClr val="7F7F7F"/>
              </a:solidFill>
              <a:latin typeface="Rage Italic" pitchFamily="66" charset="0"/>
              <a:cs typeface="Times New Roman" pitchFamily="18" charset="0"/>
            </a:endParaRPr>
          </a:p>
        </p:txBody>
      </p:sp>
      <p:sp>
        <p:nvSpPr>
          <p:cNvPr id="90115" name="Content Placeholder 2"/>
          <p:cNvSpPr>
            <a:spLocks noGrp="1" noChangeArrowheads="1"/>
          </p:cNvSpPr>
          <p:nvPr>
            <p:ph idx="4294967295"/>
          </p:nvPr>
        </p:nvSpPr>
        <p:spPr bwMode="auto">
          <a:xfrm>
            <a:off x="0" y="0"/>
            <a:ext cx="60007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buFont typeface="Wingdings" pitchFamily="2" charset="2"/>
              <a:buNone/>
            </a:pPr>
            <a:r>
              <a:rPr lang="en-US" altLang="ar-JO" sz="4000" b="1" smtClean="0"/>
              <a:t>Treatment</a:t>
            </a:r>
          </a:p>
          <a:p>
            <a:pPr algn="ctr">
              <a:buFont typeface="Wingdings" pitchFamily="2" charset="2"/>
              <a:buNone/>
            </a:pPr>
            <a:endParaRPr lang="en-US" altLang="ar-JO" sz="4000" b="1" smtClean="0"/>
          </a:p>
          <a:p>
            <a:pPr algn="ctr">
              <a:buFont typeface="Wingdings" pitchFamily="2" charset="2"/>
              <a:buNone/>
            </a:pPr>
            <a:r>
              <a:rPr lang="en-US" altLang="ar-JO" sz="3000" b="1" smtClean="0"/>
              <a:t>Indications for </a:t>
            </a:r>
            <a:r>
              <a:rPr lang="en-US" altLang="ar-JO" sz="3000" b="1" smtClean="0">
                <a:solidFill>
                  <a:srgbClr val="C00000"/>
                </a:solidFill>
              </a:rPr>
              <a:t>Surgery</a:t>
            </a:r>
          </a:p>
          <a:p>
            <a:pPr>
              <a:buFont typeface="Arial" charset="0"/>
              <a:buNone/>
            </a:pPr>
            <a:r>
              <a:rPr lang="en-US" altLang="ar-JO" sz="2400" b="1" smtClean="0"/>
              <a:t>1) Pain unrelieved by conservative measures.</a:t>
            </a:r>
          </a:p>
          <a:p>
            <a:pPr>
              <a:buFont typeface="Arial" charset="0"/>
              <a:buNone/>
            </a:pPr>
            <a:r>
              <a:rPr lang="en-US" altLang="ar-JO" sz="2400" b="1" smtClean="0"/>
              <a:t>2) Progression of subluxation on serial radiological studies.</a:t>
            </a:r>
          </a:p>
          <a:p>
            <a:pPr>
              <a:buFont typeface="Arial" charset="0"/>
              <a:buNone/>
            </a:pPr>
            <a:r>
              <a:rPr lang="en-US" altLang="ar-JO" sz="2400" b="1" smtClean="0"/>
              <a:t>3) Subluxation of greater than 30%.</a:t>
            </a:r>
          </a:p>
          <a:p>
            <a:pPr>
              <a:buFont typeface="Arial" charset="0"/>
              <a:buNone/>
            </a:pPr>
            <a:r>
              <a:rPr lang="en-US" altLang="ar-JO" sz="2400" b="1" smtClean="0"/>
              <a:t>4) Tight hamstring gait .</a:t>
            </a:r>
          </a:p>
          <a:p>
            <a:pPr>
              <a:buFont typeface="Arial" charset="0"/>
              <a:buNone/>
            </a:pPr>
            <a:endParaRPr lang="en-US" altLang="ar-JO" sz="2400" b="1" smtClean="0"/>
          </a:p>
          <a:p>
            <a:pPr>
              <a:buFont typeface="Arial" charset="0"/>
              <a:buNone/>
            </a:pPr>
            <a:r>
              <a:rPr lang="en-US" altLang="ar-JO" sz="2400" b="1" smtClean="0"/>
              <a:t>- </a:t>
            </a:r>
            <a:r>
              <a:rPr lang="en-US" altLang="ar-JO" sz="2400" b="1" smtClean="0">
                <a:solidFill>
                  <a:srgbClr val="FF0000"/>
                </a:solidFill>
              </a:rPr>
              <a:t>laminectomy</a:t>
            </a:r>
            <a:r>
              <a:rPr lang="en-US" altLang="ar-JO" sz="2400" b="1" smtClean="0"/>
              <a:t> to decompress the neural structures  and a </a:t>
            </a:r>
            <a:r>
              <a:rPr lang="en-US" altLang="ar-JO" sz="2400" b="1" smtClean="0">
                <a:solidFill>
                  <a:srgbClr val="FF0000"/>
                </a:solidFill>
              </a:rPr>
              <a:t>spinal fusion </a:t>
            </a:r>
            <a:r>
              <a:rPr lang="en-US" altLang="ar-JO" sz="2400" b="1" smtClean="0"/>
              <a:t>to prevent instability.</a:t>
            </a:r>
          </a:p>
          <a:p>
            <a:endParaRPr lang="en-US" altLang="ar-JO" sz="2400" b="1" smtClean="0"/>
          </a:p>
          <a:p>
            <a:pPr>
              <a:buFont typeface="Arial" charset="0"/>
              <a:buNone/>
            </a:pPr>
            <a:endParaRPr lang="en-US" altLang="ar-JO" b="1"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srcRect/>
          <a:stretch>
            <a:fillRect/>
          </a:stretch>
        </p:blipFill>
        <p:spPr bwMode="auto">
          <a:xfrm>
            <a:off x="900113" y="1033463"/>
            <a:ext cx="7315200" cy="4772025"/>
          </a:xfrm>
          <a:prstGeom prst="rect">
            <a:avLst/>
          </a:prstGeom>
          <a:ln w="228600" cap="sq" cmpd="thickThin">
            <a:solidFill>
              <a:srgbClr val="000000"/>
            </a:solidFill>
            <a:prstDash val="solid"/>
            <a:miter lim="800000"/>
          </a:ln>
          <a:effectLst>
            <a:innerShdw blurRad="76200">
              <a:srgbClr val="000000"/>
            </a:innerShdw>
          </a:effectLst>
        </p:spPr>
      </p:pic>
      <p:sp>
        <p:nvSpPr>
          <p:cNvPr id="12291"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B9B36BE-4141-4E3E-BD93-D55B4C7DCE38}" type="slidenum">
              <a:rPr lang="ar-SA" altLang="en-US">
                <a:solidFill>
                  <a:srgbClr val="898989"/>
                </a:solidFill>
                <a:latin typeface="Arial Black" pitchFamily="34" charset="0"/>
              </a:rPr>
              <a:pPr/>
              <a:t>8</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345ABD7-332F-4A97-AE1C-01FC393D8D1D}" type="slidenum">
              <a:rPr lang="ar-SA" altLang="en-US">
                <a:solidFill>
                  <a:srgbClr val="898989"/>
                </a:solidFill>
                <a:latin typeface="Arial Black" pitchFamily="34" charset="0"/>
              </a:rPr>
              <a:pPr/>
              <a:t>80</a:t>
            </a:fld>
            <a:endParaRPr lang="ar-JO" altLang="en-US">
              <a:solidFill>
                <a:srgbClr val="898989"/>
              </a:solidFill>
              <a:latin typeface="Arial Black" pitchFamily="34" charset="0"/>
            </a:endParaRPr>
          </a:p>
        </p:txBody>
      </p:sp>
      <p:sp>
        <p:nvSpPr>
          <p:cNvPr id="6" name="Title 4"/>
          <p:cNvSpPr txBox="1">
            <a:spLocks/>
          </p:cNvSpPr>
          <p:nvPr/>
        </p:nvSpPr>
        <p:spPr>
          <a:xfrm rot="1099446">
            <a:off x="3413125" y="5422900"/>
            <a:ext cx="3238500" cy="876300"/>
          </a:xfrm>
          <a:prstGeom prst="rect">
            <a:avLst/>
          </a:prstGeom>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eaLnBrk="1" hangingPunct="1"/>
            <a:r>
              <a:rPr lang="en-US" sz="3400">
                <a:solidFill>
                  <a:srgbClr val="7F7F7F"/>
                </a:solidFill>
                <a:effectLst>
                  <a:outerShdw blurRad="38100" dist="38100" dir="2700000" algn="tl">
                    <a:srgbClr val="C0C0C0"/>
                  </a:outerShdw>
                </a:effectLst>
                <a:latin typeface="ScriptC" pitchFamily="2" charset="0"/>
                <a:ea typeface="ScriptC" pitchFamily="2" charset="0"/>
                <a:cs typeface="ScriptC" pitchFamily="2" charset="0"/>
              </a:rPr>
              <a:t>my Best group</a:t>
            </a:r>
            <a:endParaRPr lang="ar-JO" sz="3400">
              <a:solidFill>
                <a:srgbClr val="7F7F7F"/>
              </a:solidFill>
              <a:effectLst>
                <a:outerShdw blurRad="38100" dist="38100" dir="2700000" algn="tl">
                  <a:srgbClr val="C0C0C0"/>
                </a:outerShdw>
              </a:effectLst>
              <a:latin typeface="ScriptC" pitchFamily="2" charset="0"/>
              <a:ea typeface="ScriptC" pitchFamily="2" charset="0"/>
              <a:cs typeface="ScriptC"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50" y="1844675"/>
            <a:ext cx="3133725" cy="2232025"/>
          </a:xfrm>
          <a:prstGeom prst="roundRect">
            <a:avLst/>
          </a:prstGeom>
          <a:solidFill>
            <a:schemeClr val="accent6">
              <a:lumMod val="20000"/>
              <a:lumOff val="80000"/>
            </a:schemeClr>
          </a:solidFill>
          <a:ln w="762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JO"/>
          </a:p>
        </p:txBody>
      </p:sp>
      <p:pic>
        <p:nvPicPr>
          <p:cNvPr id="13315" name="Picture 12" descr="http://www.health-reply.com/img/nl/acute-cervical-disc-herniation/cervicaldiscprolap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550" y="333375"/>
            <a:ext cx="537845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5750" y="2014538"/>
            <a:ext cx="3286125" cy="1938337"/>
          </a:xfrm>
          <a:prstGeom prst="rect">
            <a:avLst/>
          </a:prstGeom>
          <a:noFill/>
        </p:spPr>
        <p:txBody>
          <a:bodyPr>
            <a:spAutoFit/>
          </a:bodyPr>
          <a:lstStyle/>
          <a:p>
            <a:pPr eaLnBrk="1" fontAlgn="auto" hangingPunct="1">
              <a:spcBef>
                <a:spcPts val="0"/>
              </a:spcBef>
              <a:spcAft>
                <a:spcPts val="0"/>
              </a:spcAft>
              <a:defRPr/>
            </a:pPr>
            <a:r>
              <a:rPr lang="en-US" sz="2400" b="1" dirty="0">
                <a:solidFill>
                  <a:srgbClr val="0070C0"/>
                </a:solidFill>
                <a:latin typeface="+mj-lt"/>
              </a:rPr>
              <a:t>Directions of </a:t>
            </a:r>
            <a:r>
              <a:rPr lang="en-US" sz="2400" b="1" dirty="0" err="1">
                <a:solidFill>
                  <a:srgbClr val="0070C0"/>
                </a:solidFill>
                <a:latin typeface="+mj-lt"/>
              </a:rPr>
              <a:t>prolapse</a:t>
            </a:r>
            <a:r>
              <a:rPr lang="en-US" sz="2400" b="1" dirty="0">
                <a:solidFill>
                  <a:srgbClr val="0070C0"/>
                </a:solidFill>
                <a:latin typeface="+mj-lt"/>
              </a:rPr>
              <a:t>:</a:t>
            </a:r>
          </a:p>
          <a:p>
            <a:pPr marL="457200" indent="-457200" eaLnBrk="1" fontAlgn="auto" hangingPunct="1">
              <a:spcBef>
                <a:spcPts val="0"/>
              </a:spcBef>
              <a:spcAft>
                <a:spcPts val="0"/>
              </a:spcAft>
              <a:buFontTx/>
              <a:buAutoNum type="arabicParenR"/>
              <a:defRPr/>
            </a:pPr>
            <a:r>
              <a:rPr lang="en-US" sz="2400" b="1" dirty="0" err="1">
                <a:solidFill>
                  <a:srgbClr val="0070C0"/>
                </a:solidFill>
                <a:latin typeface="+mj-lt"/>
              </a:rPr>
              <a:t>Posterolateral</a:t>
            </a:r>
            <a:r>
              <a:rPr lang="en-US" sz="2400" b="1" dirty="0">
                <a:solidFill>
                  <a:srgbClr val="0070C0"/>
                </a:solidFill>
                <a:latin typeface="+mj-lt"/>
              </a:rPr>
              <a:t> </a:t>
            </a:r>
          </a:p>
          <a:p>
            <a:pPr marL="457200" indent="-457200" eaLnBrk="1" fontAlgn="auto" hangingPunct="1">
              <a:spcBef>
                <a:spcPts val="0"/>
              </a:spcBef>
              <a:spcAft>
                <a:spcPts val="0"/>
              </a:spcAft>
              <a:buFontTx/>
              <a:buAutoNum type="arabicParenR"/>
              <a:defRPr/>
            </a:pPr>
            <a:r>
              <a:rPr lang="en-US" sz="2400" b="1" dirty="0">
                <a:solidFill>
                  <a:srgbClr val="0070C0"/>
                </a:solidFill>
                <a:latin typeface="+mj-lt"/>
              </a:rPr>
              <a:t>Posterior </a:t>
            </a:r>
          </a:p>
          <a:p>
            <a:pPr marL="457200" indent="-457200" eaLnBrk="1" fontAlgn="auto" hangingPunct="1">
              <a:spcBef>
                <a:spcPts val="0"/>
              </a:spcBef>
              <a:spcAft>
                <a:spcPts val="0"/>
              </a:spcAft>
              <a:buFontTx/>
              <a:buAutoNum type="arabicParenR"/>
              <a:defRPr/>
            </a:pPr>
            <a:r>
              <a:rPr lang="en-US" sz="2400" b="1" dirty="0">
                <a:solidFill>
                  <a:srgbClr val="0070C0"/>
                </a:solidFill>
                <a:latin typeface="+mj-lt"/>
              </a:rPr>
              <a:t>Lateral</a:t>
            </a:r>
          </a:p>
          <a:p>
            <a:pPr marL="457200" indent="-457200" eaLnBrk="1" fontAlgn="auto" hangingPunct="1">
              <a:spcBef>
                <a:spcPts val="0"/>
              </a:spcBef>
              <a:spcAft>
                <a:spcPts val="0"/>
              </a:spcAft>
              <a:buFontTx/>
              <a:buAutoNum type="arabicParenR"/>
              <a:defRPr/>
            </a:pPr>
            <a:r>
              <a:rPr lang="en-US" sz="2400" b="1" dirty="0">
                <a:solidFill>
                  <a:srgbClr val="0070C0"/>
                </a:solidFill>
                <a:latin typeface="+mj-lt"/>
              </a:rPr>
              <a:t>Central</a:t>
            </a:r>
          </a:p>
        </p:txBody>
      </p:sp>
      <p:sp>
        <p:nvSpPr>
          <p:cNvPr id="13317"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58E7A80-BB88-471A-9800-B3F2D7D32D47}" type="slidenum">
              <a:rPr lang="ar-SA" altLang="en-US">
                <a:solidFill>
                  <a:srgbClr val="898989"/>
                </a:solidFill>
                <a:latin typeface="Arial Black" pitchFamily="34" charset="0"/>
              </a:rPr>
              <a:pPr/>
              <a:t>9</a:t>
            </a:fld>
            <a:endParaRPr lang="ar-JO" altLang="en-US">
              <a:solidFill>
                <a:srgbClr val="898989"/>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4003</Words>
  <Application>Microsoft Office PowerPoint</Application>
  <PresentationFormat>On-screen Show (4:3)</PresentationFormat>
  <Paragraphs>592</Paragraphs>
  <Slides>80</Slides>
  <Notes>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80</vt:i4>
      </vt:variant>
    </vt:vector>
  </HeadingPairs>
  <TitlesOfParts>
    <vt:vector size="97" baseType="lpstr">
      <vt:lpstr>Calibri</vt:lpstr>
      <vt:lpstr>Arial</vt:lpstr>
      <vt:lpstr>Calibri Light</vt:lpstr>
      <vt:lpstr>Calisto MT</vt:lpstr>
      <vt:lpstr>Arial Black</vt:lpstr>
      <vt:lpstr>Bodoni MT Black</vt:lpstr>
      <vt:lpstr>Times New Roman</vt:lpstr>
      <vt:lpstr>Courier New</vt:lpstr>
      <vt:lpstr>Wingdings 2</vt:lpstr>
      <vt:lpstr>Wingdings</vt:lpstr>
      <vt:lpstr>MV Boli</vt:lpstr>
      <vt:lpstr>Trebuchet MS</vt:lpstr>
      <vt:lpstr>Georgia</vt:lpstr>
      <vt:lpstr>Rage Italic</vt:lpstr>
      <vt:lpstr>Comic Sans MS</vt:lpstr>
      <vt:lpstr>ScriptC</vt:lpstr>
      <vt:lpstr>Office Theme</vt:lpstr>
      <vt:lpstr>PowerPoint Presentation</vt:lpstr>
      <vt:lpstr>PowerPoint Presentation</vt:lpstr>
      <vt:lpstr>PowerPoint Presentation</vt:lpstr>
      <vt:lpstr>Degenerative Diseases of The Spine</vt:lpstr>
      <vt:lpstr>Degenerative Diseases of The Spine</vt:lpstr>
      <vt:lpstr>PowerPoint Presentation</vt:lpstr>
      <vt:lpstr>PowerPoint Presentation</vt:lpstr>
      <vt:lpstr>PowerPoint Presentation</vt:lpstr>
      <vt:lpstr>PowerPoint Presentation</vt:lpstr>
      <vt:lpstr>PowerPoint Presentation</vt:lpstr>
      <vt:lpstr>Cervical Disc Prolapse Causes</vt:lpstr>
      <vt:lpstr>PowerPoint Presentation</vt:lpstr>
      <vt:lpstr>PowerPoint Presentation</vt:lpstr>
      <vt:lpstr>Clinical Manifestations (History)</vt:lpstr>
      <vt:lpstr>Physical Examination </vt:lpstr>
      <vt:lpstr>Physical Examination </vt:lpstr>
      <vt:lpstr>Physical Examination </vt:lpstr>
      <vt:lpstr>Radiological Investigations</vt:lpstr>
      <vt:lpstr>PowerPoint Presentation</vt:lpstr>
      <vt:lpstr>PowerPoint Presentation</vt:lpstr>
      <vt:lpstr> Further Investigations and Surgery </vt:lpstr>
      <vt:lpstr>Operative Procedures</vt:lpstr>
      <vt:lpstr>Cervical Spondylosis</vt:lpstr>
      <vt:lpstr>Cervical Spondylosis</vt:lpstr>
      <vt:lpstr>Pathologic Changes</vt:lpstr>
      <vt:lpstr>Pathologic Changes</vt:lpstr>
      <vt:lpstr>Risk Factors</vt:lpstr>
      <vt:lpstr>Clinical Manifestations</vt:lpstr>
      <vt:lpstr>Clinical Manifestations</vt:lpstr>
      <vt:lpstr>CERVICAL SPONDYLOTIC MYELOPATHY (CSM)</vt:lpstr>
      <vt:lpstr>Modified JOA Score for Cervical Myelopathy</vt:lpstr>
      <vt:lpstr>Radiological Findings</vt:lpstr>
      <vt:lpstr>PowerPoint Presentation</vt:lpstr>
      <vt:lpstr>Treatment Medications</vt:lpstr>
      <vt:lpstr>Treatment Physical Therapy</vt:lpstr>
      <vt:lpstr>Indications for Surgery </vt:lpstr>
      <vt:lpstr>Thoracic Disc Herniation</vt:lpstr>
      <vt:lpstr>Thoracic Disc Herniation</vt:lpstr>
      <vt:lpstr>Thoracic Disc Herniation</vt:lpstr>
      <vt:lpstr>Thoracic Disc Herniation</vt:lpstr>
      <vt:lpstr>PowerPoint Presentation</vt:lpstr>
      <vt:lpstr>PowerPoint Presentation</vt:lpstr>
      <vt:lpstr>PowerPoint Presentation</vt:lpstr>
      <vt:lpstr>PowerPoint Presentation</vt:lpstr>
      <vt:lpstr>PowerPoint Presentation</vt:lpstr>
      <vt:lpstr>Clinical Features of Disc Prolapse</vt:lpstr>
      <vt:lpstr>PowerPoint Presentation</vt:lpstr>
      <vt:lpstr>    Physical Examination</vt:lpstr>
      <vt:lpstr>PowerPoint Presentation</vt:lpstr>
      <vt:lpstr>Clinical Features of Disc Prolapse</vt:lpstr>
      <vt:lpstr>Reflexes</vt:lpstr>
      <vt:lpstr>Special Tests</vt:lpstr>
      <vt:lpstr>PowerPoint Presentation</vt:lpstr>
      <vt:lpstr>PowerPoint Presentation</vt:lpstr>
      <vt:lpstr>PowerPoint Presentation</vt:lpstr>
      <vt:lpstr>  Central Disk Prolapse  (Cauda Equina Syndrome)</vt:lpstr>
      <vt:lpstr> Cauda Equina Syndrome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Neurogenic Claudication (pain on walking)</vt:lpstr>
      <vt:lpstr>PowerPoint Presentation</vt:lpstr>
      <vt:lpstr>Investigations</vt:lpstr>
      <vt:lpstr>PowerPoint Presentation</vt:lpstr>
      <vt:lpstr>PowerPoint Presentation</vt:lpstr>
      <vt:lpstr>PowerPoint Presentation</vt:lpstr>
      <vt:lpstr>PowerPoint Presentation</vt:lpstr>
      <vt:lpstr>Comparison</vt:lpstr>
      <vt:lpstr>Presentation</vt:lpstr>
      <vt:lpstr>Diagnosis</vt:lpstr>
      <vt:lpstr>PowerPoint Presentation</vt:lpstr>
      <vt:lpstr>Diagnosis</vt:lpstr>
      <vt:lpstr>Treatment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disc disease and cervical spondylosis</dc:title>
  <dc:creator>kc</dc:creator>
  <cp:lastModifiedBy>n0ak95</cp:lastModifiedBy>
  <cp:revision>309</cp:revision>
  <dcterms:created xsi:type="dcterms:W3CDTF">2011-08-23T06:12:26Z</dcterms:created>
  <dcterms:modified xsi:type="dcterms:W3CDTF">2021-02-11T22:12:39Z</dcterms:modified>
</cp:coreProperties>
</file>