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82" r:id="rId2"/>
    <p:sldId id="256" r:id="rId3"/>
    <p:sldId id="259" r:id="rId4"/>
    <p:sldId id="260" r:id="rId5"/>
    <p:sldId id="261" r:id="rId6"/>
    <p:sldId id="257" r:id="rId7"/>
    <p:sldId id="258" r:id="rId8"/>
    <p:sldId id="262" r:id="rId9"/>
    <p:sldId id="281" r:id="rId10"/>
    <p:sldId id="292" r:id="rId11"/>
    <p:sldId id="263" r:id="rId12"/>
    <p:sldId id="294" r:id="rId13"/>
    <p:sldId id="264" r:id="rId14"/>
    <p:sldId id="265" r:id="rId15"/>
    <p:sldId id="266" r:id="rId16"/>
    <p:sldId id="267" r:id="rId17"/>
    <p:sldId id="268" r:id="rId18"/>
    <p:sldId id="293" r:id="rId19"/>
    <p:sldId id="269" r:id="rId20"/>
    <p:sldId id="270" r:id="rId21"/>
    <p:sldId id="271" r:id="rId22"/>
    <p:sldId id="272" r:id="rId23"/>
    <p:sldId id="273" r:id="rId24"/>
    <p:sldId id="274" r:id="rId25"/>
    <p:sldId id="278" r:id="rId26"/>
    <p:sldId id="289" r:id="rId27"/>
    <p:sldId id="290" r:id="rId28"/>
    <p:sldId id="279" r:id="rId29"/>
    <p:sldId id="280" r:id="rId30"/>
    <p:sldId id="284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77936" autoAdjust="0"/>
  </p:normalViewPr>
  <p:slideViewPr>
    <p:cSldViewPr>
      <p:cViewPr>
        <p:scale>
          <a:sx n="54" d="100"/>
          <a:sy n="54" d="100"/>
        </p:scale>
        <p:origin x="-184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5A59350-CD13-4A5E-B5B3-27C1FD28752F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9CFC069-8B7C-40E1-ABE7-3AAB8D323D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6057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EEAEE9-52C4-4ED4-B481-33457BE2AEE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4F4711-5979-4579-A01A-D6D7DAB257E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70F20C-B3EA-4016-8862-9CF719A7AF6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E5073E-BE2C-4C37-A281-8EAFC3033DC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780F2D-0AE3-4769-A40F-E4D04620995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FCBC0B8-C68E-4E00-B39F-F2EBE6306F1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6D1099-0B65-44F9-82F7-F45594FE1A6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0033BD-F26E-4350-AA88-C1799889910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30ACAF-8F50-40C0-B18C-F4DD077D1B0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B465D2-D828-4F84-A8A8-682CA9471AD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93DADC-1078-4159-9C20-3053212527C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38ED18-57AA-420B-A0B4-D4E052E670A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7401A9-9A29-46A3-B62C-4E7B9CD0F7F9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  <a:p>
            <a:endParaRPr lang="en-US" altLang="en-US" smtClean="0"/>
          </a:p>
          <a:p>
            <a:r>
              <a:rPr lang="en-US" altLang="en-US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E716574-C18D-4E81-BD5D-2B4875B5FCD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2F57479-A29C-424B-9F9B-F911B7D9F1A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F4F9B3-8093-47B4-8782-0BAAB135C2D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6A0FC76-4814-4CB3-B20A-8820B9AD7CB2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A982EF-D485-48B5-A85B-6DFA81D3E81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B9D779-968C-4FD9-B021-8C8C847D34E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AE3536-D6BD-473C-BEF0-6902287FC81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CDB1AC-F12E-4890-9FD1-921AD5AD535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A92ED9-18EF-4349-960E-1DE21C67E8B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EBCB7-493F-48E8-97CB-BD8F283E402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9DD278-C9D2-4779-B7DE-320565BFE61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9F175-4CF7-4383-AD87-6159B2B56558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1B78F-71CB-4209-B0C4-1B80E6F11A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54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017D3-820E-42F9-BFFA-83B1B936E048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2426F-5373-4923-8622-8B2C99782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208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EAE26-990B-4A7E-8C66-77E051E3CE49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0083E-5759-454F-AF3A-B206DADF0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918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1EBD7-029D-4160-8C11-69FA9E515E2C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A00C5-C377-4106-989B-B74FAB08C1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187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4F4BF-A3B5-475C-A8CE-EF2CFCB73D71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A523A-47E4-4899-AE30-75F6E71F8C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5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C0DA5-48A5-4B2F-8269-20DDB5443C2B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EF517-3376-4ECA-B1D8-C0D35B73F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68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63317-7C76-4A28-93B5-FD7592C7424F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09EBA-CBB0-4FF1-A530-5462543B3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64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ECB63-7E48-4FA3-B892-DD0B84A22DBE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806DD-D8AC-4E63-B4F2-5428300A26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893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D0600-24DC-43C7-9DB0-CA0C42DDE78D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39247-86DE-47CA-B131-A456EB4D9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035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7E321-A119-403D-A3BD-70B24574E104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6440F-B4A2-4814-B1BE-89E107C5BF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242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FDED7-ADEA-45F2-BEC1-84C70D7964A9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29FA-F5BF-4A4B-A81F-8F47D5B827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046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CDDCDBD-C15F-4B56-B655-C3C5359DE9CB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C5D409-0F65-4C38-8706-04A9E1E66E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jo/url?sa=i&amp;rct=j&amp;q=&amp;esrc=s&amp;source=images&amp;cd=&amp;cad=rja&amp;uact=8&amp;ved=0ahUKEwjaufCB3vfJAhWFVxoKHd4EDyIQjRwIBw&amp;url=https%3A%2F%2Fwww.mutah.edu.jo%2FNational-sec%2Findex.htm&amp;psig=AFQjCNF9gqZMCJ2L1WCSX58F8SAdyG2nUw&amp;ust=145115774183085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ptodate.com/contents/nitrofurantoin-drug-information?source=see_link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hyperlink" Target="https://www.uptodate.com/contents/fosfomycin-drug-information?source=see_link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924800" cy="1470025"/>
          </a:xfrm>
        </p:spPr>
        <p:txBody>
          <a:bodyPr/>
          <a:lstStyle/>
          <a:p>
            <a:r>
              <a:rPr lang="en-US" altLang="en-US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Renal Diseases in pregnancy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charset="0"/>
              <a:buNone/>
              <a:defRPr/>
            </a:pPr>
            <a:endParaRPr lang="en-US" sz="2800" dirty="0"/>
          </a:p>
        </p:txBody>
      </p:sp>
      <p:pic>
        <p:nvPicPr>
          <p:cNvPr id="2052" name="Picture 9" descr="https://www.mutah.edu.jo/National-sec/images/mutahlogo.gif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txBody>
          <a:bodyPr/>
          <a:lstStyle/>
          <a:p>
            <a:endParaRPr lang="en-US" altLang="en-US" smtClean="0"/>
          </a:p>
        </p:txBody>
      </p:sp>
      <p:pic>
        <p:nvPicPr>
          <p:cNvPr id="1126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8" y="1295400"/>
            <a:ext cx="7781925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762000"/>
            <a:ext cx="6324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635476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    </a:t>
            </a:r>
            <a:r>
              <a:rPr lang="en-US" sz="3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Urinary tract symptoms: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Frequency </a:t>
            </a:r>
            <a:r>
              <a:rPr lang="en-US" sz="2700" b="1" dirty="0" smtClean="0">
                <a:solidFill>
                  <a:srgbClr val="00B050"/>
                </a:solidFill>
                <a:latin typeface="Arial Rounded MT Bold" panose="020F0704030504030204" pitchFamily="34" charset="0"/>
                <a:cs typeface="Arial" pitchFamily="34" charset="0"/>
              </a:rPr>
              <a:t>due to increase renal blood flow and GFR </a:t>
            </a: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  and </a:t>
            </a:r>
            <a:r>
              <a:rPr lang="en-US" sz="2700" b="1" dirty="0" err="1" smtClean="0">
                <a:latin typeface="Arial" pitchFamily="34" charset="0"/>
                <a:cs typeface="Arial" pitchFamily="34" charset="0"/>
              </a:rPr>
              <a:t>nocturia</a:t>
            </a: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smtClean="0">
                <a:solidFill>
                  <a:srgbClr val="00B050"/>
                </a:solidFill>
                <a:latin typeface="Arial Rounded MT Bold" panose="020F0704030504030204" pitchFamily="34" charset="0"/>
                <a:cs typeface="Arial" pitchFamily="34" charset="0"/>
              </a:rPr>
              <a:t>due to increase Na excretion and compression of uterus in the IVC 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 :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(among the commonest &amp; earliest symptoms in pregnancy)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**80 -95% of pregnant women. 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**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Multifactorial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(Changes in bladder function &amp; in part to a small increase in urine output)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Urgency &amp; incontinence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(85% of pregnant)</a:t>
            </a: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Due to Uterine pressure on the bladder, hormonal effects on the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suspensory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ligaments of the urethra, and/or altered neuromuscular function of the urethral striated sphincter. Treatment includes pelvic floor muscle exercises.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Urine retention: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POSTPARTUM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4-6 weeks after delivery for the pregnancy-induced physiologic changes to return to the non-pregnant state. Urinary incontinence during pregnancy may persist, and there is a risk of persistent incontinence six months postpartum.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8" name="Picture 4" descr="ÙØªÙØ¬Ø© Ø¨Ø­Ø« Ø§ÙØµÙØ± Ø¹Ù âªentrapped retroverted uterusâ¬â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2400" y="1752600"/>
            <a:ext cx="3962400" cy="467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667 0.01456 L 0.76667 0.014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50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B050"/>
                </a:solidFill>
                <a:latin typeface="Arial Rounded MT Bold" pitchFamily="34" charset="0"/>
              </a:rPr>
              <a:t>Freq in early pregnancy : increase renal blood flow and GFR </a:t>
            </a:r>
            <a:br>
              <a:rPr lang="en-US" altLang="en-US" smtClean="0">
                <a:solidFill>
                  <a:srgbClr val="00B050"/>
                </a:solidFill>
                <a:latin typeface="Arial Rounded MT Bold" pitchFamily="34" charset="0"/>
              </a:rPr>
            </a:br>
            <a:r>
              <a:rPr lang="en-US" altLang="en-US" smtClean="0">
                <a:solidFill>
                  <a:srgbClr val="00B050"/>
                </a:solidFill>
                <a:latin typeface="Arial Rounded MT Bold" pitchFamily="34" charset="0"/>
              </a:rPr>
              <a:t>Freq in late pregnancy ; decrease bladder capacity </a:t>
            </a:r>
            <a:br>
              <a:rPr lang="en-US" altLang="en-US" smtClean="0">
                <a:solidFill>
                  <a:srgbClr val="00B050"/>
                </a:solidFill>
                <a:latin typeface="Arial Rounded MT Bold" pitchFamily="34" charset="0"/>
              </a:rPr>
            </a:br>
            <a:r>
              <a:rPr lang="en-US" altLang="en-US" smtClean="0">
                <a:solidFill>
                  <a:srgbClr val="00B050"/>
                </a:solidFill>
                <a:latin typeface="Arial Rounded MT Bold" pitchFamily="34" charset="0"/>
              </a:rPr>
              <a:t> by compression of uterine </a:t>
            </a:r>
            <a:r>
              <a:rPr lang="en-US" altLang="en-US" smtClean="0">
                <a:solidFill>
                  <a:srgbClr val="7030A0"/>
                </a:solidFill>
              </a:rPr>
              <a:t/>
            </a:r>
            <a:br>
              <a:rPr lang="en-US" altLang="en-US" smtClean="0">
                <a:solidFill>
                  <a:srgbClr val="7030A0"/>
                </a:solidFill>
              </a:rPr>
            </a:br>
            <a:endParaRPr 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Urinary Tract Infections: </a:t>
            </a:r>
          </a:p>
        </p:txBody>
      </p:sp>
      <p:sp>
        <p:nvSpPr>
          <p:cNvPr id="14339" name="Subtitle 3"/>
          <p:cNvSpPr>
            <a:spLocks noGrp="1"/>
          </p:cNvSpPr>
          <p:nvPr>
            <p:ph type="subTitle" idx="1"/>
          </p:nvPr>
        </p:nvSpPr>
        <p:spPr>
          <a:xfrm>
            <a:off x="381000" y="914400"/>
            <a:ext cx="8458200" cy="5715000"/>
          </a:xfrm>
        </p:spPr>
        <p:txBody>
          <a:bodyPr/>
          <a:lstStyle/>
          <a:p>
            <a:pPr algn="l" eaLnBrk="1" hangingPunct="1"/>
            <a:r>
              <a:rPr lang="en-US" altLang="en-US" sz="2400" b="1" i="1" u="sng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Asymptomatic bacteriuria 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occurs in </a:t>
            </a:r>
            <a:r>
              <a:rPr lang="en-US" altLang="en-US" sz="2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2-7%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of pregnant women &amp; typically occurs during early pregnancy, with approximately 25% identified in the second and third trimesters. </a:t>
            </a:r>
          </a:p>
          <a:p>
            <a:pPr algn="l" eaLnBrk="1" hangingPunct="1"/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Without treatment, as many as 30-40% of pregnant women with asymptomatic bacteriuria will develop a symptomatic UTI, including pyelonephritis </a:t>
            </a:r>
            <a:r>
              <a:rPr lang="en-US" altLang="en-US" sz="2000" b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 hemolytic anemia + septicemia )</a:t>
            </a:r>
            <a:r>
              <a:rPr lang="en-US" altLang="en-US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risk is reduced by 70- 80% if bacteriuria is eradicated.</a:t>
            </a:r>
          </a:p>
          <a:p>
            <a:pPr algn="l" eaLnBrk="1" hangingPunct="1"/>
            <a:r>
              <a:rPr lang="en-US" altLang="en-US" sz="2400" b="1" i="1" u="sng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Acute cystitis 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occurs in </a:t>
            </a:r>
            <a:r>
              <a:rPr lang="en-US" altLang="en-US" sz="2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1-2%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of pregnant women, with 0.5-2% develop  acute pyelonephritis during pregnancy. Most cases of pyelonephritis occur during the 2nd &amp; 3rd trimesters.</a:t>
            </a:r>
          </a:p>
          <a:p>
            <a:pPr algn="l" eaLnBrk="1" hangingPunct="1"/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 addition to prior untreated bacteriuria, other clinical characteristics that have been associated with acute pyelonephritis during pregnancy include age &lt;20 years, nulliparity, smoking, late presentation to care, sickle cell trait, and pre-existing (not gestational) diabetes</a:t>
            </a:r>
          </a:p>
        </p:txBody>
      </p:sp>
      <p:sp>
        <p:nvSpPr>
          <p:cNvPr id="4" name="Oval 3"/>
          <p:cNvSpPr/>
          <p:nvPr/>
        </p:nvSpPr>
        <p:spPr>
          <a:xfrm>
            <a:off x="3810000" y="1752600"/>
            <a:ext cx="1219200" cy="7620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3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772400" cy="914400"/>
          </a:xfrm>
        </p:spPr>
        <p:txBody>
          <a:bodyPr/>
          <a:lstStyle/>
          <a:p>
            <a:pPr algn="l" eaLnBrk="1" hangingPunct="1"/>
            <a:r>
              <a:rPr lang="en-US" alt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Pregnancy outcomes:</a:t>
            </a:r>
          </a:p>
        </p:txBody>
      </p:sp>
      <p:sp>
        <p:nvSpPr>
          <p:cNvPr id="15363" name="Subtitle 4"/>
          <p:cNvSpPr>
            <a:spLocks noGrp="1"/>
          </p:cNvSpPr>
          <p:nvPr>
            <p:ph type="subTitle" idx="1"/>
          </p:nvPr>
        </p:nvSpPr>
        <p:spPr>
          <a:xfrm>
            <a:off x="304800" y="1219200"/>
            <a:ext cx="8610600" cy="5410200"/>
          </a:xfrm>
        </p:spPr>
        <p:txBody>
          <a:bodyPr/>
          <a:lstStyle/>
          <a:p>
            <a:pPr algn="l" eaLnBrk="1" hangingPunct="1"/>
            <a:r>
              <a:rPr lang="en-US" alt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** </a:t>
            </a:r>
            <a:r>
              <a:rPr lang="en-US" altLang="en-US" sz="2400" u="sng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Untreated bacteriuria</a:t>
            </a:r>
            <a:r>
              <a:rPr lang="en-US" alt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I</a:t>
            </a:r>
            <a:r>
              <a:rPr lang="en-US" alt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ncreased risk of </a:t>
            </a:r>
          </a:p>
          <a:p>
            <a:pPr algn="l" eaLnBrk="1" hangingPunct="1"/>
            <a:r>
              <a:rPr lang="en-US" alt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1- Preterm birth</a:t>
            </a:r>
          </a:p>
          <a:p>
            <a:pPr algn="l" eaLnBrk="1" hangingPunct="1"/>
            <a:r>
              <a:rPr lang="en-US" alt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2- Low birth weight</a:t>
            </a:r>
          </a:p>
          <a:p>
            <a:pPr algn="l" eaLnBrk="1" hangingPunct="1"/>
            <a:r>
              <a:rPr lang="en-US" alt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3- Perinatal mortality </a:t>
            </a:r>
          </a:p>
          <a:p>
            <a:pPr algn="l" eaLnBrk="1" hangingPunct="1"/>
            <a:r>
              <a:rPr lang="en-US" alt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**</a:t>
            </a:r>
            <a:r>
              <a:rPr lang="en-US" altLang="en-US" sz="2400" u="sng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Pyelonephritis</a:t>
            </a:r>
            <a:r>
              <a:rPr lang="en-US" altLang="en-US" sz="24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alt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alt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ncreased rate of: 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1- Preterm birth, primarily between weeks 33 and 36 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alt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(10.3 versus 7.9 percent among those who did not)</a:t>
            </a:r>
            <a:r>
              <a:rPr lang="en-US" alt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No differences in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stillbirth or neonatal death.</a:t>
            </a:r>
          </a:p>
          <a:p>
            <a:pPr algn="l" eaLnBrk="1" hangingPunct="1"/>
            <a:r>
              <a:rPr lang="en-US" alt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2- Anemia, sepsis, and respiratory distress.</a:t>
            </a:r>
          </a:p>
          <a:p>
            <a:pPr algn="l" eaLnBrk="1" hangingPunct="1"/>
            <a:endParaRPr lang="en-US" altLang="en-US" sz="24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alt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** </a:t>
            </a:r>
            <a:r>
              <a:rPr lang="en-US" altLang="en-US" sz="22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Maternal morbidity and obstetric outcomes with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2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pyelonephritis do not appear to differ by trimester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229600" cy="838200"/>
          </a:xfrm>
        </p:spPr>
        <p:txBody>
          <a:bodyPr/>
          <a:lstStyle/>
          <a:p>
            <a:pPr algn="l" eaLnBrk="1" hangingPunct="1"/>
            <a:r>
              <a:rPr lang="en-US" alt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Pathogenesis &amp; Microbiology: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04800" y="1066800"/>
            <a:ext cx="8534400" cy="55626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E. coli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is the predominant </a:t>
            </a:r>
            <a:r>
              <a:rPr lang="en-US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uropathogen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(70%) 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found in both asymptomatic </a:t>
            </a:r>
            <a:r>
              <a:rPr lang="en-US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bacteriuria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and UTI in pregnant women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Other organisms responsible for infection: 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400" b="1" i="1" u="sng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Klebsiella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and </a:t>
            </a:r>
            <a:r>
              <a:rPr lang="en-US" sz="2400" b="1" i="1" u="sng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Enterobacter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species 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(3% each),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Proteus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(2%)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&amp;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gram+ve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organisms (group B Streptococcus 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(10%)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88" name="TextBox 3"/>
          <p:cNvSpPr txBox="1">
            <a:spLocks noChangeArrowheads="1"/>
          </p:cNvSpPr>
          <p:nvPr/>
        </p:nvSpPr>
        <p:spPr bwMode="auto">
          <a:xfrm>
            <a:off x="-4572000" y="3962400"/>
            <a:ext cx="4343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1800">
                <a:latin typeface="Arial" pitchFamily="34" charset="0"/>
              </a:rPr>
              <a:t>These gain entry to the urinary tract by a direct extension from the gut, lymphatic spread via the bloodstream or</a:t>
            </a:r>
          </a:p>
          <a:p>
            <a:r>
              <a:rPr lang="en-US" altLang="en-US" sz="1800">
                <a:latin typeface="Arial" pitchFamily="34" charset="0"/>
              </a:rPr>
              <a:t>transurethrally from the perineum.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3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686800" cy="838200"/>
          </a:xfrm>
        </p:spPr>
        <p:txBody>
          <a:bodyPr/>
          <a:lstStyle/>
          <a:p>
            <a:pPr algn="l" eaLnBrk="1" hangingPunct="1"/>
            <a:r>
              <a:rPr lang="en-US" alt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Asymptomatic bacteriuria: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" y="990600"/>
            <a:ext cx="8763000" cy="56388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**Screening: 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It is recommended to screen all pregnant women for asymptomatic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bacteriuria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at least once in early pregnancy. Screening is performed at 12 to 16 weeks gestation.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Rescreening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among those who did not have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bacteriuria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on the initial test is generally not performed in low-risk women. It is reasonable to rescreen women at high risk for infection 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(history of UTI or presence of urinary tract anomalies, diabetes mellitus, hemoglobin S, or preterm labor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**Diagnostic criteria: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0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 asymptomatic women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bacteriuria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is defined as two consecutive voided urine specimens with isolation of the same bacterial strain in quantitative counts of ≥10</a:t>
            </a:r>
            <a:r>
              <a:rPr lang="en-US" sz="20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colony forming units (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cfu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)/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mL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or a single catheterized urine specimen with one bacterial species isolated in a quantitative count of ≥10</a:t>
            </a:r>
            <a:r>
              <a:rPr lang="en-US" sz="20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cfu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mL.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3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533400"/>
          </a:xfrm>
        </p:spPr>
        <p:txBody>
          <a:bodyPr/>
          <a:lstStyle/>
          <a:p>
            <a:pPr algn="l" eaLnBrk="1" hangingPunct="1"/>
            <a:r>
              <a:rPr lang="en-US" altLang="en-US" sz="3200" b="1" u="sng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**Management:</a:t>
            </a:r>
          </a:p>
        </p:txBody>
      </p:sp>
      <p:sp>
        <p:nvSpPr>
          <p:cNvPr id="18435" name="Subtitle 4"/>
          <p:cNvSpPr>
            <a:spLocks noGrp="1"/>
          </p:cNvSpPr>
          <p:nvPr>
            <p:ph type="subTitle" idx="1"/>
          </p:nvPr>
        </p:nvSpPr>
        <p:spPr>
          <a:xfrm>
            <a:off x="304800" y="838200"/>
            <a:ext cx="8610600" cy="57150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--Asymptomatic bacteriuria is treated with an antibiotic tailored to the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susceptibility pattern of the isolated organism, which is generally 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available at the time of diagnosis. Potential options include beta-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lactams, </a:t>
            </a:r>
            <a:r>
              <a:rPr lang="en-US" altLang="en-US" sz="2000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/>
              </a:rPr>
              <a:t>nitrofurantoin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and </a:t>
            </a:r>
            <a:r>
              <a:rPr lang="en-US" altLang="en-US" sz="2000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/>
              </a:rPr>
              <a:t>fosfomycin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altLang="en-US" sz="1400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choice of antimicrobial agent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altLang="en-US" sz="1400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should also take into account safety during pregnancy (including the</a:t>
            </a:r>
            <a:r>
              <a:rPr lang="en-US" altLang="en-US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1400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particular stage of pregnancy).</a:t>
            </a:r>
          </a:p>
          <a:p>
            <a:pPr algn="l" eaLnBrk="1" hangingPunct="1"/>
            <a:endParaRPr lang="en-US" altLang="en-US" sz="2000" u="sng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--Short courses of antibiotics are preferred to minimize the antimicrobial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exposure to the fetus.</a:t>
            </a:r>
          </a:p>
          <a:p>
            <a:pPr algn="l" eaLnBrk="1" hangingPunct="1">
              <a:spcBef>
                <a:spcPct val="0"/>
              </a:spcBef>
            </a:pPr>
            <a:endParaRPr lang="en-US" altLang="en-US" sz="20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--</a:t>
            </a:r>
            <a:r>
              <a:rPr lang="en-US" alt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30% 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 women fail to clear asymptomatic bacteriuria following a short course of therapy, a follow-up culture (Two weeks later) should be obtained as a test of cure.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l" eaLnBrk="1" hangingPunct="1">
              <a:spcBef>
                <a:spcPct val="0"/>
              </a:spcBef>
            </a:pPr>
            <a:endParaRPr lang="en-US" altLang="en-US" sz="2000" u="sng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endParaRPr lang="en-US" altLang="en-US" sz="2000" u="sng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uti-27-638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14400"/>
            <a:ext cx="8991600" cy="555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00B050"/>
                </a:solidFill>
                <a:latin typeface="Arial Rounded MT Bold" pitchFamily="34" charset="0"/>
              </a:rPr>
              <a:t>Belgatrin :</a:t>
            </a:r>
          </a:p>
          <a:p>
            <a:r>
              <a:rPr lang="en-US" smtClean="0">
                <a:solidFill>
                  <a:srgbClr val="00B050"/>
                </a:solidFill>
                <a:latin typeface="Arial Rounded MT Bold" pitchFamily="34" charset="0"/>
              </a:rPr>
              <a:t>Folic acid antagonist </a:t>
            </a:r>
          </a:p>
          <a:p>
            <a:r>
              <a:rPr lang="en-US" smtClean="0">
                <a:solidFill>
                  <a:srgbClr val="00B050"/>
                </a:solidFill>
                <a:latin typeface="Arial Rounded MT Bold" pitchFamily="34" charset="0"/>
              </a:rPr>
              <a:t>Hyperbilirubinemia + increase risk for kernicterus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00400" y="381000"/>
            <a:ext cx="2743200" cy="68580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483" name="Title 3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686800" cy="838200"/>
          </a:xfrm>
        </p:spPr>
        <p:txBody>
          <a:bodyPr/>
          <a:lstStyle/>
          <a:p>
            <a:pPr eaLnBrk="1" hangingPunct="1"/>
            <a:r>
              <a:rPr lang="en-US" altLang="en-US" sz="2800" b="1" smtClean="0">
                <a:latin typeface="Arial" pitchFamily="34" charset="0"/>
                <a:cs typeface="Arial" pitchFamily="34" charset="0"/>
              </a:rPr>
              <a:t>Acute Cystitis:</a:t>
            </a:r>
          </a:p>
        </p:txBody>
      </p:sp>
      <p:sp>
        <p:nvSpPr>
          <p:cNvPr id="20484" name="Subtitle 4"/>
          <p:cNvSpPr>
            <a:spLocks noGrp="1"/>
          </p:cNvSpPr>
          <p:nvPr>
            <p:ph type="subTitle" idx="1"/>
          </p:nvPr>
        </p:nvSpPr>
        <p:spPr>
          <a:xfrm>
            <a:off x="228600" y="990600"/>
            <a:ext cx="8686800" cy="5638800"/>
          </a:xfrm>
        </p:spPr>
        <p:txBody>
          <a:bodyPr/>
          <a:lstStyle/>
          <a:p>
            <a:pPr algn="l" eaLnBrk="1" hangingPunct="1"/>
            <a:endParaRPr lang="en-US" altLang="en-US" sz="2000" b="1" u="sng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/>
            <a:r>
              <a:rPr lang="en-US" altLang="en-US" sz="2000" b="1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Clinical manifestations</a:t>
            </a:r>
            <a:r>
              <a:rPr lang="en-US" altLang="en-US" sz="2000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l" eaLnBrk="1" hangingPunct="1"/>
            <a:endParaRPr lang="en-US" altLang="en-US" sz="2000" u="sng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**Sudden onset of dysuria, urgency and frequency. 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**Hematuria and pyuria </a:t>
            </a:r>
            <a:r>
              <a:rPr lang="en-US" alt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are also frequently seen on urinalysis.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**Systemic symptoms, </a:t>
            </a:r>
            <a:r>
              <a:rPr lang="en-US" alt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such as fever and chills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are generally absent in isolated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cystitis.</a:t>
            </a:r>
          </a:p>
          <a:p>
            <a:pPr algn="l" eaLnBrk="1" hangingPunct="1">
              <a:spcBef>
                <a:spcPct val="0"/>
              </a:spcBef>
            </a:pPr>
            <a:endParaRPr lang="en-US" altLang="en-US" sz="20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b="1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Diagnosis: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quantitative count ≥10</a:t>
            </a:r>
            <a:r>
              <a:rPr lang="en-US" altLang="en-US" sz="2000" baseline="30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cfu/mL in a symptomatic pregnant woman </a:t>
            </a:r>
            <a:r>
              <a:rPr lang="en-US" alt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 an indicator of symptomatic UTI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altLang="en-US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If bacteria that are not typical uropathogens (such as lactobacillus) are isolated, the diagnosis of cystitis is typically made only if they are isolated in high bacterial counts (≥10</a:t>
            </a:r>
            <a:r>
              <a:rPr lang="en-US" altLang="en-US" sz="1400" baseline="30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altLang="en-US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cfu/mL). </a:t>
            </a:r>
          </a:p>
          <a:p>
            <a:pPr algn="l" eaLnBrk="1" hangingPunct="1">
              <a:spcBef>
                <a:spcPct val="0"/>
              </a:spcBef>
            </a:pPr>
            <a:endParaRPr lang="en-US" altLang="en-US" sz="14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endParaRPr lang="en-US" altLang="en-US" sz="1800" smtClean="0">
              <a:solidFill>
                <a:srgbClr val="00B050"/>
              </a:solidFill>
              <a:latin typeface="Arial Rounded MT Bold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altLang="en-US" sz="6600" smtClean="0">
                <a:solidFill>
                  <a:srgbClr val="00B050"/>
                </a:solidFill>
                <a:latin typeface="Arial Rounded MT Bold" pitchFamily="34" charset="0"/>
                <a:cs typeface="Arial" pitchFamily="34" charset="0"/>
              </a:rPr>
              <a:t>no fever </a:t>
            </a:r>
            <a:endParaRPr lang="en-US" altLang="en-US" sz="660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7772400" cy="555625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Renal changes in pregnancy: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838200"/>
            <a:ext cx="8534400" cy="5715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1- Size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 Both kidneys increase 1 to 1.5 cm in length during pregnancy.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Kidney volume increases by up to 30%.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solidFill>
                  <a:srgbClr val="00B050"/>
                </a:solidFill>
                <a:latin typeface="Arial Rounded MT Bold" panose="020F0704030504030204" pitchFamily="34" charset="0"/>
                <a:cs typeface="Arial" pitchFamily="34" charset="0"/>
              </a:rPr>
              <a:t>No increase in the nephrons during pregnancy , the increase only in the renal vascular volume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2-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Hemodynamic changes</a:t>
            </a:r>
            <a:r>
              <a:rPr lang="en-US" sz="2000" dirty="0" smtClean="0"/>
              <a:t>:   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increased renal perfusion and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glomerular</a:t>
            </a: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filtration rate (GFR).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Changes in urinary tract: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Dilatation of the ureters and renal pelvis 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hydroureter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&amp; </a:t>
            </a:r>
            <a:r>
              <a:rPr lang="en-US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hydronephrosis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 more prominent on the right than the left 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(up to 80 % of pregnant women) .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These changes can be visualized on ultrasound examination by the second trimester, and may not resolve until 6 to 12 weeks postpartum.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-2057400" y="4964113"/>
            <a:ext cx="2362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altLang="en-US" sz="180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1000" y="5105400"/>
            <a:ext cx="83058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400" i="1" u="sng">
                <a:solidFill>
                  <a:srgbClr val="002060"/>
                </a:solidFill>
                <a:latin typeface="Arial" pitchFamily="34" charset="0"/>
              </a:rPr>
              <a:t>What factors are attributed to these changes?</a:t>
            </a:r>
          </a:p>
          <a:p>
            <a:endParaRPr lang="en-US" altLang="en-US" sz="180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3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686800" cy="762000"/>
          </a:xfrm>
        </p:spPr>
        <p:txBody>
          <a:bodyPr/>
          <a:lstStyle/>
          <a:p>
            <a:pPr algn="l" eaLnBrk="1" hangingPunct="1"/>
            <a:r>
              <a:rPr lang="en-US" altLang="en-US" sz="2400" b="1" u="sng" smtClean="0">
                <a:latin typeface="Arial" pitchFamily="34" charset="0"/>
                <a:cs typeface="Arial" pitchFamily="34" charset="0"/>
              </a:rPr>
              <a:t>Differential Diagnosis:</a:t>
            </a:r>
          </a:p>
        </p:txBody>
      </p:sp>
      <p:sp>
        <p:nvSpPr>
          <p:cNvPr id="21507" name="Subtitle 4"/>
          <p:cNvSpPr>
            <a:spLocks noGrp="1"/>
          </p:cNvSpPr>
          <p:nvPr>
            <p:ph type="subTitle" idx="1"/>
          </p:nvPr>
        </p:nvSpPr>
        <p:spPr>
          <a:xfrm>
            <a:off x="152400" y="914400"/>
            <a:ext cx="8686800" cy="57150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r>
              <a:rPr lang="en-US" alt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1-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Dysuria in pregnant women can be seen with </a:t>
            </a:r>
            <a:r>
              <a:rPr lang="en-US" altLang="en-US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vaginitis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or </a:t>
            </a:r>
            <a:r>
              <a:rPr lang="en-US" altLang="en-US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urethritis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 eaLnBrk="1" hangingPunct="1">
              <a:spcBef>
                <a:spcPct val="0"/>
              </a:spcBef>
            </a:pPr>
            <a:endParaRPr lang="en-US" altLang="en-US" sz="20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2- 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Urinary frequency and urgency may be symptoms of normal pregnancy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in the absence of urinary tract infection. </a:t>
            </a:r>
          </a:p>
          <a:p>
            <a:pPr algn="l" eaLnBrk="1" hangingPunct="1">
              <a:spcBef>
                <a:spcPct val="0"/>
              </a:spcBef>
            </a:pPr>
            <a:endParaRPr lang="en-US" altLang="en-US" sz="20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3-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If not already performed, testing for sexually transmitted infections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alt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(chlamydia and gonorrhea) 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 warranted for pregnant women with 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dysuria without bacteriuria or women who have persistent dysuria 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despite successful treatment of bacteriuria.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562600" y="1295400"/>
            <a:ext cx="265112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562600" y="1371600"/>
            <a:ext cx="265112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3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763000" cy="685800"/>
          </a:xfrm>
        </p:spPr>
        <p:txBody>
          <a:bodyPr/>
          <a:lstStyle/>
          <a:p>
            <a:pPr algn="l" eaLnBrk="1" hangingPunct="1"/>
            <a:r>
              <a:rPr lang="en-US" altLang="en-US" sz="2400" b="1" u="sng" smtClean="0">
                <a:latin typeface="Arial" pitchFamily="34" charset="0"/>
                <a:cs typeface="Arial" pitchFamily="34" charset="0"/>
              </a:rPr>
              <a:t>Management:</a:t>
            </a:r>
          </a:p>
        </p:txBody>
      </p:sp>
      <p:sp>
        <p:nvSpPr>
          <p:cNvPr id="22531" name="Subtitle 4"/>
          <p:cNvSpPr>
            <a:spLocks noGrp="1"/>
          </p:cNvSpPr>
          <p:nvPr>
            <p:ph type="subTitle" idx="1"/>
          </p:nvPr>
        </p:nvSpPr>
        <p:spPr>
          <a:xfrm>
            <a:off x="304800" y="1905000"/>
            <a:ext cx="8610600" cy="47244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Prior to confirming the diagnosis, empiric treament is typically initiated in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a patient with consistent symptoms &amp; pyuria on urine analysis.</a:t>
            </a:r>
          </a:p>
          <a:p>
            <a:pPr algn="l" eaLnBrk="1" hangingPunct="1">
              <a:buFont typeface="Wingdings" pitchFamily="2" charset="2"/>
              <a:buChar char="Ø"/>
            </a:pPr>
            <a:endParaRPr lang="en-US" altLang="en-US" sz="20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Treatment is by the same drugs used in treatment of asymptomatic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bacteriruia.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09800" y="228600"/>
            <a:ext cx="4343400" cy="685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555" name="Title 3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sz="2800" b="1" smtClean="0">
                <a:latin typeface="Arial" pitchFamily="34" charset="0"/>
                <a:cs typeface="Arial" pitchFamily="34" charset="0"/>
              </a:rPr>
              <a:t>Acute Pyelonephritis:</a:t>
            </a:r>
          </a:p>
        </p:txBody>
      </p:sp>
      <p:sp>
        <p:nvSpPr>
          <p:cNvPr id="23556" name="Subtitle 4"/>
          <p:cNvSpPr>
            <a:spLocks noGrp="1"/>
          </p:cNvSpPr>
          <p:nvPr>
            <p:ph type="subTitle" idx="1"/>
          </p:nvPr>
        </p:nvSpPr>
        <p:spPr>
          <a:xfrm>
            <a:off x="228600" y="1066800"/>
            <a:ext cx="8686800" cy="5562600"/>
          </a:xfrm>
        </p:spPr>
        <p:txBody>
          <a:bodyPr/>
          <a:lstStyle/>
          <a:p>
            <a:pPr algn="l" eaLnBrk="1" hangingPunct="1"/>
            <a:r>
              <a:rPr lang="en-US" altLang="en-US" sz="2400" b="1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Clinical Manifestations:</a:t>
            </a:r>
          </a:p>
          <a:p>
            <a:pPr algn="l" eaLnBrk="1" hangingPunct="1"/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typical symptoms in pregnant woman are the same as in non-pregnant women &amp; include </a:t>
            </a:r>
          </a:p>
          <a:p>
            <a:pPr algn="l" eaLnBrk="1" hangingPunct="1"/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1- Fever (&gt;38ºC or 100.4ºF), </a:t>
            </a:r>
          </a:p>
          <a:p>
            <a:pPr algn="l" eaLnBrk="1" hangingPunct="1"/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2- Flank pain.</a:t>
            </a:r>
          </a:p>
          <a:p>
            <a:pPr algn="l" eaLnBrk="1" hangingPunct="1"/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3- Nausea &amp; vomiting.</a:t>
            </a:r>
          </a:p>
          <a:p>
            <a:pPr algn="l" eaLnBrk="1" hangingPunct="1"/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4- Costovertebral angle tenderness. </a:t>
            </a:r>
          </a:p>
          <a:p>
            <a:pPr algn="l" eaLnBrk="1" hangingPunct="1"/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5- Symptoms of cystitis (eg, dysuria) are not always present. 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6- Pyuria is a typical finding. </a:t>
            </a:r>
            <a:r>
              <a:rPr lang="en-US" alt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(its absence suggests an alternative diagnosis or 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       complete obstruction)</a:t>
            </a:r>
          </a:p>
          <a:p>
            <a:pPr algn="l" eaLnBrk="1" hangingPunct="1"/>
            <a:endParaRPr lang="en-US" altLang="en-US" sz="2000" b="1" u="sng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/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**Most cases of pyelonephritis occur during the 2</a:t>
            </a:r>
            <a:r>
              <a:rPr lang="en-US" altLang="en-US" sz="2000" baseline="30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nd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&amp; 3</a:t>
            </a:r>
            <a:r>
              <a:rPr lang="en-US" altLang="en-US" sz="2000" baseline="30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rd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trimesters.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610600" cy="685800"/>
          </a:xfrm>
        </p:spPr>
        <p:txBody>
          <a:bodyPr/>
          <a:lstStyle/>
          <a:p>
            <a:pPr algn="l" eaLnBrk="1" hangingPunct="1"/>
            <a:r>
              <a:rPr lang="en-US" altLang="en-US" sz="2400" b="1" u="sng" smtClean="0">
                <a:latin typeface="Arial" pitchFamily="34" charset="0"/>
                <a:cs typeface="Arial" pitchFamily="34" charset="0"/>
              </a:rPr>
              <a:t>Diagnosis: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686800" cy="50292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Clinical Symptoms + urine analysis &amp; culture.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Pyuria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is present in the majority of women.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Low threshold for suspicion.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 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patients who are severely ill or who have symptoms of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renal colic or history of renal stones, diabetes, history of prior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urologic surgery, </a:t>
            </a:r>
            <a:r>
              <a:rPr lang="en-US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immunosuppression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repeated episodes of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pyelonephritis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or </a:t>
            </a:r>
            <a:r>
              <a:rPr lang="en-US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urosepsis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imaging of the kidneys can be helpful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2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evaluate for complications. 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In pregnant women, </a:t>
            </a:r>
            <a:r>
              <a:rPr lang="en-US" sz="2200" i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renal ultrasound 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 the preferred imaging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modality in order to avoid contrast or radiation exposure.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3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686800" cy="685800"/>
          </a:xfrm>
        </p:spPr>
        <p:txBody>
          <a:bodyPr/>
          <a:lstStyle/>
          <a:p>
            <a:pPr algn="l" eaLnBrk="1" hangingPunct="1"/>
            <a:r>
              <a:rPr lang="en-US" altLang="en-US" sz="2800" b="1" u="sng" smtClean="0">
                <a:latin typeface="Arial" pitchFamily="34" charset="0"/>
                <a:cs typeface="Arial" pitchFamily="34" charset="0"/>
              </a:rPr>
              <a:t>Treatment:</a:t>
            </a:r>
          </a:p>
        </p:txBody>
      </p:sp>
      <p:sp>
        <p:nvSpPr>
          <p:cNvPr id="25603" name="Subtitle 4"/>
          <p:cNvSpPr>
            <a:spLocks noGrp="1"/>
          </p:cNvSpPr>
          <p:nvPr>
            <p:ph type="subTitle" idx="1"/>
          </p:nvPr>
        </p:nvSpPr>
        <p:spPr>
          <a:xfrm>
            <a:off x="304800" y="1066800"/>
            <a:ext cx="8610600" cy="55626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en-US" sz="2400" smtClean="0">
                <a:solidFill>
                  <a:schemeClr val="tx1"/>
                </a:solidFill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altLang="en-US" sz="2400" smtClean="0">
                <a:solidFill>
                  <a:srgbClr val="00B050"/>
                </a:solidFill>
                <a:latin typeface="Arial Rounded MT Bold" pitchFamily="34" charset="0"/>
                <a:cs typeface="Arial" pitchFamily="34" charset="0"/>
              </a:rPr>
              <a:t>iv fluid , antipyretic , anti emetic , cephotaxim </a:t>
            </a:r>
            <a:endParaRPr lang="en-US" altLang="en-US" sz="2400" smtClean="0">
              <a:solidFill>
                <a:schemeClr val="tx1"/>
              </a:solidFill>
              <a:latin typeface="Arial Rounded MT Bold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en-US" altLang="en-US" sz="20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en-US" altLang="en-US" sz="20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Hospital admission for parenteral antibiotics. </a:t>
            </a:r>
            <a:r>
              <a:rPr lang="en-US" alt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Antibiotic therapy can be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converted to an oral regimen tailored to the susceptibility profile of the 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isolated organism following clinical improvement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Parenteral, broad spectrum beta-lactams are the preferred antibiotics for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initial empiric therapy of pyelonephritis .</a:t>
            </a: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Following the treatment course, suppressive antibiotics are typically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used for the remainder of the pregnancy to prevent recurrence.</a:t>
            </a:r>
          </a:p>
          <a:p>
            <a:pPr algn="l" eaLnBrk="1" hangingPunct="1">
              <a:spcBef>
                <a:spcPct val="0"/>
              </a:spcBef>
            </a:pPr>
            <a:endParaRPr lang="en-US" altLang="en-US" sz="20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b="1" u="sng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Obstetric Management:</a:t>
            </a:r>
          </a:p>
          <a:p>
            <a:pPr algn="l" eaLnBrk="1" hangingPunct="1">
              <a:spcBef>
                <a:spcPct val="0"/>
              </a:spcBef>
            </a:pPr>
            <a:endParaRPr lang="en-US" altLang="en-US" sz="2000" b="1" u="sng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Pyelonephritis is not itself an indication for delivery. </a:t>
            </a: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If induction of labor or cesarean delivery for standard obstetrical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indications is planned in a patient on treatment for </a:t>
            </a:r>
            <a:r>
              <a:rPr lang="en-US" alt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pyelonephritis (wait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until the patient is afebrile, as long as delaying the delivery is relatively 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safe for the mother and fetus.</a:t>
            </a:r>
            <a:endParaRPr lang="en-US" altLang="en-US" sz="1600" b="1" u="sng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447800" y="304800"/>
            <a:ext cx="6096000" cy="533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627" name="Title 2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763000" cy="762000"/>
          </a:xfrm>
        </p:spPr>
        <p:txBody>
          <a:bodyPr/>
          <a:lstStyle/>
          <a:p>
            <a:pPr eaLnBrk="1" hangingPunct="1"/>
            <a:r>
              <a:rPr lang="en-US" altLang="en-US" sz="2800" b="1" smtClean="0">
                <a:latin typeface="Arial" pitchFamily="34" charset="0"/>
                <a:cs typeface="Arial" pitchFamily="34" charset="0"/>
              </a:rPr>
              <a:t>Acute Kidney Injury (AKI)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28600" y="1066800"/>
            <a:ext cx="8686800" cy="54864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Defined by the abrupt loss of kidney function.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It is uncommon in the developed world with an incidence of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1 in 20,000 pregnancies are affected by AKI severe enough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to require renal replacement therapy (RRT)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Causes can be divided according to the trimester: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1- </a:t>
            </a:r>
            <a:r>
              <a:rPr lang="en-US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Early pregnancy: </a:t>
            </a:r>
            <a:r>
              <a:rPr lang="en-US" sz="20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hyperemesis</a:t>
            </a:r>
            <a:r>
              <a:rPr lang="en-US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gravidarum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septic abortion, viral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(influenza) or bacterial infection and/or sepsis &amp; OHSS.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2- </a:t>
            </a:r>
            <a:r>
              <a:rPr lang="en-US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Late Pregnancy: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Severe preeclampsia  &amp; HELLP syndrome, 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TTP or HUS, Acute fatty liver of pregnancy, hemorrhage (placenta 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previa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placenta abruption, prolonged intrauterine fetal death, or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amniotic fluid embolism)</a:t>
            </a:r>
          </a:p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3- </a:t>
            </a:r>
            <a:r>
              <a:rPr lang="en-US" sz="2000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Postpartum: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3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6354762"/>
          </a:xfrm>
        </p:spPr>
        <p:txBody>
          <a:bodyPr/>
          <a:lstStyle/>
          <a:p>
            <a:pPr algn="l"/>
            <a:r>
              <a:rPr lang="en-US" altLang="en-US" sz="24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400" smtClean="0">
                <a:latin typeface="Arial" pitchFamily="34" charset="0"/>
                <a:cs typeface="Arial" pitchFamily="34" charset="0"/>
              </a:rPr>
            </a:br>
            <a:r>
              <a:rPr lang="en-US" altLang="en-US" sz="24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400" smtClean="0">
                <a:latin typeface="Arial" pitchFamily="34" charset="0"/>
                <a:cs typeface="Arial" pitchFamily="34" charset="0"/>
              </a:rPr>
            </a:br>
            <a:r>
              <a:rPr lang="en-US" altLang="en-US" sz="24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400" smtClean="0">
                <a:latin typeface="Arial" pitchFamily="34" charset="0"/>
                <a:cs typeface="Arial" pitchFamily="34" charset="0"/>
              </a:rPr>
            </a:br>
            <a:r>
              <a:rPr lang="en-US" altLang="en-US" sz="24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400" smtClean="0">
                <a:latin typeface="Arial" pitchFamily="34" charset="0"/>
                <a:cs typeface="Arial" pitchFamily="34" charset="0"/>
              </a:rPr>
            </a:br>
            <a:r>
              <a:rPr lang="en-US" altLang="en-US" sz="24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400" smtClean="0">
                <a:latin typeface="Arial" pitchFamily="34" charset="0"/>
                <a:cs typeface="Arial" pitchFamily="34" charset="0"/>
              </a:rPr>
            </a:br>
            <a:r>
              <a:rPr lang="en-US" altLang="en-US" sz="24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400" smtClean="0">
                <a:latin typeface="Arial" pitchFamily="34" charset="0"/>
                <a:cs typeface="Arial" pitchFamily="34" charset="0"/>
              </a:rPr>
            </a:br>
            <a:r>
              <a:rPr lang="en-US" altLang="en-US" sz="24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400" smtClean="0">
                <a:latin typeface="Arial" pitchFamily="34" charset="0"/>
                <a:cs typeface="Arial" pitchFamily="34" charset="0"/>
              </a:rPr>
            </a:br>
            <a:r>
              <a:rPr lang="en-US" altLang="en-US" sz="24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400" smtClean="0">
                <a:latin typeface="Arial" pitchFamily="34" charset="0"/>
                <a:cs typeface="Arial" pitchFamily="34" charset="0"/>
              </a:rPr>
            </a:br>
            <a:r>
              <a:rPr lang="en-US" altLang="en-US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**  </a:t>
            </a:r>
            <a:r>
              <a:rPr lang="en-US" alt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Pre-Renal AKI: </a:t>
            </a: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z="2400" smtClean="0">
                <a:latin typeface="Arial" pitchFamily="34" charset="0"/>
                <a:cs typeface="Arial" pitchFamily="34" charset="0"/>
              </a:rPr>
              <a:t>It is generally a hemodynamic disturbance that starts with reversible reduction in GFR, leading to ischemic acute tubular damage and resulting in irreversible cortical necrosis in the most extreme cases. </a:t>
            </a:r>
            <a:br>
              <a:rPr lang="en-US" altLang="en-US" sz="2400" smtClean="0">
                <a:latin typeface="Arial" pitchFamily="34" charset="0"/>
                <a:cs typeface="Arial" pitchFamily="34" charset="0"/>
              </a:rPr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** Intra-Renal AKI: </a:t>
            </a: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z="2400" smtClean="0">
                <a:latin typeface="Arial" pitchFamily="34" charset="0"/>
                <a:cs typeface="Arial" pitchFamily="34" charset="0"/>
              </a:rPr>
              <a:t>Conditions that potentially are precipitated and worsened by pregnancy </a:t>
            </a:r>
            <a:br>
              <a:rPr lang="en-US" altLang="en-US" sz="2400" smtClean="0">
                <a:latin typeface="Arial" pitchFamily="34" charset="0"/>
                <a:cs typeface="Arial" pitchFamily="34" charset="0"/>
              </a:rPr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** Post-Renal AKI:</a:t>
            </a: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7163"/>
            <a:ext cx="8153400" cy="654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3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8610600" cy="609600"/>
          </a:xfrm>
        </p:spPr>
        <p:txBody>
          <a:bodyPr/>
          <a:lstStyle/>
          <a:p>
            <a:pPr algn="l" eaLnBrk="1" hangingPunct="1"/>
            <a:r>
              <a:rPr lang="en-US" altLang="en-US" sz="2800" b="1" i="1" u="sng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Preeclampsia with or without HELLP</a:t>
            </a:r>
            <a:r>
              <a:rPr lang="en-US" altLang="en-US" sz="2800" i="1" smtClean="0">
                <a:latin typeface="Arial" pitchFamily="34" charset="0"/>
                <a:cs typeface="Arial" pitchFamily="34" charset="0"/>
              </a:rPr>
              <a:t> </a:t>
            </a:r>
            <a:br>
              <a:rPr lang="en-US" altLang="en-US" sz="2800" i="1" smtClean="0">
                <a:latin typeface="Arial" pitchFamily="34" charset="0"/>
                <a:cs typeface="Arial" pitchFamily="34" charset="0"/>
              </a:rPr>
            </a:br>
            <a:endParaRPr lang="en-US" altLang="en-US" sz="28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699" name="Subtitle 4"/>
          <p:cNvSpPr>
            <a:spLocks noGrp="1"/>
          </p:cNvSpPr>
          <p:nvPr>
            <p:ph type="subTitle" idx="1"/>
          </p:nvPr>
        </p:nvSpPr>
        <p:spPr>
          <a:xfrm>
            <a:off x="228600" y="914400"/>
            <a:ext cx="8686800" cy="57150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most common cause of AKI during pregnancy, &amp; is more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common when preeclampsia is accompanied by features of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the HELLP syndrome </a:t>
            </a:r>
            <a:r>
              <a:rPr lang="en-US" altLang="en-US" sz="1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(From 1%  to 7-15%).</a:t>
            </a: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most women with preeclampsia, GFR decreases on average by only 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30 to 40%, which results in only minor increases in the serum creatinine.</a:t>
            </a:r>
          </a:p>
          <a:p>
            <a:pPr algn="l" eaLnBrk="1" hangingPunct="1">
              <a:spcBef>
                <a:spcPct val="0"/>
              </a:spcBef>
            </a:pPr>
            <a:endParaRPr lang="en-US" altLang="en-US" sz="20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endParaRPr lang="en-US" altLang="en-US" sz="2800" b="1" i="1" u="sng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altLang="en-US" sz="2800" b="1" i="1" u="sng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TTP &amp; HUS</a:t>
            </a:r>
            <a:endParaRPr lang="en-US" altLang="en-US" sz="20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buFont typeface="Wingdings" pitchFamily="2" charset="2"/>
              <a:buChar char="Ø"/>
            </a:pPr>
            <a:r>
              <a:rPr lang="en-US" alt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It is more common among patients with HUS.</a:t>
            </a: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Plasma exchange is an important component of treatment of AKI due to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either pregnancy-associated TTP or HUS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3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6705600" cy="685800"/>
          </a:xfrm>
        </p:spPr>
        <p:txBody>
          <a:bodyPr/>
          <a:lstStyle/>
          <a:p>
            <a:pPr algn="l" eaLnBrk="1" hangingPunct="1"/>
            <a:r>
              <a:rPr lang="en-US" altLang="en-US" sz="2800" b="1" i="1" u="sng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Renal cortical necrosis</a:t>
            </a:r>
            <a:endParaRPr lang="en-US" altLang="en-US" sz="2800" i="1" u="sng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23" name="Subtitle 4"/>
          <p:cNvSpPr>
            <a:spLocks noGrp="1"/>
          </p:cNvSpPr>
          <p:nvPr>
            <p:ph type="subTitle" idx="1"/>
          </p:nvPr>
        </p:nvSpPr>
        <p:spPr>
          <a:xfrm>
            <a:off x="228600" y="990600"/>
            <a:ext cx="8610600" cy="5638800"/>
          </a:xfrm>
        </p:spPr>
        <p:txBody>
          <a:bodyPr/>
          <a:lstStyle/>
          <a:p>
            <a:pPr algn="l" eaLnBrk="1" hangingPunct="1">
              <a:buFont typeface="Wingdings" pitchFamily="2" charset="2"/>
              <a:buChar char="Ø"/>
            </a:pPr>
            <a:r>
              <a:rPr lang="en-US" alt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only 1-2% of all cases of AKI</a:t>
            </a:r>
          </a:p>
          <a:p>
            <a:pPr algn="l" eaLnBrk="1" hangingPunct="1"/>
            <a:endParaRPr lang="en-US" altLang="en-US" sz="22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Presents with abrupt onset of </a:t>
            </a:r>
            <a:r>
              <a:rPr lang="en-US" altLang="en-US" sz="22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oliguria</a:t>
            </a:r>
            <a:r>
              <a:rPr lang="en-US" alt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or </a:t>
            </a:r>
            <a:r>
              <a:rPr lang="en-US" altLang="en-US" sz="22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anuria</a:t>
            </a:r>
            <a:r>
              <a:rPr lang="en-US" alt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following an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obstetric catastrophe, that is frequently accompanied by gross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hematuria, flank pain, and hypotension. </a:t>
            </a:r>
            <a:r>
              <a:rPr lang="en-US" alt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triad of oliguria/anuria, gross 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16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hematuria, and flank pain is unusual in the other causes of renal failure in pregnancy.</a:t>
            </a:r>
          </a:p>
          <a:p>
            <a:pPr algn="l" eaLnBrk="1" hangingPunct="1">
              <a:spcBef>
                <a:spcPct val="0"/>
              </a:spcBef>
            </a:pPr>
            <a:endParaRPr lang="en-US" altLang="en-US" sz="16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diagnosis can usually be established by ultrasonography or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CT scanning, which demonstrates hypoechoic or hypodense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areas in the renal cortex.</a:t>
            </a:r>
          </a:p>
          <a:p>
            <a:pPr algn="l" eaLnBrk="1" hangingPunct="1">
              <a:spcBef>
                <a:spcPct val="0"/>
              </a:spcBef>
            </a:pPr>
            <a:endParaRPr lang="en-US" altLang="en-US" sz="22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 specific therapy has been shown to be effective in this 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disorder. Many patients require dialysis, but 20 to 40% have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partial recovery.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l" eaLnBrk="1" hangingPunct="1">
              <a:buFont typeface="Wingdings" pitchFamily="2" charset="2"/>
              <a:buChar char="Ø"/>
            </a:pPr>
            <a:endParaRPr lang="en-US" altLang="en-US" sz="22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620236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TextBox 4"/>
          <p:cNvSpPr txBox="1">
            <a:spLocks noChangeArrowheads="1"/>
          </p:cNvSpPr>
          <p:nvPr/>
        </p:nvSpPr>
        <p:spPr bwMode="auto">
          <a:xfrm>
            <a:off x="0" y="838200"/>
            <a:ext cx="9144000" cy="455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400" b="1">
                <a:solidFill>
                  <a:srgbClr val="FF0000"/>
                </a:solidFill>
                <a:latin typeface="Arial" pitchFamily="34" charset="0"/>
              </a:rPr>
              <a:t>1- Progesterone</a:t>
            </a:r>
            <a:r>
              <a:rPr lang="en-US" altLang="en-US" sz="1800">
                <a:latin typeface="Arial" pitchFamily="34" charset="0"/>
              </a:rPr>
              <a:t>: </a:t>
            </a:r>
            <a:r>
              <a:rPr lang="en-US" altLang="en-US" sz="2000">
                <a:latin typeface="Arial" pitchFamily="34" charset="0"/>
              </a:rPr>
              <a:t>Reduces ureteral tone, peristalsis, and contraction</a:t>
            </a:r>
          </a:p>
          <a:p>
            <a:r>
              <a:rPr lang="en-US" altLang="en-US" sz="2000">
                <a:latin typeface="Arial" pitchFamily="34" charset="0"/>
              </a:rPr>
              <a:t>                                   pressure.</a:t>
            </a:r>
          </a:p>
          <a:p>
            <a:endParaRPr lang="en-US" altLang="en-US" sz="1800">
              <a:latin typeface="Arial" pitchFamily="34" charset="0"/>
            </a:endParaRPr>
          </a:p>
          <a:p>
            <a:r>
              <a:rPr lang="en-US" altLang="en-US" sz="2400" b="1">
                <a:solidFill>
                  <a:srgbClr val="FF0000"/>
                </a:solidFill>
                <a:latin typeface="Arial" pitchFamily="34" charset="0"/>
              </a:rPr>
              <a:t>2-</a:t>
            </a:r>
            <a:r>
              <a:rPr lang="en-US" altLang="en-US" sz="1800">
                <a:latin typeface="Arial" pitchFamily="34" charset="0"/>
              </a:rPr>
              <a:t> </a:t>
            </a:r>
            <a:r>
              <a:rPr lang="en-US" altLang="en-US" sz="2400" b="1">
                <a:solidFill>
                  <a:srgbClr val="FF0000"/>
                </a:solidFill>
                <a:latin typeface="Arial" pitchFamily="34" charset="0"/>
              </a:rPr>
              <a:t>More on the right ureter: </a:t>
            </a:r>
            <a:r>
              <a:rPr lang="en-US" altLang="en-US" sz="2000">
                <a:latin typeface="Arial" pitchFamily="34" charset="0"/>
              </a:rPr>
              <a:t>Dextrorotation of the uterus by the sigmoid</a:t>
            </a:r>
          </a:p>
          <a:p>
            <a:r>
              <a:rPr lang="en-US" altLang="en-US" sz="2000">
                <a:latin typeface="Arial" pitchFamily="34" charset="0"/>
              </a:rPr>
              <a:t>                                  colon, kinking of the ureter as it crosses the right iliac</a:t>
            </a:r>
          </a:p>
          <a:p>
            <a:r>
              <a:rPr lang="en-US" altLang="en-US" sz="2000">
                <a:latin typeface="Arial" pitchFamily="34" charset="0"/>
              </a:rPr>
              <a:t>                                  artery, and/or proximity to the right ovarian vein.</a:t>
            </a:r>
          </a:p>
          <a:p>
            <a:endParaRPr lang="en-US" altLang="en-US" sz="1800">
              <a:latin typeface="Arial" pitchFamily="34" charset="0"/>
            </a:endParaRPr>
          </a:p>
          <a:p>
            <a:r>
              <a:rPr lang="en-US" altLang="en-US" sz="2400" b="1">
                <a:solidFill>
                  <a:srgbClr val="FF0000"/>
                </a:solidFill>
                <a:latin typeface="Arial" pitchFamily="34" charset="0"/>
              </a:rPr>
              <a:t>3-</a:t>
            </a:r>
            <a:r>
              <a:rPr lang="en-US" altLang="en-US" sz="1800">
                <a:latin typeface="Arial" pitchFamily="34" charset="0"/>
              </a:rPr>
              <a:t> </a:t>
            </a:r>
            <a:r>
              <a:rPr lang="en-US" altLang="en-US" sz="2000">
                <a:latin typeface="Arial" pitchFamily="34" charset="0"/>
              </a:rPr>
              <a:t>The vessels in the suspensory ligament of the ovary enlarge and may</a:t>
            </a:r>
          </a:p>
          <a:p>
            <a:r>
              <a:rPr lang="en-US" altLang="en-US" sz="2000">
                <a:latin typeface="Arial" pitchFamily="34" charset="0"/>
              </a:rPr>
              <a:t>     compress the ureter at the brim of the bony pelvis</a:t>
            </a:r>
            <a:r>
              <a:rPr lang="en-US" altLang="en-US" sz="1800">
                <a:latin typeface="Arial" pitchFamily="34" charset="0"/>
              </a:rPr>
              <a:t>.</a:t>
            </a:r>
          </a:p>
          <a:p>
            <a:endParaRPr lang="en-US" altLang="en-US" sz="1800">
              <a:latin typeface="Arial" pitchFamily="34" charset="0"/>
            </a:endParaRPr>
          </a:p>
          <a:p>
            <a:r>
              <a:rPr lang="en-US" altLang="en-US" sz="2400" b="1">
                <a:solidFill>
                  <a:srgbClr val="FF0000"/>
                </a:solidFill>
                <a:latin typeface="Arial" pitchFamily="34" charset="0"/>
              </a:rPr>
              <a:t>4-</a:t>
            </a:r>
            <a:r>
              <a:rPr lang="en-US" altLang="en-US" sz="1800">
                <a:latin typeface="Arial" pitchFamily="34" charset="0"/>
              </a:rPr>
              <a:t> </a:t>
            </a:r>
            <a:r>
              <a:rPr lang="en-US" altLang="en-US" sz="2000">
                <a:latin typeface="Arial" pitchFamily="34" charset="0"/>
              </a:rPr>
              <a:t>Pathologic obstruction </a:t>
            </a:r>
            <a:r>
              <a:rPr lang="en-US" altLang="en-US" sz="1600">
                <a:latin typeface="Arial" pitchFamily="34" charset="0"/>
              </a:rPr>
              <a:t>(by nephrolithiasis or stricture) </a:t>
            </a:r>
            <a:r>
              <a:rPr lang="en-US" altLang="en-US" sz="2000">
                <a:latin typeface="Arial" pitchFamily="34" charset="0"/>
              </a:rPr>
              <a:t>will also lead to </a:t>
            </a:r>
          </a:p>
          <a:p>
            <a:r>
              <a:rPr lang="en-US" altLang="en-US" sz="2000">
                <a:latin typeface="Arial" pitchFamily="34" charset="0"/>
              </a:rPr>
              <a:t>     ureteral dilatation. It frequently results in flank pain, and can often be</a:t>
            </a:r>
          </a:p>
          <a:p>
            <a:r>
              <a:rPr lang="en-US" altLang="en-US" sz="2000">
                <a:latin typeface="Arial" pitchFamily="34" charset="0"/>
              </a:rPr>
              <a:t>     distinguished from physiologic hydronephrosis by radiographically or</a:t>
            </a:r>
          </a:p>
          <a:p>
            <a:r>
              <a:rPr lang="en-US" altLang="en-US" sz="2000">
                <a:latin typeface="Arial" pitchFamily="34" charset="0"/>
              </a:rPr>
              <a:t>     sonographically visualizing the cause of the obstruction.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354762"/>
          </a:xfrm>
        </p:spPr>
        <p:txBody>
          <a:bodyPr/>
          <a:lstStyle/>
          <a:p>
            <a:pPr algn="l"/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>Treatment of AKI is supportive:</a:t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/>
              <a:t>1- I</a:t>
            </a:r>
            <a:r>
              <a:rPr lang="en-US" altLang="en-US" sz="2800" smtClean="0">
                <a:latin typeface="Arial" pitchFamily="34" charset="0"/>
                <a:cs typeface="Arial" pitchFamily="34" charset="0"/>
              </a:rPr>
              <a:t>dentification of the underlying source of injury</a:t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>2- Volume resuscitation and prevention of further injury, </a:t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>3- Timely initiation of renal replacement therapy</a:t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>    (RRT) and prompt delivery of fetus</a:t>
            </a:r>
            <a:r>
              <a:rPr lang="en-US" altLang="en-US" sz="2000" smtClean="0">
                <a:latin typeface="Arial" pitchFamily="34" charset="0"/>
                <a:cs typeface="Arial" pitchFamily="34" charset="0"/>
              </a:rPr>
              <a:t>, if necessary</a:t>
            </a: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r>
              <a:rPr lang="en-US" altLang="en-US" sz="28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2800" smtClean="0">
                <a:latin typeface="Arial" pitchFamily="34" charset="0"/>
                <a:cs typeface="Arial" pitchFamily="34" charset="0"/>
              </a:rPr>
            </a:br>
            <a:endParaRPr lang="en-US" altLang="en-US" sz="280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86800" cy="6354762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5123" name="Picture 2" descr="149983-004-2CED340F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33400"/>
            <a:ext cx="75438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627856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Bladder: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 </a:t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**The bladder mucosa is edematous and hyperemic in pregnancy.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** Although progesterone-induced bladder wall relaxation may lead to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    increased capacity, the enlarging uterus displaces the bladder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     superiorly and anteriorly, and flattens it, which can decrease capacity. 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solidFill>
                  <a:srgbClr val="00B050"/>
                </a:solidFill>
                <a:latin typeface="Arial Rounded MT Bold" panose="020F0704030504030204" pitchFamily="34" charset="0"/>
                <a:cs typeface="Arial" pitchFamily="34" charset="0"/>
              </a:rPr>
              <a:t>(400-600 cc ) &gt;&gt; normal capacity </a:t>
            </a:r>
            <a:br>
              <a:rPr lang="en-US" sz="2400" dirty="0" smtClean="0">
                <a:solidFill>
                  <a:srgbClr val="00B050"/>
                </a:solidFill>
                <a:latin typeface="Arial Rounded MT Bold" panose="020F0704030504030204" pitchFamily="34" charset="0"/>
                <a:cs typeface="Arial" pitchFamily="34" charset="0"/>
              </a:rPr>
            </a:br>
            <a:r>
              <a:rPr lang="en-US" sz="2400" dirty="0" smtClean="0">
                <a:solidFill>
                  <a:srgbClr val="00B050"/>
                </a:solidFill>
                <a:latin typeface="Arial Rounded MT Bold" panose="020F0704030504030204" pitchFamily="34" charset="0"/>
                <a:cs typeface="Arial" pitchFamily="34" charset="0"/>
              </a:rPr>
              <a:t>1200 cc in pregnancy          </a:t>
            </a:r>
            <a:br>
              <a:rPr lang="en-US" sz="2400" dirty="0" smtClean="0">
                <a:solidFill>
                  <a:srgbClr val="00B050"/>
                </a:solidFill>
                <a:latin typeface="Arial Rounded MT Bold" panose="020F0704030504030204" pitchFamily="34" charset="0"/>
                <a:cs typeface="Arial" pitchFamily="34" charset="0"/>
              </a:rPr>
            </a:br>
            <a:r>
              <a:rPr lang="en-US" sz="2400" dirty="0" smtClean="0">
                <a:solidFill>
                  <a:srgbClr val="00B050"/>
                </a:solidFill>
                <a:latin typeface="Arial Rounded MT Bold" panose="020F0704030504030204" pitchFamily="34" charset="0"/>
                <a:cs typeface="Arial" pitchFamily="34" charset="0"/>
              </a:rPr>
              <a:t>1.7%  will have urine retention after delivery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6354762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7171" name="Picture 4" descr="c00043_f043-002-9781455758388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33400"/>
            <a:ext cx="762000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c00043_f043-002-978145575838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00" y="457200"/>
            <a:ext cx="7620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834 0.0222 L 0.91667 0.01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17" y="-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52400" y="228600"/>
            <a:ext cx="6324600" cy="609600"/>
          </a:xfrm>
          <a:prstGeom prst="round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228600" y="3505200"/>
            <a:ext cx="1219200" cy="3810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635476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Mechanisms of increased GFR in pregnancy:</a:t>
            </a:r>
            <a:br>
              <a:rPr lang="en-US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en-US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**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Reduced vascular responsiveness to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vasopressors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such as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angiotensin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2,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norepinephrine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and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antidiuretic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hormone (ADH) is well documented. This may be mediated, in part, by altered vascular receptor expression. 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**Nitric oxide synthesis increases during normal pregnancy and may contribute to the systemic and renal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vasodilation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and the fall in blood pressure.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Relaxin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 It increases endothelin and nitric oxide production in the renal circulation, leading to generalized renal vasodilation, decreased renal afferent and efferent arteriolar resistance, and a subsequent increase in renal blood flow and GFR. 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solidFill>
                  <a:srgbClr val="00B050"/>
                </a:solidFill>
                <a:latin typeface="Arial Rounded MT Bold" panose="020F0704030504030204" pitchFamily="34" charset="0"/>
                <a:cs typeface="Arial" pitchFamily="34" charset="0"/>
              </a:rPr>
              <a:t>Insulin like peptide relax suspensory ligament cause  incontinence </a:t>
            </a:r>
            <a:br>
              <a:rPr lang="en-US" sz="2400" dirty="0" smtClean="0">
                <a:solidFill>
                  <a:srgbClr val="00B050"/>
                </a:solidFill>
                <a:latin typeface="Arial Rounded MT Bold" panose="020F0704030504030204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43096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Lab Tests:</a:t>
            </a:r>
            <a:br>
              <a:rPr lang="en-US" sz="3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u="sng" dirty="0" err="1" smtClean="0">
                <a:latin typeface="Arial" pitchFamily="34" charset="0"/>
                <a:cs typeface="Arial" pitchFamily="34" charset="0"/>
              </a:rPr>
              <a:t>Hyponatremia</a:t>
            </a:r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: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The fall in the plasma sodium concentration during pregnancy correlates closely with increased production of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hCG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that can induce a similar resetting of the thresholds for ADH release and thirst .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en-US" sz="22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Also,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hCG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appears to produce these changes via the release of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relaxin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u="sng" dirty="0" err="1" smtClean="0">
                <a:latin typeface="Arial" pitchFamily="34" charset="0"/>
                <a:cs typeface="Arial" pitchFamily="34" charset="0"/>
              </a:rPr>
              <a:t>Proteinuria</a:t>
            </a:r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Urinary protein excretion rises in normal pregnancy, from the non-pregnant level of about 100 mg/day to about 150 - 200 mg/day in 3</a:t>
            </a:r>
            <a:r>
              <a:rPr lang="en-US" sz="2200" baseline="30000" dirty="0" smtClean="0">
                <a:latin typeface="Arial" pitchFamily="34" charset="0"/>
                <a:cs typeface="Arial" pitchFamily="34" charset="0"/>
              </a:rPr>
              <a:t>rd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 trimester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u="sng" dirty="0" err="1" smtClean="0">
                <a:latin typeface="Arial" pitchFamily="34" charset="0"/>
                <a:cs typeface="Arial" pitchFamily="34" charset="0"/>
              </a:rPr>
              <a:t>Glucosuria</a:t>
            </a:r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Seen in 50% of pregnant women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354762"/>
          </a:xfrm>
        </p:spPr>
        <p:txBody>
          <a:bodyPr/>
          <a:lstStyle/>
          <a:p>
            <a:endParaRPr lang="en-US" altLang="en-US" smtClean="0"/>
          </a:p>
        </p:txBody>
      </p:sp>
      <p:pic>
        <p:nvPicPr>
          <p:cNvPr id="10243" name="Picture 2" descr="renal-diseases-and-pregnancy-7-638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8229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143000" y="2895600"/>
            <a:ext cx="6934200" cy="6858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143000" y="3581400"/>
            <a:ext cx="6858000" cy="914400"/>
          </a:xfrm>
          <a:prstGeom prst="round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16229</TotalTime>
  <Words>1071</Words>
  <Application>Microsoft Office PowerPoint</Application>
  <PresentationFormat>On-screen Show (4:3)</PresentationFormat>
  <Paragraphs>224</Paragraphs>
  <Slides>30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Arial Rounded MT Bold</vt:lpstr>
      <vt:lpstr>Wingdings</vt:lpstr>
      <vt:lpstr>Office Theme</vt:lpstr>
      <vt:lpstr>Renal Diseases in pregnancy</vt:lpstr>
      <vt:lpstr>Renal changes in pregnancy:   </vt:lpstr>
      <vt:lpstr>                </vt:lpstr>
      <vt:lpstr>PowerPoint Presentation</vt:lpstr>
      <vt:lpstr>    Bladder:   **The bladder mucosa is edematous and hyperemic in pregnancy.  ** Although progesterone-induced bladder wall relaxation may lead to     increased capacity, the enlarging uterus displaces the bladder      superiorly and anteriorly, and flattens it, which can decrease capacity.     (400-600 cc ) &gt;&gt; normal capacity  1200 cc in pregnancy           1.7%  will have urine retention after delivery            </vt:lpstr>
      <vt:lpstr>PowerPoint Presentation</vt:lpstr>
      <vt:lpstr>           Mechanisms of increased GFR in pregnancy:   **Reduced vascular responsiveness to vasopressors such as angiotensin 2, norepinephrine, and antidiuretic hormone (ADH) is well documented. This may be mediated, in part, by altered vascular receptor expression.   **Nitric oxide synthesis increases during normal pregnancy and may contribute to the systemic and renal vasodilation and the fall in blood pressure.  Relaxin:  It increases endothelin and nitric oxide production in the renal circulation, leading to generalized renal vasodilation, decreased renal afferent and efferent arteriolar resistance, and a subsequent increase in renal blood flow and GFR.   Insulin like peptide relax suspensory ligament cause  incontinence                </vt:lpstr>
      <vt:lpstr>     Lab Tests:  Hyponatremia:  The fall in the plasma sodium concentration during pregnancy correlates closely with increased production of hCG that can induce a similar resetting of the thresholds for ADH release and thirst .   Also, hCG appears to produce these changes via the release of relaxin.  Proteinuria: Urinary protein excretion rises in normal pregnancy, from the non-pregnant level of about 100 mg/day to about 150 - 200 mg/day in 3rd  trimester  Glucosuria: Seen in 50% of pregnant women         </vt:lpstr>
      <vt:lpstr>PowerPoint Presentation</vt:lpstr>
      <vt:lpstr>PowerPoint Presentation</vt:lpstr>
      <vt:lpstr>                              Urinary tract symptoms:   Frequency due to increase renal blood flow and GFR   and nocturia due to increase Na excretion and compression of uterus in the IVC  : (among the commonest &amp; earliest symptoms in pregnancy)   **80 -95% of pregnant women.  **Multifactorial (Changes in bladder function &amp; in part to a small increase in urine output)   Urgency &amp; incontinence (85% of pregnant): Due to Uterine pressure on the bladder, hormonal effects on the suspensory ligaments of the urethra, and/or altered neuromuscular function of the urethral striated sphincter. Treatment includes pelvic floor muscle exercises.  Urine retention:  POSTPARTUM:  4-6 weeks after delivery for the pregnancy-induced physiologic changes to return to the non-pregnant state. Urinary incontinence during pregnancy may persist, and there is a risk of persistent incontinence six months postpartum.      </vt:lpstr>
      <vt:lpstr>Freq in early pregnancy : increase renal blood flow and GFR  Freq in late pregnancy ; decrease bladder capacity   by compression of uterine  </vt:lpstr>
      <vt:lpstr>Urinary Tract Infections: </vt:lpstr>
      <vt:lpstr>Pregnancy outcomes:</vt:lpstr>
      <vt:lpstr>Pathogenesis &amp; Microbiology:</vt:lpstr>
      <vt:lpstr>Asymptomatic bacteriuria:</vt:lpstr>
      <vt:lpstr>**Management:</vt:lpstr>
      <vt:lpstr>PowerPoint Presentation</vt:lpstr>
      <vt:lpstr>Acute Cystitis:</vt:lpstr>
      <vt:lpstr>Differential Diagnosis:</vt:lpstr>
      <vt:lpstr>Management:</vt:lpstr>
      <vt:lpstr>Acute Pyelonephritis:</vt:lpstr>
      <vt:lpstr>Diagnosis:</vt:lpstr>
      <vt:lpstr>Treatment:</vt:lpstr>
      <vt:lpstr>Acute Kidney Injury (AKI)</vt:lpstr>
      <vt:lpstr>        **  Pre-Renal AKI:  It is generally a hemodynamic disturbance that starts with reversible reduction in GFR, leading to ischemic acute tubular damage and resulting in irreversible cortical necrosis in the most extreme cases.   ** Intra-Renal AKI:  Conditions that potentially are precipitated and worsened by pregnancy   ** Post-Renal AKI:      </vt:lpstr>
      <vt:lpstr>PowerPoint Presentation</vt:lpstr>
      <vt:lpstr>Preeclampsia with or without HELLP  </vt:lpstr>
      <vt:lpstr>Renal cortical necrosis</vt:lpstr>
      <vt:lpstr>        Treatment of AKI is supportive: 1- Identification of the underlying source of injury 2- Volume resuscitation and prevention of further injury,  3- Timely initiation of renal replacement therapy     (RRT) and prompt delivery of fetus, if necessary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Renal changes in pregnancy:</dc:title>
  <dc:creator>User</dc:creator>
  <cp:lastModifiedBy>Rabai </cp:lastModifiedBy>
  <cp:revision>72</cp:revision>
  <dcterms:created xsi:type="dcterms:W3CDTF">2018-07-13T07:22:23Z</dcterms:created>
  <dcterms:modified xsi:type="dcterms:W3CDTF">2021-02-12T08:56:12Z</dcterms:modified>
</cp:coreProperties>
</file>