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6" r:id="rId3"/>
    <p:sldId id="289" r:id="rId4"/>
    <p:sldId id="307" r:id="rId5"/>
    <p:sldId id="332" r:id="rId6"/>
    <p:sldId id="309" r:id="rId7"/>
    <p:sldId id="310" r:id="rId8"/>
    <p:sldId id="311" r:id="rId9"/>
    <p:sldId id="306" r:id="rId10"/>
    <p:sldId id="290" r:id="rId11"/>
    <p:sldId id="318" r:id="rId12"/>
    <p:sldId id="319" r:id="rId13"/>
    <p:sldId id="321" r:id="rId14"/>
    <p:sldId id="317" r:id="rId15"/>
    <p:sldId id="322" r:id="rId16"/>
    <p:sldId id="323" r:id="rId17"/>
    <p:sldId id="320" r:id="rId18"/>
    <p:sldId id="336" r:id="rId19"/>
    <p:sldId id="314" r:id="rId20"/>
    <p:sldId id="324" r:id="rId21"/>
    <p:sldId id="325" r:id="rId22"/>
    <p:sldId id="326" r:id="rId23"/>
    <p:sldId id="313" r:id="rId24"/>
    <p:sldId id="328" r:id="rId25"/>
    <p:sldId id="312" r:id="rId26"/>
    <p:sldId id="330" r:id="rId27"/>
    <p:sldId id="329" r:id="rId28"/>
    <p:sldId id="327" r:id="rId29"/>
    <p:sldId id="331" r:id="rId30"/>
    <p:sldId id="333" r:id="rId31"/>
    <p:sldId id="334" r:id="rId32"/>
    <p:sldId id="335" r:id="rId33"/>
    <p:sldId id="337" r:id="rId34"/>
    <p:sldId id="338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6E393-B416-42C6-9D02-5BBAB24F4BD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89F21-AACC-446F-AE46-CB74827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B6A966-1E6E-4C4B-8277-E6EB2D941260}" type="slidenum">
              <a:rPr lang="cs-CZ">
                <a:latin typeface="Times New Roman" pitchFamily="18" charset="0"/>
              </a:rPr>
              <a:pPr eaLnBrk="1" hangingPunct="1"/>
              <a:t>17</a:t>
            </a:fld>
            <a:endParaRPr lang="cs-CZ">
              <a:latin typeface="Times New Roman" pitchFamily="18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338F5-1D50-482B-B078-789A7F50BFCD}" type="slidenum">
              <a:rPr lang="nl-NL"/>
              <a:pPr/>
              <a:t>20</a:t>
            </a:fld>
            <a:endParaRPr lang="nl-NL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EE368-8BF0-4A71-89EE-2E63EFFA7A60}" type="slidenum">
              <a:rPr lang="nl-NL"/>
              <a:pPr/>
              <a:t>21</a:t>
            </a:fld>
            <a:endParaRPr lang="nl-NL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9E78ED-3A05-4520-8C4E-C1BB56E25AEE}" type="slidenum">
              <a:rPr lang="cs-CZ">
                <a:latin typeface="Times New Roman" pitchFamily="18" charset="0"/>
              </a:rPr>
              <a:pPr eaLnBrk="1" hangingPunct="1"/>
              <a:t>30</a:t>
            </a:fld>
            <a:endParaRPr lang="cs-CZ">
              <a:latin typeface="Times New Roman" pitchFamily="18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9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0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4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1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21F5-0614-4E8E-8ED3-3B599654C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01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Cardio Pulmonary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Resuscitation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Embedded image permali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18329" r="9337" b="15092"/>
          <a:stretch/>
        </p:blipFill>
        <p:spPr bwMode="auto">
          <a:xfrm>
            <a:off x="1371600" y="2286000"/>
            <a:ext cx="6400800" cy="328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940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cs-CZ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First </a:t>
            </a:r>
            <a: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aid</a:t>
            </a:r>
            <a:br>
              <a:rPr lang="cs-CZ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600" b="1" dirty="0" smtClean="0">
              <a:latin typeface="Times New Roman" pitchFamily="18" charset="0"/>
            </a:endParaRPr>
          </a:p>
          <a:p>
            <a:pPr>
              <a:defRPr/>
            </a:pPr>
            <a:endParaRPr lang="en-US" sz="3600" b="1" dirty="0">
              <a:latin typeface="Times New Roman" pitchFamily="18" charset="0"/>
            </a:endParaRPr>
          </a:p>
          <a:p>
            <a:pPr>
              <a:defRPr/>
            </a:pPr>
            <a:r>
              <a:rPr lang="cs-CZ" sz="3600" b="1" dirty="0" smtClean="0">
                <a:latin typeface="Times New Roman" pitchFamily="18" charset="0"/>
              </a:rPr>
              <a:t>Definition: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… </a:t>
            </a:r>
            <a:r>
              <a:rPr lang="cs-CZ" dirty="0">
                <a:latin typeface="Times New Roman" pitchFamily="18" charset="0"/>
              </a:rPr>
              <a:t>is the immediate care given to an injured or suddenly ill person.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717675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dirty="0" smtClean="0"/>
              <a:t>C</a:t>
            </a:r>
            <a:r>
              <a:rPr lang="cs-CZ" b="1" dirty="0" smtClean="0"/>
              <a:t>ardio</a:t>
            </a:r>
            <a:r>
              <a:rPr lang="cs-CZ" b="1" u="sng" dirty="0" smtClean="0"/>
              <a:t>P</a:t>
            </a:r>
            <a:r>
              <a:rPr lang="cs-CZ" b="1" dirty="0" smtClean="0"/>
              <a:t>ulmonary </a:t>
            </a:r>
            <a:r>
              <a:rPr lang="cs-CZ" b="1" u="sng" dirty="0" smtClean="0"/>
              <a:t>R</a:t>
            </a:r>
            <a:r>
              <a:rPr lang="cs-CZ" b="1" dirty="0" smtClean="0"/>
              <a:t>esuscitation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458200" cy="3849687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b="1" smtClean="0">
                <a:solidFill>
                  <a:schemeClr val="tx2"/>
                </a:solidFill>
                <a:cs typeface="Times New Roman" pitchFamily="18" charset="0"/>
              </a:rPr>
              <a:t>Definition</a:t>
            </a:r>
            <a:r>
              <a:rPr lang="cs-CZ" b="1" smtClean="0">
                <a:solidFill>
                  <a:schemeClr val="tx2"/>
                </a:solidFill>
              </a:rPr>
              <a:t>:</a:t>
            </a:r>
          </a:p>
          <a:p>
            <a:pPr algn="l" eaLnBrk="1" hangingPunct="1">
              <a:defRPr/>
            </a:pPr>
            <a:r>
              <a:rPr lang="en-GB" b="1" smtClean="0">
                <a:solidFill>
                  <a:schemeClr val="tx2"/>
                </a:solidFill>
                <a:cs typeface="Times New Roman" pitchFamily="18" charset="0"/>
              </a:rPr>
              <a:t>CPR is an emergency first-aid procedure that is used to maintain respiration and blood circulation in a person, whose breathing and heartbeats have suddenly stopped, </a:t>
            </a:r>
            <a:endParaRPr lang="cs-CZ" b="1" smtClean="0">
              <a:solidFill>
                <a:schemeClr val="tx2"/>
              </a:solidFill>
            </a:endParaRPr>
          </a:p>
          <a:p>
            <a:pPr algn="l" eaLnBrk="1" hangingPunct="1">
              <a:defRPr/>
            </a:pPr>
            <a:r>
              <a:rPr lang="cs-CZ" b="1" smtClean="0">
                <a:solidFill>
                  <a:schemeClr val="tx2"/>
                </a:solidFill>
              </a:rPr>
              <a:t>(</a:t>
            </a:r>
            <a:r>
              <a:rPr lang="en-GB" b="1" smtClean="0">
                <a:solidFill>
                  <a:schemeClr val="tx2"/>
                </a:solidFill>
                <a:cs typeface="Times New Roman" pitchFamily="18" charset="0"/>
              </a:rPr>
              <a:t>one or more vital functions failed</a:t>
            </a:r>
            <a:r>
              <a:rPr lang="cs-CZ" b="1" smtClean="0">
                <a:solidFill>
                  <a:schemeClr val="tx2"/>
                </a:solidFill>
              </a:rPr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38274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1719263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dirty="0" smtClean="0"/>
              <a:t>C</a:t>
            </a:r>
            <a:r>
              <a:rPr lang="cs-CZ" b="1" dirty="0" smtClean="0"/>
              <a:t>ardio</a:t>
            </a:r>
            <a:r>
              <a:rPr lang="cs-CZ" b="1" u="sng" dirty="0" smtClean="0"/>
              <a:t>P</a:t>
            </a:r>
            <a:r>
              <a:rPr lang="cs-CZ" b="1" dirty="0" smtClean="0"/>
              <a:t>ulmonary </a:t>
            </a:r>
            <a:r>
              <a:rPr lang="cs-CZ" b="1" u="sng" dirty="0" smtClean="0"/>
              <a:t>R</a:t>
            </a:r>
            <a:r>
              <a:rPr lang="cs-CZ" b="1" dirty="0" smtClean="0"/>
              <a:t>esuscitation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696200" cy="3505200"/>
          </a:xfrm>
        </p:spPr>
        <p:txBody>
          <a:bodyPr/>
          <a:lstStyle/>
          <a:p>
            <a:pPr eaLnBrk="1" hangingPunct="1">
              <a:defRPr/>
            </a:pPr>
            <a:endParaRPr lang="cs-CZ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cs-CZ" b="1" dirty="0" smtClean="0">
                <a:solidFill>
                  <a:schemeClr val="tx1"/>
                </a:solidFill>
              </a:rPr>
              <a:t>Three 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basic vital functions:</a:t>
            </a:r>
          </a:p>
          <a:p>
            <a:pPr algn="l" eaLnBrk="1" hangingPunct="1">
              <a:defRPr/>
            </a:pPr>
            <a:endParaRPr lang="en-GB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 Breathing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 Circulation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 Consciousness</a:t>
            </a:r>
            <a:endParaRPr lang="cs-CZ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280400" cy="1223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1" smtClean="0">
                <a:cs typeface="Times New Roman" pitchFamily="18" charset="0"/>
              </a:rPr>
              <a:t>Cause of cardiac arrest and emergency system activation</a:t>
            </a:r>
            <a:endParaRPr lang="cs-CZ" sz="4000" b="1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413"/>
            <a:ext cx="9144000" cy="5181600"/>
          </a:xfrm>
        </p:spPr>
        <p:txBody>
          <a:bodyPr>
            <a:normAutofit/>
          </a:bodyPr>
          <a:lstStyle/>
          <a:p>
            <a:pPr marL="609600" indent="-609600" algn="l" eaLnBrk="1" hangingPunct="1">
              <a:defRPr/>
            </a:pPr>
            <a:endParaRPr lang="cs-CZ" b="1" dirty="0" smtClean="0"/>
          </a:p>
          <a:p>
            <a:pPr marL="609600" indent="-609600" algn="l" eaLnBrk="1" hangingPunct="1">
              <a:defRPr/>
            </a:pPr>
            <a:r>
              <a:rPr lang="cs-CZ" b="1" dirty="0" smtClean="0">
                <a:solidFill>
                  <a:srgbClr val="FF33CC"/>
                </a:solidFill>
              </a:rPr>
              <a:t>Adults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Ischemic heart disease - 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AMI- with/or ventricular fibrillation</a:t>
            </a:r>
            <a:r>
              <a:rPr lang="cs-CZ" b="1" dirty="0" smtClean="0">
                <a:solidFill>
                  <a:schemeClr val="tx1"/>
                </a:solidFill>
              </a:rPr>
              <a:t> (</a:t>
            </a: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&gt;</a:t>
            </a:r>
            <a:r>
              <a:rPr lang="cs-CZ" b="1" dirty="0" smtClean="0">
                <a:solidFill>
                  <a:schemeClr val="tx1"/>
                </a:solidFill>
              </a:rPr>
              <a:t> 80%)</a:t>
            </a:r>
          </a:p>
          <a:p>
            <a:pPr marL="609600" indent="-609600" algn="l" eaLnBrk="1" hangingPunct="1">
              <a:defRPr/>
            </a:pPr>
            <a:r>
              <a:rPr lang="cs-CZ" b="1" dirty="0" smtClean="0">
                <a:solidFill>
                  <a:srgbClr val="FF33CC"/>
                </a:solidFill>
              </a:rPr>
              <a:t>C</a:t>
            </a:r>
            <a:r>
              <a:rPr lang="en-GB" b="1" dirty="0" err="1" smtClean="0">
                <a:solidFill>
                  <a:srgbClr val="FF33CC"/>
                </a:solidFill>
                <a:cs typeface="Times New Roman" pitchFamily="18" charset="0"/>
              </a:rPr>
              <a:t>hildren</a:t>
            </a:r>
            <a:r>
              <a:rPr lang="cs-CZ" b="1" dirty="0" smtClean="0">
                <a:solidFill>
                  <a:srgbClr val="FF33CC"/>
                </a:solidFill>
                <a:cs typeface="Times New Roman" pitchFamily="18" charset="0"/>
              </a:rPr>
              <a:t> </a:t>
            </a:r>
            <a:endParaRPr lang="cs-CZ" b="1" dirty="0" smtClean="0">
              <a:solidFill>
                <a:srgbClr val="FF33CC"/>
              </a:solidFill>
            </a:endParaRP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b="1" dirty="0" smtClean="0">
                <a:solidFill>
                  <a:schemeClr val="tx1"/>
                </a:solidFill>
              </a:rPr>
              <a:t>S</a:t>
            </a:r>
            <a:r>
              <a:rPr lang="en-GB" b="1" dirty="0" err="1" smtClean="0">
                <a:solidFill>
                  <a:schemeClr val="tx1"/>
                </a:solidFill>
                <a:cs typeface="Times New Roman" pitchFamily="18" charset="0"/>
              </a:rPr>
              <a:t>uffocation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 or choking with hypoxemia or asphyxia.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Ventricular fibrillation is rare in children (only 5-8%)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609600" indent="-609600" algn="l" eaLnBrk="1" hangingPunct="1">
              <a:defRPr/>
            </a:pPr>
            <a:endParaRPr lang="cs-CZ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533400" y="207963"/>
            <a:ext cx="8077200" cy="6421437"/>
            <a:chOff x="2286000" y="207963"/>
            <a:chExt cx="4497388" cy="5888037"/>
          </a:xfrm>
        </p:grpSpPr>
        <p:pic>
          <p:nvPicPr>
            <p:cNvPr id="2765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07963"/>
              <a:ext cx="4497388" cy="588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1" name="TextBox 1"/>
            <p:cNvSpPr txBox="1">
              <a:spLocks noChangeArrowheads="1"/>
            </p:cNvSpPr>
            <p:nvPr/>
          </p:nvSpPr>
          <p:spPr bwMode="auto">
            <a:xfrm>
              <a:off x="2286000" y="2775901"/>
              <a:ext cx="2273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000"/>
                <a:t>Hypokalaemia &amp; metabolic disorders</a:t>
              </a:r>
            </a:p>
          </p:txBody>
        </p:sp>
        <p:sp>
          <p:nvSpPr>
            <p:cNvPr id="27652" name="TextBox 3"/>
            <p:cNvSpPr txBox="1">
              <a:spLocks noChangeArrowheads="1"/>
            </p:cNvSpPr>
            <p:nvPr/>
          </p:nvSpPr>
          <p:spPr bwMode="auto">
            <a:xfrm>
              <a:off x="5442355" y="755051"/>
              <a:ext cx="10902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000"/>
                <a:t>&amp; Hyperthermia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6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8459788" cy="581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tx2"/>
                </a:solidFill>
                <a:cs typeface="Times New Roman" pitchFamily="18" charset="0"/>
              </a:rPr>
              <a:t>Signs of cardiac arrest</a:t>
            </a:r>
            <a:endParaRPr lang="cs-CZ" sz="4000" b="1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l" eaLnBrk="1" hangingPunct="1">
              <a:defRPr/>
            </a:pPr>
            <a:endParaRPr lang="cs-CZ" sz="4400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1.</a:t>
            </a:r>
            <a:r>
              <a:rPr lang="en-GB" sz="44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Unconsciousness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in several seconds</a:t>
            </a:r>
            <a:endParaRPr lang="cs-CZ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2.   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Respiratory arrest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 ( </a:t>
            </a:r>
            <a:r>
              <a:rPr lang="en-GB" dirty="0" err="1" smtClean="0">
                <a:solidFill>
                  <a:schemeClr val="tx1"/>
                </a:solidFill>
                <a:cs typeface="Times New Roman" pitchFamily="18" charset="0"/>
              </a:rPr>
              <a:t>apnea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) </a:t>
            </a:r>
            <a:r>
              <a:rPr lang="cs-CZ" dirty="0" smtClean="0">
                <a:solidFill>
                  <a:schemeClr val="tx1"/>
                </a:solidFill>
              </a:rPr>
              <a:t>or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 the last 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gasps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1-3 minutes after cardiac arrest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algn="l" eaLnBrk="1" hangingPunct="1">
              <a:defRPr/>
            </a:pP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3.   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Pulse-less on large ( major) arteries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     			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(carotid or femoral artery)</a:t>
            </a:r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4.   </a:t>
            </a:r>
            <a:r>
              <a:rPr lang="en-GB" b="1" dirty="0" smtClean="0">
                <a:solidFill>
                  <a:schemeClr val="tx1"/>
                </a:solidFill>
                <a:cs typeface="Times New Roman" pitchFamily="18" charset="0"/>
              </a:rPr>
              <a:t>Changed general appearance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                			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(colour changes</a:t>
            </a:r>
            <a:r>
              <a:rPr lang="cs-CZ" dirty="0" smtClean="0">
                <a:solidFill>
                  <a:schemeClr val="tx1"/>
                </a:solidFill>
              </a:rPr>
              <a:t>, face changes…)</a:t>
            </a:r>
            <a:r>
              <a:rPr lang="en-GB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5.   Pupils dilation (mydriasis) – not reliable</a:t>
            </a:r>
          </a:p>
          <a:p>
            <a:pPr algn="l" eaLnBrk="1" hangingPunct="1">
              <a:defRPr/>
            </a:pPr>
            <a:endParaRPr lang="cs-CZ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8532813" cy="1296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tx2"/>
                </a:solidFill>
                <a:cs typeface="Times New Roman" pitchFamily="18" charset="0"/>
              </a:rPr>
              <a:t>Signs of cardiac arrest</a:t>
            </a:r>
            <a:r>
              <a:rPr lang="cs-CZ" sz="6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cs-CZ" sz="4000" b="1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5868987"/>
          </a:xfrm>
        </p:spPr>
        <p:txBody>
          <a:bodyPr/>
          <a:lstStyle/>
          <a:p>
            <a:pPr marL="609600" indent="-609600" algn="l" eaLnBrk="1" hangingPunct="1">
              <a:defRPr/>
            </a:pPr>
            <a:endParaRPr lang="cs-CZ" sz="4400" b="1" dirty="0" smtClean="0">
              <a:cs typeface="Times New Roman" pitchFamily="18" charset="0"/>
            </a:endParaRPr>
          </a:p>
          <a:p>
            <a:pPr marL="609600" indent="-609600" algn="l" eaLnBrk="1" hangingPunct="1">
              <a:defRPr/>
            </a:pPr>
            <a:r>
              <a:rPr lang="en-GB" sz="4400" b="1" dirty="0" smtClean="0">
                <a:cs typeface="Times New Roman" pitchFamily="18" charset="0"/>
              </a:rPr>
              <a:t> </a:t>
            </a:r>
            <a:endParaRPr lang="cs-CZ" sz="4400" b="1" dirty="0" smtClean="0"/>
          </a:p>
          <a:p>
            <a:pPr marL="609600" indent="-609600" algn="l" eaLnBrk="1" hangingPunct="1">
              <a:buFont typeface="Wingdings" pitchFamily="2" charset="2"/>
              <a:buAutoNum type="arabicPeriod"/>
              <a:defRPr/>
            </a:pPr>
            <a:r>
              <a:rPr lang="en-GB" b="1" dirty="0" smtClean="0">
                <a:solidFill>
                  <a:schemeClr val="tx2"/>
                </a:solidFill>
                <a:cs typeface="Times New Roman" pitchFamily="18" charset="0"/>
              </a:rPr>
              <a:t>Unconsciousness</a:t>
            </a:r>
            <a:endParaRPr lang="cs-CZ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609600" indent="-609600" algn="l" eaLnBrk="1" hangingPunct="1">
              <a:buFont typeface="Wingdings" pitchFamily="2" charset="2"/>
              <a:buAutoNum type="arabicPeriod"/>
              <a:defRPr/>
            </a:pPr>
            <a:r>
              <a:rPr lang="cs-CZ" b="1" dirty="0" smtClean="0">
                <a:solidFill>
                  <a:schemeClr val="tx2"/>
                </a:solidFill>
                <a:cs typeface="Times New Roman" pitchFamily="18" charset="0"/>
              </a:rPr>
              <a:t>No reactivity</a:t>
            </a:r>
          </a:p>
          <a:p>
            <a:pPr marL="609600" indent="-609600" algn="l" eaLnBrk="1" hangingPunct="1">
              <a:buFont typeface="Wingdings" pitchFamily="2" charset="2"/>
              <a:buAutoNum type="arabicPeriod"/>
              <a:defRPr/>
            </a:pPr>
            <a:r>
              <a:rPr lang="cs-CZ" b="1" dirty="0" smtClean="0">
                <a:solidFill>
                  <a:schemeClr val="tx2"/>
                </a:solidFill>
                <a:cs typeface="Times New Roman" pitchFamily="18" charset="0"/>
              </a:rPr>
              <a:t>Absence of normal breathing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 and no pulse</a:t>
            </a:r>
            <a:endParaRPr lang="cs-CZ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Chain of survival</a:t>
            </a:r>
            <a:endParaRPr lang="en-US" smtClean="0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523875" y="1773238"/>
            <a:ext cx="8096250" cy="3829050"/>
            <a:chOff x="330" y="1117"/>
            <a:chExt cx="5100" cy="2412"/>
          </a:xfrm>
        </p:grpSpPr>
        <p:pic>
          <p:nvPicPr>
            <p:cNvPr id="22532" name="Picture 4" descr="Final 4 ring CoS 18Aug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1117"/>
              <a:ext cx="5100" cy="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519" y="1207"/>
              <a:ext cx="272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96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afi\Desktop\Online_Basic_Life_Support_Instructor_Course_-_Online_Basic_Life_Support_Train_the_Trainer_Course_-_The_Mandatory_Training_Group_UK_gran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FIRST: </a:t>
            </a:r>
            <a:r>
              <a:rPr lang="en-US" dirty="0" smtClean="0">
                <a:solidFill>
                  <a:srgbClr val="C00000"/>
                </a:solidFill>
              </a:rPr>
              <a:t>DO”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MY SELF </a:t>
            </a:r>
          </a:p>
          <a:p>
            <a:r>
              <a:rPr lang="en-US" dirty="0" smtClean="0"/>
              <a:t>CHECK FOR UNRESPONSIVNESS</a:t>
            </a:r>
          </a:p>
          <a:p>
            <a:r>
              <a:rPr lang="en-US" dirty="0" smtClean="0"/>
              <a:t>CALL 911 IN ADULTS.</a:t>
            </a:r>
          </a:p>
          <a:p>
            <a:r>
              <a:rPr lang="en-US" dirty="0" smtClean="0"/>
              <a:t>TRANSFERE THE PATIENT TO SAFE PLACE IF NEEDED. </a:t>
            </a:r>
          </a:p>
        </p:txBody>
      </p:sp>
    </p:spTree>
    <p:extLst>
      <p:ext uri="{BB962C8B-B14F-4D97-AF65-F5344CB8AC3E}">
        <p14:creationId xmlns:p14="http://schemas.microsoft.com/office/powerpoint/2010/main" val="32944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Death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None/>
            </a:pPr>
            <a:r>
              <a:rPr lang="en-US" sz="2800" dirty="0"/>
              <a:t>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Prior to the advent of mechanical respiration,                                                                </a:t>
            </a:r>
          </a:p>
          <a:p>
            <a:pPr>
              <a:lnSpc>
                <a:spcPct val="90000"/>
              </a:lnSpc>
              <a:buClr>
                <a:srgbClr val="66CCFF"/>
              </a:buClr>
              <a:buSzPct val="180000"/>
              <a:buFont typeface="Wingdings" pitchFamily="2" charset="2"/>
              <a:buChar char="q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Death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was defined as:</a:t>
            </a:r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The cessation of circulation and breathing </a:t>
            </a:r>
          </a:p>
          <a:p>
            <a:pPr lvl="1"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Death = Brain Stem Death</a:t>
            </a:r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Char char="Ø"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‘Irreversible loss of the capacity for      consciousness, </a:t>
            </a:r>
            <a:r>
              <a:rPr lang="en-US" sz="2800" i="1">
                <a:solidFill>
                  <a:schemeClr val="tx1">
                    <a:lumMod val="95000"/>
                    <a:lumOff val="5000"/>
                  </a:schemeClr>
                </a:solidFill>
              </a:rPr>
              <a:t>combined </a:t>
            </a:r>
            <a:r>
              <a:rPr 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Char char="Ø"/>
            </a:pPr>
            <a:r>
              <a:rPr 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irreversible loss of the capacity to breathe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848600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84077"/>
                </a:solidFill>
              </a:rPr>
              <a:t>SECOND : </a:t>
            </a:r>
            <a:br>
              <a:rPr lang="en-GB" sz="2800" b="1" dirty="0" smtClean="0">
                <a:solidFill>
                  <a:srgbClr val="084077"/>
                </a:solidFill>
              </a:rPr>
            </a:br>
            <a:r>
              <a:rPr lang="en-GB" sz="2800" b="1" dirty="0" smtClean="0">
                <a:solidFill>
                  <a:srgbClr val="084077"/>
                </a:solidFill>
              </a:rPr>
              <a:t>CHECK </a:t>
            </a:r>
            <a:r>
              <a:rPr lang="en-GB" sz="2800" b="1" dirty="0">
                <a:solidFill>
                  <a:srgbClr val="084077"/>
                </a:solidFill>
              </a:rPr>
              <a:t>BREATHING</a:t>
            </a:r>
            <a:endParaRPr 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59338" y="1447800"/>
            <a:ext cx="4038600" cy="536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800" b="1" dirty="0"/>
              <a:t>Look, listen and feel</a:t>
            </a:r>
            <a:r>
              <a:rPr lang="en-GB" sz="2800" dirty="0"/>
              <a:t> for NORMAL </a:t>
            </a:r>
            <a:r>
              <a:rPr lang="en-GB" sz="2800" dirty="0" smtClean="0"/>
              <a:t>breathing</a:t>
            </a:r>
          </a:p>
          <a:p>
            <a:r>
              <a:rPr lang="en-GB" sz="2800" dirty="0" smtClean="0"/>
              <a:t>IN LESS THAN 10 SEC.</a:t>
            </a:r>
          </a:p>
          <a:p>
            <a:r>
              <a:rPr lang="en-GB" sz="2800" dirty="0" smtClean="0"/>
              <a:t>+ check carotid pulse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Do not confuse </a:t>
            </a:r>
            <a:r>
              <a:rPr lang="en-GB" sz="2800" dirty="0" err="1"/>
              <a:t>agonal</a:t>
            </a:r>
            <a:r>
              <a:rPr lang="en-GB" sz="2800" dirty="0"/>
              <a:t> breathing with NORMAL </a:t>
            </a:r>
            <a:r>
              <a:rPr lang="en-GB" sz="2800" dirty="0" smtClean="0"/>
              <a:t>breathing</a:t>
            </a:r>
          </a:p>
          <a:p>
            <a:r>
              <a:rPr lang="en-GB" sz="2800" dirty="0" smtClean="0"/>
              <a:t>AND DO AIRWAY OPENING.</a:t>
            </a:r>
            <a:endParaRPr lang="en-US" sz="2800" dirty="0"/>
          </a:p>
        </p:txBody>
      </p:sp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3425"/>
            <a:ext cx="3889375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2800" b="1" dirty="0" smtClean="0">
                <a:solidFill>
                  <a:srgbClr val="FF3300"/>
                </a:solidFill>
              </a:rPr>
              <a:t>AGONAL( gasps) </a:t>
            </a:r>
            <a:r>
              <a:rPr lang="en-GB" sz="2800" b="1" dirty="0">
                <a:solidFill>
                  <a:srgbClr val="FF3300"/>
                </a:solidFill>
              </a:rPr>
              <a:t>BREATHING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229600" cy="5135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Occurs shortly after the heart stops </a:t>
            </a:r>
          </a:p>
          <a:p>
            <a:pPr>
              <a:buFontTx/>
              <a:buNone/>
            </a:pPr>
            <a:r>
              <a:rPr lang="en-GB"/>
              <a:t>	in up to 40% of cardiac arrests</a:t>
            </a:r>
          </a:p>
          <a:p>
            <a:endParaRPr lang="en-GB"/>
          </a:p>
          <a:p>
            <a:r>
              <a:rPr lang="en-GB"/>
              <a:t>Described as barely, heavy, noisy or gasping breathing</a:t>
            </a:r>
          </a:p>
          <a:p>
            <a:endParaRPr lang="en-GB"/>
          </a:p>
          <a:p>
            <a:r>
              <a:rPr lang="en-GB">
                <a:solidFill>
                  <a:srgbClr val="FF0000"/>
                </a:solidFill>
              </a:rPr>
              <a:t>Recognise as a sign of cardiac arrest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8763000" cy="609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Then start </a:t>
            </a:r>
            <a:r>
              <a:rPr lang="en-US" sz="8000" dirty="0">
                <a:solidFill>
                  <a:srgbClr val="C00000"/>
                </a:solidFill>
              </a:rPr>
              <a:t>CPR</a:t>
            </a:r>
            <a:r>
              <a:rPr lang="en-US" dirty="0"/>
              <a:t> (CAP)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2133600"/>
            <a:ext cx="5181600" cy="4267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8800" dirty="0">
                <a:solidFill>
                  <a:srgbClr val="C00000"/>
                </a:solidFill>
              </a:rPr>
              <a:t>A</a:t>
            </a:r>
            <a:r>
              <a:rPr lang="en-GB" dirty="0"/>
              <a:t>irway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8800" dirty="0">
                <a:solidFill>
                  <a:srgbClr val="C00000"/>
                </a:solidFill>
              </a:rPr>
              <a:t>B</a:t>
            </a:r>
            <a:r>
              <a:rPr lang="en-GB" dirty="0"/>
              <a:t>reathing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8800" dirty="0">
                <a:solidFill>
                  <a:srgbClr val="C00000"/>
                </a:solidFill>
              </a:rPr>
              <a:t>C</a:t>
            </a:r>
            <a:r>
              <a:rPr lang="en-GB" dirty="0"/>
              <a:t>irculation          </a:t>
            </a:r>
            <a:r>
              <a:rPr lang="en-GB" sz="6000" b="1" dirty="0">
                <a:solidFill>
                  <a:srgbClr val="C00000"/>
                </a:solidFill>
              </a:rPr>
              <a:t>(CAB)</a:t>
            </a:r>
          </a:p>
        </p:txBody>
      </p:sp>
    </p:spTree>
    <p:extLst>
      <p:ext uri="{BB962C8B-B14F-4D97-AF65-F5344CB8AC3E}">
        <p14:creationId xmlns:p14="http://schemas.microsoft.com/office/powerpoint/2010/main" val="19134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) AIRWAY OPENING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clear airway must be quickly established with </a:t>
            </a:r>
            <a:r>
              <a:rPr lang="en-US" dirty="0">
                <a:solidFill>
                  <a:srgbClr val="FF0000"/>
                </a:solidFill>
              </a:rPr>
              <a:t>the head tilt-jaw thrust or head tilt-chin lift </a:t>
            </a:r>
            <a:r>
              <a:rPr lang="en-US" dirty="0" smtClean="0">
                <a:solidFill>
                  <a:srgbClr val="FF0000"/>
                </a:solidFill>
              </a:rPr>
              <a:t>maneuver </a:t>
            </a:r>
            <a:r>
              <a:rPr lang="en-US" dirty="0"/>
              <a:t>and then maintained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Suction should be used to aspirate vomit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Badly fitting dentures and other foreign bodies should be removed from the mouth, and an airway should be inserted.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procedures should be performed with the patient inclined laterally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addin Safi\Desktop\gr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589451" cy="30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addin Safi\Desktop\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997"/>
            <a:ext cx="6477000" cy="25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addin Safi\Desktop\airwa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BREATHING PROVIDING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the patient is not breathing adequately, intermittent positive pressure ventilation should be started once the airway has been cleared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mouth to mouth, mouth to nose, or mouth to </a:t>
            </a:r>
            <a:r>
              <a:rPr lang="en-US" dirty="0" smtClean="0">
                <a:solidFill>
                  <a:srgbClr val="FF0000"/>
                </a:solidFill>
              </a:rPr>
              <a:t>airway device.  </a:t>
            </a:r>
          </a:p>
          <a:p>
            <a:r>
              <a:rPr lang="en-US" dirty="0" smtClean="0"/>
              <a:t>ventilation </a:t>
            </a:r>
            <a:r>
              <a:rPr lang="en-US" dirty="0"/>
              <a:t>should be carried out until a self inflating bag and mask are 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Ventilation should then be continued with 100% oxygen and a reservoir bag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Because of the increased risk of regurgitation and pulmonary aspiration of gastric contents </a:t>
            </a:r>
            <a:r>
              <a:rPr lang="en-US" dirty="0" smtClean="0"/>
              <a:t>cricoid </a:t>
            </a:r>
            <a:r>
              <a:rPr lang="en-US" dirty="0"/>
              <a:t>pressure should be applied until the airway has been protected by a cuffed tracheal tube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P4090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592138" y="5753100"/>
            <a:ext cx="3676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80808"/>
                </a:solidFill>
              </a:rPr>
              <a:t>Capacity 1500 ml</a:t>
            </a:r>
          </a:p>
          <a:p>
            <a:pPr eaLnBrk="1" hangingPunct="1"/>
            <a:r>
              <a:rPr lang="cs-CZ">
                <a:solidFill>
                  <a:srgbClr val="080808"/>
                </a:solidFill>
              </a:rPr>
              <a:t>1 way valve</a:t>
            </a:r>
          </a:p>
          <a:p>
            <a:pPr eaLnBrk="1" hangingPunct="1"/>
            <a:r>
              <a:rPr lang="cs-CZ">
                <a:solidFill>
                  <a:srgbClr val="080808"/>
                </a:solidFill>
              </a:rPr>
              <a:t>Volume controlled by compression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551363" y="5681663"/>
            <a:ext cx="3257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080808"/>
                </a:solidFill>
              </a:rPr>
              <a:t>Breathing by atmospheric air</a:t>
            </a:r>
          </a:p>
          <a:p>
            <a:pPr eaLnBrk="1" hangingPunct="1"/>
            <a:r>
              <a:rPr lang="cs-CZ">
                <a:solidFill>
                  <a:srgbClr val="080808"/>
                </a:solidFill>
              </a:rPr>
              <a:t>Oxygene source - conection</a:t>
            </a:r>
          </a:p>
          <a:p>
            <a:pPr eaLnBrk="1" hangingPunct="1"/>
            <a:r>
              <a:rPr lang="cs-CZ">
                <a:solidFill>
                  <a:srgbClr val="080808"/>
                </a:solidFill>
              </a:rPr>
              <a:t>Oxygene reservoir – 100% O2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447675" y="300038"/>
            <a:ext cx="307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>
                <a:solidFill>
                  <a:srgbClr val="080808"/>
                </a:solidFill>
              </a:rPr>
              <a:t>Self-infalting bag</a:t>
            </a:r>
          </a:p>
        </p:txBody>
      </p:sp>
    </p:spTree>
    <p:extLst>
      <p:ext uri="{BB962C8B-B14F-4D97-AF65-F5344CB8AC3E}">
        <p14:creationId xmlns:p14="http://schemas.microsoft.com/office/powerpoint/2010/main" val="38177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addin Safi\Desktop\335669-Providing-artificial-ventilation-with-BVM-bag-valve-mask-3-Stock-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6464"/>
            <a:ext cx="4038600" cy="26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addin Safi\Desktop\2165-7548-2-e116-g00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3443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C) CHEST COMPRESSION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Circulatory arrest is diagnosed by the absence of a palpable pulse in a large artery (carotid 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Chest </a:t>
            </a:r>
            <a:r>
              <a:rPr lang="en-US" dirty="0"/>
              <a:t>compressions are given at the standard rate and ratio of </a:t>
            </a:r>
            <a:r>
              <a:rPr lang="en-US" dirty="0" smtClean="0">
                <a:solidFill>
                  <a:srgbClr val="FF0000"/>
                </a:solidFill>
              </a:rPr>
              <a:t>30:2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>
                <a:solidFill>
                  <a:srgbClr val="FF0000"/>
                </a:solidFill>
              </a:rPr>
              <a:t>100 compressions up </a:t>
            </a:r>
            <a:r>
              <a:rPr lang="en-US" dirty="0" smtClean="0">
                <a:solidFill>
                  <a:srgbClr val="FF0000"/>
                </a:solidFill>
              </a:rPr>
              <a:t>to 120/mint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2 inch. 5 cm depth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 interrupted </a:t>
            </a:r>
            <a:r>
              <a:rPr lang="en-US" dirty="0" smtClean="0"/>
              <a:t>after 2</a:t>
            </a:r>
            <a:r>
              <a:rPr lang="en-US" baseline="30000" dirty="0" smtClean="0"/>
              <a:t>nd</a:t>
            </a:r>
            <a:r>
              <a:rPr lang="en-US" dirty="0" smtClean="0"/>
              <a:t> rescue present or intubation secured.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laddin Safi\Desktop\basiclifesupport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5956"/>
            <a:ext cx="4038600" cy="2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addin Safi\Desktop\cpr-cab2gif-tr57nz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Brain Death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Defined as </a:t>
            </a:r>
            <a:r>
              <a:rPr lang="en-US" i="1" dirty="0"/>
              <a:t>: irreversible dysfunction of brain and brain stem</a:t>
            </a:r>
            <a:endParaRPr lang="en-US" dirty="0"/>
          </a:p>
          <a:p>
            <a:r>
              <a:rPr lang="en-US" dirty="0"/>
              <a:t>4 things necessary to stabilize before  the diagnosis</a:t>
            </a:r>
            <a:endParaRPr lang="en-US" dirty="0" smtClean="0"/>
          </a:p>
          <a:p>
            <a:r>
              <a:rPr lang="en-US" dirty="0" smtClean="0"/>
              <a:t>**</a:t>
            </a:r>
            <a:r>
              <a:rPr lang="en-US" dirty="0"/>
              <a:t>stable vital sign</a:t>
            </a:r>
          </a:p>
          <a:p>
            <a:r>
              <a:rPr lang="en-US" dirty="0"/>
              <a:t>**core body temp &gt;34</a:t>
            </a:r>
          </a:p>
          <a:p>
            <a:r>
              <a:rPr lang="en-US" dirty="0"/>
              <a:t>**normal electrolytes &amp;toxicology screen free</a:t>
            </a:r>
          </a:p>
          <a:p>
            <a:r>
              <a:rPr lang="en-US" dirty="0"/>
              <a:t>**normal Pco2 level 35-45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Continue CPR</a:t>
            </a: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			</a:t>
            </a:r>
            <a:r>
              <a:rPr lang="en-GB" sz="7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	</a:t>
            </a:r>
            <a:r>
              <a:rPr lang="cs-CZ" sz="7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:</a:t>
            </a:r>
            <a:r>
              <a:rPr lang="en-GB" sz="7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cs-CZ" sz="7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7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en-US" sz="72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8893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3926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392363" y="280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495" name="_s1040"/>
          <p:cNvSpPr>
            <a:spLocks noChangeArrowheads="1"/>
          </p:cNvSpPr>
          <p:nvPr/>
        </p:nvSpPr>
        <p:spPr bwMode="auto">
          <a:xfrm>
            <a:off x="2195513" y="333375"/>
            <a:ext cx="5040312" cy="7921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cs-CZ" sz="3600" b="1">
                <a:solidFill>
                  <a:srgbClr val="000000"/>
                </a:solidFill>
              </a:rPr>
              <a:t>Continue CPR</a:t>
            </a:r>
            <a:endParaRPr lang="nl-NL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250825" y="1125538"/>
            <a:ext cx="84978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endParaRPr lang="cs-CZ" sz="3200" b="1" dirty="0">
              <a:solidFill>
                <a:srgbClr val="000000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Start as soon as possible :</a:t>
            </a:r>
          </a:p>
          <a:p>
            <a:pPr lvl="1"/>
            <a:endParaRPr lang="cs-CZ" sz="2400" b="1" dirty="0">
              <a:solidFill>
                <a:schemeClr val="tx2"/>
              </a:solidFill>
            </a:endParaRPr>
          </a:p>
          <a:p>
            <a:pPr lvl="1"/>
            <a:r>
              <a:rPr lang="cs-CZ" sz="2400" b="1" dirty="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cs-CZ" sz="2400" b="1" dirty="0">
                <a:solidFill>
                  <a:schemeClr val="tx2"/>
                </a:solidFill>
              </a:rPr>
              <a:t> 	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</a:rPr>
              <a:t>1 minute 		- survival - 90%, 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 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</a:rPr>
              <a:t>	5 minutes 		- survival -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</a:rPr>
              <a:t>50%,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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</a:rPr>
              <a:t> 	7 minutes 		- survival -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</a:rPr>
              <a:t>30% 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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</a:rPr>
              <a:t> 	10 - 12 minutes 	- survival -</a:t>
            </a:r>
            <a:r>
              <a:rPr lang="cs-CZ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</a:rPr>
              <a:t>2 – 5%.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159000" y="187325"/>
            <a:ext cx="5776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4800" b="1"/>
              <a:t>Outcome after CPR</a:t>
            </a:r>
            <a:endParaRPr lang="cs-CZ" sz="4800" b="1"/>
          </a:p>
        </p:txBody>
      </p:sp>
    </p:spTree>
    <p:extLst>
      <p:ext uri="{BB962C8B-B14F-4D97-AF65-F5344CB8AC3E}">
        <p14:creationId xmlns:p14="http://schemas.microsoft.com/office/powerpoint/2010/main" val="31574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1044575" y="992773"/>
            <a:ext cx="10188575" cy="510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6597" tIns="228528" rIns="323748" bIns="76176" anchor="ctr">
            <a:spAutoFit/>
          </a:bodyPr>
          <a:lstStyle/>
          <a:p>
            <a:pPr marL="1714500" lvl="3" indent="-342900"/>
            <a:r>
              <a:rPr lang="cs-CZ" sz="2400" dirty="0"/>
              <a:t>	</a:t>
            </a:r>
            <a:r>
              <a:rPr lang="cs-CZ" sz="2400" b="1" dirty="0"/>
              <a:t>C</a:t>
            </a:r>
            <a:r>
              <a:rPr lang="en-GB" sz="2400" b="1" dirty="0"/>
              <a:t>ells </a:t>
            </a:r>
            <a:r>
              <a:rPr lang="cs-CZ" sz="2400" b="1" dirty="0"/>
              <a:t>of </a:t>
            </a:r>
            <a:r>
              <a:rPr lang="en-GB" sz="2400" b="1" dirty="0"/>
              <a:t>the </a:t>
            </a:r>
            <a:r>
              <a:rPr lang="cs-CZ" sz="2400" b="1" dirty="0"/>
              <a:t>b</a:t>
            </a:r>
            <a:r>
              <a:rPr lang="en-GB" sz="2400" b="1" dirty="0"/>
              <a:t>rain cortex</a:t>
            </a:r>
            <a:r>
              <a:rPr lang="en-GB" sz="2400" dirty="0"/>
              <a:t> </a:t>
            </a:r>
            <a:endParaRPr lang="cs-CZ" sz="2400" dirty="0"/>
          </a:p>
          <a:p>
            <a:pPr marL="1714500" lvl="3" indent="-342900">
              <a:buFontTx/>
              <a:buChar char="•"/>
            </a:pPr>
            <a:r>
              <a:rPr lang="cs-CZ" sz="2400" dirty="0"/>
              <a:t>Most sensitive for the stop of pefusion and oxygenation</a:t>
            </a:r>
          </a:p>
          <a:p>
            <a:pPr marL="1714500" lvl="3" indent="-342900"/>
            <a:r>
              <a:rPr lang="cs-CZ" sz="2400" dirty="0"/>
              <a:t>W</a:t>
            </a:r>
            <a:r>
              <a:rPr lang="en-GB" sz="2400" dirty="0" err="1"/>
              <a:t>ithout</a:t>
            </a:r>
            <a:r>
              <a:rPr lang="en-GB" sz="2400" dirty="0"/>
              <a:t> perfusion and oxygenation </a:t>
            </a:r>
            <a:endParaRPr lang="cs-CZ" sz="2400" dirty="0"/>
          </a:p>
          <a:p>
            <a:pPr marL="1714500" lvl="3" indent="-342900"/>
            <a:r>
              <a:rPr lang="cs-CZ" sz="2400" dirty="0">
                <a:sym typeface="Wingdings" pitchFamily="2" charset="2"/>
              </a:rPr>
              <a:t>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irreversibly damaged after  3-5 minutes</a:t>
            </a:r>
            <a:r>
              <a:rPr lang="en-GB" sz="2400" dirty="0"/>
              <a:t> </a:t>
            </a:r>
            <a:endParaRPr lang="cs-CZ" sz="2400" dirty="0"/>
          </a:p>
          <a:p>
            <a:pPr marL="1714500" lvl="3" indent="-342900"/>
            <a:endParaRPr lang="cs-CZ" sz="2400" dirty="0"/>
          </a:p>
          <a:p>
            <a:pPr marL="1714500" lvl="3" indent="-342900">
              <a:buFontTx/>
              <a:buChar char="•"/>
            </a:pPr>
            <a:r>
              <a:rPr lang="en-GB" sz="2800" dirty="0"/>
              <a:t>In first </a:t>
            </a:r>
            <a:r>
              <a:rPr lang="en-GB" sz="2800" b="1" dirty="0"/>
              <a:t>4 minutes</a:t>
            </a:r>
            <a:r>
              <a:rPr lang="en-GB" sz="2800" dirty="0"/>
              <a:t> – brain damage is unlikely, if </a:t>
            </a:r>
            <a:r>
              <a:rPr lang="cs-CZ" sz="2800" dirty="0"/>
              <a:t>			</a:t>
            </a:r>
            <a:r>
              <a:rPr lang="en-GB" sz="2800" dirty="0"/>
              <a:t>CPR started </a:t>
            </a:r>
            <a:endParaRPr lang="cs-CZ" sz="2800" dirty="0"/>
          </a:p>
          <a:p>
            <a:pPr marL="1714500" lvl="3" indent="-342900">
              <a:buFontTx/>
              <a:buChar char="•"/>
            </a:pPr>
            <a:r>
              <a:rPr lang="en-GB" sz="2800" b="1" dirty="0"/>
              <a:t>4 – 6 minutes</a:t>
            </a:r>
            <a:r>
              <a:rPr lang="en-GB" sz="2800" dirty="0"/>
              <a:t> </a:t>
            </a:r>
            <a:r>
              <a:rPr lang="cs-CZ" sz="2800" dirty="0"/>
              <a:t>	</a:t>
            </a:r>
            <a:r>
              <a:rPr lang="en-GB" sz="2800" dirty="0"/>
              <a:t>– brain damage possible </a:t>
            </a:r>
            <a:endParaRPr lang="cs-CZ" sz="2800" dirty="0"/>
          </a:p>
          <a:p>
            <a:pPr marL="1714500" lvl="3" indent="-342900">
              <a:buFontTx/>
              <a:buChar char="•"/>
            </a:pPr>
            <a:r>
              <a:rPr lang="en-GB" sz="2800" b="1" dirty="0"/>
              <a:t>6 – 10 minutes</a:t>
            </a:r>
            <a:r>
              <a:rPr lang="cs-CZ" sz="2800" b="1" dirty="0"/>
              <a:t>	</a:t>
            </a:r>
            <a:r>
              <a:rPr lang="en-GB" sz="2800" dirty="0"/>
              <a:t>– brain damage probable </a:t>
            </a:r>
            <a:endParaRPr lang="cs-CZ" sz="2800" dirty="0"/>
          </a:p>
          <a:p>
            <a:pPr marL="1714500" lvl="3" indent="-342900">
              <a:buFontTx/>
              <a:buChar char="•"/>
            </a:pPr>
            <a:r>
              <a:rPr lang="en-US" sz="2800" b="1" dirty="0">
                <a:cs typeface="Arial" charset="0"/>
              </a:rPr>
              <a:t>&gt;</a:t>
            </a:r>
            <a:r>
              <a:rPr lang="en-GB" sz="2800" b="1" dirty="0"/>
              <a:t> 10 minutes</a:t>
            </a:r>
            <a:r>
              <a:rPr lang="en-GB" sz="2800" dirty="0"/>
              <a:t> </a:t>
            </a:r>
            <a:r>
              <a:rPr lang="cs-CZ" sz="2800" dirty="0"/>
              <a:t>	</a:t>
            </a:r>
            <a:r>
              <a:rPr lang="en-GB" sz="2800" dirty="0"/>
              <a:t>– severe brain damage certain </a:t>
            </a:r>
            <a:endParaRPr lang="cs-CZ" sz="2800" dirty="0"/>
          </a:p>
          <a:p>
            <a:pPr marL="1714500" lvl="3" indent="-342900"/>
            <a:r>
              <a:rPr lang="cs-CZ" sz="2800" dirty="0"/>
              <a:t>	</a:t>
            </a:r>
          </a:p>
          <a:p>
            <a:pPr marL="1714500" lvl="3" indent="-342900"/>
            <a:r>
              <a:rPr lang="cs-CZ" sz="2400" dirty="0"/>
              <a:t>	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92275" y="404813"/>
            <a:ext cx="5543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000" b="1" dirty="0">
                <a:solidFill>
                  <a:schemeClr val="tx2"/>
                </a:solidFill>
              </a:rPr>
              <a:t>CPR </a:t>
            </a:r>
            <a:r>
              <a:rPr lang="cs-CZ" sz="4000" b="1" dirty="0">
                <a:solidFill>
                  <a:schemeClr val="tx2"/>
                </a:solidFill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14217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fi\Desktop\basic-life-support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3722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274638"/>
            <a:ext cx="4572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753600" cy="6858000"/>
          </a:xfrm>
        </p:spPr>
      </p:pic>
    </p:spTree>
    <p:extLst>
      <p:ext uri="{BB962C8B-B14F-4D97-AF65-F5344CB8AC3E}">
        <p14:creationId xmlns:p14="http://schemas.microsoft.com/office/powerpoint/2010/main" val="17399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5" y="1295400"/>
            <a:ext cx="8045749" cy="48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VITAL SIGNS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Respiratory rate  </a:t>
            </a:r>
            <a:r>
              <a:rPr lang="en-US" dirty="0" smtClean="0"/>
              <a:t>12-18 , </a:t>
            </a:r>
          </a:p>
          <a:p>
            <a:r>
              <a:rPr lang="en-US" dirty="0" smtClean="0"/>
              <a:t>TRUE BETWEEN 12 YEARS TO 65 Y.</a:t>
            </a:r>
          </a:p>
          <a:p>
            <a:r>
              <a:rPr lang="en-US" dirty="0"/>
              <a:t>&gt;20-25 Breath/ mint </a:t>
            </a:r>
            <a:r>
              <a:rPr lang="en-US" dirty="0" smtClean="0"/>
              <a:t>considered </a:t>
            </a:r>
            <a:r>
              <a:rPr lang="en-US" dirty="0"/>
              <a:t>tachypnea 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Baby, children &lt; 12 years and adults &gt;65 y have higher respiratory 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59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Pulse rate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 rate 60-100 beat / mint </a:t>
            </a:r>
          </a:p>
          <a:p>
            <a:r>
              <a:rPr lang="en-US" dirty="0"/>
              <a:t>Consider true STRARTED from </a:t>
            </a:r>
            <a:r>
              <a:rPr lang="en-US" dirty="0" smtClean="0"/>
              <a:t>10 YEARS  </a:t>
            </a:r>
            <a:r>
              <a:rPr lang="en-US" dirty="0"/>
              <a:t>and above.</a:t>
            </a:r>
          </a:p>
          <a:p>
            <a:r>
              <a:rPr lang="en-US" dirty="0"/>
              <a:t>AVAREGE 80 beats /min</a:t>
            </a:r>
          </a:p>
          <a:p>
            <a:r>
              <a:rPr lang="en-US" dirty="0"/>
              <a:t>Considered tachycardia if &gt; 100</a:t>
            </a:r>
          </a:p>
          <a:p>
            <a:r>
              <a:rPr lang="en-US" dirty="0"/>
              <a:t>Considered </a:t>
            </a:r>
            <a:r>
              <a:rPr lang="en-US" dirty="0" err="1"/>
              <a:t>bradycardia</a:t>
            </a:r>
            <a:r>
              <a:rPr lang="en-US" dirty="0"/>
              <a:t> &lt; 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Temperature </a:t>
            </a:r>
            <a:r>
              <a:rPr lang="en-US" dirty="0" smtClean="0"/>
              <a:t>in adults :</a:t>
            </a:r>
          </a:p>
          <a:p>
            <a:r>
              <a:rPr lang="en-US" dirty="0" smtClean="0"/>
              <a:t>36.5  </a:t>
            </a:r>
            <a:r>
              <a:rPr lang="en-US" dirty="0"/>
              <a:t>- 37.2 </a:t>
            </a:r>
            <a:r>
              <a:rPr lang="en-US" dirty="0" smtClean="0"/>
              <a:t>degree c </a:t>
            </a:r>
            <a:r>
              <a:rPr lang="en-US" dirty="0"/>
              <a:t>Orally</a:t>
            </a:r>
            <a:r>
              <a:rPr lang="en-US" dirty="0" smtClean="0"/>
              <a:t>. (37)</a:t>
            </a:r>
            <a:endParaRPr lang="en-US" dirty="0"/>
          </a:p>
          <a:p>
            <a:r>
              <a:rPr lang="en-US" dirty="0"/>
              <a:t>Rectally 0.5 c higher  0.5-0.7</a:t>
            </a:r>
          </a:p>
          <a:p>
            <a:r>
              <a:rPr lang="en-US" dirty="0"/>
              <a:t>Axillary 0.5 c lower  </a:t>
            </a:r>
            <a:r>
              <a:rPr lang="en-US" dirty="0" smtClean="0"/>
              <a:t>0.4-0.5</a:t>
            </a:r>
          </a:p>
          <a:p>
            <a:r>
              <a:rPr lang="en-US" dirty="0" smtClean="0"/>
              <a:t>Baby and children within upper normal</a:t>
            </a:r>
          </a:p>
          <a:p>
            <a:r>
              <a:rPr lang="en-US" dirty="0" smtClean="0"/>
              <a:t>&gt; 65y within lower normal</a:t>
            </a:r>
            <a:endParaRPr lang="en-US" dirty="0"/>
          </a:p>
          <a:p>
            <a:r>
              <a:rPr lang="en-US" dirty="0" smtClean="0"/>
              <a:t>Increased 1.1 degree c considered hyperthermia in adults.</a:t>
            </a:r>
          </a:p>
          <a:p>
            <a:r>
              <a:rPr lang="en-US" dirty="0" smtClean="0"/>
              <a:t>0.5 degree in children is significant.</a:t>
            </a:r>
          </a:p>
          <a:p>
            <a:r>
              <a:rPr lang="en-US" dirty="0" smtClean="0"/>
              <a:t>Hypothermia below 35 C core body 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Pressure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 100-120 ,D 60-80 </a:t>
            </a:r>
            <a:endParaRPr lang="en-US" dirty="0"/>
          </a:p>
        </p:txBody>
      </p:sp>
      <p:pic>
        <p:nvPicPr>
          <p:cNvPr id="1026" name="Picture 2" descr="C:\Users\Safi\Desktop\basic_blood_pressure_char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8" y="1752600"/>
            <a:ext cx="7888424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Hypotension</a:t>
            </a:r>
            <a:r>
              <a:rPr lang="en-US" dirty="0"/>
              <a:t>: Any blood pressure that is below the normal expected for an individual in a given </a:t>
            </a:r>
            <a:r>
              <a:rPr lang="en-US" dirty="0" smtClean="0"/>
              <a:t>environment WITH S&amp;S of </a:t>
            </a:r>
            <a:r>
              <a:rPr lang="en-US" dirty="0" err="1" smtClean="0"/>
              <a:t>hypoperfusion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Old definition MAP &lt;60 </a:t>
            </a:r>
          </a:p>
          <a:p>
            <a:r>
              <a:rPr lang="en-US" dirty="0" smtClean="0"/>
              <a:t>MAP D + 1/3 (S-D) normally 70-110, OR &gt;60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Shock : </a:t>
            </a:r>
            <a:r>
              <a:rPr lang="en-US" dirty="0" err="1" smtClean="0"/>
              <a:t>hypoperfusion</a:t>
            </a:r>
            <a:r>
              <a:rPr lang="en-US" dirty="0" smtClean="0"/>
              <a:t> and systolic blood pressure below 90.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Resuscitation tasks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First </a:t>
            </a:r>
            <a:r>
              <a:rPr lang="en-US" dirty="0" smtClean="0"/>
              <a:t>Aid</a:t>
            </a:r>
          </a:p>
          <a:p>
            <a:pPr lvl="1"/>
            <a:r>
              <a:rPr lang="en-US" dirty="0" smtClean="0"/>
              <a:t>CPR : CARDIO PULMONARY RESUSCITATION </a:t>
            </a:r>
          </a:p>
          <a:p>
            <a:pPr lvl="1"/>
            <a:r>
              <a:rPr lang="en-US" dirty="0" smtClean="0"/>
              <a:t>BLS : Basic life support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ALS : advanced life support </a:t>
            </a:r>
            <a:endParaRPr lang="en-US" dirty="0"/>
          </a:p>
          <a:p>
            <a:pPr lvl="1"/>
            <a:r>
              <a:rPr lang="en-US" dirty="0" smtClean="0"/>
              <a:t>ACS : advanced cardiac life support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Pediatric BLS &amp; ALS</a:t>
            </a:r>
          </a:p>
          <a:p>
            <a:pPr lvl="1"/>
            <a:r>
              <a:rPr lang="en-US" dirty="0"/>
              <a:t>Neonatal Resuscitation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726</Words>
  <Application>Microsoft Office PowerPoint</Application>
  <PresentationFormat>On-screen Show (4:3)</PresentationFormat>
  <Paragraphs>175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Cardio Pulmonary Resuscitation</vt:lpstr>
      <vt:lpstr>Death </vt:lpstr>
      <vt:lpstr> Brain Death : </vt:lpstr>
      <vt:lpstr>VITAL SIGNS </vt:lpstr>
      <vt:lpstr>Pulse rate </vt:lpstr>
      <vt:lpstr>Temperature</vt:lpstr>
      <vt:lpstr>Blood Pressure S 100-120 ,D 60-80 </vt:lpstr>
      <vt:lpstr>PowerPoint Presentation</vt:lpstr>
      <vt:lpstr>Resuscitation tasks</vt:lpstr>
      <vt:lpstr> First aid  </vt:lpstr>
      <vt:lpstr>CardioPulmonary Resuscitation</vt:lpstr>
      <vt:lpstr>CardioPulmonary Resuscitation</vt:lpstr>
      <vt:lpstr>Cause of cardiac arrest and emergency system activation</vt:lpstr>
      <vt:lpstr>PowerPoint Presentation</vt:lpstr>
      <vt:lpstr>Signs of cardiac arrest</vt:lpstr>
      <vt:lpstr>Signs of cardiac arrest </vt:lpstr>
      <vt:lpstr>Chain of survival</vt:lpstr>
      <vt:lpstr>PowerPoint Presentation</vt:lpstr>
      <vt:lpstr>FIRST: DO”</vt:lpstr>
      <vt:lpstr>SECOND :  CHECK BREATHING</vt:lpstr>
      <vt:lpstr>AGONAL( gasps) BREATHING</vt:lpstr>
      <vt:lpstr>Then start CPR (CAP)</vt:lpstr>
      <vt:lpstr>A ) AIRWAY OPENING </vt:lpstr>
      <vt:lpstr>PowerPoint Presentation</vt:lpstr>
      <vt:lpstr>B) BREATHING PROVIDING </vt:lpstr>
      <vt:lpstr>PowerPoint Presentation</vt:lpstr>
      <vt:lpstr>PowerPoint Presentation</vt:lpstr>
      <vt:lpstr>C) CHEST COMPRESSION </vt:lpstr>
      <vt:lpstr>PowerPoint Presentation</vt:lpstr>
      <vt:lpstr>Continue CPR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Anaesthesia</dc:title>
  <dc:creator>Safi</dc:creator>
  <cp:lastModifiedBy>n0ak95</cp:lastModifiedBy>
  <cp:revision>175</cp:revision>
  <dcterms:created xsi:type="dcterms:W3CDTF">2017-10-10T03:19:31Z</dcterms:created>
  <dcterms:modified xsi:type="dcterms:W3CDTF">2019-09-12T15:04:41Z</dcterms:modified>
</cp:coreProperties>
</file>