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9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5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22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8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9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5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3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62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1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46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0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13DCD-2237-41CB-A3DF-0A8F7258E9A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1AD68-BB7A-4E38-AD05-1CF43E489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7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2189"/>
          <a:stretch/>
        </p:blipFill>
        <p:spPr>
          <a:xfrm>
            <a:off x="0" y="0"/>
            <a:ext cx="12192000" cy="5336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5361" y="5644318"/>
            <a:ext cx="9316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The bilaminar disc is converted into a trilaminar disc called Gastrulation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71315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091"/>
          <a:stretch/>
        </p:blipFill>
        <p:spPr>
          <a:xfrm>
            <a:off x="0" y="0"/>
            <a:ext cx="12192000" cy="41402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49676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Day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17 , The cells of the primitive streak ( originate from epiblast ) proliferate and migrate in all directions forming layer of cells extending between the epiblast ( ectoderm ) and hypoblast ( endoderm ) called intra embryonic mesoderm ( I.M.M. </a:t>
            </a: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By the end of 3rd week , I.M.M. separate ectoderm from endoderm except </a:t>
            </a: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a- Prechordal plate . b- Notochord c - .Cloacal membrane ( caudal ) 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3815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5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4" r="-224" b="31907"/>
          <a:stretch/>
        </p:blipFill>
        <p:spPr>
          <a:xfrm>
            <a:off x="0" y="1"/>
            <a:ext cx="12192000" cy="4667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7409" y="5262181"/>
            <a:ext cx="11896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Intraembryonic mesoderm contacts with extraembryonic mesoderm that covering the yolk sac and amniotic cavity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90444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34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2948"/>
          <a:stretch/>
        </p:blipFill>
        <p:spPr>
          <a:xfrm>
            <a:off x="0" y="-1"/>
            <a:ext cx="12192000" cy="5281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5281684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- The intraembryonic mesoderm on each side of the notochord is differentiated into 3 parts : medial ( paraxial mesoderm ) , intermediate mesoderm and lateral plate mesoderm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3374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41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8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Derivatives 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of the medial ( paraxial ) mesoderm </a:t>
            </a: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/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The 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paraxial mesoderm is divided into cubical masses called somites </a:t>
            </a: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The end of 5th week , These masses are 42-44 and are arranged as - 4 Occipital , 8 Cervical , 12 Thoracic , 5 Lumbar , 5 Sacral &amp; 8-10 Coccygeal </a:t>
            </a: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Later 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on the 1st occipital and the last 5-8 coccygeal degenerate . </a:t>
            </a: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Each somite divides into 3 parts : </a:t>
            </a: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Ventromedial 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part ( sclerotome ) : gives bones of the axial skeleton ( vertebrae , and ribs ) and bones of the base of the skull . </a:t>
            </a: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>
              <a:buAutoNum type="arabicPeriod"/>
            </a:pP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. Intermediate part ( myotome ) : gives rise to the skeletal muscles of the trunk , limbs and ( occipital myotomes gives muscles of the tongue ) . </a:t>
            </a: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3. Dorsolateral 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part ( dermatome ) : gives rise to the dermis and subcutaneous tissue of the skin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56522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34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7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950"/>
          <a:stretch/>
        </p:blipFill>
        <p:spPr>
          <a:xfrm>
            <a:off x="4995081" y="0"/>
            <a:ext cx="720287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2095" y="1631876"/>
            <a:ext cx="48949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rgbClr val="000000"/>
                </a:solidFill>
                <a:latin typeface="Tahoma" panose="020B0604030504040204" pitchFamily="34" charset="0"/>
              </a:rPr>
              <a:t>Derivatives </a:t>
            </a:r>
            <a:r>
              <a:rPr lang="en-US" sz="3600" dirty="0">
                <a:solidFill>
                  <a:srgbClr val="000000"/>
                </a:solidFill>
                <a:latin typeface="Tahoma" panose="020B0604030504040204" pitchFamily="34" charset="0"/>
              </a:rPr>
              <a:t>of the intermediate </a:t>
            </a:r>
            <a:r>
              <a:rPr lang="en-US" sz="3600" dirty="0" smtClean="0">
                <a:solidFill>
                  <a:srgbClr val="000000"/>
                </a:solidFill>
                <a:latin typeface="Tahoma" panose="020B0604030504040204" pitchFamily="34" charset="0"/>
              </a:rPr>
              <a:t>mesoderm</a:t>
            </a:r>
          </a:p>
          <a:p>
            <a:endParaRPr lang="en-US" sz="3600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rgbClr val="000000"/>
                </a:solidFill>
                <a:latin typeface="Tahoma" panose="020B0604030504040204" pitchFamily="34" charset="0"/>
              </a:rPr>
              <a:t>Gives </a:t>
            </a:r>
            <a:r>
              <a:rPr lang="en-US" sz="3600" dirty="0">
                <a:solidFill>
                  <a:srgbClr val="000000"/>
                </a:solidFill>
                <a:latin typeface="Tahoma" panose="020B0604030504040204" pitchFamily="34" charset="0"/>
              </a:rPr>
              <a:t>most of the urogenital system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7407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7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88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5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05097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Derivatives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of the lateral mesoderm </a:t>
            </a:r>
            <a:endParaRPr lang="en-US" sz="24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A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single U - shaped cavity intraembryonic coelom in the lateral intraembryonic mesoderm </a:t>
            </a:r>
            <a:endParaRPr lang="en-US" sz="24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It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divides the lateral mesoderm into 2 layers outer parietal ( somatic ) layer and inner visceral ( splanchnic ) layer , It forms three cavities ( pericardium , pleura and peritoneum </a:t>
            </a: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The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mesoderm infront the oral membrane gives cardiovascular system ( heart and blood vessels </a:t>
            </a: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The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mesoderm in the region of the developing neck : 6 pharyngeal arches and their </a:t>
            </a: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derivatives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The mesoderm allover the body gives bones , muscles , joints , ligaments and blood </a:t>
            </a: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vessels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Septum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transversarium forms the central tendon of diaphragm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5882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1013178"/>
            <a:ext cx="63598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 circular thickening appears in the hypoblast ( mesoderm ) in the midline near cranial end to form prechordal plate ( buccopharyngeal membrane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A circular thickening appears in hypoblast in the midline caudal to primitive streak to form cloacal membrane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Now , the embryo has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Cranial and caudal ends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Dorsal and ventral surfaces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Right and left sides .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509" t="19269"/>
          <a:stretch/>
        </p:blipFill>
        <p:spPr>
          <a:xfrm>
            <a:off x="6359855" y="1013178"/>
            <a:ext cx="5832145" cy="58448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60023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Primitive streak from proliferation of epiblastic cells ( ectoderm ) in the midline of the caudal half , Its cranial end enlarges to form primitive node or Hansen's node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8424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54861"/>
            <a:ext cx="1219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** Primitive pit in the primitive node</a:t>
            </a:r>
          </a:p>
          <a:p>
            <a:r>
              <a:rPr lang="en-US" sz="28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• The cells of the primitive pit proliferate and migrate cranially in the midline between epiblast ( ectoderm ) and hypoblast ( endoderm ) forming primitive notochord </a:t>
            </a:r>
          </a:p>
          <a:p>
            <a:r>
              <a:rPr lang="en-US" sz="28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• The notochord stops at prechordal plate ( buccopharyngeal membrane )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1" t="445" r="4105" b="50207"/>
          <a:stretch/>
        </p:blipFill>
        <p:spPr>
          <a:xfrm>
            <a:off x="0" y="0"/>
            <a:ext cx="12192000" cy="35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7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878021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An invagination extends from the amniotic cavity into the primitive pit then extends into primitive notochord forming the notochordal canal 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99" t="1238" r="2475" b="35854"/>
          <a:stretch/>
        </p:blipFill>
        <p:spPr>
          <a:xfrm>
            <a:off x="0" y="0"/>
            <a:ext cx="12192000" cy="47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9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39589"/>
            <a:ext cx="1219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Degeneration of the floor of the notochordal canal and roof of the yolk sac leading to formation of neuroenteric canal 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As the result , a temporarily communication of the amniotic cavity ( dorsal ) and the yolk sac ( ventral 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The canal maintains and adjusts the pressure between amniotic cavity and yolk sac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268" b="51618"/>
          <a:stretch/>
        </p:blipFill>
        <p:spPr>
          <a:xfrm>
            <a:off x="0" y="-1"/>
            <a:ext cx="12285006" cy="33846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5210" y="3216259"/>
            <a:ext cx="2425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Yol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 sac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939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166646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The cells of the roof of the notochordal canal proliferate and close the canal forming the definitive motochord 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03" r="4403" b="33500"/>
          <a:stretch/>
        </p:blipFill>
        <p:spPr>
          <a:xfrm>
            <a:off x="-1" y="-109183"/>
            <a:ext cx="12175601" cy="485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2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268098"/>
            <a:ext cx="121920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• Fate of notochord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Degeneration and disappears inside bodies of the vertebrae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The part between the bodies of vertebrae forms the nucleus pulposus of the intervertebral discs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Cellular remnants of notochord give rise to tumors called Chordoma </a:t>
            </a:r>
            <a:endParaRPr lang="en-US" sz="2800" b="1" dirty="0" smtClean="0"/>
          </a:p>
          <a:p>
            <a:r>
              <a:rPr lang="en-US" sz="28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in the axial skeleton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333" t="72139" b="4954"/>
          <a:stretch/>
        </p:blipFill>
        <p:spPr>
          <a:xfrm>
            <a:off x="4353637" y="4783665"/>
            <a:ext cx="7838364" cy="20743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Functions of notochord </a:t>
            </a:r>
          </a:p>
          <a:p>
            <a:pPr marL="342900" indent="-342900">
              <a:buAutoNum type="arabicPeriod"/>
            </a:pPr>
            <a:r>
              <a:rPr lang="en-US" sz="24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It forms axis skeleton of the embryo before development of the vertebral column</a:t>
            </a:r>
          </a:p>
          <a:p>
            <a:r>
              <a:rPr lang="en-US" sz="24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2. It secrets signals to stimulate development of somites from mesoderm </a:t>
            </a:r>
          </a:p>
          <a:p>
            <a:r>
              <a:rPr lang="en-US" sz="24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3.It secrets signals to stimulate development of neural tube from ectoderm 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212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688</Words>
  <Application>Microsoft Office PowerPoint</Application>
  <PresentationFormat>Widescreen</PresentationFormat>
  <Paragraphs>61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9</cp:revision>
  <dcterms:created xsi:type="dcterms:W3CDTF">2021-04-04T07:34:19Z</dcterms:created>
  <dcterms:modified xsi:type="dcterms:W3CDTF">2021-04-05T08:00:08Z</dcterms:modified>
</cp:coreProperties>
</file>